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560" r:id="rId5"/>
    <p:sldId id="287" r:id="rId6"/>
    <p:sldId id="378" r:id="rId7"/>
    <p:sldId id="570" r:id="rId8"/>
    <p:sldId id="571" r:id="rId9"/>
    <p:sldId id="562" r:id="rId10"/>
    <p:sldId id="573" r:id="rId11"/>
    <p:sldId id="574" r:id="rId12"/>
    <p:sldId id="575" r:id="rId13"/>
    <p:sldId id="576" r:id="rId14"/>
    <p:sldId id="572" r:id="rId15"/>
    <p:sldId id="563" r:id="rId16"/>
    <p:sldId id="564" r:id="rId17"/>
    <p:sldId id="569" r:id="rId18"/>
    <p:sldId id="577" r:id="rId19"/>
    <p:sldId id="578" r:id="rId20"/>
    <p:sldId id="579" r:id="rId21"/>
    <p:sldId id="581" r:id="rId22"/>
    <p:sldId id="580" r:id="rId23"/>
    <p:sldId id="582" r:id="rId24"/>
    <p:sldId id="319"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3DDC5"/>
    <a:srgbClr val="2C3E50"/>
    <a:srgbClr val="D51C29"/>
    <a:srgbClr val="D32F2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7D4D3C-CB62-4B9D-9B2E-44B245F6878B}" v="12" dt="2022-10-10T15:01:06.0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98" autoAdjust="0"/>
    <p:restoredTop sz="82346" autoAdjust="0"/>
  </p:normalViewPr>
  <p:slideViewPr>
    <p:cSldViewPr snapToGrid="0" showGuides="1">
      <p:cViewPr varScale="1">
        <p:scale>
          <a:sx n="93" d="100"/>
          <a:sy n="93" d="100"/>
        </p:scale>
        <p:origin x="834" y="72"/>
      </p:cViewPr>
      <p:guideLst>
        <p:guide orient="horz" pos="2184"/>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ùi Minh Phụng - Khoa Công nghệ thông tin - VLSET" userId="31ee5542-8119-4308-8073-3356e750a326" providerId="ADAL" clId="{247D4D3C-CB62-4B9D-9B2E-44B245F6878B}"/>
    <pc:docChg chg="undo custSel addSld delSld modSld sldOrd">
      <pc:chgData name="Bùi Minh Phụng - Khoa Công nghệ thông tin - VLSET" userId="31ee5542-8119-4308-8073-3356e750a326" providerId="ADAL" clId="{247D4D3C-CB62-4B9D-9B2E-44B245F6878B}" dt="2022-10-10T15:03:44.627" v="433" actId="14100"/>
      <pc:docMkLst>
        <pc:docMk/>
      </pc:docMkLst>
      <pc:sldChg chg="modSp mod">
        <pc:chgData name="Bùi Minh Phụng - Khoa Công nghệ thông tin - VLSET" userId="31ee5542-8119-4308-8073-3356e750a326" providerId="ADAL" clId="{247D4D3C-CB62-4B9D-9B2E-44B245F6878B}" dt="2022-10-10T14:40:01.762" v="79" actId="14100"/>
        <pc:sldMkLst>
          <pc:docMk/>
          <pc:sldMk cId="133809529" sldId="287"/>
        </pc:sldMkLst>
        <pc:spChg chg="mod">
          <ac:chgData name="Bùi Minh Phụng - Khoa Công nghệ thông tin - VLSET" userId="31ee5542-8119-4308-8073-3356e750a326" providerId="ADAL" clId="{247D4D3C-CB62-4B9D-9B2E-44B245F6878B}" dt="2022-10-10T14:40:01.762" v="79" actId="14100"/>
          <ac:spMkLst>
            <pc:docMk/>
            <pc:sldMk cId="133809529" sldId="287"/>
            <ac:spMk id="5" creationId="{00000000-0000-0000-0000-000000000000}"/>
          </ac:spMkLst>
        </pc:spChg>
        <pc:spChg chg="mod">
          <ac:chgData name="Bùi Minh Phụng - Khoa Công nghệ thông tin - VLSET" userId="31ee5542-8119-4308-8073-3356e750a326" providerId="ADAL" clId="{247D4D3C-CB62-4B9D-9B2E-44B245F6878B}" dt="2022-10-10T14:39:55.201" v="78"/>
          <ac:spMkLst>
            <pc:docMk/>
            <pc:sldMk cId="133809529" sldId="287"/>
            <ac:spMk id="7" creationId="{CEA63D89-8E0E-476D-95B1-112D7C8E31C5}"/>
          </ac:spMkLst>
        </pc:spChg>
        <pc:spChg chg="mod">
          <ac:chgData name="Bùi Minh Phụng - Khoa Công nghệ thông tin - VLSET" userId="31ee5542-8119-4308-8073-3356e750a326" providerId="ADAL" clId="{247D4D3C-CB62-4B9D-9B2E-44B245F6878B}" dt="2022-10-10T14:39:50.941" v="77" actId="20577"/>
          <ac:spMkLst>
            <pc:docMk/>
            <pc:sldMk cId="133809529" sldId="287"/>
            <ac:spMk id="14" creationId="{00000000-0000-0000-0000-000000000000}"/>
          </ac:spMkLst>
        </pc:spChg>
      </pc:sldChg>
      <pc:sldChg chg="modSp mod">
        <pc:chgData name="Bùi Minh Phụng - Khoa Công nghệ thông tin - VLSET" userId="31ee5542-8119-4308-8073-3356e750a326" providerId="ADAL" clId="{247D4D3C-CB62-4B9D-9B2E-44B245F6878B}" dt="2022-10-10T14:39:09.043" v="4" actId="20577"/>
        <pc:sldMkLst>
          <pc:docMk/>
          <pc:sldMk cId="1692142158" sldId="560"/>
        </pc:sldMkLst>
        <pc:spChg chg="mod">
          <ac:chgData name="Bùi Minh Phụng - Khoa Công nghệ thông tin - VLSET" userId="31ee5542-8119-4308-8073-3356e750a326" providerId="ADAL" clId="{247D4D3C-CB62-4B9D-9B2E-44B245F6878B}" dt="2022-10-10T14:39:06.080" v="3" actId="20577"/>
          <ac:spMkLst>
            <pc:docMk/>
            <pc:sldMk cId="1692142158" sldId="560"/>
            <ac:spMk id="17" creationId="{C9BD2F7B-3F77-4C00-A03B-0C17F27D1349}"/>
          </ac:spMkLst>
        </pc:spChg>
        <pc:spChg chg="mod">
          <ac:chgData name="Bùi Minh Phụng - Khoa Công nghệ thông tin - VLSET" userId="31ee5542-8119-4308-8073-3356e750a326" providerId="ADAL" clId="{247D4D3C-CB62-4B9D-9B2E-44B245F6878B}" dt="2022-10-10T14:38:57.505" v="0" actId="20577"/>
          <ac:spMkLst>
            <pc:docMk/>
            <pc:sldMk cId="1692142158" sldId="560"/>
            <ac:spMk id="19" creationId="{CEF99411-4709-4D85-A7C3-945C4791A054}"/>
          </ac:spMkLst>
        </pc:spChg>
        <pc:spChg chg="mod">
          <ac:chgData name="Bùi Minh Phụng - Khoa Công nghệ thông tin - VLSET" userId="31ee5542-8119-4308-8073-3356e750a326" providerId="ADAL" clId="{247D4D3C-CB62-4B9D-9B2E-44B245F6878B}" dt="2022-10-10T14:39:09.043" v="4" actId="20577"/>
          <ac:spMkLst>
            <pc:docMk/>
            <pc:sldMk cId="1692142158" sldId="560"/>
            <ac:spMk id="23" creationId="{C9BD2F7B-3F77-4C00-A03B-0C17F27D1349}"/>
          </ac:spMkLst>
        </pc:spChg>
      </pc:sldChg>
      <pc:sldChg chg="addSp delSp modSp mod modNotesTx">
        <pc:chgData name="Bùi Minh Phụng - Khoa Công nghệ thông tin - VLSET" userId="31ee5542-8119-4308-8073-3356e750a326" providerId="ADAL" clId="{247D4D3C-CB62-4B9D-9B2E-44B245F6878B}" dt="2022-10-10T14:55:33.804" v="185" actId="20577"/>
        <pc:sldMkLst>
          <pc:docMk/>
          <pc:sldMk cId="2693453046" sldId="562"/>
        </pc:sldMkLst>
        <pc:spChg chg="mod">
          <ac:chgData name="Bùi Minh Phụng - Khoa Công nghệ thông tin - VLSET" userId="31ee5542-8119-4308-8073-3356e750a326" providerId="ADAL" clId="{247D4D3C-CB62-4B9D-9B2E-44B245F6878B}" dt="2022-10-10T14:48:19.738" v="113" actId="1076"/>
          <ac:spMkLst>
            <pc:docMk/>
            <pc:sldMk cId="2693453046" sldId="562"/>
            <ac:spMk id="2" creationId="{00000000-0000-0000-0000-000000000000}"/>
          </ac:spMkLst>
        </pc:spChg>
        <pc:spChg chg="mod">
          <ac:chgData name="Bùi Minh Phụng - Khoa Công nghệ thông tin - VLSET" userId="31ee5542-8119-4308-8073-3356e750a326" providerId="ADAL" clId="{247D4D3C-CB62-4B9D-9B2E-44B245F6878B}" dt="2022-10-10T14:55:33.804" v="185" actId="20577"/>
          <ac:spMkLst>
            <pc:docMk/>
            <pc:sldMk cId="2693453046" sldId="562"/>
            <ac:spMk id="5" creationId="{00000000-0000-0000-0000-000000000000}"/>
          </ac:spMkLst>
        </pc:spChg>
        <pc:picChg chg="del">
          <ac:chgData name="Bùi Minh Phụng - Khoa Công nghệ thông tin - VLSET" userId="31ee5542-8119-4308-8073-3356e750a326" providerId="ADAL" clId="{247D4D3C-CB62-4B9D-9B2E-44B245F6878B}" dt="2022-10-10T14:47:48.842" v="91" actId="478"/>
          <ac:picMkLst>
            <pc:docMk/>
            <pc:sldMk cId="2693453046" sldId="562"/>
            <ac:picMk id="4" creationId="{D924B781-B427-4B05-A824-3A6167AC8959}"/>
          </ac:picMkLst>
        </pc:picChg>
        <pc:picChg chg="add mod">
          <ac:chgData name="Bùi Minh Phụng - Khoa Công nghệ thông tin - VLSET" userId="31ee5542-8119-4308-8073-3356e750a326" providerId="ADAL" clId="{247D4D3C-CB62-4B9D-9B2E-44B245F6878B}" dt="2022-10-10T14:48:27.073" v="115" actId="1076"/>
          <ac:picMkLst>
            <pc:docMk/>
            <pc:sldMk cId="2693453046" sldId="562"/>
            <ac:picMk id="1026" creationId="{8CF1936A-B3C7-4304-83C2-282F5571CCFC}"/>
          </ac:picMkLst>
        </pc:picChg>
      </pc:sldChg>
      <pc:sldChg chg="del">
        <pc:chgData name="Bùi Minh Phụng - Khoa Công nghệ thông tin - VLSET" userId="31ee5542-8119-4308-8073-3356e750a326" providerId="ADAL" clId="{247D4D3C-CB62-4B9D-9B2E-44B245F6878B}" dt="2022-10-10T14:41:23.976" v="84" actId="47"/>
        <pc:sldMkLst>
          <pc:docMk/>
          <pc:sldMk cId="1293997458" sldId="565"/>
        </pc:sldMkLst>
      </pc:sldChg>
      <pc:sldChg chg="del">
        <pc:chgData name="Bùi Minh Phụng - Khoa Công nghệ thông tin - VLSET" userId="31ee5542-8119-4308-8073-3356e750a326" providerId="ADAL" clId="{247D4D3C-CB62-4B9D-9B2E-44B245F6878B}" dt="2022-10-10T14:41:24.934" v="85" actId="47"/>
        <pc:sldMkLst>
          <pc:docMk/>
          <pc:sldMk cId="369774012" sldId="566"/>
        </pc:sldMkLst>
      </pc:sldChg>
      <pc:sldChg chg="del">
        <pc:chgData name="Bùi Minh Phụng - Khoa Công nghệ thông tin - VLSET" userId="31ee5542-8119-4308-8073-3356e750a326" providerId="ADAL" clId="{247D4D3C-CB62-4B9D-9B2E-44B245F6878B}" dt="2022-10-10T14:41:25.955" v="86" actId="47"/>
        <pc:sldMkLst>
          <pc:docMk/>
          <pc:sldMk cId="4261703377" sldId="567"/>
        </pc:sldMkLst>
      </pc:sldChg>
      <pc:sldChg chg="del">
        <pc:chgData name="Bùi Minh Phụng - Khoa Công nghệ thông tin - VLSET" userId="31ee5542-8119-4308-8073-3356e750a326" providerId="ADAL" clId="{247D4D3C-CB62-4B9D-9B2E-44B245F6878B}" dt="2022-10-10T14:41:27.553" v="87" actId="47"/>
        <pc:sldMkLst>
          <pc:docMk/>
          <pc:sldMk cId="3163578233" sldId="568"/>
        </pc:sldMkLst>
      </pc:sldChg>
      <pc:sldChg chg="modSp mod">
        <pc:chgData name="Bùi Minh Phụng - Khoa Công nghệ thông tin - VLSET" userId="31ee5542-8119-4308-8073-3356e750a326" providerId="ADAL" clId="{247D4D3C-CB62-4B9D-9B2E-44B245F6878B}" dt="2022-10-10T14:40:37.751" v="81" actId="14100"/>
        <pc:sldMkLst>
          <pc:docMk/>
          <pc:sldMk cId="1705849039" sldId="570"/>
        </pc:sldMkLst>
        <pc:spChg chg="mod">
          <ac:chgData name="Bùi Minh Phụng - Khoa Công nghệ thông tin - VLSET" userId="31ee5542-8119-4308-8073-3356e750a326" providerId="ADAL" clId="{247D4D3C-CB62-4B9D-9B2E-44B245F6878B}" dt="2022-10-10T14:40:37.751" v="81" actId="14100"/>
          <ac:spMkLst>
            <pc:docMk/>
            <pc:sldMk cId="1705849039" sldId="570"/>
            <ac:spMk id="5" creationId="{00000000-0000-0000-0000-000000000000}"/>
          </ac:spMkLst>
        </pc:spChg>
      </pc:sldChg>
      <pc:sldChg chg="del">
        <pc:chgData name="Bùi Minh Phụng - Khoa Công nghệ thông tin - VLSET" userId="31ee5542-8119-4308-8073-3356e750a326" providerId="ADAL" clId="{247D4D3C-CB62-4B9D-9B2E-44B245F6878B}" dt="2022-10-10T14:41:22.928" v="83" actId="47"/>
        <pc:sldMkLst>
          <pc:docMk/>
          <pc:sldMk cId="2480354763" sldId="572"/>
        </pc:sldMkLst>
      </pc:sldChg>
      <pc:sldChg chg="add">
        <pc:chgData name="Bùi Minh Phụng - Khoa Công nghệ thông tin - VLSET" userId="31ee5542-8119-4308-8073-3356e750a326" providerId="ADAL" clId="{247D4D3C-CB62-4B9D-9B2E-44B245F6878B}" dt="2022-10-10T14:47:46.288" v="90" actId="2890"/>
        <pc:sldMkLst>
          <pc:docMk/>
          <pc:sldMk cId="3061863468" sldId="572"/>
        </pc:sldMkLst>
      </pc:sldChg>
      <pc:sldChg chg="new del">
        <pc:chgData name="Bùi Minh Phụng - Khoa Công nghệ thông tin - VLSET" userId="31ee5542-8119-4308-8073-3356e750a326" providerId="ADAL" clId="{247D4D3C-CB62-4B9D-9B2E-44B245F6878B}" dt="2022-10-10T14:47:39.777" v="89" actId="47"/>
        <pc:sldMkLst>
          <pc:docMk/>
          <pc:sldMk cId="3852457877" sldId="572"/>
        </pc:sldMkLst>
      </pc:sldChg>
      <pc:sldChg chg="delSp modSp add mod">
        <pc:chgData name="Bùi Minh Phụng - Khoa Công nghệ thông tin - VLSET" userId="31ee5542-8119-4308-8073-3356e750a326" providerId="ADAL" clId="{247D4D3C-CB62-4B9D-9B2E-44B245F6878B}" dt="2022-10-10T14:57:11.950" v="245" actId="14100"/>
        <pc:sldMkLst>
          <pc:docMk/>
          <pc:sldMk cId="2798996742" sldId="573"/>
        </pc:sldMkLst>
        <pc:spChg chg="mod">
          <ac:chgData name="Bùi Minh Phụng - Khoa Công nghệ thông tin - VLSET" userId="31ee5542-8119-4308-8073-3356e750a326" providerId="ADAL" clId="{247D4D3C-CB62-4B9D-9B2E-44B245F6878B}" dt="2022-10-10T14:57:11.950" v="245" actId="14100"/>
          <ac:spMkLst>
            <pc:docMk/>
            <pc:sldMk cId="2798996742" sldId="573"/>
            <ac:spMk id="5" creationId="{00000000-0000-0000-0000-000000000000}"/>
          </ac:spMkLst>
        </pc:spChg>
        <pc:picChg chg="del">
          <ac:chgData name="Bùi Minh Phụng - Khoa Công nghệ thông tin - VLSET" userId="31ee5542-8119-4308-8073-3356e750a326" providerId="ADAL" clId="{247D4D3C-CB62-4B9D-9B2E-44B245F6878B}" dt="2022-10-10T14:57:08.747" v="244" actId="478"/>
          <ac:picMkLst>
            <pc:docMk/>
            <pc:sldMk cId="2798996742" sldId="573"/>
            <ac:picMk id="1026" creationId="{8CF1936A-B3C7-4304-83C2-282F5571CCFC}"/>
          </ac:picMkLst>
        </pc:picChg>
      </pc:sldChg>
      <pc:sldChg chg="del">
        <pc:chgData name="Bùi Minh Phụng - Khoa Công nghệ thông tin - VLSET" userId="31ee5542-8119-4308-8073-3356e750a326" providerId="ADAL" clId="{247D4D3C-CB62-4B9D-9B2E-44B245F6878B}" dt="2022-10-10T14:40:57.060" v="82" actId="47"/>
        <pc:sldMkLst>
          <pc:docMk/>
          <pc:sldMk cId="3748978716" sldId="573"/>
        </pc:sldMkLst>
      </pc:sldChg>
      <pc:sldChg chg="addSp delSp modSp add mod ord">
        <pc:chgData name="Bùi Minh Phụng - Khoa Công nghệ thông tin - VLSET" userId="31ee5542-8119-4308-8073-3356e750a326" providerId="ADAL" clId="{247D4D3C-CB62-4B9D-9B2E-44B245F6878B}" dt="2022-10-10T14:58:20.844" v="274" actId="20577"/>
        <pc:sldMkLst>
          <pc:docMk/>
          <pc:sldMk cId="2439304035" sldId="574"/>
        </pc:sldMkLst>
        <pc:spChg chg="mod">
          <ac:chgData name="Bùi Minh Phụng - Khoa Công nghệ thông tin - VLSET" userId="31ee5542-8119-4308-8073-3356e750a326" providerId="ADAL" clId="{247D4D3C-CB62-4B9D-9B2E-44B245F6878B}" dt="2022-10-10T14:58:20.844" v="274" actId="20577"/>
          <ac:spMkLst>
            <pc:docMk/>
            <pc:sldMk cId="2439304035" sldId="574"/>
            <ac:spMk id="2" creationId="{00000000-0000-0000-0000-000000000000}"/>
          </ac:spMkLst>
        </pc:spChg>
        <pc:spChg chg="mod">
          <ac:chgData name="Bùi Minh Phụng - Khoa Công nghệ thông tin - VLSET" userId="31ee5542-8119-4308-8073-3356e750a326" providerId="ADAL" clId="{247D4D3C-CB62-4B9D-9B2E-44B245F6878B}" dt="2022-10-10T14:58:06.362" v="257" actId="20577"/>
          <ac:spMkLst>
            <pc:docMk/>
            <pc:sldMk cId="2439304035" sldId="574"/>
            <ac:spMk id="5" creationId="{00000000-0000-0000-0000-000000000000}"/>
          </ac:spMkLst>
        </pc:spChg>
        <pc:picChg chg="del">
          <ac:chgData name="Bùi Minh Phụng - Khoa Công nghệ thông tin - VLSET" userId="31ee5542-8119-4308-8073-3356e750a326" providerId="ADAL" clId="{247D4D3C-CB62-4B9D-9B2E-44B245F6878B}" dt="2022-10-10T14:57:30.015" v="249" actId="478"/>
          <ac:picMkLst>
            <pc:docMk/>
            <pc:sldMk cId="2439304035" sldId="574"/>
            <ac:picMk id="1026" creationId="{8CF1936A-B3C7-4304-83C2-282F5571CCFC}"/>
          </ac:picMkLst>
        </pc:picChg>
        <pc:picChg chg="add mod">
          <ac:chgData name="Bùi Minh Phụng - Khoa Công nghệ thông tin - VLSET" userId="31ee5542-8119-4308-8073-3356e750a326" providerId="ADAL" clId="{247D4D3C-CB62-4B9D-9B2E-44B245F6878B}" dt="2022-10-10T14:57:49.038" v="255" actId="1076"/>
          <ac:picMkLst>
            <pc:docMk/>
            <pc:sldMk cId="2439304035" sldId="574"/>
            <ac:picMk id="2050" creationId="{CA722498-BCC2-4F0C-8599-05CB6CA84D93}"/>
          </ac:picMkLst>
        </pc:picChg>
      </pc:sldChg>
      <pc:sldChg chg="modSp add mod ord">
        <pc:chgData name="Bùi Minh Phụng - Khoa Công nghệ thông tin - VLSET" userId="31ee5542-8119-4308-8073-3356e750a326" providerId="ADAL" clId="{247D4D3C-CB62-4B9D-9B2E-44B245F6878B}" dt="2022-10-10T14:59:21.413" v="291" actId="108"/>
        <pc:sldMkLst>
          <pc:docMk/>
          <pc:sldMk cId="2361318658" sldId="575"/>
        </pc:sldMkLst>
        <pc:spChg chg="mod">
          <ac:chgData name="Bùi Minh Phụng - Khoa Công nghệ thông tin - VLSET" userId="31ee5542-8119-4308-8073-3356e750a326" providerId="ADAL" clId="{247D4D3C-CB62-4B9D-9B2E-44B245F6878B}" dt="2022-10-10T14:58:27.232" v="281" actId="20577"/>
          <ac:spMkLst>
            <pc:docMk/>
            <pc:sldMk cId="2361318658" sldId="575"/>
            <ac:spMk id="2" creationId="{00000000-0000-0000-0000-000000000000}"/>
          </ac:spMkLst>
        </pc:spChg>
        <pc:spChg chg="mod">
          <ac:chgData name="Bùi Minh Phụng - Khoa Công nghệ thông tin - VLSET" userId="31ee5542-8119-4308-8073-3356e750a326" providerId="ADAL" clId="{247D4D3C-CB62-4B9D-9B2E-44B245F6878B}" dt="2022-10-10T14:59:21.413" v="291" actId="108"/>
          <ac:spMkLst>
            <pc:docMk/>
            <pc:sldMk cId="2361318658" sldId="575"/>
            <ac:spMk id="5" creationId="{00000000-0000-0000-0000-000000000000}"/>
          </ac:spMkLst>
        </pc:spChg>
      </pc:sldChg>
      <pc:sldChg chg="addSp delSp modSp add mod modNotesTx">
        <pc:chgData name="Bùi Minh Phụng - Khoa Công nghệ thông tin - VLSET" userId="31ee5542-8119-4308-8073-3356e750a326" providerId="ADAL" clId="{247D4D3C-CB62-4B9D-9B2E-44B245F6878B}" dt="2022-10-10T15:03:44.627" v="433" actId="14100"/>
        <pc:sldMkLst>
          <pc:docMk/>
          <pc:sldMk cId="169597813" sldId="576"/>
        </pc:sldMkLst>
        <pc:spChg chg="mod">
          <ac:chgData name="Bùi Minh Phụng - Khoa Công nghệ thông tin - VLSET" userId="31ee5542-8119-4308-8073-3356e750a326" providerId="ADAL" clId="{247D4D3C-CB62-4B9D-9B2E-44B245F6878B}" dt="2022-10-10T15:03:22.497" v="430" actId="404"/>
          <ac:spMkLst>
            <pc:docMk/>
            <pc:sldMk cId="169597813" sldId="576"/>
            <ac:spMk id="2" creationId="{00000000-0000-0000-0000-000000000000}"/>
          </ac:spMkLst>
        </pc:spChg>
        <pc:spChg chg="del">
          <ac:chgData name="Bùi Minh Phụng - Khoa Công nghệ thông tin - VLSET" userId="31ee5542-8119-4308-8073-3356e750a326" providerId="ADAL" clId="{247D4D3C-CB62-4B9D-9B2E-44B245F6878B}" dt="2022-10-10T15:01:04.059" v="388" actId="478"/>
          <ac:spMkLst>
            <pc:docMk/>
            <pc:sldMk cId="169597813" sldId="576"/>
            <ac:spMk id="5" creationId="{00000000-0000-0000-0000-000000000000}"/>
          </ac:spMkLst>
        </pc:spChg>
        <pc:graphicFrameChg chg="add mod modGraphic">
          <ac:chgData name="Bùi Minh Phụng - Khoa Công nghệ thông tin - VLSET" userId="31ee5542-8119-4308-8073-3356e750a326" providerId="ADAL" clId="{247D4D3C-CB62-4B9D-9B2E-44B245F6878B}" dt="2022-10-10T15:03:44.627" v="433" actId="14100"/>
          <ac:graphicFrameMkLst>
            <pc:docMk/>
            <pc:sldMk cId="169597813" sldId="576"/>
            <ac:graphicFrameMk id="3" creationId="{2147CAD0-416D-4470-938E-4F41011517C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1514020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333333"/>
                </a:solidFill>
                <a:effectLst/>
                <a:latin typeface="roboto" panose="02000000000000000000" pitchFamily="2" charset="0"/>
              </a:rPr>
              <a:t>https://vi.gadget-info.com/difference-between-compiler</a:t>
            </a:r>
          </a:p>
          <a:p>
            <a:pPr algn="l"/>
            <a:endParaRPr lang="en-US" b="0" i="0">
              <a:solidFill>
                <a:srgbClr val="333333"/>
              </a:solidFill>
              <a:effectLst/>
              <a:latin typeface="roboto" panose="02000000000000000000" pitchFamily="2" charset="0"/>
            </a:endParaRPr>
          </a:p>
          <a:p>
            <a:pPr algn="l"/>
            <a:r>
              <a:rPr lang="vi-VN" b="0" i="0">
                <a:solidFill>
                  <a:srgbClr val="333333"/>
                </a:solidFill>
                <a:effectLst/>
                <a:latin typeface="roboto" panose="02000000000000000000" pitchFamily="2" charset="0"/>
              </a:rPr>
              <a:t>Trình biên dịch là trình dịch chuyển đổi ngôn ngữ nguồn (ngôn ngữ cấp cao) thành ngôn ngữ đối tượng (ngôn ngữ máy). Ngược lại với trình biên dịch, trình thông dịch là một chương trình bắt chước việc thực thi các chương trình được viết bằng ngôn ngữ nguồn. Một điểm khác biệt giữa Trình biên dịch và trình thông dịch là Trình biên dịch chuyển đổi toàn bộ chương trình trong một lần, mặt khác Trình thông dịch chuyển đổi chương trình bằng cách thực hiện một dòng tại một thời điểm.</a:t>
            </a:r>
            <a:endParaRPr lang="vi-VN" b="0" i="0">
              <a:solidFill>
                <a:srgbClr val="444444"/>
              </a:solidFill>
              <a:effectLst/>
              <a:latin typeface="roboto" panose="02000000000000000000" pitchFamily="2" charset="0"/>
            </a:endParaRPr>
          </a:p>
          <a:p>
            <a:pPr algn="l"/>
            <a:r>
              <a:rPr lang="vi-VN" b="0" i="0">
                <a:solidFill>
                  <a:srgbClr val="444444"/>
                </a:solidFill>
                <a:effectLst/>
                <a:latin typeface="roboto" panose="02000000000000000000" pitchFamily="2" charset="0"/>
              </a:rPr>
              <a:t>Rõ ràng, khả năng nhận thức của con người và một thiết bị điện tử như máy tính là khác nhau. Con người có thể hiểu bất cứ điều gì thông qua các ngôn ngữ tự nhiên, nhưng một máy tính thì không. Máy tính cần một người dịch để chuyển đổi các ngôn ngữ được viết ở dạng người có thể đọc được thành dạng có thể đọc được trên máy tính.</a:t>
            </a:r>
          </a:p>
          <a:p>
            <a:pPr algn="l"/>
            <a:r>
              <a:rPr lang="vi-VN" b="0" i="0">
                <a:solidFill>
                  <a:srgbClr val="444444"/>
                </a:solidFill>
                <a:effectLst/>
                <a:latin typeface="roboto" panose="02000000000000000000" pitchFamily="2" charset="0"/>
              </a:rPr>
              <a:t>Trình biên dịch và trình thông dịch là các loại trình dịch ngôn ngữ. Dịch giả ngôn ngữ là gì? Câu hỏi này có thể phát sinh trong tâm trí của bạn.</a:t>
            </a:r>
          </a:p>
          <a:p>
            <a:pPr algn="l"/>
            <a:r>
              <a:rPr lang="vi-VN" b="0" i="0">
                <a:solidFill>
                  <a:srgbClr val="444444"/>
                </a:solidFill>
                <a:effectLst/>
                <a:latin typeface="roboto" panose="02000000000000000000" pitchFamily="2" charset="0"/>
              </a:rPr>
              <a:t>Trình dịch ngôn ngữ là một phần mềm dịch các chương trình từ một ngôn ngữ nguồn ở dạng người có thể đọc được thành một chương trình tương đương bằng ngôn ngữ đối tượng. Ngôn ngữ nguồn nói chung là ngôn ngữ lập trình cấp cao và ngôn ngữ đối tượng thường là ngôn ngữ máy của một máy tính thực tế.</a:t>
            </a: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10</a:t>
            </a:fld>
            <a:endParaRPr lang="zh-CN" altLang="en-US"/>
          </a:p>
        </p:txBody>
      </p:sp>
    </p:spTree>
    <p:extLst>
      <p:ext uri="{BB962C8B-B14F-4D97-AF65-F5344CB8AC3E}">
        <p14:creationId xmlns:p14="http://schemas.microsoft.com/office/powerpoint/2010/main" val="3654969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https://trends.google.com.vn/trends/explore?cat=31&amp;date=2009-01-01%202021-10-01&amp;q=%2Fm%2F05z1_,%2Fm%2F07sbkfb,%2Fm%2F07657k,%2Fm%2F0jgqg</a:t>
            </a:r>
          </a:p>
          <a:p>
            <a:endParaRPr lang="en-US" dirty="0"/>
          </a:p>
          <a:p>
            <a:r>
              <a:rPr lang="en-US" dirty="0"/>
              <a:t>https://insights.stackoverflow.com/trends?tags=python%2Cjava%2Cc%23%2Cc%2B%2B</a:t>
            </a:r>
          </a:p>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11</a:t>
            </a:fld>
            <a:endParaRPr lang="zh-CN" altLang="en-US"/>
          </a:p>
        </p:txBody>
      </p:sp>
    </p:spTree>
    <p:extLst>
      <p:ext uri="{BB962C8B-B14F-4D97-AF65-F5344CB8AC3E}">
        <p14:creationId xmlns:p14="http://schemas.microsoft.com/office/powerpoint/2010/main" val="3927287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https://trends.google.com.vn/trends/explore?cat=31&amp;date=2009-01-01%202021-10-01&amp;q=%2Fm%2F05z1_,%2Fm%2F07sbkfb,%2Fm%2F07657k,%2Fm%2F0jgqg</a:t>
            </a:r>
          </a:p>
          <a:p>
            <a:endParaRPr lang="en-US" dirty="0"/>
          </a:p>
          <a:p>
            <a:r>
              <a:rPr lang="en-US" dirty="0"/>
              <a:t>https://insights.stackoverflow.com/trends?tags=python%2Cjava%2Cc%23%2Cc%2B%2B</a:t>
            </a:r>
          </a:p>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12</a:t>
            </a:fld>
            <a:endParaRPr lang="zh-CN" altLang="en-US"/>
          </a:p>
        </p:txBody>
      </p:sp>
    </p:spTree>
    <p:extLst>
      <p:ext uri="{BB962C8B-B14F-4D97-AF65-F5344CB8AC3E}">
        <p14:creationId xmlns:p14="http://schemas.microsoft.com/office/powerpoint/2010/main" val="405972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13</a:t>
            </a:fld>
            <a:endParaRPr lang="zh-CN" altLang="en-US"/>
          </a:p>
        </p:txBody>
      </p:sp>
    </p:spTree>
    <p:extLst>
      <p:ext uri="{BB962C8B-B14F-4D97-AF65-F5344CB8AC3E}">
        <p14:creationId xmlns:p14="http://schemas.microsoft.com/office/powerpoint/2010/main" val="3097284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14</a:t>
            </a:fld>
            <a:endParaRPr lang="zh-CN" altLang="en-US"/>
          </a:p>
        </p:txBody>
      </p:sp>
    </p:spTree>
    <p:extLst>
      <p:ext uri="{BB962C8B-B14F-4D97-AF65-F5344CB8AC3E}">
        <p14:creationId xmlns:p14="http://schemas.microsoft.com/office/powerpoint/2010/main" val="2560772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15</a:t>
            </a:fld>
            <a:endParaRPr lang="zh-CN" altLang="en-US"/>
          </a:p>
        </p:txBody>
      </p:sp>
    </p:spTree>
    <p:extLst>
      <p:ext uri="{BB962C8B-B14F-4D97-AF65-F5344CB8AC3E}">
        <p14:creationId xmlns:p14="http://schemas.microsoft.com/office/powerpoint/2010/main" val="3894218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323232"/>
                </a:solidFill>
                <a:effectLst/>
                <a:latin typeface="Arial" panose="020B0604020202020204" pitchFamily="34" charset="0"/>
              </a:rPr>
              <a:t>Trong ví dụ trên chúng ta thấy cách thức cơ bản để định nghĩa 1 class sẽ có dạng như sau:</a:t>
            </a:r>
          </a:p>
          <a:p>
            <a:pPr algn="l"/>
            <a:r>
              <a:rPr lang="vi-VN" b="0" i="0" dirty="0">
                <a:solidFill>
                  <a:srgbClr val="323232"/>
                </a:solidFill>
                <a:effectLst/>
                <a:latin typeface="Arial" panose="020B0604020202020204" pitchFamily="34" charset="0"/>
              </a:rPr>
              <a:t>class </a:t>
            </a:r>
            <a:r>
              <a:rPr lang="vi-VN" b="0" i="1" dirty="0">
                <a:solidFill>
                  <a:srgbClr val="323232"/>
                </a:solidFill>
                <a:effectLst/>
                <a:latin typeface="Arial" panose="020B0604020202020204" pitchFamily="34" charset="0"/>
              </a:rPr>
              <a:t>name</a:t>
            </a:r>
            <a:r>
              <a:rPr lang="vi-VN" b="0" i="0" dirty="0">
                <a:solidFill>
                  <a:srgbClr val="323232"/>
                </a:solidFill>
                <a:effectLst/>
                <a:latin typeface="Arial" panose="020B0604020202020204" pitchFamily="34" charset="0"/>
              </a:rPr>
              <a:t> {</a:t>
            </a:r>
            <a:br>
              <a:rPr lang="vi-VN" b="0" i="0" dirty="0">
                <a:solidFill>
                  <a:srgbClr val="323232"/>
                </a:solidFill>
                <a:effectLst/>
                <a:latin typeface="Arial" panose="020B0604020202020204" pitchFamily="34" charset="0"/>
              </a:rPr>
            </a:br>
            <a:r>
              <a:rPr lang="vi-VN" b="0" i="0" dirty="0">
                <a:solidFill>
                  <a:srgbClr val="323232"/>
                </a:solidFill>
                <a:effectLst/>
                <a:latin typeface="Arial" panose="020B0604020202020204" pitchFamily="34" charset="0"/>
              </a:rPr>
              <a:t>. . .</a:t>
            </a:r>
            <a:br>
              <a:rPr lang="vi-VN" b="0" i="0" dirty="0">
                <a:solidFill>
                  <a:srgbClr val="323232"/>
                </a:solidFill>
                <a:effectLst/>
                <a:latin typeface="Arial" panose="020B0604020202020204" pitchFamily="34" charset="0"/>
              </a:rPr>
            </a:br>
            <a:r>
              <a:rPr lang="vi-VN" b="0" i="0" dirty="0">
                <a:solidFill>
                  <a:srgbClr val="323232"/>
                </a:solidFill>
                <a:effectLst/>
                <a:latin typeface="Arial" panose="020B0604020202020204" pitchFamily="34" charset="0"/>
              </a:rPr>
              <a:t>}</a:t>
            </a:r>
          </a:p>
          <a:p>
            <a:pPr algn="l"/>
            <a:r>
              <a:rPr lang="vi-VN" b="0" i="0" dirty="0">
                <a:solidFill>
                  <a:srgbClr val="323232"/>
                </a:solidFill>
                <a:effectLst/>
                <a:latin typeface="Arial" panose="020B0604020202020204" pitchFamily="34" charset="0"/>
              </a:rPr>
              <a:t>Từ khóa class được sử dụng để định nghĩa 1 class</a:t>
            </a:r>
          </a:p>
          <a:p>
            <a:pPr algn="l"/>
            <a:r>
              <a:rPr lang="vi-VN" b="0" i="0" dirty="0">
                <a:solidFill>
                  <a:srgbClr val="323232"/>
                </a:solidFill>
                <a:effectLst/>
                <a:latin typeface="Arial" panose="020B0604020202020204" pitchFamily="34" charset="0"/>
              </a:rPr>
              <a:t>Trong ngôn ngữ Java mỗi ứng dụng muốn chạy được phải có một phương thức main, phương thức main là điểm khởi đầu cho ứng dụng để gọi tất cả các phương thức khác cần thiết để khởi chạy chương trình:</a:t>
            </a:r>
          </a:p>
          <a:p>
            <a:pPr algn="l"/>
            <a:r>
              <a:rPr lang="vi-VN" b="0" i="0" dirty="0">
                <a:solidFill>
                  <a:srgbClr val="323232"/>
                </a:solidFill>
                <a:effectLst/>
                <a:latin typeface="Arial" panose="020B0604020202020204" pitchFamily="34" charset="0"/>
              </a:rPr>
              <a:t>public static void main(String[] args)</a:t>
            </a:r>
          </a:p>
          <a:p>
            <a:pPr algn="l"/>
            <a:r>
              <a:rPr lang="vi-VN" b="0" i="0" dirty="0">
                <a:solidFill>
                  <a:srgbClr val="323232"/>
                </a:solidFill>
                <a:effectLst/>
                <a:latin typeface="Arial" panose="020B0604020202020204" pitchFamily="34" charset="0"/>
              </a:rPr>
              <a:t>Từ khóa static nhằm chỉ ra rằng đây là một phương thức tĩnh có thể chạy mà không cần khởi tạo đối tượng.</a:t>
            </a:r>
            <a:br>
              <a:rPr lang="vi-VN" b="0" i="0" dirty="0">
                <a:solidFill>
                  <a:srgbClr val="323232"/>
                </a:solidFill>
                <a:effectLst/>
                <a:latin typeface="Arial" panose="020B0604020202020204" pitchFamily="34" charset="0"/>
              </a:rPr>
            </a:br>
            <a:r>
              <a:rPr lang="vi-VN" b="0" i="0" dirty="0">
                <a:solidFill>
                  <a:srgbClr val="323232"/>
                </a:solidFill>
                <a:effectLst/>
                <a:latin typeface="Arial" panose="020B0604020202020204" pitchFamily="34" charset="0"/>
              </a:rPr>
              <a:t>Hàm main chấp nhận chỉ một tham số là một mảng dữ liệu kiểu String. Chúng ta có thể truyền tham số cho hàm main bằng lệnh như sau:</a:t>
            </a:r>
          </a:p>
          <a:p>
            <a:pPr algn="l"/>
            <a:r>
              <a:rPr lang="vi-VN" b="0" i="0" dirty="0">
                <a:solidFill>
                  <a:srgbClr val="323232"/>
                </a:solidFill>
                <a:effectLst/>
                <a:latin typeface="Arial" panose="020B0604020202020204" pitchFamily="34" charset="0"/>
              </a:rPr>
              <a:t>java </a:t>
            </a:r>
            <a:r>
              <a:rPr lang="vi-VN" b="0" i="1" dirty="0">
                <a:solidFill>
                  <a:srgbClr val="323232"/>
                </a:solidFill>
                <a:effectLst/>
                <a:latin typeface="Arial" panose="020B0604020202020204" pitchFamily="34" charset="0"/>
              </a:rPr>
              <a:t>MyApp</a:t>
            </a:r>
            <a:r>
              <a:rPr lang="vi-VN" b="0" i="0" dirty="0">
                <a:solidFill>
                  <a:srgbClr val="323232"/>
                </a:solidFill>
                <a:effectLst/>
                <a:latin typeface="Arial" panose="020B0604020202020204" pitchFamily="34" charset="0"/>
              </a:rPr>
              <a:t> </a:t>
            </a:r>
            <a:r>
              <a:rPr lang="vi-VN" b="0" i="1" dirty="0">
                <a:solidFill>
                  <a:srgbClr val="323232"/>
                </a:solidFill>
                <a:effectLst/>
                <a:latin typeface="Arial" panose="020B0604020202020204" pitchFamily="34" charset="0"/>
              </a:rPr>
              <a:t>arg1</a:t>
            </a:r>
            <a:r>
              <a:rPr lang="vi-VN" b="0" i="0" dirty="0">
                <a:solidFill>
                  <a:srgbClr val="323232"/>
                </a:solidFill>
                <a:effectLst/>
                <a:latin typeface="Arial" panose="020B0604020202020204" pitchFamily="34" charset="0"/>
              </a:rPr>
              <a:t> </a:t>
            </a:r>
            <a:r>
              <a:rPr lang="vi-VN" b="0" i="1" dirty="0">
                <a:solidFill>
                  <a:srgbClr val="323232"/>
                </a:solidFill>
                <a:effectLst/>
                <a:latin typeface="Arial" panose="020B0604020202020204" pitchFamily="34" charset="0"/>
              </a:rPr>
              <a:t>arg2</a:t>
            </a:r>
            <a:endParaRPr lang="vi-VN" b="0" i="0" dirty="0">
              <a:solidFill>
                <a:srgbClr val="323232"/>
              </a:solidFill>
              <a:effectLst/>
              <a:latin typeface="Arial" panose="020B0604020202020204" pitchFamily="34" charset="0"/>
            </a:endParaRPr>
          </a:p>
          <a:p>
            <a:pPr algn="l"/>
            <a:r>
              <a:rPr lang="vi-VN" b="0" i="0" dirty="0">
                <a:solidFill>
                  <a:srgbClr val="323232"/>
                </a:solidFill>
                <a:effectLst/>
                <a:latin typeface="Arial" panose="020B0604020202020204" pitchFamily="34" charset="0"/>
              </a:rPr>
              <a:t>Dòng lệnh cuối cùng System.out.println dùng để in ra màn hình chữ Hello World.</a:t>
            </a:r>
          </a:p>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16</a:t>
            </a:fld>
            <a:endParaRPr lang="zh-CN" altLang="en-US"/>
          </a:p>
        </p:txBody>
      </p:sp>
    </p:spTree>
    <p:extLst>
      <p:ext uri="{BB962C8B-B14F-4D97-AF65-F5344CB8AC3E}">
        <p14:creationId xmlns:p14="http://schemas.microsoft.com/office/powerpoint/2010/main" val="3200333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17</a:t>
            </a:fld>
            <a:endParaRPr lang="zh-CN" altLang="en-US"/>
          </a:p>
        </p:txBody>
      </p:sp>
    </p:spTree>
    <p:extLst>
      <p:ext uri="{BB962C8B-B14F-4D97-AF65-F5344CB8AC3E}">
        <p14:creationId xmlns:p14="http://schemas.microsoft.com/office/powerpoint/2010/main" val="1273943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18</a:t>
            </a:fld>
            <a:endParaRPr lang="zh-CN" altLang="en-US"/>
          </a:p>
        </p:txBody>
      </p:sp>
    </p:spTree>
    <p:extLst>
      <p:ext uri="{BB962C8B-B14F-4D97-AF65-F5344CB8AC3E}">
        <p14:creationId xmlns:p14="http://schemas.microsoft.com/office/powerpoint/2010/main" val="2193755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19</a:t>
            </a:fld>
            <a:endParaRPr lang="zh-CN" altLang="en-US"/>
          </a:p>
        </p:txBody>
      </p:sp>
    </p:spTree>
    <p:extLst>
      <p:ext uri="{BB962C8B-B14F-4D97-AF65-F5344CB8AC3E}">
        <p14:creationId xmlns:p14="http://schemas.microsoft.com/office/powerpoint/2010/main" val="3465704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2</a:t>
            </a:fld>
            <a:endParaRPr lang="zh-CN" altLang="en-US"/>
          </a:p>
        </p:txBody>
      </p:sp>
    </p:spTree>
    <p:extLst>
      <p:ext uri="{BB962C8B-B14F-4D97-AF65-F5344CB8AC3E}">
        <p14:creationId xmlns:p14="http://schemas.microsoft.com/office/powerpoint/2010/main" val="695663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20</a:t>
            </a:fld>
            <a:endParaRPr lang="zh-CN" altLang="en-US"/>
          </a:p>
        </p:txBody>
      </p:sp>
    </p:spTree>
    <p:extLst>
      <p:ext uri="{BB962C8B-B14F-4D97-AF65-F5344CB8AC3E}">
        <p14:creationId xmlns:p14="http://schemas.microsoft.com/office/powerpoint/2010/main" val="2054237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23476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computers read code https://youtu.be/QXjU9qTsYCc</a:t>
            </a:r>
          </a:p>
          <a:p>
            <a:r>
              <a:rPr lang="en-US" dirty="0"/>
              <a:t>How does a Computer understand your program: https://youtu.be/3wuMRPhSNd0</a:t>
            </a: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3</a:t>
            </a:fld>
            <a:endParaRPr lang="zh-CN" altLang="en-US"/>
          </a:p>
        </p:txBody>
      </p:sp>
    </p:spTree>
    <p:extLst>
      <p:ext uri="{BB962C8B-B14F-4D97-AF65-F5344CB8AC3E}">
        <p14:creationId xmlns:p14="http://schemas.microsoft.com/office/powerpoint/2010/main" val="2071133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computers read code https://youtu.be/QXjU9qTsYCc</a:t>
            </a:r>
          </a:p>
          <a:p>
            <a:r>
              <a:rPr lang="en-US" dirty="0"/>
              <a:t>How does a Computer understand your program: https://youtu.be/3wuMRPhSNd0</a:t>
            </a: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4</a:t>
            </a:fld>
            <a:endParaRPr lang="zh-CN" altLang="en-US"/>
          </a:p>
        </p:txBody>
      </p:sp>
    </p:spTree>
    <p:extLst>
      <p:ext uri="{BB962C8B-B14F-4D97-AF65-F5344CB8AC3E}">
        <p14:creationId xmlns:p14="http://schemas.microsoft.com/office/powerpoint/2010/main" val="2319223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computers read code https://youtu.be/QXjU9qTsYCc</a:t>
            </a:r>
          </a:p>
          <a:p>
            <a:r>
              <a:rPr lang="en-US" dirty="0"/>
              <a:t>How does a Computer understand your program: https://youtu.be/3wuMRPhSNd0</a:t>
            </a: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5</a:t>
            </a:fld>
            <a:endParaRPr lang="zh-CN" altLang="en-US"/>
          </a:p>
        </p:txBody>
      </p:sp>
    </p:spTree>
    <p:extLst>
      <p:ext uri="{BB962C8B-B14F-4D97-AF65-F5344CB8AC3E}">
        <p14:creationId xmlns:p14="http://schemas.microsoft.com/office/powerpoint/2010/main" val="352198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https://tuhoclaptrinh.edu.vn/bai-viet/tim-hieu-ve-ngon-ngu-lap-trinh-thong-dich-va-bien-dich-279.html</a:t>
            </a:r>
          </a:p>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6</a:t>
            </a:fld>
            <a:endParaRPr lang="zh-CN" altLang="en-US"/>
          </a:p>
        </p:txBody>
      </p:sp>
    </p:spTree>
    <p:extLst>
      <p:ext uri="{BB962C8B-B14F-4D97-AF65-F5344CB8AC3E}">
        <p14:creationId xmlns:p14="http://schemas.microsoft.com/office/powerpoint/2010/main" val="4146025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https://tuhoclaptrinh.edu.vn/bai-viet/tim-hieu-ve-ngon-ngu-lap-trinh-thong-dich-va-bien-dich-279.html</a:t>
            </a:r>
          </a:p>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7</a:t>
            </a:fld>
            <a:endParaRPr lang="zh-CN" altLang="en-US"/>
          </a:p>
        </p:txBody>
      </p:sp>
    </p:spTree>
    <p:extLst>
      <p:ext uri="{BB962C8B-B14F-4D97-AF65-F5344CB8AC3E}">
        <p14:creationId xmlns:p14="http://schemas.microsoft.com/office/powerpoint/2010/main" val="786436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https://tuhoclaptrinh.edu.vn/bai-viet/tim-hieu-ve-ngon-ngu-lap-trinh-thong-dich-va-bien-dich-279.html</a:t>
            </a:r>
          </a:p>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8</a:t>
            </a:fld>
            <a:endParaRPr lang="zh-CN" altLang="en-US"/>
          </a:p>
        </p:txBody>
      </p:sp>
    </p:spTree>
    <p:extLst>
      <p:ext uri="{BB962C8B-B14F-4D97-AF65-F5344CB8AC3E}">
        <p14:creationId xmlns:p14="http://schemas.microsoft.com/office/powerpoint/2010/main" val="904702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https://tuhoclaptrinh.edu.vn/bai-viet/tim-hieu-ve-ngon-ngu-lap-trinh-thong-dich-va-bien-dich-279.html</a:t>
            </a:r>
          </a:p>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9</a:t>
            </a:fld>
            <a:endParaRPr lang="zh-CN" altLang="en-US"/>
          </a:p>
        </p:txBody>
      </p:sp>
    </p:spTree>
    <p:extLst>
      <p:ext uri="{BB962C8B-B14F-4D97-AF65-F5344CB8AC3E}">
        <p14:creationId xmlns:p14="http://schemas.microsoft.com/office/powerpoint/2010/main" val="29906542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7958798" y="3443288"/>
            <a:ext cx="4233201" cy="3414712"/>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60730" y="233160"/>
            <a:ext cx="2708031" cy="835449"/>
          </a:xfrm>
          <a:prstGeom prst="rect">
            <a:avLst/>
          </a:prstGeom>
        </p:spPr>
      </p:pic>
      <p:sp>
        <p:nvSpPr>
          <p:cNvPr id="4" name="文本框 4"/>
          <p:cNvSpPr txBox="1"/>
          <p:nvPr userDrawn="1"/>
        </p:nvSpPr>
        <p:spPr>
          <a:xfrm>
            <a:off x="4760730" y="1103916"/>
            <a:ext cx="2809295" cy="338554"/>
          </a:xfrm>
          <a:prstGeom prst="rect">
            <a:avLst/>
          </a:prstGeom>
          <a:noFill/>
        </p:spPr>
        <p:txBody>
          <a:bodyPr wrap="none" rtlCol="0">
            <a:spAutoFit/>
            <a:scene3d>
              <a:camera prst="orthographicFront"/>
              <a:lightRig rig="threePt" dir="t"/>
            </a:scene3d>
            <a:sp3d contourW="12700"/>
          </a:bodyPr>
          <a:lstStyle/>
          <a:p>
            <a:r>
              <a:rPr lang="en-US" altLang="zh-CN" sz="1600" b="1" u="sng" dirty="0">
                <a:solidFill>
                  <a:srgbClr val="D51C29"/>
                </a:solidFill>
                <a:latin typeface="Calibri" panose="020F0502020204030204" pitchFamily="34" charset="0"/>
              </a:rPr>
              <a:t>KHOA CÔNG</a:t>
            </a:r>
            <a:r>
              <a:rPr lang="en-US" altLang="zh-CN" sz="1600" b="1" u="sng" baseline="0" dirty="0">
                <a:solidFill>
                  <a:srgbClr val="D51C29"/>
                </a:solidFill>
                <a:latin typeface="Calibri" panose="020F0502020204030204" pitchFamily="34" charset="0"/>
              </a:rPr>
              <a:t> NGHỆ THÔNG TIN</a:t>
            </a:r>
            <a:endParaRPr lang="en-US" altLang="zh-CN" sz="1600" b="1" u="sng" dirty="0">
              <a:solidFill>
                <a:srgbClr val="D51C29"/>
              </a:solidFill>
              <a:latin typeface="Calibri" panose="020F0502020204030204" pitchFamily="34" charset="0"/>
            </a:endParaRPr>
          </a:p>
        </p:txBody>
      </p:sp>
      <p:pic>
        <p:nvPicPr>
          <p:cNvPr id="6"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 y="1521978"/>
            <a:ext cx="2213113" cy="2599729"/>
          </a:xfrm>
          <a:prstGeom prst="rect">
            <a:avLst/>
          </a:prstGeom>
        </p:spPr>
      </p:pic>
      <p:pic>
        <p:nvPicPr>
          <p:cNvPr id="7" name="图片 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flipH="1">
            <a:off x="11313172" y="0"/>
            <a:ext cx="878828" cy="891928"/>
          </a:xfrm>
          <a:prstGeom prst="rect">
            <a:avLst/>
          </a:prstGeom>
        </p:spPr>
      </p:pic>
      <p:sp>
        <p:nvSpPr>
          <p:cNvPr id="10" name="Rectangle 9"/>
          <p:cNvSpPr/>
          <p:nvPr userDrawn="1"/>
        </p:nvSpPr>
        <p:spPr>
          <a:xfrm>
            <a:off x="0" y="0"/>
            <a:ext cx="12192000" cy="6858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355650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spTree>
    <p:extLst>
      <p:ext uri="{BB962C8B-B14F-4D97-AF65-F5344CB8AC3E}">
        <p14:creationId xmlns:p14="http://schemas.microsoft.com/office/powerpoint/2010/main" val="56560689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0169" y="218874"/>
            <a:ext cx="2268720" cy="666951"/>
          </a:xfrm>
          <a:prstGeom prst="rect">
            <a:avLst/>
          </a:prstGeom>
        </p:spPr>
      </p:pic>
      <p:sp>
        <p:nvSpPr>
          <p:cNvPr id="8" name="文本框 4"/>
          <p:cNvSpPr txBox="1"/>
          <p:nvPr userDrawn="1"/>
        </p:nvSpPr>
        <p:spPr>
          <a:xfrm>
            <a:off x="159762" y="885825"/>
            <a:ext cx="2569542" cy="307777"/>
          </a:xfrm>
          <a:prstGeom prst="rect">
            <a:avLst/>
          </a:prstGeom>
          <a:noFill/>
        </p:spPr>
        <p:txBody>
          <a:bodyPr wrap="square" rtlCol="0">
            <a:spAutoFit/>
            <a:scene3d>
              <a:camera prst="orthographicFront"/>
              <a:lightRig rig="threePt" dir="t"/>
            </a:scene3d>
            <a:sp3d contourW="12700"/>
          </a:bodyPr>
          <a:lstStyle/>
          <a:p>
            <a:r>
              <a:rPr lang="en-US" altLang="zh-CN" sz="1400" b="1" u="sng" dirty="0">
                <a:solidFill>
                  <a:srgbClr val="D51C29"/>
                </a:solidFill>
                <a:latin typeface="Calibri" panose="020F0502020204030204" pitchFamily="34" charset="0"/>
              </a:rPr>
              <a:t>KHOA CÔNG</a:t>
            </a:r>
            <a:r>
              <a:rPr lang="en-US" altLang="zh-CN" sz="1400" b="1" u="sng" baseline="0" dirty="0">
                <a:solidFill>
                  <a:srgbClr val="D51C29"/>
                </a:solidFill>
                <a:latin typeface="Calibri" panose="020F0502020204030204" pitchFamily="34" charset="0"/>
              </a:rPr>
              <a:t> NGHỆ THÔNG TIN</a:t>
            </a:r>
            <a:endParaRPr lang="en-US" altLang="zh-CN" sz="1400" b="1" u="sng" dirty="0">
              <a:solidFill>
                <a:srgbClr val="D51C29"/>
              </a:solidFill>
              <a:latin typeface="Calibri" panose="020F0502020204030204" pitchFamily="34" charset="0"/>
            </a:endParaRPr>
          </a:p>
        </p:txBody>
      </p:sp>
    </p:spTree>
    <p:extLst>
      <p:ext uri="{BB962C8B-B14F-4D97-AF65-F5344CB8AC3E}">
        <p14:creationId xmlns:p14="http://schemas.microsoft.com/office/powerpoint/2010/main" val="393834025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1049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0" y="0"/>
            <a:ext cx="1557766" cy="1418446"/>
          </a:xfrm>
          <a:prstGeom prst="rect">
            <a:avLst/>
          </a:prstGeom>
        </p:spPr>
      </p:pic>
      <p:sp>
        <p:nvSpPr>
          <p:cNvPr id="3" name="文本框 2"/>
          <p:cNvSpPr txBox="1"/>
          <p:nvPr/>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
        <p:nvSpPr>
          <p:cNvPr id="4" name="TextBox 3"/>
          <p:cNvSpPr txBox="1"/>
          <p:nvPr/>
        </p:nvSpPr>
        <p:spPr>
          <a:xfrm>
            <a:off x="11602899" y="6287572"/>
            <a:ext cx="474810" cy="369332"/>
          </a:xfrm>
          <a:prstGeom prst="rect">
            <a:avLst/>
          </a:prstGeom>
          <a:noFill/>
        </p:spPr>
        <p:txBody>
          <a:bodyPr wrap="none" rtlCol="0">
            <a:spAutoFit/>
          </a:bodyPr>
          <a:lstStyle/>
          <a:p>
            <a:fld id="{32052700-9C14-40BB-AC4A-3575FEFBB826}" type="slidenum">
              <a:rPr lang="en-US" b="1" smtClean="0">
                <a:latin typeface="Cambria" panose="02040503050406030204" pitchFamily="18" charset="0"/>
              </a:rPr>
              <a:t>‹#›</a:t>
            </a:fld>
            <a:endParaRPr lang="en-US" b="1" dirty="0">
              <a:latin typeface="Cambria" panose="02040503050406030204" pitchFamily="18" charset="0"/>
            </a:endParaRPr>
          </a:p>
        </p:txBody>
      </p:sp>
      <p:cxnSp>
        <p:nvCxnSpPr>
          <p:cNvPr id="5" name="Straight Connector 4"/>
          <p:cNvCxnSpPr/>
          <p:nvPr/>
        </p:nvCxnSpPr>
        <p:spPr>
          <a:xfrm flipV="1">
            <a:off x="0" y="6457950"/>
            <a:ext cx="11458575" cy="14288"/>
          </a:xfrm>
          <a:prstGeom prst="line">
            <a:avLst/>
          </a:prstGeom>
          <a:ln w="28575">
            <a:solidFill>
              <a:srgbClr val="D32F2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800" y="6517929"/>
            <a:ext cx="1003300" cy="294229"/>
          </a:xfrm>
          <a:prstGeom prst="rect">
            <a:avLst/>
          </a:prstGeom>
        </p:spPr>
      </p:pic>
      <p:sp>
        <p:nvSpPr>
          <p:cNvPr id="8" name="TextBox 7"/>
          <p:cNvSpPr txBox="1"/>
          <p:nvPr/>
        </p:nvSpPr>
        <p:spPr>
          <a:xfrm>
            <a:off x="1025524" y="6517929"/>
            <a:ext cx="2311915" cy="276999"/>
          </a:xfrm>
          <a:prstGeom prst="rect">
            <a:avLst/>
          </a:prstGeom>
          <a:noFill/>
        </p:spPr>
        <p:txBody>
          <a:bodyPr wrap="none" rtlCol="0">
            <a:spAutoFit/>
          </a:bodyPr>
          <a:lstStyle/>
          <a:p>
            <a:r>
              <a:rPr lang="en-US" sz="1200" b="1" dirty="0">
                <a:solidFill>
                  <a:srgbClr val="D51C29"/>
                </a:solidFill>
                <a:latin typeface="Cambria" panose="02040503050406030204" pitchFamily="18" charset="0"/>
              </a:rPr>
              <a:t>KHOA</a:t>
            </a:r>
            <a:r>
              <a:rPr lang="en-US" sz="1200" b="1" baseline="0" dirty="0">
                <a:solidFill>
                  <a:srgbClr val="D51C29"/>
                </a:solidFill>
                <a:latin typeface="Cambria" panose="02040503050406030204" pitchFamily="18" charset="0"/>
              </a:rPr>
              <a:t> CÔNG NGHỆ THÔNG TIN</a:t>
            </a:r>
            <a:endParaRPr lang="en-US" sz="1200" b="1" dirty="0">
              <a:solidFill>
                <a:srgbClr val="D51C29"/>
              </a:solidFill>
              <a:latin typeface="Cambria" panose="02040503050406030204" pitchFamily="18" charset="0"/>
            </a:endParaRPr>
          </a:p>
        </p:txBody>
      </p:sp>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Lst>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8.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insights.stackoverflow.com/trends?tags=python%2Cjava%2Cc%23%2Cc%2B%2B"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s://trends.google.com.vn/trends/explore?cat=31&amp;date=2009-01-01%202021-10-01&amp;q=%2Fm%2F05z1_,%2Fm%2F07sbkfb,%2Fm%2F07657k,%2Fm%2F0jgqg"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hyperlink" Target="https://youtu.be/ebbLwyybkSA"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hyperlink" Target="https://quantrimang.com/html" TargetMode="External"/><Relationship Id="rId3" Type="http://schemas.openxmlformats.org/officeDocument/2006/relationships/hyperlink" Target="https://quantrimang.com/lap-trinh-c" TargetMode="External"/><Relationship Id="rId7" Type="http://schemas.openxmlformats.org/officeDocument/2006/relationships/hyperlink" Target="https://quantrimang.com/cplusplu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quantrimang.com/php" TargetMode="External"/><Relationship Id="rId11" Type="http://schemas.openxmlformats.org/officeDocument/2006/relationships/hyperlink" Target="https://quantrimang.com/hoc-css" TargetMode="External"/><Relationship Id="rId5" Type="http://schemas.openxmlformats.org/officeDocument/2006/relationships/hyperlink" Target="https://quantrimang.com/csharp" TargetMode="External"/><Relationship Id="rId10" Type="http://schemas.openxmlformats.org/officeDocument/2006/relationships/hyperlink" Target="https://quantrimang.com/javascript" TargetMode="External"/><Relationship Id="rId4" Type="http://schemas.openxmlformats.org/officeDocument/2006/relationships/hyperlink" Target="https://quantrimang.com/sql" TargetMode="External"/><Relationship Id="rId9" Type="http://schemas.openxmlformats.org/officeDocument/2006/relationships/hyperlink" Target="https://quantrimang.com/pyth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EF99411-4709-4D85-A7C3-945C4791A054}"/>
              </a:ext>
            </a:extLst>
          </p:cNvPr>
          <p:cNvSpPr txBox="1"/>
          <p:nvPr/>
        </p:nvSpPr>
        <p:spPr>
          <a:xfrm>
            <a:off x="1302112" y="1625116"/>
            <a:ext cx="10184776" cy="830997"/>
          </a:xfrm>
          <a:prstGeom prst="rect">
            <a:avLst/>
          </a:prstGeom>
          <a:noFill/>
        </p:spPr>
        <p:txBody>
          <a:bodyPr wrap="none" rtlCol="0">
            <a:spAutoFit/>
            <a:scene3d>
              <a:camera prst="orthographicFront"/>
              <a:lightRig rig="threePt" dir="t"/>
            </a:scene3d>
            <a:sp3d contourW="12700"/>
          </a:bodyPr>
          <a:lstStyle/>
          <a:p>
            <a:pPr algn="ctr"/>
            <a:r>
              <a:rPr lang="en-US" altLang="zh-CN" sz="4800" b="1" dirty="0">
                <a:solidFill>
                  <a:srgbClr val="2C3E50"/>
                </a:solidFill>
                <a:latin typeface="Cambria" panose="02040503050406030204" pitchFamily="18" charset="0"/>
                <a:ea typeface="Tahoma" panose="020B0604030504040204" pitchFamily="34" charset="0"/>
                <a:cs typeface="Tahoma" panose="020B0604030504040204" pitchFamily="34" charset="0"/>
              </a:rPr>
              <a:t>NHẬP MÔN CÔNG NGHỆ THÔNG TIN</a:t>
            </a:r>
          </a:p>
        </p:txBody>
      </p:sp>
      <p:grpSp>
        <p:nvGrpSpPr>
          <p:cNvPr id="9" name="组合 8">
            <a:extLst>
              <a:ext uri="{FF2B5EF4-FFF2-40B4-BE49-F238E27FC236}">
                <a16:creationId xmlns:a16="http://schemas.microsoft.com/office/drawing/2014/main" id="{97D9BB3D-6037-4984-B1C9-6EA6F0733901}"/>
              </a:ext>
            </a:extLst>
          </p:cNvPr>
          <p:cNvGrpSpPr/>
          <p:nvPr/>
        </p:nvGrpSpPr>
        <p:grpSpPr>
          <a:xfrm>
            <a:off x="4520692" y="4086472"/>
            <a:ext cx="416937" cy="416934"/>
            <a:chOff x="891974" y="4415843"/>
            <a:chExt cx="450443" cy="450443"/>
          </a:xfrm>
        </p:grpSpPr>
        <p:sp>
          <p:nvSpPr>
            <p:cNvPr id="10" name="椭圆 9">
              <a:extLst>
                <a:ext uri="{FF2B5EF4-FFF2-40B4-BE49-F238E27FC236}">
                  <a16:creationId xmlns:a16="http://schemas.microsoft.com/office/drawing/2014/main" id="{9C9DB4BA-54F7-4C0E-AE0C-B1C46DE8FD76}"/>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1" name="椭圆 39">
              <a:extLst>
                <a:ext uri="{FF2B5EF4-FFF2-40B4-BE49-F238E27FC236}">
                  <a16:creationId xmlns:a16="http://schemas.microsoft.com/office/drawing/2014/main" id="{A2EF981A-E8A3-4B9C-9705-339D975A808A}"/>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sp>
        <p:nvSpPr>
          <p:cNvPr id="12" name="文本框 11">
            <a:extLst>
              <a:ext uri="{FF2B5EF4-FFF2-40B4-BE49-F238E27FC236}">
                <a16:creationId xmlns:a16="http://schemas.microsoft.com/office/drawing/2014/main" id="{C9BD2F7B-3F77-4C00-A03B-0C17F27D1349}"/>
              </a:ext>
            </a:extLst>
          </p:cNvPr>
          <p:cNvSpPr txBox="1"/>
          <p:nvPr/>
        </p:nvSpPr>
        <p:spPr>
          <a:xfrm>
            <a:off x="5088019" y="4033852"/>
            <a:ext cx="4329488" cy="871970"/>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b="1" dirty="0">
                <a:solidFill>
                  <a:schemeClr val="bg2">
                    <a:lumMod val="50000"/>
                  </a:schemeClr>
                </a:solidFill>
                <a:latin typeface="Cambria" panose="02040503050406030204" pitchFamily="18" charset="0"/>
                <a:ea typeface="+mj-ea"/>
              </a:rPr>
              <a:t>Bùi Minh Phụng</a:t>
            </a:r>
          </a:p>
          <a:p>
            <a:pPr>
              <a:lnSpc>
                <a:spcPct val="150000"/>
              </a:lnSpc>
            </a:pPr>
            <a:r>
              <a:rPr lang="en-US" altLang="zh-CN" b="1" dirty="0">
                <a:solidFill>
                  <a:schemeClr val="bg2">
                    <a:lumMod val="50000"/>
                  </a:schemeClr>
                </a:solidFill>
                <a:latin typeface="Cambria" panose="02040503050406030204" pitchFamily="18" charset="0"/>
              </a:rPr>
              <a:t>Khoa Công nghệ thông tin</a:t>
            </a:r>
          </a:p>
        </p:txBody>
      </p:sp>
      <p:pic>
        <p:nvPicPr>
          <p:cNvPr id="18" name="William Joseph - Radioactive">
            <a:hlinkClick r:id="" action="ppaction://media"/>
            <a:extLst>
              <a:ext uri="{FF2B5EF4-FFF2-40B4-BE49-F238E27FC236}">
                <a16:creationId xmlns:a16="http://schemas.microsoft.com/office/drawing/2014/main" id="{74606A9D-B362-448E-BAAC-A60B438E8DB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733425"/>
            <a:ext cx="609600" cy="609600"/>
          </a:xfrm>
          <a:prstGeom prst="rect">
            <a:avLst/>
          </a:prstGeom>
        </p:spPr>
      </p:pic>
      <p:sp>
        <p:nvSpPr>
          <p:cNvPr id="13" name="文本框 6">
            <a:extLst>
              <a:ext uri="{FF2B5EF4-FFF2-40B4-BE49-F238E27FC236}">
                <a16:creationId xmlns:a16="http://schemas.microsoft.com/office/drawing/2014/main" id="{CEF99411-4709-4D85-A7C3-945C4791A054}"/>
              </a:ext>
            </a:extLst>
          </p:cNvPr>
          <p:cNvSpPr txBox="1"/>
          <p:nvPr/>
        </p:nvSpPr>
        <p:spPr>
          <a:xfrm>
            <a:off x="2004704" y="2306177"/>
            <a:ext cx="8779570" cy="523220"/>
          </a:xfrm>
          <a:prstGeom prst="rect">
            <a:avLst/>
          </a:prstGeom>
          <a:noFill/>
        </p:spPr>
        <p:txBody>
          <a:bodyPr wrap="square" rtlCol="0">
            <a:spAutoFit/>
            <a:scene3d>
              <a:camera prst="orthographicFront"/>
              <a:lightRig rig="threePt" dir="t"/>
            </a:scene3d>
            <a:sp3d contourW="12700"/>
          </a:bodyPr>
          <a:lstStyle/>
          <a:p>
            <a:pPr algn="ctr"/>
            <a:r>
              <a:rPr lang="en-US" altLang="zh-CN" sz="2800" b="1">
                <a:solidFill>
                  <a:srgbClr val="2C3E50"/>
                </a:solidFill>
                <a:latin typeface="Cambria" panose="02040503050406030204" pitchFamily="18" charset="0"/>
                <a:ea typeface="Tahoma" panose="020B0604030504040204" pitchFamily="34" charset="0"/>
                <a:cs typeface="Tahoma" panose="020B0604030504040204" pitchFamily="34" charset="0"/>
              </a:rPr>
              <a:t>(INTRODUCTION TO INFORMATION TECHNOLOGY)</a:t>
            </a:r>
            <a:endParaRPr lang="en-US" altLang="zh-CN" sz="2800" b="1" dirty="0">
              <a:solidFill>
                <a:srgbClr val="2C3E50"/>
              </a:solidFill>
              <a:latin typeface="Cambria" panose="02040503050406030204" pitchFamily="18" charset="0"/>
              <a:ea typeface="Tahoma" panose="020B0604030504040204" pitchFamily="34" charset="0"/>
              <a:cs typeface="Tahoma" panose="020B0604030504040204" pitchFamily="34" charset="0"/>
            </a:endParaRPr>
          </a:p>
        </p:txBody>
      </p:sp>
      <p:grpSp>
        <p:nvGrpSpPr>
          <p:cNvPr id="14" name="组合 12">
            <a:extLst>
              <a:ext uri="{FF2B5EF4-FFF2-40B4-BE49-F238E27FC236}">
                <a16:creationId xmlns:a16="http://schemas.microsoft.com/office/drawing/2014/main" id="{A6373AAE-0444-45F1-A55E-2836D8D88CFA}"/>
              </a:ext>
            </a:extLst>
          </p:cNvPr>
          <p:cNvGrpSpPr/>
          <p:nvPr/>
        </p:nvGrpSpPr>
        <p:grpSpPr>
          <a:xfrm>
            <a:off x="4520692" y="5341638"/>
            <a:ext cx="416937" cy="416934"/>
            <a:chOff x="891974" y="4415843"/>
            <a:chExt cx="450443" cy="450443"/>
          </a:xfrm>
        </p:grpSpPr>
        <p:sp>
          <p:nvSpPr>
            <p:cNvPr id="15" name="椭圆 13">
              <a:extLst>
                <a:ext uri="{FF2B5EF4-FFF2-40B4-BE49-F238E27FC236}">
                  <a16:creationId xmlns:a16="http://schemas.microsoft.com/office/drawing/2014/main" id="{CDAA027D-F144-4D14-B4A5-F6916DF57A23}"/>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6" name="椭圆 44">
              <a:extLst>
                <a:ext uri="{FF2B5EF4-FFF2-40B4-BE49-F238E27FC236}">
                  <a16:creationId xmlns:a16="http://schemas.microsoft.com/office/drawing/2014/main" id="{92A36B17-D0F9-46AC-BA69-068766D94A9C}"/>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sp>
        <p:nvSpPr>
          <p:cNvPr id="17" name="文本框 11">
            <a:extLst>
              <a:ext uri="{FF2B5EF4-FFF2-40B4-BE49-F238E27FC236}">
                <a16:creationId xmlns:a16="http://schemas.microsoft.com/office/drawing/2014/main" id="{C9BD2F7B-3F77-4C00-A03B-0C17F27D1349}"/>
              </a:ext>
            </a:extLst>
          </p:cNvPr>
          <p:cNvSpPr txBox="1"/>
          <p:nvPr/>
        </p:nvSpPr>
        <p:spPr>
          <a:xfrm>
            <a:off x="5088019" y="5366263"/>
            <a:ext cx="3698795" cy="369332"/>
          </a:xfrm>
          <a:prstGeom prst="rect">
            <a:avLst/>
          </a:prstGeom>
          <a:noFill/>
        </p:spPr>
        <p:txBody>
          <a:bodyPr wrap="square" rtlCol="0">
            <a:spAutoFit/>
            <a:scene3d>
              <a:camera prst="orthographicFront"/>
              <a:lightRig rig="threePt" dir="t"/>
            </a:scene3d>
            <a:sp3d contourW="12700"/>
          </a:bodyPr>
          <a:lstStyle/>
          <a:p>
            <a:r>
              <a:rPr lang="en-US" altLang="zh-CN" b="1" dirty="0">
                <a:solidFill>
                  <a:schemeClr val="bg2">
                    <a:lumMod val="50000"/>
                  </a:schemeClr>
                </a:solidFill>
                <a:latin typeface="Cambria" panose="02040503050406030204" pitchFamily="18" charset="0"/>
              </a:rPr>
              <a:t>HỌC KỲ I – NĂM </a:t>
            </a:r>
            <a:r>
              <a:rPr lang="en-US" altLang="zh-CN" b="1">
                <a:solidFill>
                  <a:schemeClr val="bg2">
                    <a:lumMod val="50000"/>
                  </a:schemeClr>
                </a:solidFill>
                <a:latin typeface="Cambria" panose="02040503050406030204" pitchFamily="18" charset="0"/>
              </a:rPr>
              <a:t>HỌC 2022-2023</a:t>
            </a:r>
            <a:endParaRPr lang="en-US" altLang="zh-CN" b="1" dirty="0">
              <a:solidFill>
                <a:schemeClr val="bg2">
                  <a:lumMod val="50000"/>
                </a:schemeClr>
              </a:solidFill>
              <a:latin typeface="Cambria" panose="02040503050406030204" pitchFamily="18" charset="0"/>
            </a:endParaRPr>
          </a:p>
        </p:txBody>
      </p:sp>
      <p:sp>
        <p:nvSpPr>
          <p:cNvPr id="20" name="椭圆 13">
            <a:extLst>
              <a:ext uri="{FF2B5EF4-FFF2-40B4-BE49-F238E27FC236}">
                <a16:creationId xmlns:a16="http://schemas.microsoft.com/office/drawing/2014/main" id="{CDAA027D-F144-4D14-B4A5-F6916DF57A23}"/>
              </a:ext>
            </a:extLst>
          </p:cNvPr>
          <p:cNvSpPr/>
          <p:nvPr/>
        </p:nvSpPr>
        <p:spPr>
          <a:xfrm>
            <a:off x="4520692" y="5953768"/>
            <a:ext cx="416937" cy="416934"/>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2" name="椭圆 11"/>
          <p:cNvSpPr/>
          <p:nvPr/>
        </p:nvSpPr>
        <p:spPr>
          <a:xfrm>
            <a:off x="4614254" y="6043476"/>
            <a:ext cx="229812" cy="237518"/>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2">
              <a:lumMod val="2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3" name="文本框 11">
            <a:extLst>
              <a:ext uri="{FF2B5EF4-FFF2-40B4-BE49-F238E27FC236}">
                <a16:creationId xmlns:a16="http://schemas.microsoft.com/office/drawing/2014/main" id="{C9BD2F7B-3F77-4C00-A03B-0C17F27D1349}"/>
              </a:ext>
            </a:extLst>
          </p:cNvPr>
          <p:cNvSpPr txBox="1"/>
          <p:nvPr/>
        </p:nvSpPr>
        <p:spPr>
          <a:xfrm>
            <a:off x="5088019" y="5953768"/>
            <a:ext cx="3698795"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bg2">
                    <a:lumMod val="50000"/>
                  </a:schemeClr>
                </a:solidFill>
                <a:latin typeface="Cambria" panose="02040503050406030204" pitchFamily="18" charset="0"/>
              </a:rPr>
              <a:t>KHÓA 28 </a:t>
            </a:r>
            <a:r>
              <a:rPr lang="en-US" altLang="zh-CN" b="1" dirty="0">
                <a:solidFill>
                  <a:schemeClr val="bg2">
                    <a:lumMod val="50000"/>
                  </a:schemeClr>
                </a:solidFill>
                <a:latin typeface="Cambria" panose="02040503050406030204" pitchFamily="18" charset="0"/>
              </a:rPr>
              <a:t>- CNTT</a:t>
            </a:r>
          </a:p>
        </p:txBody>
      </p:sp>
      <p:sp>
        <p:nvSpPr>
          <p:cNvPr id="19" name="文本框 6">
            <a:extLst>
              <a:ext uri="{FF2B5EF4-FFF2-40B4-BE49-F238E27FC236}">
                <a16:creationId xmlns:a16="http://schemas.microsoft.com/office/drawing/2014/main" id="{CEF99411-4709-4D85-A7C3-945C4791A054}"/>
              </a:ext>
            </a:extLst>
          </p:cNvPr>
          <p:cNvSpPr txBox="1"/>
          <p:nvPr/>
        </p:nvSpPr>
        <p:spPr>
          <a:xfrm>
            <a:off x="1783644" y="2899414"/>
            <a:ext cx="8937281" cy="584775"/>
          </a:xfrm>
          <a:prstGeom prst="rect">
            <a:avLst/>
          </a:prstGeom>
          <a:noFill/>
        </p:spPr>
        <p:txBody>
          <a:bodyPr wrap="square" rtlCol="0">
            <a:spAutoFit/>
            <a:scene3d>
              <a:camera prst="orthographicFront"/>
              <a:lightRig rig="threePt" dir="t"/>
            </a:scene3d>
            <a:sp3d contourW="12700"/>
          </a:bodyPr>
          <a:lstStyle/>
          <a:p>
            <a:pPr algn="ctr"/>
            <a:r>
              <a:rPr lang="en-US" altLang="zh-CN" sz="3200" b="1">
                <a:solidFill>
                  <a:srgbClr val="D32F2F"/>
                </a:solidFill>
                <a:latin typeface="Cambria" panose="02040503050406030204" pitchFamily="18" charset="0"/>
                <a:ea typeface="Tahoma" panose="020B0604030504040204" pitchFamily="34" charset="0"/>
                <a:cs typeface="Tahoma" panose="020B0604030504040204" pitchFamily="34" charset="0"/>
              </a:rPr>
              <a:t>BÀI 6: </a:t>
            </a:r>
            <a:r>
              <a:rPr lang="en-US" altLang="zh-CN" sz="3200" b="1" dirty="0">
                <a:solidFill>
                  <a:srgbClr val="D32F2F"/>
                </a:solidFill>
                <a:latin typeface="Cambria" panose="02040503050406030204" pitchFamily="18" charset="0"/>
                <a:ea typeface="Tahoma" panose="020B0604030504040204" pitchFamily="34" charset="0"/>
                <a:cs typeface="Tahoma" panose="020B0604030504040204" pitchFamily="34" charset="0"/>
              </a:rPr>
              <a:t>NGÔN NGỮ LẬP TRÌNH</a:t>
            </a:r>
          </a:p>
        </p:txBody>
      </p:sp>
    </p:spTree>
    <p:extLst>
      <p:ext uri="{BB962C8B-B14F-4D97-AF65-F5344CB8AC3E}">
        <p14:creationId xmlns:p14="http://schemas.microsoft.com/office/powerpoint/2010/main" val="1692142158"/>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timing>
    <p:tnLst>
      <p:par>
        <p:cTn id="1" dur="indefinite" restart="never" nodeType="tmRoot">
          <p:childTnLst>
            <p:audio>
              <p:cMediaNode vol="80000" numSld="999">
                <p:cTn id="2" repeatCount="indefinite" fill="hold" display="0">
                  <p:stCondLst>
                    <p:cond delay="indefinite"/>
                  </p:stCondLst>
                  <p:endCondLst>
                    <p:cond evt="onStopAudio" delay="0">
                      <p:tgtEl>
                        <p:sldTgt/>
                      </p:tgtEl>
                    </p:cond>
                  </p:endCondLst>
                </p:cTn>
                <p:tgtEl>
                  <p:spTgt spid="18"/>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46166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2400" b="1">
                <a:solidFill>
                  <a:srgbClr val="D51C29"/>
                </a:solidFill>
              </a:rPr>
              <a:t>SỰ KHÁC BIỆT GIỮA TRÌNH BIÊN DỊCH VÀ TRÌNH THÔNG DỊCH</a:t>
            </a:r>
            <a:endParaRPr lang="en-US" sz="2400" dirty="0">
              <a:solidFill>
                <a:srgbClr val="D51C29"/>
              </a:solidFill>
            </a:endParaRPr>
          </a:p>
        </p:txBody>
      </p:sp>
      <p:graphicFrame>
        <p:nvGraphicFramePr>
          <p:cNvPr id="3" name="Table 2">
            <a:extLst>
              <a:ext uri="{FF2B5EF4-FFF2-40B4-BE49-F238E27FC236}">
                <a16:creationId xmlns:a16="http://schemas.microsoft.com/office/drawing/2014/main" id="{2147CAD0-416D-4470-938E-4F41011517CB}"/>
              </a:ext>
            </a:extLst>
          </p:cNvPr>
          <p:cNvGraphicFramePr>
            <a:graphicFrameLocks noGrp="1"/>
          </p:cNvGraphicFramePr>
          <p:nvPr>
            <p:extLst>
              <p:ext uri="{D42A27DB-BD31-4B8C-83A1-F6EECF244321}">
                <p14:modId xmlns:p14="http://schemas.microsoft.com/office/powerpoint/2010/main" val="1120961355"/>
              </p:ext>
            </p:extLst>
          </p:nvPr>
        </p:nvGraphicFramePr>
        <p:xfrm>
          <a:off x="636219" y="1117993"/>
          <a:ext cx="11111132" cy="5219554"/>
        </p:xfrm>
        <a:graphic>
          <a:graphicData uri="http://schemas.openxmlformats.org/drawingml/2006/table">
            <a:tbl>
              <a:tblPr>
                <a:tableStyleId>{8799B23B-EC83-4686-B30A-512413B5E67A}</a:tableStyleId>
              </a:tblPr>
              <a:tblGrid>
                <a:gridCol w="2263147">
                  <a:extLst>
                    <a:ext uri="{9D8B030D-6E8A-4147-A177-3AD203B41FA5}">
                      <a16:colId xmlns:a16="http://schemas.microsoft.com/office/drawing/2014/main" val="2048921394"/>
                    </a:ext>
                  </a:extLst>
                </a:gridCol>
                <a:gridCol w="5144274">
                  <a:extLst>
                    <a:ext uri="{9D8B030D-6E8A-4147-A177-3AD203B41FA5}">
                      <a16:colId xmlns:a16="http://schemas.microsoft.com/office/drawing/2014/main" val="3329959151"/>
                    </a:ext>
                  </a:extLst>
                </a:gridCol>
                <a:gridCol w="3703711">
                  <a:extLst>
                    <a:ext uri="{9D8B030D-6E8A-4147-A177-3AD203B41FA5}">
                      <a16:colId xmlns:a16="http://schemas.microsoft.com/office/drawing/2014/main" val="720769208"/>
                    </a:ext>
                  </a:extLst>
                </a:gridCol>
              </a:tblGrid>
              <a:tr h="363567">
                <a:tc>
                  <a:txBody>
                    <a:bodyPr/>
                    <a:lstStyle/>
                    <a:p>
                      <a:pPr algn="ctr"/>
                      <a:r>
                        <a:rPr lang="de-DE" sz="1800" b="1">
                          <a:effectLst/>
                        </a:rPr>
                        <a:t>Cơ sở để so sánh</a:t>
                      </a:r>
                    </a:p>
                  </a:txBody>
                  <a:tcPr marL="52552" marR="52552" marT="52552" marB="52552" anchor="ctr"/>
                </a:tc>
                <a:tc>
                  <a:txBody>
                    <a:bodyPr/>
                    <a:lstStyle/>
                    <a:p>
                      <a:pPr algn="ctr"/>
                      <a:r>
                        <a:rPr lang="en-US" sz="1800" b="1">
                          <a:effectLst/>
                        </a:rPr>
                        <a:t>Trình biên dịch</a:t>
                      </a:r>
                    </a:p>
                  </a:txBody>
                  <a:tcPr marL="52552" marR="52552" marT="52552" marB="52552" anchor="ctr"/>
                </a:tc>
                <a:tc>
                  <a:txBody>
                    <a:bodyPr/>
                    <a:lstStyle/>
                    <a:p>
                      <a:pPr algn="ctr"/>
                      <a:r>
                        <a:rPr lang="en-US" sz="1800" b="1">
                          <a:effectLst/>
                        </a:rPr>
                        <a:t>Thông dịch viên</a:t>
                      </a:r>
                    </a:p>
                  </a:txBody>
                  <a:tcPr marL="52552" marR="52552" marT="52552" marB="52552" anchor="ctr"/>
                </a:tc>
                <a:extLst>
                  <a:ext uri="{0D108BD9-81ED-4DB2-BD59-A6C34878D82A}">
                    <a16:rowId xmlns:a16="http://schemas.microsoft.com/office/drawing/2014/main" val="1751213923"/>
                  </a:ext>
                </a:extLst>
              </a:tr>
              <a:tr h="626423">
                <a:tc>
                  <a:txBody>
                    <a:bodyPr/>
                    <a:lstStyle/>
                    <a:p>
                      <a:pPr algn="l"/>
                      <a:r>
                        <a:rPr lang="en-US" sz="1800">
                          <a:effectLst/>
                        </a:rPr>
                        <a:t>Đầu vào</a:t>
                      </a:r>
                    </a:p>
                  </a:txBody>
                  <a:tcPr marL="52552" marR="52552" marT="52552" marB="52552" anchor="ctr"/>
                </a:tc>
                <a:tc>
                  <a:txBody>
                    <a:bodyPr/>
                    <a:lstStyle/>
                    <a:p>
                      <a:pPr algn="l"/>
                      <a:r>
                        <a:rPr lang="vi-VN" sz="1800">
                          <a:effectLst/>
                        </a:rPr>
                        <a:t>Nó mất toàn bộ một chương trình tại một thời điểm.</a:t>
                      </a:r>
                    </a:p>
                  </a:txBody>
                  <a:tcPr marL="52552" marR="52552" marT="52552" marB="52552" anchor="ctr"/>
                </a:tc>
                <a:tc>
                  <a:txBody>
                    <a:bodyPr/>
                    <a:lstStyle/>
                    <a:p>
                      <a:pPr algn="l"/>
                      <a:r>
                        <a:rPr lang="vi-VN" sz="1800">
                          <a:effectLst/>
                        </a:rPr>
                        <a:t>Nó mất một dòng mã hoặc hướng dẫn tại một thời điểm.</a:t>
                      </a:r>
                    </a:p>
                  </a:txBody>
                  <a:tcPr marL="52552" marR="52552" marT="52552" marB="52552" anchor="ctr"/>
                </a:tc>
                <a:extLst>
                  <a:ext uri="{0D108BD9-81ED-4DB2-BD59-A6C34878D82A}">
                    <a16:rowId xmlns:a16="http://schemas.microsoft.com/office/drawing/2014/main" val="2662832815"/>
                  </a:ext>
                </a:extLst>
              </a:tr>
              <a:tr h="626423">
                <a:tc>
                  <a:txBody>
                    <a:bodyPr/>
                    <a:lstStyle/>
                    <a:p>
                      <a:pPr algn="l"/>
                      <a:r>
                        <a:rPr lang="en-US" sz="1800">
                          <a:effectLst/>
                        </a:rPr>
                        <a:t>Đầu ra</a:t>
                      </a:r>
                    </a:p>
                  </a:txBody>
                  <a:tcPr marL="52552" marR="52552" marT="52552" marB="52552" anchor="ctr"/>
                </a:tc>
                <a:tc>
                  <a:txBody>
                    <a:bodyPr/>
                    <a:lstStyle/>
                    <a:p>
                      <a:pPr algn="l"/>
                      <a:r>
                        <a:rPr lang="vi-VN" sz="1800">
                          <a:effectLst/>
                        </a:rPr>
                        <a:t>Nó tạo mã đối tượng trung gian.</a:t>
                      </a:r>
                    </a:p>
                  </a:txBody>
                  <a:tcPr marL="52552" marR="52552" marT="52552" marB="52552" anchor="ctr"/>
                </a:tc>
                <a:tc>
                  <a:txBody>
                    <a:bodyPr/>
                    <a:lstStyle/>
                    <a:p>
                      <a:pPr algn="l"/>
                      <a:r>
                        <a:rPr lang="vi-VN" sz="1800">
                          <a:effectLst/>
                        </a:rPr>
                        <a:t>Nó không tạo ra bất kỳ mã đối tượng trung gian.</a:t>
                      </a:r>
                    </a:p>
                  </a:txBody>
                  <a:tcPr marL="52552" marR="52552" marT="52552" marB="52552" anchor="ctr"/>
                </a:tc>
                <a:extLst>
                  <a:ext uri="{0D108BD9-81ED-4DB2-BD59-A6C34878D82A}">
                    <a16:rowId xmlns:a16="http://schemas.microsoft.com/office/drawing/2014/main" val="601262153"/>
                  </a:ext>
                </a:extLst>
              </a:tr>
              <a:tr h="626423">
                <a:tc>
                  <a:txBody>
                    <a:bodyPr/>
                    <a:lstStyle/>
                    <a:p>
                      <a:pPr algn="l"/>
                      <a:r>
                        <a:rPr lang="vi-VN" sz="1800">
                          <a:effectLst/>
                        </a:rPr>
                        <a:t>Cơ chế làm việc</a:t>
                      </a:r>
                    </a:p>
                  </a:txBody>
                  <a:tcPr marL="52552" marR="52552" marT="52552" marB="52552" anchor="ctr"/>
                </a:tc>
                <a:tc>
                  <a:txBody>
                    <a:bodyPr/>
                    <a:lstStyle/>
                    <a:p>
                      <a:pPr algn="l"/>
                      <a:r>
                        <a:rPr lang="vi-VN" sz="1800">
                          <a:effectLst/>
                        </a:rPr>
                        <a:t>Việc biên dịch được thực hiện trước khi thực hiện.</a:t>
                      </a:r>
                    </a:p>
                  </a:txBody>
                  <a:tcPr marL="52552" marR="52552" marT="52552" marB="52552" anchor="ctr"/>
                </a:tc>
                <a:tc>
                  <a:txBody>
                    <a:bodyPr/>
                    <a:lstStyle/>
                    <a:p>
                      <a:pPr algn="l"/>
                      <a:r>
                        <a:rPr lang="en-US" sz="1800">
                          <a:effectLst/>
                        </a:rPr>
                        <a:t>Biên soạn và thực hiện diễn ra đồng thời.</a:t>
                      </a:r>
                    </a:p>
                  </a:txBody>
                  <a:tcPr marL="52552" marR="52552" marT="52552" marB="52552" anchor="ctr"/>
                </a:tc>
                <a:extLst>
                  <a:ext uri="{0D108BD9-81ED-4DB2-BD59-A6C34878D82A}">
                    <a16:rowId xmlns:a16="http://schemas.microsoft.com/office/drawing/2014/main" val="2523186835"/>
                  </a:ext>
                </a:extLst>
              </a:tr>
              <a:tr h="363567">
                <a:tc>
                  <a:txBody>
                    <a:bodyPr/>
                    <a:lstStyle/>
                    <a:p>
                      <a:pPr algn="l"/>
                      <a:r>
                        <a:rPr lang="en-US" sz="1800">
                          <a:effectLst/>
                        </a:rPr>
                        <a:t>Tốc độ</a:t>
                      </a:r>
                    </a:p>
                  </a:txBody>
                  <a:tcPr marL="52552" marR="52552" marT="52552" marB="52552" anchor="ctr"/>
                </a:tc>
                <a:tc>
                  <a:txBody>
                    <a:bodyPr/>
                    <a:lstStyle/>
                    <a:p>
                      <a:pPr algn="l"/>
                      <a:r>
                        <a:rPr lang="vi-VN" sz="1800">
                          <a:effectLst/>
                        </a:rPr>
                        <a:t>Tương đối nhanh hơn</a:t>
                      </a:r>
                    </a:p>
                  </a:txBody>
                  <a:tcPr marL="52552" marR="52552" marT="52552" marB="52552" anchor="ctr"/>
                </a:tc>
                <a:tc>
                  <a:txBody>
                    <a:bodyPr/>
                    <a:lstStyle/>
                    <a:p>
                      <a:pPr algn="l"/>
                      <a:r>
                        <a:rPr lang="vi-VN" sz="1800">
                          <a:effectLst/>
                        </a:rPr>
                        <a:t>Chậm hơn</a:t>
                      </a:r>
                    </a:p>
                  </a:txBody>
                  <a:tcPr marL="52552" marR="52552" marT="52552" marB="52552" anchor="ctr"/>
                </a:tc>
                <a:extLst>
                  <a:ext uri="{0D108BD9-81ED-4DB2-BD59-A6C34878D82A}">
                    <a16:rowId xmlns:a16="http://schemas.microsoft.com/office/drawing/2014/main" val="1050909338"/>
                  </a:ext>
                </a:extLst>
              </a:tr>
              <a:tr h="626423">
                <a:tc>
                  <a:txBody>
                    <a:bodyPr/>
                    <a:lstStyle/>
                    <a:p>
                      <a:pPr algn="l"/>
                      <a:r>
                        <a:rPr lang="en-US" sz="1800">
                          <a:effectLst/>
                        </a:rPr>
                        <a:t>Ký ức</a:t>
                      </a:r>
                    </a:p>
                  </a:txBody>
                  <a:tcPr marL="52552" marR="52552" marT="52552" marB="52552" anchor="ctr"/>
                </a:tc>
                <a:tc>
                  <a:txBody>
                    <a:bodyPr/>
                    <a:lstStyle/>
                    <a:p>
                      <a:pPr algn="l"/>
                      <a:r>
                        <a:rPr lang="vi-VN" sz="1800">
                          <a:effectLst/>
                        </a:rPr>
                        <a:t>Yêu cầu bộ nhớ nhiều hơn do việc tạo mã đối tượng.</a:t>
                      </a:r>
                    </a:p>
                  </a:txBody>
                  <a:tcPr marL="52552" marR="52552" marT="52552" marB="52552" anchor="ctr"/>
                </a:tc>
                <a:tc>
                  <a:txBody>
                    <a:bodyPr/>
                    <a:lstStyle/>
                    <a:p>
                      <a:pPr algn="l"/>
                      <a:r>
                        <a:rPr lang="vi-VN" sz="1800">
                          <a:effectLst/>
                        </a:rPr>
                        <a:t>Nó đòi hỏi ít bộ nhớ hơn vì nó không tạo mã đối tượng trung gian.</a:t>
                      </a:r>
                    </a:p>
                  </a:txBody>
                  <a:tcPr marL="52552" marR="52552" marT="52552" marB="52552" anchor="ctr"/>
                </a:tc>
                <a:extLst>
                  <a:ext uri="{0D108BD9-81ED-4DB2-BD59-A6C34878D82A}">
                    <a16:rowId xmlns:a16="http://schemas.microsoft.com/office/drawing/2014/main" val="1850239630"/>
                  </a:ext>
                </a:extLst>
              </a:tr>
              <a:tr h="626423">
                <a:tc>
                  <a:txBody>
                    <a:bodyPr/>
                    <a:lstStyle/>
                    <a:p>
                      <a:pPr algn="l"/>
                      <a:r>
                        <a:rPr lang="en-US" sz="1800">
                          <a:effectLst/>
                        </a:rPr>
                        <a:t>Lỗi</a:t>
                      </a:r>
                    </a:p>
                  </a:txBody>
                  <a:tcPr marL="52552" marR="52552" marT="52552" marB="52552" anchor="ctr"/>
                </a:tc>
                <a:tc>
                  <a:txBody>
                    <a:bodyPr/>
                    <a:lstStyle/>
                    <a:p>
                      <a:pPr algn="l"/>
                      <a:r>
                        <a:rPr lang="en-US" sz="1800">
                          <a:effectLst/>
                        </a:rPr>
                        <a:t>Hiển thị tất cả các lỗi sau khi biên dịch, tất cả cùng một lúc.</a:t>
                      </a:r>
                    </a:p>
                  </a:txBody>
                  <a:tcPr marL="52552" marR="52552" marT="52552" marB="52552" anchor="ctr"/>
                </a:tc>
                <a:tc>
                  <a:txBody>
                    <a:bodyPr/>
                    <a:lstStyle/>
                    <a:p>
                      <a:pPr algn="l"/>
                      <a:r>
                        <a:rPr lang="en-US" sz="1800">
                          <a:effectLst/>
                        </a:rPr>
                        <a:t>Hiển thị lỗi của từng dòng một.</a:t>
                      </a:r>
                    </a:p>
                  </a:txBody>
                  <a:tcPr marL="52552" marR="52552" marT="52552" marB="52552" anchor="ctr"/>
                </a:tc>
                <a:extLst>
                  <a:ext uri="{0D108BD9-81ED-4DB2-BD59-A6C34878D82A}">
                    <a16:rowId xmlns:a16="http://schemas.microsoft.com/office/drawing/2014/main" val="2233154323"/>
                  </a:ext>
                </a:extLst>
              </a:tr>
              <a:tr h="363567">
                <a:tc>
                  <a:txBody>
                    <a:bodyPr/>
                    <a:lstStyle/>
                    <a:p>
                      <a:pPr algn="l"/>
                      <a:r>
                        <a:rPr lang="en-US" sz="1800">
                          <a:effectLst/>
                        </a:rPr>
                        <a:t>Phát hiện lỗi</a:t>
                      </a:r>
                    </a:p>
                  </a:txBody>
                  <a:tcPr marL="52552" marR="52552" marT="52552" marB="52552" anchor="ctr"/>
                </a:tc>
                <a:tc>
                  <a:txBody>
                    <a:bodyPr/>
                    <a:lstStyle/>
                    <a:p>
                      <a:pPr algn="l"/>
                      <a:r>
                        <a:rPr lang="en-US" sz="1800">
                          <a:effectLst/>
                        </a:rPr>
                        <a:t>Khó khăn</a:t>
                      </a:r>
                    </a:p>
                  </a:txBody>
                  <a:tcPr marL="52552" marR="52552" marT="52552" marB="52552" anchor="ctr"/>
                </a:tc>
                <a:tc>
                  <a:txBody>
                    <a:bodyPr/>
                    <a:lstStyle/>
                    <a:p>
                      <a:pPr algn="l"/>
                      <a:r>
                        <a:rPr lang="vi-VN" sz="1800">
                          <a:effectLst/>
                        </a:rPr>
                        <a:t>So sánh dễ dàng hơn</a:t>
                      </a:r>
                    </a:p>
                  </a:txBody>
                  <a:tcPr marL="52552" marR="52552" marT="52552" marB="52552" anchor="ctr"/>
                </a:tc>
                <a:extLst>
                  <a:ext uri="{0D108BD9-81ED-4DB2-BD59-A6C34878D82A}">
                    <a16:rowId xmlns:a16="http://schemas.microsoft.com/office/drawing/2014/main" val="4142635052"/>
                  </a:ext>
                </a:extLst>
              </a:tr>
              <a:tr h="812562">
                <a:tc>
                  <a:txBody>
                    <a:bodyPr/>
                    <a:lstStyle/>
                    <a:p>
                      <a:pPr algn="l"/>
                      <a:r>
                        <a:rPr lang="en-US" sz="1800">
                          <a:effectLst/>
                        </a:rPr>
                        <a:t>Ngôn ngữ lập trình liên tục</a:t>
                      </a:r>
                    </a:p>
                  </a:txBody>
                  <a:tcPr marL="52552" marR="52552" marT="52552" marB="52552" anchor="ctr"/>
                </a:tc>
                <a:tc>
                  <a:txBody>
                    <a:bodyPr/>
                    <a:lstStyle/>
                    <a:p>
                      <a:pPr algn="l"/>
                      <a:r>
                        <a:rPr lang="en-US" sz="1800">
                          <a:effectLst/>
                        </a:rPr>
                        <a:t>C, C ++, C #, Scala, sử dụng trình biên dịch.</a:t>
                      </a:r>
                    </a:p>
                  </a:txBody>
                  <a:tcPr marL="52552" marR="52552" marT="52552" marB="52552" anchor="ctr"/>
                </a:tc>
                <a:tc>
                  <a:txBody>
                    <a:bodyPr/>
                    <a:lstStyle/>
                    <a:p>
                      <a:pPr algn="l"/>
                      <a:r>
                        <a:rPr lang="en-US" sz="1800">
                          <a:effectLst/>
                        </a:rPr>
                        <a:t>Java, PHP, Perl, Python, Ruby sử dụng trình thông dịch.</a:t>
                      </a:r>
                    </a:p>
                  </a:txBody>
                  <a:tcPr marL="52552" marR="52552" marT="52552" marB="52552" anchor="ctr"/>
                </a:tc>
                <a:extLst>
                  <a:ext uri="{0D108BD9-81ED-4DB2-BD59-A6C34878D82A}">
                    <a16:rowId xmlns:a16="http://schemas.microsoft.com/office/drawing/2014/main" val="130665163"/>
                  </a:ext>
                </a:extLst>
              </a:tr>
            </a:tbl>
          </a:graphicData>
        </a:graphic>
      </p:graphicFrame>
    </p:spTree>
    <p:extLst>
      <p:ext uri="{BB962C8B-B14F-4D97-AF65-F5344CB8AC3E}">
        <p14:creationId xmlns:p14="http://schemas.microsoft.com/office/powerpoint/2010/main" val="169597813"/>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CÁC NGÔN NGỮ LẬP TRÌNH PHỔ BIẾN</a:t>
            </a:r>
            <a:endParaRPr lang="en-US" sz="3200" dirty="0">
              <a:solidFill>
                <a:srgbClr val="D51C29"/>
              </a:solidFill>
            </a:endParaRPr>
          </a:p>
        </p:txBody>
      </p:sp>
      <p:sp>
        <p:nvSpPr>
          <p:cNvPr id="5" name="Rectangle 4"/>
          <p:cNvSpPr/>
          <p:nvPr/>
        </p:nvSpPr>
        <p:spPr>
          <a:xfrm>
            <a:off x="322775" y="1164411"/>
            <a:ext cx="4808025" cy="931024"/>
          </a:xfrm>
          <a:prstGeom prst="rect">
            <a:avLst/>
          </a:prstGeom>
        </p:spPr>
        <p:txBody>
          <a:bodyPr wrap="square">
            <a:spAutoFit/>
          </a:bodyPr>
          <a:lstStyle/>
          <a:p>
            <a:pPr marL="457200" indent="-457200" algn="l" fontAlgn="base">
              <a:spcBef>
                <a:spcPts val="300"/>
              </a:spcBef>
              <a:buClr>
                <a:srgbClr val="C00000"/>
              </a:buClr>
              <a:buFont typeface="Wingdings" panose="05000000000000000000" pitchFamily="2" charset="2"/>
              <a:buChar char="v"/>
            </a:pPr>
            <a:r>
              <a:rPr lang="en-US" sz="2600" b="0" i="0" dirty="0">
                <a:solidFill>
                  <a:srgbClr val="333333"/>
                </a:solidFill>
                <a:effectLst/>
                <a:latin typeface="Roboto" panose="02000000000000000000" pitchFamily="2" charset="0"/>
              </a:rPr>
              <a:t>So </a:t>
            </a:r>
            <a:r>
              <a:rPr lang="en-US" sz="2600" b="0" i="0" dirty="0" err="1">
                <a:solidFill>
                  <a:srgbClr val="333333"/>
                </a:solidFill>
                <a:effectLst/>
                <a:latin typeface="Roboto" panose="02000000000000000000" pitchFamily="2" charset="0"/>
              </a:rPr>
              <a:t>sánh</a:t>
            </a:r>
            <a:r>
              <a:rPr lang="en-US" sz="2600" b="0" i="0" dirty="0">
                <a:solidFill>
                  <a:srgbClr val="333333"/>
                </a:solidFill>
                <a:effectLst/>
                <a:latin typeface="Roboto" panose="02000000000000000000" pitchFamily="2" charset="0"/>
              </a:rPr>
              <a:t> </a:t>
            </a:r>
            <a:r>
              <a:rPr lang="en-US" sz="2600" b="0" i="0" dirty="0" err="1">
                <a:solidFill>
                  <a:srgbClr val="333333"/>
                </a:solidFill>
                <a:effectLst/>
                <a:latin typeface="Roboto" panose="02000000000000000000" pitchFamily="2" charset="0"/>
              </a:rPr>
              <a:t>giữa</a:t>
            </a:r>
            <a:r>
              <a:rPr lang="en-US" sz="2600" b="0" i="0" dirty="0">
                <a:solidFill>
                  <a:srgbClr val="333333"/>
                </a:solidFill>
                <a:effectLst/>
                <a:latin typeface="Roboto" panose="02000000000000000000" pitchFamily="2" charset="0"/>
              </a:rPr>
              <a:t> </a:t>
            </a:r>
            <a:r>
              <a:rPr lang="en-US" sz="2600" b="0" i="0" dirty="0" err="1">
                <a:solidFill>
                  <a:srgbClr val="333333"/>
                </a:solidFill>
                <a:effectLst/>
                <a:latin typeface="Roboto" panose="02000000000000000000" pitchFamily="2" charset="0"/>
              </a:rPr>
              <a:t>các</a:t>
            </a:r>
            <a:r>
              <a:rPr lang="en-US" sz="2600" b="0" i="0" dirty="0">
                <a:solidFill>
                  <a:srgbClr val="333333"/>
                </a:solidFill>
                <a:effectLst/>
                <a:latin typeface="Roboto" panose="02000000000000000000" pitchFamily="2" charset="0"/>
              </a:rPr>
              <a:t> NNLT</a:t>
            </a:r>
          </a:p>
          <a:p>
            <a:pPr algn="l" fontAlgn="base">
              <a:spcBef>
                <a:spcPts val="300"/>
              </a:spcBef>
              <a:buClr>
                <a:srgbClr val="C00000"/>
              </a:buClr>
            </a:pPr>
            <a:r>
              <a:rPr lang="en-US" sz="2600" dirty="0" err="1">
                <a:solidFill>
                  <a:srgbClr val="333333"/>
                </a:solidFill>
                <a:latin typeface="Roboto" panose="02000000000000000000" pitchFamily="2" charset="0"/>
              </a:rPr>
              <a:t>StackOverflow</a:t>
            </a:r>
            <a:endParaRPr lang="vi-VN" sz="2600" b="0" i="0" dirty="0">
              <a:solidFill>
                <a:srgbClr val="333333"/>
              </a:solidFill>
              <a:effectLst/>
              <a:latin typeface="Roboto" panose="02000000000000000000" pitchFamily="2" charset="0"/>
            </a:endParaRPr>
          </a:p>
        </p:txBody>
      </p:sp>
      <p:pic>
        <p:nvPicPr>
          <p:cNvPr id="4" name="Picture 3">
            <a:hlinkClick r:id="rId3"/>
            <a:extLst>
              <a:ext uri="{FF2B5EF4-FFF2-40B4-BE49-F238E27FC236}">
                <a16:creationId xmlns:a16="http://schemas.microsoft.com/office/drawing/2014/main" id="{D924B781-B427-4B05-A824-3A6167AC8959}"/>
              </a:ext>
            </a:extLst>
          </p:cNvPr>
          <p:cNvPicPr>
            <a:picLocks noChangeAspect="1"/>
          </p:cNvPicPr>
          <p:nvPr/>
        </p:nvPicPr>
        <p:blipFill>
          <a:blip r:embed="rId4"/>
          <a:stretch>
            <a:fillRect/>
          </a:stretch>
        </p:blipFill>
        <p:spPr>
          <a:xfrm>
            <a:off x="5299486" y="1164411"/>
            <a:ext cx="6892514" cy="4760595"/>
          </a:xfrm>
          <a:prstGeom prst="rect">
            <a:avLst/>
          </a:prstGeom>
        </p:spPr>
      </p:pic>
    </p:spTree>
    <p:extLst>
      <p:ext uri="{BB962C8B-B14F-4D97-AF65-F5344CB8AC3E}">
        <p14:creationId xmlns:p14="http://schemas.microsoft.com/office/powerpoint/2010/main" val="3061863468"/>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CÁC NGÔN NGỮ LẬP TRÌNH PHỔ BIẾN</a:t>
            </a:r>
            <a:endParaRPr lang="en-US" sz="3200" dirty="0">
              <a:solidFill>
                <a:srgbClr val="D51C29"/>
              </a:solidFill>
            </a:endParaRPr>
          </a:p>
        </p:txBody>
      </p:sp>
      <p:sp>
        <p:nvSpPr>
          <p:cNvPr id="5" name="Rectangle 4"/>
          <p:cNvSpPr/>
          <p:nvPr/>
        </p:nvSpPr>
        <p:spPr>
          <a:xfrm>
            <a:off x="322775" y="1164411"/>
            <a:ext cx="7734105" cy="492443"/>
          </a:xfrm>
          <a:prstGeom prst="rect">
            <a:avLst/>
          </a:prstGeom>
        </p:spPr>
        <p:txBody>
          <a:bodyPr wrap="square">
            <a:spAutoFit/>
          </a:bodyPr>
          <a:lstStyle/>
          <a:p>
            <a:pPr marL="457200" indent="-457200" algn="l" fontAlgn="base">
              <a:spcBef>
                <a:spcPts val="300"/>
              </a:spcBef>
              <a:buClr>
                <a:srgbClr val="C00000"/>
              </a:buClr>
              <a:buFont typeface="Wingdings" panose="05000000000000000000" pitchFamily="2" charset="2"/>
              <a:buChar char="v"/>
            </a:pPr>
            <a:r>
              <a:rPr lang="en-US" sz="2600" b="0" i="0" dirty="0">
                <a:solidFill>
                  <a:srgbClr val="333333"/>
                </a:solidFill>
                <a:effectLst/>
                <a:latin typeface="Roboto" panose="02000000000000000000" pitchFamily="2" charset="0"/>
              </a:rPr>
              <a:t>Theo Google Trend</a:t>
            </a:r>
            <a:endParaRPr lang="vi-VN" sz="2600" b="0" i="0" dirty="0">
              <a:solidFill>
                <a:srgbClr val="333333"/>
              </a:solidFill>
              <a:effectLst/>
              <a:latin typeface="Roboto" panose="02000000000000000000" pitchFamily="2" charset="0"/>
            </a:endParaRPr>
          </a:p>
        </p:txBody>
      </p:sp>
      <p:pic>
        <p:nvPicPr>
          <p:cNvPr id="6" name="Picture 5">
            <a:hlinkClick r:id="rId3"/>
            <a:extLst>
              <a:ext uri="{FF2B5EF4-FFF2-40B4-BE49-F238E27FC236}">
                <a16:creationId xmlns:a16="http://schemas.microsoft.com/office/drawing/2014/main" id="{2E029ACB-7D5F-4530-9260-2D23DAE00297}"/>
              </a:ext>
            </a:extLst>
          </p:cNvPr>
          <p:cNvPicPr>
            <a:picLocks noChangeAspect="1"/>
          </p:cNvPicPr>
          <p:nvPr/>
        </p:nvPicPr>
        <p:blipFill>
          <a:blip r:embed="rId4"/>
          <a:stretch>
            <a:fillRect/>
          </a:stretch>
        </p:blipFill>
        <p:spPr>
          <a:xfrm>
            <a:off x="2039604" y="1828621"/>
            <a:ext cx="9245615" cy="4462479"/>
          </a:xfrm>
          <a:prstGeom prst="rect">
            <a:avLst/>
          </a:prstGeom>
        </p:spPr>
      </p:pic>
    </p:spTree>
    <p:extLst>
      <p:ext uri="{BB962C8B-B14F-4D97-AF65-F5344CB8AC3E}">
        <p14:creationId xmlns:p14="http://schemas.microsoft.com/office/powerpoint/2010/main" val="8755964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CÁC NGÔN NGỮ LẬP TRÌNH PHỔ BIẾN</a:t>
            </a:r>
            <a:endParaRPr lang="en-US" sz="3200" dirty="0">
              <a:solidFill>
                <a:srgbClr val="D51C29"/>
              </a:solidFill>
            </a:endParaRPr>
          </a:p>
        </p:txBody>
      </p:sp>
      <p:sp>
        <p:nvSpPr>
          <p:cNvPr id="5" name="Rectangle 4"/>
          <p:cNvSpPr/>
          <p:nvPr/>
        </p:nvSpPr>
        <p:spPr>
          <a:xfrm>
            <a:off x="322775" y="1164411"/>
            <a:ext cx="11244385" cy="1264449"/>
          </a:xfrm>
          <a:prstGeom prst="rect">
            <a:avLst/>
          </a:prstGeom>
        </p:spPr>
        <p:txBody>
          <a:bodyPr wrap="square">
            <a:spAutoFit/>
          </a:bodyPr>
          <a:lstStyle/>
          <a:p>
            <a:pPr marL="457200" indent="-457200" algn="l" fontAlgn="base">
              <a:lnSpc>
                <a:spcPct val="150000"/>
              </a:lnSpc>
              <a:spcBef>
                <a:spcPts val="300"/>
              </a:spcBef>
              <a:buClr>
                <a:srgbClr val="C00000"/>
              </a:buClr>
              <a:buFont typeface="Wingdings" panose="05000000000000000000" pitchFamily="2" charset="2"/>
              <a:buChar char="v"/>
            </a:pPr>
            <a:r>
              <a:rPr lang="en-US" sz="2600" b="0" i="0" dirty="0" err="1">
                <a:solidFill>
                  <a:srgbClr val="333333"/>
                </a:solidFill>
                <a:effectLst/>
                <a:latin typeface="Roboto" panose="02000000000000000000" pitchFamily="2" charset="0"/>
              </a:rPr>
              <a:t>Các</a:t>
            </a:r>
            <a:r>
              <a:rPr lang="en-US" sz="2600" b="0" i="0" dirty="0">
                <a:solidFill>
                  <a:srgbClr val="333333"/>
                </a:solidFill>
                <a:effectLst/>
                <a:latin typeface="Roboto" panose="02000000000000000000" pitchFamily="2" charset="0"/>
              </a:rPr>
              <a:t> </a:t>
            </a:r>
            <a:r>
              <a:rPr lang="en-US" sz="2600" b="0" i="0" dirty="0" err="1">
                <a:solidFill>
                  <a:srgbClr val="333333"/>
                </a:solidFill>
                <a:effectLst/>
                <a:latin typeface="Roboto" panose="02000000000000000000" pitchFamily="2" charset="0"/>
              </a:rPr>
              <a:t>ngôn</a:t>
            </a:r>
            <a:r>
              <a:rPr lang="en-US" sz="2600" b="0" i="0" dirty="0">
                <a:solidFill>
                  <a:srgbClr val="333333"/>
                </a:solidFill>
                <a:effectLst/>
                <a:latin typeface="Roboto" panose="02000000000000000000" pitchFamily="2" charset="0"/>
              </a:rPr>
              <a:t> ngữ </a:t>
            </a:r>
            <a:r>
              <a:rPr lang="en-US" sz="2600" b="0" i="0" dirty="0" err="1">
                <a:solidFill>
                  <a:srgbClr val="333333"/>
                </a:solidFill>
                <a:effectLst/>
                <a:latin typeface="Roboto" panose="02000000000000000000" pitchFamily="2" charset="0"/>
              </a:rPr>
              <a:t>lập</a:t>
            </a:r>
            <a:r>
              <a:rPr lang="en-US" sz="2600" b="0" i="0" dirty="0">
                <a:solidFill>
                  <a:srgbClr val="333333"/>
                </a:solidFill>
                <a:effectLst/>
                <a:latin typeface="Roboto" panose="02000000000000000000" pitchFamily="2" charset="0"/>
              </a:rPr>
              <a:t> trình </a:t>
            </a:r>
            <a:r>
              <a:rPr lang="en-US" sz="2600" b="0" i="0" dirty="0" err="1">
                <a:solidFill>
                  <a:srgbClr val="333333"/>
                </a:solidFill>
                <a:effectLst/>
                <a:latin typeface="Roboto" panose="02000000000000000000" pitchFamily="2" charset="0"/>
              </a:rPr>
              <a:t>phổ</a:t>
            </a:r>
            <a:r>
              <a:rPr lang="en-US" sz="2600" b="0" i="0" dirty="0">
                <a:solidFill>
                  <a:srgbClr val="333333"/>
                </a:solidFill>
                <a:effectLst/>
                <a:latin typeface="Roboto" panose="02000000000000000000" pitchFamily="2" charset="0"/>
              </a:rPr>
              <a:t> </a:t>
            </a:r>
            <a:r>
              <a:rPr lang="en-US" sz="2600" b="0" i="0" dirty="0" err="1">
                <a:solidFill>
                  <a:srgbClr val="333333"/>
                </a:solidFill>
                <a:effectLst/>
                <a:latin typeface="Roboto" panose="02000000000000000000" pitchFamily="2" charset="0"/>
              </a:rPr>
              <a:t>biến</a:t>
            </a:r>
            <a:r>
              <a:rPr lang="en-US" sz="2600" b="0" i="0" dirty="0">
                <a:solidFill>
                  <a:srgbClr val="333333"/>
                </a:solidFill>
                <a:effectLst/>
                <a:latin typeface="Roboto" panose="02000000000000000000" pitchFamily="2" charset="0"/>
              </a:rPr>
              <a:t> </a:t>
            </a:r>
            <a:r>
              <a:rPr lang="en-US" sz="2600" b="0" i="0" dirty="0" err="1">
                <a:solidFill>
                  <a:srgbClr val="333333"/>
                </a:solidFill>
                <a:effectLst/>
                <a:latin typeface="Roboto" panose="02000000000000000000" pitchFamily="2" charset="0"/>
              </a:rPr>
              <a:t>hiện</a:t>
            </a:r>
            <a:r>
              <a:rPr lang="en-US" sz="2600" b="0" i="0" dirty="0">
                <a:solidFill>
                  <a:srgbClr val="333333"/>
                </a:solidFill>
                <a:effectLst/>
                <a:latin typeface="Roboto" panose="02000000000000000000" pitchFamily="2" charset="0"/>
              </a:rPr>
              <a:t> nay:</a:t>
            </a:r>
          </a:p>
          <a:p>
            <a:pPr marL="914400" lvl="1" indent="-457200" fontAlgn="base">
              <a:lnSpc>
                <a:spcPct val="150000"/>
              </a:lnSpc>
              <a:spcBef>
                <a:spcPts val="300"/>
              </a:spcBef>
              <a:buClr>
                <a:srgbClr val="C00000"/>
              </a:buClr>
              <a:buFont typeface="Wingdings" panose="05000000000000000000" pitchFamily="2" charset="2"/>
              <a:buChar char="§"/>
            </a:pPr>
            <a:r>
              <a:rPr lang="en-US" sz="2600" dirty="0" err="1">
                <a:solidFill>
                  <a:srgbClr val="333333"/>
                </a:solidFill>
                <a:latin typeface="Roboto" panose="02000000000000000000" pitchFamily="2" charset="0"/>
              </a:rPr>
              <a:t>Dựa</a:t>
            </a:r>
            <a:r>
              <a:rPr lang="en-US" sz="2600" dirty="0">
                <a:solidFill>
                  <a:srgbClr val="333333"/>
                </a:solidFill>
                <a:latin typeface="Roboto" panose="02000000000000000000" pitchFamily="2" charset="0"/>
              </a:rPr>
              <a:t> </a:t>
            </a:r>
            <a:r>
              <a:rPr lang="en-US" sz="2600" dirty="0" err="1">
                <a:solidFill>
                  <a:srgbClr val="333333"/>
                </a:solidFill>
                <a:latin typeface="Roboto" panose="02000000000000000000" pitchFamily="2" charset="0"/>
              </a:rPr>
              <a:t>trên</a:t>
            </a:r>
            <a:r>
              <a:rPr lang="en-US" sz="2600" dirty="0">
                <a:solidFill>
                  <a:srgbClr val="333333"/>
                </a:solidFill>
                <a:latin typeface="Roboto" panose="02000000000000000000" pitchFamily="2" charset="0"/>
              </a:rPr>
              <a:t> </a:t>
            </a:r>
            <a:r>
              <a:rPr lang="en-US" sz="2600" dirty="0" err="1">
                <a:solidFill>
                  <a:srgbClr val="333333"/>
                </a:solidFill>
                <a:latin typeface="Roboto" panose="02000000000000000000" pitchFamily="2" charset="0"/>
              </a:rPr>
              <a:t>thống</a:t>
            </a:r>
            <a:r>
              <a:rPr lang="en-US" sz="2600" dirty="0">
                <a:solidFill>
                  <a:srgbClr val="333333"/>
                </a:solidFill>
                <a:latin typeface="Roboto" panose="02000000000000000000" pitchFamily="2" charset="0"/>
              </a:rPr>
              <a:t> </a:t>
            </a:r>
            <a:r>
              <a:rPr lang="en-US" sz="2600" dirty="0" err="1">
                <a:solidFill>
                  <a:srgbClr val="333333"/>
                </a:solidFill>
                <a:latin typeface="Roboto" panose="02000000000000000000" pitchFamily="2" charset="0"/>
              </a:rPr>
              <a:t>kê</a:t>
            </a:r>
            <a:r>
              <a:rPr lang="en-US" sz="2600" dirty="0">
                <a:solidFill>
                  <a:srgbClr val="333333"/>
                </a:solidFill>
                <a:latin typeface="Roboto" panose="02000000000000000000" pitchFamily="2" charset="0"/>
              </a:rPr>
              <a:t> </a:t>
            </a:r>
            <a:r>
              <a:rPr lang="en-US" sz="2600" dirty="0" err="1">
                <a:solidFill>
                  <a:srgbClr val="333333"/>
                </a:solidFill>
                <a:latin typeface="Roboto" panose="02000000000000000000" pitchFamily="2" charset="0"/>
              </a:rPr>
              <a:t>của</a:t>
            </a:r>
            <a:r>
              <a:rPr lang="en-US" sz="2600" dirty="0">
                <a:solidFill>
                  <a:srgbClr val="333333"/>
                </a:solidFill>
                <a:latin typeface="Roboto" panose="02000000000000000000" pitchFamily="2" charset="0"/>
              </a:rPr>
              <a:t>: Google Trend và </a:t>
            </a:r>
            <a:r>
              <a:rPr lang="en-US" sz="2600" dirty="0" err="1">
                <a:solidFill>
                  <a:srgbClr val="333333"/>
                </a:solidFill>
                <a:latin typeface="Roboto" panose="02000000000000000000" pitchFamily="2" charset="0"/>
              </a:rPr>
              <a:t>StacksOverflow</a:t>
            </a:r>
            <a:endParaRPr lang="vi-VN" sz="2600" b="0" i="0" dirty="0">
              <a:solidFill>
                <a:srgbClr val="333333"/>
              </a:solidFill>
              <a:effectLst/>
              <a:latin typeface="Roboto" panose="02000000000000000000" pitchFamily="2" charset="0"/>
            </a:endParaRPr>
          </a:p>
        </p:txBody>
      </p:sp>
      <p:sp>
        <p:nvSpPr>
          <p:cNvPr id="7" name="TextBox 6">
            <a:extLst>
              <a:ext uri="{FF2B5EF4-FFF2-40B4-BE49-F238E27FC236}">
                <a16:creationId xmlns:a16="http://schemas.microsoft.com/office/drawing/2014/main" id="{AE2BD5A6-B311-4705-9E2F-722C25E1E4C4}"/>
              </a:ext>
            </a:extLst>
          </p:cNvPr>
          <p:cNvSpPr txBox="1"/>
          <p:nvPr/>
        </p:nvSpPr>
        <p:spPr>
          <a:xfrm>
            <a:off x="442912" y="5324257"/>
            <a:ext cx="10507027" cy="830997"/>
          </a:xfrm>
          <a:prstGeom prst="rect">
            <a:avLst/>
          </a:prstGeom>
          <a:noFill/>
        </p:spPr>
        <p:txBody>
          <a:bodyPr wrap="square">
            <a:spAutoFit/>
          </a:bodyPr>
          <a:lstStyle/>
          <a:p>
            <a:r>
              <a:rPr lang="en-US" sz="2400" dirty="0"/>
              <a:t>Top 3 NNLT </a:t>
            </a:r>
            <a:r>
              <a:rPr lang="en-US" sz="2400" dirty="0" err="1"/>
              <a:t>nên</a:t>
            </a:r>
            <a:r>
              <a:rPr lang="en-US" sz="2400" dirty="0"/>
              <a:t> học 2021: </a:t>
            </a:r>
            <a:r>
              <a:rPr lang="en-US" sz="2400" dirty="0">
                <a:hlinkClick r:id="rId3"/>
              </a:rPr>
              <a:t>https://youtu.be/ebbLwyybkSA</a:t>
            </a:r>
            <a:r>
              <a:rPr lang="en-US" sz="2400" dirty="0"/>
              <a:t>  </a:t>
            </a:r>
          </a:p>
          <a:p>
            <a:endParaRPr lang="en-US" sz="2400" dirty="0"/>
          </a:p>
        </p:txBody>
      </p:sp>
    </p:spTree>
    <p:extLst>
      <p:ext uri="{BB962C8B-B14F-4D97-AF65-F5344CB8AC3E}">
        <p14:creationId xmlns:p14="http://schemas.microsoft.com/office/powerpoint/2010/main" val="3051576148"/>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CÁC KIỂU DỮ LIỆU TRONG NNLT</a:t>
            </a:r>
            <a:endParaRPr lang="en-US" sz="3200" dirty="0">
              <a:solidFill>
                <a:srgbClr val="D51C29"/>
              </a:solidFill>
            </a:endParaRPr>
          </a:p>
        </p:txBody>
      </p:sp>
      <p:sp>
        <p:nvSpPr>
          <p:cNvPr id="5" name="Rectangle 4"/>
          <p:cNvSpPr/>
          <p:nvPr/>
        </p:nvSpPr>
        <p:spPr>
          <a:xfrm>
            <a:off x="322775" y="1164411"/>
            <a:ext cx="11244385" cy="2541721"/>
          </a:xfrm>
          <a:prstGeom prst="rect">
            <a:avLst/>
          </a:prstGeom>
        </p:spPr>
        <p:txBody>
          <a:bodyPr wrap="square">
            <a:spAutoFit/>
          </a:bodyPr>
          <a:lstStyle/>
          <a:p>
            <a:pPr marL="457200" indent="-457200" algn="l" fontAlgn="base">
              <a:lnSpc>
                <a:spcPct val="150000"/>
              </a:lnSpc>
              <a:spcBef>
                <a:spcPts val="300"/>
              </a:spcBef>
              <a:buClr>
                <a:srgbClr val="C00000"/>
              </a:buClr>
              <a:buFont typeface="Wingdings" panose="05000000000000000000" pitchFamily="2" charset="2"/>
              <a:buChar char="v"/>
            </a:pPr>
            <a:r>
              <a:rPr lang="en-US" sz="2600" dirty="0" err="1">
                <a:solidFill>
                  <a:srgbClr val="333333"/>
                </a:solidFill>
                <a:latin typeface="Roboto" panose="02000000000000000000" pitchFamily="2" charset="0"/>
              </a:rPr>
              <a:t>Biến</a:t>
            </a:r>
            <a:endParaRPr lang="en-US" sz="2600" dirty="0">
              <a:solidFill>
                <a:srgbClr val="333333"/>
              </a:solidFill>
              <a:latin typeface="Roboto" panose="02000000000000000000" pitchFamily="2" charset="0"/>
            </a:endParaRPr>
          </a:p>
          <a:p>
            <a:pPr marL="457200" indent="-457200" algn="l" fontAlgn="base">
              <a:lnSpc>
                <a:spcPct val="150000"/>
              </a:lnSpc>
              <a:spcBef>
                <a:spcPts val="300"/>
              </a:spcBef>
              <a:buClr>
                <a:srgbClr val="C00000"/>
              </a:buClr>
              <a:buFont typeface="Wingdings" panose="05000000000000000000" pitchFamily="2" charset="2"/>
              <a:buChar char="v"/>
            </a:pPr>
            <a:r>
              <a:rPr lang="en-US" sz="2600" b="0" i="0" dirty="0">
                <a:solidFill>
                  <a:srgbClr val="333333"/>
                </a:solidFill>
                <a:effectLst/>
                <a:latin typeface="Roboto" panose="02000000000000000000" pitchFamily="2" charset="0"/>
              </a:rPr>
              <a:t>Hằng</a:t>
            </a:r>
          </a:p>
          <a:p>
            <a:pPr marL="457200" indent="-457200" algn="l" fontAlgn="base">
              <a:lnSpc>
                <a:spcPct val="150000"/>
              </a:lnSpc>
              <a:spcBef>
                <a:spcPts val="300"/>
              </a:spcBef>
              <a:buClr>
                <a:srgbClr val="C00000"/>
              </a:buClr>
              <a:buFont typeface="Wingdings" panose="05000000000000000000" pitchFamily="2" charset="2"/>
              <a:buChar char="v"/>
            </a:pPr>
            <a:r>
              <a:rPr lang="en-US" sz="2600" b="0" i="0" dirty="0" err="1">
                <a:solidFill>
                  <a:srgbClr val="333333"/>
                </a:solidFill>
                <a:effectLst/>
                <a:latin typeface="Roboto" panose="02000000000000000000" pitchFamily="2" charset="0"/>
              </a:rPr>
              <a:t>Cấu</a:t>
            </a:r>
            <a:r>
              <a:rPr lang="en-US" sz="2600" b="0" i="0" dirty="0">
                <a:solidFill>
                  <a:srgbClr val="333333"/>
                </a:solidFill>
                <a:effectLst/>
                <a:latin typeface="Roboto" panose="02000000000000000000" pitchFamily="2" charset="0"/>
              </a:rPr>
              <a:t> trúc</a:t>
            </a:r>
          </a:p>
          <a:p>
            <a:pPr marL="457200" indent="-457200" algn="l" fontAlgn="base">
              <a:lnSpc>
                <a:spcPct val="150000"/>
              </a:lnSpc>
              <a:spcBef>
                <a:spcPts val="300"/>
              </a:spcBef>
              <a:buClr>
                <a:srgbClr val="C00000"/>
              </a:buClr>
              <a:buFont typeface="Wingdings" panose="05000000000000000000" pitchFamily="2" charset="2"/>
              <a:buChar char="v"/>
            </a:pPr>
            <a:endParaRPr lang="vi-VN" sz="2600" b="0" i="0" dirty="0">
              <a:solidFill>
                <a:srgbClr val="333333"/>
              </a:solidFill>
              <a:effectLst/>
              <a:latin typeface="Roboto" panose="02000000000000000000" pitchFamily="2" charset="0"/>
            </a:endParaRPr>
          </a:p>
        </p:txBody>
      </p:sp>
    </p:spTree>
    <p:extLst>
      <p:ext uri="{BB962C8B-B14F-4D97-AF65-F5344CB8AC3E}">
        <p14:creationId xmlns:p14="http://schemas.microsoft.com/office/powerpoint/2010/main" val="1395204963"/>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NGÔN NGỮ LẬP TRÌNH JAVA</a:t>
            </a:r>
            <a:endParaRPr lang="en-US" sz="3200" dirty="0">
              <a:solidFill>
                <a:srgbClr val="D51C29"/>
              </a:solidFill>
            </a:endParaRPr>
          </a:p>
        </p:txBody>
      </p:sp>
      <p:sp>
        <p:nvSpPr>
          <p:cNvPr id="5" name="Rectangle 4"/>
          <p:cNvSpPr/>
          <p:nvPr/>
        </p:nvSpPr>
        <p:spPr>
          <a:xfrm>
            <a:off x="322775" y="1164411"/>
            <a:ext cx="11244385" cy="3703578"/>
          </a:xfrm>
          <a:prstGeom prst="rect">
            <a:avLst/>
          </a:prstGeom>
        </p:spPr>
        <p:txBody>
          <a:bodyPr wrap="square">
            <a:spAutoFit/>
          </a:bodyPr>
          <a:lstStyle/>
          <a:p>
            <a:pPr marL="457200" indent="-457200" algn="l" fontAlgn="base">
              <a:lnSpc>
                <a:spcPct val="150000"/>
              </a:lnSpc>
              <a:spcBef>
                <a:spcPts val="300"/>
              </a:spcBef>
              <a:buClr>
                <a:srgbClr val="C00000"/>
              </a:buClr>
              <a:buFont typeface="Wingdings" panose="05000000000000000000" pitchFamily="2" charset="2"/>
              <a:buChar char="v"/>
            </a:pPr>
            <a:r>
              <a:rPr lang="vi-VN" sz="2600" dirty="0">
                <a:solidFill>
                  <a:srgbClr val="333333"/>
                </a:solidFill>
                <a:latin typeface="Roboto" panose="02000000000000000000" pitchFamily="2" charset="0"/>
              </a:rPr>
              <a:t>Java là một một ngôn ngữ lập trình hiện đại, bậc cao, hướng đối tượng, bảo mật và mạnh mẽ. và là một Platform</a:t>
            </a:r>
            <a:endParaRPr lang="en-US" sz="2600" dirty="0">
              <a:solidFill>
                <a:srgbClr val="333333"/>
              </a:solidFill>
              <a:latin typeface="Roboto" panose="02000000000000000000" pitchFamily="2" charset="0"/>
            </a:endParaRPr>
          </a:p>
          <a:p>
            <a:pPr marL="457200" indent="-457200" algn="l" fontAlgn="base">
              <a:lnSpc>
                <a:spcPct val="150000"/>
              </a:lnSpc>
              <a:spcBef>
                <a:spcPts val="300"/>
              </a:spcBef>
              <a:buClr>
                <a:srgbClr val="C00000"/>
              </a:buClr>
              <a:buFont typeface="Wingdings" panose="05000000000000000000" pitchFamily="2" charset="2"/>
              <a:buChar char="v"/>
            </a:pPr>
            <a:r>
              <a:rPr lang="vi-VN" sz="2600" b="0" i="0" dirty="0">
                <a:solidFill>
                  <a:srgbClr val="333333"/>
                </a:solidFill>
                <a:effectLst/>
                <a:latin typeface="Roboto" panose="02000000000000000000" pitchFamily="2" charset="0"/>
              </a:rPr>
              <a:t>Platform: Bất cứ môi trường phần cứng hoặc phần mềm nào mà trong đó có một chương trình chạy, thì được hiểu như là một Platform. Với môi trường runtime riêng cho mình (JRE) và API, Java được gọi là Platform</a:t>
            </a:r>
            <a:endParaRPr lang="en-US" sz="2600" b="0" i="0" dirty="0">
              <a:solidFill>
                <a:srgbClr val="333333"/>
              </a:solidFill>
              <a:effectLst/>
              <a:latin typeface="Roboto" panose="02000000000000000000" pitchFamily="2" charset="0"/>
            </a:endParaRPr>
          </a:p>
          <a:p>
            <a:pPr marL="457200" indent="-457200" algn="l" fontAlgn="base">
              <a:lnSpc>
                <a:spcPct val="150000"/>
              </a:lnSpc>
              <a:spcBef>
                <a:spcPts val="300"/>
              </a:spcBef>
              <a:buClr>
                <a:srgbClr val="C00000"/>
              </a:buClr>
              <a:buFont typeface="Wingdings" panose="05000000000000000000" pitchFamily="2" charset="2"/>
              <a:buChar char="v"/>
            </a:pPr>
            <a:endParaRPr lang="vi-VN" sz="2600" b="0" i="0" dirty="0">
              <a:solidFill>
                <a:srgbClr val="333333"/>
              </a:solidFill>
              <a:effectLst/>
              <a:latin typeface="Roboto" panose="02000000000000000000" pitchFamily="2" charset="0"/>
            </a:endParaRPr>
          </a:p>
        </p:txBody>
      </p:sp>
    </p:spTree>
    <p:extLst>
      <p:ext uri="{BB962C8B-B14F-4D97-AF65-F5344CB8AC3E}">
        <p14:creationId xmlns:p14="http://schemas.microsoft.com/office/powerpoint/2010/main" val="4169115858"/>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CÚ PHÁP NGÔN NGỮ JAVA</a:t>
            </a:r>
            <a:endParaRPr lang="en-US" sz="3200" dirty="0">
              <a:solidFill>
                <a:srgbClr val="D51C29"/>
              </a:solidFill>
            </a:endParaRPr>
          </a:p>
        </p:txBody>
      </p:sp>
      <p:sp>
        <p:nvSpPr>
          <p:cNvPr id="5" name="Rectangle 4"/>
          <p:cNvSpPr/>
          <p:nvPr/>
        </p:nvSpPr>
        <p:spPr>
          <a:xfrm>
            <a:off x="374146" y="3685636"/>
            <a:ext cx="11244385" cy="1426544"/>
          </a:xfrm>
          <a:prstGeom prst="rect">
            <a:avLst/>
          </a:prstGeom>
        </p:spPr>
        <p:txBody>
          <a:bodyPr wrap="square">
            <a:spAutoFit/>
          </a:bodyPr>
          <a:lstStyle/>
          <a:p>
            <a:pPr marL="457200" indent="-457200" algn="l" fontAlgn="base">
              <a:lnSpc>
                <a:spcPct val="120000"/>
              </a:lnSpc>
              <a:spcBef>
                <a:spcPts val="300"/>
              </a:spcBef>
              <a:buClr>
                <a:srgbClr val="C00000"/>
              </a:buClr>
              <a:buFont typeface="Wingdings" panose="05000000000000000000" pitchFamily="2" charset="2"/>
              <a:buChar char="v"/>
            </a:pPr>
            <a:r>
              <a:rPr lang="vi-VN" sz="2400" dirty="0">
                <a:solidFill>
                  <a:srgbClr val="333333"/>
                </a:solidFill>
                <a:latin typeface="Roboto" panose="02000000000000000000" pitchFamily="2" charset="0"/>
              </a:rPr>
              <a:t>Ứng dụng này chỉ đơn giản in ra màn hình dòng chữ Hello World. Lưu lại đoạn code trên với tên file là HelloWorldApp.java</a:t>
            </a:r>
            <a:endParaRPr lang="en-US" sz="2400" dirty="0">
              <a:solidFill>
                <a:srgbClr val="333333"/>
              </a:solidFill>
              <a:latin typeface="Roboto" panose="02000000000000000000" pitchFamily="2" charset="0"/>
            </a:endParaRPr>
          </a:p>
          <a:p>
            <a:pPr marL="457200" indent="-457200" algn="l" fontAlgn="base">
              <a:lnSpc>
                <a:spcPct val="120000"/>
              </a:lnSpc>
              <a:spcBef>
                <a:spcPts val="300"/>
              </a:spcBef>
              <a:buClr>
                <a:srgbClr val="C00000"/>
              </a:buClr>
              <a:buFont typeface="Wingdings" panose="05000000000000000000" pitchFamily="2" charset="2"/>
              <a:buChar char="v"/>
            </a:pPr>
            <a:endParaRPr lang="vi-VN" sz="2400" b="0" i="0" dirty="0">
              <a:solidFill>
                <a:srgbClr val="333333"/>
              </a:solidFill>
              <a:effectLst/>
              <a:latin typeface="Roboto" panose="02000000000000000000" pitchFamily="2" charset="0"/>
            </a:endParaRPr>
          </a:p>
        </p:txBody>
      </p:sp>
      <p:pic>
        <p:nvPicPr>
          <p:cNvPr id="7" name="Picture 6">
            <a:extLst>
              <a:ext uri="{FF2B5EF4-FFF2-40B4-BE49-F238E27FC236}">
                <a16:creationId xmlns:a16="http://schemas.microsoft.com/office/drawing/2014/main" id="{871D2BD5-682F-1E73-1C44-1B0FC859F2D2}"/>
              </a:ext>
            </a:extLst>
          </p:cNvPr>
          <p:cNvPicPr>
            <a:picLocks noChangeAspect="1"/>
          </p:cNvPicPr>
          <p:nvPr/>
        </p:nvPicPr>
        <p:blipFill>
          <a:blip r:embed="rId3"/>
          <a:stretch>
            <a:fillRect/>
          </a:stretch>
        </p:blipFill>
        <p:spPr>
          <a:xfrm>
            <a:off x="1104472" y="1441121"/>
            <a:ext cx="10166279" cy="1940523"/>
          </a:xfrm>
          <a:prstGeom prst="rect">
            <a:avLst/>
          </a:prstGeom>
        </p:spPr>
      </p:pic>
    </p:spTree>
    <p:extLst>
      <p:ext uri="{BB962C8B-B14F-4D97-AF65-F5344CB8AC3E}">
        <p14:creationId xmlns:p14="http://schemas.microsoft.com/office/powerpoint/2010/main" val="26977003"/>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KHAI BÁO BIẾN NGÔN NGỮ JAVA</a:t>
            </a:r>
            <a:endParaRPr lang="en-US" sz="3200" dirty="0">
              <a:solidFill>
                <a:srgbClr val="D51C29"/>
              </a:solidFill>
            </a:endParaRPr>
          </a:p>
        </p:txBody>
      </p:sp>
      <p:sp>
        <p:nvSpPr>
          <p:cNvPr id="5" name="Rectangle 4"/>
          <p:cNvSpPr/>
          <p:nvPr/>
        </p:nvSpPr>
        <p:spPr>
          <a:xfrm>
            <a:off x="473807" y="1373950"/>
            <a:ext cx="11244385" cy="3353226"/>
          </a:xfrm>
          <a:prstGeom prst="rect">
            <a:avLst/>
          </a:prstGeom>
        </p:spPr>
        <p:txBody>
          <a:bodyPr wrap="square">
            <a:spAutoFit/>
          </a:bodyPr>
          <a:lstStyle/>
          <a:p>
            <a:pPr marL="457200" indent="-457200" algn="l" fontAlgn="base">
              <a:lnSpc>
                <a:spcPct val="120000"/>
              </a:lnSpc>
              <a:spcBef>
                <a:spcPts val="300"/>
              </a:spcBef>
              <a:buClr>
                <a:srgbClr val="C00000"/>
              </a:buClr>
              <a:buFont typeface="Wingdings" panose="05000000000000000000" pitchFamily="2" charset="2"/>
              <a:buChar char="v"/>
            </a:pPr>
            <a:r>
              <a:rPr lang="vi-VN" sz="2400" dirty="0">
                <a:solidFill>
                  <a:srgbClr val="333333"/>
                </a:solidFill>
                <a:latin typeface="Roboto" panose="02000000000000000000" pitchFamily="2" charset="0"/>
              </a:rPr>
              <a:t>Cú pháp khai báo: </a:t>
            </a:r>
            <a:endParaRPr lang="en-US" sz="2400" dirty="0">
              <a:solidFill>
                <a:srgbClr val="333333"/>
              </a:solidFill>
              <a:latin typeface="Roboto" panose="02000000000000000000" pitchFamily="2" charset="0"/>
            </a:endParaRPr>
          </a:p>
          <a:p>
            <a:pPr marL="461963" algn="l" fontAlgn="base">
              <a:lnSpc>
                <a:spcPct val="120000"/>
              </a:lnSpc>
              <a:spcBef>
                <a:spcPts val="300"/>
              </a:spcBef>
              <a:buClr>
                <a:srgbClr val="C00000"/>
              </a:buClr>
            </a:pPr>
            <a:r>
              <a:rPr lang="en-US" sz="2400" i="0" dirty="0">
                <a:solidFill>
                  <a:srgbClr val="0070C0"/>
                </a:solidFill>
                <a:effectLst/>
                <a:latin typeface="Arial" panose="020B0604020202020204" pitchFamily="34" charset="0"/>
              </a:rPr>
              <a:t>&lt;</a:t>
            </a:r>
            <a:r>
              <a:rPr lang="en-US" sz="2400" i="0" dirty="0" err="1">
                <a:solidFill>
                  <a:srgbClr val="0070C0"/>
                </a:solidFill>
                <a:effectLst/>
                <a:latin typeface="Arial" panose="020B0604020202020204" pitchFamily="34" charset="0"/>
              </a:rPr>
              <a:t>kiểu_dữ_liệu</a:t>
            </a:r>
            <a:r>
              <a:rPr lang="en-US" sz="2400" i="0" dirty="0">
                <a:solidFill>
                  <a:srgbClr val="0070C0"/>
                </a:solidFill>
                <a:effectLst/>
                <a:latin typeface="Arial" panose="020B0604020202020204" pitchFamily="34" charset="0"/>
              </a:rPr>
              <a:t>&gt; </a:t>
            </a:r>
            <a:r>
              <a:rPr lang="en-US" sz="2400" i="0" dirty="0">
                <a:solidFill>
                  <a:srgbClr val="323232"/>
                </a:solidFill>
                <a:effectLst/>
                <a:latin typeface="Arial" panose="020B0604020202020204" pitchFamily="34" charset="0"/>
              </a:rPr>
              <a:t>&lt;</a:t>
            </a:r>
            <a:r>
              <a:rPr lang="en-US" sz="2400" i="0" dirty="0" err="1">
                <a:solidFill>
                  <a:srgbClr val="323232"/>
                </a:solidFill>
                <a:effectLst/>
                <a:latin typeface="Arial" panose="020B0604020202020204" pitchFamily="34" charset="0"/>
              </a:rPr>
              <a:t>tên_biến</a:t>
            </a:r>
            <a:r>
              <a:rPr lang="en-US" sz="2400" i="0" dirty="0">
                <a:solidFill>
                  <a:srgbClr val="323232"/>
                </a:solidFill>
                <a:effectLst/>
                <a:latin typeface="Arial" panose="020B0604020202020204" pitchFamily="34" charset="0"/>
              </a:rPr>
              <a:t>&gt;;</a:t>
            </a:r>
            <a:br>
              <a:rPr lang="en-US" sz="2400" dirty="0"/>
            </a:br>
            <a:r>
              <a:rPr lang="en-US" sz="2400" i="0" dirty="0">
                <a:solidFill>
                  <a:srgbClr val="0070C0"/>
                </a:solidFill>
                <a:effectLst/>
                <a:latin typeface="Arial" panose="020B0604020202020204" pitchFamily="34" charset="0"/>
              </a:rPr>
              <a:t>&lt;</a:t>
            </a:r>
            <a:r>
              <a:rPr lang="en-US" sz="2400" i="0" dirty="0" err="1">
                <a:solidFill>
                  <a:srgbClr val="0070C0"/>
                </a:solidFill>
                <a:effectLst/>
                <a:latin typeface="Arial" panose="020B0604020202020204" pitchFamily="34" charset="0"/>
              </a:rPr>
              <a:t>kiểu_dữ_liệu</a:t>
            </a:r>
            <a:r>
              <a:rPr lang="en-US" sz="2400" i="0" dirty="0">
                <a:solidFill>
                  <a:srgbClr val="0070C0"/>
                </a:solidFill>
                <a:effectLst/>
                <a:latin typeface="Arial" panose="020B0604020202020204" pitchFamily="34" charset="0"/>
              </a:rPr>
              <a:t>&gt; </a:t>
            </a:r>
            <a:r>
              <a:rPr lang="en-US" sz="2400" i="0" dirty="0">
                <a:solidFill>
                  <a:srgbClr val="323232"/>
                </a:solidFill>
                <a:effectLst/>
                <a:latin typeface="Arial" panose="020B0604020202020204" pitchFamily="34" charset="0"/>
              </a:rPr>
              <a:t>&lt;</a:t>
            </a:r>
            <a:r>
              <a:rPr lang="en-US" sz="2400" i="0" dirty="0" err="1">
                <a:solidFill>
                  <a:srgbClr val="323232"/>
                </a:solidFill>
                <a:effectLst/>
                <a:latin typeface="Arial" panose="020B0604020202020204" pitchFamily="34" charset="0"/>
              </a:rPr>
              <a:t>tên_biến</a:t>
            </a:r>
            <a:r>
              <a:rPr lang="en-US" sz="2400" i="0" dirty="0">
                <a:solidFill>
                  <a:srgbClr val="323232"/>
                </a:solidFill>
                <a:effectLst/>
                <a:latin typeface="Arial" panose="020B0604020202020204" pitchFamily="34" charset="0"/>
              </a:rPr>
              <a:t>&gt; = </a:t>
            </a:r>
            <a:r>
              <a:rPr lang="en-US" sz="2400" i="0" dirty="0">
                <a:solidFill>
                  <a:srgbClr val="00B050"/>
                </a:solidFill>
                <a:effectLst/>
                <a:latin typeface="Arial" panose="020B0604020202020204" pitchFamily="34" charset="0"/>
              </a:rPr>
              <a:t>&lt;</a:t>
            </a:r>
            <a:r>
              <a:rPr lang="en-US" sz="2400" i="0" dirty="0" err="1">
                <a:solidFill>
                  <a:srgbClr val="00B050"/>
                </a:solidFill>
                <a:effectLst/>
                <a:latin typeface="Arial" panose="020B0604020202020204" pitchFamily="34" charset="0"/>
              </a:rPr>
              <a:t>giá_trị</a:t>
            </a:r>
            <a:r>
              <a:rPr lang="en-US" sz="2400" i="0" dirty="0">
                <a:solidFill>
                  <a:srgbClr val="00B050"/>
                </a:solidFill>
                <a:effectLst/>
                <a:latin typeface="Arial" panose="020B0604020202020204" pitchFamily="34" charset="0"/>
              </a:rPr>
              <a:t>&gt;</a:t>
            </a:r>
            <a:r>
              <a:rPr lang="en-US" sz="2400" i="0" dirty="0">
                <a:solidFill>
                  <a:srgbClr val="323232"/>
                </a:solidFill>
                <a:effectLst/>
                <a:latin typeface="Arial" panose="020B0604020202020204" pitchFamily="34" charset="0"/>
              </a:rPr>
              <a:t>;</a:t>
            </a:r>
            <a:endParaRPr lang="en-US" sz="2400" dirty="0">
              <a:solidFill>
                <a:srgbClr val="333333"/>
              </a:solidFill>
              <a:latin typeface="Roboto" panose="02000000000000000000" pitchFamily="2" charset="0"/>
            </a:endParaRPr>
          </a:p>
          <a:p>
            <a:pPr marL="457200" indent="-457200" algn="l" fontAlgn="base">
              <a:lnSpc>
                <a:spcPct val="120000"/>
              </a:lnSpc>
              <a:spcBef>
                <a:spcPts val="300"/>
              </a:spcBef>
              <a:buClr>
                <a:srgbClr val="C00000"/>
              </a:buClr>
              <a:buFont typeface="Wingdings" panose="05000000000000000000" pitchFamily="2" charset="2"/>
              <a:buChar char="v"/>
            </a:pPr>
            <a:endParaRPr lang="en-US" sz="2400" i="0" dirty="0">
              <a:solidFill>
                <a:srgbClr val="333333"/>
              </a:solidFill>
              <a:effectLst/>
              <a:latin typeface="Roboto" panose="02000000000000000000" pitchFamily="2" charset="0"/>
            </a:endParaRPr>
          </a:p>
          <a:p>
            <a:pPr marL="457200" indent="-457200" algn="l" fontAlgn="base">
              <a:lnSpc>
                <a:spcPct val="120000"/>
              </a:lnSpc>
              <a:spcBef>
                <a:spcPts val="300"/>
              </a:spcBef>
              <a:buClr>
                <a:srgbClr val="C00000"/>
              </a:buClr>
              <a:buFont typeface="Wingdings" panose="05000000000000000000" pitchFamily="2" charset="2"/>
              <a:buChar char="v"/>
            </a:pPr>
            <a:r>
              <a:rPr lang="en-US" sz="2400" b="0" i="0" dirty="0" err="1">
                <a:solidFill>
                  <a:srgbClr val="333333"/>
                </a:solidFill>
                <a:effectLst/>
                <a:latin typeface="Roboto" panose="02000000000000000000" pitchFamily="2" charset="0"/>
              </a:rPr>
              <a:t>Ví</a:t>
            </a:r>
            <a:r>
              <a:rPr lang="en-US" sz="2400" b="0" i="0" dirty="0">
                <a:solidFill>
                  <a:srgbClr val="333333"/>
                </a:solidFill>
                <a:effectLst/>
                <a:latin typeface="Roboto" panose="02000000000000000000" pitchFamily="2" charset="0"/>
              </a:rPr>
              <a:t> </a:t>
            </a:r>
            <a:r>
              <a:rPr lang="en-US" sz="2400" b="0" i="0" dirty="0" err="1">
                <a:solidFill>
                  <a:srgbClr val="333333"/>
                </a:solidFill>
                <a:effectLst/>
                <a:latin typeface="Roboto" panose="02000000000000000000" pitchFamily="2" charset="0"/>
              </a:rPr>
              <a:t>dụ</a:t>
            </a:r>
            <a:r>
              <a:rPr lang="en-US" sz="2400" b="0" i="0" dirty="0">
                <a:solidFill>
                  <a:srgbClr val="333333"/>
                </a:solidFill>
                <a:effectLst/>
                <a:latin typeface="Roboto" panose="02000000000000000000" pitchFamily="2" charset="0"/>
              </a:rPr>
              <a:t>:</a:t>
            </a:r>
          </a:p>
          <a:p>
            <a:pPr marL="514350" algn="l" fontAlgn="base">
              <a:lnSpc>
                <a:spcPct val="120000"/>
              </a:lnSpc>
              <a:spcBef>
                <a:spcPts val="300"/>
              </a:spcBef>
              <a:buClr>
                <a:srgbClr val="C00000"/>
              </a:buClr>
            </a:pPr>
            <a:r>
              <a:rPr lang="en-US" sz="2400" b="0" i="0" dirty="0">
                <a:solidFill>
                  <a:srgbClr val="0070C0"/>
                </a:solidFill>
                <a:effectLst/>
                <a:latin typeface="Roboto" panose="02000000000000000000" pitchFamily="2" charset="0"/>
              </a:rPr>
              <a:t>int</a:t>
            </a:r>
            <a:r>
              <a:rPr lang="en-US" sz="2400" b="0" i="0" dirty="0">
                <a:solidFill>
                  <a:srgbClr val="333333"/>
                </a:solidFill>
                <a:effectLst/>
                <a:latin typeface="Roboto" panose="02000000000000000000" pitchFamily="2" charset="0"/>
              </a:rPr>
              <a:t> </a:t>
            </a:r>
            <a:r>
              <a:rPr lang="en-US" sz="2400" b="0" i="0" dirty="0" err="1">
                <a:solidFill>
                  <a:srgbClr val="333333"/>
                </a:solidFill>
                <a:effectLst/>
                <a:latin typeface="Roboto" panose="02000000000000000000" pitchFamily="2" charset="0"/>
              </a:rPr>
              <a:t>NamSinh</a:t>
            </a:r>
            <a:r>
              <a:rPr lang="en-US" sz="2400" b="0" i="0" dirty="0">
                <a:solidFill>
                  <a:srgbClr val="333333"/>
                </a:solidFill>
                <a:effectLst/>
                <a:latin typeface="Roboto" panose="02000000000000000000" pitchFamily="2" charset="0"/>
              </a:rPr>
              <a:t>;</a:t>
            </a:r>
          </a:p>
          <a:p>
            <a:pPr marL="514350" algn="l" fontAlgn="base">
              <a:lnSpc>
                <a:spcPct val="120000"/>
              </a:lnSpc>
              <a:spcBef>
                <a:spcPts val="300"/>
              </a:spcBef>
              <a:buClr>
                <a:srgbClr val="C00000"/>
              </a:buClr>
            </a:pPr>
            <a:r>
              <a:rPr lang="en-US" sz="2400" b="0" i="0" dirty="0">
                <a:solidFill>
                  <a:srgbClr val="0070C0"/>
                </a:solidFill>
                <a:effectLst/>
                <a:latin typeface="Roboto" panose="02000000000000000000" pitchFamily="2" charset="0"/>
              </a:rPr>
              <a:t>String</a:t>
            </a:r>
            <a:r>
              <a:rPr lang="en-US" sz="2400" b="0" i="0" dirty="0">
                <a:solidFill>
                  <a:srgbClr val="333333"/>
                </a:solidFill>
                <a:effectLst/>
                <a:latin typeface="Roboto" panose="02000000000000000000" pitchFamily="2" charset="0"/>
              </a:rPr>
              <a:t> </a:t>
            </a:r>
            <a:r>
              <a:rPr lang="en-US" sz="2400" b="0" i="0" dirty="0" err="1">
                <a:solidFill>
                  <a:srgbClr val="333333"/>
                </a:solidFill>
                <a:effectLst/>
                <a:latin typeface="Roboto" panose="02000000000000000000" pitchFamily="2" charset="0"/>
              </a:rPr>
              <a:t>bodyOfContent</a:t>
            </a:r>
            <a:r>
              <a:rPr lang="en-US" sz="2400" b="0" i="0" dirty="0">
                <a:solidFill>
                  <a:srgbClr val="333333"/>
                </a:solidFill>
                <a:effectLst/>
                <a:latin typeface="Roboto" panose="02000000000000000000" pitchFamily="2" charset="0"/>
              </a:rPr>
              <a:t> = "</a:t>
            </a:r>
            <a:r>
              <a:rPr lang="en-US" sz="2400" b="0" i="0" dirty="0">
                <a:solidFill>
                  <a:srgbClr val="00B050"/>
                </a:solidFill>
                <a:effectLst/>
                <a:latin typeface="Roboto" panose="02000000000000000000" pitchFamily="2" charset="0"/>
              </a:rPr>
              <a:t>Hello World</a:t>
            </a:r>
            <a:r>
              <a:rPr lang="en-US" sz="2400" b="0" i="0" dirty="0">
                <a:solidFill>
                  <a:srgbClr val="333333"/>
                </a:solidFill>
                <a:effectLst/>
                <a:latin typeface="Roboto" panose="02000000000000000000" pitchFamily="2" charset="0"/>
              </a:rPr>
              <a:t>";</a:t>
            </a:r>
            <a:endParaRPr lang="vi-VN" sz="2400" b="0" i="0" dirty="0">
              <a:solidFill>
                <a:srgbClr val="333333"/>
              </a:solidFill>
              <a:effectLst/>
              <a:latin typeface="Roboto" panose="02000000000000000000" pitchFamily="2" charset="0"/>
            </a:endParaRPr>
          </a:p>
        </p:txBody>
      </p:sp>
    </p:spTree>
    <p:extLst>
      <p:ext uri="{BB962C8B-B14F-4D97-AF65-F5344CB8AC3E}">
        <p14:creationId xmlns:p14="http://schemas.microsoft.com/office/powerpoint/2010/main" val="2737731110"/>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NGÔN NGỮ LẬP TRÌNH JAVASCRIP</a:t>
            </a:r>
            <a:endParaRPr lang="en-US" sz="3200" dirty="0">
              <a:solidFill>
                <a:srgbClr val="D51C29"/>
              </a:solidFill>
            </a:endParaRPr>
          </a:p>
        </p:txBody>
      </p:sp>
      <p:sp>
        <p:nvSpPr>
          <p:cNvPr id="5" name="Rectangle 4"/>
          <p:cNvSpPr/>
          <p:nvPr/>
        </p:nvSpPr>
        <p:spPr>
          <a:xfrm>
            <a:off x="322775" y="1164411"/>
            <a:ext cx="11244385" cy="4468916"/>
          </a:xfrm>
          <a:prstGeom prst="rect">
            <a:avLst/>
          </a:prstGeom>
        </p:spPr>
        <p:txBody>
          <a:bodyPr wrap="square">
            <a:spAutoFit/>
          </a:bodyPr>
          <a:lstStyle/>
          <a:p>
            <a:pPr marL="457200" indent="-457200" algn="l" fontAlgn="base">
              <a:lnSpc>
                <a:spcPct val="120000"/>
              </a:lnSpc>
              <a:spcBef>
                <a:spcPts val="300"/>
              </a:spcBef>
              <a:buClr>
                <a:srgbClr val="C00000"/>
              </a:buClr>
              <a:buFont typeface="Wingdings" panose="05000000000000000000" pitchFamily="2" charset="2"/>
              <a:buChar char="v"/>
            </a:pPr>
            <a:r>
              <a:rPr lang="vi-VN" sz="2600" dirty="0">
                <a:solidFill>
                  <a:srgbClr val="333333"/>
                </a:solidFill>
                <a:latin typeface="Roboto" panose="02000000000000000000" pitchFamily="2" charset="0"/>
              </a:rPr>
              <a:t>JavaScript là ngôn ngữ lập trình phổ biến dùng để tạo ra các trang web tương tác. Được tích hợp và nhúng vào HTML giúp website trở nên sống động hơn</a:t>
            </a:r>
            <a:r>
              <a:rPr lang="en-US" sz="2600" dirty="0">
                <a:solidFill>
                  <a:srgbClr val="333333"/>
                </a:solidFill>
                <a:latin typeface="Roboto" panose="02000000000000000000" pitchFamily="2" charset="0"/>
              </a:rPr>
              <a:t>.</a:t>
            </a:r>
          </a:p>
          <a:p>
            <a:pPr marL="457200" indent="-457200" algn="l" fontAlgn="base">
              <a:lnSpc>
                <a:spcPct val="150000"/>
              </a:lnSpc>
              <a:spcBef>
                <a:spcPts val="300"/>
              </a:spcBef>
              <a:buClr>
                <a:srgbClr val="C00000"/>
              </a:buClr>
              <a:buFont typeface="Wingdings" panose="05000000000000000000" pitchFamily="2" charset="2"/>
              <a:buChar char="v"/>
            </a:pPr>
            <a:r>
              <a:rPr lang="vi-VN" sz="2600" b="0" i="0" dirty="0">
                <a:solidFill>
                  <a:srgbClr val="333333"/>
                </a:solidFill>
                <a:effectLst/>
                <a:latin typeface="Roboto" panose="02000000000000000000" pitchFamily="2" charset="0"/>
              </a:rPr>
              <a:t>JavaScript là một ngôn ngữ lập trình thông dịch</a:t>
            </a:r>
            <a:r>
              <a:rPr lang="en-US" sz="2600" b="0" i="0" dirty="0">
                <a:solidFill>
                  <a:srgbClr val="333333"/>
                </a:solidFill>
                <a:effectLst/>
                <a:latin typeface="Roboto" panose="02000000000000000000" pitchFamily="2" charset="0"/>
              </a:rPr>
              <a:t>.</a:t>
            </a:r>
          </a:p>
          <a:p>
            <a:pPr marL="914400" lvl="1" indent="-457200" fontAlgn="base">
              <a:lnSpc>
                <a:spcPct val="120000"/>
              </a:lnSpc>
              <a:spcBef>
                <a:spcPts val="300"/>
              </a:spcBef>
              <a:buClr>
                <a:srgbClr val="C00000"/>
              </a:buClr>
              <a:buFont typeface="Wingdings" panose="05000000000000000000" pitchFamily="2" charset="2"/>
              <a:buChar char="§"/>
            </a:pPr>
            <a:r>
              <a:rPr lang="vi-VN" sz="2400" b="0" i="0" dirty="0">
                <a:solidFill>
                  <a:srgbClr val="0000FF"/>
                </a:solidFill>
                <a:effectLst/>
                <a:latin typeface="Roboto" panose="02000000000000000000" pitchFamily="2" charset="0"/>
              </a:rPr>
              <a:t>HTML</a:t>
            </a:r>
            <a:r>
              <a:rPr lang="vi-VN" sz="2400" b="0" i="0" dirty="0">
                <a:solidFill>
                  <a:srgbClr val="333333"/>
                </a:solidFill>
                <a:effectLst/>
                <a:latin typeface="Roboto" panose="02000000000000000000" pitchFamily="2" charset="0"/>
              </a:rPr>
              <a:t>: Cung cấp cấu trúc cơ bản, hỗ trợ trong việc xây dựng layout, thêm nội dung dễ dàng trên website.</a:t>
            </a:r>
          </a:p>
          <a:p>
            <a:pPr marL="914400" lvl="1" indent="-457200" fontAlgn="base">
              <a:lnSpc>
                <a:spcPct val="120000"/>
              </a:lnSpc>
              <a:spcBef>
                <a:spcPts val="300"/>
              </a:spcBef>
              <a:buClr>
                <a:srgbClr val="C00000"/>
              </a:buClr>
              <a:buFont typeface="Wingdings" panose="05000000000000000000" pitchFamily="2" charset="2"/>
              <a:buChar char="§"/>
            </a:pPr>
            <a:r>
              <a:rPr lang="vi-VN" sz="2400" b="0" i="0" dirty="0">
                <a:solidFill>
                  <a:srgbClr val="0000FF"/>
                </a:solidFill>
                <a:effectLst/>
                <a:latin typeface="Roboto" panose="02000000000000000000" pitchFamily="2" charset="0"/>
              </a:rPr>
              <a:t>CSS</a:t>
            </a:r>
            <a:r>
              <a:rPr lang="vi-VN" sz="2400" b="0" i="0" dirty="0">
                <a:solidFill>
                  <a:srgbClr val="333333"/>
                </a:solidFill>
                <a:effectLst/>
                <a:latin typeface="Roboto" panose="02000000000000000000" pitchFamily="2" charset="0"/>
              </a:rPr>
              <a:t>: Được sử dụng để kiểm soát và hỗ trợ việc định dạng thiết kế, bố cục, style, màu sắc,…</a:t>
            </a:r>
          </a:p>
          <a:p>
            <a:pPr marL="914400" lvl="1" indent="-457200" fontAlgn="base">
              <a:lnSpc>
                <a:spcPct val="120000"/>
              </a:lnSpc>
              <a:spcBef>
                <a:spcPts val="300"/>
              </a:spcBef>
              <a:buClr>
                <a:srgbClr val="C00000"/>
              </a:buClr>
              <a:buFont typeface="Wingdings" panose="05000000000000000000" pitchFamily="2" charset="2"/>
              <a:buChar char="§"/>
            </a:pPr>
            <a:r>
              <a:rPr lang="vi-VN" sz="2400" b="0" i="0" dirty="0">
                <a:solidFill>
                  <a:srgbClr val="0000FF"/>
                </a:solidFill>
                <a:effectLst/>
                <a:latin typeface="Roboto" panose="02000000000000000000" pitchFamily="2" charset="0"/>
              </a:rPr>
              <a:t>JavaScript</a:t>
            </a:r>
            <a:r>
              <a:rPr lang="vi-VN" sz="2400" b="0" i="0" dirty="0">
                <a:solidFill>
                  <a:srgbClr val="333333"/>
                </a:solidFill>
                <a:effectLst/>
                <a:latin typeface="Roboto" panose="02000000000000000000" pitchFamily="2" charset="0"/>
              </a:rPr>
              <a:t>: Tạo nên những nội dung “động” trên website. </a:t>
            </a:r>
            <a:endParaRPr lang="en-US" sz="2600" b="0" i="0" dirty="0">
              <a:solidFill>
                <a:srgbClr val="333333"/>
              </a:solidFill>
              <a:effectLst/>
              <a:latin typeface="Roboto" panose="02000000000000000000" pitchFamily="2" charset="0"/>
            </a:endParaRPr>
          </a:p>
        </p:txBody>
      </p:sp>
      <p:sp>
        <p:nvSpPr>
          <p:cNvPr id="4" name="TextBox 3">
            <a:extLst>
              <a:ext uri="{FF2B5EF4-FFF2-40B4-BE49-F238E27FC236}">
                <a16:creationId xmlns:a16="http://schemas.microsoft.com/office/drawing/2014/main" id="{17D6ADA7-91B2-C351-E00F-ECB01687A823}"/>
              </a:ext>
            </a:extLst>
          </p:cNvPr>
          <p:cNvSpPr txBox="1"/>
          <p:nvPr/>
        </p:nvSpPr>
        <p:spPr>
          <a:xfrm>
            <a:off x="626723" y="5801508"/>
            <a:ext cx="11129483" cy="500265"/>
          </a:xfrm>
          <a:prstGeom prst="rect">
            <a:avLst/>
          </a:prstGeom>
          <a:solidFill>
            <a:srgbClr val="F3DDC5"/>
          </a:solidFill>
          <a:ln>
            <a:solidFill>
              <a:srgbClr val="00B050"/>
            </a:solidFill>
          </a:ln>
        </p:spPr>
        <p:style>
          <a:lnRef idx="1">
            <a:schemeClr val="accent3"/>
          </a:lnRef>
          <a:fillRef idx="2">
            <a:schemeClr val="accent3"/>
          </a:fillRef>
          <a:effectRef idx="1">
            <a:schemeClr val="accent3"/>
          </a:effectRef>
          <a:fontRef idx="minor">
            <a:schemeClr val="dk1"/>
          </a:fontRef>
        </p:style>
        <p:txBody>
          <a:bodyPr wrap="square">
            <a:spAutoFit/>
          </a:bodyPr>
          <a:lstStyle/>
          <a:p>
            <a:pPr algn="ctr">
              <a:lnSpc>
                <a:spcPct val="120000"/>
              </a:lnSpc>
              <a:spcBef>
                <a:spcPts val="600"/>
              </a:spcBef>
              <a:spcAft>
                <a:spcPts val="600"/>
              </a:spcAft>
            </a:pPr>
            <a:r>
              <a:rPr lang="en-US" sz="2400" b="1" i="0" dirty="0">
                <a:solidFill>
                  <a:srgbClr val="0000FF"/>
                </a:solidFill>
                <a:effectLst/>
                <a:latin typeface="Roboto" panose="02000000000000000000" pitchFamily="2" charset="0"/>
              </a:rPr>
              <a:t>JS</a:t>
            </a:r>
            <a:r>
              <a:rPr lang="en-US" sz="2400" b="0" i="0" dirty="0">
                <a:solidFill>
                  <a:srgbClr val="4F4F4F"/>
                </a:solidFill>
                <a:effectLst/>
                <a:latin typeface="Roboto" panose="02000000000000000000" pitchFamily="2" charset="0"/>
              </a:rPr>
              <a:t> </a:t>
            </a:r>
            <a:r>
              <a:rPr lang="en-US" sz="2400" b="0" i="0" dirty="0" err="1">
                <a:solidFill>
                  <a:srgbClr val="4F4F4F"/>
                </a:solidFill>
                <a:effectLst/>
                <a:latin typeface="Roboto" panose="02000000000000000000" pitchFamily="2" charset="0"/>
              </a:rPr>
              <a:t>là</a:t>
            </a:r>
            <a:r>
              <a:rPr lang="en-US" sz="2400" b="0" i="0" dirty="0">
                <a:solidFill>
                  <a:srgbClr val="4F4F4F"/>
                </a:solidFill>
                <a:effectLst/>
                <a:latin typeface="Roboto" panose="02000000000000000000" pitchFamily="2" charset="0"/>
              </a:rPr>
              <a:t> </a:t>
            </a:r>
            <a:r>
              <a:rPr lang="en-US" sz="2400" b="0" i="0" dirty="0" err="1">
                <a:solidFill>
                  <a:srgbClr val="4F4F4F"/>
                </a:solidFill>
                <a:effectLst/>
                <a:latin typeface="Roboto" panose="02000000000000000000" pitchFamily="2" charset="0"/>
              </a:rPr>
              <a:t>viết</a:t>
            </a:r>
            <a:r>
              <a:rPr lang="en-US" sz="2400" b="0" i="0" dirty="0">
                <a:solidFill>
                  <a:srgbClr val="4F4F4F"/>
                </a:solidFill>
                <a:effectLst/>
                <a:latin typeface="Roboto" panose="02000000000000000000" pitchFamily="2" charset="0"/>
              </a:rPr>
              <a:t> </a:t>
            </a:r>
            <a:r>
              <a:rPr lang="en-US" sz="2400" b="0" i="0" dirty="0" err="1">
                <a:solidFill>
                  <a:srgbClr val="4F4F4F"/>
                </a:solidFill>
                <a:effectLst/>
                <a:latin typeface="Roboto" panose="02000000000000000000" pitchFamily="2" charset="0"/>
              </a:rPr>
              <a:t>tắt</a:t>
            </a:r>
            <a:r>
              <a:rPr lang="en-US" sz="2400" b="0" i="0" dirty="0">
                <a:solidFill>
                  <a:srgbClr val="4F4F4F"/>
                </a:solidFill>
                <a:effectLst/>
                <a:latin typeface="Roboto" panose="02000000000000000000" pitchFamily="2" charset="0"/>
              </a:rPr>
              <a:t> </a:t>
            </a:r>
            <a:r>
              <a:rPr lang="en-US" sz="2400" b="0" i="0" dirty="0" err="1">
                <a:solidFill>
                  <a:srgbClr val="4F4F4F"/>
                </a:solidFill>
                <a:effectLst/>
                <a:latin typeface="Roboto" panose="02000000000000000000" pitchFamily="2" charset="0"/>
              </a:rPr>
              <a:t>của</a:t>
            </a:r>
            <a:r>
              <a:rPr lang="en-US" sz="2400" b="0" i="0" dirty="0">
                <a:solidFill>
                  <a:srgbClr val="4F4F4F"/>
                </a:solidFill>
                <a:effectLst/>
                <a:latin typeface="Roboto" panose="02000000000000000000" pitchFamily="2" charset="0"/>
              </a:rPr>
              <a:t> </a:t>
            </a:r>
            <a:r>
              <a:rPr lang="en-US" sz="2400" b="1" i="0" dirty="0">
                <a:solidFill>
                  <a:srgbClr val="0000FF"/>
                </a:solidFill>
                <a:effectLst/>
                <a:latin typeface="Roboto" panose="02000000000000000000" pitchFamily="2" charset="0"/>
              </a:rPr>
              <a:t>J</a:t>
            </a:r>
            <a:r>
              <a:rPr lang="en-US" sz="2400" b="0" i="0" dirty="0">
                <a:solidFill>
                  <a:srgbClr val="4F4F4F"/>
                </a:solidFill>
                <a:effectLst/>
                <a:latin typeface="Roboto" panose="02000000000000000000" pitchFamily="2" charset="0"/>
              </a:rPr>
              <a:t>ava</a:t>
            </a:r>
            <a:r>
              <a:rPr lang="en-US" sz="2400" b="1" i="0" dirty="0">
                <a:solidFill>
                  <a:srgbClr val="0000FF"/>
                </a:solidFill>
                <a:effectLst/>
                <a:latin typeface="Roboto" panose="02000000000000000000" pitchFamily="2" charset="0"/>
              </a:rPr>
              <a:t>S</a:t>
            </a:r>
            <a:r>
              <a:rPr lang="en-US" sz="2400" b="0" i="0" dirty="0">
                <a:solidFill>
                  <a:srgbClr val="4F4F4F"/>
                </a:solidFill>
                <a:effectLst/>
                <a:latin typeface="Roboto" panose="02000000000000000000" pitchFamily="2" charset="0"/>
              </a:rPr>
              <a:t>cript, </a:t>
            </a:r>
            <a:r>
              <a:rPr lang="en-US" sz="2400" b="0" i="0" dirty="0" err="1">
                <a:solidFill>
                  <a:srgbClr val="4F4F4F"/>
                </a:solidFill>
                <a:effectLst/>
                <a:latin typeface="Roboto" panose="02000000000000000000" pitchFamily="2" charset="0"/>
              </a:rPr>
              <a:t>khi</a:t>
            </a:r>
            <a:r>
              <a:rPr lang="en-US" sz="2400" b="0" i="0" dirty="0">
                <a:solidFill>
                  <a:srgbClr val="4F4F4F"/>
                </a:solidFill>
                <a:effectLst/>
                <a:latin typeface="Roboto" panose="02000000000000000000" pitchFamily="2" charset="0"/>
              </a:rPr>
              <a:t> </a:t>
            </a:r>
            <a:r>
              <a:rPr lang="en-US" sz="2400" b="0" i="0" dirty="0" err="1">
                <a:solidFill>
                  <a:srgbClr val="4F4F4F"/>
                </a:solidFill>
                <a:effectLst/>
                <a:latin typeface="Roboto" panose="02000000000000000000" pitchFamily="2" charset="0"/>
              </a:rPr>
              <a:t>có</a:t>
            </a:r>
            <a:r>
              <a:rPr lang="en-US" sz="2400" b="0" i="0" dirty="0">
                <a:solidFill>
                  <a:srgbClr val="4F4F4F"/>
                </a:solidFill>
                <a:effectLst/>
                <a:latin typeface="Roboto" panose="02000000000000000000" pitchFamily="2" charset="0"/>
              </a:rPr>
              <a:t> </a:t>
            </a:r>
            <a:r>
              <a:rPr lang="en-US" sz="2400" b="0" i="0" dirty="0">
                <a:solidFill>
                  <a:srgbClr val="0000FF"/>
                </a:solidFill>
                <a:effectLst/>
                <a:latin typeface="Roboto" panose="02000000000000000000" pitchFamily="2" charset="0"/>
              </a:rPr>
              <a:t>JS</a:t>
            </a:r>
            <a:r>
              <a:rPr lang="en-US" sz="2400" b="0" i="0" dirty="0">
                <a:solidFill>
                  <a:srgbClr val="4F4F4F"/>
                </a:solidFill>
                <a:effectLst/>
                <a:latin typeface="Roboto" panose="02000000000000000000" pitchFamily="2" charset="0"/>
              </a:rPr>
              <a:t> </a:t>
            </a:r>
            <a:r>
              <a:rPr lang="en-US" sz="2400" b="0" i="0" dirty="0" err="1">
                <a:solidFill>
                  <a:srgbClr val="4F4F4F"/>
                </a:solidFill>
                <a:effectLst/>
                <a:latin typeface="Roboto" panose="02000000000000000000" pitchFamily="2" charset="0"/>
              </a:rPr>
              <a:t>bạn</a:t>
            </a:r>
            <a:r>
              <a:rPr lang="en-US" sz="2400" b="0" i="0" dirty="0">
                <a:solidFill>
                  <a:srgbClr val="4F4F4F"/>
                </a:solidFill>
                <a:effectLst/>
                <a:latin typeface="Roboto" panose="02000000000000000000" pitchFamily="2" charset="0"/>
              </a:rPr>
              <a:t> </a:t>
            </a:r>
            <a:r>
              <a:rPr lang="en-US" sz="2400" b="0" i="0" dirty="0" err="1">
                <a:solidFill>
                  <a:srgbClr val="4F4F4F"/>
                </a:solidFill>
                <a:effectLst/>
                <a:latin typeface="Roboto" panose="02000000000000000000" pitchFamily="2" charset="0"/>
              </a:rPr>
              <a:t>sẽ</a:t>
            </a:r>
            <a:r>
              <a:rPr lang="en-US" sz="2400" b="0" i="0" dirty="0">
                <a:solidFill>
                  <a:srgbClr val="4F4F4F"/>
                </a:solidFill>
                <a:effectLst/>
                <a:latin typeface="Roboto" panose="02000000000000000000" pitchFamily="2" charset="0"/>
              </a:rPr>
              <a:t> </a:t>
            </a:r>
            <a:r>
              <a:rPr lang="en-US" sz="2400" b="0" i="0" dirty="0" err="1">
                <a:solidFill>
                  <a:srgbClr val="4F4F4F"/>
                </a:solidFill>
                <a:effectLst/>
                <a:latin typeface="Roboto" panose="02000000000000000000" pitchFamily="2" charset="0"/>
              </a:rPr>
              <a:t>hiểu</a:t>
            </a:r>
            <a:r>
              <a:rPr lang="en-US" sz="2400" b="0" i="0" dirty="0">
                <a:solidFill>
                  <a:srgbClr val="4F4F4F"/>
                </a:solidFill>
                <a:effectLst/>
                <a:latin typeface="Roboto" panose="02000000000000000000" pitchFamily="2" charset="0"/>
              </a:rPr>
              <a:t> </a:t>
            </a:r>
            <a:r>
              <a:rPr lang="en-US" sz="2400" b="0" i="0" dirty="0" err="1">
                <a:solidFill>
                  <a:srgbClr val="4F4F4F"/>
                </a:solidFill>
                <a:effectLst/>
                <a:latin typeface="Roboto" panose="02000000000000000000" pitchFamily="2" charset="0"/>
              </a:rPr>
              <a:t>đó</a:t>
            </a:r>
            <a:r>
              <a:rPr lang="en-US" sz="2400" b="0" i="0" dirty="0">
                <a:solidFill>
                  <a:srgbClr val="4F4F4F"/>
                </a:solidFill>
                <a:effectLst/>
                <a:latin typeface="Roboto" panose="02000000000000000000" pitchFamily="2" charset="0"/>
              </a:rPr>
              <a:t> </a:t>
            </a:r>
            <a:r>
              <a:rPr lang="en-US" sz="2400" b="0" i="0" dirty="0" err="1">
                <a:solidFill>
                  <a:srgbClr val="4F4F4F"/>
                </a:solidFill>
                <a:effectLst/>
                <a:latin typeface="Roboto" panose="02000000000000000000" pitchFamily="2" charset="0"/>
              </a:rPr>
              <a:t>đang</a:t>
            </a:r>
            <a:r>
              <a:rPr lang="en-US" sz="2400" b="0" i="0" dirty="0">
                <a:solidFill>
                  <a:srgbClr val="4F4F4F"/>
                </a:solidFill>
                <a:effectLst/>
                <a:latin typeface="Roboto" panose="02000000000000000000" pitchFamily="2" charset="0"/>
              </a:rPr>
              <a:t> </a:t>
            </a:r>
            <a:r>
              <a:rPr lang="en-US" sz="2400" b="0" i="0" dirty="0" err="1">
                <a:solidFill>
                  <a:srgbClr val="4F4F4F"/>
                </a:solidFill>
                <a:effectLst/>
                <a:latin typeface="Roboto" panose="02000000000000000000" pitchFamily="2" charset="0"/>
              </a:rPr>
              <a:t>nói</a:t>
            </a:r>
            <a:r>
              <a:rPr lang="en-US" sz="2400" b="0" i="0" dirty="0">
                <a:solidFill>
                  <a:srgbClr val="4F4F4F"/>
                </a:solidFill>
                <a:effectLst/>
                <a:latin typeface="Roboto" panose="02000000000000000000" pitchFamily="2" charset="0"/>
              </a:rPr>
              <a:t> </a:t>
            </a:r>
            <a:r>
              <a:rPr lang="en-US" sz="2400" b="0" i="0" dirty="0" err="1">
                <a:solidFill>
                  <a:srgbClr val="4F4F4F"/>
                </a:solidFill>
                <a:effectLst/>
                <a:latin typeface="Roboto" panose="02000000000000000000" pitchFamily="2" charset="0"/>
              </a:rPr>
              <a:t>đến</a:t>
            </a:r>
            <a:r>
              <a:rPr lang="en-US" sz="2400" b="0" i="0" dirty="0">
                <a:solidFill>
                  <a:srgbClr val="4F4F4F"/>
                </a:solidFill>
                <a:effectLst/>
                <a:latin typeface="Roboto" panose="02000000000000000000" pitchFamily="2" charset="0"/>
              </a:rPr>
              <a:t> JavaScript.</a:t>
            </a:r>
            <a:endParaRPr lang="en-US" sz="2400" dirty="0"/>
          </a:p>
        </p:txBody>
      </p:sp>
    </p:spTree>
    <p:extLst>
      <p:ext uri="{BB962C8B-B14F-4D97-AF65-F5344CB8AC3E}">
        <p14:creationId xmlns:p14="http://schemas.microsoft.com/office/powerpoint/2010/main" val="1105454898"/>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CHƯƠNG TRÌNH JAVASCRIPT</a:t>
            </a:r>
            <a:endParaRPr lang="en-US" sz="3200" dirty="0">
              <a:solidFill>
                <a:srgbClr val="D51C29"/>
              </a:solidFill>
            </a:endParaRPr>
          </a:p>
        </p:txBody>
      </p:sp>
      <p:pic>
        <p:nvPicPr>
          <p:cNvPr id="7" name="Picture 6">
            <a:extLst>
              <a:ext uri="{FF2B5EF4-FFF2-40B4-BE49-F238E27FC236}">
                <a16:creationId xmlns:a16="http://schemas.microsoft.com/office/drawing/2014/main" id="{F5B13A00-C155-1F7B-49DE-870AAE06FA05}"/>
              </a:ext>
            </a:extLst>
          </p:cNvPr>
          <p:cNvPicPr>
            <a:picLocks noChangeAspect="1"/>
          </p:cNvPicPr>
          <p:nvPr/>
        </p:nvPicPr>
        <p:blipFill>
          <a:blip r:embed="rId3"/>
          <a:stretch>
            <a:fillRect/>
          </a:stretch>
        </p:blipFill>
        <p:spPr>
          <a:xfrm>
            <a:off x="1139307" y="1027416"/>
            <a:ext cx="10343569" cy="5333893"/>
          </a:xfrm>
          <a:prstGeom prst="rect">
            <a:avLst/>
          </a:prstGeom>
        </p:spPr>
      </p:pic>
    </p:spTree>
    <p:extLst>
      <p:ext uri="{BB962C8B-B14F-4D97-AF65-F5344CB8AC3E}">
        <p14:creationId xmlns:p14="http://schemas.microsoft.com/office/powerpoint/2010/main" val="4287335581"/>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73969" y="382339"/>
            <a:ext cx="3049233" cy="830997"/>
          </a:xfrm>
          <a:prstGeom prst="rect">
            <a:avLst/>
          </a:prstGeom>
          <a:noFill/>
        </p:spPr>
        <p:txBody>
          <a:bodyPr wrap="none" rtlCol="0">
            <a:spAutoFit/>
            <a:scene3d>
              <a:camera prst="orthographicFront"/>
              <a:lightRig rig="threePt" dir="t"/>
            </a:scene3d>
            <a:sp3d contourW="12700"/>
          </a:bodyPr>
          <a:lstStyle/>
          <a:p>
            <a:pPr algn="ctr"/>
            <a:r>
              <a:rPr lang="en-US" altLang="zh-CN" sz="4800" b="1" dirty="0">
                <a:solidFill>
                  <a:schemeClr val="accent1"/>
                </a:solidFill>
                <a:latin typeface="Cambria" panose="02040503050406030204" pitchFamily="18" charset="0"/>
                <a:ea typeface="+mj-ea"/>
                <a:cs typeface="经典综艺体简" panose="02010609000101010101" pitchFamily="49" charset="-122"/>
              </a:rPr>
              <a:t>NỘI DUNG</a:t>
            </a:r>
          </a:p>
        </p:txBody>
      </p:sp>
      <p:sp>
        <p:nvSpPr>
          <p:cNvPr id="5" name="文本框 4"/>
          <p:cNvSpPr txBox="1"/>
          <p:nvPr/>
        </p:nvSpPr>
        <p:spPr>
          <a:xfrm>
            <a:off x="4118440" y="2009177"/>
            <a:ext cx="7701402" cy="584775"/>
          </a:xfrm>
          <a:prstGeom prst="rect">
            <a:avLst/>
          </a:prstGeom>
          <a:noFill/>
        </p:spPr>
        <p:txBody>
          <a:bodyPr wrap="square" rtlCol="0">
            <a:spAutoFit/>
            <a:scene3d>
              <a:camera prst="orthographicFront"/>
              <a:lightRig rig="threePt" dir="t"/>
            </a:scene3d>
            <a:sp3d contourW="12700"/>
          </a:bodyPr>
          <a:lstStyle/>
          <a:p>
            <a:pPr algn="just"/>
            <a:r>
              <a:rPr lang="en-US" altLang="zh-CN" sz="3200" b="1" dirty="0" err="1">
                <a:solidFill>
                  <a:schemeClr val="accent2"/>
                </a:solidFill>
                <a:latin typeface="Cambria" panose="02040503050406030204" pitchFamily="18" charset="0"/>
              </a:rPr>
              <a:t>Giới</a:t>
            </a:r>
            <a:r>
              <a:rPr lang="en-US" altLang="zh-CN" sz="3200" b="1" dirty="0">
                <a:solidFill>
                  <a:schemeClr val="accent2"/>
                </a:solidFill>
                <a:latin typeface="Cambria" panose="02040503050406030204" pitchFamily="18" charset="0"/>
              </a:rPr>
              <a:t> </a:t>
            </a:r>
            <a:r>
              <a:rPr lang="en-US" altLang="zh-CN" sz="3200" b="1" dirty="0" err="1">
                <a:solidFill>
                  <a:schemeClr val="accent2"/>
                </a:solidFill>
                <a:latin typeface="Cambria" panose="02040503050406030204" pitchFamily="18" charset="0"/>
              </a:rPr>
              <a:t>thiệu</a:t>
            </a:r>
            <a:r>
              <a:rPr lang="en-US" altLang="zh-CN" sz="3200" b="1" dirty="0">
                <a:solidFill>
                  <a:schemeClr val="accent2"/>
                </a:solidFill>
                <a:latin typeface="Cambria" panose="02040503050406030204" pitchFamily="18" charset="0"/>
              </a:rPr>
              <a:t> </a:t>
            </a:r>
            <a:r>
              <a:rPr lang="en-US" altLang="zh-CN" sz="3200" b="1" dirty="0" err="1">
                <a:solidFill>
                  <a:schemeClr val="accent2"/>
                </a:solidFill>
                <a:latin typeface="Cambria" panose="02040503050406030204" pitchFamily="18" charset="0"/>
              </a:rPr>
              <a:t>về</a:t>
            </a:r>
            <a:r>
              <a:rPr lang="en-US" altLang="zh-CN" sz="3200" b="1" dirty="0">
                <a:solidFill>
                  <a:schemeClr val="accent2"/>
                </a:solidFill>
                <a:latin typeface="Cambria" panose="02040503050406030204" pitchFamily="18" charset="0"/>
              </a:rPr>
              <a:t> </a:t>
            </a:r>
            <a:r>
              <a:rPr lang="en-US" altLang="zh-CN" sz="3200" b="1" dirty="0" err="1">
                <a:solidFill>
                  <a:schemeClr val="accent2"/>
                </a:solidFill>
                <a:latin typeface="Cambria" panose="02040503050406030204" pitchFamily="18" charset="0"/>
              </a:rPr>
              <a:t>Ngôn</a:t>
            </a:r>
            <a:r>
              <a:rPr lang="en-US" altLang="zh-CN" sz="3200" b="1" dirty="0">
                <a:solidFill>
                  <a:schemeClr val="accent2"/>
                </a:solidFill>
                <a:latin typeface="Cambria" panose="02040503050406030204" pitchFamily="18" charset="0"/>
              </a:rPr>
              <a:t> ngữ </a:t>
            </a:r>
            <a:r>
              <a:rPr lang="en-US" altLang="zh-CN" sz="3200" b="1" dirty="0" err="1">
                <a:solidFill>
                  <a:schemeClr val="accent2"/>
                </a:solidFill>
                <a:latin typeface="Cambria" panose="02040503050406030204" pitchFamily="18" charset="0"/>
              </a:rPr>
              <a:t>Lập</a:t>
            </a:r>
            <a:r>
              <a:rPr lang="en-US" altLang="zh-CN" sz="3200" b="1" dirty="0">
                <a:solidFill>
                  <a:schemeClr val="accent2"/>
                </a:solidFill>
                <a:latin typeface="Cambria" panose="02040503050406030204" pitchFamily="18" charset="0"/>
              </a:rPr>
              <a:t> trình (NNLT)</a:t>
            </a:r>
          </a:p>
        </p:txBody>
      </p:sp>
      <p:sp>
        <p:nvSpPr>
          <p:cNvPr id="14" name="文本框 13"/>
          <p:cNvSpPr txBox="1"/>
          <p:nvPr/>
        </p:nvSpPr>
        <p:spPr>
          <a:xfrm>
            <a:off x="4086818" y="2801366"/>
            <a:ext cx="6432338" cy="584775"/>
          </a:xfrm>
          <a:prstGeom prst="rect">
            <a:avLst/>
          </a:prstGeom>
          <a:noFill/>
        </p:spPr>
        <p:txBody>
          <a:bodyPr wrap="none" rtlCol="0">
            <a:spAutoFit/>
            <a:scene3d>
              <a:camera prst="orthographicFront"/>
              <a:lightRig rig="threePt" dir="t"/>
            </a:scene3d>
            <a:sp3d contourW="12700"/>
          </a:bodyPr>
          <a:lstStyle/>
          <a:p>
            <a:r>
              <a:rPr lang="en-US" altLang="zh-CN" sz="3200" b="1" dirty="0" err="1">
                <a:solidFill>
                  <a:schemeClr val="accent2"/>
                </a:solidFill>
                <a:latin typeface="Cambria" panose="02040503050406030204" pitchFamily="18" charset="0"/>
              </a:rPr>
              <a:t>Ngôn</a:t>
            </a:r>
            <a:r>
              <a:rPr lang="en-US" altLang="zh-CN" sz="3200" b="1" dirty="0">
                <a:solidFill>
                  <a:schemeClr val="accent2"/>
                </a:solidFill>
                <a:latin typeface="Cambria" panose="02040503050406030204" pitchFamily="18" charset="0"/>
              </a:rPr>
              <a:t> ngữ </a:t>
            </a:r>
            <a:r>
              <a:rPr lang="en-US" altLang="zh-CN" sz="3200" b="1" dirty="0" err="1">
                <a:solidFill>
                  <a:schemeClr val="accent2"/>
                </a:solidFill>
                <a:latin typeface="Cambria" panose="02040503050406030204" pitchFamily="18" charset="0"/>
              </a:rPr>
              <a:t>biên</a:t>
            </a:r>
            <a:r>
              <a:rPr lang="en-US" altLang="zh-CN" sz="3200" b="1" dirty="0">
                <a:solidFill>
                  <a:schemeClr val="accent2"/>
                </a:solidFill>
                <a:latin typeface="Cambria" panose="02040503050406030204" pitchFamily="18" charset="0"/>
              </a:rPr>
              <a:t> </a:t>
            </a:r>
            <a:r>
              <a:rPr lang="en-US" altLang="zh-CN" sz="3200" b="1" dirty="0" err="1">
                <a:solidFill>
                  <a:schemeClr val="accent2"/>
                </a:solidFill>
                <a:latin typeface="Cambria" panose="02040503050406030204" pitchFamily="18" charset="0"/>
              </a:rPr>
              <a:t>dịch</a:t>
            </a:r>
            <a:r>
              <a:rPr lang="en-US" altLang="zh-CN" sz="3200" b="1" dirty="0">
                <a:solidFill>
                  <a:schemeClr val="accent2"/>
                </a:solidFill>
                <a:latin typeface="Cambria" panose="02040503050406030204" pitchFamily="18" charset="0"/>
              </a:rPr>
              <a:t> và thông </a:t>
            </a:r>
            <a:r>
              <a:rPr lang="en-US" altLang="zh-CN" sz="3200" b="1" dirty="0" err="1">
                <a:solidFill>
                  <a:schemeClr val="accent2"/>
                </a:solidFill>
                <a:latin typeface="Cambria" panose="02040503050406030204" pitchFamily="18" charset="0"/>
              </a:rPr>
              <a:t>dịch</a:t>
            </a:r>
            <a:endParaRPr lang="zh-CN" altLang="en-US" sz="3200" b="1" dirty="0">
              <a:solidFill>
                <a:schemeClr val="accent2"/>
              </a:solidFill>
              <a:latin typeface="Cambria" panose="02040503050406030204" pitchFamily="18" charset="0"/>
            </a:endParaRPr>
          </a:p>
        </p:txBody>
      </p:sp>
      <p:sp>
        <p:nvSpPr>
          <p:cNvPr id="16" name="文本框 15"/>
          <p:cNvSpPr txBox="1"/>
          <p:nvPr/>
        </p:nvSpPr>
        <p:spPr>
          <a:xfrm>
            <a:off x="3253471" y="1943219"/>
            <a:ext cx="886781"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latin typeface="Cambria" panose="02040503050406030204" pitchFamily="18" charset="0"/>
              </a:rPr>
              <a:t>01.</a:t>
            </a:r>
          </a:p>
        </p:txBody>
      </p:sp>
      <p:sp>
        <p:nvSpPr>
          <p:cNvPr id="19" name="文本框 18"/>
          <p:cNvSpPr txBox="1"/>
          <p:nvPr/>
        </p:nvSpPr>
        <p:spPr>
          <a:xfrm>
            <a:off x="3246523" y="2717063"/>
            <a:ext cx="886781"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latin typeface="Cambria" panose="02040503050406030204" pitchFamily="18" charset="0"/>
              </a:rPr>
              <a:t>02.</a:t>
            </a:r>
          </a:p>
        </p:txBody>
      </p:sp>
      <p:sp>
        <p:nvSpPr>
          <p:cNvPr id="7" name="文本框 13">
            <a:extLst>
              <a:ext uri="{FF2B5EF4-FFF2-40B4-BE49-F238E27FC236}">
                <a16:creationId xmlns:a16="http://schemas.microsoft.com/office/drawing/2014/main" id="{CEA63D89-8E0E-476D-95B1-112D7C8E31C5}"/>
              </a:ext>
            </a:extLst>
          </p:cNvPr>
          <p:cNvSpPr txBox="1"/>
          <p:nvPr/>
        </p:nvSpPr>
        <p:spPr>
          <a:xfrm>
            <a:off x="4083492" y="3575210"/>
            <a:ext cx="5356531" cy="584775"/>
          </a:xfrm>
          <a:prstGeom prst="rect">
            <a:avLst/>
          </a:prstGeom>
          <a:noFill/>
        </p:spPr>
        <p:txBody>
          <a:bodyPr wrap="none" rtlCol="0">
            <a:spAutoFit/>
            <a:scene3d>
              <a:camera prst="orthographicFront"/>
              <a:lightRig rig="threePt" dir="t"/>
            </a:scene3d>
            <a:sp3d contourW="12700"/>
          </a:bodyPr>
          <a:lstStyle/>
          <a:p>
            <a:r>
              <a:rPr lang="en-US" altLang="zh-CN" sz="3200" b="1" dirty="0" err="1">
                <a:solidFill>
                  <a:schemeClr val="accent2"/>
                </a:solidFill>
                <a:latin typeface="Cambria" panose="02040503050406030204" pitchFamily="18" charset="0"/>
              </a:rPr>
              <a:t>Các</a:t>
            </a:r>
            <a:r>
              <a:rPr lang="en-US" altLang="zh-CN" sz="3200" b="1" dirty="0">
                <a:solidFill>
                  <a:schemeClr val="accent2"/>
                </a:solidFill>
                <a:latin typeface="Cambria" panose="02040503050406030204" pitchFamily="18" charset="0"/>
              </a:rPr>
              <a:t> NNLT </a:t>
            </a:r>
            <a:r>
              <a:rPr lang="en-US" altLang="zh-CN" sz="3200" b="1" dirty="0" err="1">
                <a:solidFill>
                  <a:schemeClr val="accent2"/>
                </a:solidFill>
                <a:latin typeface="Cambria" panose="02040503050406030204" pitchFamily="18" charset="0"/>
              </a:rPr>
              <a:t>phổ</a:t>
            </a:r>
            <a:r>
              <a:rPr lang="en-US" altLang="zh-CN" sz="3200" b="1" dirty="0">
                <a:solidFill>
                  <a:schemeClr val="accent2"/>
                </a:solidFill>
                <a:latin typeface="Cambria" panose="02040503050406030204" pitchFamily="18" charset="0"/>
              </a:rPr>
              <a:t> </a:t>
            </a:r>
            <a:r>
              <a:rPr lang="en-US" altLang="zh-CN" sz="3200" b="1" dirty="0" err="1">
                <a:solidFill>
                  <a:schemeClr val="accent2"/>
                </a:solidFill>
                <a:latin typeface="Cambria" panose="02040503050406030204" pitchFamily="18" charset="0"/>
              </a:rPr>
              <a:t>biến</a:t>
            </a:r>
            <a:r>
              <a:rPr lang="en-US" altLang="zh-CN" sz="3200" b="1" dirty="0">
                <a:solidFill>
                  <a:schemeClr val="accent2"/>
                </a:solidFill>
                <a:latin typeface="Cambria" panose="02040503050406030204" pitchFamily="18" charset="0"/>
              </a:rPr>
              <a:t> </a:t>
            </a:r>
            <a:r>
              <a:rPr lang="en-US" altLang="zh-CN" sz="3200" b="1" dirty="0" err="1">
                <a:solidFill>
                  <a:schemeClr val="accent2"/>
                </a:solidFill>
                <a:latin typeface="Cambria" panose="02040503050406030204" pitchFamily="18" charset="0"/>
              </a:rPr>
              <a:t>hiện</a:t>
            </a:r>
            <a:r>
              <a:rPr lang="en-US" altLang="zh-CN" sz="3200" b="1" dirty="0">
                <a:solidFill>
                  <a:schemeClr val="accent2"/>
                </a:solidFill>
                <a:latin typeface="Cambria" panose="02040503050406030204" pitchFamily="18" charset="0"/>
              </a:rPr>
              <a:t> nay</a:t>
            </a:r>
            <a:endParaRPr lang="zh-CN" altLang="en-US" sz="3200" b="1" dirty="0">
              <a:solidFill>
                <a:schemeClr val="accent2"/>
              </a:solidFill>
              <a:latin typeface="Cambria" panose="02040503050406030204" pitchFamily="18" charset="0"/>
            </a:endParaRPr>
          </a:p>
        </p:txBody>
      </p:sp>
      <p:sp>
        <p:nvSpPr>
          <p:cNvPr id="8" name="文本框 18">
            <a:extLst>
              <a:ext uri="{FF2B5EF4-FFF2-40B4-BE49-F238E27FC236}">
                <a16:creationId xmlns:a16="http://schemas.microsoft.com/office/drawing/2014/main" id="{6C74E166-D8C3-44B6-99F5-E429DFF19DBB}"/>
              </a:ext>
            </a:extLst>
          </p:cNvPr>
          <p:cNvSpPr txBox="1"/>
          <p:nvPr/>
        </p:nvSpPr>
        <p:spPr>
          <a:xfrm>
            <a:off x="3243197" y="3490907"/>
            <a:ext cx="886781"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latin typeface="Cambria" panose="02040503050406030204" pitchFamily="18" charset="0"/>
              </a:rPr>
              <a:t>03.</a:t>
            </a:r>
          </a:p>
        </p:txBody>
      </p:sp>
      <p:sp>
        <p:nvSpPr>
          <p:cNvPr id="3" name="文本框 13">
            <a:extLst>
              <a:ext uri="{FF2B5EF4-FFF2-40B4-BE49-F238E27FC236}">
                <a16:creationId xmlns:a16="http://schemas.microsoft.com/office/drawing/2014/main" id="{E60CD84D-FFE7-73E9-6E8F-ED36C8F3409D}"/>
              </a:ext>
            </a:extLst>
          </p:cNvPr>
          <p:cNvSpPr txBox="1"/>
          <p:nvPr/>
        </p:nvSpPr>
        <p:spPr>
          <a:xfrm>
            <a:off x="4099156" y="4328591"/>
            <a:ext cx="4598310" cy="584775"/>
          </a:xfrm>
          <a:prstGeom prst="rect">
            <a:avLst/>
          </a:prstGeom>
          <a:noFill/>
        </p:spPr>
        <p:txBody>
          <a:bodyPr wrap="none" rtlCol="0">
            <a:spAutoFit/>
            <a:scene3d>
              <a:camera prst="orthographicFront"/>
              <a:lightRig rig="threePt" dir="t"/>
            </a:scene3d>
            <a:sp3d contourW="12700"/>
          </a:bodyPr>
          <a:lstStyle/>
          <a:p>
            <a:r>
              <a:rPr lang="en-US" altLang="zh-CN" sz="3200" b="1" dirty="0" err="1">
                <a:solidFill>
                  <a:schemeClr val="accent2"/>
                </a:solidFill>
                <a:latin typeface="Cambria" panose="02040503050406030204" pitchFamily="18" charset="0"/>
              </a:rPr>
              <a:t>Ngôn</a:t>
            </a:r>
            <a:r>
              <a:rPr lang="en-US" altLang="zh-CN" sz="3200" b="1" dirty="0">
                <a:solidFill>
                  <a:schemeClr val="accent2"/>
                </a:solidFill>
                <a:latin typeface="Cambria" panose="02040503050406030204" pitchFamily="18" charset="0"/>
              </a:rPr>
              <a:t> ngữ </a:t>
            </a:r>
            <a:r>
              <a:rPr lang="en-US" altLang="zh-CN" sz="3200" b="1" dirty="0" err="1">
                <a:solidFill>
                  <a:schemeClr val="accent2"/>
                </a:solidFill>
                <a:latin typeface="Cambria" panose="02040503050406030204" pitchFamily="18" charset="0"/>
              </a:rPr>
              <a:t>lập</a:t>
            </a:r>
            <a:r>
              <a:rPr lang="en-US" altLang="zh-CN" sz="3200" b="1" dirty="0">
                <a:solidFill>
                  <a:schemeClr val="accent2"/>
                </a:solidFill>
                <a:latin typeface="Cambria" panose="02040503050406030204" pitchFamily="18" charset="0"/>
              </a:rPr>
              <a:t> trình Java</a:t>
            </a:r>
            <a:endParaRPr lang="zh-CN" altLang="en-US" sz="3200" b="1" dirty="0">
              <a:solidFill>
                <a:schemeClr val="accent2"/>
              </a:solidFill>
              <a:latin typeface="Cambria" panose="02040503050406030204" pitchFamily="18" charset="0"/>
            </a:endParaRPr>
          </a:p>
        </p:txBody>
      </p:sp>
      <p:sp>
        <p:nvSpPr>
          <p:cNvPr id="4" name="文本框 18">
            <a:extLst>
              <a:ext uri="{FF2B5EF4-FFF2-40B4-BE49-F238E27FC236}">
                <a16:creationId xmlns:a16="http://schemas.microsoft.com/office/drawing/2014/main" id="{1AB7B9F1-6CD3-1B90-D24D-2B05804EFCAF}"/>
              </a:ext>
            </a:extLst>
          </p:cNvPr>
          <p:cNvSpPr txBox="1"/>
          <p:nvPr/>
        </p:nvSpPr>
        <p:spPr>
          <a:xfrm>
            <a:off x="3258861" y="4244288"/>
            <a:ext cx="886781"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latin typeface="Cambria" panose="02040503050406030204" pitchFamily="18" charset="0"/>
              </a:rPr>
              <a:t>04.</a:t>
            </a:r>
          </a:p>
        </p:txBody>
      </p:sp>
      <p:sp>
        <p:nvSpPr>
          <p:cNvPr id="6" name="文本框 13">
            <a:extLst>
              <a:ext uri="{FF2B5EF4-FFF2-40B4-BE49-F238E27FC236}">
                <a16:creationId xmlns:a16="http://schemas.microsoft.com/office/drawing/2014/main" id="{854B5C23-A981-3266-E89C-0914C21BC4DB}"/>
              </a:ext>
            </a:extLst>
          </p:cNvPr>
          <p:cNvSpPr txBox="1"/>
          <p:nvPr/>
        </p:nvSpPr>
        <p:spPr>
          <a:xfrm>
            <a:off x="4114820" y="5102435"/>
            <a:ext cx="5694764" cy="584775"/>
          </a:xfrm>
          <a:prstGeom prst="rect">
            <a:avLst/>
          </a:prstGeom>
          <a:noFill/>
        </p:spPr>
        <p:txBody>
          <a:bodyPr wrap="none" rtlCol="0">
            <a:spAutoFit/>
            <a:scene3d>
              <a:camera prst="orthographicFront"/>
              <a:lightRig rig="threePt" dir="t"/>
            </a:scene3d>
            <a:sp3d contourW="12700"/>
          </a:bodyPr>
          <a:lstStyle/>
          <a:p>
            <a:r>
              <a:rPr lang="en-US" altLang="zh-CN" sz="3200" b="1" dirty="0" err="1">
                <a:solidFill>
                  <a:schemeClr val="accent2"/>
                </a:solidFill>
                <a:latin typeface="Cambria" panose="02040503050406030204" pitchFamily="18" charset="0"/>
              </a:rPr>
              <a:t>Ngôn</a:t>
            </a:r>
            <a:r>
              <a:rPr lang="en-US" altLang="zh-CN" sz="3200" b="1" dirty="0">
                <a:solidFill>
                  <a:schemeClr val="accent2"/>
                </a:solidFill>
                <a:latin typeface="Cambria" panose="02040503050406030204" pitchFamily="18" charset="0"/>
              </a:rPr>
              <a:t> ngữ </a:t>
            </a:r>
            <a:r>
              <a:rPr lang="en-US" altLang="zh-CN" sz="3200" b="1" dirty="0" err="1">
                <a:solidFill>
                  <a:schemeClr val="accent2"/>
                </a:solidFill>
                <a:latin typeface="Cambria" panose="02040503050406030204" pitchFamily="18" charset="0"/>
              </a:rPr>
              <a:t>lập</a:t>
            </a:r>
            <a:r>
              <a:rPr lang="en-US" altLang="zh-CN" sz="3200" b="1" dirty="0">
                <a:solidFill>
                  <a:schemeClr val="accent2"/>
                </a:solidFill>
                <a:latin typeface="Cambria" panose="02040503050406030204" pitchFamily="18" charset="0"/>
              </a:rPr>
              <a:t> trình </a:t>
            </a:r>
            <a:r>
              <a:rPr lang="en-US" altLang="zh-CN" sz="3200" b="1" dirty="0" err="1">
                <a:solidFill>
                  <a:schemeClr val="accent2"/>
                </a:solidFill>
                <a:latin typeface="Cambria" panose="02040503050406030204" pitchFamily="18" charset="0"/>
              </a:rPr>
              <a:t>Javascript</a:t>
            </a:r>
            <a:endParaRPr lang="zh-CN" altLang="en-US" sz="3200" b="1" dirty="0">
              <a:solidFill>
                <a:schemeClr val="accent2"/>
              </a:solidFill>
              <a:latin typeface="Cambria" panose="02040503050406030204" pitchFamily="18" charset="0"/>
            </a:endParaRPr>
          </a:p>
        </p:txBody>
      </p:sp>
      <p:sp>
        <p:nvSpPr>
          <p:cNvPr id="9" name="文本框 18">
            <a:extLst>
              <a:ext uri="{FF2B5EF4-FFF2-40B4-BE49-F238E27FC236}">
                <a16:creationId xmlns:a16="http://schemas.microsoft.com/office/drawing/2014/main" id="{358A7DE5-8AEB-9246-4444-D1A68E42F572}"/>
              </a:ext>
            </a:extLst>
          </p:cNvPr>
          <p:cNvSpPr txBox="1"/>
          <p:nvPr/>
        </p:nvSpPr>
        <p:spPr>
          <a:xfrm>
            <a:off x="3274525" y="5018132"/>
            <a:ext cx="886781"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latin typeface="Cambria" panose="02040503050406030204" pitchFamily="18" charset="0"/>
              </a:rPr>
              <a:t>05.</a:t>
            </a:r>
          </a:p>
        </p:txBody>
      </p:sp>
      <p:sp>
        <p:nvSpPr>
          <p:cNvPr id="10" name="文本框 13">
            <a:extLst>
              <a:ext uri="{FF2B5EF4-FFF2-40B4-BE49-F238E27FC236}">
                <a16:creationId xmlns:a16="http://schemas.microsoft.com/office/drawing/2014/main" id="{704CDE2F-7074-52D6-0F51-F752BFC3B586}"/>
              </a:ext>
            </a:extLst>
          </p:cNvPr>
          <p:cNvSpPr txBox="1"/>
          <p:nvPr/>
        </p:nvSpPr>
        <p:spPr>
          <a:xfrm>
            <a:off x="4130484" y="5785100"/>
            <a:ext cx="7007368" cy="584775"/>
          </a:xfrm>
          <a:prstGeom prst="rect">
            <a:avLst/>
          </a:prstGeom>
          <a:noFill/>
        </p:spPr>
        <p:txBody>
          <a:bodyPr wrap="none" rtlCol="0">
            <a:spAutoFit/>
            <a:scene3d>
              <a:camera prst="orthographicFront"/>
              <a:lightRig rig="threePt" dir="t"/>
            </a:scene3d>
            <a:sp3d contourW="12700"/>
          </a:bodyPr>
          <a:lstStyle/>
          <a:p>
            <a:r>
              <a:rPr lang="en-US" altLang="zh-CN" sz="3200" b="1" dirty="0">
                <a:solidFill>
                  <a:schemeClr val="accent2"/>
                </a:solidFill>
                <a:latin typeface="Cambria" panose="02040503050406030204" pitchFamily="18" charset="0"/>
              </a:rPr>
              <a:t>Sự </a:t>
            </a:r>
            <a:r>
              <a:rPr lang="en-US" altLang="zh-CN" sz="3200" b="1" dirty="0" err="1">
                <a:solidFill>
                  <a:schemeClr val="accent2"/>
                </a:solidFill>
                <a:latin typeface="Cambria" panose="02040503050406030204" pitchFamily="18" charset="0"/>
              </a:rPr>
              <a:t>khác</a:t>
            </a:r>
            <a:r>
              <a:rPr lang="en-US" altLang="zh-CN" sz="3200" b="1" dirty="0">
                <a:solidFill>
                  <a:schemeClr val="accent2"/>
                </a:solidFill>
                <a:latin typeface="Cambria" panose="02040503050406030204" pitchFamily="18" charset="0"/>
              </a:rPr>
              <a:t> </a:t>
            </a:r>
            <a:r>
              <a:rPr lang="en-US" altLang="zh-CN" sz="3200" b="1" dirty="0" err="1">
                <a:solidFill>
                  <a:schemeClr val="accent2"/>
                </a:solidFill>
                <a:latin typeface="Cambria" panose="02040503050406030204" pitchFamily="18" charset="0"/>
              </a:rPr>
              <a:t>nhau</a:t>
            </a:r>
            <a:r>
              <a:rPr lang="en-US" altLang="zh-CN" sz="3200" b="1" dirty="0">
                <a:solidFill>
                  <a:schemeClr val="accent2"/>
                </a:solidFill>
                <a:latin typeface="Cambria" panose="02040503050406030204" pitchFamily="18" charset="0"/>
              </a:rPr>
              <a:t> </a:t>
            </a:r>
            <a:r>
              <a:rPr lang="en-US" altLang="zh-CN" sz="3200" b="1" dirty="0" err="1">
                <a:solidFill>
                  <a:schemeClr val="accent2"/>
                </a:solidFill>
                <a:latin typeface="Cambria" panose="02040503050406030204" pitchFamily="18" charset="0"/>
              </a:rPr>
              <a:t>giữa</a:t>
            </a:r>
            <a:r>
              <a:rPr lang="en-US" altLang="zh-CN" sz="3200" b="1" dirty="0">
                <a:solidFill>
                  <a:schemeClr val="accent2"/>
                </a:solidFill>
                <a:latin typeface="Cambria" panose="02040503050406030204" pitchFamily="18" charset="0"/>
              </a:rPr>
              <a:t> Java và </a:t>
            </a:r>
            <a:r>
              <a:rPr lang="en-US" altLang="zh-CN" sz="3200" b="1" dirty="0" err="1">
                <a:solidFill>
                  <a:schemeClr val="accent2"/>
                </a:solidFill>
                <a:latin typeface="Cambria" panose="02040503050406030204" pitchFamily="18" charset="0"/>
              </a:rPr>
              <a:t>Javascript</a:t>
            </a:r>
            <a:endParaRPr lang="zh-CN" altLang="en-US" sz="3200" b="1" dirty="0">
              <a:solidFill>
                <a:schemeClr val="accent2"/>
              </a:solidFill>
              <a:latin typeface="Cambria" panose="02040503050406030204" pitchFamily="18" charset="0"/>
            </a:endParaRPr>
          </a:p>
        </p:txBody>
      </p:sp>
      <p:sp>
        <p:nvSpPr>
          <p:cNvPr id="11" name="文本框 18">
            <a:extLst>
              <a:ext uri="{FF2B5EF4-FFF2-40B4-BE49-F238E27FC236}">
                <a16:creationId xmlns:a16="http://schemas.microsoft.com/office/drawing/2014/main" id="{4126DEB5-136A-04FD-DF98-312BA6B7FED7}"/>
              </a:ext>
            </a:extLst>
          </p:cNvPr>
          <p:cNvSpPr txBox="1"/>
          <p:nvPr/>
        </p:nvSpPr>
        <p:spPr>
          <a:xfrm>
            <a:off x="3290189" y="5700797"/>
            <a:ext cx="886781"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latin typeface="Cambria" panose="02040503050406030204" pitchFamily="18" charset="0"/>
              </a:rPr>
              <a:t>06.</a:t>
            </a:r>
          </a:p>
        </p:txBody>
      </p:sp>
      <p:cxnSp>
        <p:nvCxnSpPr>
          <p:cNvPr id="13" name="Straight Connector 12">
            <a:extLst>
              <a:ext uri="{FF2B5EF4-FFF2-40B4-BE49-F238E27FC236}">
                <a16:creationId xmlns:a16="http://schemas.microsoft.com/office/drawing/2014/main" id="{224CAC25-2426-7E5A-7F44-A7BA58B0BBC2}"/>
              </a:ext>
            </a:extLst>
          </p:cNvPr>
          <p:cNvCxnSpPr/>
          <p:nvPr/>
        </p:nvCxnSpPr>
        <p:spPr>
          <a:xfrm>
            <a:off x="3289683" y="1345915"/>
            <a:ext cx="0" cy="59590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0952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SỰ KHÁC NHAU GIỮA JAVA VÀ JAVASCRIPT</a:t>
            </a:r>
            <a:endParaRPr lang="en-US" sz="3200" dirty="0">
              <a:solidFill>
                <a:srgbClr val="D51C29"/>
              </a:solidFill>
            </a:endParaRPr>
          </a:p>
        </p:txBody>
      </p:sp>
      <p:sp>
        <p:nvSpPr>
          <p:cNvPr id="5" name="Rectangle 4"/>
          <p:cNvSpPr/>
          <p:nvPr/>
        </p:nvSpPr>
        <p:spPr>
          <a:xfrm>
            <a:off x="322775" y="1421264"/>
            <a:ext cx="11244385" cy="3377335"/>
          </a:xfrm>
          <a:prstGeom prst="rect">
            <a:avLst/>
          </a:prstGeom>
        </p:spPr>
        <p:txBody>
          <a:bodyPr wrap="square">
            <a:spAutoFit/>
          </a:bodyPr>
          <a:lstStyle/>
          <a:p>
            <a:pPr marL="457200" indent="-457200" algn="l" fontAlgn="base">
              <a:lnSpc>
                <a:spcPct val="120000"/>
              </a:lnSpc>
              <a:spcBef>
                <a:spcPts val="1200"/>
              </a:spcBef>
              <a:buClr>
                <a:srgbClr val="C00000"/>
              </a:buClr>
              <a:buFont typeface="Wingdings" panose="05000000000000000000" pitchFamily="2" charset="2"/>
              <a:buChar char="v"/>
            </a:pPr>
            <a:r>
              <a:rPr lang="vi-VN" sz="2600" b="1" dirty="0">
                <a:solidFill>
                  <a:srgbClr val="0000FF"/>
                </a:solidFill>
                <a:latin typeface="Roboto" panose="02000000000000000000" pitchFamily="2" charset="0"/>
              </a:rPr>
              <a:t>Java </a:t>
            </a:r>
            <a:r>
              <a:rPr lang="en-US" sz="2600" b="1" dirty="0" err="1">
                <a:solidFill>
                  <a:srgbClr val="0000FF"/>
                </a:solidFill>
                <a:latin typeface="Roboto" panose="02000000000000000000" pitchFamily="2" charset="0"/>
              </a:rPr>
              <a:t>là</a:t>
            </a:r>
            <a:r>
              <a:rPr lang="en-US" sz="2600" b="1" dirty="0">
                <a:solidFill>
                  <a:srgbClr val="0000FF"/>
                </a:solidFill>
                <a:latin typeface="Roboto" panose="02000000000000000000" pitchFamily="2" charset="0"/>
              </a:rPr>
              <a:t> </a:t>
            </a:r>
            <a:r>
              <a:rPr lang="en-US" sz="2600" b="1" dirty="0" err="1">
                <a:solidFill>
                  <a:srgbClr val="0000FF"/>
                </a:solidFill>
                <a:latin typeface="Roboto" panose="02000000000000000000" pitchFamily="2" charset="0"/>
              </a:rPr>
              <a:t>ngôn</a:t>
            </a:r>
            <a:r>
              <a:rPr lang="en-US" sz="2600" b="1" dirty="0">
                <a:solidFill>
                  <a:srgbClr val="0000FF"/>
                </a:solidFill>
                <a:latin typeface="Roboto" panose="02000000000000000000" pitchFamily="2" charset="0"/>
              </a:rPr>
              <a:t> ngữ </a:t>
            </a:r>
            <a:r>
              <a:rPr lang="en-US" sz="2600" b="1" dirty="0" err="1">
                <a:solidFill>
                  <a:srgbClr val="0000FF"/>
                </a:solidFill>
                <a:latin typeface="Roboto" panose="02000000000000000000" pitchFamily="2" charset="0"/>
              </a:rPr>
              <a:t>biên</a:t>
            </a:r>
            <a:r>
              <a:rPr lang="en-US" sz="2600" b="1" dirty="0">
                <a:solidFill>
                  <a:srgbClr val="0000FF"/>
                </a:solidFill>
                <a:latin typeface="Roboto" panose="02000000000000000000" pitchFamily="2" charset="0"/>
              </a:rPr>
              <a:t> </a:t>
            </a:r>
            <a:r>
              <a:rPr lang="en-US" sz="2600" b="1" dirty="0" err="1">
                <a:solidFill>
                  <a:srgbClr val="0000FF"/>
                </a:solidFill>
                <a:latin typeface="Roboto" panose="02000000000000000000" pitchFamily="2" charset="0"/>
              </a:rPr>
              <a:t>dịch</a:t>
            </a:r>
            <a:r>
              <a:rPr lang="en-US" sz="2600" b="1" dirty="0">
                <a:solidFill>
                  <a:srgbClr val="0000FF"/>
                </a:solidFill>
                <a:latin typeface="Roboto" panose="02000000000000000000" pitchFamily="2" charset="0"/>
              </a:rPr>
              <a:t> </a:t>
            </a:r>
            <a:r>
              <a:rPr lang="en-US" sz="2600" dirty="0">
                <a:solidFill>
                  <a:srgbClr val="333333"/>
                </a:solidFill>
                <a:latin typeface="Roboto" panose="02000000000000000000" pitchFamily="2" charset="0"/>
                <a:sym typeface="Wingdings" panose="05000000000000000000" pitchFamily="2" charset="2"/>
              </a:rPr>
              <a:t> </a:t>
            </a:r>
            <a:r>
              <a:rPr lang="en-US" sz="2600" dirty="0" err="1">
                <a:solidFill>
                  <a:srgbClr val="333333"/>
                </a:solidFill>
                <a:latin typeface="Roboto" panose="02000000000000000000" pitchFamily="2" charset="0"/>
                <a:sym typeface="Wingdings" panose="05000000000000000000" pitchFamily="2" charset="2"/>
              </a:rPr>
              <a:t>cần</a:t>
            </a:r>
            <a:r>
              <a:rPr lang="en-US" sz="2600" dirty="0">
                <a:solidFill>
                  <a:srgbClr val="333333"/>
                </a:solidFill>
                <a:latin typeface="Roboto" panose="02000000000000000000" pitchFamily="2" charset="0"/>
                <a:sym typeface="Wingdings" panose="05000000000000000000" pitchFamily="2" charset="2"/>
              </a:rPr>
              <a:t> trình </a:t>
            </a:r>
            <a:r>
              <a:rPr lang="en-US" sz="2600" dirty="0" err="1">
                <a:solidFill>
                  <a:srgbClr val="333333"/>
                </a:solidFill>
                <a:latin typeface="Roboto" panose="02000000000000000000" pitchFamily="2" charset="0"/>
                <a:sym typeface="Wingdings" panose="05000000000000000000" pitchFamily="2" charset="2"/>
              </a:rPr>
              <a:t>biên</a:t>
            </a:r>
            <a:r>
              <a:rPr lang="en-US" sz="2600" dirty="0">
                <a:solidFill>
                  <a:srgbClr val="333333"/>
                </a:solidFill>
                <a:latin typeface="Roboto" panose="02000000000000000000" pitchFamily="2" charset="0"/>
                <a:sym typeface="Wingdings" panose="05000000000000000000" pitchFamily="2" charset="2"/>
              </a:rPr>
              <a:t> </a:t>
            </a:r>
            <a:r>
              <a:rPr lang="en-US" sz="2600" dirty="0" err="1">
                <a:solidFill>
                  <a:srgbClr val="333333"/>
                </a:solidFill>
                <a:latin typeface="Roboto" panose="02000000000000000000" pitchFamily="2" charset="0"/>
                <a:sym typeface="Wingdings" panose="05000000000000000000" pitchFamily="2" charset="2"/>
              </a:rPr>
              <a:t>dịch</a:t>
            </a:r>
            <a:r>
              <a:rPr lang="en-US" sz="2600" dirty="0">
                <a:solidFill>
                  <a:srgbClr val="333333"/>
                </a:solidFill>
                <a:latin typeface="Roboto" panose="02000000000000000000" pitchFamily="2" charset="0"/>
                <a:sym typeface="Wingdings" panose="05000000000000000000" pitchFamily="2" charset="2"/>
              </a:rPr>
              <a:t> </a:t>
            </a:r>
            <a:r>
              <a:rPr lang="en-US" sz="2600" dirty="0" err="1">
                <a:solidFill>
                  <a:srgbClr val="333333"/>
                </a:solidFill>
                <a:latin typeface="Roboto" panose="02000000000000000000" pitchFamily="2" charset="0"/>
                <a:sym typeface="Wingdings" panose="05000000000000000000" pitchFamily="2" charset="2"/>
              </a:rPr>
              <a:t>để</a:t>
            </a:r>
            <a:r>
              <a:rPr lang="en-US" sz="2600" dirty="0">
                <a:solidFill>
                  <a:srgbClr val="333333"/>
                </a:solidFill>
                <a:latin typeface="Roboto" panose="02000000000000000000" pitchFamily="2" charset="0"/>
                <a:sym typeface="Wingdings" panose="05000000000000000000" pitchFamily="2" charset="2"/>
              </a:rPr>
              <a:t> </a:t>
            </a:r>
            <a:r>
              <a:rPr lang="en-US" sz="2600" dirty="0" err="1">
                <a:solidFill>
                  <a:srgbClr val="333333"/>
                </a:solidFill>
                <a:latin typeface="Roboto" panose="02000000000000000000" pitchFamily="2" charset="0"/>
                <a:sym typeface="Wingdings" panose="05000000000000000000" pitchFamily="2" charset="2"/>
              </a:rPr>
              <a:t>dịch</a:t>
            </a:r>
            <a:r>
              <a:rPr lang="en-US" sz="2600" dirty="0">
                <a:solidFill>
                  <a:srgbClr val="333333"/>
                </a:solidFill>
                <a:latin typeface="Roboto" panose="02000000000000000000" pitchFamily="2" charset="0"/>
                <a:sym typeface="Wingdings" panose="05000000000000000000" pitchFamily="2" charset="2"/>
              </a:rPr>
              <a:t> code sang </a:t>
            </a:r>
            <a:r>
              <a:rPr lang="en-US" sz="2600" dirty="0" err="1">
                <a:solidFill>
                  <a:srgbClr val="333333"/>
                </a:solidFill>
                <a:latin typeface="Roboto" panose="02000000000000000000" pitchFamily="2" charset="0"/>
                <a:sym typeface="Wingdings" panose="05000000000000000000" pitchFamily="2" charset="2"/>
              </a:rPr>
              <a:t>mã</a:t>
            </a:r>
            <a:r>
              <a:rPr lang="en-US" sz="2600" dirty="0">
                <a:solidFill>
                  <a:srgbClr val="333333"/>
                </a:solidFill>
                <a:latin typeface="Roboto" panose="02000000000000000000" pitchFamily="2" charset="0"/>
                <a:sym typeface="Wingdings" panose="05000000000000000000" pitchFamily="2" charset="2"/>
              </a:rPr>
              <a:t> </a:t>
            </a:r>
            <a:r>
              <a:rPr lang="en-US" sz="2600" dirty="0" err="1">
                <a:solidFill>
                  <a:srgbClr val="333333"/>
                </a:solidFill>
                <a:latin typeface="Roboto" panose="02000000000000000000" pitchFamily="2" charset="0"/>
                <a:sym typeface="Wingdings" panose="05000000000000000000" pitchFamily="2" charset="2"/>
              </a:rPr>
              <a:t>máy</a:t>
            </a:r>
            <a:r>
              <a:rPr lang="en-US" sz="2600" dirty="0">
                <a:solidFill>
                  <a:srgbClr val="333333"/>
                </a:solidFill>
                <a:latin typeface="Roboto" panose="02000000000000000000" pitchFamily="2" charset="0"/>
                <a:sym typeface="Wingdings" panose="05000000000000000000" pitchFamily="2" charset="2"/>
              </a:rPr>
              <a:t>  mới </a:t>
            </a:r>
            <a:r>
              <a:rPr lang="en-US" sz="2600" dirty="0" err="1">
                <a:solidFill>
                  <a:srgbClr val="333333"/>
                </a:solidFill>
                <a:latin typeface="Roboto" panose="02000000000000000000" pitchFamily="2" charset="0"/>
                <a:sym typeface="Wingdings" panose="05000000000000000000" pitchFamily="2" charset="2"/>
              </a:rPr>
              <a:t>thực</a:t>
            </a:r>
            <a:r>
              <a:rPr lang="en-US" sz="2600" dirty="0">
                <a:solidFill>
                  <a:srgbClr val="333333"/>
                </a:solidFill>
                <a:latin typeface="Roboto" panose="02000000000000000000" pitchFamily="2" charset="0"/>
                <a:sym typeface="Wingdings" panose="05000000000000000000" pitchFamily="2" charset="2"/>
              </a:rPr>
              <a:t> thi </a:t>
            </a:r>
            <a:r>
              <a:rPr lang="en-US" sz="2600" dirty="0" err="1">
                <a:solidFill>
                  <a:srgbClr val="333333"/>
                </a:solidFill>
                <a:latin typeface="Roboto" panose="02000000000000000000" pitchFamily="2" charset="0"/>
                <a:sym typeface="Wingdings" panose="05000000000000000000" pitchFamily="2" charset="2"/>
              </a:rPr>
              <a:t>được</a:t>
            </a:r>
            <a:endParaRPr lang="en-US" sz="2600" dirty="0">
              <a:solidFill>
                <a:srgbClr val="333333"/>
              </a:solidFill>
              <a:latin typeface="Roboto" panose="02000000000000000000" pitchFamily="2" charset="0"/>
            </a:endParaRPr>
          </a:p>
          <a:p>
            <a:pPr marL="457200" indent="-457200" algn="l" fontAlgn="base">
              <a:lnSpc>
                <a:spcPct val="120000"/>
              </a:lnSpc>
              <a:spcBef>
                <a:spcPts val="1200"/>
              </a:spcBef>
              <a:buClr>
                <a:srgbClr val="C00000"/>
              </a:buClr>
              <a:buFont typeface="Wingdings" panose="05000000000000000000" pitchFamily="2" charset="2"/>
              <a:buChar char="v"/>
            </a:pPr>
            <a:r>
              <a:rPr lang="en-US" sz="2600" b="1" i="0" dirty="0" err="1">
                <a:solidFill>
                  <a:srgbClr val="0000FF"/>
                </a:solidFill>
                <a:effectLst/>
                <a:latin typeface="Roboto" panose="02000000000000000000" pitchFamily="2" charset="0"/>
              </a:rPr>
              <a:t>Javascript</a:t>
            </a:r>
            <a:r>
              <a:rPr lang="en-US" sz="2600" b="1" i="0" dirty="0">
                <a:solidFill>
                  <a:srgbClr val="0000FF"/>
                </a:solidFill>
                <a:effectLst/>
                <a:latin typeface="Roboto" panose="02000000000000000000" pitchFamily="2" charset="0"/>
              </a:rPr>
              <a:t> </a:t>
            </a:r>
            <a:r>
              <a:rPr lang="en-US" sz="2600" b="1" i="0" dirty="0" err="1">
                <a:solidFill>
                  <a:srgbClr val="0000FF"/>
                </a:solidFill>
                <a:effectLst/>
                <a:latin typeface="Roboto" panose="02000000000000000000" pitchFamily="2" charset="0"/>
              </a:rPr>
              <a:t>là</a:t>
            </a:r>
            <a:r>
              <a:rPr lang="en-US" sz="2600" b="1" i="0" dirty="0">
                <a:solidFill>
                  <a:srgbClr val="0000FF"/>
                </a:solidFill>
                <a:effectLst/>
                <a:latin typeface="Roboto" panose="02000000000000000000" pitchFamily="2" charset="0"/>
              </a:rPr>
              <a:t> </a:t>
            </a:r>
            <a:r>
              <a:rPr lang="en-US" sz="2600" b="1" i="0" dirty="0" err="1">
                <a:solidFill>
                  <a:srgbClr val="0000FF"/>
                </a:solidFill>
                <a:effectLst/>
                <a:latin typeface="Roboto" panose="02000000000000000000" pitchFamily="2" charset="0"/>
              </a:rPr>
              <a:t>ngôn</a:t>
            </a:r>
            <a:r>
              <a:rPr lang="en-US" sz="2600" b="1" i="0" dirty="0">
                <a:solidFill>
                  <a:srgbClr val="0000FF"/>
                </a:solidFill>
                <a:effectLst/>
                <a:latin typeface="Roboto" panose="02000000000000000000" pitchFamily="2" charset="0"/>
              </a:rPr>
              <a:t> ngữ thông </a:t>
            </a:r>
            <a:r>
              <a:rPr lang="en-US" sz="2600" b="1" i="0" dirty="0" err="1">
                <a:solidFill>
                  <a:srgbClr val="0000FF"/>
                </a:solidFill>
                <a:effectLst/>
                <a:latin typeface="Roboto" panose="02000000000000000000" pitchFamily="2" charset="0"/>
              </a:rPr>
              <a:t>dịch</a:t>
            </a:r>
            <a:r>
              <a:rPr lang="en-US" sz="2600" b="1" i="0" dirty="0">
                <a:solidFill>
                  <a:srgbClr val="0000FF"/>
                </a:solidFill>
                <a:effectLst/>
                <a:latin typeface="Roboto" panose="02000000000000000000" pitchFamily="2" charset="0"/>
              </a:rPr>
              <a:t> </a:t>
            </a:r>
            <a:r>
              <a:rPr lang="en-US" sz="2600" b="0" i="0" dirty="0">
                <a:solidFill>
                  <a:srgbClr val="333333"/>
                </a:solidFill>
                <a:effectLst/>
                <a:latin typeface="Roboto" panose="02000000000000000000" pitchFamily="2" charset="0"/>
                <a:sym typeface="Wingdings" panose="05000000000000000000" pitchFamily="2" charset="2"/>
              </a:rPr>
              <a:t> </a:t>
            </a:r>
            <a:r>
              <a:rPr lang="en-US" sz="2600" b="0" i="0" dirty="0" err="1">
                <a:solidFill>
                  <a:srgbClr val="333333"/>
                </a:solidFill>
                <a:effectLst/>
                <a:latin typeface="Roboto" panose="02000000000000000000" pitchFamily="2" charset="0"/>
                <a:sym typeface="Wingdings" panose="05000000000000000000" pitchFamily="2" charset="2"/>
              </a:rPr>
              <a:t>không</a:t>
            </a:r>
            <a:r>
              <a:rPr lang="en-US" sz="2600" b="0" i="0" dirty="0">
                <a:solidFill>
                  <a:srgbClr val="333333"/>
                </a:solidFill>
                <a:effectLst/>
                <a:latin typeface="Roboto" panose="02000000000000000000" pitchFamily="2" charset="0"/>
                <a:sym typeface="Wingdings" panose="05000000000000000000" pitchFamily="2" charset="2"/>
              </a:rPr>
              <a:t> </a:t>
            </a:r>
            <a:r>
              <a:rPr lang="en-US" sz="2600" b="0" i="0" dirty="0" err="1">
                <a:solidFill>
                  <a:srgbClr val="333333"/>
                </a:solidFill>
                <a:effectLst/>
                <a:latin typeface="Roboto" panose="02000000000000000000" pitchFamily="2" charset="0"/>
                <a:sym typeface="Wingdings" panose="05000000000000000000" pitchFamily="2" charset="2"/>
              </a:rPr>
              <a:t>cần</a:t>
            </a:r>
            <a:r>
              <a:rPr lang="en-US" sz="2600" b="0" i="0" dirty="0">
                <a:solidFill>
                  <a:srgbClr val="333333"/>
                </a:solidFill>
                <a:effectLst/>
                <a:latin typeface="Roboto" panose="02000000000000000000" pitchFamily="2" charset="0"/>
                <a:sym typeface="Wingdings" panose="05000000000000000000" pitchFamily="2" charset="2"/>
              </a:rPr>
              <a:t> trình </a:t>
            </a:r>
            <a:r>
              <a:rPr lang="en-US" sz="2600" b="0" i="0" dirty="0" err="1">
                <a:solidFill>
                  <a:srgbClr val="333333"/>
                </a:solidFill>
                <a:effectLst/>
                <a:latin typeface="Roboto" panose="02000000000000000000" pitchFamily="2" charset="0"/>
                <a:sym typeface="Wingdings" panose="05000000000000000000" pitchFamily="2" charset="2"/>
              </a:rPr>
              <a:t>biên</a:t>
            </a:r>
            <a:r>
              <a:rPr lang="en-US" sz="2600" b="0" i="0" dirty="0">
                <a:solidFill>
                  <a:srgbClr val="333333"/>
                </a:solidFill>
                <a:effectLst/>
                <a:latin typeface="Roboto" panose="02000000000000000000" pitchFamily="2" charset="0"/>
                <a:sym typeface="Wingdings" panose="05000000000000000000" pitchFamily="2" charset="2"/>
              </a:rPr>
              <a:t> </a:t>
            </a:r>
            <a:r>
              <a:rPr lang="en-US" sz="2600" b="0" i="0" dirty="0" err="1">
                <a:solidFill>
                  <a:srgbClr val="333333"/>
                </a:solidFill>
                <a:effectLst/>
                <a:latin typeface="Roboto" panose="02000000000000000000" pitchFamily="2" charset="0"/>
                <a:sym typeface="Wingdings" panose="05000000000000000000" pitchFamily="2" charset="2"/>
              </a:rPr>
              <a:t>dịch</a:t>
            </a:r>
            <a:r>
              <a:rPr lang="en-US" sz="2600" dirty="0">
                <a:solidFill>
                  <a:srgbClr val="333333"/>
                </a:solidFill>
                <a:latin typeface="Roboto" panose="02000000000000000000" pitchFamily="2" charset="0"/>
                <a:sym typeface="Wingdings" panose="05000000000000000000" pitchFamily="2" charset="2"/>
              </a:rPr>
              <a:t>  </a:t>
            </a:r>
            <a:r>
              <a:rPr lang="en-US" sz="2600" dirty="0" err="1">
                <a:solidFill>
                  <a:srgbClr val="333333"/>
                </a:solidFill>
                <a:latin typeface="Roboto" panose="02000000000000000000" pitchFamily="2" charset="0"/>
                <a:sym typeface="Wingdings" panose="05000000000000000000" pitchFamily="2" charset="2"/>
              </a:rPr>
              <a:t>khi</a:t>
            </a:r>
            <a:r>
              <a:rPr lang="en-US" sz="2600" dirty="0">
                <a:solidFill>
                  <a:srgbClr val="333333"/>
                </a:solidFill>
                <a:latin typeface="Roboto" panose="02000000000000000000" pitchFamily="2" charset="0"/>
                <a:sym typeface="Wingdings" panose="05000000000000000000" pitchFamily="2" charset="2"/>
              </a:rPr>
              <a:t> </a:t>
            </a:r>
            <a:r>
              <a:rPr lang="en-US" sz="2600" dirty="0" err="1">
                <a:solidFill>
                  <a:srgbClr val="333333"/>
                </a:solidFill>
                <a:latin typeface="Roboto" panose="02000000000000000000" pitchFamily="2" charset="0"/>
                <a:sym typeface="Wingdings" panose="05000000000000000000" pitchFamily="2" charset="2"/>
              </a:rPr>
              <a:t>chạy</a:t>
            </a:r>
            <a:r>
              <a:rPr lang="en-US" sz="2600" dirty="0">
                <a:solidFill>
                  <a:srgbClr val="333333"/>
                </a:solidFill>
                <a:latin typeface="Roboto" panose="02000000000000000000" pitchFamily="2" charset="0"/>
                <a:sym typeface="Wingdings" panose="05000000000000000000" pitchFamily="2" charset="2"/>
              </a:rPr>
              <a:t> </a:t>
            </a:r>
            <a:r>
              <a:rPr lang="en-US" sz="2600" dirty="0" err="1">
                <a:solidFill>
                  <a:srgbClr val="333333"/>
                </a:solidFill>
                <a:latin typeface="Roboto" panose="02000000000000000000" pitchFamily="2" charset="0"/>
                <a:sym typeface="Wingdings" panose="05000000000000000000" pitchFamily="2" charset="2"/>
              </a:rPr>
              <a:t>tự</a:t>
            </a:r>
            <a:r>
              <a:rPr lang="en-US" sz="2600" dirty="0">
                <a:solidFill>
                  <a:srgbClr val="333333"/>
                </a:solidFill>
                <a:latin typeface="Roboto" panose="02000000000000000000" pitchFamily="2" charset="0"/>
                <a:sym typeface="Wingdings" panose="05000000000000000000" pitchFamily="2" charset="2"/>
              </a:rPr>
              <a:t> động </a:t>
            </a:r>
            <a:r>
              <a:rPr lang="en-US" sz="2600" dirty="0" err="1">
                <a:solidFill>
                  <a:srgbClr val="333333"/>
                </a:solidFill>
                <a:latin typeface="Roboto" panose="02000000000000000000" pitchFamily="2" charset="0"/>
                <a:sym typeface="Wingdings" panose="05000000000000000000" pitchFamily="2" charset="2"/>
              </a:rPr>
              <a:t>dịch</a:t>
            </a:r>
            <a:r>
              <a:rPr lang="en-US" sz="2600" dirty="0">
                <a:solidFill>
                  <a:srgbClr val="333333"/>
                </a:solidFill>
                <a:latin typeface="Roboto" panose="02000000000000000000" pitchFamily="2" charset="0"/>
                <a:sym typeface="Wingdings" panose="05000000000000000000" pitchFamily="2" charset="2"/>
              </a:rPr>
              <a:t> và </a:t>
            </a:r>
            <a:r>
              <a:rPr lang="en-US" sz="2600" dirty="0" err="1">
                <a:solidFill>
                  <a:srgbClr val="333333"/>
                </a:solidFill>
                <a:latin typeface="Roboto" panose="02000000000000000000" pitchFamily="2" charset="0"/>
                <a:sym typeface="Wingdings" panose="05000000000000000000" pitchFamily="2" charset="2"/>
              </a:rPr>
              <a:t>thực</a:t>
            </a:r>
            <a:r>
              <a:rPr lang="en-US" sz="2600" dirty="0">
                <a:solidFill>
                  <a:srgbClr val="333333"/>
                </a:solidFill>
                <a:latin typeface="Roboto" panose="02000000000000000000" pitchFamily="2" charset="0"/>
                <a:sym typeface="Wingdings" panose="05000000000000000000" pitchFamily="2" charset="2"/>
              </a:rPr>
              <a:t> thi </a:t>
            </a:r>
            <a:r>
              <a:rPr lang="en-US" sz="2600" dirty="0" err="1">
                <a:solidFill>
                  <a:srgbClr val="333333"/>
                </a:solidFill>
                <a:latin typeface="Roboto" panose="02000000000000000000" pitchFamily="2" charset="0"/>
                <a:sym typeface="Wingdings" panose="05000000000000000000" pitchFamily="2" charset="2"/>
              </a:rPr>
              <a:t>luôn</a:t>
            </a:r>
            <a:endParaRPr lang="en-US" sz="2600" b="0" i="0" dirty="0">
              <a:solidFill>
                <a:srgbClr val="333333"/>
              </a:solidFill>
              <a:effectLst/>
              <a:latin typeface="Roboto" panose="02000000000000000000" pitchFamily="2" charset="0"/>
            </a:endParaRPr>
          </a:p>
          <a:p>
            <a:pPr marL="457200" indent="-457200" algn="l" fontAlgn="base">
              <a:lnSpc>
                <a:spcPct val="150000"/>
              </a:lnSpc>
              <a:spcBef>
                <a:spcPts val="300"/>
              </a:spcBef>
              <a:buClr>
                <a:srgbClr val="C00000"/>
              </a:buClr>
              <a:buFont typeface="Wingdings" panose="05000000000000000000" pitchFamily="2" charset="2"/>
              <a:buChar char="v"/>
            </a:pPr>
            <a:r>
              <a:rPr lang="en-US" sz="2600" b="1" i="0" dirty="0">
                <a:solidFill>
                  <a:srgbClr val="0070C0"/>
                </a:solidFill>
                <a:effectLst/>
                <a:latin typeface="Roboto" panose="02000000000000000000" pitchFamily="2" charset="0"/>
              </a:rPr>
              <a:t>Java </a:t>
            </a:r>
            <a:r>
              <a:rPr lang="en-US" sz="2600" b="1" i="0" dirty="0" err="1">
                <a:solidFill>
                  <a:srgbClr val="0070C0"/>
                </a:solidFill>
                <a:effectLst/>
                <a:latin typeface="Roboto" panose="02000000000000000000" pitchFamily="2" charset="0"/>
              </a:rPr>
              <a:t>là</a:t>
            </a:r>
            <a:r>
              <a:rPr lang="en-US" sz="2600" b="1" i="0" dirty="0">
                <a:solidFill>
                  <a:srgbClr val="0070C0"/>
                </a:solidFill>
                <a:effectLst/>
                <a:latin typeface="Roboto" panose="02000000000000000000" pitchFamily="2" charset="0"/>
              </a:rPr>
              <a:t> </a:t>
            </a:r>
            <a:r>
              <a:rPr lang="en-US" sz="2600" b="1" i="0" dirty="0" err="1">
                <a:solidFill>
                  <a:srgbClr val="0070C0"/>
                </a:solidFill>
                <a:effectLst/>
                <a:latin typeface="Roboto" panose="02000000000000000000" pitchFamily="2" charset="0"/>
              </a:rPr>
              <a:t>ngôn</a:t>
            </a:r>
            <a:r>
              <a:rPr lang="en-US" sz="2600" b="1" i="0" dirty="0">
                <a:solidFill>
                  <a:srgbClr val="0070C0"/>
                </a:solidFill>
                <a:effectLst/>
                <a:latin typeface="Roboto" panose="02000000000000000000" pitchFamily="2" charset="0"/>
              </a:rPr>
              <a:t> ngữ </a:t>
            </a:r>
            <a:r>
              <a:rPr lang="en-US" sz="2600" b="1" i="0" dirty="0" err="1">
                <a:solidFill>
                  <a:srgbClr val="0070C0"/>
                </a:solidFill>
                <a:effectLst/>
                <a:latin typeface="Roboto" panose="02000000000000000000" pitchFamily="2" charset="0"/>
              </a:rPr>
              <a:t>độc</a:t>
            </a:r>
            <a:r>
              <a:rPr lang="en-US" sz="2600" b="1" i="0" dirty="0">
                <a:solidFill>
                  <a:srgbClr val="0070C0"/>
                </a:solidFill>
                <a:effectLst/>
                <a:latin typeface="Roboto" panose="02000000000000000000" pitchFamily="2" charset="0"/>
              </a:rPr>
              <a:t> </a:t>
            </a:r>
            <a:r>
              <a:rPr lang="en-US" sz="2600" b="1" i="0" dirty="0" err="1">
                <a:solidFill>
                  <a:srgbClr val="0070C0"/>
                </a:solidFill>
                <a:effectLst/>
                <a:latin typeface="Roboto" panose="02000000000000000000" pitchFamily="2" charset="0"/>
              </a:rPr>
              <a:t>lập</a:t>
            </a:r>
            <a:r>
              <a:rPr lang="en-US" sz="2600" b="1" i="0" dirty="0">
                <a:solidFill>
                  <a:srgbClr val="333333"/>
                </a:solidFill>
                <a:effectLst/>
                <a:latin typeface="Roboto" panose="02000000000000000000" pitchFamily="2" charset="0"/>
              </a:rPr>
              <a:t> </a:t>
            </a:r>
            <a:r>
              <a:rPr lang="en-US" sz="2600" b="0" i="0" dirty="0">
                <a:solidFill>
                  <a:srgbClr val="333333"/>
                </a:solidFill>
                <a:effectLst/>
                <a:latin typeface="Roboto" panose="02000000000000000000" pitchFamily="2" charset="0"/>
                <a:sym typeface="Wingdings" panose="05000000000000000000" pitchFamily="2" charset="2"/>
              </a:rPr>
              <a:t> </a:t>
            </a:r>
            <a:r>
              <a:rPr lang="en-US" sz="2600" b="0" i="0" dirty="0" err="1">
                <a:solidFill>
                  <a:srgbClr val="333333"/>
                </a:solidFill>
                <a:effectLst/>
                <a:latin typeface="Roboto" panose="02000000000000000000" pitchFamily="2" charset="0"/>
                <a:sym typeface="Wingdings" panose="05000000000000000000" pitchFamily="2" charset="2"/>
              </a:rPr>
              <a:t>dịch</a:t>
            </a:r>
            <a:r>
              <a:rPr lang="en-US" sz="2600" b="0" i="0" dirty="0">
                <a:solidFill>
                  <a:srgbClr val="333333"/>
                </a:solidFill>
                <a:effectLst/>
                <a:latin typeface="Roboto" panose="02000000000000000000" pitchFamily="2" charset="0"/>
                <a:sym typeface="Wingdings" panose="05000000000000000000" pitchFamily="2" charset="2"/>
              </a:rPr>
              <a:t> và </a:t>
            </a:r>
            <a:r>
              <a:rPr lang="en-US" sz="2600" b="0" i="0" dirty="0" err="1">
                <a:solidFill>
                  <a:srgbClr val="333333"/>
                </a:solidFill>
                <a:effectLst/>
                <a:latin typeface="Roboto" panose="02000000000000000000" pitchFamily="2" charset="0"/>
                <a:sym typeface="Wingdings" panose="05000000000000000000" pitchFamily="2" charset="2"/>
              </a:rPr>
              <a:t>chạy</a:t>
            </a:r>
            <a:r>
              <a:rPr lang="en-US" sz="2600" b="0" i="0" dirty="0">
                <a:solidFill>
                  <a:srgbClr val="333333"/>
                </a:solidFill>
                <a:effectLst/>
                <a:latin typeface="Roboto" panose="02000000000000000000" pitchFamily="2" charset="0"/>
                <a:sym typeface="Wingdings" panose="05000000000000000000" pitchFamily="2" charset="2"/>
              </a:rPr>
              <a:t> </a:t>
            </a:r>
            <a:r>
              <a:rPr lang="en-US" sz="2600" b="0" i="0" dirty="0" err="1">
                <a:solidFill>
                  <a:srgbClr val="333333"/>
                </a:solidFill>
                <a:effectLst/>
                <a:latin typeface="Roboto" panose="02000000000000000000" pitchFamily="2" charset="0"/>
                <a:sym typeface="Wingdings" panose="05000000000000000000" pitchFamily="2" charset="2"/>
              </a:rPr>
              <a:t>chương</a:t>
            </a:r>
            <a:r>
              <a:rPr lang="en-US" sz="2600" b="0" i="0" dirty="0">
                <a:solidFill>
                  <a:srgbClr val="333333"/>
                </a:solidFill>
                <a:effectLst/>
                <a:latin typeface="Roboto" panose="02000000000000000000" pitchFamily="2" charset="0"/>
                <a:sym typeface="Wingdings" panose="05000000000000000000" pitchFamily="2" charset="2"/>
              </a:rPr>
              <a:t> trình</a:t>
            </a:r>
          </a:p>
          <a:p>
            <a:pPr marL="457200" indent="-457200" algn="l" fontAlgn="base">
              <a:lnSpc>
                <a:spcPct val="150000"/>
              </a:lnSpc>
              <a:spcBef>
                <a:spcPts val="300"/>
              </a:spcBef>
              <a:buClr>
                <a:srgbClr val="C00000"/>
              </a:buClr>
              <a:buFont typeface="Wingdings" panose="05000000000000000000" pitchFamily="2" charset="2"/>
              <a:buChar char="v"/>
            </a:pPr>
            <a:r>
              <a:rPr lang="en-US" sz="2600" b="1" dirty="0" err="1">
                <a:solidFill>
                  <a:srgbClr val="0070C0"/>
                </a:solidFill>
                <a:latin typeface="Roboto" panose="02000000000000000000" pitchFamily="2" charset="0"/>
                <a:sym typeface="Wingdings" panose="05000000000000000000" pitchFamily="2" charset="2"/>
              </a:rPr>
              <a:t>Javascript</a:t>
            </a:r>
            <a:r>
              <a:rPr lang="en-US" sz="2600" b="1" dirty="0">
                <a:solidFill>
                  <a:srgbClr val="0070C0"/>
                </a:solidFill>
                <a:latin typeface="Roboto" panose="02000000000000000000" pitchFamily="2" charset="0"/>
                <a:sym typeface="Wingdings" panose="05000000000000000000" pitchFamily="2" charset="2"/>
              </a:rPr>
              <a:t> </a:t>
            </a:r>
            <a:r>
              <a:rPr lang="en-US" sz="2600" b="1" dirty="0" err="1">
                <a:solidFill>
                  <a:srgbClr val="0070C0"/>
                </a:solidFill>
                <a:latin typeface="Roboto" panose="02000000000000000000" pitchFamily="2" charset="0"/>
                <a:sym typeface="Wingdings" panose="05000000000000000000" pitchFamily="2" charset="2"/>
              </a:rPr>
              <a:t>là</a:t>
            </a:r>
            <a:r>
              <a:rPr lang="en-US" sz="2600" b="1" dirty="0">
                <a:solidFill>
                  <a:srgbClr val="0070C0"/>
                </a:solidFill>
                <a:latin typeface="Roboto" panose="02000000000000000000" pitchFamily="2" charset="0"/>
                <a:sym typeface="Wingdings" panose="05000000000000000000" pitchFamily="2" charset="2"/>
              </a:rPr>
              <a:t> </a:t>
            </a:r>
            <a:r>
              <a:rPr lang="en-US" sz="2600" b="1" dirty="0" err="1">
                <a:solidFill>
                  <a:srgbClr val="0070C0"/>
                </a:solidFill>
                <a:latin typeface="Roboto" panose="02000000000000000000" pitchFamily="2" charset="0"/>
                <a:sym typeface="Wingdings" panose="05000000000000000000" pitchFamily="2" charset="2"/>
              </a:rPr>
              <a:t>ngôn</a:t>
            </a:r>
            <a:r>
              <a:rPr lang="en-US" sz="2600" b="1" dirty="0">
                <a:solidFill>
                  <a:srgbClr val="0070C0"/>
                </a:solidFill>
                <a:latin typeface="Roboto" panose="02000000000000000000" pitchFamily="2" charset="0"/>
                <a:sym typeface="Wingdings" panose="05000000000000000000" pitchFamily="2" charset="2"/>
              </a:rPr>
              <a:t> ngữ </a:t>
            </a:r>
            <a:r>
              <a:rPr lang="en-US" sz="2600" b="1" dirty="0" err="1">
                <a:solidFill>
                  <a:srgbClr val="0070C0"/>
                </a:solidFill>
                <a:latin typeface="Roboto" panose="02000000000000000000" pitchFamily="2" charset="0"/>
                <a:sym typeface="Wingdings" panose="05000000000000000000" pitchFamily="2" charset="2"/>
              </a:rPr>
              <a:t>phụ</a:t>
            </a:r>
            <a:r>
              <a:rPr lang="en-US" sz="2600" b="1" dirty="0">
                <a:solidFill>
                  <a:srgbClr val="0070C0"/>
                </a:solidFill>
                <a:latin typeface="Roboto" panose="02000000000000000000" pitchFamily="2" charset="0"/>
                <a:sym typeface="Wingdings" panose="05000000000000000000" pitchFamily="2" charset="2"/>
              </a:rPr>
              <a:t> </a:t>
            </a:r>
            <a:r>
              <a:rPr lang="en-US" sz="2600" b="1" dirty="0" err="1">
                <a:solidFill>
                  <a:srgbClr val="0070C0"/>
                </a:solidFill>
                <a:latin typeface="Roboto" panose="02000000000000000000" pitchFamily="2" charset="0"/>
                <a:sym typeface="Wingdings" panose="05000000000000000000" pitchFamily="2" charset="2"/>
              </a:rPr>
              <a:t>thuộc</a:t>
            </a:r>
            <a:r>
              <a:rPr lang="en-US" sz="2600" dirty="0">
                <a:solidFill>
                  <a:srgbClr val="333333"/>
                </a:solidFill>
                <a:latin typeface="Roboto" panose="02000000000000000000" pitchFamily="2" charset="0"/>
                <a:sym typeface="Wingdings" panose="05000000000000000000" pitchFamily="2" charset="2"/>
              </a:rPr>
              <a:t>  </a:t>
            </a:r>
            <a:r>
              <a:rPr lang="en-US" sz="2600" dirty="0" err="1">
                <a:solidFill>
                  <a:srgbClr val="333333"/>
                </a:solidFill>
                <a:latin typeface="Roboto" panose="02000000000000000000" pitchFamily="2" charset="0"/>
                <a:sym typeface="Wingdings" panose="05000000000000000000" pitchFamily="2" charset="2"/>
              </a:rPr>
              <a:t>cần</a:t>
            </a:r>
            <a:r>
              <a:rPr lang="en-US" sz="2600" dirty="0">
                <a:solidFill>
                  <a:srgbClr val="333333"/>
                </a:solidFill>
                <a:latin typeface="Roboto" panose="02000000000000000000" pitchFamily="2" charset="0"/>
                <a:sym typeface="Wingdings" panose="05000000000000000000" pitchFamily="2" charset="2"/>
              </a:rPr>
              <a:t> </a:t>
            </a:r>
            <a:r>
              <a:rPr lang="en-US" sz="2600" dirty="0" err="1">
                <a:solidFill>
                  <a:srgbClr val="333333"/>
                </a:solidFill>
                <a:latin typeface="Roboto" panose="02000000000000000000" pitchFamily="2" charset="0"/>
                <a:sym typeface="Wingdings" panose="05000000000000000000" pitchFamily="2" charset="2"/>
              </a:rPr>
              <a:t>nhúng</a:t>
            </a:r>
            <a:r>
              <a:rPr lang="en-US" sz="2600" dirty="0">
                <a:solidFill>
                  <a:srgbClr val="333333"/>
                </a:solidFill>
                <a:latin typeface="Roboto" panose="02000000000000000000" pitchFamily="2" charset="0"/>
                <a:sym typeface="Wingdings" panose="05000000000000000000" pitchFamily="2" charset="2"/>
              </a:rPr>
              <a:t> </a:t>
            </a:r>
            <a:r>
              <a:rPr lang="en-US" sz="2600" dirty="0" err="1">
                <a:solidFill>
                  <a:srgbClr val="333333"/>
                </a:solidFill>
                <a:latin typeface="Roboto" panose="02000000000000000000" pitchFamily="2" charset="0"/>
                <a:sym typeface="Wingdings" panose="05000000000000000000" pitchFamily="2" charset="2"/>
              </a:rPr>
              <a:t>vào</a:t>
            </a:r>
            <a:r>
              <a:rPr lang="en-US" sz="2600" dirty="0">
                <a:solidFill>
                  <a:srgbClr val="333333"/>
                </a:solidFill>
                <a:latin typeface="Roboto" panose="02000000000000000000" pitchFamily="2" charset="0"/>
                <a:sym typeface="Wingdings" panose="05000000000000000000" pitchFamily="2" charset="2"/>
              </a:rPr>
              <a:t> HTML, CSS </a:t>
            </a:r>
            <a:r>
              <a:rPr lang="en-US" sz="2600" dirty="0" err="1">
                <a:solidFill>
                  <a:srgbClr val="333333"/>
                </a:solidFill>
                <a:latin typeface="Roboto" panose="02000000000000000000" pitchFamily="2" charset="0"/>
                <a:sym typeface="Wingdings" panose="05000000000000000000" pitchFamily="2" charset="2"/>
              </a:rPr>
              <a:t>để</a:t>
            </a:r>
            <a:r>
              <a:rPr lang="en-US" sz="2600" dirty="0">
                <a:solidFill>
                  <a:srgbClr val="333333"/>
                </a:solidFill>
                <a:latin typeface="Roboto" panose="02000000000000000000" pitchFamily="2" charset="0"/>
                <a:sym typeface="Wingdings" panose="05000000000000000000" pitchFamily="2" charset="2"/>
              </a:rPr>
              <a:t> </a:t>
            </a:r>
            <a:r>
              <a:rPr lang="en-US" sz="2600" dirty="0" err="1">
                <a:solidFill>
                  <a:srgbClr val="333333"/>
                </a:solidFill>
                <a:latin typeface="Roboto" panose="02000000000000000000" pitchFamily="2" charset="0"/>
                <a:sym typeface="Wingdings" panose="05000000000000000000" pitchFamily="2" charset="2"/>
              </a:rPr>
              <a:t>chạy</a:t>
            </a:r>
            <a:endParaRPr lang="vi-VN" sz="2600" b="0" i="0" dirty="0">
              <a:solidFill>
                <a:srgbClr val="333333"/>
              </a:solidFill>
              <a:effectLst/>
              <a:latin typeface="Roboto" panose="02000000000000000000" pitchFamily="2" charset="0"/>
            </a:endParaRPr>
          </a:p>
        </p:txBody>
      </p:sp>
    </p:spTree>
    <p:extLst>
      <p:ext uri="{BB962C8B-B14F-4D97-AF65-F5344CB8AC3E}">
        <p14:creationId xmlns:p14="http://schemas.microsoft.com/office/powerpoint/2010/main" val="1878942852"/>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Quora vs. Wikipedia – Q&amp;A not effective in Social Medi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56" y="1236757"/>
            <a:ext cx="5037756" cy="438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08967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TỔNG QUAN VỀ NGÔN NGỮ LẬP TRÌNH</a:t>
            </a:r>
            <a:endParaRPr lang="en-US" sz="3200" dirty="0">
              <a:solidFill>
                <a:srgbClr val="D51C29"/>
              </a:solidFill>
            </a:endParaRPr>
          </a:p>
        </p:txBody>
      </p:sp>
      <p:sp>
        <p:nvSpPr>
          <p:cNvPr id="5" name="Rectangle 4"/>
          <p:cNvSpPr/>
          <p:nvPr/>
        </p:nvSpPr>
        <p:spPr>
          <a:xfrm>
            <a:off x="322776" y="1301571"/>
            <a:ext cx="6798114" cy="2279855"/>
          </a:xfrm>
          <a:prstGeom prst="rect">
            <a:avLst/>
          </a:prstGeom>
        </p:spPr>
        <p:txBody>
          <a:bodyPr wrap="square">
            <a:spAutoFit/>
          </a:bodyPr>
          <a:lstStyle/>
          <a:p>
            <a:pPr marL="457200" indent="-457200" fontAlgn="base">
              <a:lnSpc>
                <a:spcPct val="110000"/>
              </a:lnSpc>
              <a:spcBef>
                <a:spcPts val="600"/>
              </a:spcBef>
              <a:buClr>
                <a:srgbClr val="C00000"/>
              </a:buClr>
              <a:buFont typeface="Wingdings" panose="05000000000000000000" pitchFamily="2" charset="2"/>
              <a:buChar char="v"/>
            </a:pPr>
            <a:r>
              <a:rPr lang="en-US" sz="2600" dirty="0" err="1">
                <a:solidFill>
                  <a:srgbClr val="333333"/>
                </a:solidFill>
                <a:latin typeface="Roboto" panose="02000000000000000000" pitchFamily="2" charset="0"/>
              </a:rPr>
              <a:t>Ngôn</a:t>
            </a:r>
            <a:r>
              <a:rPr lang="en-US" sz="2600" dirty="0">
                <a:solidFill>
                  <a:srgbClr val="333333"/>
                </a:solidFill>
                <a:latin typeface="Roboto" panose="02000000000000000000" pitchFamily="2" charset="0"/>
              </a:rPr>
              <a:t> ngữ </a:t>
            </a:r>
            <a:r>
              <a:rPr lang="en-US" sz="2600" dirty="0" err="1">
                <a:solidFill>
                  <a:srgbClr val="333333"/>
                </a:solidFill>
                <a:latin typeface="Roboto" panose="02000000000000000000" pitchFamily="2" charset="0"/>
              </a:rPr>
              <a:t>lập</a:t>
            </a:r>
            <a:r>
              <a:rPr lang="en-US" sz="2600" dirty="0">
                <a:solidFill>
                  <a:srgbClr val="333333"/>
                </a:solidFill>
                <a:latin typeface="Roboto" panose="02000000000000000000" pitchFamily="2" charset="0"/>
              </a:rPr>
              <a:t> trình </a:t>
            </a:r>
            <a:r>
              <a:rPr lang="en-US" sz="2600" dirty="0" err="1">
                <a:solidFill>
                  <a:srgbClr val="333333"/>
                </a:solidFill>
                <a:latin typeface="Roboto" panose="02000000000000000000" pitchFamily="2" charset="0"/>
              </a:rPr>
              <a:t>là</a:t>
            </a:r>
            <a:r>
              <a:rPr lang="en-US" sz="2600" dirty="0">
                <a:solidFill>
                  <a:srgbClr val="333333"/>
                </a:solidFill>
                <a:latin typeface="Roboto" panose="02000000000000000000" pitchFamily="2" charset="0"/>
              </a:rPr>
              <a:t> </a:t>
            </a:r>
            <a:r>
              <a:rPr lang="en-US" sz="2600" dirty="0" err="1">
                <a:solidFill>
                  <a:srgbClr val="333333"/>
                </a:solidFill>
                <a:latin typeface="Roboto" panose="02000000000000000000" pitchFamily="2" charset="0"/>
              </a:rPr>
              <a:t>gì</a:t>
            </a:r>
            <a:r>
              <a:rPr lang="en-US" sz="2600" dirty="0">
                <a:solidFill>
                  <a:srgbClr val="333333"/>
                </a:solidFill>
                <a:latin typeface="Roboto" panose="02000000000000000000" pitchFamily="2" charset="0"/>
              </a:rPr>
              <a:t>?</a:t>
            </a:r>
          </a:p>
          <a:p>
            <a:pPr lvl="1" fontAlgn="base">
              <a:lnSpc>
                <a:spcPct val="110000"/>
              </a:lnSpc>
              <a:spcBef>
                <a:spcPts val="600"/>
              </a:spcBef>
              <a:buClr>
                <a:srgbClr val="C00000"/>
              </a:buClr>
            </a:pPr>
            <a:r>
              <a:rPr lang="en-US" sz="2400" dirty="0" err="1"/>
              <a:t>Là</a:t>
            </a:r>
            <a:r>
              <a:rPr lang="en-US" sz="2400" dirty="0"/>
              <a:t> </a:t>
            </a:r>
            <a:r>
              <a:rPr lang="en-US" sz="2400" dirty="0" err="1"/>
              <a:t>một</a:t>
            </a:r>
            <a:r>
              <a:rPr lang="en-US" sz="2400" dirty="0"/>
              <a:t> </a:t>
            </a:r>
            <a:r>
              <a:rPr lang="vi-VN" sz="2400" dirty="0"/>
              <a:t>dạng ngôn ngữ máy tính, được dùng để viết ra phần mềm, tập lệnh hoặc các hướng dẫn cho máy tính làm theo.</a:t>
            </a:r>
            <a:endParaRPr lang="en-US" sz="2400" dirty="0"/>
          </a:p>
          <a:p>
            <a:pPr lvl="1" fontAlgn="base">
              <a:lnSpc>
                <a:spcPct val="110000"/>
              </a:lnSpc>
              <a:spcBef>
                <a:spcPts val="600"/>
              </a:spcBef>
              <a:buClr>
                <a:srgbClr val="C00000"/>
              </a:buClr>
            </a:pPr>
            <a:endParaRPr lang="en-US" sz="2400" dirty="0"/>
          </a:p>
        </p:txBody>
      </p:sp>
      <p:pic>
        <p:nvPicPr>
          <p:cNvPr id="3" name="Picture 2" descr="Chọn lập trình di động hay lập trình web? - ViecLamIT.CareerBuilder.vn">
            <a:extLst>
              <a:ext uri="{FF2B5EF4-FFF2-40B4-BE49-F238E27FC236}">
                <a16:creationId xmlns:a16="http://schemas.microsoft.com/office/drawing/2014/main" id="{4C600595-74E0-4F51-9EFD-A4337C258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7580" y="1135884"/>
            <a:ext cx="4884420" cy="30808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EF5F54B-18E7-4B25-8A05-3ED8A08519E8}"/>
              </a:ext>
            </a:extLst>
          </p:cNvPr>
          <p:cNvSpPr/>
          <p:nvPr/>
        </p:nvSpPr>
        <p:spPr>
          <a:xfrm>
            <a:off x="235146" y="3758991"/>
            <a:ext cx="10703364" cy="2399888"/>
          </a:xfrm>
          <a:prstGeom prst="rect">
            <a:avLst/>
          </a:prstGeom>
        </p:spPr>
        <p:txBody>
          <a:bodyPr wrap="square">
            <a:spAutoFit/>
          </a:bodyPr>
          <a:lstStyle/>
          <a:p>
            <a:pPr lvl="1" fontAlgn="base">
              <a:lnSpc>
                <a:spcPct val="110000"/>
              </a:lnSpc>
              <a:spcBef>
                <a:spcPts val="600"/>
              </a:spcBef>
              <a:buClr>
                <a:srgbClr val="C00000"/>
              </a:buClr>
            </a:pPr>
            <a:r>
              <a:rPr lang="en-US" sz="2400" dirty="0"/>
              <a:t>Trình </a:t>
            </a:r>
            <a:r>
              <a:rPr lang="en-US" sz="2400" dirty="0" err="1"/>
              <a:t>biên</a:t>
            </a:r>
            <a:r>
              <a:rPr lang="en-US" sz="2400" dirty="0"/>
              <a:t> </a:t>
            </a:r>
            <a:r>
              <a:rPr lang="en-US" sz="2400" dirty="0" err="1"/>
              <a:t>dịch</a:t>
            </a:r>
            <a:endParaRPr lang="en-US" sz="2400" dirty="0"/>
          </a:p>
          <a:p>
            <a:pPr lvl="1" fontAlgn="base">
              <a:lnSpc>
                <a:spcPct val="110000"/>
              </a:lnSpc>
              <a:spcBef>
                <a:spcPts val="600"/>
              </a:spcBef>
              <a:buClr>
                <a:srgbClr val="C00000"/>
              </a:buClr>
            </a:pPr>
            <a:r>
              <a:rPr lang="en-US" sz="2400" dirty="0"/>
              <a:t>File </a:t>
            </a:r>
            <a:r>
              <a:rPr lang="en-US" sz="2400" dirty="0" err="1"/>
              <a:t>dữ</a:t>
            </a:r>
            <a:r>
              <a:rPr lang="en-US" sz="2400" dirty="0"/>
              <a:t> </a:t>
            </a:r>
            <a:r>
              <a:rPr lang="en-US" sz="2400" dirty="0" err="1"/>
              <a:t>liệu</a:t>
            </a:r>
            <a:r>
              <a:rPr lang="en-US" sz="2400" dirty="0"/>
              <a:t> (</a:t>
            </a:r>
            <a:r>
              <a:rPr lang="en-US" sz="2400" dirty="0" err="1"/>
              <a:t>ngôn</a:t>
            </a:r>
            <a:r>
              <a:rPr lang="en-US" sz="2400" dirty="0"/>
              <a:t> ngữ </a:t>
            </a:r>
            <a:r>
              <a:rPr lang="en-US" sz="2400" dirty="0" err="1"/>
              <a:t>lập</a:t>
            </a:r>
            <a:r>
              <a:rPr lang="en-US" sz="2400" dirty="0"/>
              <a:t> trình) </a:t>
            </a:r>
            <a:r>
              <a:rPr lang="en-US" sz="2400" dirty="0">
                <a:sym typeface="Wingdings" panose="05000000000000000000" pitchFamily="2" charset="2"/>
              </a:rPr>
              <a:t> file </a:t>
            </a:r>
            <a:r>
              <a:rPr lang="en-US" sz="2400" dirty="0" err="1">
                <a:sym typeface="Wingdings" panose="05000000000000000000" pitchFamily="2" charset="2"/>
              </a:rPr>
              <a:t>dữ</a:t>
            </a:r>
            <a:r>
              <a:rPr lang="en-US" sz="2400" dirty="0">
                <a:sym typeface="Wingdings" panose="05000000000000000000" pitchFamily="2" charset="2"/>
              </a:rPr>
              <a:t> </a:t>
            </a:r>
            <a:r>
              <a:rPr lang="en-US" sz="2400" dirty="0" err="1">
                <a:sym typeface="Wingdings" panose="05000000000000000000" pitchFamily="2" charset="2"/>
              </a:rPr>
              <a:t>liệu</a:t>
            </a:r>
            <a:r>
              <a:rPr lang="en-US" sz="2400" dirty="0">
                <a:sym typeface="Wingdings" panose="05000000000000000000" pitchFamily="2" charset="2"/>
              </a:rPr>
              <a:t> (</a:t>
            </a:r>
            <a:r>
              <a:rPr lang="en-US" sz="2400" dirty="0" err="1">
                <a:sym typeface="Wingdings" panose="05000000000000000000" pitchFamily="2" charset="2"/>
              </a:rPr>
              <a:t>ngôn</a:t>
            </a:r>
            <a:r>
              <a:rPr lang="en-US" sz="2400" dirty="0">
                <a:sym typeface="Wingdings" panose="05000000000000000000" pitchFamily="2" charset="2"/>
              </a:rPr>
              <a:t> ngữ </a:t>
            </a:r>
            <a:r>
              <a:rPr lang="en-US" sz="2400" dirty="0" err="1">
                <a:sym typeface="Wingdings" panose="05000000000000000000" pitchFamily="2" charset="2"/>
              </a:rPr>
              <a:t>máy</a:t>
            </a:r>
            <a:r>
              <a:rPr lang="en-US" sz="2400" dirty="0">
                <a:sym typeface="Wingdings" panose="05000000000000000000" pitchFamily="2" charset="2"/>
              </a:rPr>
              <a:t>)</a:t>
            </a:r>
          </a:p>
          <a:p>
            <a:pPr lvl="1" fontAlgn="base">
              <a:lnSpc>
                <a:spcPct val="110000"/>
              </a:lnSpc>
              <a:spcBef>
                <a:spcPts val="600"/>
              </a:spcBef>
              <a:buClr>
                <a:srgbClr val="C00000"/>
              </a:buClr>
            </a:pPr>
            <a:endParaRPr lang="en-US" sz="2400" dirty="0"/>
          </a:p>
          <a:p>
            <a:pPr lvl="1" fontAlgn="base">
              <a:lnSpc>
                <a:spcPct val="110000"/>
              </a:lnSpc>
              <a:spcBef>
                <a:spcPts val="600"/>
              </a:spcBef>
              <a:buClr>
                <a:srgbClr val="C00000"/>
              </a:buClr>
            </a:pPr>
            <a:r>
              <a:rPr lang="en-US" sz="2400" dirty="0"/>
              <a:t>Trình thông </a:t>
            </a:r>
            <a:r>
              <a:rPr lang="en-US" sz="2400" dirty="0" err="1"/>
              <a:t>dịch</a:t>
            </a:r>
            <a:endParaRPr lang="en-US" sz="2400" dirty="0"/>
          </a:p>
          <a:p>
            <a:pPr lvl="1" fontAlgn="base">
              <a:lnSpc>
                <a:spcPct val="110000"/>
              </a:lnSpc>
              <a:spcBef>
                <a:spcPts val="600"/>
              </a:spcBef>
              <a:buClr>
                <a:srgbClr val="C00000"/>
              </a:buClr>
            </a:pPr>
            <a:r>
              <a:rPr lang="en-US" sz="2400" dirty="0"/>
              <a:t>Khi </a:t>
            </a:r>
            <a:r>
              <a:rPr lang="en-US" sz="2400" dirty="0" err="1"/>
              <a:t>thực</a:t>
            </a:r>
            <a:r>
              <a:rPr lang="en-US" sz="2400" dirty="0"/>
              <a:t> trực </a:t>
            </a:r>
            <a:r>
              <a:rPr lang="en-US" sz="2400" dirty="0" err="1"/>
              <a:t>tiếp</a:t>
            </a:r>
            <a:r>
              <a:rPr lang="en-US" sz="2400" dirty="0"/>
              <a:t> file </a:t>
            </a:r>
            <a:r>
              <a:rPr lang="en-US" sz="2400" dirty="0" err="1"/>
              <a:t>dữ</a:t>
            </a:r>
            <a:r>
              <a:rPr lang="en-US" sz="2400" dirty="0"/>
              <a:t> </a:t>
            </a:r>
            <a:r>
              <a:rPr lang="en-US" sz="2400" dirty="0" err="1"/>
              <a:t>liệu</a:t>
            </a:r>
            <a:r>
              <a:rPr lang="en-US" sz="2400" dirty="0"/>
              <a:t> (</a:t>
            </a:r>
            <a:r>
              <a:rPr lang="en-US" sz="2400" dirty="0" err="1"/>
              <a:t>ngôn</a:t>
            </a:r>
            <a:r>
              <a:rPr lang="en-US" sz="2400" dirty="0"/>
              <a:t> ngữ </a:t>
            </a:r>
            <a:r>
              <a:rPr lang="en-US" sz="2400" dirty="0" err="1"/>
              <a:t>lập</a:t>
            </a:r>
            <a:r>
              <a:rPr lang="en-US" sz="2400" dirty="0"/>
              <a:t> trình)</a:t>
            </a:r>
          </a:p>
        </p:txBody>
      </p:sp>
    </p:spTree>
    <p:extLst>
      <p:ext uri="{BB962C8B-B14F-4D97-AF65-F5344CB8AC3E}">
        <p14:creationId xmlns:p14="http://schemas.microsoft.com/office/powerpoint/2010/main" val="4087732424"/>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TỔNG QUAN VỀ NGÔN NGỮ LẬP TRÌNH</a:t>
            </a:r>
            <a:endParaRPr lang="en-US" sz="3200" dirty="0">
              <a:solidFill>
                <a:srgbClr val="D51C29"/>
              </a:solidFill>
            </a:endParaRPr>
          </a:p>
        </p:txBody>
      </p:sp>
      <p:sp>
        <p:nvSpPr>
          <p:cNvPr id="5" name="Rectangle 4"/>
          <p:cNvSpPr/>
          <p:nvPr/>
        </p:nvSpPr>
        <p:spPr>
          <a:xfrm>
            <a:off x="322776" y="1301571"/>
            <a:ext cx="10365544" cy="4548938"/>
          </a:xfrm>
          <a:prstGeom prst="rect">
            <a:avLst/>
          </a:prstGeom>
        </p:spPr>
        <p:txBody>
          <a:bodyPr wrap="square">
            <a:spAutoFit/>
          </a:bodyPr>
          <a:lstStyle/>
          <a:p>
            <a:pPr marL="457200" indent="-457200" fontAlgn="base">
              <a:lnSpc>
                <a:spcPct val="110000"/>
              </a:lnSpc>
              <a:spcBef>
                <a:spcPts val="600"/>
              </a:spcBef>
              <a:buClr>
                <a:srgbClr val="C00000"/>
              </a:buClr>
              <a:buFont typeface="Wingdings" panose="05000000000000000000" pitchFamily="2" charset="2"/>
              <a:buChar char="v"/>
            </a:pPr>
            <a:r>
              <a:rPr lang="en-US" sz="2600" dirty="0" err="1">
                <a:solidFill>
                  <a:srgbClr val="333333"/>
                </a:solidFill>
                <a:latin typeface="Roboto" panose="02000000000000000000" pitchFamily="2" charset="0"/>
              </a:rPr>
              <a:t>Các</a:t>
            </a:r>
            <a:r>
              <a:rPr lang="en-US" sz="2600" dirty="0">
                <a:solidFill>
                  <a:srgbClr val="333333"/>
                </a:solidFill>
                <a:latin typeface="Roboto" panose="02000000000000000000" pitchFamily="2" charset="0"/>
              </a:rPr>
              <a:t> </a:t>
            </a:r>
            <a:r>
              <a:rPr lang="en-US" sz="2600" dirty="0" err="1">
                <a:solidFill>
                  <a:srgbClr val="333333"/>
                </a:solidFill>
                <a:latin typeface="Roboto" panose="02000000000000000000" pitchFamily="2" charset="0"/>
              </a:rPr>
              <a:t>loại</a:t>
            </a:r>
            <a:r>
              <a:rPr lang="en-US" sz="2600" dirty="0">
                <a:solidFill>
                  <a:srgbClr val="333333"/>
                </a:solidFill>
                <a:latin typeface="Roboto" panose="02000000000000000000" pitchFamily="2" charset="0"/>
              </a:rPr>
              <a:t> </a:t>
            </a:r>
            <a:r>
              <a:rPr lang="en-US" sz="2600" dirty="0" err="1">
                <a:solidFill>
                  <a:srgbClr val="333333"/>
                </a:solidFill>
                <a:latin typeface="Roboto" panose="02000000000000000000" pitchFamily="2" charset="0"/>
              </a:rPr>
              <a:t>ngôn</a:t>
            </a:r>
            <a:r>
              <a:rPr lang="en-US" sz="2600" dirty="0">
                <a:solidFill>
                  <a:srgbClr val="333333"/>
                </a:solidFill>
                <a:latin typeface="Roboto" panose="02000000000000000000" pitchFamily="2" charset="0"/>
              </a:rPr>
              <a:t> ngữ </a:t>
            </a:r>
            <a:r>
              <a:rPr lang="en-US" sz="2600" dirty="0" err="1">
                <a:solidFill>
                  <a:srgbClr val="333333"/>
                </a:solidFill>
                <a:latin typeface="Roboto" panose="02000000000000000000" pitchFamily="2" charset="0"/>
              </a:rPr>
              <a:t>lập</a:t>
            </a:r>
            <a:r>
              <a:rPr lang="en-US" sz="2600" dirty="0">
                <a:solidFill>
                  <a:srgbClr val="333333"/>
                </a:solidFill>
                <a:latin typeface="Roboto" panose="02000000000000000000" pitchFamily="2" charset="0"/>
              </a:rPr>
              <a:t> trình</a:t>
            </a:r>
          </a:p>
          <a:p>
            <a:pPr marL="914400" lvl="1" indent="-457200" fontAlgn="base">
              <a:lnSpc>
                <a:spcPct val="110000"/>
              </a:lnSpc>
              <a:spcBef>
                <a:spcPts val="600"/>
              </a:spcBef>
              <a:buClr>
                <a:srgbClr val="C00000"/>
              </a:buClr>
              <a:buFont typeface="Wingdings" panose="05000000000000000000" pitchFamily="2" charset="2"/>
              <a:buChar char="§"/>
            </a:pPr>
            <a:r>
              <a:rPr lang="vi-VN" sz="2400" dirty="0">
                <a:solidFill>
                  <a:srgbClr val="333333"/>
                </a:solidFill>
                <a:latin typeface="Roboto" panose="02000000000000000000" pitchFamily="2" charset="0"/>
              </a:rPr>
              <a:t>Ngôn ngữ Bậc cao (High-level) - Ngôn ngữ Bậc thấp (Low-level)</a:t>
            </a:r>
          </a:p>
          <a:p>
            <a:pPr marL="914400" lvl="1" indent="-457200" fontAlgn="base">
              <a:lnSpc>
                <a:spcPct val="110000"/>
              </a:lnSpc>
              <a:spcBef>
                <a:spcPts val="600"/>
              </a:spcBef>
              <a:buClr>
                <a:srgbClr val="C00000"/>
              </a:buClr>
              <a:buFont typeface="Wingdings" panose="05000000000000000000" pitchFamily="2" charset="2"/>
              <a:buChar char="§"/>
            </a:pPr>
            <a:r>
              <a:rPr lang="vi-VN" sz="2400" dirty="0">
                <a:solidFill>
                  <a:srgbClr val="333333"/>
                </a:solidFill>
                <a:latin typeface="Roboto" panose="02000000000000000000" pitchFamily="2" charset="0"/>
              </a:rPr>
              <a:t>Lập trình Khai báo (Declarative) - Lập trình Mệnh lệnh (Imperative) - Lập trình Thủ tục (Procedural)</a:t>
            </a:r>
          </a:p>
          <a:p>
            <a:pPr marL="914400" lvl="1" indent="-457200" fontAlgn="base">
              <a:lnSpc>
                <a:spcPct val="110000"/>
              </a:lnSpc>
              <a:spcBef>
                <a:spcPts val="600"/>
              </a:spcBef>
              <a:buClr>
                <a:srgbClr val="C00000"/>
              </a:buClr>
              <a:buFont typeface="Wingdings" panose="05000000000000000000" pitchFamily="2" charset="2"/>
              <a:buChar char="§"/>
            </a:pPr>
            <a:r>
              <a:rPr lang="vi-VN" sz="2400" dirty="0">
                <a:solidFill>
                  <a:srgbClr val="333333"/>
                </a:solidFill>
                <a:latin typeface="Roboto" panose="02000000000000000000" pitchFamily="2" charset="0"/>
              </a:rPr>
              <a:t>Lập trình Đa năng (General-purpose) - Lập trình Chuyên biệt (Domain-specific)</a:t>
            </a:r>
          </a:p>
          <a:p>
            <a:pPr marL="914400" lvl="1" indent="-457200" fontAlgn="base">
              <a:lnSpc>
                <a:spcPct val="110000"/>
              </a:lnSpc>
              <a:spcBef>
                <a:spcPts val="600"/>
              </a:spcBef>
              <a:buClr>
                <a:srgbClr val="C00000"/>
              </a:buClr>
              <a:buFont typeface="Wingdings" panose="05000000000000000000" pitchFamily="2" charset="2"/>
              <a:buChar char="§"/>
            </a:pPr>
            <a:r>
              <a:rPr lang="vi-VN" sz="2400" dirty="0">
                <a:solidFill>
                  <a:srgbClr val="333333"/>
                </a:solidFill>
                <a:latin typeface="Roboto" panose="02000000000000000000" pitchFamily="2" charset="0"/>
              </a:rPr>
              <a:t>Lập trình Hướng đối tượng (Object-oriented) - Lập trình Đồng thời (Concurrent)</a:t>
            </a:r>
          </a:p>
          <a:p>
            <a:pPr marL="914400" lvl="1" indent="-457200" fontAlgn="base">
              <a:lnSpc>
                <a:spcPct val="110000"/>
              </a:lnSpc>
              <a:spcBef>
                <a:spcPts val="600"/>
              </a:spcBef>
              <a:buClr>
                <a:srgbClr val="C00000"/>
              </a:buClr>
              <a:buFont typeface="Wingdings" panose="05000000000000000000" pitchFamily="2" charset="2"/>
              <a:buChar char="§"/>
            </a:pPr>
            <a:r>
              <a:rPr lang="vi-VN" sz="2400" dirty="0">
                <a:solidFill>
                  <a:srgbClr val="333333"/>
                </a:solidFill>
                <a:latin typeface="Roboto" panose="02000000000000000000" pitchFamily="2" charset="0"/>
              </a:rPr>
              <a:t>Ngôn ngữ Dòng lệnh (Command) - Ngôn ngữ Biên dịch (Compiled) - Ngôn ngữ Thông dịch</a:t>
            </a:r>
            <a:endParaRPr lang="en-US" sz="2400" dirty="0">
              <a:solidFill>
                <a:srgbClr val="333333"/>
              </a:solidFill>
              <a:latin typeface="Roboto" panose="02000000000000000000" pitchFamily="2" charset="0"/>
            </a:endParaRPr>
          </a:p>
        </p:txBody>
      </p:sp>
    </p:spTree>
    <p:extLst>
      <p:ext uri="{BB962C8B-B14F-4D97-AF65-F5344CB8AC3E}">
        <p14:creationId xmlns:p14="http://schemas.microsoft.com/office/powerpoint/2010/main" val="170584903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TỔNG QUAN VỀ NGÔN NGỮ LẬP TRÌNH</a:t>
            </a:r>
            <a:endParaRPr lang="en-US" sz="3200" dirty="0">
              <a:solidFill>
                <a:srgbClr val="D51C29"/>
              </a:solidFill>
            </a:endParaRPr>
          </a:p>
        </p:txBody>
      </p:sp>
      <p:graphicFrame>
        <p:nvGraphicFramePr>
          <p:cNvPr id="3" name="Table 2">
            <a:extLst>
              <a:ext uri="{FF2B5EF4-FFF2-40B4-BE49-F238E27FC236}">
                <a16:creationId xmlns:a16="http://schemas.microsoft.com/office/drawing/2014/main" id="{BBE033D2-25D7-4CD9-8294-5621EDFC6D73}"/>
              </a:ext>
            </a:extLst>
          </p:cNvPr>
          <p:cNvGraphicFramePr>
            <a:graphicFrameLocks noGrp="1"/>
          </p:cNvGraphicFramePr>
          <p:nvPr>
            <p:extLst>
              <p:ext uri="{D42A27DB-BD31-4B8C-83A1-F6EECF244321}">
                <p14:modId xmlns:p14="http://schemas.microsoft.com/office/powerpoint/2010/main" val="2498455215"/>
              </p:ext>
            </p:extLst>
          </p:nvPr>
        </p:nvGraphicFramePr>
        <p:xfrm>
          <a:off x="365760" y="1123633"/>
          <a:ext cx="5425439" cy="4754876"/>
        </p:xfrm>
        <a:graphic>
          <a:graphicData uri="http://schemas.openxmlformats.org/drawingml/2006/table">
            <a:tbl>
              <a:tblPr>
                <a:tableStyleId>{F5AB1C69-6EDB-4FF4-983F-18BD219EF322}</a:tableStyleId>
              </a:tblPr>
              <a:tblGrid>
                <a:gridCol w="1581875">
                  <a:extLst>
                    <a:ext uri="{9D8B030D-6E8A-4147-A177-3AD203B41FA5}">
                      <a16:colId xmlns:a16="http://schemas.microsoft.com/office/drawing/2014/main" val="2625398357"/>
                    </a:ext>
                  </a:extLst>
                </a:gridCol>
                <a:gridCol w="1281188">
                  <a:extLst>
                    <a:ext uri="{9D8B030D-6E8A-4147-A177-3AD203B41FA5}">
                      <a16:colId xmlns:a16="http://schemas.microsoft.com/office/drawing/2014/main" val="3609659617"/>
                    </a:ext>
                  </a:extLst>
                </a:gridCol>
                <a:gridCol w="1281188">
                  <a:extLst>
                    <a:ext uri="{9D8B030D-6E8A-4147-A177-3AD203B41FA5}">
                      <a16:colId xmlns:a16="http://schemas.microsoft.com/office/drawing/2014/main" val="3370902687"/>
                    </a:ext>
                  </a:extLst>
                </a:gridCol>
                <a:gridCol w="1281188">
                  <a:extLst>
                    <a:ext uri="{9D8B030D-6E8A-4147-A177-3AD203B41FA5}">
                      <a16:colId xmlns:a16="http://schemas.microsoft.com/office/drawing/2014/main" val="1427302367"/>
                    </a:ext>
                  </a:extLst>
                </a:gridCol>
              </a:tblGrid>
              <a:tr h="307394">
                <a:tc>
                  <a:txBody>
                    <a:bodyPr/>
                    <a:lstStyle/>
                    <a:p>
                      <a:pPr algn="ctr" fontAlgn="ctr"/>
                      <a:r>
                        <a:rPr lang="en-US" sz="1800" u="none" strike="noStrike">
                          <a:effectLst/>
                        </a:rPr>
                        <a:t>A-C</a:t>
                      </a:r>
                      <a:endParaRPr lang="en-US" sz="1800" b="1" i="0" u="none" strike="noStrike">
                        <a:solidFill>
                          <a:srgbClr val="000000"/>
                        </a:solidFill>
                        <a:effectLst/>
                        <a:latin typeface="Inherit"/>
                      </a:endParaRPr>
                    </a:p>
                  </a:txBody>
                  <a:tcPr marL="4499" marR="4499" marT="44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D-K</a:t>
                      </a:r>
                      <a:endParaRPr lang="en-US" sz="1800" b="1" i="0" u="none" strike="noStrike">
                        <a:solidFill>
                          <a:srgbClr val="000000"/>
                        </a:solidFill>
                        <a:effectLst/>
                        <a:latin typeface="Inherit"/>
                      </a:endParaRPr>
                    </a:p>
                  </a:txBody>
                  <a:tcPr marL="4499" marR="4499" marT="44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L-Q</a:t>
                      </a:r>
                      <a:endParaRPr lang="en-US" sz="1800" b="1" i="0" u="none" strike="noStrike">
                        <a:solidFill>
                          <a:srgbClr val="000000"/>
                        </a:solidFill>
                        <a:effectLst/>
                        <a:latin typeface="Inherit"/>
                      </a:endParaRPr>
                    </a:p>
                  </a:txBody>
                  <a:tcPr marL="4499" marR="4499" marT="44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R-Z</a:t>
                      </a:r>
                      <a:endParaRPr lang="en-US" sz="1800" b="1" i="0" u="none" strike="noStrike">
                        <a:solidFill>
                          <a:srgbClr val="000000"/>
                        </a:solidFill>
                        <a:effectLst/>
                        <a:latin typeface="Inherit"/>
                      </a:endParaRPr>
                    </a:p>
                  </a:txBody>
                  <a:tcPr marL="4499" marR="4499" marT="44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5436847"/>
                  </a:ext>
                </a:extLst>
              </a:tr>
              <a:tr h="342114">
                <a:tc>
                  <a:txBody>
                    <a:bodyPr/>
                    <a:lstStyle/>
                    <a:p>
                      <a:pPr algn="l" fontAlgn="ctr">
                        <a:spcBef>
                          <a:spcPts val="300"/>
                        </a:spcBef>
                        <a:spcAft>
                          <a:spcPts val="300"/>
                        </a:spcAft>
                      </a:pPr>
                      <a:r>
                        <a:rPr lang="en-US" sz="1800" u="none" strike="noStrike" dirty="0">
                          <a:effectLst/>
                        </a:rPr>
                        <a:t>ActionScript</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dirty="0">
                          <a:effectLst/>
                        </a:rPr>
                        <a:t>D</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LeLisp</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R</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7915190"/>
                  </a:ext>
                </a:extLst>
              </a:tr>
              <a:tr h="342114">
                <a:tc>
                  <a:txBody>
                    <a:bodyPr/>
                    <a:lstStyle/>
                    <a:p>
                      <a:pPr algn="l" fontAlgn="ctr">
                        <a:spcBef>
                          <a:spcPts val="300"/>
                        </a:spcBef>
                        <a:spcAft>
                          <a:spcPts val="300"/>
                        </a:spcAft>
                      </a:pPr>
                      <a:r>
                        <a:rPr lang="en-US" sz="1800" u="none" strike="noStrike" dirty="0">
                          <a:effectLst/>
                        </a:rPr>
                        <a:t>ALGOL</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dirty="0" err="1">
                          <a:effectLst/>
                        </a:rPr>
                        <a:t>DarkBASIC</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Lisp</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Racket</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56570"/>
                  </a:ext>
                </a:extLst>
              </a:tr>
              <a:tr h="342114">
                <a:tc>
                  <a:txBody>
                    <a:bodyPr/>
                    <a:lstStyle/>
                    <a:p>
                      <a:pPr algn="l" fontAlgn="ctr">
                        <a:spcBef>
                          <a:spcPts val="300"/>
                        </a:spcBef>
                        <a:spcAft>
                          <a:spcPts val="300"/>
                        </a:spcAft>
                      </a:pPr>
                      <a:r>
                        <a:rPr lang="en-US" sz="1800" u="none" strike="noStrike">
                          <a:effectLst/>
                        </a:rPr>
                        <a:t>Ada</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dirty="0">
                          <a:effectLst/>
                        </a:rPr>
                        <a:t>Dart</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LiveScript</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Reia</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4575195"/>
                  </a:ext>
                </a:extLst>
              </a:tr>
              <a:tr h="342114">
                <a:tc>
                  <a:txBody>
                    <a:bodyPr/>
                    <a:lstStyle/>
                    <a:p>
                      <a:pPr algn="l" fontAlgn="ctr">
                        <a:spcBef>
                          <a:spcPts val="300"/>
                        </a:spcBef>
                        <a:spcAft>
                          <a:spcPts val="300"/>
                        </a:spcAft>
                      </a:pPr>
                      <a:r>
                        <a:rPr lang="en-US" sz="1800" u="none" strike="noStrike">
                          <a:effectLst/>
                        </a:rPr>
                        <a:t>AIML *</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dirty="0" err="1">
                          <a:effectLst/>
                        </a:rPr>
                        <a:t>Datalog</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dirty="0">
                          <a:effectLst/>
                        </a:rPr>
                        <a:t>LOGO</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RPG</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2817740"/>
                  </a:ext>
                </a:extLst>
              </a:tr>
              <a:tr h="342114">
                <a:tc>
                  <a:txBody>
                    <a:bodyPr/>
                    <a:lstStyle/>
                    <a:p>
                      <a:pPr algn="l" fontAlgn="ctr">
                        <a:spcBef>
                          <a:spcPts val="300"/>
                        </a:spcBef>
                        <a:spcAft>
                          <a:spcPts val="300"/>
                        </a:spcAft>
                      </a:pPr>
                      <a:r>
                        <a:rPr lang="en-US" sz="1800" u="none" strike="noStrike">
                          <a:effectLst/>
                        </a:rPr>
                        <a:t>Altair BASIC</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dBASE</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dirty="0">
                          <a:effectLst/>
                        </a:rPr>
                        <a:t>Lua</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Ruby</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9467614"/>
                  </a:ext>
                </a:extLst>
              </a:tr>
              <a:tr h="342114">
                <a:tc>
                  <a:txBody>
                    <a:bodyPr/>
                    <a:lstStyle/>
                    <a:p>
                      <a:pPr algn="l" fontAlgn="ctr">
                        <a:spcBef>
                          <a:spcPts val="300"/>
                        </a:spcBef>
                        <a:spcAft>
                          <a:spcPts val="300"/>
                        </a:spcAft>
                      </a:pPr>
                      <a:r>
                        <a:rPr lang="en-US" sz="1800" u="none" strike="noStrike">
                          <a:effectLst/>
                        </a:rPr>
                        <a:t>Assembly</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Dylan</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dirty="0">
                          <a:effectLst/>
                        </a:rPr>
                        <a:t>MACLISP</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Rust</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3466167"/>
                  </a:ext>
                </a:extLst>
              </a:tr>
              <a:tr h="342114">
                <a:tc>
                  <a:txBody>
                    <a:bodyPr/>
                    <a:lstStyle/>
                    <a:p>
                      <a:pPr algn="l" fontAlgn="ctr">
                        <a:spcBef>
                          <a:spcPts val="300"/>
                        </a:spcBef>
                        <a:spcAft>
                          <a:spcPts val="300"/>
                        </a:spcAft>
                      </a:pPr>
                      <a:r>
                        <a:rPr lang="en-US" sz="1800" u="none" strike="noStrike">
                          <a:effectLst/>
                        </a:rPr>
                        <a:t>AutoHotkey</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EuLisp</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dirty="0" err="1">
                          <a:effectLst/>
                        </a:rPr>
                        <a:t>Matlab</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dirty="0">
                          <a:effectLst/>
                        </a:rPr>
                        <a:t>Scala</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7918192"/>
                  </a:ext>
                </a:extLst>
              </a:tr>
              <a:tr h="342114">
                <a:tc>
                  <a:txBody>
                    <a:bodyPr/>
                    <a:lstStyle/>
                    <a:p>
                      <a:pPr algn="l" fontAlgn="ctr">
                        <a:spcBef>
                          <a:spcPts val="300"/>
                        </a:spcBef>
                        <a:spcAft>
                          <a:spcPts val="300"/>
                        </a:spcAft>
                      </a:pPr>
                      <a:r>
                        <a:rPr lang="en-US" sz="1800" u="none" strike="noStrike">
                          <a:effectLst/>
                        </a:rPr>
                        <a:t>Babel</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Elixir</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dirty="0">
                          <a:effectLst/>
                        </a:rPr>
                        <a:t>Metro</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dirty="0">
                          <a:effectLst/>
                        </a:rPr>
                        <a:t>Scheme</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9985413"/>
                  </a:ext>
                </a:extLst>
              </a:tr>
              <a:tr h="342114">
                <a:tc>
                  <a:txBody>
                    <a:bodyPr/>
                    <a:lstStyle/>
                    <a:p>
                      <a:pPr algn="l" fontAlgn="ctr">
                        <a:spcBef>
                          <a:spcPts val="300"/>
                        </a:spcBef>
                        <a:spcAft>
                          <a:spcPts val="300"/>
                        </a:spcAft>
                      </a:pPr>
                      <a:r>
                        <a:rPr lang="en-US" sz="1800" u="none" strike="noStrike">
                          <a:effectLst/>
                        </a:rPr>
                        <a:t>BASIC</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F</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MUMPS</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dirty="0">
                          <a:effectLst/>
                        </a:rPr>
                        <a:t>Scratch</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5392623"/>
                  </a:ext>
                </a:extLst>
              </a:tr>
              <a:tr h="342114">
                <a:tc>
                  <a:txBody>
                    <a:bodyPr/>
                    <a:lstStyle/>
                    <a:p>
                      <a:pPr algn="l" fontAlgn="ctr">
                        <a:spcBef>
                          <a:spcPts val="300"/>
                        </a:spcBef>
                        <a:spcAft>
                          <a:spcPts val="300"/>
                        </a:spcAft>
                      </a:pPr>
                      <a:r>
                        <a:rPr lang="en-US" sz="1800" u="none" strike="noStrike">
                          <a:effectLst/>
                        </a:rPr>
                        <a:t>Batch file</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F#</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Nim</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dirty="0">
                          <a:effectLst/>
                        </a:rPr>
                        <a:t>SGML</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9622914"/>
                  </a:ext>
                </a:extLst>
              </a:tr>
              <a:tr h="342114">
                <a:tc>
                  <a:txBody>
                    <a:bodyPr/>
                    <a:lstStyle/>
                    <a:p>
                      <a:pPr algn="l" fontAlgn="ctr">
                        <a:spcBef>
                          <a:spcPts val="300"/>
                        </a:spcBef>
                        <a:spcAft>
                          <a:spcPts val="300"/>
                        </a:spcAft>
                      </a:pPr>
                      <a:r>
                        <a:rPr lang="en-US" sz="1800" u="none" strike="noStrike">
                          <a:effectLst/>
                        </a:rPr>
                        <a:t>BCPL</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FORTRAN</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Objective-C</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dirty="0" err="1">
                          <a:effectLst/>
                        </a:rPr>
                        <a:t>Simula</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4452153"/>
                  </a:ext>
                </a:extLst>
              </a:tr>
              <a:tr h="342114">
                <a:tc>
                  <a:txBody>
                    <a:bodyPr/>
                    <a:lstStyle/>
                    <a:p>
                      <a:pPr algn="l" fontAlgn="ctr">
                        <a:spcBef>
                          <a:spcPts val="300"/>
                        </a:spcBef>
                        <a:spcAft>
                          <a:spcPts val="300"/>
                        </a:spcAft>
                      </a:pPr>
                      <a:r>
                        <a:rPr lang="en-US" sz="1800" u="none" strike="noStrike">
                          <a:effectLst/>
                        </a:rPr>
                        <a:t>BeanShell</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FoxPro</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OCaml</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dirty="0">
                          <a:effectLst/>
                        </a:rPr>
                        <a:t>Smalltalk</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6622240"/>
                  </a:ext>
                </a:extLst>
              </a:tr>
              <a:tr h="342114">
                <a:tc>
                  <a:txBody>
                    <a:bodyPr/>
                    <a:lstStyle/>
                    <a:p>
                      <a:pPr algn="l" fontAlgn="ctr">
                        <a:spcBef>
                          <a:spcPts val="300"/>
                        </a:spcBef>
                        <a:spcAft>
                          <a:spcPts val="300"/>
                        </a:spcAft>
                      </a:pPr>
                      <a:r>
                        <a:rPr lang="en-US" sz="1800" u="none" strike="noStrike">
                          <a:effectLst/>
                        </a:rPr>
                        <a:t>Brooks</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Franz Lisp</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a:effectLst/>
                        </a:rPr>
                        <a:t>Pascal</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300"/>
                        </a:spcBef>
                        <a:spcAft>
                          <a:spcPts val="300"/>
                        </a:spcAft>
                      </a:pPr>
                      <a:r>
                        <a:rPr lang="en-US" sz="1800" u="none" strike="noStrike" dirty="0">
                          <a:effectLst/>
                        </a:rPr>
                        <a:t>SPL</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65007"/>
                  </a:ext>
                </a:extLst>
              </a:tr>
            </a:tbl>
          </a:graphicData>
        </a:graphic>
      </p:graphicFrame>
      <p:graphicFrame>
        <p:nvGraphicFramePr>
          <p:cNvPr id="6" name="Table 5">
            <a:extLst>
              <a:ext uri="{FF2B5EF4-FFF2-40B4-BE49-F238E27FC236}">
                <a16:creationId xmlns:a16="http://schemas.microsoft.com/office/drawing/2014/main" id="{CD2A8CD8-88A2-462C-B785-426459337FCD}"/>
              </a:ext>
            </a:extLst>
          </p:cNvPr>
          <p:cNvGraphicFramePr>
            <a:graphicFrameLocks noGrp="1"/>
          </p:cNvGraphicFramePr>
          <p:nvPr>
            <p:extLst>
              <p:ext uri="{D42A27DB-BD31-4B8C-83A1-F6EECF244321}">
                <p14:modId xmlns:p14="http://schemas.microsoft.com/office/powerpoint/2010/main" val="2700617925"/>
              </p:ext>
            </p:extLst>
          </p:nvPr>
        </p:nvGraphicFramePr>
        <p:xfrm>
          <a:off x="6096000" y="1123633"/>
          <a:ext cx="5773224" cy="5212074"/>
        </p:xfrm>
        <a:graphic>
          <a:graphicData uri="http://schemas.openxmlformats.org/drawingml/2006/table">
            <a:tbl>
              <a:tblPr>
                <a:tableStyleId>{F5AB1C69-6EDB-4FF4-983F-18BD219EF322}</a:tableStyleId>
              </a:tblPr>
              <a:tblGrid>
                <a:gridCol w="1443306">
                  <a:extLst>
                    <a:ext uri="{9D8B030D-6E8A-4147-A177-3AD203B41FA5}">
                      <a16:colId xmlns:a16="http://schemas.microsoft.com/office/drawing/2014/main" val="2625398357"/>
                    </a:ext>
                  </a:extLst>
                </a:gridCol>
                <a:gridCol w="1443306">
                  <a:extLst>
                    <a:ext uri="{9D8B030D-6E8A-4147-A177-3AD203B41FA5}">
                      <a16:colId xmlns:a16="http://schemas.microsoft.com/office/drawing/2014/main" val="3609659617"/>
                    </a:ext>
                  </a:extLst>
                </a:gridCol>
                <a:gridCol w="1443306">
                  <a:extLst>
                    <a:ext uri="{9D8B030D-6E8A-4147-A177-3AD203B41FA5}">
                      <a16:colId xmlns:a16="http://schemas.microsoft.com/office/drawing/2014/main" val="3370902687"/>
                    </a:ext>
                  </a:extLst>
                </a:gridCol>
                <a:gridCol w="1443306">
                  <a:extLst>
                    <a:ext uri="{9D8B030D-6E8A-4147-A177-3AD203B41FA5}">
                      <a16:colId xmlns:a16="http://schemas.microsoft.com/office/drawing/2014/main" val="1427302367"/>
                    </a:ext>
                  </a:extLst>
                </a:gridCol>
              </a:tblGrid>
              <a:tr h="294564">
                <a:tc>
                  <a:txBody>
                    <a:bodyPr/>
                    <a:lstStyle/>
                    <a:p>
                      <a:pPr algn="ctr" fontAlgn="ctr"/>
                      <a:r>
                        <a:rPr lang="en-US" sz="1800" u="none" strike="noStrike" dirty="0">
                          <a:effectLst/>
                        </a:rPr>
                        <a:t>A-C</a:t>
                      </a:r>
                      <a:endParaRPr lang="en-US" sz="1800" b="1" i="0" u="none" strike="noStrike" dirty="0">
                        <a:solidFill>
                          <a:srgbClr val="000000"/>
                        </a:solidFill>
                        <a:effectLst/>
                        <a:latin typeface="Inherit"/>
                      </a:endParaRPr>
                    </a:p>
                  </a:txBody>
                  <a:tcPr marL="4499" marR="4499" marT="44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D-K</a:t>
                      </a:r>
                      <a:endParaRPr lang="en-US" sz="1800" b="1" i="0" u="none" strike="noStrike" dirty="0">
                        <a:solidFill>
                          <a:srgbClr val="000000"/>
                        </a:solidFill>
                        <a:effectLst/>
                        <a:latin typeface="Inherit"/>
                      </a:endParaRPr>
                    </a:p>
                  </a:txBody>
                  <a:tcPr marL="4499" marR="4499" marT="44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L-Q</a:t>
                      </a:r>
                      <a:endParaRPr lang="en-US" sz="1800" b="1" i="0" u="none" strike="noStrike">
                        <a:solidFill>
                          <a:srgbClr val="000000"/>
                        </a:solidFill>
                        <a:effectLst/>
                        <a:latin typeface="Inherit"/>
                      </a:endParaRPr>
                    </a:p>
                  </a:txBody>
                  <a:tcPr marL="4499" marR="4499" marT="44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R-Z</a:t>
                      </a:r>
                      <a:endParaRPr lang="en-US" sz="1800" b="1" i="0" u="none" strike="noStrike">
                        <a:solidFill>
                          <a:srgbClr val="000000"/>
                        </a:solidFill>
                        <a:effectLst/>
                        <a:latin typeface="Inherit"/>
                      </a:endParaRPr>
                    </a:p>
                  </a:txBody>
                  <a:tcPr marL="4499" marR="4499" marT="44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5436847"/>
                  </a:ext>
                </a:extLst>
              </a:tr>
              <a:tr h="327834">
                <a:tc>
                  <a:txBody>
                    <a:bodyPr/>
                    <a:lstStyle/>
                    <a:p>
                      <a:pPr algn="l" fontAlgn="ctr"/>
                      <a:r>
                        <a:rPr lang="en-US" sz="1800" u="sng" strike="noStrike" dirty="0">
                          <a:effectLst/>
                          <a:hlinkClick r:id="rId3" tooltip="Chuyên mục lập trình C"/>
                        </a:rPr>
                        <a:t>C</a:t>
                      </a:r>
                      <a:endParaRPr lang="en-US" sz="1800" b="0" i="0" u="sng" strike="noStrike" dirty="0">
                        <a:solidFill>
                          <a:srgbClr val="0563C1"/>
                        </a:solidFill>
                        <a:effectLst/>
                        <a:latin typeface="Calibri" panose="020F050202020403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Go</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Perl</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sng" strike="noStrike" dirty="0">
                          <a:effectLst/>
                          <a:hlinkClick r:id="rId4" tooltip="Chuyên mục SQL"/>
                        </a:rPr>
                        <a:t>SQL</a:t>
                      </a:r>
                      <a:endParaRPr lang="en-US" sz="1800" b="0" i="0" u="sng" strike="noStrike" dirty="0">
                        <a:solidFill>
                          <a:srgbClr val="0563C1"/>
                        </a:solidFill>
                        <a:effectLst/>
                        <a:latin typeface="Calibri" panose="020F050202020403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0251202"/>
                  </a:ext>
                </a:extLst>
              </a:tr>
              <a:tr h="327834">
                <a:tc>
                  <a:txBody>
                    <a:bodyPr/>
                    <a:lstStyle/>
                    <a:p>
                      <a:pPr algn="l" fontAlgn="ctr"/>
                      <a:r>
                        <a:rPr lang="en-US" sz="1800" u="sng" strike="noStrike">
                          <a:effectLst/>
                          <a:hlinkClick r:id="rId5" tooltip="Chuyên mục C#"/>
                        </a:rPr>
                        <a:t>C#</a:t>
                      </a:r>
                      <a:endParaRPr lang="en-US" sz="1800" b="0" i="0" u="sng" strike="noStrike">
                        <a:solidFill>
                          <a:srgbClr val="0563C1"/>
                        </a:solidFill>
                        <a:effectLst/>
                        <a:latin typeface="Calibri" panose="020F050202020403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GW Basic</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sng" strike="noStrike">
                          <a:effectLst/>
                          <a:hlinkClick r:id="rId6" tooltip="Chuyên mục PHP"/>
                        </a:rPr>
                        <a:t>PHP</a:t>
                      </a:r>
                      <a:endParaRPr lang="en-US" sz="1800" b="0" i="0" u="sng" strike="noStrike">
                        <a:solidFill>
                          <a:srgbClr val="0563C1"/>
                        </a:solidFill>
                        <a:effectLst/>
                        <a:latin typeface="Calibri" panose="020F050202020403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Stanford LISP</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2391607"/>
                  </a:ext>
                </a:extLst>
              </a:tr>
              <a:tr h="327834">
                <a:tc>
                  <a:txBody>
                    <a:bodyPr/>
                    <a:lstStyle/>
                    <a:p>
                      <a:pPr algn="l" fontAlgn="ctr"/>
                      <a:r>
                        <a:rPr lang="en-US" sz="1800" u="sng" strike="noStrike">
                          <a:effectLst/>
                          <a:hlinkClick r:id="rId7" tooltip="Chuyên mục C++"/>
                        </a:rPr>
                        <a:t>C++</a:t>
                      </a:r>
                      <a:endParaRPr lang="en-US" sz="1800" b="0" i="0" u="sng" strike="noStrike">
                        <a:solidFill>
                          <a:srgbClr val="0563C1"/>
                        </a:solidFill>
                        <a:effectLst/>
                        <a:latin typeface="Calibri" panose="020F050202020403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Haskell</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Pick</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Swift</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3381965"/>
                  </a:ext>
                </a:extLst>
              </a:tr>
              <a:tr h="327834">
                <a:tc>
                  <a:txBody>
                    <a:bodyPr/>
                    <a:lstStyle/>
                    <a:p>
                      <a:pPr algn="l" fontAlgn="ctr"/>
                      <a:r>
                        <a:rPr lang="en-US" sz="1800" u="none" strike="noStrike">
                          <a:effectLst/>
                        </a:rPr>
                        <a:t>CL</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HDML *</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PureBasic</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Tcl</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9675761"/>
                  </a:ext>
                </a:extLst>
              </a:tr>
              <a:tr h="327834">
                <a:tc>
                  <a:txBody>
                    <a:bodyPr/>
                    <a:lstStyle/>
                    <a:p>
                      <a:pPr algn="l" fontAlgn="ctr"/>
                      <a:r>
                        <a:rPr lang="en-US" sz="1800" u="none" strike="noStrike">
                          <a:effectLst/>
                        </a:rPr>
                        <a:t>Clojure</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sng" strike="noStrike">
                          <a:effectLst/>
                          <a:hlinkClick r:id="rId8" tooltip="Chuyên mục HTML"/>
                        </a:rPr>
                        <a:t>HTML *</a:t>
                      </a:r>
                      <a:endParaRPr lang="en-US" sz="1800" b="0" i="0" u="sng" strike="noStrike">
                        <a:solidFill>
                          <a:srgbClr val="0563C1"/>
                        </a:solidFill>
                        <a:effectLst/>
                        <a:latin typeface="Calibri" panose="020F050202020403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sng" strike="noStrike" dirty="0">
                          <a:effectLst/>
                          <a:hlinkClick r:id="rId9" tooltip="Chuyên mục Python"/>
                        </a:rPr>
                        <a:t>Python</a:t>
                      </a:r>
                      <a:endParaRPr lang="en-US" sz="1800" b="0" i="0" u="sng" strike="noStrike" dirty="0">
                        <a:solidFill>
                          <a:srgbClr val="0563C1"/>
                        </a:solidFill>
                        <a:effectLst/>
                        <a:latin typeface="Calibri" panose="020F050202020403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Turbo Pascal</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0167800"/>
                  </a:ext>
                </a:extLst>
              </a:tr>
              <a:tr h="327834">
                <a:tc>
                  <a:txBody>
                    <a:bodyPr/>
                    <a:lstStyle/>
                    <a:p>
                      <a:pPr algn="l" fontAlgn="ctr"/>
                      <a:r>
                        <a:rPr lang="en-US" sz="1800" u="none" strike="noStrike">
                          <a:effectLst/>
                        </a:rPr>
                        <a:t>COBOL</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InterLisp</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Prolog</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True BASIC</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0693903"/>
                  </a:ext>
                </a:extLst>
              </a:tr>
              <a:tr h="327834">
                <a:tc>
                  <a:txBody>
                    <a:bodyPr/>
                    <a:lstStyle/>
                    <a:p>
                      <a:pPr algn="l" fontAlgn="ctr"/>
                      <a:r>
                        <a:rPr lang="en-US" sz="1800" u="none" strike="noStrike">
                          <a:effectLst/>
                        </a:rPr>
                        <a:t>CoffeeScript</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ksh</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QBasic</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VHDL</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5502739"/>
                  </a:ext>
                </a:extLst>
              </a:tr>
              <a:tr h="327834">
                <a:tc>
                  <a:txBody>
                    <a:bodyPr/>
                    <a:lstStyle/>
                    <a:p>
                      <a:pPr algn="l" fontAlgn="ctr"/>
                      <a:r>
                        <a:rPr lang="en-US" sz="1800" u="none" strike="noStrike">
                          <a:effectLst/>
                        </a:rPr>
                        <a:t>Common Lisp</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Java</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Visual Basic</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7710201"/>
                  </a:ext>
                </a:extLst>
              </a:tr>
              <a:tr h="327834">
                <a:tc>
                  <a:txBody>
                    <a:bodyPr/>
                    <a:lstStyle/>
                    <a:p>
                      <a:pPr algn="l" fontAlgn="ctr"/>
                      <a:r>
                        <a:rPr lang="en-US" sz="1800" u="none" strike="noStrike">
                          <a:effectLst/>
                        </a:rPr>
                        <a:t>CPL</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sng" strike="noStrike">
                          <a:effectLst/>
                          <a:hlinkClick r:id="rId10" tooltip="Chuyên mục JavaScript"/>
                        </a:rPr>
                        <a:t>JavaScript</a:t>
                      </a:r>
                      <a:endParaRPr lang="en-US" sz="1800" b="0" i="0" u="sng" strike="noStrike">
                        <a:solidFill>
                          <a:srgbClr val="0563C1"/>
                        </a:solidFill>
                        <a:effectLst/>
                        <a:latin typeface="Calibri" panose="020F050202020403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Visual FoxPro</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9417382"/>
                  </a:ext>
                </a:extLst>
              </a:tr>
              <a:tr h="327834">
                <a:tc>
                  <a:txBody>
                    <a:bodyPr/>
                    <a:lstStyle/>
                    <a:p>
                      <a:pPr algn="l" fontAlgn="ctr"/>
                      <a:r>
                        <a:rPr lang="en-US" sz="1800" u="sng" strike="noStrike">
                          <a:effectLst/>
                          <a:hlinkClick r:id="rId11" tooltip="Chuyên mục CSS"/>
                        </a:rPr>
                        <a:t>CSS *</a:t>
                      </a:r>
                      <a:endParaRPr lang="en-US" sz="1800" b="0" i="0" u="sng" strike="noStrike">
                        <a:solidFill>
                          <a:srgbClr val="0563C1"/>
                        </a:solidFill>
                        <a:effectLst/>
                        <a:latin typeface="Calibri" panose="020F050202020403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JCL</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WML</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6530192"/>
                  </a:ext>
                </a:extLst>
              </a:tr>
              <a:tr h="327834">
                <a:tc>
                  <a:txBody>
                    <a:bodyPr/>
                    <a:lstStyle/>
                    <a:p>
                      <a:pPr algn="l" fontAlgn="ctr"/>
                      <a:r>
                        <a:rPr lang="en-US" sz="1800" u="none" strike="noStrike">
                          <a:effectLst/>
                        </a:rPr>
                        <a:t>Curl</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Julia</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WHTML</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845240"/>
                  </a:ext>
                </a:extLst>
              </a:tr>
              <a:tr h="327834">
                <a:tc>
                  <a:txBody>
                    <a:bodyPr/>
                    <a:lstStyle/>
                    <a:p>
                      <a:pPr algn="l" fontAlgn="ctr"/>
                      <a:r>
                        <a:rPr lang="en-US" sz="1800" u="none" strike="noStrike">
                          <a:effectLst/>
                        </a:rPr>
                        <a:t>Curry</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Kotlin</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XLISP</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267255"/>
                  </a:ext>
                </a:extLst>
              </a:tr>
              <a:tr h="327834">
                <a:tc>
                  <a:txBody>
                    <a:bodyPr/>
                    <a:lstStyle/>
                    <a:p>
                      <a:pPr algn="l"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XML</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217426"/>
                  </a:ext>
                </a:extLst>
              </a:tr>
              <a:tr h="327834">
                <a:tc>
                  <a:txBody>
                    <a:bodyPr/>
                    <a:lstStyle/>
                    <a:p>
                      <a:pPr algn="l"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YAML</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3476750"/>
                  </a:ext>
                </a:extLst>
              </a:tr>
              <a:tr h="327834">
                <a:tc>
                  <a:txBody>
                    <a:bodyPr/>
                    <a:lstStyle/>
                    <a:p>
                      <a:pPr algn="l"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err="1">
                          <a:effectLst/>
                        </a:rPr>
                        <a:t>ZetaLisp</a:t>
                      </a:r>
                      <a:endParaRPr lang="en-US" sz="1800" b="0" i="0" u="none" strike="noStrike" dirty="0">
                        <a:solidFill>
                          <a:srgbClr val="000000"/>
                        </a:solidFill>
                        <a:effectLst/>
                        <a:latin typeface="Arial" panose="020B0604020202020204" pitchFamily="34" charset="0"/>
                      </a:endParaRPr>
                    </a:p>
                  </a:txBody>
                  <a:tcPr marL="4499" marR="4499" marT="17996" marB="179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1855884"/>
                  </a:ext>
                </a:extLst>
              </a:tr>
            </a:tbl>
          </a:graphicData>
        </a:graphic>
      </p:graphicFrame>
    </p:spTree>
    <p:extLst>
      <p:ext uri="{BB962C8B-B14F-4D97-AF65-F5344CB8AC3E}">
        <p14:creationId xmlns:p14="http://schemas.microsoft.com/office/powerpoint/2010/main" val="329052087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a:solidFill>
                  <a:srgbClr val="D51C29"/>
                </a:solidFill>
              </a:rPr>
              <a:t>NGÔN </a:t>
            </a:r>
            <a:r>
              <a:rPr lang="en-US" sz="3200" b="1" dirty="0">
                <a:solidFill>
                  <a:srgbClr val="D51C29"/>
                </a:solidFill>
              </a:rPr>
              <a:t>NGỮ LẬP </a:t>
            </a:r>
            <a:r>
              <a:rPr lang="en-US" sz="3200" b="1">
                <a:solidFill>
                  <a:srgbClr val="D51C29"/>
                </a:solidFill>
              </a:rPr>
              <a:t>TRÌNH BIÊN DỊCH</a:t>
            </a:r>
            <a:endParaRPr lang="en-US" sz="3200" dirty="0">
              <a:solidFill>
                <a:srgbClr val="D51C29"/>
              </a:solidFill>
            </a:endParaRPr>
          </a:p>
        </p:txBody>
      </p:sp>
      <p:sp>
        <p:nvSpPr>
          <p:cNvPr id="5" name="Rectangle 4"/>
          <p:cNvSpPr/>
          <p:nvPr/>
        </p:nvSpPr>
        <p:spPr>
          <a:xfrm>
            <a:off x="322775" y="1164411"/>
            <a:ext cx="6524074" cy="4856971"/>
          </a:xfrm>
          <a:prstGeom prst="rect">
            <a:avLst/>
          </a:prstGeom>
        </p:spPr>
        <p:txBody>
          <a:bodyPr wrap="square">
            <a:spAutoFit/>
          </a:bodyPr>
          <a:lstStyle/>
          <a:p>
            <a:pPr marL="457200" indent="-457200" algn="l" fontAlgn="base">
              <a:lnSpc>
                <a:spcPct val="120000"/>
              </a:lnSpc>
              <a:spcBef>
                <a:spcPts val="300"/>
              </a:spcBef>
              <a:buClr>
                <a:srgbClr val="C00000"/>
              </a:buClr>
              <a:buFont typeface="Wingdings" panose="05000000000000000000" pitchFamily="2" charset="2"/>
              <a:buChar char="v"/>
            </a:pPr>
            <a:r>
              <a:rPr lang="en-US" sz="2600" b="0" i="0">
                <a:solidFill>
                  <a:srgbClr val="333333"/>
                </a:solidFill>
                <a:effectLst/>
                <a:latin typeface="Roboto" panose="02000000000000000000" pitchFamily="2" charset="0"/>
              </a:rPr>
              <a:t>Ng</a:t>
            </a:r>
            <a:r>
              <a:rPr lang="en-US" sz="2600">
                <a:solidFill>
                  <a:srgbClr val="333333"/>
                </a:solidFill>
                <a:latin typeface="Roboto" panose="02000000000000000000" pitchFamily="2" charset="0"/>
              </a:rPr>
              <a:t>ôn ngữ lập trình biên dịch h</a:t>
            </a:r>
            <a:r>
              <a:rPr lang="vi-VN" sz="2600">
                <a:solidFill>
                  <a:srgbClr val="333333"/>
                </a:solidFill>
                <a:latin typeface="Roboto" panose="02000000000000000000" pitchFamily="2" charset="0"/>
              </a:rPr>
              <a:t>ay còn được gọi bằng những cái tên trình biên dịch, phần mềm biên dịch (Compiler) - là một chương trình máy tính làm công việc dịch một chuỗi các câu lệnh viết bằng ngôn ngữ lập trình</a:t>
            </a:r>
            <a:r>
              <a:rPr lang="en-US" sz="2600">
                <a:solidFill>
                  <a:srgbClr val="333333"/>
                </a:solidFill>
                <a:latin typeface="Roboto" panose="02000000000000000000" pitchFamily="2" charset="0"/>
              </a:rPr>
              <a:t> t</a:t>
            </a:r>
            <a:r>
              <a:rPr lang="vi-VN" sz="2600">
                <a:solidFill>
                  <a:srgbClr val="333333"/>
                </a:solidFill>
                <a:latin typeface="Roboto" panose="02000000000000000000" pitchFamily="2" charset="0"/>
              </a:rPr>
              <a:t>hành chương trình tương đương nhưng với ngôn ngữ máy tính mới, thường là ngôn ngữ ở cấp thấp hơn. Chương trình mới gọi là mã đối tượng.</a:t>
            </a:r>
            <a:endParaRPr lang="en-US" sz="2600" b="0" i="0" dirty="0">
              <a:solidFill>
                <a:srgbClr val="333333"/>
              </a:solidFill>
              <a:effectLst/>
              <a:latin typeface="Roboto" panose="02000000000000000000" pitchFamily="2" charset="0"/>
            </a:endParaRPr>
          </a:p>
        </p:txBody>
      </p:sp>
      <p:pic>
        <p:nvPicPr>
          <p:cNvPr id="1026" name="Picture 2" descr="Tìm hiểu về ngôn ngữ lập trình thông dịch và biên dịch">
            <a:extLst>
              <a:ext uri="{FF2B5EF4-FFF2-40B4-BE49-F238E27FC236}">
                <a16:creationId xmlns:a16="http://schemas.microsoft.com/office/drawing/2014/main" id="{8CF1936A-B3C7-4304-83C2-282F5571C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6849" y="1164411"/>
            <a:ext cx="5022374" cy="4996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45304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a:solidFill>
                  <a:srgbClr val="D51C29"/>
                </a:solidFill>
              </a:rPr>
              <a:t>NGÔN </a:t>
            </a:r>
            <a:r>
              <a:rPr lang="en-US" sz="3200" b="1" dirty="0">
                <a:solidFill>
                  <a:srgbClr val="D51C29"/>
                </a:solidFill>
              </a:rPr>
              <a:t>NGỮ LẬP </a:t>
            </a:r>
            <a:r>
              <a:rPr lang="en-US" sz="3200" b="1">
                <a:solidFill>
                  <a:srgbClr val="D51C29"/>
                </a:solidFill>
              </a:rPr>
              <a:t>TRÌNH BIÊN DỊCH</a:t>
            </a:r>
            <a:endParaRPr lang="en-US" sz="3200" dirty="0">
              <a:solidFill>
                <a:srgbClr val="D51C29"/>
              </a:solidFill>
            </a:endParaRPr>
          </a:p>
        </p:txBody>
      </p:sp>
      <p:sp>
        <p:nvSpPr>
          <p:cNvPr id="5" name="Rectangle 4"/>
          <p:cNvSpPr/>
          <p:nvPr/>
        </p:nvSpPr>
        <p:spPr>
          <a:xfrm>
            <a:off x="322774" y="1164411"/>
            <a:ext cx="11273969" cy="4607672"/>
          </a:xfrm>
          <a:prstGeom prst="rect">
            <a:avLst/>
          </a:prstGeom>
        </p:spPr>
        <p:txBody>
          <a:bodyPr wrap="square">
            <a:spAutoFit/>
          </a:bodyPr>
          <a:lstStyle/>
          <a:p>
            <a:pPr marL="457200" indent="-457200" algn="l" fontAlgn="base">
              <a:lnSpc>
                <a:spcPct val="120000"/>
              </a:lnSpc>
              <a:spcBef>
                <a:spcPts val="300"/>
              </a:spcBef>
              <a:buClr>
                <a:srgbClr val="C00000"/>
              </a:buClr>
              <a:buFont typeface="Wingdings" panose="05000000000000000000" pitchFamily="2" charset="2"/>
              <a:buChar char="v"/>
            </a:pPr>
            <a:r>
              <a:rPr lang="en-US" sz="2600">
                <a:solidFill>
                  <a:srgbClr val="333333"/>
                </a:solidFill>
                <a:latin typeface="Roboto" panose="02000000000000000000" pitchFamily="2" charset="0"/>
              </a:rPr>
              <a:t>Ưu điểm</a:t>
            </a:r>
          </a:p>
          <a:p>
            <a:pPr marL="914400" lvl="1" indent="-457200" fontAlgn="base">
              <a:lnSpc>
                <a:spcPct val="120000"/>
              </a:lnSpc>
              <a:spcBef>
                <a:spcPts val="300"/>
              </a:spcBef>
              <a:buClr>
                <a:srgbClr val="C00000"/>
              </a:buClr>
              <a:buFont typeface="Wingdings" panose="05000000000000000000" pitchFamily="2" charset="2"/>
              <a:buChar char="§"/>
            </a:pPr>
            <a:r>
              <a:rPr lang="vi-VN" sz="2600">
                <a:solidFill>
                  <a:srgbClr val="333333"/>
                </a:solidFill>
                <a:latin typeface="Roboto" panose="02000000000000000000" pitchFamily="2" charset="0"/>
              </a:rPr>
              <a:t>Chương trình thực thi có tốc độ nhanh</a:t>
            </a:r>
            <a:endParaRPr lang="en-US" sz="2600">
              <a:solidFill>
                <a:srgbClr val="333333"/>
              </a:solidFill>
              <a:latin typeface="Roboto" panose="02000000000000000000" pitchFamily="2" charset="0"/>
            </a:endParaRPr>
          </a:p>
          <a:p>
            <a:pPr marL="914400" lvl="1" indent="-457200" fontAlgn="base">
              <a:lnSpc>
                <a:spcPct val="120000"/>
              </a:lnSpc>
              <a:spcBef>
                <a:spcPts val="300"/>
              </a:spcBef>
              <a:buClr>
                <a:srgbClr val="C00000"/>
              </a:buClr>
              <a:buFont typeface="Wingdings" panose="05000000000000000000" pitchFamily="2" charset="2"/>
              <a:buChar char="§"/>
            </a:pPr>
            <a:r>
              <a:rPr lang="vi-VN" sz="2600">
                <a:solidFill>
                  <a:srgbClr val="333333"/>
                </a:solidFill>
                <a:latin typeface="Roboto" panose="02000000000000000000" pitchFamily="2" charset="0"/>
              </a:rPr>
              <a:t>Độ tin cậy cao hơn trình thông dịch</a:t>
            </a:r>
            <a:endParaRPr lang="en-US" sz="2600">
              <a:solidFill>
                <a:srgbClr val="333333"/>
              </a:solidFill>
              <a:latin typeface="Roboto" panose="02000000000000000000" pitchFamily="2" charset="0"/>
            </a:endParaRPr>
          </a:p>
          <a:p>
            <a:pPr marL="914400" lvl="1" indent="-457200" fontAlgn="base">
              <a:lnSpc>
                <a:spcPct val="120000"/>
              </a:lnSpc>
              <a:spcBef>
                <a:spcPts val="300"/>
              </a:spcBef>
              <a:buClr>
                <a:srgbClr val="C00000"/>
              </a:buClr>
              <a:buFont typeface="Wingdings" panose="05000000000000000000" pitchFamily="2" charset="2"/>
              <a:buChar char="§"/>
            </a:pPr>
            <a:r>
              <a:rPr lang="vi-VN" sz="2600">
                <a:solidFill>
                  <a:srgbClr val="333333"/>
                </a:solidFill>
                <a:latin typeface="Roboto" panose="02000000000000000000" pitchFamily="2" charset="0"/>
              </a:rPr>
              <a:t>Không có hiện tượng dịch ngược mã nguồn</a:t>
            </a:r>
            <a:endParaRPr lang="en-US" sz="2600">
              <a:solidFill>
                <a:srgbClr val="333333"/>
              </a:solidFill>
              <a:latin typeface="Roboto" panose="02000000000000000000" pitchFamily="2" charset="0"/>
            </a:endParaRPr>
          </a:p>
          <a:p>
            <a:pPr marL="457200" indent="-457200" algn="l" fontAlgn="base">
              <a:lnSpc>
                <a:spcPct val="120000"/>
              </a:lnSpc>
              <a:spcBef>
                <a:spcPts val="300"/>
              </a:spcBef>
              <a:buClr>
                <a:srgbClr val="C00000"/>
              </a:buClr>
              <a:buFont typeface="Wingdings" panose="05000000000000000000" pitchFamily="2" charset="2"/>
              <a:buChar char="v"/>
            </a:pPr>
            <a:r>
              <a:rPr lang="en-US" sz="2600" b="0" i="0">
                <a:solidFill>
                  <a:srgbClr val="333333"/>
                </a:solidFill>
                <a:effectLst/>
                <a:latin typeface="Roboto" panose="02000000000000000000" pitchFamily="2" charset="0"/>
              </a:rPr>
              <a:t>Nhược điểm</a:t>
            </a:r>
          </a:p>
          <a:p>
            <a:pPr marL="914400" lvl="1" indent="-457200" fontAlgn="base">
              <a:lnSpc>
                <a:spcPct val="120000"/>
              </a:lnSpc>
              <a:spcBef>
                <a:spcPts val="300"/>
              </a:spcBef>
              <a:buClr>
                <a:srgbClr val="C00000"/>
              </a:buClr>
              <a:buFont typeface="Wingdings" panose="05000000000000000000" pitchFamily="2" charset="2"/>
              <a:buChar char="§"/>
            </a:pPr>
            <a:r>
              <a:rPr lang="en-US" sz="2600">
                <a:solidFill>
                  <a:srgbClr val="333333"/>
                </a:solidFill>
                <a:latin typeface="Roboto" panose="02000000000000000000" pitchFamily="2" charset="0"/>
              </a:rPr>
              <a:t>Do mã máy của mỗi nền tảng khác nhau mà việc thực hiện đa nền tảng rất khó</a:t>
            </a:r>
          </a:p>
          <a:p>
            <a:pPr marL="914400" lvl="1" indent="-457200" fontAlgn="base">
              <a:lnSpc>
                <a:spcPct val="120000"/>
              </a:lnSpc>
              <a:spcBef>
                <a:spcPts val="300"/>
              </a:spcBef>
              <a:buClr>
                <a:srgbClr val="C00000"/>
              </a:buClr>
              <a:buFont typeface="Wingdings" panose="05000000000000000000" pitchFamily="2" charset="2"/>
              <a:buChar char="§"/>
            </a:pPr>
            <a:r>
              <a:rPr lang="vi-VN" sz="2600">
                <a:solidFill>
                  <a:srgbClr val="333333"/>
                </a:solidFill>
                <a:latin typeface="Roboto" panose="02000000000000000000" pitchFamily="2" charset="0"/>
              </a:rPr>
              <a:t>Khó xây dựng compiler có tính chính xác cao có thể chuyển chương trình sang mã máy</a:t>
            </a:r>
            <a:endParaRPr lang="en-US" sz="2600" dirty="0">
              <a:solidFill>
                <a:srgbClr val="333333"/>
              </a:solidFill>
              <a:latin typeface="Roboto" panose="02000000000000000000" pitchFamily="2" charset="0"/>
            </a:endParaRPr>
          </a:p>
        </p:txBody>
      </p:sp>
    </p:spTree>
    <p:extLst>
      <p:ext uri="{BB962C8B-B14F-4D97-AF65-F5344CB8AC3E}">
        <p14:creationId xmlns:p14="http://schemas.microsoft.com/office/powerpoint/2010/main" val="279899674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a:solidFill>
                  <a:srgbClr val="D51C29"/>
                </a:solidFill>
              </a:rPr>
              <a:t>NGÔN </a:t>
            </a:r>
            <a:r>
              <a:rPr lang="en-US" sz="3200" b="1" dirty="0">
                <a:solidFill>
                  <a:srgbClr val="D51C29"/>
                </a:solidFill>
              </a:rPr>
              <a:t>NGỮ LẬP </a:t>
            </a:r>
            <a:r>
              <a:rPr lang="en-US" sz="3200" b="1">
                <a:solidFill>
                  <a:srgbClr val="D51C29"/>
                </a:solidFill>
              </a:rPr>
              <a:t>TRÌNH THÔNG DỊCH</a:t>
            </a:r>
            <a:endParaRPr lang="en-US" sz="3200" dirty="0">
              <a:solidFill>
                <a:srgbClr val="D51C29"/>
              </a:solidFill>
            </a:endParaRPr>
          </a:p>
        </p:txBody>
      </p:sp>
      <p:sp>
        <p:nvSpPr>
          <p:cNvPr id="5" name="Rectangle 4"/>
          <p:cNvSpPr/>
          <p:nvPr/>
        </p:nvSpPr>
        <p:spPr>
          <a:xfrm>
            <a:off x="132676" y="3853823"/>
            <a:ext cx="11736547" cy="2456313"/>
          </a:xfrm>
          <a:prstGeom prst="rect">
            <a:avLst/>
          </a:prstGeom>
        </p:spPr>
        <p:txBody>
          <a:bodyPr wrap="square">
            <a:spAutoFit/>
          </a:bodyPr>
          <a:lstStyle/>
          <a:p>
            <a:pPr marL="457200" indent="-457200" algn="l" fontAlgn="base">
              <a:lnSpc>
                <a:spcPct val="120000"/>
              </a:lnSpc>
              <a:spcBef>
                <a:spcPts val="300"/>
              </a:spcBef>
              <a:buClr>
                <a:srgbClr val="C00000"/>
              </a:buClr>
              <a:buFont typeface="Wingdings" panose="05000000000000000000" pitchFamily="2" charset="2"/>
              <a:buChar char="v"/>
            </a:pPr>
            <a:r>
              <a:rPr lang="vi-VN" sz="2600" b="0" i="0">
                <a:solidFill>
                  <a:srgbClr val="333333"/>
                </a:solidFill>
                <a:effectLst/>
                <a:latin typeface="Roboto" panose="02000000000000000000" pitchFamily="2" charset="0"/>
              </a:rPr>
              <a:t>Ngôn ngữ lập trình thông dịch hay còn gọi là trình thông dịch (Interpreter) -  là loại ngôn ngữ lập trình thực thi các lệnh trực tiếp và tự do mà không cần biên dịch trước chương trình khi chuyển sang ngôn ngữ máy. Chúng thực thi trực tiếp các chương trình, sau đó dịch từng câu lệnh thành chuỗi bao gồm những các chương trình con, rồi chuyển sang mã máy</a:t>
            </a:r>
            <a:r>
              <a:rPr lang="en-US" sz="2600" b="0" i="0">
                <a:solidFill>
                  <a:srgbClr val="333333"/>
                </a:solidFill>
                <a:effectLst/>
                <a:latin typeface="Roboto" panose="02000000000000000000" pitchFamily="2" charset="0"/>
              </a:rPr>
              <a:t>.</a:t>
            </a:r>
            <a:endParaRPr lang="en-US" sz="2600" b="0" i="0" dirty="0">
              <a:solidFill>
                <a:srgbClr val="333333"/>
              </a:solidFill>
              <a:effectLst/>
              <a:latin typeface="Roboto" panose="02000000000000000000" pitchFamily="2" charset="0"/>
            </a:endParaRPr>
          </a:p>
        </p:txBody>
      </p:sp>
      <p:pic>
        <p:nvPicPr>
          <p:cNvPr id="2050" name="Picture 2" descr="Tìm hiểu về ngôn ngữ lập trình thông dịch và biên dịch">
            <a:extLst>
              <a:ext uri="{FF2B5EF4-FFF2-40B4-BE49-F238E27FC236}">
                <a16:creationId xmlns:a16="http://schemas.microsoft.com/office/drawing/2014/main" id="{CA722498-BCC2-4F0C-8599-05CB6CA84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1301" y="1240396"/>
            <a:ext cx="6788123" cy="2613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30403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a:solidFill>
                  <a:srgbClr val="D51C29"/>
                </a:solidFill>
              </a:rPr>
              <a:t>NGÔN </a:t>
            </a:r>
            <a:r>
              <a:rPr lang="en-US" sz="3200" b="1" dirty="0">
                <a:solidFill>
                  <a:srgbClr val="D51C29"/>
                </a:solidFill>
              </a:rPr>
              <a:t>NGỮ LẬP </a:t>
            </a:r>
            <a:r>
              <a:rPr lang="en-US" sz="3200" b="1">
                <a:solidFill>
                  <a:srgbClr val="D51C29"/>
                </a:solidFill>
              </a:rPr>
              <a:t>TRÌNH THÔNG DỊCH</a:t>
            </a:r>
            <a:endParaRPr lang="en-US" sz="3200" dirty="0">
              <a:solidFill>
                <a:srgbClr val="D51C29"/>
              </a:solidFill>
            </a:endParaRPr>
          </a:p>
        </p:txBody>
      </p:sp>
      <p:sp>
        <p:nvSpPr>
          <p:cNvPr id="5" name="Rectangle 4"/>
          <p:cNvSpPr/>
          <p:nvPr/>
        </p:nvSpPr>
        <p:spPr>
          <a:xfrm>
            <a:off x="322774" y="1164411"/>
            <a:ext cx="11273969" cy="4833374"/>
          </a:xfrm>
          <a:prstGeom prst="rect">
            <a:avLst/>
          </a:prstGeom>
        </p:spPr>
        <p:txBody>
          <a:bodyPr wrap="square">
            <a:spAutoFit/>
          </a:bodyPr>
          <a:lstStyle/>
          <a:p>
            <a:pPr marL="457200" indent="-457200" algn="l" fontAlgn="base">
              <a:lnSpc>
                <a:spcPct val="120000"/>
              </a:lnSpc>
              <a:spcBef>
                <a:spcPts val="300"/>
              </a:spcBef>
              <a:buClr>
                <a:srgbClr val="C00000"/>
              </a:buClr>
              <a:buFont typeface="Wingdings" panose="05000000000000000000" pitchFamily="2" charset="2"/>
              <a:buChar char="v"/>
            </a:pPr>
            <a:r>
              <a:rPr lang="en-US" sz="2600">
                <a:solidFill>
                  <a:srgbClr val="333333"/>
                </a:solidFill>
                <a:latin typeface="Roboto" panose="02000000000000000000" pitchFamily="2" charset="0"/>
              </a:rPr>
              <a:t>Ưu điểm</a:t>
            </a:r>
          </a:p>
          <a:p>
            <a:pPr marL="914400" lvl="1" indent="-457200" fontAlgn="base">
              <a:lnSpc>
                <a:spcPct val="120000"/>
              </a:lnSpc>
              <a:spcBef>
                <a:spcPts val="300"/>
              </a:spcBef>
              <a:buClr>
                <a:srgbClr val="C00000"/>
              </a:buClr>
              <a:buFont typeface="Wingdings" panose="05000000000000000000" pitchFamily="2" charset="2"/>
              <a:buChar char="§"/>
            </a:pPr>
            <a:r>
              <a:rPr lang="vi-VN" sz="2600">
                <a:solidFill>
                  <a:srgbClr val="333333"/>
                </a:solidFill>
                <a:latin typeface="Roboto" panose="02000000000000000000" pitchFamily="2" charset="0"/>
              </a:rPr>
              <a:t>Dễ thực hiện</a:t>
            </a:r>
            <a:endParaRPr lang="en-US" sz="2600">
              <a:solidFill>
                <a:srgbClr val="333333"/>
              </a:solidFill>
              <a:latin typeface="Roboto" panose="02000000000000000000" pitchFamily="2" charset="0"/>
            </a:endParaRPr>
          </a:p>
          <a:p>
            <a:pPr marL="914400" lvl="1" indent="-457200" fontAlgn="base">
              <a:lnSpc>
                <a:spcPct val="120000"/>
              </a:lnSpc>
              <a:spcBef>
                <a:spcPts val="300"/>
              </a:spcBef>
              <a:buClr>
                <a:srgbClr val="C00000"/>
              </a:buClr>
              <a:buFont typeface="Wingdings" panose="05000000000000000000" pitchFamily="2" charset="2"/>
              <a:buChar char="§"/>
            </a:pPr>
            <a:r>
              <a:rPr lang="vi-VN" sz="2600">
                <a:solidFill>
                  <a:srgbClr val="333333"/>
                </a:solidFill>
                <a:latin typeface="Roboto" panose="02000000000000000000" pitchFamily="2" charset="0"/>
              </a:rPr>
              <a:t>Hỗ trợ sử dụng trên đa nền tảng.</a:t>
            </a:r>
          </a:p>
          <a:p>
            <a:pPr marL="914400" lvl="1" indent="-457200" fontAlgn="base">
              <a:lnSpc>
                <a:spcPct val="120000"/>
              </a:lnSpc>
              <a:spcBef>
                <a:spcPts val="300"/>
              </a:spcBef>
              <a:buClr>
                <a:srgbClr val="C00000"/>
              </a:buClr>
              <a:buFont typeface="Wingdings" panose="05000000000000000000" pitchFamily="2" charset="2"/>
              <a:buChar char="§"/>
            </a:pPr>
            <a:r>
              <a:rPr lang="vi-VN" sz="2600">
                <a:solidFill>
                  <a:srgbClr val="333333"/>
                </a:solidFill>
                <a:latin typeface="Roboto" panose="02000000000000000000" pitchFamily="2" charset="0"/>
              </a:rPr>
              <a:t>Kích thước chương trình thực thi nhỏ.</a:t>
            </a:r>
          </a:p>
          <a:p>
            <a:pPr marL="457200" indent="-457200" algn="l" fontAlgn="base">
              <a:lnSpc>
                <a:spcPct val="120000"/>
              </a:lnSpc>
              <a:spcBef>
                <a:spcPts val="300"/>
              </a:spcBef>
              <a:buClr>
                <a:srgbClr val="C00000"/>
              </a:buClr>
              <a:buFont typeface="Wingdings" panose="05000000000000000000" pitchFamily="2" charset="2"/>
              <a:buChar char="v"/>
            </a:pPr>
            <a:r>
              <a:rPr lang="en-US" sz="2600" b="0" i="0">
                <a:solidFill>
                  <a:srgbClr val="333333"/>
                </a:solidFill>
                <a:effectLst/>
                <a:latin typeface="Roboto" panose="02000000000000000000" pitchFamily="2" charset="0"/>
              </a:rPr>
              <a:t>Nhược điểm</a:t>
            </a:r>
          </a:p>
          <a:p>
            <a:pPr marL="914400" lvl="1" indent="-457200" fontAlgn="base">
              <a:lnSpc>
                <a:spcPct val="120000"/>
              </a:lnSpc>
              <a:spcBef>
                <a:spcPts val="300"/>
              </a:spcBef>
              <a:buClr>
                <a:srgbClr val="C00000"/>
              </a:buClr>
              <a:buFont typeface="Wingdings" panose="05000000000000000000" pitchFamily="2" charset="2"/>
              <a:buChar char="§"/>
            </a:pPr>
            <a:r>
              <a:rPr lang="vi-VN" sz="2600">
                <a:solidFill>
                  <a:srgbClr val="333333"/>
                </a:solidFill>
                <a:latin typeface="Roboto" panose="02000000000000000000" pitchFamily="2" charset="0"/>
              </a:rPr>
              <a:t>Các chương trình có độ tin cậy thấp.</a:t>
            </a:r>
          </a:p>
          <a:p>
            <a:pPr marL="914400" lvl="1" indent="-457200" fontAlgn="base">
              <a:lnSpc>
                <a:spcPct val="120000"/>
              </a:lnSpc>
              <a:spcBef>
                <a:spcPts val="300"/>
              </a:spcBef>
              <a:buClr>
                <a:srgbClr val="C00000"/>
              </a:buClr>
              <a:buFont typeface="Wingdings" panose="05000000000000000000" pitchFamily="2" charset="2"/>
              <a:buChar char="§"/>
            </a:pPr>
            <a:r>
              <a:rPr lang="vi-VN" sz="2600">
                <a:solidFill>
                  <a:srgbClr val="333333"/>
                </a:solidFill>
                <a:latin typeface="Roboto" panose="02000000000000000000" pitchFamily="2" charset="0"/>
              </a:rPr>
              <a:t>Source code hay bị dịch ngược.</a:t>
            </a:r>
          </a:p>
          <a:p>
            <a:pPr marL="914400" lvl="1" indent="-457200" fontAlgn="base">
              <a:lnSpc>
                <a:spcPct val="120000"/>
              </a:lnSpc>
              <a:spcBef>
                <a:spcPts val="300"/>
              </a:spcBef>
              <a:buClr>
                <a:srgbClr val="C00000"/>
              </a:buClr>
              <a:buFont typeface="Wingdings" panose="05000000000000000000" pitchFamily="2" charset="2"/>
              <a:buChar char="§"/>
            </a:pPr>
            <a:r>
              <a:rPr lang="vi-VN" sz="2600">
                <a:solidFill>
                  <a:srgbClr val="333333"/>
                </a:solidFill>
                <a:latin typeface="Roboto" panose="02000000000000000000" pitchFamily="2" charset="0"/>
              </a:rPr>
              <a:t>Tốc độ thực thi chậm.</a:t>
            </a:r>
          </a:p>
          <a:p>
            <a:pPr marL="914400" lvl="1" indent="-457200" fontAlgn="base">
              <a:lnSpc>
                <a:spcPct val="120000"/>
              </a:lnSpc>
              <a:spcBef>
                <a:spcPts val="300"/>
              </a:spcBef>
              <a:buClr>
                <a:srgbClr val="C00000"/>
              </a:buClr>
              <a:buFont typeface="Wingdings" panose="05000000000000000000" pitchFamily="2" charset="2"/>
              <a:buChar char="§"/>
            </a:pPr>
            <a:r>
              <a:rPr lang="vi-VN" sz="2600">
                <a:solidFill>
                  <a:srgbClr val="333333"/>
                </a:solidFill>
                <a:latin typeface="Roboto" panose="02000000000000000000" pitchFamily="2" charset="0"/>
              </a:rPr>
              <a:t>Tiềm ẩn nhiều nguy cơ mắc lỗi.</a:t>
            </a:r>
          </a:p>
        </p:txBody>
      </p:sp>
    </p:spTree>
    <p:extLst>
      <p:ext uri="{BB962C8B-B14F-4D97-AF65-F5344CB8AC3E}">
        <p14:creationId xmlns:p14="http://schemas.microsoft.com/office/powerpoint/2010/main" val="2361318658"/>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0CD753C1D6C9419661183C5D1677C3" ma:contentTypeVersion="4" ma:contentTypeDescription="Create a new document." ma:contentTypeScope="" ma:versionID="c5980b69ebcab4ffa719fcc8496b4abb">
  <xsd:schema xmlns:xsd="http://www.w3.org/2001/XMLSchema" xmlns:xs="http://www.w3.org/2001/XMLSchema" xmlns:p="http://schemas.microsoft.com/office/2006/metadata/properties" xmlns:ns2="3498a131-afed-47bd-b7a1-c89bbe150c11" targetNamespace="http://schemas.microsoft.com/office/2006/metadata/properties" ma:root="true" ma:fieldsID="753163a1641a185938d485cac0a483e8" ns2:_="">
    <xsd:import namespace="3498a131-afed-47bd-b7a1-c89bbe150c1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98a131-afed-47bd-b7a1-c89bbe150c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5B95F1-52AB-4BBA-AC15-994EDA76B3A2}">
  <ds:schemaRefs>
    <ds:schemaRef ds:uri="http://schemas.microsoft.com/sharepoint/v3/contenttype/forms"/>
  </ds:schemaRefs>
</ds:datastoreItem>
</file>

<file path=customXml/itemProps2.xml><?xml version="1.0" encoding="utf-8"?>
<ds:datastoreItem xmlns:ds="http://schemas.openxmlformats.org/officeDocument/2006/customXml" ds:itemID="{09C818E5-ADA4-421E-917D-3408DC083C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98a131-afed-47bd-b7a1-c89bbe150c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CE54CC-E759-42CB-BC23-84710511836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包图主题2</Template>
  <TotalTime>2724</TotalTime>
  <Words>2115</Words>
  <Application>Microsoft Office PowerPoint</Application>
  <PresentationFormat>Widescreen</PresentationFormat>
  <Paragraphs>295</Paragraphs>
  <Slides>21</Slides>
  <Notes>21</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等线</vt:lpstr>
      <vt:lpstr>微软雅黑</vt:lpstr>
      <vt:lpstr>Arial</vt:lpstr>
      <vt:lpstr>Calibri</vt:lpstr>
      <vt:lpstr>Cambria</vt:lpstr>
      <vt:lpstr>Inherit</vt:lpstr>
      <vt:lpstr>roboto</vt:lpstr>
      <vt:lpstr>roboto</vt:lpstr>
      <vt:lpstr>Wingdings</vt:lpstr>
      <vt:lpstr>包图主题2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Bùi Minh Phụng - Khoa Công nghệ thông tin - VLSET</cp:lastModifiedBy>
  <cp:revision>223</cp:revision>
  <dcterms:created xsi:type="dcterms:W3CDTF">2017-09-22T08:16:39Z</dcterms:created>
  <dcterms:modified xsi:type="dcterms:W3CDTF">2022-11-08T10:13:01Z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0x010100860CD753C1D6C9419661183C5D1677C3</vt:lpwstr>
  </property>
</Properties>
</file>