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1"/>
  </p:notesMasterIdLst>
  <p:sldIdLst>
    <p:sldId id="539" r:id="rId6"/>
    <p:sldId id="287" r:id="rId7"/>
    <p:sldId id="378" r:id="rId8"/>
    <p:sldId id="581" r:id="rId9"/>
    <p:sldId id="582" r:id="rId10"/>
    <p:sldId id="583" r:id="rId11"/>
    <p:sldId id="584" r:id="rId12"/>
    <p:sldId id="586" r:id="rId13"/>
    <p:sldId id="585" r:id="rId14"/>
    <p:sldId id="588" r:id="rId15"/>
    <p:sldId id="587" r:id="rId16"/>
    <p:sldId id="517" r:id="rId17"/>
    <p:sldId id="589" r:id="rId18"/>
    <p:sldId id="590" r:id="rId19"/>
    <p:sldId id="591" r:id="rId20"/>
    <p:sldId id="529" r:id="rId21"/>
    <p:sldId id="530" r:id="rId22"/>
    <p:sldId id="531" r:id="rId23"/>
    <p:sldId id="532" r:id="rId24"/>
    <p:sldId id="533" r:id="rId25"/>
    <p:sldId id="534" r:id="rId26"/>
    <p:sldId id="535" r:id="rId27"/>
    <p:sldId id="536" r:id="rId28"/>
    <p:sldId id="538" r:id="rId29"/>
    <p:sldId id="319"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F2F"/>
    <a:srgbClr val="D51C29"/>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792CD-D798-4B7D-9FD8-F37994263E7C}" v="15" dt="2022-12-04T15:37:0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73254" autoAdjust="0"/>
  </p:normalViewPr>
  <p:slideViewPr>
    <p:cSldViewPr snapToGrid="0" showGuides="1">
      <p:cViewPr varScale="1">
        <p:scale>
          <a:sx n="63" d="100"/>
          <a:sy n="63" d="100"/>
        </p:scale>
        <p:origin x="1061" y="62"/>
      </p:cViewPr>
      <p:guideLst>
        <p:guide orient="horz" pos="2160"/>
        <p:guide pos="758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ùi Minh Phụng - Khoa Công nghệ thông tin - VLSET" userId="31ee5542-8119-4308-8073-3356e750a326" providerId="ADAL" clId="{37DDB77D-EDD6-41CA-AF2C-4C69DECB8264}"/>
    <pc:docChg chg="undo custSel delSld modSld">
      <pc:chgData name="Bùi Minh Phụng - Khoa Công nghệ thông tin - VLSET" userId="31ee5542-8119-4308-8073-3356e750a326" providerId="ADAL" clId="{37DDB77D-EDD6-41CA-AF2C-4C69DECB8264}" dt="2022-10-10T15:26:34.214" v="323" actId="47"/>
      <pc:docMkLst>
        <pc:docMk/>
      </pc:docMkLst>
      <pc:sldChg chg="modSp mod">
        <pc:chgData name="Bùi Minh Phụng - Khoa Công nghệ thông tin - VLSET" userId="31ee5542-8119-4308-8073-3356e750a326" providerId="ADAL" clId="{37DDB77D-EDD6-41CA-AF2C-4C69DECB8264}" dt="2022-10-10T15:24:55.378" v="322" actId="20577"/>
        <pc:sldMkLst>
          <pc:docMk/>
          <pc:sldMk cId="133809529" sldId="287"/>
        </pc:sldMkLst>
        <pc:spChg chg="mod">
          <ac:chgData name="Bùi Minh Phụng - Khoa Công nghệ thông tin - VLSET" userId="31ee5542-8119-4308-8073-3356e750a326" providerId="ADAL" clId="{37DDB77D-EDD6-41CA-AF2C-4C69DECB8264}" dt="2022-10-10T15:24:55.378" v="322" actId="20577"/>
          <ac:spMkLst>
            <pc:docMk/>
            <pc:sldMk cId="133809529" sldId="287"/>
            <ac:spMk id="2" creationId="{00000000-0000-0000-0000-000000000000}"/>
          </ac:spMkLst>
        </pc:spChg>
      </pc:sldChg>
      <pc:sldChg chg="modSp mod">
        <pc:chgData name="Bùi Minh Phụng - Khoa Công nghệ thông tin - VLSET" userId="31ee5542-8119-4308-8073-3356e750a326" providerId="ADAL" clId="{37DDB77D-EDD6-41CA-AF2C-4C69DECB8264}" dt="2022-10-10T15:23:35.472" v="271" actId="20577"/>
        <pc:sldMkLst>
          <pc:docMk/>
          <pc:sldMk cId="3237956247" sldId="361"/>
        </pc:sldMkLst>
        <pc:spChg chg="mod">
          <ac:chgData name="Bùi Minh Phụng - Khoa Công nghệ thông tin - VLSET" userId="31ee5542-8119-4308-8073-3356e750a326" providerId="ADAL" clId="{37DDB77D-EDD6-41CA-AF2C-4C69DECB8264}" dt="2022-10-10T15:23:35.472" v="271" actId="20577"/>
          <ac:spMkLst>
            <pc:docMk/>
            <pc:sldMk cId="3237956247" sldId="361"/>
            <ac:spMk id="4" creationId="{443ADA68-64FB-435C-9C6C-292AE0A12CA9}"/>
          </ac:spMkLst>
        </pc:spChg>
      </pc:sldChg>
      <pc:sldChg chg="modSp mod">
        <pc:chgData name="Bùi Minh Phụng - Khoa Công nghệ thông tin - VLSET" userId="31ee5542-8119-4308-8073-3356e750a326" providerId="ADAL" clId="{37DDB77D-EDD6-41CA-AF2C-4C69DECB8264}" dt="2022-10-10T15:21:34.897" v="106" actId="20577"/>
        <pc:sldMkLst>
          <pc:docMk/>
          <pc:sldMk cId="717281641" sldId="386"/>
        </pc:sldMkLst>
        <pc:spChg chg="mod">
          <ac:chgData name="Bùi Minh Phụng - Khoa Công nghệ thông tin - VLSET" userId="31ee5542-8119-4308-8073-3356e750a326" providerId="ADAL" clId="{37DDB77D-EDD6-41CA-AF2C-4C69DECB8264}" dt="2022-10-10T15:21:34.897" v="106" actId="20577"/>
          <ac:spMkLst>
            <pc:docMk/>
            <pc:sldMk cId="717281641" sldId="386"/>
            <ac:spMk id="17" creationId="{8EC97904-6922-4F0A-8692-B6A6EE1AA17E}"/>
          </ac:spMkLst>
        </pc:spChg>
      </pc:sldChg>
      <pc:sldChg chg="del">
        <pc:chgData name="Bùi Minh Phụng - Khoa Công nghệ thông tin - VLSET" userId="31ee5542-8119-4308-8073-3356e750a326" providerId="ADAL" clId="{37DDB77D-EDD6-41CA-AF2C-4C69DECB8264}" dt="2022-10-10T15:26:34.214" v="323" actId="47"/>
        <pc:sldMkLst>
          <pc:docMk/>
          <pc:sldMk cId="2560651098" sldId="455"/>
        </pc:sldMkLst>
      </pc:sldChg>
      <pc:sldChg chg="del">
        <pc:chgData name="Bùi Minh Phụng - Khoa Công nghệ thông tin - VLSET" userId="31ee5542-8119-4308-8073-3356e750a326" providerId="ADAL" clId="{37DDB77D-EDD6-41CA-AF2C-4C69DECB8264}" dt="2022-10-10T15:12:37.775" v="25" actId="47"/>
        <pc:sldMkLst>
          <pc:docMk/>
          <pc:sldMk cId="535818964" sldId="516"/>
        </pc:sldMkLst>
      </pc:sldChg>
      <pc:sldChg chg="del">
        <pc:chgData name="Bùi Minh Phụng - Khoa Công nghệ thông tin - VLSET" userId="31ee5542-8119-4308-8073-3356e750a326" providerId="ADAL" clId="{37DDB77D-EDD6-41CA-AF2C-4C69DECB8264}" dt="2022-10-10T15:12:37.775" v="25" actId="47"/>
        <pc:sldMkLst>
          <pc:docMk/>
          <pc:sldMk cId="1536430500" sldId="521"/>
        </pc:sldMkLst>
      </pc:sldChg>
      <pc:sldChg chg="modSp mod">
        <pc:chgData name="Bùi Minh Phụng - Khoa Công nghệ thông tin - VLSET" userId="31ee5542-8119-4308-8073-3356e750a326" providerId="ADAL" clId="{37DDB77D-EDD6-41CA-AF2C-4C69DECB8264}" dt="2022-10-10T15:12:04.685" v="24" actId="20577"/>
        <pc:sldMkLst>
          <pc:docMk/>
          <pc:sldMk cId="1003559021" sldId="539"/>
        </pc:sldMkLst>
        <pc:spChg chg="mod">
          <ac:chgData name="Bùi Minh Phụng - Khoa Công nghệ thông tin - VLSET" userId="31ee5542-8119-4308-8073-3356e750a326" providerId="ADAL" clId="{37DDB77D-EDD6-41CA-AF2C-4C69DECB8264}" dt="2022-10-10T15:11:30.265" v="21" actId="20577"/>
          <ac:spMkLst>
            <pc:docMk/>
            <pc:sldMk cId="1003559021" sldId="539"/>
            <ac:spMk id="12" creationId="{C9BD2F7B-3F77-4C00-A03B-0C17F27D1349}"/>
          </ac:spMkLst>
        </pc:spChg>
        <pc:spChg chg="mod">
          <ac:chgData name="Bùi Minh Phụng - Khoa Công nghệ thông tin - VLSET" userId="31ee5542-8119-4308-8073-3356e750a326" providerId="ADAL" clId="{37DDB77D-EDD6-41CA-AF2C-4C69DECB8264}" dt="2022-10-10T15:12:01.379" v="23" actId="20577"/>
          <ac:spMkLst>
            <pc:docMk/>
            <pc:sldMk cId="1003559021" sldId="539"/>
            <ac:spMk id="17" creationId="{C9BD2F7B-3F77-4C00-A03B-0C17F27D1349}"/>
          </ac:spMkLst>
        </pc:spChg>
        <pc:spChg chg="mod">
          <ac:chgData name="Bùi Minh Phụng - Khoa Công nghệ thông tin - VLSET" userId="31ee5542-8119-4308-8073-3356e750a326" providerId="ADAL" clId="{37DDB77D-EDD6-41CA-AF2C-4C69DECB8264}" dt="2022-10-10T15:12:04.685" v="24" actId="20577"/>
          <ac:spMkLst>
            <pc:docMk/>
            <pc:sldMk cId="1003559021" sldId="539"/>
            <ac:spMk id="23" creationId="{C9BD2F7B-3F77-4C00-A03B-0C17F27D1349}"/>
          </ac:spMkLst>
        </pc:spChg>
      </pc:sldChg>
    </pc:docChg>
  </pc:docChgLst>
  <pc:docChgLst>
    <pc:chgData name="Bùi Minh Phụng - Khoa Công nghệ thông tin - VLSET" userId="31ee5542-8119-4308-8073-3356e750a326" providerId="ADAL" clId="{049792CD-D798-4B7D-9FD8-F37994263E7C}"/>
    <pc:docChg chg="undo custSel addSld delSld modSld sldOrd">
      <pc:chgData name="Bùi Minh Phụng - Khoa Công nghệ thông tin - VLSET" userId="31ee5542-8119-4308-8073-3356e750a326" providerId="ADAL" clId="{049792CD-D798-4B7D-9FD8-F37994263E7C}" dt="2022-12-04T15:39:13.070" v="586" actId="948"/>
      <pc:docMkLst>
        <pc:docMk/>
      </pc:docMkLst>
      <pc:sldChg chg="addSp modSp mod">
        <pc:chgData name="Bùi Minh Phụng - Khoa Công nghệ thông tin - VLSET" userId="31ee5542-8119-4308-8073-3356e750a326" providerId="ADAL" clId="{049792CD-D798-4B7D-9FD8-F37994263E7C}" dt="2022-12-03T15:53:34.214" v="85" actId="20577"/>
        <pc:sldMkLst>
          <pc:docMk/>
          <pc:sldMk cId="133809529" sldId="287"/>
        </pc:sldMkLst>
        <pc:spChg chg="add mod">
          <ac:chgData name="Bùi Minh Phụng - Khoa Công nghệ thông tin - VLSET" userId="31ee5542-8119-4308-8073-3356e750a326" providerId="ADAL" clId="{049792CD-D798-4B7D-9FD8-F37994263E7C}" dt="2022-12-03T15:53:34.214" v="85" actId="20577"/>
          <ac:spMkLst>
            <pc:docMk/>
            <pc:sldMk cId="133809529" sldId="287"/>
            <ac:spMk id="7" creationId="{5E2F7AB3-AF00-4E48-BA91-2D558BA7EBC3}"/>
          </ac:spMkLst>
        </pc:spChg>
        <pc:spChg chg="add mod">
          <ac:chgData name="Bùi Minh Phụng - Khoa Công nghệ thông tin - VLSET" userId="31ee5542-8119-4308-8073-3356e750a326" providerId="ADAL" clId="{049792CD-D798-4B7D-9FD8-F37994263E7C}" dt="2022-12-03T15:53:25.008" v="38" actId="20577"/>
          <ac:spMkLst>
            <pc:docMk/>
            <pc:sldMk cId="133809529" sldId="287"/>
            <ac:spMk id="8" creationId="{B00F560A-AB67-4AAE-B813-BC54A97EF125}"/>
          </ac:spMkLst>
        </pc:spChg>
      </pc:sldChg>
      <pc:sldChg chg="del">
        <pc:chgData name="Bùi Minh Phụng - Khoa Công nghệ thông tin - VLSET" userId="31ee5542-8119-4308-8073-3356e750a326" providerId="ADAL" clId="{049792CD-D798-4B7D-9FD8-F37994263E7C}" dt="2022-12-03T15:53:41.656" v="87" actId="47"/>
        <pc:sldMkLst>
          <pc:docMk/>
          <pc:sldMk cId="3237956247" sldId="361"/>
        </pc:sldMkLst>
      </pc:sldChg>
      <pc:sldChg chg="del">
        <pc:chgData name="Bùi Minh Phụng - Khoa Công nghệ thông tin - VLSET" userId="31ee5542-8119-4308-8073-3356e750a326" providerId="ADAL" clId="{049792CD-D798-4B7D-9FD8-F37994263E7C}" dt="2022-12-03T15:53:38.441" v="86" actId="47"/>
        <pc:sldMkLst>
          <pc:docMk/>
          <pc:sldMk cId="717281641" sldId="386"/>
        </pc:sldMkLst>
      </pc:sldChg>
      <pc:sldChg chg="delSp modSp mod">
        <pc:chgData name="Bùi Minh Phụng - Khoa Công nghệ thông tin - VLSET" userId="31ee5542-8119-4308-8073-3356e750a326" providerId="ADAL" clId="{049792CD-D798-4B7D-9FD8-F37994263E7C}" dt="2022-12-04T15:01:33.808" v="198" actId="14100"/>
        <pc:sldMkLst>
          <pc:docMk/>
          <pc:sldMk cId="2755270987" sldId="517"/>
        </pc:sldMkLst>
        <pc:spChg chg="del">
          <ac:chgData name="Bùi Minh Phụng - Khoa Công nghệ thông tin - VLSET" userId="31ee5542-8119-4308-8073-3356e750a326" providerId="ADAL" clId="{049792CD-D798-4B7D-9FD8-F37994263E7C}" dt="2022-12-04T15:01:10.689" v="187" actId="478"/>
          <ac:spMkLst>
            <pc:docMk/>
            <pc:sldMk cId="2755270987" sldId="517"/>
            <ac:spMk id="5" creationId="{CBB63C66-1697-44DF-AE20-621F3FAE60C8}"/>
          </ac:spMkLst>
        </pc:spChg>
        <pc:spChg chg="mod">
          <ac:chgData name="Bùi Minh Phụng - Khoa Công nghệ thông tin - VLSET" userId="31ee5542-8119-4308-8073-3356e750a326" providerId="ADAL" clId="{049792CD-D798-4B7D-9FD8-F37994263E7C}" dt="2022-12-04T15:01:33.808" v="198" actId="14100"/>
          <ac:spMkLst>
            <pc:docMk/>
            <pc:sldMk cId="2755270987" sldId="517"/>
            <ac:spMk id="47106" creationId="{00000000-0000-0000-0000-000000000000}"/>
          </ac:spMkLst>
        </pc:spChg>
      </pc:sldChg>
      <pc:sldChg chg="addSp delSp modSp del mod">
        <pc:chgData name="Bùi Minh Phụng - Khoa Công nghệ thông tin - VLSET" userId="31ee5542-8119-4308-8073-3356e750a326" providerId="ADAL" clId="{049792CD-D798-4B7D-9FD8-F37994263E7C}" dt="2022-12-04T15:24:41.349" v="425" actId="47"/>
        <pc:sldMkLst>
          <pc:docMk/>
          <pc:sldMk cId="2347070927" sldId="522"/>
        </pc:sldMkLst>
        <pc:spChg chg="add del mod">
          <ac:chgData name="Bùi Minh Phụng - Khoa Công nghệ thông tin - VLSET" userId="31ee5542-8119-4308-8073-3356e750a326" providerId="ADAL" clId="{049792CD-D798-4B7D-9FD8-F37994263E7C}" dt="2022-12-04T15:18:00.414" v="415" actId="21"/>
          <ac:spMkLst>
            <pc:docMk/>
            <pc:sldMk cId="2347070927" sldId="522"/>
            <ac:spMk id="6" creationId="{92FB49E2-2A68-487C-8191-52B884E01EEE}"/>
          </ac:spMkLst>
        </pc:spChg>
        <pc:picChg chg="mod">
          <ac:chgData name="Bùi Minh Phụng - Khoa Công nghệ thông tin - VLSET" userId="31ee5542-8119-4308-8073-3356e750a326" providerId="ADAL" clId="{049792CD-D798-4B7D-9FD8-F37994263E7C}" dt="2022-12-03T16:48:03.869" v="105" actId="1076"/>
          <ac:picMkLst>
            <pc:docMk/>
            <pc:sldMk cId="2347070927" sldId="522"/>
            <ac:picMk id="4" creationId="{B3B94CAA-AF82-4EEA-A60F-29343D88CDF4}"/>
          </ac:picMkLst>
        </pc:picChg>
      </pc:sldChg>
      <pc:sldChg chg="add del">
        <pc:chgData name="Bùi Minh Phụng - Khoa Công nghệ thông tin - VLSET" userId="31ee5542-8119-4308-8073-3356e750a326" providerId="ADAL" clId="{049792CD-D798-4B7D-9FD8-F37994263E7C}" dt="2022-12-04T15:31:10.029" v="513" actId="47"/>
        <pc:sldMkLst>
          <pc:docMk/>
          <pc:sldMk cId="1827479686" sldId="523"/>
        </pc:sldMkLst>
      </pc:sldChg>
      <pc:sldChg chg="del">
        <pc:chgData name="Bùi Minh Phụng - Khoa Công nghệ thông tin - VLSET" userId="31ee5542-8119-4308-8073-3356e750a326" providerId="ADAL" clId="{049792CD-D798-4B7D-9FD8-F37994263E7C}" dt="2022-12-04T15:31:14.837" v="514" actId="47"/>
        <pc:sldMkLst>
          <pc:docMk/>
          <pc:sldMk cId="2760547556" sldId="524"/>
        </pc:sldMkLst>
      </pc:sldChg>
      <pc:sldChg chg="del">
        <pc:chgData name="Bùi Minh Phụng - Khoa Công nghệ thông tin - VLSET" userId="31ee5542-8119-4308-8073-3356e750a326" providerId="ADAL" clId="{049792CD-D798-4B7D-9FD8-F37994263E7C}" dt="2022-12-04T15:31:59.671" v="516" actId="47"/>
        <pc:sldMkLst>
          <pc:docMk/>
          <pc:sldMk cId="1284400020" sldId="525"/>
        </pc:sldMkLst>
      </pc:sldChg>
      <pc:sldChg chg="del">
        <pc:chgData name="Bùi Minh Phụng - Khoa Công nghệ thông tin - VLSET" userId="31ee5542-8119-4308-8073-3356e750a326" providerId="ADAL" clId="{049792CD-D798-4B7D-9FD8-F37994263E7C}" dt="2022-12-04T15:24:37.177" v="424" actId="47"/>
        <pc:sldMkLst>
          <pc:docMk/>
          <pc:sldMk cId="1512810597" sldId="526"/>
        </pc:sldMkLst>
      </pc:sldChg>
      <pc:sldChg chg="del">
        <pc:chgData name="Bùi Minh Phụng - Khoa Công nghệ thông tin - VLSET" userId="31ee5542-8119-4308-8073-3356e750a326" providerId="ADAL" clId="{049792CD-D798-4B7D-9FD8-F37994263E7C}" dt="2022-12-04T15:31:58.354" v="515" actId="47"/>
        <pc:sldMkLst>
          <pc:docMk/>
          <pc:sldMk cId="1471591624" sldId="527"/>
        </pc:sldMkLst>
      </pc:sldChg>
      <pc:sldChg chg="delSp del mod">
        <pc:chgData name="Bùi Minh Phụng - Khoa Công nghệ thông tin - VLSET" userId="31ee5542-8119-4308-8073-3356e750a326" providerId="ADAL" clId="{049792CD-D798-4B7D-9FD8-F37994263E7C}" dt="2022-12-04T15:36:08.011" v="558" actId="47"/>
        <pc:sldMkLst>
          <pc:docMk/>
          <pc:sldMk cId="668004360" sldId="528"/>
        </pc:sldMkLst>
        <pc:picChg chg="del">
          <ac:chgData name="Bùi Minh Phụng - Khoa Công nghệ thông tin - VLSET" userId="31ee5542-8119-4308-8073-3356e750a326" providerId="ADAL" clId="{049792CD-D798-4B7D-9FD8-F37994263E7C}" dt="2022-12-04T15:33:55.334" v="517" actId="478"/>
          <ac:picMkLst>
            <pc:docMk/>
            <pc:sldMk cId="668004360" sldId="528"/>
            <ac:picMk id="5" creationId="{24EC804C-1CFD-41ED-B4BF-BD9619EAC683}"/>
          </ac:picMkLst>
        </pc:picChg>
      </pc:sldChg>
      <pc:sldChg chg="addSp delSp modSp mod">
        <pc:chgData name="Bùi Minh Phụng - Khoa Công nghệ thông tin - VLSET" userId="31ee5542-8119-4308-8073-3356e750a326" providerId="ADAL" clId="{049792CD-D798-4B7D-9FD8-F37994263E7C}" dt="2022-12-04T15:39:13.070" v="586" actId="948"/>
        <pc:sldMkLst>
          <pc:docMk/>
          <pc:sldMk cId="111134845" sldId="532"/>
        </pc:sldMkLst>
        <pc:spChg chg="mod">
          <ac:chgData name="Bùi Minh Phụng - Khoa Công nghệ thông tin - VLSET" userId="31ee5542-8119-4308-8073-3356e750a326" providerId="ADAL" clId="{049792CD-D798-4B7D-9FD8-F37994263E7C}" dt="2022-12-04T15:39:13.070" v="586" actId="948"/>
          <ac:spMkLst>
            <pc:docMk/>
            <pc:sldMk cId="111134845" sldId="532"/>
            <ac:spMk id="3" creationId="{71CF6E37-EE3D-4FF5-9EF9-0EDA63AD08A4}"/>
          </ac:spMkLst>
        </pc:spChg>
        <pc:picChg chg="del">
          <ac:chgData name="Bùi Minh Phụng - Khoa Công nghệ thông tin - VLSET" userId="31ee5542-8119-4308-8073-3356e750a326" providerId="ADAL" clId="{049792CD-D798-4B7D-9FD8-F37994263E7C}" dt="2022-12-04T15:36:56.079" v="560" actId="478"/>
          <ac:picMkLst>
            <pc:docMk/>
            <pc:sldMk cId="111134845" sldId="532"/>
            <ac:picMk id="4" creationId="{68090FE3-CA94-43BC-BB67-6CC895E03325}"/>
          </ac:picMkLst>
        </pc:picChg>
        <pc:picChg chg="add mod">
          <ac:chgData name="Bùi Minh Phụng - Khoa Công nghệ thông tin - VLSET" userId="31ee5542-8119-4308-8073-3356e750a326" providerId="ADAL" clId="{049792CD-D798-4B7D-9FD8-F37994263E7C}" dt="2022-12-04T15:37:02.938" v="562" actId="1076"/>
          <ac:picMkLst>
            <pc:docMk/>
            <pc:sldMk cId="111134845" sldId="532"/>
            <ac:picMk id="2050" creationId="{191C2F62-C29F-4CE9-9EF1-AA90AEBBDBA8}"/>
          </ac:picMkLst>
        </pc:picChg>
      </pc:sldChg>
      <pc:sldChg chg="modSp mod">
        <pc:chgData name="Bùi Minh Phụng - Khoa Công nghệ thông tin - VLSET" userId="31ee5542-8119-4308-8073-3356e750a326" providerId="ADAL" clId="{049792CD-D798-4B7D-9FD8-F37994263E7C}" dt="2022-12-03T15:53:06.807" v="36" actId="20577"/>
        <pc:sldMkLst>
          <pc:docMk/>
          <pc:sldMk cId="1003559021" sldId="539"/>
        </pc:sldMkLst>
        <pc:spChg chg="mod">
          <ac:chgData name="Bùi Minh Phụng - Khoa Công nghệ thông tin - VLSET" userId="31ee5542-8119-4308-8073-3356e750a326" providerId="ADAL" clId="{049792CD-D798-4B7D-9FD8-F37994263E7C}" dt="2022-12-03T15:53:06.807" v="36" actId="20577"/>
          <ac:spMkLst>
            <pc:docMk/>
            <pc:sldMk cId="1003559021" sldId="539"/>
            <ac:spMk id="19" creationId="{CEF99411-4709-4D85-A7C3-945C4791A054}"/>
          </ac:spMkLst>
        </pc:spChg>
      </pc:sldChg>
      <pc:sldChg chg="addSp modSp mod modNotesTx">
        <pc:chgData name="Bùi Minh Phụng - Khoa Công nghệ thông tin - VLSET" userId="31ee5542-8119-4308-8073-3356e750a326" providerId="ADAL" clId="{049792CD-D798-4B7D-9FD8-F37994263E7C}" dt="2022-12-03T17:00:53.709" v="121" actId="113"/>
        <pc:sldMkLst>
          <pc:docMk/>
          <pc:sldMk cId="1263721550" sldId="581"/>
        </pc:sldMkLst>
        <pc:spChg chg="add mod">
          <ac:chgData name="Bùi Minh Phụng - Khoa Công nghệ thông tin - VLSET" userId="31ee5542-8119-4308-8073-3356e750a326" providerId="ADAL" clId="{049792CD-D798-4B7D-9FD8-F37994263E7C}" dt="2022-12-03T17:00:53.709" v="121" actId="113"/>
          <ac:spMkLst>
            <pc:docMk/>
            <pc:sldMk cId="1263721550" sldId="581"/>
            <ac:spMk id="6" creationId="{CECE337A-1345-454A-B650-D2CFFCC2AD4F}"/>
          </ac:spMkLst>
        </pc:spChg>
      </pc:sldChg>
      <pc:sldChg chg="addSp delSp modSp mod modNotesTx">
        <pc:chgData name="Bùi Minh Phụng - Khoa Công nghệ thông tin - VLSET" userId="31ee5542-8119-4308-8073-3356e750a326" providerId="ADAL" clId="{049792CD-D798-4B7D-9FD8-F37994263E7C}" dt="2022-12-03T16:41:50.365" v="104" actId="1076"/>
        <pc:sldMkLst>
          <pc:docMk/>
          <pc:sldMk cId="1701821008" sldId="582"/>
        </pc:sldMkLst>
        <pc:spChg chg="add del mod">
          <ac:chgData name="Bùi Minh Phụng - Khoa Công nghệ thông tin - VLSET" userId="31ee5542-8119-4308-8073-3356e750a326" providerId="ADAL" clId="{049792CD-D798-4B7D-9FD8-F37994263E7C}" dt="2022-12-03T16:41:12.074" v="99"/>
          <ac:spMkLst>
            <pc:docMk/>
            <pc:sldMk cId="1701821008" sldId="582"/>
            <ac:spMk id="6" creationId="{E1CC970A-F948-4A53-89B0-DD1BAE2849BE}"/>
          </ac:spMkLst>
        </pc:spChg>
        <pc:spChg chg="add mod">
          <ac:chgData name="Bùi Minh Phụng - Khoa Công nghệ thông tin - VLSET" userId="31ee5542-8119-4308-8073-3356e750a326" providerId="ADAL" clId="{049792CD-D798-4B7D-9FD8-F37994263E7C}" dt="2022-12-03T16:41:50.365" v="104" actId="1076"/>
          <ac:spMkLst>
            <pc:docMk/>
            <pc:sldMk cId="1701821008" sldId="582"/>
            <ac:spMk id="8" creationId="{11C3E470-D85C-498D-8D5F-00E3407732CD}"/>
          </ac:spMkLst>
        </pc:spChg>
      </pc:sldChg>
      <pc:sldChg chg="addSp modSp add mod ord modNotesTx">
        <pc:chgData name="Bùi Minh Phụng - Khoa Công nghệ thông tin - VLSET" userId="31ee5542-8119-4308-8073-3356e750a326" providerId="ADAL" clId="{049792CD-D798-4B7D-9FD8-F37994263E7C}" dt="2022-12-04T15:24:34.659" v="423"/>
        <pc:sldMkLst>
          <pc:docMk/>
          <pc:sldMk cId="3055712876" sldId="589"/>
        </pc:sldMkLst>
        <pc:spChg chg="mod">
          <ac:chgData name="Bùi Minh Phụng - Khoa Công nghệ thông tin - VLSET" userId="31ee5542-8119-4308-8073-3356e750a326" providerId="ADAL" clId="{049792CD-D798-4B7D-9FD8-F37994263E7C}" dt="2022-12-04T15:04:08.250" v="262" actId="20577"/>
          <ac:spMkLst>
            <pc:docMk/>
            <pc:sldMk cId="3055712876" sldId="589"/>
            <ac:spMk id="2" creationId="{00000000-0000-0000-0000-000000000000}"/>
          </ac:spMkLst>
        </pc:spChg>
        <pc:spChg chg="add mod">
          <ac:chgData name="Bùi Minh Phụng - Khoa Công nghệ thông tin - VLSET" userId="31ee5542-8119-4308-8073-3356e750a326" providerId="ADAL" clId="{049792CD-D798-4B7D-9FD8-F37994263E7C}" dt="2022-12-04T15:18:18.467" v="420" actId="1076"/>
          <ac:spMkLst>
            <pc:docMk/>
            <pc:sldMk cId="3055712876" sldId="589"/>
            <ac:spMk id="4" creationId="{5170A529-C5E2-4A4E-8C4A-4C210A5A12BA}"/>
          </ac:spMkLst>
        </pc:spChg>
        <pc:spChg chg="mod">
          <ac:chgData name="Bùi Minh Phụng - Khoa Công nghệ thông tin - VLSET" userId="31ee5542-8119-4308-8073-3356e750a326" providerId="ADAL" clId="{049792CD-D798-4B7D-9FD8-F37994263E7C}" dt="2022-12-04T15:18:13.473" v="419" actId="255"/>
          <ac:spMkLst>
            <pc:docMk/>
            <pc:sldMk cId="3055712876" sldId="589"/>
            <ac:spMk id="5" creationId="{00000000-0000-0000-0000-000000000000}"/>
          </ac:spMkLst>
        </pc:spChg>
      </pc:sldChg>
      <pc:sldChg chg="delSp modSp add mod modNotesTx">
        <pc:chgData name="Bùi Minh Phụng - Khoa Công nghệ thông tin - VLSET" userId="31ee5542-8119-4308-8073-3356e750a326" providerId="ADAL" clId="{049792CD-D798-4B7D-9FD8-F37994263E7C}" dt="2022-12-04T15:28:47.509" v="510" actId="403"/>
        <pc:sldMkLst>
          <pc:docMk/>
          <pc:sldMk cId="583810408" sldId="590"/>
        </pc:sldMkLst>
        <pc:spChg chg="mod">
          <ac:chgData name="Bùi Minh Phụng - Khoa Công nghệ thông tin - VLSET" userId="31ee5542-8119-4308-8073-3356e750a326" providerId="ADAL" clId="{049792CD-D798-4B7D-9FD8-F37994263E7C}" dt="2022-12-04T15:25:55.415" v="486" actId="20577"/>
          <ac:spMkLst>
            <pc:docMk/>
            <pc:sldMk cId="583810408" sldId="590"/>
            <ac:spMk id="2" creationId="{00000000-0000-0000-0000-000000000000}"/>
          </ac:spMkLst>
        </pc:spChg>
        <pc:spChg chg="del">
          <ac:chgData name="Bùi Minh Phụng - Khoa Công nghệ thông tin - VLSET" userId="31ee5542-8119-4308-8073-3356e750a326" providerId="ADAL" clId="{049792CD-D798-4B7D-9FD8-F37994263E7C}" dt="2022-12-04T15:26:43.542" v="491" actId="478"/>
          <ac:spMkLst>
            <pc:docMk/>
            <pc:sldMk cId="583810408" sldId="590"/>
            <ac:spMk id="4" creationId="{5170A529-C5E2-4A4E-8C4A-4C210A5A12BA}"/>
          </ac:spMkLst>
        </pc:spChg>
        <pc:spChg chg="mod">
          <ac:chgData name="Bùi Minh Phụng - Khoa Công nghệ thông tin - VLSET" userId="31ee5542-8119-4308-8073-3356e750a326" providerId="ADAL" clId="{049792CD-D798-4B7D-9FD8-F37994263E7C}" dt="2022-12-04T15:28:47.509" v="510" actId="403"/>
          <ac:spMkLst>
            <pc:docMk/>
            <pc:sldMk cId="583810408" sldId="590"/>
            <ac:spMk id="5" creationId="{00000000-0000-0000-0000-000000000000}"/>
          </ac:spMkLst>
        </pc:spChg>
      </pc:sldChg>
      <pc:sldChg chg="addSp modSp add mod modNotesTx">
        <pc:chgData name="Bùi Minh Phụng - Khoa Công nghệ thông tin - VLSET" userId="31ee5542-8119-4308-8073-3356e750a326" providerId="ADAL" clId="{049792CD-D798-4B7D-9FD8-F37994263E7C}" dt="2022-12-04T15:35:51.951" v="557" actId="1076"/>
        <pc:sldMkLst>
          <pc:docMk/>
          <pc:sldMk cId="1924872535" sldId="591"/>
        </pc:sldMkLst>
        <pc:spChg chg="mod">
          <ac:chgData name="Bùi Minh Phụng - Khoa Công nghệ thông tin - VLSET" userId="31ee5542-8119-4308-8073-3356e750a326" providerId="ADAL" clId="{049792CD-D798-4B7D-9FD8-F37994263E7C}" dt="2022-12-04T15:34:11.810" v="543" actId="20577"/>
          <ac:spMkLst>
            <pc:docMk/>
            <pc:sldMk cId="1924872535" sldId="591"/>
            <ac:spMk id="2" creationId="{00000000-0000-0000-0000-000000000000}"/>
          </ac:spMkLst>
        </pc:spChg>
        <pc:spChg chg="mod ord">
          <ac:chgData name="Bùi Minh Phụng - Khoa Công nghệ thông tin - VLSET" userId="31ee5542-8119-4308-8073-3356e750a326" providerId="ADAL" clId="{049792CD-D798-4B7D-9FD8-F37994263E7C}" dt="2022-12-04T15:35:38.123" v="555" actId="166"/>
          <ac:spMkLst>
            <pc:docMk/>
            <pc:sldMk cId="1924872535" sldId="591"/>
            <ac:spMk id="5" creationId="{00000000-0000-0000-0000-000000000000}"/>
          </ac:spMkLst>
        </pc:spChg>
        <pc:picChg chg="add mod">
          <ac:chgData name="Bùi Minh Phụng - Khoa Công nghệ thông tin - VLSET" userId="31ee5542-8119-4308-8073-3356e750a326" providerId="ADAL" clId="{049792CD-D798-4B7D-9FD8-F37994263E7C}" dt="2022-12-04T15:35:51.951" v="557" actId="1076"/>
          <ac:picMkLst>
            <pc:docMk/>
            <pc:sldMk cId="1924872535" sldId="591"/>
            <ac:picMk id="1026" creationId="{9AE413B4-3979-4C08-8928-C73C0490DC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youtu.be/3yZDDr0JKVc"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youtu.be/U-OCdTeZLac"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channel/UCJQJ4GjTiq5lmn8czf8oo0Q"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NAS vs SAN - Network Attached Storage vs Storage Area Network (</a:t>
            </a:r>
            <a:r>
              <a:rPr lang="en-US" dirty="0" err="1">
                <a:effectLst/>
                <a:hlinkClick r:id="rId3"/>
              </a:rPr>
              <a:t>PowerCert</a:t>
            </a:r>
            <a:r>
              <a:rPr lang="en-US" dirty="0">
                <a:effectLst/>
                <a:hlinkClick r:id="rId3"/>
              </a:rPr>
              <a:t> Animated Videos</a:t>
            </a:r>
            <a:r>
              <a:rPr lang="en-US" dirty="0"/>
              <a:t>) https://youtu.be/3yZDDr0JKVc</a:t>
            </a:r>
          </a:p>
          <a:p>
            <a:endParaRPr lang="en-US" dirty="0"/>
          </a:p>
          <a:p>
            <a:r>
              <a:rPr lang="vi-VN" b="0" i="0" dirty="0">
                <a:solidFill>
                  <a:srgbClr val="333333"/>
                </a:solidFill>
                <a:effectLst/>
                <a:latin typeface="Helvetica" panose="020B0604020202020204" pitchFamily="34" charset="0"/>
              </a:rPr>
              <a:t>SAN (Storage Area Network) là một mạng riêng tốc độ cao dùng cho việc truyền dữ liệu giữa các máy chủ tham gia vào hệ thống lưu trữ cũng như giữa các thiết bị lưu trữ với nhau. SAN cho phép thực hiện quản lý tập trung và cung cấp khả năng chia sẻ dữ liệu và tài nguyên lưu trữ. Hầu hết mạng SAN hiện nay dựa trên công nghệ kênh cáp quang, cung cấp cho người sử dụng khả năng mở rộng, hiệu năng và tính sẵn sàng cao.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431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NAS vs SAN - Network Attached Storage vs Storage Area Network (</a:t>
            </a:r>
            <a:r>
              <a:rPr lang="en-US" dirty="0" err="1">
                <a:effectLst/>
                <a:hlinkClick r:id="rId3"/>
              </a:rPr>
              <a:t>PowerCert</a:t>
            </a:r>
            <a:r>
              <a:rPr lang="en-US" dirty="0">
                <a:effectLst/>
                <a:hlinkClick r:id="rId3"/>
              </a:rPr>
              <a:t> Animated Videos</a:t>
            </a:r>
            <a:r>
              <a:rPr lang="en-US" dirty="0"/>
              <a:t>) https://youtu.be/3yZDDr0JKVc</a:t>
            </a:r>
          </a:p>
          <a:p>
            <a:endParaRPr lang="en-US" dirty="0"/>
          </a:p>
          <a:p>
            <a:r>
              <a:rPr lang="vi-VN" b="0" i="0" dirty="0">
                <a:solidFill>
                  <a:srgbClr val="333333"/>
                </a:solidFill>
                <a:effectLst/>
                <a:latin typeface="Helvetica" panose="020B0604020202020204" pitchFamily="34" charset="0"/>
              </a:rPr>
              <a:t>SAN (Storage Area Network) là một mạng riêng tốc độ cao dùng cho việc truyền dữ liệu giữa các máy chủ tham gia vào hệ thống lưu trữ cũng như giữa các thiết bị lưu trữ với nhau. SAN cho phép thực hiện quản lý tập trung và cung cấp khả năng chia sẻ dữ liệu và tài nguyên lưu trữ. Hầu hết mạng SAN hiện nay dựa trên công nghệ kênh cáp quang, cung cấp cho người sử dụng khả năng mở rộng, hiệu năng và tính sẵn sàng cao.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8494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80823"/>
                </a:solidFill>
                <a:effectLst/>
                <a:latin typeface="Montserrat" panose="02000505000000020004" pitchFamily="2" charset="0"/>
              </a:rPr>
              <a:t>Hiểu theo cách đơn giản, </a:t>
            </a:r>
            <a:r>
              <a:rPr lang="en-US" b="0" i="0">
                <a:solidFill>
                  <a:srgbClr val="080823"/>
                </a:solidFill>
                <a:effectLst/>
                <a:latin typeface="Montserrat" panose="02000505000000020004" pitchFamily="2" charset="0"/>
              </a:rPr>
              <a:t> điện toán đám mây là một tập hợp các tài nguyên máy tính và các dịch vụ cung cấp thông qua Internet. </a:t>
            </a:r>
            <a:r>
              <a:rPr lang="vi-VN" b="0" i="0">
                <a:solidFill>
                  <a:srgbClr val="080823"/>
                </a:solidFill>
                <a:effectLst/>
                <a:latin typeface="Montserrat" panose="02000505000000020004" pitchFamily="2" charset="0"/>
              </a:rPr>
              <a:t>Các sản phẩm phần mềm hoặc cấu hình phần cứng sẽ được phân phối đến người dùng theo dạng dịch vụ. Nghĩa là, khách hàng có thể thuê sử dụng trong một khoảng thời gian nhất định, có thể thay đổi mức đáp ứng của dịch vụ để phù hợp với nhu cầu, hoặc có thể hủy dịch vụ khi không cần dùng nữa.</a:t>
            </a:r>
            <a:endParaRPr lang="en-US" b="0" i="0">
              <a:solidFill>
                <a:srgbClr val="080823"/>
              </a:solidFill>
              <a:effectLst/>
              <a:latin typeface="Montserrat" panose="02000505000000020004" pitchFamily="2" charset="0"/>
            </a:endParaRPr>
          </a:p>
          <a:p>
            <a:endParaRPr lang="en-US" b="0" i="0">
              <a:solidFill>
                <a:srgbClr val="080823"/>
              </a:solidFill>
              <a:effectLst/>
              <a:latin typeface="Montserrat" panose="02000505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Chữ điện </a:t>
            </a:r>
            <a:r>
              <a:rPr lang="vi-VN" sz="1200">
                <a:solidFill>
                  <a:srgbClr val="FF0000"/>
                </a:solidFill>
              </a:rPr>
              <a:t>toán đám mây - hay cloud computing </a:t>
            </a:r>
            <a:r>
              <a:rPr lang="vi-VN" sz="1200"/>
              <a:t>- giờ xuất hiện ở khắp mọi nơi, từ các bài chém gió của anh em trên Tinh tế, trên các báo cáo của những công ty công nghệ cho đến trên vỏ hộp của một cái điện thoại mới mua về hay thậm chí là trong hệ điều hành mà anh em đang xài. Tuy nhiên, </a:t>
            </a:r>
            <a:r>
              <a:rPr lang="en-US" sz="1200"/>
              <a:t>v</a:t>
            </a:r>
            <a:r>
              <a:rPr lang="vi-VN" sz="1200"/>
              <a:t>ẫn còn khá nhiều nhầm về điện toán đám mây, chỉ là những thứ như </a:t>
            </a:r>
            <a:r>
              <a:rPr lang="vi-VN" sz="1200">
                <a:solidFill>
                  <a:srgbClr val="FF0000"/>
                </a:solidFill>
              </a:rPr>
              <a:t>Dropbox, OneDrive hay Google Drive</a:t>
            </a:r>
            <a:r>
              <a:rPr lang="vi-VN" sz="1200"/>
              <a:t>, đại loại là chỗ nào đó để bạn sync hình, sync file lên. Thực chất suy nghĩ như vậy chỉ là một phần nhỏ của vấn đề, cloud computing rộng hơn như vậy rất nhiều</a:t>
            </a:r>
            <a:r>
              <a:rPr lang="en-US" sz="1200"/>
              <a:t>.</a:t>
            </a:r>
          </a:p>
          <a:p>
            <a:endParaRPr lang="en-US" b="0" i="0">
              <a:solidFill>
                <a:srgbClr val="080823"/>
              </a:solidFill>
              <a:effectLst/>
              <a:latin typeface="Montserrat" panose="02000505000000020004"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243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vi-VN" b="1" i="1">
                <a:solidFill>
                  <a:srgbClr val="000000"/>
                </a:solidFill>
                <a:effectLst/>
                <a:latin typeface="inherit"/>
              </a:rPr>
              <a:t>Tự phục vụ theo nhu cầu:</a:t>
            </a:r>
            <a:r>
              <a:rPr lang="vi-VN" b="0" i="0">
                <a:solidFill>
                  <a:srgbClr val="000000"/>
                </a:solidFill>
                <a:effectLst/>
                <a:latin typeface="Roboto Condensed" panose="02000000000000000000" pitchFamily="2" charset="0"/>
              </a:rPr>
              <a:t> Bạn có thể sử dụng dịch vụ bất cứ khi nào bạn cần và trả tiền cho mỗi lần sử dụng. Hãy coi nó như điện. Về bản chất, đám mây là một dạng điện toán tiện ích. Bạn tạo 1 tài khoản hoặc chọn nhà cung cấp của mình và các dịch vụ của bạn sẽ có sẵn cho bạn bất kỳ lúc nào. Bạn chỉ được lập hóa đơn vào cuối tháng cho những gì bạn đã sử dụng. Hình thức lưu trữ và truy cập dữ liệu của bạn cho phép bạn toàn quyền kiểm soát việc sử dụng và chi tiêu tài nguyên của mình.</a:t>
            </a:r>
          </a:p>
          <a:p>
            <a:pPr algn="just" fontAlgn="base"/>
            <a:r>
              <a:rPr lang="vi-VN" b="1" i="1">
                <a:solidFill>
                  <a:srgbClr val="000000"/>
                </a:solidFill>
                <a:effectLst/>
                <a:latin typeface="inherit"/>
              </a:rPr>
              <a:t>Truy cập mạng rộng:</a:t>
            </a:r>
            <a:r>
              <a:rPr lang="vi-VN" b="0" i="1">
                <a:solidFill>
                  <a:srgbClr val="000000"/>
                </a:solidFill>
                <a:effectLst/>
                <a:latin typeface="inherit"/>
              </a:rPr>
              <a:t> </a:t>
            </a:r>
            <a:r>
              <a:rPr lang="vi-VN" b="0" i="0">
                <a:solidFill>
                  <a:srgbClr val="000000"/>
                </a:solidFill>
                <a:effectLst/>
                <a:latin typeface="Roboto Condensed" panose="02000000000000000000" pitchFamily="2" charset="0"/>
              </a:rPr>
              <a:t>Bạn có thể truy cập từ khắp nơi trên website bằng bất kỳ thiết bị nào có kết nối Internet. Dù bạn ở đâu, dữ liệu đám mây của bạn sẽ có thể truy cập được thông qua trình duyệt website cũng như trên máy tính xách tay hoặc thiết bị di động. Lý do cho điều này chính là cơ sở hạ tầng cơ bản của nó gồm các máy chủ trên nhiều vị trí.</a:t>
            </a:r>
          </a:p>
          <a:p>
            <a:pPr algn="just" fontAlgn="base"/>
            <a:r>
              <a:rPr lang="vi-VN" b="1" i="1">
                <a:solidFill>
                  <a:srgbClr val="000000"/>
                </a:solidFill>
                <a:effectLst/>
                <a:latin typeface="inherit"/>
              </a:rPr>
              <a:t>Tổng hợp tài nguyên:</a:t>
            </a:r>
            <a:r>
              <a:rPr lang="vi-VN" b="0" i="1">
                <a:solidFill>
                  <a:srgbClr val="000000"/>
                </a:solidFill>
                <a:effectLst/>
                <a:latin typeface="inherit"/>
              </a:rPr>
              <a:t> </a:t>
            </a:r>
            <a:r>
              <a:rPr lang="vi-VN" b="0" i="0">
                <a:solidFill>
                  <a:srgbClr val="000000"/>
                </a:solidFill>
                <a:effectLst/>
                <a:latin typeface="Roboto Condensed" panose="02000000000000000000" pitchFamily="2" charset="0"/>
              </a:rPr>
              <a:t>Nhiều người thuê có thể chia sẻ cùng một không gian, tài nguyên có thể được chỉ định, chỉ định lại và phân phối khi cần thiết. Bạn có thể ở bất kỳ đâu trên thế giới nhưng vẫn có quyền truy cập bình đẳng như mọi người, miễn là bạn có quyền truy cập mạng Internet.</a:t>
            </a:r>
          </a:p>
          <a:p>
            <a:pPr algn="just" fontAlgn="base"/>
            <a:r>
              <a:rPr lang="vi-VN" b="1" i="1">
                <a:solidFill>
                  <a:srgbClr val="000000"/>
                </a:solidFill>
                <a:effectLst/>
                <a:latin typeface="inherit"/>
              </a:rPr>
              <a:t>Tính đàn hồi nhanh chóng:</a:t>
            </a:r>
            <a:r>
              <a:rPr lang="vi-VN" b="0" i="0">
                <a:solidFill>
                  <a:srgbClr val="000000"/>
                </a:solidFill>
                <a:effectLst/>
                <a:latin typeface="Roboto Condensed" panose="02000000000000000000" pitchFamily="2" charset="0"/>
              </a:rPr>
              <a:t> Đám mây có thể phát triển và thu nhỏ hết mức mà không ảnh hưởng đến bất kỳ người dùng nào hoặc thông tin của họ. Ví dụ như doanh nghiệp của bạn đang có lưu lượng truy cập cao điểm, đám mây có thể mở rộng nhằm đáp ứng tất cả các yêu cầu mới.</a:t>
            </a:r>
          </a:p>
          <a:p>
            <a:pPr algn="just" fontAlgn="base"/>
            <a:r>
              <a:rPr lang="vi-VN" b="1" i="1">
                <a:solidFill>
                  <a:srgbClr val="000000"/>
                </a:solidFill>
                <a:effectLst/>
                <a:latin typeface="inherit"/>
              </a:rPr>
              <a:t>Dịch vụ được đo lường:</a:t>
            </a:r>
            <a:r>
              <a:rPr lang="vi-VN" b="0" i="1">
                <a:solidFill>
                  <a:srgbClr val="000000"/>
                </a:solidFill>
                <a:effectLst/>
                <a:latin typeface="inherit"/>
              </a:rPr>
              <a:t> </a:t>
            </a:r>
            <a:r>
              <a:rPr lang="vi-VN" b="0" i="0">
                <a:solidFill>
                  <a:srgbClr val="000000"/>
                </a:solidFill>
                <a:effectLst/>
                <a:latin typeface="Roboto Condensed" panose="02000000000000000000" pitchFamily="2" charset="0"/>
              </a:rPr>
              <a:t>Bạn có thể kiểm tra tần suất mọi người sử dụng đám mây. Nhiều nhà cung cấp dịch vụ đám mây sử dụng mô hình trả tiền khi sử dụng nhằm đảm bảo khách hàng của họ đang nhận được những gì họ phải trả, không hơn không kém. Một lần nữa, điều này có thể được so sánh với điện khi bạn được lập hóa đơn cho số tiền bạn đã sử dụng.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2222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333333"/>
                </a:solidFill>
                <a:effectLst/>
                <a:latin typeface="Open Sans" panose="020B0606030504020204" pitchFamily="34" charset="0"/>
              </a:rPr>
              <a:t>Các mô hình cung cấp điện toán đám mây</a:t>
            </a:r>
          </a:p>
          <a:p>
            <a:pPr algn="l"/>
            <a:r>
              <a:rPr lang="vi-VN" b="0" i="0">
                <a:solidFill>
                  <a:srgbClr val="333333"/>
                </a:solidFill>
                <a:effectLst/>
                <a:latin typeface="sans"/>
              </a:rPr>
              <a:t>Có 3 mô hình cung cấp </a:t>
            </a:r>
            <a:r>
              <a:rPr lang="vi-VN" b="1" i="0">
                <a:solidFill>
                  <a:srgbClr val="333333"/>
                </a:solidFill>
                <a:effectLst/>
                <a:latin typeface="sans"/>
              </a:rPr>
              <a:t>công nghệ đám mây</a:t>
            </a:r>
            <a:r>
              <a:rPr lang="vi-VN" b="0" i="0">
                <a:solidFill>
                  <a:srgbClr val="333333"/>
                </a:solidFill>
                <a:effectLst/>
                <a:latin typeface="sans"/>
              </a:rPr>
              <a:t> cơ bản, gồm:</a:t>
            </a:r>
          </a:p>
          <a:p>
            <a:pPr algn="l"/>
            <a:r>
              <a:rPr lang="vi-VN" b="1" i="0">
                <a:solidFill>
                  <a:srgbClr val="333333"/>
                </a:solidFill>
                <a:effectLst/>
                <a:latin typeface="Open Sans" panose="020B0606030504020204" pitchFamily="34" charset="0"/>
              </a:rPr>
              <a:t>Dịch vụ cơ sở hạ tầng (Infrasructure as a service viết tắt là Iaas) </a:t>
            </a:r>
          </a:p>
          <a:p>
            <a:pPr algn="l"/>
            <a:r>
              <a:rPr lang="vi-VN" b="0" i="0">
                <a:solidFill>
                  <a:srgbClr val="333333"/>
                </a:solidFill>
                <a:effectLst/>
                <a:latin typeface="sans"/>
              </a:rPr>
              <a:t>Đây là mô hình trả tiền cho những dịch vụ sử dụng (pay per use). Theo đó, chi phí dịch vụ được tính dựa vào chức năng, tài nguyên mà người dùng lựa chọn. Iaas được xây dựng để phục vụ cho các doanh nghiệp triển khai phần mềm.</a:t>
            </a:r>
          </a:p>
          <a:p>
            <a:pPr algn="l"/>
            <a:r>
              <a:rPr lang="vi-VN" b="0" i="0">
                <a:solidFill>
                  <a:srgbClr val="333333"/>
                </a:solidFill>
                <a:effectLst/>
                <a:latin typeface="sans"/>
              </a:rPr>
              <a:t>Cụ thể, nhà cung cấp sẽ bán cho người dùng máy chủ, thiết bị mạng, bộ nhớ, không gian lưu trữ, CPU, máy tính (có thể là máy ảo hoặc máy tính vật lý tùy thuộc nhu cầu của người dùng), các thiết bị trung tâm dữ liệu, và tính năng bảo mật.</a:t>
            </a:r>
          </a:p>
          <a:p>
            <a:pPr algn="l"/>
            <a:r>
              <a:rPr lang="vi-VN" b="0" i="0">
                <a:solidFill>
                  <a:srgbClr val="333333"/>
                </a:solidFill>
                <a:effectLst/>
                <a:latin typeface="sans"/>
              </a:rPr>
              <a:t>Dựa vào cơ sở hạ tầng do nhà cung cấp dịch vụ Iaas cung cấp, người dùng chỉ việc truy cập vào hệ thống quản trị và tiến hành thiết lập, cài đặt các phần mềm cho phù hợp nhu cầu. </a:t>
            </a:r>
          </a:p>
          <a:p>
            <a:pPr algn="l"/>
            <a:r>
              <a:rPr lang="vi-VN" b="1" i="0">
                <a:solidFill>
                  <a:srgbClr val="333333"/>
                </a:solidFill>
                <a:effectLst/>
                <a:latin typeface="Open Sans" panose="020B0606030504020204" pitchFamily="34" charset="0"/>
              </a:rPr>
              <a:t>Dịch vụ nền tảng (Platform as a service viết tắt là Paas) </a:t>
            </a:r>
          </a:p>
          <a:p>
            <a:pPr algn="l"/>
            <a:r>
              <a:rPr lang="vi-VN" b="0" i="0">
                <a:solidFill>
                  <a:srgbClr val="333333"/>
                </a:solidFill>
                <a:effectLst/>
                <a:latin typeface="sans"/>
              </a:rPr>
              <a:t>Mô hình dịch vụ Paas được tạo ra nhằm phục vụ cho nhu cầu của các developer. Đó là, nó cho phép người lập trình có thể triển khai ứng dụng, web trên nền tảng đám mây. </a:t>
            </a:r>
          </a:p>
          <a:p>
            <a:pPr algn="l"/>
            <a:r>
              <a:rPr lang="vi-VN" b="0" i="0">
                <a:solidFill>
                  <a:srgbClr val="333333"/>
                </a:solidFill>
                <a:effectLst/>
                <a:latin typeface="sans"/>
              </a:rPr>
              <a:t>Về cơ bản, Paas tương tự Iaas nhưng có nhiều tính năng cao hơn. Cụ thể, nó được trang bị công cụ phát triển doanh nghiệp thông minh, middleware cùng các công cụ hữu ích khác. Sử dụng Paas, người dùng được cung cấp sẵn một nền tảng để phù hợp với việc phát triển các ứng dụng.</a:t>
            </a:r>
          </a:p>
          <a:p>
            <a:pPr algn="l"/>
            <a:r>
              <a:rPr lang="vi-VN" b="1" i="0">
                <a:solidFill>
                  <a:srgbClr val="333333"/>
                </a:solidFill>
                <a:effectLst/>
                <a:latin typeface="Open Sans" panose="020B0606030504020204" pitchFamily="34" charset="0"/>
              </a:rPr>
              <a:t>Dịch vụ phần mềm (Software as a service viết tắt là Saas)  </a:t>
            </a:r>
          </a:p>
          <a:p>
            <a:pPr algn="l"/>
            <a:r>
              <a:rPr lang="vi-VN" b="0" i="0">
                <a:solidFill>
                  <a:srgbClr val="333333"/>
                </a:solidFill>
                <a:effectLst/>
                <a:latin typeface="sans"/>
              </a:rPr>
              <a:t>Hiện nay, Saas được xem là mô hình dịch vụ </a:t>
            </a:r>
            <a:r>
              <a:rPr lang="vi-VN" b="1" i="0">
                <a:solidFill>
                  <a:srgbClr val="333333"/>
                </a:solidFill>
                <a:effectLst/>
                <a:latin typeface="sans"/>
              </a:rPr>
              <a:t>điện toán đám mây</a:t>
            </a:r>
            <a:r>
              <a:rPr lang="vi-VN" b="0" i="0">
                <a:solidFill>
                  <a:srgbClr val="333333"/>
                </a:solidFill>
                <a:effectLst/>
                <a:latin typeface="sans"/>
              </a:rPr>
              <a:t> cao nhất. Nó cho phép người dùng dễ dàng sử dụng các ứng dụng có trên nền tảng đám mây qua kết nối internet. Hay nói cách khác, Saas cung cấp các phần mềm cùng ứng dụng hoạt động trên mạng internet mà tất cả người dùng cuối đều có thể sử dụng được ngay lập tức. </a:t>
            </a:r>
          </a:p>
          <a:p>
            <a:pPr algn="l"/>
            <a:r>
              <a:rPr lang="vi-VN" b="0" i="0">
                <a:solidFill>
                  <a:srgbClr val="333333"/>
                </a:solidFill>
                <a:effectLst/>
                <a:latin typeface="sans"/>
              </a:rPr>
              <a:t>Tất nhiên, dữ liệu sẽ do nhà cung cấp dịch vụ Saas lưu trữ trên máy chủ của họ, hoặc có thể cho phép người sử dụng tải về máy tính nhưng đến khi hết hạn thì chúng sẽ bị vô hiệu hóa. </a:t>
            </a:r>
          </a:p>
          <a:p>
            <a:pPr algn="l"/>
            <a:r>
              <a:rPr lang="vi-VN" b="0" i="0">
                <a:solidFill>
                  <a:srgbClr val="333333"/>
                </a:solidFill>
                <a:effectLst/>
                <a:latin typeface="sans"/>
              </a:rPr>
              <a:t>Minh họa điển hình của Saas là Microsoft Office 365, OneDrive, Dropbox. Chúng cho phép người dùng có thể sử dụng dịch vụ ngay mà không cần thiết lập máy chủ để quản lý.</a:t>
            </a:r>
          </a:p>
          <a:p>
            <a:pPr algn="just" fontAlgn="base"/>
            <a:endParaRPr lang="vi-VN" b="0" i="0">
              <a:solidFill>
                <a:srgbClr val="000000"/>
              </a:solidFill>
              <a:effectLst/>
              <a:latin typeface="Roboto Condensed"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24939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25</a:t>
            </a:fld>
            <a:endParaRPr lang="zh-CN" altLang="en-US"/>
          </a:p>
        </p:txBody>
      </p:sp>
    </p:spTree>
    <p:extLst>
      <p:ext uri="{BB962C8B-B14F-4D97-AF65-F5344CB8AC3E}">
        <p14:creationId xmlns:p14="http://schemas.microsoft.com/office/powerpoint/2010/main" val="9234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9566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71133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Roboto" panose="02000000000000000000" pitchFamily="2" charset="0"/>
              </a:rPr>
              <a:t>NAS vs SAN - Network Attached Storage vs Storage Area Network (</a:t>
            </a:r>
            <a:r>
              <a:rPr lang="en-US">
                <a:effectLst/>
                <a:hlinkClick r:id="rId3"/>
              </a:rPr>
              <a:t>PowerCert Animated Videos</a:t>
            </a:r>
            <a:r>
              <a:rPr lang="en-US"/>
              <a:t>) </a:t>
            </a:r>
            <a:r>
              <a:rPr lang="en-US">
                <a:hlinkClick r:id="rId4"/>
              </a:rPr>
              <a:t>https://youtu.be/3yZDDr0JKVc</a:t>
            </a:r>
            <a:endParaRPr lang="en-US"/>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3658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Roboto" panose="02000000000000000000" pitchFamily="2" charset="0"/>
              </a:rPr>
              <a:t>What is RAID 0, 1, 5, &amp; 10? (</a:t>
            </a:r>
            <a:r>
              <a:rPr lang="en-US">
                <a:effectLst/>
                <a:hlinkClick r:id="rId3"/>
              </a:rPr>
              <a:t>PowerCert Animated Videos</a:t>
            </a:r>
            <a:r>
              <a:rPr lang="en-US"/>
              <a:t>) </a:t>
            </a:r>
            <a:r>
              <a:rPr lang="en-US">
                <a:hlinkClick r:id="rId4"/>
              </a:rPr>
              <a:t>https://youtu.be/U-OCdTeZLac</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333333"/>
                </a:solidFill>
                <a:effectLst/>
                <a:latin typeface="Helvetica" panose="020B0604020202020204" pitchFamily="34" charset="0"/>
              </a:rPr>
              <a:t>DAS (Direct attached storage) là cơ chế lưu trữ với thiết bị gắn trực tiếp vào máy chủ. Đây được coi là công nghệ lưu trữ truyền thống được nhiều doanh nghiệp sử dụng. Với cơ chế DAS, mỗi máy chủ sẽ có một hệ thống lưu trữ và phần mềm quản lý lưu trữ riêng biệt.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6831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NAS vs SAN - Network Attached Storage vs Storage Area Network (</a:t>
            </a:r>
            <a:r>
              <a:rPr lang="en-US" dirty="0" err="1">
                <a:effectLst/>
                <a:hlinkClick r:id="rId3"/>
              </a:rPr>
              <a:t>PowerCert</a:t>
            </a:r>
            <a:r>
              <a:rPr lang="en-US" dirty="0">
                <a:effectLst/>
                <a:hlinkClick r:id="rId3"/>
              </a:rPr>
              <a:t> Animated Videos</a:t>
            </a:r>
            <a:r>
              <a:rPr lang="en-US" dirty="0"/>
              <a:t>) https://youtu.be/3yZDDr0JKVc</a:t>
            </a:r>
          </a:p>
          <a:p>
            <a:endParaRPr lang="en-US" dirty="0"/>
          </a:p>
          <a:p>
            <a:r>
              <a:rPr lang="en-US" dirty="0"/>
              <a:t>https://ictsaigon.vn/mot-so-giai-phap-luu-tru-du-lieu-pho-bien-hien-nay/</a:t>
            </a:r>
          </a:p>
          <a:p>
            <a:endParaRPr lang="en-US" dirty="0"/>
          </a:p>
          <a:p>
            <a:pPr algn="l"/>
            <a:r>
              <a:rPr lang="vi-VN" b="0" i="0" dirty="0">
                <a:solidFill>
                  <a:srgbClr val="333333"/>
                </a:solidFill>
                <a:effectLst/>
                <a:latin typeface="Helvetica" panose="020B0604020202020204" pitchFamily="34" charset="0"/>
              </a:rPr>
              <a:t>NAS (Network Attached Storage) là phương pháp lưu trữ dữ liệu sử dụng các thiết bị lưu trữ đặc biệt gắn trực tiếp vào mạng LAN như một thiết bị mạng bình thường (tương tự máy tính, switch hay router).</a:t>
            </a:r>
          </a:p>
          <a:p>
            <a:pPr algn="l"/>
            <a:r>
              <a:rPr lang="vi-VN" b="0" i="0" dirty="0">
                <a:solidFill>
                  <a:srgbClr val="333333"/>
                </a:solidFill>
                <a:effectLst/>
                <a:latin typeface="Helvetica" panose="020B0604020202020204" pitchFamily="34" charset="0"/>
              </a:rPr>
              <a:t>Các thiết bị NAS cũng được gán các địa chỉ IP cố định và được người dùng truy nhập thông qua sự điều khiển của máy chủ. Trong một số trường hợp, NAS có thể được truy cập trực tiếp không cần có sự quản lý của máy chủ.</a:t>
            </a:r>
          </a:p>
          <a:p>
            <a:pPr algn="l"/>
            <a:r>
              <a:rPr lang="vi-VN" b="0" i="0" dirty="0">
                <a:solidFill>
                  <a:srgbClr val="333333"/>
                </a:solidFill>
                <a:effectLst/>
                <a:latin typeface="Helvetica" panose="020B0604020202020204" pitchFamily="34" charset="0"/>
              </a:rPr>
              <a:t>Trong môi trường đa hệ điều hành với nhiều máy chủ khác nhau, việc lưu trữ dữ liệu, sao lưu và phục hồi dữ liệu, quản lý hay áp dụng các chính sách bảo mật đều được thực hiện tập trung.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8249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NAS vs SAN - Network Attached Storage vs Storage Area Network (</a:t>
            </a:r>
            <a:r>
              <a:rPr lang="en-US" dirty="0" err="1">
                <a:effectLst/>
                <a:hlinkClick r:id="rId3"/>
              </a:rPr>
              <a:t>PowerCert</a:t>
            </a:r>
            <a:r>
              <a:rPr lang="en-US" dirty="0">
                <a:effectLst/>
                <a:hlinkClick r:id="rId3"/>
              </a:rPr>
              <a:t> Animated Videos</a:t>
            </a:r>
            <a:r>
              <a:rPr lang="en-US" dirty="0"/>
              <a:t>) https://youtu.be/3yZDDr0JKVc</a:t>
            </a:r>
          </a:p>
          <a:p>
            <a:endParaRPr lang="en-US" dirty="0"/>
          </a:p>
          <a:p>
            <a:r>
              <a:rPr lang="vi-VN" b="0" i="0" dirty="0">
                <a:solidFill>
                  <a:srgbClr val="333333"/>
                </a:solidFill>
                <a:effectLst/>
                <a:latin typeface="Helvetica" panose="020B0604020202020204" pitchFamily="34" charset="0"/>
              </a:rPr>
              <a:t>SAN (Storage Area Network) là một mạng riêng tốc độ cao dùng cho việc truyền dữ liệu giữa các máy chủ tham gia vào hệ thống lưu trữ cũng như giữa các thiết bị lưu trữ với nhau. SAN cho phép thực hiện quản lý tập trung và cung cấp khả năng chia sẻ dữ liệu và tài nguyên lưu trữ. Hầu hết mạng SAN hiện nay dựa trên công nghệ kênh cáp quang, cung cấp cho người sử dụng khả năng mở rộng, hiệu năng và tính sẵn sàng cao.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43442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NAS vs SAN - Network Attached Storage vs Storage Area Network (</a:t>
            </a:r>
            <a:r>
              <a:rPr lang="en-US" dirty="0" err="1">
                <a:effectLst/>
                <a:hlinkClick r:id="rId3"/>
              </a:rPr>
              <a:t>PowerCert</a:t>
            </a:r>
            <a:r>
              <a:rPr lang="en-US" dirty="0">
                <a:effectLst/>
                <a:hlinkClick r:id="rId3"/>
              </a:rPr>
              <a:t> Animated Videos</a:t>
            </a:r>
            <a:r>
              <a:rPr lang="en-US" dirty="0"/>
              <a:t>) https://youtu.be/3yZDDr0JKVc</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3346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NAS vs SAN - Network Attached Storage vs Storage Area Network (</a:t>
            </a:r>
            <a:r>
              <a:rPr lang="en-US" dirty="0" err="1">
                <a:effectLst/>
                <a:hlinkClick r:id="rId3"/>
              </a:rPr>
              <a:t>PowerCert</a:t>
            </a:r>
            <a:r>
              <a:rPr lang="en-US" dirty="0">
                <a:effectLst/>
                <a:hlinkClick r:id="rId3"/>
              </a:rPr>
              <a:t> Animated Videos</a:t>
            </a:r>
            <a:r>
              <a:rPr lang="en-US" dirty="0"/>
              <a:t>) https://youtu.be/3yZDDr0JKVc</a:t>
            </a:r>
          </a:p>
          <a:p>
            <a:endParaRPr lang="en-US" dirty="0"/>
          </a:p>
          <a:p>
            <a:r>
              <a:rPr lang="vi-VN" b="0" i="0" dirty="0">
                <a:solidFill>
                  <a:srgbClr val="333333"/>
                </a:solidFill>
                <a:effectLst/>
                <a:latin typeface="Helvetica" panose="020B0604020202020204" pitchFamily="34" charset="0"/>
              </a:rPr>
              <a:t>SAN (Storage Area Network) là một mạng riêng tốc độ cao dùng cho việc truyền dữ liệu giữa các máy chủ tham gia vào hệ thống lưu trữ cũng như giữa các thiết bị lưu trữ với nhau. SAN cho phép thực hiện quản lý tập trung và cung cấp khả năng chia sẻ dữ liệu và tài nguyên lưu trữ. Hầu hết mạng SAN hiện nay dựa trên công nghệ kênh cáp quang, cung cấp cho người sử dụng khả năng mở rộng, hiệu năng và tính sẵn sàng cao.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89249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79020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258678126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89493680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7752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0" r:id="rId5"/>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332490014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5JLBwLilDVE"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youtu.be/9Z-XVfvgHo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youtu.be/eXgzPR0DSj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1302112" y="1625116"/>
            <a:ext cx="10184776"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2C3E50"/>
                </a:solidFill>
                <a:latin typeface="Cambria" panose="02040503050406030204" pitchFamily="18" charset="0"/>
                <a:ea typeface="Tahoma" panose="020B0604030504040204" pitchFamily="34" charset="0"/>
                <a:cs typeface="Tahoma" panose="020B0604030504040204" pitchFamily="34" charset="0"/>
              </a:rPr>
              <a:t>NHẬP MÔN CÔNG NGHỆ THÔNG TIN</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20692" y="4086472"/>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088019" y="4033852"/>
            <a:ext cx="4329488" cy="871970"/>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1" dirty="0" err="1">
                <a:solidFill>
                  <a:schemeClr val="bg2">
                    <a:lumMod val="50000"/>
                  </a:schemeClr>
                </a:solidFill>
                <a:latin typeface="Cambria" panose="02040503050406030204" pitchFamily="18" charset="0"/>
                <a:ea typeface="+mj-ea"/>
              </a:rPr>
              <a:t>Nhóm</a:t>
            </a:r>
            <a:r>
              <a:rPr lang="en-US" altLang="zh-CN" b="1" dirty="0">
                <a:solidFill>
                  <a:schemeClr val="bg2">
                    <a:lumMod val="50000"/>
                  </a:schemeClr>
                </a:solidFill>
                <a:latin typeface="Cambria" panose="02040503050406030204" pitchFamily="18" charset="0"/>
                <a:ea typeface="+mj-ea"/>
              </a:rPr>
              <a:t> GV </a:t>
            </a:r>
            <a:r>
              <a:rPr lang="en-US" altLang="zh-CN" b="1" dirty="0" err="1">
                <a:solidFill>
                  <a:schemeClr val="bg2">
                    <a:lumMod val="50000"/>
                  </a:schemeClr>
                </a:solidFill>
                <a:latin typeface="Cambria" panose="02040503050406030204" pitchFamily="18" charset="0"/>
                <a:ea typeface="+mj-ea"/>
              </a:rPr>
              <a:t>biên</a:t>
            </a:r>
            <a:r>
              <a:rPr lang="en-US" altLang="zh-CN" b="1" dirty="0">
                <a:solidFill>
                  <a:schemeClr val="bg2">
                    <a:lumMod val="50000"/>
                  </a:schemeClr>
                </a:solidFill>
                <a:latin typeface="Cambria" panose="02040503050406030204" pitchFamily="18" charset="0"/>
                <a:ea typeface="+mj-ea"/>
              </a:rPr>
              <a:t> </a:t>
            </a:r>
            <a:r>
              <a:rPr lang="en-US" altLang="zh-CN" b="1" dirty="0" err="1">
                <a:solidFill>
                  <a:schemeClr val="bg2">
                    <a:lumMod val="50000"/>
                  </a:schemeClr>
                </a:solidFill>
                <a:latin typeface="Cambria" panose="02040503050406030204" pitchFamily="18" charset="0"/>
                <a:ea typeface="+mj-ea"/>
              </a:rPr>
              <a:t>soạn</a:t>
            </a:r>
            <a:r>
              <a:rPr lang="en-US" altLang="zh-CN" b="1">
                <a:solidFill>
                  <a:schemeClr val="bg2">
                    <a:lumMod val="50000"/>
                  </a:schemeClr>
                </a:solidFill>
                <a:latin typeface="Cambria" panose="02040503050406030204" pitchFamily="18" charset="0"/>
                <a:ea typeface="+mj-ea"/>
              </a:rPr>
              <a:t>: </a:t>
            </a:r>
          </a:p>
          <a:p>
            <a:pPr>
              <a:lnSpc>
                <a:spcPct val="150000"/>
              </a:lnSpc>
            </a:pPr>
            <a:r>
              <a:rPr lang="en-US" altLang="zh-CN" b="1">
                <a:solidFill>
                  <a:schemeClr val="bg2">
                    <a:lumMod val="50000"/>
                  </a:schemeClr>
                </a:solidFill>
                <a:latin typeface="Cambria" panose="02040503050406030204" pitchFamily="18" charset="0"/>
              </a:rPr>
              <a:t>Khoa Công nghệ </a:t>
            </a:r>
            <a:r>
              <a:rPr lang="en-US" altLang="zh-CN" b="1" dirty="0" err="1">
                <a:solidFill>
                  <a:schemeClr val="bg2">
                    <a:lumMod val="50000"/>
                  </a:schemeClr>
                </a:solidFill>
                <a:latin typeface="Cambria" panose="02040503050406030204" pitchFamily="18" charset="0"/>
              </a:rPr>
              <a:t>thông</a:t>
            </a:r>
            <a:r>
              <a:rPr lang="en-US" altLang="zh-CN" b="1" dirty="0">
                <a:solidFill>
                  <a:schemeClr val="bg2">
                    <a:lumMod val="50000"/>
                  </a:schemeClr>
                </a:solidFill>
                <a:latin typeface="Cambria" panose="02040503050406030204" pitchFamily="18" charset="0"/>
              </a:rPr>
              <a:t> tin</a:t>
            </a:r>
          </a:p>
        </p:txBody>
      </p:sp>
      <p:pic>
        <p:nvPicPr>
          <p:cNvPr id="18" name="William Joseph - Radioactive">
            <a:hlinkClick r:id="" action="ppaction://media"/>
            <a:extLst>
              <a:ext uri="{FF2B5EF4-FFF2-40B4-BE49-F238E27FC236}">
                <a16:creationId xmlns:a16="http://schemas.microsoft.com/office/drawing/2014/main" id="{74606A9D-B362-448E-BAAC-A60B438E8D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733425"/>
            <a:ext cx="609600" cy="609600"/>
          </a:xfrm>
          <a:prstGeom prst="rect">
            <a:avLst/>
          </a:prstGeom>
        </p:spPr>
      </p:pic>
      <p:sp>
        <p:nvSpPr>
          <p:cNvPr id="13" name="文本框 6">
            <a:extLst>
              <a:ext uri="{FF2B5EF4-FFF2-40B4-BE49-F238E27FC236}">
                <a16:creationId xmlns:a16="http://schemas.microsoft.com/office/drawing/2014/main" id="{CEF99411-4709-4D85-A7C3-945C4791A054}"/>
              </a:ext>
            </a:extLst>
          </p:cNvPr>
          <p:cNvSpPr txBox="1"/>
          <p:nvPr/>
        </p:nvSpPr>
        <p:spPr>
          <a:xfrm>
            <a:off x="2004704" y="2306177"/>
            <a:ext cx="8779570" cy="523220"/>
          </a:xfrm>
          <a:prstGeom prst="rect">
            <a:avLst/>
          </a:prstGeom>
          <a:noFill/>
        </p:spPr>
        <p:txBody>
          <a:bodyPr wrap="square" rtlCol="0">
            <a:spAutoFit/>
            <a:scene3d>
              <a:camera prst="orthographicFront"/>
              <a:lightRig rig="threePt" dir="t"/>
            </a:scene3d>
            <a:sp3d contourW="12700"/>
          </a:bodyPr>
          <a:lstStyle/>
          <a:p>
            <a:pPr algn="ctr"/>
            <a:r>
              <a:rPr lang="en-US" altLang="zh-CN" sz="2800" b="1">
                <a:solidFill>
                  <a:srgbClr val="2C3E50"/>
                </a:solidFill>
                <a:latin typeface="Cambria" panose="02040503050406030204" pitchFamily="18" charset="0"/>
                <a:ea typeface="Tahoma" panose="020B0604030504040204" pitchFamily="34" charset="0"/>
                <a:cs typeface="Tahoma" panose="020B0604030504040204" pitchFamily="34" charset="0"/>
              </a:rPr>
              <a:t>(INTRODUCTION TO INFORMATION TECHNOLOGY)</a:t>
            </a:r>
            <a:endParaRPr lang="en-US" altLang="zh-CN" sz="28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341638"/>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66263"/>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 – NĂM </a:t>
            </a:r>
            <a:r>
              <a:rPr lang="en-US" altLang="zh-CN" b="1">
                <a:solidFill>
                  <a:schemeClr val="bg2">
                    <a:lumMod val="50000"/>
                  </a:schemeClr>
                </a:solidFill>
                <a:latin typeface="Cambria" panose="02040503050406030204" pitchFamily="18" charset="0"/>
              </a:rPr>
              <a:t>HỌC 2022-2023</a:t>
            </a:r>
            <a:endParaRPr lang="en-US" altLang="zh-CN" b="1" dirty="0">
              <a:solidFill>
                <a:schemeClr val="bg2">
                  <a:lumMod val="50000"/>
                </a:schemeClr>
              </a:solidFill>
              <a:latin typeface="Cambria" panose="02040503050406030204" pitchFamily="18" charset="0"/>
            </a:endParaRPr>
          </a:p>
        </p:txBody>
      </p:sp>
      <p:sp>
        <p:nvSpPr>
          <p:cNvPr id="20" name="椭圆 13">
            <a:extLst>
              <a:ext uri="{FF2B5EF4-FFF2-40B4-BE49-F238E27FC236}">
                <a16:creationId xmlns:a16="http://schemas.microsoft.com/office/drawing/2014/main" id="{CDAA027D-F144-4D14-B4A5-F6916DF57A23}"/>
              </a:ext>
            </a:extLst>
          </p:cNvPr>
          <p:cNvSpPr/>
          <p:nvPr/>
        </p:nvSpPr>
        <p:spPr>
          <a:xfrm>
            <a:off x="4520692" y="5953768"/>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6043476"/>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953768"/>
            <a:ext cx="3698795"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bg2">
                    <a:lumMod val="50000"/>
                  </a:schemeClr>
                </a:solidFill>
                <a:latin typeface="Cambria" panose="02040503050406030204" pitchFamily="18" charset="0"/>
              </a:rPr>
              <a:t>KHÓA 28 </a:t>
            </a:r>
            <a:r>
              <a:rPr lang="en-US" altLang="zh-CN" b="1" dirty="0">
                <a:solidFill>
                  <a:schemeClr val="bg2">
                    <a:lumMod val="50000"/>
                  </a:schemeClr>
                </a:solidFill>
                <a:latin typeface="Cambria" panose="02040503050406030204" pitchFamily="18" charset="0"/>
              </a:rPr>
              <a:t>- CNTT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783644" y="2899414"/>
            <a:ext cx="8937281" cy="1077218"/>
          </a:xfrm>
          <a:prstGeom prst="rect">
            <a:avLst/>
          </a:prstGeom>
          <a:noFill/>
        </p:spPr>
        <p:txBody>
          <a:bodyPr wrap="square" rtlCol="0">
            <a:spAutoFit/>
            <a:scene3d>
              <a:camera prst="orthographicFront"/>
              <a:lightRig rig="threePt" dir="t"/>
            </a:scene3d>
            <a:sp3d contourW="12700"/>
          </a:bodyPr>
          <a:lstStyle/>
          <a:p>
            <a:pPr algn="ctr"/>
            <a:r>
              <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rPr>
              <a:t>CHƯƠNG 8: CÁC HỆ THỐNG LƯU TRỮ </a:t>
            </a:r>
          </a:p>
          <a:p>
            <a:pPr algn="ct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VÀ ĐIỆN TOÁN ĐÁM MÂY</a:t>
            </a:r>
            <a:endPar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355902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audio>
              <p:cMediaNode vol="80000" numSld="999">
                <p:cTn id="2" repeatCount="indefinite" fill="hold"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11678724" cy="4926477"/>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en-US" sz="2600" b="1"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Đánh</a:t>
            </a:r>
            <a:r>
              <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1"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giá</a:t>
            </a:r>
            <a:r>
              <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a:t>
            </a: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Ưu điểm của giải pháp DAS là khả năng dễ lắp đặt, chi phí thấp, hiệu năng cao. Nhược điểm của DAS là khả năng mở rộng hạn chế: khi dữ liệu tăng đòi hỏi số lượng máy chủ cũng tăng theo. Điều này sẽ tạo nên những vùng dữ liệu phân tán, gián đoạn và khó khăn khi sao lưu cũng như bảo vệ hệ thống lưu trữ.</a:t>
            </a: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Giải pháp NAS và SAN giải quyết được các hạn chế của DAS. Với kiểu lưu trữ NAS và SAN, việc lưu trữ được tách ra khỏi server, hợp nhất trong mạng, tạo ra một khu vực truy cập rộng cho các server, cho người sử dụng và cho các ứng dụng truy xuất hay trao đổi.</a:t>
            </a:r>
            <a:r>
              <a:rPr kumimoji="0" lang="en-US"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vi-VN"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Nó tạo nên sự mềm dẻo và năng động. Việc quản trị và bảo vệ dữ liệu sẽ trở nên đơn giản, độ tiện lợi sẽ cao hơn, chi phí tổng thể sẽ nhỏ hơn. </a:t>
            </a:r>
          </a:p>
        </p:txBody>
      </p:sp>
    </p:spTree>
    <p:extLst>
      <p:ext uri="{BB962C8B-B14F-4D97-AF65-F5344CB8AC3E}">
        <p14:creationId xmlns:p14="http://schemas.microsoft.com/office/powerpoint/2010/main" val="47424844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11678724" cy="5046510"/>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en-US" sz="2600" b="1"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Đánh</a:t>
            </a:r>
            <a:r>
              <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1"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giá</a:t>
            </a:r>
            <a:r>
              <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a:t>
            </a:r>
            <a:endPar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1200"/>
              </a:spcBef>
              <a:spcAft>
                <a:spcPts val="0"/>
              </a:spcAft>
              <a:buClr>
                <a:srgbClr val="C00000"/>
              </a:buClr>
              <a:buSzTx/>
              <a:buFont typeface="Wingdings" panose="05000000000000000000" pitchFamily="2" charset="2"/>
              <a:buChar char="v"/>
              <a:tabLst/>
              <a:defRPr/>
            </a:pPr>
            <a:r>
              <a:rPr kumimoji="0" lang="vi-VN"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NAS thích hợp cho môi trường chia sẻ file nhưng hạn chế trong môi trường có các hệ cơ sở dữ liệu. Hơn nữa, với việc sử dụng hạ tầng mạng chung với các ứng dụng khác, NAS làm chậm tốc độ truy cập mạng và ảnh hưởng đến hiệu năng của toàn hệ thống.</a:t>
            </a:r>
          </a:p>
          <a:p>
            <a:pPr marL="457200" marR="0" lvl="0" indent="-457200" algn="l" defTabSz="914400" rtl="0" eaLnBrk="1" fontAlgn="base" latinLnBrk="0" hangingPunct="1">
              <a:lnSpc>
                <a:spcPct val="110000"/>
              </a:lnSpc>
              <a:spcBef>
                <a:spcPts val="1200"/>
              </a:spcBef>
              <a:spcAft>
                <a:spcPts val="0"/>
              </a:spcAft>
              <a:buClr>
                <a:srgbClr val="C00000"/>
              </a:buClr>
              <a:buSzTx/>
              <a:buFont typeface="Wingdings" panose="05000000000000000000" pitchFamily="2" charset="2"/>
              <a:buChar char="v"/>
              <a:tabLst/>
              <a:defRPr/>
            </a:pPr>
            <a:r>
              <a:rPr kumimoji="0" lang="vi-VN"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Giải pháp mạng lưu trữ SAN giải quyết được hạn chế của NAS và đặc biệt thích hợp với các ứng dụng cần tốc độ cao với độ trễ nhỏ. Hơn nữa, SAN có khả năng đáp ứng nhanh chóng với những thay đổi về yêu cầu hoạt động của một tổ chức cũng như yêu cầu kỹ thuật của hệ thống mạng. Tuy nhiên nhược điểm của SAN là chi phí đầu tư ban đầu cao hơn so với hai giải pháp DAS và NAS.</a:t>
            </a:r>
            <a:endParaRPr kumimoji="0" lang="en-US" sz="25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spTree>
    <p:extLst>
      <p:ext uri="{BB962C8B-B14F-4D97-AF65-F5344CB8AC3E}">
        <p14:creationId xmlns:p14="http://schemas.microsoft.com/office/powerpoint/2010/main" val="125582304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571624" y="1755227"/>
            <a:ext cx="8528817" cy="3762703"/>
          </a:xfrm>
          <a:prstGeom prst="rect">
            <a:avLst/>
          </a:prstGeom>
        </p:spPr>
        <p:txBody>
          <a:bodyPr/>
          <a:lstStyle/>
          <a:p>
            <a:pPr algn="ctr"/>
            <a:r>
              <a:rPr lang="en-US" altLang="en-US" b="1">
                <a:solidFill>
                  <a:srgbClr val="FF0000"/>
                </a:solidFill>
                <a:latin typeface="Times New Roman" panose="02020603050405020304" pitchFamily="18" charset="0"/>
                <a:cs typeface="Times New Roman" panose="02020603050405020304" pitchFamily="18" charset="0"/>
              </a:rPr>
              <a:t>ĐIỆN TOÁN ĐÁM MÂY</a:t>
            </a:r>
            <a:br>
              <a:rPr lang="en-US" altLang="en-US" b="1">
                <a:solidFill>
                  <a:srgbClr val="FF0000"/>
                </a:solidFill>
                <a:latin typeface="Times New Roman" panose="02020603050405020304" pitchFamily="18" charset="0"/>
                <a:cs typeface="Times New Roman" panose="02020603050405020304" pitchFamily="18" charset="0"/>
              </a:rPr>
            </a:br>
            <a:br>
              <a:rPr lang="en-US" altLang="en-US" b="1">
                <a:solidFill>
                  <a:srgbClr val="FF0000"/>
                </a:solidFill>
                <a:latin typeface="Times New Roman" panose="02020603050405020304" pitchFamily="18" charset="0"/>
                <a:cs typeface="Times New Roman" panose="02020603050405020304" pitchFamily="18" charset="0"/>
              </a:rPr>
            </a:br>
            <a:r>
              <a:rPr lang="en-US" altLang="en-US" b="1">
                <a:solidFill>
                  <a:srgbClr val="FF0000"/>
                </a:solidFill>
                <a:latin typeface="Times New Roman" panose="02020603050405020304" pitchFamily="18" charset="0"/>
                <a:cs typeface="Times New Roman" panose="02020603050405020304" pitchFamily="18" charset="0"/>
              </a:rPr>
              <a:t>CLOUD COMPUTING</a:t>
            </a:r>
            <a:endParaRPr lang="en-US"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27098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D51C29"/>
                </a:solidFill>
                <a:effectLst/>
                <a:uLnTx/>
                <a:uFillTx/>
                <a:latin typeface="Arial"/>
                <a:ea typeface="微软雅黑"/>
                <a:cs typeface="+mn-cs"/>
              </a:rPr>
              <a:t>KHÁI NIỆM VỀ ĐIỆN TOÁN ĐÁM MÂY</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11249114" cy="4530727"/>
          </a:xfrm>
          <a:prstGeom prst="rect">
            <a:avLst/>
          </a:prstGeom>
        </p:spPr>
        <p:txBody>
          <a:bodyPr wrap="square">
            <a:spAutoFit/>
          </a:bodyPr>
          <a:lstStyle/>
          <a:p>
            <a:pPr marL="457200" marR="0" lvl="0" indent="-457200" algn="l" defTabSz="914400" rtl="0" eaLnBrk="1" fontAlgn="base" latinLnBrk="0" hangingPunct="1">
              <a:lnSpc>
                <a:spcPct val="120000"/>
              </a:lnSpc>
              <a:spcBef>
                <a:spcPts val="12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Điện Toán Đám Mây hay Cloud Computing là mô hình cung cấp các dịch vụ điện toán và máy tính (bao gồm mạng, máy chủ, dịch vụ, phần mềm và ứng dụng) cho người dùng </a:t>
            </a:r>
            <a:r>
              <a:rPr kumimoji="0" lang="en-US"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theo dạng dịch vụ </a:t>
            </a:r>
            <a:r>
              <a:rPr kumimoji="0" lang="vi-VN"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thông qua mạng Internet tùy mục đích sử dụng </a:t>
            </a:r>
            <a:r>
              <a:rPr kumimoji="0" lang="en-US"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của người dùng</a:t>
            </a:r>
            <a:r>
              <a:rPr kumimoji="0" lang="vi-VN"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a:t>
            </a:r>
            <a:r>
              <a:rPr kumimoji="0" lang="en-US"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a:t>
            </a:r>
          </a:p>
          <a:p>
            <a:pPr marL="457200" marR="0" lvl="0" indent="-457200" algn="l" defTabSz="914400" rtl="0" eaLnBrk="1" fontAlgn="base" latinLnBrk="0" hangingPunct="1">
              <a:lnSpc>
                <a:spcPct val="120000"/>
              </a:lnSpc>
              <a:spcBef>
                <a:spcPts val="12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Lưu trữ đám mây hay Cloud storage là một thuật ngữ dùng để chỉ các hành động lưu giữ, sắp xếp, quản lý dữ liệu của cá </a:t>
            </a:r>
            <a:r>
              <a:rPr kumimoji="0" lang="en-US"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nhân/doanh nghiệp</a:t>
            </a:r>
            <a:r>
              <a:rPr kumimoji="0" lang="vi-VN"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trên một hệ thống lưu trữ</a:t>
            </a:r>
            <a:r>
              <a:rPr lang="en-US" sz="2600">
                <a:solidFill>
                  <a:srgbClr val="333333"/>
                </a:solidFill>
                <a:latin typeface="Roboto" panose="02000000000000000000" pitchFamily="2" charset="0"/>
                <a:ea typeface="微软雅黑"/>
              </a:rPr>
              <a:t> từ xa</a:t>
            </a:r>
            <a:r>
              <a:rPr kumimoji="0" lang="vi-VN"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Dịch vụ này cho phép khách hàng hay người dùng có thể truy cập được tất cả các tệp tin của họ từ xa tại bất kỳ vị trí địa lý nào.</a:t>
            </a:r>
            <a:endParaRPr kumimoji="0" lang="en-US" sz="26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endParaRPr>
          </a:p>
        </p:txBody>
      </p:sp>
      <p:sp>
        <p:nvSpPr>
          <p:cNvPr id="4" name="TextBox 3">
            <a:extLst>
              <a:ext uri="{FF2B5EF4-FFF2-40B4-BE49-F238E27FC236}">
                <a16:creationId xmlns:a16="http://schemas.microsoft.com/office/drawing/2014/main" id="{5170A529-C5E2-4A4E-8C4A-4C210A5A12BA}"/>
              </a:ext>
            </a:extLst>
          </p:cNvPr>
          <p:cNvSpPr txBox="1"/>
          <p:nvPr/>
        </p:nvSpPr>
        <p:spPr>
          <a:xfrm>
            <a:off x="460933" y="5999140"/>
            <a:ext cx="10972799" cy="369332"/>
          </a:xfrm>
          <a:prstGeom prst="rect">
            <a:avLst/>
          </a:prstGeom>
          <a:noFill/>
        </p:spPr>
        <p:txBody>
          <a:bodyPr wrap="square">
            <a:spAutoFit/>
          </a:bodyPr>
          <a:lstStyle/>
          <a:p>
            <a:pPr algn="l"/>
            <a:r>
              <a:rPr lang="en-US" i="0">
                <a:solidFill>
                  <a:srgbClr val="0F0F0F"/>
                </a:solidFill>
                <a:effectLst/>
                <a:latin typeface="YouTube Sans"/>
              </a:rPr>
              <a:t>Cloud Computing - Điện toán đám mây là gì? | Hiểu rõ trong 5 phút | TING3S </a:t>
            </a:r>
            <a:r>
              <a:rPr lang="en-US" i="0">
                <a:solidFill>
                  <a:srgbClr val="0F0F0F"/>
                </a:solidFill>
                <a:effectLst/>
                <a:latin typeface="YouTube Sans"/>
                <a:hlinkClick r:id="rId3"/>
              </a:rPr>
              <a:t>https://youtu.be/5JLBwLilDVE</a:t>
            </a:r>
            <a:endParaRPr lang="en-US" i="0">
              <a:solidFill>
                <a:srgbClr val="0F0F0F"/>
              </a:solidFill>
              <a:effectLst/>
              <a:latin typeface="YouTube Sans"/>
            </a:endParaRPr>
          </a:p>
        </p:txBody>
      </p:sp>
    </p:spTree>
    <p:extLst>
      <p:ext uri="{BB962C8B-B14F-4D97-AF65-F5344CB8AC3E}">
        <p14:creationId xmlns:p14="http://schemas.microsoft.com/office/powerpoint/2010/main" val="3055712876"/>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3200" b="1">
                <a:solidFill>
                  <a:srgbClr val="D51C29"/>
                </a:solidFill>
                <a:latin typeface="Arial"/>
                <a:ea typeface="微软雅黑"/>
              </a:rPr>
              <a:t>ĐẶC ĐIỂM CỦA</a:t>
            </a:r>
            <a:r>
              <a:rPr kumimoji="0" lang="en-US" sz="3200" b="1" i="0" u="none" strike="noStrike" kern="1200" cap="none" spc="0" normalizeH="0" baseline="0" noProof="0">
                <a:ln>
                  <a:noFill/>
                </a:ln>
                <a:solidFill>
                  <a:srgbClr val="D51C29"/>
                </a:solidFill>
                <a:effectLst/>
                <a:uLnTx/>
                <a:uFillTx/>
                <a:latin typeface="Arial"/>
                <a:ea typeface="微软雅黑"/>
                <a:cs typeface="+mn-cs"/>
              </a:rPr>
              <a:t> ĐIỆN TOÁN ĐÁM MÂY</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11249114" cy="3998531"/>
          </a:xfrm>
          <a:prstGeom prst="rect">
            <a:avLst/>
          </a:prstGeom>
        </p:spPr>
        <p:txBody>
          <a:bodyPr wrap="square">
            <a:spAutoFit/>
          </a:bodyPr>
          <a:lstStyle/>
          <a:p>
            <a:pPr marL="457200" marR="0" lvl="0" indent="-457200" algn="l" defTabSz="914400" rtl="0" eaLnBrk="1" fontAlgn="base" latinLnBrk="0" hangingPunct="1">
              <a:lnSpc>
                <a:spcPct val="120000"/>
              </a:lnSpc>
              <a:spcBef>
                <a:spcPts val="1200"/>
              </a:spcBef>
              <a:spcAft>
                <a:spcPts val="0"/>
              </a:spcAft>
              <a:buClr>
                <a:srgbClr val="C00000"/>
              </a:buClr>
              <a:buSzTx/>
              <a:buFont typeface="Wingdings" panose="05000000000000000000" pitchFamily="2" charset="2"/>
              <a:buChar char="v"/>
              <a:tabLst/>
              <a:defRPr/>
            </a:pPr>
            <a:r>
              <a:rPr kumimoji="0" lang="vi-VN" sz="32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Điện toán đám mây có 5 đặc điểm nổi trội sau đây</a:t>
            </a:r>
            <a:r>
              <a:rPr kumimoji="0" lang="en-US" sz="32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a:t>
            </a:r>
          </a:p>
          <a:p>
            <a:pPr marL="914400" lvl="1" indent="-457200" fontAlgn="base">
              <a:lnSpc>
                <a:spcPct val="120000"/>
              </a:lnSpc>
              <a:spcBef>
                <a:spcPts val="1200"/>
              </a:spcBef>
              <a:buClr>
                <a:srgbClr val="C00000"/>
              </a:buClr>
              <a:buFont typeface="Wingdings" panose="05000000000000000000" pitchFamily="2" charset="2"/>
              <a:buChar char="§"/>
              <a:defRPr/>
            </a:pPr>
            <a:r>
              <a:rPr kumimoji="0" lang="vi-VN"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Tự phục vụ theo nhu cầu</a:t>
            </a:r>
            <a:endPar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endParaRPr>
          </a:p>
          <a:p>
            <a:pPr marL="914400" lvl="1" indent="-457200" fontAlgn="base">
              <a:lnSpc>
                <a:spcPct val="120000"/>
              </a:lnSpc>
              <a:spcBef>
                <a:spcPts val="1200"/>
              </a:spcBef>
              <a:buClr>
                <a:srgbClr val="C00000"/>
              </a:buClr>
              <a:buFont typeface="Wingdings" panose="05000000000000000000" pitchFamily="2" charset="2"/>
              <a:buChar char="§"/>
              <a:defRPr/>
            </a:pPr>
            <a:r>
              <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Truy cập mạng rộng</a:t>
            </a:r>
          </a:p>
          <a:p>
            <a:pPr marL="914400" lvl="1" indent="-457200" fontAlgn="base">
              <a:lnSpc>
                <a:spcPct val="120000"/>
              </a:lnSpc>
              <a:spcBef>
                <a:spcPts val="1200"/>
              </a:spcBef>
              <a:buClr>
                <a:srgbClr val="C00000"/>
              </a:buClr>
              <a:buFont typeface="Wingdings" panose="05000000000000000000" pitchFamily="2" charset="2"/>
              <a:buChar char="§"/>
              <a:defRPr/>
            </a:pPr>
            <a:r>
              <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Tổng hợp tài nguyên</a:t>
            </a:r>
          </a:p>
          <a:p>
            <a:pPr marL="914400" lvl="1" indent="-457200" fontAlgn="base">
              <a:lnSpc>
                <a:spcPct val="120000"/>
              </a:lnSpc>
              <a:spcBef>
                <a:spcPts val="1200"/>
              </a:spcBef>
              <a:buClr>
                <a:srgbClr val="C00000"/>
              </a:buClr>
              <a:buFont typeface="Wingdings" panose="05000000000000000000" pitchFamily="2" charset="2"/>
              <a:buChar char="§"/>
              <a:defRPr/>
            </a:pPr>
            <a:r>
              <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Tính co dãn nhanh chóng</a:t>
            </a:r>
          </a:p>
          <a:p>
            <a:pPr marL="914400" lvl="1" indent="-457200" fontAlgn="base">
              <a:lnSpc>
                <a:spcPct val="120000"/>
              </a:lnSpc>
              <a:spcBef>
                <a:spcPts val="1200"/>
              </a:spcBef>
              <a:buClr>
                <a:srgbClr val="C00000"/>
              </a:buClr>
              <a:buFont typeface="Wingdings" panose="05000000000000000000" pitchFamily="2" charset="2"/>
              <a:buChar char="§"/>
              <a:defRPr/>
            </a:pPr>
            <a:r>
              <a:rPr kumimoji="0" lang="vi-VN"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Dịch vụ được đo lường</a:t>
            </a:r>
            <a:endPar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endParaRPr>
          </a:p>
        </p:txBody>
      </p:sp>
    </p:spTree>
    <p:extLst>
      <p:ext uri="{BB962C8B-B14F-4D97-AF65-F5344CB8AC3E}">
        <p14:creationId xmlns:p14="http://schemas.microsoft.com/office/powerpoint/2010/main" val="583810408"/>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D51C29"/>
                </a:solidFill>
                <a:effectLst/>
                <a:uLnTx/>
                <a:uFillTx/>
                <a:latin typeface="Arial"/>
                <a:ea typeface="微软雅黑"/>
                <a:cs typeface="+mn-cs"/>
              </a:rPr>
              <a:t>M</a:t>
            </a:r>
            <a:r>
              <a:rPr lang="en-US" sz="3200" b="1">
                <a:solidFill>
                  <a:srgbClr val="D51C29"/>
                </a:solidFill>
                <a:latin typeface="Arial"/>
                <a:ea typeface="微软雅黑"/>
              </a:rPr>
              <a:t>Ô HÌNH DỊCH VỤ</a:t>
            </a:r>
            <a:r>
              <a:rPr kumimoji="0" lang="en-US" sz="3200" b="1" i="0" u="none" strike="noStrike" kern="1200" cap="none" spc="0" normalizeH="0" baseline="0" noProof="0">
                <a:ln>
                  <a:noFill/>
                </a:ln>
                <a:solidFill>
                  <a:srgbClr val="D51C29"/>
                </a:solidFill>
                <a:effectLst/>
                <a:uLnTx/>
                <a:uFillTx/>
                <a:latin typeface="Arial"/>
                <a:ea typeface="微软雅黑"/>
                <a:cs typeface="+mn-cs"/>
              </a:rPr>
              <a:t> ĐIỆN TOÁN ĐÁM MÂY</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pic>
        <p:nvPicPr>
          <p:cNvPr id="1026" name="Picture 2" descr="dien toan dam may">
            <a:extLst>
              <a:ext uri="{FF2B5EF4-FFF2-40B4-BE49-F238E27FC236}">
                <a16:creationId xmlns:a16="http://schemas.microsoft.com/office/drawing/2014/main" id="{9AE413B4-3979-4C08-8928-C73C0490D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056" y="2404212"/>
            <a:ext cx="4944168" cy="3495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2776" y="1301571"/>
            <a:ext cx="7077768" cy="4798750"/>
          </a:xfrm>
          <a:prstGeom prst="rect">
            <a:avLst/>
          </a:prstGeom>
        </p:spPr>
        <p:txBody>
          <a:bodyPr wrap="square">
            <a:spAutoFit/>
          </a:bodyPr>
          <a:lstStyle/>
          <a:p>
            <a:pPr marL="457200" marR="0" lvl="0" indent="-457200" algn="l" defTabSz="914400" rtl="0" eaLnBrk="1" fontAlgn="base" latinLnBrk="0" hangingPunct="1">
              <a:lnSpc>
                <a:spcPct val="120000"/>
              </a:lnSpc>
              <a:spcBef>
                <a:spcPts val="1200"/>
              </a:spcBef>
              <a:spcAft>
                <a:spcPts val="0"/>
              </a:spcAft>
              <a:buClr>
                <a:srgbClr val="C00000"/>
              </a:buClr>
              <a:buSzTx/>
              <a:buFont typeface="Wingdings" panose="05000000000000000000" pitchFamily="2" charset="2"/>
              <a:buChar char="v"/>
              <a:tabLst/>
              <a:defRPr/>
            </a:pPr>
            <a:r>
              <a:rPr kumimoji="0" lang="vi-VN" sz="32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Có 3 mô hình cung cấp công nghệ đám mây cơ bản, gồm:</a:t>
            </a:r>
            <a:r>
              <a:rPr kumimoji="0" lang="en-US" sz="32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 </a:t>
            </a:r>
          </a:p>
          <a:p>
            <a:pPr marL="914400" lvl="1" indent="-457200" fontAlgn="base">
              <a:lnSpc>
                <a:spcPct val="120000"/>
              </a:lnSpc>
              <a:spcBef>
                <a:spcPts val="1200"/>
              </a:spcBef>
              <a:buClr>
                <a:srgbClr val="C00000"/>
              </a:buClr>
              <a:buFont typeface="Wingdings" panose="05000000000000000000" pitchFamily="2" charset="2"/>
              <a:buChar char="§"/>
              <a:defRPr/>
            </a:pPr>
            <a:r>
              <a:rPr kumimoji="0" lang="vi-VN"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Dịch vụ cơ sở hạ tầng (Infrasructure as a service viết tắt là Iaas) </a:t>
            </a:r>
            <a:endPar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endParaRPr>
          </a:p>
          <a:p>
            <a:pPr marL="914400" lvl="1" indent="-457200" fontAlgn="base">
              <a:lnSpc>
                <a:spcPct val="120000"/>
              </a:lnSpc>
              <a:spcBef>
                <a:spcPts val="1200"/>
              </a:spcBef>
              <a:buClr>
                <a:srgbClr val="C00000"/>
              </a:buClr>
              <a:buFont typeface="Wingdings" panose="05000000000000000000" pitchFamily="2" charset="2"/>
              <a:buChar char="§"/>
              <a:defRPr/>
            </a:pPr>
            <a:r>
              <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Dịch vụ nền tảng (Platform as a service viết tắt là Paas)</a:t>
            </a:r>
          </a:p>
          <a:p>
            <a:pPr marL="914400" lvl="1" indent="-457200" fontAlgn="base">
              <a:lnSpc>
                <a:spcPct val="120000"/>
              </a:lnSpc>
              <a:spcBef>
                <a:spcPts val="1200"/>
              </a:spcBef>
              <a:buClr>
                <a:srgbClr val="C00000"/>
              </a:buClr>
              <a:buFont typeface="Wingdings" panose="05000000000000000000" pitchFamily="2" charset="2"/>
              <a:buChar char="§"/>
              <a:defRPr/>
            </a:pPr>
            <a:r>
              <a:rPr kumimoji="0" lang="en-US" sz="2800" b="0" i="0" u="none" strike="noStrike" kern="1200" cap="none" spc="0" normalizeH="0" baseline="0" noProof="0">
                <a:ln>
                  <a:noFill/>
                </a:ln>
                <a:solidFill>
                  <a:srgbClr val="333333"/>
                </a:solidFill>
                <a:effectLst/>
                <a:uLnTx/>
                <a:uFillTx/>
                <a:latin typeface="Roboto" panose="02000000000000000000" pitchFamily="2" charset="0"/>
                <a:ea typeface="微软雅黑"/>
                <a:cs typeface="+mn-cs"/>
              </a:rPr>
              <a:t>Dịch vụ phần mềm (Software as a service viết tắt là Saas)</a:t>
            </a:r>
          </a:p>
        </p:txBody>
      </p:sp>
    </p:spTree>
    <p:extLst>
      <p:ext uri="{BB962C8B-B14F-4D97-AF65-F5344CB8AC3E}">
        <p14:creationId xmlns:p14="http://schemas.microsoft.com/office/powerpoint/2010/main" val="1924872535"/>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0C22-E74A-40BE-8CE8-B37A2AAE1A43}"/>
              </a:ext>
            </a:extLst>
          </p:cNvPr>
          <p:cNvSpPr txBox="1">
            <a:spLocks/>
          </p:cNvSpPr>
          <p:nvPr/>
        </p:nvSpPr>
        <p:spPr>
          <a:xfrm>
            <a:off x="1310149" y="640428"/>
            <a:ext cx="10515600" cy="13255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600" b="1" dirty="0">
                <a:solidFill>
                  <a:srgbClr val="FF0000"/>
                </a:solidFill>
                <a:latin typeface="+mn-lt"/>
              </a:rPr>
              <a:t>A. Cơ sở hạ tầng như một dịch vụ (IaaS)</a:t>
            </a:r>
            <a:br>
              <a:rPr lang="vi-VN" sz="3600" b="1" dirty="0">
                <a:solidFill>
                  <a:srgbClr val="FF0000"/>
                </a:solidFill>
                <a:latin typeface="+mn-lt"/>
              </a:rPr>
            </a:br>
            <a:endParaRPr lang="en-US" sz="3600" b="1" dirty="0">
              <a:solidFill>
                <a:srgbClr val="FF0000"/>
              </a:solidFill>
              <a:latin typeface="+mn-lt"/>
            </a:endParaRPr>
          </a:p>
        </p:txBody>
      </p:sp>
      <p:sp>
        <p:nvSpPr>
          <p:cNvPr id="3" name="Content Placeholder 2">
            <a:extLst>
              <a:ext uri="{FF2B5EF4-FFF2-40B4-BE49-F238E27FC236}">
                <a16:creationId xmlns:a16="http://schemas.microsoft.com/office/drawing/2014/main" id="{7356BB8F-473E-4D1B-85D7-AEEDBD9EF836}"/>
              </a:ext>
            </a:extLst>
          </p:cNvPr>
          <p:cNvSpPr txBox="1">
            <a:spLocks/>
          </p:cNvSpPr>
          <p:nvPr/>
        </p:nvSpPr>
        <p:spPr>
          <a:xfrm>
            <a:off x="799699" y="1373237"/>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Font typeface="Arial" panose="020B0604020202020204" pitchFamily="34" charset="0"/>
              <a:buNone/>
            </a:pPr>
            <a:r>
              <a:rPr lang="vi-VN" sz="2400" b="1" dirty="0"/>
              <a:t>Infrastructure as a Service – IaaS</a:t>
            </a:r>
            <a:r>
              <a:rPr lang="vi-VN" sz="2400" dirty="0"/>
              <a:t> Trong loại dịch vụ này, khách hàng được cung cấp những tài nguyên máy tính cơ bản (như bộ xử lý, dung lượng lưu trữ, các kết nối mạng…). </a:t>
            </a:r>
            <a:r>
              <a:rPr lang="vi-VN" sz="2400" dirty="0">
                <a:solidFill>
                  <a:srgbClr val="00B050"/>
                </a:solidFill>
              </a:rPr>
              <a:t>Khách hàng sẽ cài hệ điều hành, triển khai ứng dụng và có thể nối các thành phần như tường lửa và bộ cân bằng tải. Nhà cung cấp dịch vụ sẽ quản lý cơ sở hạ tầng cơ bản bên dưới, khách hàng sẽ phải quản lý hệ điều hành, lưu trữ, các ứng dụng triển khai trên hệ thống, </a:t>
            </a:r>
            <a:r>
              <a:rPr lang="vi-VN" sz="2400" dirty="0"/>
              <a:t>các kết nối giữa các thành phần.</a:t>
            </a:r>
            <a:endParaRPr lang="en-US" sz="2400" i="1" dirty="0"/>
          </a:p>
        </p:txBody>
      </p:sp>
      <p:pic>
        <p:nvPicPr>
          <p:cNvPr id="4" name="Picture 3" descr="Đang tải Cac_loai_dien_toan_dam_may_1.png…">
            <a:extLst>
              <a:ext uri="{FF2B5EF4-FFF2-40B4-BE49-F238E27FC236}">
                <a16:creationId xmlns:a16="http://schemas.microsoft.com/office/drawing/2014/main" id="{8085DA89-21A8-4403-AED6-E04BC05307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8743" y="4424245"/>
            <a:ext cx="9757512" cy="1654108"/>
          </a:xfrm>
          <a:prstGeom prst="rect">
            <a:avLst/>
          </a:prstGeom>
          <a:noFill/>
          <a:ln>
            <a:noFill/>
          </a:ln>
        </p:spPr>
      </p:pic>
    </p:spTree>
    <p:extLst>
      <p:ext uri="{BB962C8B-B14F-4D97-AF65-F5344CB8AC3E}">
        <p14:creationId xmlns:p14="http://schemas.microsoft.com/office/powerpoint/2010/main" val="258876884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B4DD-8133-449E-B4CA-7C7C816BCC8B}"/>
              </a:ext>
            </a:extLst>
          </p:cNvPr>
          <p:cNvSpPr txBox="1">
            <a:spLocks/>
          </p:cNvSpPr>
          <p:nvPr/>
        </p:nvSpPr>
        <p:spPr>
          <a:xfrm>
            <a:off x="1378974" y="68971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600" b="1" dirty="0">
                <a:solidFill>
                  <a:srgbClr val="FF0000"/>
                </a:solidFill>
                <a:latin typeface="+mn-lt"/>
              </a:rPr>
              <a:t>B. Nền tảng dưới dạng </a:t>
            </a:r>
            <a:r>
              <a:rPr lang="en-US" sz="3600" b="1" dirty="0">
                <a:solidFill>
                  <a:srgbClr val="FF0000"/>
                </a:solidFill>
                <a:latin typeface="+mn-lt"/>
              </a:rPr>
              <a:t>d</a:t>
            </a:r>
            <a:r>
              <a:rPr lang="vi-VN" sz="3600" b="1" dirty="0">
                <a:solidFill>
                  <a:srgbClr val="FF0000"/>
                </a:solidFill>
                <a:latin typeface="+mn-lt"/>
              </a:rPr>
              <a:t>ịch </a:t>
            </a:r>
            <a:r>
              <a:rPr lang="en-US" sz="3600" b="1" dirty="0">
                <a:solidFill>
                  <a:srgbClr val="FF0000"/>
                </a:solidFill>
                <a:latin typeface="+mn-lt"/>
              </a:rPr>
              <a:t>v</a:t>
            </a:r>
            <a:r>
              <a:rPr lang="vi-VN" sz="3600" b="1" dirty="0">
                <a:solidFill>
                  <a:srgbClr val="FF0000"/>
                </a:solidFill>
                <a:latin typeface="+mn-lt"/>
              </a:rPr>
              <a:t>ụ </a:t>
            </a:r>
            <a:r>
              <a:rPr lang="en-US" sz="3600" b="1" dirty="0">
                <a:solidFill>
                  <a:srgbClr val="FF0000"/>
                </a:solidFill>
                <a:latin typeface="+mn-lt"/>
              </a:rPr>
              <a:t>(PaaS)</a:t>
            </a:r>
            <a:br>
              <a:rPr lang="vi-VN" sz="3600" b="1" dirty="0">
                <a:solidFill>
                  <a:srgbClr val="FF0000"/>
                </a:solidFill>
                <a:latin typeface="+mn-lt"/>
              </a:rPr>
            </a:br>
            <a:endParaRPr lang="en-US" sz="3600" b="1" dirty="0">
              <a:solidFill>
                <a:srgbClr val="FF0000"/>
              </a:solidFill>
              <a:latin typeface="+mn-lt"/>
            </a:endParaRPr>
          </a:p>
        </p:txBody>
      </p:sp>
      <p:sp>
        <p:nvSpPr>
          <p:cNvPr id="3" name="Content Placeholder 2">
            <a:extLst>
              <a:ext uri="{FF2B5EF4-FFF2-40B4-BE49-F238E27FC236}">
                <a16:creationId xmlns:a16="http://schemas.microsoft.com/office/drawing/2014/main" id="{AFE3BB23-EB01-47FC-9767-29DE2A9C914C}"/>
              </a:ext>
            </a:extLst>
          </p:cNvPr>
          <p:cNvSpPr txBox="1">
            <a:spLocks/>
          </p:cNvSpPr>
          <p:nvPr/>
        </p:nvSpPr>
        <p:spPr>
          <a:xfrm>
            <a:off x="838200" y="1464546"/>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vi-VN" sz="2400" b="1" dirty="0"/>
              <a:t>Platform as a Service – PaaS</a:t>
            </a:r>
            <a:r>
              <a:rPr lang="en-US" sz="2400" b="1" dirty="0"/>
              <a:t> </a:t>
            </a:r>
            <a:r>
              <a:rPr lang="vi-VN" sz="2400" dirty="0"/>
              <a:t>Nhà cung cấp dịch vụ sẽ cung cấp một nền tảng (platform) cho khách hàng. Khách hàng sẽ tự phát triển ứng dụng của mình nhờ các công cụ và môi trường phát triển được cung cấp hoặc cài đặt các ứng dụng sẵn có trên nền platform đó. Khách hàng không cần phải quản lý hoặc kiểm soát các cơ sở hạ tầng bên dưới bao gồm cả mạng, máy chủ, hệ điều hành, lưu trữ, các công cụ, môi trường phát triển ứng dụng nhưng quản lý các ứng dụng mình cài đặt hoặc phát triển.</a:t>
            </a:r>
            <a:endParaRPr lang="en-US" sz="2400" dirty="0"/>
          </a:p>
        </p:txBody>
      </p:sp>
      <p:pic>
        <p:nvPicPr>
          <p:cNvPr id="4" name="Picture 3" descr="Đang tải Cac_loai_dien_toan_dam_may_2.png…">
            <a:extLst>
              <a:ext uri="{FF2B5EF4-FFF2-40B4-BE49-F238E27FC236}">
                <a16:creationId xmlns:a16="http://schemas.microsoft.com/office/drawing/2014/main" id="{23A0C2BA-3032-4A3B-939F-850F1F3F78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0284" y="4682691"/>
            <a:ext cx="8763843" cy="1485599"/>
          </a:xfrm>
          <a:prstGeom prst="rect">
            <a:avLst/>
          </a:prstGeom>
          <a:noFill/>
          <a:ln>
            <a:noFill/>
          </a:ln>
        </p:spPr>
      </p:pic>
    </p:spTree>
    <p:extLst>
      <p:ext uri="{BB962C8B-B14F-4D97-AF65-F5344CB8AC3E}">
        <p14:creationId xmlns:p14="http://schemas.microsoft.com/office/powerpoint/2010/main" val="271104963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9F53-FF4E-4F44-8223-4F03AEB3BCBF}"/>
              </a:ext>
            </a:extLst>
          </p:cNvPr>
          <p:cNvSpPr txBox="1">
            <a:spLocks/>
          </p:cNvSpPr>
          <p:nvPr/>
        </p:nvSpPr>
        <p:spPr>
          <a:xfrm>
            <a:off x="1397934" y="672109"/>
            <a:ext cx="10515600" cy="7044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latin typeface="+mn-lt"/>
              </a:rPr>
              <a:t>C. </a:t>
            </a:r>
            <a:r>
              <a:rPr lang="en-US" sz="3600" b="1" dirty="0" err="1">
                <a:solidFill>
                  <a:srgbClr val="FF0000"/>
                </a:solidFill>
                <a:latin typeface="+mn-lt"/>
              </a:rPr>
              <a:t>Phần</a:t>
            </a:r>
            <a:r>
              <a:rPr lang="en-US" sz="3600" b="1" dirty="0">
                <a:solidFill>
                  <a:srgbClr val="FF0000"/>
                </a:solidFill>
                <a:latin typeface="+mn-lt"/>
              </a:rPr>
              <a:t> </a:t>
            </a:r>
            <a:r>
              <a:rPr lang="en-US" sz="3600" b="1" dirty="0" err="1">
                <a:solidFill>
                  <a:srgbClr val="FF0000"/>
                </a:solidFill>
                <a:latin typeface="+mn-lt"/>
              </a:rPr>
              <a:t>mềm</a:t>
            </a:r>
            <a:r>
              <a:rPr lang="en-US" sz="3600" b="1" dirty="0">
                <a:solidFill>
                  <a:srgbClr val="FF0000"/>
                </a:solidFill>
                <a:latin typeface="+mn-lt"/>
              </a:rPr>
              <a:t> </a:t>
            </a:r>
            <a:r>
              <a:rPr lang="en-US" sz="3600" b="1" dirty="0" err="1">
                <a:solidFill>
                  <a:srgbClr val="FF0000"/>
                </a:solidFill>
                <a:latin typeface="+mn-lt"/>
              </a:rPr>
              <a:t>dưới</a:t>
            </a:r>
            <a:r>
              <a:rPr lang="en-US" sz="3600" b="1" dirty="0">
                <a:solidFill>
                  <a:srgbClr val="FF0000"/>
                </a:solidFill>
                <a:latin typeface="+mn-lt"/>
              </a:rPr>
              <a:t> </a:t>
            </a:r>
            <a:r>
              <a:rPr lang="en-US" sz="3600" b="1" dirty="0" err="1">
                <a:solidFill>
                  <a:srgbClr val="FF0000"/>
                </a:solidFill>
                <a:latin typeface="+mn-lt"/>
              </a:rPr>
              <a:t>dạng</a:t>
            </a:r>
            <a:r>
              <a:rPr lang="en-US" sz="3600" b="1" dirty="0">
                <a:solidFill>
                  <a:srgbClr val="FF0000"/>
                </a:solidFill>
                <a:latin typeface="+mn-lt"/>
              </a:rPr>
              <a:t> </a:t>
            </a:r>
            <a:r>
              <a:rPr lang="en-US" sz="3600" b="1" dirty="0" err="1">
                <a:solidFill>
                  <a:srgbClr val="FF0000"/>
                </a:solidFill>
                <a:latin typeface="+mn-lt"/>
              </a:rPr>
              <a:t>dịch</a:t>
            </a:r>
            <a:r>
              <a:rPr lang="en-US" sz="3600" b="1" dirty="0">
                <a:solidFill>
                  <a:srgbClr val="FF0000"/>
                </a:solidFill>
                <a:latin typeface="+mn-lt"/>
              </a:rPr>
              <a:t> </a:t>
            </a:r>
            <a:r>
              <a:rPr lang="en-US" sz="3600" b="1" dirty="0" err="1">
                <a:solidFill>
                  <a:srgbClr val="FF0000"/>
                </a:solidFill>
                <a:latin typeface="+mn-lt"/>
              </a:rPr>
              <a:t>vụ</a:t>
            </a:r>
            <a:r>
              <a:rPr lang="en-US" sz="3600" b="1" dirty="0">
                <a:solidFill>
                  <a:srgbClr val="FF0000"/>
                </a:solidFill>
                <a:latin typeface="+mn-lt"/>
              </a:rPr>
              <a:t> (SaaS)</a:t>
            </a:r>
            <a:endParaRPr lang="en-US" sz="3600" dirty="0">
              <a:latin typeface="+mn-lt"/>
            </a:endParaRPr>
          </a:p>
        </p:txBody>
      </p:sp>
      <p:sp>
        <p:nvSpPr>
          <p:cNvPr id="3" name="Content Placeholder 2">
            <a:extLst>
              <a:ext uri="{FF2B5EF4-FFF2-40B4-BE49-F238E27FC236}">
                <a16:creationId xmlns:a16="http://schemas.microsoft.com/office/drawing/2014/main" id="{636918FB-116D-4799-84F8-B7A5727FF2D7}"/>
              </a:ext>
            </a:extLst>
          </p:cNvPr>
          <p:cNvSpPr txBox="1">
            <a:spLocks/>
          </p:cNvSpPr>
          <p:nvPr/>
        </p:nvSpPr>
        <p:spPr>
          <a:xfrm>
            <a:off x="838200" y="1317524"/>
            <a:ext cx="10515600" cy="34008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vi-VN" sz="2400" b="1" dirty="0"/>
              <a:t>Software as a Service – SaaS </a:t>
            </a:r>
            <a:r>
              <a:rPr lang="vi-VN" sz="2400" dirty="0">
                <a:solidFill>
                  <a:srgbClr val="0070C0"/>
                </a:solidFill>
              </a:rPr>
              <a:t>Đây là mô hình dịch vụ mà trong đó nhà cung cấp dịch vụ sẽ cung cấp cho khách hàng một phần mềm dạng dịch vụ hoàn chỉnh</a:t>
            </a:r>
            <a:r>
              <a:rPr lang="vi-VN" sz="2400" dirty="0"/>
              <a:t>. Khách hàng chỉ cần lựa chọn ứng dụng phần mềm nào phù hợp với nhu cầu và chạy ứng dụng đó trên cơ sở hạ tầng Cloud. Mô hình này giải phóng người dùng khỏi việc quản lý hệ thống, cơ sở hạ tầng, hệ điều hành… tất cả sẽ do nhà cung cấp dịch vụ quản lý và kiểm soát để đảm bảo ứng dụng luôn sẵn sàng và hoạt động ổn định.</a:t>
            </a:r>
            <a:endParaRPr lang="en-US" sz="2400" dirty="0"/>
          </a:p>
        </p:txBody>
      </p:sp>
      <p:pic>
        <p:nvPicPr>
          <p:cNvPr id="4" name="Picture 3" descr="Đang tải Cac_loai_dien_toan_dam_may_3.png…">
            <a:extLst>
              <a:ext uri="{FF2B5EF4-FFF2-40B4-BE49-F238E27FC236}">
                <a16:creationId xmlns:a16="http://schemas.microsoft.com/office/drawing/2014/main" id="{9C774E53-24E2-4900-A120-7C5A96D67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7934" y="4283242"/>
            <a:ext cx="9593884" cy="1625734"/>
          </a:xfrm>
          <a:prstGeom prst="rect">
            <a:avLst/>
          </a:prstGeom>
          <a:noFill/>
          <a:ln>
            <a:noFill/>
          </a:ln>
        </p:spPr>
      </p:pic>
    </p:spTree>
    <p:extLst>
      <p:ext uri="{BB962C8B-B14F-4D97-AF65-F5344CB8AC3E}">
        <p14:creationId xmlns:p14="http://schemas.microsoft.com/office/powerpoint/2010/main" val="264870051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7975-EB6E-49C9-BCC3-217FF401DEEB}"/>
              </a:ext>
            </a:extLst>
          </p:cNvPr>
          <p:cNvSpPr txBox="1">
            <a:spLocks/>
          </p:cNvSpPr>
          <p:nvPr/>
        </p:nvSpPr>
        <p:spPr>
          <a:xfrm>
            <a:off x="1427345" y="227473"/>
            <a:ext cx="11236693"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latin typeface="+mn-lt"/>
              </a:rPr>
              <a:t>3. </a:t>
            </a:r>
            <a:r>
              <a:rPr lang="en-US" sz="4000" b="1" dirty="0" err="1">
                <a:solidFill>
                  <a:srgbClr val="FF0000"/>
                </a:solidFill>
                <a:latin typeface="+mn-lt"/>
              </a:rPr>
              <a:t>Mô</a:t>
            </a:r>
            <a:r>
              <a:rPr lang="en-US" sz="4000" b="1" dirty="0">
                <a:solidFill>
                  <a:srgbClr val="FF0000"/>
                </a:solidFill>
                <a:latin typeface="+mn-lt"/>
              </a:rPr>
              <a:t> </a:t>
            </a:r>
            <a:r>
              <a:rPr lang="en-US" sz="4000" b="1" dirty="0" err="1">
                <a:solidFill>
                  <a:srgbClr val="FF0000"/>
                </a:solidFill>
                <a:latin typeface="+mn-lt"/>
              </a:rPr>
              <a:t>Hình</a:t>
            </a:r>
            <a:r>
              <a:rPr lang="en-US" sz="4000" b="1" dirty="0">
                <a:solidFill>
                  <a:srgbClr val="FF0000"/>
                </a:solidFill>
                <a:latin typeface="+mn-lt"/>
              </a:rPr>
              <a:t> </a:t>
            </a:r>
            <a:r>
              <a:rPr lang="en-US" sz="4000" b="1" dirty="0" err="1">
                <a:solidFill>
                  <a:srgbClr val="FF0000"/>
                </a:solidFill>
                <a:latin typeface="+mn-lt"/>
              </a:rPr>
              <a:t>Triển</a:t>
            </a:r>
            <a:r>
              <a:rPr lang="en-US" sz="4000" b="1" dirty="0">
                <a:solidFill>
                  <a:srgbClr val="FF0000"/>
                </a:solidFill>
                <a:latin typeface="+mn-lt"/>
              </a:rPr>
              <a:t> </a:t>
            </a:r>
            <a:r>
              <a:rPr lang="en-US" sz="4000" b="1" dirty="0" err="1">
                <a:solidFill>
                  <a:srgbClr val="FF0000"/>
                </a:solidFill>
                <a:latin typeface="+mn-lt"/>
              </a:rPr>
              <a:t>Khai</a:t>
            </a:r>
            <a:r>
              <a:rPr lang="en-US" sz="4000" b="1" dirty="0">
                <a:solidFill>
                  <a:srgbClr val="FF0000"/>
                </a:solidFill>
                <a:latin typeface="+mn-lt"/>
              </a:rPr>
              <a:t> </a:t>
            </a:r>
            <a:r>
              <a:rPr lang="en-US" sz="4000" b="1" dirty="0" err="1">
                <a:solidFill>
                  <a:srgbClr val="FF0000"/>
                </a:solidFill>
                <a:latin typeface="+mn-lt"/>
              </a:rPr>
              <a:t>Điện</a:t>
            </a:r>
            <a:r>
              <a:rPr lang="en-US" sz="4000" b="1" dirty="0">
                <a:solidFill>
                  <a:srgbClr val="FF0000"/>
                </a:solidFill>
                <a:latin typeface="+mn-lt"/>
              </a:rPr>
              <a:t> </a:t>
            </a:r>
            <a:r>
              <a:rPr lang="en-US" sz="4000" b="1" dirty="0" err="1">
                <a:solidFill>
                  <a:srgbClr val="FF0000"/>
                </a:solidFill>
                <a:latin typeface="+mn-lt"/>
              </a:rPr>
              <a:t>Toán</a:t>
            </a:r>
            <a:r>
              <a:rPr lang="en-US" sz="4000" b="1" dirty="0">
                <a:solidFill>
                  <a:srgbClr val="FF0000"/>
                </a:solidFill>
                <a:latin typeface="+mn-lt"/>
              </a:rPr>
              <a:t> </a:t>
            </a:r>
            <a:r>
              <a:rPr lang="en-US" sz="4000" b="1" dirty="0" err="1">
                <a:solidFill>
                  <a:srgbClr val="FF0000"/>
                </a:solidFill>
                <a:latin typeface="+mn-lt"/>
              </a:rPr>
              <a:t>Đám</a:t>
            </a:r>
            <a:r>
              <a:rPr lang="en-US" sz="4000" b="1" dirty="0">
                <a:solidFill>
                  <a:srgbClr val="FF0000"/>
                </a:solidFill>
                <a:latin typeface="+mn-lt"/>
              </a:rPr>
              <a:t> </a:t>
            </a:r>
            <a:r>
              <a:rPr lang="en-US" sz="4000" b="1" dirty="0" err="1">
                <a:solidFill>
                  <a:srgbClr val="FF0000"/>
                </a:solidFill>
                <a:latin typeface="+mn-lt"/>
              </a:rPr>
              <a:t>Mây</a:t>
            </a:r>
            <a:r>
              <a:rPr lang="en-US" sz="4000" b="1" dirty="0">
                <a:solidFill>
                  <a:srgbClr val="FF0000"/>
                </a:solidFill>
                <a:latin typeface="+mn-lt"/>
              </a:rPr>
              <a:t> </a:t>
            </a:r>
            <a:br>
              <a:rPr lang="en-US" sz="4000" b="1" dirty="0">
                <a:solidFill>
                  <a:srgbClr val="FF0000"/>
                </a:solidFill>
                <a:latin typeface="+mn-lt"/>
              </a:rPr>
            </a:br>
            <a:endParaRPr lang="en-US" sz="4000" b="1" dirty="0">
              <a:solidFill>
                <a:srgbClr val="FF0000"/>
              </a:solidFill>
              <a:latin typeface="+mn-lt"/>
            </a:endParaRPr>
          </a:p>
        </p:txBody>
      </p:sp>
      <p:sp>
        <p:nvSpPr>
          <p:cNvPr id="3" name="Content Placeholder 2">
            <a:extLst>
              <a:ext uri="{FF2B5EF4-FFF2-40B4-BE49-F238E27FC236}">
                <a16:creationId xmlns:a16="http://schemas.microsoft.com/office/drawing/2014/main" id="{71CF6E37-EE3D-4FF5-9EF9-0EDA63AD08A4}"/>
              </a:ext>
            </a:extLst>
          </p:cNvPr>
          <p:cNvSpPr txBox="1">
            <a:spLocks/>
          </p:cNvSpPr>
          <p:nvPr/>
        </p:nvSpPr>
        <p:spPr>
          <a:xfrm>
            <a:off x="516637" y="1422414"/>
            <a:ext cx="6640067" cy="47833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lnSpc>
                <a:spcPct val="110000"/>
              </a:lnSpc>
              <a:spcBef>
                <a:spcPts val="1200"/>
              </a:spcBef>
              <a:buClr>
                <a:srgbClr val="C00000"/>
              </a:buClr>
              <a:buFont typeface="Wingdings" panose="05000000000000000000" pitchFamily="2" charset="2"/>
              <a:buChar char="v"/>
              <a:defRPr/>
            </a:pPr>
            <a:r>
              <a:rPr lang="en-US" sz="3200">
                <a:solidFill>
                  <a:srgbClr val="333333"/>
                </a:solidFill>
                <a:latin typeface="Roboto" panose="02000000000000000000" pitchFamily="2" charset="0"/>
                <a:ea typeface="微软雅黑"/>
              </a:rPr>
              <a:t>Mô </a:t>
            </a:r>
            <a:r>
              <a:rPr lang="en-US" sz="3200" dirty="0" err="1">
                <a:solidFill>
                  <a:srgbClr val="333333"/>
                </a:solidFill>
                <a:latin typeface="Roboto" panose="02000000000000000000" pitchFamily="2" charset="0"/>
                <a:ea typeface="微软雅黑"/>
              </a:rPr>
              <a:t>Hình</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Đám</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Mây</a:t>
            </a:r>
            <a:r>
              <a:rPr lang="en-US" sz="3200" dirty="0">
                <a:solidFill>
                  <a:srgbClr val="333333"/>
                </a:solidFill>
                <a:latin typeface="Roboto" panose="02000000000000000000" pitchFamily="2" charset="0"/>
                <a:ea typeface="微软雅黑"/>
              </a:rPr>
              <a:t> </a:t>
            </a:r>
            <a:r>
              <a:rPr lang="en-US" sz="3200" err="1">
                <a:solidFill>
                  <a:srgbClr val="333333"/>
                </a:solidFill>
                <a:latin typeface="Roboto" panose="02000000000000000000" pitchFamily="2" charset="0"/>
                <a:ea typeface="微软雅黑"/>
              </a:rPr>
              <a:t>riêng</a:t>
            </a:r>
            <a:r>
              <a:rPr lang="en-US" sz="3200">
                <a:solidFill>
                  <a:srgbClr val="333333"/>
                </a:solidFill>
                <a:latin typeface="Roboto" panose="02000000000000000000" pitchFamily="2" charset="0"/>
                <a:ea typeface="微软雅黑"/>
              </a:rPr>
              <a:t> </a:t>
            </a:r>
            <a:br>
              <a:rPr lang="en-US" sz="3200">
                <a:solidFill>
                  <a:srgbClr val="333333"/>
                </a:solidFill>
                <a:latin typeface="Roboto" panose="02000000000000000000" pitchFamily="2" charset="0"/>
                <a:ea typeface="微软雅黑"/>
              </a:rPr>
            </a:br>
            <a:r>
              <a:rPr lang="en-US" sz="3200">
                <a:solidFill>
                  <a:srgbClr val="333333"/>
                </a:solidFill>
                <a:latin typeface="Roboto" panose="02000000000000000000" pitchFamily="2" charset="0"/>
                <a:ea typeface="微软雅黑"/>
              </a:rPr>
              <a:t>( </a:t>
            </a:r>
            <a:r>
              <a:rPr lang="en-US" sz="3200" dirty="0">
                <a:solidFill>
                  <a:srgbClr val="333333"/>
                </a:solidFill>
                <a:latin typeface="Roboto" panose="02000000000000000000" pitchFamily="2" charset="0"/>
                <a:ea typeface="微软雅黑"/>
              </a:rPr>
              <a:t>Private Cloud )</a:t>
            </a:r>
          </a:p>
          <a:p>
            <a:pPr marL="457200" indent="-457200" fontAlgn="base">
              <a:lnSpc>
                <a:spcPct val="110000"/>
              </a:lnSpc>
              <a:spcBef>
                <a:spcPts val="1200"/>
              </a:spcBef>
              <a:buClr>
                <a:srgbClr val="C00000"/>
              </a:buClr>
              <a:buFont typeface="Wingdings" panose="05000000000000000000" pitchFamily="2" charset="2"/>
              <a:buChar char="v"/>
              <a:defRPr/>
            </a:pPr>
            <a:r>
              <a:rPr lang="en-US" sz="3200">
                <a:solidFill>
                  <a:srgbClr val="333333"/>
                </a:solidFill>
                <a:latin typeface="Roboto" panose="02000000000000000000" pitchFamily="2" charset="0"/>
                <a:ea typeface="微软雅黑"/>
              </a:rPr>
              <a:t>Mô </a:t>
            </a:r>
            <a:r>
              <a:rPr lang="en-US" sz="3200" dirty="0" err="1">
                <a:solidFill>
                  <a:srgbClr val="333333"/>
                </a:solidFill>
                <a:latin typeface="Roboto" panose="02000000000000000000" pitchFamily="2" charset="0"/>
                <a:ea typeface="微软雅黑"/>
              </a:rPr>
              <a:t>Hình</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Đám</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Mây</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Công</a:t>
            </a:r>
            <a:r>
              <a:rPr lang="en-US" sz="3200" dirty="0">
                <a:solidFill>
                  <a:srgbClr val="333333"/>
                </a:solidFill>
                <a:latin typeface="Roboto" panose="02000000000000000000" pitchFamily="2" charset="0"/>
                <a:ea typeface="微软雅黑"/>
              </a:rPr>
              <a:t> </a:t>
            </a:r>
            <a:r>
              <a:rPr lang="en-US" sz="3200" err="1">
                <a:solidFill>
                  <a:srgbClr val="333333"/>
                </a:solidFill>
                <a:latin typeface="Roboto" panose="02000000000000000000" pitchFamily="2" charset="0"/>
                <a:ea typeface="微软雅黑"/>
              </a:rPr>
              <a:t>Cộng</a:t>
            </a:r>
            <a:r>
              <a:rPr lang="en-US" sz="3200">
                <a:solidFill>
                  <a:srgbClr val="333333"/>
                </a:solidFill>
                <a:latin typeface="Roboto" panose="02000000000000000000" pitchFamily="2" charset="0"/>
                <a:ea typeface="微软雅黑"/>
              </a:rPr>
              <a:t> </a:t>
            </a:r>
            <a:br>
              <a:rPr lang="en-US" sz="3200">
                <a:solidFill>
                  <a:srgbClr val="333333"/>
                </a:solidFill>
                <a:latin typeface="Roboto" panose="02000000000000000000" pitchFamily="2" charset="0"/>
                <a:ea typeface="微软雅黑"/>
              </a:rPr>
            </a:br>
            <a:r>
              <a:rPr lang="en-US" sz="3200">
                <a:solidFill>
                  <a:srgbClr val="333333"/>
                </a:solidFill>
                <a:latin typeface="Roboto" panose="02000000000000000000" pitchFamily="2" charset="0"/>
                <a:ea typeface="微软雅黑"/>
              </a:rPr>
              <a:t>( Public Cloud) </a:t>
            </a:r>
            <a:r>
              <a:rPr lang="en-US" sz="3200" dirty="0">
                <a:solidFill>
                  <a:srgbClr val="333333"/>
                </a:solidFill>
                <a:latin typeface="Roboto" panose="02000000000000000000" pitchFamily="2" charset="0"/>
                <a:ea typeface="微软雅黑"/>
              </a:rPr>
              <a:t>)</a:t>
            </a:r>
          </a:p>
          <a:p>
            <a:pPr marL="457200" indent="-457200" fontAlgn="base">
              <a:lnSpc>
                <a:spcPct val="110000"/>
              </a:lnSpc>
              <a:spcBef>
                <a:spcPts val="1200"/>
              </a:spcBef>
              <a:buClr>
                <a:srgbClr val="C00000"/>
              </a:buClr>
              <a:buFont typeface="Wingdings" panose="05000000000000000000" pitchFamily="2" charset="2"/>
              <a:buChar char="v"/>
              <a:defRPr/>
            </a:pPr>
            <a:r>
              <a:rPr lang="en-US" sz="3200">
                <a:solidFill>
                  <a:srgbClr val="333333"/>
                </a:solidFill>
                <a:latin typeface="Roboto" panose="02000000000000000000" pitchFamily="2" charset="0"/>
                <a:ea typeface="微软雅黑"/>
              </a:rPr>
              <a:t>Mô </a:t>
            </a:r>
            <a:r>
              <a:rPr lang="en-US" sz="3200" dirty="0" err="1">
                <a:solidFill>
                  <a:srgbClr val="333333"/>
                </a:solidFill>
                <a:latin typeface="Roboto" panose="02000000000000000000" pitchFamily="2" charset="0"/>
                <a:ea typeface="微软雅黑"/>
              </a:rPr>
              <a:t>Hình</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đám</a:t>
            </a:r>
            <a:r>
              <a:rPr lang="en-US" sz="3200" dirty="0">
                <a:solidFill>
                  <a:srgbClr val="333333"/>
                </a:solidFill>
                <a:latin typeface="Roboto" panose="02000000000000000000" pitchFamily="2" charset="0"/>
                <a:ea typeface="微软雅黑"/>
              </a:rPr>
              <a:t> </a:t>
            </a:r>
            <a:r>
              <a:rPr lang="en-US" sz="3200" dirty="0" err="1">
                <a:solidFill>
                  <a:srgbClr val="333333"/>
                </a:solidFill>
                <a:latin typeface="Roboto" panose="02000000000000000000" pitchFamily="2" charset="0"/>
                <a:ea typeface="微软雅黑"/>
              </a:rPr>
              <a:t>Mây</a:t>
            </a:r>
            <a:r>
              <a:rPr lang="en-US" sz="3200" dirty="0">
                <a:solidFill>
                  <a:srgbClr val="333333"/>
                </a:solidFill>
                <a:latin typeface="Roboto" panose="02000000000000000000" pitchFamily="2" charset="0"/>
                <a:ea typeface="微软雅黑"/>
              </a:rPr>
              <a:t> </a:t>
            </a:r>
            <a:r>
              <a:rPr lang="en-US" sz="3200">
                <a:solidFill>
                  <a:srgbClr val="333333"/>
                </a:solidFill>
                <a:latin typeface="Roboto" panose="02000000000000000000" pitchFamily="2" charset="0"/>
                <a:ea typeface="微软雅黑"/>
              </a:rPr>
              <a:t>Lai </a:t>
            </a:r>
            <a:br>
              <a:rPr lang="en-US" sz="3200">
                <a:solidFill>
                  <a:srgbClr val="333333"/>
                </a:solidFill>
                <a:latin typeface="Roboto" panose="02000000000000000000" pitchFamily="2" charset="0"/>
                <a:ea typeface="微软雅黑"/>
              </a:rPr>
            </a:br>
            <a:r>
              <a:rPr lang="en-US" sz="3200">
                <a:solidFill>
                  <a:srgbClr val="333333"/>
                </a:solidFill>
                <a:latin typeface="Roboto" panose="02000000000000000000" pitchFamily="2" charset="0"/>
                <a:ea typeface="微软雅黑"/>
              </a:rPr>
              <a:t>( </a:t>
            </a:r>
            <a:r>
              <a:rPr lang="en-US" sz="3200" dirty="0">
                <a:solidFill>
                  <a:srgbClr val="333333"/>
                </a:solidFill>
                <a:latin typeface="Roboto" panose="02000000000000000000" pitchFamily="2" charset="0"/>
                <a:ea typeface="微软雅黑"/>
              </a:rPr>
              <a:t>Hybrid Cloud )</a:t>
            </a:r>
          </a:p>
          <a:p>
            <a:pPr>
              <a:spcBef>
                <a:spcPts val="1200"/>
              </a:spcBef>
            </a:pPr>
            <a:endParaRPr lang="en-US" b="1" dirty="0">
              <a:solidFill>
                <a:srgbClr val="0070C0"/>
              </a:solidFill>
            </a:endParaRPr>
          </a:p>
        </p:txBody>
      </p:sp>
      <p:pic>
        <p:nvPicPr>
          <p:cNvPr id="2050" name="Picture 2" descr="dien toan dam may">
            <a:extLst>
              <a:ext uri="{FF2B5EF4-FFF2-40B4-BE49-F238E27FC236}">
                <a16:creationId xmlns:a16="http://schemas.microsoft.com/office/drawing/2014/main" id="{191C2F62-C29F-4CE9-9EF1-AA90AEBBD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706" y="1553036"/>
            <a:ext cx="51435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484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90156" y="382339"/>
            <a:ext cx="5416869"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DF213B"/>
                </a:solidFill>
                <a:effectLst/>
                <a:uLnTx/>
                <a:uFillTx/>
                <a:latin typeface="Cambria" panose="02040503050406030204" pitchFamily="18" charset="0"/>
                <a:ea typeface="微软雅黑"/>
                <a:cs typeface="经典综艺体简" panose="02010609000101010101" pitchFamily="49" charset="-122"/>
              </a:rPr>
              <a:t>LƯU TRỮ DỮ LIỆU</a:t>
            </a:r>
            <a:endParaRPr kumimoji="0" lang="en-US" altLang="zh-CN" sz="4800" b="1" i="0" u="none" strike="noStrike" kern="1200" cap="none" spc="0" normalizeH="0" baseline="0" noProof="0" dirty="0">
              <a:ln>
                <a:noFill/>
              </a:ln>
              <a:solidFill>
                <a:srgbClr val="DF213B"/>
              </a:solidFill>
              <a:effectLst/>
              <a:uLnTx/>
              <a:uFillTx/>
              <a:latin typeface="Cambria" panose="02040503050406030204" pitchFamily="18" charset="0"/>
              <a:ea typeface="微软雅黑"/>
              <a:cs typeface="经典综艺体简" panose="02010609000101010101" pitchFamily="49" charset="-122"/>
            </a:endParaRPr>
          </a:p>
        </p:txBody>
      </p:sp>
      <p:sp>
        <p:nvSpPr>
          <p:cNvPr id="5" name="文本框 4"/>
          <p:cNvSpPr txBox="1"/>
          <p:nvPr/>
        </p:nvSpPr>
        <p:spPr>
          <a:xfrm>
            <a:off x="3779398" y="1747917"/>
            <a:ext cx="8142526" cy="584775"/>
          </a:xfrm>
          <a:prstGeom prst="rect">
            <a:avLst/>
          </a:prstGeom>
          <a:noFill/>
        </p:spPr>
        <p:txBody>
          <a:bodyPr wrap="square" rtlCol="0">
            <a:spAutoFit/>
            <a:scene3d>
              <a:camera prst="orthographicFront"/>
              <a:lightRig rig="threePt" dir="t"/>
            </a:scene3d>
            <a:sp3d contourW="12700"/>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Tổng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quan</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về</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Hệ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thống</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lưu</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trữ</a:t>
            </a:r>
            <a:endPar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endParaRPr>
          </a:p>
        </p:txBody>
      </p:sp>
      <p:sp>
        <p:nvSpPr>
          <p:cNvPr id="14" name="文本框 13"/>
          <p:cNvSpPr txBox="1"/>
          <p:nvPr/>
        </p:nvSpPr>
        <p:spPr>
          <a:xfrm>
            <a:off x="3754724" y="2734563"/>
            <a:ext cx="4059125"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Các</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loại</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hình</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lưu</a:t>
            </a:r>
            <a:r>
              <a:rPr kumimoji="0" lang="en-US" altLang="zh-CN"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rPr>
              <a:t> </a:t>
            </a:r>
            <a:r>
              <a:rPr kumimoji="0" lang="en-US" altLang="zh-CN" sz="3200" b="1" i="0" u="none" strike="noStrike" kern="1200" cap="none" spc="0" normalizeH="0" baseline="0" noProof="0" dirty="0" err="1">
                <a:ln>
                  <a:noFill/>
                </a:ln>
                <a:solidFill>
                  <a:srgbClr val="595959"/>
                </a:solidFill>
                <a:effectLst/>
                <a:uLnTx/>
                <a:uFillTx/>
                <a:latin typeface="Cambria" panose="02040503050406030204" pitchFamily="18" charset="0"/>
                <a:ea typeface="微软雅黑"/>
                <a:cs typeface="+mn-cs"/>
              </a:rPr>
              <a:t>trữ</a:t>
            </a:r>
            <a:endParaRPr kumimoji="0" lang="zh-CN" altLang="en-US"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endParaRPr>
          </a:p>
        </p:txBody>
      </p:sp>
      <p:sp>
        <p:nvSpPr>
          <p:cNvPr id="16" name="文本框 15"/>
          <p:cNvSpPr txBox="1"/>
          <p:nvPr/>
        </p:nvSpPr>
        <p:spPr>
          <a:xfrm>
            <a:off x="2914429" y="1681959"/>
            <a:ext cx="886781"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1" u="none" strike="noStrike" kern="1200" cap="none" spc="0" normalizeH="0" baseline="0" noProof="0" dirty="0">
                <a:ln>
                  <a:noFill/>
                </a:ln>
                <a:solidFill>
                  <a:srgbClr val="DF213B"/>
                </a:solidFill>
                <a:effectLst/>
                <a:uLnTx/>
                <a:uFillTx/>
                <a:latin typeface="Cambria" panose="02040503050406030204" pitchFamily="18" charset="0"/>
                <a:ea typeface="微软雅黑"/>
                <a:cs typeface="+mn-cs"/>
              </a:rPr>
              <a:t>01.</a:t>
            </a:r>
          </a:p>
        </p:txBody>
      </p:sp>
      <p:sp>
        <p:nvSpPr>
          <p:cNvPr id="19" name="文本框 18"/>
          <p:cNvSpPr txBox="1"/>
          <p:nvPr/>
        </p:nvSpPr>
        <p:spPr>
          <a:xfrm>
            <a:off x="2914429" y="2650260"/>
            <a:ext cx="886781"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1" u="none" strike="noStrike" kern="1200" cap="none" spc="0" normalizeH="0" baseline="0" noProof="0" dirty="0">
                <a:ln>
                  <a:noFill/>
                </a:ln>
                <a:solidFill>
                  <a:srgbClr val="DF213B"/>
                </a:solidFill>
                <a:effectLst/>
                <a:uLnTx/>
                <a:uFillTx/>
                <a:latin typeface="Cambria" panose="02040503050406030204" pitchFamily="18" charset="0"/>
                <a:ea typeface="微软雅黑"/>
                <a:cs typeface="+mn-cs"/>
              </a:rPr>
              <a:t>02.</a:t>
            </a:r>
          </a:p>
        </p:txBody>
      </p:sp>
      <p:sp>
        <p:nvSpPr>
          <p:cNvPr id="7" name="文本框 13">
            <a:extLst>
              <a:ext uri="{FF2B5EF4-FFF2-40B4-BE49-F238E27FC236}">
                <a16:creationId xmlns:a16="http://schemas.microsoft.com/office/drawing/2014/main" id="{5E2F7AB3-AF00-4E48-BA91-2D558BA7EBC3}"/>
              </a:ext>
            </a:extLst>
          </p:cNvPr>
          <p:cNvSpPr txBox="1"/>
          <p:nvPr/>
        </p:nvSpPr>
        <p:spPr>
          <a:xfrm>
            <a:off x="3754724" y="3760017"/>
            <a:ext cx="3828292"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595959"/>
                </a:solidFill>
                <a:effectLst/>
                <a:uLnTx/>
                <a:uFillTx/>
                <a:latin typeface="Cambria" panose="02040503050406030204" pitchFamily="18" charset="0"/>
                <a:ea typeface="微软雅黑"/>
                <a:cs typeface="+mn-cs"/>
              </a:rPr>
              <a:t>Điện toán đám mây</a:t>
            </a:r>
            <a:endParaRPr kumimoji="0" lang="zh-CN" altLang="en-US" sz="3200" b="1" i="0" u="none" strike="noStrike" kern="1200" cap="none" spc="0" normalizeH="0" baseline="0" noProof="0" dirty="0">
              <a:ln>
                <a:noFill/>
              </a:ln>
              <a:solidFill>
                <a:srgbClr val="595959"/>
              </a:solidFill>
              <a:effectLst/>
              <a:uLnTx/>
              <a:uFillTx/>
              <a:latin typeface="Cambria" panose="02040503050406030204" pitchFamily="18" charset="0"/>
              <a:ea typeface="微软雅黑"/>
              <a:cs typeface="+mn-cs"/>
            </a:endParaRPr>
          </a:p>
        </p:txBody>
      </p:sp>
      <p:sp>
        <p:nvSpPr>
          <p:cNvPr id="8" name="文本框 18">
            <a:extLst>
              <a:ext uri="{FF2B5EF4-FFF2-40B4-BE49-F238E27FC236}">
                <a16:creationId xmlns:a16="http://schemas.microsoft.com/office/drawing/2014/main" id="{B00F560A-AB67-4AAE-B813-BC54A97EF125}"/>
              </a:ext>
            </a:extLst>
          </p:cNvPr>
          <p:cNvSpPr txBox="1"/>
          <p:nvPr/>
        </p:nvSpPr>
        <p:spPr>
          <a:xfrm>
            <a:off x="2914429" y="3675714"/>
            <a:ext cx="886781" cy="707886"/>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1" u="none" strike="noStrike" kern="1200" cap="none" spc="0" normalizeH="0" baseline="0" noProof="0">
                <a:ln>
                  <a:noFill/>
                </a:ln>
                <a:solidFill>
                  <a:srgbClr val="DF213B"/>
                </a:solidFill>
                <a:effectLst/>
                <a:uLnTx/>
                <a:uFillTx/>
                <a:latin typeface="Cambria" panose="02040503050406030204" pitchFamily="18" charset="0"/>
                <a:ea typeface="微软雅黑"/>
                <a:cs typeface="+mn-cs"/>
              </a:rPr>
              <a:t>03.</a:t>
            </a:r>
            <a:endParaRPr kumimoji="0" lang="en-US" altLang="zh-CN" sz="4000" b="1" i="1" u="none" strike="noStrike" kern="1200" cap="none" spc="0" normalizeH="0" baseline="0" noProof="0" dirty="0">
              <a:ln>
                <a:noFill/>
              </a:ln>
              <a:solidFill>
                <a:srgbClr val="DF213B"/>
              </a:solidFill>
              <a:effectLst/>
              <a:uLnTx/>
              <a:uFillTx/>
              <a:latin typeface="Cambria" panose="02040503050406030204" pitchFamily="18" charset="0"/>
              <a:ea typeface="微软雅黑"/>
              <a:cs typeface="+mn-cs"/>
            </a:endParaRPr>
          </a:p>
        </p:txBody>
      </p:sp>
    </p:spTree>
    <p:extLst>
      <p:ext uri="{BB962C8B-B14F-4D97-AF65-F5344CB8AC3E}">
        <p14:creationId xmlns:p14="http://schemas.microsoft.com/office/powerpoint/2010/main" val="13380952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1B48-87AC-4E58-8525-8B80AAC2912D}"/>
              </a:ext>
            </a:extLst>
          </p:cNvPr>
          <p:cNvSpPr txBox="1">
            <a:spLocks/>
          </p:cNvSpPr>
          <p:nvPr/>
        </p:nvSpPr>
        <p:spPr>
          <a:xfrm>
            <a:off x="1439838" y="60646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3200" b="1" kern="0" dirty="0">
                <a:solidFill>
                  <a:srgbClr val="FF0000"/>
                </a:solidFill>
                <a:latin typeface="+mn-lt"/>
              </a:rPr>
              <a:t>A. </a:t>
            </a:r>
            <a:r>
              <a:rPr lang="en-US" sz="3200" b="1" kern="0" dirty="0" err="1">
                <a:solidFill>
                  <a:srgbClr val="FF0000"/>
                </a:solidFill>
                <a:latin typeface="+mn-lt"/>
              </a:rPr>
              <a:t>Mô</a:t>
            </a:r>
            <a:r>
              <a:rPr lang="en-US" sz="3200" b="1" kern="0" dirty="0">
                <a:solidFill>
                  <a:srgbClr val="FF0000"/>
                </a:solidFill>
                <a:latin typeface="+mn-lt"/>
              </a:rPr>
              <a:t> </a:t>
            </a:r>
            <a:r>
              <a:rPr lang="en-US" sz="3200" b="1" kern="0" dirty="0" err="1">
                <a:solidFill>
                  <a:srgbClr val="FF0000"/>
                </a:solidFill>
                <a:latin typeface="+mn-lt"/>
              </a:rPr>
              <a:t>Hình</a:t>
            </a:r>
            <a:r>
              <a:rPr lang="en-US" sz="3200" b="1" kern="0" dirty="0">
                <a:solidFill>
                  <a:srgbClr val="FF0000"/>
                </a:solidFill>
                <a:latin typeface="+mn-lt"/>
              </a:rPr>
              <a:t> </a:t>
            </a:r>
            <a:r>
              <a:rPr lang="en-US" sz="3200" b="1" kern="0" dirty="0" err="1">
                <a:solidFill>
                  <a:srgbClr val="FF0000"/>
                </a:solidFill>
                <a:latin typeface="+mn-lt"/>
              </a:rPr>
              <a:t>Đám</a:t>
            </a:r>
            <a:r>
              <a:rPr lang="en-US" sz="3200" b="1" kern="0" dirty="0">
                <a:solidFill>
                  <a:srgbClr val="FF0000"/>
                </a:solidFill>
                <a:latin typeface="+mn-lt"/>
              </a:rPr>
              <a:t> </a:t>
            </a:r>
            <a:r>
              <a:rPr lang="en-US" sz="3200" b="1" kern="0" dirty="0" err="1">
                <a:solidFill>
                  <a:srgbClr val="FF0000"/>
                </a:solidFill>
                <a:latin typeface="+mn-lt"/>
              </a:rPr>
              <a:t>Mây</a:t>
            </a:r>
            <a:r>
              <a:rPr lang="en-US" sz="3200" b="1" kern="0" dirty="0">
                <a:solidFill>
                  <a:srgbClr val="FF0000"/>
                </a:solidFill>
                <a:latin typeface="+mn-lt"/>
              </a:rPr>
              <a:t> </a:t>
            </a:r>
            <a:r>
              <a:rPr lang="en-US" sz="3200" b="1" kern="0" dirty="0" err="1">
                <a:solidFill>
                  <a:srgbClr val="FF0000"/>
                </a:solidFill>
                <a:latin typeface="+mn-lt"/>
              </a:rPr>
              <a:t>riêng</a:t>
            </a:r>
            <a:r>
              <a:rPr lang="en-US" sz="3200" b="1" kern="0" dirty="0">
                <a:solidFill>
                  <a:srgbClr val="FF0000"/>
                </a:solidFill>
                <a:latin typeface="+mn-lt"/>
              </a:rPr>
              <a:t> ( Private Cloud )</a:t>
            </a:r>
            <a:br>
              <a:rPr lang="en-US" sz="3200" b="1" kern="0" dirty="0">
                <a:solidFill>
                  <a:srgbClr val="FF0000"/>
                </a:solidFill>
                <a:latin typeface="+mn-lt"/>
              </a:rPr>
            </a:br>
            <a:endParaRPr lang="en-US" sz="3200" kern="0" dirty="0">
              <a:solidFill>
                <a:sysClr val="windowText" lastClr="000000"/>
              </a:solidFill>
              <a:latin typeface="+mn-lt"/>
            </a:endParaRPr>
          </a:p>
        </p:txBody>
      </p:sp>
      <p:sp>
        <p:nvSpPr>
          <p:cNvPr id="3" name="Content Placeholder 2">
            <a:extLst>
              <a:ext uri="{FF2B5EF4-FFF2-40B4-BE49-F238E27FC236}">
                <a16:creationId xmlns:a16="http://schemas.microsoft.com/office/drawing/2014/main" id="{2D973535-1CEC-41CA-9D28-855F8446737A}"/>
              </a:ext>
            </a:extLst>
          </p:cNvPr>
          <p:cNvSpPr txBox="1">
            <a:spLocks/>
          </p:cNvSpPr>
          <p:nvPr/>
        </p:nvSpPr>
        <p:spPr>
          <a:xfrm>
            <a:off x="464023" y="1289785"/>
            <a:ext cx="11491415" cy="47727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vi-VN" b="1" dirty="0">
                <a:solidFill>
                  <a:srgbClr val="0070C0"/>
                </a:solidFill>
              </a:rPr>
              <a:t>Private Cloud </a:t>
            </a:r>
            <a:r>
              <a:rPr lang="vi-VN" dirty="0"/>
              <a:t>Trong mô hình Private Cloud, cơ sở hạ tầng và các dịch vụ được xây dựng để phục vụ cho một tổ chức (doanh nghiệp) duy nhất. Điều này giúp cho doanh nghiệp có thể kiểm soát tối đa đối với dữ liệu, bảo mật và chất lượng dịch vụ.</a:t>
            </a:r>
            <a:endParaRPr lang="en-US" dirty="0"/>
          </a:p>
        </p:txBody>
      </p:sp>
      <p:pic>
        <p:nvPicPr>
          <p:cNvPr id="4" name="Picture 3">
            <a:extLst>
              <a:ext uri="{FF2B5EF4-FFF2-40B4-BE49-F238E27FC236}">
                <a16:creationId xmlns:a16="http://schemas.microsoft.com/office/drawing/2014/main" id="{73EE47C0-3A4C-4ABB-BE24-BB4C4053D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309" y="2865386"/>
            <a:ext cx="7972425" cy="3295650"/>
          </a:xfrm>
          <a:prstGeom prst="rect">
            <a:avLst/>
          </a:prstGeom>
        </p:spPr>
      </p:pic>
    </p:spTree>
    <p:extLst>
      <p:ext uri="{BB962C8B-B14F-4D97-AF65-F5344CB8AC3E}">
        <p14:creationId xmlns:p14="http://schemas.microsoft.com/office/powerpoint/2010/main" val="17849919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47A51A-FE6D-4AC8-AD0A-0B49CC59A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864" y="2231923"/>
            <a:ext cx="5861783" cy="4178709"/>
          </a:xfrm>
          <a:prstGeom prst="rect">
            <a:avLst/>
          </a:prstGeom>
        </p:spPr>
      </p:pic>
      <p:sp>
        <p:nvSpPr>
          <p:cNvPr id="2" name="Title 1">
            <a:extLst>
              <a:ext uri="{FF2B5EF4-FFF2-40B4-BE49-F238E27FC236}">
                <a16:creationId xmlns:a16="http://schemas.microsoft.com/office/drawing/2014/main" id="{592276D1-9E16-4D8F-B9AD-A573D968579C}"/>
              </a:ext>
            </a:extLst>
          </p:cNvPr>
          <p:cNvSpPr txBox="1">
            <a:spLocks/>
          </p:cNvSpPr>
          <p:nvPr/>
        </p:nvSpPr>
        <p:spPr>
          <a:xfrm>
            <a:off x="1398896" y="668018"/>
            <a:ext cx="10515600" cy="69675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2800" b="1" kern="0" dirty="0">
                <a:solidFill>
                  <a:srgbClr val="FF0000"/>
                </a:solidFill>
                <a:latin typeface="+mn-lt"/>
              </a:rPr>
              <a:t>B. </a:t>
            </a:r>
            <a:r>
              <a:rPr lang="en-US" sz="2800" b="1" kern="0" dirty="0" err="1">
                <a:solidFill>
                  <a:srgbClr val="FF0000"/>
                </a:solidFill>
                <a:latin typeface="+mn-lt"/>
              </a:rPr>
              <a:t>Mô</a:t>
            </a:r>
            <a:r>
              <a:rPr lang="en-US" sz="2800" b="1" kern="0" dirty="0">
                <a:solidFill>
                  <a:srgbClr val="FF0000"/>
                </a:solidFill>
                <a:latin typeface="+mn-lt"/>
              </a:rPr>
              <a:t> </a:t>
            </a:r>
            <a:r>
              <a:rPr lang="en-US" sz="2800" b="1" kern="0" dirty="0" err="1">
                <a:solidFill>
                  <a:srgbClr val="FF0000"/>
                </a:solidFill>
                <a:latin typeface="+mn-lt"/>
              </a:rPr>
              <a:t>Hình</a:t>
            </a:r>
            <a:r>
              <a:rPr lang="en-US" sz="2800" b="1" kern="0" dirty="0">
                <a:solidFill>
                  <a:srgbClr val="FF0000"/>
                </a:solidFill>
                <a:latin typeface="+mn-lt"/>
              </a:rPr>
              <a:t> </a:t>
            </a:r>
            <a:r>
              <a:rPr lang="en-US" sz="2800" b="1" kern="0" dirty="0" err="1">
                <a:solidFill>
                  <a:srgbClr val="FF0000"/>
                </a:solidFill>
                <a:latin typeface="+mn-lt"/>
              </a:rPr>
              <a:t>Đám</a:t>
            </a:r>
            <a:r>
              <a:rPr lang="en-US" sz="2800" b="1" kern="0" dirty="0">
                <a:solidFill>
                  <a:srgbClr val="FF0000"/>
                </a:solidFill>
                <a:latin typeface="+mn-lt"/>
              </a:rPr>
              <a:t> </a:t>
            </a:r>
            <a:r>
              <a:rPr lang="en-US" sz="2800" b="1" kern="0" dirty="0" err="1">
                <a:solidFill>
                  <a:srgbClr val="FF0000"/>
                </a:solidFill>
                <a:latin typeface="+mn-lt"/>
              </a:rPr>
              <a:t>Mây</a:t>
            </a:r>
            <a:r>
              <a:rPr lang="en-US" sz="2800" b="1" kern="0" dirty="0">
                <a:solidFill>
                  <a:srgbClr val="FF0000"/>
                </a:solidFill>
                <a:latin typeface="+mn-lt"/>
              </a:rPr>
              <a:t> </a:t>
            </a:r>
            <a:r>
              <a:rPr lang="en-US" sz="2800" b="1" kern="0" dirty="0" err="1">
                <a:solidFill>
                  <a:srgbClr val="FF0000"/>
                </a:solidFill>
                <a:latin typeface="+mn-lt"/>
              </a:rPr>
              <a:t>Công</a:t>
            </a:r>
            <a:r>
              <a:rPr lang="en-US" sz="2800" b="1" kern="0" dirty="0">
                <a:solidFill>
                  <a:srgbClr val="FF0000"/>
                </a:solidFill>
                <a:latin typeface="+mn-lt"/>
              </a:rPr>
              <a:t> </a:t>
            </a:r>
            <a:r>
              <a:rPr lang="en-US" sz="2800" b="1" kern="0" dirty="0" err="1">
                <a:solidFill>
                  <a:srgbClr val="FF0000"/>
                </a:solidFill>
                <a:latin typeface="+mn-lt"/>
              </a:rPr>
              <a:t>Cộng</a:t>
            </a:r>
            <a:r>
              <a:rPr lang="en-US" sz="2800" b="1" kern="0" dirty="0">
                <a:solidFill>
                  <a:srgbClr val="FF0000"/>
                </a:solidFill>
                <a:latin typeface="+mn-lt"/>
              </a:rPr>
              <a:t> ( Public Cloud )</a:t>
            </a:r>
            <a:br>
              <a:rPr lang="en-US" sz="2800" b="1" kern="0" dirty="0">
                <a:solidFill>
                  <a:srgbClr val="FF0000"/>
                </a:solidFill>
                <a:latin typeface="+mn-lt"/>
              </a:rPr>
            </a:br>
            <a:endParaRPr lang="en-US" sz="2800" kern="0" dirty="0">
              <a:solidFill>
                <a:sysClr val="windowText" lastClr="000000"/>
              </a:solidFill>
              <a:latin typeface="+mn-lt"/>
            </a:endParaRPr>
          </a:p>
        </p:txBody>
      </p:sp>
      <p:sp>
        <p:nvSpPr>
          <p:cNvPr id="3" name="Content Placeholder 2">
            <a:extLst>
              <a:ext uri="{FF2B5EF4-FFF2-40B4-BE49-F238E27FC236}">
                <a16:creationId xmlns:a16="http://schemas.microsoft.com/office/drawing/2014/main" id="{1B23573B-7AFF-480D-86E5-AAE89A5D7731}"/>
              </a:ext>
            </a:extLst>
          </p:cNvPr>
          <p:cNvSpPr txBox="1">
            <a:spLocks/>
          </p:cNvSpPr>
          <p:nvPr/>
        </p:nvSpPr>
        <p:spPr>
          <a:xfrm>
            <a:off x="474443" y="1236957"/>
            <a:ext cx="11518711" cy="48121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0070C0"/>
                </a:solidFill>
                <a:effectLst>
                  <a:outerShdw blurRad="38100" dist="38100" dir="2700000" algn="tl">
                    <a:srgbClr val="000000">
                      <a:alpha val="43137"/>
                    </a:srgbClr>
                  </a:outerShdw>
                </a:effectLst>
                <a:latin typeface="+mj-lt"/>
                <a:cs typeface="Arial" panose="020B0604020202020204" pitchFamily="34" charset="0"/>
              </a:rPr>
              <a:t>Public Cloud </a:t>
            </a:r>
            <a:r>
              <a:rPr lang="vi-VN" dirty="0">
                <a:latin typeface="+mj-lt"/>
                <a:cs typeface="Arial" panose="020B0604020202020204" pitchFamily="34" charset="0"/>
              </a:rPr>
              <a:t>Các dịch vụ Cloud được nhà cung cấp dịch vụ cung cấp cho mọi người sử dụng rộng rãi. Các dịch vụ được cung cấp và quản lý bởi một nhà cung cấp dịch vụ và các ứng dụng của người dùng đều nằm trên hệ thống Cloud. </a:t>
            </a:r>
            <a:endParaRPr lang="en-US" dirty="0">
              <a:latin typeface="+mj-lt"/>
              <a:cs typeface="Arial" panose="020B0604020202020204" pitchFamily="34" charset="0"/>
            </a:endParaRPr>
          </a:p>
        </p:txBody>
      </p:sp>
    </p:spTree>
    <p:extLst>
      <p:ext uri="{BB962C8B-B14F-4D97-AF65-F5344CB8AC3E}">
        <p14:creationId xmlns:p14="http://schemas.microsoft.com/office/powerpoint/2010/main" val="288885384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687E-0C65-4284-85F1-8B6688CC8573}"/>
              </a:ext>
            </a:extLst>
          </p:cNvPr>
          <p:cNvSpPr txBox="1">
            <a:spLocks/>
          </p:cNvSpPr>
          <p:nvPr/>
        </p:nvSpPr>
        <p:spPr>
          <a:xfrm>
            <a:off x="1335205" y="616658"/>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lnSpc>
                <a:spcPct val="90000"/>
              </a:lnSpc>
              <a:spcBef>
                <a:spcPct val="0"/>
              </a:spcBef>
            </a:pPr>
            <a:r>
              <a:rPr lang="en-US" sz="3200" b="1" kern="0" dirty="0">
                <a:solidFill>
                  <a:srgbClr val="FF0000"/>
                </a:solidFill>
                <a:latin typeface="+mn-lt"/>
              </a:rPr>
              <a:t>C. </a:t>
            </a:r>
            <a:r>
              <a:rPr lang="en-US" sz="3200" b="1" kern="0" dirty="0" err="1">
                <a:solidFill>
                  <a:srgbClr val="FF0000"/>
                </a:solidFill>
                <a:latin typeface="+mn-lt"/>
              </a:rPr>
              <a:t>Mô</a:t>
            </a:r>
            <a:r>
              <a:rPr lang="en-US" sz="3200" b="1" kern="0" dirty="0">
                <a:solidFill>
                  <a:srgbClr val="FF0000"/>
                </a:solidFill>
                <a:latin typeface="+mn-lt"/>
              </a:rPr>
              <a:t> </a:t>
            </a:r>
            <a:r>
              <a:rPr lang="en-US" sz="3200" b="1" kern="0" dirty="0" err="1">
                <a:solidFill>
                  <a:srgbClr val="FF0000"/>
                </a:solidFill>
                <a:latin typeface="+mn-lt"/>
              </a:rPr>
              <a:t>Hình</a:t>
            </a:r>
            <a:r>
              <a:rPr lang="en-US" sz="3200" b="1" kern="0" dirty="0">
                <a:solidFill>
                  <a:srgbClr val="FF0000"/>
                </a:solidFill>
                <a:latin typeface="+mn-lt"/>
              </a:rPr>
              <a:t> </a:t>
            </a:r>
            <a:r>
              <a:rPr lang="en-US" sz="3200" b="1" kern="0" dirty="0" err="1">
                <a:solidFill>
                  <a:srgbClr val="FF0000"/>
                </a:solidFill>
                <a:latin typeface="+mn-lt"/>
              </a:rPr>
              <a:t>đám</a:t>
            </a:r>
            <a:r>
              <a:rPr lang="en-US" sz="3200" b="1" kern="0" dirty="0">
                <a:solidFill>
                  <a:srgbClr val="FF0000"/>
                </a:solidFill>
                <a:latin typeface="+mn-lt"/>
              </a:rPr>
              <a:t> </a:t>
            </a:r>
            <a:r>
              <a:rPr lang="en-US" sz="3200" b="1" kern="0" dirty="0" err="1">
                <a:solidFill>
                  <a:srgbClr val="FF0000"/>
                </a:solidFill>
                <a:latin typeface="+mn-lt"/>
              </a:rPr>
              <a:t>Mây</a:t>
            </a:r>
            <a:r>
              <a:rPr lang="en-US" sz="3200" b="1" kern="0" dirty="0">
                <a:solidFill>
                  <a:srgbClr val="FF0000"/>
                </a:solidFill>
                <a:latin typeface="+mn-lt"/>
              </a:rPr>
              <a:t> Lai ( Hybrid Cloud )</a:t>
            </a:r>
            <a:br>
              <a:rPr lang="en-US" sz="3200" b="1" kern="0" dirty="0">
                <a:solidFill>
                  <a:srgbClr val="FF0000"/>
                </a:solidFill>
                <a:latin typeface="+mn-lt"/>
              </a:rPr>
            </a:br>
            <a:endParaRPr lang="en-US" sz="3200" kern="0" dirty="0">
              <a:solidFill>
                <a:sysClr val="windowText" lastClr="000000"/>
              </a:solidFill>
              <a:latin typeface="+mn-lt"/>
            </a:endParaRPr>
          </a:p>
        </p:txBody>
      </p:sp>
      <p:sp>
        <p:nvSpPr>
          <p:cNvPr id="3" name="Content Placeholder 2">
            <a:extLst>
              <a:ext uri="{FF2B5EF4-FFF2-40B4-BE49-F238E27FC236}">
                <a16:creationId xmlns:a16="http://schemas.microsoft.com/office/drawing/2014/main" id="{A4CDE78C-F610-4725-B8B3-C9AC7C2A161D}"/>
              </a:ext>
            </a:extLst>
          </p:cNvPr>
          <p:cNvSpPr txBox="1">
            <a:spLocks/>
          </p:cNvSpPr>
          <p:nvPr/>
        </p:nvSpPr>
        <p:spPr>
          <a:xfrm>
            <a:off x="356559" y="1171489"/>
            <a:ext cx="11614244"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200" b="1" dirty="0">
                <a:latin typeface="+mj-lt"/>
                <a:cs typeface="Arial" panose="020B0604020202020204" pitchFamily="34" charset="0"/>
              </a:rPr>
              <a:t>Hybrid Cloud </a:t>
            </a:r>
            <a:r>
              <a:rPr lang="en-US" sz="2200" dirty="0" err="1">
                <a:latin typeface="+mj-lt"/>
                <a:cs typeface="Arial" panose="020B0604020202020204" pitchFamily="34" charset="0"/>
              </a:rPr>
              <a:t>là</a:t>
            </a:r>
            <a:r>
              <a:rPr lang="en-US" sz="2200" dirty="0">
                <a:latin typeface="+mj-lt"/>
                <a:cs typeface="Arial" panose="020B0604020202020204" pitchFamily="34" charset="0"/>
              </a:rPr>
              <a:t> </a:t>
            </a:r>
            <a:r>
              <a:rPr lang="en-US" sz="2200" dirty="0" err="1">
                <a:solidFill>
                  <a:srgbClr val="0070C0"/>
                </a:solidFill>
                <a:latin typeface="+mj-lt"/>
                <a:cs typeface="Arial" panose="020B0604020202020204" pitchFamily="34" charset="0"/>
              </a:rPr>
              <a:t>sự</a:t>
            </a:r>
            <a:r>
              <a:rPr lang="en-US" sz="2200" dirty="0">
                <a:solidFill>
                  <a:srgbClr val="0070C0"/>
                </a:solidFill>
                <a:latin typeface="+mj-lt"/>
                <a:cs typeface="Arial" panose="020B0604020202020204" pitchFamily="34" charset="0"/>
              </a:rPr>
              <a:t> </a:t>
            </a:r>
            <a:r>
              <a:rPr lang="en-US" sz="2200" dirty="0" err="1">
                <a:solidFill>
                  <a:srgbClr val="0070C0"/>
                </a:solidFill>
                <a:latin typeface="+mj-lt"/>
                <a:cs typeface="Arial" panose="020B0604020202020204" pitchFamily="34" charset="0"/>
              </a:rPr>
              <a:t>kết</a:t>
            </a:r>
            <a:r>
              <a:rPr lang="en-US" sz="2200" dirty="0">
                <a:solidFill>
                  <a:srgbClr val="0070C0"/>
                </a:solidFill>
                <a:latin typeface="+mj-lt"/>
                <a:cs typeface="Arial" panose="020B0604020202020204" pitchFamily="34" charset="0"/>
              </a:rPr>
              <a:t> </a:t>
            </a:r>
            <a:r>
              <a:rPr lang="en-US" sz="2200" dirty="0" err="1">
                <a:solidFill>
                  <a:srgbClr val="0070C0"/>
                </a:solidFill>
                <a:latin typeface="+mj-lt"/>
                <a:cs typeface="Arial" panose="020B0604020202020204" pitchFamily="34" charset="0"/>
              </a:rPr>
              <a:t>hợp</a:t>
            </a:r>
            <a:r>
              <a:rPr lang="en-US" sz="2200" dirty="0">
                <a:solidFill>
                  <a:srgbClr val="0070C0"/>
                </a:solidFill>
                <a:latin typeface="+mj-lt"/>
                <a:cs typeface="Arial" panose="020B0604020202020204" pitchFamily="34" charset="0"/>
              </a:rPr>
              <a:t> </a:t>
            </a:r>
            <a:r>
              <a:rPr lang="en-US" sz="2200" dirty="0" err="1">
                <a:solidFill>
                  <a:srgbClr val="0070C0"/>
                </a:solidFill>
                <a:latin typeface="+mj-lt"/>
                <a:cs typeface="Arial" panose="020B0604020202020204" pitchFamily="34" charset="0"/>
              </a:rPr>
              <a:t>của</a:t>
            </a:r>
            <a:r>
              <a:rPr lang="en-US" sz="2200" dirty="0">
                <a:solidFill>
                  <a:srgbClr val="0070C0"/>
                </a:solidFill>
                <a:latin typeface="+mj-lt"/>
                <a:cs typeface="Arial" panose="020B0604020202020204" pitchFamily="34" charset="0"/>
              </a:rPr>
              <a:t> </a:t>
            </a:r>
            <a:r>
              <a:rPr lang="en-US" sz="2200" b="1" dirty="0">
                <a:solidFill>
                  <a:srgbClr val="0070C0"/>
                </a:solidFill>
                <a:latin typeface="+mj-lt"/>
                <a:cs typeface="Arial" panose="020B0604020202020204" pitchFamily="34" charset="0"/>
              </a:rPr>
              <a:t>Public Cloud </a:t>
            </a:r>
            <a:r>
              <a:rPr lang="en-US" sz="2200" b="1" dirty="0" err="1">
                <a:solidFill>
                  <a:srgbClr val="0070C0"/>
                </a:solidFill>
                <a:latin typeface="+mj-lt"/>
                <a:cs typeface="Arial" panose="020B0604020202020204" pitchFamily="34" charset="0"/>
              </a:rPr>
              <a:t>và</a:t>
            </a:r>
            <a:r>
              <a:rPr lang="en-US" sz="2200" b="1" dirty="0">
                <a:solidFill>
                  <a:srgbClr val="0070C0"/>
                </a:solidFill>
                <a:latin typeface="+mj-lt"/>
                <a:cs typeface="Arial" panose="020B0604020202020204" pitchFamily="34" charset="0"/>
              </a:rPr>
              <a:t> Private Cloud</a:t>
            </a:r>
            <a:r>
              <a:rPr lang="en-US" sz="2200" dirty="0">
                <a:latin typeface="+mj-lt"/>
                <a:cs typeface="Arial" panose="020B0604020202020204" pitchFamily="34" charset="0"/>
              </a:rPr>
              <a:t>. </a:t>
            </a:r>
            <a:r>
              <a:rPr lang="en-US" sz="2200" dirty="0" err="1">
                <a:latin typeface="+mj-lt"/>
                <a:cs typeface="Arial" panose="020B0604020202020204" pitchFamily="34" charset="0"/>
              </a:rPr>
              <a:t>Trong</a:t>
            </a:r>
            <a:r>
              <a:rPr lang="en-US" sz="2200" dirty="0">
                <a:latin typeface="+mj-lt"/>
                <a:cs typeface="Arial" panose="020B0604020202020204" pitchFamily="34" charset="0"/>
              </a:rPr>
              <a:t> </a:t>
            </a:r>
            <a:r>
              <a:rPr lang="en-US" sz="2200" dirty="0" err="1">
                <a:latin typeface="+mj-lt"/>
                <a:cs typeface="Arial" panose="020B0604020202020204" pitchFamily="34" charset="0"/>
              </a:rPr>
              <a:t>đó</a:t>
            </a:r>
            <a:r>
              <a:rPr lang="en-US" sz="2200" dirty="0">
                <a:latin typeface="+mj-lt"/>
                <a:cs typeface="Arial" panose="020B0604020202020204" pitchFamily="34" charset="0"/>
              </a:rPr>
              <a:t> </a:t>
            </a:r>
            <a:r>
              <a:rPr lang="en-US" sz="2200" dirty="0" err="1">
                <a:latin typeface="+mj-lt"/>
                <a:cs typeface="Arial" panose="020B0604020202020204" pitchFamily="34" charset="0"/>
              </a:rPr>
              <a:t>doanh</a:t>
            </a:r>
            <a:r>
              <a:rPr lang="en-US" sz="2200" dirty="0">
                <a:latin typeface="+mj-lt"/>
                <a:cs typeface="Arial" panose="020B0604020202020204" pitchFamily="34" charset="0"/>
              </a:rPr>
              <a:t> </a:t>
            </a:r>
            <a:r>
              <a:rPr lang="en-US" sz="2200" dirty="0" err="1">
                <a:latin typeface="+mj-lt"/>
                <a:cs typeface="Arial" panose="020B0604020202020204" pitchFamily="34" charset="0"/>
              </a:rPr>
              <a:t>nghiệp</a:t>
            </a:r>
            <a:r>
              <a:rPr lang="en-US" sz="2200" dirty="0">
                <a:latin typeface="+mj-lt"/>
                <a:cs typeface="Arial" panose="020B0604020202020204" pitchFamily="34" charset="0"/>
              </a:rPr>
              <a:t> </a:t>
            </a:r>
            <a:r>
              <a:rPr lang="en-US" sz="2200" dirty="0" err="1">
                <a:latin typeface="+mj-lt"/>
                <a:cs typeface="Arial" panose="020B0604020202020204" pitchFamily="34" charset="0"/>
              </a:rPr>
              <a:t>sẽ</a:t>
            </a:r>
            <a:r>
              <a:rPr lang="en-US" sz="2200" dirty="0">
                <a:latin typeface="+mj-lt"/>
                <a:cs typeface="Arial" panose="020B0604020202020204" pitchFamily="34" charset="0"/>
              </a:rPr>
              <a:t> “out-source” </a:t>
            </a:r>
            <a:r>
              <a:rPr lang="en-US" sz="2200" dirty="0" err="1">
                <a:latin typeface="+mj-lt"/>
                <a:cs typeface="Arial" panose="020B0604020202020204" pitchFamily="34" charset="0"/>
              </a:rPr>
              <a:t>các</a:t>
            </a:r>
            <a:r>
              <a:rPr lang="en-US" sz="2200" dirty="0">
                <a:latin typeface="+mj-lt"/>
                <a:cs typeface="Arial" panose="020B0604020202020204" pitchFamily="34" charset="0"/>
              </a:rPr>
              <a:t> </a:t>
            </a:r>
            <a:r>
              <a:rPr lang="en-US" sz="2200" dirty="0" err="1">
                <a:latin typeface="+mj-lt"/>
                <a:cs typeface="Arial" panose="020B0604020202020204" pitchFamily="34" charset="0"/>
              </a:rPr>
              <a:t>chức</a:t>
            </a:r>
            <a:r>
              <a:rPr lang="en-US" sz="2200" dirty="0">
                <a:latin typeface="+mj-lt"/>
                <a:cs typeface="Arial" panose="020B0604020202020204" pitchFamily="34" charset="0"/>
              </a:rPr>
              <a:t> </a:t>
            </a:r>
            <a:r>
              <a:rPr lang="en-US" sz="2200" dirty="0" err="1">
                <a:latin typeface="+mj-lt"/>
                <a:cs typeface="Arial" panose="020B0604020202020204" pitchFamily="34" charset="0"/>
              </a:rPr>
              <a:t>năng</a:t>
            </a:r>
            <a:r>
              <a:rPr lang="en-US" sz="2200" dirty="0">
                <a:latin typeface="+mj-lt"/>
                <a:cs typeface="Arial" panose="020B0604020202020204" pitchFamily="34" charset="0"/>
              </a:rPr>
              <a:t> </a:t>
            </a:r>
            <a:r>
              <a:rPr lang="en-US" sz="2200" dirty="0" err="1">
                <a:latin typeface="+mj-lt"/>
                <a:cs typeface="Arial" panose="020B0604020202020204" pitchFamily="34" charset="0"/>
              </a:rPr>
              <a:t>nghiệp</a:t>
            </a:r>
            <a:r>
              <a:rPr lang="en-US" sz="2200" dirty="0">
                <a:latin typeface="+mj-lt"/>
                <a:cs typeface="Arial" panose="020B0604020202020204" pitchFamily="34" charset="0"/>
              </a:rPr>
              <a:t> </a:t>
            </a:r>
            <a:r>
              <a:rPr lang="en-US" sz="2200" dirty="0" err="1">
                <a:latin typeface="+mj-lt"/>
                <a:cs typeface="Arial" panose="020B0604020202020204" pitchFamily="34" charset="0"/>
              </a:rPr>
              <a:t>vụ</a:t>
            </a:r>
            <a:r>
              <a:rPr lang="en-US" sz="2200" dirty="0">
                <a:latin typeface="+mj-lt"/>
                <a:cs typeface="Arial" panose="020B0604020202020204" pitchFamily="34" charset="0"/>
              </a:rPr>
              <a:t> </a:t>
            </a:r>
            <a:r>
              <a:rPr lang="en-US" sz="2200" dirty="0" err="1">
                <a:latin typeface="+mj-lt"/>
                <a:cs typeface="Arial" panose="020B0604020202020204" pitchFamily="34" charset="0"/>
              </a:rPr>
              <a:t>và</a:t>
            </a:r>
            <a:r>
              <a:rPr lang="en-US" sz="2200" dirty="0">
                <a:latin typeface="+mj-lt"/>
                <a:cs typeface="Arial" panose="020B0604020202020204" pitchFamily="34" charset="0"/>
              </a:rPr>
              <a:t> </a:t>
            </a:r>
            <a:r>
              <a:rPr lang="en-US" sz="2200" dirty="0" err="1">
                <a:latin typeface="+mj-lt"/>
                <a:cs typeface="Arial" panose="020B0604020202020204" pitchFamily="34" charset="0"/>
              </a:rPr>
              <a:t>dữ</a:t>
            </a:r>
            <a:r>
              <a:rPr lang="en-US" sz="2200" dirty="0">
                <a:latin typeface="+mj-lt"/>
                <a:cs typeface="Arial" panose="020B0604020202020204" pitchFamily="34" charset="0"/>
              </a:rPr>
              <a:t> </a:t>
            </a:r>
            <a:r>
              <a:rPr lang="en-US" sz="2200" dirty="0" err="1">
                <a:latin typeface="+mj-lt"/>
                <a:cs typeface="Arial" panose="020B0604020202020204" pitchFamily="34" charset="0"/>
              </a:rPr>
              <a:t>liệu</a:t>
            </a:r>
            <a:r>
              <a:rPr lang="en-US" sz="2200" dirty="0">
                <a:latin typeface="+mj-lt"/>
                <a:cs typeface="Arial" panose="020B0604020202020204" pitchFamily="34" charset="0"/>
              </a:rPr>
              <a:t> </a:t>
            </a:r>
            <a:r>
              <a:rPr lang="en-US" sz="2200" dirty="0" err="1">
                <a:latin typeface="+mj-lt"/>
                <a:cs typeface="Arial" panose="020B0604020202020204" pitchFamily="34" charset="0"/>
              </a:rPr>
              <a:t>không</a:t>
            </a:r>
            <a:r>
              <a:rPr lang="en-US" sz="2200" dirty="0">
                <a:latin typeface="+mj-lt"/>
                <a:cs typeface="Arial" panose="020B0604020202020204" pitchFamily="34" charset="0"/>
              </a:rPr>
              <a:t> </a:t>
            </a:r>
            <a:r>
              <a:rPr lang="en-US" sz="2200" dirty="0" err="1">
                <a:latin typeface="+mj-lt"/>
                <a:cs typeface="Arial" panose="020B0604020202020204" pitchFamily="34" charset="0"/>
              </a:rPr>
              <a:t>quan</a:t>
            </a:r>
            <a:r>
              <a:rPr lang="en-US" sz="2200" dirty="0">
                <a:latin typeface="+mj-lt"/>
                <a:cs typeface="Arial" panose="020B0604020202020204" pitchFamily="34" charset="0"/>
              </a:rPr>
              <a:t> </a:t>
            </a:r>
            <a:r>
              <a:rPr lang="en-US" sz="2200" dirty="0" err="1">
                <a:latin typeface="+mj-lt"/>
                <a:cs typeface="Arial" panose="020B0604020202020204" pitchFamily="34" charset="0"/>
              </a:rPr>
              <a:t>trọng</a:t>
            </a:r>
            <a:r>
              <a:rPr lang="en-US" sz="2200" dirty="0">
                <a:latin typeface="+mj-lt"/>
                <a:cs typeface="Arial" panose="020B0604020202020204" pitchFamily="34" charset="0"/>
              </a:rPr>
              <a:t>, </a:t>
            </a:r>
            <a:r>
              <a:rPr lang="en-US" sz="2200" dirty="0" err="1">
                <a:latin typeface="+mj-lt"/>
                <a:cs typeface="Arial" panose="020B0604020202020204" pitchFamily="34" charset="0"/>
              </a:rPr>
              <a:t>sử</a:t>
            </a:r>
            <a:r>
              <a:rPr lang="en-US" sz="2200" dirty="0">
                <a:latin typeface="+mj-lt"/>
                <a:cs typeface="Arial" panose="020B0604020202020204" pitchFamily="34" charset="0"/>
              </a:rPr>
              <a:t> </a:t>
            </a:r>
            <a:r>
              <a:rPr lang="en-US" sz="2200" dirty="0" err="1">
                <a:latin typeface="+mj-lt"/>
                <a:cs typeface="Arial" panose="020B0604020202020204" pitchFamily="34" charset="0"/>
              </a:rPr>
              <a:t>dụng</a:t>
            </a:r>
            <a:r>
              <a:rPr lang="en-US" sz="2200" dirty="0">
                <a:latin typeface="+mj-lt"/>
                <a:cs typeface="Arial" panose="020B0604020202020204" pitchFamily="34" charset="0"/>
              </a:rPr>
              <a:t> </a:t>
            </a:r>
            <a:r>
              <a:rPr lang="en-US" sz="2200" dirty="0" err="1">
                <a:latin typeface="+mj-lt"/>
                <a:cs typeface="Arial" panose="020B0604020202020204" pitchFamily="34" charset="0"/>
              </a:rPr>
              <a:t>các</a:t>
            </a:r>
            <a:r>
              <a:rPr lang="en-US" sz="2200" dirty="0">
                <a:latin typeface="+mj-lt"/>
                <a:cs typeface="Arial" panose="020B0604020202020204" pitchFamily="34" charset="0"/>
              </a:rPr>
              <a:t> </a:t>
            </a:r>
            <a:r>
              <a:rPr lang="en-US" sz="2200" dirty="0" err="1">
                <a:latin typeface="+mj-lt"/>
                <a:cs typeface="Arial" panose="020B0604020202020204" pitchFamily="34" charset="0"/>
              </a:rPr>
              <a:t>dịch</a:t>
            </a:r>
            <a:r>
              <a:rPr lang="en-US" sz="2200" dirty="0">
                <a:latin typeface="+mj-lt"/>
                <a:cs typeface="Arial" panose="020B0604020202020204" pitchFamily="34" charset="0"/>
              </a:rPr>
              <a:t> </a:t>
            </a:r>
            <a:r>
              <a:rPr lang="en-US" sz="2200" dirty="0" err="1">
                <a:latin typeface="+mj-lt"/>
                <a:cs typeface="Arial" panose="020B0604020202020204" pitchFamily="34" charset="0"/>
              </a:rPr>
              <a:t>vụ</a:t>
            </a:r>
            <a:r>
              <a:rPr lang="en-US" sz="2200" dirty="0">
                <a:latin typeface="+mj-lt"/>
                <a:cs typeface="Arial" panose="020B0604020202020204" pitchFamily="34" charset="0"/>
              </a:rPr>
              <a:t> Public Cloud </a:t>
            </a:r>
            <a:r>
              <a:rPr lang="en-US" sz="2200" dirty="0" err="1">
                <a:latin typeface="+mj-lt"/>
                <a:cs typeface="Arial" panose="020B0604020202020204" pitchFamily="34" charset="0"/>
              </a:rPr>
              <a:t>để</a:t>
            </a:r>
            <a:r>
              <a:rPr lang="en-US" sz="2200" dirty="0">
                <a:latin typeface="+mj-lt"/>
                <a:cs typeface="Arial" panose="020B0604020202020204" pitchFamily="34" charset="0"/>
              </a:rPr>
              <a:t> </a:t>
            </a:r>
            <a:r>
              <a:rPr lang="en-US" sz="2200" dirty="0" err="1">
                <a:latin typeface="+mj-lt"/>
                <a:cs typeface="Arial" panose="020B0604020202020204" pitchFamily="34" charset="0"/>
              </a:rPr>
              <a:t>giải</a:t>
            </a:r>
            <a:r>
              <a:rPr lang="en-US" sz="2200" dirty="0">
                <a:latin typeface="+mj-lt"/>
                <a:cs typeface="Arial" panose="020B0604020202020204" pitchFamily="34" charset="0"/>
              </a:rPr>
              <a:t> </a:t>
            </a:r>
            <a:r>
              <a:rPr lang="en-US" sz="2200" dirty="0" err="1">
                <a:latin typeface="+mj-lt"/>
                <a:cs typeface="Arial" panose="020B0604020202020204" pitchFamily="34" charset="0"/>
              </a:rPr>
              <a:t>quyết</a:t>
            </a:r>
            <a:r>
              <a:rPr lang="en-US" sz="2200" dirty="0">
                <a:latin typeface="+mj-lt"/>
                <a:cs typeface="Arial" panose="020B0604020202020204" pitchFamily="34" charset="0"/>
              </a:rPr>
              <a:t> </a:t>
            </a:r>
            <a:r>
              <a:rPr lang="en-US" sz="2200" dirty="0" err="1">
                <a:latin typeface="+mj-lt"/>
                <a:cs typeface="Arial" panose="020B0604020202020204" pitchFamily="34" charset="0"/>
              </a:rPr>
              <a:t>và</a:t>
            </a:r>
            <a:r>
              <a:rPr lang="en-US" sz="2200" dirty="0">
                <a:latin typeface="+mj-lt"/>
                <a:cs typeface="Arial" panose="020B0604020202020204" pitchFamily="34" charset="0"/>
              </a:rPr>
              <a:t> </a:t>
            </a:r>
            <a:r>
              <a:rPr lang="en-US" sz="2200" dirty="0" err="1">
                <a:latin typeface="+mj-lt"/>
                <a:cs typeface="Arial" panose="020B0604020202020204" pitchFamily="34" charset="0"/>
              </a:rPr>
              <a:t>xử</a:t>
            </a:r>
            <a:r>
              <a:rPr lang="en-US" sz="2200" dirty="0">
                <a:latin typeface="+mj-lt"/>
                <a:cs typeface="Arial" panose="020B0604020202020204" pitchFamily="34" charset="0"/>
              </a:rPr>
              <a:t> </a:t>
            </a:r>
            <a:r>
              <a:rPr lang="en-US" sz="2200" dirty="0" err="1">
                <a:latin typeface="+mj-lt"/>
                <a:cs typeface="Arial" panose="020B0604020202020204" pitchFamily="34" charset="0"/>
              </a:rPr>
              <a:t>lý</a:t>
            </a:r>
            <a:r>
              <a:rPr lang="en-US" sz="2200" dirty="0">
                <a:latin typeface="+mj-lt"/>
                <a:cs typeface="Arial" panose="020B0604020202020204" pitchFamily="34" charset="0"/>
              </a:rPr>
              <a:t> </a:t>
            </a:r>
            <a:r>
              <a:rPr lang="en-US" sz="2200" dirty="0" err="1">
                <a:latin typeface="+mj-lt"/>
                <a:cs typeface="Arial" panose="020B0604020202020204" pitchFamily="34" charset="0"/>
              </a:rPr>
              <a:t>các</a:t>
            </a:r>
            <a:r>
              <a:rPr lang="en-US" sz="2200" dirty="0">
                <a:latin typeface="+mj-lt"/>
                <a:cs typeface="Arial" panose="020B0604020202020204" pitchFamily="34" charset="0"/>
              </a:rPr>
              <a:t> </a:t>
            </a:r>
            <a:r>
              <a:rPr lang="en-US" sz="2200" dirty="0" err="1">
                <a:latin typeface="+mj-lt"/>
                <a:cs typeface="Arial" panose="020B0604020202020204" pitchFamily="34" charset="0"/>
              </a:rPr>
              <a:t>dữ</a:t>
            </a:r>
            <a:r>
              <a:rPr lang="en-US" sz="2200" dirty="0">
                <a:latin typeface="+mj-lt"/>
                <a:cs typeface="Arial" panose="020B0604020202020204" pitchFamily="34" charset="0"/>
              </a:rPr>
              <a:t> </a:t>
            </a:r>
            <a:r>
              <a:rPr lang="en-US" sz="2200" dirty="0" err="1">
                <a:latin typeface="+mj-lt"/>
                <a:cs typeface="Arial" panose="020B0604020202020204" pitchFamily="34" charset="0"/>
              </a:rPr>
              <a:t>liệu</a:t>
            </a:r>
            <a:r>
              <a:rPr lang="en-US" sz="2200" dirty="0">
                <a:latin typeface="+mj-lt"/>
                <a:cs typeface="Arial" panose="020B0604020202020204" pitchFamily="34" charset="0"/>
              </a:rPr>
              <a:t> </a:t>
            </a:r>
            <a:r>
              <a:rPr lang="en-US" sz="2200" dirty="0" err="1">
                <a:latin typeface="+mj-lt"/>
                <a:cs typeface="Arial" panose="020B0604020202020204" pitchFamily="34" charset="0"/>
              </a:rPr>
              <a:t>này</a:t>
            </a:r>
            <a:r>
              <a:rPr lang="en-US" sz="2200" dirty="0">
                <a:latin typeface="+mj-lt"/>
                <a:cs typeface="Arial" panose="020B0604020202020204" pitchFamily="34" charset="0"/>
              </a:rPr>
              <a:t>. </a:t>
            </a:r>
            <a:r>
              <a:rPr lang="en-US" sz="2200" dirty="0" err="1">
                <a:latin typeface="+mj-lt"/>
                <a:cs typeface="Arial" panose="020B0604020202020204" pitchFamily="34" charset="0"/>
              </a:rPr>
              <a:t>Đồng</a:t>
            </a:r>
            <a:r>
              <a:rPr lang="en-US" sz="2200" dirty="0">
                <a:latin typeface="+mj-lt"/>
                <a:cs typeface="Arial" panose="020B0604020202020204" pitchFamily="34" charset="0"/>
              </a:rPr>
              <a:t> </a:t>
            </a:r>
            <a:r>
              <a:rPr lang="en-US" sz="2200" dirty="0" err="1">
                <a:latin typeface="+mj-lt"/>
                <a:cs typeface="Arial" panose="020B0604020202020204" pitchFamily="34" charset="0"/>
              </a:rPr>
              <a:t>thời</a:t>
            </a:r>
            <a:r>
              <a:rPr lang="en-US" sz="2200" dirty="0">
                <a:latin typeface="+mj-lt"/>
                <a:cs typeface="Arial" panose="020B0604020202020204" pitchFamily="34" charset="0"/>
              </a:rPr>
              <a:t>, </a:t>
            </a:r>
            <a:r>
              <a:rPr lang="en-US" sz="2200" dirty="0" err="1">
                <a:latin typeface="+mj-lt"/>
                <a:cs typeface="Arial" panose="020B0604020202020204" pitchFamily="34" charset="0"/>
              </a:rPr>
              <a:t>doanh</a:t>
            </a:r>
            <a:r>
              <a:rPr lang="en-US" sz="2200" dirty="0">
                <a:latin typeface="+mj-lt"/>
                <a:cs typeface="Arial" panose="020B0604020202020204" pitchFamily="34" charset="0"/>
              </a:rPr>
              <a:t> </a:t>
            </a:r>
            <a:r>
              <a:rPr lang="en-US" sz="2200" dirty="0" err="1">
                <a:latin typeface="+mj-lt"/>
                <a:cs typeface="Arial" panose="020B0604020202020204" pitchFamily="34" charset="0"/>
              </a:rPr>
              <a:t>nghiệp</a:t>
            </a:r>
            <a:r>
              <a:rPr lang="en-US" sz="2200" dirty="0">
                <a:latin typeface="+mj-lt"/>
                <a:cs typeface="Arial" panose="020B0604020202020204" pitchFamily="34" charset="0"/>
              </a:rPr>
              <a:t> </a:t>
            </a:r>
            <a:r>
              <a:rPr lang="en-US" sz="2200" dirty="0" err="1">
                <a:latin typeface="+mj-lt"/>
                <a:cs typeface="Arial" panose="020B0604020202020204" pitchFamily="34" charset="0"/>
              </a:rPr>
              <a:t>sẽ</a:t>
            </a:r>
            <a:r>
              <a:rPr lang="en-US" sz="2200" dirty="0">
                <a:latin typeface="+mj-lt"/>
                <a:cs typeface="Arial" panose="020B0604020202020204" pitchFamily="34" charset="0"/>
              </a:rPr>
              <a:t> </a:t>
            </a:r>
            <a:r>
              <a:rPr lang="en-US" sz="2200" dirty="0" err="1">
                <a:latin typeface="+mj-lt"/>
                <a:cs typeface="Arial" panose="020B0604020202020204" pitchFamily="34" charset="0"/>
              </a:rPr>
              <a:t>giữ</a:t>
            </a:r>
            <a:r>
              <a:rPr lang="en-US" sz="2200" dirty="0">
                <a:latin typeface="+mj-lt"/>
                <a:cs typeface="Arial" panose="020B0604020202020204" pitchFamily="34" charset="0"/>
              </a:rPr>
              <a:t> </a:t>
            </a:r>
            <a:r>
              <a:rPr lang="en-US" sz="2200" dirty="0" err="1">
                <a:latin typeface="+mj-lt"/>
                <a:cs typeface="Arial" panose="020B0604020202020204" pitchFamily="34" charset="0"/>
              </a:rPr>
              <a:t>lại</a:t>
            </a:r>
            <a:r>
              <a:rPr lang="en-US" sz="2200" dirty="0">
                <a:latin typeface="+mj-lt"/>
                <a:cs typeface="Arial" panose="020B0604020202020204" pitchFamily="34" charset="0"/>
              </a:rPr>
              <a:t> </a:t>
            </a:r>
            <a:r>
              <a:rPr lang="en-US" sz="2200" dirty="0" err="1">
                <a:latin typeface="+mj-lt"/>
                <a:cs typeface="Arial" panose="020B0604020202020204" pitchFamily="34" charset="0"/>
              </a:rPr>
              <a:t>các</a:t>
            </a:r>
            <a:r>
              <a:rPr lang="en-US" sz="2200" dirty="0">
                <a:latin typeface="+mj-lt"/>
                <a:cs typeface="Arial" panose="020B0604020202020204" pitchFamily="34" charset="0"/>
              </a:rPr>
              <a:t> </a:t>
            </a:r>
            <a:r>
              <a:rPr lang="en-US" sz="2200" dirty="0" err="1">
                <a:latin typeface="+mj-lt"/>
                <a:cs typeface="Arial" panose="020B0604020202020204" pitchFamily="34" charset="0"/>
              </a:rPr>
              <a:t>chức</a:t>
            </a:r>
            <a:r>
              <a:rPr lang="en-US" sz="2200" dirty="0">
                <a:latin typeface="+mj-lt"/>
                <a:cs typeface="Arial" panose="020B0604020202020204" pitchFamily="34" charset="0"/>
              </a:rPr>
              <a:t> </a:t>
            </a:r>
            <a:r>
              <a:rPr lang="en-US" sz="2200" dirty="0" err="1">
                <a:latin typeface="+mj-lt"/>
                <a:cs typeface="Arial" panose="020B0604020202020204" pitchFamily="34" charset="0"/>
              </a:rPr>
              <a:t>năng</a:t>
            </a:r>
            <a:r>
              <a:rPr lang="en-US" sz="2200" dirty="0">
                <a:latin typeface="+mj-lt"/>
                <a:cs typeface="Arial" panose="020B0604020202020204" pitchFamily="34" charset="0"/>
              </a:rPr>
              <a:t> </a:t>
            </a:r>
            <a:r>
              <a:rPr lang="en-US" sz="2200" dirty="0" err="1">
                <a:latin typeface="+mj-lt"/>
                <a:cs typeface="Arial" panose="020B0604020202020204" pitchFamily="34" charset="0"/>
              </a:rPr>
              <a:t>nghiệp</a:t>
            </a:r>
            <a:r>
              <a:rPr lang="en-US" sz="2200" dirty="0">
                <a:latin typeface="+mj-lt"/>
                <a:cs typeface="Arial" panose="020B0604020202020204" pitchFamily="34" charset="0"/>
              </a:rPr>
              <a:t> </a:t>
            </a:r>
            <a:r>
              <a:rPr lang="en-US" sz="2200" dirty="0" err="1">
                <a:latin typeface="+mj-lt"/>
                <a:cs typeface="Arial" panose="020B0604020202020204" pitchFamily="34" charset="0"/>
              </a:rPr>
              <a:t>vụ</a:t>
            </a:r>
            <a:r>
              <a:rPr lang="en-US" sz="2200" dirty="0">
                <a:latin typeface="+mj-lt"/>
                <a:cs typeface="Arial" panose="020B0604020202020204" pitchFamily="34" charset="0"/>
              </a:rPr>
              <a:t> </a:t>
            </a:r>
            <a:r>
              <a:rPr lang="en-US" sz="2200" dirty="0" err="1">
                <a:latin typeface="+mj-lt"/>
                <a:cs typeface="Arial" panose="020B0604020202020204" pitchFamily="34" charset="0"/>
              </a:rPr>
              <a:t>và</a:t>
            </a:r>
            <a:r>
              <a:rPr lang="en-US" sz="2200" dirty="0">
                <a:latin typeface="+mj-lt"/>
                <a:cs typeface="Arial" panose="020B0604020202020204" pitchFamily="34" charset="0"/>
              </a:rPr>
              <a:t> </a:t>
            </a:r>
            <a:r>
              <a:rPr lang="en-US" sz="2200" dirty="0" err="1">
                <a:latin typeface="+mj-lt"/>
                <a:cs typeface="Arial" panose="020B0604020202020204" pitchFamily="34" charset="0"/>
              </a:rPr>
              <a:t>dữ</a:t>
            </a:r>
            <a:r>
              <a:rPr lang="en-US" sz="2200" dirty="0">
                <a:latin typeface="+mj-lt"/>
                <a:cs typeface="Arial" panose="020B0604020202020204" pitchFamily="34" charset="0"/>
              </a:rPr>
              <a:t> </a:t>
            </a:r>
            <a:r>
              <a:rPr lang="en-US" sz="2200" dirty="0" err="1">
                <a:latin typeface="+mj-lt"/>
                <a:cs typeface="Arial" panose="020B0604020202020204" pitchFamily="34" charset="0"/>
              </a:rPr>
              <a:t>liệu</a:t>
            </a:r>
            <a:r>
              <a:rPr lang="en-US" sz="2200" dirty="0">
                <a:latin typeface="+mj-lt"/>
                <a:cs typeface="Arial" panose="020B0604020202020204" pitchFamily="34" charset="0"/>
              </a:rPr>
              <a:t> </a:t>
            </a:r>
            <a:r>
              <a:rPr lang="en-US" sz="2200" dirty="0" err="1">
                <a:latin typeface="+mj-lt"/>
                <a:cs typeface="Arial" panose="020B0604020202020204" pitchFamily="34" charset="0"/>
              </a:rPr>
              <a:t>tối</a:t>
            </a:r>
            <a:r>
              <a:rPr lang="en-US" sz="2200" dirty="0">
                <a:latin typeface="+mj-lt"/>
                <a:cs typeface="Arial" panose="020B0604020202020204" pitchFamily="34" charset="0"/>
              </a:rPr>
              <a:t> </a:t>
            </a:r>
            <a:r>
              <a:rPr lang="en-US" sz="2200" dirty="0" err="1">
                <a:latin typeface="+mj-lt"/>
                <a:cs typeface="Arial" panose="020B0604020202020204" pitchFamily="34" charset="0"/>
              </a:rPr>
              <a:t>quan</a:t>
            </a:r>
            <a:r>
              <a:rPr lang="en-US" sz="2200" dirty="0">
                <a:latin typeface="+mj-lt"/>
                <a:cs typeface="Arial" panose="020B0604020202020204" pitchFamily="34" charset="0"/>
              </a:rPr>
              <a:t> </a:t>
            </a:r>
            <a:r>
              <a:rPr lang="en-US" sz="2200" dirty="0" err="1">
                <a:latin typeface="+mj-lt"/>
                <a:cs typeface="Arial" panose="020B0604020202020204" pitchFamily="34" charset="0"/>
              </a:rPr>
              <a:t>trọng</a:t>
            </a:r>
            <a:r>
              <a:rPr lang="en-US" sz="2200" dirty="0">
                <a:latin typeface="+mj-lt"/>
                <a:cs typeface="Arial" panose="020B0604020202020204" pitchFamily="34" charset="0"/>
              </a:rPr>
              <a:t> </a:t>
            </a:r>
            <a:r>
              <a:rPr lang="en-US" sz="2200" dirty="0" err="1">
                <a:latin typeface="+mj-lt"/>
                <a:cs typeface="Arial" panose="020B0604020202020204" pitchFamily="34" charset="0"/>
              </a:rPr>
              <a:t>trong</a:t>
            </a:r>
            <a:r>
              <a:rPr lang="en-US" sz="2200" dirty="0">
                <a:latin typeface="+mj-lt"/>
                <a:cs typeface="Arial" panose="020B0604020202020204" pitchFamily="34" charset="0"/>
              </a:rPr>
              <a:t> </a:t>
            </a:r>
            <a:r>
              <a:rPr lang="en-US" sz="2200" dirty="0" err="1">
                <a:latin typeface="+mj-lt"/>
                <a:cs typeface="Arial" panose="020B0604020202020204" pitchFamily="34" charset="0"/>
              </a:rPr>
              <a:t>tầm</a:t>
            </a:r>
            <a:r>
              <a:rPr lang="en-US" sz="2200" dirty="0">
                <a:latin typeface="+mj-lt"/>
                <a:cs typeface="Arial" panose="020B0604020202020204" pitchFamily="34" charset="0"/>
              </a:rPr>
              <a:t> </a:t>
            </a:r>
            <a:r>
              <a:rPr lang="en-US" sz="2200" dirty="0" err="1">
                <a:latin typeface="+mj-lt"/>
                <a:cs typeface="Arial" panose="020B0604020202020204" pitchFamily="34" charset="0"/>
              </a:rPr>
              <a:t>kiểm</a:t>
            </a:r>
            <a:r>
              <a:rPr lang="en-US" sz="2200" dirty="0">
                <a:latin typeface="+mj-lt"/>
                <a:cs typeface="Arial" panose="020B0604020202020204" pitchFamily="34" charset="0"/>
              </a:rPr>
              <a:t> </a:t>
            </a:r>
            <a:r>
              <a:rPr lang="en-US" sz="2200" dirty="0" err="1">
                <a:latin typeface="+mj-lt"/>
                <a:cs typeface="Arial" panose="020B0604020202020204" pitchFamily="34" charset="0"/>
              </a:rPr>
              <a:t>soát</a:t>
            </a:r>
            <a:r>
              <a:rPr lang="en-US" sz="2200" dirty="0">
                <a:latin typeface="+mj-lt"/>
                <a:cs typeface="Arial" panose="020B0604020202020204" pitchFamily="34" charset="0"/>
              </a:rPr>
              <a:t> (Private Cloud). </a:t>
            </a:r>
            <a:r>
              <a:rPr lang="en-US" sz="2200" dirty="0" err="1">
                <a:latin typeface="+mj-lt"/>
                <a:cs typeface="Arial" panose="020B0604020202020204" pitchFamily="34" charset="0"/>
              </a:rPr>
              <a:t>Một</a:t>
            </a:r>
            <a:r>
              <a:rPr lang="en-US" sz="2200" dirty="0">
                <a:latin typeface="+mj-lt"/>
                <a:cs typeface="Arial" panose="020B0604020202020204" pitchFamily="34" charset="0"/>
              </a:rPr>
              <a:t> </a:t>
            </a:r>
            <a:r>
              <a:rPr lang="en-US" sz="2200" dirty="0" err="1">
                <a:latin typeface="+mj-lt"/>
                <a:cs typeface="Arial" panose="020B0604020202020204" pitchFamily="34" charset="0"/>
              </a:rPr>
              <a:t>khó</a:t>
            </a:r>
            <a:r>
              <a:rPr lang="en-US" sz="2200" dirty="0">
                <a:latin typeface="+mj-lt"/>
                <a:cs typeface="Arial" panose="020B0604020202020204" pitchFamily="34" charset="0"/>
              </a:rPr>
              <a:t> </a:t>
            </a:r>
            <a:r>
              <a:rPr lang="en-US" sz="2200" dirty="0" err="1">
                <a:latin typeface="+mj-lt"/>
                <a:cs typeface="Arial" panose="020B0604020202020204" pitchFamily="34" charset="0"/>
              </a:rPr>
              <a:t>khăn</a:t>
            </a:r>
            <a:r>
              <a:rPr lang="en-US" sz="2200" dirty="0">
                <a:latin typeface="+mj-lt"/>
                <a:cs typeface="Arial" panose="020B0604020202020204" pitchFamily="34" charset="0"/>
              </a:rPr>
              <a:t> </a:t>
            </a:r>
            <a:r>
              <a:rPr lang="en-US" sz="2200" dirty="0" err="1">
                <a:latin typeface="+mj-lt"/>
                <a:cs typeface="Arial" panose="020B0604020202020204" pitchFamily="34" charset="0"/>
              </a:rPr>
              <a:t>khi</a:t>
            </a:r>
            <a:r>
              <a:rPr lang="en-US" sz="2200" dirty="0">
                <a:latin typeface="+mj-lt"/>
                <a:cs typeface="Arial" panose="020B0604020202020204" pitchFamily="34" charset="0"/>
              </a:rPr>
              <a:t> </a:t>
            </a:r>
            <a:r>
              <a:rPr lang="en-US" sz="2200" dirty="0" err="1">
                <a:latin typeface="+mj-lt"/>
                <a:cs typeface="Arial" panose="020B0604020202020204" pitchFamily="34" charset="0"/>
              </a:rPr>
              <a:t>áp</a:t>
            </a:r>
            <a:r>
              <a:rPr lang="en-US" sz="2200" dirty="0">
                <a:latin typeface="+mj-lt"/>
                <a:cs typeface="Arial" panose="020B0604020202020204" pitchFamily="34" charset="0"/>
              </a:rPr>
              <a:t> </a:t>
            </a:r>
            <a:r>
              <a:rPr lang="en-US" sz="2200" dirty="0" err="1">
                <a:latin typeface="+mj-lt"/>
                <a:cs typeface="Arial" panose="020B0604020202020204" pitchFamily="34" charset="0"/>
              </a:rPr>
              <a:t>dụng</a:t>
            </a:r>
            <a:r>
              <a:rPr lang="en-US" sz="2200" dirty="0">
                <a:latin typeface="+mj-lt"/>
                <a:cs typeface="Arial" panose="020B0604020202020204" pitchFamily="34" charset="0"/>
              </a:rPr>
              <a:t> </a:t>
            </a:r>
            <a:r>
              <a:rPr lang="en-US" sz="2200" dirty="0" err="1">
                <a:latin typeface="+mj-lt"/>
                <a:cs typeface="Arial" panose="020B0604020202020204" pitchFamily="34" charset="0"/>
              </a:rPr>
              <a:t>mô</a:t>
            </a:r>
            <a:r>
              <a:rPr lang="en-US" sz="2200" dirty="0">
                <a:latin typeface="+mj-lt"/>
                <a:cs typeface="Arial" panose="020B0604020202020204" pitchFamily="34" charset="0"/>
              </a:rPr>
              <a:t> </a:t>
            </a:r>
            <a:r>
              <a:rPr lang="en-US" sz="2200" dirty="0" err="1">
                <a:latin typeface="+mj-lt"/>
                <a:cs typeface="Arial" panose="020B0604020202020204" pitchFamily="34" charset="0"/>
              </a:rPr>
              <a:t>hình</a:t>
            </a:r>
            <a:r>
              <a:rPr lang="en-US" sz="2200" dirty="0">
                <a:latin typeface="+mj-lt"/>
                <a:cs typeface="Arial" panose="020B0604020202020204" pitchFamily="34" charset="0"/>
              </a:rPr>
              <a:t> Hybrid Cloud </a:t>
            </a:r>
            <a:r>
              <a:rPr lang="en-US" sz="2200" dirty="0" err="1">
                <a:latin typeface="+mj-lt"/>
                <a:cs typeface="Arial" panose="020B0604020202020204" pitchFamily="34" charset="0"/>
              </a:rPr>
              <a:t>là</a:t>
            </a:r>
            <a:r>
              <a:rPr lang="en-US" sz="2200" dirty="0">
                <a:latin typeface="+mj-lt"/>
                <a:cs typeface="Arial" panose="020B0604020202020204" pitchFamily="34" charset="0"/>
              </a:rPr>
              <a:t> </a:t>
            </a:r>
            <a:r>
              <a:rPr lang="en-US" sz="2200" dirty="0" err="1">
                <a:latin typeface="+mj-lt"/>
                <a:cs typeface="Arial" panose="020B0604020202020204" pitchFamily="34" charset="0"/>
              </a:rPr>
              <a:t>làm</a:t>
            </a:r>
            <a:r>
              <a:rPr lang="en-US" sz="2200" dirty="0">
                <a:latin typeface="+mj-lt"/>
                <a:cs typeface="Arial" panose="020B0604020202020204" pitchFamily="34" charset="0"/>
              </a:rPr>
              <a:t> </a:t>
            </a:r>
            <a:r>
              <a:rPr lang="en-US" sz="2200" dirty="0" err="1">
                <a:latin typeface="+mj-lt"/>
                <a:cs typeface="Arial" panose="020B0604020202020204" pitchFamily="34" charset="0"/>
              </a:rPr>
              <a:t>sao</a:t>
            </a:r>
            <a:r>
              <a:rPr lang="en-US" sz="2200" dirty="0">
                <a:latin typeface="+mj-lt"/>
                <a:cs typeface="Arial" panose="020B0604020202020204" pitchFamily="34" charset="0"/>
              </a:rPr>
              <a:t> </a:t>
            </a:r>
            <a:r>
              <a:rPr lang="en-US" sz="2200" dirty="0" err="1">
                <a:latin typeface="+mj-lt"/>
                <a:cs typeface="Arial" panose="020B0604020202020204" pitchFamily="34" charset="0"/>
              </a:rPr>
              <a:t>triển</a:t>
            </a:r>
            <a:r>
              <a:rPr lang="en-US" sz="2200" dirty="0">
                <a:latin typeface="+mj-lt"/>
                <a:cs typeface="Arial" panose="020B0604020202020204" pitchFamily="34" charset="0"/>
              </a:rPr>
              <a:t> </a:t>
            </a:r>
            <a:r>
              <a:rPr lang="en-US" sz="2200" dirty="0" err="1">
                <a:latin typeface="+mj-lt"/>
                <a:cs typeface="Arial" panose="020B0604020202020204" pitchFamily="34" charset="0"/>
              </a:rPr>
              <a:t>khai</a:t>
            </a:r>
            <a:r>
              <a:rPr lang="en-US" sz="2200" dirty="0">
                <a:latin typeface="+mj-lt"/>
                <a:cs typeface="Arial" panose="020B0604020202020204" pitchFamily="34" charset="0"/>
              </a:rPr>
              <a:t> </a:t>
            </a:r>
            <a:r>
              <a:rPr lang="en-US" sz="2200" dirty="0" err="1">
                <a:latin typeface="+mj-lt"/>
                <a:cs typeface="Arial" panose="020B0604020202020204" pitchFamily="34" charset="0"/>
              </a:rPr>
              <a:t>cùng</a:t>
            </a:r>
            <a:r>
              <a:rPr lang="en-US" sz="2200" dirty="0">
                <a:latin typeface="+mj-lt"/>
                <a:cs typeface="Arial" panose="020B0604020202020204" pitchFamily="34" charset="0"/>
              </a:rPr>
              <a:t> </a:t>
            </a:r>
            <a:r>
              <a:rPr lang="en-US" sz="2200" dirty="0" err="1">
                <a:latin typeface="+mj-lt"/>
                <a:cs typeface="Arial" panose="020B0604020202020204" pitchFamily="34" charset="0"/>
              </a:rPr>
              <a:t>một</a:t>
            </a:r>
            <a:r>
              <a:rPr lang="en-US" sz="2200" dirty="0">
                <a:latin typeface="+mj-lt"/>
                <a:cs typeface="Arial" panose="020B0604020202020204" pitchFamily="34" charset="0"/>
              </a:rPr>
              <a:t> </a:t>
            </a:r>
            <a:r>
              <a:rPr lang="en-US" sz="2200" dirty="0" err="1">
                <a:latin typeface="+mj-lt"/>
                <a:cs typeface="Arial" panose="020B0604020202020204" pitchFamily="34" charset="0"/>
              </a:rPr>
              <a:t>ứng</a:t>
            </a:r>
            <a:r>
              <a:rPr lang="en-US" sz="2200" dirty="0">
                <a:latin typeface="+mj-lt"/>
                <a:cs typeface="Arial" panose="020B0604020202020204" pitchFamily="34" charset="0"/>
              </a:rPr>
              <a:t> </a:t>
            </a:r>
            <a:r>
              <a:rPr lang="en-US" sz="2200" dirty="0" err="1">
                <a:latin typeface="+mj-lt"/>
                <a:cs typeface="Arial" panose="020B0604020202020204" pitchFamily="34" charset="0"/>
              </a:rPr>
              <a:t>dụng</a:t>
            </a:r>
            <a:r>
              <a:rPr lang="en-US" sz="2200" dirty="0">
                <a:latin typeface="+mj-lt"/>
                <a:cs typeface="Arial" panose="020B0604020202020204" pitchFamily="34" charset="0"/>
              </a:rPr>
              <a:t> </a:t>
            </a:r>
            <a:r>
              <a:rPr lang="en-US" sz="2200" dirty="0" err="1">
                <a:latin typeface="+mj-lt"/>
                <a:cs typeface="Arial" panose="020B0604020202020204" pitchFamily="34" charset="0"/>
              </a:rPr>
              <a:t>trên</a:t>
            </a:r>
            <a:r>
              <a:rPr lang="en-US" sz="2200" dirty="0">
                <a:latin typeface="+mj-lt"/>
                <a:cs typeface="Arial" panose="020B0604020202020204" pitchFamily="34" charset="0"/>
              </a:rPr>
              <a:t> </a:t>
            </a:r>
            <a:r>
              <a:rPr lang="en-US" sz="2200" dirty="0" err="1">
                <a:latin typeface="+mj-lt"/>
                <a:cs typeface="Arial" panose="020B0604020202020204" pitchFamily="34" charset="0"/>
              </a:rPr>
              <a:t>cả</a:t>
            </a:r>
            <a:r>
              <a:rPr lang="en-US" sz="2200" dirty="0">
                <a:latin typeface="+mj-lt"/>
                <a:cs typeface="Arial" panose="020B0604020202020204" pitchFamily="34" charset="0"/>
              </a:rPr>
              <a:t> </a:t>
            </a:r>
            <a:r>
              <a:rPr lang="en-US" sz="2200" dirty="0" err="1">
                <a:latin typeface="+mj-lt"/>
                <a:cs typeface="Arial" panose="020B0604020202020204" pitchFamily="34" charset="0"/>
              </a:rPr>
              <a:t>hai</a:t>
            </a:r>
            <a:r>
              <a:rPr lang="en-US" sz="2200" dirty="0">
                <a:latin typeface="+mj-lt"/>
                <a:cs typeface="Arial" panose="020B0604020202020204" pitchFamily="34" charset="0"/>
              </a:rPr>
              <a:t> </a:t>
            </a:r>
            <a:r>
              <a:rPr lang="en-US" sz="2200" dirty="0" err="1">
                <a:latin typeface="+mj-lt"/>
                <a:cs typeface="Arial" panose="020B0604020202020204" pitchFamily="34" charset="0"/>
              </a:rPr>
              <a:t>phía</a:t>
            </a:r>
            <a:r>
              <a:rPr lang="en-US" sz="2200" dirty="0">
                <a:latin typeface="+mj-lt"/>
                <a:cs typeface="Arial" panose="020B0604020202020204" pitchFamily="34" charset="0"/>
              </a:rPr>
              <a:t> Public </a:t>
            </a:r>
            <a:r>
              <a:rPr lang="en-US" sz="2200" dirty="0" err="1">
                <a:latin typeface="+mj-lt"/>
                <a:cs typeface="Arial" panose="020B0604020202020204" pitchFamily="34" charset="0"/>
              </a:rPr>
              <a:t>và</a:t>
            </a:r>
            <a:r>
              <a:rPr lang="en-US" sz="2200" dirty="0">
                <a:latin typeface="+mj-lt"/>
                <a:cs typeface="Arial" panose="020B0604020202020204" pitchFamily="34" charset="0"/>
              </a:rPr>
              <a:t> Private Cloud </a:t>
            </a:r>
            <a:r>
              <a:rPr lang="en-US" sz="2200" dirty="0" err="1">
                <a:latin typeface="+mj-lt"/>
                <a:cs typeface="Arial" panose="020B0604020202020204" pitchFamily="34" charset="0"/>
              </a:rPr>
              <a:t>sao</a:t>
            </a:r>
            <a:r>
              <a:rPr lang="en-US" sz="2200" dirty="0">
                <a:latin typeface="+mj-lt"/>
                <a:cs typeface="Arial" panose="020B0604020202020204" pitchFamily="34" charset="0"/>
              </a:rPr>
              <a:t> </a:t>
            </a:r>
            <a:r>
              <a:rPr lang="en-US" sz="2200" dirty="0" err="1">
                <a:latin typeface="+mj-lt"/>
                <a:cs typeface="Arial" panose="020B0604020202020204" pitchFamily="34" charset="0"/>
              </a:rPr>
              <a:t>cho</a:t>
            </a:r>
            <a:r>
              <a:rPr lang="en-US" sz="2200" dirty="0">
                <a:latin typeface="+mj-lt"/>
                <a:cs typeface="Arial" panose="020B0604020202020204" pitchFamily="34" charset="0"/>
              </a:rPr>
              <a:t> </a:t>
            </a:r>
            <a:r>
              <a:rPr lang="en-US" sz="2200" dirty="0" err="1">
                <a:latin typeface="+mj-lt"/>
                <a:cs typeface="Arial" panose="020B0604020202020204" pitchFamily="34" charset="0"/>
              </a:rPr>
              <a:t>ứng</a:t>
            </a:r>
            <a:r>
              <a:rPr lang="en-US" sz="2200" dirty="0">
                <a:latin typeface="+mj-lt"/>
                <a:cs typeface="Arial" panose="020B0604020202020204" pitchFamily="34" charset="0"/>
              </a:rPr>
              <a:t> </a:t>
            </a:r>
            <a:r>
              <a:rPr lang="en-US" sz="2200" dirty="0" err="1">
                <a:latin typeface="+mj-lt"/>
                <a:cs typeface="Arial" panose="020B0604020202020204" pitchFamily="34" charset="0"/>
              </a:rPr>
              <a:t>dụng</a:t>
            </a:r>
            <a:r>
              <a:rPr lang="en-US" sz="2200" dirty="0">
                <a:latin typeface="+mj-lt"/>
                <a:cs typeface="Arial" panose="020B0604020202020204" pitchFamily="34" charset="0"/>
              </a:rPr>
              <a:t> </a:t>
            </a:r>
            <a:r>
              <a:rPr lang="en-US" sz="2200" dirty="0" err="1">
                <a:latin typeface="+mj-lt"/>
                <a:cs typeface="Arial" panose="020B0604020202020204" pitchFamily="34" charset="0"/>
              </a:rPr>
              <a:t>đó</a:t>
            </a:r>
            <a:r>
              <a:rPr lang="en-US" sz="2200" dirty="0">
                <a:latin typeface="+mj-lt"/>
                <a:cs typeface="Arial" panose="020B0604020202020204" pitchFamily="34" charset="0"/>
              </a:rPr>
              <a:t> </a:t>
            </a:r>
            <a:r>
              <a:rPr lang="en-US" sz="2200" dirty="0" err="1">
                <a:latin typeface="+mj-lt"/>
                <a:cs typeface="Arial" panose="020B0604020202020204" pitchFamily="34" charset="0"/>
              </a:rPr>
              <a:t>có</a:t>
            </a:r>
            <a:r>
              <a:rPr lang="en-US" sz="2200" dirty="0">
                <a:latin typeface="+mj-lt"/>
                <a:cs typeface="Arial" panose="020B0604020202020204" pitchFamily="34" charset="0"/>
              </a:rPr>
              <a:t> </a:t>
            </a:r>
            <a:r>
              <a:rPr lang="en-US" sz="2200" dirty="0" err="1">
                <a:latin typeface="+mj-lt"/>
                <a:cs typeface="Arial" panose="020B0604020202020204" pitchFamily="34" charset="0"/>
              </a:rPr>
              <a:t>thể</a:t>
            </a:r>
            <a:r>
              <a:rPr lang="en-US" sz="2200" dirty="0">
                <a:latin typeface="+mj-lt"/>
                <a:cs typeface="Arial" panose="020B0604020202020204" pitchFamily="34" charset="0"/>
              </a:rPr>
              <a:t> </a:t>
            </a:r>
            <a:r>
              <a:rPr lang="en-US" sz="2200" dirty="0" err="1">
                <a:latin typeface="+mj-lt"/>
                <a:cs typeface="Arial" panose="020B0604020202020204" pitchFamily="34" charset="0"/>
              </a:rPr>
              <a:t>kết</a:t>
            </a:r>
            <a:r>
              <a:rPr lang="en-US" sz="2200" dirty="0">
                <a:latin typeface="+mj-lt"/>
                <a:cs typeface="Arial" panose="020B0604020202020204" pitchFamily="34" charset="0"/>
              </a:rPr>
              <a:t> </a:t>
            </a:r>
            <a:r>
              <a:rPr lang="en-US" sz="2200" dirty="0" err="1">
                <a:latin typeface="+mj-lt"/>
                <a:cs typeface="Arial" panose="020B0604020202020204" pitchFamily="34" charset="0"/>
              </a:rPr>
              <a:t>nối</a:t>
            </a:r>
            <a:r>
              <a:rPr lang="en-US" sz="2200" dirty="0">
                <a:latin typeface="+mj-lt"/>
                <a:cs typeface="Arial" panose="020B0604020202020204" pitchFamily="34" charset="0"/>
              </a:rPr>
              <a:t>, </a:t>
            </a:r>
            <a:r>
              <a:rPr lang="en-US" sz="2200" dirty="0" err="1">
                <a:latin typeface="+mj-lt"/>
                <a:cs typeface="Arial" panose="020B0604020202020204" pitchFamily="34" charset="0"/>
              </a:rPr>
              <a:t>trao</a:t>
            </a:r>
            <a:r>
              <a:rPr lang="en-US" sz="2200" dirty="0">
                <a:latin typeface="+mj-lt"/>
                <a:cs typeface="Arial" panose="020B0604020202020204" pitchFamily="34" charset="0"/>
              </a:rPr>
              <a:t> </a:t>
            </a:r>
            <a:r>
              <a:rPr lang="en-US" sz="2200" dirty="0" err="1">
                <a:latin typeface="+mj-lt"/>
                <a:cs typeface="Arial" panose="020B0604020202020204" pitchFamily="34" charset="0"/>
              </a:rPr>
              <a:t>đổi</a:t>
            </a:r>
            <a:r>
              <a:rPr lang="en-US" sz="2200" dirty="0">
                <a:latin typeface="+mj-lt"/>
                <a:cs typeface="Arial" panose="020B0604020202020204" pitchFamily="34" charset="0"/>
              </a:rPr>
              <a:t> </a:t>
            </a:r>
            <a:r>
              <a:rPr lang="en-US" sz="2200" dirty="0" err="1">
                <a:latin typeface="+mj-lt"/>
                <a:cs typeface="Arial" panose="020B0604020202020204" pitchFamily="34" charset="0"/>
              </a:rPr>
              <a:t>dữ</a:t>
            </a:r>
            <a:r>
              <a:rPr lang="en-US" sz="2200" dirty="0">
                <a:latin typeface="+mj-lt"/>
                <a:cs typeface="Arial" panose="020B0604020202020204" pitchFamily="34" charset="0"/>
              </a:rPr>
              <a:t> </a:t>
            </a:r>
            <a:r>
              <a:rPr lang="en-US" sz="2200" dirty="0" err="1">
                <a:latin typeface="+mj-lt"/>
                <a:cs typeface="Arial" panose="020B0604020202020204" pitchFamily="34" charset="0"/>
              </a:rPr>
              <a:t>liệu</a:t>
            </a:r>
            <a:r>
              <a:rPr lang="en-US" sz="2200" dirty="0">
                <a:latin typeface="+mj-lt"/>
                <a:cs typeface="Arial" panose="020B0604020202020204" pitchFamily="34" charset="0"/>
              </a:rPr>
              <a:t> </a:t>
            </a:r>
            <a:r>
              <a:rPr lang="en-US" sz="2200" dirty="0" err="1">
                <a:latin typeface="+mj-lt"/>
                <a:cs typeface="Arial" panose="020B0604020202020204" pitchFamily="34" charset="0"/>
              </a:rPr>
              <a:t>để</a:t>
            </a:r>
            <a:r>
              <a:rPr lang="en-US" sz="2200" dirty="0">
                <a:latin typeface="+mj-lt"/>
                <a:cs typeface="Arial" panose="020B0604020202020204" pitchFamily="34" charset="0"/>
              </a:rPr>
              <a:t> </a:t>
            </a:r>
            <a:r>
              <a:rPr lang="en-US" sz="2200" dirty="0" err="1">
                <a:latin typeface="+mj-lt"/>
                <a:cs typeface="Arial" panose="020B0604020202020204" pitchFamily="34" charset="0"/>
              </a:rPr>
              <a:t>hoạt</a:t>
            </a:r>
            <a:r>
              <a:rPr lang="en-US" sz="2200" dirty="0">
                <a:latin typeface="+mj-lt"/>
                <a:cs typeface="Arial" panose="020B0604020202020204" pitchFamily="34" charset="0"/>
              </a:rPr>
              <a:t> </a:t>
            </a:r>
            <a:r>
              <a:rPr lang="en-US" sz="2200" dirty="0" err="1">
                <a:latin typeface="+mj-lt"/>
                <a:cs typeface="Arial" panose="020B0604020202020204" pitchFamily="34" charset="0"/>
              </a:rPr>
              <a:t>động</a:t>
            </a:r>
            <a:r>
              <a:rPr lang="en-US" sz="2200" dirty="0">
                <a:latin typeface="+mj-lt"/>
                <a:cs typeface="Arial" panose="020B0604020202020204" pitchFamily="34" charset="0"/>
              </a:rPr>
              <a:t> </a:t>
            </a:r>
            <a:r>
              <a:rPr lang="en-US" sz="2200" dirty="0" err="1">
                <a:latin typeface="+mj-lt"/>
                <a:cs typeface="Arial" panose="020B0604020202020204" pitchFamily="34" charset="0"/>
              </a:rPr>
              <a:t>một</a:t>
            </a:r>
            <a:r>
              <a:rPr lang="en-US" sz="2200" dirty="0">
                <a:latin typeface="+mj-lt"/>
                <a:cs typeface="Arial" panose="020B0604020202020204" pitchFamily="34" charset="0"/>
              </a:rPr>
              <a:t> </a:t>
            </a:r>
            <a:r>
              <a:rPr lang="en-US" sz="2200" dirty="0" err="1">
                <a:latin typeface="+mj-lt"/>
                <a:cs typeface="Arial" panose="020B0604020202020204" pitchFamily="34" charset="0"/>
              </a:rPr>
              <a:t>cách</a:t>
            </a:r>
            <a:r>
              <a:rPr lang="en-US" sz="2200" dirty="0">
                <a:latin typeface="+mj-lt"/>
                <a:cs typeface="Arial" panose="020B0604020202020204" pitchFamily="34" charset="0"/>
              </a:rPr>
              <a:t> </a:t>
            </a:r>
            <a:r>
              <a:rPr lang="en-US" sz="2200" dirty="0" err="1">
                <a:latin typeface="+mj-lt"/>
                <a:cs typeface="Arial" panose="020B0604020202020204" pitchFamily="34" charset="0"/>
              </a:rPr>
              <a:t>hiệu</a:t>
            </a:r>
            <a:r>
              <a:rPr lang="en-US" sz="2200" dirty="0">
                <a:latin typeface="+mj-lt"/>
                <a:cs typeface="Arial" panose="020B0604020202020204" pitchFamily="34" charset="0"/>
              </a:rPr>
              <a:t> </a:t>
            </a:r>
            <a:r>
              <a:rPr lang="en-US" sz="2200" dirty="0" err="1">
                <a:latin typeface="+mj-lt"/>
                <a:cs typeface="Arial" panose="020B0604020202020204" pitchFamily="34" charset="0"/>
              </a:rPr>
              <a:t>quả</a:t>
            </a:r>
            <a:r>
              <a:rPr lang="en-US" sz="2200" dirty="0">
                <a:latin typeface="+mj-lt"/>
                <a:cs typeface="Arial" panose="020B0604020202020204" pitchFamily="34" charset="0"/>
              </a:rPr>
              <a:t>.</a:t>
            </a:r>
          </a:p>
        </p:txBody>
      </p:sp>
      <p:pic>
        <p:nvPicPr>
          <p:cNvPr id="4" name="Picture 3">
            <a:extLst>
              <a:ext uri="{FF2B5EF4-FFF2-40B4-BE49-F238E27FC236}">
                <a16:creationId xmlns:a16="http://schemas.microsoft.com/office/drawing/2014/main" id="{39E10A4D-A6AA-4A11-ACD5-23C377EF6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196" y="3510842"/>
            <a:ext cx="5429250" cy="2809875"/>
          </a:xfrm>
          <a:prstGeom prst="rect">
            <a:avLst/>
          </a:prstGeom>
        </p:spPr>
      </p:pic>
    </p:spTree>
    <p:extLst>
      <p:ext uri="{BB962C8B-B14F-4D97-AF65-F5344CB8AC3E}">
        <p14:creationId xmlns:p14="http://schemas.microsoft.com/office/powerpoint/2010/main" val="312334466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DA79-353A-49C2-9B7B-29BDD2762BE3}"/>
              </a:ext>
            </a:extLst>
          </p:cNvPr>
          <p:cNvSpPr txBox="1">
            <a:spLocks/>
          </p:cNvSpPr>
          <p:nvPr/>
        </p:nvSpPr>
        <p:spPr>
          <a:xfrm>
            <a:off x="1676400" y="1168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latin typeface="+mn-lt"/>
              </a:rPr>
              <a:t>D. </a:t>
            </a:r>
            <a:r>
              <a:rPr lang="en-US" sz="3200" b="1" dirty="0" err="1">
                <a:solidFill>
                  <a:srgbClr val="FF0000"/>
                </a:solidFill>
                <a:latin typeface="+mn-lt"/>
              </a:rPr>
              <a:t>Ưu</a:t>
            </a:r>
            <a:r>
              <a:rPr lang="en-US" sz="3200" b="1" dirty="0">
                <a:solidFill>
                  <a:srgbClr val="FF0000"/>
                </a:solidFill>
                <a:latin typeface="+mn-lt"/>
              </a:rPr>
              <a:t> </a:t>
            </a:r>
            <a:r>
              <a:rPr lang="en-US" sz="3200" b="1" dirty="0" err="1">
                <a:solidFill>
                  <a:srgbClr val="FF0000"/>
                </a:solidFill>
                <a:latin typeface="+mn-lt"/>
              </a:rPr>
              <a:t>điểm</a:t>
            </a:r>
            <a:r>
              <a:rPr lang="en-US" sz="3200" b="1" dirty="0">
                <a:solidFill>
                  <a:srgbClr val="FF0000"/>
                </a:solidFill>
                <a:latin typeface="+mn-lt"/>
              </a:rPr>
              <a:t> </a:t>
            </a:r>
            <a:r>
              <a:rPr lang="en-US" sz="3200" b="1" dirty="0" err="1">
                <a:solidFill>
                  <a:srgbClr val="FF0000"/>
                </a:solidFill>
                <a:latin typeface="+mn-lt"/>
              </a:rPr>
              <a:t>và</a:t>
            </a:r>
            <a:r>
              <a:rPr lang="en-US" sz="3200" b="1" dirty="0">
                <a:solidFill>
                  <a:srgbClr val="FF0000"/>
                </a:solidFill>
                <a:latin typeface="+mn-lt"/>
              </a:rPr>
              <a:t> </a:t>
            </a:r>
            <a:r>
              <a:rPr lang="en-US" sz="3200" b="1" dirty="0" err="1">
                <a:solidFill>
                  <a:srgbClr val="FF0000"/>
                </a:solidFill>
                <a:latin typeface="+mn-lt"/>
              </a:rPr>
              <a:t>nhược</a:t>
            </a:r>
            <a:r>
              <a:rPr lang="en-US" sz="3200" b="1" dirty="0">
                <a:solidFill>
                  <a:srgbClr val="FF0000"/>
                </a:solidFill>
                <a:latin typeface="+mn-lt"/>
              </a:rPr>
              <a:t> </a:t>
            </a:r>
            <a:r>
              <a:rPr lang="en-US" sz="3200" b="1" dirty="0" err="1">
                <a:solidFill>
                  <a:srgbClr val="FF0000"/>
                </a:solidFill>
                <a:latin typeface="+mn-lt"/>
              </a:rPr>
              <a:t>điểm</a:t>
            </a:r>
            <a:endParaRPr lang="en-US" sz="3200" b="1" dirty="0">
              <a:solidFill>
                <a:srgbClr val="FF0000"/>
              </a:solidFill>
              <a:latin typeface="+mn-lt"/>
            </a:endParaRPr>
          </a:p>
        </p:txBody>
      </p:sp>
      <p:sp>
        <p:nvSpPr>
          <p:cNvPr id="3" name="Content Placeholder 2">
            <a:extLst>
              <a:ext uri="{FF2B5EF4-FFF2-40B4-BE49-F238E27FC236}">
                <a16:creationId xmlns:a16="http://schemas.microsoft.com/office/drawing/2014/main" id="{63C88904-5552-4C9A-8336-3757FDC85917}"/>
              </a:ext>
            </a:extLst>
          </p:cNvPr>
          <p:cNvSpPr txBox="1">
            <a:spLocks/>
          </p:cNvSpPr>
          <p:nvPr/>
        </p:nvSpPr>
        <p:spPr>
          <a:xfrm>
            <a:off x="589386" y="1182552"/>
            <a:ext cx="11423175" cy="5558588"/>
          </a:xfrm>
          <a:prstGeom prst="rect">
            <a:avLst/>
          </a:prstGeom>
        </p:spPr>
        <p:txBody>
          <a:bodyPr numCol="2">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lnSpc>
                <a:spcPct val="120000"/>
              </a:lnSpc>
              <a:buFont typeface="+mj-lt"/>
              <a:buAutoNum type="arabicPeriod"/>
            </a:pPr>
            <a:r>
              <a:rPr lang="en-US" sz="3600" dirty="0" err="1">
                <a:latin typeface="+mj-lt"/>
                <a:cs typeface="Arial" panose="020B0604020202020204" pitchFamily="34" charset="0"/>
              </a:rPr>
              <a:t>Miễn</a:t>
            </a:r>
            <a:r>
              <a:rPr lang="en-US" sz="3600" dirty="0">
                <a:latin typeface="+mj-lt"/>
                <a:cs typeface="Arial" panose="020B0604020202020204" pitchFamily="34" charset="0"/>
              </a:rPr>
              <a:t> </a:t>
            </a:r>
            <a:r>
              <a:rPr lang="en-US" sz="3600" dirty="0" err="1">
                <a:latin typeface="+mj-lt"/>
                <a:cs typeface="Arial" panose="020B0604020202020204" pitchFamily="34" charset="0"/>
              </a:rPr>
              <a:t>phí</a:t>
            </a:r>
            <a:r>
              <a:rPr lang="en-US" sz="3600" dirty="0">
                <a:latin typeface="+mj-lt"/>
                <a:cs typeface="Arial" panose="020B0604020202020204" pitchFamily="34" charset="0"/>
              </a:rPr>
              <a:t> </a:t>
            </a:r>
          </a:p>
          <a:p>
            <a:pPr marL="742950" indent="-742950">
              <a:lnSpc>
                <a:spcPct val="120000"/>
              </a:lnSpc>
              <a:buFont typeface="+mj-lt"/>
              <a:buAutoNum type="arabicPeriod"/>
            </a:pPr>
            <a:r>
              <a:rPr lang="en-US" sz="3600" dirty="0" err="1">
                <a:latin typeface="+mj-lt"/>
                <a:cs typeface="Arial" panose="020B0604020202020204" pitchFamily="34" charset="0"/>
              </a:rPr>
              <a:t>Dễ</a:t>
            </a:r>
            <a:r>
              <a:rPr lang="en-US" sz="3600" dirty="0">
                <a:latin typeface="+mj-lt"/>
                <a:cs typeface="Arial" panose="020B0604020202020204" pitchFamily="34" charset="0"/>
              </a:rPr>
              <a:t> </a:t>
            </a:r>
            <a:r>
              <a:rPr lang="en-US" sz="3600" dirty="0" err="1">
                <a:latin typeface="+mj-lt"/>
                <a:cs typeface="Arial" panose="020B0604020202020204" pitchFamily="34" charset="0"/>
              </a:rPr>
              <a:t>tiếp</a:t>
            </a:r>
            <a:r>
              <a:rPr lang="en-US" sz="3600" dirty="0">
                <a:latin typeface="+mj-lt"/>
                <a:cs typeface="Arial" panose="020B0604020202020204" pitchFamily="34" charset="0"/>
              </a:rPr>
              <a:t> </a:t>
            </a:r>
            <a:r>
              <a:rPr lang="en-US" sz="3600" dirty="0" err="1">
                <a:latin typeface="+mj-lt"/>
                <a:cs typeface="Arial" panose="020B0604020202020204" pitchFamily="34" charset="0"/>
              </a:rPr>
              <a:t>cận</a:t>
            </a:r>
            <a:r>
              <a:rPr lang="en-US" sz="3600" dirty="0">
                <a:latin typeface="+mj-lt"/>
                <a:cs typeface="Arial" panose="020B0604020202020204" pitchFamily="34" charset="0"/>
              </a:rPr>
              <a:t> </a:t>
            </a:r>
          </a:p>
          <a:p>
            <a:pPr marL="742950" indent="-742950">
              <a:lnSpc>
                <a:spcPct val="120000"/>
              </a:lnSpc>
              <a:buFont typeface="+mj-lt"/>
              <a:buAutoNum type="arabicPeriod"/>
            </a:pPr>
            <a:r>
              <a:rPr lang="en-US" sz="3600" dirty="0" err="1">
                <a:latin typeface="+mj-lt"/>
                <a:cs typeface="Arial" panose="020B0604020202020204" pitchFamily="34" charset="0"/>
              </a:rPr>
              <a:t>Khả</a:t>
            </a:r>
            <a:r>
              <a:rPr lang="en-US" sz="3600" dirty="0">
                <a:latin typeface="+mj-lt"/>
                <a:cs typeface="Arial" panose="020B0604020202020204" pitchFamily="34" charset="0"/>
              </a:rPr>
              <a:t> </a:t>
            </a:r>
            <a:r>
              <a:rPr lang="en-US" sz="3600" dirty="0" err="1">
                <a:latin typeface="+mj-lt"/>
                <a:cs typeface="Arial" panose="020B0604020202020204" pitchFamily="34" charset="0"/>
              </a:rPr>
              <a:t>năng</a:t>
            </a:r>
            <a:r>
              <a:rPr lang="en-US" sz="3600" dirty="0">
                <a:latin typeface="+mj-lt"/>
                <a:cs typeface="Arial" panose="020B0604020202020204" pitchFamily="34" charset="0"/>
              </a:rPr>
              <a:t> </a:t>
            </a:r>
            <a:r>
              <a:rPr lang="en-US" sz="3600" dirty="0" err="1">
                <a:latin typeface="+mj-lt"/>
                <a:cs typeface="Arial" panose="020B0604020202020204" pitchFamily="34" charset="0"/>
              </a:rPr>
              <a:t>tự</a:t>
            </a:r>
            <a:r>
              <a:rPr lang="en-US" sz="3600" dirty="0">
                <a:latin typeface="+mj-lt"/>
                <a:cs typeface="Arial" panose="020B0604020202020204" pitchFamily="34" charset="0"/>
              </a:rPr>
              <a:t> </a:t>
            </a:r>
            <a:r>
              <a:rPr lang="en-US" sz="3600" dirty="0" err="1">
                <a:latin typeface="+mj-lt"/>
                <a:cs typeface="Arial" panose="020B0604020202020204" pitchFamily="34" charset="0"/>
              </a:rPr>
              <a:t>phục</a:t>
            </a:r>
            <a:r>
              <a:rPr lang="en-US" sz="3600" dirty="0">
                <a:latin typeface="+mj-lt"/>
                <a:cs typeface="Arial" panose="020B0604020202020204" pitchFamily="34" charset="0"/>
              </a:rPr>
              <a:t> </a:t>
            </a:r>
            <a:r>
              <a:rPr lang="en-US" sz="3600" dirty="0" err="1">
                <a:latin typeface="+mj-lt"/>
                <a:cs typeface="Arial" panose="020B0604020202020204" pitchFamily="34" charset="0"/>
              </a:rPr>
              <a:t>vụ</a:t>
            </a:r>
            <a:r>
              <a:rPr lang="en-US" sz="3600" dirty="0">
                <a:latin typeface="+mj-lt"/>
                <a:cs typeface="Arial" panose="020B0604020202020204" pitchFamily="34" charset="0"/>
              </a:rPr>
              <a:t> </a:t>
            </a:r>
          </a:p>
          <a:p>
            <a:pPr marL="742950" indent="-742950">
              <a:lnSpc>
                <a:spcPct val="120000"/>
              </a:lnSpc>
              <a:buFont typeface="+mj-lt"/>
              <a:buAutoNum type="arabicPeriod"/>
            </a:pPr>
            <a:r>
              <a:rPr lang="en-US" sz="3600" dirty="0">
                <a:latin typeface="+mj-lt"/>
                <a:cs typeface="Arial" panose="020B0604020202020204" pitchFamily="34" charset="0"/>
              </a:rPr>
              <a:t>Di </a:t>
            </a:r>
            <a:r>
              <a:rPr lang="en-US" sz="3600" dirty="0" err="1">
                <a:latin typeface="+mj-lt"/>
                <a:cs typeface="Arial" panose="020B0604020202020204" pitchFamily="34" charset="0"/>
              </a:rPr>
              <a:t>động</a:t>
            </a:r>
            <a:r>
              <a:rPr lang="en-US" sz="3600" dirty="0">
                <a:latin typeface="+mj-lt"/>
                <a:cs typeface="Arial" panose="020B0604020202020204" pitchFamily="34" charset="0"/>
              </a:rPr>
              <a:t> </a:t>
            </a:r>
          </a:p>
          <a:p>
            <a:pPr marL="742950" indent="-742950">
              <a:lnSpc>
                <a:spcPct val="120000"/>
              </a:lnSpc>
              <a:buFont typeface="+mj-lt"/>
              <a:buAutoNum type="arabicPeriod"/>
            </a:pPr>
            <a:r>
              <a:rPr lang="en-US" sz="3600" dirty="0">
                <a:latin typeface="+mj-lt"/>
                <a:cs typeface="Arial" panose="020B0604020202020204" pitchFamily="34" charset="0"/>
              </a:rPr>
              <a:t>Linh </a:t>
            </a:r>
            <a:r>
              <a:rPr lang="en-US" sz="3600" dirty="0" err="1">
                <a:latin typeface="+mj-lt"/>
                <a:cs typeface="Arial" panose="020B0604020202020204" pitchFamily="34" charset="0"/>
              </a:rPr>
              <a:t>hoạt</a:t>
            </a:r>
            <a:r>
              <a:rPr lang="en-US" sz="3600" dirty="0">
                <a:latin typeface="+mj-lt"/>
                <a:cs typeface="Arial" panose="020B0604020202020204" pitchFamily="34" charset="0"/>
              </a:rPr>
              <a:t> </a:t>
            </a:r>
          </a:p>
          <a:p>
            <a:pPr marL="742950" indent="-742950">
              <a:lnSpc>
                <a:spcPct val="120000"/>
              </a:lnSpc>
              <a:buFont typeface="+mj-lt"/>
              <a:buAutoNum type="arabicPeriod"/>
            </a:pPr>
            <a:r>
              <a:rPr lang="en-US" sz="3600" dirty="0" err="1">
                <a:latin typeface="+mj-lt"/>
                <a:cs typeface="Arial" panose="020B0604020202020204" pitchFamily="34" charset="0"/>
              </a:rPr>
              <a:t>Tài</a:t>
            </a:r>
            <a:r>
              <a:rPr lang="en-US" sz="3600" dirty="0">
                <a:latin typeface="+mj-lt"/>
                <a:cs typeface="Arial" panose="020B0604020202020204" pitchFamily="34" charset="0"/>
              </a:rPr>
              <a:t> </a:t>
            </a:r>
            <a:r>
              <a:rPr lang="en-US" sz="3600" dirty="0" err="1">
                <a:latin typeface="+mj-lt"/>
                <a:cs typeface="Arial" panose="020B0604020202020204" pitchFamily="34" charset="0"/>
              </a:rPr>
              <a:t>nguyên</a:t>
            </a:r>
            <a:r>
              <a:rPr lang="en-US" sz="3600" dirty="0">
                <a:latin typeface="+mj-lt"/>
                <a:cs typeface="Arial" panose="020B0604020202020204" pitchFamily="34" charset="0"/>
              </a:rPr>
              <a:t> </a:t>
            </a:r>
            <a:r>
              <a:rPr lang="en-US" sz="3600" dirty="0" err="1">
                <a:latin typeface="+mj-lt"/>
                <a:cs typeface="Arial" panose="020B0604020202020204" pitchFamily="34" charset="0"/>
              </a:rPr>
              <a:t>dùng</a:t>
            </a:r>
            <a:r>
              <a:rPr lang="en-US" sz="3600" dirty="0">
                <a:latin typeface="+mj-lt"/>
                <a:cs typeface="Arial" panose="020B0604020202020204" pitchFamily="34" charset="0"/>
              </a:rPr>
              <a:t> </a:t>
            </a:r>
            <a:r>
              <a:rPr lang="en-US" sz="3600" dirty="0" err="1">
                <a:latin typeface="+mj-lt"/>
                <a:cs typeface="Arial" panose="020B0604020202020204" pitchFamily="34" charset="0"/>
              </a:rPr>
              <a:t>chung</a:t>
            </a:r>
            <a:r>
              <a:rPr lang="en-US" sz="3600" dirty="0">
                <a:latin typeface="+mj-lt"/>
                <a:cs typeface="Arial" panose="020B0604020202020204" pitchFamily="34" charset="0"/>
              </a:rPr>
              <a:t> </a:t>
            </a:r>
          </a:p>
          <a:p>
            <a:pPr marL="0" indent="0">
              <a:lnSpc>
                <a:spcPct val="120000"/>
              </a:lnSpc>
              <a:buNone/>
            </a:pPr>
            <a:endParaRPr lang="en-US" sz="3600" dirty="0">
              <a:latin typeface="+mj-lt"/>
              <a:cs typeface="Arial" panose="020B0604020202020204" pitchFamily="34" charset="0"/>
            </a:endParaRPr>
          </a:p>
          <a:p>
            <a:pPr marL="742950" indent="-742950">
              <a:lnSpc>
                <a:spcPct val="120000"/>
              </a:lnSpc>
              <a:buFont typeface="+mj-lt"/>
              <a:buAutoNum type="arabicPeriod" startAt="7"/>
            </a:pPr>
            <a:r>
              <a:rPr lang="en-US" sz="3600" dirty="0" err="1">
                <a:latin typeface="+mj-lt"/>
                <a:cs typeface="Arial" panose="020B0604020202020204" pitchFamily="34" charset="0"/>
              </a:rPr>
              <a:t>Khả</a:t>
            </a:r>
            <a:r>
              <a:rPr lang="en-US" sz="3600" dirty="0">
                <a:latin typeface="+mj-lt"/>
                <a:cs typeface="Arial" panose="020B0604020202020204" pitchFamily="34" charset="0"/>
              </a:rPr>
              <a:t> </a:t>
            </a:r>
            <a:r>
              <a:rPr lang="en-US" sz="3600" dirty="0" err="1">
                <a:latin typeface="+mj-lt"/>
                <a:cs typeface="Arial" panose="020B0604020202020204" pitchFamily="34" charset="0"/>
              </a:rPr>
              <a:t>năng</a:t>
            </a:r>
            <a:r>
              <a:rPr lang="en-US" sz="3600" dirty="0">
                <a:latin typeface="+mj-lt"/>
                <a:cs typeface="Arial" panose="020B0604020202020204" pitchFamily="34" charset="0"/>
              </a:rPr>
              <a:t> </a:t>
            </a:r>
            <a:r>
              <a:rPr lang="en-US" sz="3600" dirty="0" err="1">
                <a:latin typeface="+mj-lt"/>
                <a:cs typeface="Arial" panose="020B0604020202020204" pitchFamily="34" charset="0"/>
              </a:rPr>
              <a:t>liên</a:t>
            </a:r>
            <a:r>
              <a:rPr lang="en-US" sz="3600" dirty="0">
                <a:latin typeface="+mj-lt"/>
                <a:cs typeface="Arial" panose="020B0604020202020204" pitchFamily="34" charset="0"/>
              </a:rPr>
              <a:t> </a:t>
            </a:r>
            <a:r>
              <a:rPr lang="en-US" sz="3600" dirty="0" err="1">
                <a:latin typeface="+mj-lt"/>
                <a:cs typeface="Arial" panose="020B0604020202020204" pitchFamily="34" charset="0"/>
              </a:rPr>
              <a:t>kết</a:t>
            </a:r>
            <a:endParaRPr lang="en-US" sz="3600" dirty="0">
              <a:latin typeface="+mj-lt"/>
              <a:cs typeface="Arial" panose="020B0604020202020204" pitchFamily="34" charset="0"/>
            </a:endParaRPr>
          </a:p>
          <a:p>
            <a:pPr marL="742950" indent="-742950">
              <a:lnSpc>
                <a:spcPct val="120000"/>
              </a:lnSpc>
              <a:buFont typeface="+mj-lt"/>
              <a:buAutoNum type="arabicPeriod" startAt="7"/>
            </a:pPr>
            <a:r>
              <a:rPr lang="en-US" sz="3600" dirty="0" err="1">
                <a:latin typeface="+mj-lt"/>
                <a:cs typeface="Arial" panose="020B0604020202020204" pitchFamily="34" charset="0"/>
              </a:rPr>
              <a:t>Khả</a:t>
            </a:r>
            <a:r>
              <a:rPr lang="en-US" sz="3600" dirty="0">
                <a:latin typeface="+mj-lt"/>
                <a:cs typeface="Arial" panose="020B0604020202020204" pitchFamily="34" charset="0"/>
              </a:rPr>
              <a:t> </a:t>
            </a:r>
            <a:r>
              <a:rPr lang="en-US" sz="3600" dirty="0" err="1">
                <a:latin typeface="+mj-lt"/>
                <a:cs typeface="Arial" panose="020B0604020202020204" pitchFamily="34" charset="0"/>
              </a:rPr>
              <a:t>năng</a:t>
            </a:r>
            <a:r>
              <a:rPr lang="en-US" sz="3600" dirty="0">
                <a:latin typeface="+mj-lt"/>
                <a:cs typeface="Arial" panose="020B0604020202020204" pitchFamily="34" charset="0"/>
              </a:rPr>
              <a:t> </a:t>
            </a:r>
            <a:r>
              <a:rPr lang="en-US" sz="3600" dirty="0" err="1">
                <a:latin typeface="+mj-lt"/>
                <a:cs typeface="Arial" panose="020B0604020202020204" pitchFamily="34" charset="0"/>
              </a:rPr>
              <a:t>tự</a:t>
            </a:r>
            <a:r>
              <a:rPr lang="en-US" sz="3600" dirty="0">
                <a:latin typeface="+mj-lt"/>
                <a:cs typeface="Arial" panose="020B0604020202020204" pitchFamily="34" charset="0"/>
              </a:rPr>
              <a:t> </a:t>
            </a:r>
            <a:r>
              <a:rPr lang="en-US" sz="3600" dirty="0" err="1">
                <a:latin typeface="+mj-lt"/>
                <a:cs typeface="Arial" panose="020B0604020202020204" pitchFamily="34" charset="0"/>
              </a:rPr>
              <a:t>động</a:t>
            </a:r>
            <a:r>
              <a:rPr lang="en-US" sz="3600" dirty="0">
                <a:latin typeface="+mj-lt"/>
                <a:cs typeface="Arial" panose="020B0604020202020204" pitchFamily="34" charset="0"/>
              </a:rPr>
              <a:t> </a:t>
            </a:r>
            <a:r>
              <a:rPr lang="en-US" sz="3600" dirty="0" err="1">
                <a:latin typeface="+mj-lt"/>
                <a:cs typeface="Arial" panose="020B0604020202020204" pitchFamily="34" charset="0"/>
              </a:rPr>
              <a:t>hoá</a:t>
            </a:r>
            <a:r>
              <a:rPr lang="en-US" sz="3600" dirty="0">
                <a:latin typeface="+mj-lt"/>
                <a:cs typeface="Arial" panose="020B0604020202020204" pitchFamily="34" charset="0"/>
              </a:rPr>
              <a:t> </a:t>
            </a:r>
          </a:p>
          <a:p>
            <a:pPr marL="742950" indent="-742950">
              <a:lnSpc>
                <a:spcPct val="120000"/>
              </a:lnSpc>
              <a:buFont typeface="+mj-lt"/>
              <a:buAutoNum type="arabicPeriod" startAt="7"/>
            </a:pPr>
            <a:r>
              <a:rPr lang="en-US" sz="3600" dirty="0" err="1">
                <a:latin typeface="+mj-lt"/>
                <a:cs typeface="Arial" panose="020B0604020202020204" pitchFamily="34" charset="0"/>
              </a:rPr>
              <a:t>Khả</a:t>
            </a:r>
            <a:r>
              <a:rPr lang="en-US" sz="3600" dirty="0">
                <a:latin typeface="+mj-lt"/>
                <a:cs typeface="Arial" panose="020B0604020202020204" pitchFamily="34" charset="0"/>
              </a:rPr>
              <a:t> </a:t>
            </a:r>
            <a:r>
              <a:rPr lang="en-US" sz="3600" dirty="0" err="1">
                <a:latin typeface="+mj-lt"/>
                <a:cs typeface="Arial" panose="020B0604020202020204" pitchFamily="34" charset="0"/>
              </a:rPr>
              <a:t>năng</a:t>
            </a:r>
            <a:r>
              <a:rPr lang="en-US" sz="3600" dirty="0">
                <a:latin typeface="+mj-lt"/>
                <a:cs typeface="Arial" panose="020B0604020202020204" pitchFamily="34" charset="0"/>
              </a:rPr>
              <a:t> </a:t>
            </a:r>
            <a:r>
              <a:rPr lang="en-US" sz="3600" dirty="0" err="1">
                <a:latin typeface="+mj-lt"/>
                <a:cs typeface="Arial" panose="020B0604020202020204" pitchFamily="34" charset="0"/>
              </a:rPr>
              <a:t>nhận</a:t>
            </a:r>
            <a:r>
              <a:rPr lang="en-US" sz="3600" dirty="0">
                <a:latin typeface="+mj-lt"/>
                <a:cs typeface="Arial" panose="020B0604020202020204" pitchFamily="34" charset="0"/>
              </a:rPr>
              <a:t> </a:t>
            </a:r>
            <a:r>
              <a:rPr lang="en-US" sz="3600" dirty="0" err="1">
                <a:latin typeface="+mj-lt"/>
                <a:cs typeface="Arial" panose="020B0604020202020204" pitchFamily="34" charset="0"/>
              </a:rPr>
              <a:t>biết</a:t>
            </a:r>
            <a:r>
              <a:rPr lang="en-US" sz="3600" dirty="0">
                <a:latin typeface="+mj-lt"/>
                <a:cs typeface="Arial" panose="020B0604020202020204" pitchFamily="34" charset="0"/>
              </a:rPr>
              <a:t> </a:t>
            </a:r>
            <a:r>
              <a:rPr lang="en-US" sz="3600" dirty="0" err="1">
                <a:latin typeface="+mj-lt"/>
                <a:cs typeface="Arial" panose="020B0604020202020204" pitchFamily="34" charset="0"/>
              </a:rPr>
              <a:t>thiết</a:t>
            </a:r>
            <a:r>
              <a:rPr lang="en-US" sz="3600" dirty="0">
                <a:latin typeface="+mj-lt"/>
                <a:cs typeface="Arial" panose="020B0604020202020204" pitchFamily="34" charset="0"/>
              </a:rPr>
              <a:t> </a:t>
            </a:r>
            <a:r>
              <a:rPr lang="en-US" sz="3600" dirty="0" err="1">
                <a:latin typeface="+mj-lt"/>
                <a:cs typeface="Arial" panose="020B0604020202020204" pitchFamily="34" charset="0"/>
              </a:rPr>
              <a:t>bị</a:t>
            </a:r>
            <a:r>
              <a:rPr lang="en-US" sz="3600" dirty="0">
                <a:latin typeface="+mj-lt"/>
                <a:cs typeface="Arial" panose="020B0604020202020204" pitchFamily="34" charset="0"/>
              </a:rPr>
              <a:t> </a:t>
            </a:r>
            <a:r>
              <a:rPr lang="en-US" sz="3600" dirty="0" err="1">
                <a:latin typeface="+mj-lt"/>
                <a:cs typeface="Arial" panose="020B0604020202020204" pitchFamily="34" charset="0"/>
              </a:rPr>
              <a:t>đầu</a:t>
            </a:r>
            <a:r>
              <a:rPr lang="en-US" sz="3600" dirty="0">
                <a:latin typeface="+mj-lt"/>
                <a:cs typeface="Arial" panose="020B0604020202020204" pitchFamily="34" charset="0"/>
              </a:rPr>
              <a:t> </a:t>
            </a:r>
            <a:r>
              <a:rPr lang="en-US" sz="3600" dirty="0" err="1">
                <a:latin typeface="+mj-lt"/>
                <a:cs typeface="Arial" panose="020B0604020202020204" pitchFamily="34" charset="0"/>
              </a:rPr>
              <a:t>cuối</a:t>
            </a:r>
            <a:r>
              <a:rPr lang="en-US" sz="3600" dirty="0">
                <a:latin typeface="+mj-lt"/>
                <a:cs typeface="Arial" panose="020B0604020202020204" pitchFamily="34" charset="0"/>
              </a:rPr>
              <a:t> </a:t>
            </a:r>
          </a:p>
          <a:p>
            <a:pPr marL="742950" indent="-742950">
              <a:lnSpc>
                <a:spcPct val="120000"/>
              </a:lnSpc>
              <a:buFont typeface="+mj-lt"/>
              <a:buAutoNum type="arabicPeriod" startAt="7"/>
            </a:pPr>
            <a:r>
              <a:rPr lang="en-US" sz="3600" dirty="0" err="1">
                <a:latin typeface="+mj-lt"/>
                <a:cs typeface="Arial" panose="020B0604020202020204" pitchFamily="34" charset="0"/>
              </a:rPr>
              <a:t>Khả</a:t>
            </a:r>
            <a:r>
              <a:rPr lang="en-US" sz="3600" dirty="0">
                <a:latin typeface="+mj-lt"/>
                <a:cs typeface="Arial" panose="020B0604020202020204" pitchFamily="34" charset="0"/>
              </a:rPr>
              <a:t> </a:t>
            </a:r>
            <a:r>
              <a:rPr lang="en-US" sz="3600" dirty="0" err="1">
                <a:latin typeface="+mj-lt"/>
                <a:cs typeface="Arial" panose="020B0604020202020204" pitchFamily="34" charset="0"/>
              </a:rPr>
              <a:t>năng</a:t>
            </a:r>
            <a:r>
              <a:rPr lang="en-US" sz="3600" dirty="0">
                <a:latin typeface="+mj-lt"/>
                <a:cs typeface="Arial" panose="020B0604020202020204" pitchFamily="34" charset="0"/>
              </a:rPr>
              <a:t> co </a:t>
            </a:r>
            <a:r>
              <a:rPr lang="en-US" sz="3600" dirty="0" err="1">
                <a:latin typeface="+mj-lt"/>
                <a:cs typeface="Arial" panose="020B0604020202020204" pitchFamily="34" charset="0"/>
              </a:rPr>
              <a:t>giãn</a:t>
            </a:r>
            <a:r>
              <a:rPr lang="en-US" sz="3600" dirty="0">
                <a:latin typeface="+mj-lt"/>
                <a:cs typeface="Arial" panose="020B0604020202020204" pitchFamily="34" charset="0"/>
              </a:rPr>
              <a:t> </a:t>
            </a:r>
          </a:p>
          <a:p>
            <a:pPr marL="742950" indent="-742950">
              <a:lnSpc>
                <a:spcPct val="120000"/>
              </a:lnSpc>
              <a:buFont typeface="+mj-lt"/>
              <a:buAutoNum type="arabicPeriod" startAt="7"/>
            </a:pPr>
            <a:r>
              <a:rPr lang="en-US" sz="3600" dirty="0" err="1">
                <a:latin typeface="+mj-lt"/>
                <a:cs typeface="Arial" panose="020B0604020202020204" pitchFamily="34" charset="0"/>
              </a:rPr>
              <a:t>Yên</a:t>
            </a:r>
            <a:r>
              <a:rPr lang="en-US" sz="3600" dirty="0">
                <a:latin typeface="+mj-lt"/>
                <a:cs typeface="Arial" panose="020B0604020202020204" pitchFamily="34" charset="0"/>
              </a:rPr>
              <a:t> </a:t>
            </a:r>
            <a:r>
              <a:rPr lang="en-US" sz="3600" dirty="0" err="1">
                <a:latin typeface="+mj-lt"/>
                <a:cs typeface="Arial" panose="020B0604020202020204" pitchFamily="34" charset="0"/>
              </a:rPr>
              <a:t>tâm</a:t>
            </a:r>
            <a:r>
              <a:rPr lang="en-US" sz="3600" dirty="0">
                <a:latin typeface="+mj-lt"/>
                <a:cs typeface="Arial" panose="020B0604020202020204" pitchFamily="34" charset="0"/>
              </a:rPr>
              <a:t> </a:t>
            </a:r>
            <a:r>
              <a:rPr lang="en-US" sz="3600" dirty="0" err="1">
                <a:latin typeface="+mj-lt"/>
                <a:cs typeface="Arial" panose="020B0604020202020204" pitchFamily="34" charset="0"/>
              </a:rPr>
              <a:t>tuyệt</a:t>
            </a:r>
            <a:r>
              <a:rPr lang="en-US" sz="3600" dirty="0">
                <a:latin typeface="+mj-lt"/>
                <a:cs typeface="Arial" panose="020B0604020202020204" pitchFamily="34" charset="0"/>
              </a:rPr>
              <a:t> </a:t>
            </a:r>
            <a:r>
              <a:rPr lang="en-US" sz="3600" dirty="0" err="1">
                <a:latin typeface="+mj-lt"/>
                <a:cs typeface="Arial" panose="020B0604020202020204" pitchFamily="34" charset="0"/>
              </a:rPr>
              <a:t>đối</a:t>
            </a:r>
            <a:endParaRPr lang="en-US" sz="3600" dirty="0">
              <a:latin typeface="+mj-lt"/>
              <a:cs typeface="Arial" panose="020B0604020202020204" pitchFamily="34" charset="0"/>
            </a:endParaRPr>
          </a:p>
        </p:txBody>
      </p:sp>
      <p:sp>
        <p:nvSpPr>
          <p:cNvPr id="5" name="TextBox 4">
            <a:extLst>
              <a:ext uri="{FF2B5EF4-FFF2-40B4-BE49-F238E27FC236}">
                <a16:creationId xmlns:a16="http://schemas.microsoft.com/office/drawing/2014/main" id="{99B0C94A-ABC4-48B9-9D1D-770D31ED964B}"/>
              </a:ext>
            </a:extLst>
          </p:cNvPr>
          <p:cNvSpPr txBox="1"/>
          <p:nvPr/>
        </p:nvSpPr>
        <p:spPr>
          <a:xfrm>
            <a:off x="1676400" y="659332"/>
            <a:ext cx="6096000" cy="523220"/>
          </a:xfrm>
          <a:prstGeom prst="rect">
            <a:avLst/>
          </a:prstGeom>
          <a:noFill/>
        </p:spPr>
        <p:txBody>
          <a:bodyPr wrap="square">
            <a:spAutoFit/>
          </a:bodyPr>
          <a:lstStyle/>
          <a:p>
            <a:r>
              <a:rPr lang="en-US" sz="2800" b="1" dirty="0" err="1">
                <a:solidFill>
                  <a:srgbClr val="FF0000"/>
                </a:solidFill>
                <a:latin typeface="+mn-lt"/>
              </a:rPr>
              <a:t>Ưu</a:t>
            </a:r>
            <a:r>
              <a:rPr lang="en-US" sz="2800" b="1" dirty="0">
                <a:solidFill>
                  <a:srgbClr val="FF0000"/>
                </a:solidFill>
                <a:latin typeface="+mn-lt"/>
              </a:rPr>
              <a:t> </a:t>
            </a:r>
            <a:r>
              <a:rPr lang="en-US" sz="2800" b="1" dirty="0" err="1">
                <a:solidFill>
                  <a:srgbClr val="FF0000"/>
                </a:solidFill>
                <a:latin typeface="+mn-lt"/>
              </a:rPr>
              <a:t>điểm</a:t>
            </a:r>
            <a:r>
              <a:rPr lang="en-US" sz="2800" b="1" dirty="0">
                <a:solidFill>
                  <a:srgbClr val="FF0000"/>
                </a:solidFill>
                <a:latin typeface="+mn-lt"/>
              </a:rPr>
              <a:t> </a:t>
            </a:r>
            <a:endParaRPr lang="en-US" sz="2800" dirty="0"/>
          </a:p>
        </p:txBody>
      </p:sp>
    </p:spTree>
    <p:extLst>
      <p:ext uri="{BB962C8B-B14F-4D97-AF65-F5344CB8AC3E}">
        <p14:creationId xmlns:p14="http://schemas.microsoft.com/office/powerpoint/2010/main" val="343258903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DA79-353A-49C2-9B7B-29BDD2762BE3}"/>
              </a:ext>
            </a:extLst>
          </p:cNvPr>
          <p:cNvSpPr txBox="1">
            <a:spLocks/>
          </p:cNvSpPr>
          <p:nvPr/>
        </p:nvSpPr>
        <p:spPr>
          <a:xfrm>
            <a:off x="1524000" y="58880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latin typeface="+mn-lt"/>
              </a:rPr>
              <a:t>D. </a:t>
            </a:r>
            <a:r>
              <a:rPr lang="en-US" sz="3200" b="1" dirty="0" err="1">
                <a:solidFill>
                  <a:srgbClr val="FF0000"/>
                </a:solidFill>
                <a:latin typeface="+mn-lt"/>
              </a:rPr>
              <a:t>Ưu</a:t>
            </a:r>
            <a:r>
              <a:rPr lang="en-US" sz="3200" b="1" dirty="0">
                <a:solidFill>
                  <a:srgbClr val="FF0000"/>
                </a:solidFill>
                <a:latin typeface="+mn-lt"/>
              </a:rPr>
              <a:t> </a:t>
            </a:r>
            <a:r>
              <a:rPr lang="en-US" sz="3200" b="1" dirty="0" err="1">
                <a:solidFill>
                  <a:srgbClr val="FF0000"/>
                </a:solidFill>
                <a:latin typeface="+mn-lt"/>
              </a:rPr>
              <a:t>điểm</a:t>
            </a:r>
            <a:r>
              <a:rPr lang="en-US" sz="3200" b="1" dirty="0">
                <a:solidFill>
                  <a:srgbClr val="FF0000"/>
                </a:solidFill>
                <a:latin typeface="+mn-lt"/>
              </a:rPr>
              <a:t> </a:t>
            </a:r>
            <a:r>
              <a:rPr lang="en-US" sz="3200" b="1" dirty="0" err="1">
                <a:solidFill>
                  <a:srgbClr val="FF0000"/>
                </a:solidFill>
                <a:latin typeface="+mn-lt"/>
              </a:rPr>
              <a:t>và</a:t>
            </a:r>
            <a:r>
              <a:rPr lang="en-US" sz="3200" b="1" dirty="0">
                <a:solidFill>
                  <a:srgbClr val="FF0000"/>
                </a:solidFill>
                <a:latin typeface="+mn-lt"/>
              </a:rPr>
              <a:t> </a:t>
            </a:r>
            <a:r>
              <a:rPr lang="en-US" sz="3200" b="1" dirty="0" err="1">
                <a:solidFill>
                  <a:srgbClr val="FF0000"/>
                </a:solidFill>
                <a:latin typeface="+mn-lt"/>
              </a:rPr>
              <a:t>nhược</a:t>
            </a:r>
            <a:r>
              <a:rPr lang="en-US" sz="3200" b="1" dirty="0">
                <a:solidFill>
                  <a:srgbClr val="FF0000"/>
                </a:solidFill>
                <a:latin typeface="+mn-lt"/>
              </a:rPr>
              <a:t> </a:t>
            </a:r>
            <a:r>
              <a:rPr lang="en-US" sz="3200" b="1" dirty="0" err="1">
                <a:solidFill>
                  <a:srgbClr val="FF0000"/>
                </a:solidFill>
                <a:latin typeface="+mn-lt"/>
              </a:rPr>
              <a:t>điểm</a:t>
            </a:r>
            <a:endParaRPr lang="en-US" sz="3200" b="1" dirty="0">
              <a:solidFill>
                <a:srgbClr val="FF0000"/>
              </a:solidFill>
              <a:latin typeface="+mn-lt"/>
            </a:endParaRPr>
          </a:p>
        </p:txBody>
      </p:sp>
      <p:sp>
        <p:nvSpPr>
          <p:cNvPr id="5" name="TextBox 4">
            <a:extLst>
              <a:ext uri="{FF2B5EF4-FFF2-40B4-BE49-F238E27FC236}">
                <a16:creationId xmlns:a16="http://schemas.microsoft.com/office/drawing/2014/main" id="{99B0C94A-ABC4-48B9-9D1D-770D31ED964B}"/>
              </a:ext>
            </a:extLst>
          </p:cNvPr>
          <p:cNvSpPr txBox="1"/>
          <p:nvPr/>
        </p:nvSpPr>
        <p:spPr>
          <a:xfrm>
            <a:off x="1273278" y="1465948"/>
            <a:ext cx="6096000" cy="523220"/>
          </a:xfrm>
          <a:prstGeom prst="rect">
            <a:avLst/>
          </a:prstGeom>
          <a:noFill/>
        </p:spPr>
        <p:txBody>
          <a:bodyPr wrap="square">
            <a:spAutoFit/>
          </a:bodyPr>
          <a:lstStyle/>
          <a:p>
            <a:r>
              <a:rPr lang="en-US" sz="2800" b="1" dirty="0" err="1">
                <a:solidFill>
                  <a:srgbClr val="FF0000"/>
                </a:solidFill>
                <a:latin typeface="+mn-lt"/>
              </a:rPr>
              <a:t>Nhược</a:t>
            </a:r>
            <a:r>
              <a:rPr lang="en-US" sz="2800" b="1" dirty="0">
                <a:solidFill>
                  <a:srgbClr val="FF0000"/>
                </a:solidFill>
                <a:latin typeface="+mn-lt"/>
              </a:rPr>
              <a:t> </a:t>
            </a:r>
            <a:r>
              <a:rPr lang="en-US" sz="2800" b="1" dirty="0" err="1">
                <a:solidFill>
                  <a:srgbClr val="FF0000"/>
                </a:solidFill>
                <a:latin typeface="+mn-lt"/>
              </a:rPr>
              <a:t>điểm</a:t>
            </a:r>
            <a:r>
              <a:rPr lang="en-US" sz="2800" b="1" dirty="0">
                <a:solidFill>
                  <a:srgbClr val="FF0000"/>
                </a:solidFill>
                <a:latin typeface="+mn-lt"/>
              </a:rPr>
              <a:t> </a:t>
            </a:r>
            <a:endParaRPr lang="en-US" sz="2800" dirty="0"/>
          </a:p>
        </p:txBody>
      </p:sp>
      <p:sp>
        <p:nvSpPr>
          <p:cNvPr id="6" name="TextBox 5">
            <a:extLst>
              <a:ext uri="{FF2B5EF4-FFF2-40B4-BE49-F238E27FC236}">
                <a16:creationId xmlns:a16="http://schemas.microsoft.com/office/drawing/2014/main" id="{98F9FEC0-0B03-4226-B125-B0DFF80978CD}"/>
              </a:ext>
            </a:extLst>
          </p:cNvPr>
          <p:cNvSpPr txBox="1"/>
          <p:nvPr/>
        </p:nvSpPr>
        <p:spPr>
          <a:xfrm>
            <a:off x="2084439" y="2297152"/>
            <a:ext cx="6096000" cy="1131848"/>
          </a:xfrm>
          <a:prstGeom prst="rect">
            <a:avLst/>
          </a:prstGeom>
          <a:noFill/>
        </p:spPr>
        <p:txBody>
          <a:bodyPr wrap="square">
            <a:spAutoFit/>
          </a:bodyPr>
          <a:lstStyle/>
          <a:p>
            <a:pPr marL="742950" indent="-742950">
              <a:lnSpc>
                <a:spcPct val="150000"/>
              </a:lnSpc>
              <a:buFont typeface="+mj-lt"/>
              <a:buAutoNum type="arabicPeriod"/>
            </a:pPr>
            <a:r>
              <a:rPr lang="en-US" sz="2400" b="1" dirty="0" err="1">
                <a:latin typeface="Arial" panose="020B0604020202020204" pitchFamily="34" charset="0"/>
                <a:cs typeface="Arial" panose="020B0604020202020204" pitchFamily="34" charset="0"/>
              </a:rPr>
              <a:t>Vấn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đề</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bảo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mật</a:t>
            </a:r>
            <a:r>
              <a:rPr lang="en-US" sz="2400" b="1" dirty="0">
                <a:latin typeface="Arial" panose="020B0604020202020204" pitchFamily="34" charset="0"/>
                <a:cs typeface="Arial" panose="020B0604020202020204" pitchFamily="34" charset="0"/>
              </a:rPr>
              <a:t> </a:t>
            </a:r>
          </a:p>
          <a:p>
            <a:pPr marL="742950" indent="-742950">
              <a:lnSpc>
                <a:spcPct val="150000"/>
              </a:lnSpc>
              <a:buFont typeface="+mj-lt"/>
              <a:buAutoNum type="arabicPeriod"/>
            </a:pPr>
            <a:r>
              <a:rPr lang="en-US" sz="2400" b="1" dirty="0" err="1">
                <a:latin typeface="Arial" panose="020B0604020202020204" pitchFamily="34" charset="0"/>
                <a:cs typeface="Arial" panose="020B0604020202020204" pitchFamily="34" charset="0"/>
              </a:rPr>
              <a:t>Mất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kiểm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soát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phụ</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thuộc</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33004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KHÁI NIỆM</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pic>
        <p:nvPicPr>
          <p:cNvPr id="8" name="Picture 7">
            <a:extLst>
              <a:ext uri="{FF2B5EF4-FFF2-40B4-BE49-F238E27FC236}">
                <a16:creationId xmlns:a16="http://schemas.microsoft.com/office/drawing/2014/main" id="{C5382B2D-6CB1-44AE-8C37-9076A629F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000" y="923925"/>
            <a:ext cx="5600700" cy="5010150"/>
          </a:xfrm>
          <a:prstGeom prst="rect">
            <a:avLst/>
          </a:prstGeom>
        </p:spPr>
      </p:pic>
      <p:sp>
        <p:nvSpPr>
          <p:cNvPr id="5" name="Rectangle 4"/>
          <p:cNvSpPr/>
          <p:nvPr/>
        </p:nvSpPr>
        <p:spPr>
          <a:xfrm>
            <a:off x="322776" y="1301571"/>
            <a:ext cx="6818804" cy="4851585"/>
          </a:xfrm>
          <a:prstGeom prst="rect">
            <a:avLst/>
          </a:prstGeom>
        </p:spPr>
        <p:txBody>
          <a:bodyPr wrap="square">
            <a:spAutoFit/>
          </a:bodyPr>
          <a:lstStyle/>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Lưu trữ dữ liệu là một trong những yêu cầu không thể thiếu của một hệ thống CNTT. </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Các yêu cầu cơ bản đối với hệ thống lưu trữ</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là</a:t>
            </a: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Dung lượng lưu trữ</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Tốc độ truy cập dữ liệu</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Khả năng chia sẻ dữ liệu lưu trữ</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Độ an toàn và tính sẵn sàng của dữ liệu</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spTree>
    <p:extLst>
      <p:ext uri="{BB962C8B-B14F-4D97-AF65-F5344CB8AC3E}">
        <p14:creationId xmlns:p14="http://schemas.microsoft.com/office/powerpoint/2010/main" val="408773242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5773224" cy="4180632"/>
          </a:xfrm>
          <a:prstGeom prst="rect">
            <a:avLst/>
          </a:prstGeom>
        </p:spPr>
        <p:txBody>
          <a:bodyPr wrap="square">
            <a:spAutoFit/>
          </a:bodyPr>
          <a:lstStyle/>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DAS (Direct Attached Storage): lưu trữ dữ liệu qua các thiết bị gắn trực tiếp</a:t>
            </a: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NAS (Network Attached Storage): lưu trữ dữ liệu vào thiết bị lưu trữ thông qua mạng IP</a:t>
            </a: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SAN (Storage Area Network): lưu trữ dữ liệu qua mạng lưu trữ chuyên dụng riêng.</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pic>
        <p:nvPicPr>
          <p:cNvPr id="2050" name="Picture 2">
            <a:extLst>
              <a:ext uri="{FF2B5EF4-FFF2-40B4-BE49-F238E27FC236}">
                <a16:creationId xmlns:a16="http://schemas.microsoft.com/office/drawing/2014/main" id="{252A13A9-9CE9-41FC-BA39-5AC48CD11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180" y="1979272"/>
            <a:ext cx="6018225" cy="3090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CE337A-1345-454A-B650-D2CFFCC2AD4F}"/>
              </a:ext>
            </a:extLst>
          </p:cNvPr>
          <p:cNvSpPr txBox="1"/>
          <p:nvPr/>
        </p:nvSpPr>
        <p:spPr>
          <a:xfrm>
            <a:off x="637450" y="5788895"/>
            <a:ext cx="10548424" cy="646331"/>
          </a:xfrm>
          <a:prstGeom prst="rect">
            <a:avLst/>
          </a:prstGeom>
          <a:noFill/>
        </p:spPr>
        <p:txBody>
          <a:bodyPr wrap="square">
            <a:spAutoFit/>
          </a:bodyPr>
          <a:lstStyle/>
          <a:p>
            <a:r>
              <a:rPr lang="vi-VN" i="0">
                <a:solidFill>
                  <a:srgbClr val="0F0F0F"/>
                </a:solidFill>
                <a:effectLst/>
                <a:latin typeface="YouTube Sans"/>
              </a:rPr>
              <a:t>NAS là gì? Giải pháp lưu trữ dữ liệu NAS tối ưu cho gia đình &amp; doanh nghiệp</a:t>
            </a:r>
          </a:p>
          <a:p>
            <a:r>
              <a:rPr lang="en-US">
                <a:hlinkClick r:id="rId4"/>
              </a:rPr>
              <a:t>https://youtu.be/9Z-XVfvgHoQ</a:t>
            </a:r>
            <a:endParaRPr lang="en-US" dirty="0"/>
          </a:p>
        </p:txBody>
      </p:sp>
    </p:spTree>
    <p:extLst>
      <p:ext uri="{BB962C8B-B14F-4D97-AF65-F5344CB8AC3E}">
        <p14:creationId xmlns:p14="http://schemas.microsoft.com/office/powerpoint/2010/main" val="126372155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5307316" cy="3531223"/>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vi-VN"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DAS (Direct Attached Storage)</a:t>
            </a:r>
            <a:endPar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endPar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Ưu</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điểm</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K</a:t>
            </a: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hả năng dễ lắp đặt, chi phí thấp, hiệu năng cao.</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Nhược</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điểm</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K</a:t>
            </a: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hả năng mở rộng hạn chế</a:t>
            </a:r>
          </a:p>
        </p:txBody>
      </p:sp>
      <p:pic>
        <p:nvPicPr>
          <p:cNvPr id="3074" name="Picture 2">
            <a:extLst>
              <a:ext uri="{FF2B5EF4-FFF2-40B4-BE49-F238E27FC236}">
                <a16:creationId xmlns:a16="http://schemas.microsoft.com/office/drawing/2014/main" id="{1EA70C7E-7AC2-4CBD-826A-4CB4B5286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17" y="1301571"/>
            <a:ext cx="6881594" cy="50312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C3E470-D85C-498D-8D5F-00E3407732CD}"/>
              </a:ext>
            </a:extLst>
          </p:cNvPr>
          <p:cNvSpPr txBox="1"/>
          <p:nvPr/>
        </p:nvSpPr>
        <p:spPr>
          <a:xfrm>
            <a:off x="322776" y="5686495"/>
            <a:ext cx="6881594" cy="646331"/>
          </a:xfrm>
          <a:prstGeom prst="rect">
            <a:avLst/>
          </a:prstGeom>
          <a:noFill/>
        </p:spPr>
        <p:txBody>
          <a:bodyPr wrap="square">
            <a:spAutoFit/>
          </a:bodyPr>
          <a:lstStyle/>
          <a:p>
            <a:r>
              <a:rPr lang="vi-VN" b="1" i="0">
                <a:solidFill>
                  <a:srgbClr val="0F0F0F"/>
                </a:solidFill>
                <a:effectLst/>
                <a:latin typeface="YouTube Sans"/>
              </a:rPr>
              <a:t>RAID 0,1,5,10 là gì? Ưu và nhược điểm của từng loại RAID | TING3S</a:t>
            </a:r>
          </a:p>
          <a:p>
            <a:r>
              <a:rPr lang="en-US">
                <a:hlinkClick r:id="rId4"/>
              </a:rPr>
              <a:t>https://youtu.be/eXgzPR0DSjA</a:t>
            </a:r>
            <a:endParaRPr lang="en-US"/>
          </a:p>
        </p:txBody>
      </p:sp>
    </p:spTree>
    <p:extLst>
      <p:ext uri="{BB962C8B-B14F-4D97-AF65-F5344CB8AC3E}">
        <p14:creationId xmlns:p14="http://schemas.microsoft.com/office/powerpoint/2010/main" val="170182100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15423"/>
            <a:ext cx="5773224" cy="2497094"/>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vi-VN"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NAS (Network Attached Storage)</a:t>
            </a:r>
            <a:endPar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Ưu</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điểm</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Khả năng mở rộng</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NAS cũng tăng cường khả năng chống lại sự cố cho mạng</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sp>
        <p:nvSpPr>
          <p:cNvPr id="6" name="Rectangle 5">
            <a:extLst>
              <a:ext uri="{FF2B5EF4-FFF2-40B4-BE49-F238E27FC236}">
                <a16:creationId xmlns:a16="http://schemas.microsoft.com/office/drawing/2014/main" id="{36B07A0C-87AA-4DE1-8626-9D51FFDF9ED6}"/>
              </a:ext>
            </a:extLst>
          </p:cNvPr>
          <p:cNvSpPr/>
          <p:nvPr/>
        </p:nvSpPr>
        <p:spPr>
          <a:xfrm>
            <a:off x="209175" y="4078956"/>
            <a:ext cx="11869224" cy="2420150"/>
          </a:xfrm>
          <a:prstGeom prst="rect">
            <a:avLst/>
          </a:prstGeom>
        </p:spPr>
        <p:txBody>
          <a:bodyPr wrap="square">
            <a:spAutoFit/>
          </a:bodyPr>
          <a:lstStyle/>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Nhược</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điểm</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việc lưu trữ dữ liệu có thể ảnh hưởng đến hiệu năng của toàn hệ thống (làm chậm tốc độ của LAN),</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Trong môi trường có các hệ cơ sở dữ liệu thì NAS không phải là giải pháp tốt</a:t>
            </a:r>
          </a:p>
        </p:txBody>
      </p:sp>
      <p:pic>
        <p:nvPicPr>
          <p:cNvPr id="4098" name="Picture 2">
            <a:extLst>
              <a:ext uri="{FF2B5EF4-FFF2-40B4-BE49-F238E27FC236}">
                <a16:creationId xmlns:a16="http://schemas.microsoft.com/office/drawing/2014/main" id="{EB795F33-6776-427F-B28E-F8479761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77584"/>
            <a:ext cx="5886825" cy="308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55056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6344724" cy="5577937"/>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vi-VN"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SAN (Storage Area Network)</a:t>
            </a:r>
            <a:endPar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Mức vật lý: mô tả sự liên kết các thành phần của mạng tạo ra một hệ thống lưu trữ đồng nhất và có thể sử dụng đồng thời cho nhiều ứng dụng và người dùng.</a:t>
            </a: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Mức logic: bao gồm các ứng dụng, các công cụ quản lý và dịch vụ được xây dựng trên nền tảng của các thiết bị lớp vật lý, cung cấp khả năng quản lý hệ thống SAN.</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pic>
        <p:nvPicPr>
          <p:cNvPr id="5122" name="Picture 2" descr="SAN Storage là gì? Tính năng vượt trội của hệ thống lưu trữ SAN">
            <a:extLst>
              <a:ext uri="{FF2B5EF4-FFF2-40B4-BE49-F238E27FC236}">
                <a16:creationId xmlns:a16="http://schemas.microsoft.com/office/drawing/2014/main" id="{7A5DBF73-F40D-4F5D-876A-D40C3CFCB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417" y="2168525"/>
            <a:ext cx="5119471" cy="340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98073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11678724" cy="5214761"/>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vi-VN"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SAN (Storage Area Network)</a:t>
            </a:r>
            <a:endPar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Ưu</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điểm</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0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Có khả năng sao lưu dữ liệu với dung lượng lớn và thường xuyên mà không làm ảnh hưởng đến lưu lượng thông tin trên mạng.</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0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SAN đặc biệt thích hợp với các ứng dụng cần tốc độ và độ trễ nhỏ ví dụ như các ứng dụng xử lý giao dịch trong ngành ngân hàng, tài chính.</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0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Dữ liệu luôn ở mức độ sẵn sàng cao.</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0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Dữ liệu được lưu trữ thống nhất, tập trung và có khả năng quản lý cao. Có khả năng khôi phục dữ liệu nếu có xảy ra sự cố.</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0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Có khả năng mở rộng tốt trên cả phương diện số lượng thiết bị, dung lượng hệ thống cũng như khoảng cách vật lý.</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vi-VN" sz="20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Mức độ an toàn cao do thực hiện quản lý tập trung cũng như sử dụng các công cụ hỗ trợ quản lý SAN.</a:t>
            </a:r>
            <a:endParaRPr kumimoji="0" lang="vi-VN"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spTree>
    <p:extLst>
      <p:ext uri="{BB962C8B-B14F-4D97-AF65-F5344CB8AC3E}">
        <p14:creationId xmlns:p14="http://schemas.microsoft.com/office/powerpoint/2010/main" val="130357010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783408"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D51C29"/>
                </a:solidFill>
                <a:effectLst/>
                <a:uLnTx/>
                <a:uFillTx/>
                <a:latin typeface="Arial"/>
                <a:ea typeface="微软雅黑"/>
                <a:cs typeface="+mn-cs"/>
              </a:rPr>
              <a:t>HỆ THỐNG LƯU TRỮ - MỘT SÔ LOẠI HÌNH LƯU TRỮ</a:t>
            </a:r>
            <a:endParaRPr kumimoji="0" lang="en-US" sz="3200" b="0" i="0" u="none" strike="noStrike" kern="1200" cap="none" spc="0" normalizeH="0" baseline="0" noProof="0" dirty="0">
              <a:ln>
                <a:noFill/>
              </a:ln>
              <a:solidFill>
                <a:srgbClr val="D51C29"/>
              </a:solidFill>
              <a:effectLst/>
              <a:uLnTx/>
              <a:uFillTx/>
              <a:latin typeface="Arial"/>
              <a:ea typeface="微软雅黑"/>
              <a:cs typeface="+mn-cs"/>
            </a:endParaRPr>
          </a:p>
        </p:txBody>
      </p:sp>
      <p:sp>
        <p:nvSpPr>
          <p:cNvPr id="5" name="Rectangle 4"/>
          <p:cNvSpPr/>
          <p:nvPr/>
        </p:nvSpPr>
        <p:spPr>
          <a:xfrm>
            <a:off x="322776" y="1301571"/>
            <a:ext cx="11678724" cy="3091103"/>
          </a:xfrm>
          <a:prstGeom prst="rect">
            <a:avLst/>
          </a:prstGeom>
        </p:spPr>
        <p:txBody>
          <a:bodyPr wrap="square">
            <a:spAutoFit/>
          </a:bodyPr>
          <a:lstStyle/>
          <a:p>
            <a:pPr marL="0" marR="0" lvl="0" indent="0" algn="l" defTabSz="914400" rtl="0" eaLnBrk="1" fontAlgn="base" latinLnBrk="0" hangingPunct="1">
              <a:lnSpc>
                <a:spcPct val="110000"/>
              </a:lnSpc>
              <a:spcBef>
                <a:spcPts val="600"/>
              </a:spcBef>
              <a:spcAft>
                <a:spcPts val="0"/>
              </a:spcAft>
              <a:buClr>
                <a:srgbClr val="C00000"/>
              </a:buClr>
              <a:buSzTx/>
              <a:buFontTx/>
              <a:buNone/>
              <a:tabLst/>
              <a:defRPr/>
            </a:pPr>
            <a:r>
              <a:rPr kumimoji="0" lang="vi-VN"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SAN (Storage Area Network)</a:t>
            </a:r>
            <a:endParaRPr kumimoji="0" lang="en-US" sz="2600" b="1"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Nhược</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điểm</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a:t>
            </a: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Giá</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thành</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xây</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dựng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cao</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Chi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phí</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vận</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hành</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cao</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914400" marR="0" lvl="1"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
              <a:tabLst/>
              <a:defRPr/>
            </a:pP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Đòi</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hỏi</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đội</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ngũ</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vận</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hành</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có</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chuyên</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môn</a:t>
            </a:r>
            <a:r>
              <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rPr>
              <a:t> </a:t>
            </a:r>
            <a:r>
              <a:rPr kumimoji="0" lang="en-US" sz="2600" b="0" i="0" u="none" strike="noStrike" kern="1200" cap="none" spc="0" normalizeH="0" baseline="0" noProof="0" dirty="0" err="1">
                <a:ln>
                  <a:noFill/>
                </a:ln>
                <a:solidFill>
                  <a:srgbClr val="333333"/>
                </a:solidFill>
                <a:effectLst/>
                <a:uLnTx/>
                <a:uFillTx/>
                <a:latin typeface="Roboto" panose="02000000000000000000" pitchFamily="2" charset="0"/>
                <a:ea typeface="微软雅黑"/>
                <a:cs typeface="+mn-cs"/>
              </a:rPr>
              <a:t>giỏi</a:t>
            </a: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a:p>
            <a:pPr marL="457200" marR="0" lvl="0" indent="-457200" algn="l" defTabSz="914400" rtl="0" eaLnBrk="1" fontAlgn="base" latinLnBrk="0" hangingPunct="1">
              <a:lnSpc>
                <a:spcPct val="110000"/>
              </a:lnSpc>
              <a:spcBef>
                <a:spcPts val="600"/>
              </a:spcBef>
              <a:spcAft>
                <a:spcPts val="0"/>
              </a:spcAft>
              <a:buClr>
                <a:srgbClr val="C00000"/>
              </a:buClr>
              <a:buSzTx/>
              <a:buFont typeface="Wingdings" panose="05000000000000000000" pitchFamily="2" charset="2"/>
              <a:buChar char="v"/>
              <a:tabLst/>
              <a:defRPr/>
            </a:pPr>
            <a:endParaRPr kumimoji="0" lang="en-US" sz="2600" b="0" i="0" u="none" strike="noStrike" kern="1200" cap="none" spc="0" normalizeH="0" baseline="0" noProof="0" dirty="0">
              <a:ln>
                <a:noFill/>
              </a:ln>
              <a:solidFill>
                <a:srgbClr val="333333"/>
              </a:solidFill>
              <a:effectLst/>
              <a:uLnTx/>
              <a:uFillTx/>
              <a:latin typeface="Roboto" panose="02000000000000000000" pitchFamily="2" charset="0"/>
              <a:ea typeface="微软雅黑"/>
              <a:cs typeface="+mn-cs"/>
            </a:endParaRPr>
          </a:p>
        </p:txBody>
      </p:sp>
    </p:spTree>
    <p:extLst>
      <p:ext uri="{BB962C8B-B14F-4D97-AF65-F5344CB8AC3E}">
        <p14:creationId xmlns:p14="http://schemas.microsoft.com/office/powerpoint/2010/main" val="182768649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NTHAI">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1_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9B6CEE-0D34-4780-A433-E364175B48CE}">
  <ds:schemaRefs>
    <ds:schemaRef ds:uri="http://schemas.microsoft.com/sharepoint/v3/contenttype/forms"/>
  </ds:schemaRefs>
</ds:datastoreItem>
</file>

<file path=customXml/itemProps2.xml><?xml version="1.0" encoding="utf-8"?>
<ds:datastoreItem xmlns:ds="http://schemas.openxmlformats.org/officeDocument/2006/customXml" ds:itemID="{3A513BD2-DD47-4385-A270-B0D3884DA6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70142E6-DB7B-4447-8F66-1C1F86006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包图主题2</Template>
  <TotalTime>2596</TotalTime>
  <Words>4052</Words>
  <Application>Microsoft Office PowerPoint</Application>
  <PresentationFormat>Widescreen</PresentationFormat>
  <Paragraphs>183</Paragraphs>
  <Slides>25</Slides>
  <Notes>15</Notes>
  <HiddenSlides>0</HiddenSlides>
  <MMClips>1</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25</vt:i4>
      </vt:variant>
    </vt:vector>
  </HeadingPairs>
  <TitlesOfParts>
    <vt:vector size="42" baseType="lpstr">
      <vt:lpstr>等线</vt:lpstr>
      <vt:lpstr>微软雅黑</vt:lpstr>
      <vt:lpstr>Arial</vt:lpstr>
      <vt:lpstr>Calibri</vt:lpstr>
      <vt:lpstr>Cambria</vt:lpstr>
      <vt:lpstr>Helvetica</vt:lpstr>
      <vt:lpstr>inherit</vt:lpstr>
      <vt:lpstr>Montserrat</vt:lpstr>
      <vt:lpstr>Open Sans</vt:lpstr>
      <vt:lpstr>Roboto</vt:lpstr>
      <vt:lpstr>Roboto Condensed</vt:lpstr>
      <vt:lpstr>sans</vt:lpstr>
      <vt:lpstr>Times New Roman</vt:lpstr>
      <vt:lpstr>Wingdings</vt:lpstr>
      <vt:lpstr>YouTube Sans</vt:lpstr>
      <vt:lpstr>包图主题2</vt:lpstr>
      <vt:lpstr>1_包图主题2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ĐIỆN TOÁN ĐÁM MÂY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Bùi Minh Phụng - Khoa Công nghệ thông tin - VLSET</cp:lastModifiedBy>
  <cp:revision>91</cp:revision>
  <dcterms:created xsi:type="dcterms:W3CDTF">2017-09-22T08:16:39Z</dcterms:created>
  <dcterms:modified xsi:type="dcterms:W3CDTF">2022-12-04T15:39:15Z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