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378" r:id="rId5"/>
    <p:sldId id="520" r:id="rId6"/>
    <p:sldId id="591" r:id="rId7"/>
    <p:sldId id="518" r:id="rId8"/>
    <p:sldId id="523" r:id="rId9"/>
    <p:sldId id="517" r:id="rId10"/>
    <p:sldId id="519" r:id="rId11"/>
    <p:sldId id="521" r:id="rId12"/>
    <p:sldId id="590" r:id="rId13"/>
    <p:sldId id="522" r:id="rId14"/>
    <p:sldId id="524" r:id="rId15"/>
    <p:sldId id="525" r:id="rId16"/>
    <p:sldId id="526" r:id="rId17"/>
    <p:sldId id="527" r:id="rId18"/>
    <p:sldId id="528" r:id="rId19"/>
    <p:sldId id="529" r:id="rId20"/>
    <p:sldId id="530" r:id="rId21"/>
    <p:sldId id="588" r:id="rId22"/>
    <p:sldId id="589" r:id="rId23"/>
    <p:sldId id="516" r:id="rId24"/>
    <p:sldId id="319"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8B888CC-A05E-462E-85F8-2F1A83F18B30}">
          <p14:sldIdLst>
            <p14:sldId id="378"/>
            <p14:sldId id="520"/>
            <p14:sldId id="591"/>
            <p14:sldId id="518"/>
            <p14:sldId id="523"/>
            <p14:sldId id="517"/>
            <p14:sldId id="519"/>
            <p14:sldId id="521"/>
            <p14:sldId id="590"/>
            <p14:sldId id="522"/>
            <p14:sldId id="524"/>
            <p14:sldId id="525"/>
            <p14:sldId id="526"/>
            <p14:sldId id="527"/>
            <p14:sldId id="528"/>
          </p14:sldIdLst>
        </p14:section>
        <p14:section name="Untitled Section" id="{3E30B39F-17EF-412C-8B2C-A728A8F0D099}">
          <p14:sldIdLst>
            <p14:sldId id="529"/>
            <p14:sldId id="530"/>
            <p14:sldId id="588"/>
            <p14:sldId id="589"/>
            <p14:sldId id="516"/>
            <p14:sldId id="31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1C29"/>
    <a:srgbClr val="D32F2F"/>
    <a:srgbClr val="2C3E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98" autoAdjust="0"/>
    <p:restoredTop sz="76030" autoAdjust="0"/>
  </p:normalViewPr>
  <p:slideViewPr>
    <p:cSldViewPr snapToGrid="0" showGuides="1">
      <p:cViewPr varScale="1">
        <p:scale>
          <a:sx n="85" d="100"/>
          <a:sy n="85" d="100"/>
        </p:scale>
        <p:origin x="1152" y="90"/>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5</a:t>
            </a:fld>
            <a:endParaRPr lang="zh-CN" altLang="en-US"/>
          </a:p>
        </p:txBody>
      </p:sp>
    </p:spTree>
    <p:extLst>
      <p:ext uri="{BB962C8B-B14F-4D97-AF65-F5344CB8AC3E}">
        <p14:creationId xmlns:p14="http://schemas.microsoft.com/office/powerpoint/2010/main" val="3342382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15</a:t>
            </a:fld>
            <a:endParaRPr lang="zh-CN" altLang="en-US"/>
          </a:p>
        </p:txBody>
      </p:sp>
    </p:spTree>
    <p:extLst>
      <p:ext uri="{BB962C8B-B14F-4D97-AF65-F5344CB8AC3E}">
        <p14:creationId xmlns:p14="http://schemas.microsoft.com/office/powerpoint/2010/main" val="4076796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16</a:t>
            </a:fld>
            <a:endParaRPr lang="zh-CN" altLang="en-US"/>
          </a:p>
        </p:txBody>
      </p:sp>
    </p:spTree>
    <p:extLst>
      <p:ext uri="{BB962C8B-B14F-4D97-AF65-F5344CB8AC3E}">
        <p14:creationId xmlns:p14="http://schemas.microsoft.com/office/powerpoint/2010/main" val="2404236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17</a:t>
            </a:fld>
            <a:endParaRPr lang="zh-CN" altLang="en-US"/>
          </a:p>
        </p:txBody>
      </p:sp>
    </p:spTree>
    <p:extLst>
      <p:ext uri="{BB962C8B-B14F-4D97-AF65-F5344CB8AC3E}">
        <p14:creationId xmlns:p14="http://schemas.microsoft.com/office/powerpoint/2010/main" val="1742290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54329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4281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21</a:t>
            </a:fld>
            <a:endParaRPr lang="zh-CN" altLang="en-US"/>
          </a:p>
        </p:txBody>
      </p:sp>
    </p:spTree>
    <p:extLst>
      <p:ext uri="{BB962C8B-B14F-4D97-AF65-F5344CB8AC3E}">
        <p14:creationId xmlns:p14="http://schemas.microsoft.com/office/powerpoint/2010/main" val="92347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7</a:t>
            </a:fld>
            <a:endParaRPr lang="zh-CN" altLang="en-US"/>
          </a:p>
        </p:txBody>
      </p:sp>
    </p:spTree>
    <p:extLst>
      <p:ext uri="{BB962C8B-B14F-4D97-AF65-F5344CB8AC3E}">
        <p14:creationId xmlns:p14="http://schemas.microsoft.com/office/powerpoint/2010/main" val="2610548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8</a:t>
            </a:fld>
            <a:endParaRPr lang="zh-CN" altLang="en-US"/>
          </a:p>
        </p:txBody>
      </p:sp>
    </p:spTree>
    <p:extLst>
      <p:ext uri="{BB962C8B-B14F-4D97-AF65-F5344CB8AC3E}">
        <p14:creationId xmlns:p14="http://schemas.microsoft.com/office/powerpoint/2010/main" val="3623772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9</a:t>
            </a:fld>
            <a:endParaRPr lang="zh-CN" altLang="en-US"/>
          </a:p>
        </p:txBody>
      </p:sp>
    </p:spTree>
    <p:extLst>
      <p:ext uri="{BB962C8B-B14F-4D97-AF65-F5344CB8AC3E}">
        <p14:creationId xmlns:p14="http://schemas.microsoft.com/office/powerpoint/2010/main" val="1495949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10</a:t>
            </a:fld>
            <a:endParaRPr lang="zh-CN" altLang="en-US"/>
          </a:p>
        </p:txBody>
      </p:sp>
    </p:spTree>
    <p:extLst>
      <p:ext uri="{BB962C8B-B14F-4D97-AF65-F5344CB8AC3E}">
        <p14:creationId xmlns:p14="http://schemas.microsoft.com/office/powerpoint/2010/main" val="1456513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11</a:t>
            </a:fld>
            <a:endParaRPr lang="zh-CN" altLang="en-US"/>
          </a:p>
        </p:txBody>
      </p:sp>
    </p:spTree>
    <p:extLst>
      <p:ext uri="{BB962C8B-B14F-4D97-AF65-F5344CB8AC3E}">
        <p14:creationId xmlns:p14="http://schemas.microsoft.com/office/powerpoint/2010/main" val="829455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12</a:t>
            </a:fld>
            <a:endParaRPr lang="zh-CN" altLang="en-US"/>
          </a:p>
        </p:txBody>
      </p:sp>
    </p:spTree>
    <p:extLst>
      <p:ext uri="{BB962C8B-B14F-4D97-AF65-F5344CB8AC3E}">
        <p14:creationId xmlns:p14="http://schemas.microsoft.com/office/powerpoint/2010/main" val="2232219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13</a:t>
            </a:fld>
            <a:endParaRPr lang="zh-CN" altLang="en-US"/>
          </a:p>
        </p:txBody>
      </p:sp>
    </p:spTree>
    <p:extLst>
      <p:ext uri="{BB962C8B-B14F-4D97-AF65-F5344CB8AC3E}">
        <p14:creationId xmlns:p14="http://schemas.microsoft.com/office/powerpoint/2010/main" val="407997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14</a:t>
            </a:fld>
            <a:endParaRPr lang="zh-CN" altLang="en-US"/>
          </a:p>
        </p:txBody>
      </p:sp>
    </p:spTree>
    <p:extLst>
      <p:ext uri="{BB962C8B-B14F-4D97-AF65-F5344CB8AC3E}">
        <p14:creationId xmlns:p14="http://schemas.microsoft.com/office/powerpoint/2010/main" val="3074859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7958798" y="3443288"/>
            <a:ext cx="4233201" cy="3414712"/>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60730" y="233160"/>
            <a:ext cx="2708031" cy="835449"/>
          </a:xfrm>
          <a:prstGeom prst="rect">
            <a:avLst/>
          </a:prstGeom>
        </p:spPr>
      </p:pic>
      <p:sp>
        <p:nvSpPr>
          <p:cNvPr id="4" name="文本框 4"/>
          <p:cNvSpPr txBox="1"/>
          <p:nvPr userDrawn="1"/>
        </p:nvSpPr>
        <p:spPr>
          <a:xfrm>
            <a:off x="4760730" y="1103916"/>
            <a:ext cx="2809295" cy="338554"/>
          </a:xfrm>
          <a:prstGeom prst="rect">
            <a:avLst/>
          </a:prstGeom>
          <a:noFill/>
        </p:spPr>
        <p:txBody>
          <a:bodyPr wrap="none" rtlCol="0">
            <a:spAutoFit/>
            <a:scene3d>
              <a:camera prst="orthographicFront"/>
              <a:lightRig rig="threePt" dir="t"/>
            </a:scene3d>
            <a:sp3d contourW="12700"/>
          </a:bodyPr>
          <a:lstStyle/>
          <a:p>
            <a:r>
              <a:rPr lang="en-US" altLang="zh-CN" sz="1600" b="1" u="sng" dirty="0">
                <a:solidFill>
                  <a:srgbClr val="D51C29"/>
                </a:solidFill>
                <a:latin typeface="Calibri" panose="020F0502020204030204" pitchFamily="34" charset="0"/>
              </a:rPr>
              <a:t>KHOA CÔNG</a:t>
            </a:r>
            <a:r>
              <a:rPr lang="en-US" altLang="zh-CN" sz="1600" b="1" u="sng" baseline="0" dirty="0">
                <a:solidFill>
                  <a:srgbClr val="D51C29"/>
                </a:solidFill>
                <a:latin typeface="Calibri" panose="020F0502020204030204" pitchFamily="34" charset="0"/>
              </a:rPr>
              <a:t> NGHỆ THÔNG TIN</a:t>
            </a:r>
            <a:endParaRPr lang="en-US" altLang="zh-CN" sz="1600" b="1" u="sng" dirty="0">
              <a:solidFill>
                <a:srgbClr val="D51C29"/>
              </a:solidFill>
              <a:latin typeface="Calibri" panose="020F0502020204030204" pitchFamily="34" charset="0"/>
            </a:endParaRPr>
          </a:p>
        </p:txBody>
      </p:sp>
      <p:pic>
        <p:nvPicPr>
          <p:cNvPr id="6"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 y="1521978"/>
            <a:ext cx="2213113" cy="2599729"/>
          </a:xfrm>
          <a:prstGeom prst="rect">
            <a:avLst/>
          </a:prstGeom>
        </p:spPr>
      </p:pic>
      <p:pic>
        <p:nvPicPr>
          <p:cNvPr id="7" name="图片 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flipH="1">
            <a:off x="11313172" y="0"/>
            <a:ext cx="878828" cy="891928"/>
          </a:xfrm>
          <a:prstGeom prst="rect">
            <a:avLst/>
          </a:prstGeom>
        </p:spPr>
      </p:pic>
      <p:sp>
        <p:nvSpPr>
          <p:cNvPr id="10" name="Rectangle 9"/>
          <p:cNvSpPr/>
          <p:nvPr userDrawn="1"/>
        </p:nvSpPr>
        <p:spPr>
          <a:xfrm>
            <a:off x="0" y="0"/>
            <a:ext cx="12192000" cy="6858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355650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56560689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0169" y="218874"/>
            <a:ext cx="2268720" cy="666951"/>
          </a:xfrm>
          <a:prstGeom prst="rect">
            <a:avLst/>
          </a:prstGeom>
        </p:spPr>
      </p:pic>
      <p:sp>
        <p:nvSpPr>
          <p:cNvPr id="8" name="文本框 4"/>
          <p:cNvSpPr txBox="1"/>
          <p:nvPr userDrawn="1"/>
        </p:nvSpPr>
        <p:spPr>
          <a:xfrm>
            <a:off x="159762" y="885825"/>
            <a:ext cx="2569542" cy="307777"/>
          </a:xfrm>
          <a:prstGeom prst="rect">
            <a:avLst/>
          </a:prstGeom>
          <a:noFill/>
        </p:spPr>
        <p:txBody>
          <a:bodyPr wrap="square" rtlCol="0">
            <a:spAutoFit/>
            <a:scene3d>
              <a:camera prst="orthographicFront"/>
              <a:lightRig rig="threePt" dir="t"/>
            </a:scene3d>
            <a:sp3d contourW="12700"/>
          </a:bodyPr>
          <a:lstStyle/>
          <a:p>
            <a:r>
              <a:rPr lang="en-US" altLang="zh-CN" sz="1400" b="1" u="sng" dirty="0">
                <a:solidFill>
                  <a:srgbClr val="D51C29"/>
                </a:solidFill>
                <a:latin typeface="Calibri" panose="020F0502020204030204" pitchFamily="34" charset="0"/>
              </a:rPr>
              <a:t>KHOA CÔNG</a:t>
            </a:r>
            <a:r>
              <a:rPr lang="en-US" altLang="zh-CN" sz="1400" b="1" u="sng" baseline="0" dirty="0">
                <a:solidFill>
                  <a:srgbClr val="D51C29"/>
                </a:solidFill>
                <a:latin typeface="Calibri" panose="020F0502020204030204" pitchFamily="34" charset="0"/>
              </a:rPr>
              <a:t> NGHỆ THÔNG TIN</a:t>
            </a:r>
            <a:endParaRPr lang="en-US" altLang="zh-CN" sz="1400" b="1" u="sng" dirty="0">
              <a:solidFill>
                <a:srgbClr val="D51C29"/>
              </a:solidFill>
              <a:latin typeface="Calibri" panose="020F0502020204030204" pitchFamily="34" charset="0"/>
            </a:endParaRPr>
          </a:p>
        </p:txBody>
      </p:sp>
    </p:spTree>
    <p:extLst>
      <p:ext uri="{BB962C8B-B14F-4D97-AF65-F5344CB8AC3E}">
        <p14:creationId xmlns:p14="http://schemas.microsoft.com/office/powerpoint/2010/main" val="393834025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1049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0"/>
            <a:ext cx="1557766" cy="1418446"/>
          </a:xfrm>
          <a:prstGeom prst="rect">
            <a:avLst/>
          </a:prstGeom>
        </p:spPr>
      </p:pic>
      <p:sp>
        <p:nvSpPr>
          <p:cNvPr id="3" name="文本框 2"/>
          <p:cNvSpPr txBox="1"/>
          <p:nvPr/>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
        <p:nvSpPr>
          <p:cNvPr id="4" name="TextBox 3"/>
          <p:cNvSpPr txBox="1"/>
          <p:nvPr/>
        </p:nvSpPr>
        <p:spPr>
          <a:xfrm>
            <a:off x="11602899" y="6287572"/>
            <a:ext cx="474810" cy="369332"/>
          </a:xfrm>
          <a:prstGeom prst="rect">
            <a:avLst/>
          </a:prstGeom>
          <a:noFill/>
        </p:spPr>
        <p:txBody>
          <a:bodyPr wrap="none" rtlCol="0">
            <a:spAutoFit/>
          </a:bodyPr>
          <a:lstStyle/>
          <a:p>
            <a:fld id="{32052700-9C14-40BB-AC4A-3575FEFBB826}" type="slidenum">
              <a:rPr lang="en-US" b="1" smtClean="0">
                <a:latin typeface="Cambria" panose="02040503050406030204" pitchFamily="18" charset="0"/>
              </a:rPr>
              <a:t>‹#›</a:t>
            </a:fld>
            <a:endParaRPr lang="en-US" b="1" dirty="0">
              <a:latin typeface="Cambria" panose="02040503050406030204" pitchFamily="18" charset="0"/>
            </a:endParaRPr>
          </a:p>
        </p:txBody>
      </p:sp>
      <p:cxnSp>
        <p:nvCxnSpPr>
          <p:cNvPr id="5" name="Straight Connector 4"/>
          <p:cNvCxnSpPr/>
          <p:nvPr/>
        </p:nvCxnSpPr>
        <p:spPr>
          <a:xfrm flipV="1">
            <a:off x="0" y="6457950"/>
            <a:ext cx="11458575" cy="14288"/>
          </a:xfrm>
          <a:prstGeom prst="line">
            <a:avLst/>
          </a:prstGeom>
          <a:ln w="28575">
            <a:solidFill>
              <a:srgbClr val="D32F2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800" y="6517929"/>
            <a:ext cx="1003300" cy="294229"/>
          </a:xfrm>
          <a:prstGeom prst="rect">
            <a:avLst/>
          </a:prstGeom>
        </p:spPr>
      </p:pic>
      <p:sp>
        <p:nvSpPr>
          <p:cNvPr id="8" name="TextBox 7"/>
          <p:cNvSpPr txBox="1"/>
          <p:nvPr/>
        </p:nvSpPr>
        <p:spPr>
          <a:xfrm>
            <a:off x="1025524" y="6517929"/>
            <a:ext cx="2311915" cy="276999"/>
          </a:xfrm>
          <a:prstGeom prst="rect">
            <a:avLst/>
          </a:prstGeom>
          <a:noFill/>
        </p:spPr>
        <p:txBody>
          <a:bodyPr wrap="none" rtlCol="0">
            <a:spAutoFit/>
          </a:bodyPr>
          <a:lstStyle/>
          <a:p>
            <a:r>
              <a:rPr lang="en-US" sz="1200" b="1" dirty="0">
                <a:solidFill>
                  <a:srgbClr val="D51C29"/>
                </a:solidFill>
                <a:latin typeface="Cambria" panose="02040503050406030204" pitchFamily="18" charset="0"/>
              </a:rPr>
              <a:t>KHOA</a:t>
            </a:r>
            <a:r>
              <a:rPr lang="en-US" sz="1200" b="1" baseline="0" dirty="0">
                <a:solidFill>
                  <a:srgbClr val="D51C29"/>
                </a:solidFill>
                <a:latin typeface="Cambria" panose="02040503050406030204" pitchFamily="18" charset="0"/>
              </a:rPr>
              <a:t> CÔNG NGHỆ THÔNG TIN</a:t>
            </a:r>
            <a:endParaRPr lang="en-US" sz="1200" b="1" dirty="0">
              <a:solidFill>
                <a:srgbClr val="D51C29"/>
              </a:solidFill>
              <a:latin typeface="Cambria" panose="02040503050406030204" pitchFamily="18" charset="0"/>
            </a:endParaRPr>
          </a:p>
        </p:txBody>
      </p:sp>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Lst>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HƯỚNG DẪN THỰC HÀNH</a:t>
            </a:r>
            <a:endParaRPr lang="en-US" sz="3200" dirty="0">
              <a:solidFill>
                <a:srgbClr val="D51C29"/>
              </a:solidFill>
            </a:endParaRPr>
          </a:p>
        </p:txBody>
      </p:sp>
      <p:sp>
        <p:nvSpPr>
          <p:cNvPr id="4" name="Content Placeholder 2">
            <a:extLst>
              <a:ext uri="{FF2B5EF4-FFF2-40B4-BE49-F238E27FC236}">
                <a16:creationId xmlns:a16="http://schemas.microsoft.com/office/drawing/2014/main" id="{B4601218-94AF-4FBE-9E84-D804725A3231}"/>
              </a:ext>
            </a:extLst>
          </p:cNvPr>
          <p:cNvSpPr txBox="1">
            <a:spLocks/>
          </p:cNvSpPr>
          <p:nvPr/>
        </p:nvSpPr>
        <p:spPr>
          <a:xfrm>
            <a:off x="1186248" y="890973"/>
            <a:ext cx="10001676" cy="483020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Review </a:t>
            </a:r>
            <a:r>
              <a:rPr lang="en-US" sz="2400" b="0" i="0" dirty="0" err="1">
                <a:effectLst/>
                <a:latin typeface="Times New Roman" panose="02020603050405020304" pitchFamily="18" charset="0"/>
                <a:cs typeface="Times New Roman" panose="02020603050405020304" pitchFamily="18" charset="0"/>
              </a:rPr>
              <a:t>lại</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cấu</a:t>
            </a:r>
            <a:r>
              <a:rPr lang="en-US" sz="2400" b="0" i="0" dirty="0">
                <a:effectLst/>
                <a:latin typeface="Times New Roman" panose="02020603050405020304" pitchFamily="18" charset="0"/>
                <a:cs typeface="Times New Roman" panose="02020603050405020304" pitchFamily="18" charset="0"/>
              </a:rPr>
              <a:t> trúc </a:t>
            </a:r>
            <a:r>
              <a:rPr lang="en-US" sz="2400" b="0" i="0" dirty="0" err="1">
                <a:effectLst/>
                <a:latin typeface="Times New Roman" panose="02020603050405020304" pitchFamily="18" charset="0"/>
                <a:cs typeface="Times New Roman" panose="02020603050405020304" pitchFamily="18" charset="0"/>
              </a:rPr>
              <a:t>câu</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lệnh</a:t>
            </a:r>
            <a:r>
              <a:rPr lang="en-US" sz="2400" b="0" i="0" dirty="0">
                <a:effectLst/>
                <a:latin typeface="Times New Roman" panose="02020603050405020304" pitchFamily="18" charset="0"/>
                <a:cs typeface="Times New Roman" panose="02020603050405020304" pitchFamily="18" charset="0"/>
              </a:rPr>
              <a:t> HTML</a:t>
            </a:r>
            <a:endParaRPr lang="vi-VN" sz="2400" b="0" i="0" dirty="0">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US" sz="2400" b="0" i="0" dirty="0" err="1">
                <a:effectLst/>
                <a:latin typeface="Times New Roman" panose="02020603050405020304" pitchFamily="18" charset="0"/>
                <a:cs typeface="Times New Roman" panose="02020603050405020304" pitchFamily="18" charset="0"/>
              </a:rPr>
              <a:t>Hướng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dẫn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làm</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bài</a:t>
            </a:r>
            <a:r>
              <a:rPr lang="en-US" sz="2400" b="0" i="0" dirty="0">
                <a:effectLst/>
                <a:latin typeface="Times New Roman" panose="02020603050405020304" pitchFamily="18" charset="0"/>
                <a:cs typeface="Times New Roman" panose="02020603050405020304" pitchFamily="18" charset="0"/>
              </a:rPr>
              <a:t> tập</a:t>
            </a:r>
            <a:endParaRPr lang="vi-VN"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732424"/>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4. Horizontal Rule: </a:t>
            </a:r>
            <a:endParaRPr lang="en-US" sz="3200" dirty="0">
              <a:solidFill>
                <a:srgbClr val="D51C29"/>
              </a:solidFill>
            </a:endParaRPr>
          </a:p>
        </p:txBody>
      </p:sp>
      <p:pic>
        <p:nvPicPr>
          <p:cNvPr id="4" name="Picture 3">
            <a:extLst>
              <a:ext uri="{FF2B5EF4-FFF2-40B4-BE49-F238E27FC236}">
                <a16:creationId xmlns:a16="http://schemas.microsoft.com/office/drawing/2014/main" id="{A2B8487C-FDBC-4B8D-86B2-A7B7B4ED1863}"/>
              </a:ext>
            </a:extLst>
          </p:cNvPr>
          <p:cNvPicPr>
            <a:picLocks noChangeAspect="1"/>
          </p:cNvPicPr>
          <p:nvPr/>
        </p:nvPicPr>
        <p:blipFill>
          <a:blip r:embed="rId3"/>
          <a:stretch>
            <a:fillRect/>
          </a:stretch>
        </p:blipFill>
        <p:spPr>
          <a:xfrm>
            <a:off x="0" y="1136823"/>
            <a:ext cx="12192000" cy="4955058"/>
          </a:xfrm>
          <a:prstGeom prst="rect">
            <a:avLst/>
          </a:prstGeom>
        </p:spPr>
      </p:pic>
    </p:spTree>
    <p:extLst>
      <p:ext uri="{BB962C8B-B14F-4D97-AF65-F5344CB8AC3E}">
        <p14:creationId xmlns:p14="http://schemas.microsoft.com/office/powerpoint/2010/main" val="395407952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5. Break and Comment: </a:t>
            </a:r>
            <a:endParaRPr lang="en-US" sz="3200" dirty="0">
              <a:solidFill>
                <a:srgbClr val="D51C29"/>
              </a:solidFill>
            </a:endParaRPr>
          </a:p>
        </p:txBody>
      </p:sp>
      <p:sp>
        <p:nvSpPr>
          <p:cNvPr id="3" name="Rectangle 1">
            <a:extLst>
              <a:ext uri="{FF2B5EF4-FFF2-40B4-BE49-F238E27FC236}">
                <a16:creationId xmlns:a16="http://schemas.microsoft.com/office/drawing/2014/main" id="{AD5FF1D9-248B-4BAC-997C-8DD91C1E0525}"/>
              </a:ext>
            </a:extLst>
          </p:cNvPr>
          <p:cNvSpPr>
            <a:spLocks noChangeArrowheads="1"/>
          </p:cNvSpPr>
          <p:nvPr/>
        </p:nvSpPr>
        <p:spPr bwMode="auto">
          <a:xfrm>
            <a:off x="646544" y="782122"/>
            <a:ext cx="11109791" cy="2646878"/>
          </a:xfrm>
          <a:prstGeom prst="rect">
            <a:avLst/>
          </a:prstGeom>
          <a:noFill/>
          <a:ln>
            <a:noFill/>
          </a:ln>
          <a:effectLst/>
        </p:spPr>
        <p:txBody>
          <a:bodyPr vert="horz" wrap="square" lIns="12696" tIns="0" rIns="12696" bIns="0" numCol="1" anchor="ctr" anchorCtr="0" compatLnSpc="1">
            <a:prstTxWarp prst="textNoShape">
              <a:avLst/>
            </a:prstTxWarp>
            <a:spAutoFit/>
          </a:bodyPr>
          <a:lstStyle/>
          <a:p>
            <a:pPr algn="just"/>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Comment: </a:t>
            </a:r>
          </a:p>
          <a:p>
            <a:pPr algn="just"/>
            <a:r>
              <a:rPr lang="vi-VN" sz="2400" b="0" i="0" dirty="0">
                <a:effectLst/>
                <a:latin typeface="Times New Roman" panose="02020603050405020304" pitchFamily="18" charset="0"/>
                <a:cs typeface="Times New Roman" panose="02020603050405020304" pitchFamily="18" charset="0"/>
              </a:rPr>
              <a:t>Thẻ comment được sử dụng để chèn chú thích vào tài liệu HTML, các dòng chú thích này sẽ không được hiển trị trên trình duyệt.</a:t>
            </a:r>
          </a:p>
          <a:p>
            <a:pPr algn="just"/>
            <a:r>
              <a:rPr lang="vi-VN" sz="2400" b="0" i="0" dirty="0">
                <a:effectLst/>
                <a:latin typeface="Times New Roman" panose="02020603050405020304" pitchFamily="18" charset="0"/>
                <a:cs typeface="Times New Roman" panose="02020603050405020304" pitchFamily="18" charset="0"/>
              </a:rPr>
              <a:t>Bạn có thể sử dụng các nhận xét để giải thích các dòng code, nó giúp bạn đánh dấu lại vị trí và ý nghĩa của đoạn code bạn sửa lần cuối cùng khi trong tài liệu HTML chứa nhiều code.</a:t>
            </a:r>
            <a:endParaRPr kumimoji="0" lang="en-US" altLang="en-US" sz="28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A9AD2B0A-C2DD-4544-8F18-9F9D77ED16CA}"/>
              </a:ext>
            </a:extLst>
          </p:cNvPr>
          <p:cNvPicPr>
            <a:picLocks noChangeAspect="1"/>
          </p:cNvPicPr>
          <p:nvPr/>
        </p:nvPicPr>
        <p:blipFill>
          <a:blip r:embed="rId3"/>
          <a:stretch>
            <a:fillRect/>
          </a:stretch>
        </p:blipFill>
        <p:spPr>
          <a:xfrm>
            <a:off x="0" y="3204534"/>
            <a:ext cx="12192000" cy="3233336"/>
          </a:xfrm>
          <a:prstGeom prst="rect">
            <a:avLst/>
          </a:prstGeom>
        </p:spPr>
      </p:pic>
    </p:spTree>
    <p:extLst>
      <p:ext uri="{BB962C8B-B14F-4D97-AF65-F5344CB8AC3E}">
        <p14:creationId xmlns:p14="http://schemas.microsoft.com/office/powerpoint/2010/main" val="1151186660"/>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6. Formatting Elements: </a:t>
            </a:r>
            <a:endParaRPr lang="en-US" sz="3200" dirty="0">
              <a:solidFill>
                <a:srgbClr val="D51C29"/>
              </a:solidFill>
            </a:endParaRPr>
          </a:p>
        </p:txBody>
      </p:sp>
      <p:sp>
        <p:nvSpPr>
          <p:cNvPr id="3" name="Rectangle 1">
            <a:extLst>
              <a:ext uri="{FF2B5EF4-FFF2-40B4-BE49-F238E27FC236}">
                <a16:creationId xmlns:a16="http://schemas.microsoft.com/office/drawing/2014/main" id="{B1F9CEAC-6E4A-4D9A-8F36-DC66F19EF2AF}"/>
              </a:ext>
            </a:extLst>
          </p:cNvPr>
          <p:cNvSpPr>
            <a:spLocks noChangeArrowheads="1"/>
          </p:cNvSpPr>
          <p:nvPr/>
        </p:nvSpPr>
        <p:spPr bwMode="auto">
          <a:xfrm>
            <a:off x="1019059" y="1211753"/>
            <a:ext cx="7974601" cy="46569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4" eaLnBrk="0" fontAlgn="base" hangingPunct="0">
              <a:lnSpc>
                <a:spcPct val="150000"/>
              </a:lnSpc>
              <a:spcBef>
                <a:spcPct val="0"/>
              </a:spcBef>
              <a:spcAft>
                <a:spcPct val="0"/>
              </a:spcAft>
            </a:pPr>
            <a:r>
              <a:rPr kumimoji="0" lang="en-US" altLang="en-US" sz="2000" b="0" i="0" u="none" strike="noStrike" cap="none" normalizeH="0" baseline="0" dirty="0">
                <a:ln>
                  <a:noFill/>
                </a:ln>
                <a:solidFill>
                  <a:srgbClr val="DC143C"/>
                </a:solidFill>
                <a:effectLst/>
                <a:latin typeface="Consolas" panose="020B0609020204030204" pitchFamily="49" charset="0"/>
              </a:rPr>
              <a:t>&lt;b&gt;</a:t>
            </a:r>
            <a:r>
              <a:rPr kumimoji="0" lang="en-US" altLang="en-US" sz="2000" b="0" i="0" u="none" strike="noStrike" cap="none" normalizeH="0" baseline="0" dirty="0">
                <a:ln>
                  <a:noFill/>
                </a:ln>
                <a:solidFill>
                  <a:srgbClr val="000000"/>
                </a:solidFill>
                <a:effectLst/>
                <a:latin typeface="Verdana" panose="020B0604030504040204" pitchFamily="34" charset="0"/>
              </a:rPr>
              <a:t> - Bold text</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DC143C"/>
                </a:solidFill>
                <a:effectLst/>
                <a:latin typeface="Consolas" panose="020B0609020204030204" pitchFamily="49" charset="0"/>
              </a:rPr>
              <a:t>&lt;strong&gt;</a:t>
            </a:r>
            <a:r>
              <a:rPr kumimoji="0" lang="en-US" altLang="en-US" sz="2000" b="0" i="0" u="none" strike="noStrike" cap="none" normalizeH="0" baseline="0" dirty="0">
                <a:ln>
                  <a:noFill/>
                </a:ln>
                <a:solidFill>
                  <a:srgbClr val="000000"/>
                </a:solidFill>
                <a:effectLst/>
                <a:latin typeface="Verdana" panose="020B0604030504040204" pitchFamily="34" charset="0"/>
              </a:rPr>
              <a:t> - Important text</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DC143C"/>
                </a:solidFill>
                <a:effectLst/>
                <a:latin typeface="Consolas" panose="020B0609020204030204" pitchFamily="49" charset="0"/>
              </a:rPr>
              <a:t>&lt;</a:t>
            </a:r>
            <a:r>
              <a:rPr kumimoji="0" lang="en-US" altLang="en-US" sz="2000" b="0" i="0" u="none" strike="noStrike" cap="none" normalizeH="0" baseline="0" dirty="0" err="1">
                <a:ln>
                  <a:noFill/>
                </a:ln>
                <a:solidFill>
                  <a:srgbClr val="DC143C"/>
                </a:solidFill>
                <a:effectLst/>
                <a:latin typeface="Consolas" panose="020B0609020204030204" pitchFamily="49" charset="0"/>
              </a:rPr>
              <a:t>i</a:t>
            </a:r>
            <a:r>
              <a:rPr kumimoji="0" lang="en-US" altLang="en-US" sz="2000" b="0" i="0" u="none" strike="noStrike" cap="none" normalizeH="0" baseline="0" dirty="0">
                <a:ln>
                  <a:noFill/>
                </a:ln>
                <a:solidFill>
                  <a:srgbClr val="DC143C"/>
                </a:solidFill>
                <a:effectLst/>
                <a:latin typeface="Consolas" panose="020B0609020204030204" pitchFamily="49" charset="0"/>
              </a:rPr>
              <a:t>&gt;</a:t>
            </a:r>
            <a:r>
              <a:rPr kumimoji="0" lang="en-US" altLang="en-US" sz="2000" b="0" i="0" u="none" strike="noStrike" cap="none" normalizeH="0" baseline="0" dirty="0">
                <a:ln>
                  <a:noFill/>
                </a:ln>
                <a:solidFill>
                  <a:srgbClr val="000000"/>
                </a:solidFill>
                <a:effectLst/>
                <a:latin typeface="Verdana" panose="020B0604030504040204" pitchFamily="34" charset="0"/>
              </a:rPr>
              <a:t> - Italic text</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DC143C"/>
                </a:solidFill>
                <a:effectLst/>
                <a:latin typeface="Consolas" panose="020B0609020204030204" pitchFamily="49" charset="0"/>
              </a:rPr>
              <a:t>&lt;</a:t>
            </a:r>
            <a:r>
              <a:rPr kumimoji="0" lang="en-US" altLang="en-US" sz="2000" b="0" i="0" u="none" strike="noStrike" cap="none" normalizeH="0" baseline="0" dirty="0" err="1">
                <a:ln>
                  <a:noFill/>
                </a:ln>
                <a:solidFill>
                  <a:srgbClr val="DC143C"/>
                </a:solidFill>
                <a:effectLst/>
                <a:latin typeface="Consolas" panose="020B0609020204030204" pitchFamily="49" charset="0"/>
              </a:rPr>
              <a:t>em</a:t>
            </a:r>
            <a:r>
              <a:rPr kumimoji="0" lang="en-US" altLang="en-US" sz="2000" b="0" i="0" u="none" strike="noStrike" cap="none" normalizeH="0" baseline="0" dirty="0">
                <a:ln>
                  <a:noFill/>
                </a:ln>
                <a:solidFill>
                  <a:srgbClr val="DC143C"/>
                </a:solidFill>
                <a:effectLst/>
                <a:latin typeface="Consolas" panose="020B0609020204030204" pitchFamily="49" charset="0"/>
              </a:rPr>
              <a:t>&gt;</a:t>
            </a:r>
            <a:r>
              <a:rPr kumimoji="0" lang="en-US" altLang="en-US" sz="2000" b="0" i="0" u="none" strike="noStrike" cap="none" normalizeH="0" baseline="0" dirty="0">
                <a:ln>
                  <a:noFill/>
                </a:ln>
                <a:solidFill>
                  <a:srgbClr val="000000"/>
                </a:solidFill>
                <a:effectLst/>
                <a:latin typeface="Verdana" panose="020B0604030504040204" pitchFamily="34" charset="0"/>
              </a:rPr>
              <a:t> - Emphasized text</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DC143C"/>
                </a:solidFill>
                <a:effectLst/>
                <a:latin typeface="Consolas" panose="020B0609020204030204" pitchFamily="49" charset="0"/>
              </a:rPr>
              <a:t>&lt;mark&gt;</a:t>
            </a:r>
            <a:r>
              <a:rPr kumimoji="0" lang="en-US" altLang="en-US" sz="2000" b="0" i="0" u="none" strike="noStrike" cap="none" normalizeH="0" baseline="0" dirty="0">
                <a:ln>
                  <a:noFill/>
                </a:ln>
                <a:solidFill>
                  <a:srgbClr val="000000"/>
                </a:solidFill>
                <a:effectLst/>
                <a:latin typeface="Verdana" panose="020B0604030504040204" pitchFamily="34" charset="0"/>
              </a:rPr>
              <a:t> - Marked text</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DC143C"/>
                </a:solidFill>
                <a:effectLst/>
                <a:latin typeface="Consolas" panose="020B0609020204030204" pitchFamily="49" charset="0"/>
              </a:rPr>
              <a:t>&lt;small&gt;</a:t>
            </a:r>
            <a:r>
              <a:rPr kumimoji="0" lang="en-US" altLang="en-US" sz="2000" b="0" i="0" u="none" strike="noStrike" cap="none" normalizeH="0" baseline="0" dirty="0">
                <a:ln>
                  <a:noFill/>
                </a:ln>
                <a:solidFill>
                  <a:srgbClr val="000000"/>
                </a:solidFill>
                <a:effectLst/>
                <a:latin typeface="Verdana" panose="020B0604030504040204" pitchFamily="34" charset="0"/>
              </a:rPr>
              <a:t> - Smaller text</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DC143C"/>
                </a:solidFill>
                <a:effectLst/>
                <a:latin typeface="Consolas" panose="020B0609020204030204" pitchFamily="49" charset="0"/>
              </a:rPr>
              <a:t>&lt;del&gt;</a:t>
            </a:r>
            <a:r>
              <a:rPr kumimoji="0" lang="en-US" altLang="en-US" sz="2000" b="0" i="0" u="none" strike="noStrike" cap="none" normalizeH="0" baseline="0" dirty="0">
                <a:ln>
                  <a:noFill/>
                </a:ln>
                <a:solidFill>
                  <a:srgbClr val="000000"/>
                </a:solidFill>
                <a:effectLst/>
                <a:latin typeface="Verdana" panose="020B0604030504040204" pitchFamily="34" charset="0"/>
              </a:rPr>
              <a:t> - Deleted text</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DC143C"/>
                </a:solidFill>
                <a:effectLst/>
                <a:latin typeface="Consolas" panose="020B0609020204030204" pitchFamily="49" charset="0"/>
              </a:rPr>
              <a:t>&lt;ins&gt;</a:t>
            </a:r>
            <a:r>
              <a:rPr kumimoji="0" lang="en-US" altLang="en-US" sz="2000" b="0" i="0" u="none" strike="noStrike" cap="none" normalizeH="0" baseline="0" dirty="0">
                <a:ln>
                  <a:noFill/>
                </a:ln>
                <a:solidFill>
                  <a:srgbClr val="000000"/>
                </a:solidFill>
                <a:effectLst/>
                <a:latin typeface="Verdana" panose="020B0604030504040204" pitchFamily="34" charset="0"/>
              </a:rPr>
              <a:t> - Inserted text</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DC143C"/>
                </a:solidFill>
                <a:effectLst/>
                <a:latin typeface="Consolas" panose="020B0609020204030204" pitchFamily="49" charset="0"/>
              </a:rPr>
              <a:t>&lt;sub&gt;</a:t>
            </a:r>
            <a:r>
              <a:rPr kumimoji="0" lang="en-US" altLang="en-US" sz="2000" b="0" i="0" u="none" strike="noStrike" cap="none" normalizeH="0" baseline="0" dirty="0">
                <a:ln>
                  <a:noFill/>
                </a:ln>
                <a:solidFill>
                  <a:srgbClr val="000000"/>
                </a:solidFill>
                <a:effectLst/>
                <a:latin typeface="Verdana" panose="020B0604030504040204" pitchFamily="34" charset="0"/>
              </a:rPr>
              <a:t> - Subscript text</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DC143C"/>
                </a:solidFill>
                <a:effectLst/>
                <a:latin typeface="Consolas" panose="020B0609020204030204" pitchFamily="49" charset="0"/>
              </a:rPr>
              <a:t>&lt;sup&gt;</a:t>
            </a:r>
            <a:r>
              <a:rPr kumimoji="0" lang="en-US" altLang="en-US" sz="2000" b="0" i="0" u="none" strike="noStrike" cap="none" normalizeH="0" baseline="0" dirty="0">
                <a:ln>
                  <a:noFill/>
                </a:ln>
                <a:solidFill>
                  <a:srgbClr val="000000"/>
                </a:solidFill>
                <a:effectLst/>
                <a:latin typeface="Verdana" panose="020B0604030504040204" pitchFamily="34" charset="0"/>
              </a:rPr>
              <a:t> - Superscript text</a:t>
            </a:r>
          </a:p>
        </p:txBody>
      </p:sp>
      <p:pic>
        <p:nvPicPr>
          <p:cNvPr id="7" name="Picture 6">
            <a:extLst>
              <a:ext uri="{FF2B5EF4-FFF2-40B4-BE49-F238E27FC236}">
                <a16:creationId xmlns:a16="http://schemas.microsoft.com/office/drawing/2014/main" id="{D0ADBB4F-1AB0-4521-AA9E-A29B06E4F046}"/>
              </a:ext>
            </a:extLst>
          </p:cNvPr>
          <p:cNvPicPr>
            <a:picLocks noChangeAspect="1"/>
          </p:cNvPicPr>
          <p:nvPr/>
        </p:nvPicPr>
        <p:blipFill>
          <a:blip r:embed="rId3"/>
          <a:stretch>
            <a:fillRect/>
          </a:stretch>
        </p:blipFill>
        <p:spPr>
          <a:xfrm>
            <a:off x="5475756" y="841893"/>
            <a:ext cx="5572525" cy="5396635"/>
          </a:xfrm>
          <a:prstGeom prst="rect">
            <a:avLst/>
          </a:prstGeom>
        </p:spPr>
      </p:pic>
    </p:spTree>
    <p:extLst>
      <p:ext uri="{BB962C8B-B14F-4D97-AF65-F5344CB8AC3E}">
        <p14:creationId xmlns:p14="http://schemas.microsoft.com/office/powerpoint/2010/main" val="118433833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6. Formatting Elements: </a:t>
            </a:r>
            <a:endParaRPr lang="en-US" sz="3200" dirty="0">
              <a:solidFill>
                <a:srgbClr val="D51C29"/>
              </a:solidFill>
            </a:endParaRPr>
          </a:p>
        </p:txBody>
      </p:sp>
      <p:sp>
        <p:nvSpPr>
          <p:cNvPr id="3" name="Rectangle 1">
            <a:extLst>
              <a:ext uri="{FF2B5EF4-FFF2-40B4-BE49-F238E27FC236}">
                <a16:creationId xmlns:a16="http://schemas.microsoft.com/office/drawing/2014/main" id="{B1F9CEAC-6E4A-4D9A-8F36-DC66F19EF2AF}"/>
              </a:ext>
            </a:extLst>
          </p:cNvPr>
          <p:cNvSpPr>
            <a:spLocks noChangeArrowheads="1"/>
          </p:cNvSpPr>
          <p:nvPr/>
        </p:nvSpPr>
        <p:spPr bwMode="auto">
          <a:xfrm>
            <a:off x="1019059" y="1211753"/>
            <a:ext cx="7974601" cy="46569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4" eaLnBrk="0" fontAlgn="base" hangingPunct="0">
              <a:lnSpc>
                <a:spcPct val="150000"/>
              </a:lnSpc>
              <a:spcBef>
                <a:spcPct val="0"/>
              </a:spcBef>
              <a:spcAft>
                <a:spcPct val="0"/>
              </a:spcAft>
            </a:pPr>
            <a:r>
              <a:rPr kumimoji="0" lang="en-US" altLang="en-US" sz="2000" b="0" i="0" u="none" strike="noStrike" cap="none" normalizeH="0" baseline="0" dirty="0">
                <a:ln>
                  <a:noFill/>
                </a:ln>
                <a:solidFill>
                  <a:srgbClr val="DC143C"/>
                </a:solidFill>
                <a:effectLst/>
                <a:latin typeface="Consolas" panose="020B0609020204030204" pitchFamily="49" charset="0"/>
              </a:rPr>
              <a:t>&lt;b&gt;</a:t>
            </a:r>
            <a:r>
              <a:rPr kumimoji="0" lang="en-US" altLang="en-US" sz="2000" b="0" i="0" u="none" strike="noStrike" cap="none" normalizeH="0" baseline="0" dirty="0">
                <a:ln>
                  <a:noFill/>
                </a:ln>
                <a:solidFill>
                  <a:srgbClr val="000000"/>
                </a:solidFill>
                <a:effectLst/>
                <a:latin typeface="Verdana" panose="020B0604030504040204" pitchFamily="34" charset="0"/>
              </a:rPr>
              <a:t> - Bold text</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DC143C"/>
                </a:solidFill>
                <a:effectLst/>
                <a:latin typeface="Consolas" panose="020B0609020204030204" pitchFamily="49" charset="0"/>
              </a:rPr>
              <a:t>&lt;strong&gt;</a:t>
            </a:r>
            <a:r>
              <a:rPr kumimoji="0" lang="en-US" altLang="en-US" sz="2000" b="0" i="0" u="none" strike="noStrike" cap="none" normalizeH="0" baseline="0" dirty="0">
                <a:ln>
                  <a:noFill/>
                </a:ln>
                <a:solidFill>
                  <a:srgbClr val="000000"/>
                </a:solidFill>
                <a:effectLst/>
                <a:latin typeface="Verdana" panose="020B0604030504040204" pitchFamily="34" charset="0"/>
              </a:rPr>
              <a:t> - Important text</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DC143C"/>
                </a:solidFill>
                <a:effectLst/>
                <a:latin typeface="Consolas" panose="020B0609020204030204" pitchFamily="49" charset="0"/>
              </a:rPr>
              <a:t>&lt;</a:t>
            </a:r>
            <a:r>
              <a:rPr kumimoji="0" lang="en-US" altLang="en-US" sz="2000" b="0" i="0" u="none" strike="noStrike" cap="none" normalizeH="0" baseline="0" dirty="0" err="1">
                <a:ln>
                  <a:noFill/>
                </a:ln>
                <a:solidFill>
                  <a:srgbClr val="DC143C"/>
                </a:solidFill>
                <a:effectLst/>
                <a:latin typeface="Consolas" panose="020B0609020204030204" pitchFamily="49" charset="0"/>
              </a:rPr>
              <a:t>i</a:t>
            </a:r>
            <a:r>
              <a:rPr kumimoji="0" lang="en-US" altLang="en-US" sz="2000" b="0" i="0" u="none" strike="noStrike" cap="none" normalizeH="0" baseline="0" dirty="0">
                <a:ln>
                  <a:noFill/>
                </a:ln>
                <a:solidFill>
                  <a:srgbClr val="DC143C"/>
                </a:solidFill>
                <a:effectLst/>
                <a:latin typeface="Consolas" panose="020B0609020204030204" pitchFamily="49" charset="0"/>
              </a:rPr>
              <a:t>&gt;</a:t>
            </a:r>
            <a:r>
              <a:rPr kumimoji="0" lang="en-US" altLang="en-US" sz="2000" b="0" i="0" u="none" strike="noStrike" cap="none" normalizeH="0" baseline="0" dirty="0">
                <a:ln>
                  <a:noFill/>
                </a:ln>
                <a:solidFill>
                  <a:srgbClr val="000000"/>
                </a:solidFill>
                <a:effectLst/>
                <a:latin typeface="Verdana" panose="020B0604030504040204" pitchFamily="34" charset="0"/>
              </a:rPr>
              <a:t> - Italic text</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DC143C"/>
                </a:solidFill>
                <a:effectLst/>
                <a:latin typeface="Consolas" panose="020B0609020204030204" pitchFamily="49" charset="0"/>
              </a:rPr>
              <a:t>&lt;</a:t>
            </a:r>
            <a:r>
              <a:rPr kumimoji="0" lang="en-US" altLang="en-US" sz="2000" b="0" i="0" u="none" strike="noStrike" cap="none" normalizeH="0" baseline="0" dirty="0" err="1">
                <a:ln>
                  <a:noFill/>
                </a:ln>
                <a:solidFill>
                  <a:srgbClr val="DC143C"/>
                </a:solidFill>
                <a:effectLst/>
                <a:latin typeface="Consolas" panose="020B0609020204030204" pitchFamily="49" charset="0"/>
              </a:rPr>
              <a:t>em</a:t>
            </a:r>
            <a:r>
              <a:rPr kumimoji="0" lang="en-US" altLang="en-US" sz="2000" b="0" i="0" u="none" strike="noStrike" cap="none" normalizeH="0" baseline="0" dirty="0">
                <a:ln>
                  <a:noFill/>
                </a:ln>
                <a:solidFill>
                  <a:srgbClr val="DC143C"/>
                </a:solidFill>
                <a:effectLst/>
                <a:latin typeface="Consolas" panose="020B0609020204030204" pitchFamily="49" charset="0"/>
              </a:rPr>
              <a:t>&gt;</a:t>
            </a:r>
            <a:r>
              <a:rPr kumimoji="0" lang="en-US" altLang="en-US" sz="2000" b="0" i="0" u="none" strike="noStrike" cap="none" normalizeH="0" baseline="0" dirty="0">
                <a:ln>
                  <a:noFill/>
                </a:ln>
                <a:solidFill>
                  <a:srgbClr val="000000"/>
                </a:solidFill>
                <a:effectLst/>
                <a:latin typeface="Verdana" panose="020B0604030504040204" pitchFamily="34" charset="0"/>
              </a:rPr>
              <a:t> - Emphasized text</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DC143C"/>
                </a:solidFill>
                <a:effectLst/>
                <a:latin typeface="Consolas" panose="020B0609020204030204" pitchFamily="49" charset="0"/>
              </a:rPr>
              <a:t>&lt;mark&gt;</a:t>
            </a:r>
            <a:r>
              <a:rPr kumimoji="0" lang="en-US" altLang="en-US" sz="2000" b="0" i="0" u="none" strike="noStrike" cap="none" normalizeH="0" baseline="0" dirty="0">
                <a:ln>
                  <a:noFill/>
                </a:ln>
                <a:solidFill>
                  <a:srgbClr val="000000"/>
                </a:solidFill>
                <a:effectLst/>
                <a:latin typeface="Verdana" panose="020B0604030504040204" pitchFamily="34" charset="0"/>
              </a:rPr>
              <a:t> - Marked text</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DC143C"/>
                </a:solidFill>
                <a:effectLst/>
                <a:latin typeface="Consolas" panose="020B0609020204030204" pitchFamily="49" charset="0"/>
              </a:rPr>
              <a:t>&lt;small&gt;</a:t>
            </a:r>
            <a:r>
              <a:rPr kumimoji="0" lang="en-US" altLang="en-US" sz="2000" b="0" i="0" u="none" strike="noStrike" cap="none" normalizeH="0" baseline="0" dirty="0">
                <a:ln>
                  <a:noFill/>
                </a:ln>
                <a:solidFill>
                  <a:srgbClr val="000000"/>
                </a:solidFill>
                <a:effectLst/>
                <a:latin typeface="Verdana" panose="020B0604030504040204" pitchFamily="34" charset="0"/>
              </a:rPr>
              <a:t> - Smaller text</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DC143C"/>
                </a:solidFill>
                <a:effectLst/>
                <a:latin typeface="Consolas" panose="020B0609020204030204" pitchFamily="49" charset="0"/>
              </a:rPr>
              <a:t>&lt;del&gt;</a:t>
            </a:r>
            <a:r>
              <a:rPr kumimoji="0" lang="en-US" altLang="en-US" sz="2000" b="0" i="0" u="none" strike="noStrike" cap="none" normalizeH="0" baseline="0" dirty="0">
                <a:ln>
                  <a:noFill/>
                </a:ln>
                <a:solidFill>
                  <a:srgbClr val="000000"/>
                </a:solidFill>
                <a:effectLst/>
                <a:latin typeface="Verdana" panose="020B0604030504040204" pitchFamily="34" charset="0"/>
              </a:rPr>
              <a:t> - Deleted text</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DC143C"/>
                </a:solidFill>
                <a:effectLst/>
                <a:latin typeface="Consolas" panose="020B0609020204030204" pitchFamily="49" charset="0"/>
              </a:rPr>
              <a:t>&lt;ins&gt;</a:t>
            </a:r>
            <a:r>
              <a:rPr kumimoji="0" lang="en-US" altLang="en-US" sz="2000" b="0" i="0" u="none" strike="noStrike" cap="none" normalizeH="0" baseline="0" dirty="0">
                <a:ln>
                  <a:noFill/>
                </a:ln>
                <a:solidFill>
                  <a:srgbClr val="000000"/>
                </a:solidFill>
                <a:effectLst/>
                <a:latin typeface="Verdana" panose="020B0604030504040204" pitchFamily="34" charset="0"/>
              </a:rPr>
              <a:t> - Inserted text</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DC143C"/>
                </a:solidFill>
                <a:effectLst/>
                <a:latin typeface="Consolas" panose="020B0609020204030204" pitchFamily="49" charset="0"/>
              </a:rPr>
              <a:t>&lt;sub&gt;</a:t>
            </a:r>
            <a:r>
              <a:rPr kumimoji="0" lang="en-US" altLang="en-US" sz="2000" b="0" i="0" u="none" strike="noStrike" cap="none" normalizeH="0" baseline="0" dirty="0">
                <a:ln>
                  <a:noFill/>
                </a:ln>
                <a:solidFill>
                  <a:srgbClr val="000000"/>
                </a:solidFill>
                <a:effectLst/>
                <a:latin typeface="Verdana" panose="020B0604030504040204" pitchFamily="34" charset="0"/>
              </a:rPr>
              <a:t> - Subscript text</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DC143C"/>
                </a:solidFill>
                <a:effectLst/>
                <a:latin typeface="Consolas" panose="020B0609020204030204" pitchFamily="49" charset="0"/>
              </a:rPr>
              <a:t>&lt;sup&gt;</a:t>
            </a:r>
            <a:r>
              <a:rPr kumimoji="0" lang="en-US" altLang="en-US" sz="2000" b="0" i="0" u="none" strike="noStrike" cap="none" normalizeH="0" baseline="0" dirty="0">
                <a:ln>
                  <a:noFill/>
                </a:ln>
                <a:solidFill>
                  <a:srgbClr val="000000"/>
                </a:solidFill>
                <a:effectLst/>
                <a:latin typeface="Verdana" panose="020B0604030504040204" pitchFamily="34" charset="0"/>
              </a:rPr>
              <a:t> - Superscript text</a:t>
            </a:r>
          </a:p>
        </p:txBody>
      </p:sp>
      <p:pic>
        <p:nvPicPr>
          <p:cNvPr id="8" name="Picture 7">
            <a:extLst>
              <a:ext uri="{FF2B5EF4-FFF2-40B4-BE49-F238E27FC236}">
                <a16:creationId xmlns:a16="http://schemas.microsoft.com/office/drawing/2014/main" id="{6E2F2BC9-D59B-4E41-92CC-65D521670254}"/>
              </a:ext>
            </a:extLst>
          </p:cNvPr>
          <p:cNvPicPr>
            <a:picLocks noChangeAspect="1"/>
          </p:cNvPicPr>
          <p:nvPr/>
        </p:nvPicPr>
        <p:blipFill>
          <a:blip r:embed="rId3"/>
          <a:stretch>
            <a:fillRect/>
          </a:stretch>
        </p:blipFill>
        <p:spPr>
          <a:xfrm>
            <a:off x="5708822" y="757225"/>
            <a:ext cx="5773038" cy="5565971"/>
          </a:xfrm>
          <a:prstGeom prst="rect">
            <a:avLst/>
          </a:prstGeom>
        </p:spPr>
      </p:pic>
    </p:spTree>
    <p:extLst>
      <p:ext uri="{BB962C8B-B14F-4D97-AF65-F5344CB8AC3E}">
        <p14:creationId xmlns:p14="http://schemas.microsoft.com/office/powerpoint/2010/main" val="219522327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6. Image: &lt;</a:t>
            </a:r>
            <a:r>
              <a:rPr lang="en-US" sz="3200" b="1" dirty="0" err="1">
                <a:solidFill>
                  <a:srgbClr val="D51C29"/>
                </a:solidFill>
              </a:rPr>
              <a:t>img</a:t>
            </a:r>
            <a:r>
              <a:rPr lang="en-US" sz="3200" b="1" dirty="0">
                <a:solidFill>
                  <a:srgbClr val="D51C29"/>
                </a:solidFill>
              </a:rPr>
              <a:t>&gt; </a:t>
            </a:r>
            <a:endParaRPr lang="en-US" sz="3200" dirty="0">
              <a:solidFill>
                <a:srgbClr val="D51C29"/>
              </a:solidFill>
            </a:endParaRPr>
          </a:p>
        </p:txBody>
      </p:sp>
      <p:sp>
        <p:nvSpPr>
          <p:cNvPr id="5" name="TextBox 4">
            <a:extLst>
              <a:ext uri="{FF2B5EF4-FFF2-40B4-BE49-F238E27FC236}">
                <a16:creationId xmlns:a16="http://schemas.microsoft.com/office/drawing/2014/main" id="{E66D6264-7523-45BF-A986-974B7E6825B3}"/>
              </a:ext>
            </a:extLst>
          </p:cNvPr>
          <p:cNvSpPr txBox="1"/>
          <p:nvPr/>
        </p:nvSpPr>
        <p:spPr>
          <a:xfrm>
            <a:off x="1488615" y="968358"/>
            <a:ext cx="8031892" cy="4921284"/>
          </a:xfrm>
          <a:prstGeom prst="rect">
            <a:avLst/>
          </a:prstGeom>
          <a:noFill/>
        </p:spPr>
        <p:txBody>
          <a:bodyPr wrap="square" rtlCol="0">
            <a:spAutoFit/>
          </a:bodyPr>
          <a:lstStyle/>
          <a:p>
            <a:pPr>
              <a:lnSpc>
                <a:spcPct val="200000"/>
              </a:lnSpc>
            </a:pPr>
            <a:r>
              <a:rPr lang="en-US" sz="2000" dirty="0">
                <a:solidFill>
                  <a:srgbClr val="FF0000"/>
                </a:solidFill>
              </a:rPr>
              <a:t>&lt;</a:t>
            </a:r>
            <a:r>
              <a:rPr lang="en-US" sz="2000" dirty="0" err="1">
                <a:solidFill>
                  <a:srgbClr val="FF0000"/>
                </a:solidFill>
              </a:rPr>
              <a:t>img</a:t>
            </a:r>
            <a:r>
              <a:rPr lang="en-US" sz="2000" dirty="0">
                <a:solidFill>
                  <a:srgbClr val="FF0000"/>
                </a:solidFill>
              </a:rPr>
              <a:t>&gt; </a:t>
            </a:r>
            <a:r>
              <a:rPr lang="en-US" sz="2000" dirty="0" err="1"/>
              <a:t>không</a:t>
            </a:r>
            <a:r>
              <a:rPr lang="en-US" sz="2000" dirty="0"/>
              <a:t> </a:t>
            </a:r>
            <a:r>
              <a:rPr lang="en-US" sz="2000" dirty="0" err="1"/>
              <a:t>có</a:t>
            </a:r>
            <a:r>
              <a:rPr lang="en-US" sz="2000" dirty="0"/>
              <a:t> </a:t>
            </a:r>
            <a:r>
              <a:rPr lang="en-US" sz="2000" dirty="0" err="1"/>
              <a:t>thẻ</a:t>
            </a:r>
            <a:r>
              <a:rPr lang="en-US" sz="2000" dirty="0"/>
              <a:t> </a:t>
            </a:r>
            <a:r>
              <a:rPr lang="en-US" sz="2000" dirty="0" err="1"/>
              <a:t>đóng</a:t>
            </a:r>
            <a:endParaRPr lang="en-US" sz="2000" dirty="0"/>
          </a:p>
          <a:p>
            <a:pPr>
              <a:lnSpc>
                <a:spcPct val="200000"/>
              </a:lnSpc>
            </a:pPr>
            <a:r>
              <a:rPr lang="en-US" sz="2000" dirty="0" err="1"/>
              <a:t>Các</a:t>
            </a:r>
            <a:r>
              <a:rPr lang="en-US" sz="2000" dirty="0"/>
              <a:t> </a:t>
            </a:r>
            <a:r>
              <a:rPr lang="en-US" sz="2000" dirty="0" err="1"/>
              <a:t>thuộc</a:t>
            </a:r>
            <a:r>
              <a:rPr lang="en-US" sz="2000" dirty="0"/>
              <a:t> </a:t>
            </a:r>
            <a:r>
              <a:rPr lang="en-US" sz="2000" dirty="0" err="1"/>
              <a:t>tính</a:t>
            </a:r>
            <a:r>
              <a:rPr lang="en-US" sz="2000" dirty="0"/>
              <a:t> </a:t>
            </a:r>
            <a:r>
              <a:rPr lang="en-US" sz="2000" dirty="0" err="1"/>
              <a:t>của</a:t>
            </a:r>
            <a:r>
              <a:rPr lang="en-US" sz="2000" dirty="0"/>
              <a:t> </a:t>
            </a:r>
            <a:r>
              <a:rPr lang="en-US" sz="2000" dirty="0" err="1"/>
              <a:t>thẻ</a:t>
            </a:r>
            <a:r>
              <a:rPr lang="en-US" sz="2000" dirty="0"/>
              <a:t> &lt;</a:t>
            </a:r>
            <a:r>
              <a:rPr lang="en-US" sz="2000" dirty="0" err="1"/>
              <a:t>img</a:t>
            </a:r>
            <a:r>
              <a:rPr lang="en-US" sz="2000" dirty="0"/>
              <a:t>&gt;:</a:t>
            </a:r>
          </a:p>
          <a:p>
            <a:pPr>
              <a:lnSpc>
                <a:spcPct val="200000"/>
              </a:lnSpc>
            </a:pPr>
            <a:r>
              <a:rPr lang="en-US" sz="2000" dirty="0"/>
              <a:t> - SRC: </a:t>
            </a:r>
            <a:r>
              <a:rPr lang="en-US" sz="2000" dirty="0" err="1"/>
              <a:t>đường</a:t>
            </a:r>
            <a:r>
              <a:rPr lang="en-US" sz="2000" dirty="0"/>
              <a:t> </a:t>
            </a:r>
            <a:r>
              <a:rPr lang="en-US" sz="2000" dirty="0" err="1"/>
              <a:t>dẫn</a:t>
            </a:r>
            <a:r>
              <a:rPr lang="en-US" sz="2000" dirty="0"/>
              <a:t> </a:t>
            </a:r>
            <a:r>
              <a:rPr lang="en-US" sz="2000" dirty="0" err="1"/>
              <a:t>đến</a:t>
            </a:r>
            <a:r>
              <a:rPr lang="en-US" sz="2000" dirty="0"/>
              <a:t> file </a:t>
            </a:r>
            <a:r>
              <a:rPr lang="en-US" sz="2000" dirty="0" err="1"/>
              <a:t>hình</a:t>
            </a:r>
            <a:r>
              <a:rPr lang="en-US" sz="2000" dirty="0"/>
              <a:t> </a:t>
            </a:r>
            <a:r>
              <a:rPr lang="en-US" sz="2000" dirty="0" err="1"/>
              <a:t>ảnh</a:t>
            </a:r>
            <a:endParaRPr lang="en-US" sz="2000" dirty="0"/>
          </a:p>
          <a:p>
            <a:pPr>
              <a:lnSpc>
                <a:spcPct val="200000"/>
              </a:lnSpc>
            </a:pPr>
            <a:r>
              <a:rPr lang="en-US" sz="2000" dirty="0"/>
              <a:t> - ALT: </a:t>
            </a:r>
            <a:r>
              <a:rPr lang="en-US" sz="2000" dirty="0" err="1"/>
              <a:t>Chú</a:t>
            </a:r>
            <a:r>
              <a:rPr lang="en-US" sz="2000" dirty="0"/>
              <a:t> </a:t>
            </a:r>
            <a:r>
              <a:rPr lang="en-US" sz="2000" dirty="0" err="1"/>
              <a:t>thích</a:t>
            </a:r>
            <a:r>
              <a:rPr lang="en-US" sz="2000" dirty="0"/>
              <a:t> </a:t>
            </a:r>
            <a:r>
              <a:rPr lang="en-US" sz="2000" dirty="0" err="1"/>
              <a:t>cho</a:t>
            </a:r>
            <a:r>
              <a:rPr lang="en-US" sz="2000" dirty="0"/>
              <a:t> </a:t>
            </a:r>
            <a:r>
              <a:rPr lang="en-US" sz="2000" dirty="0" err="1"/>
              <a:t>hình</a:t>
            </a:r>
            <a:r>
              <a:rPr lang="en-US" sz="2000" dirty="0"/>
              <a:t> </a:t>
            </a:r>
            <a:r>
              <a:rPr lang="en-US" sz="2000" dirty="0" err="1"/>
              <a:t>ảnh</a:t>
            </a:r>
            <a:endParaRPr lang="en-US" sz="2000" dirty="0"/>
          </a:p>
          <a:p>
            <a:pPr>
              <a:lnSpc>
                <a:spcPct val="200000"/>
              </a:lnSpc>
            </a:pPr>
            <a:r>
              <a:rPr lang="en-US" sz="2000" dirty="0"/>
              <a:t> - Position: Top, Bottom, Middle</a:t>
            </a:r>
          </a:p>
          <a:p>
            <a:pPr>
              <a:lnSpc>
                <a:spcPct val="200000"/>
              </a:lnSpc>
            </a:pPr>
            <a:r>
              <a:rPr lang="en-US" sz="2000" dirty="0"/>
              <a:t> - Border: </a:t>
            </a:r>
            <a:r>
              <a:rPr lang="en-US" sz="2000" dirty="0" err="1"/>
              <a:t>Độ</a:t>
            </a:r>
            <a:r>
              <a:rPr lang="en-US" sz="2000" dirty="0"/>
              <a:t> </a:t>
            </a:r>
            <a:r>
              <a:rPr lang="en-US" sz="2000" dirty="0" err="1"/>
              <a:t>dày</a:t>
            </a:r>
            <a:r>
              <a:rPr lang="en-US" sz="2000" dirty="0"/>
              <a:t> </a:t>
            </a:r>
            <a:r>
              <a:rPr lang="en-US" sz="2000" dirty="0" err="1"/>
              <a:t>nét</a:t>
            </a:r>
            <a:r>
              <a:rPr lang="en-US" sz="2000" dirty="0"/>
              <a:t> </a:t>
            </a:r>
            <a:r>
              <a:rPr lang="en-US" sz="2000" dirty="0" err="1"/>
              <a:t>viền</a:t>
            </a:r>
            <a:r>
              <a:rPr lang="en-US" sz="2000" dirty="0"/>
              <a:t> </a:t>
            </a:r>
            <a:r>
              <a:rPr lang="en-US" sz="2000" dirty="0" err="1"/>
              <a:t>xung</a:t>
            </a:r>
            <a:r>
              <a:rPr lang="en-US" sz="2000" dirty="0"/>
              <a:t> </a:t>
            </a:r>
            <a:r>
              <a:rPr lang="en-US" sz="2000" dirty="0" err="1"/>
              <a:t>quanh</a:t>
            </a:r>
            <a:r>
              <a:rPr lang="en-US" sz="2000" dirty="0"/>
              <a:t> </a:t>
            </a:r>
            <a:r>
              <a:rPr lang="en-US" sz="2000" dirty="0" err="1"/>
              <a:t>ảnh</a:t>
            </a:r>
            <a:r>
              <a:rPr lang="en-US" sz="2000" dirty="0"/>
              <a:t> (default = 0)</a:t>
            </a:r>
          </a:p>
          <a:p>
            <a:pPr>
              <a:lnSpc>
                <a:spcPct val="200000"/>
              </a:lnSpc>
            </a:pPr>
            <a:r>
              <a:rPr lang="en-US" sz="2000" dirty="0" err="1"/>
              <a:t>Đặt</a:t>
            </a:r>
            <a:r>
              <a:rPr lang="en-US" sz="2000" dirty="0"/>
              <a:t> </a:t>
            </a:r>
            <a:r>
              <a:rPr lang="en-US" sz="2000" dirty="0" err="1"/>
              <a:t>ảnh</a:t>
            </a:r>
            <a:r>
              <a:rPr lang="en-US" sz="2000" dirty="0"/>
              <a:t> </a:t>
            </a:r>
            <a:r>
              <a:rPr lang="en-US" sz="2000" dirty="0" err="1"/>
              <a:t>nền</a:t>
            </a:r>
            <a:r>
              <a:rPr lang="en-US" sz="2000" dirty="0"/>
              <a:t> </a:t>
            </a:r>
            <a:r>
              <a:rPr lang="en-US" sz="2000" dirty="0" err="1"/>
              <a:t>cho</a:t>
            </a:r>
            <a:r>
              <a:rPr lang="en-US" sz="2000" dirty="0"/>
              <a:t> </a:t>
            </a:r>
            <a:r>
              <a:rPr lang="en-US" sz="2000" dirty="0" err="1"/>
              <a:t>trang</a:t>
            </a:r>
            <a:r>
              <a:rPr lang="en-US" sz="2000" dirty="0"/>
              <a:t> Web:</a:t>
            </a:r>
          </a:p>
          <a:p>
            <a:pPr>
              <a:lnSpc>
                <a:spcPct val="200000"/>
              </a:lnSpc>
            </a:pPr>
            <a:r>
              <a:rPr lang="en-US" sz="2000" dirty="0"/>
              <a:t> - </a:t>
            </a:r>
            <a:r>
              <a:rPr lang="en-US" sz="2000" dirty="0" err="1"/>
              <a:t>Sử</a:t>
            </a:r>
            <a:r>
              <a:rPr lang="en-US" sz="2000" dirty="0"/>
              <a:t> </a:t>
            </a:r>
            <a:r>
              <a:rPr lang="en-US" sz="2000" dirty="0" err="1"/>
              <a:t>dụng</a:t>
            </a:r>
            <a:r>
              <a:rPr lang="en-US" sz="2000" dirty="0"/>
              <a:t> </a:t>
            </a:r>
            <a:r>
              <a:rPr lang="en-US" sz="2000" dirty="0" err="1"/>
              <a:t>thẻ</a:t>
            </a:r>
            <a:r>
              <a:rPr lang="en-US" sz="2000" dirty="0"/>
              <a:t> &lt;body Background = “Image Path”&gt;</a:t>
            </a:r>
          </a:p>
        </p:txBody>
      </p:sp>
    </p:spTree>
    <p:extLst>
      <p:ext uri="{BB962C8B-B14F-4D97-AF65-F5344CB8AC3E}">
        <p14:creationId xmlns:p14="http://schemas.microsoft.com/office/powerpoint/2010/main" val="3672024404"/>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6. Image: &lt;</a:t>
            </a:r>
            <a:r>
              <a:rPr lang="en-US" sz="3200" b="1" dirty="0" err="1">
                <a:solidFill>
                  <a:srgbClr val="D51C29"/>
                </a:solidFill>
              </a:rPr>
              <a:t>img</a:t>
            </a:r>
            <a:r>
              <a:rPr lang="en-US" sz="3200" b="1" dirty="0">
                <a:solidFill>
                  <a:srgbClr val="D51C29"/>
                </a:solidFill>
              </a:rPr>
              <a:t>&gt; </a:t>
            </a:r>
            <a:endParaRPr lang="en-US" sz="3200" dirty="0">
              <a:solidFill>
                <a:srgbClr val="D51C29"/>
              </a:solidFill>
            </a:endParaRPr>
          </a:p>
        </p:txBody>
      </p:sp>
      <p:pic>
        <p:nvPicPr>
          <p:cNvPr id="4" name="Picture 3">
            <a:extLst>
              <a:ext uri="{FF2B5EF4-FFF2-40B4-BE49-F238E27FC236}">
                <a16:creationId xmlns:a16="http://schemas.microsoft.com/office/drawing/2014/main" id="{51E1EB27-7A9C-441C-A69E-DEA44652C9EA}"/>
              </a:ext>
            </a:extLst>
          </p:cNvPr>
          <p:cNvPicPr>
            <a:picLocks noChangeAspect="1"/>
          </p:cNvPicPr>
          <p:nvPr/>
        </p:nvPicPr>
        <p:blipFill>
          <a:blip r:embed="rId3"/>
          <a:stretch>
            <a:fillRect/>
          </a:stretch>
        </p:blipFill>
        <p:spPr>
          <a:xfrm>
            <a:off x="0" y="1050325"/>
            <a:ext cx="5960077" cy="5313404"/>
          </a:xfrm>
          <a:prstGeom prst="rect">
            <a:avLst/>
          </a:prstGeom>
        </p:spPr>
      </p:pic>
      <p:pic>
        <p:nvPicPr>
          <p:cNvPr id="7" name="Picture 6">
            <a:extLst>
              <a:ext uri="{FF2B5EF4-FFF2-40B4-BE49-F238E27FC236}">
                <a16:creationId xmlns:a16="http://schemas.microsoft.com/office/drawing/2014/main" id="{6CFE50B5-97F2-4054-BA5F-A742342565BC}"/>
              </a:ext>
            </a:extLst>
          </p:cNvPr>
          <p:cNvPicPr>
            <a:picLocks noChangeAspect="1"/>
          </p:cNvPicPr>
          <p:nvPr/>
        </p:nvPicPr>
        <p:blipFill>
          <a:blip r:embed="rId4"/>
          <a:stretch>
            <a:fillRect/>
          </a:stretch>
        </p:blipFill>
        <p:spPr>
          <a:xfrm>
            <a:off x="6531665" y="1050324"/>
            <a:ext cx="5660335" cy="5313405"/>
          </a:xfrm>
          <a:prstGeom prst="rect">
            <a:avLst/>
          </a:prstGeom>
        </p:spPr>
      </p:pic>
      <p:sp>
        <p:nvSpPr>
          <p:cNvPr id="8" name="Arrow: Right 7">
            <a:extLst>
              <a:ext uri="{FF2B5EF4-FFF2-40B4-BE49-F238E27FC236}">
                <a16:creationId xmlns:a16="http://schemas.microsoft.com/office/drawing/2014/main" id="{65C663B8-7A15-4C6A-BFC8-4EAF03EF1E48}"/>
              </a:ext>
            </a:extLst>
          </p:cNvPr>
          <p:cNvSpPr/>
          <p:nvPr/>
        </p:nvSpPr>
        <p:spPr>
          <a:xfrm>
            <a:off x="5960077" y="5078627"/>
            <a:ext cx="571588" cy="172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569398"/>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6. Links: &lt;a&gt; (anchor) </a:t>
            </a:r>
            <a:endParaRPr lang="en-US" sz="3200" dirty="0">
              <a:solidFill>
                <a:srgbClr val="D51C29"/>
              </a:solidFill>
            </a:endParaRPr>
          </a:p>
        </p:txBody>
      </p:sp>
      <p:sp>
        <p:nvSpPr>
          <p:cNvPr id="5" name="TextBox 4">
            <a:extLst>
              <a:ext uri="{FF2B5EF4-FFF2-40B4-BE49-F238E27FC236}">
                <a16:creationId xmlns:a16="http://schemas.microsoft.com/office/drawing/2014/main" id="{AC704171-E525-4254-8601-485C631A8359}"/>
              </a:ext>
            </a:extLst>
          </p:cNvPr>
          <p:cNvSpPr txBox="1"/>
          <p:nvPr/>
        </p:nvSpPr>
        <p:spPr>
          <a:xfrm>
            <a:off x="1062681" y="746633"/>
            <a:ext cx="9081332" cy="5664179"/>
          </a:xfrm>
          <a:prstGeom prst="rect">
            <a:avLst/>
          </a:prstGeom>
          <a:noFill/>
        </p:spPr>
        <p:txBody>
          <a:bodyPr wrap="none" rtlCol="0">
            <a:spAutoFit/>
          </a:bodyPr>
          <a:lstStyle/>
          <a:p>
            <a:pPr marL="457200" indent="-457200">
              <a:buFont typeface="Wingdings" panose="05000000000000000000" pitchFamily="2" charset="2"/>
              <a:buChar char="ü"/>
            </a:pPr>
            <a:r>
              <a:rPr lang="en-US" sz="3200" b="1" dirty="0" err="1"/>
              <a:t>Cú</a:t>
            </a:r>
            <a:r>
              <a:rPr lang="en-US" sz="3200" b="1" dirty="0"/>
              <a:t> </a:t>
            </a:r>
            <a:r>
              <a:rPr lang="en-US" sz="3200" b="1" dirty="0" err="1"/>
              <a:t>pháp</a:t>
            </a:r>
            <a:r>
              <a:rPr lang="en-US" sz="3200" b="1" dirty="0"/>
              <a:t>:</a:t>
            </a:r>
          </a:p>
          <a:p>
            <a:r>
              <a:rPr lang="en-US" sz="3200" dirty="0"/>
              <a:t>&lt;a </a:t>
            </a:r>
            <a:r>
              <a:rPr lang="en-US" sz="3200" dirty="0" err="1"/>
              <a:t>href</a:t>
            </a:r>
            <a:r>
              <a:rPr lang="en-US" sz="3200" dirty="0"/>
              <a:t> = “URL” target =“...”&gt;Link Content &lt;/a&gt;</a:t>
            </a:r>
          </a:p>
          <a:p>
            <a:endParaRPr lang="en-US" sz="3200" dirty="0"/>
          </a:p>
          <a:p>
            <a:pPr marL="457200" indent="-457200">
              <a:buFont typeface="Wingdings" panose="05000000000000000000" pitchFamily="2" charset="2"/>
              <a:buChar char="ü"/>
            </a:pPr>
            <a:r>
              <a:rPr lang="en-US" sz="3200" b="1" dirty="0" err="1"/>
              <a:t>Thuộc</a:t>
            </a:r>
            <a:r>
              <a:rPr lang="en-US" sz="3200" b="1" dirty="0"/>
              <a:t> </a:t>
            </a:r>
            <a:r>
              <a:rPr lang="en-US" sz="3200" b="1" dirty="0" err="1"/>
              <a:t>tính</a:t>
            </a:r>
            <a:r>
              <a:rPr lang="en-US" sz="3200" b="1" dirty="0"/>
              <a:t> target </a:t>
            </a:r>
            <a:r>
              <a:rPr lang="en-US" sz="3200" b="1" dirty="0" err="1"/>
              <a:t>của</a:t>
            </a:r>
            <a:r>
              <a:rPr lang="en-US" sz="3200" b="1" dirty="0"/>
              <a:t> </a:t>
            </a:r>
            <a:r>
              <a:rPr lang="en-US" sz="3200" b="1" dirty="0" err="1"/>
              <a:t>thẻ</a:t>
            </a:r>
            <a:r>
              <a:rPr lang="en-US" sz="3200" b="1" dirty="0"/>
              <a:t> &lt;a&gt;:</a:t>
            </a:r>
          </a:p>
          <a:p>
            <a:pPr marL="285750" indent="-285750">
              <a:lnSpc>
                <a:spcPct val="150000"/>
              </a:lnSpc>
              <a:buFontTx/>
              <a:buChar char="-"/>
            </a:pPr>
            <a:r>
              <a:rPr lang="en-US" sz="3200" dirty="0"/>
              <a:t>name: </a:t>
            </a:r>
            <a:r>
              <a:rPr lang="en-US" sz="3200" dirty="0" err="1"/>
              <a:t>tải</a:t>
            </a:r>
            <a:r>
              <a:rPr lang="en-US" sz="3200" dirty="0"/>
              <a:t> </a:t>
            </a:r>
            <a:r>
              <a:rPr lang="en-US" sz="3200" dirty="0" err="1"/>
              <a:t>về</a:t>
            </a:r>
            <a:r>
              <a:rPr lang="en-US" sz="3200" dirty="0"/>
              <a:t> </a:t>
            </a:r>
            <a:r>
              <a:rPr lang="en-US" sz="3200" dirty="0" err="1"/>
              <a:t>trang</a:t>
            </a:r>
            <a:r>
              <a:rPr lang="en-US" sz="3200" dirty="0"/>
              <a:t> </a:t>
            </a:r>
            <a:r>
              <a:rPr lang="en-US" sz="3200" dirty="0" err="1"/>
              <a:t>có</a:t>
            </a:r>
            <a:r>
              <a:rPr lang="en-US" sz="3200" dirty="0"/>
              <a:t> </a:t>
            </a:r>
            <a:r>
              <a:rPr lang="en-US" sz="3200" dirty="0" err="1"/>
              <a:t>tên</a:t>
            </a:r>
            <a:r>
              <a:rPr lang="en-US" sz="3200" dirty="0"/>
              <a:t> NAME</a:t>
            </a:r>
          </a:p>
          <a:p>
            <a:pPr marL="285750" indent="-285750">
              <a:lnSpc>
                <a:spcPct val="150000"/>
              </a:lnSpc>
              <a:buFontTx/>
              <a:buChar char="-"/>
            </a:pPr>
            <a:r>
              <a:rPr lang="en-US" sz="3200" dirty="0"/>
              <a:t>_blank: </a:t>
            </a:r>
            <a:r>
              <a:rPr lang="en-US" sz="3200" dirty="0" err="1"/>
              <a:t>tải</a:t>
            </a:r>
            <a:r>
              <a:rPr lang="en-US" sz="3200" dirty="0"/>
              <a:t> </a:t>
            </a:r>
            <a:r>
              <a:rPr lang="en-US" sz="3200" dirty="0" err="1"/>
              <a:t>trang</a:t>
            </a:r>
            <a:r>
              <a:rPr lang="en-US" sz="3200" dirty="0"/>
              <a:t> web </a:t>
            </a:r>
            <a:r>
              <a:rPr lang="en-US" sz="3200" dirty="0" err="1"/>
              <a:t>vào</a:t>
            </a:r>
            <a:r>
              <a:rPr lang="en-US" sz="3200" dirty="0"/>
              <a:t> </a:t>
            </a:r>
            <a:r>
              <a:rPr lang="en-US" sz="3200" dirty="0" err="1"/>
              <a:t>cửa</a:t>
            </a:r>
            <a:r>
              <a:rPr lang="en-US" sz="3200" dirty="0"/>
              <a:t> </a:t>
            </a:r>
            <a:r>
              <a:rPr lang="en-US" sz="3200" dirty="0" err="1"/>
              <a:t>sổ</a:t>
            </a:r>
            <a:r>
              <a:rPr lang="en-US" sz="3200" dirty="0"/>
              <a:t> </a:t>
            </a:r>
            <a:r>
              <a:rPr lang="en-US" sz="3200" dirty="0" err="1"/>
              <a:t>mới</a:t>
            </a:r>
            <a:endParaRPr lang="en-US" sz="3200" dirty="0"/>
          </a:p>
          <a:p>
            <a:pPr marL="285750" indent="-285750">
              <a:lnSpc>
                <a:spcPct val="150000"/>
              </a:lnSpc>
              <a:buFontTx/>
              <a:buChar char="-"/>
            </a:pPr>
            <a:r>
              <a:rPr lang="en-US" sz="3200" dirty="0"/>
              <a:t>_parent: </a:t>
            </a:r>
            <a:r>
              <a:rPr lang="en-US" sz="3200" dirty="0" err="1"/>
              <a:t>tải</a:t>
            </a:r>
            <a:r>
              <a:rPr lang="en-US" sz="3200" dirty="0"/>
              <a:t> </a:t>
            </a:r>
            <a:r>
              <a:rPr lang="en-US" sz="3200" dirty="0" err="1"/>
              <a:t>trang</a:t>
            </a:r>
            <a:r>
              <a:rPr lang="en-US" sz="3200" dirty="0"/>
              <a:t> web </a:t>
            </a:r>
            <a:r>
              <a:rPr lang="en-US" sz="3200" dirty="0" err="1"/>
              <a:t>vào</a:t>
            </a:r>
            <a:r>
              <a:rPr lang="en-US" sz="3200" dirty="0"/>
              <a:t> </a:t>
            </a:r>
            <a:r>
              <a:rPr lang="en-US" sz="3200" dirty="0" err="1"/>
              <a:t>cửa</a:t>
            </a:r>
            <a:r>
              <a:rPr lang="en-US" sz="3200" dirty="0"/>
              <a:t> </a:t>
            </a:r>
            <a:r>
              <a:rPr lang="en-US" sz="3200" dirty="0" err="1"/>
              <a:t>số</a:t>
            </a:r>
            <a:r>
              <a:rPr lang="en-US" sz="3200" dirty="0"/>
              <a:t> cha </a:t>
            </a:r>
            <a:r>
              <a:rPr lang="en-US" sz="3200" dirty="0" err="1"/>
              <a:t>của</a:t>
            </a:r>
            <a:r>
              <a:rPr lang="en-US" sz="3200" dirty="0"/>
              <a:t> </a:t>
            </a:r>
            <a:r>
              <a:rPr lang="en-US" sz="3200" dirty="0" err="1"/>
              <a:t>nó</a:t>
            </a:r>
            <a:endParaRPr lang="en-US" sz="3200" dirty="0"/>
          </a:p>
          <a:p>
            <a:pPr marL="285750" indent="-285750">
              <a:lnSpc>
                <a:spcPct val="150000"/>
              </a:lnSpc>
              <a:buFontTx/>
              <a:buChar char="-"/>
            </a:pPr>
            <a:r>
              <a:rPr lang="en-US" sz="3200" dirty="0"/>
              <a:t>_self: </a:t>
            </a:r>
            <a:r>
              <a:rPr lang="en-US" sz="3200" dirty="0" err="1"/>
              <a:t>tải</a:t>
            </a:r>
            <a:r>
              <a:rPr lang="en-US" sz="3200" dirty="0"/>
              <a:t> </a:t>
            </a:r>
            <a:r>
              <a:rPr lang="en-US" sz="3200" dirty="0" err="1"/>
              <a:t>trang</a:t>
            </a:r>
            <a:r>
              <a:rPr lang="en-US" sz="3200" dirty="0"/>
              <a:t> web </a:t>
            </a:r>
            <a:r>
              <a:rPr lang="en-US" sz="3200" dirty="0" err="1"/>
              <a:t>vào</a:t>
            </a:r>
            <a:r>
              <a:rPr lang="en-US" sz="3200" dirty="0"/>
              <a:t> </a:t>
            </a:r>
            <a:r>
              <a:rPr lang="en-US" sz="3200" dirty="0" err="1"/>
              <a:t>chính</a:t>
            </a:r>
            <a:r>
              <a:rPr lang="en-US" sz="3200" dirty="0"/>
              <a:t> </a:t>
            </a:r>
            <a:r>
              <a:rPr lang="en-US" sz="3200" dirty="0" err="1"/>
              <a:t>cửa</a:t>
            </a:r>
            <a:r>
              <a:rPr lang="en-US" sz="3200" dirty="0"/>
              <a:t> </a:t>
            </a:r>
            <a:r>
              <a:rPr lang="en-US" sz="3200" dirty="0" err="1"/>
              <a:t>sổ</a:t>
            </a:r>
            <a:r>
              <a:rPr lang="en-US" sz="3200" dirty="0"/>
              <a:t> </a:t>
            </a:r>
            <a:r>
              <a:rPr lang="en-US" sz="3200" dirty="0" err="1"/>
              <a:t>hiện</a:t>
            </a:r>
            <a:r>
              <a:rPr lang="en-US" sz="3200" dirty="0"/>
              <a:t> </a:t>
            </a:r>
            <a:r>
              <a:rPr lang="en-US" sz="3200" dirty="0" err="1"/>
              <a:t>hành</a:t>
            </a:r>
            <a:endParaRPr lang="en-US" sz="3200" dirty="0"/>
          </a:p>
          <a:p>
            <a:pPr marL="285750" indent="-285750">
              <a:lnSpc>
                <a:spcPct val="150000"/>
              </a:lnSpc>
              <a:buFontTx/>
              <a:buChar char="-"/>
            </a:pPr>
            <a:r>
              <a:rPr lang="en-US" sz="3200" dirty="0"/>
              <a:t>_top: </a:t>
            </a:r>
            <a:r>
              <a:rPr lang="en-US" sz="3200" dirty="0" err="1"/>
              <a:t>tải</a:t>
            </a:r>
            <a:r>
              <a:rPr lang="en-US" sz="3200" dirty="0"/>
              <a:t> </a:t>
            </a:r>
            <a:r>
              <a:rPr lang="en-US" sz="3200" dirty="0" err="1"/>
              <a:t>trang</a:t>
            </a:r>
            <a:r>
              <a:rPr lang="en-US" sz="3200" dirty="0"/>
              <a:t> web </a:t>
            </a:r>
            <a:r>
              <a:rPr lang="en-US" sz="3200" dirty="0" err="1"/>
              <a:t>vào</a:t>
            </a:r>
            <a:r>
              <a:rPr lang="en-US" sz="3200" dirty="0"/>
              <a:t> </a:t>
            </a:r>
            <a:r>
              <a:rPr lang="en-US" sz="3200" dirty="0" err="1"/>
              <a:t>cửa</a:t>
            </a:r>
            <a:r>
              <a:rPr lang="en-US" sz="3200" dirty="0"/>
              <a:t> </a:t>
            </a:r>
            <a:r>
              <a:rPr lang="en-US" sz="3200" dirty="0" err="1"/>
              <a:t>sổ</a:t>
            </a:r>
            <a:r>
              <a:rPr lang="en-US" sz="3200" dirty="0"/>
              <a:t> </a:t>
            </a:r>
            <a:r>
              <a:rPr lang="en-US" sz="3200" dirty="0" err="1"/>
              <a:t>cao</a:t>
            </a:r>
            <a:r>
              <a:rPr lang="en-US" sz="3200" dirty="0"/>
              <a:t> </a:t>
            </a:r>
            <a:r>
              <a:rPr lang="en-US" sz="3200" dirty="0" err="1"/>
              <a:t>nhất</a:t>
            </a:r>
            <a:endParaRPr lang="en-US" sz="3200" dirty="0"/>
          </a:p>
        </p:txBody>
      </p:sp>
    </p:spTree>
    <p:extLst>
      <p:ext uri="{BB962C8B-B14F-4D97-AF65-F5344CB8AC3E}">
        <p14:creationId xmlns:p14="http://schemas.microsoft.com/office/powerpoint/2010/main" val="2620386514"/>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6. Links: &lt;a&gt; (anchor) </a:t>
            </a:r>
            <a:endParaRPr lang="en-US" sz="3200" dirty="0">
              <a:solidFill>
                <a:srgbClr val="D51C29"/>
              </a:solidFill>
            </a:endParaRPr>
          </a:p>
        </p:txBody>
      </p:sp>
      <p:sp>
        <p:nvSpPr>
          <p:cNvPr id="5" name="TextBox 4">
            <a:extLst>
              <a:ext uri="{FF2B5EF4-FFF2-40B4-BE49-F238E27FC236}">
                <a16:creationId xmlns:a16="http://schemas.microsoft.com/office/drawing/2014/main" id="{AC704171-E525-4254-8601-485C631A8359}"/>
              </a:ext>
            </a:extLst>
          </p:cNvPr>
          <p:cNvSpPr txBox="1"/>
          <p:nvPr/>
        </p:nvSpPr>
        <p:spPr>
          <a:xfrm>
            <a:off x="1488615" y="633884"/>
            <a:ext cx="1322798" cy="584775"/>
          </a:xfrm>
          <a:prstGeom prst="rect">
            <a:avLst/>
          </a:prstGeom>
          <a:noFill/>
        </p:spPr>
        <p:txBody>
          <a:bodyPr wrap="none" rtlCol="0">
            <a:spAutoFit/>
          </a:bodyPr>
          <a:lstStyle/>
          <a:p>
            <a:r>
              <a:rPr lang="en-US" sz="3200" b="1" dirty="0" err="1"/>
              <a:t>Ví</a:t>
            </a:r>
            <a:r>
              <a:rPr lang="en-US" sz="3200" b="1" dirty="0"/>
              <a:t> </a:t>
            </a:r>
            <a:r>
              <a:rPr lang="en-US" sz="3200" b="1" dirty="0" err="1"/>
              <a:t>dụ</a:t>
            </a:r>
            <a:r>
              <a:rPr lang="en-US" sz="3200" b="1" dirty="0"/>
              <a:t>:</a:t>
            </a:r>
          </a:p>
        </p:txBody>
      </p:sp>
      <p:pic>
        <p:nvPicPr>
          <p:cNvPr id="4" name="Picture 3">
            <a:extLst>
              <a:ext uri="{FF2B5EF4-FFF2-40B4-BE49-F238E27FC236}">
                <a16:creationId xmlns:a16="http://schemas.microsoft.com/office/drawing/2014/main" id="{B9B47DA2-F6F5-495D-B026-CF63056A9F07}"/>
              </a:ext>
            </a:extLst>
          </p:cNvPr>
          <p:cNvPicPr>
            <a:picLocks noChangeAspect="1"/>
          </p:cNvPicPr>
          <p:nvPr/>
        </p:nvPicPr>
        <p:blipFill>
          <a:blip r:embed="rId3"/>
          <a:stretch>
            <a:fillRect/>
          </a:stretch>
        </p:blipFill>
        <p:spPr>
          <a:xfrm>
            <a:off x="6096000" y="1218659"/>
            <a:ext cx="6123866" cy="5005457"/>
          </a:xfrm>
          <a:prstGeom prst="rect">
            <a:avLst/>
          </a:prstGeom>
        </p:spPr>
      </p:pic>
      <p:pic>
        <p:nvPicPr>
          <p:cNvPr id="7" name="Picture 6">
            <a:extLst>
              <a:ext uri="{FF2B5EF4-FFF2-40B4-BE49-F238E27FC236}">
                <a16:creationId xmlns:a16="http://schemas.microsoft.com/office/drawing/2014/main" id="{F7AF20BF-95F2-4910-8B0C-E2BC8EADEB00}"/>
              </a:ext>
            </a:extLst>
          </p:cNvPr>
          <p:cNvPicPr>
            <a:picLocks noChangeAspect="1"/>
          </p:cNvPicPr>
          <p:nvPr/>
        </p:nvPicPr>
        <p:blipFill>
          <a:blip r:embed="rId4"/>
          <a:stretch>
            <a:fillRect/>
          </a:stretch>
        </p:blipFill>
        <p:spPr>
          <a:xfrm>
            <a:off x="0" y="1218659"/>
            <a:ext cx="6096000" cy="5005457"/>
          </a:xfrm>
          <a:prstGeom prst="rect">
            <a:avLst/>
          </a:prstGeom>
        </p:spPr>
      </p:pic>
    </p:spTree>
    <p:extLst>
      <p:ext uri="{BB962C8B-B14F-4D97-AF65-F5344CB8AC3E}">
        <p14:creationId xmlns:p14="http://schemas.microsoft.com/office/powerpoint/2010/main" val="3595669780"/>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D51C29"/>
                </a:solidFill>
                <a:effectLst/>
                <a:uLnTx/>
                <a:uFillTx/>
                <a:latin typeface="Arial"/>
                <a:ea typeface="微软雅黑"/>
                <a:cs typeface="+mn-cs"/>
              </a:rPr>
              <a:t>THỰC HÀNH</a:t>
            </a:r>
            <a:endParaRPr kumimoji="0" lang="en-US" sz="3200" b="0" i="0" u="none" strike="noStrike" kern="1200" cap="none" spc="0" normalizeH="0" baseline="0" noProof="0" dirty="0">
              <a:ln>
                <a:noFill/>
              </a:ln>
              <a:solidFill>
                <a:srgbClr val="D51C29"/>
              </a:solidFill>
              <a:effectLst/>
              <a:uLnTx/>
              <a:uFillTx/>
              <a:latin typeface="Arial"/>
              <a:ea typeface="微软雅黑"/>
              <a:cs typeface="+mn-cs"/>
            </a:endParaRPr>
          </a:p>
        </p:txBody>
      </p:sp>
      <p:sp>
        <p:nvSpPr>
          <p:cNvPr id="5" name="TextBox 4">
            <a:extLst>
              <a:ext uri="{FF2B5EF4-FFF2-40B4-BE49-F238E27FC236}">
                <a16:creationId xmlns:a16="http://schemas.microsoft.com/office/drawing/2014/main" id="{AC704171-E525-4254-8601-485C631A8359}"/>
              </a:ext>
            </a:extLst>
          </p:cNvPr>
          <p:cNvSpPr txBox="1"/>
          <p:nvPr/>
        </p:nvSpPr>
        <p:spPr>
          <a:xfrm>
            <a:off x="605927" y="1374594"/>
            <a:ext cx="11150408" cy="4893647"/>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FF"/>
                </a:solidFill>
                <a:effectLst/>
                <a:uLnTx/>
                <a:uFillTx/>
                <a:latin typeface="Arial"/>
                <a:ea typeface="微软雅黑"/>
                <a:cs typeface="+mn-cs"/>
              </a:rPr>
              <a:t>Tạo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trang</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Web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giới</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thiệu</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về</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bản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thân</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(lý lịch online)</a:t>
            </a:r>
          </a:p>
          <a:p>
            <a:pPr marL="457200" marR="0" lvl="0" indent="-457200" algn="l" defTabSz="914400" rtl="0" eaLnBrk="1" fontAlgn="auto" latinLnBrk="0" hangingPunct="1">
              <a:lnSpc>
                <a:spcPct val="100000"/>
              </a:lnSpc>
              <a:spcBef>
                <a:spcPts val="6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Họ</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và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Tên</a:t>
            </a:r>
            <a:endParaRPr kumimoji="0" lang="en-US" sz="2400" b="0" i="0" u="none" strike="noStrike" kern="1200" cap="none" spc="0" normalizeH="0" baseline="0" noProof="0" dirty="0">
              <a:ln>
                <a:noFill/>
              </a:ln>
              <a:solidFill>
                <a:srgbClr val="0000FF"/>
              </a:solidFill>
              <a:effectLst/>
              <a:uLnTx/>
              <a:uFillTx/>
              <a:latin typeface="Arial"/>
              <a:ea typeface="微软雅黑"/>
              <a:cs typeface="+mn-cs"/>
            </a:endParaRPr>
          </a:p>
          <a:p>
            <a:pPr marL="457200" marR="0" lvl="0" indent="-457200" algn="l" defTabSz="914400" rtl="0" eaLnBrk="1" fontAlgn="auto" latinLnBrk="0" hangingPunct="1">
              <a:lnSpc>
                <a:spcPct val="100000"/>
              </a:lnSpc>
              <a:spcBef>
                <a:spcPts val="6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rgbClr val="0000FF"/>
                </a:solidFill>
                <a:effectLst/>
                <a:uLnTx/>
                <a:uFillTx/>
                <a:latin typeface="Arial"/>
                <a:ea typeface="微软雅黑"/>
                <a:cs typeface="+mn-cs"/>
              </a:rPr>
              <a:t>Trường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phổ</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thông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chèn</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hình</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trường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phổ</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thông)</a:t>
            </a:r>
          </a:p>
          <a:p>
            <a:pPr marL="457200" marR="0" lvl="0" indent="-457200" algn="l" defTabSz="914400" rtl="0" eaLnBrk="1" fontAlgn="auto" latinLnBrk="0" hangingPunct="1">
              <a:lnSpc>
                <a:spcPct val="100000"/>
              </a:lnSpc>
              <a:spcBef>
                <a:spcPts val="6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rgbClr val="0000FF"/>
                </a:solidFill>
                <a:effectLst/>
                <a:uLnTx/>
                <a:uFillTx/>
                <a:latin typeface="Arial"/>
                <a:ea typeface="微软雅黑"/>
                <a:cs typeface="+mn-cs"/>
              </a:rPr>
              <a:t>Trường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đại</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học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chèn</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hình</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trường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đại</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học)</a:t>
            </a:r>
          </a:p>
          <a:p>
            <a:pPr marL="457200" marR="0" lvl="0" indent="-457200" algn="l" defTabSz="914400" rtl="0" eaLnBrk="1" fontAlgn="auto" latinLnBrk="0" hangingPunct="1">
              <a:lnSpc>
                <a:spcPct val="100000"/>
              </a:lnSpc>
              <a:spcBef>
                <a:spcPts val="6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rgbClr val="0000FF"/>
                </a:solidFill>
                <a:effectLst/>
                <a:uLnTx/>
                <a:uFillTx/>
                <a:latin typeface="Arial"/>
                <a:ea typeface="微软雅黑"/>
                <a:cs typeface="+mn-cs"/>
              </a:rPr>
              <a:t>M</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ôn</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đang</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học</a:t>
            </a:r>
          </a:p>
          <a:p>
            <a:pPr marL="457200" marR="0" lvl="0" indent="-457200" algn="l" defTabSz="914400" rtl="0" eaLnBrk="1" fontAlgn="auto" latinLnBrk="0" hangingPunct="1">
              <a:lnSpc>
                <a:spcPct val="100000"/>
              </a:lnSpc>
              <a:spcBef>
                <a:spcPts val="600"/>
              </a:spcBef>
              <a:spcAft>
                <a:spcPts val="0"/>
              </a:spcAft>
              <a:buClrTx/>
              <a:buSzTx/>
              <a:buFont typeface="Wingdings" panose="05000000000000000000" pitchFamily="2" charset="2"/>
              <a:buChar char="ü"/>
              <a:tabLst/>
              <a:defRPr/>
            </a:pPr>
            <a:endParaRPr kumimoji="0" lang="en-US" sz="2400" b="0" i="0" u="none" strike="noStrike" kern="1200" cap="none" spc="0" normalizeH="0" baseline="0" noProof="0" dirty="0">
              <a:ln>
                <a:noFill/>
              </a:ln>
              <a:solidFill>
                <a:srgbClr val="0000FF"/>
              </a:solidFill>
              <a:effectLst/>
              <a:uLnTx/>
              <a:uFillTx/>
              <a:latin typeface="Arial"/>
              <a:ea typeface="微软雅黑"/>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rPr>
              <a:t>Sinh viên </a:t>
            </a:r>
            <a:r>
              <a:rPr kumimoji="0" lang="en-US" sz="2400" b="0" i="1" u="none" strike="noStrike" kern="1200" cap="none" spc="0" normalizeH="0" baseline="0" noProof="0" dirty="0" err="1">
                <a:ln>
                  <a:noFill/>
                </a:ln>
                <a:solidFill>
                  <a:srgbClr val="DF213B">
                    <a:lumMod val="60000"/>
                    <a:lumOff val="40000"/>
                  </a:srgbClr>
                </a:solidFill>
                <a:effectLst/>
                <a:uLnTx/>
                <a:uFillTx/>
                <a:latin typeface="Arial"/>
                <a:ea typeface="微软雅黑"/>
                <a:cs typeface="+mn-cs"/>
              </a:rPr>
              <a:t>tự</a:t>
            </a:r>
            <a:r>
              <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rPr>
              <a:t> </a:t>
            </a:r>
            <a:r>
              <a:rPr kumimoji="0" lang="en-US" sz="2400" b="0" i="1" u="none" strike="noStrike" kern="1200" cap="none" spc="0" normalizeH="0" baseline="0" noProof="0" dirty="0" err="1">
                <a:ln>
                  <a:noFill/>
                </a:ln>
                <a:solidFill>
                  <a:srgbClr val="DF213B">
                    <a:lumMod val="60000"/>
                    <a:lumOff val="40000"/>
                  </a:srgbClr>
                </a:solidFill>
                <a:effectLst/>
                <a:uLnTx/>
                <a:uFillTx/>
                <a:latin typeface="Arial"/>
                <a:ea typeface="微软雅黑"/>
                <a:cs typeface="+mn-cs"/>
              </a:rPr>
              <a:t>trang</a:t>
            </a:r>
            <a:r>
              <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rPr>
              <a:t> </a:t>
            </a:r>
            <a:r>
              <a:rPr kumimoji="0" lang="en-US" sz="2400" b="0" i="1" u="none" strike="noStrike" kern="1200" cap="none" spc="0" normalizeH="0" baseline="0" noProof="0" dirty="0" err="1">
                <a:ln>
                  <a:noFill/>
                </a:ln>
                <a:solidFill>
                  <a:srgbClr val="DF213B">
                    <a:lumMod val="60000"/>
                    <a:lumOff val="40000"/>
                  </a:srgbClr>
                </a:solidFill>
                <a:effectLst/>
                <a:uLnTx/>
                <a:uFillTx/>
                <a:latin typeface="Arial"/>
                <a:ea typeface="微软雅黑"/>
                <a:cs typeface="+mn-cs"/>
              </a:rPr>
              <a:t>trí</a:t>
            </a:r>
            <a:r>
              <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rPr>
              <a:t> </a:t>
            </a:r>
            <a:r>
              <a:rPr kumimoji="0" lang="en-US" sz="2400" b="0" i="1" u="none" strike="noStrike" kern="1200" cap="none" spc="0" normalizeH="0" baseline="0" noProof="0" dirty="0" err="1">
                <a:ln>
                  <a:noFill/>
                </a:ln>
                <a:solidFill>
                  <a:srgbClr val="DF213B">
                    <a:lumMod val="60000"/>
                    <a:lumOff val="40000"/>
                  </a:srgbClr>
                </a:solidFill>
                <a:effectLst/>
                <a:uLnTx/>
                <a:uFillTx/>
                <a:latin typeface="Arial"/>
                <a:ea typeface="微软雅黑"/>
                <a:cs typeface="+mn-cs"/>
              </a:rPr>
              <a:t>thêm</a:t>
            </a:r>
            <a:r>
              <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rPr>
              <a:t> </a:t>
            </a:r>
            <a:r>
              <a:rPr kumimoji="0" lang="en-US" sz="2400" b="0" i="1" u="none" strike="noStrike" kern="1200" cap="none" spc="0" normalizeH="0" baseline="0" noProof="0" dirty="0" err="1">
                <a:ln>
                  <a:noFill/>
                </a:ln>
                <a:solidFill>
                  <a:srgbClr val="DF213B">
                    <a:lumMod val="60000"/>
                    <a:lumOff val="40000"/>
                  </a:srgbClr>
                </a:solidFill>
                <a:effectLst/>
                <a:uLnTx/>
                <a:uFillTx/>
                <a:latin typeface="Arial"/>
                <a:ea typeface="微软雅黑"/>
                <a:cs typeface="+mn-cs"/>
              </a:rPr>
              <a:t>hình</a:t>
            </a:r>
            <a:r>
              <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rPr>
              <a:t> </a:t>
            </a:r>
            <a:r>
              <a:rPr kumimoji="0" lang="en-US" sz="2400" b="0" i="1" u="none" strike="noStrike" kern="1200" cap="none" spc="0" normalizeH="0" baseline="0" noProof="0" dirty="0" err="1">
                <a:ln>
                  <a:noFill/>
                </a:ln>
                <a:solidFill>
                  <a:srgbClr val="DF213B">
                    <a:lumMod val="60000"/>
                    <a:lumOff val="40000"/>
                  </a:srgbClr>
                </a:solidFill>
                <a:effectLst/>
                <a:uLnTx/>
                <a:uFillTx/>
                <a:latin typeface="Arial"/>
                <a:ea typeface="微软雅黑"/>
                <a:cs typeface="+mn-cs"/>
              </a:rPr>
              <a:t>ảnh</a:t>
            </a:r>
            <a:r>
              <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rPr>
              <a:t> </a:t>
            </a:r>
            <a:r>
              <a:rPr kumimoji="0" lang="en-US" sz="2400" b="0" i="1" u="none" strike="noStrike" kern="1200" cap="none" spc="0" normalizeH="0" baseline="0" noProof="0" dirty="0" err="1">
                <a:ln>
                  <a:noFill/>
                </a:ln>
                <a:solidFill>
                  <a:srgbClr val="DF213B">
                    <a:lumMod val="60000"/>
                    <a:lumOff val="40000"/>
                  </a:srgbClr>
                </a:solidFill>
                <a:effectLst/>
                <a:uLnTx/>
                <a:uFillTx/>
                <a:latin typeface="Arial"/>
                <a:ea typeface="微软雅黑"/>
                <a:cs typeface="+mn-cs"/>
              </a:rPr>
              <a:t>sao</a:t>
            </a:r>
            <a:r>
              <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rPr>
              <a:t> </a:t>
            </a:r>
            <a:r>
              <a:rPr kumimoji="0" lang="en-US" sz="2400" b="0" i="1" u="none" strike="noStrike" kern="1200" cap="none" spc="0" normalizeH="0" baseline="0" noProof="0" dirty="0" err="1">
                <a:ln>
                  <a:noFill/>
                </a:ln>
                <a:solidFill>
                  <a:srgbClr val="DF213B">
                    <a:lumMod val="60000"/>
                    <a:lumOff val="40000"/>
                  </a:srgbClr>
                </a:solidFill>
                <a:effectLst/>
                <a:uLnTx/>
                <a:uFillTx/>
                <a:latin typeface="Arial"/>
                <a:ea typeface="微软雅黑"/>
                <a:cs typeface="+mn-cs"/>
              </a:rPr>
              <a:t>cho</a:t>
            </a:r>
            <a:r>
              <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rPr>
              <a:t> </a:t>
            </a:r>
            <a:r>
              <a:rPr kumimoji="0" lang="en-US" sz="2400" b="0" i="1" u="none" strike="noStrike" kern="1200" cap="none" spc="0" normalizeH="0" baseline="0" noProof="0" dirty="0" err="1">
                <a:ln>
                  <a:noFill/>
                </a:ln>
                <a:solidFill>
                  <a:srgbClr val="DF213B">
                    <a:lumMod val="60000"/>
                    <a:lumOff val="40000"/>
                  </a:srgbClr>
                </a:solidFill>
                <a:effectLst/>
                <a:uLnTx/>
                <a:uFillTx/>
                <a:latin typeface="Arial"/>
                <a:ea typeface="微软雅黑"/>
                <a:cs typeface="+mn-cs"/>
              </a:rPr>
              <a:t>trang</a:t>
            </a:r>
            <a:r>
              <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rPr>
              <a:t> web </a:t>
            </a:r>
            <a:r>
              <a:rPr kumimoji="0" lang="en-US" sz="2400" b="0" i="1" u="none" strike="noStrike" kern="1200" cap="none" spc="0" normalizeH="0" baseline="0" noProof="0" dirty="0" err="1">
                <a:ln>
                  <a:noFill/>
                </a:ln>
                <a:solidFill>
                  <a:srgbClr val="DF213B">
                    <a:lumMod val="60000"/>
                    <a:lumOff val="40000"/>
                  </a:srgbClr>
                </a:solidFill>
                <a:effectLst/>
                <a:uLnTx/>
                <a:uFillTx/>
                <a:latin typeface="Arial"/>
                <a:ea typeface="微软雅黑"/>
                <a:cs typeface="+mn-cs"/>
              </a:rPr>
              <a:t>giới</a:t>
            </a:r>
            <a:r>
              <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rPr>
              <a:t> </a:t>
            </a:r>
            <a:r>
              <a:rPr kumimoji="0" lang="en-US" sz="2400" b="0" i="1" u="none" strike="noStrike" kern="1200" cap="none" spc="0" normalizeH="0" baseline="0" noProof="0" dirty="0" err="1">
                <a:ln>
                  <a:noFill/>
                </a:ln>
                <a:solidFill>
                  <a:srgbClr val="DF213B">
                    <a:lumMod val="60000"/>
                    <a:lumOff val="40000"/>
                  </a:srgbClr>
                </a:solidFill>
                <a:effectLst/>
                <a:uLnTx/>
                <a:uFillTx/>
                <a:latin typeface="Arial"/>
                <a:ea typeface="微软雅黑"/>
                <a:cs typeface="+mn-cs"/>
              </a:rPr>
              <a:t>thiệu</a:t>
            </a:r>
            <a:r>
              <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rPr>
              <a:t> </a:t>
            </a:r>
            <a:r>
              <a:rPr kumimoji="0" lang="en-US" sz="2400" b="0" i="1" u="none" strike="noStrike" kern="1200" cap="none" spc="0" normalizeH="0" baseline="0" noProof="0" dirty="0" err="1">
                <a:ln>
                  <a:noFill/>
                </a:ln>
                <a:solidFill>
                  <a:srgbClr val="DF213B">
                    <a:lumMod val="60000"/>
                    <a:lumOff val="40000"/>
                  </a:srgbClr>
                </a:solidFill>
                <a:effectLst/>
                <a:uLnTx/>
                <a:uFillTx/>
                <a:latin typeface="Arial"/>
                <a:ea typeface="微软雅黑"/>
                <a:cs typeface="+mn-cs"/>
              </a:rPr>
              <a:t>về</a:t>
            </a:r>
            <a:r>
              <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rPr>
              <a:t> </a:t>
            </a:r>
            <a:r>
              <a:rPr kumimoji="0" lang="en-US" sz="2400" b="0" i="1" u="none" strike="noStrike" kern="1200" cap="none" spc="0" normalizeH="0" baseline="0" noProof="0" dirty="0" err="1">
                <a:ln>
                  <a:noFill/>
                </a:ln>
                <a:solidFill>
                  <a:srgbClr val="DF213B">
                    <a:lumMod val="60000"/>
                    <a:lumOff val="40000"/>
                  </a:srgbClr>
                </a:solidFill>
                <a:effectLst/>
                <a:uLnTx/>
                <a:uFillTx/>
                <a:latin typeface="Arial"/>
                <a:ea typeface="微软雅黑"/>
                <a:cs typeface="+mn-cs"/>
              </a:rPr>
              <a:t>mình</a:t>
            </a:r>
            <a:r>
              <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rPr>
              <a:t> </a:t>
            </a:r>
            <a:r>
              <a:rPr kumimoji="0" lang="en-US" sz="2400" b="0" i="1" u="none" strike="noStrike" kern="1200" cap="none" spc="0" normalizeH="0" baseline="0" noProof="0" dirty="0" err="1">
                <a:ln>
                  <a:noFill/>
                </a:ln>
                <a:solidFill>
                  <a:srgbClr val="DF213B">
                    <a:lumMod val="60000"/>
                    <a:lumOff val="40000"/>
                  </a:srgbClr>
                </a:solidFill>
                <a:effectLst/>
                <a:uLnTx/>
                <a:uFillTx/>
                <a:latin typeface="Arial"/>
                <a:ea typeface="微软雅黑"/>
                <a:cs typeface="+mn-cs"/>
              </a:rPr>
              <a:t>đẹp</a:t>
            </a:r>
            <a:r>
              <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rPr>
              <a:t> </a:t>
            </a:r>
            <a:r>
              <a:rPr kumimoji="0" lang="en-US" sz="2400" b="0" i="1" u="none" strike="noStrike" kern="1200" cap="none" spc="0" normalizeH="0" baseline="0" noProof="0" dirty="0" err="1">
                <a:ln>
                  <a:noFill/>
                </a:ln>
                <a:solidFill>
                  <a:srgbClr val="DF213B">
                    <a:lumMod val="60000"/>
                    <a:lumOff val="40000"/>
                  </a:srgbClr>
                </a:solidFill>
                <a:effectLst/>
                <a:uLnTx/>
                <a:uFillTx/>
                <a:latin typeface="Arial"/>
                <a:ea typeface="微软雅黑"/>
                <a:cs typeface="+mn-cs"/>
              </a:rPr>
              <a:t>nhất</a:t>
            </a:r>
            <a:r>
              <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rPr>
              <a:t>.</a:t>
            </a: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Yêu</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cầu</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đặt</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tên</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file: TH5_MaSV_TenSV_Trang web ca nhan.html</a:t>
            </a:r>
          </a:p>
        </p:txBody>
      </p:sp>
    </p:spTree>
    <p:extLst>
      <p:ext uri="{BB962C8B-B14F-4D97-AF65-F5344CB8AC3E}">
        <p14:creationId xmlns:p14="http://schemas.microsoft.com/office/powerpoint/2010/main" val="285608272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D51C29"/>
                </a:solidFill>
                <a:effectLst/>
                <a:uLnTx/>
                <a:uFillTx/>
                <a:latin typeface="Arial"/>
                <a:ea typeface="微软雅黑"/>
                <a:cs typeface="+mn-cs"/>
              </a:rPr>
              <a:t>THỰC HÀNH</a:t>
            </a:r>
            <a:endParaRPr kumimoji="0" lang="en-US" sz="3200" b="0" i="0" u="none" strike="noStrike" kern="1200" cap="none" spc="0" normalizeH="0" baseline="0" noProof="0" dirty="0">
              <a:ln>
                <a:noFill/>
              </a:ln>
              <a:solidFill>
                <a:srgbClr val="D51C29"/>
              </a:solidFill>
              <a:effectLst/>
              <a:uLnTx/>
              <a:uFillTx/>
              <a:latin typeface="Arial"/>
              <a:ea typeface="微软雅黑"/>
              <a:cs typeface="+mn-cs"/>
            </a:endParaRPr>
          </a:p>
        </p:txBody>
      </p:sp>
      <p:sp>
        <p:nvSpPr>
          <p:cNvPr id="5" name="TextBox 4">
            <a:extLst>
              <a:ext uri="{FF2B5EF4-FFF2-40B4-BE49-F238E27FC236}">
                <a16:creationId xmlns:a16="http://schemas.microsoft.com/office/drawing/2014/main" id="{AC704171-E525-4254-8601-485C631A8359}"/>
              </a:ext>
            </a:extLst>
          </p:cNvPr>
          <p:cNvSpPr txBox="1"/>
          <p:nvPr/>
        </p:nvSpPr>
        <p:spPr>
          <a:xfrm>
            <a:off x="706135" y="959093"/>
            <a:ext cx="11150408" cy="4970591"/>
          </a:xfrm>
          <a:prstGeom prst="rect">
            <a:avLst/>
          </a:prstGeom>
          <a:noFill/>
        </p:spPr>
        <p:txBody>
          <a:bodyPr wrap="square" rtlCol="0">
            <a:spAutoFit/>
          </a:bodyPr>
          <a:lstStyle/>
          <a:p>
            <a:pPr marL="0" marR="0" lvl="0" indent="0" algn="l" defTabSz="914400" rtl="0" eaLnBrk="1" fontAlgn="auto" latinLnBrk="0" hangingPunct="1">
              <a:spcBef>
                <a:spcPts val="0"/>
              </a:spcBef>
              <a:spcAft>
                <a:spcPts val="0"/>
              </a:spcAft>
              <a:buClrTx/>
              <a:buSzTx/>
              <a:buFontTx/>
              <a:buNone/>
              <a:tabLst/>
              <a:defRPr/>
            </a:pPr>
            <a:r>
              <a:rPr kumimoji="0" lang="en-US" sz="2800" b="1" i="0" u="none" strike="noStrike" kern="1200" cap="none" spc="0" normalizeH="0" baseline="0" noProof="0" dirty="0">
                <a:ln>
                  <a:noFill/>
                </a:ln>
                <a:solidFill>
                  <a:srgbClr val="0000FF"/>
                </a:solidFill>
                <a:effectLst/>
                <a:uLnTx/>
                <a:uFillTx/>
                <a:latin typeface="Arial"/>
                <a:ea typeface="微软雅黑"/>
                <a:cs typeface="+mn-cs"/>
              </a:rPr>
              <a:t>Sử dụng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lại</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trang</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của</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bài</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thực</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hành</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vừa</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rồi</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tạo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trang</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Web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hiển</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thị</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các</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môn</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học và link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tới</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môn</a:t>
            </a:r>
            <a:r>
              <a:rPr kumimoji="0" lang="en-US" sz="2800" b="1" i="0" u="none" strike="noStrike" kern="1200" cap="none" spc="0" normalizeH="0" baseline="0" noProof="0" dirty="0">
                <a:ln>
                  <a:noFill/>
                </a:ln>
                <a:solidFill>
                  <a:srgbClr val="0000FF"/>
                </a:solidFill>
                <a:effectLst/>
                <a:uLnTx/>
                <a:uFillTx/>
                <a:latin typeface="Arial"/>
                <a:ea typeface="微软雅黑"/>
                <a:cs typeface="+mn-cs"/>
              </a:rPr>
              <a:t> học </a:t>
            </a:r>
            <a:r>
              <a:rPr kumimoji="0" lang="en-US" sz="2800" b="1" i="0" u="none" strike="noStrike" kern="1200" cap="none" spc="0" normalizeH="0" baseline="0" noProof="0" dirty="0" err="1">
                <a:ln>
                  <a:noFill/>
                </a:ln>
                <a:solidFill>
                  <a:srgbClr val="0000FF"/>
                </a:solidFill>
                <a:effectLst/>
                <a:uLnTx/>
                <a:uFillTx/>
                <a:latin typeface="Arial"/>
                <a:ea typeface="微软雅黑"/>
                <a:cs typeface="+mn-cs"/>
              </a:rPr>
              <a:t>đó</a:t>
            </a:r>
            <a:endParaRPr kumimoji="0" lang="en-US" sz="2800" b="1" i="0" u="none" strike="noStrike" kern="1200" cap="none" spc="0" normalizeH="0" baseline="0" noProof="0" dirty="0">
              <a:ln>
                <a:noFill/>
              </a:ln>
              <a:solidFill>
                <a:srgbClr val="0000FF"/>
              </a:solidFill>
              <a:effectLst/>
              <a:uLnTx/>
              <a:uFillTx/>
              <a:latin typeface="Arial"/>
              <a:ea typeface="微软雅黑"/>
              <a:cs typeface="+mn-cs"/>
            </a:endParaRPr>
          </a:p>
          <a:p>
            <a:pPr marL="457200" marR="0" lvl="0" indent="-457200" algn="l" defTabSz="914400" rtl="0" eaLnBrk="1" fontAlgn="auto" latinLnBrk="0" hangingPunct="1">
              <a:lnSpc>
                <a:spcPct val="100000"/>
              </a:lnSpc>
              <a:spcBef>
                <a:spcPts val="6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Tên</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môn</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học, link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tới</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trang</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elearing</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và link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tới</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MS Team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của</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môn</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học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đó</a:t>
            </a:r>
            <a:endParaRPr kumimoji="0" lang="en-US" sz="2400" b="0" i="0" u="none" strike="noStrike" kern="1200" cap="none" spc="0" normalizeH="0" baseline="0" noProof="0" dirty="0">
              <a:ln>
                <a:noFill/>
              </a:ln>
              <a:solidFill>
                <a:srgbClr val="0000FF"/>
              </a:solidFill>
              <a:effectLst/>
              <a:uLnTx/>
              <a:uFillTx/>
              <a:latin typeface="Arial"/>
              <a:ea typeface="微软雅黑"/>
              <a:cs typeface="+mn-cs"/>
            </a:endParaRPr>
          </a:p>
          <a:p>
            <a:pPr marL="457200" marR="0" lvl="0" indent="-457200" algn="l" defTabSz="914400" rtl="0" eaLnBrk="1" fontAlgn="auto" latinLnBrk="0" hangingPunct="1">
              <a:lnSpc>
                <a:spcPct val="100000"/>
              </a:lnSpc>
              <a:spcBef>
                <a:spcPts val="6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rgbClr val="0000FF"/>
                </a:solidFill>
                <a:effectLst/>
                <a:uLnTx/>
                <a:uFillTx/>
                <a:latin typeface="Arial"/>
                <a:ea typeface="微软雅黑"/>
                <a:cs typeface="+mn-cs"/>
              </a:rPr>
              <a:t>Sử dụng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bảng</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(table)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để</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hiển</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thị</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danh</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sách</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theo</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dạng</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cột</a:t>
            </a:r>
            <a:endParaRPr kumimoji="0" lang="en-US" sz="2400" b="0" i="0" u="none" strike="noStrike" kern="1200" cap="none" spc="0" normalizeH="0" baseline="0" noProof="0" dirty="0">
              <a:ln>
                <a:noFill/>
              </a:ln>
              <a:solidFill>
                <a:srgbClr val="0000FF"/>
              </a:solidFill>
              <a:effectLst/>
              <a:uLnTx/>
              <a:uFillTx/>
              <a:latin typeface="Arial"/>
              <a:ea typeface="微软雅黑"/>
              <a:cs typeface="+mn-cs"/>
            </a:endParaRPr>
          </a:p>
          <a:p>
            <a:pPr marR="0" lvl="0" algn="l" defTabSz="914400" rtl="0" eaLnBrk="1" fontAlgn="auto" latinLnBrk="0" hangingPunct="1">
              <a:lnSpc>
                <a:spcPct val="100000"/>
              </a:lnSpc>
              <a:spcBef>
                <a:spcPts val="600"/>
              </a:spcBef>
              <a:spcAft>
                <a:spcPts val="0"/>
              </a:spcAft>
              <a:buClrTx/>
              <a:buSzTx/>
              <a:tabLst/>
              <a:defRPr/>
            </a:pPr>
            <a:endParaRPr kumimoji="0" lang="en-US" sz="2400" b="0" i="0" u="none" strike="noStrike" kern="1200" cap="none" spc="0" normalizeH="0" baseline="0" noProof="0" dirty="0">
              <a:ln>
                <a:noFill/>
              </a:ln>
              <a:solidFill>
                <a:srgbClr val="0000FF"/>
              </a:solidFill>
              <a:effectLst/>
              <a:uLnTx/>
              <a:uFillTx/>
              <a:latin typeface="Arial"/>
              <a:ea typeface="微软雅黑"/>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sz="2400" i="1" dirty="0">
              <a:solidFill>
                <a:srgbClr val="DF213B">
                  <a:lumMod val="60000"/>
                  <a:lumOff val="40000"/>
                </a:srgbClr>
              </a:solidFill>
              <a:latin typeface="Arial"/>
              <a:ea typeface="微软雅黑"/>
            </a:endParaRP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2400" b="0" i="1" u="none" strike="noStrike" kern="1200" cap="none" spc="0" normalizeH="0" baseline="0" noProof="0" dirty="0">
              <a:ln>
                <a:noFill/>
              </a:ln>
              <a:solidFill>
                <a:srgbClr val="DF213B">
                  <a:lumMod val="60000"/>
                  <a:lumOff val="40000"/>
                </a:srgbClr>
              </a:solidFill>
              <a:effectLst/>
              <a:uLnTx/>
              <a:uFillTx/>
              <a:latin typeface="Arial"/>
              <a:ea typeface="微软雅黑"/>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Yêu</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cầu</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đặt</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a:t>
            </a:r>
            <a:r>
              <a:rPr kumimoji="0" lang="en-US" sz="2400" b="0" i="0" u="none" strike="noStrike" kern="1200" cap="none" spc="0" normalizeH="0" baseline="0" noProof="0" dirty="0" err="1">
                <a:ln>
                  <a:noFill/>
                </a:ln>
                <a:solidFill>
                  <a:srgbClr val="0000FF"/>
                </a:solidFill>
                <a:effectLst/>
                <a:uLnTx/>
                <a:uFillTx/>
                <a:latin typeface="Arial"/>
                <a:ea typeface="微软雅黑"/>
                <a:cs typeface="+mn-cs"/>
              </a:rPr>
              <a:t>tên</a:t>
            </a:r>
            <a:r>
              <a:rPr kumimoji="0" lang="en-US" sz="2400" b="0" i="0" u="none" strike="noStrike" kern="1200" cap="none" spc="0" normalizeH="0" baseline="0" noProof="0" dirty="0">
                <a:ln>
                  <a:noFill/>
                </a:ln>
                <a:solidFill>
                  <a:srgbClr val="0000FF"/>
                </a:solidFill>
                <a:effectLst/>
                <a:uLnTx/>
                <a:uFillTx/>
                <a:latin typeface="Arial"/>
                <a:ea typeface="微软雅黑"/>
                <a:cs typeface="+mn-cs"/>
              </a:rPr>
              <a:t> file: TH5_MaSV_TenSV_Trang web ca nhan.html</a:t>
            </a:r>
          </a:p>
        </p:txBody>
      </p:sp>
      <p:graphicFrame>
        <p:nvGraphicFramePr>
          <p:cNvPr id="3" name="Table 3">
            <a:extLst>
              <a:ext uri="{FF2B5EF4-FFF2-40B4-BE49-F238E27FC236}">
                <a16:creationId xmlns:a16="http://schemas.microsoft.com/office/drawing/2014/main" id="{CDD95173-132E-4068-B403-04DBF2DF808E}"/>
              </a:ext>
            </a:extLst>
          </p:cNvPr>
          <p:cNvGraphicFramePr>
            <a:graphicFrameLocks noGrp="1"/>
          </p:cNvGraphicFramePr>
          <p:nvPr>
            <p:extLst>
              <p:ext uri="{D42A27DB-BD31-4B8C-83A1-F6EECF244321}">
                <p14:modId xmlns:p14="http://schemas.microsoft.com/office/powerpoint/2010/main" val="3710496999"/>
              </p:ext>
            </p:extLst>
          </p:nvPr>
        </p:nvGraphicFramePr>
        <p:xfrm>
          <a:off x="1318016" y="2911720"/>
          <a:ext cx="9629732" cy="2374265"/>
        </p:xfrm>
        <a:graphic>
          <a:graphicData uri="http://schemas.openxmlformats.org/drawingml/2006/table">
            <a:tbl>
              <a:tblPr firstRow="1" bandRow="1">
                <a:tableStyleId>{5C22544A-7EE6-4342-B048-85BDC9FD1C3A}</a:tableStyleId>
              </a:tblPr>
              <a:tblGrid>
                <a:gridCol w="723726">
                  <a:extLst>
                    <a:ext uri="{9D8B030D-6E8A-4147-A177-3AD203B41FA5}">
                      <a16:colId xmlns:a16="http://schemas.microsoft.com/office/drawing/2014/main" val="927672931"/>
                    </a:ext>
                  </a:extLst>
                </a:gridCol>
                <a:gridCol w="4091140">
                  <a:extLst>
                    <a:ext uri="{9D8B030D-6E8A-4147-A177-3AD203B41FA5}">
                      <a16:colId xmlns:a16="http://schemas.microsoft.com/office/drawing/2014/main" val="524706516"/>
                    </a:ext>
                  </a:extLst>
                </a:gridCol>
                <a:gridCol w="2407433">
                  <a:extLst>
                    <a:ext uri="{9D8B030D-6E8A-4147-A177-3AD203B41FA5}">
                      <a16:colId xmlns:a16="http://schemas.microsoft.com/office/drawing/2014/main" val="1914206621"/>
                    </a:ext>
                  </a:extLst>
                </a:gridCol>
                <a:gridCol w="2407433">
                  <a:extLst>
                    <a:ext uri="{9D8B030D-6E8A-4147-A177-3AD203B41FA5}">
                      <a16:colId xmlns:a16="http://schemas.microsoft.com/office/drawing/2014/main" val="4149296920"/>
                    </a:ext>
                  </a:extLst>
                </a:gridCol>
              </a:tblGrid>
              <a:tr h="474853">
                <a:tc>
                  <a:txBody>
                    <a:bodyPr/>
                    <a:lstStyle/>
                    <a:p>
                      <a:r>
                        <a:rPr lang="en-US" dirty="0"/>
                        <a:t>STT</a:t>
                      </a:r>
                    </a:p>
                  </a:txBody>
                  <a:tcPr/>
                </a:tc>
                <a:tc>
                  <a:txBody>
                    <a:bodyPr/>
                    <a:lstStyle/>
                    <a:p>
                      <a:r>
                        <a:rPr lang="en-US" dirty="0" err="1"/>
                        <a:t>Tên</a:t>
                      </a:r>
                      <a:r>
                        <a:rPr lang="en-US" dirty="0"/>
                        <a:t> </a:t>
                      </a:r>
                      <a:r>
                        <a:rPr lang="en-US" dirty="0" err="1"/>
                        <a:t>môn</a:t>
                      </a:r>
                      <a:r>
                        <a:rPr lang="en-US" dirty="0"/>
                        <a:t> học</a:t>
                      </a:r>
                    </a:p>
                  </a:txBody>
                  <a:tcPr/>
                </a:tc>
                <a:tc>
                  <a:txBody>
                    <a:bodyPr/>
                    <a:lstStyle/>
                    <a:p>
                      <a:r>
                        <a:rPr lang="en-US" dirty="0"/>
                        <a:t>Link </a:t>
                      </a:r>
                      <a:r>
                        <a:rPr lang="en-US" dirty="0" err="1"/>
                        <a:t>tới</a:t>
                      </a:r>
                      <a:r>
                        <a:rPr lang="en-US" dirty="0"/>
                        <a:t> </a:t>
                      </a:r>
                      <a:r>
                        <a:rPr lang="en-US" dirty="0" err="1"/>
                        <a:t>Elearning</a:t>
                      </a:r>
                      <a:endParaRPr lang="en-US" dirty="0"/>
                    </a:p>
                  </a:txBody>
                  <a:tcPr/>
                </a:tc>
                <a:tc>
                  <a:txBody>
                    <a:bodyPr/>
                    <a:lstStyle/>
                    <a:p>
                      <a:r>
                        <a:rPr lang="en-US" dirty="0"/>
                        <a:t>Link </a:t>
                      </a:r>
                      <a:r>
                        <a:rPr lang="en-US" dirty="0" err="1"/>
                        <a:t>tới</a:t>
                      </a:r>
                      <a:r>
                        <a:rPr lang="en-US" dirty="0"/>
                        <a:t> MS Team</a:t>
                      </a:r>
                    </a:p>
                  </a:txBody>
                  <a:tcPr/>
                </a:tc>
                <a:extLst>
                  <a:ext uri="{0D108BD9-81ED-4DB2-BD59-A6C34878D82A}">
                    <a16:rowId xmlns:a16="http://schemas.microsoft.com/office/drawing/2014/main" val="3260633650"/>
                  </a:ext>
                </a:extLst>
              </a:tr>
              <a:tr h="474853">
                <a:tc>
                  <a:txBody>
                    <a:bodyPr/>
                    <a:lstStyle/>
                    <a:p>
                      <a:r>
                        <a:rPr lang="en-US" dirty="0"/>
                        <a:t>1</a:t>
                      </a:r>
                    </a:p>
                  </a:txBody>
                  <a:tcPr/>
                </a:tc>
                <a:tc>
                  <a:txBody>
                    <a:bodyPr/>
                    <a:lstStyle/>
                    <a:p>
                      <a:r>
                        <a:rPr lang="en-US" dirty="0" err="1"/>
                        <a:t>Nhập</a:t>
                      </a:r>
                      <a:r>
                        <a:rPr lang="en-US" dirty="0"/>
                        <a:t> </a:t>
                      </a:r>
                      <a:r>
                        <a:rPr lang="en-US" dirty="0" err="1"/>
                        <a:t>môn</a:t>
                      </a:r>
                      <a:r>
                        <a:rPr lang="en-US" dirty="0"/>
                        <a:t> CNTT</a:t>
                      </a:r>
                    </a:p>
                  </a:txBody>
                  <a:tcPr/>
                </a:tc>
                <a:tc>
                  <a:txBody>
                    <a:bodyPr/>
                    <a:lstStyle/>
                    <a:p>
                      <a:r>
                        <a:rPr lang="en-US" dirty="0" err="1"/>
                        <a:t>Elearning</a:t>
                      </a:r>
                      <a:endParaRPr lang="en-US" dirty="0"/>
                    </a:p>
                  </a:txBody>
                  <a:tcPr/>
                </a:tc>
                <a:tc>
                  <a:txBody>
                    <a:bodyPr/>
                    <a:lstStyle/>
                    <a:p>
                      <a:r>
                        <a:rPr lang="en-US" dirty="0"/>
                        <a:t>MS Team</a:t>
                      </a:r>
                    </a:p>
                  </a:txBody>
                  <a:tcPr/>
                </a:tc>
                <a:extLst>
                  <a:ext uri="{0D108BD9-81ED-4DB2-BD59-A6C34878D82A}">
                    <a16:rowId xmlns:a16="http://schemas.microsoft.com/office/drawing/2014/main" val="1364153391"/>
                  </a:ext>
                </a:extLst>
              </a:tr>
              <a:tr h="47485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1049385"/>
                  </a:ext>
                </a:extLst>
              </a:tr>
              <a:tr h="47485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84339320"/>
                  </a:ext>
                </a:extLst>
              </a:tr>
              <a:tr h="47485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818581687"/>
                  </a:ext>
                </a:extLst>
              </a:tr>
            </a:tbl>
          </a:graphicData>
        </a:graphic>
      </p:graphicFrame>
    </p:spTree>
    <p:extLst>
      <p:ext uri="{BB962C8B-B14F-4D97-AF65-F5344CB8AC3E}">
        <p14:creationId xmlns:p14="http://schemas.microsoft.com/office/powerpoint/2010/main" val="65476650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988E06-DBA4-485C-9048-DE5816523876}"/>
              </a:ext>
            </a:extLst>
          </p:cNvPr>
          <p:cNvSpPr txBox="1"/>
          <p:nvPr/>
        </p:nvSpPr>
        <p:spPr>
          <a:xfrm>
            <a:off x="1492734" y="951398"/>
            <a:ext cx="7651921" cy="4955203"/>
          </a:xfrm>
          <a:prstGeom prst="rect">
            <a:avLst/>
          </a:prstGeom>
          <a:noFill/>
        </p:spPr>
        <p:txBody>
          <a:bodyPr wrap="square">
            <a:spAutoFit/>
          </a:bodyPr>
          <a:lstStyle/>
          <a:p>
            <a:pPr algn="l"/>
            <a:r>
              <a:rPr lang="en-US" sz="2800" b="0" i="0" u="none" strike="noStrike" baseline="0" dirty="0">
                <a:solidFill>
                  <a:srgbClr val="000000"/>
                </a:solidFill>
                <a:latin typeface="Tahoma" panose="020B0604030504040204" pitchFamily="34" charset="0"/>
              </a:rPr>
              <a:t>&lt;html&gt;</a:t>
            </a:r>
          </a:p>
          <a:p>
            <a:pPr algn="l"/>
            <a:r>
              <a:rPr lang="en-US" sz="2800" b="0" i="0" u="none" strike="noStrike" baseline="0" dirty="0">
                <a:solidFill>
                  <a:srgbClr val="FBC191"/>
                </a:solidFill>
                <a:latin typeface="Tahoma" panose="020B0604030504040204" pitchFamily="34" charset="0"/>
              </a:rPr>
              <a:t>	&lt;head&gt;</a:t>
            </a:r>
          </a:p>
          <a:p>
            <a:r>
              <a:rPr lang="en-US" sz="2800" dirty="0">
                <a:solidFill>
                  <a:srgbClr val="FBC191"/>
                </a:solidFill>
                <a:latin typeface="Tahoma" panose="020B0604030504040204" pitchFamily="34" charset="0"/>
              </a:rPr>
              <a:t>		</a:t>
            </a:r>
            <a:r>
              <a:rPr lang="en-US" sz="2800" b="0" i="0" u="none" strike="noStrike" baseline="0" dirty="0">
                <a:solidFill>
                  <a:srgbClr val="17375E"/>
                </a:solidFill>
                <a:latin typeface="Tahoma" panose="020B0604030504040204" pitchFamily="34" charset="0"/>
              </a:rPr>
              <a:t>&lt;title&gt;</a:t>
            </a:r>
            <a:r>
              <a:rPr lang="en-US" sz="2800" b="0" i="0" u="none" strike="noStrike" baseline="0" dirty="0" err="1">
                <a:solidFill>
                  <a:srgbClr val="FF9A00"/>
                </a:solidFill>
                <a:latin typeface="Tahoma" panose="020B0604030504040204" pitchFamily="34" charset="0"/>
              </a:rPr>
              <a:t>Tiêu</a:t>
            </a:r>
            <a:r>
              <a:rPr lang="en-US" sz="2800" b="0" i="0" u="none" strike="noStrike" baseline="0" dirty="0">
                <a:solidFill>
                  <a:srgbClr val="FF9A00"/>
                </a:solidFill>
                <a:latin typeface="Tahoma" panose="020B0604030504040204" pitchFamily="34" charset="0"/>
              </a:rPr>
              <a:t> </a:t>
            </a:r>
            <a:r>
              <a:rPr lang="en-US" sz="2800" b="0" i="0" u="none" strike="noStrike" baseline="0" dirty="0" err="1">
                <a:solidFill>
                  <a:srgbClr val="FF9A00"/>
                </a:solidFill>
                <a:latin typeface="Tahoma" panose="020B0604030504040204" pitchFamily="34" charset="0"/>
              </a:rPr>
              <a:t>đề</a:t>
            </a:r>
            <a:r>
              <a:rPr lang="en-US" sz="2800" b="0" i="0" u="none" strike="noStrike" baseline="0" dirty="0">
                <a:solidFill>
                  <a:srgbClr val="FF9A00"/>
                </a:solidFill>
                <a:latin typeface="Tahoma" panose="020B0604030504040204" pitchFamily="34" charset="0"/>
              </a:rPr>
              <a:t> </a:t>
            </a:r>
            <a:r>
              <a:rPr lang="en-US" sz="2800" b="0" i="0" u="none" strike="noStrike" baseline="0" dirty="0">
                <a:solidFill>
                  <a:srgbClr val="17375E"/>
                </a:solidFill>
                <a:latin typeface="Tahoma" panose="020B0604030504040204" pitchFamily="34" charset="0"/>
              </a:rPr>
              <a:t>&lt;/title&gt;</a:t>
            </a:r>
            <a:endParaRPr lang="en-US" sz="2800" b="0" i="0" u="none" strike="noStrike" baseline="0" dirty="0">
              <a:solidFill>
                <a:srgbClr val="FBC191"/>
              </a:solidFill>
              <a:latin typeface="Tahoma" panose="020B0604030504040204" pitchFamily="34" charset="0"/>
            </a:endParaRPr>
          </a:p>
          <a:p>
            <a:pPr algn="l"/>
            <a:r>
              <a:rPr lang="en-US" sz="2800" b="0" i="0" u="none" strike="noStrike" baseline="0" dirty="0">
                <a:solidFill>
                  <a:srgbClr val="FBC191"/>
                </a:solidFill>
                <a:latin typeface="Tahoma" panose="020B0604030504040204" pitchFamily="34" charset="0"/>
              </a:rPr>
              <a:t>	&lt;/head&gt; </a:t>
            </a:r>
            <a:r>
              <a:rPr lang="en-US" sz="2400" b="0" i="0" u="none" strike="noStrike" baseline="0" dirty="0" err="1">
                <a:solidFill>
                  <a:srgbClr val="FFFFFF"/>
                </a:solidFill>
                <a:latin typeface="Tahoma" panose="020B0604030504040204" pitchFamily="34" charset="0"/>
              </a:rPr>
              <a:t>Bắt</a:t>
            </a:r>
            <a:r>
              <a:rPr lang="en-US" sz="2400" b="0" i="0" u="none" strike="noStrike" baseline="0" dirty="0">
                <a:solidFill>
                  <a:srgbClr val="FFFFFF"/>
                </a:solidFill>
                <a:latin typeface="Tahoma" panose="020B0604030504040204" pitchFamily="34" charset="0"/>
              </a:rPr>
              <a:t> </a:t>
            </a:r>
            <a:r>
              <a:rPr lang="en-US" sz="2400" b="0" i="0" u="none" strike="noStrike" baseline="0" dirty="0" err="1">
                <a:solidFill>
                  <a:srgbClr val="FFFFFF"/>
                </a:solidFill>
                <a:latin typeface="Tahoma" panose="020B0604030504040204" pitchFamily="34" charset="0"/>
              </a:rPr>
              <a:t>đầu</a:t>
            </a:r>
            <a:r>
              <a:rPr lang="en-US" sz="2400" b="0" i="0" u="none" strike="noStrike" baseline="0" dirty="0">
                <a:solidFill>
                  <a:srgbClr val="FFFFFF"/>
                </a:solidFill>
                <a:latin typeface="Tahoma" panose="020B0604030504040204" pitchFamily="34" charset="0"/>
              </a:rPr>
              <a:t> </a:t>
            </a:r>
            <a:r>
              <a:rPr lang="en-US" sz="2400" b="0" i="0" u="none" strike="noStrike" baseline="0" dirty="0" err="1">
                <a:solidFill>
                  <a:srgbClr val="FFFFFF"/>
                </a:solidFill>
                <a:latin typeface="Tahoma" panose="020B0604030504040204" pitchFamily="34" charset="0"/>
              </a:rPr>
              <a:t>và</a:t>
            </a:r>
            <a:endParaRPr lang="en-US" sz="2400" b="0" i="0" u="none" strike="noStrike" baseline="0" dirty="0">
              <a:solidFill>
                <a:srgbClr val="FFFFFF"/>
              </a:solidFill>
              <a:latin typeface="Tahoma" panose="020B0604030504040204" pitchFamily="34" charset="0"/>
            </a:endParaRPr>
          </a:p>
          <a:p>
            <a:pPr algn="l"/>
            <a:r>
              <a:rPr lang="en-US" sz="2400" dirty="0">
                <a:solidFill>
                  <a:srgbClr val="FFFFFF"/>
                </a:solidFill>
                <a:latin typeface="Tahoma" panose="020B0604030504040204" pitchFamily="34" charset="0"/>
              </a:rPr>
              <a:t>	</a:t>
            </a:r>
          </a:p>
          <a:p>
            <a:pPr algn="l"/>
            <a:r>
              <a:rPr lang="en-US" sz="2800" b="0" i="0" u="none" strike="noStrike" baseline="0" dirty="0">
                <a:solidFill>
                  <a:srgbClr val="FFFFFF"/>
                </a:solidFill>
                <a:latin typeface="Tahoma" panose="020B0604030504040204" pitchFamily="34" charset="0"/>
              </a:rPr>
              <a:t>	</a:t>
            </a:r>
            <a:r>
              <a:rPr lang="en-US" sz="2800" b="0" i="0" u="none" strike="noStrike" baseline="0" dirty="0">
                <a:solidFill>
                  <a:srgbClr val="FF9AFF"/>
                </a:solidFill>
                <a:latin typeface="Tahoma" panose="020B0604030504040204" pitchFamily="34" charset="0"/>
              </a:rPr>
              <a:t>&lt;body&gt;</a:t>
            </a:r>
          </a:p>
          <a:p>
            <a:pPr algn="l"/>
            <a:r>
              <a:rPr lang="en-US" sz="2400" b="0" i="0" u="none" strike="noStrike" baseline="0" dirty="0" err="1">
                <a:solidFill>
                  <a:srgbClr val="FFFFFF"/>
                </a:solidFill>
                <a:latin typeface="Tahoma" panose="020B0604030504040204" pitchFamily="34" charset="0"/>
              </a:rPr>
              <a:t>Kết</a:t>
            </a:r>
            <a:r>
              <a:rPr lang="en-US" sz="2400" b="0" i="0" u="none" strike="noStrike" baseline="0" dirty="0">
                <a:solidFill>
                  <a:srgbClr val="FFFFFF"/>
                </a:solidFill>
                <a:latin typeface="Tahoma" panose="020B0604030504040204" pitchFamily="34" charset="0"/>
              </a:rPr>
              <a:t> </a:t>
            </a:r>
            <a:r>
              <a:rPr lang="en-US" sz="2400" b="0" i="0" u="none" strike="noStrike" baseline="0" dirty="0" err="1">
                <a:solidFill>
                  <a:srgbClr val="FFFFFF"/>
                </a:solidFill>
                <a:latin typeface="Tahoma" panose="020B0604030504040204" pitchFamily="34" charset="0"/>
              </a:rPr>
              <a:t>thúc</a:t>
            </a:r>
            <a:r>
              <a:rPr lang="en-US" sz="2400" b="0" i="0" u="none" strike="noStrike" baseline="0" dirty="0">
                <a:solidFill>
                  <a:srgbClr val="FFFFFF"/>
                </a:solidFill>
                <a:latin typeface="Tahoma" panose="020B0604030504040204" pitchFamily="34" charset="0"/>
              </a:rPr>
              <a:t> </a:t>
            </a:r>
            <a:r>
              <a:rPr lang="en-US" sz="2400" b="0" i="0" u="none" strike="noStrike" baseline="0" dirty="0" err="1">
                <a:solidFill>
                  <a:srgbClr val="FFFFFF"/>
                </a:solidFill>
                <a:latin typeface="Tahoma" panose="020B0604030504040204" pitchFamily="34" charset="0"/>
              </a:rPr>
              <a:t>của</a:t>
            </a:r>
            <a:r>
              <a:rPr lang="en-US" sz="2400" b="0" i="0" u="none" strike="noStrike" baseline="0" dirty="0">
                <a:solidFill>
                  <a:srgbClr val="FFFFFF"/>
                </a:solidFill>
                <a:latin typeface="Tahoma" panose="020B0604030504040204" pitchFamily="34" charset="0"/>
              </a:rPr>
              <a:t>	</a:t>
            </a:r>
            <a:r>
              <a:rPr lang="en-US" sz="2400" b="0" i="0" u="none" strike="noStrike" baseline="0" dirty="0" err="1">
                <a:solidFill>
                  <a:srgbClr val="FF9A00"/>
                </a:solidFill>
                <a:latin typeface="Tahoma" panose="020B0604030504040204" pitchFamily="34" charset="0"/>
              </a:rPr>
              <a:t>Nội</a:t>
            </a:r>
            <a:r>
              <a:rPr lang="en-US" sz="2400" b="0" i="0" u="none" strike="noStrike" baseline="0" dirty="0">
                <a:solidFill>
                  <a:srgbClr val="FF9A00"/>
                </a:solidFill>
                <a:latin typeface="Tahoma" panose="020B0604030504040204" pitchFamily="34" charset="0"/>
              </a:rPr>
              <a:t> dung 1</a:t>
            </a:r>
          </a:p>
          <a:p>
            <a:pPr algn="l"/>
            <a:r>
              <a:rPr lang="en-US" sz="2400" b="0" i="0" u="none" strike="noStrike" baseline="0" dirty="0">
                <a:solidFill>
                  <a:srgbClr val="FF9A00"/>
                </a:solidFill>
                <a:latin typeface="Tahoma" panose="020B0604030504040204" pitchFamily="34" charset="0"/>
              </a:rPr>
              <a:t>		</a:t>
            </a:r>
            <a:r>
              <a:rPr lang="en-US" sz="2400" b="0" i="0" u="none" strike="noStrike" baseline="0" dirty="0" err="1">
                <a:solidFill>
                  <a:srgbClr val="FF9A00"/>
                </a:solidFill>
                <a:latin typeface="Tahoma" panose="020B0604030504040204" pitchFamily="34" charset="0"/>
              </a:rPr>
              <a:t>Nội</a:t>
            </a:r>
            <a:r>
              <a:rPr lang="en-US" sz="2400" b="0" i="0" u="none" strike="noStrike" baseline="0" dirty="0">
                <a:solidFill>
                  <a:srgbClr val="FF9A00"/>
                </a:solidFill>
                <a:latin typeface="Tahoma" panose="020B0604030504040204" pitchFamily="34" charset="0"/>
              </a:rPr>
              <a:t> dung 2</a:t>
            </a:r>
          </a:p>
          <a:p>
            <a:pPr algn="l"/>
            <a:r>
              <a:rPr lang="en-US" sz="2400" b="0" i="0" u="none" strike="noStrike" baseline="0" dirty="0">
                <a:solidFill>
                  <a:srgbClr val="FF9A00"/>
                </a:solidFill>
                <a:latin typeface="Tahoma" panose="020B0604030504040204" pitchFamily="34" charset="0"/>
              </a:rPr>
              <a:t>		</a:t>
            </a:r>
            <a:r>
              <a:rPr lang="en-US" sz="2400" b="0" i="0" u="none" strike="noStrike" baseline="0" dirty="0" err="1">
                <a:solidFill>
                  <a:srgbClr val="FF9A00"/>
                </a:solidFill>
                <a:latin typeface="Tahoma" panose="020B0604030504040204" pitchFamily="34" charset="0"/>
              </a:rPr>
              <a:t>Nội</a:t>
            </a:r>
            <a:r>
              <a:rPr lang="en-US" sz="2400" b="0" i="0" u="none" strike="noStrike" baseline="0" dirty="0">
                <a:solidFill>
                  <a:srgbClr val="FF9A00"/>
                </a:solidFill>
                <a:latin typeface="Tahoma" panose="020B0604030504040204" pitchFamily="34" charset="0"/>
              </a:rPr>
              <a:t> dung 3</a:t>
            </a:r>
          </a:p>
          <a:p>
            <a:pPr algn="l"/>
            <a:r>
              <a:rPr lang="en-US" sz="2400" dirty="0">
                <a:solidFill>
                  <a:srgbClr val="FF9A00"/>
                </a:solidFill>
                <a:latin typeface="Tahoma" panose="020B0604030504040204" pitchFamily="34" charset="0"/>
              </a:rPr>
              <a:t>	&lt;</a:t>
            </a:r>
            <a:r>
              <a:rPr lang="en-US" sz="2800" b="0" i="0" u="none" strike="noStrike" baseline="0" dirty="0">
                <a:solidFill>
                  <a:srgbClr val="FF9AFF"/>
                </a:solidFill>
                <a:latin typeface="Tahoma" panose="020B0604030504040204" pitchFamily="34" charset="0"/>
              </a:rPr>
              <a:t>/body&gt;</a:t>
            </a:r>
          </a:p>
          <a:p>
            <a:pPr algn="l"/>
            <a:r>
              <a:rPr lang="en-US" sz="2400" b="0" i="0" u="none" strike="noStrike" baseline="0" dirty="0" err="1">
                <a:solidFill>
                  <a:srgbClr val="FFFFFF"/>
                </a:solidFill>
                <a:latin typeface="Tahoma" panose="020B0604030504040204" pitchFamily="34" charset="0"/>
              </a:rPr>
              <a:t>trang</a:t>
            </a:r>
            <a:r>
              <a:rPr lang="en-US" sz="2400" b="0" i="0" u="none" strike="noStrike" baseline="0" dirty="0">
                <a:solidFill>
                  <a:srgbClr val="FFFFFF"/>
                </a:solidFill>
                <a:latin typeface="Tahoma" panose="020B0604030504040204" pitchFamily="34" charset="0"/>
              </a:rPr>
              <a:t> HTML</a:t>
            </a:r>
          </a:p>
          <a:p>
            <a:pPr algn="l"/>
            <a:r>
              <a:rPr lang="en-US" sz="2800" b="0" i="0" u="none" strike="noStrike" baseline="0" dirty="0">
                <a:solidFill>
                  <a:srgbClr val="000000"/>
                </a:solidFill>
                <a:latin typeface="Tahoma" panose="020B0604030504040204" pitchFamily="34" charset="0"/>
              </a:rPr>
              <a:t>&lt;/html&gt;</a:t>
            </a:r>
            <a:endParaRPr lang="en-US" sz="2400" dirty="0"/>
          </a:p>
        </p:txBody>
      </p:sp>
      <p:sp>
        <p:nvSpPr>
          <p:cNvPr id="4" name="Rectangle 3">
            <a:extLst>
              <a:ext uri="{FF2B5EF4-FFF2-40B4-BE49-F238E27FC236}">
                <a16:creationId xmlns:a16="http://schemas.microsoft.com/office/drawing/2014/main" id="{80193F7C-8B96-4F3F-B916-31DCDC7F8F91}"/>
              </a:ext>
            </a:extLst>
          </p:cNvPr>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err="1">
                <a:solidFill>
                  <a:srgbClr val="D51C29"/>
                </a:solidFill>
              </a:rPr>
              <a:t>Cấu</a:t>
            </a:r>
            <a:r>
              <a:rPr lang="en-US" sz="3200" b="1" dirty="0">
                <a:solidFill>
                  <a:srgbClr val="D51C29"/>
                </a:solidFill>
              </a:rPr>
              <a:t> </a:t>
            </a:r>
            <a:r>
              <a:rPr lang="en-US" sz="3200" b="1" dirty="0" err="1">
                <a:solidFill>
                  <a:srgbClr val="D51C29"/>
                </a:solidFill>
              </a:rPr>
              <a:t>trúc</a:t>
            </a:r>
            <a:r>
              <a:rPr lang="en-US" sz="3200" b="1" dirty="0">
                <a:solidFill>
                  <a:srgbClr val="D51C29"/>
                </a:solidFill>
              </a:rPr>
              <a:t> </a:t>
            </a:r>
            <a:r>
              <a:rPr lang="en-US" sz="3200" b="1" dirty="0" err="1">
                <a:solidFill>
                  <a:srgbClr val="D51C29"/>
                </a:solidFill>
              </a:rPr>
              <a:t>một</a:t>
            </a:r>
            <a:r>
              <a:rPr lang="en-US" sz="3200" b="1" dirty="0">
                <a:solidFill>
                  <a:srgbClr val="D51C29"/>
                </a:solidFill>
              </a:rPr>
              <a:t> </a:t>
            </a:r>
            <a:r>
              <a:rPr lang="en-US" sz="3200" b="1" dirty="0" err="1">
                <a:solidFill>
                  <a:srgbClr val="D51C29"/>
                </a:solidFill>
              </a:rPr>
              <a:t>tài</a:t>
            </a:r>
            <a:r>
              <a:rPr lang="en-US" sz="3200" b="1" dirty="0">
                <a:solidFill>
                  <a:srgbClr val="D51C29"/>
                </a:solidFill>
              </a:rPr>
              <a:t> </a:t>
            </a:r>
            <a:r>
              <a:rPr lang="en-US" sz="3200" b="1" dirty="0" err="1">
                <a:solidFill>
                  <a:srgbClr val="D51C29"/>
                </a:solidFill>
              </a:rPr>
              <a:t>liệu</a:t>
            </a:r>
            <a:r>
              <a:rPr lang="en-US" sz="3200" b="1" dirty="0">
                <a:solidFill>
                  <a:srgbClr val="D51C29"/>
                </a:solidFill>
              </a:rPr>
              <a:t> HTML:</a:t>
            </a:r>
            <a:endParaRPr lang="en-US" sz="3200" dirty="0">
              <a:solidFill>
                <a:srgbClr val="D51C29"/>
              </a:solidFill>
            </a:endParaRPr>
          </a:p>
        </p:txBody>
      </p:sp>
      <p:sp>
        <p:nvSpPr>
          <p:cNvPr id="9" name="Freeform: Shape 8">
            <a:extLst>
              <a:ext uri="{FF2B5EF4-FFF2-40B4-BE49-F238E27FC236}">
                <a16:creationId xmlns:a16="http://schemas.microsoft.com/office/drawing/2014/main" id="{5881156D-48A0-4938-B09D-1BF37859C557}"/>
              </a:ext>
            </a:extLst>
          </p:cNvPr>
          <p:cNvSpPr/>
          <p:nvPr/>
        </p:nvSpPr>
        <p:spPr>
          <a:xfrm>
            <a:off x="3027405" y="1235676"/>
            <a:ext cx="6981568" cy="0"/>
          </a:xfrm>
          <a:custGeom>
            <a:avLst/>
            <a:gdLst>
              <a:gd name="connsiteX0" fmla="*/ 0 w 6981568"/>
              <a:gd name="connsiteY0" fmla="*/ 0 h 0"/>
              <a:gd name="connsiteX1" fmla="*/ 6981568 w 6981568"/>
              <a:gd name="connsiteY1" fmla="*/ 0 h 0"/>
            </a:gdLst>
            <a:ahLst/>
            <a:cxnLst>
              <a:cxn ang="0">
                <a:pos x="connsiteX0" y="connsiteY0"/>
              </a:cxn>
              <a:cxn ang="0">
                <a:pos x="connsiteX1" y="connsiteY1"/>
              </a:cxn>
            </a:cxnLst>
            <a:rect l="l" t="t" r="r" b="b"/>
            <a:pathLst>
              <a:path w="6981568">
                <a:moveTo>
                  <a:pt x="0" y="0"/>
                </a:moveTo>
                <a:lnTo>
                  <a:pt x="6981568" y="0"/>
                </a:lnTo>
              </a:path>
            </a:pathLst>
          </a:cu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D994051-5529-425A-B773-D72572E673CA}"/>
              </a:ext>
            </a:extLst>
          </p:cNvPr>
          <p:cNvCxnSpPr/>
          <p:nvPr/>
        </p:nvCxnSpPr>
        <p:spPr>
          <a:xfrm>
            <a:off x="3089189" y="5622324"/>
            <a:ext cx="6932141" cy="0"/>
          </a:xfrm>
          <a:prstGeom prst="line">
            <a:avLst/>
          </a:pr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FABA5B6-74D6-4F39-9E8F-D842EA6072DF}"/>
              </a:ext>
            </a:extLst>
          </p:cNvPr>
          <p:cNvCxnSpPr>
            <a:cxnSpLocks/>
          </p:cNvCxnSpPr>
          <p:nvPr/>
        </p:nvCxnSpPr>
        <p:spPr>
          <a:xfrm>
            <a:off x="9996616" y="1223319"/>
            <a:ext cx="0" cy="4411362"/>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2E6AD086-E854-4B5D-866F-8E788CA48E99}"/>
              </a:ext>
            </a:extLst>
          </p:cNvPr>
          <p:cNvSpPr/>
          <p:nvPr/>
        </p:nvSpPr>
        <p:spPr>
          <a:xfrm>
            <a:off x="9032789" y="2693773"/>
            <a:ext cx="1952368" cy="1482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Bắt</a:t>
            </a:r>
            <a:r>
              <a:rPr lang="en-US" dirty="0"/>
              <a:t> </a:t>
            </a:r>
            <a:r>
              <a:rPr lang="en-US" dirty="0" err="1"/>
              <a:t>đầu</a:t>
            </a:r>
            <a:r>
              <a:rPr lang="en-US" dirty="0"/>
              <a:t> </a:t>
            </a:r>
            <a:r>
              <a:rPr lang="en-US" dirty="0" err="1"/>
              <a:t>và</a:t>
            </a:r>
            <a:r>
              <a:rPr lang="en-US" dirty="0"/>
              <a:t> </a:t>
            </a:r>
            <a:r>
              <a:rPr lang="en-US" dirty="0" err="1"/>
              <a:t>kết</a:t>
            </a:r>
            <a:r>
              <a:rPr lang="en-US" dirty="0"/>
              <a:t> </a:t>
            </a:r>
            <a:r>
              <a:rPr lang="en-US" dirty="0" err="1"/>
              <a:t>thúc</a:t>
            </a:r>
            <a:r>
              <a:rPr lang="en-US" dirty="0"/>
              <a:t> </a:t>
            </a:r>
            <a:r>
              <a:rPr lang="en-US" dirty="0" err="1"/>
              <a:t>của</a:t>
            </a:r>
            <a:r>
              <a:rPr lang="en-US" dirty="0"/>
              <a:t> </a:t>
            </a:r>
            <a:r>
              <a:rPr lang="en-US" dirty="0" err="1"/>
              <a:t>trang</a:t>
            </a:r>
            <a:r>
              <a:rPr lang="en-US" dirty="0"/>
              <a:t> HTML</a:t>
            </a:r>
          </a:p>
        </p:txBody>
      </p:sp>
      <p:grpSp>
        <p:nvGrpSpPr>
          <p:cNvPr id="28" name="Group 27">
            <a:extLst>
              <a:ext uri="{FF2B5EF4-FFF2-40B4-BE49-F238E27FC236}">
                <a16:creationId xmlns:a16="http://schemas.microsoft.com/office/drawing/2014/main" id="{DE5C82DD-DA80-4226-B354-D1C215C0D8D5}"/>
              </a:ext>
            </a:extLst>
          </p:cNvPr>
          <p:cNvGrpSpPr/>
          <p:nvPr/>
        </p:nvGrpSpPr>
        <p:grpSpPr>
          <a:xfrm>
            <a:off x="3859427" y="1672280"/>
            <a:ext cx="5540274" cy="1009138"/>
            <a:chOff x="3859427" y="1672280"/>
            <a:chExt cx="5540274" cy="1009138"/>
          </a:xfrm>
        </p:grpSpPr>
        <p:sp>
          <p:nvSpPr>
            <p:cNvPr id="16" name="Freeform: Shape 15">
              <a:extLst>
                <a:ext uri="{FF2B5EF4-FFF2-40B4-BE49-F238E27FC236}">
                  <a16:creationId xmlns:a16="http://schemas.microsoft.com/office/drawing/2014/main" id="{61B1FE7E-0831-43B2-B2E1-8755F1C74D3E}"/>
                </a:ext>
              </a:extLst>
            </p:cNvPr>
            <p:cNvSpPr/>
            <p:nvPr/>
          </p:nvSpPr>
          <p:spPr>
            <a:xfrm>
              <a:off x="3859427" y="1672280"/>
              <a:ext cx="3941805" cy="147545"/>
            </a:xfrm>
            <a:custGeom>
              <a:avLst/>
              <a:gdLst>
                <a:gd name="connsiteX0" fmla="*/ 0 w 6981568"/>
                <a:gd name="connsiteY0" fmla="*/ 0 h 0"/>
                <a:gd name="connsiteX1" fmla="*/ 6981568 w 6981568"/>
                <a:gd name="connsiteY1" fmla="*/ 0 h 0"/>
              </a:gdLst>
              <a:ahLst/>
              <a:cxnLst>
                <a:cxn ang="0">
                  <a:pos x="connsiteX0" y="connsiteY0"/>
                </a:cxn>
                <a:cxn ang="0">
                  <a:pos x="connsiteX1" y="connsiteY1"/>
                </a:cxn>
              </a:cxnLst>
              <a:rect l="l" t="t" r="r" b="b"/>
              <a:pathLst>
                <a:path w="6981568">
                  <a:moveTo>
                    <a:pt x="0" y="0"/>
                  </a:moveTo>
                  <a:lnTo>
                    <a:pt x="6981568" y="0"/>
                  </a:lnTo>
                </a:path>
              </a:pathLst>
            </a:cu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Shape 16">
              <a:extLst>
                <a:ext uri="{FF2B5EF4-FFF2-40B4-BE49-F238E27FC236}">
                  <a16:creationId xmlns:a16="http://schemas.microsoft.com/office/drawing/2014/main" id="{07F1D8DA-66F2-4ABC-8AC8-7A8524C1D314}"/>
                </a:ext>
              </a:extLst>
            </p:cNvPr>
            <p:cNvSpPr/>
            <p:nvPr/>
          </p:nvSpPr>
          <p:spPr>
            <a:xfrm>
              <a:off x="3950043" y="2537265"/>
              <a:ext cx="3851189" cy="144153"/>
            </a:xfrm>
            <a:custGeom>
              <a:avLst/>
              <a:gdLst>
                <a:gd name="connsiteX0" fmla="*/ 0 w 6981568"/>
                <a:gd name="connsiteY0" fmla="*/ 0 h 0"/>
                <a:gd name="connsiteX1" fmla="*/ 6981568 w 6981568"/>
                <a:gd name="connsiteY1" fmla="*/ 0 h 0"/>
              </a:gdLst>
              <a:ahLst/>
              <a:cxnLst>
                <a:cxn ang="0">
                  <a:pos x="connsiteX0" y="connsiteY0"/>
                </a:cxn>
                <a:cxn ang="0">
                  <a:pos x="connsiteX1" y="connsiteY1"/>
                </a:cxn>
              </a:cxnLst>
              <a:rect l="l" t="t" r="r" b="b"/>
              <a:pathLst>
                <a:path w="6981568">
                  <a:moveTo>
                    <a:pt x="0" y="0"/>
                  </a:moveTo>
                  <a:lnTo>
                    <a:pt x="6981568" y="0"/>
                  </a:lnTo>
                </a:path>
              </a:pathLst>
            </a:cu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65508B6-6863-40E2-8A72-5F62EACB0BCA}"/>
                </a:ext>
              </a:extLst>
            </p:cNvPr>
            <p:cNvCxnSpPr>
              <a:cxnSpLocks/>
              <a:endCxn id="17" idx="1"/>
            </p:cNvCxnSpPr>
            <p:nvPr/>
          </p:nvCxnSpPr>
          <p:spPr>
            <a:xfrm>
              <a:off x="7801232" y="1672280"/>
              <a:ext cx="0" cy="864985"/>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A83F5810-CA3A-4085-A9A4-BCE3681B920C}"/>
                </a:ext>
              </a:extLst>
            </p:cNvPr>
            <p:cNvSpPr/>
            <p:nvPr/>
          </p:nvSpPr>
          <p:spPr>
            <a:xfrm>
              <a:off x="7447333" y="1750836"/>
              <a:ext cx="1952368" cy="668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Phần</a:t>
              </a:r>
              <a:r>
                <a:rPr lang="en-US" dirty="0"/>
                <a:t> </a:t>
              </a:r>
              <a:r>
                <a:rPr lang="en-US" dirty="0" err="1"/>
                <a:t>đầu</a:t>
              </a:r>
              <a:r>
                <a:rPr lang="en-US" dirty="0"/>
                <a:t>  </a:t>
              </a:r>
              <a:r>
                <a:rPr lang="en-US" dirty="0" err="1"/>
                <a:t>trang</a:t>
              </a:r>
              <a:r>
                <a:rPr lang="en-US" dirty="0"/>
                <a:t> HTML</a:t>
              </a:r>
            </a:p>
          </p:txBody>
        </p:sp>
      </p:grpSp>
      <p:grpSp>
        <p:nvGrpSpPr>
          <p:cNvPr id="27" name="Group 26">
            <a:extLst>
              <a:ext uri="{FF2B5EF4-FFF2-40B4-BE49-F238E27FC236}">
                <a16:creationId xmlns:a16="http://schemas.microsoft.com/office/drawing/2014/main" id="{D531ED92-0049-4A14-84F3-987CBD249800}"/>
              </a:ext>
            </a:extLst>
          </p:cNvPr>
          <p:cNvGrpSpPr/>
          <p:nvPr/>
        </p:nvGrpSpPr>
        <p:grpSpPr>
          <a:xfrm>
            <a:off x="3859427" y="3291856"/>
            <a:ext cx="4894258" cy="1613029"/>
            <a:chOff x="3859427" y="3291856"/>
            <a:chExt cx="4894258" cy="1613029"/>
          </a:xfrm>
        </p:grpSpPr>
        <p:sp>
          <p:nvSpPr>
            <p:cNvPr id="22" name="Freeform: Shape 21">
              <a:extLst>
                <a:ext uri="{FF2B5EF4-FFF2-40B4-BE49-F238E27FC236}">
                  <a16:creationId xmlns:a16="http://schemas.microsoft.com/office/drawing/2014/main" id="{55743660-CF95-4C02-AF31-FD4B7C3AD5B4}"/>
                </a:ext>
              </a:extLst>
            </p:cNvPr>
            <p:cNvSpPr/>
            <p:nvPr/>
          </p:nvSpPr>
          <p:spPr>
            <a:xfrm>
              <a:off x="3859427" y="3311598"/>
              <a:ext cx="3941805" cy="147545"/>
            </a:xfrm>
            <a:custGeom>
              <a:avLst/>
              <a:gdLst>
                <a:gd name="connsiteX0" fmla="*/ 0 w 6981568"/>
                <a:gd name="connsiteY0" fmla="*/ 0 h 0"/>
                <a:gd name="connsiteX1" fmla="*/ 6981568 w 6981568"/>
                <a:gd name="connsiteY1" fmla="*/ 0 h 0"/>
              </a:gdLst>
              <a:ahLst/>
              <a:cxnLst>
                <a:cxn ang="0">
                  <a:pos x="connsiteX0" y="connsiteY0"/>
                </a:cxn>
                <a:cxn ang="0">
                  <a:pos x="connsiteX1" y="connsiteY1"/>
                </a:cxn>
              </a:cxnLst>
              <a:rect l="l" t="t" r="r" b="b"/>
              <a:pathLst>
                <a:path w="6981568">
                  <a:moveTo>
                    <a:pt x="0" y="0"/>
                  </a:moveTo>
                  <a:lnTo>
                    <a:pt x="6981568" y="0"/>
                  </a:lnTo>
                </a:path>
              </a:pathLst>
            </a:cu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Shape 22">
              <a:extLst>
                <a:ext uri="{FF2B5EF4-FFF2-40B4-BE49-F238E27FC236}">
                  <a16:creationId xmlns:a16="http://schemas.microsoft.com/office/drawing/2014/main" id="{240DABEF-69BE-4F6D-B798-70A5DB2A06F3}"/>
                </a:ext>
              </a:extLst>
            </p:cNvPr>
            <p:cNvSpPr/>
            <p:nvPr/>
          </p:nvSpPr>
          <p:spPr>
            <a:xfrm>
              <a:off x="3907779" y="4806779"/>
              <a:ext cx="3893454" cy="98106"/>
            </a:xfrm>
            <a:custGeom>
              <a:avLst/>
              <a:gdLst>
                <a:gd name="connsiteX0" fmla="*/ 0 w 6981568"/>
                <a:gd name="connsiteY0" fmla="*/ 0 h 0"/>
                <a:gd name="connsiteX1" fmla="*/ 6981568 w 6981568"/>
                <a:gd name="connsiteY1" fmla="*/ 0 h 0"/>
              </a:gdLst>
              <a:ahLst/>
              <a:cxnLst>
                <a:cxn ang="0">
                  <a:pos x="connsiteX0" y="connsiteY0"/>
                </a:cxn>
                <a:cxn ang="0">
                  <a:pos x="connsiteX1" y="connsiteY1"/>
                </a:cxn>
              </a:cxnLst>
              <a:rect l="l" t="t" r="r" b="b"/>
              <a:pathLst>
                <a:path w="6981568">
                  <a:moveTo>
                    <a:pt x="0" y="0"/>
                  </a:moveTo>
                  <a:lnTo>
                    <a:pt x="6981568" y="0"/>
                  </a:lnTo>
                </a:path>
              </a:pathLst>
            </a:cu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4A2D16F3-11A6-4E08-9A21-9A0F36B7D081}"/>
                </a:ext>
              </a:extLst>
            </p:cNvPr>
            <p:cNvSpPr/>
            <p:nvPr/>
          </p:nvSpPr>
          <p:spPr>
            <a:xfrm>
              <a:off x="6801317" y="3757128"/>
              <a:ext cx="1952368" cy="668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Nội</a:t>
              </a:r>
              <a:r>
                <a:rPr lang="en-US" dirty="0"/>
                <a:t> dung </a:t>
              </a:r>
              <a:r>
                <a:rPr lang="en-US" dirty="0" err="1"/>
                <a:t>trang</a:t>
              </a:r>
              <a:r>
                <a:rPr lang="en-US" dirty="0"/>
                <a:t> HTML</a:t>
              </a:r>
            </a:p>
          </p:txBody>
        </p:sp>
        <p:cxnSp>
          <p:nvCxnSpPr>
            <p:cNvPr id="25" name="Straight Connector 24">
              <a:extLst>
                <a:ext uri="{FF2B5EF4-FFF2-40B4-BE49-F238E27FC236}">
                  <a16:creationId xmlns:a16="http://schemas.microsoft.com/office/drawing/2014/main" id="{B5DF3157-A530-4D9C-93BC-9B9E1D235350}"/>
                </a:ext>
              </a:extLst>
            </p:cNvPr>
            <p:cNvCxnSpPr>
              <a:cxnSpLocks/>
            </p:cNvCxnSpPr>
            <p:nvPr/>
          </p:nvCxnSpPr>
          <p:spPr>
            <a:xfrm>
              <a:off x="7801232" y="3291856"/>
              <a:ext cx="0" cy="1537484"/>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0927114"/>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a:extLst>
              <a:ext uri="{FF2B5EF4-FFF2-40B4-BE49-F238E27FC236}">
                <a16:creationId xmlns:a16="http://schemas.microsoft.com/office/drawing/2014/main" id="{123A7986-FA4A-40D8-923E-17DC057F878B}"/>
              </a:ext>
            </a:extLst>
          </p:cNvPr>
          <p:cNvSpPr txBox="1">
            <a:spLocks noChangeArrowheads="1"/>
          </p:cNvSpPr>
          <p:nvPr/>
        </p:nvSpPr>
        <p:spPr bwMode="auto">
          <a:xfrm>
            <a:off x="4879622" y="2372814"/>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dirty="0">
                <a:solidFill>
                  <a:srgbClr val="FF0000"/>
                </a:solidFill>
                <a:latin typeface="Cambria" panose="02040503050406030204" pitchFamily="18" charset="0"/>
                <a:cs typeface="Arial" charset="0"/>
              </a:rPr>
              <a:t>END</a:t>
            </a:r>
          </a:p>
        </p:txBody>
      </p:sp>
      <p:pic>
        <p:nvPicPr>
          <p:cNvPr id="5" name="Picture 2" descr="Image result for minions.png">
            <a:extLst>
              <a:ext uri="{FF2B5EF4-FFF2-40B4-BE49-F238E27FC236}">
                <a16:creationId xmlns:a16="http://schemas.microsoft.com/office/drawing/2014/main" id="{7A981B02-A30E-4679-AFC6-3EEDE5F12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023" y="3429000"/>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minions.png">
            <a:extLst>
              <a:ext uri="{FF2B5EF4-FFF2-40B4-BE49-F238E27FC236}">
                <a16:creationId xmlns:a16="http://schemas.microsoft.com/office/drawing/2014/main" id="{20908123-3469-47DF-B635-32C304F61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2022" y="2128433"/>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7" name="Cloud Callout 9">
            <a:extLst>
              <a:ext uri="{FF2B5EF4-FFF2-40B4-BE49-F238E27FC236}">
                <a16:creationId xmlns:a16="http://schemas.microsoft.com/office/drawing/2014/main" id="{514632FE-828F-4CBD-A2C8-D47901FF6CAA}"/>
              </a:ext>
            </a:extLst>
          </p:cNvPr>
          <p:cNvSpPr/>
          <p:nvPr/>
        </p:nvSpPr>
        <p:spPr>
          <a:xfrm>
            <a:off x="7394222" y="351097"/>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a:latin typeface="Cambria" panose="02040503050406030204" pitchFamily="18" charset="0"/>
              </a:rPr>
              <a:t>Hey! Coding is easy!</a:t>
            </a:r>
          </a:p>
        </p:txBody>
      </p:sp>
    </p:spTree>
    <p:extLst>
      <p:ext uri="{BB962C8B-B14F-4D97-AF65-F5344CB8AC3E}">
        <p14:creationId xmlns:p14="http://schemas.microsoft.com/office/powerpoint/2010/main" val="255326081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Quora vs. Wikipedia – Q&amp;A not effective in Social Medi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56" y="1236757"/>
            <a:ext cx="5037756" cy="438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08967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err="1">
                <a:solidFill>
                  <a:srgbClr val="D51C29"/>
                </a:solidFill>
              </a:rPr>
              <a:t>Thẻ</a:t>
            </a:r>
            <a:r>
              <a:rPr lang="en-US" sz="3200" b="1" dirty="0">
                <a:solidFill>
                  <a:srgbClr val="D51C29"/>
                </a:solidFill>
              </a:rPr>
              <a:t> &lt;Tag&gt;:</a:t>
            </a:r>
            <a:endParaRPr lang="en-US" sz="3200" dirty="0">
              <a:solidFill>
                <a:srgbClr val="D51C29"/>
              </a:solidFill>
            </a:endParaRPr>
          </a:p>
        </p:txBody>
      </p:sp>
      <p:sp>
        <p:nvSpPr>
          <p:cNvPr id="4" name="Content Placeholder 2">
            <a:extLst>
              <a:ext uri="{FF2B5EF4-FFF2-40B4-BE49-F238E27FC236}">
                <a16:creationId xmlns:a16="http://schemas.microsoft.com/office/drawing/2014/main" id="{B4601218-94AF-4FBE-9E84-D804725A3231}"/>
              </a:ext>
            </a:extLst>
          </p:cNvPr>
          <p:cNvSpPr txBox="1">
            <a:spLocks/>
          </p:cNvSpPr>
          <p:nvPr/>
        </p:nvSpPr>
        <p:spPr>
          <a:xfrm>
            <a:off x="1186248" y="890973"/>
            <a:ext cx="10001676" cy="483020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Wingdings" panose="05000000000000000000" pitchFamily="2" charset="2"/>
              <a:buChar char="ü"/>
            </a:pPr>
            <a:r>
              <a:rPr lang="vi-VN" sz="2400" b="0" i="0" dirty="0">
                <a:effectLst/>
                <a:latin typeface="Times New Roman" panose="02020603050405020304" pitchFamily="18" charset="0"/>
                <a:cs typeface="Times New Roman" panose="02020603050405020304" pitchFamily="18" charset="0"/>
              </a:rPr>
              <a:t>Thẻ HTML chứa ba phần chính: thẻ mở, nội dung và thẻ đóng. Nhưng một số thẻ HTML là các thẻ mở (không cần đóng thẻ).</a:t>
            </a:r>
          </a:p>
          <a:p>
            <a:pPr algn="just">
              <a:lnSpc>
                <a:spcPct val="150000"/>
              </a:lnSpc>
              <a:buFont typeface="Wingdings" panose="05000000000000000000" pitchFamily="2" charset="2"/>
              <a:buChar char="ü"/>
            </a:pPr>
            <a:r>
              <a:rPr lang="vi-VN" sz="2400" b="0" i="0" dirty="0">
                <a:effectLst/>
                <a:latin typeface="Times New Roman" panose="02020603050405020304" pitchFamily="18" charset="0"/>
                <a:cs typeface="Times New Roman" panose="02020603050405020304" pitchFamily="18" charset="0"/>
              </a:rPr>
              <a:t>Khi một trình duyệt đọc một tài liệu HTML, trình duyệt đọc nó từ trên xuống dưới và từ trái sang phải. Các thẻ HTML được sử dụng để tạo các tài liệu HTML và hiển thị thuộc tính của chúng. Mỗi thẻ HTML có các thuộc tính khác nhau.</a:t>
            </a:r>
          </a:p>
          <a:p>
            <a:pPr algn="just">
              <a:lnSpc>
                <a:spcPct val="150000"/>
              </a:lnSpc>
              <a:buFont typeface="Wingdings" panose="05000000000000000000" pitchFamily="2" charset="2"/>
              <a:buChar char="ü"/>
            </a:pPr>
            <a:r>
              <a:rPr lang="vi-VN" sz="2400" b="0" i="0" u="none" strike="noStrike" baseline="0" dirty="0">
                <a:latin typeface="Times New Roman" panose="02020603050405020304" pitchFamily="18" charset="0"/>
                <a:cs typeface="Times New Roman" panose="02020603050405020304" pitchFamily="18" charset="0"/>
              </a:rPr>
              <a:t>Giá trị Thuộc tính của Thẻ nên đặt trong dấu nháy đơn hoặc nháy kép</a:t>
            </a:r>
          </a:p>
          <a:p>
            <a:pPr algn="just">
              <a:lnSpc>
                <a:spcPct val="150000"/>
              </a:lnSpc>
              <a:buFont typeface="Wingdings" panose="05000000000000000000" pitchFamily="2" charset="2"/>
              <a:buChar char="ü"/>
            </a:pPr>
            <a:r>
              <a:rPr lang="vi-VN" sz="2400" b="0" i="0" u="none" strike="noStrike" baseline="0" dirty="0">
                <a:latin typeface="Times New Roman" panose="02020603050405020304" pitchFamily="18" charset="0"/>
                <a:cs typeface="Times New Roman" panose="02020603050405020304" pitchFamily="18" charset="0"/>
              </a:rPr>
              <a:t>Không phân biệt chữ </a:t>
            </a:r>
            <a:r>
              <a:rPr lang="vi-VN" sz="2400" b="1" i="0" u="none" strike="noStrike" baseline="0" dirty="0">
                <a:latin typeface="Times New Roman" panose="02020603050405020304" pitchFamily="18" charset="0"/>
                <a:cs typeface="Times New Roman" panose="02020603050405020304" pitchFamily="18" charset="0"/>
              </a:rPr>
              <a:t>HOA </a:t>
            </a:r>
            <a:r>
              <a:rPr lang="vi-VN" sz="2400" b="0" i="0" u="none" strike="noStrike" baseline="0" dirty="0">
                <a:latin typeface="Times New Roman" panose="02020603050405020304" pitchFamily="18" charset="0"/>
                <a:cs typeface="Times New Roman" panose="02020603050405020304" pitchFamily="18" charset="0"/>
              </a:rPr>
              <a:t>và </a:t>
            </a:r>
            <a:r>
              <a:rPr lang="vi-VN" sz="2400" b="1" i="0" u="none" strike="noStrike" baseline="0" dirty="0">
                <a:latin typeface="Times New Roman" panose="02020603050405020304" pitchFamily="18" charset="0"/>
                <a:cs typeface="Times New Roman" panose="02020603050405020304" pitchFamily="18" charset="0"/>
              </a:rPr>
              <a:t>thường</a:t>
            </a:r>
          </a:p>
          <a:p>
            <a:pPr algn="just">
              <a:lnSpc>
                <a:spcPct val="150000"/>
              </a:lnSpc>
              <a:buFont typeface="Wingdings" panose="05000000000000000000" pitchFamily="2" charset="2"/>
              <a:buChar char="ü"/>
            </a:pPr>
            <a:r>
              <a:rPr lang="en-US" sz="2400" b="0" i="0" u="none" strike="noStrike" baseline="0" dirty="0">
                <a:latin typeface="Times New Roman" panose="02020603050405020304" pitchFamily="18" charset="0"/>
                <a:cs typeface="Times New Roman" panose="02020603050405020304" pitchFamily="18" charset="0"/>
              </a:rPr>
              <a:t></a:t>
            </a:r>
            <a:r>
              <a:rPr lang="en-US" sz="2400" b="0" i="0" u="none" strike="noStrike" baseline="0" dirty="0" err="1">
                <a:latin typeface="Times New Roman" panose="02020603050405020304" pitchFamily="18" charset="0"/>
                <a:cs typeface="Times New Roman" panose="02020603050405020304" pitchFamily="18" charset="0"/>
              </a:rPr>
              <a:t>Bỏ</a:t>
            </a:r>
            <a:r>
              <a:rPr lang="en-US" sz="2400" b="0" i="0" u="none" strike="noStrike" baseline="0" dirty="0">
                <a:latin typeface="Times New Roman" panose="02020603050405020304" pitchFamily="18" charset="0"/>
                <a:cs typeface="Times New Roman" panose="02020603050405020304" pitchFamily="18" charset="0"/>
              </a:rPr>
              <a:t> qua </a:t>
            </a:r>
            <a:r>
              <a:rPr lang="en-US" sz="2400" b="0" i="0" u="none" strike="noStrike" baseline="0" dirty="0" err="1">
                <a:latin typeface="Times New Roman" panose="02020603050405020304" pitchFamily="18" charset="0"/>
                <a:cs typeface="Times New Roman" panose="02020603050405020304" pitchFamily="18" charset="0"/>
              </a:rPr>
              <a:t>các</a:t>
            </a:r>
            <a:r>
              <a:rPr lang="en-US" sz="2400" b="0" i="0" u="none" strike="noStrike" baseline="0" dirty="0">
                <a:latin typeface="Times New Roman" panose="02020603050405020304" pitchFamily="18" charset="0"/>
                <a:cs typeface="Times New Roman" panose="02020603050405020304" pitchFamily="18" charset="0"/>
              </a:rPr>
              <a:t> </a:t>
            </a:r>
            <a:r>
              <a:rPr lang="en-US" sz="2400" b="1" i="0" u="none" strike="noStrike" baseline="0" dirty="0" err="1">
                <a:latin typeface="Times New Roman" panose="02020603050405020304" pitchFamily="18" charset="0"/>
                <a:cs typeface="Times New Roman" panose="02020603050405020304" pitchFamily="18" charset="0"/>
              </a:rPr>
              <a:t>khoảng</a:t>
            </a:r>
            <a:r>
              <a:rPr lang="en-US" sz="2400" b="1" i="0" u="none" strike="noStrike" baseline="0" dirty="0">
                <a:latin typeface="Times New Roman" panose="02020603050405020304" pitchFamily="18" charset="0"/>
                <a:cs typeface="Times New Roman" panose="02020603050405020304" pitchFamily="18" charset="0"/>
              </a:rPr>
              <a:t> </a:t>
            </a:r>
            <a:r>
              <a:rPr lang="en-US" sz="2400" b="1" i="0" u="none" strike="noStrike" baseline="0" dirty="0" err="1">
                <a:latin typeface="Times New Roman" panose="02020603050405020304" pitchFamily="18" charset="0"/>
                <a:cs typeface="Times New Roman" panose="02020603050405020304" pitchFamily="18" charset="0"/>
              </a:rPr>
              <a:t>trắng</a:t>
            </a:r>
            <a:r>
              <a:rPr lang="en-US" sz="2400" b="1" i="0" u="none" strike="noStrike" baseline="0" dirty="0">
                <a:latin typeface="Times New Roman" panose="02020603050405020304" pitchFamily="18" charset="0"/>
                <a:cs typeface="Times New Roman" panose="02020603050405020304" pitchFamily="18" charset="0"/>
              </a:rPr>
              <a:t> </a:t>
            </a:r>
            <a:r>
              <a:rPr lang="en-US" sz="2400" b="1" i="0" u="none" strike="noStrike" baseline="0" dirty="0" err="1">
                <a:latin typeface="Times New Roman" panose="02020603050405020304" pitchFamily="18" charset="0"/>
                <a:cs typeface="Times New Roman" panose="02020603050405020304" pitchFamily="18" charset="0"/>
              </a:rPr>
              <a:t>thừa</a:t>
            </a:r>
            <a:r>
              <a:rPr lang="en-US" sz="2400" b="1" i="0" u="none" strike="noStrike" baseline="0" dirty="0">
                <a:latin typeface="Times New Roman" panose="02020603050405020304" pitchFamily="18" charset="0"/>
                <a:cs typeface="Times New Roman" panose="02020603050405020304" pitchFamily="18" charset="0"/>
              </a:rPr>
              <a:t> </a:t>
            </a:r>
            <a:r>
              <a:rPr lang="en-US" sz="2400" b="1" i="0" u="none" strike="noStrike" baseline="0" dirty="0" err="1">
                <a:latin typeface="Times New Roman" panose="02020603050405020304" pitchFamily="18" charset="0"/>
                <a:cs typeface="Times New Roman" panose="02020603050405020304" pitchFamily="18" charset="0"/>
              </a:rPr>
              <a:t>và</a:t>
            </a:r>
            <a:r>
              <a:rPr lang="en-US" sz="2400" b="1" i="0" u="none" strike="noStrike" baseline="0" dirty="0">
                <a:latin typeface="Times New Roman" panose="02020603050405020304" pitchFamily="18" charset="0"/>
                <a:cs typeface="Times New Roman" panose="02020603050405020304" pitchFamily="18" charset="0"/>
              </a:rPr>
              <a:t> </a:t>
            </a:r>
            <a:r>
              <a:rPr lang="en-US" sz="2400" b="1" i="0" u="none" strike="noStrike" baseline="0" dirty="0" err="1">
                <a:latin typeface="Times New Roman" panose="02020603050405020304" pitchFamily="18" charset="0"/>
                <a:cs typeface="Times New Roman" panose="02020603050405020304" pitchFamily="18" charset="0"/>
              </a:rPr>
              <a:t>các</a:t>
            </a:r>
            <a:r>
              <a:rPr lang="en-US" sz="2400" b="1" i="0" u="none" strike="noStrike" baseline="0" dirty="0">
                <a:latin typeface="Times New Roman" panose="02020603050405020304" pitchFamily="18" charset="0"/>
                <a:cs typeface="Times New Roman" panose="02020603050405020304" pitchFamily="18" charset="0"/>
              </a:rPr>
              <a:t> </a:t>
            </a:r>
            <a:r>
              <a:rPr lang="en-US" sz="2400" b="1" i="0" u="none" strike="noStrike" baseline="0" dirty="0" err="1">
                <a:latin typeface="Times New Roman" panose="02020603050405020304" pitchFamily="18" charset="0"/>
                <a:cs typeface="Times New Roman" panose="02020603050405020304" pitchFamily="18" charset="0"/>
              </a:rPr>
              <a:t>dấu</a:t>
            </a:r>
            <a:r>
              <a:rPr lang="en-US" sz="2400" b="1" i="0" u="none" strike="noStrike" baseline="0" dirty="0">
                <a:latin typeface="Times New Roman" panose="02020603050405020304" pitchFamily="18" charset="0"/>
                <a:cs typeface="Times New Roman" panose="02020603050405020304" pitchFamily="18" charset="0"/>
              </a:rPr>
              <a:t> </a:t>
            </a:r>
            <a:r>
              <a:rPr lang="en-US" sz="2400" b="1" i="0" u="none" strike="noStrike" baseline="0" dirty="0" err="1">
                <a:latin typeface="Times New Roman" panose="02020603050405020304" pitchFamily="18" charset="0"/>
                <a:cs typeface="Times New Roman" panose="02020603050405020304" pitchFamily="18" charset="0"/>
              </a:rPr>
              <a:t>ngắt</a:t>
            </a:r>
            <a:r>
              <a:rPr lang="en-US" sz="2400" b="1" i="0" u="none" strike="noStrike" baseline="0" dirty="0">
                <a:latin typeface="Times New Roman" panose="02020603050405020304" pitchFamily="18" charset="0"/>
                <a:cs typeface="Times New Roman" panose="02020603050405020304" pitchFamily="18" charset="0"/>
              </a:rPr>
              <a:t> </a:t>
            </a:r>
            <a:r>
              <a:rPr lang="en-US" sz="2400" b="1" i="0" u="none" strike="noStrike" baseline="0" dirty="0" err="1">
                <a:latin typeface="Times New Roman" panose="02020603050405020304" pitchFamily="18" charset="0"/>
                <a:cs typeface="Times New Roman" panose="02020603050405020304" pitchFamily="18" charset="0"/>
              </a:rPr>
              <a:t>dòng</a:t>
            </a:r>
            <a:r>
              <a:rPr lang="en-US" sz="2400" b="1" i="0" u="none" strike="noStrike" baseline="0" dirty="0">
                <a:latin typeface="Times New Roman" panose="02020603050405020304" pitchFamily="18" charset="0"/>
                <a:cs typeface="Times New Roman" panose="02020603050405020304" pitchFamily="18" charset="0"/>
              </a:rPr>
              <a:t>, </a:t>
            </a:r>
            <a:r>
              <a:rPr lang="en-US" sz="2400" b="1" i="0" u="none" strike="noStrike" baseline="0" dirty="0" err="1">
                <a:latin typeface="Times New Roman" panose="02020603050405020304" pitchFamily="18" charset="0"/>
                <a:cs typeface="Times New Roman" panose="02020603050405020304" pitchFamily="18" charset="0"/>
              </a:rPr>
              <a:t>xuống</a:t>
            </a:r>
            <a:r>
              <a:rPr lang="en-US" sz="2400" b="1" i="0" u="none" strike="noStrike" baseline="0" dirty="0">
                <a:latin typeface="Times New Roman" panose="02020603050405020304" pitchFamily="18" charset="0"/>
                <a:cs typeface="Times New Roman" panose="02020603050405020304" pitchFamily="18" charset="0"/>
              </a:rPr>
              <a:t> </a:t>
            </a:r>
            <a:r>
              <a:rPr lang="en-US" sz="2400" b="1" i="0" u="none" strike="noStrike" baseline="0" dirty="0" err="1">
                <a:latin typeface="Times New Roman" panose="02020603050405020304" pitchFamily="18" charset="0"/>
                <a:cs typeface="Times New Roman" panose="02020603050405020304" pitchFamily="18" charset="0"/>
              </a:rPr>
              <a:t>dòng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79363"/>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err="1">
                <a:solidFill>
                  <a:srgbClr val="D51C29"/>
                </a:solidFill>
              </a:rPr>
              <a:t>Thẻ</a:t>
            </a:r>
            <a:r>
              <a:rPr lang="en-US" sz="3200" b="1" dirty="0">
                <a:solidFill>
                  <a:srgbClr val="D51C29"/>
                </a:solidFill>
              </a:rPr>
              <a:t> &lt;Tag&gt;:</a:t>
            </a:r>
            <a:endParaRPr lang="en-US" sz="3200" dirty="0">
              <a:solidFill>
                <a:srgbClr val="D51C29"/>
              </a:solidFill>
            </a:endParaRPr>
          </a:p>
        </p:txBody>
      </p:sp>
      <p:sp>
        <p:nvSpPr>
          <p:cNvPr id="4" name="Content Placeholder 2">
            <a:extLst>
              <a:ext uri="{FF2B5EF4-FFF2-40B4-BE49-F238E27FC236}">
                <a16:creationId xmlns:a16="http://schemas.microsoft.com/office/drawing/2014/main" id="{B4601218-94AF-4FBE-9E84-D804725A3231}"/>
              </a:ext>
            </a:extLst>
          </p:cNvPr>
          <p:cNvSpPr txBox="1">
            <a:spLocks/>
          </p:cNvSpPr>
          <p:nvPr/>
        </p:nvSpPr>
        <p:spPr>
          <a:xfrm>
            <a:off x="1915297" y="1138109"/>
            <a:ext cx="10001676" cy="483020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Wingdings" panose="05000000000000000000" pitchFamily="2" charset="2"/>
              <a:buChar char="ü"/>
            </a:pPr>
            <a:r>
              <a:rPr lang="en-US" sz="2400" b="1" i="0" dirty="0" err="1">
                <a:effectLst/>
                <a:latin typeface="Times New Roman" panose="02020603050405020304" pitchFamily="18" charset="0"/>
                <a:cs typeface="Times New Roman" panose="02020603050405020304" pitchFamily="18" charset="0"/>
              </a:rPr>
              <a:t>Cú</a:t>
            </a:r>
            <a:r>
              <a:rPr lang="en-US" sz="2400" b="1" i="0" dirty="0">
                <a:effectLst/>
                <a:latin typeface="Times New Roman" panose="02020603050405020304" pitchFamily="18" charset="0"/>
                <a:cs typeface="Times New Roman" panose="02020603050405020304" pitchFamily="18" charset="0"/>
              </a:rPr>
              <a:t> </a:t>
            </a:r>
            <a:r>
              <a:rPr lang="en-US" sz="2400" b="1" i="0" dirty="0" err="1">
                <a:effectLst/>
                <a:latin typeface="Times New Roman" panose="02020603050405020304" pitchFamily="18" charset="0"/>
                <a:cs typeface="Times New Roman" panose="02020603050405020304" pitchFamily="18" charset="0"/>
              </a:rPr>
              <a:t>pháp</a:t>
            </a:r>
            <a:r>
              <a:rPr lang="en-US" sz="2400" b="1" i="0" dirty="0">
                <a:effectLst/>
                <a:latin typeface="Times New Roman" panose="02020603050405020304" pitchFamily="18" charset="0"/>
                <a:cs typeface="Times New Roman" panose="02020603050405020304" pitchFamily="18" charset="0"/>
              </a:rPr>
              <a:t> </a:t>
            </a:r>
            <a:r>
              <a:rPr lang="en-US" sz="2400" b="1" i="0" dirty="0" err="1">
                <a:effectLst/>
                <a:latin typeface="Times New Roman" panose="02020603050405020304" pitchFamily="18" charset="0"/>
                <a:cs typeface="Times New Roman" panose="02020603050405020304" pitchFamily="18" charset="0"/>
              </a:rPr>
              <a:t>của</a:t>
            </a:r>
            <a:r>
              <a:rPr lang="en-US" sz="2400" b="1" i="0" dirty="0">
                <a:effectLst/>
                <a:latin typeface="Times New Roman" panose="02020603050405020304" pitchFamily="18" charset="0"/>
                <a:cs typeface="Times New Roman" panose="02020603050405020304" pitchFamily="18" charset="0"/>
              </a:rPr>
              <a:t> </a:t>
            </a:r>
            <a:r>
              <a:rPr lang="en-US" sz="2400" b="1" i="0" dirty="0" err="1">
                <a:effectLst/>
                <a:latin typeface="Times New Roman" panose="02020603050405020304" pitchFamily="18" charset="0"/>
                <a:cs typeface="Times New Roman" panose="02020603050405020304" pitchFamily="18" charset="0"/>
              </a:rPr>
              <a:t>thẻ</a:t>
            </a:r>
            <a:r>
              <a:rPr lang="en-US" sz="2400" b="1" i="0" dirty="0">
                <a:effectLst/>
                <a:latin typeface="Times New Roman" panose="02020603050405020304" pitchFamily="18" charset="0"/>
                <a:cs typeface="Times New Roman" panose="02020603050405020304" pitchFamily="18" charset="0"/>
              </a:rPr>
              <a:t>:</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&lt;</a:t>
            </a:r>
            <a:r>
              <a:rPr lang="en-US" sz="2400" b="1" dirty="0" err="1">
                <a:latin typeface="Times New Roman" panose="02020603050405020304" pitchFamily="18" charset="0"/>
                <a:cs typeface="Times New Roman" panose="02020603050405020304" pitchFamily="18" charset="0"/>
              </a:rPr>
              <a:t>Thẻ</a:t>
            </a:r>
            <a:r>
              <a:rPr lang="en-US" sz="2400" dirty="0">
                <a:latin typeface="Times New Roman" panose="02020603050405020304" pitchFamily="18" charset="0"/>
                <a:cs typeface="Times New Roman" panose="02020603050405020304" pitchFamily="18" charset="0"/>
              </a:rPr>
              <a:t>&gt;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&lt;/</a:t>
            </a:r>
            <a:r>
              <a:rPr lang="en-US" sz="2400" b="1" dirty="0" err="1">
                <a:latin typeface="Times New Roman" panose="02020603050405020304" pitchFamily="18" charset="0"/>
                <a:cs typeface="Times New Roman" panose="02020603050405020304" pitchFamily="18" charset="0"/>
              </a:rPr>
              <a:t>Thẻ</a:t>
            </a:r>
            <a:r>
              <a:rPr lang="en-US" sz="2400" dirty="0">
                <a:latin typeface="Times New Roman" panose="02020603050405020304" pitchFamily="18" charset="0"/>
                <a:cs typeface="Times New Roman" panose="02020603050405020304" pitchFamily="18" charset="0"/>
              </a:rPr>
              <a:t>&gt;</a:t>
            </a:r>
          </a:p>
          <a:p>
            <a:pPr algn="just">
              <a:lnSpc>
                <a:spcPct val="150000"/>
              </a:lnSpc>
              <a:buFont typeface="Wingdings" panose="05000000000000000000" pitchFamily="2" charset="2"/>
              <a:buChar char="ü"/>
            </a:pPr>
            <a:r>
              <a:rPr lang="en-US" sz="2400" b="1" dirty="0" err="1">
                <a:latin typeface="Times New Roman" panose="02020603050405020304" pitchFamily="18" charset="0"/>
                <a:cs typeface="Times New Roman" panose="02020603050405020304" pitchFamily="18" charset="0"/>
              </a:rPr>
              <a:t>Một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a:t>
            </a:r>
            <a:r>
              <a:rPr lang="en-US" sz="2400" b="1" dirty="0">
                <a:latin typeface="Times New Roman" panose="02020603050405020304" pitchFamily="18" charset="0"/>
                <a:cs typeface="Times New Roman" panose="02020603050405020304" pitchFamily="18" charset="0"/>
              </a:rPr>
              <a:t>:</a:t>
            </a:r>
          </a:p>
          <a:p>
            <a:pPr marL="0" indent="0" algn="just">
              <a:lnSpc>
                <a:spcPct val="150000"/>
              </a:lnSpc>
              <a:buNone/>
            </a:pPr>
            <a:r>
              <a:rPr lang="en-US" sz="2000" b="0" i="0" dirty="0">
                <a:solidFill>
                  <a:srgbClr val="333333"/>
                </a:solidFill>
                <a:effectLst/>
                <a:latin typeface="Consolas" panose="020B0609020204030204" pitchFamily="49" charset="0"/>
              </a:rPr>
              <a:t>	&lt;p&gt; </a:t>
            </a:r>
            <a:r>
              <a:rPr lang="en-US" sz="2000" b="0" i="0" dirty="0" err="1">
                <a:solidFill>
                  <a:srgbClr val="333333"/>
                </a:solidFill>
                <a:effectLst/>
                <a:latin typeface="Consolas" panose="020B0609020204030204" pitchFamily="49" charset="0"/>
              </a:rPr>
              <a:t>Thẻ</a:t>
            </a:r>
            <a:r>
              <a:rPr lang="en-US" sz="2000" b="0" i="0" dirty="0">
                <a:solidFill>
                  <a:srgbClr val="333333"/>
                </a:solidFill>
                <a:effectLst/>
                <a:latin typeface="Consolas" panose="020B0609020204030204" pitchFamily="49" charset="0"/>
              </a:rPr>
              <a:t> Paragraph &lt;/p&gt;</a:t>
            </a:r>
          </a:p>
          <a:p>
            <a:pPr marL="0" indent="0" algn="just">
              <a:lnSpc>
                <a:spcPct val="150000"/>
              </a:lnSpc>
              <a:buNone/>
            </a:pPr>
            <a:r>
              <a:rPr lang="en-US" sz="2000" b="0" i="0" dirty="0">
                <a:solidFill>
                  <a:srgbClr val="000000"/>
                </a:solidFill>
                <a:effectLst/>
                <a:latin typeface="Open Sans" panose="020B0606030504020204" pitchFamily="34" charset="0"/>
              </a:rPr>
              <a:t>	&lt;h2&gt; </a:t>
            </a:r>
            <a:r>
              <a:rPr lang="en-US" sz="2000" b="0" i="0" dirty="0" err="1">
                <a:solidFill>
                  <a:srgbClr val="000000"/>
                </a:solidFill>
                <a:effectLst/>
                <a:latin typeface="Open Sans" panose="020B0606030504020204" pitchFamily="34" charset="0"/>
              </a:rPr>
              <a:t>Thẻ</a:t>
            </a:r>
            <a:r>
              <a:rPr lang="en-US" sz="2000" b="0" i="0" dirty="0">
                <a:solidFill>
                  <a:srgbClr val="000000"/>
                </a:solidFill>
                <a:effectLst/>
                <a:latin typeface="Open Sans" panose="020B0606030504020204" pitchFamily="34" charset="0"/>
              </a:rPr>
              <a:t> Heading &lt;/h2&gt;</a:t>
            </a:r>
          </a:p>
          <a:p>
            <a:pPr marL="0" indent="0" algn="just">
              <a:lnSpc>
                <a:spcPct val="150000"/>
              </a:lnSpc>
              <a:buNone/>
            </a:pPr>
            <a:r>
              <a:rPr lang="en-US" sz="2000" b="0" i="0" dirty="0">
                <a:solidFill>
                  <a:srgbClr val="333333"/>
                </a:solidFill>
                <a:effectLst/>
                <a:latin typeface="Consolas" panose="020B0609020204030204" pitchFamily="49" charset="0"/>
              </a:rPr>
              <a:t>	&lt;b&gt; </a:t>
            </a:r>
            <a:r>
              <a:rPr lang="en-US" sz="2000" b="1" i="0" dirty="0" err="1">
                <a:solidFill>
                  <a:srgbClr val="333333"/>
                </a:solidFill>
                <a:effectLst/>
                <a:latin typeface="Consolas" panose="020B0609020204030204" pitchFamily="49" charset="0"/>
              </a:rPr>
              <a:t>Thẻ</a:t>
            </a:r>
            <a:r>
              <a:rPr lang="en-US" sz="2000" b="1" i="0" dirty="0">
                <a:solidFill>
                  <a:srgbClr val="333333"/>
                </a:solidFill>
                <a:effectLst/>
                <a:latin typeface="Consolas" panose="020B0609020204030204" pitchFamily="49" charset="0"/>
              </a:rPr>
              <a:t> Bold</a:t>
            </a:r>
            <a:r>
              <a:rPr lang="en-US" sz="2000" b="0" i="0" dirty="0">
                <a:solidFill>
                  <a:srgbClr val="333333"/>
                </a:solidFill>
                <a:effectLst/>
                <a:latin typeface="Consolas" panose="020B0609020204030204" pitchFamily="49" charset="0"/>
              </a:rPr>
              <a:t> &lt;/b&gt;</a:t>
            </a:r>
          </a:p>
          <a:p>
            <a:pPr marL="0" indent="0" algn="just">
              <a:lnSpc>
                <a:spcPct val="150000"/>
              </a:lnSpc>
              <a:buNone/>
            </a:pPr>
            <a:r>
              <a:rPr lang="en-US" sz="2000" b="0" i="0" dirty="0">
                <a:solidFill>
                  <a:srgbClr val="333333"/>
                </a:solidFill>
                <a:effectLst/>
                <a:latin typeface="Consolas" panose="020B0609020204030204" pitchFamily="49" charset="0"/>
              </a:rPr>
              <a:t>	&lt;</a:t>
            </a:r>
            <a:r>
              <a:rPr lang="en-US" sz="2000" b="0" i="0" dirty="0" err="1">
                <a:solidFill>
                  <a:srgbClr val="333333"/>
                </a:solidFill>
                <a:effectLst/>
                <a:latin typeface="Consolas" panose="020B0609020204030204" pitchFamily="49" charset="0"/>
              </a:rPr>
              <a:t>i</a:t>
            </a:r>
            <a:r>
              <a:rPr lang="en-US" sz="2000" b="0" i="0" dirty="0">
                <a:solidFill>
                  <a:srgbClr val="333333"/>
                </a:solidFill>
                <a:effectLst/>
                <a:latin typeface="Consolas" panose="020B0609020204030204" pitchFamily="49" charset="0"/>
              </a:rPr>
              <a:t>&gt; </a:t>
            </a:r>
            <a:r>
              <a:rPr lang="en-US" sz="2000" b="0" i="1" dirty="0" err="1">
                <a:solidFill>
                  <a:srgbClr val="333333"/>
                </a:solidFill>
                <a:effectLst/>
                <a:latin typeface="Consolas" panose="020B0609020204030204" pitchFamily="49" charset="0"/>
              </a:rPr>
              <a:t>Thẻ</a:t>
            </a:r>
            <a:r>
              <a:rPr lang="en-US" sz="2000" b="0" i="1" dirty="0">
                <a:solidFill>
                  <a:srgbClr val="333333"/>
                </a:solidFill>
                <a:effectLst/>
                <a:latin typeface="Consolas" panose="020B0609020204030204" pitchFamily="49" charset="0"/>
              </a:rPr>
              <a:t> Italic</a:t>
            </a:r>
            <a:r>
              <a:rPr lang="en-US" sz="2000" b="0" i="0" dirty="0">
                <a:solidFill>
                  <a:srgbClr val="333333"/>
                </a:solidFill>
                <a:effectLst/>
                <a:latin typeface="Consolas" panose="020B0609020204030204" pitchFamily="49" charset="0"/>
              </a:rPr>
              <a:t> &lt;/</a:t>
            </a:r>
            <a:r>
              <a:rPr lang="en-US" sz="2000" b="0" i="0" dirty="0" err="1">
                <a:solidFill>
                  <a:srgbClr val="333333"/>
                </a:solidFill>
                <a:effectLst/>
                <a:latin typeface="Consolas" panose="020B0609020204030204" pitchFamily="49" charset="0"/>
              </a:rPr>
              <a:t>i</a:t>
            </a:r>
            <a:r>
              <a:rPr lang="en-US" sz="2000" b="0" i="0" dirty="0">
                <a:solidFill>
                  <a:srgbClr val="333333"/>
                </a:solidFill>
                <a:effectLst/>
                <a:latin typeface="Consolas" panose="020B0609020204030204" pitchFamily="49" charset="0"/>
              </a:rPr>
              <a:t>&gt;</a:t>
            </a:r>
          </a:p>
          <a:p>
            <a:pPr marL="0" indent="0" algn="just">
              <a:lnSpc>
                <a:spcPct val="150000"/>
              </a:lnSpc>
              <a:buNone/>
            </a:pPr>
            <a:r>
              <a:rPr lang="en-US" sz="2000" b="0" i="0" dirty="0">
                <a:solidFill>
                  <a:srgbClr val="333333"/>
                </a:solidFill>
                <a:effectLst/>
                <a:latin typeface="Consolas" panose="020B0609020204030204" pitchFamily="49" charset="0"/>
              </a:rPr>
              <a:t>	&lt;u&gt;</a:t>
            </a:r>
            <a:r>
              <a:rPr lang="en-US" sz="2000" b="0" i="0" u="sng" dirty="0">
                <a:solidFill>
                  <a:srgbClr val="333333"/>
                </a:solidFill>
                <a:effectLst/>
                <a:latin typeface="Consolas" panose="020B0609020204030204" pitchFamily="49" charset="0"/>
              </a:rPr>
              <a:t> </a:t>
            </a:r>
            <a:r>
              <a:rPr lang="en-US" sz="2000" b="0" i="0" u="sng" dirty="0" err="1">
                <a:solidFill>
                  <a:srgbClr val="333333"/>
                </a:solidFill>
                <a:effectLst/>
                <a:latin typeface="Consolas" panose="020B0609020204030204" pitchFamily="49" charset="0"/>
              </a:rPr>
              <a:t>Thẻ</a:t>
            </a:r>
            <a:r>
              <a:rPr lang="en-US" sz="2000" b="0" i="0" u="sng" dirty="0">
                <a:solidFill>
                  <a:srgbClr val="333333"/>
                </a:solidFill>
                <a:effectLst/>
                <a:latin typeface="Consolas" panose="020B0609020204030204" pitchFamily="49" charset="0"/>
              </a:rPr>
              <a:t> Underline</a:t>
            </a:r>
            <a:r>
              <a:rPr lang="en-US" sz="2000" b="0" i="0" dirty="0">
                <a:solidFill>
                  <a:srgbClr val="333333"/>
                </a:solidFill>
                <a:effectLst/>
                <a:latin typeface="Consolas" panose="020B0609020204030204" pitchFamily="49" charset="0"/>
              </a:rPr>
              <a:t>&lt;/u&gt;</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105387"/>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5. Break and Comment: </a:t>
            </a:r>
            <a:endParaRPr lang="en-US" sz="3200" dirty="0">
              <a:solidFill>
                <a:srgbClr val="D51C29"/>
              </a:solidFill>
            </a:endParaRPr>
          </a:p>
        </p:txBody>
      </p:sp>
      <p:sp>
        <p:nvSpPr>
          <p:cNvPr id="3" name="Rectangle 1">
            <a:extLst>
              <a:ext uri="{FF2B5EF4-FFF2-40B4-BE49-F238E27FC236}">
                <a16:creationId xmlns:a16="http://schemas.microsoft.com/office/drawing/2014/main" id="{AD5FF1D9-248B-4BAC-997C-8DD91C1E0525}"/>
              </a:ext>
            </a:extLst>
          </p:cNvPr>
          <p:cNvSpPr>
            <a:spLocks noChangeArrowheads="1"/>
          </p:cNvSpPr>
          <p:nvPr/>
        </p:nvSpPr>
        <p:spPr bwMode="auto">
          <a:xfrm>
            <a:off x="1290907" y="936010"/>
            <a:ext cx="10037315" cy="49859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4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Break:</a:t>
            </a:r>
          </a:p>
          <a:p>
            <a:pPr marL="0" marR="0" lvl="0" indent="0" algn="l" defTabSz="914400" rtl="0" eaLnBrk="0" fontAlgn="base" latinLnBrk="0" hangingPunct="0">
              <a:lnSpc>
                <a:spcPct val="100000"/>
              </a:lnSpc>
              <a:spcBef>
                <a:spcPct val="0"/>
              </a:spcBef>
              <a:spcAft>
                <a:spcPct val="0"/>
              </a:spcAft>
              <a:buClrTx/>
              <a:buSzTx/>
              <a:tabLst/>
            </a:pP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Gõ</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nbsp</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chèn</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khoảng</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trống</a:t>
            </a:r>
            <a:endPar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Gõ</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ensp</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chèn</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khoảng</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trống</a:t>
            </a:r>
            <a:endPar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Gõ</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emsp</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chèn</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khoảng</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trống</a:t>
            </a:r>
            <a:endPar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Gõ</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nbsp</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nbsp</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nbsp</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nbsp</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chèn</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tab</a:t>
            </a:r>
          </a:p>
          <a:p>
            <a:pPr marL="0" marR="0" lvl="0" indent="0" algn="l" defTabSz="914400" rtl="0" eaLnBrk="0" fontAlgn="base" latinLnBrk="0" hangingPunct="0">
              <a:lnSpc>
                <a:spcPct val="100000"/>
              </a:lnSpc>
              <a:spcBef>
                <a:spcPct val="0"/>
              </a:spcBef>
              <a:spcAft>
                <a:spcPct val="0"/>
              </a:spcAft>
              <a:buClrTx/>
              <a:buSzTx/>
              <a:tabLst/>
            </a:pP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Gõ</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br</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ngắt</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dòng</a:t>
            </a:r>
            <a:endPar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Gõ</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br</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&gt;&lt;</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br</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ngắt</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dòng</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 </a:t>
            </a:r>
            <a:r>
              <a:rPr kumimoji="0" lang="en-US" altLang="en-US" sz="4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lần</a:t>
            </a:r>
            <a:endPar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647779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1. </a:t>
            </a:r>
            <a:r>
              <a:rPr lang="en-US" sz="3200" b="1" dirty="0" err="1">
                <a:solidFill>
                  <a:srgbClr val="D51C29"/>
                </a:solidFill>
              </a:rPr>
              <a:t>Thẻ</a:t>
            </a:r>
            <a:r>
              <a:rPr lang="en-US" sz="3200" b="1" dirty="0">
                <a:solidFill>
                  <a:srgbClr val="D51C29"/>
                </a:solidFill>
              </a:rPr>
              <a:t> Title: </a:t>
            </a:r>
            <a:r>
              <a:rPr lang="en-US" sz="3200" b="1" dirty="0" err="1">
                <a:solidFill>
                  <a:srgbClr val="D51C29"/>
                </a:solidFill>
              </a:rPr>
              <a:t>Mô</a:t>
            </a:r>
            <a:r>
              <a:rPr lang="en-US" sz="3200" b="1" dirty="0">
                <a:solidFill>
                  <a:srgbClr val="D51C29"/>
                </a:solidFill>
              </a:rPr>
              <a:t> </a:t>
            </a:r>
            <a:r>
              <a:rPr lang="en-US" sz="3200" b="1" dirty="0" err="1">
                <a:solidFill>
                  <a:srgbClr val="D51C29"/>
                </a:solidFill>
              </a:rPr>
              <a:t>tả</a:t>
            </a:r>
            <a:r>
              <a:rPr lang="en-US" sz="3200" b="1" dirty="0">
                <a:solidFill>
                  <a:srgbClr val="D51C29"/>
                </a:solidFill>
              </a:rPr>
              <a:t> </a:t>
            </a:r>
            <a:r>
              <a:rPr lang="en-US" sz="3200" b="1" dirty="0" err="1">
                <a:solidFill>
                  <a:srgbClr val="D51C29"/>
                </a:solidFill>
              </a:rPr>
              <a:t>Tiêu</a:t>
            </a:r>
            <a:r>
              <a:rPr lang="en-US" sz="3200" b="1" dirty="0">
                <a:solidFill>
                  <a:srgbClr val="D51C29"/>
                </a:solidFill>
              </a:rPr>
              <a:t> </a:t>
            </a:r>
            <a:r>
              <a:rPr lang="en-US" sz="3200" b="1" dirty="0" err="1">
                <a:solidFill>
                  <a:srgbClr val="D51C29"/>
                </a:solidFill>
              </a:rPr>
              <a:t>đề</a:t>
            </a:r>
            <a:r>
              <a:rPr lang="en-US" sz="3200" b="1" dirty="0">
                <a:solidFill>
                  <a:srgbClr val="D51C29"/>
                </a:solidFill>
              </a:rPr>
              <a:t> </a:t>
            </a:r>
            <a:r>
              <a:rPr lang="en-US" sz="3200" b="1" dirty="0" err="1">
                <a:solidFill>
                  <a:srgbClr val="D51C29"/>
                </a:solidFill>
              </a:rPr>
              <a:t>của</a:t>
            </a:r>
            <a:r>
              <a:rPr lang="en-US" sz="3200" b="1" dirty="0">
                <a:solidFill>
                  <a:srgbClr val="D51C29"/>
                </a:solidFill>
              </a:rPr>
              <a:t> </a:t>
            </a:r>
            <a:r>
              <a:rPr lang="en-US" sz="3200" b="1" dirty="0" err="1">
                <a:solidFill>
                  <a:srgbClr val="D51C29"/>
                </a:solidFill>
              </a:rPr>
              <a:t>trang</a:t>
            </a:r>
            <a:r>
              <a:rPr lang="en-US" sz="3200" b="1" dirty="0">
                <a:solidFill>
                  <a:srgbClr val="D51C29"/>
                </a:solidFill>
              </a:rPr>
              <a:t> Web</a:t>
            </a:r>
            <a:endParaRPr lang="en-US" sz="3200" dirty="0">
              <a:solidFill>
                <a:srgbClr val="D51C29"/>
              </a:solidFill>
            </a:endParaRPr>
          </a:p>
        </p:txBody>
      </p:sp>
      <p:sp>
        <p:nvSpPr>
          <p:cNvPr id="4" name="Content Placeholder 2">
            <a:extLst>
              <a:ext uri="{FF2B5EF4-FFF2-40B4-BE49-F238E27FC236}">
                <a16:creationId xmlns:a16="http://schemas.microsoft.com/office/drawing/2014/main" id="{B4601218-94AF-4FBE-9E84-D804725A3231}"/>
              </a:ext>
            </a:extLst>
          </p:cNvPr>
          <p:cNvSpPr txBox="1">
            <a:spLocks/>
          </p:cNvSpPr>
          <p:nvPr/>
        </p:nvSpPr>
        <p:spPr>
          <a:xfrm>
            <a:off x="1754659" y="1286390"/>
            <a:ext cx="10001676" cy="483020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n-US" sz="2400" b="0" i="0" u="none" strike="noStrike" baseline="0" dirty="0">
                <a:solidFill>
                  <a:srgbClr val="1E3AF9"/>
                </a:solidFill>
                <a:latin typeface="CourierNewPSMT"/>
              </a:rPr>
              <a:t>&lt;HTML&gt;</a:t>
            </a:r>
          </a:p>
          <a:p>
            <a:pPr marL="0" indent="0" algn="l">
              <a:buNone/>
            </a:pPr>
            <a:r>
              <a:rPr lang="en-US" sz="2400" b="0" i="0" u="none" strike="noStrike" baseline="0" dirty="0">
                <a:solidFill>
                  <a:srgbClr val="1E3AF9"/>
                </a:solidFill>
                <a:latin typeface="CourierNewPSMT"/>
              </a:rPr>
              <a:t>	&lt;HEAD&gt;</a:t>
            </a:r>
          </a:p>
          <a:p>
            <a:pPr marL="0" indent="0" algn="l">
              <a:buNone/>
            </a:pPr>
            <a:r>
              <a:rPr lang="en-US" sz="2400" b="0" i="0" u="none" strike="noStrike" baseline="0" dirty="0">
                <a:solidFill>
                  <a:srgbClr val="1E3AF9"/>
                </a:solidFill>
                <a:latin typeface="CourierNewPSMT"/>
              </a:rPr>
              <a:t>		&lt;TITLE&gt;</a:t>
            </a:r>
            <a:r>
              <a:rPr lang="en-US" sz="2400" b="0" i="0" u="none" strike="noStrike" baseline="0" dirty="0">
                <a:solidFill>
                  <a:srgbClr val="000000"/>
                </a:solidFill>
                <a:latin typeface="CourierNewPSMT"/>
              </a:rPr>
              <a:t>Welcome to HTML</a:t>
            </a:r>
            <a:r>
              <a:rPr lang="en-US" sz="2400" b="0" i="0" u="none" strike="noStrike" baseline="0" dirty="0">
                <a:solidFill>
                  <a:srgbClr val="1E3AF9"/>
                </a:solidFill>
                <a:latin typeface="CourierNewPSMT"/>
              </a:rPr>
              <a:t>&lt;/TITLE&gt;</a:t>
            </a:r>
          </a:p>
          <a:p>
            <a:pPr marL="0" indent="0" algn="l">
              <a:buNone/>
            </a:pPr>
            <a:r>
              <a:rPr lang="en-US" sz="2400" b="0" i="0" u="none" strike="noStrike" baseline="0" dirty="0">
                <a:solidFill>
                  <a:srgbClr val="1E3AF9"/>
                </a:solidFill>
                <a:latin typeface="CourierNewPSMT"/>
              </a:rPr>
              <a:t>	&lt;/HEAD&gt;</a:t>
            </a:r>
          </a:p>
          <a:p>
            <a:pPr marL="0" indent="0" algn="l">
              <a:buNone/>
            </a:pPr>
            <a:r>
              <a:rPr lang="en-US" sz="2400" b="1" i="0" u="none" strike="noStrike" baseline="0" dirty="0">
                <a:solidFill>
                  <a:srgbClr val="1E3AF9"/>
                </a:solidFill>
                <a:latin typeface="CourierNewPS-BoldMT"/>
              </a:rPr>
              <a:t>	&lt;BODY BGCOLOR = lavender&gt;</a:t>
            </a:r>
          </a:p>
          <a:p>
            <a:pPr marL="0" indent="0" algn="l">
              <a:buNone/>
            </a:pPr>
            <a:r>
              <a:rPr lang="en-US" sz="2400" b="0" i="0" u="none" strike="noStrike" baseline="0" dirty="0">
                <a:solidFill>
                  <a:srgbClr val="1E3AF9"/>
                </a:solidFill>
                <a:latin typeface="CourierNewPSMT"/>
              </a:rPr>
              <a:t>		&lt;H3&gt;</a:t>
            </a:r>
            <a:r>
              <a:rPr lang="en-US" sz="2400" b="0" i="0" u="none" strike="noStrike" baseline="0" dirty="0">
                <a:solidFill>
                  <a:srgbClr val="000000"/>
                </a:solidFill>
                <a:latin typeface="CourierNewPSMT"/>
              </a:rPr>
              <a:t>My first HTML document</a:t>
            </a:r>
            <a:r>
              <a:rPr lang="en-US" sz="2400" b="0" i="0" u="none" strike="noStrike" baseline="0" dirty="0">
                <a:solidFill>
                  <a:srgbClr val="1E3AF9"/>
                </a:solidFill>
                <a:latin typeface="CourierNewPSMT"/>
              </a:rPr>
              <a:t>&lt;/H3&gt;</a:t>
            </a:r>
          </a:p>
          <a:p>
            <a:pPr marL="0" indent="0" algn="l">
              <a:buNone/>
            </a:pPr>
            <a:r>
              <a:rPr lang="en-US" sz="2400" b="1" i="0" u="none" strike="noStrike" baseline="0" dirty="0">
                <a:solidFill>
                  <a:srgbClr val="1E3AF9"/>
                </a:solidFill>
                <a:latin typeface="CourierNewPS-BoldMT"/>
              </a:rPr>
              <a:t>	&lt;/BODY&gt;</a:t>
            </a:r>
          </a:p>
          <a:p>
            <a:pPr marL="0" indent="0" algn="l">
              <a:buNone/>
            </a:pPr>
            <a:r>
              <a:rPr lang="en-US" sz="2400" b="0" i="0" u="none" strike="noStrike" baseline="0" dirty="0">
                <a:solidFill>
                  <a:srgbClr val="1E3AF9"/>
                </a:solidFill>
                <a:latin typeface="CourierNewPSMT"/>
              </a:rPr>
              <a:t>&lt;/HTML&gt;</a:t>
            </a:r>
            <a:endParaRPr lang="en-US" dirty="0">
              <a:solidFill>
                <a:prstClr val="black"/>
              </a:solidFill>
              <a:latin typeface="Cambria" panose="02040503050406030204" pitchFamily="18" charset="0"/>
            </a:endParaRPr>
          </a:p>
        </p:txBody>
      </p:sp>
    </p:spTree>
    <p:extLst>
      <p:ext uri="{BB962C8B-B14F-4D97-AF65-F5344CB8AC3E}">
        <p14:creationId xmlns:p14="http://schemas.microsoft.com/office/powerpoint/2010/main" val="87827517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2. </a:t>
            </a:r>
            <a:r>
              <a:rPr lang="en-US" sz="3200" b="1" dirty="0" err="1">
                <a:solidFill>
                  <a:srgbClr val="D51C29"/>
                </a:solidFill>
              </a:rPr>
              <a:t>Thẻ</a:t>
            </a:r>
            <a:r>
              <a:rPr lang="en-US" sz="3200" b="1" dirty="0">
                <a:solidFill>
                  <a:srgbClr val="D51C29"/>
                </a:solidFill>
              </a:rPr>
              <a:t> Heading: </a:t>
            </a:r>
            <a:endParaRPr lang="en-US" sz="3200" dirty="0">
              <a:solidFill>
                <a:srgbClr val="D51C29"/>
              </a:solidFill>
            </a:endParaRPr>
          </a:p>
        </p:txBody>
      </p:sp>
      <p:sp>
        <p:nvSpPr>
          <p:cNvPr id="4" name="Content Placeholder 2">
            <a:extLst>
              <a:ext uri="{FF2B5EF4-FFF2-40B4-BE49-F238E27FC236}">
                <a16:creationId xmlns:a16="http://schemas.microsoft.com/office/drawing/2014/main" id="{B4601218-94AF-4FBE-9E84-D804725A3231}"/>
              </a:ext>
            </a:extLst>
          </p:cNvPr>
          <p:cNvSpPr txBox="1">
            <a:spLocks/>
          </p:cNvSpPr>
          <p:nvPr/>
        </p:nvSpPr>
        <p:spPr>
          <a:xfrm>
            <a:off x="1000897" y="1013897"/>
            <a:ext cx="10001676" cy="483020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n-US" dirty="0" err="1">
                <a:solidFill>
                  <a:srgbClr val="1E3AF9"/>
                </a:solidFill>
                <a:latin typeface="CourierNewPSMT"/>
              </a:rPr>
              <a:t>Các</a:t>
            </a:r>
            <a:r>
              <a:rPr lang="en-US" dirty="0">
                <a:solidFill>
                  <a:srgbClr val="1E3AF9"/>
                </a:solidFill>
                <a:latin typeface="CourierNewPSMT"/>
              </a:rPr>
              <a:t> </a:t>
            </a:r>
            <a:r>
              <a:rPr lang="en-US" dirty="0" err="1">
                <a:solidFill>
                  <a:srgbClr val="1E3AF9"/>
                </a:solidFill>
                <a:latin typeface="CourierNewPSMT"/>
              </a:rPr>
              <a:t>thẻ</a:t>
            </a:r>
            <a:r>
              <a:rPr lang="en-US" dirty="0">
                <a:solidFill>
                  <a:srgbClr val="1E3AF9"/>
                </a:solidFill>
                <a:latin typeface="CourierNewPSMT"/>
              </a:rPr>
              <a:t> Heading: &lt;H1&gt;, </a:t>
            </a:r>
            <a:r>
              <a:rPr lang="en-US" sz="3200" b="0" i="0" u="none" strike="noStrike" baseline="0" dirty="0">
                <a:solidFill>
                  <a:srgbClr val="1E3AF9"/>
                </a:solidFill>
                <a:latin typeface="CourierNewPSMT"/>
              </a:rPr>
              <a:t>&lt;H2&gt;, &lt;H3&gt;, &lt;H4&gt;, &lt;H5&gt;, &lt;H6&gt;</a:t>
            </a:r>
            <a:endParaRPr lang="en-US" dirty="0">
              <a:solidFill>
                <a:prstClr val="black"/>
              </a:solidFill>
              <a:latin typeface="Cambria" panose="02040503050406030204" pitchFamily="18" charset="0"/>
            </a:endParaRPr>
          </a:p>
        </p:txBody>
      </p:sp>
      <p:pic>
        <p:nvPicPr>
          <p:cNvPr id="5" name="Picture 4">
            <a:extLst>
              <a:ext uri="{FF2B5EF4-FFF2-40B4-BE49-F238E27FC236}">
                <a16:creationId xmlns:a16="http://schemas.microsoft.com/office/drawing/2014/main" id="{C9ABB293-6324-46AE-A5B6-A6CA21520ECA}"/>
              </a:ext>
            </a:extLst>
          </p:cNvPr>
          <p:cNvPicPr>
            <a:picLocks noChangeAspect="1"/>
          </p:cNvPicPr>
          <p:nvPr/>
        </p:nvPicPr>
        <p:blipFill>
          <a:blip r:embed="rId3"/>
          <a:stretch>
            <a:fillRect/>
          </a:stretch>
        </p:blipFill>
        <p:spPr>
          <a:xfrm>
            <a:off x="0" y="2162432"/>
            <a:ext cx="12192000" cy="4226011"/>
          </a:xfrm>
          <a:prstGeom prst="rect">
            <a:avLst/>
          </a:prstGeom>
        </p:spPr>
      </p:pic>
    </p:spTree>
    <p:extLst>
      <p:ext uri="{BB962C8B-B14F-4D97-AF65-F5344CB8AC3E}">
        <p14:creationId xmlns:p14="http://schemas.microsoft.com/office/powerpoint/2010/main" val="3168477138"/>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3. </a:t>
            </a:r>
            <a:r>
              <a:rPr lang="en-US" sz="3200" b="1" dirty="0" err="1">
                <a:solidFill>
                  <a:srgbClr val="D51C29"/>
                </a:solidFill>
              </a:rPr>
              <a:t>Thẻ</a:t>
            </a:r>
            <a:r>
              <a:rPr lang="en-US" sz="3200" b="1" dirty="0">
                <a:solidFill>
                  <a:srgbClr val="D51C29"/>
                </a:solidFill>
              </a:rPr>
              <a:t> Paragraph: </a:t>
            </a:r>
            <a:endParaRPr lang="en-US" sz="3200" dirty="0">
              <a:solidFill>
                <a:srgbClr val="D51C29"/>
              </a:solidFill>
            </a:endParaRPr>
          </a:p>
        </p:txBody>
      </p:sp>
      <p:pic>
        <p:nvPicPr>
          <p:cNvPr id="8" name="Picture 7">
            <a:extLst>
              <a:ext uri="{FF2B5EF4-FFF2-40B4-BE49-F238E27FC236}">
                <a16:creationId xmlns:a16="http://schemas.microsoft.com/office/drawing/2014/main" id="{9474C599-133E-4AB1-8E36-41A5C862CCFD}"/>
              </a:ext>
            </a:extLst>
          </p:cNvPr>
          <p:cNvPicPr>
            <a:picLocks noChangeAspect="1"/>
          </p:cNvPicPr>
          <p:nvPr/>
        </p:nvPicPr>
        <p:blipFill>
          <a:blip r:embed="rId3"/>
          <a:stretch>
            <a:fillRect/>
          </a:stretch>
        </p:blipFill>
        <p:spPr>
          <a:xfrm>
            <a:off x="0" y="862210"/>
            <a:ext cx="12191999" cy="3042526"/>
          </a:xfrm>
          <a:prstGeom prst="rect">
            <a:avLst/>
          </a:prstGeom>
        </p:spPr>
      </p:pic>
      <p:pic>
        <p:nvPicPr>
          <p:cNvPr id="10" name="Picture 9">
            <a:extLst>
              <a:ext uri="{FF2B5EF4-FFF2-40B4-BE49-F238E27FC236}">
                <a16:creationId xmlns:a16="http://schemas.microsoft.com/office/drawing/2014/main" id="{2D1E4DAC-F281-4085-B520-726E7DD398C0}"/>
              </a:ext>
            </a:extLst>
          </p:cNvPr>
          <p:cNvPicPr>
            <a:picLocks noChangeAspect="1"/>
          </p:cNvPicPr>
          <p:nvPr/>
        </p:nvPicPr>
        <p:blipFill>
          <a:blip r:embed="rId4"/>
          <a:stretch>
            <a:fillRect/>
          </a:stretch>
        </p:blipFill>
        <p:spPr>
          <a:xfrm>
            <a:off x="0" y="3429000"/>
            <a:ext cx="12192000" cy="2947086"/>
          </a:xfrm>
          <a:prstGeom prst="rect">
            <a:avLst/>
          </a:prstGeom>
        </p:spPr>
      </p:pic>
      <p:sp>
        <p:nvSpPr>
          <p:cNvPr id="11" name="Arrow: Right 10">
            <a:extLst>
              <a:ext uri="{FF2B5EF4-FFF2-40B4-BE49-F238E27FC236}">
                <a16:creationId xmlns:a16="http://schemas.microsoft.com/office/drawing/2014/main" id="{613F2283-E27E-44BA-BE04-9AC5A57BB6B7}"/>
              </a:ext>
            </a:extLst>
          </p:cNvPr>
          <p:cNvSpPr/>
          <p:nvPr/>
        </p:nvSpPr>
        <p:spPr>
          <a:xfrm>
            <a:off x="7018638" y="5412259"/>
            <a:ext cx="1161535" cy="160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2EB18CE-3FF1-4068-8FB9-07355DC870A2}"/>
              </a:ext>
            </a:extLst>
          </p:cNvPr>
          <p:cNvSpPr/>
          <p:nvPr/>
        </p:nvSpPr>
        <p:spPr>
          <a:xfrm>
            <a:off x="8723870" y="4902543"/>
            <a:ext cx="2446638" cy="10932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Xuống</a:t>
            </a:r>
            <a:r>
              <a:rPr lang="en-US" dirty="0"/>
              <a:t> </a:t>
            </a:r>
            <a:r>
              <a:rPr lang="en-US" dirty="0" err="1"/>
              <a:t>dòng</a:t>
            </a:r>
            <a:r>
              <a:rPr lang="en-US" dirty="0"/>
              <a:t> </a:t>
            </a:r>
            <a:r>
              <a:rPr lang="en-US" dirty="0" err="1"/>
              <a:t>trong</a:t>
            </a:r>
            <a:r>
              <a:rPr lang="en-US" dirty="0"/>
              <a:t> </a:t>
            </a:r>
            <a:r>
              <a:rPr lang="en-US" dirty="0" err="1"/>
              <a:t>đoạn</a:t>
            </a:r>
            <a:r>
              <a:rPr lang="en-US" dirty="0"/>
              <a:t> </a:t>
            </a:r>
            <a:r>
              <a:rPr lang="en-US" dirty="0" err="1"/>
              <a:t>dùng</a:t>
            </a:r>
            <a:r>
              <a:rPr lang="en-US" dirty="0"/>
              <a:t> </a:t>
            </a:r>
            <a:r>
              <a:rPr lang="en-US" dirty="0" err="1"/>
              <a:t>Thẻ</a:t>
            </a:r>
            <a:r>
              <a:rPr lang="en-US" dirty="0"/>
              <a:t> &lt;</a:t>
            </a:r>
            <a:r>
              <a:rPr lang="en-US" dirty="0" err="1"/>
              <a:t>br</a:t>
            </a:r>
            <a:r>
              <a:rPr lang="en-US" dirty="0"/>
              <a:t>&gt;</a:t>
            </a:r>
          </a:p>
        </p:txBody>
      </p:sp>
    </p:spTree>
    <p:extLst>
      <p:ext uri="{BB962C8B-B14F-4D97-AF65-F5344CB8AC3E}">
        <p14:creationId xmlns:p14="http://schemas.microsoft.com/office/powerpoint/2010/main" val="105925699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615" y="161858"/>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vi-VN" sz="3200" b="1" dirty="0">
                <a:solidFill>
                  <a:srgbClr val="D51C29"/>
                </a:solidFill>
              </a:rPr>
              <a:t>Ví dụ:</a:t>
            </a:r>
            <a:endParaRPr lang="en-US" sz="3200" dirty="0">
              <a:solidFill>
                <a:srgbClr val="D51C29"/>
              </a:solidFill>
            </a:endParaRPr>
          </a:p>
        </p:txBody>
      </p:sp>
      <p:sp>
        <p:nvSpPr>
          <p:cNvPr id="3" name="TextBox 2">
            <a:extLst>
              <a:ext uri="{FF2B5EF4-FFF2-40B4-BE49-F238E27FC236}">
                <a16:creationId xmlns:a16="http://schemas.microsoft.com/office/drawing/2014/main" id="{A17DBA3E-588F-49E9-B1E3-813C7AE3B400}"/>
              </a:ext>
            </a:extLst>
          </p:cNvPr>
          <p:cNvSpPr txBox="1"/>
          <p:nvPr/>
        </p:nvSpPr>
        <p:spPr>
          <a:xfrm>
            <a:off x="336220" y="1778696"/>
            <a:ext cx="10541668" cy="2308324"/>
          </a:xfrm>
          <a:prstGeom prst="rect">
            <a:avLst/>
          </a:prstGeom>
          <a:noFill/>
        </p:spPr>
        <p:txBody>
          <a:bodyPr wrap="none" rtlCol="0">
            <a:spAutoFit/>
          </a:bodyPr>
          <a:lstStyle/>
          <a:p>
            <a:r>
              <a:rPr lang="vi-VN" sz="3600" dirty="0"/>
              <a:t>Hãy hiển thị tên mình với các màu sắc khác nhau. </a:t>
            </a:r>
          </a:p>
          <a:p>
            <a:r>
              <a:rPr lang="vi-VN" sz="3600" dirty="0"/>
              <a:t>Cụ thể:</a:t>
            </a:r>
          </a:p>
          <a:p>
            <a:endParaRPr lang="vi-VN" sz="3600" dirty="0"/>
          </a:p>
          <a:p>
            <a:r>
              <a:rPr lang="vi-VN" sz="3600" dirty="0">
                <a:solidFill>
                  <a:srgbClr val="FF0000"/>
                </a:solidFill>
              </a:rPr>
              <a:t>          Bùi</a:t>
            </a:r>
            <a:r>
              <a:rPr lang="vi-VN" sz="3600" dirty="0"/>
              <a:t> </a:t>
            </a:r>
            <a:r>
              <a:rPr lang="vi-VN" sz="3600" dirty="0">
                <a:solidFill>
                  <a:srgbClr val="0070C0"/>
                </a:solidFill>
              </a:rPr>
              <a:t>Minh</a:t>
            </a:r>
            <a:r>
              <a:rPr lang="vi-VN" sz="3600" dirty="0"/>
              <a:t> </a:t>
            </a:r>
            <a:r>
              <a:rPr lang="vi-VN" sz="3600" dirty="0">
                <a:solidFill>
                  <a:srgbClr val="00B050"/>
                </a:solidFill>
              </a:rPr>
              <a:t>Phụng</a:t>
            </a:r>
            <a:endParaRPr lang="en-US" sz="3600" dirty="0">
              <a:solidFill>
                <a:srgbClr val="00B050"/>
              </a:solidFill>
            </a:endParaRPr>
          </a:p>
        </p:txBody>
      </p:sp>
    </p:spTree>
    <p:extLst>
      <p:ext uri="{BB962C8B-B14F-4D97-AF65-F5344CB8AC3E}">
        <p14:creationId xmlns:p14="http://schemas.microsoft.com/office/powerpoint/2010/main" val="144573602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0CD753C1D6C9419661183C5D1677C3" ma:contentTypeVersion="4" ma:contentTypeDescription="Create a new document." ma:contentTypeScope="" ma:versionID="c5980b69ebcab4ffa719fcc8496b4abb">
  <xsd:schema xmlns:xsd="http://www.w3.org/2001/XMLSchema" xmlns:xs="http://www.w3.org/2001/XMLSchema" xmlns:p="http://schemas.microsoft.com/office/2006/metadata/properties" xmlns:ns2="3498a131-afed-47bd-b7a1-c89bbe150c11" targetNamespace="http://schemas.microsoft.com/office/2006/metadata/properties" ma:root="true" ma:fieldsID="753163a1641a185938d485cac0a483e8" ns2:_="">
    <xsd:import namespace="3498a131-afed-47bd-b7a1-c89bbe150c1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98a131-afed-47bd-b7a1-c89bbe150c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DD9947-D8BD-40CD-9403-5D7FC22031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98a131-afed-47bd-b7a1-c89bbe150c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CE54CC-E759-42CB-BC23-84710511836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C5B95F1-52AB-4BBA-AC15-994EDA76B3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包图主题2</Template>
  <TotalTime>3981</TotalTime>
  <Words>1080</Words>
  <Application>Microsoft Office PowerPoint</Application>
  <PresentationFormat>Widescreen</PresentationFormat>
  <Paragraphs>155</Paragraphs>
  <Slides>21</Slides>
  <Notes>15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等线</vt:lpstr>
      <vt:lpstr>微软雅黑</vt:lpstr>
      <vt:lpstr>Arial</vt:lpstr>
      <vt:lpstr>Calibri</vt:lpstr>
      <vt:lpstr>Cambria</vt:lpstr>
      <vt:lpstr>Consolas</vt:lpstr>
      <vt:lpstr>CourierNewPS-BoldMT</vt:lpstr>
      <vt:lpstr>CourierNewPSMT</vt:lpstr>
      <vt:lpstr>Open Sans</vt:lpstr>
      <vt:lpstr>Tahoma</vt:lpstr>
      <vt:lpstr>Times New Roman</vt:lpstr>
      <vt:lpstr>Verdana</vt:lpstr>
      <vt:lpstr>Wingdings</vt:lpstr>
      <vt:lpstr>包图主题2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Bùi Minh Phụng - Khoa Công nghệ thông tin - VLSET</cp:lastModifiedBy>
  <cp:revision>241</cp:revision>
  <dcterms:created xsi:type="dcterms:W3CDTF">2017-09-22T08:16:39Z</dcterms:created>
  <dcterms:modified xsi:type="dcterms:W3CDTF">2022-11-01T07:41:04Z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0x010100860CD753C1D6C9419661183C5D1677C3</vt:lpwstr>
  </property>
</Properties>
</file>