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509" r:id="rId5"/>
    <p:sldId id="378" r:id="rId6"/>
    <p:sldId id="510" r:id="rId7"/>
    <p:sldId id="513" r:id="rId8"/>
    <p:sldId id="514" r:id="rId9"/>
    <p:sldId id="515" r:id="rId10"/>
    <p:sldId id="31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51C29"/>
    <a:srgbClr val="D32F2F"/>
    <a:srgbClr val="2C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82346" autoAdjust="0"/>
  </p:normalViewPr>
  <p:slideViewPr>
    <p:cSldViewPr snapToGrid="0" showGuides="1">
      <p:cViewPr varScale="1">
        <p:scale>
          <a:sx n="68" d="100"/>
          <a:sy n="68" d="100"/>
        </p:scale>
        <p:origin x="10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2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9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5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6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7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7958798" y="3443288"/>
            <a:ext cx="4233201" cy="3414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30" y="233160"/>
            <a:ext cx="2708031" cy="835449"/>
          </a:xfrm>
          <a:prstGeom prst="rect">
            <a:avLst/>
          </a:prstGeom>
        </p:spPr>
      </p:pic>
      <p:sp>
        <p:nvSpPr>
          <p:cNvPr id="4" name="文本框 4"/>
          <p:cNvSpPr txBox="1"/>
          <p:nvPr userDrawn="1"/>
        </p:nvSpPr>
        <p:spPr>
          <a:xfrm>
            <a:off x="4760730" y="1103916"/>
            <a:ext cx="280929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u="sng" dirty="0">
                <a:solidFill>
                  <a:srgbClr val="D51C29"/>
                </a:solidFill>
                <a:latin typeface="Calibri" panose="020F0502020204030204" pitchFamily="34" charset="0"/>
              </a:rPr>
              <a:t>KHOA CÔNG</a:t>
            </a:r>
            <a:r>
              <a:rPr lang="en-US" altLang="zh-CN" sz="1600" b="1" u="sng" baseline="0" dirty="0">
                <a:solidFill>
                  <a:srgbClr val="D51C29"/>
                </a:solidFill>
                <a:latin typeface="Calibri" panose="020F0502020204030204" pitchFamily="34" charset="0"/>
              </a:rPr>
              <a:t> NGHỆ THÔNG TIN</a:t>
            </a:r>
            <a:endParaRPr lang="en-US" altLang="zh-CN" sz="1600" b="1" u="sng" dirty="0">
              <a:solidFill>
                <a:srgbClr val="D51C29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1521978"/>
            <a:ext cx="2213113" cy="2599729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313172" y="0"/>
            <a:ext cx="878828" cy="89192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9" y="218874"/>
            <a:ext cx="2268720" cy="666951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159762" y="885825"/>
            <a:ext cx="256954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Calibri" panose="020F0502020204030204" pitchFamily="34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Calibri" panose="020F0502020204030204" pitchFamily="34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557766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2899" y="628757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052700-9C14-40BB-AC4A-3575FEFBB826}" type="slidenum">
              <a:rPr lang="en-US" b="1" smtClean="0">
                <a:latin typeface="Cambria" panose="02040503050406030204" pitchFamily="18" charset="0"/>
              </a:rPr>
              <a:t>‹#›</a:t>
            </a:fld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6457950"/>
            <a:ext cx="11458575" cy="14288"/>
          </a:xfrm>
          <a:prstGeom prst="line">
            <a:avLst/>
          </a:prstGeom>
          <a:ln w="28575"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6517929"/>
            <a:ext cx="1003300" cy="2942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524" y="6517929"/>
            <a:ext cx="23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51C29"/>
                </a:solidFill>
                <a:latin typeface="Cambria" panose="02040503050406030204" pitchFamily="18" charset="0"/>
              </a:rPr>
              <a:t>KHOA</a:t>
            </a:r>
            <a:r>
              <a:rPr lang="en-US" sz="1200" b="1" baseline="0" dirty="0">
                <a:solidFill>
                  <a:srgbClr val="D51C29"/>
                </a:solidFill>
                <a:latin typeface="Cambria" panose="02040503050406030204" pitchFamily="18" charset="0"/>
              </a:rPr>
              <a:t> CÔNG NGHỆ THÔNG TIN</a:t>
            </a:r>
            <a:endParaRPr lang="en-US" sz="1200" b="1" dirty="0">
              <a:solidFill>
                <a:srgbClr val="D51C29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1302112" y="1625116"/>
            <a:ext cx="1018477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NHẬP MÔN CÔNG NGHỆ THÔNG TIN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4520692" y="4086472"/>
            <a:ext cx="416937" cy="416934"/>
            <a:chOff x="891974" y="4415843"/>
            <a:chExt cx="450443" cy="45044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4033852"/>
            <a:ext cx="4329488" cy="87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Nhóm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 GV 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biên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 </a:t>
            </a:r>
            <a:r>
              <a:rPr lang="en-US" altLang="zh-CN" b="1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soạn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Khoa Công nghệ thông tin</a:t>
            </a:r>
          </a:p>
        </p:txBody>
      </p:sp>
      <p:pic>
        <p:nvPicPr>
          <p:cNvPr id="18" name="William Joseph - Radioactive">
            <a:hlinkClick r:id="" action="ppaction://media"/>
            <a:extLst>
              <a:ext uri="{FF2B5EF4-FFF2-40B4-BE49-F238E27FC236}">
                <a16:creationId xmlns:a16="http://schemas.microsoft.com/office/drawing/2014/main" id="{74606A9D-B362-448E-BAAC-A60B438E8D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733425"/>
            <a:ext cx="609600" cy="609600"/>
          </a:xfrm>
          <a:prstGeom prst="rect">
            <a:avLst/>
          </a:prstGeom>
        </p:spPr>
      </p:pic>
      <p:sp>
        <p:nvSpPr>
          <p:cNvPr id="13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2004704" y="2306177"/>
            <a:ext cx="877957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(INTRODUCTION TO INFORMATION TECHNOLOGY)</a:t>
            </a:r>
            <a:endParaRPr lang="en-US" altLang="zh-CN" sz="2800" b="1" dirty="0">
              <a:solidFill>
                <a:srgbClr val="2C3E5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4520692" y="5341638"/>
            <a:ext cx="416937" cy="416934"/>
            <a:chOff x="891974" y="4415843"/>
            <a:chExt cx="450443" cy="450443"/>
          </a:xfrm>
        </p:grpSpPr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5366263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HỌC KỲ I – NĂM HỌC 2022-2023</a:t>
            </a:r>
          </a:p>
        </p:txBody>
      </p:sp>
      <p:sp>
        <p:nvSpPr>
          <p:cNvPr id="20" name="椭圆 13">
            <a:extLst>
              <a:ext uri="{FF2B5EF4-FFF2-40B4-BE49-F238E27FC236}">
                <a16:creationId xmlns:a16="http://schemas.microsoft.com/office/drawing/2014/main" id="{CDAA027D-F144-4D14-B4A5-F6916DF57A23}"/>
              </a:ext>
            </a:extLst>
          </p:cNvPr>
          <p:cNvSpPr/>
          <p:nvPr/>
        </p:nvSpPr>
        <p:spPr>
          <a:xfrm>
            <a:off x="4520692" y="5953768"/>
            <a:ext cx="416937" cy="41693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椭圆 11"/>
          <p:cNvSpPr/>
          <p:nvPr/>
        </p:nvSpPr>
        <p:spPr>
          <a:xfrm>
            <a:off x="4614254" y="6043476"/>
            <a:ext cx="229812" cy="237518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5953768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KHÓA 28 - CNTT</a:t>
            </a: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1783644" y="2899414"/>
            <a:ext cx="893728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rgbClr val="D32F2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CHƯƠNG 6: THỰC HÀNH SQL</a:t>
            </a:r>
          </a:p>
        </p:txBody>
      </p:sp>
    </p:spTree>
    <p:extLst>
      <p:ext uri="{BB962C8B-B14F-4D97-AF65-F5344CB8AC3E}">
        <p14:creationId xmlns:p14="http://schemas.microsoft.com/office/powerpoint/2010/main" val="3386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0F9B2-7D09-454A-8118-A1F99CF99E60}"/>
              </a:ext>
            </a:extLst>
          </p:cNvPr>
          <p:cNvSpPr txBox="1">
            <a:spLocks/>
          </p:cNvSpPr>
          <p:nvPr/>
        </p:nvSpPr>
        <p:spPr>
          <a:xfrm>
            <a:off x="626534" y="1076326"/>
            <a:ext cx="11430000" cy="49282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Thực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hành</a:t>
            </a:r>
            <a:r>
              <a:rPr lang="en-US" sz="2400" b="1" dirty="0">
                <a:latin typeface="Cambria" panose="02040503050406030204" pitchFamily="18" charset="0"/>
              </a:rPr>
              <a:t> 1: </a:t>
            </a:r>
            <a:r>
              <a:rPr lang="en-US" sz="2400" dirty="0" err="1">
                <a:latin typeface="Cambria" panose="02040503050406030204" pitchFamily="18" charset="0"/>
              </a:rPr>
              <a:t>Hãy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câu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lệnh</a:t>
            </a:r>
            <a:r>
              <a:rPr lang="en-US" sz="2400" dirty="0">
                <a:latin typeface="Cambria" panose="02040503050406030204" pitchFamily="18" charset="0"/>
              </a:rPr>
              <a:t> Query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hiển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sách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khách</a:t>
            </a:r>
            <a:r>
              <a:rPr lang="en-US" sz="2400" dirty="0">
                <a:latin typeface="Cambria" panose="02040503050406030204" pitchFamily="18" charset="0"/>
              </a:rPr>
              <a:t> hàng </a:t>
            </a:r>
            <a:r>
              <a:rPr lang="en-US" sz="2400" dirty="0" err="1">
                <a:latin typeface="Cambria" panose="02040503050406030204" pitchFamily="18" charset="0"/>
              </a:rPr>
              <a:t>đến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từ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Pháp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Customer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Thực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hành</a:t>
            </a:r>
            <a:r>
              <a:rPr lang="en-US" sz="2400" b="1" dirty="0">
                <a:latin typeface="Cambria" panose="02040503050406030204" pitchFamily="18" charset="0"/>
              </a:rPr>
              <a:t> 2: </a:t>
            </a:r>
            <a:r>
              <a:rPr lang="vi-VN" sz="2400" dirty="0">
                <a:latin typeface="Cambria" panose="02040503050406030204" pitchFamily="18" charset="0"/>
              </a:rPr>
              <a:t>Hãy thực hiện câu lệnh query để thêm mới 1 khách hàng vào bảng Customer với thông tin khách hàng như sau: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2400" dirty="0">
                <a:latin typeface="Cambria" panose="02040503050406030204" pitchFamily="18" charset="0"/>
              </a:rPr>
              <a:t> Mã KH = Mã SV của mình, Tên KH = Tên của mình, Thành Phố = Tên TP của m</a:t>
            </a:r>
            <a:r>
              <a:rPr lang="en-US" sz="2400" dirty="0">
                <a:latin typeface="Cambria" panose="02040503050406030204" pitchFamily="18" charset="0"/>
              </a:rPr>
              <a:t>ì</a:t>
            </a:r>
            <a:r>
              <a:rPr lang="vi-VN" sz="2400" dirty="0">
                <a:latin typeface="Cambria" panose="02040503050406030204" pitchFamily="18" charset="0"/>
              </a:rPr>
              <a:t>nh đang ở, Quốc gia = Việt Nam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Thực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hành</a:t>
            </a:r>
            <a:r>
              <a:rPr lang="en-US" sz="2400" b="1" dirty="0">
                <a:latin typeface="Cambria" panose="02040503050406030204" pitchFamily="18" charset="0"/>
              </a:rPr>
              <a:t> 3: </a:t>
            </a:r>
            <a:r>
              <a:rPr lang="en-US" sz="2400" dirty="0" err="1">
                <a:latin typeface="Cambria" panose="02040503050406030204" pitchFamily="18" charset="0"/>
              </a:rPr>
              <a:t>Hãy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câu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lệnh</a:t>
            </a:r>
            <a:r>
              <a:rPr lang="en-US" sz="2400" dirty="0">
                <a:latin typeface="Cambria" panose="02040503050406030204" pitchFamily="18" charset="0"/>
              </a:rPr>
              <a:t> Query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bổ sung thông tin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mình</a:t>
            </a:r>
            <a:r>
              <a:rPr lang="en-US" sz="2400" dirty="0">
                <a:latin typeface="Cambria" panose="02040503050406030204" pitchFamily="18" charset="0"/>
              </a:rPr>
              <a:t> mới </a:t>
            </a:r>
            <a:r>
              <a:rPr lang="en-US" sz="2400" dirty="0" err="1">
                <a:latin typeface="Cambria" panose="02040503050406030204" pitchFamily="18" charset="0"/>
              </a:rPr>
              <a:t>nhập</a:t>
            </a:r>
            <a:r>
              <a:rPr lang="en-US" sz="2400" dirty="0">
                <a:latin typeface="Cambria" panose="02040503050406030204" pitchFamily="18" charset="0"/>
              </a:rPr>
              <a:t> ở </a:t>
            </a:r>
            <a:r>
              <a:rPr lang="en-US" sz="2400" dirty="0" err="1">
                <a:latin typeface="Cambria" panose="02040503050406030204" pitchFamily="18" charset="0"/>
              </a:rPr>
              <a:t>trên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Cambria" panose="02040503050406030204" pitchFamily="18" charset="0"/>
              </a:rPr>
              <a:t>ContactName</a:t>
            </a:r>
            <a:r>
              <a:rPr lang="en-US" sz="2400" dirty="0">
                <a:latin typeface="Cambria" panose="02040503050406030204" pitchFamily="18" charset="0"/>
              </a:rPr>
              <a:t> = “Nguyễn Văn A”, </a:t>
            </a:r>
            <a:r>
              <a:rPr lang="en-US" sz="2400" dirty="0" err="1">
                <a:latin typeface="Cambria" panose="02040503050406030204" pitchFamily="18" charset="0"/>
              </a:rPr>
              <a:t>Địa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= </a:t>
            </a:r>
            <a:r>
              <a:rPr lang="en-US" sz="2400" dirty="0" err="1">
                <a:latin typeface="Cambria" panose="02040503050406030204" pitchFamily="18" charset="0"/>
              </a:rPr>
              <a:t>địa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>
                <a:latin typeface="Cambria" panose="02040503050406030204" pitchFamily="18" charset="0"/>
              </a:rPr>
              <a:t>mình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Postalcode</a:t>
            </a:r>
            <a:r>
              <a:rPr lang="en-US" sz="2400" dirty="0">
                <a:latin typeface="Cambria" panose="02040503050406030204" pitchFamily="18" charset="0"/>
              </a:rPr>
              <a:t> = 70000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Thực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hành</a:t>
            </a:r>
            <a:r>
              <a:rPr lang="en-US" sz="2400" b="1" dirty="0">
                <a:latin typeface="Cambria" panose="02040503050406030204" pitchFamily="18" charset="0"/>
              </a:rPr>
              <a:t> 4: </a:t>
            </a:r>
            <a:r>
              <a:rPr lang="en-US" sz="2400" dirty="0" err="1">
                <a:latin typeface="Cambria" panose="02040503050406030204" pitchFamily="18" charset="0"/>
              </a:rPr>
              <a:t>Hãy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câu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lệnh</a:t>
            </a:r>
            <a:r>
              <a:rPr lang="en-US" sz="2400" dirty="0">
                <a:latin typeface="Cambria" panose="02040503050406030204" pitchFamily="18" charset="0"/>
              </a:rPr>
              <a:t> Query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xóa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khách</a:t>
            </a:r>
            <a:r>
              <a:rPr lang="en-US" sz="2400" dirty="0">
                <a:latin typeface="Cambria" panose="02040503050406030204" pitchFamily="18" charset="0"/>
              </a:rPr>
              <a:t> hàng </a:t>
            </a:r>
            <a:r>
              <a:rPr lang="en-US" sz="2400" dirty="0" err="1">
                <a:latin typeface="Cambria" panose="02040503050406030204" pitchFamily="18" charset="0"/>
              </a:rPr>
              <a:t>đến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từ</a:t>
            </a:r>
            <a:r>
              <a:rPr lang="en-US" sz="2400" dirty="0">
                <a:latin typeface="Cambria" panose="02040503050406030204" pitchFamily="18" charset="0"/>
              </a:rPr>
              <a:t> Mỹ và Anh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E155-F25E-45E4-8AE2-6F3F4D1A07FB}"/>
              </a:ext>
            </a:extLst>
          </p:cNvPr>
          <p:cNvSpPr/>
          <p:nvPr/>
        </p:nvSpPr>
        <p:spPr>
          <a:xfrm>
            <a:off x="1414108" y="280391"/>
            <a:ext cx="10267720" cy="5847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>
                <a:solidFill>
                  <a:srgbClr val="D51C29"/>
                </a:solidFill>
              </a:rPr>
              <a:t>THỰC HÀNH</a:t>
            </a:r>
            <a:endParaRPr lang="en-US" sz="3200" dirty="0">
              <a:solidFill>
                <a:srgbClr val="D51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0F9B2-7D09-454A-8118-A1F99CF99E60}"/>
              </a:ext>
            </a:extLst>
          </p:cNvPr>
          <p:cNvSpPr txBox="1">
            <a:spLocks/>
          </p:cNvSpPr>
          <p:nvPr/>
        </p:nvSpPr>
        <p:spPr>
          <a:xfrm>
            <a:off x="626534" y="1076326"/>
            <a:ext cx="11430000" cy="49282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Giới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trang</a:t>
            </a:r>
            <a:r>
              <a:rPr lang="en-US" sz="2800" dirty="0">
                <a:latin typeface="Cambria" panose="02040503050406030204" pitchFamily="18" charset="0"/>
              </a:rPr>
              <a:t> web w3school.com </a:t>
            </a:r>
            <a:r>
              <a:rPr lang="en-US" sz="2800" dirty="0" err="1">
                <a:latin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thực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hành</a:t>
            </a: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Giới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lại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về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câu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lệnh</a:t>
            </a:r>
            <a:r>
              <a:rPr lang="en-US" sz="2800" dirty="0">
                <a:latin typeface="Cambria" panose="02040503050406030204" pitchFamily="18" charset="0"/>
              </a:rPr>
              <a:t> query SELECT, </a:t>
            </a:r>
            <a:r>
              <a:rPr lang="en-US" sz="2800" dirty="0" err="1">
                <a:latin typeface="Cambria" panose="02040503050406030204" pitchFamily="18" charset="0"/>
              </a:rPr>
              <a:t>cú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Thực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hành</a:t>
            </a:r>
            <a:r>
              <a:rPr lang="en-US" sz="2800" dirty="0">
                <a:latin typeface="Cambria" panose="02040503050406030204" pitchFamily="18" charset="0"/>
              </a:rPr>
              <a:t> select thông tin </a:t>
            </a:r>
            <a:r>
              <a:rPr lang="en-US" sz="2800" dirty="0" err="1">
                <a:latin typeface="Cambria" panose="02040503050406030204" pitchFamily="18" charset="0"/>
              </a:rPr>
              <a:t>từ</a:t>
            </a:r>
            <a:r>
              <a:rPr lang="en-US" sz="2800" dirty="0">
                <a:latin typeface="Cambria" panose="02040503050406030204" pitchFamily="18" charset="0"/>
              </a:rPr>
              <a:t> database </a:t>
            </a:r>
            <a:r>
              <a:rPr lang="en-US" sz="2800" dirty="0" err="1">
                <a:latin typeface="Cambria" panose="02040503050406030204" pitchFamily="18" charset="0"/>
              </a:rPr>
              <a:t>mẫu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w3school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E155-F25E-45E4-8AE2-6F3F4D1A07FB}"/>
              </a:ext>
            </a:extLst>
          </p:cNvPr>
          <p:cNvSpPr/>
          <p:nvPr/>
        </p:nvSpPr>
        <p:spPr>
          <a:xfrm>
            <a:off x="1414108" y="280391"/>
            <a:ext cx="10777892" cy="5847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>
                <a:solidFill>
                  <a:srgbClr val="D51C29"/>
                </a:solidFill>
              </a:rPr>
              <a:t>THỰC HÀNH 1:</a:t>
            </a:r>
            <a:endParaRPr lang="en-US" sz="3200" dirty="0">
              <a:solidFill>
                <a:srgbClr val="D51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0F9B2-7D09-454A-8118-A1F99CF99E60}"/>
              </a:ext>
            </a:extLst>
          </p:cNvPr>
          <p:cNvSpPr txBox="1">
            <a:spLocks/>
          </p:cNvSpPr>
          <p:nvPr/>
        </p:nvSpPr>
        <p:spPr>
          <a:xfrm>
            <a:off x="626534" y="1076326"/>
            <a:ext cx="11430000" cy="49282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Giới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lại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về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câu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lệnh</a:t>
            </a:r>
            <a:r>
              <a:rPr lang="en-US" sz="2800" dirty="0">
                <a:latin typeface="Cambria" panose="02040503050406030204" pitchFamily="18" charset="0"/>
              </a:rPr>
              <a:t> query INSERT, </a:t>
            </a:r>
            <a:r>
              <a:rPr lang="en-US" sz="2800" dirty="0" err="1">
                <a:latin typeface="Cambria" panose="02040503050406030204" pitchFamily="18" charset="0"/>
              </a:rPr>
              <a:t>cú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Thực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hành</a:t>
            </a:r>
            <a:r>
              <a:rPr lang="en-US" sz="2800" dirty="0">
                <a:latin typeface="Cambria" panose="02040503050406030204" pitchFamily="18" charset="0"/>
              </a:rPr>
              <a:t> insert thông tin </a:t>
            </a:r>
            <a:r>
              <a:rPr lang="en-US" sz="2800" dirty="0" err="1">
                <a:latin typeface="Cambria" panose="02040503050406030204" pitchFamily="18" charset="0"/>
              </a:rPr>
              <a:t>khách</a:t>
            </a:r>
            <a:r>
              <a:rPr lang="en-US" sz="2800" dirty="0">
                <a:latin typeface="Cambria" panose="02040503050406030204" pitchFamily="18" charset="0"/>
              </a:rPr>
              <a:t> hàng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database </a:t>
            </a:r>
            <a:r>
              <a:rPr lang="en-US" sz="2800" dirty="0" err="1">
                <a:latin typeface="Cambria" panose="02040503050406030204" pitchFamily="18" charset="0"/>
              </a:rPr>
              <a:t>mẫu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w3school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E155-F25E-45E4-8AE2-6F3F4D1A07FB}"/>
              </a:ext>
            </a:extLst>
          </p:cNvPr>
          <p:cNvSpPr/>
          <p:nvPr/>
        </p:nvSpPr>
        <p:spPr>
          <a:xfrm>
            <a:off x="1414108" y="280391"/>
            <a:ext cx="10777892" cy="5847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>
                <a:solidFill>
                  <a:srgbClr val="D51C29"/>
                </a:solidFill>
              </a:rPr>
              <a:t>THỰC HÀNH 2:</a:t>
            </a:r>
            <a:endParaRPr lang="en-US" sz="3200" dirty="0">
              <a:solidFill>
                <a:srgbClr val="D51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0F9B2-7D09-454A-8118-A1F99CF99E60}"/>
              </a:ext>
            </a:extLst>
          </p:cNvPr>
          <p:cNvSpPr txBox="1">
            <a:spLocks/>
          </p:cNvSpPr>
          <p:nvPr/>
        </p:nvSpPr>
        <p:spPr>
          <a:xfrm>
            <a:off x="626534" y="1076326"/>
            <a:ext cx="11430000" cy="49282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Giới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lại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về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câu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lệnh</a:t>
            </a:r>
            <a:r>
              <a:rPr lang="en-US" sz="2800" dirty="0">
                <a:latin typeface="Cambria" panose="02040503050406030204" pitchFamily="18" charset="0"/>
              </a:rPr>
              <a:t> query UPDATE và </a:t>
            </a:r>
            <a:r>
              <a:rPr lang="en-US" sz="2800" dirty="0" err="1">
                <a:latin typeface="Cambria" panose="02040503050406030204" pitchFamily="18" charset="0"/>
              </a:rPr>
              <a:t>cú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Thực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hành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cập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nhật</a:t>
            </a:r>
            <a:r>
              <a:rPr lang="en-US" sz="2800" dirty="0">
                <a:latin typeface="Cambria" panose="02040503050406030204" pitchFamily="18" charset="0"/>
              </a:rPr>
              <a:t> thông tin </a:t>
            </a:r>
            <a:r>
              <a:rPr lang="en-US" sz="2800" dirty="0" err="1">
                <a:latin typeface="Cambria" panose="02040503050406030204" pitchFamily="18" charset="0"/>
              </a:rPr>
              <a:t>khách</a:t>
            </a:r>
            <a:r>
              <a:rPr lang="en-US" sz="2800" dirty="0">
                <a:latin typeface="Cambria" panose="02040503050406030204" pitchFamily="18" charset="0"/>
              </a:rPr>
              <a:t> hàng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database </a:t>
            </a:r>
            <a:r>
              <a:rPr lang="en-US" sz="2800" dirty="0" err="1">
                <a:latin typeface="Cambria" panose="02040503050406030204" pitchFamily="18" charset="0"/>
              </a:rPr>
              <a:t>mẫu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w3school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E155-F25E-45E4-8AE2-6F3F4D1A07FB}"/>
              </a:ext>
            </a:extLst>
          </p:cNvPr>
          <p:cNvSpPr/>
          <p:nvPr/>
        </p:nvSpPr>
        <p:spPr>
          <a:xfrm>
            <a:off x="1414108" y="280391"/>
            <a:ext cx="10777892" cy="5847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>
                <a:solidFill>
                  <a:srgbClr val="D51C29"/>
                </a:solidFill>
              </a:rPr>
              <a:t>THỰC HÀNH 3:</a:t>
            </a:r>
            <a:endParaRPr lang="en-US" sz="3200" dirty="0">
              <a:solidFill>
                <a:srgbClr val="D51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10F9B2-7D09-454A-8118-A1F99CF99E60}"/>
              </a:ext>
            </a:extLst>
          </p:cNvPr>
          <p:cNvSpPr txBox="1">
            <a:spLocks/>
          </p:cNvSpPr>
          <p:nvPr/>
        </p:nvSpPr>
        <p:spPr>
          <a:xfrm>
            <a:off x="626534" y="1076326"/>
            <a:ext cx="11430000" cy="49282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Giới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lại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về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câu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lệnh</a:t>
            </a:r>
            <a:r>
              <a:rPr lang="en-US" sz="2800" dirty="0">
                <a:latin typeface="Cambria" panose="02040503050406030204" pitchFamily="18" charset="0"/>
              </a:rPr>
              <a:t> query DELETE và </a:t>
            </a:r>
            <a:r>
              <a:rPr lang="en-US" sz="2800" dirty="0" err="1">
                <a:latin typeface="Cambria" panose="02040503050406030204" pitchFamily="18" charset="0"/>
              </a:rPr>
              <a:t>cú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Cambria" panose="02040503050406030204" pitchFamily="18" charset="0"/>
            </a:endParaRPr>
          </a:p>
          <a:p>
            <a:pPr marL="461963" indent="-461963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ambria" panose="02040503050406030204" pitchFamily="18" charset="0"/>
              </a:rPr>
              <a:t>Thực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hành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xóa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một</a:t>
            </a:r>
            <a:r>
              <a:rPr lang="en-US" sz="2800" dirty="0">
                <a:latin typeface="Cambria" panose="02040503050406030204" pitchFamily="18" charset="0"/>
              </a:rPr>
              <a:t> hay </a:t>
            </a:r>
            <a:r>
              <a:rPr lang="en-US" sz="2800" dirty="0" err="1">
                <a:latin typeface="Cambria" panose="02040503050406030204" pitchFamily="18" charset="0"/>
              </a:rPr>
              <a:t>nhiều</a:t>
            </a:r>
            <a:r>
              <a:rPr lang="en-US" sz="2800" dirty="0">
                <a:latin typeface="Cambria" panose="02040503050406030204" pitchFamily="18" charset="0"/>
              </a:rPr>
              <a:t> thông tin </a:t>
            </a:r>
            <a:r>
              <a:rPr lang="en-US" sz="2800" dirty="0" err="1">
                <a:latin typeface="Cambria" panose="02040503050406030204" pitchFamily="18" charset="0"/>
              </a:rPr>
              <a:t>khách</a:t>
            </a:r>
            <a:r>
              <a:rPr lang="en-US" sz="2800" dirty="0">
                <a:latin typeface="Cambria" panose="02040503050406030204" pitchFamily="18" charset="0"/>
              </a:rPr>
              <a:t> hàng ở database </a:t>
            </a:r>
            <a:r>
              <a:rPr lang="en-US" sz="2800" dirty="0" err="1">
                <a:latin typeface="Cambria" panose="02040503050406030204" pitchFamily="18" charset="0"/>
              </a:rPr>
              <a:t>mẫu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w3school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E155-F25E-45E4-8AE2-6F3F4D1A07FB}"/>
              </a:ext>
            </a:extLst>
          </p:cNvPr>
          <p:cNvSpPr/>
          <p:nvPr/>
        </p:nvSpPr>
        <p:spPr>
          <a:xfrm>
            <a:off x="1414108" y="280391"/>
            <a:ext cx="10777892" cy="5847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>
                <a:solidFill>
                  <a:srgbClr val="D51C29"/>
                </a:solidFill>
              </a:rPr>
              <a:t>THỰC HÀNH 4:</a:t>
            </a:r>
            <a:endParaRPr lang="en-US" sz="3200" dirty="0">
              <a:solidFill>
                <a:srgbClr val="D51C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ora vs. Wikipedia – Q&amp;A not effective in Social Medi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6" y="1236757"/>
            <a:ext cx="5037756" cy="43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753C1D6C9419661183C5D1677C3" ma:contentTypeVersion="4" ma:contentTypeDescription="Create a new document." ma:contentTypeScope="" ma:versionID="c5980b69ebcab4ffa719fcc8496b4abb">
  <xsd:schema xmlns:xsd="http://www.w3.org/2001/XMLSchema" xmlns:xs="http://www.w3.org/2001/XMLSchema" xmlns:p="http://schemas.microsoft.com/office/2006/metadata/properties" xmlns:ns2="3498a131-afed-47bd-b7a1-c89bbe150c11" targetNamespace="http://schemas.microsoft.com/office/2006/metadata/properties" ma:root="true" ma:fieldsID="753163a1641a185938d485cac0a483e8" ns2:_="">
    <xsd:import namespace="3498a131-afed-47bd-b7a1-c89bbe150c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8a131-afed-47bd-b7a1-c89bbe150c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CE54CC-E759-42CB-BC23-8471051183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5B95F1-52AB-4BBA-AC15-994EDA76B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879E5-2618-40EF-8DF2-E23B6725E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8a131-afed-47bd-b7a1-c89bbe150c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2687</TotalTime>
  <Words>311</Words>
  <Application>Microsoft Office PowerPoint</Application>
  <PresentationFormat>Widescreen</PresentationFormat>
  <Paragraphs>38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Cambria</vt:lpstr>
      <vt:lpstr>Wingdings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Nguyễn Thái Hải - Khoa Công nghệ thông tin - VLSET</cp:lastModifiedBy>
  <cp:revision>222</cp:revision>
  <dcterms:created xsi:type="dcterms:W3CDTF">2017-09-22T08:16:39Z</dcterms:created>
  <dcterms:modified xsi:type="dcterms:W3CDTF">2022-11-29T08:00:33Z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0x010100860CD753C1D6C9419661183C5D1677C3</vt:lpwstr>
  </property>
</Properties>
</file>