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sldIdLst>
    <p:sldId id="509" r:id="rId5"/>
    <p:sldId id="378" r:id="rId6"/>
    <p:sldId id="512" r:id="rId7"/>
    <p:sldId id="511" r:id="rId8"/>
    <p:sldId id="319"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51C29"/>
    <a:srgbClr val="D32F2F"/>
    <a:srgbClr val="2C3E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19668-32F5-411C-A291-CF69AECC1273}" v="2" dt="2022-12-04T16:12:02.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98" autoAdjust="0"/>
    <p:restoredTop sz="82346" autoAdjust="0"/>
  </p:normalViewPr>
  <p:slideViewPr>
    <p:cSldViewPr snapToGrid="0" showGuides="1">
      <p:cViewPr varScale="1">
        <p:scale>
          <a:sx n="71" d="100"/>
          <a:sy n="71" d="100"/>
        </p:scale>
        <p:origin x="744" y="67"/>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ùi Minh Phụng - Khoa Công nghệ thông tin - VLSET" userId="31ee5542-8119-4308-8073-3356e750a326" providerId="ADAL" clId="{09D19668-32F5-411C-A291-CF69AECC1273}"/>
    <pc:docChg chg="undo custSel addSld delSld modSld">
      <pc:chgData name="Bùi Minh Phụng - Khoa Công nghệ thông tin - VLSET" userId="31ee5542-8119-4308-8073-3356e750a326" providerId="ADAL" clId="{09D19668-32F5-411C-A291-CF69AECC1273}" dt="2022-12-04T16:25:03.059" v="1362" actId="113"/>
      <pc:docMkLst>
        <pc:docMk/>
      </pc:docMkLst>
      <pc:sldChg chg="addSp modSp mod">
        <pc:chgData name="Bùi Minh Phụng - Khoa Công nghệ thông tin - VLSET" userId="31ee5542-8119-4308-8073-3356e750a326" providerId="ADAL" clId="{09D19668-32F5-411C-A291-CF69AECC1273}" dt="2022-12-04T16:21:48.754" v="1036" actId="20577"/>
        <pc:sldMkLst>
          <pc:docMk/>
          <pc:sldMk cId="4087732424" sldId="378"/>
        </pc:sldMkLst>
        <pc:spChg chg="mod">
          <ac:chgData name="Bùi Minh Phụng - Khoa Công nghệ thông tin - VLSET" userId="31ee5542-8119-4308-8073-3356e750a326" providerId="ADAL" clId="{09D19668-32F5-411C-A291-CF69AECC1273}" dt="2022-12-04T16:21:48.754" v="1036" actId="20577"/>
          <ac:spMkLst>
            <pc:docMk/>
            <pc:sldMk cId="4087732424" sldId="378"/>
            <ac:spMk id="4" creationId="{B410F9B2-7D09-454A-8118-A1F99CF99E60}"/>
          </ac:spMkLst>
        </pc:spChg>
        <pc:spChg chg="add mod">
          <ac:chgData name="Bùi Minh Phụng - Khoa Công nghệ thông tin - VLSET" userId="31ee5542-8119-4308-8073-3356e750a326" providerId="ADAL" clId="{09D19668-32F5-411C-A291-CF69AECC1273}" dt="2022-12-04T16:21:30.104" v="1024" actId="11"/>
          <ac:spMkLst>
            <pc:docMk/>
            <pc:sldMk cId="4087732424" sldId="378"/>
            <ac:spMk id="5" creationId="{423D9BAC-1042-45EA-AA9E-FB08DE195452}"/>
          </ac:spMkLst>
        </pc:spChg>
        <pc:spChg chg="mod">
          <ac:chgData name="Bùi Minh Phụng - Khoa Công nghệ thông tin - VLSET" userId="31ee5542-8119-4308-8073-3356e750a326" providerId="ADAL" clId="{09D19668-32F5-411C-A291-CF69AECC1273}" dt="2022-12-04T16:05:06.628" v="10" actId="20577"/>
          <ac:spMkLst>
            <pc:docMk/>
            <pc:sldMk cId="4087732424" sldId="378"/>
            <ac:spMk id="6" creationId="{D8BCE155-F25E-45E4-8AE2-6F3F4D1A07FB}"/>
          </ac:spMkLst>
        </pc:spChg>
        <pc:spChg chg="add mod">
          <ac:chgData name="Bùi Minh Phụng - Khoa Công nghệ thông tin - VLSET" userId="31ee5542-8119-4308-8073-3356e750a326" providerId="ADAL" clId="{09D19668-32F5-411C-A291-CF69AECC1273}" dt="2022-12-04T16:21:14.749" v="1023" actId="20577"/>
          <ac:spMkLst>
            <pc:docMk/>
            <pc:sldMk cId="4087732424" sldId="378"/>
            <ac:spMk id="7" creationId="{700ACFDF-BB51-4452-8C2F-487605ED44D7}"/>
          </ac:spMkLst>
        </pc:spChg>
      </pc:sldChg>
      <pc:sldChg chg="modSp mod">
        <pc:chgData name="Bùi Minh Phụng - Khoa Công nghệ thông tin - VLSET" userId="31ee5542-8119-4308-8073-3356e750a326" providerId="ADAL" clId="{09D19668-32F5-411C-A291-CF69AECC1273}" dt="2022-12-04T15:58:33.428" v="8" actId="20577"/>
        <pc:sldMkLst>
          <pc:docMk/>
          <pc:sldMk cId="3386798925" sldId="509"/>
        </pc:sldMkLst>
        <pc:spChg chg="mod">
          <ac:chgData name="Bùi Minh Phụng - Khoa Công nghệ thông tin - VLSET" userId="31ee5542-8119-4308-8073-3356e750a326" providerId="ADAL" clId="{09D19668-32F5-411C-A291-CF69AECC1273}" dt="2022-12-04T15:58:33.428" v="8" actId="20577"/>
          <ac:spMkLst>
            <pc:docMk/>
            <pc:sldMk cId="3386798925" sldId="509"/>
            <ac:spMk id="19" creationId="{CEF99411-4709-4D85-A7C3-945C4791A054}"/>
          </ac:spMkLst>
        </pc:spChg>
      </pc:sldChg>
      <pc:sldChg chg="modSp del mod">
        <pc:chgData name="Bùi Minh Phụng - Khoa Công nghệ thông tin - VLSET" userId="31ee5542-8119-4308-8073-3356e750a326" providerId="ADAL" clId="{09D19668-32F5-411C-A291-CF69AECC1273}" dt="2022-12-04T16:24:27.700" v="1354" actId="47"/>
        <pc:sldMkLst>
          <pc:docMk/>
          <pc:sldMk cId="2992411752" sldId="510"/>
        </pc:sldMkLst>
        <pc:spChg chg="mod">
          <ac:chgData name="Bùi Minh Phụng - Khoa Công nghệ thông tin - VLSET" userId="31ee5542-8119-4308-8073-3356e750a326" providerId="ADAL" clId="{09D19668-32F5-411C-A291-CF69AECC1273}" dt="2022-12-04T16:24:10.055" v="1343" actId="21"/>
          <ac:spMkLst>
            <pc:docMk/>
            <pc:sldMk cId="2992411752" sldId="510"/>
            <ac:spMk id="4" creationId="{B410F9B2-7D09-454A-8118-A1F99CF99E60}"/>
          </ac:spMkLst>
        </pc:spChg>
      </pc:sldChg>
      <pc:sldChg chg="modSp mod">
        <pc:chgData name="Bùi Minh Phụng - Khoa Công nghệ thông tin - VLSET" userId="31ee5542-8119-4308-8073-3356e750a326" providerId="ADAL" clId="{09D19668-32F5-411C-A291-CF69AECC1273}" dt="2022-12-04T16:24:44.414" v="1360" actId="114"/>
        <pc:sldMkLst>
          <pc:docMk/>
          <pc:sldMk cId="1082801373" sldId="511"/>
        </pc:sldMkLst>
        <pc:spChg chg="mod">
          <ac:chgData name="Bùi Minh Phụng - Khoa Công nghệ thông tin - VLSET" userId="31ee5542-8119-4308-8073-3356e750a326" providerId="ADAL" clId="{09D19668-32F5-411C-A291-CF69AECC1273}" dt="2022-12-04T16:24:44.414" v="1360" actId="114"/>
          <ac:spMkLst>
            <pc:docMk/>
            <pc:sldMk cId="1082801373" sldId="511"/>
            <ac:spMk id="4" creationId="{B410F9B2-7D09-454A-8118-A1F99CF99E60}"/>
          </ac:spMkLst>
        </pc:spChg>
        <pc:spChg chg="mod">
          <ac:chgData name="Bùi Minh Phụng - Khoa Công nghệ thông tin - VLSET" userId="31ee5542-8119-4308-8073-3356e750a326" providerId="ADAL" clId="{09D19668-32F5-411C-A291-CF69AECC1273}" dt="2022-12-04T16:23:51.508" v="1275" actId="20577"/>
          <ac:spMkLst>
            <pc:docMk/>
            <pc:sldMk cId="1082801373" sldId="511"/>
            <ac:spMk id="6" creationId="{D8BCE155-F25E-45E4-8AE2-6F3F4D1A07FB}"/>
          </ac:spMkLst>
        </pc:spChg>
      </pc:sldChg>
      <pc:sldChg chg="modSp add mod">
        <pc:chgData name="Bùi Minh Phụng - Khoa Công nghệ thông tin - VLSET" userId="31ee5542-8119-4308-8073-3356e750a326" providerId="ADAL" clId="{09D19668-32F5-411C-A291-CF69AECC1273}" dt="2022-12-04T16:25:03.059" v="1362" actId="113"/>
        <pc:sldMkLst>
          <pc:docMk/>
          <pc:sldMk cId="1343002679" sldId="512"/>
        </pc:sldMkLst>
        <pc:spChg chg="mod">
          <ac:chgData name="Bùi Minh Phụng - Khoa Công nghệ thông tin - VLSET" userId="31ee5542-8119-4308-8073-3356e750a326" providerId="ADAL" clId="{09D19668-32F5-411C-A291-CF69AECC1273}" dt="2022-12-04T16:25:03.059" v="1362" actId="113"/>
          <ac:spMkLst>
            <pc:docMk/>
            <pc:sldMk cId="1343002679" sldId="512"/>
            <ac:spMk id="4" creationId="{B410F9B2-7D09-454A-8118-A1F99CF99E6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2022/12/4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15140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2</a:t>
            </a:fld>
            <a:endParaRPr lang="zh-CN" altLang="en-US"/>
          </a:p>
        </p:txBody>
      </p:sp>
    </p:spTree>
    <p:extLst>
      <p:ext uri="{BB962C8B-B14F-4D97-AF65-F5344CB8AC3E}">
        <p14:creationId xmlns:p14="http://schemas.microsoft.com/office/powerpoint/2010/main" val="3575824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3</a:t>
            </a:fld>
            <a:endParaRPr lang="zh-CN" altLang="en-US"/>
          </a:p>
        </p:txBody>
      </p:sp>
    </p:spTree>
    <p:extLst>
      <p:ext uri="{BB962C8B-B14F-4D97-AF65-F5344CB8AC3E}">
        <p14:creationId xmlns:p14="http://schemas.microsoft.com/office/powerpoint/2010/main" val="2952976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4</a:t>
            </a:fld>
            <a:endParaRPr lang="zh-CN" altLang="en-US"/>
          </a:p>
        </p:txBody>
      </p:sp>
    </p:spTree>
    <p:extLst>
      <p:ext uri="{BB962C8B-B14F-4D97-AF65-F5344CB8AC3E}">
        <p14:creationId xmlns:p14="http://schemas.microsoft.com/office/powerpoint/2010/main" val="1181280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5</a:t>
            </a:fld>
            <a:endParaRPr lang="zh-CN" altLang="en-US"/>
          </a:p>
        </p:txBody>
      </p:sp>
    </p:spTree>
    <p:extLst>
      <p:ext uri="{BB962C8B-B14F-4D97-AF65-F5344CB8AC3E}">
        <p14:creationId xmlns:p14="http://schemas.microsoft.com/office/powerpoint/2010/main" val="923476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7958798" y="3443288"/>
            <a:ext cx="4233201" cy="3414712"/>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60730" y="233160"/>
            <a:ext cx="2708031" cy="835449"/>
          </a:xfrm>
          <a:prstGeom prst="rect">
            <a:avLst/>
          </a:prstGeom>
        </p:spPr>
      </p:pic>
      <p:sp>
        <p:nvSpPr>
          <p:cNvPr id="4" name="文本框 4"/>
          <p:cNvSpPr txBox="1"/>
          <p:nvPr userDrawn="1"/>
        </p:nvSpPr>
        <p:spPr>
          <a:xfrm>
            <a:off x="4760730" y="1103916"/>
            <a:ext cx="2809295" cy="338554"/>
          </a:xfrm>
          <a:prstGeom prst="rect">
            <a:avLst/>
          </a:prstGeom>
          <a:noFill/>
        </p:spPr>
        <p:txBody>
          <a:bodyPr wrap="none" rtlCol="0">
            <a:spAutoFit/>
            <a:scene3d>
              <a:camera prst="orthographicFront"/>
              <a:lightRig rig="threePt" dir="t"/>
            </a:scene3d>
            <a:sp3d contourW="12700"/>
          </a:bodyPr>
          <a:lstStyle/>
          <a:p>
            <a:r>
              <a:rPr lang="en-US" altLang="zh-CN" sz="1600" b="1" u="sng" dirty="0">
                <a:solidFill>
                  <a:srgbClr val="D51C29"/>
                </a:solidFill>
                <a:latin typeface="Calibri" panose="020F0502020204030204" pitchFamily="34" charset="0"/>
              </a:rPr>
              <a:t>KHOA CÔNG</a:t>
            </a:r>
            <a:r>
              <a:rPr lang="en-US" altLang="zh-CN" sz="1600" b="1" u="sng" baseline="0" dirty="0">
                <a:solidFill>
                  <a:srgbClr val="D51C29"/>
                </a:solidFill>
                <a:latin typeface="Calibri" panose="020F0502020204030204" pitchFamily="34" charset="0"/>
              </a:rPr>
              <a:t> NGHỆ THÔNG TIN</a:t>
            </a:r>
            <a:endParaRPr lang="en-US" altLang="zh-CN" sz="1600" b="1" u="sng" dirty="0">
              <a:solidFill>
                <a:srgbClr val="D51C29"/>
              </a:solidFill>
              <a:latin typeface="Calibri" panose="020F0502020204030204" pitchFamily="34" charset="0"/>
            </a:endParaRPr>
          </a:p>
        </p:txBody>
      </p:sp>
      <p:pic>
        <p:nvPicPr>
          <p:cNvPr id="6"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 y="1521978"/>
            <a:ext cx="2213113" cy="2599729"/>
          </a:xfrm>
          <a:prstGeom prst="rect">
            <a:avLst/>
          </a:prstGeom>
        </p:spPr>
      </p:pic>
      <p:pic>
        <p:nvPicPr>
          <p:cNvPr id="7" name="图片 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flipH="1">
            <a:off x="11313172" y="0"/>
            <a:ext cx="878828" cy="891928"/>
          </a:xfrm>
          <a:prstGeom prst="rect">
            <a:avLst/>
          </a:prstGeom>
        </p:spPr>
      </p:pic>
      <p:sp>
        <p:nvSpPr>
          <p:cNvPr id="10" name="Rectangle 9"/>
          <p:cNvSpPr/>
          <p:nvPr userDrawn="1"/>
        </p:nvSpPr>
        <p:spPr>
          <a:xfrm>
            <a:off x="0" y="0"/>
            <a:ext cx="12192000" cy="6858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355650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56560689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0169" y="218874"/>
            <a:ext cx="2268720" cy="666951"/>
          </a:xfrm>
          <a:prstGeom prst="rect">
            <a:avLst/>
          </a:prstGeom>
        </p:spPr>
      </p:pic>
      <p:sp>
        <p:nvSpPr>
          <p:cNvPr id="8" name="文本框 4"/>
          <p:cNvSpPr txBox="1"/>
          <p:nvPr userDrawn="1"/>
        </p:nvSpPr>
        <p:spPr>
          <a:xfrm>
            <a:off x="159762" y="885825"/>
            <a:ext cx="2569542" cy="307777"/>
          </a:xfrm>
          <a:prstGeom prst="rect">
            <a:avLst/>
          </a:prstGeom>
          <a:noFill/>
        </p:spPr>
        <p:txBody>
          <a:bodyPr wrap="square" rtlCol="0">
            <a:spAutoFit/>
            <a:scene3d>
              <a:camera prst="orthographicFront"/>
              <a:lightRig rig="threePt" dir="t"/>
            </a:scene3d>
            <a:sp3d contourW="12700"/>
          </a:bodyPr>
          <a:lstStyle/>
          <a:p>
            <a:r>
              <a:rPr lang="en-US" altLang="zh-CN" sz="1400" b="1" u="sng" dirty="0">
                <a:solidFill>
                  <a:srgbClr val="D51C29"/>
                </a:solidFill>
                <a:latin typeface="Calibri" panose="020F0502020204030204" pitchFamily="34" charset="0"/>
              </a:rPr>
              <a:t>KHOA CÔNG</a:t>
            </a:r>
            <a:r>
              <a:rPr lang="en-US" altLang="zh-CN" sz="1400" b="1" u="sng" baseline="0" dirty="0">
                <a:solidFill>
                  <a:srgbClr val="D51C29"/>
                </a:solidFill>
                <a:latin typeface="Calibri" panose="020F0502020204030204" pitchFamily="34" charset="0"/>
              </a:rPr>
              <a:t> NGHỆ THÔNG TIN</a:t>
            </a:r>
            <a:endParaRPr lang="en-US" altLang="zh-CN" sz="1400" b="1" u="sng" dirty="0">
              <a:solidFill>
                <a:srgbClr val="D51C29"/>
              </a:solidFill>
              <a:latin typeface="Calibri" panose="020F0502020204030204" pitchFamily="34" charset="0"/>
            </a:endParaRPr>
          </a:p>
        </p:txBody>
      </p:sp>
    </p:spTree>
    <p:extLst>
      <p:ext uri="{BB962C8B-B14F-4D97-AF65-F5344CB8AC3E}">
        <p14:creationId xmlns:p14="http://schemas.microsoft.com/office/powerpoint/2010/main" val="393834025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1049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0"/>
            <a:ext cx="1557766" cy="1418446"/>
          </a:xfrm>
          <a:prstGeom prst="rect">
            <a:avLst/>
          </a:prstGeom>
        </p:spPr>
      </p:pic>
      <p:sp>
        <p:nvSpPr>
          <p:cNvPr id="3" name="文本框 2"/>
          <p:cNvSpPr txBox="1"/>
          <p:nvPr/>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
        <p:nvSpPr>
          <p:cNvPr id="4" name="TextBox 3"/>
          <p:cNvSpPr txBox="1"/>
          <p:nvPr/>
        </p:nvSpPr>
        <p:spPr>
          <a:xfrm>
            <a:off x="11602899" y="6287572"/>
            <a:ext cx="474810" cy="369332"/>
          </a:xfrm>
          <a:prstGeom prst="rect">
            <a:avLst/>
          </a:prstGeom>
          <a:noFill/>
        </p:spPr>
        <p:txBody>
          <a:bodyPr wrap="none" rtlCol="0">
            <a:spAutoFit/>
          </a:bodyPr>
          <a:lstStyle/>
          <a:p>
            <a:fld id="{32052700-9C14-40BB-AC4A-3575FEFBB826}" type="slidenum">
              <a:rPr lang="en-US" b="1" smtClean="0">
                <a:latin typeface="Cambria" panose="02040503050406030204" pitchFamily="18" charset="0"/>
              </a:rPr>
              <a:t>‹#›</a:t>
            </a:fld>
            <a:endParaRPr lang="en-US" b="1" dirty="0">
              <a:latin typeface="Cambria" panose="02040503050406030204" pitchFamily="18" charset="0"/>
            </a:endParaRPr>
          </a:p>
        </p:txBody>
      </p:sp>
      <p:cxnSp>
        <p:nvCxnSpPr>
          <p:cNvPr id="5" name="Straight Connector 4"/>
          <p:cNvCxnSpPr/>
          <p:nvPr/>
        </p:nvCxnSpPr>
        <p:spPr>
          <a:xfrm flipV="1">
            <a:off x="0" y="6457950"/>
            <a:ext cx="11458575" cy="14288"/>
          </a:xfrm>
          <a:prstGeom prst="line">
            <a:avLst/>
          </a:prstGeom>
          <a:ln w="28575">
            <a:solidFill>
              <a:srgbClr val="D32F2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800" y="6517929"/>
            <a:ext cx="1003300" cy="294229"/>
          </a:xfrm>
          <a:prstGeom prst="rect">
            <a:avLst/>
          </a:prstGeom>
        </p:spPr>
      </p:pic>
      <p:sp>
        <p:nvSpPr>
          <p:cNvPr id="8" name="TextBox 7"/>
          <p:cNvSpPr txBox="1"/>
          <p:nvPr/>
        </p:nvSpPr>
        <p:spPr>
          <a:xfrm>
            <a:off x="1025524" y="6517929"/>
            <a:ext cx="2311915" cy="276999"/>
          </a:xfrm>
          <a:prstGeom prst="rect">
            <a:avLst/>
          </a:prstGeom>
          <a:noFill/>
        </p:spPr>
        <p:txBody>
          <a:bodyPr wrap="none" rtlCol="0">
            <a:spAutoFit/>
          </a:bodyPr>
          <a:lstStyle/>
          <a:p>
            <a:r>
              <a:rPr lang="en-US" sz="1200" b="1" dirty="0">
                <a:solidFill>
                  <a:srgbClr val="D51C29"/>
                </a:solidFill>
                <a:latin typeface="Cambria" panose="02040503050406030204" pitchFamily="18" charset="0"/>
              </a:rPr>
              <a:t>KHOA</a:t>
            </a:r>
            <a:r>
              <a:rPr lang="en-US" sz="1200" b="1" baseline="0" dirty="0">
                <a:solidFill>
                  <a:srgbClr val="D51C29"/>
                </a:solidFill>
                <a:latin typeface="Cambria" panose="02040503050406030204" pitchFamily="18" charset="0"/>
              </a:rPr>
              <a:t> CÔNG NGHỆ THÔNG TIN</a:t>
            </a:r>
            <a:endParaRPr lang="en-US" sz="1200" b="1" dirty="0">
              <a:solidFill>
                <a:srgbClr val="D51C29"/>
              </a:solidFill>
              <a:latin typeface="Cambria" panose="02040503050406030204" pitchFamily="18" charset="0"/>
            </a:endParaRPr>
          </a:p>
        </p:txBody>
      </p:sp>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Lst>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8.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EF99411-4709-4D85-A7C3-945C4791A054}"/>
              </a:ext>
            </a:extLst>
          </p:cNvPr>
          <p:cNvSpPr txBox="1"/>
          <p:nvPr/>
        </p:nvSpPr>
        <p:spPr>
          <a:xfrm>
            <a:off x="1302112" y="1625116"/>
            <a:ext cx="10184776" cy="830997"/>
          </a:xfrm>
          <a:prstGeom prst="rect">
            <a:avLst/>
          </a:prstGeom>
          <a:noFill/>
        </p:spPr>
        <p:txBody>
          <a:bodyPr wrap="none" rtlCol="0">
            <a:spAutoFit/>
            <a:scene3d>
              <a:camera prst="orthographicFront"/>
              <a:lightRig rig="threePt" dir="t"/>
            </a:scene3d>
            <a:sp3d contourW="12700"/>
          </a:bodyPr>
          <a:lstStyle/>
          <a:p>
            <a:pPr algn="ctr"/>
            <a:r>
              <a:rPr lang="en-US" altLang="zh-CN" sz="4800" b="1" dirty="0">
                <a:solidFill>
                  <a:srgbClr val="2C3E50"/>
                </a:solidFill>
                <a:latin typeface="Cambria" panose="02040503050406030204" pitchFamily="18" charset="0"/>
                <a:ea typeface="Tahoma" panose="020B0604030504040204" pitchFamily="34" charset="0"/>
                <a:cs typeface="Tahoma" panose="020B0604030504040204" pitchFamily="34" charset="0"/>
              </a:rPr>
              <a:t>NHẬP MÔN CÔNG NGHỆ THÔNG TIN</a:t>
            </a:r>
          </a:p>
        </p:txBody>
      </p:sp>
      <p:grpSp>
        <p:nvGrpSpPr>
          <p:cNvPr id="9" name="组合 8">
            <a:extLst>
              <a:ext uri="{FF2B5EF4-FFF2-40B4-BE49-F238E27FC236}">
                <a16:creationId xmlns:a16="http://schemas.microsoft.com/office/drawing/2014/main" id="{97D9BB3D-6037-4984-B1C9-6EA6F0733901}"/>
              </a:ext>
            </a:extLst>
          </p:cNvPr>
          <p:cNvGrpSpPr/>
          <p:nvPr/>
        </p:nvGrpSpPr>
        <p:grpSpPr>
          <a:xfrm>
            <a:off x="4520692" y="4086472"/>
            <a:ext cx="416937" cy="416934"/>
            <a:chOff x="891974" y="4415843"/>
            <a:chExt cx="450443" cy="450443"/>
          </a:xfrm>
        </p:grpSpPr>
        <p:sp>
          <p:nvSpPr>
            <p:cNvPr id="10" name="椭圆 9">
              <a:extLst>
                <a:ext uri="{FF2B5EF4-FFF2-40B4-BE49-F238E27FC236}">
                  <a16:creationId xmlns:a16="http://schemas.microsoft.com/office/drawing/2014/main" id="{9C9DB4BA-54F7-4C0E-AE0C-B1C46DE8FD76}"/>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1" name="椭圆 39">
              <a:extLst>
                <a:ext uri="{FF2B5EF4-FFF2-40B4-BE49-F238E27FC236}">
                  <a16:creationId xmlns:a16="http://schemas.microsoft.com/office/drawing/2014/main" id="{A2EF981A-E8A3-4B9C-9705-339D975A808A}"/>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sp>
        <p:nvSpPr>
          <p:cNvPr id="12" name="文本框 11">
            <a:extLst>
              <a:ext uri="{FF2B5EF4-FFF2-40B4-BE49-F238E27FC236}">
                <a16:creationId xmlns:a16="http://schemas.microsoft.com/office/drawing/2014/main" id="{C9BD2F7B-3F77-4C00-A03B-0C17F27D1349}"/>
              </a:ext>
            </a:extLst>
          </p:cNvPr>
          <p:cNvSpPr txBox="1"/>
          <p:nvPr/>
        </p:nvSpPr>
        <p:spPr>
          <a:xfrm>
            <a:off x="5088019" y="4033852"/>
            <a:ext cx="4329488" cy="871970"/>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b="1" dirty="0" err="1">
                <a:solidFill>
                  <a:schemeClr val="bg2">
                    <a:lumMod val="50000"/>
                  </a:schemeClr>
                </a:solidFill>
                <a:latin typeface="Cambria" panose="02040503050406030204" pitchFamily="18" charset="0"/>
                <a:ea typeface="+mj-ea"/>
              </a:rPr>
              <a:t>Nhóm</a:t>
            </a:r>
            <a:r>
              <a:rPr lang="en-US" altLang="zh-CN" b="1" dirty="0">
                <a:solidFill>
                  <a:schemeClr val="bg2">
                    <a:lumMod val="50000"/>
                  </a:schemeClr>
                </a:solidFill>
                <a:latin typeface="Cambria" panose="02040503050406030204" pitchFamily="18" charset="0"/>
                <a:ea typeface="+mj-ea"/>
              </a:rPr>
              <a:t> GV </a:t>
            </a:r>
            <a:r>
              <a:rPr lang="en-US" altLang="zh-CN" b="1" dirty="0" err="1">
                <a:solidFill>
                  <a:schemeClr val="bg2">
                    <a:lumMod val="50000"/>
                  </a:schemeClr>
                </a:solidFill>
                <a:latin typeface="Cambria" panose="02040503050406030204" pitchFamily="18" charset="0"/>
                <a:ea typeface="+mj-ea"/>
              </a:rPr>
              <a:t>biên</a:t>
            </a:r>
            <a:r>
              <a:rPr lang="en-US" altLang="zh-CN" b="1" dirty="0">
                <a:solidFill>
                  <a:schemeClr val="bg2">
                    <a:lumMod val="50000"/>
                  </a:schemeClr>
                </a:solidFill>
                <a:latin typeface="Cambria" panose="02040503050406030204" pitchFamily="18" charset="0"/>
                <a:ea typeface="+mj-ea"/>
              </a:rPr>
              <a:t> </a:t>
            </a:r>
            <a:r>
              <a:rPr lang="en-US" altLang="zh-CN" b="1" dirty="0" err="1">
                <a:solidFill>
                  <a:schemeClr val="bg2">
                    <a:lumMod val="50000"/>
                  </a:schemeClr>
                </a:solidFill>
                <a:latin typeface="Cambria" panose="02040503050406030204" pitchFamily="18" charset="0"/>
                <a:ea typeface="+mj-ea"/>
              </a:rPr>
              <a:t>soạn</a:t>
            </a:r>
            <a:r>
              <a:rPr lang="en-US" altLang="zh-CN" b="1" dirty="0">
                <a:solidFill>
                  <a:schemeClr val="bg2">
                    <a:lumMod val="50000"/>
                  </a:schemeClr>
                </a:solidFill>
                <a:latin typeface="Cambria" panose="02040503050406030204" pitchFamily="18" charset="0"/>
                <a:ea typeface="+mj-ea"/>
              </a:rPr>
              <a:t>: </a:t>
            </a:r>
          </a:p>
          <a:p>
            <a:pPr>
              <a:lnSpc>
                <a:spcPct val="150000"/>
              </a:lnSpc>
            </a:pPr>
            <a:r>
              <a:rPr lang="en-US" altLang="zh-CN" b="1" dirty="0">
                <a:solidFill>
                  <a:schemeClr val="bg2">
                    <a:lumMod val="50000"/>
                  </a:schemeClr>
                </a:solidFill>
                <a:latin typeface="Cambria" panose="02040503050406030204" pitchFamily="18" charset="0"/>
              </a:rPr>
              <a:t>Khoa Công nghệ thông tin</a:t>
            </a:r>
          </a:p>
        </p:txBody>
      </p:sp>
      <p:pic>
        <p:nvPicPr>
          <p:cNvPr id="18" name="William Joseph - Radioactive">
            <a:hlinkClick r:id="" action="ppaction://media"/>
            <a:extLst>
              <a:ext uri="{FF2B5EF4-FFF2-40B4-BE49-F238E27FC236}">
                <a16:creationId xmlns:a16="http://schemas.microsoft.com/office/drawing/2014/main" id="{74606A9D-B362-448E-BAAC-A60B438E8DB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733425"/>
            <a:ext cx="609600" cy="609600"/>
          </a:xfrm>
          <a:prstGeom prst="rect">
            <a:avLst/>
          </a:prstGeom>
        </p:spPr>
      </p:pic>
      <p:sp>
        <p:nvSpPr>
          <p:cNvPr id="13" name="文本框 6">
            <a:extLst>
              <a:ext uri="{FF2B5EF4-FFF2-40B4-BE49-F238E27FC236}">
                <a16:creationId xmlns:a16="http://schemas.microsoft.com/office/drawing/2014/main" id="{CEF99411-4709-4D85-A7C3-945C4791A054}"/>
              </a:ext>
            </a:extLst>
          </p:cNvPr>
          <p:cNvSpPr txBox="1"/>
          <p:nvPr/>
        </p:nvSpPr>
        <p:spPr>
          <a:xfrm>
            <a:off x="2004704" y="2306177"/>
            <a:ext cx="8779570" cy="523220"/>
          </a:xfrm>
          <a:prstGeom prst="rect">
            <a:avLst/>
          </a:prstGeom>
          <a:noFill/>
        </p:spPr>
        <p:txBody>
          <a:bodyPr wrap="square" rtlCol="0">
            <a:spAutoFit/>
            <a:scene3d>
              <a:camera prst="orthographicFront"/>
              <a:lightRig rig="threePt" dir="t"/>
            </a:scene3d>
            <a:sp3d contourW="12700"/>
          </a:bodyPr>
          <a:lstStyle/>
          <a:p>
            <a:pPr algn="ctr"/>
            <a:r>
              <a:rPr lang="en-US" altLang="zh-CN" sz="2800" b="1">
                <a:solidFill>
                  <a:srgbClr val="2C3E50"/>
                </a:solidFill>
                <a:latin typeface="Cambria" panose="02040503050406030204" pitchFamily="18" charset="0"/>
                <a:ea typeface="Tahoma" panose="020B0604030504040204" pitchFamily="34" charset="0"/>
                <a:cs typeface="Tahoma" panose="020B0604030504040204" pitchFamily="34" charset="0"/>
              </a:rPr>
              <a:t>(INTRODUCTION TO INFORMATION TECHNOLOGY)</a:t>
            </a:r>
            <a:endParaRPr lang="en-US" altLang="zh-CN" sz="2800" b="1" dirty="0">
              <a:solidFill>
                <a:srgbClr val="2C3E50"/>
              </a:solidFill>
              <a:latin typeface="Cambria" panose="02040503050406030204" pitchFamily="18" charset="0"/>
              <a:ea typeface="Tahoma" panose="020B0604030504040204" pitchFamily="34" charset="0"/>
              <a:cs typeface="Tahoma" panose="020B0604030504040204" pitchFamily="34" charset="0"/>
            </a:endParaRPr>
          </a:p>
        </p:txBody>
      </p:sp>
      <p:grpSp>
        <p:nvGrpSpPr>
          <p:cNvPr id="14" name="组合 12">
            <a:extLst>
              <a:ext uri="{FF2B5EF4-FFF2-40B4-BE49-F238E27FC236}">
                <a16:creationId xmlns:a16="http://schemas.microsoft.com/office/drawing/2014/main" id="{A6373AAE-0444-45F1-A55E-2836D8D88CFA}"/>
              </a:ext>
            </a:extLst>
          </p:cNvPr>
          <p:cNvGrpSpPr/>
          <p:nvPr/>
        </p:nvGrpSpPr>
        <p:grpSpPr>
          <a:xfrm>
            <a:off x="4520692" y="5341638"/>
            <a:ext cx="416937" cy="416934"/>
            <a:chOff x="891974" y="4415843"/>
            <a:chExt cx="450443" cy="450443"/>
          </a:xfrm>
        </p:grpSpPr>
        <p:sp>
          <p:nvSpPr>
            <p:cNvPr id="15" name="椭圆 13">
              <a:extLst>
                <a:ext uri="{FF2B5EF4-FFF2-40B4-BE49-F238E27FC236}">
                  <a16:creationId xmlns:a16="http://schemas.microsoft.com/office/drawing/2014/main" id="{CDAA027D-F144-4D14-B4A5-F6916DF57A23}"/>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6" name="椭圆 44">
              <a:extLst>
                <a:ext uri="{FF2B5EF4-FFF2-40B4-BE49-F238E27FC236}">
                  <a16:creationId xmlns:a16="http://schemas.microsoft.com/office/drawing/2014/main" id="{92A36B17-D0F9-46AC-BA69-068766D94A9C}"/>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sp>
        <p:nvSpPr>
          <p:cNvPr id="17" name="文本框 11">
            <a:extLst>
              <a:ext uri="{FF2B5EF4-FFF2-40B4-BE49-F238E27FC236}">
                <a16:creationId xmlns:a16="http://schemas.microsoft.com/office/drawing/2014/main" id="{C9BD2F7B-3F77-4C00-A03B-0C17F27D1349}"/>
              </a:ext>
            </a:extLst>
          </p:cNvPr>
          <p:cNvSpPr txBox="1"/>
          <p:nvPr/>
        </p:nvSpPr>
        <p:spPr>
          <a:xfrm>
            <a:off x="5088019" y="5366263"/>
            <a:ext cx="3698795" cy="369332"/>
          </a:xfrm>
          <a:prstGeom prst="rect">
            <a:avLst/>
          </a:prstGeom>
          <a:noFill/>
        </p:spPr>
        <p:txBody>
          <a:bodyPr wrap="square" rtlCol="0">
            <a:spAutoFit/>
            <a:scene3d>
              <a:camera prst="orthographicFront"/>
              <a:lightRig rig="threePt" dir="t"/>
            </a:scene3d>
            <a:sp3d contourW="12700"/>
          </a:bodyPr>
          <a:lstStyle/>
          <a:p>
            <a:r>
              <a:rPr lang="en-US" altLang="zh-CN" b="1" dirty="0">
                <a:solidFill>
                  <a:schemeClr val="bg2">
                    <a:lumMod val="50000"/>
                  </a:schemeClr>
                </a:solidFill>
                <a:latin typeface="Cambria" panose="02040503050406030204" pitchFamily="18" charset="0"/>
              </a:rPr>
              <a:t>HỌC KỲ I – NĂM HỌC 2022-2023</a:t>
            </a:r>
          </a:p>
        </p:txBody>
      </p:sp>
      <p:sp>
        <p:nvSpPr>
          <p:cNvPr id="20" name="椭圆 13">
            <a:extLst>
              <a:ext uri="{FF2B5EF4-FFF2-40B4-BE49-F238E27FC236}">
                <a16:creationId xmlns:a16="http://schemas.microsoft.com/office/drawing/2014/main" id="{CDAA027D-F144-4D14-B4A5-F6916DF57A23}"/>
              </a:ext>
            </a:extLst>
          </p:cNvPr>
          <p:cNvSpPr/>
          <p:nvPr/>
        </p:nvSpPr>
        <p:spPr>
          <a:xfrm>
            <a:off x="4520692" y="5953768"/>
            <a:ext cx="416937" cy="41693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2" name="椭圆 11"/>
          <p:cNvSpPr/>
          <p:nvPr/>
        </p:nvSpPr>
        <p:spPr>
          <a:xfrm>
            <a:off x="4614254" y="6043476"/>
            <a:ext cx="229812" cy="237518"/>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2">
              <a:lumMod val="2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3" name="文本框 11">
            <a:extLst>
              <a:ext uri="{FF2B5EF4-FFF2-40B4-BE49-F238E27FC236}">
                <a16:creationId xmlns:a16="http://schemas.microsoft.com/office/drawing/2014/main" id="{C9BD2F7B-3F77-4C00-A03B-0C17F27D1349}"/>
              </a:ext>
            </a:extLst>
          </p:cNvPr>
          <p:cNvSpPr txBox="1"/>
          <p:nvPr/>
        </p:nvSpPr>
        <p:spPr>
          <a:xfrm>
            <a:off x="5088019" y="5953768"/>
            <a:ext cx="3698795" cy="369332"/>
          </a:xfrm>
          <a:prstGeom prst="rect">
            <a:avLst/>
          </a:prstGeom>
          <a:noFill/>
        </p:spPr>
        <p:txBody>
          <a:bodyPr wrap="square" rtlCol="0">
            <a:spAutoFit/>
            <a:scene3d>
              <a:camera prst="orthographicFront"/>
              <a:lightRig rig="threePt" dir="t"/>
            </a:scene3d>
            <a:sp3d contourW="12700"/>
          </a:bodyPr>
          <a:lstStyle/>
          <a:p>
            <a:r>
              <a:rPr lang="en-US" altLang="zh-CN" b="1" dirty="0">
                <a:solidFill>
                  <a:schemeClr val="bg2">
                    <a:lumMod val="50000"/>
                  </a:schemeClr>
                </a:solidFill>
                <a:latin typeface="Cambria" panose="02040503050406030204" pitchFamily="18" charset="0"/>
              </a:rPr>
              <a:t>KHÓA 28 - CNTT</a:t>
            </a:r>
          </a:p>
        </p:txBody>
      </p:sp>
      <p:sp>
        <p:nvSpPr>
          <p:cNvPr id="19" name="文本框 6">
            <a:extLst>
              <a:ext uri="{FF2B5EF4-FFF2-40B4-BE49-F238E27FC236}">
                <a16:creationId xmlns:a16="http://schemas.microsoft.com/office/drawing/2014/main" id="{CEF99411-4709-4D85-A7C3-945C4791A054}"/>
              </a:ext>
            </a:extLst>
          </p:cNvPr>
          <p:cNvSpPr txBox="1"/>
          <p:nvPr/>
        </p:nvSpPr>
        <p:spPr>
          <a:xfrm>
            <a:off x="1783644" y="2899414"/>
            <a:ext cx="8937281" cy="584775"/>
          </a:xfrm>
          <a:prstGeom prst="rect">
            <a:avLst/>
          </a:prstGeom>
          <a:noFill/>
        </p:spPr>
        <p:txBody>
          <a:bodyPr wrap="square" rtlCol="0">
            <a:spAutoFit/>
            <a:scene3d>
              <a:camera prst="orthographicFront"/>
              <a:lightRig rig="threePt" dir="t"/>
            </a:scene3d>
            <a:sp3d contourW="12700"/>
          </a:bodyPr>
          <a:lstStyle/>
          <a:p>
            <a:pPr algn="ctr"/>
            <a:r>
              <a:rPr lang="en-US" altLang="zh-CN" sz="3200" b="1">
                <a:solidFill>
                  <a:srgbClr val="D32F2F"/>
                </a:solidFill>
                <a:latin typeface="Cambria" panose="02040503050406030204" pitchFamily="18" charset="0"/>
                <a:ea typeface="Tahoma" panose="020B0604030504040204" pitchFamily="34" charset="0"/>
                <a:cs typeface="Tahoma" panose="020B0604030504040204" pitchFamily="34" charset="0"/>
              </a:rPr>
              <a:t>CHƯƠNG 8: </a:t>
            </a:r>
            <a:r>
              <a:rPr lang="en-US" altLang="zh-CN" sz="3200" b="1" dirty="0">
                <a:solidFill>
                  <a:srgbClr val="D32F2F"/>
                </a:solidFill>
                <a:latin typeface="Cambria" panose="02040503050406030204" pitchFamily="18" charset="0"/>
                <a:ea typeface="Tahoma" panose="020B0604030504040204" pitchFamily="34" charset="0"/>
                <a:cs typeface="Tahoma" panose="020B0604030504040204" pitchFamily="34" charset="0"/>
              </a:rPr>
              <a:t>THỰC HÀNH </a:t>
            </a:r>
            <a:r>
              <a:rPr lang="en-US" altLang="zh-CN" sz="3200" b="1">
                <a:solidFill>
                  <a:srgbClr val="D32F2F"/>
                </a:solidFill>
                <a:latin typeface="Cambria" panose="02040503050406030204" pitchFamily="18" charset="0"/>
                <a:ea typeface="Tahoma" panose="020B0604030504040204" pitchFamily="34" charset="0"/>
                <a:cs typeface="Tahoma" panose="020B0604030504040204" pitchFamily="34" charset="0"/>
              </a:rPr>
              <a:t>VỀ CLOUD STORAGE</a:t>
            </a:r>
            <a:endParaRPr lang="en-US" altLang="zh-CN" sz="3200" b="1" dirty="0">
              <a:solidFill>
                <a:srgbClr val="D32F2F"/>
              </a:solidFill>
              <a:latin typeface="Cambria" panose="02040503050406030204"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8679892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timing>
    <p:tnLst>
      <p:par>
        <p:cTn id="1" dur="indefinite" restart="never" nodeType="tmRoot">
          <p:childTnLst>
            <p:audio>
              <p:cMediaNode vol="80000" numSld="999">
                <p:cTn id="2" repeatCount="indefinite" fill="hold" display="0">
                  <p:stCondLst>
                    <p:cond delay="indefinite"/>
                  </p:stCondLst>
                  <p:endCondLst>
                    <p:cond evt="onStopAudio" delay="0">
                      <p:tgtEl>
                        <p:sldTgt/>
                      </p:tgtEl>
                    </p:cond>
                  </p:endCondLst>
                </p:cTn>
                <p:tgtEl>
                  <p:spTgt spid="18"/>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410F9B2-7D09-454A-8118-A1F99CF99E60}"/>
              </a:ext>
            </a:extLst>
          </p:cNvPr>
          <p:cNvSpPr txBox="1">
            <a:spLocks/>
          </p:cNvSpPr>
          <p:nvPr/>
        </p:nvSpPr>
        <p:spPr>
          <a:xfrm>
            <a:off x="626534" y="1076326"/>
            <a:ext cx="11430000" cy="11935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en-US" sz="2800" b="1">
                <a:latin typeface="Cambria" panose="02040503050406030204" pitchFamily="18" charset="0"/>
              </a:rPr>
              <a:t>Tìm hiểu về dịch vụ điện toán đám mây (60 phút)</a:t>
            </a:r>
            <a:r>
              <a:rPr lang="en-US" sz="2800">
                <a:latin typeface="Cambria" panose="02040503050406030204" pitchFamily="18" charset="0"/>
              </a:rPr>
              <a:t>.</a:t>
            </a:r>
            <a:endParaRPr lang="en-US" sz="2800" dirty="0">
              <a:latin typeface="Cambria" panose="02040503050406030204" pitchFamily="18" charset="0"/>
            </a:endParaRPr>
          </a:p>
          <a:p>
            <a:pPr marL="0" indent="0">
              <a:lnSpc>
                <a:spcPct val="120000"/>
              </a:lnSpc>
              <a:buNone/>
            </a:pPr>
            <a:r>
              <a:rPr lang="en-US" sz="2800">
                <a:latin typeface="Cambria" panose="02040503050406030204" pitchFamily="18" charset="0"/>
              </a:rPr>
              <a:t>Cho các nhà cung cấp dịch vụ điện toán đám mây và lưu trữ đám mây sau:</a:t>
            </a:r>
            <a:endParaRPr lang="en-US" sz="2800" b="1" dirty="0">
              <a:latin typeface="Cambria" panose="02040503050406030204" pitchFamily="18" charset="0"/>
            </a:endParaRPr>
          </a:p>
          <a:p>
            <a:pPr marL="0" indent="0">
              <a:lnSpc>
                <a:spcPct val="120000"/>
              </a:lnSpc>
              <a:buNone/>
            </a:pPr>
            <a:endParaRPr lang="en-US" sz="2800" b="1">
              <a:latin typeface="Cambria" panose="02040503050406030204" pitchFamily="18" charset="0"/>
            </a:endParaRPr>
          </a:p>
        </p:txBody>
      </p:sp>
      <p:sp>
        <p:nvSpPr>
          <p:cNvPr id="6" name="Rectangle 5">
            <a:extLst>
              <a:ext uri="{FF2B5EF4-FFF2-40B4-BE49-F238E27FC236}">
                <a16:creationId xmlns:a16="http://schemas.microsoft.com/office/drawing/2014/main" id="{D8BCE155-F25E-45E4-8AE2-6F3F4D1A07FB}"/>
              </a:ext>
            </a:extLst>
          </p:cNvPr>
          <p:cNvSpPr/>
          <p:nvPr/>
        </p:nvSpPr>
        <p:spPr>
          <a:xfrm>
            <a:off x="1414108" y="280391"/>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a:solidFill>
                  <a:srgbClr val="D51C29"/>
                </a:solidFill>
              </a:rPr>
              <a:t>THỰC HÀNH 1</a:t>
            </a:r>
            <a:endParaRPr lang="en-US" sz="3200" dirty="0">
              <a:solidFill>
                <a:srgbClr val="D51C29"/>
              </a:solidFill>
            </a:endParaRPr>
          </a:p>
        </p:txBody>
      </p:sp>
      <p:sp>
        <p:nvSpPr>
          <p:cNvPr id="5" name="Content Placeholder 2">
            <a:extLst>
              <a:ext uri="{FF2B5EF4-FFF2-40B4-BE49-F238E27FC236}">
                <a16:creationId xmlns:a16="http://schemas.microsoft.com/office/drawing/2014/main" id="{423D9BAC-1042-45EA-AA9E-FB08DE195452}"/>
              </a:ext>
            </a:extLst>
          </p:cNvPr>
          <p:cNvSpPr txBox="1">
            <a:spLocks/>
          </p:cNvSpPr>
          <p:nvPr/>
        </p:nvSpPr>
        <p:spPr>
          <a:xfrm>
            <a:off x="5529430" y="2269864"/>
            <a:ext cx="6036035" cy="373469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20000"/>
              </a:lnSpc>
              <a:buFont typeface="+mj-lt"/>
              <a:buAutoNum type="arabicPeriod" startAt="7"/>
            </a:pPr>
            <a:r>
              <a:rPr lang="en-US" sz="2800" b="1">
                <a:latin typeface="Cambria" panose="02040503050406030204" pitchFamily="18" charset="0"/>
              </a:rPr>
              <a:t>Google drive</a:t>
            </a:r>
          </a:p>
          <a:p>
            <a:pPr marL="514350" indent="-514350">
              <a:lnSpc>
                <a:spcPct val="120000"/>
              </a:lnSpc>
              <a:buAutoNum type="arabicPeriod" startAt="7"/>
            </a:pPr>
            <a:r>
              <a:rPr lang="en-US" sz="2800" b="1">
                <a:latin typeface="Cambria" panose="02040503050406030204" pitchFamily="18" charset="0"/>
              </a:rPr>
              <a:t>OneDrive</a:t>
            </a:r>
          </a:p>
          <a:p>
            <a:pPr marL="514350" indent="-514350">
              <a:lnSpc>
                <a:spcPct val="120000"/>
              </a:lnSpc>
              <a:buAutoNum type="arabicPeriod" startAt="7"/>
            </a:pPr>
            <a:r>
              <a:rPr lang="en-US" sz="2800" b="1">
                <a:latin typeface="Cambria" panose="02040503050406030204" pitchFamily="18" charset="0"/>
              </a:rPr>
              <a:t>Box</a:t>
            </a:r>
          </a:p>
          <a:p>
            <a:pPr marL="514350" indent="-514350">
              <a:lnSpc>
                <a:spcPct val="120000"/>
              </a:lnSpc>
              <a:buAutoNum type="arabicPeriod" startAt="7"/>
            </a:pPr>
            <a:r>
              <a:rPr lang="en-US" sz="2800" b="1">
                <a:latin typeface="Cambria" panose="02040503050406030204" pitchFamily="18" charset="0"/>
              </a:rPr>
              <a:t>Dropbox</a:t>
            </a:r>
          </a:p>
          <a:p>
            <a:pPr marL="514350" indent="-514350">
              <a:lnSpc>
                <a:spcPct val="120000"/>
              </a:lnSpc>
              <a:buAutoNum type="arabicPeriod" startAt="7"/>
            </a:pPr>
            <a:r>
              <a:rPr lang="en-US" sz="2800" b="1">
                <a:latin typeface="Cambria" panose="02040503050406030204" pitchFamily="18" charset="0"/>
              </a:rPr>
              <a:t>Mega</a:t>
            </a:r>
          </a:p>
          <a:p>
            <a:pPr marL="514350" indent="-514350">
              <a:lnSpc>
                <a:spcPct val="120000"/>
              </a:lnSpc>
              <a:buAutoNum type="arabicPeriod" startAt="7"/>
            </a:pPr>
            <a:r>
              <a:rPr lang="en-US" sz="2800" b="1">
                <a:latin typeface="Cambria" panose="02040503050406030204" pitchFamily="18" charset="0"/>
              </a:rPr>
              <a:t>Mediafire</a:t>
            </a:r>
          </a:p>
          <a:p>
            <a:pPr marL="514350" indent="-514350">
              <a:lnSpc>
                <a:spcPct val="120000"/>
              </a:lnSpc>
              <a:buAutoNum type="arabicPeriod" startAt="7"/>
            </a:pPr>
            <a:endParaRPr lang="en-US" sz="2800" b="1" dirty="0">
              <a:latin typeface="Cambria" panose="02040503050406030204" pitchFamily="18" charset="0"/>
            </a:endParaRPr>
          </a:p>
          <a:p>
            <a:pPr marL="0" indent="0">
              <a:lnSpc>
                <a:spcPct val="120000"/>
              </a:lnSpc>
              <a:buNone/>
            </a:pPr>
            <a:endParaRPr lang="en-US" sz="2800" b="1">
              <a:latin typeface="Cambria" panose="02040503050406030204" pitchFamily="18" charset="0"/>
            </a:endParaRPr>
          </a:p>
        </p:txBody>
      </p:sp>
      <p:sp>
        <p:nvSpPr>
          <p:cNvPr id="7" name="Content Placeholder 2">
            <a:extLst>
              <a:ext uri="{FF2B5EF4-FFF2-40B4-BE49-F238E27FC236}">
                <a16:creationId xmlns:a16="http://schemas.microsoft.com/office/drawing/2014/main" id="{700ACFDF-BB51-4452-8C2F-487605ED44D7}"/>
              </a:ext>
            </a:extLst>
          </p:cNvPr>
          <p:cNvSpPr txBox="1">
            <a:spLocks/>
          </p:cNvSpPr>
          <p:nvPr/>
        </p:nvSpPr>
        <p:spPr>
          <a:xfrm>
            <a:off x="744868" y="2287386"/>
            <a:ext cx="4867038" cy="373469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20000"/>
              </a:lnSpc>
              <a:buAutoNum type="arabicPeriod"/>
            </a:pPr>
            <a:r>
              <a:rPr lang="en-US" sz="2800" b="1">
                <a:latin typeface="Cambria" panose="02040503050406030204" pitchFamily="18" charset="0"/>
              </a:rPr>
              <a:t>Amazon Web Services</a:t>
            </a:r>
          </a:p>
          <a:p>
            <a:pPr marL="514350" indent="-514350">
              <a:lnSpc>
                <a:spcPct val="120000"/>
              </a:lnSpc>
              <a:buAutoNum type="arabicPeriod"/>
            </a:pPr>
            <a:r>
              <a:rPr lang="en-US" sz="2800" b="1">
                <a:latin typeface="Cambria" panose="02040503050406030204" pitchFamily="18" charset="0"/>
              </a:rPr>
              <a:t>Microsoft Azure</a:t>
            </a:r>
          </a:p>
          <a:p>
            <a:pPr marL="514350" indent="-514350">
              <a:lnSpc>
                <a:spcPct val="120000"/>
              </a:lnSpc>
              <a:buAutoNum type="arabicPeriod"/>
            </a:pPr>
            <a:r>
              <a:rPr lang="en-US" sz="2800" b="1">
                <a:latin typeface="Cambria" panose="02040503050406030204" pitchFamily="18" charset="0"/>
              </a:rPr>
              <a:t>Google Cloud Platform</a:t>
            </a:r>
          </a:p>
          <a:p>
            <a:pPr marL="514350" indent="-514350">
              <a:lnSpc>
                <a:spcPct val="120000"/>
              </a:lnSpc>
              <a:buAutoNum type="arabicPeriod"/>
            </a:pPr>
            <a:r>
              <a:rPr lang="en-US" sz="2800" b="1">
                <a:latin typeface="Cambria" panose="02040503050406030204" pitchFamily="18" charset="0"/>
              </a:rPr>
              <a:t>FPT Cloud</a:t>
            </a:r>
          </a:p>
          <a:p>
            <a:pPr marL="514350" indent="-514350">
              <a:lnSpc>
                <a:spcPct val="120000"/>
              </a:lnSpc>
              <a:buAutoNum type="arabicPeriod"/>
            </a:pPr>
            <a:r>
              <a:rPr lang="en-US" sz="2800" b="1">
                <a:latin typeface="Cambria" panose="02040503050406030204" pitchFamily="18" charset="0"/>
              </a:rPr>
              <a:t>Viettel IDC</a:t>
            </a:r>
          </a:p>
          <a:p>
            <a:pPr marL="514350" indent="-514350">
              <a:lnSpc>
                <a:spcPct val="120000"/>
              </a:lnSpc>
              <a:buAutoNum type="arabicPeriod"/>
            </a:pPr>
            <a:r>
              <a:rPr lang="en-US" sz="2800" b="1">
                <a:latin typeface="Cambria" panose="02040503050406030204" pitchFamily="18" charset="0"/>
              </a:rPr>
              <a:t>CMC Cloud</a:t>
            </a:r>
          </a:p>
          <a:p>
            <a:pPr marL="514350" indent="-514350">
              <a:lnSpc>
                <a:spcPct val="120000"/>
              </a:lnSpc>
              <a:buAutoNum type="arabicPeriod"/>
            </a:pPr>
            <a:endParaRPr lang="en-US" sz="2800" b="1" dirty="0">
              <a:latin typeface="Cambria" panose="02040503050406030204" pitchFamily="18" charset="0"/>
            </a:endParaRPr>
          </a:p>
          <a:p>
            <a:pPr marL="0" indent="0">
              <a:lnSpc>
                <a:spcPct val="120000"/>
              </a:lnSpc>
              <a:buNone/>
            </a:pPr>
            <a:endParaRPr lang="en-US" sz="2800" b="1">
              <a:latin typeface="Cambria" panose="02040503050406030204" pitchFamily="18" charset="0"/>
            </a:endParaRPr>
          </a:p>
        </p:txBody>
      </p:sp>
    </p:spTree>
    <p:extLst>
      <p:ext uri="{BB962C8B-B14F-4D97-AF65-F5344CB8AC3E}">
        <p14:creationId xmlns:p14="http://schemas.microsoft.com/office/powerpoint/2010/main" val="4087732424"/>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410F9B2-7D09-454A-8118-A1F99CF99E60}"/>
              </a:ext>
            </a:extLst>
          </p:cNvPr>
          <p:cNvSpPr txBox="1">
            <a:spLocks/>
          </p:cNvSpPr>
          <p:nvPr/>
        </p:nvSpPr>
        <p:spPr>
          <a:xfrm>
            <a:off x="626534" y="1076326"/>
            <a:ext cx="11430000" cy="524917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en-US" sz="2800" b="1">
                <a:latin typeface="Cambria" panose="02040503050406030204" pitchFamily="18" charset="0"/>
              </a:rPr>
              <a:t>Tìm hiểu về dịch vụ điện toán đám mây</a:t>
            </a:r>
            <a:r>
              <a:rPr lang="en-US" sz="2800">
                <a:latin typeface="Cambria" panose="02040503050406030204" pitchFamily="18" charset="0"/>
              </a:rPr>
              <a:t>.</a:t>
            </a:r>
            <a:endParaRPr lang="en-US" sz="2800" dirty="0">
              <a:latin typeface="Cambria" panose="02040503050406030204" pitchFamily="18" charset="0"/>
            </a:endParaRPr>
          </a:p>
          <a:p>
            <a:pPr marL="0" indent="0">
              <a:lnSpc>
                <a:spcPct val="120000"/>
              </a:lnSpc>
              <a:buNone/>
            </a:pPr>
            <a:r>
              <a:rPr lang="en-US" sz="2800" b="1">
                <a:latin typeface="Cambria" panose="02040503050406030204" pitchFamily="18" charset="0"/>
              </a:rPr>
              <a:t>Yêu cầu:</a:t>
            </a:r>
          </a:p>
          <a:p>
            <a:pPr>
              <a:lnSpc>
                <a:spcPct val="120000"/>
              </a:lnSpc>
              <a:buFontTx/>
              <a:buChar char="-"/>
            </a:pPr>
            <a:r>
              <a:rPr lang="en-US" sz="2800">
                <a:latin typeface="Cambria" panose="02040503050406030204" pitchFamily="18" charset="0"/>
              </a:rPr>
              <a:t>Mỗi SV hãy tìm hiểu về lịch sử hình thành và phát triển của nó</a:t>
            </a:r>
          </a:p>
          <a:p>
            <a:pPr>
              <a:lnSpc>
                <a:spcPct val="120000"/>
              </a:lnSpc>
              <a:buFontTx/>
              <a:buChar char="-"/>
            </a:pPr>
            <a:r>
              <a:rPr lang="en-US" sz="2800">
                <a:latin typeface="Cambria" panose="02040503050406030204" pitchFamily="18" charset="0"/>
              </a:rPr>
              <a:t>Dịch vụ này hiện chiếm bao nhiêu % thị phần ở VN và trên thế giới</a:t>
            </a:r>
          </a:p>
          <a:p>
            <a:pPr>
              <a:lnSpc>
                <a:spcPct val="120000"/>
              </a:lnSpc>
              <a:buFontTx/>
              <a:buChar char="-"/>
            </a:pPr>
            <a:r>
              <a:rPr lang="en-US" sz="2800">
                <a:latin typeface="Cambria" panose="02040503050406030204" pitchFamily="18" charset="0"/>
              </a:rPr>
              <a:t>Điểm nổi trội của dịch vụ điện toán đám mây này là gì (cung cấp dịch vụ gì, hoạt động hiệu quả ra sao, nó nổi tiếng thế nào so với cái khác)?</a:t>
            </a:r>
          </a:p>
          <a:p>
            <a:pPr>
              <a:lnSpc>
                <a:spcPct val="120000"/>
              </a:lnSpc>
              <a:buFontTx/>
              <a:buChar char="-"/>
            </a:pPr>
            <a:r>
              <a:rPr lang="en-US" sz="2800">
                <a:latin typeface="Cambria" panose="02040503050406030204" pitchFamily="18" charset="0"/>
              </a:rPr>
              <a:t>Hãy làm trên file word, định dạng file rõ ràng, đồng nhất font chữ, đầu mục, v.v…</a:t>
            </a:r>
          </a:p>
          <a:p>
            <a:pPr>
              <a:lnSpc>
                <a:spcPct val="120000"/>
              </a:lnSpc>
              <a:buFontTx/>
              <a:buChar char="-"/>
            </a:pPr>
            <a:r>
              <a:rPr lang="en-US" sz="2800">
                <a:solidFill>
                  <a:srgbClr val="0000FF"/>
                </a:solidFill>
                <a:latin typeface="Cambria" panose="02040503050406030204" pitchFamily="18" charset="0"/>
              </a:rPr>
              <a:t>Đặt tên file: </a:t>
            </a:r>
            <a:r>
              <a:rPr lang="en-US" sz="2800" b="1">
                <a:solidFill>
                  <a:srgbClr val="0000FF"/>
                </a:solidFill>
                <a:latin typeface="Cambria" panose="02040503050406030204" pitchFamily="18" charset="0"/>
              </a:rPr>
              <a:t>TH-08_Cloud_#_MãSV_Tên.docx</a:t>
            </a:r>
            <a:endParaRPr lang="en-US" sz="2800" b="1" dirty="0">
              <a:solidFill>
                <a:srgbClr val="0000FF"/>
              </a:solidFill>
              <a:latin typeface="Cambria" panose="02040503050406030204" pitchFamily="18" charset="0"/>
            </a:endParaRPr>
          </a:p>
        </p:txBody>
      </p:sp>
      <p:sp>
        <p:nvSpPr>
          <p:cNvPr id="6" name="Rectangle 5">
            <a:extLst>
              <a:ext uri="{FF2B5EF4-FFF2-40B4-BE49-F238E27FC236}">
                <a16:creationId xmlns:a16="http://schemas.microsoft.com/office/drawing/2014/main" id="{D8BCE155-F25E-45E4-8AE2-6F3F4D1A07FB}"/>
              </a:ext>
            </a:extLst>
          </p:cNvPr>
          <p:cNvSpPr/>
          <p:nvPr/>
        </p:nvSpPr>
        <p:spPr>
          <a:xfrm>
            <a:off x="1414108" y="280391"/>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a:solidFill>
                  <a:srgbClr val="D51C29"/>
                </a:solidFill>
              </a:rPr>
              <a:t>THỰC HÀNH 1</a:t>
            </a:r>
            <a:endParaRPr lang="en-US" sz="3200" dirty="0">
              <a:solidFill>
                <a:srgbClr val="D51C29"/>
              </a:solidFill>
            </a:endParaRPr>
          </a:p>
        </p:txBody>
      </p:sp>
    </p:spTree>
    <p:extLst>
      <p:ext uri="{BB962C8B-B14F-4D97-AF65-F5344CB8AC3E}">
        <p14:creationId xmlns:p14="http://schemas.microsoft.com/office/powerpoint/2010/main" val="1343002679"/>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410F9B2-7D09-454A-8118-A1F99CF99E60}"/>
              </a:ext>
            </a:extLst>
          </p:cNvPr>
          <p:cNvSpPr txBox="1">
            <a:spLocks/>
          </p:cNvSpPr>
          <p:nvPr/>
        </p:nvSpPr>
        <p:spPr>
          <a:xfrm>
            <a:off x="626534" y="1076326"/>
            <a:ext cx="11430000" cy="492823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en-US" sz="2800" b="1">
                <a:latin typeface="Cambria" panose="02040503050406030204" pitchFamily="18" charset="0"/>
              </a:rPr>
              <a:t>Thực hành về lưu trữ trên Cloud</a:t>
            </a:r>
          </a:p>
          <a:p>
            <a:pPr marL="0" indent="0">
              <a:lnSpc>
                <a:spcPct val="120000"/>
              </a:lnSpc>
              <a:buNone/>
            </a:pPr>
            <a:endParaRPr lang="en-US" sz="1600" b="1">
              <a:latin typeface="Cambria" panose="02040503050406030204" pitchFamily="18" charset="0"/>
            </a:endParaRPr>
          </a:p>
          <a:p>
            <a:pPr marL="0" indent="0">
              <a:lnSpc>
                <a:spcPct val="120000"/>
              </a:lnSpc>
              <a:buNone/>
            </a:pPr>
            <a:r>
              <a:rPr lang="en-US" sz="2800" b="1">
                <a:latin typeface="Cambria" panose="02040503050406030204" pitchFamily="18" charset="0"/>
              </a:rPr>
              <a:t>Thực </a:t>
            </a:r>
            <a:r>
              <a:rPr lang="en-US" sz="2800" b="1" err="1">
                <a:latin typeface="Cambria" panose="02040503050406030204" pitchFamily="18" charset="0"/>
              </a:rPr>
              <a:t>hành</a:t>
            </a:r>
            <a:r>
              <a:rPr lang="en-US" sz="2800" b="1">
                <a:latin typeface="Cambria" panose="02040503050406030204" pitchFamily="18" charset="0"/>
              </a:rPr>
              <a:t> 2.1</a:t>
            </a:r>
            <a:r>
              <a:rPr lang="en-US" sz="2800" b="1" dirty="0">
                <a:latin typeface="Cambria" panose="02040503050406030204" pitchFamily="18" charset="0"/>
              </a:rPr>
              <a:t>: </a:t>
            </a:r>
            <a:r>
              <a:rPr lang="en-US" sz="2800" dirty="0">
                <a:latin typeface="Cambria" panose="02040503050406030204" pitchFamily="18" charset="0"/>
              </a:rPr>
              <a:t>Tạo </a:t>
            </a:r>
            <a:r>
              <a:rPr lang="en-US" sz="2800" dirty="0" err="1">
                <a:latin typeface="Cambria" panose="02040503050406030204" pitchFamily="18" charset="0"/>
              </a:rPr>
              <a:t>tài</a:t>
            </a:r>
            <a:r>
              <a:rPr lang="en-US" sz="2800" dirty="0">
                <a:latin typeface="Cambria" panose="02040503050406030204" pitchFamily="18" charset="0"/>
              </a:rPr>
              <a:t> </a:t>
            </a:r>
            <a:r>
              <a:rPr lang="en-US" sz="2800" dirty="0" err="1">
                <a:latin typeface="Cambria" panose="02040503050406030204" pitchFamily="18" charset="0"/>
              </a:rPr>
              <a:t>khoản</a:t>
            </a:r>
            <a:r>
              <a:rPr lang="en-US" sz="2800" dirty="0">
                <a:latin typeface="Cambria" panose="02040503050406030204" pitchFamily="18" charset="0"/>
              </a:rPr>
              <a:t> và </a:t>
            </a:r>
            <a:r>
              <a:rPr lang="en-US" sz="2800" dirty="0" err="1">
                <a:latin typeface="Cambria" panose="02040503050406030204" pitchFamily="18" charset="0"/>
              </a:rPr>
              <a:t>truy</a:t>
            </a:r>
            <a:r>
              <a:rPr lang="en-US" sz="2800" dirty="0">
                <a:latin typeface="Cambria" panose="02040503050406030204" pitchFamily="18" charset="0"/>
              </a:rPr>
              <a:t> </a:t>
            </a:r>
            <a:r>
              <a:rPr lang="en-US" sz="2800" dirty="0" err="1">
                <a:latin typeface="Cambria" panose="02040503050406030204" pitchFamily="18" charset="0"/>
              </a:rPr>
              <a:t>cập</a:t>
            </a:r>
            <a:r>
              <a:rPr lang="en-US" sz="2800" dirty="0">
                <a:latin typeface="Cambria" panose="02040503050406030204" pitchFamily="18" charset="0"/>
              </a:rPr>
              <a:t> </a:t>
            </a:r>
            <a:r>
              <a:rPr lang="en-US" sz="2800" dirty="0" err="1">
                <a:latin typeface="Cambria" panose="02040503050406030204" pitchFamily="18" charset="0"/>
              </a:rPr>
              <a:t>vào</a:t>
            </a:r>
            <a:r>
              <a:rPr lang="en-US" sz="2800" dirty="0">
                <a:latin typeface="Cambria" panose="02040503050406030204" pitchFamily="18" charset="0"/>
              </a:rPr>
              <a:t> Cloud: </a:t>
            </a:r>
            <a:r>
              <a:rPr lang="en-US" sz="2800" dirty="0" err="1">
                <a:latin typeface="Cambria" panose="02040503050406030204" pitchFamily="18" charset="0"/>
              </a:rPr>
              <a:t>Onedrive</a:t>
            </a:r>
            <a:r>
              <a:rPr lang="en-US" sz="2800" dirty="0">
                <a:latin typeface="Cambria" panose="02040503050406030204" pitchFamily="18" charset="0"/>
              </a:rPr>
              <a:t>, Google Drive, Dropbox, Box, …</a:t>
            </a:r>
          </a:p>
          <a:p>
            <a:pPr>
              <a:lnSpc>
                <a:spcPct val="120000"/>
              </a:lnSpc>
              <a:buFontTx/>
              <a:buChar char="-"/>
            </a:pPr>
            <a:r>
              <a:rPr lang="en-US" sz="2800" i="1">
                <a:latin typeface="Cambria" panose="02040503050406030204" pitchFamily="18" charset="0"/>
              </a:rPr>
              <a:t>Mỗi </a:t>
            </a:r>
            <a:r>
              <a:rPr lang="en-US" sz="2800" i="1" dirty="0" err="1">
                <a:latin typeface="Cambria" panose="02040503050406030204" pitchFamily="18" charset="0"/>
              </a:rPr>
              <a:t>bạn</a:t>
            </a:r>
            <a:r>
              <a:rPr lang="en-US" sz="2800" i="1" dirty="0">
                <a:latin typeface="Cambria" panose="02040503050406030204" pitchFamily="18" charset="0"/>
              </a:rPr>
              <a:t> </a:t>
            </a:r>
            <a:r>
              <a:rPr lang="en-US" sz="2800" i="1" dirty="0" err="1">
                <a:latin typeface="Cambria" panose="02040503050406030204" pitchFamily="18" charset="0"/>
              </a:rPr>
              <a:t>hãy</a:t>
            </a:r>
            <a:r>
              <a:rPr lang="en-US" sz="2800" i="1" dirty="0">
                <a:latin typeface="Cambria" panose="02040503050406030204" pitchFamily="18" charset="0"/>
              </a:rPr>
              <a:t> tạo </a:t>
            </a:r>
            <a:r>
              <a:rPr lang="en-US" sz="2800" i="1" dirty="0" err="1">
                <a:latin typeface="Cambria" panose="02040503050406030204" pitchFamily="18" charset="0"/>
              </a:rPr>
              <a:t>tài</a:t>
            </a:r>
            <a:r>
              <a:rPr lang="en-US" sz="2800" i="1" dirty="0">
                <a:latin typeface="Cambria" panose="02040503050406030204" pitchFamily="18" charset="0"/>
              </a:rPr>
              <a:t> </a:t>
            </a:r>
            <a:r>
              <a:rPr lang="en-US" sz="2800" i="1" dirty="0" err="1">
                <a:latin typeface="Cambria" panose="02040503050406030204" pitchFamily="18" charset="0"/>
              </a:rPr>
              <a:t>khoản</a:t>
            </a:r>
            <a:r>
              <a:rPr lang="en-US" sz="2800" i="1" dirty="0">
                <a:latin typeface="Cambria" panose="02040503050406030204" pitchFamily="18" charset="0"/>
              </a:rPr>
              <a:t> (</a:t>
            </a:r>
            <a:r>
              <a:rPr lang="en-US" sz="2800" i="1" dirty="0" err="1">
                <a:latin typeface="Cambria" panose="02040503050406030204" pitchFamily="18" charset="0"/>
              </a:rPr>
              <a:t>nếu</a:t>
            </a:r>
            <a:r>
              <a:rPr lang="en-US" sz="2800" i="1" dirty="0">
                <a:latin typeface="Cambria" panose="02040503050406030204" pitchFamily="18" charset="0"/>
              </a:rPr>
              <a:t> </a:t>
            </a:r>
            <a:r>
              <a:rPr lang="en-US" sz="2800" i="1" dirty="0" err="1">
                <a:latin typeface="Cambria" panose="02040503050406030204" pitchFamily="18" charset="0"/>
              </a:rPr>
              <a:t>chưa</a:t>
            </a:r>
            <a:r>
              <a:rPr lang="en-US" sz="2800" i="1" dirty="0">
                <a:latin typeface="Cambria" panose="02040503050406030204" pitchFamily="18" charset="0"/>
              </a:rPr>
              <a:t> </a:t>
            </a:r>
            <a:r>
              <a:rPr lang="en-US" sz="2800" i="1" dirty="0" err="1">
                <a:latin typeface="Cambria" panose="02040503050406030204" pitchFamily="18" charset="0"/>
              </a:rPr>
              <a:t>có</a:t>
            </a:r>
            <a:r>
              <a:rPr lang="en-US" sz="2800" i="1" dirty="0">
                <a:latin typeface="Cambria" panose="02040503050406030204" pitchFamily="18" charset="0"/>
              </a:rPr>
              <a:t>) và </a:t>
            </a:r>
            <a:r>
              <a:rPr lang="en-US" sz="2800" i="1" dirty="0" err="1">
                <a:latin typeface="Cambria" panose="02040503050406030204" pitchFamily="18" charset="0"/>
              </a:rPr>
              <a:t>truy</a:t>
            </a:r>
            <a:r>
              <a:rPr lang="en-US" sz="2800" i="1" dirty="0">
                <a:latin typeface="Cambria" panose="02040503050406030204" pitchFamily="18" charset="0"/>
              </a:rPr>
              <a:t> </a:t>
            </a:r>
            <a:r>
              <a:rPr lang="en-US" sz="2800" i="1" dirty="0" err="1">
                <a:latin typeface="Cambria" panose="02040503050406030204" pitchFamily="18" charset="0"/>
              </a:rPr>
              <a:t>cập</a:t>
            </a:r>
            <a:r>
              <a:rPr lang="en-US" sz="2800" i="1" dirty="0">
                <a:latin typeface="Cambria" panose="02040503050406030204" pitchFamily="18" charset="0"/>
              </a:rPr>
              <a:t> </a:t>
            </a:r>
            <a:r>
              <a:rPr lang="en-US" sz="2800" i="1" err="1">
                <a:latin typeface="Cambria" panose="02040503050406030204" pitchFamily="18" charset="0"/>
              </a:rPr>
              <a:t>vào</a:t>
            </a:r>
            <a:r>
              <a:rPr lang="en-US" sz="2800" i="1">
                <a:latin typeface="Cambria" panose="02040503050406030204" pitchFamily="18" charset="0"/>
              </a:rPr>
              <a:t> </a:t>
            </a:r>
          </a:p>
          <a:p>
            <a:pPr marL="0" indent="0">
              <a:lnSpc>
                <a:spcPct val="120000"/>
              </a:lnSpc>
              <a:buNone/>
            </a:pPr>
            <a:r>
              <a:rPr lang="en-US" sz="2800" b="1">
                <a:latin typeface="Cambria" panose="02040503050406030204" pitchFamily="18" charset="0"/>
              </a:rPr>
              <a:t>Thực hành 2.2: </a:t>
            </a:r>
            <a:r>
              <a:rPr lang="en-US" sz="2800">
                <a:latin typeface="Cambria" panose="02040503050406030204" pitchFamily="18" charset="0"/>
              </a:rPr>
              <a:t>Upload file, chia sẻ file đến người dùng khác và phân quyền truy cập vào thư mục, tập tin trên Cloud</a:t>
            </a:r>
          </a:p>
          <a:p>
            <a:pPr marL="0" indent="0">
              <a:lnSpc>
                <a:spcPct val="120000"/>
              </a:lnSpc>
              <a:buNone/>
            </a:pPr>
            <a:r>
              <a:rPr lang="en-US" sz="2800">
                <a:latin typeface="Cambria" panose="02040503050406030204" pitchFamily="18" charset="0"/>
              </a:rPr>
              <a:t>- </a:t>
            </a:r>
            <a:r>
              <a:rPr lang="en-US" sz="2800" i="1">
                <a:latin typeface="Cambria" panose="02040503050406030204" pitchFamily="18" charset="0"/>
              </a:rPr>
              <a:t>Mỗi nhóm 3 bạn, share file và phân quyền cho các bạn khác truy cập vào thư mục, tập tin trên cloud của mình.</a:t>
            </a:r>
          </a:p>
          <a:p>
            <a:pPr marL="0" indent="0">
              <a:lnSpc>
                <a:spcPct val="120000"/>
              </a:lnSpc>
              <a:buNone/>
            </a:pPr>
            <a:endParaRPr lang="en-US" sz="2800" dirty="0">
              <a:latin typeface="Cambria" panose="02040503050406030204" pitchFamily="18" charset="0"/>
            </a:endParaRPr>
          </a:p>
          <a:p>
            <a:pPr marL="0" indent="0">
              <a:lnSpc>
                <a:spcPct val="120000"/>
              </a:lnSpc>
              <a:buNone/>
            </a:pPr>
            <a:endParaRPr lang="en-US" sz="2800" dirty="0">
              <a:latin typeface="Cambria" panose="02040503050406030204" pitchFamily="18" charset="0"/>
            </a:endParaRPr>
          </a:p>
        </p:txBody>
      </p:sp>
      <p:sp>
        <p:nvSpPr>
          <p:cNvPr id="6" name="Rectangle 5">
            <a:extLst>
              <a:ext uri="{FF2B5EF4-FFF2-40B4-BE49-F238E27FC236}">
                <a16:creationId xmlns:a16="http://schemas.microsoft.com/office/drawing/2014/main" id="{D8BCE155-F25E-45E4-8AE2-6F3F4D1A07FB}"/>
              </a:ext>
            </a:extLst>
          </p:cNvPr>
          <p:cNvSpPr/>
          <p:nvPr/>
        </p:nvSpPr>
        <p:spPr>
          <a:xfrm>
            <a:off x="1414108" y="280391"/>
            <a:ext cx="1026772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lvl="0" fontAlgn="base"/>
            <a:r>
              <a:rPr lang="en-US" sz="3200" b="1" dirty="0">
                <a:solidFill>
                  <a:srgbClr val="D51C29"/>
                </a:solidFill>
              </a:rPr>
              <a:t>THỰC </a:t>
            </a:r>
            <a:r>
              <a:rPr lang="en-US" sz="3200" b="1">
                <a:solidFill>
                  <a:srgbClr val="D51C29"/>
                </a:solidFill>
              </a:rPr>
              <a:t>HÀNH 2</a:t>
            </a:r>
            <a:endParaRPr lang="en-US" sz="3200" dirty="0">
              <a:solidFill>
                <a:srgbClr val="D51C29"/>
              </a:solidFill>
            </a:endParaRPr>
          </a:p>
        </p:txBody>
      </p:sp>
    </p:spTree>
    <p:extLst>
      <p:ext uri="{BB962C8B-B14F-4D97-AF65-F5344CB8AC3E}">
        <p14:creationId xmlns:p14="http://schemas.microsoft.com/office/powerpoint/2010/main" val="1082801373"/>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Quora vs. Wikipedia – Q&amp;A not effective in Social Medi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56" y="1236757"/>
            <a:ext cx="5037756" cy="438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08967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0CD753C1D6C9419661183C5D1677C3" ma:contentTypeVersion="4" ma:contentTypeDescription="Create a new document." ma:contentTypeScope="" ma:versionID="c5980b69ebcab4ffa719fcc8496b4abb">
  <xsd:schema xmlns:xsd="http://www.w3.org/2001/XMLSchema" xmlns:xs="http://www.w3.org/2001/XMLSchema" xmlns:p="http://schemas.microsoft.com/office/2006/metadata/properties" xmlns:ns2="3498a131-afed-47bd-b7a1-c89bbe150c11" targetNamespace="http://schemas.microsoft.com/office/2006/metadata/properties" ma:root="true" ma:fieldsID="753163a1641a185938d485cac0a483e8" ns2:_="">
    <xsd:import namespace="3498a131-afed-47bd-b7a1-c89bbe150c1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98a131-afed-47bd-b7a1-c89bbe150c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5B95F1-52AB-4BBA-AC15-994EDA76B3A2}">
  <ds:schemaRefs>
    <ds:schemaRef ds:uri="http://schemas.microsoft.com/sharepoint/v3/contenttype/forms"/>
  </ds:schemaRefs>
</ds:datastoreItem>
</file>

<file path=customXml/itemProps2.xml><?xml version="1.0" encoding="utf-8"?>
<ds:datastoreItem xmlns:ds="http://schemas.openxmlformats.org/officeDocument/2006/customXml" ds:itemID="{0A8879E5-2618-40EF-8DF2-E23B6725ED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98a131-afed-47bd-b7a1-c89bbe150c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CE54CC-E759-42CB-BC23-84710511836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包图主题2</Template>
  <TotalTime>2714</TotalTime>
  <Words>325</Words>
  <Application>Microsoft Office PowerPoint</Application>
  <PresentationFormat>Widescreen</PresentationFormat>
  <Paragraphs>42</Paragraphs>
  <Slides>5</Slides>
  <Notes>5</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等线</vt:lpstr>
      <vt:lpstr>微软雅黑</vt:lpstr>
      <vt:lpstr>Arial</vt:lpstr>
      <vt:lpstr>Calibri</vt:lpstr>
      <vt:lpstr>Cambria</vt:lpstr>
      <vt:lpstr>包图主题2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Bùi Minh Phụng - Khoa Công nghệ thông tin - VLSET</cp:lastModifiedBy>
  <cp:revision>219</cp:revision>
  <dcterms:created xsi:type="dcterms:W3CDTF">2017-09-22T08:16:39Z</dcterms:created>
  <dcterms:modified xsi:type="dcterms:W3CDTF">2022-12-04T16:25:06Z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0x010100860CD753C1D6C9419661183C5D1677C3</vt:lpwstr>
  </property>
</Properties>
</file>