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6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71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A4FCD-1634-4C55-B677-1586331CB15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9B2D-AB40-4E4B-A02D-CA01B527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60F3-76D2-BE21-504A-1923EE33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D050-7836-5C9C-21DB-C578B5AD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41E3-2BBC-D6FA-DECD-8E3B38AD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8B563-B6D7-8446-7A1F-4B801BB283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774" y="0"/>
            <a:ext cx="891617" cy="1066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4318B-AD2E-2D3E-32B8-14948AF3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4868" y="3702178"/>
            <a:ext cx="5386873" cy="1186641"/>
          </a:xfrm>
        </p:spPr>
        <p:txBody>
          <a:bodyPr anchor="b">
            <a:noAutofit/>
          </a:bodyPr>
          <a:lstStyle>
            <a:lvl1pPr algn="ctr"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54C6-595E-0B5E-CA10-17936FD1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432" y="5932971"/>
            <a:ext cx="4491135" cy="60594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pic>
        <p:nvPicPr>
          <p:cNvPr id="7" name="Picture 2" descr="Linear Algebra - YouTube">
            <a:extLst>
              <a:ext uri="{FF2B5EF4-FFF2-40B4-BE49-F238E27FC236}">
                <a16:creationId xmlns:a16="http://schemas.microsoft.com/office/drawing/2014/main" id="{FA72818D-239D-852C-A674-3EE667624E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92"/>
            <a:ext cx="12192000" cy="579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090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09E-E9BC-26C1-1BAB-45CD8048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8F389-D6B7-0307-943D-7F798149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BA9A-3102-FC5B-8433-959BD1A8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76EE-96E1-0DAD-2CDC-C2F14F6E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40A5-6924-9728-FCE2-AE62EFE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DE19B-CAD5-1027-E163-A84B1ACA0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66FA-45F8-21A3-775A-F411EE78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711A0-1F6A-04AF-4E24-FC1A09C4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C89E-0FB7-AF0A-92C8-FB97623F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5AA4-138B-A95B-C811-2C71C1CA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937B-89F4-1E91-1A77-8ED3B5F7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CE7-37E3-31C1-5F78-D9FB3F47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4DF52-ABDE-7FFC-E322-BBB05257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1EE2-0EB2-1750-0C6F-F0AECBB6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6CD3B-32DA-EC0F-B2E8-3B4027A0018D}"/>
              </a:ext>
            </a:extLst>
          </p:cNvPr>
          <p:cNvSpPr/>
          <p:nvPr userDrawn="1"/>
        </p:nvSpPr>
        <p:spPr>
          <a:xfrm>
            <a:off x="1" y="494460"/>
            <a:ext cx="12192000" cy="10668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766DE-61A9-57BF-8186-12F66BB4E6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60"/>
            <a:ext cx="891617" cy="1066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9691F-3610-0416-C7B0-6EE5308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0" y="494459"/>
            <a:ext cx="8433318" cy="106689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25BC90-6D8D-A1F7-3181-A69A410E1575}"/>
              </a:ext>
            </a:extLst>
          </p:cNvPr>
          <p:cNvSpPr/>
          <p:nvPr userDrawn="1"/>
        </p:nvSpPr>
        <p:spPr>
          <a:xfrm>
            <a:off x="0" y="6578082"/>
            <a:ext cx="12192000" cy="2799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0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455F-CDA3-6FA6-69F1-0D8107DF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4AED-D05E-3F14-C066-D3FD07A66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B713-10F1-96D5-7DB1-E95B535B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089F-A451-A9F4-9FB6-E935E1B1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DF11-D40A-6E57-2EC7-1359ACB5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E1ED-B31D-AAE6-0370-D777813F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DE6A-BD62-1FA6-292F-CA65BBC74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FFBF-C779-9E6D-D208-EDE155A6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80429-A4CB-F6FA-5F77-5F64C23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D9376-9B6F-42D7-BC89-DAF7682D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F3B9C-3D38-1C77-3D73-ACB58F0C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ABB5-E749-CFD9-5DB7-793C1988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0A1E-88A6-AB8D-F981-D1FA486C9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1523B-D595-0F3A-A568-B3C68412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5B7F2-74F4-C23F-B7A7-1D61C8B40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64693-66C2-4AB0-0E5C-B48B83B9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6FD93-FFD9-F9BC-B8DC-89526024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E3E20-F9AB-ED9C-9A77-5FE785E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605E5-5DA0-3331-F78C-979E6562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6EA-F67F-709F-4580-55640E57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A5F9C-10B8-35F7-AB9D-B060FE6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77F90-7817-F7DA-C993-B22A0D0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E3162-F40D-5412-870B-5D843591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2E45F-23CD-B8FE-E34D-11AC18A0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E5FD-84D1-E46D-CD21-5D7B4407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5180-79F5-06D1-545A-6C065B0E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8B0D-D743-8187-8124-EFFEE731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07C4-4FFF-862D-9861-867328E3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30016-7291-0C3D-4218-F8B5C42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A67E7-0681-7361-E2E2-F0042708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386E-0A96-0379-CB12-5716A8AE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2DDB-A8E6-D0EE-9AC4-659A91D5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0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BF33-3573-3C78-023B-91DB77A9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F9781-9BD0-3355-884B-3EDE962A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DBB50-8BCD-A1F2-8DF5-63F6CF90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06766-D30F-7130-737D-FC2DE1E5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2B694-5BC1-44F9-01CA-19887B6A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FBC45-C7BE-610A-621F-5C475CF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2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C8FB-1F08-1432-E4EB-A5A1C30D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BE5A6-A25A-1D34-2F01-036EDA5E3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0C15-051E-8888-F3B2-BA4F0C508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E09A-DC9E-471C-AA9D-19C712A6B2C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3E72-8671-FDA8-5F74-5EF2AA2BD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B69C-D3FC-516A-8DBA-873A83684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6CD5-5625-4010-A1FE-C391BF3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5C8E-2A45-9CFA-9349-47AC20FA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55" y="3568960"/>
            <a:ext cx="6019802" cy="587828"/>
          </a:xfrm>
          <a:solidFill>
            <a:srgbClr val="0070C0"/>
          </a:solidFill>
        </p:spPr>
        <p:txBody>
          <a:bodyPr/>
          <a:lstStyle/>
          <a:p>
            <a:r>
              <a:rPr lang="en-US" sz="3200" cap="all">
                <a:solidFill>
                  <a:schemeClr val="bg1">
                    <a:lumMod val="95000"/>
                  </a:schemeClr>
                </a:solidFill>
              </a:rPr>
              <a:t>Thực hành toán cao cấp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34462-1A29-E449-28CA-1302F0EF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4075" y="93305"/>
            <a:ext cx="4491135" cy="923731"/>
          </a:xfrm>
        </p:spPr>
        <p:txBody>
          <a:bodyPr>
            <a:normAutofit fontScale="92500"/>
          </a:bodyPr>
          <a:lstStyle/>
          <a:p>
            <a:r>
              <a:rPr lang="en-US" b="1">
                <a:solidFill>
                  <a:srgbClr val="0070C0"/>
                </a:solidFill>
              </a:rPr>
              <a:t>TRƯỜNG ĐẠI HỌC VĂN LANG</a:t>
            </a:r>
          </a:p>
          <a:p>
            <a:r>
              <a:rPr lang="en-US" b="1">
                <a:solidFill>
                  <a:srgbClr val="0070C0"/>
                </a:solidFill>
              </a:rPr>
              <a:t>KHOA CÔNG NGHỆ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9CE8-6575-27EC-AA0E-CA1C509C4E32}"/>
              </a:ext>
            </a:extLst>
          </p:cNvPr>
          <p:cNvSpPr txBox="1"/>
          <p:nvPr/>
        </p:nvSpPr>
        <p:spPr>
          <a:xfrm>
            <a:off x="5671455" y="4617841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Bài 1: Xử lý số và hình thức với python</a:t>
            </a:r>
          </a:p>
        </p:txBody>
      </p:sp>
    </p:spTree>
    <p:extLst>
      <p:ext uri="{BB962C8B-B14F-4D97-AF65-F5344CB8AC3E}">
        <p14:creationId xmlns:p14="http://schemas.microsoft.com/office/powerpoint/2010/main" val="16436983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vi-VN"/>
              <a:t>Thư viện sympy</a:t>
            </a:r>
            <a:r>
              <a:rPr lang="en-US"/>
              <a:t> </a:t>
            </a:r>
          </a:p>
          <a:p>
            <a:pPr lvl="1"/>
            <a:r>
              <a:rPr lang="en-US" altLang="ko-KR"/>
              <a:t>Là thư viện của python, hỗ trợ cho các tính toán trong toán học </a:t>
            </a:r>
          </a:p>
          <a:p>
            <a:pPr lvl="1"/>
            <a:r>
              <a:rPr lang="en-US" altLang="ko-KR"/>
              <a:t>Cài đặt: </a:t>
            </a:r>
          </a:p>
          <a:p>
            <a:pPr lvl="2"/>
            <a:r>
              <a:rPr lang="en-US" altLang="ko-KR"/>
              <a:t>Xác định thư mục cài đặt python </a:t>
            </a:r>
          </a:p>
          <a:p>
            <a:pPr lvl="2"/>
            <a:r>
              <a:rPr lang="en-US" altLang="ko-KR"/>
              <a:t>Vào thư mục scripts trong thư mục này</a:t>
            </a:r>
          </a:p>
          <a:p>
            <a:pPr lvl="2"/>
            <a:r>
              <a:rPr lang="en-US" altLang="ko-KR"/>
              <a:t>Dùng cmd và di chuyển đến thư mục scripts </a:t>
            </a:r>
          </a:p>
          <a:p>
            <a:pPr lvl="2"/>
            <a:r>
              <a:rPr lang="en-US" altLang="ko-KR"/>
              <a:t>Dùng lệnh: pip install sympy </a:t>
            </a:r>
          </a:p>
          <a:p>
            <a:pPr lvl="2"/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Sau khi cài đặt xong </a:t>
            </a:r>
            <a:r>
              <a:rPr lang="en-US" altLang="ko-KR">
                <a:sym typeface="Wingdings" panose="05000000000000000000" pitchFamily="2" charset="2"/>
              </a:rPr>
              <a:t> restart lại PC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62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vi-VN"/>
              <a:t>Thư viện sympy</a:t>
            </a:r>
            <a:r>
              <a:rPr lang="en-US"/>
              <a:t> </a:t>
            </a:r>
          </a:p>
          <a:p>
            <a:pPr lvl="1"/>
            <a:r>
              <a:rPr lang="en-US" altLang="ko-KR"/>
              <a:t>Là thư viện của python, hỗ trợ cho các tính toán trong toán học </a:t>
            </a:r>
          </a:p>
          <a:p>
            <a:pPr lvl="1"/>
            <a:r>
              <a:rPr lang="en-US" altLang="ko-KR"/>
              <a:t>Sử dụng sympy: </a:t>
            </a:r>
          </a:p>
          <a:p>
            <a:pPr lvl="2"/>
            <a:r>
              <a:rPr lang="en-US" altLang="ko-KR"/>
              <a:t>Dùng lệnh: from sympy import *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3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vi-VN"/>
              <a:t>Thư viện sympy</a:t>
            </a:r>
            <a:r>
              <a:rPr lang="en-US"/>
              <a:t> </a:t>
            </a:r>
          </a:p>
          <a:p>
            <a:pPr lvl="1"/>
            <a:r>
              <a:rPr lang="en-US" altLang="ko-KR"/>
              <a:t>Các hàm cơ bản trong sympy: </a:t>
            </a:r>
          </a:p>
          <a:p>
            <a:pPr lvl="2"/>
            <a:r>
              <a:rPr lang="en-US" altLang="ko-KR"/>
              <a:t>Rational (num1, num2): định nghĩa kiểu dữ liệu phân số </a:t>
            </a:r>
            <a:r>
              <a:rPr lang="en-US" altLang="ko-KR">
                <a:sym typeface="Wingdings" panose="05000000000000000000" pitchFamily="2" charset="2"/>
              </a:rPr>
              <a:t> số được định nghĩa có dạng num1/num 2 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Symbol(‘biến’): định nghĩa 1 biến 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Ví dụ: x = Symbol(‘x’)  định nghĩa biến x 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/>
              <a:t>Số e: exp(1)</a:t>
            </a:r>
          </a:p>
          <a:p>
            <a:pPr lvl="2"/>
            <a:r>
              <a:rPr lang="en-US" altLang="ko-KR"/>
              <a:t>evalf(): chuyển biểu thức về dạng số thực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236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vi-VN"/>
              <a:t>Thư viện sympy</a:t>
            </a:r>
            <a:r>
              <a:rPr lang="en-US"/>
              <a:t> </a:t>
            </a:r>
          </a:p>
          <a:p>
            <a:pPr lvl="1"/>
            <a:r>
              <a:rPr lang="en-US" altLang="ko-KR"/>
              <a:t>Các hàm cơ bản trong sympy: </a:t>
            </a:r>
          </a:p>
          <a:p>
            <a:pPr lvl="2"/>
            <a:r>
              <a:rPr lang="en-US" altLang="ko-KR" b="1"/>
              <a:t>denoms</a:t>
            </a:r>
            <a:r>
              <a:rPr lang="en-US" altLang="ko-KR"/>
              <a:t> (biểu thức): trả về danh sách các mẫu số của “biểu thức”. Để sử dụng hàm này cần phải import thư viện: from sympy.solvers.solvers import denoms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 b="1">
                <a:sym typeface="Wingdings" panose="05000000000000000000" pitchFamily="2" charset="2"/>
              </a:rPr>
              <a:t>solve</a:t>
            </a:r>
            <a:r>
              <a:rPr lang="en-US" altLang="ko-KR">
                <a:sym typeface="Wingdings" panose="05000000000000000000" pitchFamily="2" charset="2"/>
              </a:rPr>
              <a:t>(‘biểu thức có chứa biến’): Tìm các giá trị của biến làm cho biểu thức =0  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Ví dụ: bt = (x+7)*(x-2)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solve(bt)  trả về {-7, 2} 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6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vi-VN"/>
              <a:t>Thư viện sympy</a:t>
            </a:r>
            <a:r>
              <a:rPr lang="en-US"/>
              <a:t> </a:t>
            </a:r>
          </a:p>
          <a:p>
            <a:pPr lvl="1"/>
            <a:r>
              <a:rPr lang="en-US" altLang="ko-KR"/>
              <a:t>Các hàm toán học: 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 b="1"/>
              <a:t>Hàm sympy.sin</a:t>
            </a:r>
            <a:r>
              <a:rPr lang="en-US" altLang="ko-KR"/>
              <a:t>: sympy.sin(number) hoặc sympy.sin(symbol)</a:t>
            </a:r>
          </a:p>
          <a:p>
            <a:pPr lvl="3"/>
            <a:r>
              <a:rPr lang="en-US" altLang="ko-KR"/>
              <a:t>Ví dụ: sympy.sin(math.pi/2) </a:t>
            </a:r>
          </a:p>
          <a:p>
            <a:pPr marL="1371600" lvl="3" indent="0">
              <a:buNone/>
            </a:pPr>
            <a:r>
              <a:rPr lang="en-US" altLang="ko-KR"/>
              <a:t>Hoặc: goc = Symbol(“goc”)</a:t>
            </a:r>
          </a:p>
          <a:p>
            <a:pPr lvl="4"/>
            <a:r>
              <a:rPr lang="en-US" altLang="ko-KR"/>
              <a:t>Sympy.sin(goc) </a:t>
            </a:r>
          </a:p>
          <a:p>
            <a:pPr lvl="2"/>
            <a:r>
              <a:rPr lang="en-US" altLang="ko-KR" b="1"/>
              <a:t>math.sin</a:t>
            </a:r>
            <a:r>
              <a:rPr lang="en-US" altLang="ko-KR"/>
              <a:t>(number) #không sử dụng được symbol và phải import thư viện math</a:t>
            </a:r>
          </a:p>
          <a:p>
            <a:pPr lvl="3"/>
            <a:r>
              <a:rPr lang="en-US" altLang="ko-KR"/>
              <a:t>Ví dụ: math.sin(math.pi/2)</a:t>
            </a:r>
          </a:p>
          <a:p>
            <a:pPr lvl="2"/>
            <a:r>
              <a:rPr lang="en-US" altLang="ko-KR" b="1"/>
              <a:t>equals</a:t>
            </a:r>
            <a:r>
              <a:rPr lang="en-US" altLang="ko-KR"/>
              <a:t>: so sách 2 biểu thức (giống như sử dụng ==) </a:t>
            </a:r>
            <a:r>
              <a:rPr lang="en-US" altLang="ko-KR">
                <a:sym typeface="Wingdings" panose="05000000000000000000" pitchFamily="2" charset="2"/>
              </a:rPr>
              <a:t> trả về true/false </a:t>
            </a:r>
            <a:endParaRPr lang="en-US" altLang="ko-KR"/>
          </a:p>
          <a:p>
            <a:pPr lvl="3"/>
            <a:r>
              <a:rPr lang="en-US" altLang="ko-KR"/>
              <a:t>Ví dụ: a.equals(b)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090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CC6B24-3669-E6AF-6D6C-4450C67A4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 </a:t>
                </a:r>
                <a:r>
                  <a:rPr lang="vi-VN"/>
                  <a:t>Thư viện sympy</a:t>
                </a:r>
                <a:r>
                  <a:rPr lang="en-US"/>
                  <a:t> </a:t>
                </a:r>
              </a:p>
              <a:p>
                <a:pPr lvl="1"/>
                <a:r>
                  <a:rPr lang="en-US" altLang="ko-KR"/>
                  <a:t>Các hàm toán học: 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/>
                  <a:t> </a:t>
                </a:r>
              </a:p>
              <a:p>
                <a:pPr lvl="3"/>
                <a:r>
                  <a:rPr lang="en-US" altLang="ko-KR"/>
                  <a:t>Dùng thư viện sympy.S </a:t>
                </a:r>
                <a:r>
                  <a:rPr lang="en-US" altLang="ko-KR">
                    <a:sym typeface="Wingdings" panose="05000000000000000000" pitchFamily="2" charset="2"/>
                  </a:rPr>
                  <a:t> S.Infinity </a:t>
                </a:r>
              </a:p>
              <a:p>
                <a:pPr lvl="3"/>
                <a:r>
                  <a:rPr lang="en-US" b="0">
                    <a:solidFill>
                      <a:srgbClr val="000000"/>
                    </a:solidFill>
                    <a:effectLst/>
                    <a:latin typeface="Cascade Mono"/>
                  </a:rPr>
                  <a:t>Dùng sympy.oo</a:t>
                </a:r>
              </a:p>
              <a:p>
                <a:pPr lvl="3"/>
                <a:r>
                  <a:rPr lang="en-US" b="0">
                    <a:solidFill>
                      <a:srgbClr val="000000"/>
                    </a:solidFill>
                    <a:effectLst/>
                    <a:latin typeface="Cascade Mono"/>
                  </a:rPr>
                  <a:t>float('inf’)/int(‘inf’)/decimal.Decimal("inf")</a:t>
                </a:r>
              </a:p>
              <a:p>
                <a:pPr lvl="3"/>
                <a:r>
                  <a:rPr lang="en-US" b="0">
                    <a:solidFill>
                      <a:srgbClr val="000000"/>
                    </a:solidFill>
                    <a:effectLst/>
                    <a:latin typeface="Cascade Mono"/>
                  </a:rPr>
                  <a:t>math.inf</a:t>
                </a:r>
              </a:p>
              <a:p>
                <a:pPr lvl="3"/>
                <a:r>
                  <a:rPr lang="en-US">
                    <a:solidFill>
                      <a:srgbClr val="000000"/>
                    </a:solidFill>
                    <a:latin typeface="Cascade Mono"/>
                  </a:rPr>
                  <a:t>Dùng thư viện numpy </a:t>
                </a:r>
                <a:r>
                  <a:rPr lang="en-US">
                    <a:solidFill>
                      <a:srgbClr val="000000"/>
                    </a:solidFill>
                    <a:latin typeface="Cascade Mono"/>
                    <a:sym typeface="Wingdings" panose="05000000000000000000" pitchFamily="2" charset="2"/>
                  </a:rPr>
                  <a:t> </a:t>
                </a:r>
                <a:r>
                  <a:rPr lang="en-US" b="0">
                    <a:solidFill>
                      <a:srgbClr val="000000"/>
                    </a:solidFill>
                    <a:effectLst/>
                    <a:latin typeface="Cascade Mono"/>
                  </a:rPr>
                  <a:t>numpy.inf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ko-KR" b="0">
                  <a:latin typeface="Cascade Mono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>
                    <a:solidFill>
                      <a:srgbClr val="000000"/>
                    </a:solidFill>
                    <a:effectLst/>
                    <a:latin typeface="Cascade Mono"/>
                  </a:rPr>
                  <a:t>-S.Infinity</a:t>
                </a:r>
              </a:p>
              <a:p>
                <a:pPr lvl="3"/>
                <a:r>
                  <a:rPr lang="en-US" b="0">
                    <a:solidFill>
                      <a:srgbClr val="000000"/>
                    </a:solidFill>
                    <a:effectLst/>
                    <a:latin typeface="Cascade Mono"/>
                  </a:rPr>
                  <a:t>-sympy.oo</a:t>
                </a:r>
              </a:p>
              <a:p>
                <a:pPr lvl="3"/>
                <a:r>
                  <a:rPr lang="en-US" b="0">
                    <a:solidFill>
                      <a:srgbClr val="000000"/>
                    </a:solidFill>
                    <a:effectLst/>
                    <a:latin typeface="Cascade Mono"/>
                  </a:rPr>
                  <a:t>-float('inf’)/-int(‘inf’)…</a:t>
                </a:r>
              </a:p>
              <a:p>
                <a:pPr lvl="3"/>
                <a:r>
                  <a:rPr lang="en-US">
                    <a:solidFill>
                      <a:srgbClr val="000000"/>
                    </a:solidFill>
                    <a:latin typeface="Cascade Mono"/>
                  </a:rPr>
                  <a:t>-math.inf </a:t>
                </a:r>
              </a:p>
              <a:p>
                <a:pPr lvl="3"/>
                <a:r>
                  <a:rPr lang="en-US" b="0">
                    <a:solidFill>
                      <a:srgbClr val="000000"/>
                    </a:solidFill>
                    <a:effectLst/>
                    <a:latin typeface="Cascade Mono"/>
                  </a:rPr>
                  <a:t>-numpy.inf </a:t>
                </a:r>
                <a:endParaRPr lang="en-US" altLang="ko-KR"/>
              </a:p>
              <a:p>
                <a:pPr lvl="2"/>
                <a:r>
                  <a:rPr lang="en-US" altLang="ko-KR"/>
                  <a:t>Hàm solve(biểu thức, biến): hàm sử dụng trong trường hợp biểu thức có nhiều symbol, và cần tìm giá trị 1 biến theo các symbol còn lại</a:t>
                </a:r>
              </a:p>
              <a:p>
                <a:pPr lvl="3"/>
                <a:r>
                  <a:rPr lang="en-US" altLang="ko-KR"/>
                  <a:t>Ví dụ cho biểu thức:bt= (bx + ay +cx)</a:t>
                </a:r>
              </a:p>
              <a:p>
                <a:pPr marL="1828800" lvl="4" indent="0">
                  <a:buNone/>
                </a:pPr>
                <a:r>
                  <a:rPr lang="en-US" altLang="ko-KR"/>
                  <a:t>Gọi hàm solve(bt, x) </a:t>
                </a:r>
                <a:r>
                  <a:rPr lang="en-US" altLang="ko-KR">
                    <a:sym typeface="Wingdings" panose="05000000000000000000" pitchFamily="2" charset="2"/>
                  </a:rPr>
                  <a:t> hàm này cho bt =0, tính x theo các symbol còn lại 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marL="914400" lvl="2" indent="0">
                  <a:buNone/>
                </a:pPr>
                <a:endParaRPr lang="en-US" altLang="ko-KR"/>
              </a:p>
              <a:p>
                <a:pPr lvl="2"/>
                <a:endParaRPr lang="en-US" altLang="ko-KR"/>
              </a:p>
              <a:p>
                <a:pPr lvl="2"/>
                <a:endParaRPr lang="en-US" altLang="ko-KR"/>
              </a:p>
              <a:p>
                <a:pPr lvl="2"/>
                <a:endParaRPr lang="en-US" altLang="ko-KR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5CC6B24-3669-E6AF-6D6C-4450C67A4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3922" r="-174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vi-VN"/>
              <a:t>Thư viện sympy</a:t>
            </a:r>
            <a:r>
              <a:rPr lang="en-US"/>
              <a:t> </a:t>
            </a:r>
          </a:p>
          <a:p>
            <a:pPr lvl="1"/>
            <a:r>
              <a:rPr lang="en-US" altLang="ko-KR"/>
              <a:t>Các hàm toán học: 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/>
              <a:t>Tính giới hạn: </a:t>
            </a:r>
          </a:p>
          <a:p>
            <a:pPr lvl="3"/>
            <a:r>
              <a:rPr lang="en-US" altLang="ko-KR"/>
              <a:t>Sử dụng thư viện Limit  (form sympy import Limit)</a:t>
            </a:r>
          </a:p>
          <a:p>
            <a:pPr lvl="3"/>
            <a:r>
              <a:rPr lang="en-US" altLang="ko-KR"/>
              <a:t>Limit (biểu thức, biến, giá trị mà biến tiến tới).doit()</a:t>
            </a:r>
          </a:p>
          <a:p>
            <a:pPr lvl="3"/>
            <a:r>
              <a:rPr lang="en-US" altLang="ko-KR"/>
              <a:t>Ví dụ:  k= Limit(x+1, x, 0).doit() </a:t>
            </a:r>
          </a:p>
          <a:p>
            <a:pPr lvl="2"/>
            <a:r>
              <a:rPr lang="en-US" altLang="ko-KR"/>
              <a:t>subs: thế giá trị cụ thể vào 1 biến (biến được biểu diễn bằng symbol)</a:t>
            </a:r>
          </a:p>
          <a:p>
            <a:pPr lvl="3"/>
            <a:r>
              <a:rPr lang="en-US" altLang="ko-KR"/>
              <a:t>Ví dụ: </a:t>
            </a:r>
          </a:p>
          <a:p>
            <a:pPr marL="1828800" lvl="4" indent="0">
              <a:buNone/>
            </a:pPr>
            <a:r>
              <a:rPr lang="en-US" altLang="ko-KR"/>
              <a:t>X = symbol(‘x’)</a:t>
            </a:r>
          </a:p>
          <a:p>
            <a:pPr marL="1828800" lvl="4" indent="0">
              <a:buNone/>
            </a:pPr>
            <a:r>
              <a:rPr lang="en-US" altLang="ko-KR"/>
              <a:t>Bt = X*2 +1 </a:t>
            </a:r>
          </a:p>
          <a:p>
            <a:pPr marL="1828800" lvl="4" indent="0">
              <a:buNone/>
            </a:pPr>
            <a:r>
              <a:rPr lang="en-US" altLang="ko-KR"/>
              <a:t>y= Bt.subs({‘X’:1}) # thế giá trị 1 vào X  </a:t>
            </a:r>
            <a:r>
              <a:rPr lang="en-US" altLang="ko-KR">
                <a:sym typeface="Wingdings" panose="05000000000000000000" pitchFamily="2" charset="2"/>
              </a:rPr>
              <a:t> Bt = 1*2+1 </a:t>
            </a:r>
          </a:p>
          <a:p>
            <a:pPr marL="1828800" lvl="4" indent="0">
              <a:buNone/>
            </a:pPr>
            <a:r>
              <a:rPr lang="en-US" altLang="ko-KR">
                <a:sym typeface="Wingdings" panose="05000000000000000000" pitchFamily="2" charset="2"/>
              </a:rPr>
              <a:t>Hoặc y=Bt.subs(x,1) </a:t>
            </a:r>
            <a:r>
              <a:rPr lang="en-US" altLang="ko-KR"/>
              <a:t> 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01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vi-VN"/>
              <a:t>Thư viện sympy</a:t>
            </a:r>
            <a:r>
              <a:rPr lang="en-US"/>
              <a:t> </a:t>
            </a:r>
          </a:p>
          <a:p>
            <a:pPr lvl="1"/>
            <a:r>
              <a:rPr lang="en-US" altLang="ko-KR"/>
              <a:t>Các hàm toán học: 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/>
              <a:t>subs: thế giá trị cụ thể vào 1 biến (biến được biểu diễn bằng symbol)</a:t>
            </a:r>
          </a:p>
          <a:p>
            <a:pPr lvl="3"/>
            <a:r>
              <a:rPr lang="en-US" altLang="ko-KR"/>
              <a:t>Ví dụ trường hợp nhiều biến: </a:t>
            </a:r>
          </a:p>
          <a:p>
            <a:pPr marL="1828800" lvl="4" indent="0">
              <a:buNone/>
            </a:pPr>
            <a:r>
              <a:rPr lang="pl-PL" altLang="ko-KR"/>
              <a:t>x = Symbol('x')</a:t>
            </a:r>
          </a:p>
          <a:p>
            <a:pPr marL="1828800" lvl="4" indent="0">
              <a:buNone/>
            </a:pPr>
            <a:r>
              <a:rPr lang="pl-PL" altLang="ko-KR"/>
              <a:t>z = Symbol('z')</a:t>
            </a:r>
          </a:p>
          <a:p>
            <a:pPr marL="1828800" lvl="4" indent="0">
              <a:buNone/>
            </a:pPr>
            <a:r>
              <a:rPr lang="pl-PL" altLang="ko-KR"/>
              <a:t>bt = x**2 + 4*x + 5*z</a:t>
            </a:r>
            <a:endParaRPr lang="en-US" altLang="ko-KR"/>
          </a:p>
          <a:p>
            <a:pPr marL="1828800" lvl="4" indent="0">
              <a:buNone/>
            </a:pPr>
            <a:r>
              <a:rPr lang="en-US" altLang="ko-KR">
                <a:sym typeface="Wingdings" panose="05000000000000000000" pitchFamily="2" charset="2"/>
              </a:rPr>
              <a:t> k = bt.subs({"x": 1, "z": 3})</a:t>
            </a:r>
          </a:p>
          <a:p>
            <a:pPr marL="1828800" lvl="4" indent="0">
              <a:buNone/>
            </a:pPr>
            <a:r>
              <a:rPr lang="en-US" altLang="ko-KR">
                <a:sym typeface="Wingdings" panose="05000000000000000000" pitchFamily="2" charset="2"/>
              </a:rPr>
              <a:t>#cách 2: </a:t>
            </a:r>
          </a:p>
          <a:p>
            <a:pPr marL="1828800" lvl="4" indent="0">
              <a:buNone/>
            </a:pPr>
            <a:r>
              <a:rPr lang="en-US" altLang="ko-KR">
                <a:sym typeface="Wingdings" panose="05000000000000000000" pitchFamily="2" charset="2"/>
              </a:rPr>
              <a:t>h = bt.subs([(x, 1), (z, 2)])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57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thức nộp bài buổi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Điểm danh trên fit-lab</a:t>
            </a:r>
          </a:p>
          <a:p>
            <a:pPr lvl="3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thức nộp bài buổi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Làm bài thực hành </a:t>
            </a:r>
          </a:p>
          <a:p>
            <a:pPr lvl="1"/>
            <a:r>
              <a:rPr lang="en-US"/>
              <a:t>Tạo file word </a:t>
            </a:r>
          </a:p>
          <a:p>
            <a:pPr lvl="2"/>
            <a:r>
              <a:rPr lang="en-US"/>
              <a:t>Đặt tên file: hovaten_mssv_lab2</a:t>
            </a:r>
          </a:p>
          <a:p>
            <a:pPr lvl="2"/>
            <a:r>
              <a:rPr lang="en-US"/>
              <a:t>Đầu mỗi file word  ghi chú dòng lệnh: họ và tên – mã số sinh viên – lab2</a:t>
            </a:r>
          </a:p>
          <a:p>
            <a:pPr lvl="2"/>
            <a:r>
              <a:rPr lang="en-US"/>
              <a:t>File word này sinh viên sẽ ghi lại: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/>
              <a:t>Kết quả bài làm (hoặc code)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/>
              <a:t>Nhận xét kết quả (hoặc so sánh – tùy yêu cầu mỗi bài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File code: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Đặt tên file: hovaten_mssv_lab2.py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Dòng đầu tiên của file code: ghi chú dòng họ và tên_mssv –dd.mm.yyyy</a:t>
            </a:r>
          </a:p>
          <a:p>
            <a:pPr lvl="3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thức nộp bài buổi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Bài tập đầu giờ - khởi động – điểm danh đầu giờ </a:t>
            </a:r>
            <a:r>
              <a:rPr lang="en-US">
                <a:sym typeface="Wingdings" panose="05000000000000000000" pitchFamily="2" charset="2"/>
              </a:rPr>
              <a:t> chấm tại lớp </a:t>
            </a:r>
            <a:endParaRPr lang="en-US"/>
          </a:p>
          <a:p>
            <a:r>
              <a:rPr lang="en-US"/>
              <a:t> Làm bài thực hành </a:t>
            </a:r>
          </a:p>
          <a:p>
            <a:pPr lvl="1">
              <a:buFontTx/>
              <a:buChar char="-"/>
            </a:pPr>
            <a:r>
              <a:rPr lang="en-US"/>
              <a:t>Nộp trên fit-lab (file word) – Nộp tại lớp, SV nào không đăng nhập hệ thống được có thể nhờ bạn khác nộp dùm </a:t>
            </a:r>
          </a:p>
          <a:p>
            <a:pPr lvl="1">
              <a:buFontTx/>
              <a:buChar char="-"/>
            </a:pPr>
            <a:r>
              <a:rPr lang="en-US"/>
              <a:t>Nộp trên elearning (Nén file word và file code lại – hoặc nộp cả 2 file rời mà không cần nén) – Nộp tại lớp và có giới hạn về thời gian (không quá 10 phút sau khi kết thúc lớp)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Ôn tập sử dụng vòng lặp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/>
              <a:t>Ứng dụng trong tính tổng chuỗi và tích phân theo lý thuyết </a:t>
            </a:r>
          </a:p>
          <a:p>
            <a:r>
              <a:rPr lang="en-US"/>
              <a:t>Thư viện sympy</a:t>
            </a:r>
          </a:p>
          <a:p>
            <a:pPr lvl="1"/>
            <a:r>
              <a:rPr lang="en-US"/>
              <a:t>Cài đặt thư viện sympy (nếu chưa có) </a:t>
            </a:r>
          </a:p>
          <a:p>
            <a:pPr lvl="1"/>
            <a:r>
              <a:rPr lang="en-US"/>
              <a:t>Import thư viện </a:t>
            </a:r>
          </a:p>
          <a:p>
            <a:pPr lvl="1"/>
            <a:r>
              <a:rPr lang="en-US"/>
              <a:t>Các hàm cơ bản trong sympy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Ôn tập sử dụng vòng lặp </a:t>
            </a:r>
          </a:p>
          <a:p>
            <a:pPr lvl="1"/>
            <a:r>
              <a:rPr lang="en-US" altLang="ko-KR"/>
              <a:t>for </a:t>
            </a:r>
          </a:p>
          <a:p>
            <a:pPr lvl="2"/>
            <a:r>
              <a:rPr lang="en-US" altLang="ko-KR"/>
              <a:t>Sử dụng duyệt mảng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Sử dụng range</a:t>
            </a:r>
          </a:p>
          <a:p>
            <a:pPr lvl="1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0A406-E147-4147-04AD-7EDDCD67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98" y="3280318"/>
            <a:ext cx="3856748" cy="1872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AE1CF4-6017-ACAF-A25D-870BC3A1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84" y="5152019"/>
            <a:ext cx="5169110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1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Ôn tập sử dụng vòng lặp </a:t>
            </a:r>
          </a:p>
          <a:p>
            <a:pPr lvl="1"/>
            <a:r>
              <a:rPr lang="en-US" altLang="ko-KR"/>
              <a:t>for lồng nhau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E5114-0639-A43C-B1C6-5ED46FD8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380" y="2744924"/>
            <a:ext cx="6931970" cy="1368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36DBA-B81E-7ABC-AC08-5C359CD8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55" y="4163774"/>
            <a:ext cx="2160240" cy="22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1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Ôn tập sử dụng vòng lặp </a:t>
            </a:r>
          </a:p>
          <a:p>
            <a:pPr lvl="1"/>
            <a:r>
              <a:rPr lang="en-US" altLang="ko-KR"/>
              <a:t>Ứng dụng tính tổng của chuỗi  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Hướng dẫn: các phần tử trong chuỗi có dạng y= 1/2</a:t>
            </a:r>
            <a:r>
              <a:rPr lang="en-US" altLang="ko-KR" baseline="30000"/>
              <a:t>n</a:t>
            </a:r>
          </a:p>
          <a:p>
            <a:pPr lvl="3"/>
            <a:r>
              <a:rPr lang="en-US"/>
              <a:t>Đặt n có giá trị lần lượt là 3,5, 10000 </a:t>
            </a:r>
          </a:p>
          <a:p>
            <a:pPr lvl="3"/>
            <a:r>
              <a:rPr lang="en-US"/>
              <a:t>Viêt vòng lặp để tính tổng của n lần 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1E15A-A81A-37C1-6632-0448F54F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28" y="3059398"/>
            <a:ext cx="294919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8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8AE2A-1097-3578-0B9D-D0FECD9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hành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6B24-3669-E6AF-6D6C-4450C67A4F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/>
              <a:t> Ôn tập sử dụng vòng lặp </a:t>
            </a:r>
          </a:p>
          <a:p>
            <a:pPr lvl="1"/>
            <a:r>
              <a:rPr lang="en-US" altLang="ko-KR"/>
              <a:t>Ứng dụng tính  tích phân theo lý thuyết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Chia đoạn 0,2 ra thành n đoạn </a:t>
            </a:r>
            <a:r>
              <a:rPr lang="en-US" altLang="ko-KR">
                <a:sym typeface="Wingdings" panose="05000000000000000000" pitchFamily="2" charset="2"/>
              </a:rPr>
              <a:t> tạo ra 1 danh sách mà mỗi phần tử trong danh sách là k/n/2 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Viết vòng lặp để tính S</a:t>
            </a:r>
            <a:r>
              <a:rPr lang="en-US" altLang="ko-KR"/>
              <a:t> 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33C95-63B3-8EAA-9725-DBE77F54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218" y="2865252"/>
            <a:ext cx="1943268" cy="769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92851-4E9D-2AE8-2A47-E58E18C1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61" y="3747611"/>
            <a:ext cx="8512278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7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1188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Cascade Mono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Thực hành toán cao cấp</vt:lpstr>
      <vt:lpstr>Hình thức nộp bài buổi 1</vt:lpstr>
      <vt:lpstr>Hình thức nộp bài buổi 1</vt:lpstr>
      <vt:lpstr>Hình thức nộp bài buổi 1</vt:lpstr>
      <vt:lpstr>Nội dung thực hành</vt:lpstr>
      <vt:lpstr>Nội dung thực hành</vt:lpstr>
      <vt:lpstr>Nội dung thực hành</vt:lpstr>
      <vt:lpstr>Nội dung thực hành</vt:lpstr>
      <vt:lpstr>Nội dung thực hành</vt:lpstr>
      <vt:lpstr>Nội dung thực hành</vt:lpstr>
      <vt:lpstr>Nội dung thực hành</vt:lpstr>
      <vt:lpstr>Nội dung thực hành</vt:lpstr>
      <vt:lpstr>Nội dung thực hành</vt:lpstr>
      <vt:lpstr>Nội dung thực hành</vt:lpstr>
      <vt:lpstr>Nội dung thực hành</vt:lpstr>
      <vt:lpstr>Nội dung thực hành</vt:lpstr>
      <vt:lpstr>Nội dung 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toán rời rạc</dc:title>
  <dc:creator>Nguyen Thi Huyen Trang</dc:creator>
  <cp:lastModifiedBy>Trang</cp:lastModifiedBy>
  <cp:revision>125</cp:revision>
  <dcterms:created xsi:type="dcterms:W3CDTF">2022-05-16T07:41:45Z</dcterms:created>
  <dcterms:modified xsi:type="dcterms:W3CDTF">2023-03-02T09:52:00Z</dcterms:modified>
</cp:coreProperties>
</file>