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975" r:id="rId2"/>
    <p:sldId id="981" r:id="rId3"/>
    <p:sldId id="1306" r:id="rId4"/>
    <p:sldId id="1093" r:id="rId5"/>
    <p:sldId id="1308" r:id="rId6"/>
    <p:sldId id="1310" r:id="rId7"/>
    <p:sldId id="1312" r:id="rId8"/>
    <p:sldId id="1313" r:id="rId9"/>
    <p:sldId id="1314" r:id="rId10"/>
    <p:sldId id="1315" r:id="rId11"/>
    <p:sldId id="1316" r:id="rId12"/>
    <p:sldId id="1317" r:id="rId13"/>
    <p:sldId id="1318" r:id="rId14"/>
    <p:sldId id="1319" r:id="rId15"/>
    <p:sldId id="1320" r:id="rId16"/>
    <p:sldId id="1177" r:id="rId17"/>
    <p:sldId id="1178" r:id="rId18"/>
    <p:sldId id="1179" r:id="rId19"/>
    <p:sldId id="1180" r:id="rId20"/>
    <p:sldId id="1181" r:id="rId21"/>
    <p:sldId id="1182" r:id="rId22"/>
    <p:sldId id="1183" r:id="rId23"/>
    <p:sldId id="1184" r:id="rId24"/>
    <p:sldId id="1307" r:id="rId25"/>
    <p:sldId id="1185" r:id="rId26"/>
    <p:sldId id="1186" r:id="rId27"/>
    <p:sldId id="876" r:id="rId28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84"/>
    <a:srgbClr val="133984"/>
    <a:srgbClr val="12357C"/>
    <a:srgbClr val="00FF00"/>
    <a:srgbClr val="FFFF00"/>
    <a:srgbClr val="DDDDDD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90" autoAdjust="0"/>
    <p:restoredTop sz="97168" autoAdjust="0"/>
  </p:normalViewPr>
  <p:slideViewPr>
    <p:cSldViewPr snapToObjects="1">
      <p:cViewPr varScale="1">
        <p:scale>
          <a:sx n="68" d="100"/>
          <a:sy n="68" d="100"/>
        </p:scale>
        <p:origin x="55" y="521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Final Score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F6-4217-96A1-62A6B66D4330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F6-4217-96A1-62A6B66D4330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F6-4217-96A1-62A6B66D43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F6-4217-96A1-62A6B66D4330}"/>
              </c:ext>
            </c:extLst>
          </c:dPt>
          <c:dLbls>
            <c:dLbl>
              <c:idx val="0"/>
              <c:layout>
                <c:manualLayout>
                  <c:x val="-0.14562958902289128"/>
                  <c:y val="0.1130005281352026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EF6-4217-96A1-62A6B66D4330}"/>
                </c:ext>
              </c:extLst>
            </c:dLbl>
            <c:dLbl>
              <c:idx val="1"/>
              <c:layout>
                <c:manualLayout>
                  <c:x val="0.13161616665005482"/>
                  <c:y val="-0.2127287785673133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EF6-4217-96A1-62A6B66D4330}"/>
                </c:ext>
              </c:extLst>
            </c:dLbl>
            <c:dLbl>
              <c:idx val="2"/>
              <c:layout>
                <c:manualLayout>
                  <c:x val="0.11396923485830095"/>
                  <c:y val="0.1612932110620318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F6-4217-96A1-62A6B66D43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Final Exam</c:v>
                </c:pt>
                <c:pt idx="1">
                  <c:v>Assignments</c:v>
                </c:pt>
                <c:pt idx="2">
                  <c:v>Project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F6-4217-96A1-62A6B66D433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5.2482414698162727E-2"/>
          <c:y val="0.92295194415131099"/>
          <c:w val="0.9"/>
          <c:h val="7.70479642788553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44.31314" units="1/cm"/>
          <inkml:channelProperty channel="Y" name="resolution" value="50.3937" units="1/cm"/>
          <inkml:channelProperty channel="T" name="resolution" value="1" units="1/dev"/>
        </inkml:channelProperties>
      </inkml:inkSource>
      <inkml:timestamp xml:id="ts0" timeString="2020-04-23T03:58:03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1305 3510 0,'0'0'265,"-17"0"-187,-19 0-15,19 0-1,17 18 79,0-1-95,-18-17-14,18 36 46,0-19 0,0 1 78,0 17-63,0-17 16,0 0-31,0-1-46,0 18 30,0-17-15,0 0-16,0 17 0,0-17 63,-35-18-16,35 17-63,-18-17 32,18 36-31,-17-36 15,17 17 0,-36-17-15,19 0 31,-1 0-1,-17 0 1,17 0 31,18 0 16,35 0-63,-17 0-15,-18 18-1,18-18 1,17 0-1,-35 35 17,18-35-32,-18 18 31,17-18-16,-17 17 32,35-17-31,-35 36-1,0-19 17,0 1-1,18-18-16,-18 18 17,0 17-17,0-17 16,0-1-15,0 18 15,0-17 0,0 0 1,0 17 14,0-17-14,0-1 14,0 19-14,0-19-1,0 1-16,-18 17 1,18-17 15,0-1 16,18-17 0,-18 36-16,18-36-15,-1 0 30,19 0-14,-36 17-17,17-17 32,1 0 0,17 0-32</inkml:trace>
  <inkml:trace contextRef="#ctx0" brushRef="#br0" timeOffset="12676">1270 5080 0,'18'0'390,"-1"0"-343,1 0-16,17 0 16,-17 0-16,-18 18-16,17-18 1,19 0 15,-19 0 0,1 0 1,0 0-17,17 0 16,-35 17-31,18-17 16,-1 0 15,19 0-15,-19 0 15,1 0-15,17 0 15,-17 0-16,-1 0 1,19 0 0,-1 0-16,-17 0 15,17 36 1,-18-36-1,19 0 1,17 0 0,-36 0-1,19 0-15,-19 0 16,18-18-16,1 18 15,-1 0 1,0 0 0,1-18-1,16 18 1,-16 0-1,-1 0 1,-17 0-16,17 0 16,0 0-1,1 0 1,-1 0-1,-18 0-15,36 0 16,-17 0 0,-1 0-1,0 0 1,0 0-1,18 0 1,-17 0 0,-1 0-1,-17-35 1,17 35-1,0 0 1,0 0 0,-17 0-16,35 0 15,-18 0 1,-17 0-1,0 0 1,17 0 15,-18 0-31,-17-18 16,36 18-1,-1 0 1,0 0-16,-17 0 0,0 0 16,17-17-16,0 17 15,-17 0 1,17 0-1,0 0-15,1 0 16,-19 0 0,18 0-1,-17 0 16,0 0 1,-1 0-17,19 0 1,-19 0 15,1 0-15,17 0-1,-17 0 1,0 0 15,-18-36-15,35 36-1,-18-17 48,-17-18-32,18 35-31,-18-18 15,0 0 17,35 18-1,-35-17-31,0-36 31,0 35-15,-17 0-16,17-17 15,-18 35 1,18-18-1,-18 18 1,18-35-16,-35 35 16,18-35-1,-1 17 1,-17 18-1,35-17-15,-36 17 16,19 0 0,17-36-16,-36 36 15,1 0-15,0-17 16,0 17-1,-1 0 1,-17 0 0,18 0-1,17 0-15,-17 0 16,0 0-1,17 0 1,-17 0-16,0 0 16,-1 0-1,19 0-15,-1 0 16,-17 0-1,0 0-15,17 0 16,-17 0 0,-1 0-1,1 0 1,18 0-16,-1 0 0,-17 0 15,35 0-15,-36 0 16,1 0 0,0 0-1,-1 0 1,-16 0-1,34 0-15,-17 0 16,-1 0 0,-34 35-1,52-35-15,1 0 16,-1 0-1,-17 0-15,17 18 0,-17-18 16,17 0 0,-17 0-16,17 0 15,-17 0 1,17 0-1,1 0 1,-19 0 0,19 0-16,-1 0 15,-17 35-15,17-35 16,0 0-16,-17 0 15,0 0 1,17 0 0,-17 0 15,0 0-16,-36 0 1,54 0-16,-1 0 16,0 0-16,-35 0 15,36 0 1,-1 0 15,-17 0-15,17 18-1,-17-18 1,-18 35-1,0-35 1,18 0 0,17 0-1,0 0 1,-17 0 15,18 0 63,17 35-48,0-17-30,0 17 0,0-17-1,0-1 16,0 1-15,0 17 0,0-17-1,0 0-15,0 17 31,0-18-15,-18 1 31</inkml:trace>
  <inkml:trace contextRef="#ctx0" brushRef="#br0" timeOffset="13352">1252 4992 0,'0'-35'47,"-17"35"-32,-19 0 1,36-18 0,-17 18-16,-1 0 15,-17 0 1,0 0-1,17 0 1,-17 0 0,-1 0-16,19 0 15,-1 0 1,0 0 15,18 0 0</inkml:trace>
  <inkml:trace contextRef="#ctx0" brushRef="#br0" timeOffset="13974">1058 4798 0,'0'0'78,"0"17"-63,-35-17-15,35 18 16,-18-18-1,18 18-15,-17-18 0,17 17 16,-18-17 0,-17 0-1,35 36-15,-18-36 31,18 17 32,-17-17-48,17 18 48,0-18-63,0 35 15,35-35 1,18 18 0,-18-18-16,-17 53 0</inkml:trace>
  <inkml:trace contextRef="#ctx0" brushRef="#br0" timeOffset="32180">5821 5062 0,'-18'0'141,"18"18"763,-35-18-701,35 18-156,-18-18 0,18 35-16,-17-35 0,-1 0 0,18 18-15,-35-18 31,17 0 15,0 0-15,18 17-16,-35-17-15,18 0 15,-1 0 0,-17 0 0,17 0 16,18 35 16,-18-35-1,-17 0 16,17 0-47,1 0 0,-1 0 16,-17 0 0,17 0-16,1 0 32,-19 0-32,19 0 0,-1 0 16,-17 0-16,17 0-15,0 0 15,-17 0 0,18 0 31,-1 0-30,-17 0-17,35-17 1,-18 17-1,0 0 1,1 0 15,-19 0 0,19 0 1,-1 0-17,-17 0 16,17 0-15,1 0 15,-19 0 16,19 0-16,-1 0 0,-17 0 1,17 0-17,1 0 32,-1 0-16,-17 0-15,17 0 15,-17-18-15,17 18 15,0 0-16,1 0 17,-19 0-1,19 0 16,-1 0-16,-17 0 0,17 0-15,1 0 15,-19 0 16,19 0-1,-1 0-14,-17 0-1,17 0-16,1 0 17,-19 0-1,19 0-16,-1 0 17,0 0-17,-17 0 1,17 0-1,1 0 1,17 0-16,-35 0 16,17 0-1,0 0 17,-17 0-17,17 0 16,1 0-15,-19 0 0,19 0-1,-1 0 1,-17 0-1,17 0 17,1 0-1,-19 0 16,19 0-16,17-17-16,0-19 63,0 19-31,0-1-16,0-17 1,-18 35-1,18-18-16,0 0-15,0-17 32,0 18-17,0-1 1,0-17-1,0-1 1,0 1 0,0 17-1,-35 18 1,35-35-1,0 17 17,0 1-1,0-18-16,0 17 17,0 0-1,0 1 0,0-36 0,0 35-15,17 18-1,-17-18 32,18 18 16,-18-35-48,18 35 32,-18-17-31,35 17-1,-17 0 32,-1 0-16,18 0 0,-35-18-31,18 18 16,0 0 15,17 0 0,-17 0 1,-1 0-17,19 0 1,-19 0 15,1 0 0,0 0 0,17 0 16,-18 0-31,19 0-1,-1 0 17,-17 0 14,-1 0 17,19 0-16,-19 0-1,1 0-14,-18-35-17,17 35 1,19 0 31,-19 0-1,1 0-14,17 0-1,-17 0 16,0 0-1,17 0 1,-18 0 62,1 0-15,-18 17-78,35-17-1,-17 0 32,0 0-16,-1 0 0,19 0 1,-19 0-17,-17 18 16,18-18-31,17 0 32,-17 0-1,-1 0 0,19 0 0,-19 35-15,1-35-16,17 0 15,1 0 1,-1 0 0,-18 0-1,19 0 1,-19 0-1,1 0 1,17 0 0,-17 0-1,0 0 1,17 0-1,-18 0 1,1 0 0,17 0-1,-17 18 1,0-18 15,17 0-15,-17 0 15,-1 0-16,19 0 17,-36 17-17,17-17 1,1 0 15,-1 0 16,19 0-16,-19 36 16,19-36-16,-19 0 16,1 0 46,0 0-15,17 0 203,-35 17 234,17-17-484,1 0 219,-18 18-172,0 17 93,0-17-77,35-18-94,-35 18 78,0 17-16,0-18 16,18-17-31,-18 18-31,18-18 62,-18 35-78,0-17 62,35-18-46,-35 18 46,18-18-31,-18 35-15,17-17 46,-17-1-15,0 19-16,0-19 1,0 1 14,0 17-14,0-17-1,0-1 0,0 1 16,0 17 93,35-35-109,-35 18 1,0 0 420</inkml:trace>
  <inkml:trace contextRef="#ctx0" brushRef="#br0" timeOffset="35666">917 5468 0,'18'0'125,"-1"0"-125,-17 0 15,36 0-15,17 0 16,-18 0-1,0 0 1,-17 0 0,17 0-16,-17 0 15,-1 0-15,1 0 16,35 0-1,-35 0-15,17 0 16,-17 0-16,-1 0 16,18 0-16,-17 0 15,0 0-15,17 0 16,-17 0-16,17 0 15,0 0 1,1 0 0,16 0-1,-34 0-15,0 0 16,17 0-16,-17 0 15,17 0 1,0 0 0,0 0-1,1 0 1,-1 0-1,0 0-15,18 0 32,-35 0-32,-1 0 0,19 0 15,-19 35-15,1-35 16,17 0-16,-17 0 15,35 0 1,-36 0-16,1 0 16,17 0-16,1 0 15,-1 0 1,-17 0-1,17 0 1,-17 0 0,-1 0-1,18 0 1,18 0-1,-35 0-15,0 0 16,17 0-16,-17 0 16,34 0-1,-16 0 1,-1-17-16,0 17 15,-17 0 1,0 0-16,17-18 16,0 18-1,-17 0-15,35-35 16,-36 35-1,19 0-15,-19 0 32,36-18-32,-18 18 15,1 0 1,-36-17-1,35 17 1,0 0-16,18 0 16,-53-36-1,18 36-15,-1 0 16,19 0-1,-19-17 1,19 17 0,-1 0-1,-17 0 1,-1 0 15,-17-18-31,18 18 16,17 0-1,-17-35 1,17 35-1,-35-18-15,18 18 16,-1 0 0,-17-35-1,18 35-15,17 0 16,-17 0-1,17-18 1,0 18 0,-17-35-1,0 35 1,-18-18 15,35 18-31,-53 0 140</inkml:trace>
  <inkml:trace contextRef="#ctx0" brushRef="#br0" timeOffset="37378">1023 5327 0,'-18'0'94,"-17"0"-79,35 18 1,-18-18-16,18 17 15,-17-17-15,-18 18 16,-1-18 0,36 35-1,-17-35-15,-19 18 16,19-18 15,17 17 141,17-17-157,19 0 1,-36 36-16,53-36 15,-36 0 1,18 17 0,18 19-1,-35-36-15,0 17 16</inkml:trace>
  <inkml:trace contextRef="#ctx0" brushRef="#br0" timeOffset="65366">5927 4780 0,'0'-35'16,"0"17"15,0 1 31,0-19-15,17 36-47,-17-17 16,36 17-1,-36-18-15,35 18 16,-17-35-16,34 17 15,-16 18 1,-36-35 0,35 35-16,-17 0 15,-18-18-15,53 18 0,-18-17 31,0 17-31,0 0 16,1 0 0,-19 0 15,1 0-16,17 0 1,18 0 0,-35 0-16,-1 0 15,19 0 1,17 0-1,-36 0 1,1 0 0,17 0-16,-35 17 15,18-17 1,-1 35-16,19-35 31,-36 18-31,17-18 16,-17 18-1,18-18 1,-18 35-16,35-35 15,-35 18 1,18-18 0,-18 17-16,0 19 15,18-36-15,-18 17 16,0 1-1,35-18-15,-35 35 16,17 0 15,-17-17-15,0 17 15,0 1-15,0-19-1,0 1 1,0 17-1,0-17 1,0-1 0,0 19-16,0-19 15,0-17 1,0 18-16,0 17 15,-35-35 1,35 53-16,0-35 16,-17-18-1,17 35-15,-18 0 16,18 1-1,-35-36 1,35 17-16,-18 1 16,18 17-1,-18-35-15,18 18 16,-35 17-1,35-17 1,-18-18 0,18 17-16,-35-17 0,35 18 15,-17-18-15,17 35 16,-18-17-1,-17-18 1,35 35-16,-18-35 16,0 18-1,-17-18 1,35 18-16,-18-18 15,1 35 1,-36-35 0,53 17-16,-35-17 0,-1 36 15,1-36 1,0 17-1,17-17 1,-17 36 0,17-36-1,1 17 1,-36-17-1,53 18 1,-36-18-16,1 35 16,0-35-1,0 18 1,17-18-1,-17 0 1,35 35 0,-18-35-16,-17 0 15,35 18 1,-36-18-16,1 0 15,17 17 1,-17 19 0,18-36-1,17 17 1,-36-17-16,36 18 31,-17-18-31,17 35 31,0-17 16,0-1-16,0 19 0,0-19-15,0 1 0,0 0 15,0 17 0,0-17-15,0-1 15,-18-17-16,-17 36 1,17-36 0,0 17-1,-34-17 1,16 35-1,19-35 1,-1 0-16,-35 0 16,18 0-16,0 0 0,-1 0 15,1 0-15,-18 18 16,-53-18-1,71 0-15,0 0 16,-1 35-16,-17-35 16,18 0-16,0 0 15,-18 0-15,0 36 16,0-36-16,-17 0 15,17 0-15,0 17 16,0-17-16,-18 0 16,18 0-16,0 0 15,1 0-15,-19 36 16,0-36-16,19 0 15,16 17-15,1-17 0,0 53 16,-18-53-16,17 35 16,19-35-1,-18 0-15,-1 0 16,19 0-1,-19 0 1,1 0 0,0 0-1,35-17-15,-18 17 16,1 0-1,-36 0 1,35-36 0,-17 36-16,-1-17 15,1 17 1,35-35-1,-35 35 1,-18-18-16,18 18 16,-1 0-16,1-35 15,17 35-15,-17 0 16,18 0-1,-1 0-15,-17 0 0,17 0 16,0 0-16,-17 0 16,17 0-16,1 0 15,-18 0-15,17 0 16,0 0-16,-17 0 15,17 0-15,-35 0 16,18 0 0,0 0-1,0 0 1,-18 0-1,17 0-15,1 0 16,0 0 0,0 0-1,-18 0 1,17 0-1,19-18 1,-19 18-16,19 0 16,-1 0-16,1 0 15,-19 0 1,36-35-1,-17 35 1,-1 0-16,-35 0 16,35 0-1,18-18 1,-35 18-1,-18 0-15,36 0 16,-19 0-16,19 0 16,-1 0-16,-17 0 15,-1 0-15,1 0 31,35-18-31,-35 18 0,0-35 16,17 35 0,18-17-1,-35 17-15,-1-18 16,19-17-1,-1 35 1,18-18 0,-35 18-1,35-35 1,0 17 46,-18 18-62,18-18 16,0 1 15,0-19-15,0 19-1,0-18 1,0-1-1,0 1 1,0 17 15,0 1 0,0-36 1,0 35-17,0 18 1,0-17-1,0-19 1,36 36-16,-36-17 16,17-1-1,-17-17 1,18 35-16,-18-18 15,35 18 1,-17 0 0,-1-18-1,19 18 1,-36-35-1,53 35-15,-53-17 16,35 17 0,-18 0-16,19-18 0,-1 18 15,0 0 1,1-35-1,16 35 1,-34 0 0,0 0-16,17-18 15,-17 18-15,-1 0 0,19 0 16,-19 0-1,1 0-15,17-35 0,-17 35 16,-1 0-16,19 0 16,-1 0-16,-17 0 15,35 0 1,-36-18-16,18 18 15,-17 0-15,17 0 16,1 0-16,-1 0 16,18 0-16,-18 0 15,-17 0-15,17 0 16,0 0-16,1 0 15,-19 0-15,19 0 16,-19 0-16,1 0 16,-1 0-16,19 0 0,-19 35 15,19-35-15,-19 0 16,1 0-16,0 0 15,17 18-15,-18-18 16,19 0 0,-19 0-16,1 0 0,0 0 15,35 0 1,-18 0-1,0 35 1,0-35 0,1 0-16,-19 0 15,-17 18-15,53-18 0,0 0 31,-18 18-31,-17-18 0,0 0 16,-1 0-16,19 35 16,-19-35-16,19 0 15,-19 0-15,18 0 16,1 0-1,-19 0-15,1 0 16,17 0-16,-17 0 16,0 0-16,17 0 15,-17 0 1,17 0-16,-18 0 0,19 0 15,-19 0-15,1 0 16,17 0-16,-17 0 16,17 0-16,0-18 15,-17 18-15,0 0 16,17 0-16,18-17 15,-18 17-15,0 0 16,1-36-16,-19 36 16,1 0-16,17-17 15,18 17 1,-35 0-16,0 0 15,-18-18-15,52 18 16,-16 0-16,-19 0 16,1 0-16,35-35 15,-18 35 1,0 0-1,1 0 1,-1 0 0,0 0-1,-17 0 1,0 0-1,17 0 1,0 0 0,0 0-1,1 0 1,-1 0-1,18-36 1,-35 36 0,-1 0-16,18 0 15,-17 0 1,17 0-1,1 0 1,17 0 0,-18 0-1,-18 0 1,1 0-1,17 0 1,-17 0 0,0 0-1,17 18 16,-17-18-15,-1 0 15,18 0 0,-35 18-31,18-18 16,0 0 15,17 0 0,-17 0-15,-1 0 0,1 0-1,17 0 16,-17 0 32,0 0-32,17 0 47,-35 0 94,17 0-63,-17-18 250,18 18-328,-18-35 62,35 35-30,-35-18-32,0 1 47,0-19 0,0 19 62,0-1-93,0-17 31,-17 35-47,17-18-15,-18 18 62,18-18-47,-18 18 0,-17 0 16,35-17 0,-17 17-31,17-36 46,-18 36-31,18-17-15,-35 17 15,35-18-15,-18 18 15,18-35 0,-18 35-15,18-18 46,0 1 32,-17 17-79,17-36 48,0 19-1,0-1 0,0-17 1,0 17-16,0 1-1,0-19 1,0 19 0,0-1-16,0 0 16,0-17-31,0 17-1,0 1 79,0-19-63,0 19-15,0-1-1,-36 18 16,36-35-15</inkml:trace>
  <inkml:trace contextRef="#ctx0" brushRef="#br0" timeOffset="73390">1252 6685 0,'0'0'93,"18"0"-61,-18 0-17,35 0-15,1-17 16,-19 17-1,18 0 1,-17 0 0,0 0-1,35 0 16,-36 0-31,1 0 32,0 0-17,17 0 1,-17 0-1,-1 0 1,18 0 0,-35-36-1,18 36-15,0 0 16,17 0-1,-17 0 1,-1-17 0,19 17-1,-19 0 16,18 0-15,1 0 0,17 0-1,-36 0-15,-17-18 16,36 18-1,-1 0-15,0 0 16,-17 0 0,-1 0-1,19 0 1,17 0-1,-18 0-15,0 0 16,-17 0 0,17 0-1,0 0 1,1 0-1,-1 0 1,-17 0 0,17 0-1,-35 0 1,17 0-16,1 0 15,17 0 1,1 0 0,-1 0-1,0 0 1,18 0-1,-18 0 1,18 0-16,0 0 16,-35 0-1,0 0-15,17 0 16,0 0-1,0 0-15,-17 0 16,0 0-16,-18 0 16,35 0-16,18 0 15,-18 0 1,0 0-1,1 0 1,-1 0 0,18 0-1,-36 0 1,1 0-1,0 0 1,17 0 0,-17 0-1,-1 0 1,19 0-1,-1 0 1,0 0-16,0 0 16,1 0-1,17 0 1,-18 0-1,0 0 1,0 0 0,1 0-1,17 0 1,-36 0-1,1 0-15,17 0 16,-17 0-16,-1 0 16,1 0-16,35 0 15,-18 0 1,1 0-1,-1 0 1,0 0 0,18 0-1,-35 0-15,-1 0 16,1 0-16,17 0 15,1 0 1,-1 0 0,-18 0-1,36 0 1,-35 0-16,0 0 15,17 0-15,-17 0 16,17 0-16,0-35 16,18 35-1,-18 0 1,-17 0-1,17-36 1,1 36-16,-1 0 16,-18 0-1,19 0 1,-19 0-1,1 0 1,0 0 0,17 0-1,-17 0 1,17 0-1,0 0 1,-17 0 0,17 0-1,0 0 1,1 0-1,-19 0 1,1 0 0,17 0-1,-35 18 1,53-18-16,-35 0 15,-1 35-15,19-35 16,-19 36-16,36-1 16,-18 0-1,1 0 1,-1-17-1,18 17 1,-18-17 0,0 17-1,-35-17 1,18-18-16,-18 18 15,0 17 17,0-18-17,18-17 1,-18 18-1,0 17 1,0-17 0,0 0 15,0-18-16,0 35-15,-18-35 16,18 18-16,-53-18 16,18 17-1,-18-17 1,35 35-16,-17-35 15,17 0-15,-17 0 16,-18 18-16,0-18 0,18 0 16,17 0-16,1 0 15,-19 0-15,19 0 16,-1 0-16,-17 0 15,17 0-15,1 0 16,-19 0 0,19 35-16,-1-35 0,-17 0 15,0 0 1,-1 0-1,1 0 1,0 0 0,-1 0-1,1 0-15,0 0 31,0 0-31,-1 0 16,19 0 0,-1 0-1,-17 0 1,-18 0-1,35 0 1,-17 0 0,0 0-1,-1 0 1,-17 0-1,36 0 1,-1 0 0,18 18-1,-35-18-15,0 0 31,35 35-31,-36-35 16,19 18 0,-19-18-1,36 18-15,-17-18 16,17 35-1,-18-35 1,18 17-16,-35 1 31,35 17 0,-18-35-15,18 18 0,-17-18-1,17 18-15,-36 17 31,36-17-15,-17-18 0,17 17-1,0 19 16,-36-36-31,36 17 16,-17-17 0,17 18-1,-18 17 1,18-17 15,-35-18-15,35 17-1,-18-17 1,18 36-1,0-19 1,0 1 15,-17-18-31,17 35 16,0-17-1,-36 17 17,36 0-17,0-17 1,-17-18-1,17 18 1,-36 17 15,19-35-15,17 18-1,-18-18-15,-17 35 16,-18-17 0,18 17-1,-1-35 1,36 17-16,-35-17 15,-18 0 1,53 18-16,-35-18 16,0 0-1,-1 0 1,36 35-16,-35-35 15,-18 0 1,35 0-16,1 0 16,-18 0-1,-18 0-15,17 0 31,1 0-15,17 0-16,-17 0 16,18 18-16,-1-18 0,-17 0 15,17 0-15,0 0 16,-17 0-1,17 0-15,1 0 0,-36 0 16,18 0 0,17 0-16,0 0 15,1 0-15,-19 0 16,19 0-16,17 0 15,-36 0-15,1 0 16,0 0 0,35-35-16,-35 35 15,-1 0 1,1 0-1,-18 0 1,36 0 0,-1 0-1,0 0 1,-35-18-1,18 18 1,17-35 0,-17 35-16,0 0 15,17-18 1,-17 18-1,17 0 1,18-17-16,-35 17 16,0 0-1,-18 0 1,18 0-1,-1-36 1,1 36 0,0 0-1,-18 0 1,18 0-1,17 0-15,18-17 16,-18 17-16,-17 0 16,17 0-1,1 0 1,-19 0-1,19 0 1,-1 0 0,-17 0-1,17 0 1,-17 0-1,0 0 1,-1 0 0,19 0-1,-1 0-15,0 0 31,-17 0-31,35-36 16,-17 36-16,-19-17 16,19-1-1,-19-17 1,1 17-1,0 18 1,17-35 0,18 17-1,-35-17 1,35 0-1,0-18-15,0 17 16,0-16 0,0 34-16,0-17 15,0-1 1,0 19-16,0-19 15,0-17 1,0 18 0,0 0-1,0-18 1,0 35-1,0-17-15,0 17 16,0-17 0,0 0-1,0 0-15,0 17 31,0 0-31,18-17 16,-18-18 0,17 18-1,-17 0 1,35 35-1,-35-36 1,18-17-16,-18 18 16,18 35-1,-18-17-15,0-1 31,0 53 32,0 0-48</inkml:trace>
  <inkml:trace contextRef="#ctx0" brushRef="#br0" timeOffset="74286">794 7214 0,'17'0'109,"19"0"-94,-19 0-15,1-17 16,17 17-16,0 0 16,-17 0-1,17 0 16</inkml:trace>
  <inkml:trace contextRef="#ctx0" brushRef="#br0" timeOffset="74833">847 7003 0,'-36'17'47,"36"1"-31,-35-18-16,35 35 15,-18-35-15,18 35 16,-17-35 0,17 18-16,0 0 109,17 17-94,1-35-15,17 35 16,-17 1-16,35-1 16,-18 0-16,-35 0 15</inkml:trace>
  <inkml:trace contextRef="#ctx0" brushRef="#br0" timeOffset="80920">4004 7444 0,'0'0'15,"0"-18"1,18 18 0,17 0 15,-17 0 31,-1 0-15,19 0 93,-19 0-77,1 0-32,-18 0-31,35 0 16,-17 0 15,-1 0 0,19 0 0,-19 0 0,-17 18-31,18-18 16,17 0 15,-17 0-15,-1 0 15,1 0 172,17 0-172,-17 0 16,17 0-16,1 0-15,16 0-1,-34 0-15,0 0 16,17 0-1,-17 0 1,-1 0 0,1 0-1,17 0 1,1 0-1,-1 0 1,-18 0 0,19 0-1,-1 0 1,0 0-1,1 0 1,16 0 0,-34 0-1,0 0 1,-1 0 15,19 0-15,-19 0-1,1 0 1,17 0-1,-17 0 1,-1 0 0,19 0-1,-19 0 1,1 0-1,17 0 1,1 0 0,-36 0-1,17 0 1,19 0-1,-19 0 1,1 0 0,17 0-1,0 0 1,-17 0-1,0 0 1,-18 17 0,35-17 15,-17 0-31,-1 36 31,18-19 0,-17 18 0,17-17 1,-17 17-1,-18-17 16,35-18-47,-35 18 46,18-18-46,-18 35 32,18-35-17,-18 18 16,17-18-31,-17 17 47,35-17-47,-35 18 47,18-18-31,-18 35-1,0-17 16,18-18 1,-18 17-32,0 19 31,0-19 0,0 1 16,0 17 0,0-35-32,0 18 1,-18-18-1,-17 18 1,17-18 0,1 35-1,-19-35 1,1 17-1,17-17-15,-17 0 16,17 0-16,1 36 16,-18-36-1,-1 0-15,19 17 16,-36-17-1,35 0-15,0 0 16,-17 0-16,18 36 16,-1-36-16,-17 0 15,17 0-15,0 0 0,-17 0 16,17 0-16,1 0 15,-1 0-15,-17 0 16,17 0-16,1 0 16,-19 0-16,19 0 15,-1 0-15,-17 0 16,17 0-16,-35 0 15,18 0 1,17 0 0,1 0-1,-19 0 1,19 0-1,-19 0 1,1 0-16,18 0 16,-19 0-1,19 0 1,-19 0-1,1 0 1,17 0-16,1 0 16,-19 0-16,1-18 15,0 18 1,0-18-1,17 18 17,18-35-32,-18 35 15,-35-18-15,18 18 16,35-17-1,-35 17-15,17 0 32,-17 0-32,17 0 31,1 0 0,-19 0-15,19 0-1,-1 0 1,1 0 15,-19 0-15,19 0-1,-1 0 16,18-35 1,-35 35 14,35-18-14,-18 18-32,18-18 15,-18 18 1,18-35-16,-35 17 31,35 1-15,-18 17-16,18-36 15,-17 36 1,17-17-1,-35 17 1,35-18 0,0-17 15,0 0-16,0 17 1,0-17 0,0-18-1,17 35-15,-17 0 16,0-17-1,18 18-15,17 34 94,-35 18-78</inkml:trace>
  <inkml:trace contextRef="#ctx0" brushRef="#br0" timeOffset="82318">3881 7990 0,'-18'0'32,"0"0"-17,-17 0-15,35 18 16,-53-18-1,18 0-15,17 35 16,-17-35 0,17 18-16,1-18 0,-19 35 15,19-35-15,-19 18 16,19-18-16,-1 35 15,-17-35-15,-18 18 16,35-18 0,-17 0-16,17 35 15,1-35-15,-19 0 16,19 0-16,-18 0 15,-1 18-15,-17-18 16,18 0-16,0 35 0,17-35 16,-17 0-16,17 18 15,-17-18-15,0 0 16,-1 35-1,1-35-15,0 0 16,0 18-16,-1-18 16,-17 35-16,18-35 15,0 0 1,0 17-16,17-17 0,0 0 15,-17 0-15,17 0 16,1 0-16,-19 36 16,1-36-16,-35 0 15,34 17-15,19-17 16,-19 0-1,1 0-15,0 0 0,-18 0 16,-18 0 0,36 0-16,0 0 15,-18 0-15,18 0 16,17 0-16,0 0 15,-17 0-15,0 0 32,0 0-32,17 0 0,-17-35 15,17 35-15,0-18 16,-17 18-16,17 0 15,-34-35 1,34 35-16,-17 0 16,-1-17-16,1 17 15,0 0 1,17 0-1,-17-36-15,17 36 16,1 0-16,-19 0 16,1 0-16,17 0 15,-17 0 1,0 0-16,17 0 0,1 0 15,-19 0-15,19 0 16,-19 0 0,36-17-16,-35 17 15,-18 0-15,35 0 16,-17 0-1,35-18-15,-35 18 16,0 0 0,-1 0-16,1 0 15,0 0 1,17 0-1,-17 0 17,17 0-1,18 0-31</inkml:trace>
  <inkml:trace contextRef="#ctx0" brushRef="#br0" timeOffset="83093">882 8043 0,'0'36'46,"0"-36"-30,0 17-16,-18-17 16,18 18-1,-35-18-15,35 18 31,-18-18-15,18 35 46,0-18-46,-35 19 0,35-1-16,-18-35 15,18 0 141,53 0-140,-35 18-16,17-18 15,1 35 1,-19-35-16,18 35 0,18-35 16</inkml:trace>
  <inkml:trace contextRef="#ctx0" brushRef="#br0" timeOffset="88839">5944 7638 0,'-35'0'78,"35"0"187,18 0-250,-18 35 1,0-17 0,0-1-1,17 18 16,-17-17-15,18 17 46,-18-52 110,0-1-156,0-17-1,0 0 1,0-36-1,0 36 1,0-1 0,0 19-1,0-18 1,0 17 15,0 18 0,0-18-15,18 18-1,17-35 1,-17 35 0,-18-18-16,52 18 31,-34-35-16,17 35 1,18-18 15,-17 18-31,-1 0 16,-18 0-1,36 0 1,-17 0 0,-1 0-16,0 0 15,18 0 1,-18 36-1,-17-36 1,17 17 0,-17-17-1,0 0 1,-18 36-1,35-36 1,-17 0-16,-18 17 16,17-17-16,-17 18 15,18-18 1,17 35-1,-17-17 17,17 17-17,-17-17 16,17 17-15,-35-17 15,18-18-15,17 17 31,-18 19 15,1-36-46,-18 17-1,35-17 1,-17 35 15,-18-17 16,18-18-32,-18 18 17,35-18-17,-35 35 1,18-35-1,-18 18-15,35-18 16,-35 17 0,17-17-16,19 0 15,-36 36 1,17-36-16,-17 17 15,36-17 1,-1 18-16,-17-18 16,35 53-1,-36-18-15,36-35 0,-18 35 16,1-35-16,34 53 15,-35-53-15,18 18 16,53 17 0,-53-35-16,18 35 15,-18-35-15,0 0 16,-1 18-16,1-18 15,0 0-15,0 0 16,0 0-16,0 0 16,0 0-16,-18 0 15,0 0-15,18 0 16,-17 0-16,-1 0 15,18 0-15,-18 0 16,-17 0-16,17-35 0,-17 35 16,-1 0-16,19 0 15,-36-18 1,35 18-1,-17 0-15,-1 0 32,18 0 46,-35-17-63,18 17-15,0 0 31,-18-36-15,35 36 0,18 0-1,-35-17-15,-1 17 16,18 0-16,1-36 15,-19 36-15,19 0 16,-19-17-16,19 17 16,-1 0-16,0 0 15,18-36-15,-18 36 16,18 0-16,-17 0 16,16 0-16,-16 0 15,-1 18-15,0-18 16,18 0-16,-18 18 0,1-18 15,-1 35-15,0-35 16,71 0 0,-53 35-16,0-35 15,0 0-15,-18 0 16,18 0-16,0 0 15,0 18-15,35-18 16,-35 0 0,0 0-16,0 0 15,-18 0-15,36 0 16,-36 0-16,0 0 0,1 0 15,-1 0-15,0 0 16,0 0-16,-17 35 16,17-35-16,18 0 15,-18 0-15,1 0 16,-19 0-1,19 0-15,-1 18 0,-17-18 16,17 0-16,18 0 16,-18 0-16,0 0 15,1 0-15,-1 0 16,18 0-16,-18 35 15,0-35-15,1 0 16,-1 0-16,18 0 16,-18 0-16,36 0 15,-36 0-15,18 0 16,-18 0-16,18 0 15,-18 0-15,1 0 16,-1 0-16,71 0 31,-71 0-31,0 0 0,1 18 16,-1-18-16,18 0 15,-36 0-15,19 0 16,-1 35 0,0-35-16,-17 0 0,17 0 15,0 0-15,18 0 16,-35 18-16,0-18 0,17 0 15,0 0 1,-17 0-16,17 0 0,0 0 16,18 0-16,-17 0 15,16 0-15,1 0 16,-17 0-16,-1 0 15,36 0-15,-36 0 16,18 0-16,0 0 16</inkml:trace>
  <inkml:trace contextRef="#ctx0" brushRef="#br0" timeOffset="93469">13229 8237 0,'18'0'0,"-1"0"16,19 36 0,-19-36-16,1 0 15,17 0-15,-17 0 0,0 0 16,17 17-16,-18-17 15,1 0-15,17 0 16,-17 0-16,17 36 16,1-36-16,-1 0 15,0 0-15,0 0 16,18 0-16,18 0 15,17 0-15,-35 0 16,0 0-16,0 0 16,0 0-16,0 0 15,0 0-15,-18 0 0,0 0 16,18 0-16,-18 0 15,1 0-15,-1 0 16,-17 0-16,17 0 16,-18 0-16,1 0 15,17 0-15,1 0 16,-19 0-1,1 0 1,17 0 0,-17 0-1,-1 0 1,36 0-1,-17 0 1,-1 0 0,0 17-1,0-17 1,-35 18-16,18-18 15,0 35 1,17-35 0,-35 18-16,18-18 15,-1 35 1,19-35-1,-36 18-15,17-18 16,-17 17 0,36 19-1,-36-19 1,0 18-1,0-17 1,0 17-16,-18-17 16,18 17-16,-18-35 15,18 36-15,-35-36 16,35 35-1,-35-35-15,35 35 0,-18-35 16,18 18-16,-18-18 16,-17 53-16,17-53 15,-17 17-15,0-17 16,17 36-16,-17-36 15,17 0-15,-17 17 0,0-17 16,0 0 0,17 36-16,-70-36 15,52 17-15,-16-17 16,-1 0-16,0 35 15,0-35-15,0 0 16,0 0-16,-18 0 16,18 18-16,1-18 15,16 0-15,-17 0 16,0 35-16,1-35 15,-1 0-15,-18 0 16,36 36-16,-1-36 16,1 0-16,0 0 15,-18 0-15,18 0 0,-1 0 16,1 0-16,0 0 15,0 0 1,17 0-16,0 0 0,-17 0 16,17 0-16,1 0 15,-18 0-15,17 0 16,0-18-1,-17 18-15,17 0 0,-17 0 16,0-18-16,-18 18 16,18 0-16,-18 0 15,17 0-15,1 0 16,0 0-16,-18 0 15,-18 0-15,18 0 0,1 0 16,-1 0 0,0 0-16,0 0 0,0 0 15,-18 0 1,1 0-16,-1 0 0,-17 0 15,0 0-15,17 0 16,-17 0-16,-53 0 16,53 0-1,17 0-15,1 0 16,-1 0-16,-17 0 15,35 0-15,0 0 16,0 0 0,0 0-16,0 0 0,0 0 15,0 0-15,1 0 0,-1 0 16,0 0-16,17 0 15,-16 0 1,16 0-16,-17 0 0,0 0 16,18-35-16,-35 35 15,17 0-15,0 0 16,-53 0-1,53 0-15,18 0 16,-1 0-16,-16 0 16,16 0-16,-34 0 15,17 0-15,17 0 16,1 0-16,0 0 15,0 0-15,-18-18 0,17 18 16,1 0 0,0 0-16,-18 0 0,18 0 15,-18 0 1,-18 0-16,18 0 0,0 0 15,1 0-15,-1 0 16,0 0-16,0 0 16,0 0-1,0 0-15,18 0 0,-1 0 16,-17 0-16,18 0 15,0 0-15,0 0 16,-54 0 0,54 0-16,0 0 15,0 0-15,-1 0 0,-17 0 16,0 0-16,18 0 15,0 0 1,0 0-16,-1 0 0,-17 0 16,-17 0-16,17 0 15,18 0-15,-1 0 16,1 0-16,0 0 15,-18 0-15,18 0 16,-1 0-16,1 0 16,0 0-16,-18 0 15,0 0-15,0 0 16,0 0-16,0 0 15,0 0-15,18 0 0,-18 0 16,0 36 0,0-36-16,0 0 0,-17 0 15,35 0 1,-1 0-16,1 0 0,0 17 15,-18-17-15,18 0 16,-1 0-16,1 0 16,0 0-1,-1 0-15,1 0 0,0 0 16,0 0-16,-1 0 15,1 0-15,0 0 16,-1 0-16,1 0 16,0 0-16,0 0 15,-1-35-15,1 35 0,-18 0 16,18 0-16,0 0 15,-18 0 1,35 0-16,-17-18 16,17 18-16,-17 0 15,17 0-15,-17 0 16,0 0-16,17 0 15,0 0-15,1 0 16,-19 0-16,19 0 16,-1 0-16,-17 0 15,17 0-15,1 0 16,-19 0-16,-17 0 15,1 0 1,-1 0 0,17 0-1,1 0 1,0 0-1,-18 0 1,18 0 0,-1 0-1,19 0-15,-19 0 16,19 0-16,-1 0 15,-17 0-15,17 36 16,-17-36-16,0 0 16,-18 0-16,17 0 15,1 0-15,0 0 0,0 0 16,-18 0-16,17 0 15,1 0-15,0 0 16,0 0-16,-18 0 16,17 0-16,1 0 15,0 0-15,0 0 16,-1 0-16,19 0 15,-1 0-15,0 0 16,-35 0 0,18 0-1,0 0 1,0 0-1,-1 0-15,-17 0 32,1 0-32,34 0 15,-17 17 1,-18-17-1,0 0 1,17 0-16,1 0 16,18 36-16,-19-36 15,19 0-15,-1 0 16,-17 0-16,17 0 15,-17 17-15,0-17 16,17 0-16,-17 0 16,-1 0-1,19 36-15,-19-36 0,19 0 16,-1 0-16,-35 0 15,18 17 1,17-17-16,1 0 16,-19 0-16,19 36 15,-19-36-15,1 0 16,18 0-16,-1 17 15,-17-17-15,17 0 16,-17 0 0,17 0-1,-17 0 1,0 0-1,17 0 1,-17 0 0,17 0-1,0 0 1,-17 0-1,17 0 1,1 0 15,-18 0-15,-1 0 15,19 0 0,-1 0-31,-17 0 16,17 0 15,0 0 47,1 0-31,17 18-32,-36-18-15,1 35 16,18-35 0,-19 18-1,1-18 1,35 35-16,-18-35 15,-17 0 1,35 18-16,-18-18 16,1 0-1,-18 0 16,17 0-15,-17 0 0,-1 0-1,1 0-15,0 0 0,17-36 16</inkml:trace>
  <inkml:trace contextRef="#ctx0" brushRef="#br0" timeOffset="95092">2311 9366 0,'0'0'16,"-18"0"-1,0 0 1,-17 0-1,35-17 1,-18 17-16,-17-36 16,-18 36-1,53-17 1,-35 17-16,17 0 15,1 0 17,-19-36-1,19 19-16,-18-18 1,17 17 0,-17-17-1,35-1 1,-18 19-1,18-1 17,-35-17-32,35 17 15,0-17 1,-18 17 15,18 1-31,0-1 16,0-17 15,0 17 0,0 0-15,0 18-1,0-35 1,0 17-1,0 1 17,35 17-17,-35-35 1</inkml:trace>
  <inkml:trace contextRef="#ctx0" brushRef="#br0" timeOffset="98052">5980 7708 0,'0'0'62,"0"35"-62,0-17 16,0 0-16,0 17 16,-36 0-16,36 1 15,-17-1-15,17 0 16,-71 36-16,53-36 15,-17 18-15,-18 17 16,36-34 0,-19-19-16,19 1 15,-1-18-15,-17 53 0,0-35 16,-1-18-1,36 35 1,-35-35-16,17 0 16,-17 0-1,0 0 1,0 0-1,17 0-15,0 0 16,-35 0 0,36 0-16,-1 0 15,0 0-15,-17 0 16,0 0-16,0 0 15,17 0 1,-17 0 0,-18 0-1,35 0 1,0 0-16,-34 0 15,16-18-15,1 18 16,0 0-16,-18 0 16,35 0-1,-17 0-15,17 0 16,1 0-16,-19 0 15,1 0 1,0 0 0,-1 0-16,19 0 15,-1 0-15,-17 0 0,0 0 16,17 0-16,0 0 15,-35 0 1,18 0 0,0 0-1,0 0-15,17 0 16,0 0-16,-17 0 15,17 0-15,1 0 16,-18 0-16,-1 0 16,19 0-16,-1 0 15,-17 0-15,17 0 16,0 18-16,-17-18 0,17 0 15,-17 0-15,-18 0 16,18 0-16,0 0 16,17 17-16,-35-17 15,36 0 1,-1 0-16,-53 0 15,54 0 1,-1 0-16,0 0 16,-35 0-1,36 0-15,-18 0 16,17 0-16,0 0 15,-17 0-15,17 0 16,1 0-16,-19 0 16,19 0-16,-1 0 15,-17 18-15,17-18 0,-35 0 16,53 35-1,-35-35-15,0 0 16,-18 0 0,18 0-1,-1 0 1,36 18-1,-35-18-15,0 0 16,-18 0 0,53 18-1,-18-18-15,-17 0 16,0 0-1,-1 0 1,36 35-16,-53-35 16,36 0-1,-18 0 1,17 0-16,-17 0 15,17 0-15,0 0 16,-17 0-16,17 18 16,1-18-16,-18 0 15,35 17-15,-36-17 16,19 35-1,-36-35 1,35 0 0,0 0-1,1 0-15,-19 0 16,1 0-1,18 0 1,-19 0 0,36 0-1,-17 0-15,-1 0 16,-17 0-1,17 0 1,0 0 0,1 0-1,-18 0 1,17 0-1,18 0-15,-18 0 16,-17 0 0,35 18-16,-18-18 15,18 35 1,-17-35-16,17 18 15,-36 0 1,36 17 0,0-17-1,-17-18 1,17 17-16,0 19 15,0-1 1,-35-18 0,35 19-1,0-19 1,0 1 15,0 17-15,17 18-1</inkml:trace>
  <inkml:trace contextRef="#ctx0" brushRef="#br0" timeOffset="98918">1376 8819 0,'0'-17'46,"35"17"-30,18 0-16,-18-35 16,1 35-16,-19 0 15,19 0-15,-1 0 16,-18 0-1</inkml:trace>
  <inkml:trace contextRef="#ctx0" brushRef="#br0" timeOffset="99769">1464 8696 0,'-18'0'78,"-17"18"-62,0-1-1,17-17 1,18 18-1,-17-18 1,17 35 15,-36-35-15,54 0 233,17 0-233,0 18-16,1-18 16,34 53-16,-34-53 15</inkml:trace>
  <inkml:trace contextRef="#ctx0" brushRef="#br0" timeOffset="101872">1376 9666 0,'0'-35'15,"0"17"16,0 1 1,-35 17-32,17 0 31,0 0-16,-17 0 1,17 0 0,18 0-1,0 35 1,0 0-16,0-17 15,0-1-15,0 19 16,0-19-16,0 1 16,0 17-1,0 18 1,0-18-1,0 1 1,0-19-16,0 19 16,0-1-1,0-17-15,0 17 16,0 0-1,0 18 1,0-18 0,0 1-1,0-1 1,0-18-1,0 19 17,-17-36-32,-19 0 31,19 0-16,-1 0 1,18-18 78,18 18-79,17 0 16,-17 0 1,-18 18-32,17-18 15,-17 35 1,0 0-1,0 1 1,36-1 0,-36 18-1,0-18 1,0-17-1,0-1 1,0 19 15,0-19-15,0 1-1,0 17 1,0-17 0,17-18-16,-17 35 15,36 0 1,-36 1-16,17-36 15,-17 35-15,18-35 16,-18 35-16,53-35 16,-18 35-1,0 1-15,-17-36 16,35 17-1,-35 19 1,-18-19 15</inkml:trace>
  <inkml:trace contextRef="#ctx0" brushRef="#br0" timeOffset="103058">847 10389 0,'0'0'109,"35"0"-93,18-17 0,-18 17-1,-17-36-15,-1 36 16,19 0-16,-36-17 15,17 17-15,1 0 16,35-36 15,-18 36-31,-17-17 16</inkml:trace>
  <inkml:trace contextRef="#ctx0" brushRef="#br0" timeOffset="104040">900 10231 0,'0'0'109,"0"0"-93,0 35-1,-36 0-15,36-17 16,-17-18-1,17 17 1,-18 19 0,18-19-16,-35 19 15,17-1-15,18-35 94,18 0-47,17 0-16,0 0-16,1 0-15,16 18 0,19-18 16,17 35-16,-17-35 16</inkml:trace>
  <inkml:trace contextRef="#ctx0" brushRef="#br0" timeOffset="133651">1376 5944 0,'0'0'110,"35"0"-95,18 0-15,-18 0 16,-17 0-16,0 0 15,17 0-15,-17 0 16,-1 0 0,18 0-16,1 0 0,-19 0 46</inkml:trace>
  <inkml:trace contextRef="#ctx0" brushRef="#br0" timeOffset="134380">1499 5874 0,'-35'0'47,"17"0"-31,1 0-1,-19 0 1,19 0-1,17 0 1,-18 0-16,-17 0 16,35 35-16,-18-35 15,18 18 157,0-18-157,0 17 1,36-17-16,-36 36 16,17-36-16,18 35 0,-17-18 15,0 19-15</inkml:trace>
  <inkml:trace contextRef="#ctx0" brushRef="#br0" timeOffset="-122748.73">1235 5045 0</inkml:trace>
  <inkml:trace contextRef="#ctx0" brushRef="#br0" timeOffset="-120219.73">4410 5133 0,'17'0'94</inkml:trace>
  <inkml:trace contextRef="#ctx0" brushRef="#br0" timeOffset="-118176.73">1023 5468 0,'18'0'93</inkml:trace>
  <inkml:trace contextRef="#ctx0" brushRef="#br0" timeOffset="-116031.73">5962 5045 0,'18'0'109</inkml:trace>
  <inkml:trace contextRef="#ctx0" brushRef="#br0" timeOffset="-114511.73">1923 6121 0,'0'-36'15,"53"36"48</inkml:trace>
  <inkml:trace contextRef="#ctx0" brushRef="#br0" timeOffset="-104949.73">6509 5168 0,'17'0'156</inkml:trace>
  <inkml:trace contextRef="#ctx0" brushRef="#br0" timeOffset="-103940.73">4463 6121 0,'35'0'109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37290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3C0E69-F49F-4146-897A-5D10282C727C}" type="slidenum">
              <a:rPr lang="en-US" altLang="zh-CN">
                <a:latin typeface="Calibri" panose="020F0502020204030204" pitchFamily="34" charset="0"/>
              </a:rPr>
              <a:pPr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5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7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36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47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76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52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B2380-BC8C-47D6-92E2-D2D921215226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13BBBF"/>
                </a:solidFill>
              </a:rPr>
              <a:t>Recursion = </a:t>
            </a:r>
            <a:r>
              <a:rPr lang="zh-CN" altLang="en-US"/>
              <a:t>递归</a:t>
            </a:r>
          </a:p>
        </p:txBody>
      </p:sp>
    </p:spTree>
    <p:extLst>
      <p:ext uri="{BB962C8B-B14F-4D97-AF65-F5344CB8AC3E}">
        <p14:creationId xmlns:p14="http://schemas.microsoft.com/office/powerpoint/2010/main" val="972835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A3EB3C50-045A-41D5-97DB-8A50EB36F55F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153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506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164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71ACD1-62B8-4B33-B191-EA31A9CBFEAF}" type="slidenum">
              <a:rPr lang="en-US" altLang="zh-CN">
                <a:latin typeface="Calibri" panose="020F0502020204030204" pitchFamily="34" charset="0"/>
              </a:rPr>
              <a:pPr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03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71ACD1-62B8-4B33-B191-EA31A9CBFEAF}" type="slidenum">
              <a:rPr lang="en-US" altLang="zh-CN">
                <a:latin typeface="Calibri" panose="020F0502020204030204" pitchFamily="34" charset="0"/>
              </a:rPr>
              <a:pPr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54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84BBEAA-B629-4943-A055-B59BFC3F34BA}" type="slidenum">
              <a:rPr lang="en-US" altLang="zh-CN">
                <a:latin typeface="Calibri" panose="020F0502020204030204" pitchFamily="34" charset="0"/>
              </a:rPr>
              <a:pPr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52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84BBEAA-B629-4943-A055-B59BFC3F34BA}" type="slidenum">
              <a:rPr lang="en-US" altLang="zh-CN">
                <a:latin typeface="Calibri" panose="020F0502020204030204" pitchFamily="34" charset="0"/>
              </a:rPr>
              <a:pPr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9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3C0E69-F49F-4146-897A-5D10282C727C}" type="slidenum">
              <a:rPr lang="en-US" altLang="zh-CN">
                <a:latin typeface="Calibri" panose="020F0502020204030204" pitchFamily="34" charset="0"/>
              </a:rPr>
              <a:pPr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914AFCA-86BB-4D4F-A24A-910A11FAC7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46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pche@bjt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>
                <a:latin typeface="Cambria" panose="02040503050406030204" pitchFamily="18" charset="0"/>
              </a:rPr>
              <a:t>Software Quality Assurance and Testing Technology</a:t>
            </a:r>
            <a:endParaRPr lang="zh-CN" altLang="zh-CN" sz="4000" dirty="0">
              <a:latin typeface="Cambria" panose="020405030504060302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1800" b="1" baseline="30000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st</a:t>
            </a:r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Semester, Fall 2022</a:t>
            </a:r>
          </a:p>
          <a:p>
            <a:pPr eaLnBrk="1" hangingPunct="1"/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Xiaoping CHE (</a:t>
            </a:r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  <a:hlinkClick r:id="rId3"/>
              </a:rPr>
              <a:t>xpche@bjtu.edu.cn</a:t>
            </a:r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Associate Professor </a:t>
            </a:r>
          </a:p>
          <a:p>
            <a:pPr eaLnBrk="1" hangingPunct="1"/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School of Software Engineering</a:t>
            </a:r>
          </a:p>
          <a:p>
            <a:pPr eaLnBrk="1" hangingPunct="1"/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Beijing </a:t>
            </a:r>
            <a:r>
              <a:rPr lang="en-US" altLang="zh-CN" sz="1800" b="1" dirty="0" err="1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Jiaotong</a:t>
            </a:r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University</a:t>
            </a:r>
            <a:endParaRPr lang="zh-CN" altLang="zh-CN" sz="2800" b="1" dirty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>
              <a:solidFill>
                <a:srgbClr val="898989"/>
              </a:solidFill>
              <a:latin typeface="Cambria" panose="020405030504060302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7116"/>
            <a:ext cx="4399920" cy="544116"/>
          </a:xfrm>
        </p:spPr>
        <p:txBody>
          <a:bodyPr/>
          <a:lstStyle/>
          <a:p>
            <a:pPr algn="ctr"/>
            <a:r>
              <a:rPr lang="en-US" altLang="zh-CN" dirty="0">
                <a:latin typeface="Cambria" panose="02040503050406030204" pitchFamily="18" charset="0"/>
              </a:rPr>
              <a:t>Variable List of Edges</a:t>
            </a:r>
          </a:p>
        </p:txBody>
      </p:sp>
      <p:graphicFrame>
        <p:nvGraphicFramePr>
          <p:cNvPr id="209000" name="Group 104"/>
          <p:cNvGraphicFramePr>
            <a:graphicFrameLocks noGrp="1"/>
          </p:cNvGraphicFramePr>
          <p:nvPr>
            <p:ph sz="half" idx="2"/>
          </p:nvPr>
        </p:nvGraphicFramePr>
        <p:xfrm>
          <a:off x="1640784" y="2052883"/>
          <a:ext cx="2075260" cy="3042047"/>
        </p:xfrm>
        <a:graphic>
          <a:graphicData uri="http://schemas.openxmlformats.org/drawingml/2006/table">
            <a:tbl>
              <a:tblPr/>
              <a:tblGrid>
                <a:gridCol w="95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0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Edge</a:t>
                      </a:r>
                    </a:p>
                  </a:txBody>
                  <a:tcPr marL="68580" marR="68580"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Use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(1, 2)</a:t>
                      </a:r>
                    </a:p>
                  </a:txBody>
                  <a:tcPr marL="68580" marR="68580"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9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(2, 3)</a:t>
                      </a:r>
                    </a:p>
                  </a:txBody>
                  <a:tcPr marL="68580" marR="68580"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(3, 4)</a:t>
                      </a:r>
                    </a:p>
                  </a:txBody>
                  <a:tcPr marL="68580" marR="68580"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 i, length }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9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(4, 3)</a:t>
                      </a:r>
                    </a:p>
                  </a:txBody>
                  <a:tcPr marL="68580" marR="68580"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(3, 5)</a:t>
                      </a:r>
                    </a:p>
                  </a:txBody>
                  <a:tcPr marL="68580" marR="68580"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 i, length }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(5, 6)</a:t>
                      </a:r>
                    </a:p>
                  </a:txBody>
                  <a:tcPr marL="68580" marR="68580"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(6, 7)</a:t>
                      </a:r>
                    </a:p>
                  </a:txBody>
                  <a:tcPr marL="68580" marR="68580"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 i, length }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1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(7, 6)</a:t>
                      </a:r>
                    </a:p>
                  </a:txBody>
                  <a:tcPr marL="68580" marR="68580"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9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(6, 8)</a:t>
                      </a:r>
                    </a:p>
                  </a:txBody>
                  <a:tcPr marL="68580" marR="68580"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 </a:t>
                      </a: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length }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575639" y="1507943"/>
            <a:ext cx="1752063" cy="3826117"/>
            <a:chOff x="404813" y="757238"/>
            <a:chExt cx="2657475" cy="5689600"/>
          </a:xfrm>
        </p:grpSpPr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1309688" y="757238"/>
              <a:ext cx="574675" cy="825500"/>
              <a:chOff x="4466" y="495"/>
              <a:chExt cx="362" cy="520"/>
            </a:xfrm>
          </p:grpSpPr>
          <p:grpSp>
            <p:nvGrpSpPr>
              <p:cNvPr id="45" name="Group 9"/>
              <p:cNvGrpSpPr>
                <a:grpSpLocks/>
              </p:cNvGrpSpPr>
              <p:nvPr/>
            </p:nvGrpSpPr>
            <p:grpSpPr bwMode="auto">
              <a:xfrm>
                <a:off x="4466" y="689"/>
                <a:ext cx="362" cy="326"/>
                <a:chOff x="3826" y="2684"/>
                <a:chExt cx="362" cy="326"/>
              </a:xfrm>
            </p:grpSpPr>
            <p:sp>
              <p:nvSpPr>
                <p:cNvPr id="47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8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sp>
            <p:nvSpPr>
              <p:cNvPr id="46" name="Line 15"/>
              <p:cNvSpPr>
                <a:spLocks noChangeShapeType="1"/>
              </p:cNvSpPr>
              <p:nvPr/>
            </p:nvSpPr>
            <p:spPr bwMode="auto">
              <a:xfrm>
                <a:off x="4653" y="495"/>
                <a:ext cx="0" cy="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1309688" y="1535113"/>
              <a:ext cx="574675" cy="1004887"/>
              <a:chOff x="4466" y="985"/>
              <a:chExt cx="362" cy="633"/>
            </a:xfrm>
          </p:grpSpPr>
          <p:grpSp>
            <p:nvGrpSpPr>
              <p:cNvPr id="41" name="Group 21"/>
              <p:cNvGrpSpPr>
                <a:grpSpLocks/>
              </p:cNvGrpSpPr>
              <p:nvPr/>
            </p:nvGrpSpPr>
            <p:grpSpPr bwMode="auto">
              <a:xfrm>
                <a:off x="4466" y="1292"/>
                <a:ext cx="362" cy="326"/>
                <a:chOff x="4276" y="1746"/>
                <a:chExt cx="362" cy="326"/>
              </a:xfrm>
            </p:grpSpPr>
            <p:sp>
              <p:nvSpPr>
                <p:cNvPr id="43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2</a:t>
                  </a:r>
                </a:p>
              </p:txBody>
            </p:sp>
          </p:grpSp>
          <p:cxnSp>
            <p:nvCxnSpPr>
              <p:cNvPr id="42" name="AutoShape 48"/>
              <p:cNvCxnSpPr>
                <a:cxnSpLocks noChangeShapeType="1"/>
                <a:stCxn id="47" idx="4"/>
                <a:endCxn id="43" idx="0"/>
              </p:cNvCxnSpPr>
              <p:nvPr/>
            </p:nvCxnSpPr>
            <p:spPr bwMode="auto">
              <a:xfrm rot="5400000">
                <a:off x="4502" y="1136"/>
                <a:ext cx="307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1309688" y="2493963"/>
              <a:ext cx="574675" cy="1004887"/>
              <a:chOff x="4466" y="1589"/>
              <a:chExt cx="362" cy="633"/>
            </a:xfrm>
          </p:grpSpPr>
          <p:grpSp>
            <p:nvGrpSpPr>
              <p:cNvPr id="37" name="Group 27"/>
              <p:cNvGrpSpPr>
                <a:grpSpLocks/>
              </p:cNvGrpSpPr>
              <p:nvPr/>
            </p:nvGrpSpPr>
            <p:grpSpPr bwMode="auto">
              <a:xfrm>
                <a:off x="4466" y="1896"/>
                <a:ext cx="362" cy="326"/>
                <a:chOff x="4276" y="1746"/>
                <a:chExt cx="362" cy="326"/>
              </a:xfrm>
            </p:grpSpPr>
            <p:sp>
              <p:nvSpPr>
                <p:cNvPr id="39" name="Oval 2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3</a:t>
                  </a:r>
                </a:p>
              </p:txBody>
            </p:sp>
          </p:grpSp>
          <p:cxnSp>
            <p:nvCxnSpPr>
              <p:cNvPr id="38" name="AutoShape 49"/>
              <p:cNvCxnSpPr>
                <a:cxnSpLocks noChangeShapeType="1"/>
                <a:stCxn id="43" idx="4"/>
                <a:endCxn id="39" idx="0"/>
              </p:cNvCxnSpPr>
              <p:nvPr/>
            </p:nvCxnSpPr>
            <p:spPr bwMode="auto">
              <a:xfrm rot="5400000">
                <a:off x="4501" y="1740"/>
                <a:ext cx="308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1914525" y="3937000"/>
              <a:ext cx="574675" cy="517525"/>
              <a:chOff x="4276" y="1746"/>
              <a:chExt cx="362" cy="326"/>
            </a:xfrm>
          </p:grpSpPr>
          <p:sp>
            <p:nvSpPr>
              <p:cNvPr id="35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500">
                  <a:latin typeface="Cambria" panose="02040503050406030204" pitchFamily="18" charset="0"/>
                </a:endParaRPr>
              </a:p>
            </p:txBody>
          </p:sp>
          <p:sp>
            <p:nvSpPr>
              <p:cNvPr id="36" name="Text Box 39"/>
              <p:cNvSpPr txBox="1">
                <a:spLocks noChangeArrowheads="1"/>
              </p:cNvSpPr>
              <p:nvPr/>
            </p:nvSpPr>
            <p:spPr bwMode="auto">
              <a:xfrm>
                <a:off x="4276" y="1769"/>
                <a:ext cx="28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/>
                <a:r>
                  <a:rPr lang="en-US" altLang="en-US" sz="15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5</a:t>
                </a:r>
              </a:p>
            </p:txBody>
          </p:sp>
        </p:grpSp>
        <p:cxnSp>
          <p:nvCxnSpPr>
            <p:cNvPr id="12" name="AutoShape 52"/>
            <p:cNvCxnSpPr>
              <a:cxnSpLocks noChangeShapeType="1"/>
            </p:cNvCxnSpPr>
            <p:nvPr/>
          </p:nvCxnSpPr>
          <p:spPr bwMode="auto">
            <a:xfrm>
              <a:off x="1893888" y="3216275"/>
              <a:ext cx="317500" cy="71120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44"/>
            <p:cNvGrpSpPr>
              <a:grpSpLocks/>
            </p:cNvGrpSpPr>
            <p:nvPr/>
          </p:nvGrpSpPr>
          <p:grpSpPr bwMode="auto">
            <a:xfrm>
              <a:off x="404813" y="3216275"/>
              <a:ext cx="1012825" cy="982663"/>
              <a:chOff x="3896" y="2044"/>
              <a:chExt cx="638" cy="619"/>
            </a:xfrm>
          </p:grpSpPr>
          <p:grpSp>
            <p:nvGrpSpPr>
              <p:cNvPr id="30" name="Group 24"/>
              <p:cNvGrpSpPr>
                <a:grpSpLocks/>
              </p:cNvGrpSpPr>
              <p:nvPr/>
            </p:nvGrpSpPr>
            <p:grpSpPr bwMode="auto">
              <a:xfrm>
                <a:off x="3896" y="2337"/>
                <a:ext cx="362" cy="326"/>
                <a:chOff x="4276" y="1746"/>
                <a:chExt cx="362" cy="326"/>
              </a:xfrm>
            </p:grpSpPr>
            <p:sp>
              <p:nvSpPr>
                <p:cNvPr id="33" name="Oval 25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cxnSp>
            <p:nvCxnSpPr>
              <p:cNvPr id="31" name="AutoShape 50"/>
              <p:cNvCxnSpPr>
                <a:cxnSpLocks noChangeShapeType="1"/>
                <a:stCxn id="39" idx="3"/>
                <a:endCxn id="33" idx="7"/>
              </p:cNvCxnSpPr>
              <p:nvPr/>
            </p:nvCxnSpPr>
            <p:spPr bwMode="auto">
              <a:xfrm rot="5400000">
                <a:off x="4255" y="2101"/>
                <a:ext cx="232" cy="32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AutoShape 53"/>
              <p:cNvCxnSpPr>
                <a:cxnSpLocks noChangeShapeType="1"/>
                <a:stCxn id="33" idx="2"/>
                <a:endCxn id="39" idx="2"/>
              </p:cNvCxnSpPr>
              <p:nvPr/>
            </p:nvCxnSpPr>
            <p:spPr bwMode="auto">
              <a:xfrm rot="10800000" flipH="1">
                <a:off x="3908" y="2044"/>
                <a:ext cx="575" cy="441"/>
              </a:xfrm>
              <a:prstGeom prst="curvedConnector3">
                <a:avLst>
                  <a:gd name="adj1" fmla="val -2505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" name="Group 50"/>
            <p:cNvGrpSpPr>
              <a:grpSpLocks/>
            </p:cNvGrpSpPr>
            <p:nvPr/>
          </p:nvGrpSpPr>
          <p:grpSpPr bwMode="auto">
            <a:xfrm>
              <a:off x="1914525" y="4406900"/>
              <a:ext cx="574675" cy="1008063"/>
              <a:chOff x="4979" y="2794"/>
              <a:chExt cx="362" cy="635"/>
            </a:xfrm>
          </p:grpSpPr>
          <p:grpSp>
            <p:nvGrpSpPr>
              <p:cNvPr id="26" name="Group 40"/>
              <p:cNvGrpSpPr>
                <a:grpSpLocks/>
              </p:cNvGrpSpPr>
              <p:nvPr/>
            </p:nvGrpSpPr>
            <p:grpSpPr bwMode="auto">
              <a:xfrm>
                <a:off x="4979" y="3103"/>
                <a:ext cx="362" cy="326"/>
                <a:chOff x="4276" y="1746"/>
                <a:chExt cx="362" cy="326"/>
              </a:xfrm>
            </p:grpSpPr>
            <p:sp>
              <p:nvSpPr>
                <p:cNvPr id="28" name="Oval 4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6</a:t>
                  </a:r>
                </a:p>
              </p:txBody>
            </p:sp>
          </p:grpSp>
          <p:cxnSp>
            <p:nvCxnSpPr>
              <p:cNvPr id="27" name="AutoShape 54"/>
              <p:cNvCxnSpPr>
                <a:cxnSpLocks noChangeShapeType="1"/>
                <a:stCxn id="35" idx="4"/>
                <a:endCxn id="28" idx="0"/>
              </p:cNvCxnSpPr>
              <p:nvPr/>
            </p:nvCxnSpPr>
            <p:spPr bwMode="auto">
              <a:xfrm rot="5400000">
                <a:off x="5014" y="2946"/>
                <a:ext cx="309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55"/>
            <p:cNvGrpSpPr>
              <a:grpSpLocks/>
            </p:cNvGrpSpPr>
            <p:nvPr/>
          </p:nvGrpSpPr>
          <p:grpSpPr bwMode="auto">
            <a:xfrm>
              <a:off x="2487613" y="5132388"/>
              <a:ext cx="574675" cy="1314450"/>
              <a:chOff x="5345" y="3199"/>
              <a:chExt cx="362" cy="828"/>
            </a:xfrm>
          </p:grpSpPr>
          <p:grpSp>
            <p:nvGrpSpPr>
              <p:cNvPr id="22" name="Group 6"/>
              <p:cNvGrpSpPr>
                <a:grpSpLocks/>
              </p:cNvGrpSpPr>
              <p:nvPr/>
            </p:nvGrpSpPr>
            <p:grpSpPr bwMode="auto">
              <a:xfrm>
                <a:off x="5345" y="3701"/>
                <a:ext cx="362" cy="326"/>
                <a:chOff x="4726" y="2684"/>
                <a:chExt cx="362" cy="326"/>
              </a:xfrm>
            </p:grpSpPr>
            <p:sp>
              <p:nvSpPr>
                <p:cNvPr id="24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7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8</a:t>
                  </a:r>
                </a:p>
              </p:txBody>
            </p:sp>
          </p:grpSp>
          <p:cxnSp>
            <p:nvCxnSpPr>
              <p:cNvPr id="23" name="AutoShape 55"/>
              <p:cNvCxnSpPr>
                <a:cxnSpLocks noChangeShapeType="1"/>
                <a:stCxn id="28" idx="6"/>
                <a:endCxn id="24" idx="0"/>
              </p:cNvCxnSpPr>
              <p:nvPr/>
            </p:nvCxnSpPr>
            <p:spPr bwMode="auto">
              <a:xfrm>
                <a:off x="5351" y="3199"/>
                <a:ext cx="181" cy="502"/>
              </a:xfrm>
              <a:prstGeom prst="curvedConnector2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1101725" y="5132388"/>
              <a:ext cx="920750" cy="1241425"/>
              <a:chOff x="4467" y="3251"/>
              <a:chExt cx="580" cy="782"/>
            </a:xfrm>
          </p:grpSpPr>
          <p:grpSp>
            <p:nvGrpSpPr>
              <p:cNvPr id="17" name="Group 43"/>
              <p:cNvGrpSpPr>
                <a:grpSpLocks/>
              </p:cNvGrpSpPr>
              <p:nvPr/>
            </p:nvGrpSpPr>
            <p:grpSpPr bwMode="auto">
              <a:xfrm>
                <a:off x="4467" y="3707"/>
                <a:ext cx="362" cy="326"/>
                <a:chOff x="4276" y="1746"/>
                <a:chExt cx="362" cy="326"/>
              </a:xfrm>
            </p:grpSpPr>
            <p:sp>
              <p:nvSpPr>
                <p:cNvPr id="20" name="Oval 4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cxnSp>
            <p:nvCxnSpPr>
              <p:cNvPr id="18" name="AutoShape 56"/>
              <p:cNvCxnSpPr>
                <a:cxnSpLocks noChangeShapeType="1"/>
                <a:stCxn id="28" idx="3"/>
                <a:endCxn id="20" idx="7"/>
              </p:cNvCxnSpPr>
              <p:nvPr/>
            </p:nvCxnSpPr>
            <p:spPr bwMode="auto">
              <a:xfrm rot="5400000">
                <a:off x="4715" y="3418"/>
                <a:ext cx="395" cy="26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57"/>
              <p:cNvCxnSpPr>
                <a:cxnSpLocks noChangeShapeType="1"/>
                <a:stCxn id="20" idx="2"/>
                <a:endCxn id="28" idx="2"/>
              </p:cNvCxnSpPr>
              <p:nvPr/>
            </p:nvCxnSpPr>
            <p:spPr bwMode="auto">
              <a:xfrm rot="10800000" flipH="1">
                <a:off x="4479" y="3251"/>
                <a:ext cx="517" cy="604"/>
              </a:xfrm>
              <a:prstGeom prst="curvedConnector3">
                <a:avLst>
                  <a:gd name="adj1" fmla="val -2786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4048028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5202" y="182270"/>
            <a:ext cx="1739696" cy="50125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Cambria" panose="02040503050406030204" pitchFamily="18" charset="0"/>
                <a:cs typeface="Times New Roman" panose="02020603050405020304" pitchFamily="18" charset="0"/>
              </a:rPr>
              <a:t>DU-Paths</a:t>
            </a:r>
          </a:p>
        </p:txBody>
      </p:sp>
      <p:graphicFrame>
        <p:nvGraphicFramePr>
          <p:cNvPr id="220338" name="Group 178"/>
          <p:cNvGraphicFramePr>
            <a:graphicFrameLocks noGrp="1"/>
          </p:cNvGraphicFramePr>
          <p:nvPr>
            <p:ph sz="half" idx="1"/>
          </p:nvPr>
        </p:nvGraphicFramePr>
        <p:xfrm>
          <a:off x="59535" y="1431132"/>
          <a:ext cx="3268266" cy="3630217"/>
        </p:xfrm>
        <a:graphic>
          <a:graphicData uri="http://schemas.openxmlformats.org/drawingml/2006/table">
            <a:tbl>
              <a:tblPr/>
              <a:tblGrid>
                <a:gridCol w="889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variable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DU Pairs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DU Paths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numbers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(1, 7)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[ 1,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[ 1, 2, 3, 5, 6, 7 ]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length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(1, 8)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(3,4))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(3,5))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(6,7))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(6,8))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[ 1, 2, 3, 5, 6, 8 ]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[ 1,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[ 1, 2, 3,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[ 1, 2, 3, 5, 6, 8 ]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var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(8, 8)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No path needed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27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(1, 5)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(4, 4)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(4, 5)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[ 1,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[ 4,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[ 4, 3, 5 ]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358982" y="976894"/>
            <a:ext cx="5877668" cy="4712852"/>
            <a:chOff x="4882054" y="421408"/>
            <a:chExt cx="7836891" cy="6283803"/>
          </a:xfrm>
        </p:grpSpPr>
        <p:sp>
          <p:nvSpPr>
            <p:cNvPr id="8" name="Text Box 38"/>
            <p:cNvSpPr txBox="1">
              <a:spLocks noChangeArrowheads="1"/>
            </p:cNvSpPr>
            <p:nvPr/>
          </p:nvSpPr>
          <p:spPr bwMode="auto">
            <a:xfrm>
              <a:off x="7507287" y="886545"/>
              <a:ext cx="326866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def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(1) = { numbers, sum, length }</a:t>
              </a:r>
            </a:p>
          </p:txBody>
        </p:sp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7545389" y="1826345"/>
              <a:ext cx="179882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def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(2) = { </a:t>
              </a: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}</a:t>
              </a:r>
            </a:p>
          </p:txBody>
        </p:sp>
        <p:sp>
          <p:nvSpPr>
            <p:cNvPr id="10" name="Text Box 44"/>
            <p:cNvSpPr txBox="1">
              <a:spLocks noChangeArrowheads="1"/>
            </p:cNvSpPr>
            <p:nvPr/>
          </p:nvSpPr>
          <p:spPr bwMode="auto">
            <a:xfrm>
              <a:off x="8276811" y="3628663"/>
              <a:ext cx="39122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def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(5) = {mean, </a:t>
              </a: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varsum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use (5) = { numbers, length, sum }</a:t>
              </a:r>
            </a:p>
          </p:txBody>
        </p:sp>
        <p:sp>
          <p:nvSpPr>
            <p:cNvPr id="11" name="Text Box 49"/>
            <p:cNvSpPr txBox="1">
              <a:spLocks noChangeArrowheads="1"/>
            </p:cNvSpPr>
            <p:nvPr/>
          </p:nvSpPr>
          <p:spPr bwMode="auto">
            <a:xfrm>
              <a:off x="8496195" y="6033458"/>
              <a:ext cx="4222750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def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(8) = { </a:t>
              </a: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var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}</a:t>
              </a:r>
            </a:p>
            <a:p>
              <a:pPr eaLnBrk="1" hangingPunct="1"/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use (8) = {length, mean, </a:t>
              </a: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var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6551614" y="4907682"/>
              <a:ext cx="4300538" cy="481013"/>
              <a:chOff x="1544" y="3316"/>
              <a:chExt cx="2709" cy="303"/>
            </a:xfrm>
          </p:grpSpPr>
          <p:sp>
            <p:nvSpPr>
              <p:cNvPr id="54" name="Text Box 51"/>
              <p:cNvSpPr txBox="1">
                <a:spLocks noChangeArrowheads="1"/>
              </p:cNvSpPr>
              <p:nvPr/>
            </p:nvSpPr>
            <p:spPr bwMode="auto">
              <a:xfrm>
                <a:off x="2820" y="3316"/>
                <a:ext cx="143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sz="12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use (6, 8) = { </a:t>
                </a:r>
                <a:r>
                  <a:rPr lang="en-US" altLang="zh-CN" sz="1200" b="1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2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length }</a:t>
                </a:r>
              </a:p>
            </p:txBody>
          </p:sp>
          <p:sp>
            <p:nvSpPr>
              <p:cNvPr id="55" name="Text Box 52"/>
              <p:cNvSpPr txBox="1">
                <a:spLocks noChangeArrowheads="1"/>
              </p:cNvSpPr>
              <p:nvPr/>
            </p:nvSpPr>
            <p:spPr bwMode="auto">
              <a:xfrm>
                <a:off x="1544" y="3464"/>
                <a:ext cx="143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sz="1200" b="1">
                    <a:latin typeface="Cambria" panose="02040503050406030204" pitchFamily="18" charset="0"/>
                    <a:cs typeface="Times New Roman" panose="02020603050405020304" pitchFamily="18" charset="0"/>
                  </a:rPr>
                  <a:t>use (6, 7) = { i, length }</a:t>
                </a:r>
              </a:p>
            </p:txBody>
          </p:sp>
        </p:grpSp>
        <p:grpSp>
          <p:nvGrpSpPr>
            <p:cNvPr id="13" name="组合 1"/>
            <p:cNvGrpSpPr>
              <a:grpSpLocks/>
            </p:cNvGrpSpPr>
            <p:nvPr/>
          </p:nvGrpSpPr>
          <p:grpSpPr bwMode="auto">
            <a:xfrm>
              <a:off x="4882054" y="421408"/>
              <a:ext cx="4217778" cy="6283803"/>
              <a:chOff x="1983332" y="819061"/>
              <a:chExt cx="4216971" cy="6283706"/>
            </a:xfrm>
          </p:grpSpPr>
          <p:grpSp>
            <p:nvGrpSpPr>
              <p:cNvPr id="18" name="Group 2"/>
              <p:cNvGrpSpPr>
                <a:grpSpLocks/>
              </p:cNvGrpSpPr>
              <p:nvPr/>
            </p:nvGrpSpPr>
            <p:grpSpPr bwMode="auto">
              <a:xfrm>
                <a:off x="3275856" y="819061"/>
                <a:ext cx="2876550" cy="5627688"/>
                <a:chOff x="274" y="490"/>
                <a:chExt cx="1812" cy="3545"/>
              </a:xfrm>
            </p:grpSpPr>
            <p:grpSp>
              <p:nvGrpSpPr>
                <p:cNvPr id="20" name="Group 3"/>
                <p:cNvGrpSpPr>
                  <a:grpSpLocks/>
                </p:cNvGrpSpPr>
                <p:nvPr/>
              </p:nvGrpSpPr>
              <p:grpSpPr bwMode="auto">
                <a:xfrm>
                  <a:off x="1736" y="3701"/>
                  <a:ext cx="350" cy="333"/>
                  <a:chOff x="4738" y="2684"/>
                  <a:chExt cx="350" cy="333"/>
                </a:xfrm>
              </p:grpSpPr>
              <p:sp>
                <p:nvSpPr>
                  <p:cNvPr id="52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571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42" y="2707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8</a:t>
                    </a:r>
                  </a:p>
                </p:txBody>
              </p:sp>
            </p:grpSp>
            <p:grpSp>
              <p:nvGrpSpPr>
                <p:cNvPr id="21" name="Group 6"/>
                <p:cNvGrpSpPr>
                  <a:grpSpLocks/>
                </p:cNvGrpSpPr>
                <p:nvPr/>
              </p:nvGrpSpPr>
              <p:grpSpPr bwMode="auto">
                <a:xfrm>
                  <a:off x="801" y="684"/>
                  <a:ext cx="350" cy="333"/>
                  <a:chOff x="3838" y="2684"/>
                  <a:chExt cx="350" cy="333"/>
                </a:xfrm>
              </p:grpSpPr>
              <p:sp>
                <p:nvSpPr>
                  <p:cNvPr id="50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2" y="2707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>
                  <a:off x="976" y="490"/>
                  <a:ext cx="0" cy="18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latin typeface="Cambria" panose="02040503050406030204" pitchFamily="18" charset="0"/>
                  </a:endParaRPr>
                </a:p>
              </p:txBody>
            </p:sp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801" y="1287"/>
                  <a:ext cx="350" cy="333"/>
                  <a:chOff x="4288" y="1746"/>
                  <a:chExt cx="350" cy="333"/>
                </a:xfrm>
              </p:grpSpPr>
              <p:sp>
                <p:nvSpPr>
                  <p:cNvPr id="48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2" y="1769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24" name="Group 13"/>
                <p:cNvGrpSpPr>
                  <a:grpSpLocks/>
                </p:cNvGrpSpPr>
                <p:nvPr/>
              </p:nvGrpSpPr>
              <p:grpSpPr bwMode="auto">
                <a:xfrm>
                  <a:off x="274" y="2493"/>
                  <a:ext cx="350" cy="333"/>
                  <a:chOff x="4288" y="1746"/>
                  <a:chExt cx="350" cy="333"/>
                </a:xfrm>
              </p:grpSpPr>
              <p:sp>
                <p:nvSpPr>
                  <p:cNvPr id="4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2" y="1769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25" name="Group 16"/>
                <p:cNvGrpSpPr>
                  <a:grpSpLocks/>
                </p:cNvGrpSpPr>
                <p:nvPr/>
              </p:nvGrpSpPr>
              <p:grpSpPr bwMode="auto">
                <a:xfrm>
                  <a:off x="801" y="1891"/>
                  <a:ext cx="350" cy="333"/>
                  <a:chOff x="4288" y="1746"/>
                  <a:chExt cx="350" cy="333"/>
                </a:xfrm>
              </p:grpSpPr>
              <p:sp>
                <p:nvSpPr>
                  <p:cNvPr id="44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2" y="1769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26" name="Group 19"/>
                <p:cNvGrpSpPr>
                  <a:grpSpLocks/>
                </p:cNvGrpSpPr>
                <p:nvPr/>
              </p:nvGrpSpPr>
              <p:grpSpPr bwMode="auto">
                <a:xfrm>
                  <a:off x="1314" y="2493"/>
                  <a:ext cx="350" cy="333"/>
                  <a:chOff x="4288" y="1746"/>
                  <a:chExt cx="350" cy="333"/>
                </a:xfrm>
              </p:grpSpPr>
              <p:sp>
                <p:nvSpPr>
                  <p:cNvPr id="42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2" y="1769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27" name="Group 22"/>
                <p:cNvGrpSpPr>
                  <a:grpSpLocks/>
                </p:cNvGrpSpPr>
                <p:nvPr/>
              </p:nvGrpSpPr>
              <p:grpSpPr bwMode="auto">
                <a:xfrm>
                  <a:off x="1314" y="3098"/>
                  <a:ext cx="350" cy="333"/>
                  <a:chOff x="4288" y="1746"/>
                  <a:chExt cx="350" cy="333"/>
                </a:xfrm>
              </p:grpSpPr>
              <p:sp>
                <p:nvSpPr>
                  <p:cNvPr id="40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2" y="1769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28" name="Group 25"/>
                <p:cNvGrpSpPr>
                  <a:grpSpLocks/>
                </p:cNvGrpSpPr>
                <p:nvPr/>
              </p:nvGrpSpPr>
              <p:grpSpPr bwMode="auto">
                <a:xfrm>
                  <a:off x="802" y="3702"/>
                  <a:ext cx="350" cy="333"/>
                  <a:chOff x="4288" y="1746"/>
                  <a:chExt cx="350" cy="333"/>
                </a:xfrm>
              </p:grpSpPr>
              <p:sp>
                <p:nvSpPr>
                  <p:cNvPr id="38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2" y="1769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7</a:t>
                    </a:r>
                  </a:p>
                </p:txBody>
              </p:sp>
            </p:grpSp>
            <p:cxnSp>
              <p:nvCxnSpPr>
                <p:cNvPr id="29" name="AutoShape 28"/>
                <p:cNvCxnSpPr>
                  <a:cxnSpLocks noChangeShapeType="1"/>
                  <a:stCxn id="50" idx="4"/>
                  <a:endCxn id="48" idx="0"/>
                </p:cNvCxnSpPr>
                <p:nvPr/>
              </p:nvCxnSpPr>
              <p:spPr bwMode="auto">
                <a:xfrm>
                  <a:off x="976" y="986"/>
                  <a:ext cx="0" cy="29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" name="AutoShape 29"/>
                <p:cNvCxnSpPr>
                  <a:cxnSpLocks noChangeShapeType="1"/>
                  <a:stCxn id="48" idx="4"/>
                  <a:endCxn id="44" idx="0"/>
                </p:cNvCxnSpPr>
                <p:nvPr/>
              </p:nvCxnSpPr>
              <p:spPr bwMode="auto">
                <a:xfrm>
                  <a:off x="976" y="1589"/>
                  <a:ext cx="0" cy="296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" name="AutoShape 30"/>
                <p:cNvCxnSpPr>
                  <a:cxnSpLocks noChangeShapeType="1"/>
                  <a:stCxn id="44" idx="3"/>
                  <a:endCxn id="46" idx="7"/>
                </p:cNvCxnSpPr>
                <p:nvPr/>
              </p:nvCxnSpPr>
              <p:spPr bwMode="auto">
                <a:xfrm flipH="1">
                  <a:off x="573" y="2150"/>
                  <a:ext cx="279" cy="38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2" name="AutoShape 31"/>
                <p:cNvCxnSpPr>
                  <a:cxnSpLocks noChangeShapeType="1"/>
                  <a:stCxn id="44" idx="6"/>
                  <a:endCxn id="42" idx="0"/>
                </p:cNvCxnSpPr>
                <p:nvPr/>
              </p:nvCxnSpPr>
              <p:spPr bwMode="auto">
                <a:xfrm>
                  <a:off x="1157" y="2039"/>
                  <a:ext cx="332" cy="448"/>
                </a:xfrm>
                <a:prstGeom prst="curvedConnector2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" name="AutoShape 32"/>
                <p:cNvCxnSpPr>
                  <a:cxnSpLocks noChangeShapeType="1"/>
                  <a:stCxn id="46" idx="3"/>
                  <a:endCxn id="44" idx="2"/>
                </p:cNvCxnSpPr>
                <p:nvPr/>
              </p:nvCxnSpPr>
              <p:spPr bwMode="auto">
                <a:xfrm rot="5400000" flipH="1" flipV="1">
                  <a:off x="203" y="2161"/>
                  <a:ext cx="713" cy="470"/>
                </a:xfrm>
                <a:prstGeom prst="curvedConnector4">
                  <a:avLst>
                    <a:gd name="adj1" fmla="val -25384"/>
                    <a:gd name="adj2" fmla="val -50639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AutoShape 33"/>
                <p:cNvCxnSpPr>
                  <a:cxnSpLocks noChangeShapeType="1"/>
                  <a:stCxn id="42" idx="4"/>
                  <a:endCxn id="40" idx="0"/>
                </p:cNvCxnSpPr>
                <p:nvPr/>
              </p:nvCxnSpPr>
              <p:spPr bwMode="auto">
                <a:xfrm>
                  <a:off x="1489" y="2795"/>
                  <a:ext cx="0" cy="29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" name="AutoShape 34"/>
                <p:cNvCxnSpPr>
                  <a:cxnSpLocks noChangeShapeType="1"/>
                  <a:stCxn id="40" idx="6"/>
                  <a:endCxn id="52" idx="0"/>
                </p:cNvCxnSpPr>
                <p:nvPr/>
              </p:nvCxnSpPr>
              <p:spPr bwMode="auto">
                <a:xfrm>
                  <a:off x="1670" y="3246"/>
                  <a:ext cx="241" cy="443"/>
                </a:xfrm>
                <a:prstGeom prst="curvedConnector2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" name="AutoShape 35"/>
                <p:cNvCxnSpPr>
                  <a:cxnSpLocks noChangeShapeType="1"/>
                  <a:stCxn id="40" idx="3"/>
                  <a:endCxn id="38" idx="7"/>
                </p:cNvCxnSpPr>
                <p:nvPr/>
              </p:nvCxnSpPr>
              <p:spPr bwMode="auto">
                <a:xfrm flipH="1">
                  <a:off x="1101" y="3357"/>
                  <a:ext cx="264" cy="38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" name="AutoShape 36"/>
                <p:cNvCxnSpPr>
                  <a:cxnSpLocks noChangeShapeType="1"/>
                  <a:stCxn id="38" idx="3"/>
                  <a:endCxn id="40" idx="2"/>
                </p:cNvCxnSpPr>
                <p:nvPr/>
              </p:nvCxnSpPr>
              <p:spPr bwMode="auto">
                <a:xfrm rot="5400000" flipH="1" flipV="1">
                  <a:off x="723" y="3376"/>
                  <a:ext cx="715" cy="455"/>
                </a:xfrm>
                <a:prstGeom prst="curvedConnector4">
                  <a:avLst>
                    <a:gd name="adj1" fmla="val -25315"/>
                    <a:gd name="adj2" fmla="val -45935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9" name="Text Box 48"/>
              <p:cNvSpPr txBox="1">
                <a:spLocks noChangeArrowheads="1"/>
              </p:cNvSpPr>
              <p:nvPr/>
            </p:nvSpPr>
            <p:spPr bwMode="auto">
              <a:xfrm>
                <a:off x="1983332" y="6610332"/>
                <a:ext cx="4216971" cy="492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sz="1200" b="1" dirty="0" err="1">
                    <a:latin typeface="Cambria" panose="02040503050406030204" pitchFamily="18" charset="0"/>
                  </a:rPr>
                  <a:t>def</a:t>
                </a:r>
                <a:r>
                  <a:rPr lang="en-US" altLang="zh-CN" sz="1200" b="1" dirty="0">
                    <a:latin typeface="Cambria" panose="02040503050406030204" pitchFamily="18" charset="0"/>
                  </a:rPr>
                  <a:t> (7) = { </a:t>
                </a:r>
                <a:r>
                  <a:rPr lang="en-US" altLang="zh-CN" sz="1200" b="1" dirty="0" err="1">
                    <a:latin typeface="Cambria" panose="02040503050406030204" pitchFamily="18" charset="0"/>
                  </a:rPr>
                  <a:t>varsum</a:t>
                </a:r>
                <a:r>
                  <a:rPr lang="en-US" altLang="zh-CN" sz="1200" b="1" dirty="0">
                    <a:latin typeface="Cambria" panose="02040503050406030204" pitchFamily="18" charset="0"/>
                  </a:rPr>
                  <a:t>, </a:t>
                </a:r>
                <a:r>
                  <a:rPr lang="en-US" altLang="zh-CN" sz="1200" b="1" dirty="0" err="1">
                    <a:latin typeface="Cambria" panose="02040503050406030204" pitchFamily="18" charset="0"/>
                  </a:rPr>
                  <a:t>i</a:t>
                </a:r>
                <a:r>
                  <a:rPr lang="en-US" altLang="zh-CN" sz="1200" b="1" dirty="0">
                    <a:latin typeface="Cambria" panose="02040503050406030204" pitchFamily="18" charset="0"/>
                  </a:rPr>
                  <a:t> }</a:t>
                </a:r>
              </a:p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sz="1200" b="1" dirty="0">
                    <a:latin typeface="Cambria" panose="02040503050406030204" pitchFamily="18" charset="0"/>
                  </a:rPr>
                  <a:t>use (7) = { </a:t>
                </a:r>
                <a:r>
                  <a:rPr lang="en-US" altLang="zh-CN" sz="1200" b="1" dirty="0" err="1">
                    <a:latin typeface="Cambria" panose="02040503050406030204" pitchFamily="18" charset="0"/>
                  </a:rPr>
                  <a:t>varsum</a:t>
                </a:r>
                <a:r>
                  <a:rPr lang="en-US" altLang="zh-CN" sz="1200" b="1" dirty="0">
                    <a:latin typeface="Cambria" panose="02040503050406030204" pitchFamily="18" charset="0"/>
                  </a:rPr>
                  <a:t>, numbers, </a:t>
                </a:r>
                <a:r>
                  <a:rPr lang="en-US" altLang="zh-CN" sz="1200" b="1" dirty="0" err="1">
                    <a:latin typeface="Cambria" panose="02040503050406030204" pitchFamily="18" charset="0"/>
                  </a:rPr>
                  <a:t>i</a:t>
                </a:r>
                <a:r>
                  <a:rPr lang="en-US" altLang="zh-CN" sz="1200" b="1" dirty="0">
                    <a:latin typeface="Cambria" panose="02040503050406030204" pitchFamily="18" charset="0"/>
                  </a:rPr>
                  <a:t>, mean }</a:t>
                </a:r>
              </a:p>
            </p:txBody>
          </p:sp>
        </p:grpSp>
        <p:sp>
          <p:nvSpPr>
            <p:cNvPr id="14" name="Text Box 43"/>
            <p:cNvSpPr txBox="1">
              <a:spLocks noChangeArrowheads="1"/>
            </p:cNvSpPr>
            <p:nvPr/>
          </p:nvSpPr>
          <p:spPr bwMode="auto">
            <a:xfrm>
              <a:off x="5075534" y="4112834"/>
              <a:ext cx="2754312" cy="492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def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(4) = { sum, </a:t>
              </a: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use (4) = { sum, numbers, </a:t>
              </a: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}</a:t>
              </a:r>
            </a:p>
          </p:txBody>
        </p:sp>
        <p:grpSp>
          <p:nvGrpSpPr>
            <p:cNvPr id="15" name="Group 53"/>
            <p:cNvGrpSpPr>
              <a:grpSpLocks/>
            </p:cNvGrpSpPr>
            <p:nvPr/>
          </p:nvGrpSpPr>
          <p:grpSpPr bwMode="auto">
            <a:xfrm>
              <a:off x="5525295" y="3027370"/>
              <a:ext cx="4327525" cy="604838"/>
              <a:chOff x="1038" y="2019"/>
              <a:chExt cx="2726" cy="381"/>
            </a:xfrm>
          </p:grpSpPr>
          <p:sp>
            <p:nvSpPr>
              <p:cNvPr id="16" name="Text Box 41"/>
              <p:cNvSpPr txBox="1">
                <a:spLocks noChangeArrowheads="1"/>
              </p:cNvSpPr>
              <p:nvPr/>
            </p:nvSpPr>
            <p:spPr bwMode="auto">
              <a:xfrm>
                <a:off x="2331" y="2019"/>
                <a:ext cx="1433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sz="1200" b="1">
                    <a:latin typeface="Cambria" panose="02040503050406030204" pitchFamily="18" charset="0"/>
                    <a:cs typeface="Times New Roman" panose="02020603050405020304" pitchFamily="18" charset="0"/>
                  </a:rPr>
                  <a:t>use (3, 5) = { i, length }</a:t>
                </a:r>
              </a:p>
            </p:txBody>
          </p:sp>
          <p:sp>
            <p:nvSpPr>
              <p:cNvPr id="17" name="Text Box 50"/>
              <p:cNvSpPr txBox="1">
                <a:spLocks noChangeArrowheads="1"/>
              </p:cNvSpPr>
              <p:nvPr/>
            </p:nvSpPr>
            <p:spPr bwMode="auto">
              <a:xfrm>
                <a:off x="1038" y="2245"/>
                <a:ext cx="1433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sz="12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use (3, 4) = { </a:t>
                </a:r>
                <a:r>
                  <a:rPr lang="en-US" altLang="zh-CN" sz="1200" b="1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2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length }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38738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271945" y="169185"/>
            <a:ext cx="1674228" cy="50125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Cambria" panose="02040503050406030204" pitchFamily="18" charset="0"/>
                <a:cs typeface="Times New Roman" panose="02020603050405020304" pitchFamily="18" charset="0"/>
              </a:rPr>
              <a:t>DU-Paths</a:t>
            </a:r>
          </a:p>
        </p:txBody>
      </p:sp>
      <p:graphicFrame>
        <p:nvGraphicFramePr>
          <p:cNvPr id="220329" name="Group 169"/>
          <p:cNvGraphicFramePr>
            <a:graphicFrameLocks noGrp="1"/>
          </p:cNvGraphicFramePr>
          <p:nvPr>
            <p:ph sz="half" idx="2"/>
          </p:nvPr>
        </p:nvGraphicFramePr>
        <p:xfrm>
          <a:off x="233318" y="1478757"/>
          <a:ext cx="3268267" cy="423542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86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variable</a:t>
                      </a:r>
                    </a:p>
                  </a:txBody>
                  <a:tcPr marL="68580" marR="68580" marT="34294" marB="342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DU Pairs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DU Paths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mean</a:t>
                      </a:r>
                    </a:p>
                  </a:txBody>
                  <a:tcPr marL="68580" marR="68580" marT="34294" marB="342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(5, 7)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(5, 8)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[ 5, 6, 8 ]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7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varsum</a:t>
                      </a:r>
                    </a:p>
                  </a:txBody>
                  <a:tcPr marL="68580" marR="68580" marT="34294" marB="342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(5, 7)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(5, 8)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(7, 7)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(7, 8)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[ 5, 6, 8 ]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[ 7,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[ 7, 6, 8 ]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65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68580" marR="68580" marT="34294" marB="342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(2, (3,4))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(2, (3,5))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(4, 4)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(4, (3,4))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(4, (3,5))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(5, 7)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(5, (6,7))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(5,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(7, 7)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(7, (6,7))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(7, (6,8))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[ 4,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[ 4,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[ 4,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[ 5, 6, 8 ]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[ 7,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[ 7,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[ 7, 6, 8 ]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641371" y="1214124"/>
            <a:ext cx="5877668" cy="4670702"/>
            <a:chOff x="4882054" y="421408"/>
            <a:chExt cx="7836891" cy="6227603"/>
          </a:xfrm>
        </p:grpSpPr>
        <p:sp>
          <p:nvSpPr>
            <p:cNvPr id="8" name="Text Box 38"/>
            <p:cNvSpPr txBox="1">
              <a:spLocks noChangeArrowheads="1"/>
            </p:cNvSpPr>
            <p:nvPr/>
          </p:nvSpPr>
          <p:spPr bwMode="auto">
            <a:xfrm>
              <a:off x="7507287" y="886545"/>
              <a:ext cx="326866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def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(1) = { numbers, sum, length }</a:t>
              </a:r>
            </a:p>
          </p:txBody>
        </p:sp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7545389" y="1826345"/>
              <a:ext cx="22219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200" b="1">
                  <a:latin typeface="Cambria" panose="02040503050406030204" pitchFamily="18" charset="0"/>
                  <a:cs typeface="Times New Roman" panose="02020603050405020304" pitchFamily="18" charset="0"/>
                </a:rPr>
                <a:t>def (2) = { i }</a:t>
              </a:r>
            </a:p>
          </p:txBody>
        </p:sp>
        <p:sp>
          <p:nvSpPr>
            <p:cNvPr id="10" name="Text Box 44"/>
            <p:cNvSpPr txBox="1">
              <a:spLocks noChangeArrowheads="1"/>
            </p:cNvSpPr>
            <p:nvPr/>
          </p:nvSpPr>
          <p:spPr bwMode="auto">
            <a:xfrm>
              <a:off x="8276811" y="3628663"/>
              <a:ext cx="373888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def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(5) = {mean, </a:t>
              </a: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varsum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use (5) = { numbers, length, sum }</a:t>
              </a:r>
            </a:p>
          </p:txBody>
        </p:sp>
        <p:sp>
          <p:nvSpPr>
            <p:cNvPr id="11" name="Text Box 49"/>
            <p:cNvSpPr txBox="1">
              <a:spLocks noChangeArrowheads="1"/>
            </p:cNvSpPr>
            <p:nvPr/>
          </p:nvSpPr>
          <p:spPr bwMode="auto">
            <a:xfrm>
              <a:off x="8496195" y="6033458"/>
              <a:ext cx="4222750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def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(8) = { </a:t>
              </a: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var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}</a:t>
              </a:r>
            </a:p>
            <a:p>
              <a:pPr eaLnBrk="1" hangingPunct="1"/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use (8) = {length, mean, </a:t>
              </a: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var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6551614" y="4907682"/>
              <a:ext cx="4300538" cy="481013"/>
              <a:chOff x="1544" y="3316"/>
              <a:chExt cx="2709" cy="303"/>
            </a:xfrm>
          </p:grpSpPr>
          <p:sp>
            <p:nvSpPr>
              <p:cNvPr id="54" name="Text Box 51"/>
              <p:cNvSpPr txBox="1">
                <a:spLocks noChangeArrowheads="1"/>
              </p:cNvSpPr>
              <p:nvPr/>
            </p:nvSpPr>
            <p:spPr bwMode="auto">
              <a:xfrm>
                <a:off x="2820" y="3316"/>
                <a:ext cx="143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sz="12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use (6, 8) = { </a:t>
                </a:r>
                <a:r>
                  <a:rPr lang="en-US" altLang="zh-CN" sz="1200" b="1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2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length }</a:t>
                </a:r>
              </a:p>
            </p:txBody>
          </p:sp>
          <p:sp>
            <p:nvSpPr>
              <p:cNvPr id="55" name="Text Box 52"/>
              <p:cNvSpPr txBox="1">
                <a:spLocks noChangeArrowheads="1"/>
              </p:cNvSpPr>
              <p:nvPr/>
            </p:nvSpPr>
            <p:spPr bwMode="auto">
              <a:xfrm>
                <a:off x="1544" y="3464"/>
                <a:ext cx="143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sz="1200" b="1">
                    <a:latin typeface="Cambria" panose="02040503050406030204" pitchFamily="18" charset="0"/>
                    <a:cs typeface="Times New Roman" panose="02020603050405020304" pitchFamily="18" charset="0"/>
                  </a:rPr>
                  <a:t>use (6, 7) = { i, length }</a:t>
                </a:r>
              </a:p>
            </p:txBody>
          </p:sp>
        </p:grpSp>
        <p:grpSp>
          <p:nvGrpSpPr>
            <p:cNvPr id="13" name="组合 1"/>
            <p:cNvGrpSpPr>
              <a:grpSpLocks/>
            </p:cNvGrpSpPr>
            <p:nvPr/>
          </p:nvGrpSpPr>
          <p:grpSpPr bwMode="auto">
            <a:xfrm>
              <a:off x="4882054" y="421408"/>
              <a:ext cx="4217778" cy="6142987"/>
              <a:chOff x="1983332" y="819061"/>
              <a:chExt cx="4216971" cy="6142892"/>
            </a:xfrm>
          </p:grpSpPr>
          <p:grpSp>
            <p:nvGrpSpPr>
              <p:cNvPr id="18" name="Group 2"/>
              <p:cNvGrpSpPr>
                <a:grpSpLocks/>
              </p:cNvGrpSpPr>
              <p:nvPr/>
            </p:nvGrpSpPr>
            <p:grpSpPr bwMode="auto">
              <a:xfrm>
                <a:off x="3275856" y="819061"/>
                <a:ext cx="2876550" cy="5627688"/>
                <a:chOff x="274" y="490"/>
                <a:chExt cx="1812" cy="3545"/>
              </a:xfrm>
            </p:grpSpPr>
            <p:grpSp>
              <p:nvGrpSpPr>
                <p:cNvPr id="20" name="Group 3"/>
                <p:cNvGrpSpPr>
                  <a:grpSpLocks/>
                </p:cNvGrpSpPr>
                <p:nvPr/>
              </p:nvGrpSpPr>
              <p:grpSpPr bwMode="auto">
                <a:xfrm>
                  <a:off x="1736" y="3701"/>
                  <a:ext cx="350" cy="333"/>
                  <a:chOff x="4738" y="2684"/>
                  <a:chExt cx="350" cy="333"/>
                </a:xfrm>
              </p:grpSpPr>
              <p:sp>
                <p:nvSpPr>
                  <p:cNvPr id="52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571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42" y="2707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8</a:t>
                    </a:r>
                  </a:p>
                </p:txBody>
              </p:sp>
            </p:grpSp>
            <p:grpSp>
              <p:nvGrpSpPr>
                <p:cNvPr id="21" name="Group 6"/>
                <p:cNvGrpSpPr>
                  <a:grpSpLocks/>
                </p:cNvGrpSpPr>
                <p:nvPr/>
              </p:nvGrpSpPr>
              <p:grpSpPr bwMode="auto">
                <a:xfrm>
                  <a:off x="801" y="684"/>
                  <a:ext cx="350" cy="333"/>
                  <a:chOff x="3838" y="2684"/>
                  <a:chExt cx="350" cy="333"/>
                </a:xfrm>
              </p:grpSpPr>
              <p:sp>
                <p:nvSpPr>
                  <p:cNvPr id="50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2" y="2707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>
                  <a:off x="976" y="490"/>
                  <a:ext cx="0" cy="18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latin typeface="Cambria" panose="02040503050406030204" pitchFamily="18" charset="0"/>
                  </a:endParaRPr>
                </a:p>
              </p:txBody>
            </p:sp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801" y="1287"/>
                  <a:ext cx="350" cy="333"/>
                  <a:chOff x="4288" y="1746"/>
                  <a:chExt cx="350" cy="333"/>
                </a:xfrm>
              </p:grpSpPr>
              <p:sp>
                <p:nvSpPr>
                  <p:cNvPr id="48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2" y="1769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24" name="Group 13"/>
                <p:cNvGrpSpPr>
                  <a:grpSpLocks/>
                </p:cNvGrpSpPr>
                <p:nvPr/>
              </p:nvGrpSpPr>
              <p:grpSpPr bwMode="auto">
                <a:xfrm>
                  <a:off x="274" y="2493"/>
                  <a:ext cx="350" cy="333"/>
                  <a:chOff x="4288" y="1746"/>
                  <a:chExt cx="350" cy="333"/>
                </a:xfrm>
              </p:grpSpPr>
              <p:sp>
                <p:nvSpPr>
                  <p:cNvPr id="4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2" y="1769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25" name="Group 16"/>
                <p:cNvGrpSpPr>
                  <a:grpSpLocks/>
                </p:cNvGrpSpPr>
                <p:nvPr/>
              </p:nvGrpSpPr>
              <p:grpSpPr bwMode="auto">
                <a:xfrm>
                  <a:off x="801" y="1891"/>
                  <a:ext cx="350" cy="333"/>
                  <a:chOff x="4288" y="1746"/>
                  <a:chExt cx="350" cy="333"/>
                </a:xfrm>
              </p:grpSpPr>
              <p:sp>
                <p:nvSpPr>
                  <p:cNvPr id="44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2" y="1769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26" name="Group 19"/>
                <p:cNvGrpSpPr>
                  <a:grpSpLocks/>
                </p:cNvGrpSpPr>
                <p:nvPr/>
              </p:nvGrpSpPr>
              <p:grpSpPr bwMode="auto">
                <a:xfrm>
                  <a:off x="1314" y="2493"/>
                  <a:ext cx="350" cy="333"/>
                  <a:chOff x="4288" y="1746"/>
                  <a:chExt cx="350" cy="333"/>
                </a:xfrm>
              </p:grpSpPr>
              <p:sp>
                <p:nvSpPr>
                  <p:cNvPr id="42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2" y="1769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27" name="Group 22"/>
                <p:cNvGrpSpPr>
                  <a:grpSpLocks/>
                </p:cNvGrpSpPr>
                <p:nvPr/>
              </p:nvGrpSpPr>
              <p:grpSpPr bwMode="auto">
                <a:xfrm>
                  <a:off x="1314" y="3098"/>
                  <a:ext cx="350" cy="333"/>
                  <a:chOff x="4288" y="1746"/>
                  <a:chExt cx="350" cy="333"/>
                </a:xfrm>
              </p:grpSpPr>
              <p:sp>
                <p:nvSpPr>
                  <p:cNvPr id="40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2" y="1769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28" name="Group 25"/>
                <p:cNvGrpSpPr>
                  <a:grpSpLocks/>
                </p:cNvGrpSpPr>
                <p:nvPr/>
              </p:nvGrpSpPr>
              <p:grpSpPr bwMode="auto">
                <a:xfrm>
                  <a:off x="802" y="3702"/>
                  <a:ext cx="350" cy="333"/>
                  <a:chOff x="4288" y="1746"/>
                  <a:chExt cx="350" cy="333"/>
                </a:xfrm>
              </p:grpSpPr>
              <p:sp>
                <p:nvSpPr>
                  <p:cNvPr id="38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2" y="1769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7</a:t>
                    </a:r>
                  </a:p>
                </p:txBody>
              </p:sp>
            </p:grpSp>
            <p:cxnSp>
              <p:nvCxnSpPr>
                <p:cNvPr id="29" name="AutoShape 28"/>
                <p:cNvCxnSpPr>
                  <a:cxnSpLocks noChangeShapeType="1"/>
                  <a:stCxn id="50" idx="4"/>
                  <a:endCxn id="48" idx="0"/>
                </p:cNvCxnSpPr>
                <p:nvPr/>
              </p:nvCxnSpPr>
              <p:spPr bwMode="auto">
                <a:xfrm>
                  <a:off x="976" y="986"/>
                  <a:ext cx="0" cy="29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" name="AutoShape 29"/>
                <p:cNvCxnSpPr>
                  <a:cxnSpLocks noChangeShapeType="1"/>
                  <a:stCxn id="48" idx="4"/>
                  <a:endCxn id="44" idx="0"/>
                </p:cNvCxnSpPr>
                <p:nvPr/>
              </p:nvCxnSpPr>
              <p:spPr bwMode="auto">
                <a:xfrm>
                  <a:off x="976" y="1589"/>
                  <a:ext cx="0" cy="296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" name="AutoShape 30"/>
                <p:cNvCxnSpPr>
                  <a:cxnSpLocks noChangeShapeType="1"/>
                  <a:stCxn id="44" idx="3"/>
                  <a:endCxn id="46" idx="7"/>
                </p:cNvCxnSpPr>
                <p:nvPr/>
              </p:nvCxnSpPr>
              <p:spPr bwMode="auto">
                <a:xfrm flipH="1">
                  <a:off x="573" y="2150"/>
                  <a:ext cx="279" cy="38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2" name="AutoShape 31"/>
                <p:cNvCxnSpPr>
                  <a:cxnSpLocks noChangeShapeType="1"/>
                  <a:stCxn id="44" idx="6"/>
                  <a:endCxn id="42" idx="0"/>
                </p:cNvCxnSpPr>
                <p:nvPr/>
              </p:nvCxnSpPr>
              <p:spPr bwMode="auto">
                <a:xfrm>
                  <a:off x="1157" y="2039"/>
                  <a:ext cx="332" cy="448"/>
                </a:xfrm>
                <a:prstGeom prst="curvedConnector2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" name="AutoShape 32"/>
                <p:cNvCxnSpPr>
                  <a:cxnSpLocks noChangeShapeType="1"/>
                  <a:stCxn id="46" idx="3"/>
                  <a:endCxn id="44" idx="2"/>
                </p:cNvCxnSpPr>
                <p:nvPr/>
              </p:nvCxnSpPr>
              <p:spPr bwMode="auto">
                <a:xfrm rot="5400000" flipH="1" flipV="1">
                  <a:off x="203" y="2161"/>
                  <a:ext cx="713" cy="470"/>
                </a:xfrm>
                <a:prstGeom prst="curvedConnector4">
                  <a:avLst>
                    <a:gd name="adj1" fmla="val -25384"/>
                    <a:gd name="adj2" fmla="val -50639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AutoShape 33"/>
                <p:cNvCxnSpPr>
                  <a:cxnSpLocks noChangeShapeType="1"/>
                  <a:stCxn id="42" idx="4"/>
                  <a:endCxn id="40" idx="0"/>
                </p:cNvCxnSpPr>
                <p:nvPr/>
              </p:nvCxnSpPr>
              <p:spPr bwMode="auto">
                <a:xfrm>
                  <a:off x="1489" y="2795"/>
                  <a:ext cx="0" cy="29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" name="AutoShape 34"/>
                <p:cNvCxnSpPr>
                  <a:cxnSpLocks noChangeShapeType="1"/>
                  <a:stCxn id="40" idx="6"/>
                  <a:endCxn id="52" idx="0"/>
                </p:cNvCxnSpPr>
                <p:nvPr/>
              </p:nvCxnSpPr>
              <p:spPr bwMode="auto">
                <a:xfrm>
                  <a:off x="1670" y="3246"/>
                  <a:ext cx="241" cy="443"/>
                </a:xfrm>
                <a:prstGeom prst="curvedConnector2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" name="AutoShape 35"/>
                <p:cNvCxnSpPr>
                  <a:cxnSpLocks noChangeShapeType="1"/>
                  <a:stCxn id="40" idx="3"/>
                  <a:endCxn id="38" idx="7"/>
                </p:cNvCxnSpPr>
                <p:nvPr/>
              </p:nvCxnSpPr>
              <p:spPr bwMode="auto">
                <a:xfrm flipH="1">
                  <a:off x="1101" y="3357"/>
                  <a:ext cx="264" cy="38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" name="AutoShape 36"/>
                <p:cNvCxnSpPr>
                  <a:cxnSpLocks noChangeShapeType="1"/>
                  <a:stCxn id="38" idx="3"/>
                  <a:endCxn id="40" idx="2"/>
                </p:cNvCxnSpPr>
                <p:nvPr/>
              </p:nvCxnSpPr>
              <p:spPr bwMode="auto">
                <a:xfrm rot="5400000" flipH="1" flipV="1">
                  <a:off x="723" y="3376"/>
                  <a:ext cx="715" cy="455"/>
                </a:xfrm>
                <a:prstGeom prst="curvedConnector4">
                  <a:avLst>
                    <a:gd name="adj1" fmla="val -25315"/>
                    <a:gd name="adj2" fmla="val -45935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9" name="Text Box 48"/>
              <p:cNvSpPr txBox="1">
                <a:spLocks noChangeArrowheads="1"/>
              </p:cNvSpPr>
              <p:nvPr/>
            </p:nvSpPr>
            <p:spPr bwMode="auto">
              <a:xfrm>
                <a:off x="1983332" y="6469518"/>
                <a:ext cx="4216971" cy="492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sz="1200" b="1" dirty="0" err="1">
                    <a:latin typeface="Cambria" panose="02040503050406030204" pitchFamily="18" charset="0"/>
                  </a:rPr>
                  <a:t>def</a:t>
                </a:r>
                <a:r>
                  <a:rPr lang="en-US" altLang="zh-CN" sz="1200" b="1" dirty="0">
                    <a:latin typeface="Cambria" panose="02040503050406030204" pitchFamily="18" charset="0"/>
                  </a:rPr>
                  <a:t> (7) = { </a:t>
                </a:r>
                <a:r>
                  <a:rPr lang="en-US" altLang="zh-CN" sz="1200" b="1" dirty="0" err="1">
                    <a:latin typeface="Cambria" panose="02040503050406030204" pitchFamily="18" charset="0"/>
                  </a:rPr>
                  <a:t>varsum</a:t>
                </a:r>
                <a:r>
                  <a:rPr lang="en-US" altLang="zh-CN" sz="1200" b="1" dirty="0">
                    <a:latin typeface="Cambria" panose="02040503050406030204" pitchFamily="18" charset="0"/>
                  </a:rPr>
                  <a:t>, </a:t>
                </a:r>
                <a:r>
                  <a:rPr lang="en-US" altLang="zh-CN" sz="1200" b="1" dirty="0" err="1">
                    <a:latin typeface="Cambria" panose="02040503050406030204" pitchFamily="18" charset="0"/>
                  </a:rPr>
                  <a:t>i</a:t>
                </a:r>
                <a:r>
                  <a:rPr lang="en-US" altLang="zh-CN" sz="1200" b="1" dirty="0">
                    <a:latin typeface="Cambria" panose="02040503050406030204" pitchFamily="18" charset="0"/>
                  </a:rPr>
                  <a:t> }</a:t>
                </a:r>
              </a:p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sz="1200" b="1" dirty="0">
                    <a:latin typeface="Cambria" panose="02040503050406030204" pitchFamily="18" charset="0"/>
                  </a:rPr>
                  <a:t>use (7) = { </a:t>
                </a:r>
                <a:r>
                  <a:rPr lang="en-US" altLang="zh-CN" sz="1200" b="1" dirty="0" err="1">
                    <a:latin typeface="Cambria" panose="02040503050406030204" pitchFamily="18" charset="0"/>
                  </a:rPr>
                  <a:t>varsum</a:t>
                </a:r>
                <a:r>
                  <a:rPr lang="en-US" altLang="zh-CN" sz="1200" b="1" dirty="0">
                    <a:latin typeface="Cambria" panose="02040503050406030204" pitchFamily="18" charset="0"/>
                  </a:rPr>
                  <a:t>, numbers, </a:t>
                </a:r>
                <a:r>
                  <a:rPr lang="en-US" altLang="zh-CN" sz="1200" b="1" dirty="0" err="1">
                    <a:latin typeface="Cambria" panose="02040503050406030204" pitchFamily="18" charset="0"/>
                  </a:rPr>
                  <a:t>i</a:t>
                </a:r>
                <a:r>
                  <a:rPr lang="en-US" altLang="zh-CN" sz="1200" b="1" dirty="0">
                    <a:latin typeface="Cambria" panose="02040503050406030204" pitchFamily="18" charset="0"/>
                  </a:rPr>
                  <a:t>, mean }</a:t>
                </a:r>
              </a:p>
            </p:txBody>
          </p:sp>
        </p:grpSp>
        <p:sp>
          <p:nvSpPr>
            <p:cNvPr id="14" name="Text Box 43"/>
            <p:cNvSpPr txBox="1">
              <a:spLocks noChangeArrowheads="1"/>
            </p:cNvSpPr>
            <p:nvPr/>
          </p:nvSpPr>
          <p:spPr bwMode="auto">
            <a:xfrm>
              <a:off x="5075534" y="4112834"/>
              <a:ext cx="2754312" cy="492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def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(4) = { sum, </a:t>
              </a: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use (4) = { sum, numbers, </a:t>
              </a: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}</a:t>
              </a:r>
            </a:p>
          </p:txBody>
        </p:sp>
        <p:grpSp>
          <p:nvGrpSpPr>
            <p:cNvPr id="15" name="Group 53"/>
            <p:cNvGrpSpPr>
              <a:grpSpLocks/>
            </p:cNvGrpSpPr>
            <p:nvPr/>
          </p:nvGrpSpPr>
          <p:grpSpPr bwMode="auto">
            <a:xfrm>
              <a:off x="5525295" y="3027370"/>
              <a:ext cx="4327525" cy="604838"/>
              <a:chOff x="1038" y="2019"/>
              <a:chExt cx="2726" cy="381"/>
            </a:xfrm>
          </p:grpSpPr>
          <p:sp>
            <p:nvSpPr>
              <p:cNvPr id="16" name="Text Box 41"/>
              <p:cNvSpPr txBox="1">
                <a:spLocks noChangeArrowheads="1"/>
              </p:cNvSpPr>
              <p:nvPr/>
            </p:nvSpPr>
            <p:spPr bwMode="auto">
              <a:xfrm>
                <a:off x="2331" y="2019"/>
                <a:ext cx="1433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sz="1200" b="1">
                    <a:latin typeface="Cambria" panose="02040503050406030204" pitchFamily="18" charset="0"/>
                    <a:cs typeface="Times New Roman" panose="02020603050405020304" pitchFamily="18" charset="0"/>
                  </a:rPr>
                  <a:t>use (3, 5) = { i, length }</a:t>
                </a:r>
              </a:p>
            </p:txBody>
          </p:sp>
          <p:sp>
            <p:nvSpPr>
              <p:cNvPr id="17" name="Text Box 50"/>
              <p:cNvSpPr txBox="1">
                <a:spLocks noChangeArrowheads="1"/>
              </p:cNvSpPr>
              <p:nvPr/>
            </p:nvSpPr>
            <p:spPr bwMode="auto">
              <a:xfrm>
                <a:off x="1038" y="2245"/>
                <a:ext cx="1433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sz="12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use (3, 4) = { </a:t>
                </a:r>
                <a:r>
                  <a:rPr lang="en-US" altLang="zh-CN" sz="1200" b="1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2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length }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80418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>
              <a:solidFill>
                <a:srgbClr val="898989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552741" y="151121"/>
            <a:ext cx="4989908" cy="597694"/>
          </a:xfrm>
        </p:spPr>
        <p:txBody>
          <a:bodyPr/>
          <a:lstStyle/>
          <a:p>
            <a:pPr algn="ctr"/>
            <a:r>
              <a:rPr lang="en-US" altLang="zh-CN" dirty="0">
                <a:latin typeface="Cambria" panose="02040503050406030204" pitchFamily="18" charset="0"/>
              </a:rPr>
              <a:t>DU Paths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724" y="1307426"/>
            <a:ext cx="4590980" cy="438150"/>
          </a:xfrm>
        </p:spPr>
        <p:txBody>
          <a:bodyPr>
            <a:noAutofit/>
          </a:bodyPr>
          <a:lstStyle/>
          <a:p>
            <a:pPr algn="ctr">
              <a:buFontTx/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38</a:t>
            </a:r>
            <a:r>
              <a:rPr lang="zh-CN" altLang="en-US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DU Paths, 12 unique ones</a:t>
            </a:r>
          </a:p>
        </p:txBody>
      </p:sp>
      <p:grpSp>
        <p:nvGrpSpPr>
          <p:cNvPr id="68613" name="Group 26"/>
          <p:cNvGrpSpPr>
            <a:grpSpLocks/>
          </p:cNvGrpSpPr>
          <p:nvPr/>
        </p:nvGrpSpPr>
        <p:grpSpPr bwMode="auto">
          <a:xfrm>
            <a:off x="1728786" y="2098476"/>
            <a:ext cx="2386013" cy="1477566"/>
            <a:chOff x="1550" y="1127"/>
            <a:chExt cx="2004" cy="1241"/>
          </a:xfrm>
          <a:solidFill>
            <a:schemeClr val="bg1"/>
          </a:solidFill>
        </p:grpSpPr>
        <p:sp>
          <p:nvSpPr>
            <p:cNvPr id="68642" name="Text Box 5"/>
            <p:cNvSpPr txBox="1">
              <a:spLocks noChangeArrowheads="1"/>
            </p:cNvSpPr>
            <p:nvPr/>
          </p:nvSpPr>
          <p:spPr bwMode="auto">
            <a:xfrm>
              <a:off x="1550" y="1127"/>
              <a:ext cx="1275" cy="124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500" b="1">
                  <a:latin typeface="Cambria" panose="02040503050406030204" pitchFamily="18" charset="0"/>
                  <a:cs typeface="Times New Roman" panose="02020603050405020304" pitchFamily="18" charset="0"/>
                </a:rPr>
                <a:t>[ 1, 2, 3, 4 ]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500" b="1">
                  <a:latin typeface="Cambria" panose="02040503050406030204" pitchFamily="18" charset="0"/>
                  <a:cs typeface="Times New Roman" panose="02020603050405020304" pitchFamily="18" charset="0"/>
                </a:rPr>
                <a:t>[ 1, 2, 3, 5 ]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500" b="1">
                  <a:latin typeface="Cambria" panose="02040503050406030204" pitchFamily="18" charset="0"/>
                  <a:cs typeface="Times New Roman" panose="02020603050405020304" pitchFamily="18" charset="0"/>
                </a:rPr>
                <a:t>[ 1, 2, 3, 5, 6, 7 ]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500" b="1">
                  <a:latin typeface="Cambria" panose="02040503050406030204" pitchFamily="18" charset="0"/>
                  <a:cs typeface="Times New Roman" panose="02020603050405020304" pitchFamily="18" charset="0"/>
                </a:rPr>
                <a:t>[ 1, 2, 3, 5, 6, 8 ]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500" b="1">
                  <a:latin typeface="Cambria" panose="02040503050406030204" pitchFamily="18" charset="0"/>
                  <a:cs typeface="Times New Roman" panose="02020603050405020304" pitchFamily="18" charset="0"/>
                </a:rPr>
                <a:t>[ 2, 3, 4 ]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500" b="1">
                  <a:latin typeface="Cambria" panose="02040503050406030204" pitchFamily="18" charset="0"/>
                  <a:cs typeface="Times New Roman" panose="02020603050405020304" pitchFamily="18" charset="0"/>
                </a:rPr>
                <a:t>[ 2, 3, 5 ]</a:t>
              </a:r>
            </a:p>
          </p:txBody>
        </p:sp>
        <p:sp>
          <p:nvSpPr>
            <p:cNvPr id="68643" name="Text Box 6"/>
            <p:cNvSpPr txBox="1">
              <a:spLocks noChangeArrowheads="1"/>
            </p:cNvSpPr>
            <p:nvPr/>
          </p:nvSpPr>
          <p:spPr bwMode="auto">
            <a:xfrm>
              <a:off x="2827" y="1127"/>
              <a:ext cx="727" cy="124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500" b="1">
                  <a:latin typeface="Cambria" panose="02040503050406030204" pitchFamily="18" charset="0"/>
                  <a:cs typeface="Times New Roman" panose="02020603050405020304" pitchFamily="18" charset="0"/>
                </a:rPr>
                <a:t>[ 4, 3, 4 ]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500" b="1">
                  <a:latin typeface="Cambria" panose="02040503050406030204" pitchFamily="18" charset="0"/>
                  <a:cs typeface="Times New Roman" panose="02020603050405020304" pitchFamily="18" charset="0"/>
                </a:rPr>
                <a:t>[ 4, 3, 5 ]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500" b="1">
                  <a:latin typeface="Cambria" panose="02040503050406030204" pitchFamily="18" charset="0"/>
                  <a:cs typeface="Times New Roman" panose="02020603050405020304" pitchFamily="18" charset="0"/>
                </a:rPr>
                <a:t>[ 5, 6, 7 ]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500" b="1">
                  <a:latin typeface="Cambria" panose="02040503050406030204" pitchFamily="18" charset="0"/>
                  <a:cs typeface="Times New Roman" panose="02020603050405020304" pitchFamily="18" charset="0"/>
                </a:rPr>
                <a:t>[ 5, 6, 8 ]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500" b="1">
                  <a:latin typeface="Cambria" panose="02040503050406030204" pitchFamily="18" charset="0"/>
                  <a:cs typeface="Times New Roman" panose="02020603050405020304" pitchFamily="18" charset="0"/>
                </a:rPr>
                <a:t>[ 7, 6, 7 ]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500" b="1">
                  <a:latin typeface="Cambria" panose="02040503050406030204" pitchFamily="18" charset="0"/>
                  <a:cs typeface="Times New Roman" panose="02020603050405020304" pitchFamily="18" charset="0"/>
                </a:rPr>
                <a:t>[ 7, 6, 8 ]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564480" y="2413992"/>
            <a:ext cx="3186113" cy="1677590"/>
            <a:chOff x="1468" y="1392"/>
            <a:chExt cx="2676" cy="1409"/>
          </a:xfrm>
        </p:grpSpPr>
        <p:grpSp>
          <p:nvGrpSpPr>
            <p:cNvPr id="43034" name="Group 46"/>
            <p:cNvGrpSpPr>
              <a:grpSpLocks/>
            </p:cNvGrpSpPr>
            <p:nvPr/>
          </p:nvGrpSpPr>
          <p:grpSpPr bwMode="auto">
            <a:xfrm>
              <a:off x="1468" y="2530"/>
              <a:ext cx="2676" cy="271"/>
              <a:chOff x="1468" y="2530"/>
              <a:chExt cx="2676" cy="271"/>
            </a:xfrm>
          </p:grpSpPr>
          <p:sp>
            <p:nvSpPr>
              <p:cNvPr id="43040" name="Text Box 17"/>
              <p:cNvSpPr txBox="1">
                <a:spLocks noChangeArrowheads="1"/>
              </p:cNvSpPr>
              <p:nvPr/>
            </p:nvSpPr>
            <p:spPr bwMode="auto">
              <a:xfrm>
                <a:off x="1616" y="2530"/>
                <a:ext cx="2528" cy="27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5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4 expect a loop not to be “entered”</a:t>
                </a:r>
              </a:p>
            </p:txBody>
          </p:sp>
          <p:sp>
            <p:nvSpPr>
              <p:cNvPr id="227346" name="AutoShape 18"/>
              <p:cNvSpPr>
                <a:spLocks noChangeArrowheads="1"/>
              </p:cNvSpPr>
              <p:nvPr/>
            </p:nvSpPr>
            <p:spPr bwMode="auto">
              <a:xfrm>
                <a:off x="1468" y="2596"/>
                <a:ext cx="130" cy="137"/>
              </a:xfrm>
              <a:prstGeom prst="star5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50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035" name="Group 33"/>
            <p:cNvGrpSpPr>
              <a:grpSpLocks/>
            </p:cNvGrpSpPr>
            <p:nvPr/>
          </p:nvGrpSpPr>
          <p:grpSpPr bwMode="auto">
            <a:xfrm>
              <a:off x="1538" y="1392"/>
              <a:ext cx="2142" cy="916"/>
              <a:chOff x="1538" y="1392"/>
              <a:chExt cx="2142" cy="916"/>
            </a:xfrm>
          </p:grpSpPr>
          <p:sp>
            <p:nvSpPr>
              <p:cNvPr id="227348" name="AutoShape 20"/>
              <p:cNvSpPr>
                <a:spLocks noChangeArrowheads="1"/>
              </p:cNvSpPr>
              <p:nvPr/>
            </p:nvSpPr>
            <p:spPr bwMode="auto">
              <a:xfrm>
                <a:off x="1538" y="2171"/>
                <a:ext cx="130" cy="137"/>
              </a:xfrm>
              <a:prstGeom prst="star5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50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49" name="AutoShape 21"/>
              <p:cNvSpPr>
                <a:spLocks noChangeArrowheads="1"/>
              </p:cNvSpPr>
              <p:nvPr/>
            </p:nvSpPr>
            <p:spPr bwMode="auto">
              <a:xfrm>
                <a:off x="1538" y="1777"/>
                <a:ext cx="130" cy="137"/>
              </a:xfrm>
              <a:prstGeom prst="star5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50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51" name="AutoShape 23"/>
              <p:cNvSpPr>
                <a:spLocks noChangeArrowheads="1"/>
              </p:cNvSpPr>
              <p:nvPr/>
            </p:nvSpPr>
            <p:spPr bwMode="auto">
              <a:xfrm>
                <a:off x="3550" y="1788"/>
                <a:ext cx="130" cy="137"/>
              </a:xfrm>
              <a:prstGeom prst="star5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50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52" name="AutoShape 24"/>
              <p:cNvSpPr>
                <a:spLocks noChangeArrowheads="1"/>
              </p:cNvSpPr>
              <p:nvPr/>
            </p:nvSpPr>
            <p:spPr bwMode="auto">
              <a:xfrm>
                <a:off x="1538" y="1392"/>
                <a:ext cx="130" cy="137"/>
              </a:xfrm>
              <a:prstGeom prst="star5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50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272777" y="2179438"/>
            <a:ext cx="3756422" cy="3011090"/>
            <a:chOff x="1223" y="1195"/>
            <a:chExt cx="3155" cy="2529"/>
          </a:xfrm>
        </p:grpSpPr>
        <p:grpSp>
          <p:nvGrpSpPr>
            <p:cNvPr id="43028" name="Group 34"/>
            <p:cNvGrpSpPr>
              <a:grpSpLocks/>
            </p:cNvGrpSpPr>
            <p:nvPr/>
          </p:nvGrpSpPr>
          <p:grpSpPr bwMode="auto">
            <a:xfrm>
              <a:off x="3539" y="1195"/>
              <a:ext cx="144" cy="910"/>
              <a:chOff x="3539" y="1195"/>
              <a:chExt cx="144" cy="910"/>
            </a:xfrm>
          </p:grpSpPr>
          <p:sp>
            <p:nvSpPr>
              <p:cNvPr id="43032" name="AutoShape 28"/>
              <p:cNvSpPr>
                <a:spLocks noChangeArrowheads="1"/>
              </p:cNvSpPr>
              <p:nvPr/>
            </p:nvSpPr>
            <p:spPr bwMode="auto">
              <a:xfrm>
                <a:off x="3540" y="1195"/>
                <a:ext cx="143" cy="144"/>
              </a:xfrm>
              <a:prstGeom prst="star8">
                <a:avLst>
                  <a:gd name="adj" fmla="val 38250"/>
                </a:avLst>
              </a:prstGeom>
              <a:solidFill>
                <a:schemeClr val="accent6"/>
              </a:solidFill>
              <a:ln w="28575">
                <a:solidFill>
                  <a:schemeClr val="accent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150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33" name="AutoShape 30"/>
              <p:cNvSpPr>
                <a:spLocks noChangeArrowheads="1"/>
              </p:cNvSpPr>
              <p:nvPr/>
            </p:nvSpPr>
            <p:spPr bwMode="auto">
              <a:xfrm>
                <a:off x="3539" y="1961"/>
                <a:ext cx="143" cy="144"/>
              </a:xfrm>
              <a:prstGeom prst="star8">
                <a:avLst>
                  <a:gd name="adj" fmla="val 38250"/>
                </a:avLst>
              </a:prstGeom>
              <a:solidFill>
                <a:schemeClr val="accent6"/>
              </a:solidFill>
              <a:ln w="28575">
                <a:solidFill>
                  <a:schemeClr val="accent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150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029" name="Group 44"/>
            <p:cNvGrpSpPr>
              <a:grpSpLocks/>
            </p:cNvGrpSpPr>
            <p:nvPr/>
          </p:nvGrpSpPr>
          <p:grpSpPr bwMode="auto">
            <a:xfrm>
              <a:off x="1223" y="3453"/>
              <a:ext cx="3155" cy="271"/>
              <a:chOff x="1223" y="3453"/>
              <a:chExt cx="3155" cy="271"/>
            </a:xfrm>
          </p:grpSpPr>
          <p:sp>
            <p:nvSpPr>
              <p:cNvPr id="43030" name="Text Box 31"/>
              <p:cNvSpPr txBox="1">
                <a:spLocks noChangeArrowheads="1"/>
              </p:cNvSpPr>
              <p:nvPr/>
            </p:nvSpPr>
            <p:spPr bwMode="auto">
              <a:xfrm>
                <a:off x="1382" y="3453"/>
                <a:ext cx="2996" cy="27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5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2 require at least two iterations of a loop</a:t>
                </a:r>
              </a:p>
            </p:txBody>
          </p:sp>
          <p:sp>
            <p:nvSpPr>
              <p:cNvPr id="43031" name="AutoShape 43"/>
              <p:cNvSpPr>
                <a:spLocks noChangeArrowheads="1"/>
              </p:cNvSpPr>
              <p:nvPr/>
            </p:nvSpPr>
            <p:spPr bwMode="auto">
              <a:xfrm>
                <a:off x="1223" y="3515"/>
                <a:ext cx="143" cy="144"/>
              </a:xfrm>
              <a:prstGeom prst="star8">
                <a:avLst>
                  <a:gd name="adj" fmla="val 38250"/>
                </a:avLst>
              </a:prstGeom>
              <a:solidFill>
                <a:schemeClr val="accent6"/>
              </a:solidFill>
              <a:ln w="28575">
                <a:solidFill>
                  <a:schemeClr val="accent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150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1283494" y="2161578"/>
            <a:ext cx="3745706" cy="2478882"/>
            <a:chOff x="1955800" y="1873250"/>
            <a:chExt cx="4994275" cy="3305175"/>
          </a:xfrm>
        </p:grpSpPr>
        <p:grpSp>
          <p:nvGrpSpPr>
            <p:cNvPr id="43017" name="Group 48"/>
            <p:cNvGrpSpPr>
              <a:grpSpLocks/>
            </p:cNvGrpSpPr>
            <p:nvPr/>
          </p:nvGrpSpPr>
          <p:grpSpPr bwMode="auto">
            <a:xfrm>
              <a:off x="1955800" y="1873250"/>
              <a:ext cx="4994275" cy="3305175"/>
              <a:chOff x="1232" y="1180"/>
              <a:chExt cx="3146" cy="2082"/>
            </a:xfrm>
          </p:grpSpPr>
          <p:grpSp>
            <p:nvGrpSpPr>
              <p:cNvPr id="43019" name="Group 32"/>
              <p:cNvGrpSpPr>
                <a:grpSpLocks/>
              </p:cNvGrpSpPr>
              <p:nvPr/>
            </p:nvGrpSpPr>
            <p:grpSpPr bwMode="auto">
              <a:xfrm>
                <a:off x="1510" y="1180"/>
                <a:ext cx="2204" cy="1129"/>
                <a:chOff x="1510" y="1180"/>
                <a:chExt cx="2204" cy="1129"/>
              </a:xfrm>
            </p:grpSpPr>
            <p:sp>
              <p:nvSpPr>
                <p:cNvPr id="43023" name="AutoShape 10"/>
                <p:cNvSpPr>
                  <a:spLocks noChangeArrowheads="1"/>
                </p:cNvSpPr>
                <p:nvPr/>
              </p:nvSpPr>
              <p:spPr bwMode="auto">
                <a:xfrm>
                  <a:off x="3570" y="1383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75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1500">
                    <a:latin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024" name="AutoShape 11"/>
                <p:cNvSpPr>
                  <a:spLocks noChangeArrowheads="1"/>
                </p:cNvSpPr>
                <p:nvPr/>
              </p:nvSpPr>
              <p:spPr bwMode="auto">
                <a:xfrm>
                  <a:off x="3570" y="1601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75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1500">
                    <a:latin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025" name="AutoShape 12"/>
                <p:cNvSpPr>
                  <a:spLocks noChangeArrowheads="1"/>
                </p:cNvSpPr>
                <p:nvPr/>
              </p:nvSpPr>
              <p:spPr bwMode="auto">
                <a:xfrm>
                  <a:off x="1510" y="1962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75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1500">
                    <a:latin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026" name="AutoShape 13"/>
                <p:cNvSpPr>
                  <a:spLocks noChangeArrowheads="1"/>
                </p:cNvSpPr>
                <p:nvPr/>
              </p:nvSpPr>
              <p:spPr bwMode="auto">
                <a:xfrm>
                  <a:off x="1510" y="1180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75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1500">
                    <a:latin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027" name="AutoShape 29"/>
                <p:cNvSpPr>
                  <a:spLocks noChangeArrowheads="1"/>
                </p:cNvSpPr>
                <p:nvPr/>
              </p:nvSpPr>
              <p:spPr bwMode="auto">
                <a:xfrm>
                  <a:off x="3569" y="2165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75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1500">
                    <a:latin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3020" name="Group 45"/>
              <p:cNvGrpSpPr>
                <a:grpSpLocks/>
              </p:cNvGrpSpPr>
              <p:nvPr/>
            </p:nvGrpSpPr>
            <p:grpSpPr bwMode="auto">
              <a:xfrm>
                <a:off x="1232" y="2991"/>
                <a:ext cx="3146" cy="271"/>
                <a:chOff x="1232" y="2991"/>
                <a:chExt cx="3146" cy="271"/>
              </a:xfrm>
            </p:grpSpPr>
            <p:sp>
              <p:nvSpPr>
                <p:cNvPr id="430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382" y="2991"/>
                  <a:ext cx="2996" cy="27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4">
                      <a:lumMod val="75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1500" dirty="0">
                      <a:latin typeface="Cambria" panose="02040503050406030204" pitchFamily="18" charset="0"/>
                      <a:cs typeface="Times New Roman" panose="02020603050405020304" pitchFamily="18" charset="0"/>
                    </a:rPr>
                    <a:t>6 require at least one iteration of a loop</a:t>
                  </a:r>
                </a:p>
              </p:txBody>
            </p:sp>
            <p:sp>
              <p:nvSpPr>
                <p:cNvPr id="43022" name="AutoShape 38"/>
                <p:cNvSpPr>
                  <a:spLocks noChangeArrowheads="1"/>
                </p:cNvSpPr>
                <p:nvPr/>
              </p:nvSpPr>
              <p:spPr bwMode="auto">
                <a:xfrm>
                  <a:off x="1232" y="3053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75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1500">
                    <a:latin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3018" name="AutoShape 12"/>
            <p:cNvSpPr>
              <a:spLocks noChangeArrowheads="1"/>
            </p:cNvSpPr>
            <p:nvPr/>
          </p:nvSpPr>
          <p:spPr bwMode="auto">
            <a:xfrm>
              <a:off x="2405145" y="2497055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50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898550" y="1694980"/>
            <a:ext cx="1752063" cy="3826117"/>
            <a:chOff x="404813" y="757238"/>
            <a:chExt cx="2657475" cy="5689600"/>
          </a:xfrm>
        </p:grpSpPr>
        <p:grpSp>
          <p:nvGrpSpPr>
            <p:cNvPr id="37" name="Group 24"/>
            <p:cNvGrpSpPr>
              <a:grpSpLocks/>
            </p:cNvGrpSpPr>
            <p:nvPr/>
          </p:nvGrpSpPr>
          <p:grpSpPr bwMode="auto">
            <a:xfrm>
              <a:off x="1309688" y="757238"/>
              <a:ext cx="574675" cy="825500"/>
              <a:chOff x="4466" y="495"/>
              <a:chExt cx="362" cy="520"/>
            </a:xfrm>
          </p:grpSpPr>
          <p:grpSp>
            <p:nvGrpSpPr>
              <p:cNvPr id="74" name="Group 9"/>
              <p:cNvGrpSpPr>
                <a:grpSpLocks/>
              </p:cNvGrpSpPr>
              <p:nvPr/>
            </p:nvGrpSpPr>
            <p:grpSpPr bwMode="auto">
              <a:xfrm>
                <a:off x="4466" y="689"/>
                <a:ext cx="362" cy="326"/>
                <a:chOff x="3826" y="2684"/>
                <a:chExt cx="362" cy="326"/>
              </a:xfrm>
            </p:grpSpPr>
            <p:sp>
              <p:nvSpPr>
                <p:cNvPr id="76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8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sp>
            <p:nvSpPr>
              <p:cNvPr id="75" name="Line 15"/>
              <p:cNvSpPr>
                <a:spLocks noChangeShapeType="1"/>
              </p:cNvSpPr>
              <p:nvPr/>
            </p:nvSpPr>
            <p:spPr bwMode="auto">
              <a:xfrm>
                <a:off x="4653" y="495"/>
                <a:ext cx="0" cy="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38" name="Group 29"/>
            <p:cNvGrpSpPr>
              <a:grpSpLocks/>
            </p:cNvGrpSpPr>
            <p:nvPr/>
          </p:nvGrpSpPr>
          <p:grpSpPr bwMode="auto">
            <a:xfrm>
              <a:off x="1309688" y="1535113"/>
              <a:ext cx="574675" cy="1004887"/>
              <a:chOff x="4466" y="985"/>
              <a:chExt cx="362" cy="633"/>
            </a:xfrm>
          </p:grpSpPr>
          <p:grpSp>
            <p:nvGrpSpPr>
              <p:cNvPr id="70" name="Group 21"/>
              <p:cNvGrpSpPr>
                <a:grpSpLocks/>
              </p:cNvGrpSpPr>
              <p:nvPr/>
            </p:nvGrpSpPr>
            <p:grpSpPr bwMode="auto">
              <a:xfrm>
                <a:off x="4466" y="1292"/>
                <a:ext cx="362" cy="326"/>
                <a:chOff x="4276" y="1746"/>
                <a:chExt cx="362" cy="326"/>
              </a:xfrm>
            </p:grpSpPr>
            <p:sp>
              <p:nvSpPr>
                <p:cNvPr id="72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2</a:t>
                  </a:r>
                </a:p>
              </p:txBody>
            </p:sp>
          </p:grpSp>
          <p:cxnSp>
            <p:nvCxnSpPr>
              <p:cNvPr id="71" name="AutoShape 48"/>
              <p:cNvCxnSpPr>
                <a:cxnSpLocks noChangeShapeType="1"/>
                <a:stCxn id="76" idx="4"/>
                <a:endCxn id="72" idx="0"/>
              </p:cNvCxnSpPr>
              <p:nvPr/>
            </p:nvCxnSpPr>
            <p:spPr bwMode="auto">
              <a:xfrm rot="5400000">
                <a:off x="4502" y="1136"/>
                <a:ext cx="307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" name="Group 34"/>
            <p:cNvGrpSpPr>
              <a:grpSpLocks/>
            </p:cNvGrpSpPr>
            <p:nvPr/>
          </p:nvGrpSpPr>
          <p:grpSpPr bwMode="auto">
            <a:xfrm>
              <a:off x="1309688" y="2493963"/>
              <a:ext cx="574675" cy="1004887"/>
              <a:chOff x="4466" y="1589"/>
              <a:chExt cx="362" cy="633"/>
            </a:xfrm>
          </p:grpSpPr>
          <p:grpSp>
            <p:nvGrpSpPr>
              <p:cNvPr id="66" name="Group 27"/>
              <p:cNvGrpSpPr>
                <a:grpSpLocks/>
              </p:cNvGrpSpPr>
              <p:nvPr/>
            </p:nvGrpSpPr>
            <p:grpSpPr bwMode="auto">
              <a:xfrm>
                <a:off x="4466" y="1896"/>
                <a:ext cx="362" cy="326"/>
                <a:chOff x="4276" y="1746"/>
                <a:chExt cx="362" cy="326"/>
              </a:xfrm>
            </p:grpSpPr>
            <p:sp>
              <p:nvSpPr>
                <p:cNvPr id="68" name="Oval 2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3</a:t>
                  </a:r>
                </a:p>
              </p:txBody>
            </p:sp>
          </p:grpSp>
          <p:cxnSp>
            <p:nvCxnSpPr>
              <p:cNvPr id="67" name="AutoShape 49"/>
              <p:cNvCxnSpPr>
                <a:cxnSpLocks noChangeShapeType="1"/>
                <a:stCxn id="72" idx="4"/>
                <a:endCxn id="68" idx="0"/>
              </p:cNvCxnSpPr>
              <p:nvPr/>
            </p:nvCxnSpPr>
            <p:spPr bwMode="auto">
              <a:xfrm rot="5400000">
                <a:off x="4501" y="1740"/>
                <a:ext cx="308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0" name="Group 37"/>
            <p:cNvGrpSpPr>
              <a:grpSpLocks/>
            </p:cNvGrpSpPr>
            <p:nvPr/>
          </p:nvGrpSpPr>
          <p:grpSpPr bwMode="auto">
            <a:xfrm>
              <a:off x="1914525" y="3937000"/>
              <a:ext cx="574675" cy="517525"/>
              <a:chOff x="4276" y="1746"/>
              <a:chExt cx="362" cy="326"/>
            </a:xfrm>
          </p:grpSpPr>
          <p:sp>
            <p:nvSpPr>
              <p:cNvPr id="64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500">
                  <a:latin typeface="Cambria" panose="02040503050406030204" pitchFamily="18" charset="0"/>
                </a:endParaRPr>
              </a:p>
            </p:txBody>
          </p:sp>
          <p:sp>
            <p:nvSpPr>
              <p:cNvPr id="65" name="Text Box 39"/>
              <p:cNvSpPr txBox="1">
                <a:spLocks noChangeArrowheads="1"/>
              </p:cNvSpPr>
              <p:nvPr/>
            </p:nvSpPr>
            <p:spPr bwMode="auto">
              <a:xfrm>
                <a:off x="4276" y="1769"/>
                <a:ext cx="28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/>
                <a:r>
                  <a:rPr lang="en-US" altLang="en-US" sz="15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5</a:t>
                </a:r>
              </a:p>
            </p:txBody>
          </p:sp>
        </p:grpSp>
        <p:cxnSp>
          <p:nvCxnSpPr>
            <p:cNvPr id="41" name="AutoShape 52"/>
            <p:cNvCxnSpPr>
              <a:cxnSpLocks noChangeShapeType="1"/>
            </p:cNvCxnSpPr>
            <p:nvPr/>
          </p:nvCxnSpPr>
          <p:spPr bwMode="auto">
            <a:xfrm>
              <a:off x="1893888" y="3216275"/>
              <a:ext cx="317500" cy="71120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2" name="Group 44"/>
            <p:cNvGrpSpPr>
              <a:grpSpLocks/>
            </p:cNvGrpSpPr>
            <p:nvPr/>
          </p:nvGrpSpPr>
          <p:grpSpPr bwMode="auto">
            <a:xfrm>
              <a:off x="404813" y="3216275"/>
              <a:ext cx="1012825" cy="982663"/>
              <a:chOff x="3896" y="2044"/>
              <a:chExt cx="638" cy="619"/>
            </a:xfrm>
          </p:grpSpPr>
          <p:grpSp>
            <p:nvGrpSpPr>
              <p:cNvPr id="59" name="Group 24"/>
              <p:cNvGrpSpPr>
                <a:grpSpLocks/>
              </p:cNvGrpSpPr>
              <p:nvPr/>
            </p:nvGrpSpPr>
            <p:grpSpPr bwMode="auto">
              <a:xfrm>
                <a:off x="3896" y="2337"/>
                <a:ext cx="362" cy="326"/>
                <a:chOff x="4276" y="1746"/>
                <a:chExt cx="362" cy="326"/>
              </a:xfrm>
            </p:grpSpPr>
            <p:sp>
              <p:nvSpPr>
                <p:cNvPr id="62" name="Oval 25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cxnSp>
            <p:nvCxnSpPr>
              <p:cNvPr id="60" name="AutoShape 50"/>
              <p:cNvCxnSpPr>
                <a:cxnSpLocks noChangeShapeType="1"/>
                <a:stCxn id="68" idx="3"/>
                <a:endCxn id="62" idx="7"/>
              </p:cNvCxnSpPr>
              <p:nvPr/>
            </p:nvCxnSpPr>
            <p:spPr bwMode="auto">
              <a:xfrm rot="5400000">
                <a:off x="4255" y="2101"/>
                <a:ext cx="232" cy="32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" name="AutoShape 53"/>
              <p:cNvCxnSpPr>
                <a:cxnSpLocks noChangeShapeType="1"/>
                <a:stCxn id="62" idx="2"/>
                <a:endCxn id="68" idx="2"/>
              </p:cNvCxnSpPr>
              <p:nvPr/>
            </p:nvCxnSpPr>
            <p:spPr bwMode="auto">
              <a:xfrm rot="10800000" flipH="1">
                <a:off x="3908" y="2044"/>
                <a:ext cx="575" cy="441"/>
              </a:xfrm>
              <a:prstGeom prst="curvedConnector3">
                <a:avLst>
                  <a:gd name="adj1" fmla="val -2505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3" name="Group 50"/>
            <p:cNvGrpSpPr>
              <a:grpSpLocks/>
            </p:cNvGrpSpPr>
            <p:nvPr/>
          </p:nvGrpSpPr>
          <p:grpSpPr bwMode="auto">
            <a:xfrm>
              <a:off x="1914525" y="4406900"/>
              <a:ext cx="574675" cy="1008063"/>
              <a:chOff x="4979" y="2794"/>
              <a:chExt cx="362" cy="635"/>
            </a:xfrm>
          </p:grpSpPr>
          <p:grpSp>
            <p:nvGrpSpPr>
              <p:cNvPr id="55" name="Group 40"/>
              <p:cNvGrpSpPr>
                <a:grpSpLocks/>
              </p:cNvGrpSpPr>
              <p:nvPr/>
            </p:nvGrpSpPr>
            <p:grpSpPr bwMode="auto">
              <a:xfrm>
                <a:off x="4979" y="3103"/>
                <a:ext cx="362" cy="326"/>
                <a:chOff x="4276" y="1746"/>
                <a:chExt cx="362" cy="326"/>
              </a:xfrm>
            </p:grpSpPr>
            <p:sp>
              <p:nvSpPr>
                <p:cNvPr id="57" name="Oval 4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6</a:t>
                  </a:r>
                </a:p>
              </p:txBody>
            </p:sp>
          </p:grpSp>
          <p:cxnSp>
            <p:nvCxnSpPr>
              <p:cNvPr id="56" name="AutoShape 54"/>
              <p:cNvCxnSpPr>
                <a:cxnSpLocks noChangeShapeType="1"/>
                <a:stCxn id="64" idx="4"/>
                <a:endCxn id="57" idx="0"/>
              </p:cNvCxnSpPr>
              <p:nvPr/>
            </p:nvCxnSpPr>
            <p:spPr bwMode="auto">
              <a:xfrm rot="5400000">
                <a:off x="5014" y="2946"/>
                <a:ext cx="309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" name="Group 55"/>
            <p:cNvGrpSpPr>
              <a:grpSpLocks/>
            </p:cNvGrpSpPr>
            <p:nvPr/>
          </p:nvGrpSpPr>
          <p:grpSpPr bwMode="auto">
            <a:xfrm>
              <a:off x="2487613" y="5132388"/>
              <a:ext cx="574675" cy="1314450"/>
              <a:chOff x="5345" y="3199"/>
              <a:chExt cx="362" cy="828"/>
            </a:xfrm>
          </p:grpSpPr>
          <p:grpSp>
            <p:nvGrpSpPr>
              <p:cNvPr id="51" name="Group 6"/>
              <p:cNvGrpSpPr>
                <a:grpSpLocks/>
              </p:cNvGrpSpPr>
              <p:nvPr/>
            </p:nvGrpSpPr>
            <p:grpSpPr bwMode="auto">
              <a:xfrm>
                <a:off x="5345" y="3701"/>
                <a:ext cx="362" cy="326"/>
                <a:chOff x="4726" y="2684"/>
                <a:chExt cx="362" cy="326"/>
              </a:xfrm>
            </p:grpSpPr>
            <p:sp>
              <p:nvSpPr>
                <p:cNvPr id="53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7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8</a:t>
                  </a:r>
                </a:p>
              </p:txBody>
            </p:sp>
          </p:grpSp>
          <p:cxnSp>
            <p:nvCxnSpPr>
              <p:cNvPr id="52" name="AutoShape 55"/>
              <p:cNvCxnSpPr>
                <a:cxnSpLocks noChangeShapeType="1"/>
                <a:stCxn id="57" idx="6"/>
                <a:endCxn id="53" idx="0"/>
              </p:cNvCxnSpPr>
              <p:nvPr/>
            </p:nvCxnSpPr>
            <p:spPr bwMode="auto">
              <a:xfrm>
                <a:off x="5351" y="3199"/>
                <a:ext cx="181" cy="502"/>
              </a:xfrm>
              <a:prstGeom prst="curvedConnector2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5" name="Group 60"/>
            <p:cNvGrpSpPr>
              <a:grpSpLocks/>
            </p:cNvGrpSpPr>
            <p:nvPr/>
          </p:nvGrpSpPr>
          <p:grpSpPr bwMode="auto">
            <a:xfrm>
              <a:off x="1101725" y="5132388"/>
              <a:ext cx="920750" cy="1241425"/>
              <a:chOff x="4467" y="3251"/>
              <a:chExt cx="580" cy="782"/>
            </a:xfrm>
          </p:grpSpPr>
          <p:grpSp>
            <p:nvGrpSpPr>
              <p:cNvPr id="46" name="Group 43"/>
              <p:cNvGrpSpPr>
                <a:grpSpLocks/>
              </p:cNvGrpSpPr>
              <p:nvPr/>
            </p:nvGrpSpPr>
            <p:grpSpPr bwMode="auto">
              <a:xfrm>
                <a:off x="4467" y="3707"/>
                <a:ext cx="362" cy="326"/>
                <a:chOff x="4276" y="1746"/>
                <a:chExt cx="362" cy="326"/>
              </a:xfrm>
            </p:grpSpPr>
            <p:sp>
              <p:nvSpPr>
                <p:cNvPr id="49" name="Oval 4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0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cxnSp>
            <p:nvCxnSpPr>
              <p:cNvPr id="47" name="AutoShape 56"/>
              <p:cNvCxnSpPr>
                <a:cxnSpLocks noChangeShapeType="1"/>
                <a:stCxn id="57" idx="3"/>
                <a:endCxn id="49" idx="7"/>
              </p:cNvCxnSpPr>
              <p:nvPr/>
            </p:nvCxnSpPr>
            <p:spPr bwMode="auto">
              <a:xfrm rot="5400000">
                <a:off x="4715" y="3418"/>
                <a:ext cx="395" cy="26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AutoShape 57"/>
              <p:cNvCxnSpPr>
                <a:cxnSpLocks noChangeShapeType="1"/>
                <a:stCxn id="49" idx="2"/>
                <a:endCxn id="57" idx="2"/>
              </p:cNvCxnSpPr>
              <p:nvPr/>
            </p:nvCxnSpPr>
            <p:spPr bwMode="auto">
              <a:xfrm rot="10800000" flipH="1">
                <a:off x="4479" y="3251"/>
                <a:ext cx="517" cy="604"/>
              </a:xfrm>
              <a:prstGeom prst="curvedConnector3">
                <a:avLst>
                  <a:gd name="adj1" fmla="val -2786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55758740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03615"/>
            <a:ext cx="5175647" cy="651272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Test and Test Paths</a:t>
            </a:r>
          </a:p>
        </p:txBody>
      </p:sp>
      <p:sp>
        <p:nvSpPr>
          <p:cNvPr id="71692" name="Text Box 5"/>
          <p:cNvSpPr txBox="1">
            <a:spLocks noChangeArrowheads="1"/>
          </p:cNvSpPr>
          <p:nvPr/>
        </p:nvSpPr>
        <p:spPr bwMode="auto">
          <a:xfrm>
            <a:off x="414555" y="1562101"/>
            <a:ext cx="4915982" cy="13619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zh-CN" sz="1650" dirty="0">
                <a:latin typeface="Cambria" panose="02040503050406030204" pitchFamily="18" charset="0"/>
              </a:rPr>
              <a:t>One iteration of a loop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50" dirty="0">
                <a:latin typeface="Cambria" panose="02040503050406030204" pitchFamily="18" charset="0"/>
              </a:rPr>
              <a:t>Test: numbers = (44)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50" dirty="0">
                <a:latin typeface="Cambria" panose="02040503050406030204" pitchFamily="18" charset="0"/>
              </a:rPr>
              <a:t>Test Path: [ 1, 2, 3, 4, 3, 5, 6, 7, 6, 8 ]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50" dirty="0">
                <a:latin typeface="Cambria" panose="02040503050406030204" pitchFamily="18" charset="0"/>
              </a:rPr>
              <a:t>DU Paths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50" dirty="0">
                <a:latin typeface="Cambria" panose="02040503050406030204" pitchFamily="18" charset="0"/>
              </a:rPr>
              <a:t>[ 1, 2, 3, 4 ]   [ 2, 3, 4 ]   [ 4, 3, 5 ]   [ 5, 6, 7 ]   [ 7, 6, 8 ]</a:t>
            </a:r>
          </a:p>
        </p:txBody>
      </p:sp>
      <p:sp>
        <p:nvSpPr>
          <p:cNvPr id="71690" name="Text Box 9"/>
          <p:cNvSpPr txBox="1">
            <a:spLocks noChangeArrowheads="1"/>
          </p:cNvSpPr>
          <p:nvPr/>
        </p:nvSpPr>
        <p:spPr bwMode="auto">
          <a:xfrm>
            <a:off x="414554" y="2967038"/>
            <a:ext cx="4915983" cy="13619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zh-CN" sz="1650" dirty="0">
                <a:latin typeface="Cambria" panose="02040503050406030204" pitchFamily="18" charset="0"/>
              </a:rPr>
              <a:t>Two iterations of a loop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50" dirty="0">
                <a:latin typeface="Cambria" panose="02040503050406030204" pitchFamily="18" charset="0"/>
              </a:rPr>
              <a:t>Test: numbers = (2, 10, 15) ; length = 3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50" dirty="0">
                <a:latin typeface="Cambria" panose="02040503050406030204" pitchFamily="18" charset="0"/>
              </a:rPr>
              <a:t>Test Path: [ 1, 2, 3, 4, 3, 4, 3, 4, 3, 5, 6, 7, 6, 7, 6, 7, 6, 8 ]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50" dirty="0">
                <a:latin typeface="Cambria" panose="02040503050406030204" pitchFamily="18" charset="0"/>
              </a:rPr>
              <a:t>DU Paths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50" dirty="0">
                <a:latin typeface="Cambria" panose="02040503050406030204" pitchFamily="18" charset="0"/>
              </a:rPr>
              <a:t>[ 4, 3, 4 ]   [ 7, 6, 7 ]</a:t>
            </a:r>
          </a:p>
        </p:txBody>
      </p:sp>
      <p:sp>
        <p:nvSpPr>
          <p:cNvPr id="71688" name="Text Box 13"/>
          <p:cNvSpPr txBox="1">
            <a:spLocks noChangeArrowheads="1"/>
          </p:cNvSpPr>
          <p:nvPr/>
        </p:nvSpPr>
        <p:spPr bwMode="auto">
          <a:xfrm>
            <a:off x="414555" y="4443416"/>
            <a:ext cx="4915982" cy="854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zh-CN" sz="1650" dirty="0">
                <a:latin typeface="Cambria" panose="02040503050406030204" pitchFamily="18" charset="0"/>
              </a:rPr>
              <a:t>a loop not to be “entered”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50" dirty="0">
                <a:latin typeface="Cambria" panose="02040503050406030204" pitchFamily="18" charset="0"/>
              </a:rPr>
              <a:t>Reveal the bug in the statement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50" dirty="0">
                <a:latin typeface="Cambria" panose="02040503050406030204" pitchFamily="18" charset="0"/>
              </a:rPr>
              <a:t>med = numbers [length / 2];</a:t>
            </a:r>
          </a:p>
        </p:txBody>
      </p:sp>
      <p:sp>
        <p:nvSpPr>
          <p:cNvPr id="228367" name="AutoShape 15"/>
          <p:cNvSpPr>
            <a:spLocks noChangeArrowheads="1"/>
          </p:cNvSpPr>
          <p:nvPr/>
        </p:nvSpPr>
        <p:spPr bwMode="auto">
          <a:xfrm>
            <a:off x="3817360" y="4929187"/>
            <a:ext cx="1448991" cy="804863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50" dirty="0">
                <a:latin typeface="Cambria" panose="02040503050406030204" pitchFamily="18" charset="0"/>
              </a:rPr>
              <a:t>Bug</a:t>
            </a:r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207385" y="4485437"/>
            <a:ext cx="154781" cy="163116"/>
          </a:xfrm>
          <a:prstGeom prst="star5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utoShape 38"/>
          <p:cNvSpPr>
            <a:spLocks noChangeArrowheads="1"/>
          </p:cNvSpPr>
          <p:nvPr/>
        </p:nvSpPr>
        <p:spPr bwMode="auto">
          <a:xfrm>
            <a:off x="131186" y="1627445"/>
            <a:ext cx="171450" cy="171450"/>
          </a:xfrm>
          <a:prstGeom prst="star4">
            <a:avLst>
              <a:gd name="adj" fmla="val 12500"/>
            </a:avLst>
          </a:pr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43"/>
          <p:cNvSpPr>
            <a:spLocks noChangeArrowheads="1"/>
          </p:cNvSpPr>
          <p:nvPr/>
        </p:nvSpPr>
        <p:spPr bwMode="auto">
          <a:xfrm>
            <a:off x="132377" y="3056441"/>
            <a:ext cx="170259" cy="171450"/>
          </a:xfrm>
          <a:prstGeom prst="star8">
            <a:avLst>
              <a:gd name="adj" fmla="val 38250"/>
            </a:avLst>
          </a:prstGeom>
          <a:solidFill>
            <a:schemeClr val="accent6"/>
          </a:solidFill>
          <a:ln w="28575">
            <a:solidFill>
              <a:schemeClr val="accent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906038" y="1641700"/>
            <a:ext cx="1752063" cy="3826117"/>
            <a:chOff x="404813" y="757238"/>
            <a:chExt cx="2657475" cy="5689600"/>
          </a:xfrm>
        </p:grpSpPr>
        <p:grpSp>
          <p:nvGrpSpPr>
            <p:cNvPr id="12" name="Group 24"/>
            <p:cNvGrpSpPr>
              <a:grpSpLocks/>
            </p:cNvGrpSpPr>
            <p:nvPr/>
          </p:nvGrpSpPr>
          <p:grpSpPr bwMode="auto">
            <a:xfrm>
              <a:off x="1309688" y="757238"/>
              <a:ext cx="574675" cy="825500"/>
              <a:chOff x="4466" y="495"/>
              <a:chExt cx="362" cy="520"/>
            </a:xfrm>
          </p:grpSpPr>
          <p:grpSp>
            <p:nvGrpSpPr>
              <p:cNvPr id="52" name="Group 9"/>
              <p:cNvGrpSpPr>
                <a:grpSpLocks/>
              </p:cNvGrpSpPr>
              <p:nvPr/>
            </p:nvGrpSpPr>
            <p:grpSpPr bwMode="auto">
              <a:xfrm>
                <a:off x="4466" y="689"/>
                <a:ext cx="362" cy="326"/>
                <a:chOff x="3826" y="2684"/>
                <a:chExt cx="362" cy="326"/>
              </a:xfrm>
            </p:grpSpPr>
            <p:sp>
              <p:nvSpPr>
                <p:cNvPr id="54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8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sp>
            <p:nvSpPr>
              <p:cNvPr id="53" name="Line 15"/>
              <p:cNvSpPr>
                <a:spLocks noChangeShapeType="1"/>
              </p:cNvSpPr>
              <p:nvPr/>
            </p:nvSpPr>
            <p:spPr bwMode="auto">
              <a:xfrm>
                <a:off x="4653" y="495"/>
                <a:ext cx="0" cy="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3" name="Group 29"/>
            <p:cNvGrpSpPr>
              <a:grpSpLocks/>
            </p:cNvGrpSpPr>
            <p:nvPr/>
          </p:nvGrpSpPr>
          <p:grpSpPr bwMode="auto">
            <a:xfrm>
              <a:off x="1309688" y="1535113"/>
              <a:ext cx="574675" cy="1004887"/>
              <a:chOff x="4466" y="985"/>
              <a:chExt cx="362" cy="633"/>
            </a:xfrm>
          </p:grpSpPr>
          <p:grpSp>
            <p:nvGrpSpPr>
              <p:cNvPr id="48" name="Group 21"/>
              <p:cNvGrpSpPr>
                <a:grpSpLocks/>
              </p:cNvGrpSpPr>
              <p:nvPr/>
            </p:nvGrpSpPr>
            <p:grpSpPr bwMode="auto">
              <a:xfrm>
                <a:off x="4466" y="1292"/>
                <a:ext cx="362" cy="326"/>
                <a:chOff x="4276" y="1746"/>
                <a:chExt cx="362" cy="326"/>
              </a:xfrm>
            </p:grpSpPr>
            <p:sp>
              <p:nvSpPr>
                <p:cNvPr id="50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2</a:t>
                  </a:r>
                </a:p>
              </p:txBody>
            </p:sp>
          </p:grpSp>
          <p:cxnSp>
            <p:nvCxnSpPr>
              <p:cNvPr id="49" name="AutoShape 48"/>
              <p:cNvCxnSpPr>
                <a:cxnSpLocks noChangeShapeType="1"/>
                <a:stCxn id="54" idx="4"/>
                <a:endCxn id="50" idx="0"/>
              </p:cNvCxnSpPr>
              <p:nvPr/>
            </p:nvCxnSpPr>
            <p:spPr bwMode="auto">
              <a:xfrm rot="5400000">
                <a:off x="4502" y="1136"/>
                <a:ext cx="307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" name="Group 34"/>
            <p:cNvGrpSpPr>
              <a:grpSpLocks/>
            </p:cNvGrpSpPr>
            <p:nvPr/>
          </p:nvGrpSpPr>
          <p:grpSpPr bwMode="auto">
            <a:xfrm>
              <a:off x="1309688" y="2493963"/>
              <a:ext cx="574675" cy="1004887"/>
              <a:chOff x="4466" y="1589"/>
              <a:chExt cx="362" cy="633"/>
            </a:xfrm>
          </p:grpSpPr>
          <p:grpSp>
            <p:nvGrpSpPr>
              <p:cNvPr id="44" name="Group 27"/>
              <p:cNvGrpSpPr>
                <a:grpSpLocks/>
              </p:cNvGrpSpPr>
              <p:nvPr/>
            </p:nvGrpSpPr>
            <p:grpSpPr bwMode="auto">
              <a:xfrm>
                <a:off x="4466" y="1896"/>
                <a:ext cx="362" cy="326"/>
                <a:chOff x="4276" y="1746"/>
                <a:chExt cx="362" cy="326"/>
              </a:xfrm>
            </p:grpSpPr>
            <p:sp>
              <p:nvSpPr>
                <p:cNvPr id="46" name="Oval 2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3</a:t>
                  </a:r>
                </a:p>
              </p:txBody>
            </p:sp>
          </p:grpSp>
          <p:cxnSp>
            <p:nvCxnSpPr>
              <p:cNvPr id="45" name="AutoShape 49"/>
              <p:cNvCxnSpPr>
                <a:cxnSpLocks noChangeShapeType="1"/>
                <a:stCxn id="50" idx="4"/>
                <a:endCxn id="46" idx="0"/>
              </p:cNvCxnSpPr>
              <p:nvPr/>
            </p:nvCxnSpPr>
            <p:spPr bwMode="auto">
              <a:xfrm rot="5400000">
                <a:off x="4501" y="1740"/>
                <a:ext cx="308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" name="Group 37"/>
            <p:cNvGrpSpPr>
              <a:grpSpLocks/>
            </p:cNvGrpSpPr>
            <p:nvPr/>
          </p:nvGrpSpPr>
          <p:grpSpPr bwMode="auto">
            <a:xfrm>
              <a:off x="1914525" y="3937000"/>
              <a:ext cx="574675" cy="517525"/>
              <a:chOff x="4276" y="1746"/>
              <a:chExt cx="362" cy="326"/>
            </a:xfrm>
          </p:grpSpPr>
          <p:sp>
            <p:nvSpPr>
              <p:cNvPr id="42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500">
                  <a:latin typeface="Cambria" panose="02040503050406030204" pitchFamily="18" charset="0"/>
                </a:endParaRPr>
              </a:p>
            </p:txBody>
          </p:sp>
          <p:sp>
            <p:nvSpPr>
              <p:cNvPr id="43" name="Text Box 39"/>
              <p:cNvSpPr txBox="1">
                <a:spLocks noChangeArrowheads="1"/>
              </p:cNvSpPr>
              <p:nvPr/>
            </p:nvSpPr>
            <p:spPr bwMode="auto">
              <a:xfrm>
                <a:off x="4276" y="1769"/>
                <a:ext cx="28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/>
                <a:r>
                  <a:rPr lang="en-US" altLang="en-US" sz="15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5</a:t>
                </a:r>
              </a:p>
            </p:txBody>
          </p:sp>
        </p:grpSp>
        <p:cxnSp>
          <p:nvCxnSpPr>
            <p:cNvPr id="19" name="AutoShape 52"/>
            <p:cNvCxnSpPr>
              <a:cxnSpLocks noChangeShapeType="1"/>
            </p:cNvCxnSpPr>
            <p:nvPr/>
          </p:nvCxnSpPr>
          <p:spPr bwMode="auto">
            <a:xfrm>
              <a:off x="1893888" y="3216275"/>
              <a:ext cx="317500" cy="71120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" name="Group 44"/>
            <p:cNvGrpSpPr>
              <a:grpSpLocks/>
            </p:cNvGrpSpPr>
            <p:nvPr/>
          </p:nvGrpSpPr>
          <p:grpSpPr bwMode="auto">
            <a:xfrm>
              <a:off x="404813" y="3216275"/>
              <a:ext cx="1012825" cy="982663"/>
              <a:chOff x="3896" y="2044"/>
              <a:chExt cx="638" cy="619"/>
            </a:xfrm>
          </p:grpSpPr>
          <p:grpSp>
            <p:nvGrpSpPr>
              <p:cNvPr id="37" name="Group 24"/>
              <p:cNvGrpSpPr>
                <a:grpSpLocks/>
              </p:cNvGrpSpPr>
              <p:nvPr/>
            </p:nvGrpSpPr>
            <p:grpSpPr bwMode="auto">
              <a:xfrm>
                <a:off x="3896" y="2337"/>
                <a:ext cx="362" cy="326"/>
                <a:chOff x="4276" y="1746"/>
                <a:chExt cx="362" cy="326"/>
              </a:xfrm>
            </p:grpSpPr>
            <p:sp>
              <p:nvSpPr>
                <p:cNvPr id="40" name="Oval 25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cxnSp>
            <p:nvCxnSpPr>
              <p:cNvPr id="38" name="AutoShape 50"/>
              <p:cNvCxnSpPr>
                <a:cxnSpLocks noChangeShapeType="1"/>
                <a:stCxn id="46" idx="3"/>
                <a:endCxn id="40" idx="7"/>
              </p:cNvCxnSpPr>
              <p:nvPr/>
            </p:nvCxnSpPr>
            <p:spPr bwMode="auto">
              <a:xfrm rot="5400000">
                <a:off x="4255" y="2101"/>
                <a:ext cx="232" cy="32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AutoShape 53"/>
              <p:cNvCxnSpPr>
                <a:cxnSpLocks noChangeShapeType="1"/>
                <a:stCxn id="40" idx="2"/>
                <a:endCxn id="46" idx="2"/>
              </p:cNvCxnSpPr>
              <p:nvPr/>
            </p:nvCxnSpPr>
            <p:spPr bwMode="auto">
              <a:xfrm rot="10800000" flipH="1">
                <a:off x="3908" y="2044"/>
                <a:ext cx="575" cy="441"/>
              </a:xfrm>
              <a:prstGeom prst="curvedConnector3">
                <a:avLst>
                  <a:gd name="adj1" fmla="val -2505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" name="Group 50"/>
            <p:cNvGrpSpPr>
              <a:grpSpLocks/>
            </p:cNvGrpSpPr>
            <p:nvPr/>
          </p:nvGrpSpPr>
          <p:grpSpPr bwMode="auto">
            <a:xfrm>
              <a:off x="1914525" y="4406900"/>
              <a:ext cx="574675" cy="1008063"/>
              <a:chOff x="4979" y="2794"/>
              <a:chExt cx="362" cy="635"/>
            </a:xfrm>
          </p:grpSpPr>
          <p:grpSp>
            <p:nvGrpSpPr>
              <p:cNvPr id="33" name="Group 40"/>
              <p:cNvGrpSpPr>
                <a:grpSpLocks/>
              </p:cNvGrpSpPr>
              <p:nvPr/>
            </p:nvGrpSpPr>
            <p:grpSpPr bwMode="auto">
              <a:xfrm>
                <a:off x="4979" y="3103"/>
                <a:ext cx="362" cy="326"/>
                <a:chOff x="4276" y="1746"/>
                <a:chExt cx="362" cy="326"/>
              </a:xfrm>
            </p:grpSpPr>
            <p:sp>
              <p:nvSpPr>
                <p:cNvPr id="35" name="Oval 4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6</a:t>
                  </a:r>
                </a:p>
              </p:txBody>
            </p:sp>
          </p:grpSp>
          <p:cxnSp>
            <p:nvCxnSpPr>
              <p:cNvPr id="34" name="AutoShape 54"/>
              <p:cNvCxnSpPr>
                <a:cxnSpLocks noChangeShapeType="1"/>
                <a:stCxn id="42" idx="4"/>
                <a:endCxn id="35" idx="0"/>
              </p:cNvCxnSpPr>
              <p:nvPr/>
            </p:nvCxnSpPr>
            <p:spPr bwMode="auto">
              <a:xfrm rot="5400000">
                <a:off x="5014" y="2946"/>
                <a:ext cx="309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" name="Group 55"/>
            <p:cNvGrpSpPr>
              <a:grpSpLocks/>
            </p:cNvGrpSpPr>
            <p:nvPr/>
          </p:nvGrpSpPr>
          <p:grpSpPr bwMode="auto">
            <a:xfrm>
              <a:off x="2487613" y="5132388"/>
              <a:ext cx="574675" cy="1314450"/>
              <a:chOff x="5345" y="3199"/>
              <a:chExt cx="362" cy="828"/>
            </a:xfrm>
          </p:grpSpPr>
          <p:grpSp>
            <p:nvGrpSpPr>
              <p:cNvPr id="29" name="Group 6"/>
              <p:cNvGrpSpPr>
                <a:grpSpLocks/>
              </p:cNvGrpSpPr>
              <p:nvPr/>
            </p:nvGrpSpPr>
            <p:grpSpPr bwMode="auto">
              <a:xfrm>
                <a:off x="5345" y="3701"/>
                <a:ext cx="362" cy="326"/>
                <a:chOff x="4726" y="2684"/>
                <a:chExt cx="362" cy="326"/>
              </a:xfrm>
            </p:grpSpPr>
            <p:sp>
              <p:nvSpPr>
                <p:cNvPr id="31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7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8</a:t>
                  </a:r>
                </a:p>
              </p:txBody>
            </p:sp>
          </p:grpSp>
          <p:cxnSp>
            <p:nvCxnSpPr>
              <p:cNvPr id="30" name="AutoShape 55"/>
              <p:cNvCxnSpPr>
                <a:cxnSpLocks noChangeShapeType="1"/>
                <a:stCxn id="35" idx="6"/>
                <a:endCxn id="31" idx="0"/>
              </p:cNvCxnSpPr>
              <p:nvPr/>
            </p:nvCxnSpPr>
            <p:spPr bwMode="auto">
              <a:xfrm>
                <a:off x="5351" y="3199"/>
                <a:ext cx="181" cy="502"/>
              </a:xfrm>
              <a:prstGeom prst="curvedConnector2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Group 60"/>
            <p:cNvGrpSpPr>
              <a:grpSpLocks/>
            </p:cNvGrpSpPr>
            <p:nvPr/>
          </p:nvGrpSpPr>
          <p:grpSpPr bwMode="auto">
            <a:xfrm>
              <a:off x="1101725" y="5132388"/>
              <a:ext cx="920750" cy="1241425"/>
              <a:chOff x="4467" y="3251"/>
              <a:chExt cx="580" cy="782"/>
            </a:xfrm>
          </p:grpSpPr>
          <p:grpSp>
            <p:nvGrpSpPr>
              <p:cNvPr id="24" name="Group 43"/>
              <p:cNvGrpSpPr>
                <a:grpSpLocks/>
              </p:cNvGrpSpPr>
              <p:nvPr/>
            </p:nvGrpSpPr>
            <p:grpSpPr bwMode="auto">
              <a:xfrm>
                <a:off x="4467" y="3707"/>
                <a:ext cx="362" cy="326"/>
                <a:chOff x="4276" y="1746"/>
                <a:chExt cx="362" cy="326"/>
              </a:xfrm>
            </p:grpSpPr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cxnSp>
            <p:nvCxnSpPr>
              <p:cNvPr id="25" name="AutoShape 56"/>
              <p:cNvCxnSpPr>
                <a:cxnSpLocks noChangeShapeType="1"/>
                <a:stCxn id="35" idx="3"/>
                <a:endCxn id="27" idx="7"/>
              </p:cNvCxnSpPr>
              <p:nvPr/>
            </p:nvCxnSpPr>
            <p:spPr bwMode="auto">
              <a:xfrm rot="5400000">
                <a:off x="4715" y="3418"/>
                <a:ext cx="395" cy="26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AutoShape 57"/>
              <p:cNvCxnSpPr>
                <a:cxnSpLocks noChangeShapeType="1"/>
                <a:stCxn id="27" idx="2"/>
                <a:endCxn id="35" idx="2"/>
              </p:cNvCxnSpPr>
              <p:nvPr/>
            </p:nvCxnSpPr>
            <p:spPr bwMode="auto">
              <a:xfrm rot="10800000" flipH="1">
                <a:off x="4479" y="3251"/>
                <a:ext cx="517" cy="604"/>
              </a:xfrm>
              <a:prstGeom prst="curvedConnector3">
                <a:avLst>
                  <a:gd name="adj1" fmla="val -2786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963486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03615"/>
            <a:ext cx="5175647" cy="651272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Exercise 2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295400"/>
            <a:ext cx="7772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  void Merge(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a[], 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left, 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mid, 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right)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  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      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right - left + 1;        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      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*temp = new 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];       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      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k = 0;                   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      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j = mid + 1;                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      while (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&lt;= mid &amp;&amp; j &lt;= right)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      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9          temp[k++] = a[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 &lt;= a[j] ? a[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++] : a[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j++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]; 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     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     while (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&lt;= mid)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12     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13         temp[k++] = a[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++];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14     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15     while (j &lt;= right)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16     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17         temp[k++] = a[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j++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18     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19     for (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k = 0; k &lt; </a:t>
            </a:r>
            <a:r>
              <a:rPr lang="en-US" altLang="zh-CN" sz="14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 k++)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     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21         a[left++] = temp[k];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22     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23  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074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7777162" cy="55245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OVERVIEW OF CLASSIFYING TESTS</a:t>
            </a:r>
          </a:p>
        </p:txBody>
      </p:sp>
      <p:sp>
        <p:nvSpPr>
          <p:cNvPr id="1156102" name="Rectangle 6"/>
          <p:cNvSpPr>
            <a:spLocks noChangeArrowheads="1"/>
          </p:cNvSpPr>
          <p:nvPr/>
        </p:nvSpPr>
        <p:spPr bwMode="auto">
          <a:xfrm>
            <a:off x="533400" y="1357971"/>
            <a:ext cx="777716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BLACK-BOX</a:t>
            </a:r>
            <a:r>
              <a:rPr lang="en-US" altLang="zh-CN" sz="2000" i="1" dirty="0">
                <a:solidFill>
                  <a:srgbClr val="000099"/>
                </a:solidFill>
                <a:latin typeface="Cambria" panose="02040503050406030204" pitchFamily="18" charset="0"/>
              </a:rPr>
              <a:t>:</a:t>
            </a:r>
            <a:r>
              <a:rPr lang="en-US" altLang="zh-CN" sz="2000" dirty="0">
                <a:solidFill>
                  <a:srgbClr val="000099"/>
                </a:solidFill>
                <a:latin typeface="Cambria" panose="02040503050406030204" pitchFamily="18" charset="0"/>
              </a:rPr>
              <a:t>  </a:t>
            </a:r>
            <a:r>
              <a:rPr lang="en-US" altLang="zh-CN" sz="2000" dirty="0">
                <a:latin typeface="Cambria" panose="02040503050406030204" pitchFamily="18" charset="0"/>
              </a:rPr>
              <a:t>No knowledge of the internal logic of the code is utilized. Tests are based on requirements and functionality</a:t>
            </a:r>
            <a:r>
              <a:rPr lang="en-US" altLang="zh-CN" sz="2000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  <a:p>
            <a:endParaRPr lang="en-US" altLang="zh-CN" sz="2000" dirty="0">
              <a:solidFill>
                <a:srgbClr val="000099"/>
              </a:solidFill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WHITE-BOX</a:t>
            </a:r>
            <a:r>
              <a:rPr lang="en-US" altLang="zh-CN" sz="2000" i="1" dirty="0">
                <a:solidFill>
                  <a:srgbClr val="000099"/>
                </a:solidFill>
                <a:latin typeface="Cambria" panose="02040503050406030204" pitchFamily="18" charset="0"/>
              </a:rPr>
              <a:t>: </a:t>
            </a:r>
            <a:r>
              <a:rPr lang="en-US" altLang="zh-CN" sz="2000" dirty="0">
                <a:latin typeface="Cambria" panose="02040503050406030204" pitchFamily="18" charset="0"/>
              </a:rPr>
              <a:t>Tests are designed based on the internal logic of the code,  code coverage considerations, and analysis of branches, paths, loops, and conditions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1156103" name="Rectangle 7"/>
          <p:cNvSpPr>
            <a:spLocks noChangeArrowheads="1"/>
          </p:cNvSpPr>
          <p:nvPr/>
        </p:nvSpPr>
        <p:spPr bwMode="auto">
          <a:xfrm>
            <a:off x="533400" y="3505200"/>
            <a:ext cx="784860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UNIT:</a:t>
            </a:r>
            <a:r>
              <a:rPr lang="en-US" altLang="zh-CN" sz="2000" dirty="0">
                <a:latin typeface="Cambria" panose="02040503050406030204" pitchFamily="18" charset="0"/>
              </a:rPr>
              <a:t> Test at the function or module level. May require test drivers or test harnesses.</a:t>
            </a:r>
          </a:p>
          <a:p>
            <a:endParaRPr lang="en-US" altLang="zh-CN" sz="2000" dirty="0"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INCREMENTAL INTEGRATION:</a:t>
            </a:r>
            <a:r>
              <a:rPr lang="en-US" altLang="zh-CN" sz="2000" dirty="0">
                <a:latin typeface="Cambria" panose="02040503050406030204" pitchFamily="18" charset="0"/>
              </a:rPr>
              <a:t> Continuous testing as new functionality is added. May need test drivers. Testing combined parts of an application to see if the parts function together properly.</a:t>
            </a:r>
          </a:p>
          <a:p>
            <a:endParaRPr lang="en-US" altLang="zh-CN" sz="2000" dirty="0">
              <a:latin typeface="Cambria" panose="020405030504060302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REGRESSION: </a:t>
            </a:r>
            <a:r>
              <a:rPr lang="en-US" altLang="zh-CN" sz="2000" dirty="0">
                <a:latin typeface="Cambria" panose="02040503050406030204" pitchFamily="18" charset="0"/>
              </a:rPr>
              <a:t>Re-testing after fixes or modifications of software or the environment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  <a:endParaRPr lang="en-US" altLang="zh-CN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90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95263"/>
            <a:ext cx="5273675" cy="642937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TEST PHASES</a:t>
            </a:r>
          </a:p>
        </p:txBody>
      </p:sp>
      <p:sp>
        <p:nvSpPr>
          <p:cNvPr id="1162244" name="Rectangle 4"/>
          <p:cNvSpPr>
            <a:spLocks noChangeArrowheads="1"/>
          </p:cNvSpPr>
          <p:nvPr/>
        </p:nvSpPr>
        <p:spPr bwMode="auto">
          <a:xfrm>
            <a:off x="457200" y="1600200"/>
            <a:ext cx="83058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200" b="1" i="1" dirty="0">
                <a:solidFill>
                  <a:srgbClr val="000099"/>
                </a:solidFill>
                <a:latin typeface="Cambria" panose="02040503050406030204" pitchFamily="18" charset="0"/>
              </a:rPr>
              <a:t>COMPARISON:</a:t>
            </a:r>
            <a:r>
              <a:rPr lang="en-US" altLang="zh-CN" sz="22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200" dirty="0">
                <a:latin typeface="Cambria" panose="02040503050406030204" pitchFamily="18" charset="0"/>
              </a:rPr>
              <a:t>Compares weaknesses and strengths to competing products.</a:t>
            </a:r>
          </a:p>
          <a:p>
            <a:endParaRPr lang="en-US" altLang="zh-CN" sz="2200" dirty="0">
              <a:latin typeface="Cambria" panose="02040503050406030204" pitchFamily="18" charset="0"/>
            </a:endParaRPr>
          </a:p>
          <a:p>
            <a:r>
              <a:rPr lang="en-US" altLang="zh-CN" sz="2200" b="1" i="1" dirty="0">
                <a:solidFill>
                  <a:srgbClr val="000099"/>
                </a:solidFill>
                <a:latin typeface="Cambria" panose="02040503050406030204" pitchFamily="18" charset="0"/>
              </a:rPr>
              <a:t>ALPHA: </a:t>
            </a:r>
            <a:r>
              <a:rPr lang="en-US" altLang="zh-CN" sz="2200" dirty="0">
                <a:latin typeface="Cambria" panose="02040503050406030204" pitchFamily="18" charset="0"/>
              </a:rPr>
              <a:t>Testing when development is nearing completion; minor design changes may be required</a:t>
            </a:r>
            <a:r>
              <a:rPr lang="en-US" altLang="zh-CN" sz="22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  <a:p>
            <a:endParaRPr lang="en-US" altLang="zh-CN" sz="2200" b="1" dirty="0">
              <a:solidFill>
                <a:srgbClr val="000099"/>
              </a:solidFill>
              <a:latin typeface="Cambria" panose="02040503050406030204" pitchFamily="18" charset="0"/>
            </a:endParaRPr>
          </a:p>
          <a:p>
            <a:r>
              <a:rPr lang="en-US" altLang="zh-CN" sz="2200" b="1" i="1" dirty="0">
                <a:solidFill>
                  <a:srgbClr val="000099"/>
                </a:solidFill>
                <a:latin typeface="Cambria" panose="02040503050406030204" pitchFamily="18" charset="0"/>
              </a:rPr>
              <a:t>BETA: </a:t>
            </a:r>
            <a:r>
              <a:rPr lang="en-US" altLang="zh-CN" sz="2200" dirty="0">
                <a:latin typeface="Cambria" panose="02040503050406030204" pitchFamily="18" charset="0"/>
              </a:rPr>
              <a:t>Development and testing viewed as completed and looking for final bugs and problems before final release</a:t>
            </a:r>
            <a:r>
              <a:rPr lang="en-US" altLang="zh-CN" sz="22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34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94500" cy="6985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CLASSIFYING TESTS</a:t>
            </a:r>
          </a:p>
        </p:txBody>
      </p:sp>
      <p:sp>
        <p:nvSpPr>
          <p:cNvPr id="1158148" name="Rectangle 4"/>
          <p:cNvSpPr>
            <a:spLocks noChangeArrowheads="1"/>
          </p:cNvSpPr>
          <p:nvPr/>
        </p:nvSpPr>
        <p:spPr bwMode="auto">
          <a:xfrm>
            <a:off x="533400" y="1498699"/>
            <a:ext cx="799147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FUNCTIONAL:</a:t>
            </a:r>
            <a:r>
              <a:rPr lang="en-US" altLang="zh-CN" sz="2400" b="1" i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Black-box testing geared to check functional requirements of an application</a:t>
            </a:r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  <a:p>
            <a:endParaRPr lang="en-US" altLang="zh-CN" sz="1000" dirty="0">
              <a:solidFill>
                <a:srgbClr val="000099"/>
              </a:solidFill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SYSTEM</a:t>
            </a:r>
            <a:r>
              <a:rPr lang="en-US" altLang="zh-CN" sz="2400" i="1" dirty="0">
                <a:solidFill>
                  <a:srgbClr val="000099"/>
                </a:solidFill>
                <a:latin typeface="Cambria" panose="02040503050406030204" pitchFamily="18" charset="0"/>
              </a:rPr>
              <a:t>:</a:t>
            </a:r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Black-box testing that is based on overall requirements and specifications</a:t>
            </a:r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  <a:p>
            <a:endParaRPr lang="en-US" altLang="zh-CN" sz="1000" dirty="0">
              <a:solidFill>
                <a:srgbClr val="000099"/>
              </a:solidFill>
              <a:latin typeface="Cambria" panose="02040503050406030204" pitchFamily="18" charset="0"/>
            </a:endParaRPr>
          </a:p>
        </p:txBody>
      </p:sp>
      <p:sp>
        <p:nvSpPr>
          <p:cNvPr id="1158149" name="Rectangle 5"/>
          <p:cNvSpPr>
            <a:spLocks noChangeArrowheads="1"/>
          </p:cNvSpPr>
          <p:nvPr/>
        </p:nvSpPr>
        <p:spPr bwMode="auto">
          <a:xfrm>
            <a:off x="533401" y="3403699"/>
            <a:ext cx="7991475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STRESS: </a:t>
            </a:r>
            <a:r>
              <a:rPr lang="en-US" altLang="zh-CN" sz="2000" dirty="0">
                <a:latin typeface="Cambria" panose="02040503050406030204" pitchFamily="18" charset="0"/>
              </a:rPr>
              <a:t>Often used interchangeably with ‘load’ and ‘performance’. But, others believe tests should check functionality under extreme conditions.</a:t>
            </a:r>
          </a:p>
          <a:p>
            <a:endParaRPr lang="en-US" altLang="zh-CN" sz="1000" dirty="0"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PERFORMANCE: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Often used interchangeably with “load” and ‘stress’.</a:t>
            </a:r>
          </a:p>
          <a:p>
            <a:endParaRPr lang="en-US" altLang="zh-CN" sz="2000" dirty="0"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LOAD: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Test under heavy loads to determine at what point a system’s response time degrades or fails</a:t>
            </a:r>
          </a:p>
          <a:p>
            <a:endParaRPr lang="en-US" altLang="zh-CN" sz="2000" b="1" dirty="0">
              <a:solidFill>
                <a:srgbClr val="000099"/>
              </a:solidFill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END-TO-END</a:t>
            </a:r>
            <a:r>
              <a:rPr lang="en-US" altLang="zh-CN" sz="2000" i="1" dirty="0">
                <a:solidFill>
                  <a:srgbClr val="000099"/>
                </a:solidFill>
                <a:latin typeface="Cambria" panose="02040503050406030204" pitchFamily="18" charset="0"/>
              </a:rPr>
              <a:t>:</a:t>
            </a:r>
            <a:r>
              <a:rPr lang="en-US" altLang="zh-CN" sz="2000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Testing that mimics real-world use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252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9853" y="228600"/>
            <a:ext cx="8064500" cy="80962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CLASSIFYING TESTS </a:t>
            </a:r>
            <a:r>
              <a:rPr lang="en-US" altLang="zh-CN" sz="2400" dirty="0">
                <a:latin typeface="Cambria" panose="02040503050406030204" pitchFamily="18" charset="0"/>
              </a:rPr>
              <a:t>(continued)</a:t>
            </a:r>
          </a:p>
        </p:txBody>
      </p:sp>
      <p:sp>
        <p:nvSpPr>
          <p:cNvPr id="1160196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ACCEPTANCE: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Final testing based on specifications of the end-user or customer.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USABILITY: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Testing for “user-friendliness”. This is clearly subjective and will depend on the targeted end-user or customer profile.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RECOVERY: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How well can the system recover from crashes, hardware failures, or other catastrophic problems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INSTALL/UNINSTALL: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Test full, partial, or upgrade install/uninstall processes.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SECURITY: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How well is the system able to protect against unauthorized internal or external access, willful damage, etc.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COMPATABILITY: </a:t>
            </a:r>
            <a:r>
              <a:rPr lang="en-US" altLang="zh-CN" sz="2000" dirty="0">
                <a:latin typeface="Cambria" panose="02040503050406030204" pitchFamily="18" charset="0"/>
              </a:rPr>
              <a:t>How well does the software perform in a given hardware/software/operating system/network environment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528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Cambria" panose="02040503050406030204" pitchFamily="18" charset="0"/>
              </a:rPr>
              <a:t>Rules</a:t>
            </a:r>
            <a:endParaRPr lang="zh-CN" altLang="zh-CN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207090791"/>
              </p:ext>
            </p:extLst>
          </p:nvPr>
        </p:nvGraphicFramePr>
        <p:xfrm>
          <a:off x="3200400" y="1447800"/>
          <a:ext cx="601980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57200" y="2667000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FFC000"/>
                </a:solidFill>
                <a:latin typeface="Cambria" panose="02040503050406030204" pitchFamily="18" charset="0"/>
              </a:rPr>
              <a:t>Project</a:t>
            </a:r>
            <a:r>
              <a:rPr lang="zh-CN" altLang="en-US" dirty="0">
                <a:solidFill>
                  <a:srgbClr val="132584"/>
                </a:solidFill>
                <a:latin typeface="Cambria" panose="02040503050406030204" pitchFamily="18" charset="0"/>
              </a:rPr>
              <a:t>        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0%</a:t>
            </a:r>
          </a:p>
          <a:p>
            <a:pPr algn="just"/>
            <a:r>
              <a:rPr lang="zh-CN" altLang="en-US" dirty="0">
                <a:solidFill>
                  <a:srgbClr val="00B0F0"/>
                </a:solidFill>
                <a:latin typeface="Cambria" panose="02040503050406030204" pitchFamily="18" charset="0"/>
              </a:rPr>
              <a:t>Assignments</a:t>
            </a:r>
            <a:r>
              <a:rPr lang="zh-CN" altLang="en-US" dirty="0">
                <a:solidFill>
                  <a:srgbClr val="132584"/>
                </a:solidFill>
                <a:latin typeface="Cambria" panose="02040503050406030204" pitchFamily="18" charset="0"/>
              </a:rPr>
              <a:t>      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0%</a:t>
            </a:r>
            <a:endParaRPr lang="en-US" altLang="zh-CN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algn="just"/>
            <a:r>
              <a:rPr lang="en-US" altLang="zh-CN" dirty="0">
                <a:solidFill>
                  <a:srgbClr val="00B050"/>
                </a:solidFill>
                <a:latin typeface="Cambria" panose="02040503050406030204" pitchFamily="18" charset="0"/>
              </a:rPr>
              <a:t>Final Exam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 		40%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7" grpId="1">
        <p:bldAsOne/>
      </p:bldGraphic>
      <p:bldP spid="8" grpId="0"/>
      <p:bldP spid="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3242" y="166777"/>
            <a:ext cx="7772400" cy="11430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CLASSIFYING TESTS </a:t>
            </a:r>
            <a:r>
              <a:rPr lang="en-US" altLang="zh-CN" sz="2400" dirty="0">
                <a:latin typeface="Cambria" panose="02040503050406030204" pitchFamily="18" charset="0"/>
              </a:rPr>
              <a:t>(summary)</a:t>
            </a:r>
          </a:p>
        </p:txBody>
      </p:sp>
      <p:graphicFrame>
        <p:nvGraphicFramePr>
          <p:cNvPr id="1389590" name="Group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420352"/>
              </p:ext>
            </p:extLst>
          </p:nvPr>
        </p:nvGraphicFramePr>
        <p:xfrm>
          <a:off x="152400" y="1447800"/>
          <a:ext cx="8991600" cy="4480560"/>
        </p:xfrm>
        <a:graphic>
          <a:graphicData uri="http://schemas.openxmlformats.org/drawingml/2006/table">
            <a:tbl>
              <a:tblPr/>
              <a:tblGrid>
                <a:gridCol w="2918326">
                  <a:extLst>
                    <a:ext uri="{9D8B030D-6E8A-4147-A177-3AD203B41FA5}">
                      <a16:colId xmlns:a16="http://schemas.microsoft.com/office/drawing/2014/main" val="2978122185"/>
                    </a:ext>
                  </a:extLst>
                </a:gridCol>
                <a:gridCol w="2872874">
                  <a:extLst>
                    <a:ext uri="{9D8B030D-6E8A-4147-A177-3AD203B41FA5}">
                      <a16:colId xmlns:a16="http://schemas.microsoft.com/office/drawing/2014/main" val="371096132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68091956"/>
                    </a:ext>
                  </a:extLst>
                </a:gridCol>
              </a:tblGrid>
              <a:tr h="321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By purposes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Correctness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Black-box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White-box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Performance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Reliability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 - Robustness/strong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 - Exception handling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 - Stress/load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Security testing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By life cycle phase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Requirements phase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Design phase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Program phase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Evaluating test results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Installation phase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Acceptance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Testing changes: maintenance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By scope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implied 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Unit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Component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Integration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System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or 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Unit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String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System testing (a test)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Acceptance testing (b test)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945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920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89313" y="152400"/>
            <a:ext cx="5221287" cy="746125"/>
          </a:xfrm>
        </p:spPr>
        <p:txBody>
          <a:bodyPr/>
          <a:lstStyle/>
          <a:p>
            <a:pPr>
              <a:tabLst>
                <a:tab pos="7540625" algn="r"/>
              </a:tabLst>
            </a:pPr>
            <a:r>
              <a:rPr lang="en-US" altLang="zh-CN" sz="3600" b="1" dirty="0">
                <a:latin typeface="Cambria" panose="02040503050406030204" pitchFamily="18" charset="0"/>
              </a:rPr>
              <a:t>Unit test cases</a:t>
            </a: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381000" y="1447800"/>
            <a:ext cx="8229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Interface: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ensures that information properly flows in and out of the component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local data structures: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ensures that data stored temporarily maintains its integrity during execution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boundary conditions: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ensures that the component operates properly at boundaries established to limit or restrict processing</a:t>
            </a:r>
          </a:p>
          <a:p>
            <a:endParaRPr lang="en-US" altLang="zh-CN" sz="2000" dirty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independent paths: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ensures that all paths in a component have been executed at least once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error-handling paths</a:t>
            </a:r>
            <a:r>
              <a:rPr lang="en-US" altLang="zh-CN" sz="24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ensures that errors are correctly handled</a:t>
            </a:r>
          </a:p>
        </p:txBody>
      </p:sp>
    </p:spTree>
    <p:extLst>
      <p:ext uri="{BB962C8B-B14F-4D97-AF65-F5344CB8AC3E}">
        <p14:creationId xmlns:p14="http://schemas.microsoft.com/office/powerpoint/2010/main" val="35051681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2025" y="162719"/>
            <a:ext cx="4784725" cy="685800"/>
          </a:xfrm>
        </p:spPr>
        <p:txBody>
          <a:bodyPr/>
          <a:lstStyle/>
          <a:p>
            <a:r>
              <a:rPr lang="en-US" altLang="zh-CN" sz="3200" b="1" dirty="0">
                <a:latin typeface="Cambria" panose="02040503050406030204" pitchFamily="18" charset="0"/>
              </a:rPr>
              <a:t>Two Approaches</a:t>
            </a:r>
          </a:p>
        </p:txBody>
      </p:sp>
      <p:sp>
        <p:nvSpPr>
          <p:cNvPr id="352265" name="Rectangle 9"/>
          <p:cNvSpPr>
            <a:spLocks noChangeArrowheads="1"/>
          </p:cNvSpPr>
          <p:nvPr/>
        </p:nvSpPr>
        <p:spPr bwMode="auto">
          <a:xfrm>
            <a:off x="4679950" y="4581525"/>
            <a:ext cx="3384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 special-purpose program to simulate the activity of the missing component</a:t>
            </a:r>
            <a:endParaRPr lang="zh-CN" altLang="en-US" sz="140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grpSp>
        <p:nvGrpSpPr>
          <p:cNvPr id="352278" name="Group 22"/>
          <p:cNvGrpSpPr>
            <a:grpSpLocks/>
          </p:cNvGrpSpPr>
          <p:nvPr/>
        </p:nvGrpSpPr>
        <p:grpSpPr bwMode="auto">
          <a:xfrm>
            <a:off x="1368425" y="1600200"/>
            <a:ext cx="6175375" cy="3030538"/>
            <a:chOff x="862" y="1008"/>
            <a:chExt cx="3890" cy="1909"/>
          </a:xfrm>
        </p:grpSpPr>
        <p:sp>
          <p:nvSpPr>
            <p:cNvPr id="352261" name="Rectangle 5"/>
            <p:cNvSpPr>
              <a:spLocks noChangeArrowheads="1"/>
            </p:cNvSpPr>
            <p:nvPr/>
          </p:nvSpPr>
          <p:spPr bwMode="auto">
            <a:xfrm>
              <a:off x="975" y="1440"/>
              <a:ext cx="1111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 Driver</a:t>
              </a:r>
              <a:endPara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2262" name="Rectangle 6"/>
            <p:cNvSpPr>
              <a:spLocks noChangeArrowheads="1"/>
            </p:cNvSpPr>
            <p:nvPr/>
          </p:nvSpPr>
          <p:spPr bwMode="auto">
            <a:xfrm>
              <a:off x="862" y="2341"/>
              <a:ext cx="1344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Tested Module</a:t>
              </a:r>
            </a:p>
          </p:txBody>
        </p:sp>
        <p:sp>
          <p:nvSpPr>
            <p:cNvPr id="352263" name="Rectangle 7"/>
            <p:cNvSpPr>
              <a:spLocks noChangeArrowheads="1"/>
            </p:cNvSpPr>
            <p:nvPr/>
          </p:nvSpPr>
          <p:spPr bwMode="auto">
            <a:xfrm>
              <a:off x="3216" y="1440"/>
              <a:ext cx="1344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Tested Module</a:t>
              </a:r>
            </a:p>
          </p:txBody>
        </p:sp>
        <p:sp>
          <p:nvSpPr>
            <p:cNvPr id="352264" name="Rectangle 8"/>
            <p:cNvSpPr>
              <a:spLocks noChangeArrowheads="1"/>
            </p:cNvSpPr>
            <p:nvPr/>
          </p:nvSpPr>
          <p:spPr bwMode="auto">
            <a:xfrm>
              <a:off x="3402" y="2409"/>
              <a:ext cx="96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 Stub</a:t>
              </a:r>
              <a:endPara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2266" name="Line 10"/>
            <p:cNvSpPr>
              <a:spLocks noChangeShapeType="1"/>
            </p:cNvSpPr>
            <p:nvPr/>
          </p:nvSpPr>
          <p:spPr bwMode="auto">
            <a:xfrm>
              <a:off x="3840" y="10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52268" name="Text Box 12"/>
            <p:cNvSpPr txBox="1">
              <a:spLocks noChangeArrowheads="1"/>
            </p:cNvSpPr>
            <p:nvPr/>
          </p:nvSpPr>
          <p:spPr bwMode="auto">
            <a:xfrm>
              <a:off x="3840" y="1056"/>
              <a:ext cx="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Running</a:t>
              </a:r>
            </a:p>
          </p:txBody>
        </p:sp>
        <p:sp>
          <p:nvSpPr>
            <p:cNvPr id="352270" name="Line 14"/>
            <p:cNvSpPr>
              <a:spLocks noChangeShapeType="1"/>
            </p:cNvSpPr>
            <p:nvPr/>
          </p:nvSpPr>
          <p:spPr bwMode="auto">
            <a:xfrm>
              <a:off x="3648" y="2016"/>
              <a:ext cx="0" cy="3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52271" name="Line 15"/>
            <p:cNvSpPr>
              <a:spLocks noChangeShapeType="1"/>
            </p:cNvSpPr>
            <p:nvPr/>
          </p:nvSpPr>
          <p:spPr bwMode="auto">
            <a:xfrm flipV="1">
              <a:off x="4128" y="2016"/>
              <a:ext cx="0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52272" name="Line 16"/>
            <p:cNvSpPr>
              <a:spLocks noChangeShapeType="1"/>
            </p:cNvSpPr>
            <p:nvPr/>
          </p:nvSpPr>
          <p:spPr bwMode="auto">
            <a:xfrm>
              <a:off x="1536" y="10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52273" name="Text Box 17"/>
            <p:cNvSpPr txBox="1">
              <a:spLocks noChangeArrowheads="1"/>
            </p:cNvSpPr>
            <p:nvPr/>
          </p:nvSpPr>
          <p:spPr bwMode="auto">
            <a:xfrm>
              <a:off x="1536" y="1056"/>
              <a:ext cx="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Running</a:t>
              </a:r>
            </a:p>
          </p:txBody>
        </p:sp>
        <p:sp>
          <p:nvSpPr>
            <p:cNvPr id="352274" name="Line 18"/>
            <p:cNvSpPr>
              <a:spLocks noChangeShapeType="1"/>
            </p:cNvSpPr>
            <p:nvPr/>
          </p:nvSpPr>
          <p:spPr bwMode="auto">
            <a:xfrm>
              <a:off x="1536" y="1872"/>
              <a:ext cx="0" cy="4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52275" name="Text Box 19"/>
            <p:cNvSpPr txBox="1">
              <a:spLocks noChangeArrowheads="1"/>
            </p:cNvSpPr>
            <p:nvPr/>
          </p:nvSpPr>
          <p:spPr bwMode="auto">
            <a:xfrm>
              <a:off x="1536" y="2064"/>
              <a:ext cx="6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call</a:t>
              </a:r>
            </a:p>
          </p:txBody>
        </p:sp>
        <p:sp>
          <p:nvSpPr>
            <p:cNvPr id="352276" name="Text Box 20"/>
            <p:cNvSpPr txBox="1">
              <a:spLocks noChangeArrowheads="1"/>
            </p:cNvSpPr>
            <p:nvPr/>
          </p:nvSpPr>
          <p:spPr bwMode="auto">
            <a:xfrm>
              <a:off x="2109" y="1570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=main()</a:t>
              </a:r>
            </a:p>
          </p:txBody>
        </p:sp>
      </p:grpSp>
      <p:sp>
        <p:nvSpPr>
          <p:cNvPr id="352277" name="Text Box 21"/>
          <p:cNvSpPr txBox="1">
            <a:spLocks noChangeArrowheads="1"/>
          </p:cNvSpPr>
          <p:nvPr/>
        </p:nvSpPr>
        <p:spPr bwMode="auto">
          <a:xfrm>
            <a:off x="1727200" y="5388114"/>
            <a:ext cx="5965223" cy="707886"/>
          </a:xfrm>
          <a:prstGeom prst="rect">
            <a:avLst/>
          </a:prstGeom>
          <a:noFill/>
          <a:ln w="38100" cmpd="dbl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B3001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Driver</a:t>
            </a:r>
            <a:r>
              <a:rPr lang="en-US" altLang="zh-CN" sz="2000">
                <a:solidFill>
                  <a:srgbClr val="B3001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0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component that calls component to be tested</a:t>
            </a:r>
          </a:p>
          <a:p>
            <a:r>
              <a:rPr lang="en-US" altLang="zh-CN" sz="2000" b="1">
                <a:solidFill>
                  <a:srgbClr val="B3001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Stub</a:t>
            </a:r>
            <a:r>
              <a:rPr lang="en-US" altLang="zh-CN" sz="2000">
                <a:solidFill>
                  <a:srgbClr val="B3001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0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component called by component to be tested</a:t>
            </a:r>
          </a:p>
        </p:txBody>
      </p:sp>
    </p:spTree>
    <p:extLst>
      <p:ext uri="{BB962C8B-B14F-4D97-AF65-F5344CB8AC3E}">
        <p14:creationId xmlns:p14="http://schemas.microsoft.com/office/powerpoint/2010/main" val="135706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41001" name="Rectangle 9"/>
          <p:cNvSpPr>
            <a:spLocks noGrp="1" noChangeArrowheads="1"/>
          </p:cNvSpPr>
          <p:nvPr>
            <p:ph type="title"/>
          </p:nvPr>
        </p:nvSpPr>
        <p:spPr>
          <a:xfrm>
            <a:off x="3100388" y="125412"/>
            <a:ext cx="5867400" cy="609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200" b="1" dirty="0">
                <a:latin typeface="Cambria" panose="02040503050406030204" pitchFamily="18" charset="0"/>
              </a:rPr>
              <a:t>Unit test procedure</a:t>
            </a:r>
          </a:p>
        </p:txBody>
      </p:sp>
      <p:sp>
        <p:nvSpPr>
          <p:cNvPr id="3410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9388" y="5697538"/>
            <a:ext cx="8785225" cy="46831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algn="ctr"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zh-CN" altLang="en-US" sz="2400" b="1" i="1" dirty="0">
                <a:latin typeface="Cambria" panose="02040503050406030204" pitchFamily="18" charset="0"/>
              </a:rPr>
              <a:t>  </a:t>
            </a:r>
            <a:r>
              <a:rPr lang="en-US" altLang="zh-CN" sz="2400" b="1" i="1" dirty="0">
                <a:latin typeface="Cambria" panose="02040503050406030204" pitchFamily="18" charset="0"/>
              </a:rPr>
              <a:t>driver</a:t>
            </a:r>
            <a:r>
              <a:rPr lang="en-US" altLang="zh-CN" sz="2400" i="1" dirty="0">
                <a:latin typeface="Cambria" panose="02040503050406030204" pitchFamily="18" charset="0"/>
              </a:rPr>
              <a:t> and/or </a:t>
            </a:r>
            <a:r>
              <a:rPr lang="en-US" altLang="zh-CN" sz="2400" b="1" i="1" dirty="0">
                <a:latin typeface="Cambria" panose="02040503050406030204" pitchFamily="18" charset="0"/>
              </a:rPr>
              <a:t>stubs </a:t>
            </a:r>
            <a:r>
              <a:rPr lang="en-US" altLang="zh-CN" sz="2400" i="1" dirty="0">
                <a:latin typeface="Cambria" panose="02040503050406030204" pitchFamily="18" charset="0"/>
              </a:rPr>
              <a:t>must be developed for each unit test</a:t>
            </a:r>
          </a:p>
        </p:txBody>
      </p:sp>
      <p:grpSp>
        <p:nvGrpSpPr>
          <p:cNvPr id="341020" name="Group 28"/>
          <p:cNvGrpSpPr>
            <a:grpSpLocks/>
          </p:cNvGrpSpPr>
          <p:nvPr/>
        </p:nvGrpSpPr>
        <p:grpSpPr bwMode="auto">
          <a:xfrm>
            <a:off x="827088" y="1844675"/>
            <a:ext cx="7356475" cy="3683000"/>
            <a:chOff x="240" y="1003"/>
            <a:chExt cx="4634" cy="2320"/>
          </a:xfrm>
        </p:grpSpPr>
        <p:sp>
          <p:nvSpPr>
            <p:cNvPr id="340994" name="Freeform 2"/>
            <p:cNvSpPr>
              <a:spLocks/>
            </p:cNvSpPr>
            <p:nvPr/>
          </p:nvSpPr>
          <p:spPr bwMode="auto">
            <a:xfrm>
              <a:off x="1581" y="1003"/>
              <a:ext cx="2320" cy="1497"/>
            </a:xfrm>
            <a:custGeom>
              <a:avLst/>
              <a:gdLst>
                <a:gd name="T0" fmla="*/ 1760 w 1761"/>
                <a:gd name="T1" fmla="*/ 1553 h 1554"/>
                <a:gd name="T2" fmla="*/ 1760 w 1761"/>
                <a:gd name="T3" fmla="*/ 0 h 1554"/>
                <a:gd name="T4" fmla="*/ 0 w 1761"/>
                <a:gd name="T5" fmla="*/ 0 h 1554"/>
                <a:gd name="T6" fmla="*/ 0 w 1761"/>
                <a:gd name="T7" fmla="*/ 471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1" h="1554">
                  <a:moveTo>
                    <a:pt x="1760" y="1553"/>
                  </a:moveTo>
                  <a:lnTo>
                    <a:pt x="1760" y="0"/>
                  </a:lnTo>
                  <a:lnTo>
                    <a:pt x="0" y="0"/>
                  </a:lnTo>
                  <a:lnTo>
                    <a:pt x="0" y="471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grpSp>
          <p:nvGrpSpPr>
            <p:cNvPr id="340995" name="Group 3"/>
            <p:cNvGrpSpPr>
              <a:grpSpLocks/>
            </p:cNvGrpSpPr>
            <p:nvPr/>
          </p:nvGrpSpPr>
          <p:grpSpPr bwMode="auto">
            <a:xfrm>
              <a:off x="3152" y="2523"/>
              <a:ext cx="1508" cy="557"/>
              <a:chOff x="2772" y="2381"/>
              <a:chExt cx="1508" cy="557"/>
            </a:xfrm>
          </p:grpSpPr>
          <p:sp>
            <p:nvSpPr>
              <p:cNvPr id="340996" name="Rectangle 4"/>
              <p:cNvSpPr>
                <a:spLocks noChangeArrowheads="1"/>
              </p:cNvSpPr>
              <p:nvPr/>
            </p:nvSpPr>
            <p:spPr bwMode="auto">
              <a:xfrm>
                <a:off x="2772" y="2381"/>
                <a:ext cx="1140" cy="208"/>
              </a:xfrm>
              <a:prstGeom prst="rect">
                <a:avLst/>
              </a:prstGeom>
              <a:solidFill>
                <a:srgbClr val="DC008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40997" name="Rectangle 5"/>
              <p:cNvSpPr>
                <a:spLocks noChangeArrowheads="1"/>
              </p:cNvSpPr>
              <p:nvPr/>
            </p:nvSpPr>
            <p:spPr bwMode="auto">
              <a:xfrm>
                <a:off x="2865" y="2472"/>
                <a:ext cx="1140" cy="2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40998" name="Rectangle 6"/>
              <p:cNvSpPr>
                <a:spLocks noChangeArrowheads="1"/>
              </p:cNvSpPr>
              <p:nvPr/>
            </p:nvSpPr>
            <p:spPr bwMode="auto">
              <a:xfrm>
                <a:off x="2959" y="2557"/>
                <a:ext cx="1140" cy="20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40999" name="Rectangle 7"/>
              <p:cNvSpPr>
                <a:spLocks noChangeArrowheads="1"/>
              </p:cNvSpPr>
              <p:nvPr/>
            </p:nvSpPr>
            <p:spPr bwMode="auto">
              <a:xfrm>
                <a:off x="3050" y="2640"/>
                <a:ext cx="1140" cy="20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41000" name="Rectangle 8"/>
              <p:cNvSpPr>
                <a:spLocks noChangeArrowheads="1"/>
              </p:cNvSpPr>
              <p:nvPr/>
            </p:nvSpPr>
            <p:spPr bwMode="auto">
              <a:xfrm>
                <a:off x="3140" y="2730"/>
                <a:ext cx="1140" cy="208"/>
              </a:xfrm>
              <a:prstGeom prst="rect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zh-CN" sz="20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Test cases</a:t>
                </a:r>
              </a:p>
            </p:txBody>
          </p:sp>
        </p:grpSp>
        <p:sp>
          <p:nvSpPr>
            <p:cNvPr id="341003" name="Rectangle 11"/>
            <p:cNvSpPr>
              <a:spLocks noChangeArrowheads="1"/>
            </p:cNvSpPr>
            <p:nvPr/>
          </p:nvSpPr>
          <p:spPr bwMode="auto">
            <a:xfrm>
              <a:off x="3198" y="1207"/>
              <a:ext cx="1676" cy="1026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interface</a:t>
              </a:r>
            </a:p>
            <a:p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local data structures</a:t>
              </a:r>
            </a:p>
            <a:p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boundary conditions</a:t>
              </a:r>
            </a:p>
            <a:p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independent paths</a:t>
              </a:r>
            </a:p>
            <a:p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error-handling paths</a:t>
              </a:r>
            </a:p>
          </p:txBody>
        </p:sp>
        <p:sp>
          <p:nvSpPr>
            <p:cNvPr id="341004" name="Rectangle 12"/>
            <p:cNvSpPr>
              <a:spLocks noChangeArrowheads="1"/>
            </p:cNvSpPr>
            <p:nvPr/>
          </p:nvSpPr>
          <p:spPr bwMode="auto">
            <a:xfrm>
              <a:off x="1236" y="1288"/>
              <a:ext cx="689" cy="331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2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Driver</a:t>
              </a:r>
            </a:p>
          </p:txBody>
        </p:sp>
        <p:grpSp>
          <p:nvGrpSpPr>
            <p:cNvPr id="341005" name="Group 13"/>
            <p:cNvGrpSpPr>
              <a:grpSpLocks/>
            </p:cNvGrpSpPr>
            <p:nvPr/>
          </p:nvGrpSpPr>
          <p:grpSpPr bwMode="auto">
            <a:xfrm>
              <a:off x="286" y="3058"/>
              <a:ext cx="1472" cy="265"/>
              <a:chOff x="286" y="3058"/>
              <a:chExt cx="1472" cy="265"/>
            </a:xfrm>
          </p:grpSpPr>
          <p:sp>
            <p:nvSpPr>
              <p:cNvPr id="341006" name="Rectangle 14"/>
              <p:cNvSpPr>
                <a:spLocks noChangeArrowheads="1"/>
              </p:cNvSpPr>
              <p:nvPr/>
            </p:nvSpPr>
            <p:spPr bwMode="auto">
              <a:xfrm>
                <a:off x="286" y="3058"/>
                <a:ext cx="491" cy="265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zh-CN" sz="2400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Stub</a:t>
                </a:r>
              </a:p>
            </p:txBody>
          </p:sp>
          <p:sp>
            <p:nvSpPr>
              <p:cNvPr id="341007" name="Rectangle 15"/>
              <p:cNvSpPr>
                <a:spLocks noChangeArrowheads="1"/>
              </p:cNvSpPr>
              <p:nvPr/>
            </p:nvSpPr>
            <p:spPr bwMode="auto">
              <a:xfrm>
                <a:off x="1267" y="3058"/>
                <a:ext cx="491" cy="265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zh-CN" sz="2400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Stub</a:t>
                </a:r>
              </a:p>
            </p:txBody>
          </p:sp>
        </p:grpSp>
        <p:sp>
          <p:nvSpPr>
            <p:cNvPr id="341008" name="Line 16"/>
            <p:cNvSpPr>
              <a:spLocks noChangeShapeType="1"/>
            </p:cNvSpPr>
            <p:nvPr/>
          </p:nvSpPr>
          <p:spPr bwMode="auto">
            <a:xfrm>
              <a:off x="1764" y="1628"/>
              <a:ext cx="453" cy="12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41009" name="Rectangle 17"/>
            <p:cNvSpPr>
              <a:spLocks noChangeArrowheads="1"/>
            </p:cNvSpPr>
            <p:nvPr/>
          </p:nvSpPr>
          <p:spPr bwMode="auto">
            <a:xfrm>
              <a:off x="1919" y="2825"/>
              <a:ext cx="71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2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Results</a:t>
              </a:r>
            </a:p>
          </p:txBody>
        </p:sp>
        <p:cxnSp>
          <p:nvCxnSpPr>
            <p:cNvPr id="341010" name="AutoShape 18"/>
            <p:cNvCxnSpPr>
              <a:cxnSpLocks noChangeShapeType="1"/>
              <a:stCxn id="341004" idx="2"/>
              <a:endCxn id="341015" idx="0"/>
            </p:cNvCxnSpPr>
            <p:nvPr/>
          </p:nvCxnSpPr>
          <p:spPr bwMode="auto">
            <a:xfrm flipH="1">
              <a:off x="973" y="1619"/>
              <a:ext cx="608" cy="34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1011" name="AutoShape 19"/>
            <p:cNvCxnSpPr>
              <a:cxnSpLocks noChangeShapeType="1"/>
              <a:stCxn id="341015" idx="2"/>
              <a:endCxn id="341006" idx="0"/>
            </p:cNvCxnSpPr>
            <p:nvPr/>
          </p:nvCxnSpPr>
          <p:spPr bwMode="auto">
            <a:xfrm flipH="1">
              <a:off x="532" y="2633"/>
              <a:ext cx="441" cy="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1012" name="AutoShape 20"/>
            <p:cNvCxnSpPr>
              <a:cxnSpLocks noChangeShapeType="1"/>
              <a:stCxn id="341015" idx="2"/>
              <a:endCxn id="341007" idx="0"/>
            </p:cNvCxnSpPr>
            <p:nvPr/>
          </p:nvCxnSpPr>
          <p:spPr bwMode="auto">
            <a:xfrm>
              <a:off x="973" y="2633"/>
              <a:ext cx="540" cy="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41014" name="Group 22"/>
            <p:cNvGrpSpPr>
              <a:grpSpLocks/>
            </p:cNvGrpSpPr>
            <p:nvPr/>
          </p:nvGrpSpPr>
          <p:grpSpPr bwMode="auto">
            <a:xfrm>
              <a:off x="240" y="1968"/>
              <a:ext cx="1152" cy="665"/>
              <a:chOff x="576" y="1584"/>
              <a:chExt cx="1024" cy="591"/>
            </a:xfrm>
          </p:grpSpPr>
          <p:sp>
            <p:nvSpPr>
              <p:cNvPr id="341015" name="Rectangle 23"/>
              <p:cNvSpPr>
                <a:spLocks noChangeArrowheads="1"/>
              </p:cNvSpPr>
              <p:nvPr/>
            </p:nvSpPr>
            <p:spPr bwMode="auto">
              <a:xfrm>
                <a:off x="854" y="1584"/>
                <a:ext cx="746" cy="591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3399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lnSpc>
                    <a:spcPct val="80000"/>
                  </a:lnSpc>
                </a:pPr>
                <a:r>
                  <a:rPr lang="en-US" altLang="zh-CN" sz="1600" b="1">
                    <a:solidFill>
                      <a:schemeClr val="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Component</a:t>
                </a:r>
              </a:p>
              <a:p>
                <a:pPr algn="r">
                  <a:lnSpc>
                    <a:spcPct val="80000"/>
                  </a:lnSpc>
                </a:pPr>
                <a:r>
                  <a:rPr lang="en-US" altLang="zh-CN" sz="1600" b="1">
                    <a:solidFill>
                      <a:schemeClr val="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to be tested</a:t>
                </a:r>
                <a:endParaRPr lang="en-US" altLang="zh-CN" sz="1600">
                  <a:effectLst/>
                  <a:latin typeface="Cambria" panose="020405030504060302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41016" name="Group 24"/>
              <p:cNvGrpSpPr>
                <a:grpSpLocks/>
              </p:cNvGrpSpPr>
              <p:nvPr/>
            </p:nvGrpSpPr>
            <p:grpSpPr bwMode="auto">
              <a:xfrm>
                <a:off x="576" y="1694"/>
                <a:ext cx="415" cy="370"/>
                <a:chOff x="576" y="1680"/>
                <a:chExt cx="415" cy="370"/>
              </a:xfrm>
            </p:grpSpPr>
            <p:sp>
              <p:nvSpPr>
                <p:cNvPr id="341017" name="Rectangle 25"/>
                <p:cNvSpPr>
                  <a:spLocks noChangeArrowheads="1"/>
                </p:cNvSpPr>
                <p:nvPr/>
              </p:nvSpPr>
              <p:spPr bwMode="auto">
                <a:xfrm>
                  <a:off x="576" y="1680"/>
                  <a:ext cx="415" cy="105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rgbClr val="3399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41018" name="Rectangle 26"/>
                <p:cNvSpPr>
                  <a:spLocks noChangeArrowheads="1"/>
                </p:cNvSpPr>
                <p:nvPr/>
              </p:nvSpPr>
              <p:spPr bwMode="auto">
                <a:xfrm>
                  <a:off x="576" y="1945"/>
                  <a:ext cx="415" cy="105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rgbClr val="3399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5821927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41001" name="Rectangle 9"/>
          <p:cNvSpPr>
            <a:spLocks noGrp="1" noChangeArrowheads="1"/>
          </p:cNvSpPr>
          <p:nvPr>
            <p:ph type="title"/>
          </p:nvPr>
        </p:nvSpPr>
        <p:spPr>
          <a:xfrm>
            <a:off x="3100388" y="125412"/>
            <a:ext cx="5867400" cy="609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200" b="1" dirty="0">
                <a:latin typeface="Cambria" panose="02040503050406030204" pitchFamily="18" charset="0"/>
              </a:rPr>
              <a:t>Unit test procedure</a:t>
            </a:r>
          </a:p>
        </p:txBody>
      </p:sp>
      <p:sp>
        <p:nvSpPr>
          <p:cNvPr id="3410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92657" y="990600"/>
            <a:ext cx="6096000" cy="3733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0" indent="0">
              <a:buClr>
                <a:srgbClr val="FF00FF"/>
              </a:buClr>
              <a:buNone/>
            </a:pPr>
            <a:r>
              <a:rPr lang="en-US" altLang="zh-CN" sz="1600" b="1" dirty="0">
                <a:latin typeface="Cambria" panose="02040503050406030204" pitchFamily="18" charset="0"/>
              </a:rPr>
              <a:t>public class </a:t>
            </a:r>
            <a:r>
              <a:rPr lang="en-US" altLang="zh-CN" sz="1600" b="1" dirty="0" err="1">
                <a:latin typeface="Cambria" panose="02040503050406030204" pitchFamily="18" charset="0"/>
              </a:rPr>
              <a:t>unittest</a:t>
            </a:r>
            <a:r>
              <a:rPr lang="en-US" altLang="zh-CN" sz="1600" b="1" dirty="0">
                <a:latin typeface="Cambria" panose="02040503050406030204" pitchFamily="18" charset="0"/>
              </a:rPr>
              <a:t>{</a:t>
            </a: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Cambria" panose="02040503050406030204" pitchFamily="18" charset="0"/>
              </a:rPr>
              <a:t>//Test driver    </a:t>
            </a: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>
                <a:latin typeface="Cambria" panose="02040503050406030204" pitchFamily="18" charset="0"/>
              </a:rPr>
              <a:t>public static void main(String[] </a:t>
            </a:r>
            <a:r>
              <a:rPr lang="en-US" altLang="zh-CN" sz="1400" b="1" dirty="0" err="1">
                <a:latin typeface="Cambria" panose="02040503050406030204" pitchFamily="18" charset="0"/>
              </a:rPr>
              <a:t>args</a:t>
            </a:r>
            <a:r>
              <a:rPr lang="en-US" altLang="zh-CN" sz="1400" b="1" dirty="0">
                <a:latin typeface="Cambria" panose="02040503050406030204" pitchFamily="18" charset="0"/>
              </a:rPr>
              <a:t>) {        </a:t>
            </a: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err="1">
                <a:latin typeface="Cambria" panose="02040503050406030204" pitchFamily="18" charset="0"/>
              </a:rPr>
              <a:t>unittest</a:t>
            </a:r>
            <a:r>
              <a:rPr lang="en-US" altLang="zh-CN" sz="1400" b="1" dirty="0">
                <a:latin typeface="Cambria" panose="02040503050406030204" pitchFamily="18" charset="0"/>
              </a:rPr>
              <a:t> d = new </a:t>
            </a:r>
            <a:r>
              <a:rPr lang="en-US" altLang="zh-CN" sz="1400" b="1" dirty="0" err="1">
                <a:latin typeface="Cambria" panose="02040503050406030204" pitchFamily="18" charset="0"/>
              </a:rPr>
              <a:t>unittest</a:t>
            </a:r>
            <a:r>
              <a:rPr lang="en-US" altLang="zh-CN" sz="1400" b="1" dirty="0">
                <a:latin typeface="Cambria" panose="02040503050406030204" pitchFamily="18" charset="0"/>
              </a:rPr>
              <a:t>();        </a:t>
            </a: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err="1">
                <a:latin typeface="Cambria" panose="02040503050406030204" pitchFamily="18" charset="0"/>
              </a:rPr>
              <a:t>d.Add</a:t>
            </a:r>
            <a:r>
              <a:rPr lang="en-US" altLang="zh-CN" sz="1400" b="1" dirty="0">
                <a:latin typeface="Cambria" panose="02040503050406030204" pitchFamily="18" charset="0"/>
              </a:rPr>
              <a:t>();    </a:t>
            </a: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>
                <a:latin typeface="Cambria" panose="02040503050406030204" pitchFamily="18" charset="0"/>
              </a:rPr>
              <a:t>} </a:t>
            </a: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Cambria" panose="02040503050406030204" pitchFamily="18" charset="0"/>
              </a:rPr>
              <a:t>//My module    </a:t>
            </a: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>
                <a:latin typeface="Cambria" panose="02040503050406030204" pitchFamily="18" charset="0"/>
              </a:rPr>
              <a:t>public </a:t>
            </a:r>
            <a:r>
              <a:rPr lang="en-US" altLang="zh-CN" sz="1400" b="1" dirty="0" err="1">
                <a:latin typeface="Cambria" panose="02040503050406030204" pitchFamily="18" charset="0"/>
              </a:rPr>
              <a:t>int</a:t>
            </a:r>
            <a:r>
              <a:rPr lang="en-US" altLang="zh-CN" sz="1400" b="1" dirty="0">
                <a:latin typeface="Cambria" panose="02040503050406030204" pitchFamily="18" charset="0"/>
              </a:rPr>
              <a:t> Add() {            </a:t>
            </a: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err="1">
                <a:latin typeface="Cambria" panose="02040503050406030204" pitchFamily="18" charset="0"/>
              </a:rPr>
              <a:t>int</a:t>
            </a:r>
            <a:r>
              <a:rPr lang="en-US" altLang="zh-CN" sz="1400" b="1" dirty="0">
                <a:latin typeface="Cambria" panose="02040503050406030204" pitchFamily="18" charset="0"/>
              </a:rPr>
              <a:t> output=</a:t>
            </a:r>
            <a:r>
              <a:rPr lang="en-US" altLang="zh-CN" sz="1400" b="1" dirty="0" err="1">
                <a:latin typeface="Cambria" panose="02040503050406030204" pitchFamily="18" charset="0"/>
              </a:rPr>
              <a:t>this.Stub1</a:t>
            </a:r>
            <a:r>
              <a:rPr lang="en-US" altLang="zh-CN" sz="1400" b="1" dirty="0">
                <a:latin typeface="Cambria" panose="02040503050406030204" pitchFamily="18" charset="0"/>
              </a:rPr>
              <a:t>() + </a:t>
            </a:r>
            <a:r>
              <a:rPr lang="en-US" altLang="zh-CN" sz="1400" b="1" dirty="0" err="1">
                <a:latin typeface="Cambria" panose="02040503050406030204" pitchFamily="18" charset="0"/>
              </a:rPr>
              <a:t>this.Stub2</a:t>
            </a:r>
            <a:r>
              <a:rPr lang="en-US" altLang="zh-CN" sz="1400" b="1" dirty="0">
                <a:latin typeface="Cambria" panose="02040503050406030204" pitchFamily="18" charset="0"/>
              </a:rPr>
              <a:t>();        </a:t>
            </a: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err="1">
                <a:latin typeface="Cambria" panose="02040503050406030204" pitchFamily="18" charset="0"/>
              </a:rPr>
              <a:t>System.out.print</a:t>
            </a:r>
            <a:r>
              <a:rPr lang="en-US" altLang="zh-CN" sz="1400" b="1" dirty="0">
                <a:latin typeface="Cambria" panose="02040503050406030204" pitchFamily="18" charset="0"/>
              </a:rPr>
              <a:t>("My module: return value is "+output+"\n");        </a:t>
            </a: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>
                <a:latin typeface="Cambria" panose="02040503050406030204" pitchFamily="18" charset="0"/>
              </a:rPr>
              <a:t>return output;             </a:t>
            </a: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>
                <a:latin typeface="Cambria" panose="02040503050406030204" pitchFamily="18" charset="0"/>
              </a:rPr>
              <a:t>}    </a:t>
            </a:r>
          </a:p>
        </p:txBody>
      </p:sp>
      <p:sp>
        <p:nvSpPr>
          <p:cNvPr id="28" name="Rectangle 10"/>
          <p:cNvSpPr txBox="1">
            <a:spLocks noChangeArrowheads="1"/>
          </p:cNvSpPr>
          <p:nvPr/>
        </p:nvSpPr>
        <p:spPr bwMode="auto">
          <a:xfrm>
            <a:off x="4114800" y="4132053"/>
            <a:ext cx="57150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Cambria" panose="02040503050406030204" pitchFamily="18" charset="0"/>
              </a:rPr>
              <a:t>//</a:t>
            </a:r>
            <a:r>
              <a:rPr lang="en-US" altLang="zh-CN" sz="1400" b="1" dirty="0" err="1">
                <a:solidFill>
                  <a:srgbClr val="FF0000"/>
                </a:solidFill>
                <a:latin typeface="Cambria" panose="02040503050406030204" pitchFamily="18" charset="0"/>
              </a:rPr>
              <a:t>Stub1</a:t>
            </a:r>
            <a:r>
              <a:rPr lang="en-US" altLang="zh-CN" sz="1400" b="1" dirty="0">
                <a:solidFill>
                  <a:srgbClr val="FF0000"/>
                </a:solidFill>
                <a:latin typeface="Cambria" panose="02040503050406030204" pitchFamily="18" charset="0"/>
              </a:rPr>
              <a:t>    </a:t>
            </a:r>
            <a:r>
              <a:rPr lang="en-US" altLang="zh-CN" sz="1400" b="1" dirty="0">
                <a:latin typeface="Cambria" panose="02040503050406030204" pitchFamily="18" charset="0"/>
              </a:rPr>
              <a:t>public </a:t>
            </a:r>
            <a:r>
              <a:rPr lang="en-US" altLang="zh-CN" sz="1400" b="1" dirty="0" err="1">
                <a:latin typeface="Cambria" panose="02040503050406030204" pitchFamily="18" charset="0"/>
              </a:rPr>
              <a:t>int</a:t>
            </a:r>
            <a:r>
              <a:rPr lang="en-US" altLang="zh-CN" sz="1400" b="1" dirty="0">
                <a:latin typeface="Cambria" panose="02040503050406030204" pitchFamily="18" charset="0"/>
              </a:rPr>
              <a:t> </a:t>
            </a:r>
            <a:r>
              <a:rPr lang="en-US" altLang="zh-CN" sz="1400" b="1" dirty="0" err="1">
                <a:latin typeface="Cambria" panose="02040503050406030204" pitchFamily="18" charset="0"/>
              </a:rPr>
              <a:t>Stub1</a:t>
            </a:r>
            <a:r>
              <a:rPr lang="en-US" altLang="zh-CN" sz="1400" b="1" dirty="0">
                <a:latin typeface="Cambria" panose="02040503050406030204" pitchFamily="18" charset="0"/>
              </a:rPr>
              <a:t>() {        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err="1">
                <a:latin typeface="Cambria" panose="02040503050406030204" pitchFamily="18" charset="0"/>
              </a:rPr>
              <a:t>int</a:t>
            </a:r>
            <a:r>
              <a:rPr lang="en-US" altLang="zh-CN" sz="1400" b="1" dirty="0">
                <a:latin typeface="Cambria" panose="02040503050406030204" pitchFamily="18" charset="0"/>
              </a:rPr>
              <a:t> output=3;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err="1">
                <a:latin typeface="Cambria" panose="02040503050406030204" pitchFamily="18" charset="0"/>
              </a:rPr>
              <a:t>System.out.print</a:t>
            </a:r>
            <a:r>
              <a:rPr lang="en-US" altLang="zh-CN" sz="1400" b="1" dirty="0">
                <a:latin typeface="Cambria" panose="02040503050406030204" pitchFamily="18" charset="0"/>
              </a:rPr>
              <a:t>("Stub 1 : return value is "+output+"\n");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>
                <a:latin typeface="Cambria" panose="02040503050406030204" pitchFamily="18" charset="0"/>
              </a:rPr>
              <a:t>return output;    }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Cambria" panose="02040503050406030204" pitchFamily="18" charset="0"/>
              </a:rPr>
              <a:t>//</a:t>
            </a:r>
            <a:r>
              <a:rPr lang="en-US" altLang="zh-CN" sz="1400" b="1" dirty="0" err="1">
                <a:solidFill>
                  <a:srgbClr val="FF0000"/>
                </a:solidFill>
                <a:latin typeface="Cambria" panose="02040503050406030204" pitchFamily="18" charset="0"/>
              </a:rPr>
              <a:t>Stub2</a:t>
            </a:r>
            <a:r>
              <a:rPr lang="en-US" altLang="zh-CN" sz="1400" b="1" dirty="0">
                <a:solidFill>
                  <a:srgbClr val="FF0000"/>
                </a:solidFill>
                <a:latin typeface="Cambria" panose="02040503050406030204" pitchFamily="18" charset="0"/>
              </a:rPr>
              <a:t>    </a:t>
            </a:r>
            <a:r>
              <a:rPr lang="en-US" altLang="zh-CN" sz="1400" b="1" dirty="0">
                <a:latin typeface="Cambria" panose="02040503050406030204" pitchFamily="18" charset="0"/>
              </a:rPr>
              <a:t>public </a:t>
            </a:r>
            <a:r>
              <a:rPr lang="en-US" altLang="zh-CN" sz="1400" b="1" dirty="0" err="1">
                <a:latin typeface="Cambria" panose="02040503050406030204" pitchFamily="18" charset="0"/>
              </a:rPr>
              <a:t>int</a:t>
            </a:r>
            <a:r>
              <a:rPr lang="en-US" altLang="zh-CN" sz="1400" b="1" dirty="0">
                <a:latin typeface="Cambria" panose="02040503050406030204" pitchFamily="18" charset="0"/>
              </a:rPr>
              <a:t> </a:t>
            </a:r>
            <a:r>
              <a:rPr lang="en-US" altLang="zh-CN" sz="1400" b="1" dirty="0" err="1">
                <a:latin typeface="Cambria" panose="02040503050406030204" pitchFamily="18" charset="0"/>
              </a:rPr>
              <a:t>Stub2</a:t>
            </a:r>
            <a:r>
              <a:rPr lang="en-US" altLang="zh-CN" sz="1400" b="1" dirty="0">
                <a:latin typeface="Cambria" panose="02040503050406030204" pitchFamily="18" charset="0"/>
              </a:rPr>
              <a:t>() {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err="1">
                <a:latin typeface="Cambria" panose="02040503050406030204" pitchFamily="18" charset="0"/>
              </a:rPr>
              <a:t>int</a:t>
            </a:r>
            <a:r>
              <a:rPr lang="en-US" altLang="zh-CN" sz="1400" b="1" dirty="0">
                <a:latin typeface="Cambria" panose="02040503050406030204" pitchFamily="18" charset="0"/>
              </a:rPr>
              <a:t> output=7;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err="1">
                <a:latin typeface="Cambria" panose="02040503050406030204" pitchFamily="18" charset="0"/>
              </a:rPr>
              <a:t>System.out.print</a:t>
            </a:r>
            <a:r>
              <a:rPr lang="en-US" altLang="zh-CN" sz="1400" b="1" dirty="0">
                <a:latin typeface="Cambria" panose="02040503050406030204" pitchFamily="18" charset="0"/>
              </a:rPr>
              <a:t>("Stub 2 : return value is "+output+"\n");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>
                <a:latin typeface="Cambria" panose="02040503050406030204" pitchFamily="18" charset="0"/>
              </a:rPr>
              <a:t>return output;    }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>
                <a:latin typeface="Cambria" panose="02040503050406030204" pitchFamily="18" charset="0"/>
              </a:rPr>
              <a:t>}</a:t>
            </a:r>
            <a:endParaRPr lang="en-US" altLang="zh-CN" sz="1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58078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381000" y="1524000"/>
            <a:ext cx="8245475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1.   Verify operation at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normal parameter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values </a:t>
            </a:r>
          </a:p>
          <a:p>
            <a:pPr>
              <a:lnSpc>
                <a:spcPct val="140000"/>
              </a:lnSpc>
              <a:buFontTx/>
              <a:buAutoNum type="arabicPeriod" startAt="2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Verify operation at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limit parameter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values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3.   Verify operation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outside parameter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values</a:t>
            </a:r>
          </a:p>
          <a:p>
            <a:pPr>
              <a:lnSpc>
                <a:spcPct val="140000"/>
              </a:lnSpc>
              <a:buFontTx/>
              <a:buAutoNum type="arabicPeriod" startAt="4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 that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instructions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execute 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5.   Check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paths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including both sides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branches</a:t>
            </a:r>
            <a:endParaRPr lang="en-US" altLang="zh-CN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FontTx/>
              <a:buAutoNum type="arabicPeriod" startAt="6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Check the use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called objects</a:t>
            </a:r>
            <a:endParaRPr lang="en-US" altLang="zh-CN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FontTx/>
              <a:buAutoNum type="arabicPeriod" startAt="7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Verify the handling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data structures</a:t>
            </a:r>
            <a:endParaRPr lang="en-US" altLang="zh-CN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8.   Verify the handling of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files</a:t>
            </a:r>
          </a:p>
        </p:txBody>
      </p:sp>
      <p:sp>
        <p:nvSpPr>
          <p:cNvPr id="34611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0" y="152400"/>
            <a:ext cx="4918075" cy="800100"/>
          </a:xfrm>
        </p:spPr>
        <p:txBody>
          <a:bodyPr/>
          <a:lstStyle/>
          <a:p>
            <a:r>
              <a:rPr lang="en-US" altLang="zh-CN" sz="3200" b="1" dirty="0">
                <a:latin typeface="Cambria" panose="02040503050406030204" pitchFamily="18" charset="0"/>
              </a:rPr>
              <a:t>Methods in Unit test</a:t>
            </a:r>
            <a:endParaRPr lang="zh-CN" altLang="en-US" sz="32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007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47142" name="Rectangle 6"/>
          <p:cNvSpPr>
            <a:spLocks noChangeArrowheads="1"/>
          </p:cNvSpPr>
          <p:nvPr/>
        </p:nvSpPr>
        <p:spPr bwMode="auto">
          <a:xfrm>
            <a:off x="457200" y="1600200"/>
            <a:ext cx="802957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9.   Check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normal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termination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loops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10. Check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abnormal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termination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loops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11. Check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normal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termination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recursions </a:t>
            </a:r>
            <a:r>
              <a:rPr lang="en-US" altLang="zh-CN" sz="1600" dirty="0">
                <a:solidFill>
                  <a:schemeClr val="accent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solidFill>
                  <a:schemeClr val="accent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递归</a:t>
            </a:r>
            <a:r>
              <a:rPr lang="en-US" altLang="zh-CN" sz="1600" dirty="0">
                <a:solidFill>
                  <a:schemeClr val="accent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12. Check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abnormal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termination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recursions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13. Verify the handling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error conditions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14. Check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timing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synchronization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15. Verify all hardware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dependencies</a:t>
            </a:r>
            <a:endParaRPr lang="zh-CN" altLang="en-US" dirty="0">
              <a:solidFill>
                <a:srgbClr val="13BBBF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4714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0" y="152400"/>
            <a:ext cx="6359525" cy="533400"/>
          </a:xfrm>
        </p:spPr>
        <p:txBody>
          <a:bodyPr/>
          <a:lstStyle/>
          <a:p>
            <a:r>
              <a:rPr lang="en-US" altLang="zh-CN" sz="3600" b="1" dirty="0">
                <a:latin typeface="Cambria" panose="02040503050406030204" pitchFamily="18" charset="0"/>
              </a:rPr>
              <a:t>Methods in Unit test </a:t>
            </a:r>
            <a:r>
              <a:rPr lang="en-US" altLang="zh-CN" sz="1800" b="1" dirty="0">
                <a:latin typeface="Cambria" panose="02040503050406030204" pitchFamily="18" charset="0"/>
              </a:rPr>
              <a:t>(2)</a:t>
            </a:r>
            <a:endParaRPr lang="zh-CN" altLang="en-US" sz="1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5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Cambria" panose="02040503050406030204" pitchFamily="18" charset="0"/>
              </a:rPr>
              <a:t>To be continued…</a:t>
            </a:r>
            <a:br>
              <a:rPr lang="en-US" altLang="zh-CN" dirty="0">
                <a:latin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</a:rPr>
              <a:t>See you next week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Cambria" panose="02040503050406030204" pitchFamily="18" charset="0"/>
              </a:rPr>
              <a:t>How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822" y="1905000"/>
            <a:ext cx="81579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1:            The basic concepts and theories of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2-3:        Principles of Testing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Week 4-5: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White Box Testing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6-8:	Black Box Testing</a:t>
            </a:r>
            <a:endParaRPr lang="en-US" altLang="zh-CN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9:            Unit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10:         	Integration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11:  	System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12:        	Regression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13-14:	Software Testing Management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15:	International and Local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16:	Future of Testing</a:t>
            </a:r>
          </a:p>
        </p:txBody>
      </p:sp>
      <p:sp>
        <p:nvSpPr>
          <p:cNvPr id="10" name="矩形 9"/>
          <p:cNvSpPr/>
          <p:nvPr/>
        </p:nvSpPr>
        <p:spPr>
          <a:xfrm>
            <a:off x="4495800" y="1229380"/>
            <a:ext cx="2933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32584"/>
                </a:solidFill>
                <a:latin typeface="Cambria" panose="02040503050406030204" pitchFamily="18" charset="0"/>
              </a:rPr>
              <a:t>16 Weeks Plan</a:t>
            </a:r>
            <a:endParaRPr lang="zh-CN" altLang="en-US" sz="28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7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Cambria" panose="02040503050406030204" pitchFamily="18" charset="0"/>
              </a:rPr>
              <a:t>How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200" y="2286000"/>
            <a:ext cx="8991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>
                <a:latin typeface="Cambria" panose="02040503050406030204" pitchFamily="18" charset="0"/>
              </a:rPr>
              <a:t>Ron Patton</a:t>
            </a:r>
            <a:r>
              <a:rPr lang="zh-CN" altLang="en-US" sz="2400" dirty="0">
                <a:latin typeface="Cambria" panose="02040503050406030204" pitchFamily="18" charset="0"/>
              </a:rPr>
              <a:t>,</a:t>
            </a:r>
            <a:r>
              <a:rPr lang="en-US" altLang="zh-CN" sz="2400" dirty="0">
                <a:latin typeface="Cambria" panose="02040503050406030204" pitchFamily="18" charset="0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Software Testing</a:t>
            </a:r>
            <a:r>
              <a:rPr lang="zh-CN" altLang="en-US" sz="2400" b="1" dirty="0">
                <a:latin typeface="Cambria" panose="02040503050406030204" pitchFamily="18" charset="0"/>
              </a:rPr>
              <a:t> (</a:t>
            </a:r>
            <a:r>
              <a:rPr lang="en-US" altLang="zh-CN" sz="2400" b="1" dirty="0">
                <a:latin typeface="Cambria" panose="02040503050406030204" pitchFamily="18" charset="0"/>
              </a:rPr>
              <a:t>2</a:t>
            </a:r>
            <a:r>
              <a:rPr lang="zh-CN" altLang="en-US" sz="2400" b="1" dirty="0">
                <a:latin typeface="Cambria" panose="02040503050406030204" pitchFamily="18" charset="0"/>
              </a:rPr>
              <a:t>th Edition)</a:t>
            </a:r>
          </a:p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err="1">
                <a:latin typeface="Cambria" panose="02040503050406030204" pitchFamily="18" charset="0"/>
              </a:rPr>
              <a:t>Glenford</a:t>
            </a:r>
            <a:r>
              <a:rPr lang="en-US" altLang="zh-CN" sz="2400" dirty="0">
                <a:latin typeface="Cambria" panose="02040503050406030204" pitchFamily="18" charset="0"/>
              </a:rPr>
              <a:t> J. Myers,  </a:t>
            </a:r>
            <a:r>
              <a:rPr lang="en-US" altLang="zh-CN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The Art of Software Testing </a:t>
            </a:r>
            <a:r>
              <a:rPr lang="en-US" altLang="zh-CN" sz="2400" b="1" dirty="0">
                <a:latin typeface="Cambria" panose="02040503050406030204" pitchFamily="18" charset="0"/>
              </a:rPr>
              <a:t>(3rd Edition)</a:t>
            </a:r>
            <a:endParaRPr lang="zh-CN" altLang="en-US" sz="2400" b="1" dirty="0">
              <a:latin typeface="Cambria" panose="02040503050406030204" pitchFamily="18" charset="0"/>
            </a:endParaRPr>
          </a:p>
          <a:p>
            <a:pPr marL="457200" indent="-457200" algn="just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>
                <a:latin typeface="Cambria" panose="02040503050406030204" pitchFamily="18" charset="0"/>
              </a:rPr>
              <a:t>Gerald M. Weinberg,  </a:t>
            </a:r>
            <a:r>
              <a:rPr lang="en-US" altLang="zh-CN" sz="2400" b="1" dirty="0">
                <a:latin typeface="Cambria" panose="02040503050406030204" pitchFamily="18" charset="0"/>
              </a:rPr>
              <a:t>Perfect Software</a:t>
            </a:r>
            <a:endParaRPr lang="zh-CN" altLang="en-US" sz="2400" b="1" dirty="0">
              <a:latin typeface="Cambria" panose="020405030504060302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95700" y="1534180"/>
            <a:ext cx="2552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32584"/>
                </a:solidFill>
                <a:latin typeface="Cambria" panose="02040503050406030204" pitchFamily="18" charset="0"/>
              </a:rPr>
              <a:t>References</a:t>
            </a:r>
            <a:endParaRPr lang="zh-CN" altLang="en-US" sz="28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>
                <a:latin typeface="Cambria" panose="02040503050406030204" pitchFamily="18" charset="0"/>
              </a:rPr>
              <a:t>Data</a:t>
            </a:r>
            <a:r>
              <a:rPr lang="en-US" dirty="0">
                <a:latin typeface="Cambria" panose="02040503050406030204" pitchFamily="18" charset="0"/>
              </a:rPr>
              <a:t> Flow Testing</a:t>
            </a: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685800" y="1041400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Example 2 (If + Loop):</a:t>
            </a: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228600" y="1752601"/>
            <a:ext cx="8077200" cy="33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All-uses, All-du-Paths</a:t>
            </a:r>
            <a:r>
              <a:rPr lang="en-US" altLang="zh-CN" sz="1800" dirty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04800" y="2090584"/>
          <a:ext cx="6400800" cy="431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85033" imgH="3699852" progId="Word.Document.8">
                  <p:embed/>
                </p:oleObj>
              </mc:Choice>
              <mc:Fallback>
                <p:oleObj name="Document" r:id="rId3" imgW="5485033" imgH="3699852" progId="Word.Document.8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90584"/>
                        <a:ext cx="6400800" cy="4310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70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0" y="1455581"/>
            <a:ext cx="5715000" cy="34932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7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8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9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11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12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13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14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15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16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17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18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19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20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304800" y="1459736"/>
            <a:ext cx="5246716" cy="34932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public static void 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Sta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length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numbers.length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double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, mean, sum,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sum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sum += numbers [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mean = sum / length;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+ ((numbers [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 * (numbers [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/ ( length - 1.0 );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("variance:                " +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1828800" y="177800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Example 3 (If + For Loop):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76200" y="1066800"/>
            <a:ext cx="8077200" cy="33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All-uses, All-du-Paths</a:t>
            </a:r>
            <a:r>
              <a:rPr lang="en-US" altLang="zh-CN" sz="1800" dirty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</p:txBody>
      </p:sp>
    </p:spTree>
    <p:extLst>
      <p:ext uri="{BB962C8B-B14F-4D97-AF65-F5344CB8AC3E}">
        <p14:creationId xmlns:p14="http://schemas.microsoft.com/office/powerpoint/2010/main" val="1025659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>
              <a:solidFill>
                <a:srgbClr val="898989"/>
              </a:solidFill>
              <a:latin typeface="Cambria" panose="02040503050406030204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579773" y="207011"/>
            <a:ext cx="4070840" cy="54411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</a:rPr>
              <a:t>Control Flow Graph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906192" y="1997869"/>
            <a:ext cx="4774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800">
              <a:latin typeface="Cambria" panose="020405030504060302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18025" y="1881668"/>
            <a:ext cx="5353405" cy="37025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public static void </a:t>
            </a:r>
            <a:r>
              <a:rPr lang="en-US" altLang="zh-CN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Sta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(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length = 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numbers.length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    double 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, mean, sum, 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altLang="en-US" sz="12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    sum = 0.0;</a:t>
            </a:r>
          </a:p>
          <a:p>
            <a:pPr>
              <a:lnSpc>
                <a:spcPct val="85000"/>
              </a:lnSpc>
            </a:pP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sum += numbers [ 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    mean = sum / length;</a:t>
            </a:r>
          </a:p>
          <a:p>
            <a:pPr>
              <a:lnSpc>
                <a:spcPct val="85000"/>
              </a:lnSpc>
            </a:pPr>
            <a:endParaRPr lang="en-US" altLang="en-US" sz="12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= 0.0;</a:t>
            </a:r>
          </a:p>
          <a:p>
            <a:pPr>
              <a:lnSpc>
                <a:spcPct val="85000"/>
              </a:lnSpc>
            </a:pP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 + ((numbers [</a:t>
            </a:r>
            <a:r>
              <a:rPr lang="en-US" altLang="zh-CN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 * (numbers [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mean));</a:t>
            </a:r>
          </a:p>
          <a:p>
            <a:pPr>
              <a:lnSpc>
                <a:spcPct val="85000"/>
              </a:lnSpc>
            </a:pP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/ ( length - 1.0 );</a:t>
            </a:r>
          </a:p>
          <a:p>
            <a:pPr>
              <a:lnSpc>
                <a:spcPct val="85000"/>
              </a:lnSpc>
            </a:pP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</a:p>
          <a:p>
            <a:pPr>
              <a:lnSpc>
                <a:spcPct val="85000"/>
              </a:lnSpc>
            </a:pP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("variance:                " + </a:t>
            </a:r>
            <a:r>
              <a:rPr lang="en-US" altLang="en-US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alt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898550" y="1694980"/>
            <a:ext cx="1752063" cy="3826117"/>
            <a:chOff x="404813" y="757238"/>
            <a:chExt cx="2657475" cy="5689600"/>
          </a:xfrm>
        </p:grpSpPr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1309688" y="757238"/>
              <a:ext cx="574675" cy="825500"/>
              <a:chOff x="4466" y="495"/>
              <a:chExt cx="362" cy="520"/>
            </a:xfrm>
          </p:grpSpPr>
          <p:grpSp>
            <p:nvGrpSpPr>
              <p:cNvPr id="45" name="Group 9"/>
              <p:cNvGrpSpPr>
                <a:grpSpLocks/>
              </p:cNvGrpSpPr>
              <p:nvPr/>
            </p:nvGrpSpPr>
            <p:grpSpPr bwMode="auto">
              <a:xfrm>
                <a:off x="4466" y="689"/>
                <a:ext cx="362" cy="326"/>
                <a:chOff x="3826" y="2684"/>
                <a:chExt cx="362" cy="326"/>
              </a:xfrm>
            </p:grpSpPr>
            <p:sp>
              <p:nvSpPr>
                <p:cNvPr id="47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8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sp>
            <p:nvSpPr>
              <p:cNvPr id="46" name="Line 15"/>
              <p:cNvSpPr>
                <a:spLocks noChangeShapeType="1"/>
              </p:cNvSpPr>
              <p:nvPr/>
            </p:nvSpPr>
            <p:spPr bwMode="auto">
              <a:xfrm>
                <a:off x="4653" y="495"/>
                <a:ext cx="0" cy="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1309688" y="1535113"/>
              <a:ext cx="574675" cy="1004887"/>
              <a:chOff x="4466" y="985"/>
              <a:chExt cx="362" cy="633"/>
            </a:xfrm>
          </p:grpSpPr>
          <p:grpSp>
            <p:nvGrpSpPr>
              <p:cNvPr id="41" name="Group 21"/>
              <p:cNvGrpSpPr>
                <a:grpSpLocks/>
              </p:cNvGrpSpPr>
              <p:nvPr/>
            </p:nvGrpSpPr>
            <p:grpSpPr bwMode="auto">
              <a:xfrm>
                <a:off x="4466" y="1292"/>
                <a:ext cx="362" cy="326"/>
                <a:chOff x="4276" y="1746"/>
                <a:chExt cx="362" cy="326"/>
              </a:xfrm>
            </p:grpSpPr>
            <p:sp>
              <p:nvSpPr>
                <p:cNvPr id="43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2</a:t>
                  </a:r>
                </a:p>
              </p:txBody>
            </p:sp>
          </p:grpSp>
          <p:cxnSp>
            <p:nvCxnSpPr>
              <p:cNvPr id="42" name="AutoShape 48"/>
              <p:cNvCxnSpPr>
                <a:cxnSpLocks noChangeShapeType="1"/>
                <a:stCxn id="47" idx="4"/>
                <a:endCxn id="43" idx="0"/>
              </p:cNvCxnSpPr>
              <p:nvPr/>
            </p:nvCxnSpPr>
            <p:spPr bwMode="auto">
              <a:xfrm rot="5400000">
                <a:off x="4502" y="1136"/>
                <a:ext cx="307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1309688" y="2493963"/>
              <a:ext cx="574675" cy="1004887"/>
              <a:chOff x="4466" y="1589"/>
              <a:chExt cx="362" cy="633"/>
            </a:xfrm>
          </p:grpSpPr>
          <p:grpSp>
            <p:nvGrpSpPr>
              <p:cNvPr id="37" name="Group 27"/>
              <p:cNvGrpSpPr>
                <a:grpSpLocks/>
              </p:cNvGrpSpPr>
              <p:nvPr/>
            </p:nvGrpSpPr>
            <p:grpSpPr bwMode="auto">
              <a:xfrm>
                <a:off x="4466" y="1896"/>
                <a:ext cx="362" cy="326"/>
                <a:chOff x="4276" y="1746"/>
                <a:chExt cx="362" cy="326"/>
              </a:xfrm>
            </p:grpSpPr>
            <p:sp>
              <p:nvSpPr>
                <p:cNvPr id="39" name="Oval 2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3</a:t>
                  </a:r>
                </a:p>
              </p:txBody>
            </p:sp>
          </p:grpSp>
          <p:cxnSp>
            <p:nvCxnSpPr>
              <p:cNvPr id="38" name="AutoShape 49"/>
              <p:cNvCxnSpPr>
                <a:cxnSpLocks noChangeShapeType="1"/>
                <a:stCxn id="43" idx="4"/>
                <a:endCxn id="39" idx="0"/>
              </p:cNvCxnSpPr>
              <p:nvPr/>
            </p:nvCxnSpPr>
            <p:spPr bwMode="auto">
              <a:xfrm rot="5400000">
                <a:off x="4501" y="1740"/>
                <a:ext cx="308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1914525" y="3937000"/>
              <a:ext cx="574675" cy="517525"/>
              <a:chOff x="4276" y="1746"/>
              <a:chExt cx="362" cy="326"/>
            </a:xfrm>
          </p:grpSpPr>
          <p:sp>
            <p:nvSpPr>
              <p:cNvPr id="35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500">
                  <a:latin typeface="Cambria" panose="02040503050406030204" pitchFamily="18" charset="0"/>
                </a:endParaRPr>
              </a:p>
            </p:txBody>
          </p:sp>
          <p:sp>
            <p:nvSpPr>
              <p:cNvPr id="36" name="Text Box 39"/>
              <p:cNvSpPr txBox="1">
                <a:spLocks noChangeArrowheads="1"/>
              </p:cNvSpPr>
              <p:nvPr/>
            </p:nvSpPr>
            <p:spPr bwMode="auto">
              <a:xfrm>
                <a:off x="4276" y="1769"/>
                <a:ext cx="28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/>
                <a:r>
                  <a:rPr lang="en-US" altLang="en-US" sz="15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5</a:t>
                </a:r>
              </a:p>
            </p:txBody>
          </p:sp>
        </p:grpSp>
        <p:cxnSp>
          <p:nvCxnSpPr>
            <p:cNvPr id="12" name="AutoShape 52"/>
            <p:cNvCxnSpPr>
              <a:cxnSpLocks noChangeShapeType="1"/>
            </p:cNvCxnSpPr>
            <p:nvPr/>
          </p:nvCxnSpPr>
          <p:spPr bwMode="auto">
            <a:xfrm>
              <a:off x="1893888" y="3216275"/>
              <a:ext cx="317500" cy="71120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44"/>
            <p:cNvGrpSpPr>
              <a:grpSpLocks/>
            </p:cNvGrpSpPr>
            <p:nvPr/>
          </p:nvGrpSpPr>
          <p:grpSpPr bwMode="auto">
            <a:xfrm>
              <a:off x="404813" y="3216275"/>
              <a:ext cx="1012825" cy="982663"/>
              <a:chOff x="3896" y="2044"/>
              <a:chExt cx="638" cy="619"/>
            </a:xfrm>
          </p:grpSpPr>
          <p:grpSp>
            <p:nvGrpSpPr>
              <p:cNvPr id="30" name="Group 24"/>
              <p:cNvGrpSpPr>
                <a:grpSpLocks/>
              </p:cNvGrpSpPr>
              <p:nvPr/>
            </p:nvGrpSpPr>
            <p:grpSpPr bwMode="auto">
              <a:xfrm>
                <a:off x="3896" y="2337"/>
                <a:ext cx="362" cy="326"/>
                <a:chOff x="4276" y="1746"/>
                <a:chExt cx="362" cy="326"/>
              </a:xfrm>
            </p:grpSpPr>
            <p:sp>
              <p:nvSpPr>
                <p:cNvPr id="33" name="Oval 25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cxnSp>
            <p:nvCxnSpPr>
              <p:cNvPr id="31" name="AutoShape 50"/>
              <p:cNvCxnSpPr>
                <a:cxnSpLocks noChangeShapeType="1"/>
                <a:stCxn id="39" idx="3"/>
                <a:endCxn id="33" idx="7"/>
              </p:cNvCxnSpPr>
              <p:nvPr/>
            </p:nvCxnSpPr>
            <p:spPr bwMode="auto">
              <a:xfrm rot="5400000">
                <a:off x="4255" y="2101"/>
                <a:ext cx="232" cy="32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AutoShape 53"/>
              <p:cNvCxnSpPr>
                <a:cxnSpLocks noChangeShapeType="1"/>
                <a:stCxn id="33" idx="2"/>
                <a:endCxn id="39" idx="2"/>
              </p:cNvCxnSpPr>
              <p:nvPr/>
            </p:nvCxnSpPr>
            <p:spPr bwMode="auto">
              <a:xfrm rot="10800000" flipH="1">
                <a:off x="3908" y="2044"/>
                <a:ext cx="575" cy="441"/>
              </a:xfrm>
              <a:prstGeom prst="curvedConnector3">
                <a:avLst>
                  <a:gd name="adj1" fmla="val -2505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" name="Group 50"/>
            <p:cNvGrpSpPr>
              <a:grpSpLocks/>
            </p:cNvGrpSpPr>
            <p:nvPr/>
          </p:nvGrpSpPr>
          <p:grpSpPr bwMode="auto">
            <a:xfrm>
              <a:off x="1914525" y="4406900"/>
              <a:ext cx="574675" cy="1008063"/>
              <a:chOff x="4979" y="2794"/>
              <a:chExt cx="362" cy="635"/>
            </a:xfrm>
          </p:grpSpPr>
          <p:grpSp>
            <p:nvGrpSpPr>
              <p:cNvPr id="26" name="Group 40"/>
              <p:cNvGrpSpPr>
                <a:grpSpLocks/>
              </p:cNvGrpSpPr>
              <p:nvPr/>
            </p:nvGrpSpPr>
            <p:grpSpPr bwMode="auto">
              <a:xfrm>
                <a:off x="4979" y="3103"/>
                <a:ext cx="362" cy="326"/>
                <a:chOff x="4276" y="1746"/>
                <a:chExt cx="362" cy="326"/>
              </a:xfrm>
            </p:grpSpPr>
            <p:sp>
              <p:nvSpPr>
                <p:cNvPr id="28" name="Oval 4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6</a:t>
                  </a:r>
                </a:p>
              </p:txBody>
            </p:sp>
          </p:grpSp>
          <p:cxnSp>
            <p:nvCxnSpPr>
              <p:cNvPr id="27" name="AutoShape 54"/>
              <p:cNvCxnSpPr>
                <a:cxnSpLocks noChangeShapeType="1"/>
                <a:stCxn id="35" idx="4"/>
                <a:endCxn id="28" idx="0"/>
              </p:cNvCxnSpPr>
              <p:nvPr/>
            </p:nvCxnSpPr>
            <p:spPr bwMode="auto">
              <a:xfrm rot="5400000">
                <a:off x="5014" y="2946"/>
                <a:ext cx="309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55"/>
            <p:cNvGrpSpPr>
              <a:grpSpLocks/>
            </p:cNvGrpSpPr>
            <p:nvPr/>
          </p:nvGrpSpPr>
          <p:grpSpPr bwMode="auto">
            <a:xfrm>
              <a:off x="2487613" y="5132388"/>
              <a:ext cx="574675" cy="1314450"/>
              <a:chOff x="5345" y="3199"/>
              <a:chExt cx="362" cy="828"/>
            </a:xfrm>
          </p:grpSpPr>
          <p:grpSp>
            <p:nvGrpSpPr>
              <p:cNvPr id="22" name="Group 6"/>
              <p:cNvGrpSpPr>
                <a:grpSpLocks/>
              </p:cNvGrpSpPr>
              <p:nvPr/>
            </p:nvGrpSpPr>
            <p:grpSpPr bwMode="auto">
              <a:xfrm>
                <a:off x="5345" y="3701"/>
                <a:ext cx="362" cy="326"/>
                <a:chOff x="4726" y="2684"/>
                <a:chExt cx="362" cy="326"/>
              </a:xfrm>
            </p:grpSpPr>
            <p:sp>
              <p:nvSpPr>
                <p:cNvPr id="24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7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8</a:t>
                  </a:r>
                </a:p>
              </p:txBody>
            </p:sp>
          </p:grpSp>
          <p:cxnSp>
            <p:nvCxnSpPr>
              <p:cNvPr id="23" name="AutoShape 55"/>
              <p:cNvCxnSpPr>
                <a:cxnSpLocks noChangeShapeType="1"/>
                <a:stCxn id="28" idx="6"/>
                <a:endCxn id="24" idx="0"/>
              </p:cNvCxnSpPr>
              <p:nvPr/>
            </p:nvCxnSpPr>
            <p:spPr bwMode="auto">
              <a:xfrm>
                <a:off x="5351" y="3199"/>
                <a:ext cx="181" cy="502"/>
              </a:xfrm>
              <a:prstGeom prst="curvedConnector2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1101725" y="5132388"/>
              <a:ext cx="920750" cy="1241425"/>
              <a:chOff x="4467" y="3251"/>
              <a:chExt cx="580" cy="782"/>
            </a:xfrm>
          </p:grpSpPr>
          <p:grpSp>
            <p:nvGrpSpPr>
              <p:cNvPr id="17" name="Group 43"/>
              <p:cNvGrpSpPr>
                <a:grpSpLocks/>
              </p:cNvGrpSpPr>
              <p:nvPr/>
            </p:nvGrpSpPr>
            <p:grpSpPr bwMode="auto">
              <a:xfrm>
                <a:off x="4467" y="3707"/>
                <a:ext cx="362" cy="326"/>
                <a:chOff x="4276" y="1746"/>
                <a:chExt cx="362" cy="326"/>
              </a:xfrm>
            </p:grpSpPr>
            <p:sp>
              <p:nvSpPr>
                <p:cNvPr id="20" name="Oval 4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cxnSp>
            <p:nvCxnSpPr>
              <p:cNvPr id="18" name="AutoShape 56"/>
              <p:cNvCxnSpPr>
                <a:cxnSpLocks noChangeShapeType="1"/>
                <a:stCxn id="28" idx="3"/>
                <a:endCxn id="20" idx="7"/>
              </p:cNvCxnSpPr>
              <p:nvPr/>
            </p:nvCxnSpPr>
            <p:spPr bwMode="auto">
              <a:xfrm rot="5400000">
                <a:off x="4715" y="3418"/>
                <a:ext cx="395" cy="26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57"/>
              <p:cNvCxnSpPr>
                <a:cxnSpLocks noChangeShapeType="1"/>
                <a:stCxn id="20" idx="2"/>
                <a:endCxn id="28" idx="2"/>
              </p:cNvCxnSpPr>
              <p:nvPr/>
            </p:nvCxnSpPr>
            <p:spPr bwMode="auto">
              <a:xfrm rot="10800000" flipH="1">
                <a:off x="4479" y="3251"/>
                <a:ext cx="517" cy="604"/>
              </a:xfrm>
              <a:prstGeom prst="curvedConnector3">
                <a:avLst>
                  <a:gd name="adj1" fmla="val -2786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1815366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>
              <a:solidFill>
                <a:srgbClr val="898989"/>
              </a:solidFill>
              <a:latin typeface="Cambria" panose="02040503050406030204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579772" y="207011"/>
            <a:ext cx="5107027" cy="54411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</a:rPr>
              <a:t>If we use less states ?</a:t>
            </a: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228600" y="795622"/>
            <a:ext cx="5457593" cy="34932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public static void 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Sta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length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numbers.length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double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, mean, sum,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sum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sum += numbers [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mean = sum / length;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+ ((numbers [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 * (numbers [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/ ( length - 1.0 );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("variance:                " +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}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3505200" y="1485757"/>
            <a:ext cx="6096000" cy="4670703"/>
            <a:chOff x="3981344" y="421408"/>
            <a:chExt cx="8128001" cy="6227604"/>
          </a:xfrm>
        </p:grpSpPr>
        <p:sp>
          <p:nvSpPr>
            <p:cNvPr id="51" name="Text Box 38"/>
            <p:cNvSpPr txBox="1">
              <a:spLocks noChangeArrowheads="1"/>
            </p:cNvSpPr>
            <p:nvPr/>
          </p:nvSpPr>
          <p:spPr bwMode="auto">
            <a:xfrm>
              <a:off x="7507287" y="886545"/>
              <a:ext cx="326866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def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(1) = { numbers, sum, length }</a:t>
              </a:r>
            </a:p>
          </p:txBody>
        </p:sp>
        <p:sp>
          <p:nvSpPr>
            <p:cNvPr id="52" name="Text Box 39"/>
            <p:cNvSpPr txBox="1">
              <a:spLocks noChangeArrowheads="1"/>
            </p:cNvSpPr>
            <p:nvPr/>
          </p:nvSpPr>
          <p:spPr bwMode="auto">
            <a:xfrm>
              <a:off x="7545389" y="1826345"/>
              <a:ext cx="190866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200" b="1">
                  <a:latin typeface="Cambria" panose="02040503050406030204" pitchFamily="18" charset="0"/>
                  <a:cs typeface="Times New Roman" panose="02020603050405020304" pitchFamily="18" charset="0"/>
                </a:rPr>
                <a:t>def (2) = { i }</a:t>
              </a:r>
            </a:p>
          </p:txBody>
        </p:sp>
        <p:sp>
          <p:nvSpPr>
            <p:cNvPr id="53" name="Text Box 44"/>
            <p:cNvSpPr txBox="1">
              <a:spLocks noChangeArrowheads="1"/>
            </p:cNvSpPr>
            <p:nvPr/>
          </p:nvSpPr>
          <p:spPr bwMode="auto">
            <a:xfrm>
              <a:off x="8276811" y="3628663"/>
              <a:ext cx="361564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def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(5) = {mean, </a:t>
              </a: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varsum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use (5) = {length, sum }</a:t>
              </a:r>
            </a:p>
          </p:txBody>
        </p:sp>
        <p:sp>
          <p:nvSpPr>
            <p:cNvPr id="54" name="Text Box 49"/>
            <p:cNvSpPr txBox="1">
              <a:spLocks noChangeArrowheads="1"/>
            </p:cNvSpPr>
            <p:nvPr/>
          </p:nvSpPr>
          <p:spPr bwMode="auto">
            <a:xfrm>
              <a:off x="7886595" y="6033459"/>
              <a:ext cx="4222750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def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(8) = { </a:t>
              </a: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var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}</a:t>
              </a:r>
            </a:p>
            <a:p>
              <a:pPr eaLnBrk="1" hangingPunct="1"/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use (8) = {</a:t>
              </a: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varsum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, length, mean, </a:t>
              </a: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var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grpSp>
          <p:nvGrpSpPr>
            <p:cNvPr id="55" name="Group 54"/>
            <p:cNvGrpSpPr>
              <a:grpSpLocks/>
            </p:cNvGrpSpPr>
            <p:nvPr/>
          </p:nvGrpSpPr>
          <p:grpSpPr bwMode="auto">
            <a:xfrm>
              <a:off x="5465764" y="5090239"/>
              <a:ext cx="5738813" cy="298450"/>
              <a:chOff x="860" y="3431"/>
              <a:chExt cx="3615" cy="188"/>
            </a:xfrm>
          </p:grpSpPr>
          <p:sp>
            <p:nvSpPr>
              <p:cNvPr id="97" name="Text Box 51"/>
              <p:cNvSpPr txBox="1">
                <a:spLocks noChangeArrowheads="1"/>
              </p:cNvSpPr>
              <p:nvPr/>
            </p:nvSpPr>
            <p:spPr bwMode="auto">
              <a:xfrm>
                <a:off x="3042" y="3431"/>
                <a:ext cx="143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sz="12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use (6, 8) = { </a:t>
                </a:r>
                <a:r>
                  <a:rPr lang="en-US" altLang="zh-CN" sz="1200" b="1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2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length }</a:t>
                </a:r>
              </a:p>
            </p:txBody>
          </p:sp>
          <p:sp>
            <p:nvSpPr>
              <p:cNvPr id="98" name="Text Box 52"/>
              <p:cNvSpPr txBox="1">
                <a:spLocks noChangeArrowheads="1"/>
              </p:cNvSpPr>
              <p:nvPr/>
            </p:nvSpPr>
            <p:spPr bwMode="auto">
              <a:xfrm>
                <a:off x="860" y="3464"/>
                <a:ext cx="143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sz="12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use (6, 7) = { </a:t>
                </a:r>
                <a:r>
                  <a:rPr lang="en-US" altLang="zh-CN" sz="1200" b="1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2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length }</a:t>
                </a:r>
              </a:p>
            </p:txBody>
          </p:sp>
        </p:grpSp>
        <p:grpSp>
          <p:nvGrpSpPr>
            <p:cNvPr id="56" name="组合 1"/>
            <p:cNvGrpSpPr>
              <a:grpSpLocks/>
            </p:cNvGrpSpPr>
            <p:nvPr/>
          </p:nvGrpSpPr>
          <p:grpSpPr bwMode="auto">
            <a:xfrm>
              <a:off x="3981344" y="421408"/>
              <a:ext cx="5070577" cy="6146990"/>
              <a:chOff x="1082797" y="819061"/>
              <a:chExt cx="5069609" cy="6146896"/>
            </a:xfrm>
          </p:grpSpPr>
          <p:grpSp>
            <p:nvGrpSpPr>
              <p:cNvPr id="61" name="Group 2"/>
              <p:cNvGrpSpPr>
                <a:grpSpLocks/>
              </p:cNvGrpSpPr>
              <p:nvPr/>
            </p:nvGrpSpPr>
            <p:grpSpPr bwMode="auto">
              <a:xfrm>
                <a:off x="3275856" y="819061"/>
                <a:ext cx="2876550" cy="5627689"/>
                <a:chOff x="274" y="490"/>
                <a:chExt cx="1812" cy="3545"/>
              </a:xfrm>
            </p:grpSpPr>
            <p:grpSp>
              <p:nvGrpSpPr>
                <p:cNvPr id="63" name="Group 3"/>
                <p:cNvGrpSpPr>
                  <a:grpSpLocks/>
                </p:cNvGrpSpPr>
                <p:nvPr/>
              </p:nvGrpSpPr>
              <p:grpSpPr bwMode="auto">
                <a:xfrm>
                  <a:off x="1736" y="3701"/>
                  <a:ext cx="350" cy="333"/>
                  <a:chOff x="4738" y="2684"/>
                  <a:chExt cx="350" cy="333"/>
                </a:xfrm>
              </p:grpSpPr>
              <p:sp>
                <p:nvSpPr>
                  <p:cNvPr id="95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571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42" y="2707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8</a:t>
                    </a:r>
                  </a:p>
                </p:txBody>
              </p:sp>
            </p:grpSp>
            <p:grpSp>
              <p:nvGrpSpPr>
                <p:cNvPr id="64" name="Group 6"/>
                <p:cNvGrpSpPr>
                  <a:grpSpLocks/>
                </p:cNvGrpSpPr>
                <p:nvPr/>
              </p:nvGrpSpPr>
              <p:grpSpPr bwMode="auto">
                <a:xfrm>
                  <a:off x="801" y="684"/>
                  <a:ext cx="350" cy="333"/>
                  <a:chOff x="3838" y="2684"/>
                  <a:chExt cx="350" cy="333"/>
                </a:xfrm>
              </p:grpSpPr>
              <p:sp>
                <p:nvSpPr>
                  <p:cNvPr id="93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2" y="2707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65" name="Line 9"/>
                <p:cNvSpPr>
                  <a:spLocks noChangeShapeType="1"/>
                </p:cNvSpPr>
                <p:nvPr/>
              </p:nvSpPr>
              <p:spPr bwMode="auto">
                <a:xfrm>
                  <a:off x="976" y="490"/>
                  <a:ext cx="0" cy="18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latin typeface="Cambria" panose="02040503050406030204" pitchFamily="18" charset="0"/>
                  </a:endParaRPr>
                </a:p>
              </p:txBody>
            </p:sp>
            <p:grpSp>
              <p:nvGrpSpPr>
                <p:cNvPr id="66" name="Group 10"/>
                <p:cNvGrpSpPr>
                  <a:grpSpLocks/>
                </p:cNvGrpSpPr>
                <p:nvPr/>
              </p:nvGrpSpPr>
              <p:grpSpPr bwMode="auto">
                <a:xfrm>
                  <a:off x="801" y="1287"/>
                  <a:ext cx="350" cy="333"/>
                  <a:chOff x="4288" y="1746"/>
                  <a:chExt cx="350" cy="333"/>
                </a:xfrm>
              </p:grpSpPr>
              <p:sp>
                <p:nvSpPr>
                  <p:cNvPr id="9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2" y="1769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67" name="Group 13"/>
                <p:cNvGrpSpPr>
                  <a:grpSpLocks/>
                </p:cNvGrpSpPr>
                <p:nvPr/>
              </p:nvGrpSpPr>
              <p:grpSpPr bwMode="auto">
                <a:xfrm>
                  <a:off x="274" y="2493"/>
                  <a:ext cx="350" cy="333"/>
                  <a:chOff x="4288" y="1746"/>
                  <a:chExt cx="350" cy="333"/>
                </a:xfrm>
              </p:grpSpPr>
              <p:sp>
                <p:nvSpPr>
                  <p:cNvPr id="89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2" y="1769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68" name="Group 16"/>
                <p:cNvGrpSpPr>
                  <a:grpSpLocks/>
                </p:cNvGrpSpPr>
                <p:nvPr/>
              </p:nvGrpSpPr>
              <p:grpSpPr bwMode="auto">
                <a:xfrm>
                  <a:off x="801" y="1891"/>
                  <a:ext cx="350" cy="333"/>
                  <a:chOff x="4288" y="1746"/>
                  <a:chExt cx="350" cy="333"/>
                </a:xfrm>
              </p:grpSpPr>
              <p:sp>
                <p:nvSpPr>
                  <p:cNvPr id="87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2" y="1769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69" name="Group 19"/>
                <p:cNvGrpSpPr>
                  <a:grpSpLocks/>
                </p:cNvGrpSpPr>
                <p:nvPr/>
              </p:nvGrpSpPr>
              <p:grpSpPr bwMode="auto">
                <a:xfrm>
                  <a:off x="1314" y="2493"/>
                  <a:ext cx="350" cy="333"/>
                  <a:chOff x="4288" y="1746"/>
                  <a:chExt cx="350" cy="333"/>
                </a:xfrm>
              </p:grpSpPr>
              <p:sp>
                <p:nvSpPr>
                  <p:cNvPr id="85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2" y="1769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70" name="Group 22"/>
                <p:cNvGrpSpPr>
                  <a:grpSpLocks/>
                </p:cNvGrpSpPr>
                <p:nvPr/>
              </p:nvGrpSpPr>
              <p:grpSpPr bwMode="auto">
                <a:xfrm>
                  <a:off x="1314" y="3098"/>
                  <a:ext cx="350" cy="333"/>
                  <a:chOff x="4288" y="1746"/>
                  <a:chExt cx="350" cy="333"/>
                </a:xfrm>
              </p:grpSpPr>
              <p:sp>
                <p:nvSpPr>
                  <p:cNvPr id="83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4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2" y="1769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71" name="Group 25"/>
                <p:cNvGrpSpPr>
                  <a:grpSpLocks/>
                </p:cNvGrpSpPr>
                <p:nvPr/>
              </p:nvGrpSpPr>
              <p:grpSpPr bwMode="auto">
                <a:xfrm>
                  <a:off x="802" y="3702"/>
                  <a:ext cx="350" cy="333"/>
                  <a:chOff x="4288" y="1746"/>
                  <a:chExt cx="350" cy="333"/>
                </a:xfrm>
              </p:grpSpPr>
              <p:sp>
                <p:nvSpPr>
                  <p:cNvPr id="81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1800" b="1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2" y="1769"/>
                    <a:ext cx="26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r>
                      <a:rPr lang="en-US" altLang="zh-CN" sz="1800" b="1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a:t>7</a:t>
                    </a:r>
                  </a:p>
                </p:txBody>
              </p:sp>
            </p:grpSp>
            <p:cxnSp>
              <p:nvCxnSpPr>
                <p:cNvPr id="72" name="AutoShape 28"/>
                <p:cNvCxnSpPr>
                  <a:cxnSpLocks noChangeShapeType="1"/>
                  <a:stCxn id="93" idx="4"/>
                  <a:endCxn id="91" idx="0"/>
                </p:cNvCxnSpPr>
                <p:nvPr/>
              </p:nvCxnSpPr>
              <p:spPr bwMode="auto">
                <a:xfrm>
                  <a:off x="976" y="986"/>
                  <a:ext cx="0" cy="29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3" name="AutoShape 29"/>
                <p:cNvCxnSpPr>
                  <a:cxnSpLocks noChangeShapeType="1"/>
                  <a:stCxn id="91" idx="4"/>
                  <a:endCxn id="87" idx="0"/>
                </p:cNvCxnSpPr>
                <p:nvPr/>
              </p:nvCxnSpPr>
              <p:spPr bwMode="auto">
                <a:xfrm>
                  <a:off x="976" y="1589"/>
                  <a:ext cx="0" cy="296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4" name="AutoShape 30"/>
                <p:cNvCxnSpPr>
                  <a:cxnSpLocks noChangeShapeType="1"/>
                  <a:stCxn id="87" idx="3"/>
                  <a:endCxn id="89" idx="7"/>
                </p:cNvCxnSpPr>
                <p:nvPr/>
              </p:nvCxnSpPr>
              <p:spPr bwMode="auto">
                <a:xfrm flipH="1">
                  <a:off x="573" y="2150"/>
                  <a:ext cx="279" cy="38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5" name="AutoShape 31"/>
                <p:cNvCxnSpPr>
                  <a:cxnSpLocks noChangeShapeType="1"/>
                  <a:stCxn id="87" idx="6"/>
                  <a:endCxn id="85" idx="0"/>
                </p:cNvCxnSpPr>
                <p:nvPr/>
              </p:nvCxnSpPr>
              <p:spPr bwMode="auto">
                <a:xfrm>
                  <a:off x="1157" y="2039"/>
                  <a:ext cx="332" cy="448"/>
                </a:xfrm>
                <a:prstGeom prst="curvedConnector2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6" name="AutoShape 32"/>
                <p:cNvCxnSpPr>
                  <a:cxnSpLocks noChangeShapeType="1"/>
                  <a:stCxn id="89" idx="3"/>
                  <a:endCxn id="87" idx="2"/>
                </p:cNvCxnSpPr>
                <p:nvPr/>
              </p:nvCxnSpPr>
              <p:spPr bwMode="auto">
                <a:xfrm rot="5400000" flipH="1" flipV="1">
                  <a:off x="203" y="2161"/>
                  <a:ext cx="713" cy="470"/>
                </a:xfrm>
                <a:prstGeom prst="curvedConnector4">
                  <a:avLst>
                    <a:gd name="adj1" fmla="val -25384"/>
                    <a:gd name="adj2" fmla="val -50639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7" name="AutoShape 33"/>
                <p:cNvCxnSpPr>
                  <a:cxnSpLocks noChangeShapeType="1"/>
                  <a:stCxn id="85" idx="4"/>
                  <a:endCxn id="83" idx="0"/>
                </p:cNvCxnSpPr>
                <p:nvPr/>
              </p:nvCxnSpPr>
              <p:spPr bwMode="auto">
                <a:xfrm>
                  <a:off x="1489" y="2795"/>
                  <a:ext cx="0" cy="29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8" name="AutoShape 34"/>
                <p:cNvCxnSpPr>
                  <a:cxnSpLocks noChangeShapeType="1"/>
                  <a:stCxn id="83" idx="6"/>
                  <a:endCxn id="95" idx="0"/>
                </p:cNvCxnSpPr>
                <p:nvPr/>
              </p:nvCxnSpPr>
              <p:spPr bwMode="auto">
                <a:xfrm>
                  <a:off x="1670" y="3246"/>
                  <a:ext cx="241" cy="443"/>
                </a:xfrm>
                <a:prstGeom prst="curvedConnector2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9" name="AutoShape 35"/>
                <p:cNvCxnSpPr>
                  <a:cxnSpLocks noChangeShapeType="1"/>
                  <a:stCxn id="83" idx="3"/>
                  <a:endCxn id="81" idx="7"/>
                </p:cNvCxnSpPr>
                <p:nvPr/>
              </p:nvCxnSpPr>
              <p:spPr bwMode="auto">
                <a:xfrm flipH="1">
                  <a:off x="1101" y="3357"/>
                  <a:ext cx="264" cy="38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0" name="AutoShape 36"/>
                <p:cNvCxnSpPr>
                  <a:cxnSpLocks noChangeShapeType="1"/>
                  <a:stCxn id="81" idx="3"/>
                  <a:endCxn id="83" idx="2"/>
                </p:cNvCxnSpPr>
                <p:nvPr/>
              </p:nvCxnSpPr>
              <p:spPr bwMode="auto">
                <a:xfrm rot="5400000" flipH="1" flipV="1">
                  <a:off x="723" y="3376"/>
                  <a:ext cx="715" cy="455"/>
                </a:xfrm>
                <a:prstGeom prst="curvedConnector4">
                  <a:avLst>
                    <a:gd name="adj1" fmla="val -25315"/>
                    <a:gd name="adj2" fmla="val -45935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2" name="Text Box 48"/>
              <p:cNvSpPr txBox="1">
                <a:spLocks noChangeArrowheads="1"/>
              </p:cNvSpPr>
              <p:nvPr/>
            </p:nvSpPr>
            <p:spPr bwMode="auto">
              <a:xfrm>
                <a:off x="1082797" y="6473522"/>
                <a:ext cx="4216970" cy="492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sz="1200" b="1" dirty="0" err="1">
                    <a:latin typeface="Cambria" panose="02040503050406030204" pitchFamily="18" charset="0"/>
                  </a:rPr>
                  <a:t>def</a:t>
                </a:r>
                <a:r>
                  <a:rPr lang="en-US" altLang="zh-CN" sz="1200" b="1" dirty="0">
                    <a:latin typeface="Cambria" panose="02040503050406030204" pitchFamily="18" charset="0"/>
                  </a:rPr>
                  <a:t> (7) = { </a:t>
                </a:r>
                <a:r>
                  <a:rPr lang="en-US" altLang="zh-CN" sz="1200" b="1" dirty="0" err="1">
                    <a:latin typeface="Cambria" panose="02040503050406030204" pitchFamily="18" charset="0"/>
                  </a:rPr>
                  <a:t>varsum</a:t>
                </a:r>
                <a:r>
                  <a:rPr lang="en-US" altLang="zh-CN" sz="1200" b="1" dirty="0">
                    <a:latin typeface="Cambria" panose="02040503050406030204" pitchFamily="18" charset="0"/>
                  </a:rPr>
                  <a:t>, </a:t>
                </a:r>
                <a:r>
                  <a:rPr lang="en-US" altLang="zh-CN" sz="1200" b="1" dirty="0" err="1">
                    <a:latin typeface="Cambria" panose="02040503050406030204" pitchFamily="18" charset="0"/>
                  </a:rPr>
                  <a:t>i</a:t>
                </a:r>
                <a:r>
                  <a:rPr lang="en-US" altLang="zh-CN" sz="1200" b="1" dirty="0">
                    <a:latin typeface="Cambria" panose="02040503050406030204" pitchFamily="18" charset="0"/>
                  </a:rPr>
                  <a:t> }</a:t>
                </a:r>
              </a:p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sz="1200" b="1" dirty="0">
                    <a:latin typeface="Cambria" panose="02040503050406030204" pitchFamily="18" charset="0"/>
                  </a:rPr>
                  <a:t>use (7) = { </a:t>
                </a:r>
                <a:r>
                  <a:rPr lang="en-US" altLang="zh-CN" sz="1200" b="1" dirty="0" err="1">
                    <a:latin typeface="Cambria" panose="02040503050406030204" pitchFamily="18" charset="0"/>
                  </a:rPr>
                  <a:t>varsum</a:t>
                </a:r>
                <a:r>
                  <a:rPr lang="en-US" altLang="zh-CN" sz="1200" b="1" dirty="0">
                    <a:latin typeface="Cambria" panose="02040503050406030204" pitchFamily="18" charset="0"/>
                  </a:rPr>
                  <a:t>, numbers, </a:t>
                </a:r>
                <a:r>
                  <a:rPr lang="en-US" altLang="zh-CN" sz="1200" b="1" dirty="0" err="1">
                    <a:latin typeface="Cambria" panose="02040503050406030204" pitchFamily="18" charset="0"/>
                  </a:rPr>
                  <a:t>i</a:t>
                </a:r>
                <a:r>
                  <a:rPr lang="en-US" altLang="zh-CN" sz="1200" b="1" dirty="0">
                    <a:latin typeface="Cambria" panose="02040503050406030204" pitchFamily="18" charset="0"/>
                  </a:rPr>
                  <a:t>, mean }</a:t>
                </a:r>
              </a:p>
            </p:txBody>
          </p:sp>
        </p:grpSp>
        <p:sp>
          <p:nvSpPr>
            <p:cNvPr id="57" name="Text Box 43"/>
            <p:cNvSpPr txBox="1">
              <a:spLocks noChangeArrowheads="1"/>
            </p:cNvSpPr>
            <p:nvPr/>
          </p:nvSpPr>
          <p:spPr bwMode="auto">
            <a:xfrm>
              <a:off x="4690754" y="4261942"/>
              <a:ext cx="2754312" cy="492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def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(4) = { sum, </a:t>
              </a: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use (4) = { sum, numbers, </a:t>
              </a:r>
              <a:r>
                <a:rPr lang="en-US" altLang="zh-CN" sz="1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}</a:t>
              </a:r>
            </a:p>
          </p:txBody>
        </p:sp>
        <p:grpSp>
          <p:nvGrpSpPr>
            <p:cNvPr id="58" name="Group 53"/>
            <p:cNvGrpSpPr>
              <a:grpSpLocks/>
            </p:cNvGrpSpPr>
            <p:nvPr/>
          </p:nvGrpSpPr>
          <p:grpSpPr bwMode="auto">
            <a:xfrm>
              <a:off x="5525295" y="3027371"/>
              <a:ext cx="4327525" cy="433388"/>
              <a:chOff x="1038" y="2019"/>
              <a:chExt cx="2726" cy="273"/>
            </a:xfrm>
          </p:grpSpPr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2331" y="2019"/>
                <a:ext cx="1433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sz="1200" b="1">
                    <a:latin typeface="Cambria" panose="02040503050406030204" pitchFamily="18" charset="0"/>
                    <a:cs typeface="Times New Roman" panose="02020603050405020304" pitchFamily="18" charset="0"/>
                  </a:rPr>
                  <a:t>use (3, 5) = { i, length }</a:t>
                </a:r>
              </a:p>
            </p:txBody>
          </p:sp>
          <p:sp>
            <p:nvSpPr>
              <p:cNvPr id="60" name="Text Box 50"/>
              <p:cNvSpPr txBox="1">
                <a:spLocks noChangeArrowheads="1"/>
              </p:cNvSpPr>
              <p:nvPr/>
            </p:nvSpPr>
            <p:spPr bwMode="auto">
              <a:xfrm>
                <a:off x="1038" y="2137"/>
                <a:ext cx="1433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sz="12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use (3, 4) = { </a:t>
                </a:r>
                <a:r>
                  <a:rPr lang="en-US" altLang="zh-CN" sz="1200" b="1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2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length }</a:t>
                </a:r>
              </a:p>
            </p:txBody>
          </p:sp>
        </p:grpSp>
      </p:grpSp>
      <p:sp>
        <p:nvSpPr>
          <p:cNvPr id="99" name="Oval 7"/>
          <p:cNvSpPr>
            <a:spLocks noChangeArrowheads="1"/>
          </p:cNvSpPr>
          <p:nvPr/>
        </p:nvSpPr>
        <p:spPr bwMode="auto">
          <a:xfrm>
            <a:off x="28669" y="1295400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1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7"/>
          <p:cNvSpPr>
            <a:spLocks noChangeArrowheads="1"/>
          </p:cNvSpPr>
          <p:nvPr/>
        </p:nvSpPr>
        <p:spPr bwMode="auto">
          <a:xfrm>
            <a:off x="24444" y="1648711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 7"/>
          <p:cNvSpPr>
            <a:spLocks noChangeArrowheads="1"/>
          </p:cNvSpPr>
          <p:nvPr/>
        </p:nvSpPr>
        <p:spPr bwMode="auto">
          <a:xfrm>
            <a:off x="25425" y="1840252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3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val 7"/>
          <p:cNvSpPr>
            <a:spLocks noChangeArrowheads="1"/>
          </p:cNvSpPr>
          <p:nvPr/>
        </p:nvSpPr>
        <p:spPr bwMode="auto">
          <a:xfrm>
            <a:off x="228600" y="1980347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4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val 7"/>
          <p:cNvSpPr>
            <a:spLocks noChangeArrowheads="1"/>
          </p:cNvSpPr>
          <p:nvPr/>
        </p:nvSpPr>
        <p:spPr bwMode="auto">
          <a:xfrm>
            <a:off x="0" y="2486911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 7"/>
          <p:cNvSpPr>
            <a:spLocks noChangeArrowheads="1"/>
          </p:cNvSpPr>
          <p:nvPr/>
        </p:nvSpPr>
        <p:spPr bwMode="auto">
          <a:xfrm>
            <a:off x="0" y="2844339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val 7"/>
          <p:cNvSpPr>
            <a:spLocks noChangeArrowheads="1"/>
          </p:cNvSpPr>
          <p:nvPr/>
        </p:nvSpPr>
        <p:spPr bwMode="auto">
          <a:xfrm>
            <a:off x="228600" y="3067621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7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val 7"/>
          <p:cNvSpPr>
            <a:spLocks noChangeArrowheads="1"/>
          </p:cNvSpPr>
          <p:nvPr/>
        </p:nvSpPr>
        <p:spPr bwMode="auto">
          <a:xfrm>
            <a:off x="0" y="3657600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8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241200" y="1263600"/>
              <a:ext cx="5201280" cy="27054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840" y="1254240"/>
                <a:ext cx="5220000" cy="27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82219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>
              <a:solidFill>
                <a:srgbClr val="898989"/>
              </a:solidFill>
              <a:latin typeface="Cambria" panose="020405030504060302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433546" y="227676"/>
            <a:ext cx="4399920" cy="544116"/>
          </a:xfrm>
        </p:spPr>
        <p:txBody>
          <a:bodyPr/>
          <a:lstStyle/>
          <a:p>
            <a:pPr algn="ctr"/>
            <a:r>
              <a:rPr lang="en-US" altLang="zh-CN" dirty="0">
                <a:latin typeface="Cambria" panose="02040503050406030204" pitchFamily="18" charset="0"/>
              </a:rPr>
              <a:t>Variable List of Nodes</a:t>
            </a:r>
          </a:p>
        </p:txBody>
      </p:sp>
      <p:graphicFrame>
        <p:nvGraphicFramePr>
          <p:cNvPr id="209003" name="Group 107"/>
          <p:cNvGraphicFramePr>
            <a:graphicFrameLocks noGrp="1"/>
          </p:cNvGraphicFramePr>
          <p:nvPr>
            <p:ph sz="half" idx="1"/>
          </p:nvPr>
        </p:nvGraphicFramePr>
        <p:xfrm>
          <a:off x="302158" y="1849101"/>
          <a:ext cx="5640549" cy="3419197"/>
        </p:xfrm>
        <a:graphic>
          <a:graphicData uri="http://schemas.openxmlformats.org/drawingml/2006/table">
            <a:tbl>
              <a:tblPr/>
              <a:tblGrid>
                <a:gridCol w="78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4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Node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numbers, sum, length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{ numbers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i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3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sum, i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numbers, i, sum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{mean, </a:t>
                      </a: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varsum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numbers, length, sum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70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0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varsum, i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</a:t>
                      </a: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varsum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numbers, </a:t>
                      </a: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mean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69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length, mean, </a:t>
                      </a:r>
                      <a:r>
                        <a:rPr lang="en-US" altLang="zh-CN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477537" y="1640428"/>
            <a:ext cx="1752063" cy="3826117"/>
            <a:chOff x="404813" y="757238"/>
            <a:chExt cx="2657475" cy="5689600"/>
          </a:xfrm>
        </p:grpSpPr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1309688" y="757238"/>
              <a:ext cx="574675" cy="825500"/>
              <a:chOff x="4466" y="495"/>
              <a:chExt cx="362" cy="520"/>
            </a:xfrm>
          </p:grpSpPr>
          <p:grpSp>
            <p:nvGrpSpPr>
              <p:cNvPr id="45" name="Group 9"/>
              <p:cNvGrpSpPr>
                <a:grpSpLocks/>
              </p:cNvGrpSpPr>
              <p:nvPr/>
            </p:nvGrpSpPr>
            <p:grpSpPr bwMode="auto">
              <a:xfrm>
                <a:off x="4466" y="689"/>
                <a:ext cx="362" cy="326"/>
                <a:chOff x="3826" y="2684"/>
                <a:chExt cx="362" cy="326"/>
              </a:xfrm>
            </p:grpSpPr>
            <p:sp>
              <p:nvSpPr>
                <p:cNvPr id="47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8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sp>
            <p:nvSpPr>
              <p:cNvPr id="46" name="Line 15"/>
              <p:cNvSpPr>
                <a:spLocks noChangeShapeType="1"/>
              </p:cNvSpPr>
              <p:nvPr/>
            </p:nvSpPr>
            <p:spPr bwMode="auto">
              <a:xfrm>
                <a:off x="4653" y="495"/>
                <a:ext cx="0" cy="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1309688" y="1535113"/>
              <a:ext cx="574675" cy="1004887"/>
              <a:chOff x="4466" y="985"/>
              <a:chExt cx="362" cy="633"/>
            </a:xfrm>
          </p:grpSpPr>
          <p:grpSp>
            <p:nvGrpSpPr>
              <p:cNvPr id="41" name="Group 21"/>
              <p:cNvGrpSpPr>
                <a:grpSpLocks/>
              </p:cNvGrpSpPr>
              <p:nvPr/>
            </p:nvGrpSpPr>
            <p:grpSpPr bwMode="auto">
              <a:xfrm>
                <a:off x="4466" y="1292"/>
                <a:ext cx="362" cy="326"/>
                <a:chOff x="4276" y="1746"/>
                <a:chExt cx="362" cy="326"/>
              </a:xfrm>
            </p:grpSpPr>
            <p:sp>
              <p:nvSpPr>
                <p:cNvPr id="43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2</a:t>
                  </a:r>
                </a:p>
              </p:txBody>
            </p:sp>
          </p:grpSp>
          <p:cxnSp>
            <p:nvCxnSpPr>
              <p:cNvPr id="42" name="AutoShape 48"/>
              <p:cNvCxnSpPr>
                <a:cxnSpLocks noChangeShapeType="1"/>
                <a:stCxn id="47" idx="4"/>
                <a:endCxn id="43" idx="0"/>
              </p:cNvCxnSpPr>
              <p:nvPr/>
            </p:nvCxnSpPr>
            <p:spPr bwMode="auto">
              <a:xfrm rot="5400000">
                <a:off x="4502" y="1136"/>
                <a:ext cx="307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1309688" y="2493963"/>
              <a:ext cx="574675" cy="1004887"/>
              <a:chOff x="4466" y="1589"/>
              <a:chExt cx="362" cy="633"/>
            </a:xfrm>
          </p:grpSpPr>
          <p:grpSp>
            <p:nvGrpSpPr>
              <p:cNvPr id="37" name="Group 27"/>
              <p:cNvGrpSpPr>
                <a:grpSpLocks/>
              </p:cNvGrpSpPr>
              <p:nvPr/>
            </p:nvGrpSpPr>
            <p:grpSpPr bwMode="auto">
              <a:xfrm>
                <a:off x="4466" y="1896"/>
                <a:ext cx="362" cy="326"/>
                <a:chOff x="4276" y="1746"/>
                <a:chExt cx="362" cy="326"/>
              </a:xfrm>
            </p:grpSpPr>
            <p:sp>
              <p:nvSpPr>
                <p:cNvPr id="39" name="Oval 2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3</a:t>
                  </a:r>
                </a:p>
              </p:txBody>
            </p:sp>
          </p:grpSp>
          <p:cxnSp>
            <p:nvCxnSpPr>
              <p:cNvPr id="38" name="AutoShape 49"/>
              <p:cNvCxnSpPr>
                <a:cxnSpLocks noChangeShapeType="1"/>
                <a:stCxn id="43" idx="4"/>
                <a:endCxn id="39" idx="0"/>
              </p:cNvCxnSpPr>
              <p:nvPr/>
            </p:nvCxnSpPr>
            <p:spPr bwMode="auto">
              <a:xfrm rot="5400000">
                <a:off x="4501" y="1740"/>
                <a:ext cx="308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1914525" y="3937000"/>
              <a:ext cx="574675" cy="517525"/>
              <a:chOff x="4276" y="1746"/>
              <a:chExt cx="362" cy="326"/>
            </a:xfrm>
          </p:grpSpPr>
          <p:sp>
            <p:nvSpPr>
              <p:cNvPr id="35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500">
                  <a:latin typeface="Cambria" panose="02040503050406030204" pitchFamily="18" charset="0"/>
                </a:endParaRPr>
              </a:p>
            </p:txBody>
          </p:sp>
          <p:sp>
            <p:nvSpPr>
              <p:cNvPr id="36" name="Text Box 39"/>
              <p:cNvSpPr txBox="1">
                <a:spLocks noChangeArrowheads="1"/>
              </p:cNvSpPr>
              <p:nvPr/>
            </p:nvSpPr>
            <p:spPr bwMode="auto">
              <a:xfrm>
                <a:off x="4276" y="1769"/>
                <a:ext cx="28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/>
                <a:r>
                  <a:rPr lang="en-US" altLang="en-US" sz="15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5</a:t>
                </a:r>
              </a:p>
            </p:txBody>
          </p:sp>
        </p:grpSp>
        <p:cxnSp>
          <p:nvCxnSpPr>
            <p:cNvPr id="12" name="AutoShape 52"/>
            <p:cNvCxnSpPr>
              <a:cxnSpLocks noChangeShapeType="1"/>
            </p:cNvCxnSpPr>
            <p:nvPr/>
          </p:nvCxnSpPr>
          <p:spPr bwMode="auto">
            <a:xfrm>
              <a:off x="1893888" y="3216275"/>
              <a:ext cx="317500" cy="71120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44"/>
            <p:cNvGrpSpPr>
              <a:grpSpLocks/>
            </p:cNvGrpSpPr>
            <p:nvPr/>
          </p:nvGrpSpPr>
          <p:grpSpPr bwMode="auto">
            <a:xfrm>
              <a:off x="404813" y="3216275"/>
              <a:ext cx="1012825" cy="982663"/>
              <a:chOff x="3896" y="2044"/>
              <a:chExt cx="638" cy="619"/>
            </a:xfrm>
          </p:grpSpPr>
          <p:grpSp>
            <p:nvGrpSpPr>
              <p:cNvPr id="30" name="Group 24"/>
              <p:cNvGrpSpPr>
                <a:grpSpLocks/>
              </p:cNvGrpSpPr>
              <p:nvPr/>
            </p:nvGrpSpPr>
            <p:grpSpPr bwMode="auto">
              <a:xfrm>
                <a:off x="3896" y="2337"/>
                <a:ext cx="362" cy="326"/>
                <a:chOff x="4276" y="1746"/>
                <a:chExt cx="362" cy="326"/>
              </a:xfrm>
            </p:grpSpPr>
            <p:sp>
              <p:nvSpPr>
                <p:cNvPr id="33" name="Oval 25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cxnSp>
            <p:nvCxnSpPr>
              <p:cNvPr id="31" name="AutoShape 50"/>
              <p:cNvCxnSpPr>
                <a:cxnSpLocks noChangeShapeType="1"/>
                <a:stCxn id="39" idx="3"/>
                <a:endCxn id="33" idx="7"/>
              </p:cNvCxnSpPr>
              <p:nvPr/>
            </p:nvCxnSpPr>
            <p:spPr bwMode="auto">
              <a:xfrm rot="5400000">
                <a:off x="4255" y="2101"/>
                <a:ext cx="232" cy="32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AutoShape 53"/>
              <p:cNvCxnSpPr>
                <a:cxnSpLocks noChangeShapeType="1"/>
                <a:stCxn id="33" idx="2"/>
                <a:endCxn id="39" idx="2"/>
              </p:cNvCxnSpPr>
              <p:nvPr/>
            </p:nvCxnSpPr>
            <p:spPr bwMode="auto">
              <a:xfrm rot="10800000" flipH="1">
                <a:off x="3908" y="2044"/>
                <a:ext cx="575" cy="441"/>
              </a:xfrm>
              <a:prstGeom prst="curvedConnector3">
                <a:avLst>
                  <a:gd name="adj1" fmla="val -2505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" name="Group 50"/>
            <p:cNvGrpSpPr>
              <a:grpSpLocks/>
            </p:cNvGrpSpPr>
            <p:nvPr/>
          </p:nvGrpSpPr>
          <p:grpSpPr bwMode="auto">
            <a:xfrm>
              <a:off x="1914525" y="4406900"/>
              <a:ext cx="574675" cy="1008063"/>
              <a:chOff x="4979" y="2794"/>
              <a:chExt cx="362" cy="635"/>
            </a:xfrm>
          </p:grpSpPr>
          <p:grpSp>
            <p:nvGrpSpPr>
              <p:cNvPr id="26" name="Group 40"/>
              <p:cNvGrpSpPr>
                <a:grpSpLocks/>
              </p:cNvGrpSpPr>
              <p:nvPr/>
            </p:nvGrpSpPr>
            <p:grpSpPr bwMode="auto">
              <a:xfrm>
                <a:off x="4979" y="3103"/>
                <a:ext cx="362" cy="326"/>
                <a:chOff x="4276" y="1746"/>
                <a:chExt cx="362" cy="326"/>
              </a:xfrm>
            </p:grpSpPr>
            <p:sp>
              <p:nvSpPr>
                <p:cNvPr id="28" name="Oval 4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6</a:t>
                  </a:r>
                </a:p>
              </p:txBody>
            </p:sp>
          </p:grpSp>
          <p:cxnSp>
            <p:nvCxnSpPr>
              <p:cNvPr id="27" name="AutoShape 54"/>
              <p:cNvCxnSpPr>
                <a:cxnSpLocks noChangeShapeType="1"/>
                <a:stCxn id="35" idx="4"/>
                <a:endCxn id="28" idx="0"/>
              </p:cNvCxnSpPr>
              <p:nvPr/>
            </p:nvCxnSpPr>
            <p:spPr bwMode="auto">
              <a:xfrm rot="5400000">
                <a:off x="5014" y="2946"/>
                <a:ext cx="309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55"/>
            <p:cNvGrpSpPr>
              <a:grpSpLocks/>
            </p:cNvGrpSpPr>
            <p:nvPr/>
          </p:nvGrpSpPr>
          <p:grpSpPr bwMode="auto">
            <a:xfrm>
              <a:off x="2487613" y="5132388"/>
              <a:ext cx="574675" cy="1314450"/>
              <a:chOff x="5345" y="3199"/>
              <a:chExt cx="362" cy="828"/>
            </a:xfrm>
          </p:grpSpPr>
          <p:grpSp>
            <p:nvGrpSpPr>
              <p:cNvPr id="22" name="Group 6"/>
              <p:cNvGrpSpPr>
                <a:grpSpLocks/>
              </p:cNvGrpSpPr>
              <p:nvPr/>
            </p:nvGrpSpPr>
            <p:grpSpPr bwMode="auto">
              <a:xfrm>
                <a:off x="5345" y="3701"/>
                <a:ext cx="362" cy="326"/>
                <a:chOff x="4726" y="2684"/>
                <a:chExt cx="362" cy="326"/>
              </a:xfrm>
            </p:grpSpPr>
            <p:sp>
              <p:nvSpPr>
                <p:cNvPr id="24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7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8</a:t>
                  </a:r>
                </a:p>
              </p:txBody>
            </p:sp>
          </p:grpSp>
          <p:cxnSp>
            <p:nvCxnSpPr>
              <p:cNvPr id="23" name="AutoShape 55"/>
              <p:cNvCxnSpPr>
                <a:cxnSpLocks noChangeShapeType="1"/>
                <a:stCxn id="28" idx="6"/>
                <a:endCxn id="24" idx="0"/>
              </p:cNvCxnSpPr>
              <p:nvPr/>
            </p:nvCxnSpPr>
            <p:spPr bwMode="auto">
              <a:xfrm>
                <a:off x="5351" y="3199"/>
                <a:ext cx="181" cy="502"/>
              </a:xfrm>
              <a:prstGeom prst="curvedConnector2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1101725" y="5132388"/>
              <a:ext cx="920750" cy="1241425"/>
              <a:chOff x="4467" y="3251"/>
              <a:chExt cx="580" cy="782"/>
            </a:xfrm>
          </p:grpSpPr>
          <p:grpSp>
            <p:nvGrpSpPr>
              <p:cNvPr id="17" name="Group 43"/>
              <p:cNvGrpSpPr>
                <a:grpSpLocks/>
              </p:cNvGrpSpPr>
              <p:nvPr/>
            </p:nvGrpSpPr>
            <p:grpSpPr bwMode="auto">
              <a:xfrm>
                <a:off x="4467" y="3707"/>
                <a:ext cx="362" cy="326"/>
                <a:chOff x="4276" y="1746"/>
                <a:chExt cx="362" cy="326"/>
              </a:xfrm>
            </p:grpSpPr>
            <p:sp>
              <p:nvSpPr>
                <p:cNvPr id="20" name="Oval 4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cxnSp>
            <p:nvCxnSpPr>
              <p:cNvPr id="18" name="AutoShape 56"/>
              <p:cNvCxnSpPr>
                <a:cxnSpLocks noChangeShapeType="1"/>
                <a:stCxn id="28" idx="3"/>
                <a:endCxn id="20" idx="7"/>
              </p:cNvCxnSpPr>
              <p:nvPr/>
            </p:nvCxnSpPr>
            <p:spPr bwMode="auto">
              <a:xfrm rot="5400000">
                <a:off x="4715" y="3418"/>
                <a:ext cx="395" cy="26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57"/>
              <p:cNvCxnSpPr>
                <a:cxnSpLocks noChangeShapeType="1"/>
                <a:stCxn id="20" idx="2"/>
                <a:endCxn id="28" idx="2"/>
              </p:cNvCxnSpPr>
              <p:nvPr/>
            </p:nvCxnSpPr>
            <p:spPr bwMode="auto">
              <a:xfrm rot="10800000" flipH="1">
                <a:off x="4479" y="3251"/>
                <a:ext cx="517" cy="604"/>
              </a:xfrm>
              <a:prstGeom prst="curvedConnector3">
                <a:avLst>
                  <a:gd name="adj1" fmla="val -2786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4956390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16291</TotalTime>
  <Words>3279</Words>
  <Application>Microsoft Office PowerPoint</Application>
  <PresentationFormat>全屏显示(4:3)</PresentationFormat>
  <Paragraphs>562</Paragraphs>
  <Slides>27</Slides>
  <Notes>17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Zapf Dingbats</vt:lpstr>
      <vt:lpstr>等线</vt:lpstr>
      <vt:lpstr>Arial</vt:lpstr>
      <vt:lpstr>Calibri</vt:lpstr>
      <vt:lpstr>Cambria</vt:lpstr>
      <vt:lpstr>Times New Roman</vt:lpstr>
      <vt:lpstr>Wingdings</vt:lpstr>
      <vt:lpstr>1_自定义设计方案</vt:lpstr>
      <vt:lpstr>Document</vt:lpstr>
      <vt:lpstr>Software Quality Assurance and Testing Technology</vt:lpstr>
      <vt:lpstr>Rules</vt:lpstr>
      <vt:lpstr>How</vt:lpstr>
      <vt:lpstr>How</vt:lpstr>
      <vt:lpstr>Data Flow Testing</vt:lpstr>
      <vt:lpstr>PowerPoint 演示文稿</vt:lpstr>
      <vt:lpstr>Control Flow Graph</vt:lpstr>
      <vt:lpstr>If we use less states ?</vt:lpstr>
      <vt:lpstr>Variable List of Nodes</vt:lpstr>
      <vt:lpstr>Variable List of Edges</vt:lpstr>
      <vt:lpstr>DU-Paths</vt:lpstr>
      <vt:lpstr>DU-Paths</vt:lpstr>
      <vt:lpstr>DU Paths</vt:lpstr>
      <vt:lpstr>Test and Test Paths</vt:lpstr>
      <vt:lpstr>Exercise 2</vt:lpstr>
      <vt:lpstr>OVERVIEW OF CLASSIFYING TESTS</vt:lpstr>
      <vt:lpstr>TEST PHASES</vt:lpstr>
      <vt:lpstr>CLASSIFYING TESTS</vt:lpstr>
      <vt:lpstr>CLASSIFYING TESTS (continued)</vt:lpstr>
      <vt:lpstr>CLASSIFYING TESTS (summary)</vt:lpstr>
      <vt:lpstr>Unit test cases</vt:lpstr>
      <vt:lpstr>Two Approaches</vt:lpstr>
      <vt:lpstr>Unit test procedure</vt:lpstr>
      <vt:lpstr>Unit test procedure</vt:lpstr>
      <vt:lpstr>Methods in Unit test</vt:lpstr>
      <vt:lpstr>Methods in Unit test (2)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He Routhleck</cp:lastModifiedBy>
  <cp:revision>2696</cp:revision>
  <cp:lastPrinted>1601-01-01T00:00:00Z</cp:lastPrinted>
  <dcterms:created xsi:type="dcterms:W3CDTF">1601-01-01T00:00:00Z</dcterms:created>
  <dcterms:modified xsi:type="dcterms:W3CDTF">2022-09-26T06:29:29Z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