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17" r:id="rId2"/>
    <p:sldId id="309" r:id="rId3"/>
    <p:sldId id="319" r:id="rId4"/>
    <p:sldId id="321" r:id="rId5"/>
    <p:sldId id="318" r:id="rId6"/>
    <p:sldId id="367" r:id="rId7"/>
    <p:sldId id="322" r:id="rId8"/>
    <p:sldId id="361" r:id="rId9"/>
    <p:sldId id="368" r:id="rId10"/>
    <p:sldId id="369" r:id="rId11"/>
    <p:sldId id="370" r:id="rId12"/>
    <p:sldId id="372" r:id="rId13"/>
    <p:sldId id="374" r:id="rId14"/>
    <p:sldId id="386" r:id="rId15"/>
    <p:sldId id="387" r:id="rId16"/>
    <p:sldId id="373" r:id="rId17"/>
    <p:sldId id="325" r:id="rId18"/>
    <p:sldId id="376" r:id="rId19"/>
    <p:sldId id="375" r:id="rId20"/>
    <p:sldId id="377" r:id="rId21"/>
    <p:sldId id="354" r:id="rId22"/>
    <p:sldId id="363" r:id="rId23"/>
    <p:sldId id="353" r:id="rId24"/>
    <p:sldId id="326" r:id="rId25"/>
    <p:sldId id="346" r:id="rId26"/>
    <p:sldId id="347" r:id="rId27"/>
    <p:sldId id="348" r:id="rId28"/>
    <p:sldId id="378" r:id="rId29"/>
    <p:sldId id="355" r:id="rId30"/>
    <p:sldId id="379" r:id="rId31"/>
    <p:sldId id="380" r:id="rId32"/>
    <p:sldId id="388" r:id="rId33"/>
    <p:sldId id="382" r:id="rId34"/>
    <p:sldId id="383" r:id="rId35"/>
    <p:sldId id="323" r:id="rId36"/>
    <p:sldId id="324" r:id="rId37"/>
    <p:sldId id="384" r:id="rId38"/>
    <p:sldId id="385" r:id="rId39"/>
    <p:sldId id="327" r:id="rId40"/>
    <p:sldId id="330" r:id="rId41"/>
    <p:sldId id="332" r:id="rId42"/>
    <p:sldId id="389" r:id="rId43"/>
    <p:sldId id="390" r:id="rId44"/>
    <p:sldId id="302" r:id="rId45"/>
    <p:sldId id="391" r:id="rId46"/>
    <p:sldId id="392" r:id="rId47"/>
    <p:sldId id="393" r:id="rId48"/>
    <p:sldId id="394" r:id="rId49"/>
    <p:sldId id="395" r:id="rId50"/>
    <p:sldId id="396" r:id="rId51"/>
    <p:sldId id="397" r:id="rId5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92DB"/>
    <a:srgbClr val="0F1836"/>
    <a:srgbClr val="005DA2"/>
    <a:srgbClr val="FEFFBE"/>
    <a:srgbClr val="FDFDFD"/>
    <a:srgbClr val="FFFF00"/>
    <a:srgbClr val="F79600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3469" autoAdjust="0"/>
  </p:normalViewPr>
  <p:slideViewPr>
    <p:cSldViewPr>
      <p:cViewPr varScale="1">
        <p:scale>
          <a:sx n="159" d="100"/>
          <a:sy n="159" d="100"/>
        </p:scale>
        <p:origin x="94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5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9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4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9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27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8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48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01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64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2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0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43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72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03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37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67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47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08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53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8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13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46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87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708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86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06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138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27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87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006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78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271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65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82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795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604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9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079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829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32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80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8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60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045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5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8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5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69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9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讲：类基础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5076056" y="2569318"/>
            <a:ext cx="3557314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基础概念、基本使用、构造函数、静态成员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84933" y="738430"/>
            <a:ext cx="5857996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基本语法：访问控制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D9A67-9C3E-1B76-AF28-B651B9837EE5}"/>
              </a:ext>
            </a:extLst>
          </p:cNvPr>
          <p:cNvSpPr txBox="1"/>
          <p:nvPr/>
        </p:nvSpPr>
        <p:spPr>
          <a:xfrm>
            <a:off x="567556" y="687418"/>
            <a:ext cx="184217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kumimoji="1"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people.h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E7EAB9-2BE0-452B-846E-E60A7D8BE9E8}"/>
              </a:ext>
            </a:extLst>
          </p:cNvPr>
          <p:cNvSpPr txBox="1"/>
          <p:nvPr/>
        </p:nvSpPr>
        <p:spPr>
          <a:xfrm>
            <a:off x="4424655" y="1146326"/>
            <a:ext cx="4118037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访问限定符（实现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（公有）：类内外均可访问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（私有）：仅类内可访问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（保护）：类内及派生类可访问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通过成员函数实现只读访问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GetAge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void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SetAge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age);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例外：友元关键字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ABE743-227F-3E68-08EC-D4A14AC1C534}"/>
              </a:ext>
            </a:extLst>
          </p:cNvPr>
          <p:cNvGrpSpPr/>
          <p:nvPr/>
        </p:nvGrpSpPr>
        <p:grpSpPr>
          <a:xfrm>
            <a:off x="899592" y="1176384"/>
            <a:ext cx="3168352" cy="3555606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680F07-1696-E625-C343-7E82EB1EA7F5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966A1A-666D-5E76-2CD4-97F4E95B21BD}"/>
                </a:ext>
              </a:extLst>
            </p:cNvPr>
            <p:cNvSpPr txBox="1"/>
            <p:nvPr/>
          </p:nvSpPr>
          <p:spPr>
            <a:xfrm>
              <a:off x="5908429" y="1475473"/>
              <a:ext cx="2649539" cy="1281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~People();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void Run();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void Walk();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GetAge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GetHeight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118FE8-DE62-32D0-B2A7-52E48D6EBD4A}"/>
              </a:ext>
            </a:extLst>
          </p:cNvPr>
          <p:cNvGrpSpPr/>
          <p:nvPr/>
        </p:nvGrpSpPr>
        <p:grpSpPr>
          <a:xfrm>
            <a:off x="4421658" y="4011910"/>
            <a:ext cx="4261123" cy="713528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13B9356-AB62-1C42-CF96-7CCDEF6CE7A1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75B9A9A-84B8-CC63-B376-5816410D7E20}"/>
                </a:ext>
              </a:extLst>
            </p:cNvPr>
            <p:cNvSpPr txBox="1"/>
            <p:nvPr/>
          </p:nvSpPr>
          <p:spPr>
            <a:xfrm>
              <a:off x="5846499" y="1525561"/>
              <a:ext cx="2742276" cy="11053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无特殊理由，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的成员变量不设计为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92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基本语法：访问控制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D9A67-9C3E-1B76-AF28-B651B9837EE5}"/>
              </a:ext>
            </a:extLst>
          </p:cNvPr>
          <p:cNvSpPr txBox="1"/>
          <p:nvPr/>
        </p:nvSpPr>
        <p:spPr>
          <a:xfrm>
            <a:off x="567556" y="687418"/>
            <a:ext cx="184217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kumimoji="1"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people.h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ABE743-227F-3E68-08EC-D4A14AC1C534}"/>
              </a:ext>
            </a:extLst>
          </p:cNvPr>
          <p:cNvGrpSpPr/>
          <p:nvPr/>
        </p:nvGrpSpPr>
        <p:grpSpPr>
          <a:xfrm>
            <a:off x="899592" y="1176384"/>
            <a:ext cx="3168352" cy="3555606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680F07-1696-E625-C343-7E82EB1EA7F5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966A1A-666D-5E76-2CD4-97F4E95B21BD}"/>
                </a:ext>
              </a:extLst>
            </p:cNvPr>
            <p:cNvSpPr txBox="1"/>
            <p:nvPr/>
          </p:nvSpPr>
          <p:spPr>
            <a:xfrm>
              <a:off x="5908429" y="1475473"/>
              <a:ext cx="2649539" cy="1281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~People();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void Run();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void Walk();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GetAge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GetHeight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B36D635-7D4B-DAF9-B63A-E503E9A2DEB2}"/>
              </a:ext>
            </a:extLst>
          </p:cNvPr>
          <p:cNvGrpSpPr/>
          <p:nvPr/>
        </p:nvGrpSpPr>
        <p:grpSpPr>
          <a:xfrm>
            <a:off x="5133944" y="1176384"/>
            <a:ext cx="2808312" cy="2487210"/>
            <a:chOff x="5813482" y="1421168"/>
            <a:chExt cx="2808312" cy="97183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68B04B4-0538-AD66-DEFE-659DEA89D5F2}"/>
                </a:ext>
              </a:extLst>
            </p:cNvPr>
            <p:cNvSpPr/>
            <p:nvPr/>
          </p:nvSpPr>
          <p:spPr>
            <a:xfrm>
              <a:off x="5813482" y="1421168"/>
              <a:ext cx="2808312" cy="9718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AB715FC-9E59-F323-6887-880B7ECB4F26}"/>
                </a:ext>
              </a:extLst>
            </p:cNvPr>
            <p:cNvSpPr txBox="1"/>
            <p:nvPr/>
          </p:nvSpPr>
          <p:spPr>
            <a:xfrm>
              <a:off x="5932963" y="1426051"/>
              <a:ext cx="2569349" cy="962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Example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Run();</a:t>
              </a:r>
            </a:p>
            <a:p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Walk();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外部调用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p;</a:t>
              </a:r>
            </a:p>
            <a:p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p.Run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错误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p.Walk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正确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B05EAB-A92E-7D0A-0840-984E9FB8F867}"/>
              </a:ext>
            </a:extLst>
          </p:cNvPr>
          <p:cNvGrpSpPr/>
          <p:nvPr/>
        </p:nvGrpSpPr>
        <p:grpSpPr>
          <a:xfrm>
            <a:off x="4471752" y="3967116"/>
            <a:ext cx="4132693" cy="614075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65B554-1C90-50BD-6A08-6683FFFA4954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6A6892-9B5B-7420-7147-1E06D3763FD3}"/>
                </a:ext>
              </a:extLst>
            </p:cNvPr>
            <p:cNvSpPr txBox="1"/>
            <p:nvPr/>
          </p:nvSpPr>
          <p:spPr>
            <a:xfrm>
              <a:off x="5846395" y="1518384"/>
              <a:ext cx="2742485" cy="11197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无访问限定符的默认情况下，访问权限是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23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D9A67-9C3E-1B76-AF28-B651B9837EE5}"/>
              </a:ext>
            </a:extLst>
          </p:cNvPr>
          <p:cNvSpPr txBox="1"/>
          <p:nvPr/>
        </p:nvSpPr>
        <p:spPr>
          <a:xfrm>
            <a:off x="567556" y="687418"/>
            <a:ext cx="2109873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people.cpp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F19BD3-EE05-35E8-4DF6-AD27EDC7DF9B}"/>
              </a:ext>
            </a:extLst>
          </p:cNvPr>
          <p:cNvGrpSpPr/>
          <p:nvPr/>
        </p:nvGrpSpPr>
        <p:grpSpPr>
          <a:xfrm>
            <a:off x="899592" y="1312970"/>
            <a:ext cx="4824536" cy="3630331"/>
            <a:chOff x="5813482" y="1421168"/>
            <a:chExt cx="4464496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E0CB4B6-682C-CEBC-9B3C-9CB7C96A9709}"/>
                </a:ext>
              </a:extLst>
            </p:cNvPr>
            <p:cNvSpPr/>
            <p:nvPr/>
          </p:nvSpPr>
          <p:spPr>
            <a:xfrm>
              <a:off x="5813482" y="1421168"/>
              <a:ext cx="4464496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133F8A-C0C5-4D04-781E-197CEE1D5646}"/>
                </a:ext>
              </a:extLst>
            </p:cNvPr>
            <p:cNvSpPr txBox="1"/>
            <p:nvPr/>
          </p:nvSpPr>
          <p:spPr>
            <a:xfrm>
              <a:off x="5896959" y="1432021"/>
              <a:ext cx="4247750" cy="1285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People::Run()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speed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abs(age_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height_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0.1;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&lt;&lt;“Run“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speed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People::Walk()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speed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abs(age_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height_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0.05;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&lt;&lt;“Run“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speed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GetAge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age_;}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GetHeight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{return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height_;}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A189587-B689-99EE-1D90-7180B00203AD}"/>
              </a:ext>
            </a:extLst>
          </p:cNvPr>
          <p:cNvSpPr txBox="1"/>
          <p:nvPr/>
        </p:nvSpPr>
        <p:spPr>
          <a:xfrm>
            <a:off x="5940152" y="1419622"/>
            <a:ext cx="3096344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包含类头文件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people.h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函数名前加“类名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People::Run()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成员函数可直接访问成员变量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可在头文件中同时定义成员函数的实现逻辑，这样的函数会默认成为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88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基本语法：类作用域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D9A67-9C3E-1B76-AF28-B651B9837EE5}"/>
              </a:ext>
            </a:extLst>
          </p:cNvPr>
          <p:cNvSpPr txBox="1"/>
          <p:nvPr/>
        </p:nvSpPr>
        <p:spPr>
          <a:xfrm>
            <a:off x="567556" y="687418"/>
            <a:ext cx="3264035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people.cpp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进行类定义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F19BD3-EE05-35E8-4DF6-AD27EDC7DF9B}"/>
              </a:ext>
            </a:extLst>
          </p:cNvPr>
          <p:cNvGrpSpPr/>
          <p:nvPr/>
        </p:nvGrpSpPr>
        <p:grpSpPr>
          <a:xfrm>
            <a:off x="899592" y="1312970"/>
            <a:ext cx="4824536" cy="2122876"/>
            <a:chOff x="5813482" y="1421168"/>
            <a:chExt cx="4464496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E0CB4B6-682C-CEBC-9B3C-9CB7C96A9709}"/>
                </a:ext>
              </a:extLst>
            </p:cNvPr>
            <p:cNvSpPr/>
            <p:nvPr/>
          </p:nvSpPr>
          <p:spPr>
            <a:xfrm>
              <a:off x="5813482" y="1421168"/>
              <a:ext cx="4464496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133F8A-C0C5-4D04-781E-197CEE1D5646}"/>
                </a:ext>
              </a:extLst>
            </p:cNvPr>
            <p:cNvSpPr txBox="1"/>
            <p:nvPr/>
          </p:nvSpPr>
          <p:spPr>
            <a:xfrm>
              <a:off x="5896959" y="1432021"/>
              <a:ext cx="4314385" cy="13119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People::Run()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省略实现内容 *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}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People::Walk()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省略实现内容 *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}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GetAge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age_;}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GetHeight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{return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height_;}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4A8DC93-C0CA-713F-947D-C27705AACCCA}"/>
              </a:ext>
            </a:extLst>
          </p:cNvPr>
          <p:cNvSpPr txBox="1"/>
          <p:nvPr/>
        </p:nvSpPr>
        <p:spPr>
          <a:xfrm>
            <a:off x="567556" y="3602490"/>
            <a:ext cx="82285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每个类的内部都构成一个独立的作用域（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），作用域内包含函数、变量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作用域内的每个元素（函数、变量）可以互相访问，外部元素需要访问作用域内元素的话需要依赖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访问限定符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不同类的作用域相互隔离，不同类可以定义相同的成员函数而不会冲突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49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5619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D9A67-9C3E-1B76-AF28-B651B9837EE5}"/>
              </a:ext>
            </a:extLst>
          </p:cNvPr>
          <p:cNvSpPr txBox="1"/>
          <p:nvPr/>
        </p:nvSpPr>
        <p:spPr>
          <a:xfrm>
            <a:off x="567557" y="687418"/>
            <a:ext cx="839693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修饰成员变量或成员函数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成员变量在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初始化后不允许修改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，本讲后续将详细介绍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不允许修改一般成员变量</a:t>
            </a:r>
            <a:r>
              <a:rPr kumimoji="1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，关键字需在声明和定义中均出现</a:t>
            </a:r>
            <a:endParaRPr kumimoji="1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1DB061-E783-90D3-E0EF-36150BC05E94}"/>
              </a:ext>
            </a:extLst>
          </p:cNvPr>
          <p:cNvGrpSpPr/>
          <p:nvPr/>
        </p:nvGrpSpPr>
        <p:grpSpPr>
          <a:xfrm>
            <a:off x="1043608" y="2142665"/>
            <a:ext cx="2444018" cy="2292351"/>
            <a:chOff x="5813482" y="1421168"/>
            <a:chExt cx="2808312" cy="131414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F2C5DF-C594-0DC0-3D03-13410A9B89F2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7A136C-D98B-E0AE-0578-2FF84CE14724}"/>
                </a:ext>
              </a:extLst>
            </p:cNvPr>
            <p:cNvSpPr txBox="1"/>
            <p:nvPr/>
          </p:nvSpPr>
          <p:spPr>
            <a:xfrm>
              <a:off x="5860955" y="1427997"/>
              <a:ext cx="2713366" cy="1288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400" dirty="0" err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People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GetAge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GetHeight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SetHeight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 h);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C444F6-11B2-0AD3-AFC0-23B32214251C}"/>
              </a:ext>
            </a:extLst>
          </p:cNvPr>
          <p:cNvGrpSpPr/>
          <p:nvPr/>
        </p:nvGrpSpPr>
        <p:grpSpPr>
          <a:xfrm>
            <a:off x="4545679" y="2270170"/>
            <a:ext cx="2880320" cy="2055385"/>
            <a:chOff x="5813482" y="1421168"/>
            <a:chExt cx="2808312" cy="13257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518F70-0F27-C2F5-D965-3531D5529EB2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77359D4-6105-D8E6-C9E8-D2694CEE60B4}"/>
                </a:ext>
              </a:extLst>
            </p:cNvPr>
            <p:cNvSpPr txBox="1"/>
            <p:nvPr/>
          </p:nvSpPr>
          <p:spPr>
            <a:xfrm>
              <a:off x="5860956" y="1436687"/>
              <a:ext cx="2687739" cy="1310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people.cc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People::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GetAge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return age_;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People::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GetHeight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height_ = 3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return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43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5619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D9A67-9C3E-1B76-AF28-B651B9837EE5}"/>
              </a:ext>
            </a:extLst>
          </p:cNvPr>
          <p:cNvSpPr txBox="1"/>
          <p:nvPr/>
        </p:nvSpPr>
        <p:spPr>
          <a:xfrm>
            <a:off x="567557" y="687418"/>
            <a:ext cx="803689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修饰成员变量或成员函数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不允许修改一般成员变量</a:t>
            </a:r>
            <a:r>
              <a:rPr kumimoji="1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，关键字需在声明和定义中均出现</a:t>
            </a:r>
            <a:endParaRPr kumimoji="1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</a:t>
            </a:r>
            <a:r>
              <a:rPr kumimoji="1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修饰的变量在</a:t>
            </a:r>
            <a:r>
              <a:rPr kumimoji="1"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成员函数中仍可被修改</a:t>
            </a:r>
            <a:endParaRPr kumimoji="1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1DB061-E783-90D3-E0EF-36150BC05E94}"/>
              </a:ext>
            </a:extLst>
          </p:cNvPr>
          <p:cNvGrpSpPr/>
          <p:nvPr/>
        </p:nvGrpSpPr>
        <p:grpSpPr>
          <a:xfrm>
            <a:off x="1043608" y="2142665"/>
            <a:ext cx="2444018" cy="2292351"/>
            <a:chOff x="5813482" y="1421168"/>
            <a:chExt cx="2808312" cy="131414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F2C5DF-C594-0DC0-3D03-13410A9B89F2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7A136C-D98B-E0AE-0578-2FF84CE14724}"/>
                </a:ext>
              </a:extLst>
            </p:cNvPr>
            <p:cNvSpPr txBox="1"/>
            <p:nvPr/>
          </p:nvSpPr>
          <p:spPr>
            <a:xfrm>
              <a:off x="5860955" y="1427997"/>
              <a:ext cx="2713366" cy="1288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400" dirty="0" err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People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GetAge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GetHeight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SetHeight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 h);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mutable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C444F6-11B2-0AD3-AFC0-23B32214251C}"/>
              </a:ext>
            </a:extLst>
          </p:cNvPr>
          <p:cNvGrpSpPr/>
          <p:nvPr/>
        </p:nvGrpSpPr>
        <p:grpSpPr>
          <a:xfrm>
            <a:off x="4545679" y="2270170"/>
            <a:ext cx="2880320" cy="2055385"/>
            <a:chOff x="5813482" y="1421168"/>
            <a:chExt cx="2808312" cy="13257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518F70-0F27-C2F5-D965-3531D5529EB2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77359D4-6105-D8E6-C9E8-D2694CEE60B4}"/>
                </a:ext>
              </a:extLst>
            </p:cNvPr>
            <p:cNvSpPr txBox="1"/>
            <p:nvPr/>
          </p:nvSpPr>
          <p:spPr>
            <a:xfrm>
              <a:off x="5860956" y="1436687"/>
              <a:ext cx="2687739" cy="1310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people.cc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People::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GetAge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return age_;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People::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GetHeight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height_ = 3</a:t>
              </a:r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// </a:t>
              </a:r>
              <a:r>
                <a:rPr lang="zh-CN" alt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return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FDFC2A-482B-23A4-2C0C-CCB2ADEF2B5C}"/>
              </a:ext>
            </a:extLst>
          </p:cNvPr>
          <p:cNvGrpSpPr/>
          <p:nvPr/>
        </p:nvGrpSpPr>
        <p:grpSpPr>
          <a:xfrm>
            <a:off x="4716016" y="4401346"/>
            <a:ext cx="2332496" cy="614075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03485D-5455-45CC-B573-A820876AD00B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7EB9C69-40A1-29D3-5CCE-E223AEEF510B}"/>
                </a:ext>
              </a:extLst>
            </p:cNvPr>
            <p:cNvSpPr txBox="1"/>
            <p:nvPr/>
          </p:nvSpPr>
          <p:spPr>
            <a:xfrm>
              <a:off x="5846395" y="1518384"/>
              <a:ext cx="2742485" cy="11197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何时应使用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mutable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49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基本语法：结构体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D9A67-9C3E-1B76-AF28-B651B9837EE5}"/>
              </a:ext>
            </a:extLst>
          </p:cNvPr>
          <p:cNvSpPr txBox="1"/>
          <p:nvPr/>
        </p:nvSpPr>
        <p:spPr>
          <a:xfrm>
            <a:off x="567556" y="687418"/>
            <a:ext cx="7367723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中，结构体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和类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内部实现基本相同，是一种特殊的类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AEB7AA-A929-4ED0-A44E-C1CF9AB8281F}"/>
              </a:ext>
            </a:extLst>
          </p:cNvPr>
          <p:cNvSpPr txBox="1"/>
          <p:nvPr/>
        </p:nvSpPr>
        <p:spPr>
          <a:xfrm>
            <a:off x="564121" y="1451988"/>
            <a:ext cx="520425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结构体不支持成员函数，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结构体不支持访问控制，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结构体不支持派生集成等，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0E6BDE-8B2F-366A-98F5-A687C82D7ABA}"/>
              </a:ext>
            </a:extLst>
          </p:cNvPr>
          <p:cNvSpPr txBox="1"/>
          <p:nvPr/>
        </p:nvSpPr>
        <p:spPr>
          <a:xfrm>
            <a:off x="6588223" y="2156251"/>
            <a:ext cx="2140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编译时共享相同底层编译规则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12">
            <a:extLst>
              <a:ext uri="{FF2B5EF4-FFF2-40B4-BE49-F238E27FC236}">
                <a16:creationId xmlns:a16="http://schemas.microsoft.com/office/drawing/2014/main" id="{2C3B69C3-9E5E-F4AB-FCC0-AEFF2A8059AA}"/>
              </a:ext>
            </a:extLst>
          </p:cNvPr>
          <p:cNvSpPr/>
          <p:nvPr/>
        </p:nvSpPr>
        <p:spPr>
          <a:xfrm>
            <a:off x="6000166" y="2391730"/>
            <a:ext cx="35626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0E8D7A-A1F5-D193-4F19-8D3B09E45BD3}"/>
              </a:ext>
            </a:extLst>
          </p:cNvPr>
          <p:cNvSpPr txBox="1"/>
          <p:nvPr/>
        </p:nvSpPr>
        <p:spPr>
          <a:xfrm>
            <a:off x="564121" y="3013104"/>
            <a:ext cx="54922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继承时默认访问权限是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127021D-9957-2113-0F8F-628C62B5C168}"/>
              </a:ext>
            </a:extLst>
          </p:cNvPr>
          <p:cNvGrpSpPr/>
          <p:nvPr/>
        </p:nvGrpSpPr>
        <p:grpSpPr>
          <a:xfrm>
            <a:off x="812173" y="4271167"/>
            <a:ext cx="6878487" cy="614075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B58D9AF-5AD9-97BD-48C2-45936E68BA6B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0AC90C-C409-B6CD-9BEE-BA87102DDBA2}"/>
                </a:ext>
              </a:extLst>
            </p:cNvPr>
            <p:cNvSpPr txBox="1"/>
            <p:nvPr/>
          </p:nvSpPr>
          <p:spPr>
            <a:xfrm>
              <a:off x="5846395" y="1518384"/>
              <a:ext cx="2740324" cy="11197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使用建议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struct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抽象行为较少，且无需特殊访问及拷贝控制的事物。其他情况使用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30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780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特殊成员函数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21B177B7-E3FA-4C76-B933-7C82DD70E698}"/>
              </a:ext>
            </a:extLst>
          </p:cNvPr>
          <p:cNvSpPr/>
          <p:nvPr/>
        </p:nvSpPr>
        <p:spPr>
          <a:xfrm>
            <a:off x="1651664" y="1272155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354874A2-A2CC-489B-B546-0031C93DCA80}"/>
              </a:ext>
            </a:extLst>
          </p:cNvPr>
          <p:cNvSpPr/>
          <p:nvPr/>
        </p:nvSpPr>
        <p:spPr>
          <a:xfrm>
            <a:off x="1651664" y="2845232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7A3F9540-9E89-C814-F733-DF7234B4CD11}"/>
              </a:ext>
            </a:extLst>
          </p:cNvPr>
          <p:cNvSpPr/>
          <p:nvPr/>
        </p:nvSpPr>
        <p:spPr>
          <a:xfrm>
            <a:off x="3976776" y="1272155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DCE0E2AB-34DE-439B-BA82-A5B39DF8C25E}"/>
              </a:ext>
            </a:extLst>
          </p:cNvPr>
          <p:cNvSpPr/>
          <p:nvPr/>
        </p:nvSpPr>
        <p:spPr>
          <a:xfrm>
            <a:off x="3976776" y="2845232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8B3B62FA-18FA-A0E6-536F-24A6C1AF5A48}"/>
              </a:ext>
            </a:extLst>
          </p:cNvPr>
          <p:cNvSpPr/>
          <p:nvPr/>
        </p:nvSpPr>
        <p:spPr>
          <a:xfrm>
            <a:off x="6301888" y="1272155"/>
            <a:ext cx="1190447" cy="102611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移动构造函数</a:t>
            </a:r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6980E642-93B4-72E5-0F76-6AB3373B90C1}"/>
              </a:ext>
            </a:extLst>
          </p:cNvPr>
          <p:cNvSpPr/>
          <p:nvPr/>
        </p:nvSpPr>
        <p:spPr>
          <a:xfrm>
            <a:off x="6301888" y="2845232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移动赋值函数</a:t>
            </a:r>
          </a:p>
        </p:txBody>
      </p:sp>
    </p:spTree>
    <p:extLst>
      <p:ext uri="{BB962C8B-B14F-4D97-AF65-F5344CB8AC3E}">
        <p14:creationId xmlns:p14="http://schemas.microsoft.com/office/powerpoint/2010/main" val="221449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780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特殊成员函数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F70735-67B7-BDF0-2889-DDE02117DCD8}"/>
              </a:ext>
            </a:extLst>
          </p:cNvPr>
          <p:cNvSpPr txBox="1"/>
          <p:nvPr/>
        </p:nvSpPr>
        <p:spPr>
          <a:xfrm>
            <a:off x="567556" y="687418"/>
            <a:ext cx="803689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默认情况下，若程序员没有声明，编译器可能会生成若干特殊成员函数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这些函数包括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拷贝赋值函数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之后新支持的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移动构造函数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移动赋值函数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构造函数负责类对象成员变量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、析构函数负责类对象成员变量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拷贝构造函数、拷贝赋值函数、移动构造函数和移动赋值函数处理拷贝控制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BFD447-500F-E0E4-2ACB-7DDDA36CE108}"/>
              </a:ext>
            </a:extLst>
          </p:cNvPr>
          <p:cNvGrpSpPr/>
          <p:nvPr/>
        </p:nvGrpSpPr>
        <p:grpSpPr>
          <a:xfrm>
            <a:off x="1331640" y="3665902"/>
            <a:ext cx="1548172" cy="347916"/>
            <a:chOff x="5813482" y="1421168"/>
            <a:chExt cx="2808312" cy="97183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C9B9922-5346-05B0-0DE9-3834B355FE9F}"/>
                </a:ext>
              </a:extLst>
            </p:cNvPr>
            <p:cNvSpPr/>
            <p:nvPr/>
          </p:nvSpPr>
          <p:spPr>
            <a:xfrm>
              <a:off x="5813482" y="1421168"/>
              <a:ext cx="2808312" cy="9718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C15D63-3B49-C98A-9374-8CBCA9EBB89C}"/>
                </a:ext>
              </a:extLst>
            </p:cNvPr>
            <p:cNvSpPr txBox="1"/>
            <p:nvPr/>
          </p:nvSpPr>
          <p:spPr>
            <a:xfrm>
              <a:off x="5932963" y="1501989"/>
              <a:ext cx="2569349" cy="120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Empty {};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B818F5-B55D-B105-8EFF-C774C1E67C0F}"/>
              </a:ext>
            </a:extLst>
          </p:cNvPr>
          <p:cNvGrpSpPr/>
          <p:nvPr/>
        </p:nvGrpSpPr>
        <p:grpSpPr>
          <a:xfrm>
            <a:off x="4572000" y="3003798"/>
            <a:ext cx="3744416" cy="1672125"/>
            <a:chOff x="5813481" y="1408168"/>
            <a:chExt cx="2808312" cy="97183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9C4560E-7852-4301-07EA-3D875B9B85F5}"/>
                </a:ext>
              </a:extLst>
            </p:cNvPr>
            <p:cNvSpPr/>
            <p:nvPr/>
          </p:nvSpPr>
          <p:spPr>
            <a:xfrm>
              <a:off x="5813481" y="1408168"/>
              <a:ext cx="2808312" cy="9718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31EF29B-E6BE-E10E-9308-3D455F311CCE}"/>
                </a:ext>
              </a:extLst>
            </p:cNvPr>
            <p:cNvSpPr txBox="1"/>
            <p:nvPr/>
          </p:nvSpPr>
          <p:spPr>
            <a:xfrm>
              <a:off x="5865487" y="1424321"/>
              <a:ext cx="2704300" cy="9301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Empty {</a:t>
              </a:r>
            </a:p>
            <a:p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Empty() {}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Empty(const Empty&amp;) {}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~Empty() {}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Empty&amp; operator=(const Empty&amp;) {}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13" name="右箭头 12">
            <a:extLst>
              <a:ext uri="{FF2B5EF4-FFF2-40B4-BE49-F238E27FC236}">
                <a16:creationId xmlns:a16="http://schemas.microsoft.com/office/drawing/2014/main" id="{53959EB6-C3E6-7412-3159-3740F5CDF269}"/>
              </a:ext>
            </a:extLst>
          </p:cNvPr>
          <p:cNvSpPr/>
          <p:nvPr/>
        </p:nvSpPr>
        <p:spPr>
          <a:xfrm>
            <a:off x="3547772" y="3659840"/>
            <a:ext cx="35626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86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0294BC-F4D8-BA55-5D18-A4B2F3EA9711}"/>
              </a:ext>
            </a:extLst>
          </p:cNvPr>
          <p:cNvGrpSpPr/>
          <p:nvPr/>
        </p:nvGrpSpPr>
        <p:grpSpPr>
          <a:xfrm>
            <a:off x="4393544" y="987574"/>
            <a:ext cx="3271485" cy="37716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1144186-0F39-91FB-04DD-8D454D41011A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1B1103C-A94F-909C-6374-A596714D4EA1}"/>
                </a:ext>
              </a:extLst>
            </p:cNvPr>
            <p:cNvSpPr txBox="1"/>
            <p:nvPr/>
          </p:nvSpPr>
          <p:spPr>
            <a:xfrm>
              <a:off x="5908429" y="1475473"/>
              <a:ext cx="2641357" cy="1281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People(string name);</a:t>
              </a:r>
            </a:p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~People();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Run();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Walk();</a:t>
              </a:r>
            </a:p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string name_;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35" name="Title 1"/>
          <p:cNvSpPr txBox="1"/>
          <p:nvPr/>
        </p:nvSpPr>
        <p:spPr>
          <a:xfrm>
            <a:off x="857880" y="200199"/>
            <a:ext cx="27780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特殊成员函数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21B177B7-E3FA-4C76-B933-7C82DD70E698}"/>
              </a:ext>
            </a:extLst>
          </p:cNvPr>
          <p:cNvSpPr/>
          <p:nvPr/>
        </p:nvSpPr>
        <p:spPr>
          <a:xfrm>
            <a:off x="611560" y="127560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354874A2-A2CC-489B-B546-0031C93DCA80}"/>
              </a:ext>
            </a:extLst>
          </p:cNvPr>
          <p:cNvSpPr/>
          <p:nvPr/>
        </p:nvSpPr>
        <p:spPr>
          <a:xfrm>
            <a:off x="611560" y="3354837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BEBBB4-5FFB-4512-B11B-79834F36BCF9}"/>
              </a:ext>
            </a:extLst>
          </p:cNvPr>
          <p:cNvSpPr txBox="1"/>
          <p:nvPr/>
        </p:nvSpPr>
        <p:spPr>
          <a:xfrm>
            <a:off x="2045800" y="991737"/>
            <a:ext cx="20921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与类名相同</a:t>
            </a:r>
            <a:endParaRPr lang="en-US" altLang="zh-CN" sz="14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无返回值</a:t>
            </a:r>
            <a:endParaRPr lang="en-US" altLang="zh-CN" sz="14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对象实例化时调用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初始化类内成员变量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参与隐式类型转换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支持默认参数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支持重载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150B79-3291-4BE7-8FBF-776D533D1BBE}"/>
              </a:ext>
            </a:extLst>
          </p:cNvPr>
          <p:cNvSpPr txBox="1"/>
          <p:nvPr/>
        </p:nvSpPr>
        <p:spPr>
          <a:xfrm>
            <a:off x="2051720" y="3283118"/>
            <a:ext cx="2092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endParaRPr lang="en-US" altLang="zh-CN" sz="14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无返回值</a:t>
            </a:r>
            <a:endParaRPr lang="en-US" altLang="zh-CN" sz="14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不接受任何参数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对象销毁时自动调用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释放内存等资源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F3DFDB-54CC-EE19-CB68-2F805D91DBB1}"/>
              </a:ext>
            </a:extLst>
          </p:cNvPr>
          <p:cNvGrpSpPr/>
          <p:nvPr/>
        </p:nvGrpSpPr>
        <p:grpSpPr>
          <a:xfrm>
            <a:off x="6494899" y="2422968"/>
            <a:ext cx="2424144" cy="895554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E70F43-DA61-449A-3C60-AA968A45B93E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5224BF-E6FB-9B7C-B919-7995ED06BB4F}"/>
                </a:ext>
              </a:extLst>
            </p:cNvPr>
            <p:cNvSpPr txBox="1"/>
            <p:nvPr/>
          </p:nvSpPr>
          <p:spPr>
            <a:xfrm>
              <a:off x="5908430" y="1475472"/>
              <a:ext cx="2636771" cy="1196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当构造函数为私有成员时会发生什么？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75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类基础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433032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基础概念、基本使用、构造函数、静态成员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0294BC-F4D8-BA55-5D18-A4B2F3EA9711}"/>
              </a:ext>
            </a:extLst>
          </p:cNvPr>
          <p:cNvGrpSpPr/>
          <p:nvPr/>
        </p:nvGrpSpPr>
        <p:grpSpPr>
          <a:xfrm>
            <a:off x="4393544" y="987574"/>
            <a:ext cx="3271485" cy="37716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1144186-0F39-91FB-04DD-8D454D41011A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1B1103C-A94F-909C-6374-A596714D4EA1}"/>
                </a:ext>
              </a:extLst>
            </p:cNvPr>
            <p:cNvSpPr txBox="1"/>
            <p:nvPr/>
          </p:nvSpPr>
          <p:spPr>
            <a:xfrm>
              <a:off x="5908429" y="1475473"/>
              <a:ext cx="2641357" cy="1281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People(string name);</a:t>
              </a:r>
            </a:p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~People();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Run();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Walk();</a:t>
              </a:r>
            </a:p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string name_;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35" name="Title 1"/>
          <p:cNvSpPr txBox="1"/>
          <p:nvPr/>
        </p:nvSpPr>
        <p:spPr>
          <a:xfrm>
            <a:off x="857880" y="200199"/>
            <a:ext cx="27780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21B177B7-E3FA-4C76-B933-7C82DD70E698}"/>
              </a:ext>
            </a:extLst>
          </p:cNvPr>
          <p:cNvSpPr/>
          <p:nvPr/>
        </p:nvSpPr>
        <p:spPr>
          <a:xfrm>
            <a:off x="611560" y="127560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BEBBB4-5FFB-4512-B11B-79834F36BCF9}"/>
              </a:ext>
            </a:extLst>
          </p:cNvPr>
          <p:cNvSpPr txBox="1"/>
          <p:nvPr/>
        </p:nvSpPr>
        <p:spPr>
          <a:xfrm>
            <a:off x="2045800" y="991737"/>
            <a:ext cx="20921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与类名相同</a:t>
            </a:r>
            <a:endParaRPr lang="en-US" altLang="zh-CN" sz="14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无返回值</a:t>
            </a:r>
            <a:endParaRPr lang="en-US" altLang="zh-CN" sz="14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对象实例化时调用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初始化类内成员变量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参与隐式类型转换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支持默认参数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支持重载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BDE998-6C16-875F-945D-6B055A1ACCA3}"/>
              </a:ext>
            </a:extLst>
          </p:cNvPr>
          <p:cNvGrpSpPr/>
          <p:nvPr/>
        </p:nvGrpSpPr>
        <p:grpSpPr>
          <a:xfrm>
            <a:off x="583561" y="2643758"/>
            <a:ext cx="3456384" cy="2115446"/>
            <a:chOff x="5813482" y="1421167"/>
            <a:chExt cx="2808312" cy="157301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0CA82F-6548-FD63-C711-1B891F66DEC7}"/>
                </a:ext>
              </a:extLst>
            </p:cNvPr>
            <p:cNvSpPr/>
            <p:nvPr/>
          </p:nvSpPr>
          <p:spPr>
            <a:xfrm>
              <a:off x="5813482" y="1421167"/>
              <a:ext cx="2808312" cy="157301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F67E2F7-686A-253D-6F53-52B3E0603C08}"/>
                </a:ext>
              </a:extLst>
            </p:cNvPr>
            <p:cNvSpPr txBox="1"/>
            <p:nvPr/>
          </p:nvSpPr>
          <p:spPr>
            <a:xfrm>
              <a:off x="5908429" y="1475472"/>
              <a:ext cx="2641357" cy="14479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people.cc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height)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age_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age;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height_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name) 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name_ = name;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84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基本语法：对象构造与使用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141887-87B7-4D6F-AB67-F45A7D25692D}"/>
              </a:ext>
            </a:extLst>
          </p:cNvPr>
          <p:cNvGrpSpPr/>
          <p:nvPr/>
        </p:nvGrpSpPr>
        <p:grpSpPr>
          <a:xfrm>
            <a:off x="4235882" y="915566"/>
            <a:ext cx="4464496" cy="3838925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485BE2A-4AEF-45EB-B0A8-7DD24F0E8448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AD002E9-A152-4D85-93F8-82D431290B2E}"/>
                </a:ext>
              </a:extLst>
            </p:cNvPr>
            <p:cNvSpPr txBox="1"/>
            <p:nvPr/>
          </p:nvSpPr>
          <p:spPr>
            <a:xfrm>
              <a:off x="5860955" y="1427560"/>
              <a:ext cx="2713365" cy="12853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构造对象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p1();                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默认构造函数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p2;                  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空括号可省略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p3(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Mike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p4(20, 179);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People* p5 = new People();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People* p6 = new People(20, 179);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p7{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Mike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     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列表初始化，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p8{18, 160};    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列表初始化，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P9{};                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列表初始化，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成员函数调用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p4.Run();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对象调用成员函数、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p5-&gt;Run();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对象指针调用成员函数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p7.Walk();                   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错误，无权限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34ECEA-636A-EA5E-700D-1D91BF5111BF}"/>
              </a:ext>
            </a:extLst>
          </p:cNvPr>
          <p:cNvGrpSpPr/>
          <p:nvPr/>
        </p:nvGrpSpPr>
        <p:grpSpPr>
          <a:xfrm>
            <a:off x="467544" y="915566"/>
            <a:ext cx="3271485" cy="3838924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EAE80CD-D5B6-81DA-2CA3-D6E1664D1E0A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6A0C02F-E9AC-55A4-BA63-B137EB9EB38F}"/>
                </a:ext>
              </a:extLst>
            </p:cNvPr>
            <p:cNvSpPr txBox="1"/>
            <p:nvPr/>
          </p:nvSpPr>
          <p:spPr>
            <a:xfrm>
              <a:off x="5896959" y="1427837"/>
              <a:ext cx="2641357" cy="13410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People(string name);</a:t>
              </a:r>
            </a:p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~People();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Run();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Walk();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string name_;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49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E73BA27-DFF1-45B7-B4F8-BEA8CB9AD414}"/>
              </a:ext>
            </a:extLst>
          </p:cNvPr>
          <p:cNvSpPr txBox="1"/>
          <p:nvPr/>
        </p:nvSpPr>
        <p:spPr>
          <a:xfrm>
            <a:off x="591881" y="1082809"/>
            <a:ext cx="822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对象数组的定义方式和基本类型数组类似，当类存在默认构造函数时，可定义为：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44D7927-CC77-42A5-84BA-E4FA9F916593}"/>
              </a:ext>
            </a:extLst>
          </p:cNvPr>
          <p:cNvGrpSpPr/>
          <p:nvPr/>
        </p:nvGrpSpPr>
        <p:grpSpPr>
          <a:xfrm>
            <a:off x="659906" y="1534496"/>
            <a:ext cx="7944542" cy="605206"/>
            <a:chOff x="5813482" y="1259665"/>
            <a:chExt cx="2808312" cy="99340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F812D7F-968A-4D85-ADD7-710191D57E82}"/>
                </a:ext>
              </a:extLst>
            </p:cNvPr>
            <p:cNvSpPr/>
            <p:nvPr/>
          </p:nvSpPr>
          <p:spPr>
            <a:xfrm>
              <a:off x="5813482" y="1259665"/>
              <a:ext cx="2808312" cy="993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7E824AC-5A7C-4EB1-A1F6-6A567214044F}"/>
                </a:ext>
              </a:extLst>
            </p:cNvPr>
            <p:cNvSpPr txBox="1"/>
            <p:nvPr/>
          </p:nvSpPr>
          <p:spPr>
            <a:xfrm>
              <a:off x="5839683" y="1290866"/>
              <a:ext cx="2713365" cy="708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plist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[4];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定义一个长度为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的对象数组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plist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[0].Run();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调用第一个对象的成员函数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ED5A6A2-AF08-B96A-1278-83C9878EB17D}"/>
              </a:ext>
            </a:extLst>
          </p:cNvPr>
          <p:cNvSpPr txBox="1"/>
          <p:nvPr/>
        </p:nvSpPr>
        <p:spPr>
          <a:xfrm>
            <a:off x="591881" y="2355726"/>
            <a:ext cx="822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当类不存在默认构造函数时，或者希望指定每个元素的构造参数，可用列表初始化方式：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DA052B-A444-4457-047F-4E5D9A6350D4}"/>
              </a:ext>
            </a:extLst>
          </p:cNvPr>
          <p:cNvGrpSpPr/>
          <p:nvPr/>
        </p:nvGrpSpPr>
        <p:grpSpPr>
          <a:xfrm>
            <a:off x="659906" y="2931790"/>
            <a:ext cx="7944542" cy="1440160"/>
            <a:chOff x="5813482" y="1259665"/>
            <a:chExt cx="2808312" cy="2363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1584CEC-4714-5BED-9848-6D33A0938F7F}"/>
                </a:ext>
              </a:extLst>
            </p:cNvPr>
            <p:cNvSpPr/>
            <p:nvPr/>
          </p:nvSpPr>
          <p:spPr>
            <a:xfrm>
              <a:off x="5813482" y="1259665"/>
              <a:ext cx="2808312" cy="236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85558B7-0671-007F-5B71-1E2ECD600F81}"/>
                </a:ext>
              </a:extLst>
            </p:cNvPr>
            <p:cNvSpPr txBox="1"/>
            <p:nvPr/>
          </p:nvSpPr>
          <p:spPr>
            <a:xfrm>
              <a:off x="5839683" y="1290865"/>
              <a:ext cx="2713365" cy="227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plist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[4]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mike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21),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22),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john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19),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hank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18)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6B7F8C0-5306-0E6C-D09C-BD32FAD74944}"/>
              </a:ext>
            </a:extLst>
          </p:cNvPr>
          <p:cNvSpPr txBox="1"/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基本语法：对象构造与使用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92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4290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构造函数：默认构造函数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21B177B7-E3FA-4C76-B933-7C82DD70E698}"/>
              </a:ext>
            </a:extLst>
          </p:cNvPr>
          <p:cNvSpPr/>
          <p:nvPr/>
        </p:nvSpPr>
        <p:spPr>
          <a:xfrm>
            <a:off x="611560" y="127560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F3DFDB-54CC-EE19-CB68-2F805D91DBB1}"/>
              </a:ext>
            </a:extLst>
          </p:cNvPr>
          <p:cNvGrpSpPr/>
          <p:nvPr/>
        </p:nvGrpSpPr>
        <p:grpSpPr>
          <a:xfrm>
            <a:off x="611560" y="2927579"/>
            <a:ext cx="3805044" cy="1431739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E70F43-DA61-449A-3C60-AA968A45B93E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5224BF-E6FB-9B7C-B919-7995ED06BB4F}"/>
                </a:ext>
              </a:extLst>
            </p:cNvPr>
            <p:cNvSpPr txBox="1"/>
            <p:nvPr/>
          </p:nvSpPr>
          <p:spPr>
            <a:xfrm>
              <a:off x="5908429" y="1475472"/>
              <a:ext cx="2636771" cy="1153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：默认构造函数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中没有声明任何构造函数时，编译器自动生成无参数的默认构造函数；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中声明构造函数时，编译器不会自动添加默认构造函数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90718CE-14E9-42E7-84DB-1F54F802DF72}"/>
              </a:ext>
            </a:extLst>
          </p:cNvPr>
          <p:cNvGrpSpPr/>
          <p:nvPr/>
        </p:nvGrpSpPr>
        <p:grpSpPr>
          <a:xfrm>
            <a:off x="4860032" y="991737"/>
            <a:ext cx="3672408" cy="1528586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4AD9939-FB1B-4DAC-8EC5-91DCE3B5233E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820F763-BC0C-4A18-9489-FAD24654867E}"/>
                </a:ext>
              </a:extLst>
            </p:cNvPr>
            <p:cNvSpPr txBox="1"/>
            <p:nvPr/>
          </p:nvSpPr>
          <p:spPr>
            <a:xfrm>
              <a:off x="5908429" y="1475473"/>
              <a:ext cx="2641357" cy="12422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Example 1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p1;                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66B920B-DFAA-406D-904F-15ED6B10CE8F}"/>
              </a:ext>
            </a:extLst>
          </p:cNvPr>
          <p:cNvGrpSpPr/>
          <p:nvPr/>
        </p:nvGrpSpPr>
        <p:grpSpPr>
          <a:xfrm>
            <a:off x="4860032" y="2643758"/>
            <a:ext cx="3672408" cy="1999383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65DE0A1-CEE5-42E6-BD6E-B12A776D51D9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22336B-1DF7-446F-BD5D-31DB0F4A6ABF}"/>
                </a:ext>
              </a:extLst>
            </p:cNvPr>
            <p:cNvSpPr txBox="1"/>
            <p:nvPr/>
          </p:nvSpPr>
          <p:spPr>
            <a:xfrm>
              <a:off x="5908429" y="1475473"/>
              <a:ext cx="2641357" cy="12452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example 2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p1(10, 100);  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p2;          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15BD1A4-C13E-7E84-6060-A16E8CE98F08}"/>
              </a:ext>
            </a:extLst>
          </p:cNvPr>
          <p:cNvSpPr txBox="1"/>
          <p:nvPr/>
        </p:nvSpPr>
        <p:spPr>
          <a:xfrm>
            <a:off x="2045800" y="991737"/>
            <a:ext cx="20921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与类名相同</a:t>
            </a:r>
            <a:endParaRPr lang="en-US" altLang="zh-CN" sz="14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无返回值</a:t>
            </a:r>
            <a:endParaRPr lang="en-US" altLang="zh-CN" sz="14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对象实例化时调用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初始化类内成员变量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参与隐式类型转换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支持默认参数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支持重载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1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4650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构造函数：初始值列表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4A213D-B35C-479C-90B7-DCB6C65CE1F7}"/>
              </a:ext>
            </a:extLst>
          </p:cNvPr>
          <p:cNvSpPr txBox="1"/>
          <p:nvPr/>
        </p:nvSpPr>
        <p:spPr>
          <a:xfrm>
            <a:off x="4488753" y="1051180"/>
            <a:ext cx="4097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：构造函数中赋值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4F0D02-236B-47E1-A47D-A707B3A6CCB6}"/>
              </a:ext>
            </a:extLst>
          </p:cNvPr>
          <p:cNvSpPr txBox="1"/>
          <p:nvPr/>
        </p:nvSpPr>
        <p:spPr>
          <a:xfrm>
            <a:off x="4552093" y="3134805"/>
            <a:ext cx="4097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：参数初始化列表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6096FB-7E87-3BDE-BD2D-83020BAECF37}"/>
              </a:ext>
            </a:extLst>
          </p:cNvPr>
          <p:cNvGrpSpPr/>
          <p:nvPr/>
        </p:nvGrpSpPr>
        <p:grpSpPr>
          <a:xfrm>
            <a:off x="4571999" y="1430862"/>
            <a:ext cx="3440799" cy="103839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DF8AD7-A363-503F-9F54-B4B6ECE1B5ED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60428FE-AD04-B637-B9E8-BA3FAC79FE88}"/>
                </a:ext>
              </a:extLst>
            </p:cNvPr>
            <p:cNvSpPr txBox="1"/>
            <p:nvPr/>
          </p:nvSpPr>
          <p:spPr>
            <a:xfrm>
              <a:off x="5908429" y="1475472"/>
              <a:ext cx="2641357" cy="12597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height)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age_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age;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height_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F9DD08-3B5A-5BE5-2D11-F7F9554F12AA}"/>
              </a:ext>
            </a:extLst>
          </p:cNvPr>
          <p:cNvGrpSpPr/>
          <p:nvPr/>
        </p:nvGrpSpPr>
        <p:grpSpPr>
          <a:xfrm>
            <a:off x="4571999" y="3619862"/>
            <a:ext cx="3440799" cy="80049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2545DC-8520-4979-2C1A-5A221E75D815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9F3FE9-97BC-DDDF-05D3-8B6181881DF7}"/>
                </a:ext>
              </a:extLst>
            </p:cNvPr>
            <p:cNvSpPr txBox="1"/>
            <p:nvPr/>
          </p:nvSpPr>
          <p:spPr>
            <a:xfrm>
              <a:off x="5908429" y="1475472"/>
              <a:ext cx="2641357" cy="9753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height)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age_(age),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height_(height)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5186F47-A3C4-4248-8DD5-800C818DC97F}"/>
              </a:ext>
            </a:extLst>
          </p:cNvPr>
          <p:cNvGrpSpPr/>
          <p:nvPr/>
        </p:nvGrpSpPr>
        <p:grpSpPr>
          <a:xfrm>
            <a:off x="708613" y="3619862"/>
            <a:ext cx="3503291" cy="800490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397A673-2AA2-4189-95E5-4ACF1C79068B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A694A70-FDE6-4D7A-99A2-9190FBA550EB}"/>
                </a:ext>
              </a:extLst>
            </p:cNvPr>
            <p:cNvSpPr txBox="1"/>
            <p:nvPr/>
          </p:nvSpPr>
          <p:spPr>
            <a:xfrm>
              <a:off x="5854344" y="1471917"/>
              <a:ext cx="2712986" cy="1212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知识点：</a:t>
              </a:r>
              <a:r>
                <a:rPr lang="zh-CN" altLang="en-US" sz="1400" dirty="0">
                  <a:solidFill>
                    <a:srgbClr val="0F18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初始值列表指定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成员变量的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过程。相对的，构造函数内部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语句均为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语句。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285D16-CCA9-4A8E-877C-F1C4669E919E}"/>
              </a:ext>
            </a:extLst>
          </p:cNvPr>
          <p:cNvGrpSpPr/>
          <p:nvPr/>
        </p:nvGrpSpPr>
        <p:grpSpPr>
          <a:xfrm>
            <a:off x="708613" y="1051180"/>
            <a:ext cx="3503291" cy="2396416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BBB5CE2-FDEE-49BB-A6C5-83A5782BF42A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E171A05-7030-46F5-97F0-C6ECDB34693B}"/>
                </a:ext>
              </a:extLst>
            </p:cNvPr>
            <p:cNvSpPr txBox="1"/>
            <p:nvPr/>
          </p:nvSpPr>
          <p:spPr>
            <a:xfrm>
              <a:off x="5908429" y="1475473"/>
              <a:ext cx="2641357" cy="12854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~People();</a:t>
              </a:r>
            </a:p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60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4938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构造函数：初始值列表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26185E-275A-4026-B264-32654AED02C1}"/>
              </a:ext>
            </a:extLst>
          </p:cNvPr>
          <p:cNvSpPr/>
          <p:nvPr/>
        </p:nvSpPr>
        <p:spPr>
          <a:xfrm>
            <a:off x="1115618" y="1939867"/>
            <a:ext cx="1656184" cy="88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类对象初始化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26706F4-4A91-4D22-8B64-656220EA61BE}"/>
              </a:ext>
            </a:extLst>
          </p:cNvPr>
          <p:cNvSpPr/>
          <p:nvPr/>
        </p:nvSpPr>
        <p:spPr>
          <a:xfrm>
            <a:off x="3562831" y="1391101"/>
            <a:ext cx="1584176" cy="88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默认初始化</a:t>
            </a:r>
            <a:r>
              <a:rPr lang="en-US" altLang="zh-CN" dirty="0"/>
              <a:t>/</a:t>
            </a:r>
          </a:p>
          <a:p>
            <a:pPr algn="ctr"/>
            <a:r>
              <a:rPr lang="zh-CN" altLang="en-US" dirty="0"/>
              <a:t>类内初始值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910F97C-F3D2-464B-8B8C-69637B8F35EB}"/>
              </a:ext>
            </a:extLst>
          </p:cNvPr>
          <p:cNvSpPr/>
          <p:nvPr/>
        </p:nvSpPr>
        <p:spPr>
          <a:xfrm>
            <a:off x="3558094" y="2568501"/>
            <a:ext cx="1584176" cy="88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E0DCD8-E355-4EDD-A9D9-A7CAED5B135C}"/>
              </a:ext>
            </a:extLst>
          </p:cNvPr>
          <p:cNvSpPr/>
          <p:nvPr/>
        </p:nvSpPr>
        <p:spPr>
          <a:xfrm>
            <a:off x="2987824" y="843558"/>
            <a:ext cx="2736306" cy="28803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CC71FD-9027-4438-8E5A-117C073E883D}"/>
              </a:ext>
            </a:extLst>
          </p:cNvPr>
          <p:cNvSpPr txBox="1"/>
          <p:nvPr/>
        </p:nvSpPr>
        <p:spPr>
          <a:xfrm>
            <a:off x="3222106" y="915565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类成员变量初始化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7CA40C-DC44-4396-A4CD-FF0135E16525}"/>
              </a:ext>
            </a:extLst>
          </p:cNvPr>
          <p:cNvSpPr/>
          <p:nvPr/>
        </p:nvSpPr>
        <p:spPr>
          <a:xfrm>
            <a:off x="6084170" y="1939866"/>
            <a:ext cx="1584176" cy="88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400DF2-8B7C-4ED7-BE2A-2E18DBAD6576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2771802" y="1833663"/>
            <a:ext cx="791029" cy="54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D4CB56-DF81-4D1F-8135-2AF702EF4C31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2771802" y="2382429"/>
            <a:ext cx="786292" cy="62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A8EF1E6-A291-4A76-AC23-6EB3CF5D0051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147007" y="1833663"/>
            <a:ext cx="937163" cy="54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70D8041-EE94-4CBE-A322-5990FBE6CDC3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5142270" y="2382428"/>
            <a:ext cx="941900" cy="62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DD72C62-4BAB-4E8E-87C6-8CBD86026718}"/>
              </a:ext>
            </a:extLst>
          </p:cNvPr>
          <p:cNvGrpSpPr/>
          <p:nvPr/>
        </p:nvGrpSpPr>
        <p:grpSpPr>
          <a:xfrm>
            <a:off x="1115618" y="3907552"/>
            <a:ext cx="6696742" cy="920100"/>
            <a:chOff x="5813482" y="1421168"/>
            <a:chExt cx="2808312" cy="1676715"/>
          </a:xfrm>
          <a:solidFill>
            <a:srgbClr val="FEFFBE"/>
          </a:solidFill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414DA98-BD5F-496B-BE8C-9970D9EC3518}"/>
                </a:ext>
              </a:extLst>
            </p:cNvPr>
            <p:cNvSpPr/>
            <p:nvPr/>
          </p:nvSpPr>
          <p:spPr>
            <a:xfrm>
              <a:off x="5813482" y="1421168"/>
              <a:ext cx="2808312" cy="16767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3E07985-68AF-410C-9873-F29D67C6C967}"/>
                </a:ext>
              </a:extLst>
            </p:cNvPr>
            <p:cNvSpPr txBox="1"/>
            <p:nvPr/>
          </p:nvSpPr>
          <p:spPr>
            <a:xfrm>
              <a:off x="5842308" y="1484506"/>
              <a:ext cx="2750660" cy="14862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未提供初始值列表情况下，成员变量会使用类内初始值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若存在，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C++11)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进行初始化，或进行默认初始化，再执行构造函数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43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47222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构造函数：初始值列表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ADFF9C-981C-4536-941D-4C1873541003}"/>
              </a:ext>
            </a:extLst>
          </p:cNvPr>
          <p:cNvSpPr txBox="1"/>
          <p:nvPr/>
        </p:nvSpPr>
        <p:spPr>
          <a:xfrm>
            <a:off x="683568" y="966547"/>
            <a:ext cx="3503291" cy="1308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必须使用初始值列表的应用场景：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成员变量初始化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引用成员变量初始化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对象成员变量初始化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DE142E4-AAE6-4EB0-902A-1C700A640387}"/>
              </a:ext>
            </a:extLst>
          </p:cNvPr>
          <p:cNvGrpSpPr/>
          <p:nvPr/>
        </p:nvGrpSpPr>
        <p:grpSpPr>
          <a:xfrm>
            <a:off x="1031057" y="2427734"/>
            <a:ext cx="2808312" cy="2376264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70302A-5487-4A16-B261-A38FB8C8F0FA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1C3D22-2BF9-4F1F-9D13-E8C4F311AA50}"/>
                </a:ext>
              </a:extLst>
            </p:cNvPr>
            <p:cNvSpPr txBox="1"/>
            <p:nvPr/>
          </p:nvSpPr>
          <p:spPr>
            <a:xfrm>
              <a:off x="5891224" y="1466829"/>
              <a:ext cx="2652827" cy="11551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~People();</a:t>
              </a:r>
            </a:p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const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int&amp;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CEFEB8-3288-4039-8792-57C6CAB6DA19}"/>
              </a:ext>
            </a:extLst>
          </p:cNvPr>
          <p:cNvGrpSpPr/>
          <p:nvPr/>
        </p:nvGrpSpPr>
        <p:grpSpPr>
          <a:xfrm>
            <a:off x="4499992" y="2211710"/>
            <a:ext cx="3816424" cy="2592288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4373643-31B8-40B5-85AA-103BA41494A9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010B09-39F1-4CA0-A430-7A47B15AA446}"/>
                </a:ext>
              </a:extLst>
            </p:cNvPr>
            <p:cNvSpPr txBox="1"/>
            <p:nvPr/>
          </p:nvSpPr>
          <p:spPr>
            <a:xfrm>
              <a:off x="5927450" y="1468118"/>
              <a:ext cx="2641357" cy="8523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people.cc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构造函数赋值初始化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People::People(int age, int height)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age_ = age;     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height_ = height;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列表初始化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People::People(int age, int height)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age_(age), height_(height)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                              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3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5586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构造函数：初始值列表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DE142E4-AAE6-4EB0-902A-1C700A640387}"/>
              </a:ext>
            </a:extLst>
          </p:cNvPr>
          <p:cNvGrpSpPr/>
          <p:nvPr/>
        </p:nvGrpSpPr>
        <p:grpSpPr>
          <a:xfrm>
            <a:off x="4777123" y="966547"/>
            <a:ext cx="3683309" cy="3635863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70302A-5487-4A16-B261-A38FB8C8F0FA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1C3D22-2BF9-4F1F-9D13-E8C4F311AA50}"/>
                </a:ext>
              </a:extLst>
            </p:cNvPr>
            <p:cNvSpPr txBox="1"/>
            <p:nvPr/>
          </p:nvSpPr>
          <p:spPr>
            <a:xfrm>
              <a:off x="5843183" y="1440207"/>
              <a:ext cx="2641357" cy="12202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Arm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Arm(int length);   //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无默认构造函数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~People();</a:t>
              </a:r>
            </a:p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const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int&amp; height_;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Arm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C5A47A3-67D3-0990-E5D5-235F7B433546}"/>
              </a:ext>
            </a:extLst>
          </p:cNvPr>
          <p:cNvSpPr txBox="1"/>
          <p:nvPr/>
        </p:nvSpPr>
        <p:spPr>
          <a:xfrm>
            <a:off x="683568" y="966547"/>
            <a:ext cx="3503291" cy="1308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必须使用初始值列表的应用场景：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成员变量初始化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引用成员变量初始化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对象成员变量初始化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99C869-C27D-94B7-99D6-4FDC6CF1E08E}"/>
              </a:ext>
            </a:extLst>
          </p:cNvPr>
          <p:cNvGrpSpPr/>
          <p:nvPr/>
        </p:nvGrpSpPr>
        <p:grpSpPr>
          <a:xfrm>
            <a:off x="672667" y="2355727"/>
            <a:ext cx="3395277" cy="1224135"/>
            <a:chOff x="5817558" y="1416937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EACE74-3C57-20FB-0791-85B0AD10FD0C}"/>
                </a:ext>
              </a:extLst>
            </p:cNvPr>
            <p:cNvSpPr/>
            <p:nvPr/>
          </p:nvSpPr>
          <p:spPr>
            <a:xfrm>
              <a:off x="5817558" y="1416937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0C62947-8BDB-6BC8-81A1-80FD9B7791F6}"/>
                </a:ext>
              </a:extLst>
            </p:cNvPr>
            <p:cNvSpPr txBox="1"/>
            <p:nvPr/>
          </p:nvSpPr>
          <p:spPr>
            <a:xfrm>
              <a:off x="5858268" y="1437955"/>
              <a:ext cx="2709675" cy="111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people.cc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People::People()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arm_ = Arm(10);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错误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People::People() : arm_(10) {}  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C236FF-87AC-7B85-0792-493342628594}"/>
              </a:ext>
            </a:extLst>
          </p:cNvPr>
          <p:cNvGrpSpPr/>
          <p:nvPr/>
        </p:nvGrpSpPr>
        <p:grpSpPr>
          <a:xfrm>
            <a:off x="449543" y="3747437"/>
            <a:ext cx="4032448" cy="854973"/>
            <a:chOff x="5813482" y="1421167"/>
            <a:chExt cx="2808312" cy="2108179"/>
          </a:xfrm>
          <a:solidFill>
            <a:srgbClr val="FEFFBE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738FB2E-A71A-B2EC-1CDE-BA9E994CE9BC}"/>
                </a:ext>
              </a:extLst>
            </p:cNvPr>
            <p:cNvSpPr/>
            <p:nvPr/>
          </p:nvSpPr>
          <p:spPr>
            <a:xfrm>
              <a:off x="5813482" y="1421167"/>
              <a:ext cx="2808312" cy="210817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03F785F-7B2A-E22C-2E00-3D1BD49386A7}"/>
                </a:ext>
              </a:extLst>
            </p:cNvPr>
            <p:cNvSpPr txBox="1"/>
            <p:nvPr/>
          </p:nvSpPr>
          <p:spPr>
            <a:xfrm>
              <a:off x="5863630" y="1475471"/>
              <a:ext cx="2708016" cy="2011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使用建议：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结合性能与上述情景，应优先使用初始值列表初始化成员变量。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27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5586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构造函数：初始值列表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DE142E4-AAE6-4EB0-902A-1C700A640387}"/>
              </a:ext>
            </a:extLst>
          </p:cNvPr>
          <p:cNvGrpSpPr/>
          <p:nvPr/>
        </p:nvGrpSpPr>
        <p:grpSpPr>
          <a:xfrm>
            <a:off x="683568" y="2338303"/>
            <a:ext cx="3683309" cy="2105655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70302A-5487-4A16-B261-A38FB8C8F0FA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1C3D22-2BF9-4F1F-9D13-E8C4F311AA50}"/>
                </a:ext>
              </a:extLst>
            </p:cNvPr>
            <p:cNvSpPr txBox="1"/>
            <p:nvPr/>
          </p:nvSpPr>
          <p:spPr>
            <a:xfrm>
              <a:off x="5843183" y="1440207"/>
              <a:ext cx="2715398" cy="11995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BadDemo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未定义行为，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j_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之前被初始化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BadDemo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: j_(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_(j_) {}</a:t>
              </a:r>
            </a:p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j_;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C5A47A3-67D3-0990-E5D5-235F7B433546}"/>
              </a:ext>
            </a:extLst>
          </p:cNvPr>
          <p:cNvSpPr txBox="1"/>
          <p:nvPr/>
        </p:nvSpPr>
        <p:spPr>
          <a:xfrm>
            <a:off x="683568" y="966547"/>
            <a:ext cx="7344816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初始值列表的初始化顺序：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初始值列表仅说明用于初始化成员的值，不限定具体的执行顺序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成员变量的初始化顺序与他们在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类定义中出现的顺序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C236FF-87AC-7B85-0792-493342628594}"/>
              </a:ext>
            </a:extLst>
          </p:cNvPr>
          <p:cNvGrpSpPr/>
          <p:nvPr/>
        </p:nvGrpSpPr>
        <p:grpSpPr>
          <a:xfrm>
            <a:off x="4777125" y="2787774"/>
            <a:ext cx="3755315" cy="1152128"/>
            <a:chOff x="5813482" y="1421167"/>
            <a:chExt cx="2808312" cy="2108179"/>
          </a:xfrm>
          <a:solidFill>
            <a:srgbClr val="FEFFBE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738FB2E-A71A-B2EC-1CDE-BA9E994CE9BC}"/>
                </a:ext>
              </a:extLst>
            </p:cNvPr>
            <p:cNvSpPr/>
            <p:nvPr/>
          </p:nvSpPr>
          <p:spPr>
            <a:xfrm>
              <a:off x="5813482" y="1421167"/>
              <a:ext cx="2808312" cy="210817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03F785F-7B2A-E22C-2E00-3D1BD49386A7}"/>
                </a:ext>
              </a:extLst>
            </p:cNvPr>
            <p:cNvSpPr txBox="1"/>
            <p:nvPr/>
          </p:nvSpPr>
          <p:spPr>
            <a:xfrm>
              <a:off x="5863630" y="1475472"/>
              <a:ext cx="2708016" cy="20274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构造函数初始值列表的排列顺序应与成员变量声明的顺序一致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避免使用某些成员变量初始化其他成员变量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75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79" y="200199"/>
            <a:ext cx="447362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构造函数：隐式类型转换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278F048-EEF8-4C0E-A419-4606F06229CD}"/>
              </a:ext>
            </a:extLst>
          </p:cNvPr>
          <p:cNvGrpSpPr/>
          <p:nvPr/>
        </p:nvGrpSpPr>
        <p:grpSpPr>
          <a:xfrm>
            <a:off x="611560" y="1575915"/>
            <a:ext cx="3888432" cy="2680576"/>
            <a:chOff x="5813483" y="1421168"/>
            <a:chExt cx="2317972" cy="137944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8C6EC8-FDC4-41B9-A3DA-A71E1855DB3E}"/>
                </a:ext>
              </a:extLst>
            </p:cNvPr>
            <p:cNvSpPr/>
            <p:nvPr/>
          </p:nvSpPr>
          <p:spPr>
            <a:xfrm>
              <a:off x="5813483" y="1421168"/>
              <a:ext cx="231797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64C7B00-1AB3-43C3-94D2-463466494581}"/>
                </a:ext>
              </a:extLst>
            </p:cNvPr>
            <p:cNvSpPr txBox="1"/>
            <p:nvPr/>
          </p:nvSpPr>
          <p:spPr>
            <a:xfrm>
              <a:off x="5815339" y="1422671"/>
              <a:ext cx="2316115" cy="13779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People(const char* name);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对象为参数的函数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Process(People p);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显式生成临时变量作为参数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Process(People(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Mike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隐式转换，隐式调用构造函数生成临时变量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Process(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Mike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87E9593-9E9F-0D71-4821-5B4DB594993A}"/>
              </a:ext>
            </a:extLst>
          </p:cNvPr>
          <p:cNvSpPr txBox="1"/>
          <p:nvPr/>
        </p:nvSpPr>
        <p:spPr>
          <a:xfrm>
            <a:off x="683568" y="966547"/>
            <a:ext cx="73448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默认支持根据构造函数进行隐式类型转换，可使用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关键字显式抑制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0F6B59-21B7-256A-A44B-8BF571E028A2}"/>
              </a:ext>
            </a:extLst>
          </p:cNvPr>
          <p:cNvGrpSpPr/>
          <p:nvPr/>
        </p:nvGrpSpPr>
        <p:grpSpPr>
          <a:xfrm>
            <a:off x="4970238" y="1577081"/>
            <a:ext cx="3528391" cy="2973355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F32446-1E1C-2CCA-26AB-DD95CBB78033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C6B40F7-EB46-27BE-B117-6F012DF29636}"/>
                </a:ext>
              </a:extLst>
            </p:cNvPr>
            <p:cNvSpPr txBox="1"/>
            <p:nvPr/>
          </p:nvSpPr>
          <p:spPr>
            <a:xfrm>
              <a:off x="5838151" y="1431535"/>
              <a:ext cx="2755935" cy="118996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构造函数声明时添加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explicit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explicit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People(const char* name);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对象为参数的函数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Process(People p);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显式生成临时变量作为参数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Process(People(“Mike”));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编译报错，禁止隐式转换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Process(“Mike”);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2B5209-EA50-802C-658B-8B5C42E4A6A9}"/>
              </a:ext>
            </a:extLst>
          </p:cNvPr>
          <p:cNvGrpSpPr/>
          <p:nvPr/>
        </p:nvGrpSpPr>
        <p:grpSpPr>
          <a:xfrm>
            <a:off x="395536" y="4368882"/>
            <a:ext cx="4392488" cy="363108"/>
            <a:chOff x="5813482" y="1421168"/>
            <a:chExt cx="2830096" cy="2187815"/>
          </a:xfrm>
          <a:solidFill>
            <a:srgbClr val="FEFFBE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78A1197-30AE-59E5-7B6A-E7C8B0167816}"/>
                </a:ext>
              </a:extLst>
            </p:cNvPr>
            <p:cNvSpPr/>
            <p:nvPr/>
          </p:nvSpPr>
          <p:spPr>
            <a:xfrm>
              <a:off x="5813482" y="1421168"/>
              <a:ext cx="2830096" cy="21878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E9E4A07-CEE7-37A2-F16C-D1A96F76942E}"/>
                </a:ext>
              </a:extLst>
            </p:cNvPr>
            <p:cNvSpPr txBox="1"/>
            <p:nvPr/>
          </p:nvSpPr>
          <p:spPr>
            <a:xfrm>
              <a:off x="5835268" y="1581681"/>
              <a:ext cx="2715521" cy="18544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explicit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明确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禁止不需要的隐式转换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94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71700" y="1635646"/>
            <a:ext cx="827482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1700" y="2315260"/>
            <a:ext cx="827482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71700" y="3017108"/>
            <a:ext cx="827482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803081" y="1603830"/>
            <a:ext cx="827482" cy="523220"/>
            <a:chOff x="2215144" y="4047039"/>
            <a:chExt cx="1244730" cy="959256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4" y="4047039"/>
              <a:ext cx="1066800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803079" y="2303369"/>
            <a:ext cx="818439" cy="523220"/>
            <a:chOff x="2215144" y="5107938"/>
            <a:chExt cx="1231128" cy="959259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50952" y="1648957"/>
            <a:ext cx="3569218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250952" y="2343110"/>
            <a:ext cx="3569218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基础概念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250952" y="3037262"/>
            <a:ext cx="3569218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482333" y="1635646"/>
            <a:ext cx="3569218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482333" y="2329800"/>
            <a:ext cx="3569218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析构函数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3DC0C0-85EE-B349-855A-7DF36BB98038}"/>
              </a:ext>
            </a:extLst>
          </p:cNvPr>
          <p:cNvGrpSpPr/>
          <p:nvPr/>
        </p:nvGrpSpPr>
        <p:grpSpPr>
          <a:xfrm>
            <a:off x="4803079" y="3005497"/>
            <a:ext cx="870378" cy="523220"/>
            <a:chOff x="2215144" y="5135109"/>
            <a:chExt cx="1309257" cy="959259"/>
          </a:xfrm>
        </p:grpSpPr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39AC53D1-1800-24E0-9B69-BC4AB42145D7}"/>
                </a:ext>
              </a:extLst>
            </p:cNvPr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" name="文本框 13">
              <a:extLst>
                <a:ext uri="{FF2B5EF4-FFF2-40B4-BE49-F238E27FC236}">
                  <a16:creationId xmlns:a16="http://schemas.microsoft.com/office/drawing/2014/main" id="{5C7C747F-EE71-7792-9BA2-528F56BECB8B}"/>
                </a:ext>
              </a:extLst>
            </p:cNvPr>
            <p:cNvSpPr txBox="1"/>
            <p:nvPr/>
          </p:nvSpPr>
          <p:spPr>
            <a:xfrm>
              <a:off x="2457602" y="5135109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2B8407-35B4-EEEB-94D4-593D71C15378}"/>
              </a:ext>
            </a:extLst>
          </p:cNvPr>
          <p:cNvGrpSpPr/>
          <p:nvPr/>
        </p:nvGrpSpPr>
        <p:grpSpPr>
          <a:xfrm>
            <a:off x="5482333" y="3017108"/>
            <a:ext cx="3569218" cy="459690"/>
            <a:chOff x="4315150" y="3730038"/>
            <a:chExt cx="3857250" cy="54005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F3ADE37-CE00-16EC-7103-E5BED6CC9632}"/>
                </a:ext>
              </a:extLst>
            </p:cNvPr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149BC4A5-C20D-CFF9-548A-CB9F32CCEA1D}"/>
                </a:ext>
              </a:extLst>
            </p:cNvPr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62760C1-61AD-A42C-96F0-924E3BD18330}"/>
              </a:ext>
            </a:extLst>
          </p:cNvPr>
          <p:cNvGrpSpPr/>
          <p:nvPr/>
        </p:nvGrpSpPr>
        <p:grpSpPr>
          <a:xfrm>
            <a:off x="571700" y="3721033"/>
            <a:ext cx="827482" cy="523220"/>
            <a:chOff x="2215144" y="3018134"/>
            <a:chExt cx="1244730" cy="959255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555A3EB-857F-96D4-7B17-C5E6A358316F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1" name="文本框 11">
              <a:extLst>
                <a:ext uri="{FF2B5EF4-FFF2-40B4-BE49-F238E27FC236}">
                  <a16:creationId xmlns:a16="http://schemas.microsoft.com/office/drawing/2014/main" id="{35CC6C53-B702-A2C2-3F63-CAAF97DA2F91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709B38-8769-2EB1-FDC7-69828EC577BA}"/>
              </a:ext>
            </a:extLst>
          </p:cNvPr>
          <p:cNvGrpSpPr/>
          <p:nvPr/>
        </p:nvGrpSpPr>
        <p:grpSpPr>
          <a:xfrm>
            <a:off x="1250952" y="3741187"/>
            <a:ext cx="3569218" cy="459690"/>
            <a:chOff x="4315150" y="2341731"/>
            <a:chExt cx="3857250" cy="54005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D0598EE-3C0B-B862-03C1-42BD217018F2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类的特殊成员函数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095ED9DC-295A-FE57-9195-217E0D421E06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6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780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21B177B7-E3FA-4C76-B933-7C82DD70E698}"/>
              </a:ext>
            </a:extLst>
          </p:cNvPr>
          <p:cNvSpPr/>
          <p:nvPr/>
        </p:nvSpPr>
        <p:spPr>
          <a:xfrm>
            <a:off x="611560" y="771550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BEBBB4-5FFB-4512-B11B-79834F36BCF9}"/>
              </a:ext>
            </a:extLst>
          </p:cNvPr>
          <p:cNvSpPr txBox="1"/>
          <p:nvPr/>
        </p:nvSpPr>
        <p:spPr>
          <a:xfrm>
            <a:off x="1957727" y="807553"/>
            <a:ext cx="2092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对象销毁时自动调用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不接收任何参数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默认析构函数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894B399-A63F-4BBF-08BC-0DD3B8D6D0E8}"/>
              </a:ext>
            </a:extLst>
          </p:cNvPr>
          <p:cNvGrpSpPr/>
          <p:nvPr/>
        </p:nvGrpSpPr>
        <p:grpSpPr>
          <a:xfrm>
            <a:off x="4716016" y="839611"/>
            <a:ext cx="3406360" cy="3604348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A27EFC0-8375-4B28-A7F8-60C9BEA79CB5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D974FDF-B780-234A-EEFD-94F47BC35A15}"/>
                </a:ext>
              </a:extLst>
            </p:cNvPr>
            <p:cNvSpPr txBox="1"/>
            <p:nvPr/>
          </p:nvSpPr>
          <p:spPr>
            <a:xfrm>
              <a:off x="5835566" y="1431327"/>
              <a:ext cx="2776118" cy="13463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People(char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name);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~People();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string* name_;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构造函数分配内存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People::People(const char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name)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name_(new string(name)) {}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析构函数释放内存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People::~People()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delete name_;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99B08DE-812E-3576-BD71-5FE1D60AEC25}"/>
              </a:ext>
            </a:extLst>
          </p:cNvPr>
          <p:cNvGrpSpPr/>
          <p:nvPr/>
        </p:nvGrpSpPr>
        <p:grpSpPr>
          <a:xfrm>
            <a:off x="720145" y="1962241"/>
            <a:ext cx="3329693" cy="2088233"/>
            <a:chOff x="5813482" y="1421168"/>
            <a:chExt cx="1997816" cy="7199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3ADB057-1C8F-E3DE-964F-111AFB3B04C2}"/>
                </a:ext>
              </a:extLst>
            </p:cNvPr>
            <p:cNvSpPr/>
            <p:nvPr/>
          </p:nvSpPr>
          <p:spPr>
            <a:xfrm>
              <a:off x="5813482" y="1421168"/>
              <a:ext cx="1997816" cy="71996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53C2ED-6715-1B06-A2C3-6EB1E9776806}"/>
                </a:ext>
              </a:extLst>
            </p:cNvPr>
            <p:cNvSpPr txBox="1"/>
            <p:nvPr/>
          </p:nvSpPr>
          <p:spPr>
            <a:xfrm>
              <a:off x="5839354" y="1428412"/>
              <a:ext cx="1931442" cy="7003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调用构造函数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People* p = new People(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Mk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调用析构函数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 p;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调用构造函数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stackPeople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dummy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调用析构函数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9C640B-3FD7-E17B-FD77-206D3DD179D6}"/>
              </a:ext>
            </a:extLst>
          </p:cNvPr>
          <p:cNvGrpSpPr/>
          <p:nvPr/>
        </p:nvGrpSpPr>
        <p:grpSpPr>
          <a:xfrm>
            <a:off x="354228" y="4252819"/>
            <a:ext cx="4104455" cy="588947"/>
            <a:chOff x="5813483" y="1421162"/>
            <a:chExt cx="2783701" cy="3548551"/>
          </a:xfrm>
          <a:solidFill>
            <a:srgbClr val="FEFFBE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02F4941-CB16-C2F0-CC0C-035DA8271DD1}"/>
                </a:ext>
              </a:extLst>
            </p:cNvPr>
            <p:cNvSpPr/>
            <p:nvPr/>
          </p:nvSpPr>
          <p:spPr>
            <a:xfrm>
              <a:off x="5813483" y="1421162"/>
              <a:ext cx="2783701" cy="354855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9B79FCF-77AB-49AE-0A3C-CEB5E6F3C488}"/>
                </a:ext>
              </a:extLst>
            </p:cNvPr>
            <p:cNvSpPr txBox="1"/>
            <p:nvPr/>
          </p:nvSpPr>
          <p:spPr>
            <a:xfrm>
              <a:off x="5835268" y="1581681"/>
              <a:ext cx="2736054" cy="31525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：相较于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语言的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malloc/free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分配动态内存方式，使用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new/delete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会调用构造与析构函数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091DA55-EF8A-72D6-BB79-BB5D6A6B1934}"/>
              </a:ext>
            </a:extLst>
          </p:cNvPr>
          <p:cNvGrpSpPr/>
          <p:nvPr/>
        </p:nvGrpSpPr>
        <p:grpSpPr>
          <a:xfrm>
            <a:off x="6719856" y="1740479"/>
            <a:ext cx="2424144" cy="895554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1977EC9-3E4D-365C-1495-2A5F60C30AF0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F4F07F7-5308-89F8-ADCF-72A79B63971E}"/>
                </a:ext>
              </a:extLst>
            </p:cNvPr>
            <p:cNvSpPr txBox="1"/>
            <p:nvPr/>
          </p:nvSpPr>
          <p:spPr>
            <a:xfrm>
              <a:off x="5908430" y="1475472"/>
              <a:ext cx="2636771" cy="1196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当析构函数为私有成员时会发生什么？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53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780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BBE7A8-BC3B-6B85-5762-9428707DE369}"/>
              </a:ext>
            </a:extLst>
          </p:cNvPr>
          <p:cNvSpPr txBox="1"/>
          <p:nvPr/>
        </p:nvSpPr>
        <p:spPr>
          <a:xfrm>
            <a:off x="683568" y="771257"/>
            <a:ext cx="7344816" cy="18004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以对象管理资源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(Effective C++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条款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13)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：通过合理的使用构造与析构函数管理资源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如：动态内存、文件描述器、互斥锁、网络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、数据库连接等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RAII(Resource Acquisition Is Initialization)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：获得资源同时立即放进管理对象中，最常见的方式就是在构造函数中处理资源获取及检查工作。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编写合理的析构函数确保资源被合理释放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资源管理采用“谁获取，谁释放”的原则，除非明确指定所有权的转移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8BC4F7-E834-7A8B-6F5B-58B2E9168978}"/>
              </a:ext>
            </a:extLst>
          </p:cNvPr>
          <p:cNvGrpSpPr/>
          <p:nvPr/>
        </p:nvGrpSpPr>
        <p:grpSpPr>
          <a:xfrm>
            <a:off x="251520" y="2596808"/>
            <a:ext cx="3600400" cy="2346493"/>
            <a:chOff x="4359635" y="1475473"/>
            <a:chExt cx="2808312" cy="146179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4D2FCD0-E61B-9131-621C-529ACB81531D}"/>
                </a:ext>
              </a:extLst>
            </p:cNvPr>
            <p:cNvSpPr/>
            <p:nvPr/>
          </p:nvSpPr>
          <p:spPr>
            <a:xfrm>
              <a:off x="4359635" y="1475473"/>
              <a:ext cx="2808312" cy="146179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B662428-9168-63AD-AAB2-8E79EA991D02}"/>
                </a:ext>
              </a:extLst>
            </p:cNvPr>
            <p:cNvSpPr txBox="1"/>
            <p:nvPr/>
          </p:nvSpPr>
          <p:spPr>
            <a:xfrm>
              <a:off x="4407234" y="1513157"/>
              <a:ext cx="2713114" cy="10984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example1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关闭连接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SQLClient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SQLClient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 string&amp;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ipAddr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conn_.Connect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ipAddr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}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~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SQLClient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{ conn_.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DisConnect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 }</a:t>
              </a:r>
            </a:p>
            <a:p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::Connection conn_;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990A32-0314-18B2-14AC-12FDF555CC0B}"/>
              </a:ext>
            </a:extLst>
          </p:cNvPr>
          <p:cNvGrpSpPr/>
          <p:nvPr/>
        </p:nvGrpSpPr>
        <p:grpSpPr>
          <a:xfrm>
            <a:off x="4355976" y="2772531"/>
            <a:ext cx="4248472" cy="1885749"/>
            <a:chOff x="4359635" y="1475473"/>
            <a:chExt cx="2808312" cy="146179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A1D3BE-D44A-A6B7-4888-400C0B667E26}"/>
                </a:ext>
              </a:extLst>
            </p:cNvPr>
            <p:cNvSpPr/>
            <p:nvPr/>
          </p:nvSpPr>
          <p:spPr>
            <a:xfrm>
              <a:off x="4359635" y="1475473"/>
              <a:ext cx="2808312" cy="146179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0786E70-91CA-C0BD-867C-35B52EA4D293}"/>
                </a:ext>
              </a:extLst>
            </p:cNvPr>
            <p:cNvSpPr txBox="1"/>
            <p:nvPr/>
          </p:nvSpPr>
          <p:spPr>
            <a:xfrm>
              <a:off x="4443112" y="1528537"/>
              <a:ext cx="2641357" cy="8878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声明全局锁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std::mutex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g_mutex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Thread()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作用域互斥锁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std::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lock_guard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&lt;std::mutex&gt; lock(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g_mutex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线程安全操作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49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91D8B2-E73E-5A73-B723-6C73B8287499}"/>
              </a:ext>
            </a:extLst>
          </p:cNvPr>
          <p:cNvSpPr txBox="1"/>
          <p:nvPr/>
        </p:nvSpPr>
        <p:spPr>
          <a:xfrm>
            <a:off x="4716016" y="2571750"/>
            <a:ext cx="3600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类描述单独人类个体，可引入</a:t>
            </a:r>
            <a:r>
              <a:rPr lang="en-US" altLang="zh-CN" sz="1600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totalNum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静态变量描述人口总数，属于整个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C74AD3-9B5A-D3AF-F33F-A9CFA6F1E1CE}"/>
              </a:ext>
            </a:extLst>
          </p:cNvPr>
          <p:cNvSpPr txBox="1"/>
          <p:nvPr/>
        </p:nvSpPr>
        <p:spPr>
          <a:xfrm>
            <a:off x="683568" y="966547"/>
            <a:ext cx="7344816" cy="6617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关键字修饰的成员变量或成员函数称为类的静态成员</a:t>
            </a:r>
            <a:endParaRPr lang="en-US" altLang="zh-CN" sz="16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属于类型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本身，而不属于类的某个特定对象实例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所有类的对象共有</a:t>
            </a:r>
            <a:r>
              <a:rPr lang="en-US" altLang="zh-CN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29CEFA-70A9-D6E3-1CCE-3379C4209785}"/>
              </a:ext>
            </a:extLst>
          </p:cNvPr>
          <p:cNvGrpSpPr/>
          <p:nvPr/>
        </p:nvGrpSpPr>
        <p:grpSpPr>
          <a:xfrm>
            <a:off x="697538" y="1841600"/>
            <a:ext cx="3744417" cy="3101702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E69A74-4C35-77DE-A3F1-2553BAF05CE6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9BB536-12E2-DA77-8FC6-856CB689C5AC}"/>
                </a:ext>
              </a:extLst>
            </p:cNvPr>
            <p:cNvSpPr txBox="1"/>
            <p:nvPr/>
          </p:nvSpPr>
          <p:spPr>
            <a:xfrm>
              <a:off x="5855146" y="1426977"/>
              <a:ext cx="2702164" cy="1265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People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People(int age, int height);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Run();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Walk();</a:t>
              </a: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静态成员函数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static int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// 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静态成员变量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string name_;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41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E95D35-2E14-4FFA-782E-121F44367424}"/>
              </a:ext>
            </a:extLst>
          </p:cNvPr>
          <p:cNvGrpSpPr/>
          <p:nvPr/>
        </p:nvGrpSpPr>
        <p:grpSpPr>
          <a:xfrm>
            <a:off x="1043608" y="915566"/>
            <a:ext cx="3188061" cy="3901847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2231159-232D-72D6-D79D-64307E989D66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6B09DE-6AC7-27AB-FE7F-C9687E52645E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92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people.cc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People::People(int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height)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age_(age),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height_(height)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People::~People()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定义静态成员变量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totalNum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0;</a:t>
              </a:r>
            </a:p>
            <a:p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定义静态成员函数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03EB464-19EC-D8B0-13FC-DC2C217C11C1}"/>
              </a:ext>
            </a:extLst>
          </p:cNvPr>
          <p:cNvGrpSpPr/>
          <p:nvPr/>
        </p:nvGrpSpPr>
        <p:grpSpPr>
          <a:xfrm>
            <a:off x="5508104" y="1419622"/>
            <a:ext cx="2448272" cy="2578749"/>
            <a:chOff x="5813482" y="1421166"/>
            <a:chExt cx="2808312" cy="4096215"/>
          </a:xfrm>
          <a:solidFill>
            <a:srgbClr val="FEFFBE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D1C985E-B22A-DBBC-8ABE-F9ED0FD3A8E7}"/>
                </a:ext>
              </a:extLst>
            </p:cNvPr>
            <p:cNvSpPr/>
            <p:nvPr/>
          </p:nvSpPr>
          <p:spPr>
            <a:xfrm>
              <a:off x="5813482" y="1421166"/>
              <a:ext cx="2808312" cy="40962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A584020-76BF-37C6-9EAD-084D5A224773}"/>
                </a:ext>
              </a:extLst>
            </p:cNvPr>
            <p:cNvSpPr txBox="1"/>
            <p:nvPr/>
          </p:nvSpPr>
          <p:spPr>
            <a:xfrm>
              <a:off x="5860955" y="1550390"/>
              <a:ext cx="2713365" cy="37155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静态成员变量需要定义（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特例）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静态成员函数定义方式和非静态成员函数一致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静态成员定义时无需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静态成员函数无法不能访问非静态成员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00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E783BF-08EC-59EF-7F6E-09F480856FA0}"/>
              </a:ext>
            </a:extLst>
          </p:cNvPr>
          <p:cNvSpPr txBox="1"/>
          <p:nvPr/>
        </p:nvSpPr>
        <p:spPr>
          <a:xfrm>
            <a:off x="683568" y="966547"/>
            <a:ext cx="734481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静态成员变量不由构造函数创建，也无法通过析构函数销毁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静态成员变量的生命周期和程序一致，不随单个对象实例创建或销毁而变化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关键字计算对象占用存储空间时不包含静态成员变量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静态成员变量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函数可以通过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成员名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或对象的方式访问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成员函数访问静态变量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函数时可以直接访问，无需类型名前缀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530145-32AE-DC0B-6F89-EBB068D5DD03}"/>
              </a:ext>
            </a:extLst>
          </p:cNvPr>
          <p:cNvGrpSpPr/>
          <p:nvPr/>
        </p:nvGrpSpPr>
        <p:grpSpPr>
          <a:xfrm>
            <a:off x="1187624" y="2984634"/>
            <a:ext cx="6480720" cy="1389179"/>
            <a:chOff x="5813482" y="1421166"/>
            <a:chExt cx="2808312" cy="4096215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776C8B0-C612-98CA-9203-5DCA13791872}"/>
                </a:ext>
              </a:extLst>
            </p:cNvPr>
            <p:cNvSpPr/>
            <p:nvPr/>
          </p:nvSpPr>
          <p:spPr>
            <a:xfrm>
              <a:off x="5813482" y="1421166"/>
              <a:ext cx="2808312" cy="40962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91B3E5D-64BA-DDB1-F858-C12B398FB384}"/>
                </a:ext>
              </a:extLst>
            </p:cNvPr>
            <p:cNvSpPr txBox="1"/>
            <p:nvPr/>
          </p:nvSpPr>
          <p:spPr>
            <a:xfrm>
              <a:off x="5860955" y="1550391"/>
              <a:ext cx="2713365" cy="9075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思考题：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解释下面两种情况的区别及代码正确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错误的原因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634ED40-84F1-D86E-F1B3-709A7ED23C73}"/>
              </a:ext>
            </a:extLst>
          </p:cNvPr>
          <p:cNvSpPr txBox="1"/>
          <p:nvPr/>
        </p:nvSpPr>
        <p:spPr>
          <a:xfrm>
            <a:off x="1363436" y="3306982"/>
            <a:ext cx="2757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3;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_[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_];	 //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错误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EB587B-6FA4-9A7F-FF68-EA48DBFE638A}"/>
              </a:ext>
            </a:extLst>
          </p:cNvPr>
          <p:cNvSpPr txBox="1"/>
          <p:nvPr/>
        </p:nvSpPr>
        <p:spPr>
          <a:xfrm>
            <a:off x="4725753" y="3306982"/>
            <a:ext cx="2726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3;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_[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_];        //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7176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862562-CC95-49C3-4D05-F714D3975B74}"/>
              </a:ext>
            </a:extLst>
          </p:cNvPr>
          <p:cNvSpPr txBox="1"/>
          <p:nvPr/>
        </p:nvSpPr>
        <p:spPr>
          <a:xfrm>
            <a:off x="677760" y="771550"/>
            <a:ext cx="562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静态成员的访问示例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C8297D-0A13-A3AB-185D-6C9F1A42B05C}"/>
              </a:ext>
            </a:extLst>
          </p:cNvPr>
          <p:cNvGrpSpPr/>
          <p:nvPr/>
        </p:nvGrpSpPr>
        <p:grpSpPr>
          <a:xfrm>
            <a:off x="755576" y="1381978"/>
            <a:ext cx="3600400" cy="3350012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8412439-B732-1223-28E5-0D40D3CAFC27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751DFD-3702-14F9-5B9D-A615044EEDA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549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People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People(int age, int height);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Run();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Walk();</a:t>
              </a: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静态成员函数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maleNum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//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静态成员变量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 int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// 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静态成员变量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string name_;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4F3234-F38F-5DEE-6362-70D6E87524BE}"/>
              </a:ext>
            </a:extLst>
          </p:cNvPr>
          <p:cNvGrpSpPr/>
          <p:nvPr/>
        </p:nvGrpSpPr>
        <p:grpSpPr>
          <a:xfrm>
            <a:off x="4860032" y="1381978"/>
            <a:ext cx="3402065" cy="2341900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68E069-C2C9-AA61-87C7-68F6B391E679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A69DE3-3176-76F1-1246-2EB1239CACD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7806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main.cc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通过对象访问静态成员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demo(20,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165);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demo.GetNum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demo.maleNum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通过类型名访问静态成员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GetNum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maleNum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363B2E-E56B-22E1-FD15-F4A3C6A7687A}"/>
              </a:ext>
            </a:extLst>
          </p:cNvPr>
          <p:cNvGrpSpPr/>
          <p:nvPr/>
        </p:nvGrpSpPr>
        <p:grpSpPr>
          <a:xfrm>
            <a:off x="4860031" y="3860184"/>
            <a:ext cx="3402064" cy="864097"/>
            <a:chOff x="5813482" y="1421166"/>
            <a:chExt cx="2808312" cy="4096215"/>
          </a:xfrm>
          <a:solidFill>
            <a:srgbClr val="FEFFBE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C2078EC-C688-C1D1-74BE-15BD0330AAC7}"/>
                </a:ext>
              </a:extLst>
            </p:cNvPr>
            <p:cNvSpPr/>
            <p:nvPr/>
          </p:nvSpPr>
          <p:spPr>
            <a:xfrm>
              <a:off x="5813482" y="1421166"/>
              <a:ext cx="2808312" cy="40962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D2364D1-D886-4319-3E46-E3B557B3776A}"/>
                </a:ext>
              </a:extLst>
            </p:cNvPr>
            <p:cNvSpPr txBox="1"/>
            <p:nvPr/>
          </p:nvSpPr>
          <p:spPr>
            <a:xfrm>
              <a:off x="5860955" y="1550391"/>
              <a:ext cx="2713365" cy="38663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通常通过类型名访问静态成员，使代码更加清晰易懂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67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862562-CC95-49C3-4D05-F714D3975B74}"/>
              </a:ext>
            </a:extLst>
          </p:cNvPr>
          <p:cNvSpPr txBox="1"/>
          <p:nvPr/>
        </p:nvSpPr>
        <p:spPr>
          <a:xfrm>
            <a:off x="677760" y="771550"/>
            <a:ext cx="562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静态成员的访问示例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4F3234-F38F-5DEE-6362-70D6E87524BE}"/>
              </a:ext>
            </a:extLst>
          </p:cNvPr>
          <p:cNvGrpSpPr/>
          <p:nvPr/>
        </p:nvGrpSpPr>
        <p:grpSpPr>
          <a:xfrm>
            <a:off x="4928567" y="1936223"/>
            <a:ext cx="3402065" cy="1981860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68E069-C2C9-AA61-87C7-68F6B391E679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A69DE3-3176-76F1-1246-2EB1239CACD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040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people.cc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成员函数访问静态成员时，可以直接访问无需添加类型名前缀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People::People(int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height)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age_(age),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height_(height)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CC6523D-199F-D557-6BF2-90FAD688EBB8}"/>
              </a:ext>
            </a:extLst>
          </p:cNvPr>
          <p:cNvGrpSpPr/>
          <p:nvPr/>
        </p:nvGrpSpPr>
        <p:grpSpPr>
          <a:xfrm>
            <a:off x="755576" y="1381978"/>
            <a:ext cx="3600400" cy="3350012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DAF211-09CA-4EE6-5E9D-AB981CAC3A0B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6B8972-3C88-E2D2-59DD-825C92B3D0F6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549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People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People(int age, int height);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Run();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Walk();</a:t>
              </a: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静态成员函数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maleNum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//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静态成员变量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 int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totalNum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// 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静态成员变量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string name_;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78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862562-CC95-49C3-4D05-F714D3975B74}"/>
              </a:ext>
            </a:extLst>
          </p:cNvPr>
          <p:cNvSpPr txBox="1"/>
          <p:nvPr/>
        </p:nvSpPr>
        <p:spPr>
          <a:xfrm>
            <a:off x="677760" y="771550"/>
            <a:ext cx="6918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静态成员变量允许出现不完整类型（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incomplete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80EBA4-8E99-3FFB-FC85-D322DEBBD353}"/>
              </a:ext>
            </a:extLst>
          </p:cNvPr>
          <p:cNvGrpSpPr/>
          <p:nvPr/>
        </p:nvGrpSpPr>
        <p:grpSpPr>
          <a:xfrm>
            <a:off x="827584" y="1419622"/>
            <a:ext cx="4732603" cy="2448272"/>
            <a:chOff x="5813482" y="1421166"/>
            <a:chExt cx="2808312" cy="11605930"/>
          </a:xfrm>
          <a:solidFill>
            <a:srgbClr val="FEFFBE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6EFC86A-2F4A-9D24-17F8-A80B5AE0D3B9}"/>
                </a:ext>
              </a:extLst>
            </p:cNvPr>
            <p:cNvSpPr/>
            <p:nvPr/>
          </p:nvSpPr>
          <p:spPr>
            <a:xfrm>
              <a:off x="5813482" y="1421166"/>
              <a:ext cx="2808312" cy="1160593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AFE35A-95DA-2D7B-F67C-79AC5DFD9236}"/>
                </a:ext>
              </a:extLst>
            </p:cNvPr>
            <p:cNvSpPr txBox="1"/>
            <p:nvPr/>
          </p:nvSpPr>
          <p:spPr>
            <a:xfrm>
              <a:off x="5860955" y="1550391"/>
              <a:ext cx="2713365" cy="111613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不完整类型：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中不完整类型包含：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不明确大小的数组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数组元素类型为不完整类型的数组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只有声明没有定义的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struct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enum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指向只有声明没有定义类的指针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只有声明没有定义的类型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16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862562-CC95-49C3-4D05-F714D3975B74}"/>
              </a:ext>
            </a:extLst>
          </p:cNvPr>
          <p:cNvSpPr txBox="1"/>
          <p:nvPr/>
        </p:nvSpPr>
        <p:spPr>
          <a:xfrm>
            <a:off x="683568" y="1035744"/>
            <a:ext cx="691857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静态成员变量可以是该成员所属的类型本身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非静态成员变量只能是该成员所属类型的指针或引用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F71864D-956D-911F-E82D-FBB0A608B35D}"/>
              </a:ext>
            </a:extLst>
          </p:cNvPr>
          <p:cNvGrpSpPr/>
          <p:nvPr/>
        </p:nvGrpSpPr>
        <p:grpSpPr>
          <a:xfrm>
            <a:off x="1082516" y="2215713"/>
            <a:ext cx="6120680" cy="1959613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EB00EA9-8C57-8015-A166-99A41C9C6FF7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988A948-93C7-FD1C-D9D7-1AA7FF78512B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7793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p1_;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正确，指向自身类型的指针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Demo&amp; p2_;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正确，绑定自身类型的引用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	p3_;	//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错误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p4_;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正确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87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862562-CC95-49C3-4D05-F714D3975B74}"/>
              </a:ext>
            </a:extLst>
          </p:cNvPr>
          <p:cNvSpPr txBox="1"/>
          <p:nvPr/>
        </p:nvSpPr>
        <p:spPr>
          <a:xfrm>
            <a:off x="683568" y="1050290"/>
            <a:ext cx="6918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静态变量可以作为成员函数的默认参数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F71864D-956D-911F-E82D-FBB0A608B35D}"/>
              </a:ext>
            </a:extLst>
          </p:cNvPr>
          <p:cNvGrpSpPr/>
          <p:nvPr/>
        </p:nvGrpSpPr>
        <p:grpSpPr>
          <a:xfrm>
            <a:off x="827584" y="1692257"/>
            <a:ext cx="6480720" cy="1743589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EB00EA9-8C57-8015-A166-99A41C9C6FF7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988A948-93C7-FD1C-D9D7-1AA7FF78512B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06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demo.h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	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用静态变量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作为函数的默认参数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 = 10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272F4B-9452-98C0-AA97-7CED5882FBE0}"/>
              </a:ext>
            </a:extLst>
          </p:cNvPr>
          <p:cNvGrpSpPr/>
          <p:nvPr/>
        </p:nvGrpSpPr>
        <p:grpSpPr>
          <a:xfrm>
            <a:off x="830161" y="3723878"/>
            <a:ext cx="2555776" cy="864097"/>
            <a:chOff x="5813482" y="1421166"/>
            <a:chExt cx="2808312" cy="4096215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1C451F8-DDFC-955A-A30F-69DF28812B6F}"/>
                </a:ext>
              </a:extLst>
            </p:cNvPr>
            <p:cNvSpPr/>
            <p:nvPr/>
          </p:nvSpPr>
          <p:spPr>
            <a:xfrm>
              <a:off x="5813482" y="1421166"/>
              <a:ext cx="2808312" cy="40962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7532CA3-D606-F36D-3FF8-61D0B1CDFCA9}"/>
                </a:ext>
              </a:extLst>
            </p:cNvPr>
            <p:cNvSpPr txBox="1"/>
            <p:nvPr/>
          </p:nvSpPr>
          <p:spPr>
            <a:xfrm>
              <a:off x="5860955" y="1550391"/>
              <a:ext cx="2713365" cy="38663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NOTE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是等效的，可以自由选择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951484-C6AC-2E06-6262-B4C51743DED6}"/>
              </a:ext>
            </a:extLst>
          </p:cNvPr>
          <p:cNvGrpSpPr/>
          <p:nvPr/>
        </p:nvGrpSpPr>
        <p:grpSpPr>
          <a:xfrm>
            <a:off x="4752528" y="3751138"/>
            <a:ext cx="2555776" cy="864097"/>
            <a:chOff x="5813482" y="1421166"/>
            <a:chExt cx="2808312" cy="4096215"/>
          </a:xfrm>
          <a:solidFill>
            <a:srgbClr val="FEFFBE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5589C0-1DE8-A7B3-EF64-D8102F112D3B}"/>
                </a:ext>
              </a:extLst>
            </p:cNvPr>
            <p:cNvSpPr/>
            <p:nvPr/>
          </p:nvSpPr>
          <p:spPr>
            <a:xfrm>
              <a:off x="5813482" y="1421166"/>
              <a:ext cx="2808312" cy="40962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E132FFC-D047-5F40-AD6D-F6502049967F}"/>
                </a:ext>
              </a:extLst>
            </p:cNvPr>
            <p:cNvSpPr txBox="1"/>
            <p:nvPr/>
          </p:nvSpPr>
          <p:spPr>
            <a:xfrm>
              <a:off x="5860955" y="1550391"/>
              <a:ext cx="2713365" cy="38663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为什么静态变量和非静态变量会有这些使用上的区别？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3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9C9D9EF-2E66-4016-AF3B-1BE400C186F7}"/>
              </a:ext>
            </a:extLst>
          </p:cNvPr>
          <p:cNvSpPr/>
          <p:nvPr/>
        </p:nvSpPr>
        <p:spPr bwMode="auto">
          <a:xfrm>
            <a:off x="2925692" y="1971047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5E4CAAE1-A955-4743-A9E4-B91F899DEE7E}"/>
              </a:ext>
            </a:extLst>
          </p:cNvPr>
          <p:cNvSpPr txBox="1"/>
          <p:nvPr/>
        </p:nvSpPr>
        <p:spPr>
          <a:xfrm>
            <a:off x="3158652" y="2486136"/>
            <a:ext cx="9690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/>
              <a:t>封装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3CB8B57D-E89A-47CC-9550-2C636BF6C413}"/>
              </a:ext>
            </a:extLst>
          </p:cNvPr>
          <p:cNvSpPr/>
          <p:nvPr/>
        </p:nvSpPr>
        <p:spPr bwMode="auto">
          <a:xfrm>
            <a:off x="1331640" y="1971047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CC6E69B-3D95-4412-B67B-1D8A71D0D6F5}"/>
              </a:ext>
            </a:extLst>
          </p:cNvPr>
          <p:cNvSpPr/>
          <p:nvPr/>
        </p:nvSpPr>
        <p:spPr bwMode="auto">
          <a:xfrm>
            <a:off x="4519744" y="1971047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DBB641E-03A0-4FE2-8D04-E3FF29F359FD}"/>
              </a:ext>
            </a:extLst>
          </p:cNvPr>
          <p:cNvSpPr/>
          <p:nvPr/>
        </p:nvSpPr>
        <p:spPr bwMode="auto">
          <a:xfrm>
            <a:off x="6113796" y="1971047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TextBox 46">
            <a:extLst>
              <a:ext uri="{FF2B5EF4-FFF2-40B4-BE49-F238E27FC236}">
                <a16:creationId xmlns:a16="http://schemas.microsoft.com/office/drawing/2014/main" id="{31C0DC45-6733-4154-A335-ADEEB34FED09}"/>
              </a:ext>
            </a:extLst>
          </p:cNvPr>
          <p:cNvSpPr txBox="1"/>
          <p:nvPr/>
        </p:nvSpPr>
        <p:spPr>
          <a:xfrm>
            <a:off x="1581116" y="2486136"/>
            <a:ext cx="9690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/>
              <a:t>抽象</a:t>
            </a:r>
          </a:p>
        </p:txBody>
      </p:sp>
      <p:sp>
        <p:nvSpPr>
          <p:cNvPr id="13" name="TextBox 47">
            <a:extLst>
              <a:ext uri="{FF2B5EF4-FFF2-40B4-BE49-F238E27FC236}">
                <a16:creationId xmlns:a16="http://schemas.microsoft.com/office/drawing/2014/main" id="{30623066-8C3E-4303-83D0-0BDE2D7F530A}"/>
              </a:ext>
            </a:extLst>
          </p:cNvPr>
          <p:cNvSpPr txBox="1"/>
          <p:nvPr/>
        </p:nvSpPr>
        <p:spPr>
          <a:xfrm>
            <a:off x="4769220" y="2486136"/>
            <a:ext cx="9690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/>
              <a:t>继承</a:t>
            </a: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603B56C1-36C2-4348-8CA7-8C25C897BD3A}"/>
              </a:ext>
            </a:extLst>
          </p:cNvPr>
          <p:cNvSpPr txBox="1"/>
          <p:nvPr/>
        </p:nvSpPr>
        <p:spPr>
          <a:xfrm>
            <a:off x="6363272" y="2486136"/>
            <a:ext cx="9690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/>
              <a:t>多态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0A5627-CA8F-5EC8-8E34-A26C14A6A56C}"/>
              </a:ext>
            </a:extLst>
          </p:cNvPr>
          <p:cNvSpPr txBox="1"/>
          <p:nvPr/>
        </p:nvSpPr>
        <p:spPr>
          <a:xfrm>
            <a:off x="1543884" y="3688493"/>
            <a:ext cx="582506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是使用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语言进行面向对象编程的基本载体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DC4CC4-FE1E-0BBB-A4BB-C067E44EA40F}"/>
              </a:ext>
            </a:extLst>
          </p:cNvPr>
          <p:cNvSpPr txBox="1"/>
          <p:nvPr/>
        </p:nvSpPr>
        <p:spPr>
          <a:xfrm>
            <a:off x="3827955" y="996099"/>
            <a:ext cx="1383578" cy="74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endParaRPr kumimoji="1" lang="zh-CN" altLang="en-US" sz="32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53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成员：使用示例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C1B2B4-3E64-CCCD-7991-D85BA0AD7988}"/>
              </a:ext>
            </a:extLst>
          </p:cNvPr>
          <p:cNvGrpSpPr/>
          <p:nvPr/>
        </p:nvGrpSpPr>
        <p:grpSpPr>
          <a:xfrm>
            <a:off x="857880" y="2067694"/>
            <a:ext cx="7416824" cy="2319653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A8BB7D4-413D-321C-86F8-08F5929AC4E5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37F8661-BC2F-31D3-ECC5-55EBDC246268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0287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httpclient.h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Connect(const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DEFAULT_PORT);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constexpr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DEFAULT_PORT = 80;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63C39CF-6C5A-941A-9178-824EE952CD22}"/>
              </a:ext>
            </a:extLst>
          </p:cNvPr>
          <p:cNvSpPr txBox="1"/>
          <p:nvPr/>
        </p:nvSpPr>
        <p:spPr>
          <a:xfrm>
            <a:off x="683567" y="1050290"/>
            <a:ext cx="730678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成员变量描述和类型相关但和具体实例无关的元素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成员变量定义一些类内使用的常量（替代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049980D-1051-CEB5-754E-61855D20E147}"/>
              </a:ext>
            </a:extLst>
          </p:cNvPr>
          <p:cNvGrpSpPr/>
          <p:nvPr/>
        </p:nvGrpSpPr>
        <p:grpSpPr>
          <a:xfrm>
            <a:off x="4932040" y="4005875"/>
            <a:ext cx="2555776" cy="864097"/>
            <a:chOff x="5813482" y="1421166"/>
            <a:chExt cx="2808312" cy="4096215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A7D1D3D-6CE3-E882-22E6-6614E363B7AD}"/>
                </a:ext>
              </a:extLst>
            </p:cNvPr>
            <p:cNvSpPr/>
            <p:nvPr/>
          </p:nvSpPr>
          <p:spPr>
            <a:xfrm>
              <a:off x="5813482" y="1421166"/>
              <a:ext cx="2808312" cy="40962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D2234A-3AE7-AED7-3D43-BCEC84FB96C2}"/>
                </a:ext>
              </a:extLst>
            </p:cNvPr>
            <p:cNvSpPr txBox="1"/>
            <p:nvPr/>
          </p:nvSpPr>
          <p:spPr>
            <a:xfrm>
              <a:off x="5860955" y="1550391"/>
              <a:ext cx="2713365" cy="38663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constexpr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关键字的区别和联系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06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成员：使用示例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C1B2B4-3E64-CCCD-7991-D85BA0AD7988}"/>
              </a:ext>
            </a:extLst>
          </p:cNvPr>
          <p:cNvGrpSpPr/>
          <p:nvPr/>
        </p:nvGrpSpPr>
        <p:grpSpPr>
          <a:xfrm>
            <a:off x="863588" y="1770370"/>
            <a:ext cx="7416824" cy="2535138"/>
            <a:chOff x="5813482" y="1421168"/>
            <a:chExt cx="2808312" cy="1314146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A8BB7D4-413D-321C-86F8-08F5929AC4E5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37F8661-BC2F-31D3-ECC5-55EBDC246268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763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httpclient.h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Connect(const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DEFAULT_PORT);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NewClient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(const&amp;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DEFAULT_PORT = 80;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631CCA3-4A1A-7B02-9322-B944BA3AAD52}"/>
              </a:ext>
            </a:extLst>
          </p:cNvPr>
          <p:cNvSpPr txBox="1"/>
          <p:nvPr/>
        </p:nvSpPr>
        <p:spPr>
          <a:xfrm>
            <a:off x="683567" y="1050290"/>
            <a:ext cx="7306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用静态成员函数构造对象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46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成员：使用示例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31CCA3-4A1A-7B02-9322-B944BA3AAD52}"/>
              </a:ext>
            </a:extLst>
          </p:cNvPr>
          <p:cNvSpPr txBox="1"/>
          <p:nvPr/>
        </p:nvSpPr>
        <p:spPr>
          <a:xfrm>
            <a:off x="683567" y="1050290"/>
            <a:ext cx="7306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用静态成员函数构造对象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DF74BC-81DE-8100-ADC9-F09360A52655}"/>
              </a:ext>
            </a:extLst>
          </p:cNvPr>
          <p:cNvGrpSpPr/>
          <p:nvPr/>
        </p:nvGrpSpPr>
        <p:grpSpPr>
          <a:xfrm>
            <a:off x="755576" y="1498244"/>
            <a:ext cx="7416824" cy="3429495"/>
            <a:chOff x="5813482" y="1421168"/>
            <a:chExt cx="2808312" cy="1648432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47CB32-3875-D273-262A-5BACA99F24EE}"/>
                </a:ext>
              </a:extLst>
            </p:cNvPr>
            <p:cNvSpPr/>
            <p:nvPr/>
          </p:nvSpPr>
          <p:spPr>
            <a:xfrm>
              <a:off x="5813482" y="1421168"/>
              <a:ext cx="2808312" cy="164843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CB7903D-67B8-716C-06B9-55A92C2C69D7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5977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httpclient.cc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::Connect(const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port)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connection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NewClient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HttpClient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(client-&gt;Connect(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client;</a:t>
              </a:r>
            </a:p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client;</a:t>
              </a:r>
            </a:p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20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31CCA3-4A1A-7B02-9322-B944BA3AAD52}"/>
              </a:ext>
            </a:extLst>
          </p:cNvPr>
          <p:cNvSpPr txBox="1"/>
          <p:nvPr/>
        </p:nvSpPr>
        <p:spPr>
          <a:xfrm>
            <a:off x="683567" y="1050290"/>
            <a:ext cx="7306783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普通成员函数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关键字获取当前对象的指针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主要应用场景：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避免同名变量歧义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返回对象指针支持链式调用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模板类继承访问成员变量</a:t>
            </a:r>
            <a:endParaRPr lang="en-US" altLang="zh-CN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4CCCEEA-4DD8-E70C-D215-57902CDDA895}"/>
              </a:ext>
            </a:extLst>
          </p:cNvPr>
          <p:cNvGrpSpPr/>
          <p:nvPr/>
        </p:nvGrpSpPr>
        <p:grpSpPr>
          <a:xfrm>
            <a:off x="4788024" y="1635646"/>
            <a:ext cx="3772060" cy="2808312"/>
            <a:chOff x="5813482" y="1259665"/>
            <a:chExt cx="2808312" cy="11116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D67F68-28E5-DAA8-CA24-2FB88ED256F0}"/>
                </a:ext>
              </a:extLst>
            </p:cNvPr>
            <p:cNvSpPr/>
            <p:nvPr/>
          </p:nvSpPr>
          <p:spPr>
            <a:xfrm>
              <a:off x="5813482" y="1259665"/>
              <a:ext cx="2808312" cy="111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1A2808-8D35-5322-7976-1618D729D0F3}"/>
                </a:ext>
              </a:extLst>
            </p:cNvPr>
            <p:cNvSpPr txBox="1"/>
            <p:nvPr/>
          </p:nvSpPr>
          <p:spPr>
            <a:xfrm>
              <a:off x="5860955" y="1286582"/>
              <a:ext cx="2713365" cy="1059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people.cc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People*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SetHeight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 height_) 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this-&gt;height_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height_;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return this;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People*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SetAge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 age_) {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this-&gt;age_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age_;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return this;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main.cc</a:t>
              </a: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People* p = new People();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SetHeight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(170)-&gt;</a:t>
              </a:r>
              <a:r>
                <a:rPr lang="en-US" altLang="zh-CN" sz="14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SetAge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(30)-&gt;Run();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2D25AF-E959-3CB7-0F1D-62EC4874E381}"/>
              </a:ext>
            </a:extLst>
          </p:cNvPr>
          <p:cNvGrpSpPr/>
          <p:nvPr/>
        </p:nvGrpSpPr>
        <p:grpSpPr>
          <a:xfrm>
            <a:off x="1041008" y="3189337"/>
            <a:ext cx="2555776" cy="1110605"/>
            <a:chOff x="5813482" y="1421166"/>
            <a:chExt cx="2808312" cy="4096215"/>
          </a:xfrm>
          <a:solidFill>
            <a:srgbClr val="FEFFBE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3E2F46-7C20-A2F7-0C99-62C8450B5EC6}"/>
                </a:ext>
              </a:extLst>
            </p:cNvPr>
            <p:cNvSpPr/>
            <p:nvPr/>
          </p:nvSpPr>
          <p:spPr>
            <a:xfrm>
              <a:off x="5813482" y="1421166"/>
              <a:ext cx="2808312" cy="409621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D5D5B7-8F5F-D996-9A70-5D4F6BAF565F}"/>
                </a:ext>
              </a:extLst>
            </p:cNvPr>
            <p:cNvSpPr txBox="1"/>
            <p:nvPr/>
          </p:nvSpPr>
          <p:spPr>
            <a:xfrm>
              <a:off x="5860955" y="1550391"/>
              <a:ext cx="2713365" cy="35172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思考：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静态成员函数不包含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指针，为什么？为什么静态成员函数不能访问非静态成员？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63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7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1BC932-40F4-C846-FEDB-1A38E6E722D6}"/>
              </a:ext>
            </a:extLst>
          </p:cNvPr>
          <p:cNvSpPr txBox="1"/>
          <p:nvPr/>
        </p:nvSpPr>
        <p:spPr>
          <a:xfrm>
            <a:off x="683567" y="1050290"/>
            <a:ext cx="7306783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希望同学们能够通过自主开发一个完整的工程熟练掌握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语言的项目开发环节和必备的工具链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项目需求规划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编译和包管理工具选择：</a:t>
            </a:r>
            <a:r>
              <a:rPr lang="en-US" altLang="zh-CN" dirty="0" err="1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autoconfig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bazel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/blade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代码框架设计和类派生结构的设计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等代码管理工具的使用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代码调试和部署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希望同学们能够借助大作业了解如何进行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系统框架设计和模块划分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40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1BC932-40F4-C846-FEDB-1A38E6E722D6}"/>
              </a:ext>
            </a:extLst>
          </p:cNvPr>
          <p:cNvSpPr txBox="1"/>
          <p:nvPr/>
        </p:nvSpPr>
        <p:spPr>
          <a:xfrm>
            <a:off x="683567" y="1050290"/>
            <a:ext cx="73067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分组：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5-7</a:t>
            </a: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人为一个小组协作开发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每个人都要有清晰责任和分工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55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1BC932-40F4-C846-FEDB-1A38E6E722D6}"/>
              </a:ext>
            </a:extLst>
          </p:cNvPr>
          <p:cNvSpPr txBox="1"/>
          <p:nvPr/>
        </p:nvSpPr>
        <p:spPr>
          <a:xfrm>
            <a:off x="683568" y="771550"/>
            <a:ext cx="730678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（简单）：汉兜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err="1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handle.antfu.me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6D5ED9-ED9A-EAE0-021E-7D255C0E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38" y="0"/>
            <a:ext cx="52945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7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1BC932-40F4-C846-FEDB-1A38E6E722D6}"/>
              </a:ext>
            </a:extLst>
          </p:cNvPr>
          <p:cNvSpPr txBox="1"/>
          <p:nvPr/>
        </p:nvSpPr>
        <p:spPr>
          <a:xfrm>
            <a:off x="683568" y="771550"/>
            <a:ext cx="730678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（困难）：星期五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err="1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www.bilibili.com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/video/BV1DL4y1p7ok/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D17CDC-4379-33F2-9BD6-33C9D839B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67" y="1494825"/>
            <a:ext cx="7056784" cy="35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8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1BC932-40F4-C846-FEDB-1A38E6E722D6}"/>
              </a:ext>
            </a:extLst>
          </p:cNvPr>
          <p:cNvSpPr txBox="1"/>
          <p:nvPr/>
        </p:nvSpPr>
        <p:spPr>
          <a:xfrm>
            <a:off x="683568" y="771550"/>
            <a:ext cx="730678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：自选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比如实现一套微服务框架、分布式消息队列等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自选题目的团队需要和教师或者助教沟通，提前确认题目的难度和可行性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85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D9A67-9C3E-1B76-AF28-B651B9837EE5}"/>
              </a:ext>
            </a:extLst>
          </p:cNvPr>
          <p:cNvSpPr txBox="1"/>
          <p:nvPr/>
        </p:nvSpPr>
        <p:spPr>
          <a:xfrm>
            <a:off x="676205" y="699542"/>
            <a:ext cx="2332690" cy="1116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事物的描述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的封装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E64C52E-CAC3-7ADC-5ACC-B4F7CF94DF83}"/>
              </a:ext>
            </a:extLst>
          </p:cNvPr>
          <p:cNvSpPr txBox="1"/>
          <p:nvPr/>
        </p:nvSpPr>
        <p:spPr>
          <a:xfrm>
            <a:off x="676205" y="2269241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Car{};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Image result for car">
            <a:extLst>
              <a:ext uri="{FF2B5EF4-FFF2-40B4-BE49-F238E27FC236}">
                <a16:creationId xmlns:a16="http://schemas.microsoft.com/office/drawing/2014/main" id="{542248C4-0029-2EE0-E0AE-5331A60C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065" y="2317875"/>
            <a:ext cx="1639517" cy="9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D8C38911-B347-5FA0-D6D3-ACB2AED42DB6}"/>
              </a:ext>
            </a:extLst>
          </p:cNvPr>
          <p:cNvSpPr txBox="1"/>
          <p:nvPr/>
        </p:nvSpPr>
        <p:spPr>
          <a:xfrm>
            <a:off x="676205" y="3530159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Cat{};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Pet cat tests positive for COVID-19 virus in Hong Kong - CGTN">
            <a:extLst>
              <a:ext uri="{FF2B5EF4-FFF2-40B4-BE49-F238E27FC236}">
                <a16:creationId xmlns:a16="http://schemas.microsoft.com/office/drawing/2014/main" id="{A7C2BF2C-5E10-0167-2A0F-D83F7C9A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0" y="3572355"/>
            <a:ext cx="1647092" cy="92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24F883A5-2F22-CB65-97D8-6C0FD9973912}"/>
              </a:ext>
            </a:extLst>
          </p:cNvPr>
          <p:cNvSpPr txBox="1"/>
          <p:nvPr/>
        </p:nvSpPr>
        <p:spPr>
          <a:xfrm>
            <a:off x="4579525" y="699542"/>
            <a:ext cx="402492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难点：如何以面向对象的思维模式构建程序？（如何把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写的像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5F725A0-3B5A-9230-EA51-86CDD6EECCB9}"/>
              </a:ext>
            </a:extLst>
          </p:cNvPr>
          <p:cNvSpPr txBox="1"/>
          <p:nvPr/>
        </p:nvSpPr>
        <p:spPr>
          <a:xfrm>
            <a:off x="4579525" y="1630951"/>
            <a:ext cx="258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关键点：抽象 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封装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122B708-1A5F-AB79-4E25-EACBB68683AB}"/>
              </a:ext>
            </a:extLst>
          </p:cNvPr>
          <p:cNvSpPr txBox="1"/>
          <p:nvPr/>
        </p:nvSpPr>
        <p:spPr>
          <a:xfrm>
            <a:off x="4579525" y="2144714"/>
            <a:ext cx="3304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示例：从数据库中查询天气信息并展示</a:t>
            </a:r>
            <a:endParaRPr lang="zh-CN" altLang="en-US" sz="1400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3F5EBDB0-74A9-5F9B-D30D-CC12C9A1DEA3}"/>
              </a:ext>
            </a:extLst>
          </p:cNvPr>
          <p:cNvCxnSpPr>
            <a:cxnSpLocks/>
          </p:cNvCxnSpPr>
          <p:nvPr/>
        </p:nvCxnSpPr>
        <p:spPr>
          <a:xfrm>
            <a:off x="4644008" y="2067694"/>
            <a:ext cx="36003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31,838 Database Illustrations &amp; Clip Art - iStock">
            <a:extLst>
              <a:ext uri="{FF2B5EF4-FFF2-40B4-BE49-F238E27FC236}">
                <a16:creationId xmlns:a16="http://schemas.microsoft.com/office/drawing/2014/main" id="{75C8CBB4-67A8-7DA0-40A4-6A8EFF25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6" y="401191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31,838 Database Illustrations &amp; Clip Art - iStock">
            <a:extLst>
              <a:ext uri="{FF2B5EF4-FFF2-40B4-BE49-F238E27FC236}">
                <a16:creationId xmlns:a16="http://schemas.microsoft.com/office/drawing/2014/main" id="{68BA2A82-FCCE-EE44-9A4D-489F9A5C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74" y="401191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31,838 Database Illustrations &amp; Clip Art - iStock">
            <a:extLst>
              <a:ext uri="{FF2B5EF4-FFF2-40B4-BE49-F238E27FC236}">
                <a16:creationId xmlns:a16="http://schemas.microsoft.com/office/drawing/2014/main" id="{17E06FE0-03D7-5BA9-B470-B5F0725B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22" y="401191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B1EF6BEC-F037-A521-620D-CFDC63DFC17F}"/>
              </a:ext>
            </a:extLst>
          </p:cNvPr>
          <p:cNvSpPr txBox="1"/>
          <p:nvPr/>
        </p:nvSpPr>
        <p:spPr>
          <a:xfrm>
            <a:off x="5154197" y="4326073"/>
            <a:ext cx="64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BCD340A-33B8-7EE2-3CC8-F48BBAA7888D}"/>
              </a:ext>
            </a:extLst>
          </p:cNvPr>
          <p:cNvSpPr/>
          <p:nvPr/>
        </p:nvSpPr>
        <p:spPr>
          <a:xfrm>
            <a:off x="4644008" y="3792441"/>
            <a:ext cx="3600399" cy="277000"/>
          </a:xfrm>
          <a:prstGeom prst="rect">
            <a:avLst/>
          </a:prstGeom>
          <a:noFill/>
          <a:ln w="12700"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88E5B2C-02A5-2202-A0E7-8E39D1607756}"/>
              </a:ext>
            </a:extLst>
          </p:cNvPr>
          <p:cNvSpPr txBox="1"/>
          <p:nvPr/>
        </p:nvSpPr>
        <p:spPr>
          <a:xfrm>
            <a:off x="5908620" y="3792442"/>
            <a:ext cx="1039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DAO/Driver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8C899EE-C8FD-462B-9EBE-9ABA4705D270}"/>
              </a:ext>
            </a:extLst>
          </p:cNvPr>
          <p:cNvSpPr/>
          <p:nvPr/>
        </p:nvSpPr>
        <p:spPr>
          <a:xfrm>
            <a:off x="5928496" y="2923874"/>
            <a:ext cx="1080120" cy="26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Weather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4E8958F-9B70-47BF-AF29-1F0FE7218297}"/>
              </a:ext>
            </a:extLst>
          </p:cNvPr>
          <p:cNvSpPr/>
          <p:nvPr/>
        </p:nvSpPr>
        <p:spPr>
          <a:xfrm>
            <a:off x="4644008" y="3435846"/>
            <a:ext cx="1080120" cy="26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Selector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03F6316-C396-4ED7-ADB7-8AF4AE357257}"/>
              </a:ext>
            </a:extLst>
          </p:cNvPr>
          <p:cNvCxnSpPr>
            <a:cxnSpLocks/>
            <a:stCxn id="3" idx="0"/>
            <a:endCxn id="36" idx="2"/>
          </p:cNvCxnSpPr>
          <p:nvPr/>
        </p:nvCxnSpPr>
        <p:spPr>
          <a:xfrm flipV="1">
            <a:off x="6468556" y="2768542"/>
            <a:ext cx="0" cy="155332"/>
          </a:xfrm>
          <a:prstGeom prst="straightConnector1">
            <a:avLst/>
          </a:prstGeom>
          <a:ln>
            <a:solidFill>
              <a:srgbClr val="005D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548CFBE-3E43-43C7-BE34-EA1E348768FD}"/>
              </a:ext>
            </a:extLst>
          </p:cNvPr>
          <p:cNvSpPr/>
          <p:nvPr/>
        </p:nvSpPr>
        <p:spPr>
          <a:xfrm>
            <a:off x="5921030" y="3435846"/>
            <a:ext cx="1080120" cy="26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Parser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86D333D-192C-44BB-AA78-AF427737D8AD}"/>
              </a:ext>
            </a:extLst>
          </p:cNvPr>
          <p:cNvSpPr/>
          <p:nvPr/>
        </p:nvSpPr>
        <p:spPr>
          <a:xfrm>
            <a:off x="7198052" y="3435846"/>
            <a:ext cx="1080120" cy="26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51BD5A1-73C2-4252-A0D6-4C6E5ED54AEB}"/>
              </a:ext>
            </a:extLst>
          </p:cNvPr>
          <p:cNvSpPr/>
          <p:nvPr/>
        </p:nvSpPr>
        <p:spPr>
          <a:xfrm>
            <a:off x="5928496" y="2499742"/>
            <a:ext cx="1080120" cy="26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65D51181-6463-4865-8012-B795BDE38F32}"/>
              </a:ext>
            </a:extLst>
          </p:cNvPr>
          <p:cNvSpPr/>
          <p:nvPr/>
        </p:nvSpPr>
        <p:spPr>
          <a:xfrm rot="16200000">
            <a:off x="6372025" y="2249696"/>
            <a:ext cx="193066" cy="21511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5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1BC932-40F4-C846-FEDB-1A38E6E722D6}"/>
              </a:ext>
            </a:extLst>
          </p:cNvPr>
          <p:cNvSpPr txBox="1"/>
          <p:nvPr/>
        </p:nvSpPr>
        <p:spPr>
          <a:xfrm>
            <a:off x="683568" y="771550"/>
            <a:ext cx="7306783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检查方式：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可编译运行的源代码工程目录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dirty="0" err="1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build.sh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（考试前倒数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节课宣讲）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系统框架结构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接口设计和类派生关系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难点和如何克服的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结果展示（截图或者视频嵌入）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每个人的分工和贡献排序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13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1BC932-40F4-C846-FEDB-1A38E6E722D6}"/>
              </a:ext>
            </a:extLst>
          </p:cNvPr>
          <p:cNvSpPr txBox="1"/>
          <p:nvPr/>
        </p:nvSpPr>
        <p:spPr>
          <a:xfrm>
            <a:off x="683568" y="771550"/>
            <a:ext cx="730678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评分标准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工程完成度和选题难易程度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框架设计的合理性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代码规范程度和模块划分的合理程度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当前任务：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92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自助分组、确定题目并向助教同学报备</a:t>
            </a:r>
            <a:endParaRPr lang="en-US" altLang="zh-CN" dirty="0">
              <a:solidFill>
                <a:srgbClr val="3992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26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基础概念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CC6E69B-3D95-4412-B67B-1D8A71D0D6F5}"/>
              </a:ext>
            </a:extLst>
          </p:cNvPr>
          <p:cNvSpPr/>
          <p:nvPr/>
        </p:nvSpPr>
        <p:spPr bwMode="auto">
          <a:xfrm>
            <a:off x="1835696" y="1177582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DBB641E-03A0-4FE2-8D04-E3FF29F359FD}"/>
              </a:ext>
            </a:extLst>
          </p:cNvPr>
          <p:cNvSpPr/>
          <p:nvPr/>
        </p:nvSpPr>
        <p:spPr bwMode="auto">
          <a:xfrm>
            <a:off x="5652120" y="1177581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TextBox 47">
            <a:extLst>
              <a:ext uri="{FF2B5EF4-FFF2-40B4-BE49-F238E27FC236}">
                <a16:creationId xmlns:a16="http://schemas.microsoft.com/office/drawing/2014/main" id="{30623066-8C3E-4303-83D0-0BDE2D7F530A}"/>
              </a:ext>
            </a:extLst>
          </p:cNvPr>
          <p:cNvSpPr txBox="1"/>
          <p:nvPr/>
        </p:nvSpPr>
        <p:spPr>
          <a:xfrm>
            <a:off x="2085172" y="1692671"/>
            <a:ext cx="9690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/>
              <a:t>类</a:t>
            </a: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603B56C1-36C2-4348-8CA7-8C25C897BD3A}"/>
              </a:ext>
            </a:extLst>
          </p:cNvPr>
          <p:cNvSpPr txBox="1"/>
          <p:nvPr/>
        </p:nvSpPr>
        <p:spPr>
          <a:xfrm>
            <a:off x="5901596" y="1692670"/>
            <a:ext cx="9690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/>
              <a:t>对象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2C6C11-38A5-4886-B644-266C7DCF49AB}"/>
              </a:ext>
            </a:extLst>
          </p:cNvPr>
          <p:cNvSpPr txBox="1"/>
          <p:nvPr/>
        </p:nvSpPr>
        <p:spPr>
          <a:xfrm>
            <a:off x="1113147" y="3174291"/>
            <a:ext cx="6917706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对某一类事物的抽象描述和定义，可以近似理解为对象的“模板”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：程序运行过程中类型实例化后在内存中的组织结构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53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 animBg="1"/>
      <p:bldP spid="11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D9A67-9C3E-1B76-AF28-B651B9837EE5}"/>
              </a:ext>
            </a:extLst>
          </p:cNvPr>
          <p:cNvSpPr txBox="1"/>
          <p:nvPr/>
        </p:nvSpPr>
        <p:spPr>
          <a:xfrm>
            <a:off x="567556" y="687418"/>
            <a:ext cx="184217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kumimoji="1"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people.h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E7EAB9-2BE0-452B-846E-E60A7D8BE9E8}"/>
              </a:ext>
            </a:extLst>
          </p:cNvPr>
          <p:cNvSpPr txBox="1"/>
          <p:nvPr/>
        </p:nvSpPr>
        <p:spPr>
          <a:xfrm>
            <a:off x="5148064" y="1093742"/>
            <a:ext cx="3312368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和类型名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访问限定符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以分号结尾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ABE743-227F-3E68-08EC-D4A14AC1C534}"/>
              </a:ext>
            </a:extLst>
          </p:cNvPr>
          <p:cNvGrpSpPr/>
          <p:nvPr/>
        </p:nvGrpSpPr>
        <p:grpSpPr>
          <a:xfrm>
            <a:off x="899592" y="1176384"/>
            <a:ext cx="3168352" cy="3555606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680F07-1696-E625-C343-7E82EB1EA7F5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966A1A-666D-5E76-2CD4-97F4E95B21BD}"/>
                </a:ext>
              </a:extLst>
            </p:cNvPr>
            <p:cNvSpPr txBox="1"/>
            <p:nvPr/>
          </p:nvSpPr>
          <p:spPr>
            <a:xfrm>
              <a:off x="5908429" y="1475473"/>
              <a:ext cx="2649539" cy="1281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~People();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void Run();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void Walk();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GetAge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GetHeight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79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ABE743-227F-3E68-08EC-D4A14AC1C534}"/>
              </a:ext>
            </a:extLst>
          </p:cNvPr>
          <p:cNvGrpSpPr/>
          <p:nvPr/>
        </p:nvGrpSpPr>
        <p:grpSpPr>
          <a:xfrm>
            <a:off x="5364088" y="1069187"/>
            <a:ext cx="2808312" cy="3005125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680F07-1696-E625-C343-7E82EB1EA7F5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966A1A-666D-5E76-2CD4-97F4E95B21BD}"/>
                </a:ext>
              </a:extLst>
            </p:cNvPr>
            <p:cNvSpPr txBox="1"/>
            <p:nvPr/>
          </p:nvSpPr>
          <p:spPr>
            <a:xfrm>
              <a:off x="5908429" y="1475473"/>
              <a:ext cx="2533343" cy="5340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example.cc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声明结构体并定义对象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struct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DemoStruct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intField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string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strField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demo1;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8F0C364-E04B-4197-865C-C1819D15F04A}"/>
                </a:ext>
              </a:extLst>
            </p:cNvPr>
            <p:cNvSpPr txBox="1"/>
            <p:nvPr/>
          </p:nvSpPr>
          <p:spPr>
            <a:xfrm>
              <a:off x="5907230" y="2200877"/>
              <a:ext cx="2461335" cy="4509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声明类并定义对象</a:t>
              </a:r>
              <a:endParaRPr lang="en-US" altLang="zh-CN" sz="14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intField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string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strField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demo2;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1F8326E-B596-44B9-A8A8-1F558005338E}"/>
              </a:ext>
            </a:extLst>
          </p:cNvPr>
          <p:cNvGrpSpPr/>
          <p:nvPr/>
        </p:nvGrpSpPr>
        <p:grpSpPr>
          <a:xfrm>
            <a:off x="731295" y="1464440"/>
            <a:ext cx="4320480" cy="556853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47C65F-FB77-43FE-A777-B13221EC1724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8209C0-75D1-4F9D-8B55-42B562B912BD}"/>
                </a:ext>
              </a:extLst>
            </p:cNvPr>
            <p:cNvSpPr txBox="1"/>
            <p:nvPr/>
          </p:nvSpPr>
          <p:spPr>
            <a:xfrm>
              <a:off x="5908429" y="1475472"/>
              <a:ext cx="2623455" cy="10839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struct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大括号末尾要加分号？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77BB0AB-3E38-4947-AFBC-A814FDD6FA89}"/>
              </a:ext>
            </a:extLst>
          </p:cNvPr>
          <p:cNvSpPr txBox="1"/>
          <p:nvPr/>
        </p:nvSpPr>
        <p:spPr>
          <a:xfrm>
            <a:off x="800456" y="2994506"/>
            <a:ext cx="418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因为需要支持声明对象的同时定义变量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36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D9A67-9C3E-1B76-AF28-B651B9837EE5}"/>
              </a:ext>
            </a:extLst>
          </p:cNvPr>
          <p:cNvSpPr txBox="1"/>
          <p:nvPr/>
        </p:nvSpPr>
        <p:spPr>
          <a:xfrm>
            <a:off x="567556" y="687418"/>
            <a:ext cx="184217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kumimoji="1"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people.h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E7EAB9-2BE0-452B-846E-E60A7D8BE9E8}"/>
              </a:ext>
            </a:extLst>
          </p:cNvPr>
          <p:cNvSpPr txBox="1"/>
          <p:nvPr/>
        </p:nvSpPr>
        <p:spPr>
          <a:xfrm>
            <a:off x="5148064" y="1093742"/>
            <a:ext cx="3312368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成员函数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Run();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Walk();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成员变量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age_;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height_;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属性影响行为，数据与方法绑定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ABE743-227F-3E68-08EC-D4A14AC1C534}"/>
              </a:ext>
            </a:extLst>
          </p:cNvPr>
          <p:cNvGrpSpPr/>
          <p:nvPr/>
        </p:nvGrpSpPr>
        <p:grpSpPr>
          <a:xfrm>
            <a:off x="899592" y="1176384"/>
            <a:ext cx="3168352" cy="3555606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680F07-1696-E625-C343-7E82EB1EA7F5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966A1A-666D-5E76-2CD4-97F4E95B21BD}"/>
                </a:ext>
              </a:extLst>
            </p:cNvPr>
            <p:cNvSpPr txBox="1"/>
            <p:nvPr/>
          </p:nvSpPr>
          <p:spPr>
            <a:xfrm>
              <a:off x="5908429" y="1475473"/>
              <a:ext cx="2649539" cy="1281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People {</a:t>
              </a: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People(int age, int height);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~People();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void Run();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void Walk();</a:t>
              </a: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GetAge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GetHeight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int age_;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int height_;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04FE3B9-0DAC-215E-C969-0D1CFD6F86C4}"/>
              </a:ext>
            </a:extLst>
          </p:cNvPr>
          <p:cNvSpPr txBox="1"/>
          <p:nvPr/>
        </p:nvSpPr>
        <p:spPr>
          <a:xfrm>
            <a:off x="7214742" y="1563638"/>
            <a:ext cx="81505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D25556AB-C688-F2E3-638B-084235170B49}"/>
              </a:ext>
            </a:extLst>
          </p:cNvPr>
          <p:cNvSpPr/>
          <p:nvPr/>
        </p:nvSpPr>
        <p:spPr>
          <a:xfrm>
            <a:off x="7020272" y="1635646"/>
            <a:ext cx="146848" cy="458908"/>
          </a:xfrm>
          <a:prstGeom prst="rightBrace">
            <a:avLst>
              <a:gd name="adj1" fmla="val 431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C99A76-B297-EBF3-DD4A-DBB027D289A1}"/>
              </a:ext>
            </a:extLst>
          </p:cNvPr>
          <p:cNvSpPr txBox="1"/>
          <p:nvPr/>
        </p:nvSpPr>
        <p:spPr>
          <a:xfrm>
            <a:off x="7214742" y="3147814"/>
            <a:ext cx="81505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9F9FB976-6A95-3823-F7E9-B5426DFDDA5B}"/>
              </a:ext>
            </a:extLst>
          </p:cNvPr>
          <p:cNvSpPr/>
          <p:nvPr/>
        </p:nvSpPr>
        <p:spPr>
          <a:xfrm>
            <a:off x="7020272" y="3219822"/>
            <a:ext cx="146848" cy="458908"/>
          </a:xfrm>
          <a:prstGeom prst="rightBrace">
            <a:avLst>
              <a:gd name="adj1" fmla="val 431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4884</Words>
  <Application>Microsoft Macintosh PowerPoint</Application>
  <PresentationFormat>全屏显示(16:9)</PresentationFormat>
  <Paragraphs>914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微软雅黑</vt:lpstr>
      <vt:lpstr>微软雅黑 Light</vt:lpstr>
      <vt:lpstr>Arial</vt:lpstr>
      <vt:lpstr>Calibri</vt:lpstr>
      <vt:lpstr>Impact</vt:lpstr>
      <vt:lpstr>Roboto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subject/>
  <dc:creator>李培俊</dc:creator>
  <cp:keywords/>
  <dc:description/>
  <cp:lastModifiedBy>T127794</cp:lastModifiedBy>
  <cp:revision>392</cp:revision>
  <dcterms:created xsi:type="dcterms:W3CDTF">2015-12-11T17:46:00Z</dcterms:created>
  <dcterms:modified xsi:type="dcterms:W3CDTF">2022-10-15T01:23:24Z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