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ppt/media/image2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7"/>
  </p:notesMasterIdLst>
  <p:sldIdLst>
    <p:sldId id="292" r:id="rId3"/>
    <p:sldId id="294" r:id="rId4"/>
    <p:sldId id="328" r:id="rId5"/>
    <p:sldId id="347" r:id="rId6"/>
    <p:sldId id="348" r:id="rId7"/>
    <p:sldId id="350" r:id="rId8"/>
    <p:sldId id="351" r:id="rId9"/>
    <p:sldId id="352" r:id="rId10"/>
    <p:sldId id="353" r:id="rId11"/>
    <p:sldId id="354" r:id="rId12"/>
    <p:sldId id="355" r:id="rId13"/>
    <p:sldId id="349" r:id="rId14"/>
    <p:sldId id="356" r:id="rId15"/>
    <p:sldId id="357" r:id="rId16"/>
  </p:sldIdLst>
  <p:sldSz cx="9144000" cy="6858000" type="screen4x3"/>
  <p:notesSz cx="6858000" cy="9144000"/>
  <p:embeddedFontLst>
    <p:embeddedFont>
      <p:font typeface="微软雅黑" panose="020B0503020204020204" pitchFamily="34" charset="-122"/>
      <p:regular r:id="rId18"/>
      <p:bold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Routhleck" initials="HR" lastIdx="1" clrIdx="0">
    <p:extLst>
      <p:ext uri="{19B8F6BF-5375-455C-9EA6-DF929625EA0E}">
        <p15:presenceInfo xmlns:p15="http://schemas.microsoft.com/office/powerpoint/2012/main" userId="31abde42ae91c3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559" autoAdjust="0"/>
  </p:normalViewPr>
  <p:slideViewPr>
    <p:cSldViewPr snapToGrid="0">
      <p:cViewPr varScale="1">
        <p:scale>
          <a:sx n="121" d="100"/>
          <a:sy n="121" d="100"/>
        </p:scale>
        <p:origin x="88" y="38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1T22:16:02.602"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5F2C2-1963-419D-A6F1-D2AA83E12A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DB44DD5-FD6A-490D-BD3B-8519F57037FB}">
      <dgm:prSet/>
      <dgm:spPr/>
      <dgm:t>
        <a:bodyPr/>
        <a:lstStyle/>
        <a:p>
          <a:r>
            <a:rPr lang="en-US" dirty="0">
              <a:latin typeface="+mn-ea"/>
              <a:ea typeface="+mn-ea"/>
            </a:rPr>
            <a:t>Fully Connection</a:t>
          </a:r>
          <a:endParaRPr lang="zh-CN" dirty="0">
            <a:latin typeface="+mn-ea"/>
            <a:ea typeface="+mn-ea"/>
          </a:endParaRPr>
        </a:p>
      </dgm:t>
    </dgm:pt>
    <dgm:pt modelId="{B0891B1F-6FF9-44BB-85D6-7EA981473548}" type="parTrans" cxnId="{2E2C6DFF-B581-4624-944B-C77AC9829EC2}">
      <dgm:prSet/>
      <dgm:spPr/>
      <dgm:t>
        <a:bodyPr/>
        <a:lstStyle/>
        <a:p>
          <a:endParaRPr lang="zh-CN" altLang="en-US">
            <a:latin typeface="+mn-ea"/>
            <a:ea typeface="+mn-ea"/>
          </a:endParaRPr>
        </a:p>
      </dgm:t>
    </dgm:pt>
    <dgm:pt modelId="{68310A76-E54C-4703-BEB8-30A664D49261}" type="sibTrans" cxnId="{2E2C6DFF-B581-4624-944B-C77AC9829EC2}">
      <dgm:prSet/>
      <dgm:spPr/>
      <dgm:t>
        <a:bodyPr/>
        <a:lstStyle/>
        <a:p>
          <a:endParaRPr lang="zh-CN" altLang="en-US">
            <a:latin typeface="+mn-ea"/>
            <a:ea typeface="+mn-ea"/>
          </a:endParaRPr>
        </a:p>
      </dgm:t>
    </dgm:pt>
    <dgm:pt modelId="{C2E4E4EA-B6E2-4985-972F-6A2FCDA2FE87}">
      <dgm:prSet/>
      <dgm:spPr/>
      <dgm:t>
        <a:bodyPr/>
        <a:lstStyle/>
        <a:p>
          <a:r>
            <a:rPr lang="en-US">
              <a:latin typeface="+mn-ea"/>
              <a:ea typeface="+mn-ea"/>
            </a:rPr>
            <a:t>CNN</a:t>
          </a:r>
          <a:endParaRPr lang="zh-CN">
            <a:latin typeface="+mn-ea"/>
            <a:ea typeface="+mn-ea"/>
          </a:endParaRPr>
        </a:p>
      </dgm:t>
    </dgm:pt>
    <dgm:pt modelId="{3B05A83C-BC4B-4AF7-81B7-E84D059DB05B}" type="parTrans" cxnId="{17E8F6F1-329B-4F1E-A350-A1307CD7A486}">
      <dgm:prSet/>
      <dgm:spPr/>
      <dgm:t>
        <a:bodyPr/>
        <a:lstStyle/>
        <a:p>
          <a:endParaRPr lang="zh-CN" altLang="en-US">
            <a:latin typeface="+mn-ea"/>
            <a:ea typeface="+mn-ea"/>
          </a:endParaRPr>
        </a:p>
      </dgm:t>
    </dgm:pt>
    <dgm:pt modelId="{C7834237-18DE-4371-9D34-17A2AB711C61}" type="sibTrans" cxnId="{17E8F6F1-329B-4F1E-A350-A1307CD7A486}">
      <dgm:prSet/>
      <dgm:spPr/>
      <dgm:t>
        <a:bodyPr/>
        <a:lstStyle/>
        <a:p>
          <a:endParaRPr lang="zh-CN" altLang="en-US">
            <a:latin typeface="+mn-ea"/>
            <a:ea typeface="+mn-ea"/>
          </a:endParaRPr>
        </a:p>
      </dgm:t>
    </dgm:pt>
    <dgm:pt modelId="{8169C17F-02BB-4132-9A3A-7FADDFF7DF7C}">
      <dgm:prSet/>
      <dgm:spPr/>
      <dgm:t>
        <a:bodyPr/>
        <a:lstStyle/>
        <a:p>
          <a:r>
            <a:rPr lang="en-US">
              <a:latin typeface="+mn-ea"/>
              <a:ea typeface="+mn-ea"/>
            </a:rPr>
            <a:t>RNN</a:t>
          </a:r>
          <a:endParaRPr lang="zh-CN">
            <a:latin typeface="+mn-ea"/>
            <a:ea typeface="+mn-ea"/>
          </a:endParaRPr>
        </a:p>
      </dgm:t>
    </dgm:pt>
    <dgm:pt modelId="{13B38683-6221-4C25-A84F-F7DE16248EA6}" type="parTrans" cxnId="{C88ECDA1-6A84-451B-9EB4-AEFC1F52469B}">
      <dgm:prSet/>
      <dgm:spPr/>
      <dgm:t>
        <a:bodyPr/>
        <a:lstStyle/>
        <a:p>
          <a:endParaRPr lang="zh-CN" altLang="en-US">
            <a:latin typeface="+mn-ea"/>
            <a:ea typeface="+mn-ea"/>
          </a:endParaRPr>
        </a:p>
      </dgm:t>
    </dgm:pt>
    <dgm:pt modelId="{F9F0FC70-C9D6-4EFF-AE48-301220088D46}" type="sibTrans" cxnId="{C88ECDA1-6A84-451B-9EB4-AEFC1F52469B}">
      <dgm:prSet/>
      <dgm:spPr/>
      <dgm:t>
        <a:bodyPr/>
        <a:lstStyle/>
        <a:p>
          <a:endParaRPr lang="zh-CN" altLang="en-US">
            <a:latin typeface="+mn-ea"/>
            <a:ea typeface="+mn-ea"/>
          </a:endParaRPr>
        </a:p>
      </dgm:t>
    </dgm:pt>
    <dgm:pt modelId="{4CAA8277-5F02-497D-9A86-32E74F1D0BEE}">
      <dgm:prSet/>
      <dgm:spPr/>
      <dgm:t>
        <a:bodyPr/>
        <a:lstStyle/>
        <a:p>
          <a:r>
            <a:rPr lang="en-US" dirty="0">
              <a:latin typeface="+mn-ea"/>
              <a:ea typeface="+mn-ea"/>
            </a:rPr>
            <a:t>Small world networks</a:t>
          </a:r>
          <a:endParaRPr lang="zh-CN" dirty="0">
            <a:latin typeface="+mn-ea"/>
            <a:ea typeface="+mn-ea"/>
          </a:endParaRPr>
        </a:p>
      </dgm:t>
    </dgm:pt>
    <dgm:pt modelId="{A7354F10-A321-47AC-9739-C2CFFE7A6E99}" type="parTrans" cxnId="{1044DE5D-5F49-4E8D-BD5E-CA216F87A3E3}">
      <dgm:prSet/>
      <dgm:spPr/>
      <dgm:t>
        <a:bodyPr/>
        <a:lstStyle/>
        <a:p>
          <a:endParaRPr lang="zh-CN" altLang="en-US">
            <a:latin typeface="+mn-ea"/>
            <a:ea typeface="+mn-ea"/>
          </a:endParaRPr>
        </a:p>
      </dgm:t>
    </dgm:pt>
    <dgm:pt modelId="{96A25D2E-ABF5-4046-89D3-16C5619DE556}" type="sibTrans" cxnId="{1044DE5D-5F49-4E8D-BD5E-CA216F87A3E3}">
      <dgm:prSet/>
      <dgm:spPr/>
      <dgm:t>
        <a:bodyPr/>
        <a:lstStyle/>
        <a:p>
          <a:endParaRPr lang="zh-CN" altLang="en-US">
            <a:latin typeface="+mn-ea"/>
            <a:ea typeface="+mn-ea"/>
          </a:endParaRPr>
        </a:p>
      </dgm:t>
    </dgm:pt>
    <dgm:pt modelId="{F951BAA2-2647-48F2-9495-3694F565C58C}">
      <dgm:prSet/>
      <dgm:spPr/>
      <dgm:t>
        <a:bodyPr/>
        <a:lstStyle/>
        <a:p>
          <a:r>
            <a:rPr lang="en-US">
              <a:latin typeface="+mn-ea"/>
              <a:ea typeface="+mn-ea"/>
            </a:rPr>
            <a:t>Large matrix + larger blocks</a:t>
          </a:r>
          <a:endParaRPr lang="zh-CN">
            <a:latin typeface="+mn-ea"/>
            <a:ea typeface="+mn-ea"/>
          </a:endParaRPr>
        </a:p>
      </dgm:t>
    </dgm:pt>
    <dgm:pt modelId="{2E746F2F-BE83-4B77-BCEC-CF363B3054BB}" type="parTrans" cxnId="{F61A7B7A-6A53-40A9-88B0-187B5242F2A1}">
      <dgm:prSet/>
      <dgm:spPr/>
      <dgm:t>
        <a:bodyPr/>
        <a:lstStyle/>
        <a:p>
          <a:endParaRPr lang="zh-CN" altLang="en-US">
            <a:latin typeface="+mn-ea"/>
            <a:ea typeface="+mn-ea"/>
          </a:endParaRPr>
        </a:p>
      </dgm:t>
    </dgm:pt>
    <dgm:pt modelId="{C6C3D540-9FE7-4B8C-9C89-4197CC8086B8}" type="sibTrans" cxnId="{F61A7B7A-6A53-40A9-88B0-187B5242F2A1}">
      <dgm:prSet/>
      <dgm:spPr/>
      <dgm:t>
        <a:bodyPr/>
        <a:lstStyle/>
        <a:p>
          <a:endParaRPr lang="zh-CN" altLang="en-US">
            <a:latin typeface="+mn-ea"/>
            <a:ea typeface="+mn-ea"/>
          </a:endParaRPr>
        </a:p>
      </dgm:t>
    </dgm:pt>
    <dgm:pt modelId="{4166755F-7BCD-41FB-8A9C-6B2D7709AB88}" type="pres">
      <dgm:prSet presAssocID="{1195F2C2-1963-419D-A6F1-D2AA83E12A35}" presName="Name0" presStyleCnt="0">
        <dgm:presLayoutVars>
          <dgm:chMax val="7"/>
          <dgm:chPref val="7"/>
          <dgm:dir/>
        </dgm:presLayoutVars>
      </dgm:prSet>
      <dgm:spPr/>
    </dgm:pt>
    <dgm:pt modelId="{299EF5C7-EF62-4A1C-9457-E743E2FAF272}" type="pres">
      <dgm:prSet presAssocID="{1195F2C2-1963-419D-A6F1-D2AA83E12A35}" presName="Name1" presStyleCnt="0"/>
      <dgm:spPr/>
    </dgm:pt>
    <dgm:pt modelId="{EC89C6E0-1F3C-4F73-80DF-BE1A5937A1F5}" type="pres">
      <dgm:prSet presAssocID="{1195F2C2-1963-419D-A6F1-D2AA83E12A35}" presName="cycle" presStyleCnt="0"/>
      <dgm:spPr/>
    </dgm:pt>
    <dgm:pt modelId="{8585E340-8A9C-4E7E-B34E-A7BB17CC1F9D}" type="pres">
      <dgm:prSet presAssocID="{1195F2C2-1963-419D-A6F1-D2AA83E12A35}" presName="srcNode" presStyleLbl="node1" presStyleIdx="0" presStyleCnt="5"/>
      <dgm:spPr/>
    </dgm:pt>
    <dgm:pt modelId="{840FF598-A3F2-4EB8-97BA-14073210FFE5}" type="pres">
      <dgm:prSet presAssocID="{1195F2C2-1963-419D-A6F1-D2AA83E12A35}" presName="conn" presStyleLbl="parChTrans1D2" presStyleIdx="0" presStyleCnt="1"/>
      <dgm:spPr/>
    </dgm:pt>
    <dgm:pt modelId="{ABEBF572-E7B0-4716-9408-67CC9FFB7DD0}" type="pres">
      <dgm:prSet presAssocID="{1195F2C2-1963-419D-A6F1-D2AA83E12A35}" presName="extraNode" presStyleLbl="node1" presStyleIdx="0" presStyleCnt="5"/>
      <dgm:spPr/>
    </dgm:pt>
    <dgm:pt modelId="{D4051217-6973-47F6-88C8-6FB3CA878758}" type="pres">
      <dgm:prSet presAssocID="{1195F2C2-1963-419D-A6F1-D2AA83E12A35}" presName="dstNode" presStyleLbl="node1" presStyleIdx="0" presStyleCnt="5"/>
      <dgm:spPr/>
    </dgm:pt>
    <dgm:pt modelId="{AD8C40C1-F28F-44EA-80A5-9D3B1000E568}" type="pres">
      <dgm:prSet presAssocID="{BDB44DD5-FD6A-490D-BD3B-8519F57037FB}" presName="text_1" presStyleLbl="node1" presStyleIdx="0" presStyleCnt="5">
        <dgm:presLayoutVars>
          <dgm:bulletEnabled val="1"/>
        </dgm:presLayoutVars>
      </dgm:prSet>
      <dgm:spPr/>
    </dgm:pt>
    <dgm:pt modelId="{529B717B-7C0D-45FE-9C8C-327FC567A671}" type="pres">
      <dgm:prSet presAssocID="{BDB44DD5-FD6A-490D-BD3B-8519F57037FB}" presName="accent_1" presStyleCnt="0"/>
      <dgm:spPr/>
    </dgm:pt>
    <dgm:pt modelId="{7299610F-BA48-4868-94A5-B1223F965F35}" type="pres">
      <dgm:prSet presAssocID="{BDB44DD5-FD6A-490D-BD3B-8519F57037FB}" presName="accentRepeatNode" presStyleLbl="solidFgAcc1" presStyleIdx="0" presStyleCnt="5"/>
      <dgm:spPr/>
    </dgm:pt>
    <dgm:pt modelId="{8096A34C-1879-48E3-AAA5-1A49BBF8BB87}" type="pres">
      <dgm:prSet presAssocID="{C2E4E4EA-B6E2-4985-972F-6A2FCDA2FE87}" presName="text_2" presStyleLbl="node1" presStyleIdx="1" presStyleCnt="5">
        <dgm:presLayoutVars>
          <dgm:bulletEnabled val="1"/>
        </dgm:presLayoutVars>
      </dgm:prSet>
      <dgm:spPr/>
    </dgm:pt>
    <dgm:pt modelId="{8A13C977-9443-4CC6-BAEF-9F13E9DE104A}" type="pres">
      <dgm:prSet presAssocID="{C2E4E4EA-B6E2-4985-972F-6A2FCDA2FE87}" presName="accent_2" presStyleCnt="0"/>
      <dgm:spPr/>
    </dgm:pt>
    <dgm:pt modelId="{A541E215-180E-490C-B095-98913738EF47}" type="pres">
      <dgm:prSet presAssocID="{C2E4E4EA-B6E2-4985-972F-6A2FCDA2FE87}" presName="accentRepeatNode" presStyleLbl="solidFgAcc1" presStyleIdx="1" presStyleCnt="5"/>
      <dgm:spPr/>
    </dgm:pt>
    <dgm:pt modelId="{90E5C719-3A02-472E-9792-E88C0BA7BD9C}" type="pres">
      <dgm:prSet presAssocID="{8169C17F-02BB-4132-9A3A-7FADDFF7DF7C}" presName="text_3" presStyleLbl="node1" presStyleIdx="2" presStyleCnt="5">
        <dgm:presLayoutVars>
          <dgm:bulletEnabled val="1"/>
        </dgm:presLayoutVars>
      </dgm:prSet>
      <dgm:spPr/>
    </dgm:pt>
    <dgm:pt modelId="{A2B251B1-7DB8-4B34-B3F7-29C3F778C29F}" type="pres">
      <dgm:prSet presAssocID="{8169C17F-02BB-4132-9A3A-7FADDFF7DF7C}" presName="accent_3" presStyleCnt="0"/>
      <dgm:spPr/>
    </dgm:pt>
    <dgm:pt modelId="{52F50381-8129-4F23-8A6E-C6FD5CDFA0F3}" type="pres">
      <dgm:prSet presAssocID="{8169C17F-02BB-4132-9A3A-7FADDFF7DF7C}" presName="accentRepeatNode" presStyleLbl="solidFgAcc1" presStyleIdx="2" presStyleCnt="5"/>
      <dgm:spPr/>
    </dgm:pt>
    <dgm:pt modelId="{DEB2AC13-5D2F-43B7-AC5F-978532D28F0D}" type="pres">
      <dgm:prSet presAssocID="{4CAA8277-5F02-497D-9A86-32E74F1D0BEE}" presName="text_4" presStyleLbl="node1" presStyleIdx="3" presStyleCnt="5">
        <dgm:presLayoutVars>
          <dgm:bulletEnabled val="1"/>
        </dgm:presLayoutVars>
      </dgm:prSet>
      <dgm:spPr/>
    </dgm:pt>
    <dgm:pt modelId="{13E201A9-FB3E-4F96-B27F-B304A15C5997}" type="pres">
      <dgm:prSet presAssocID="{4CAA8277-5F02-497D-9A86-32E74F1D0BEE}" presName="accent_4" presStyleCnt="0"/>
      <dgm:spPr/>
    </dgm:pt>
    <dgm:pt modelId="{68BE50EC-34B0-41AC-A111-9F5712BEBA89}" type="pres">
      <dgm:prSet presAssocID="{4CAA8277-5F02-497D-9A86-32E74F1D0BEE}" presName="accentRepeatNode" presStyleLbl="solidFgAcc1" presStyleIdx="3" presStyleCnt="5"/>
      <dgm:spPr/>
    </dgm:pt>
    <dgm:pt modelId="{BF85EE8E-4A14-4D15-9E8E-CA053B5B6065}" type="pres">
      <dgm:prSet presAssocID="{F951BAA2-2647-48F2-9495-3694F565C58C}" presName="text_5" presStyleLbl="node1" presStyleIdx="4" presStyleCnt="5">
        <dgm:presLayoutVars>
          <dgm:bulletEnabled val="1"/>
        </dgm:presLayoutVars>
      </dgm:prSet>
      <dgm:spPr/>
    </dgm:pt>
    <dgm:pt modelId="{ED237B1A-82D2-449E-9AFA-51EC17459938}" type="pres">
      <dgm:prSet presAssocID="{F951BAA2-2647-48F2-9495-3694F565C58C}" presName="accent_5" presStyleCnt="0"/>
      <dgm:spPr/>
    </dgm:pt>
    <dgm:pt modelId="{DECB4CB8-1BEF-4C1E-A203-50DF6F0C2029}" type="pres">
      <dgm:prSet presAssocID="{F951BAA2-2647-48F2-9495-3694F565C58C}" presName="accentRepeatNode" presStyleLbl="solidFgAcc1" presStyleIdx="4" presStyleCnt="5"/>
      <dgm:spPr/>
    </dgm:pt>
  </dgm:ptLst>
  <dgm:cxnLst>
    <dgm:cxn modelId="{069C041D-28D3-4C8C-932E-BFBE96811AB6}" type="presOf" srcId="{68310A76-E54C-4703-BEB8-30A664D49261}" destId="{840FF598-A3F2-4EB8-97BA-14073210FFE5}" srcOrd="0" destOrd="0" presId="urn:microsoft.com/office/officeart/2008/layout/VerticalCurvedList"/>
    <dgm:cxn modelId="{2DE77029-D900-4543-BB21-0519543EB3E5}" type="presOf" srcId="{4CAA8277-5F02-497D-9A86-32E74F1D0BEE}" destId="{DEB2AC13-5D2F-43B7-AC5F-978532D28F0D}" srcOrd="0" destOrd="0" presId="urn:microsoft.com/office/officeart/2008/layout/VerticalCurvedList"/>
    <dgm:cxn modelId="{1044DE5D-5F49-4E8D-BD5E-CA216F87A3E3}" srcId="{1195F2C2-1963-419D-A6F1-D2AA83E12A35}" destId="{4CAA8277-5F02-497D-9A86-32E74F1D0BEE}" srcOrd="3" destOrd="0" parTransId="{A7354F10-A321-47AC-9739-C2CFFE7A6E99}" sibTransId="{96A25D2E-ABF5-4046-89D3-16C5619DE556}"/>
    <dgm:cxn modelId="{DF01066F-834F-480F-99D1-5AD9A80CE730}" type="presOf" srcId="{C2E4E4EA-B6E2-4985-972F-6A2FCDA2FE87}" destId="{8096A34C-1879-48E3-AAA5-1A49BBF8BB87}" srcOrd="0" destOrd="0" presId="urn:microsoft.com/office/officeart/2008/layout/VerticalCurvedList"/>
    <dgm:cxn modelId="{F3FFA170-B8F8-41B8-AA02-CD891D74BE8F}" type="presOf" srcId="{F951BAA2-2647-48F2-9495-3694F565C58C}" destId="{BF85EE8E-4A14-4D15-9E8E-CA053B5B6065}" srcOrd="0" destOrd="0" presId="urn:microsoft.com/office/officeart/2008/layout/VerticalCurvedList"/>
    <dgm:cxn modelId="{F61A7B7A-6A53-40A9-88B0-187B5242F2A1}" srcId="{1195F2C2-1963-419D-A6F1-D2AA83E12A35}" destId="{F951BAA2-2647-48F2-9495-3694F565C58C}" srcOrd="4" destOrd="0" parTransId="{2E746F2F-BE83-4B77-BCEC-CF363B3054BB}" sibTransId="{C6C3D540-9FE7-4B8C-9C89-4197CC8086B8}"/>
    <dgm:cxn modelId="{B235147D-D028-49BA-B5F0-96B1D071A6F5}" type="presOf" srcId="{BDB44DD5-FD6A-490D-BD3B-8519F57037FB}" destId="{AD8C40C1-F28F-44EA-80A5-9D3B1000E568}" srcOrd="0" destOrd="0" presId="urn:microsoft.com/office/officeart/2008/layout/VerticalCurvedList"/>
    <dgm:cxn modelId="{80E65083-236A-44A0-AE1B-4F620DE4970C}" type="presOf" srcId="{1195F2C2-1963-419D-A6F1-D2AA83E12A35}" destId="{4166755F-7BCD-41FB-8A9C-6B2D7709AB88}" srcOrd="0" destOrd="0" presId="urn:microsoft.com/office/officeart/2008/layout/VerticalCurvedList"/>
    <dgm:cxn modelId="{C88ECDA1-6A84-451B-9EB4-AEFC1F52469B}" srcId="{1195F2C2-1963-419D-A6F1-D2AA83E12A35}" destId="{8169C17F-02BB-4132-9A3A-7FADDFF7DF7C}" srcOrd="2" destOrd="0" parTransId="{13B38683-6221-4C25-A84F-F7DE16248EA6}" sibTransId="{F9F0FC70-C9D6-4EFF-AE48-301220088D46}"/>
    <dgm:cxn modelId="{B780A9C6-A2FF-4CEE-B96F-1296D04B4F80}" type="presOf" srcId="{8169C17F-02BB-4132-9A3A-7FADDFF7DF7C}" destId="{90E5C719-3A02-472E-9792-E88C0BA7BD9C}" srcOrd="0" destOrd="0" presId="urn:microsoft.com/office/officeart/2008/layout/VerticalCurvedList"/>
    <dgm:cxn modelId="{17E8F6F1-329B-4F1E-A350-A1307CD7A486}" srcId="{1195F2C2-1963-419D-A6F1-D2AA83E12A35}" destId="{C2E4E4EA-B6E2-4985-972F-6A2FCDA2FE87}" srcOrd="1" destOrd="0" parTransId="{3B05A83C-BC4B-4AF7-81B7-E84D059DB05B}" sibTransId="{C7834237-18DE-4371-9D34-17A2AB711C61}"/>
    <dgm:cxn modelId="{2E2C6DFF-B581-4624-944B-C77AC9829EC2}" srcId="{1195F2C2-1963-419D-A6F1-D2AA83E12A35}" destId="{BDB44DD5-FD6A-490D-BD3B-8519F57037FB}" srcOrd="0" destOrd="0" parTransId="{B0891B1F-6FF9-44BB-85D6-7EA981473548}" sibTransId="{68310A76-E54C-4703-BEB8-30A664D49261}"/>
    <dgm:cxn modelId="{1B71F334-A944-4E9C-827A-5961C2185672}" type="presParOf" srcId="{4166755F-7BCD-41FB-8A9C-6B2D7709AB88}" destId="{299EF5C7-EF62-4A1C-9457-E743E2FAF272}" srcOrd="0" destOrd="0" presId="urn:microsoft.com/office/officeart/2008/layout/VerticalCurvedList"/>
    <dgm:cxn modelId="{1E40E58E-10FE-4259-BADA-92B65DF0CA32}" type="presParOf" srcId="{299EF5C7-EF62-4A1C-9457-E743E2FAF272}" destId="{EC89C6E0-1F3C-4F73-80DF-BE1A5937A1F5}" srcOrd="0" destOrd="0" presId="urn:microsoft.com/office/officeart/2008/layout/VerticalCurvedList"/>
    <dgm:cxn modelId="{518421E2-46D6-4FAB-AB45-534301617290}" type="presParOf" srcId="{EC89C6E0-1F3C-4F73-80DF-BE1A5937A1F5}" destId="{8585E340-8A9C-4E7E-B34E-A7BB17CC1F9D}" srcOrd="0" destOrd="0" presId="urn:microsoft.com/office/officeart/2008/layout/VerticalCurvedList"/>
    <dgm:cxn modelId="{D5E7919C-1B72-4EF3-82CC-526CB678A1B1}" type="presParOf" srcId="{EC89C6E0-1F3C-4F73-80DF-BE1A5937A1F5}" destId="{840FF598-A3F2-4EB8-97BA-14073210FFE5}" srcOrd="1" destOrd="0" presId="urn:microsoft.com/office/officeart/2008/layout/VerticalCurvedList"/>
    <dgm:cxn modelId="{54BBA4B0-2E23-4C2E-975C-3EB8ADABA953}" type="presParOf" srcId="{EC89C6E0-1F3C-4F73-80DF-BE1A5937A1F5}" destId="{ABEBF572-E7B0-4716-9408-67CC9FFB7DD0}" srcOrd="2" destOrd="0" presId="urn:microsoft.com/office/officeart/2008/layout/VerticalCurvedList"/>
    <dgm:cxn modelId="{1A16E90F-56A1-4DF7-8ACD-0AC8AF23BB1D}" type="presParOf" srcId="{EC89C6E0-1F3C-4F73-80DF-BE1A5937A1F5}" destId="{D4051217-6973-47F6-88C8-6FB3CA878758}" srcOrd="3" destOrd="0" presId="urn:microsoft.com/office/officeart/2008/layout/VerticalCurvedList"/>
    <dgm:cxn modelId="{26A9A0DA-B216-427C-84AA-E1AB28778ED0}" type="presParOf" srcId="{299EF5C7-EF62-4A1C-9457-E743E2FAF272}" destId="{AD8C40C1-F28F-44EA-80A5-9D3B1000E568}" srcOrd="1" destOrd="0" presId="urn:microsoft.com/office/officeart/2008/layout/VerticalCurvedList"/>
    <dgm:cxn modelId="{CC5FA4B9-F028-4115-A9B9-20F1D6E14D68}" type="presParOf" srcId="{299EF5C7-EF62-4A1C-9457-E743E2FAF272}" destId="{529B717B-7C0D-45FE-9C8C-327FC567A671}" srcOrd="2" destOrd="0" presId="urn:microsoft.com/office/officeart/2008/layout/VerticalCurvedList"/>
    <dgm:cxn modelId="{2DA14AF4-F9B0-4356-B36B-B3CC329066CA}" type="presParOf" srcId="{529B717B-7C0D-45FE-9C8C-327FC567A671}" destId="{7299610F-BA48-4868-94A5-B1223F965F35}" srcOrd="0" destOrd="0" presId="urn:microsoft.com/office/officeart/2008/layout/VerticalCurvedList"/>
    <dgm:cxn modelId="{8AE902E3-12C3-4B01-8E88-8BE079E18FEA}" type="presParOf" srcId="{299EF5C7-EF62-4A1C-9457-E743E2FAF272}" destId="{8096A34C-1879-48E3-AAA5-1A49BBF8BB87}" srcOrd="3" destOrd="0" presId="urn:microsoft.com/office/officeart/2008/layout/VerticalCurvedList"/>
    <dgm:cxn modelId="{277F0E94-085D-451A-95FE-249F26EA0631}" type="presParOf" srcId="{299EF5C7-EF62-4A1C-9457-E743E2FAF272}" destId="{8A13C977-9443-4CC6-BAEF-9F13E9DE104A}" srcOrd="4" destOrd="0" presId="urn:microsoft.com/office/officeart/2008/layout/VerticalCurvedList"/>
    <dgm:cxn modelId="{A341BA22-D7B5-47A5-B866-666D28EA2769}" type="presParOf" srcId="{8A13C977-9443-4CC6-BAEF-9F13E9DE104A}" destId="{A541E215-180E-490C-B095-98913738EF47}" srcOrd="0" destOrd="0" presId="urn:microsoft.com/office/officeart/2008/layout/VerticalCurvedList"/>
    <dgm:cxn modelId="{C1EE1208-BB4C-4E69-A205-D4A48ACF7478}" type="presParOf" srcId="{299EF5C7-EF62-4A1C-9457-E743E2FAF272}" destId="{90E5C719-3A02-472E-9792-E88C0BA7BD9C}" srcOrd="5" destOrd="0" presId="urn:microsoft.com/office/officeart/2008/layout/VerticalCurvedList"/>
    <dgm:cxn modelId="{B721E7A1-651F-479E-86AF-56D3131CBBB2}" type="presParOf" srcId="{299EF5C7-EF62-4A1C-9457-E743E2FAF272}" destId="{A2B251B1-7DB8-4B34-B3F7-29C3F778C29F}" srcOrd="6" destOrd="0" presId="urn:microsoft.com/office/officeart/2008/layout/VerticalCurvedList"/>
    <dgm:cxn modelId="{B127C112-8428-494E-90A0-3D65DAE750AC}" type="presParOf" srcId="{A2B251B1-7DB8-4B34-B3F7-29C3F778C29F}" destId="{52F50381-8129-4F23-8A6E-C6FD5CDFA0F3}" srcOrd="0" destOrd="0" presId="urn:microsoft.com/office/officeart/2008/layout/VerticalCurvedList"/>
    <dgm:cxn modelId="{8668EC25-09AA-4A0A-988E-3A999B6F3D0D}" type="presParOf" srcId="{299EF5C7-EF62-4A1C-9457-E743E2FAF272}" destId="{DEB2AC13-5D2F-43B7-AC5F-978532D28F0D}" srcOrd="7" destOrd="0" presId="urn:microsoft.com/office/officeart/2008/layout/VerticalCurvedList"/>
    <dgm:cxn modelId="{9129B88C-ADF8-454B-9E99-F1F61534CF7E}" type="presParOf" srcId="{299EF5C7-EF62-4A1C-9457-E743E2FAF272}" destId="{13E201A9-FB3E-4F96-B27F-B304A15C5997}" srcOrd="8" destOrd="0" presId="urn:microsoft.com/office/officeart/2008/layout/VerticalCurvedList"/>
    <dgm:cxn modelId="{3FFEEFFF-B4A6-4F8D-9C60-3315882579BE}" type="presParOf" srcId="{13E201A9-FB3E-4F96-B27F-B304A15C5997}" destId="{68BE50EC-34B0-41AC-A111-9F5712BEBA89}" srcOrd="0" destOrd="0" presId="urn:microsoft.com/office/officeart/2008/layout/VerticalCurvedList"/>
    <dgm:cxn modelId="{8A0C9816-B3E3-4CA2-BEB9-337EDBAD4B55}" type="presParOf" srcId="{299EF5C7-EF62-4A1C-9457-E743E2FAF272}" destId="{BF85EE8E-4A14-4D15-9E8E-CA053B5B6065}" srcOrd="9" destOrd="0" presId="urn:microsoft.com/office/officeart/2008/layout/VerticalCurvedList"/>
    <dgm:cxn modelId="{C0BD83BA-0DA6-4FD0-B697-1ABA9162894C}" type="presParOf" srcId="{299EF5C7-EF62-4A1C-9457-E743E2FAF272}" destId="{ED237B1A-82D2-449E-9AFA-51EC17459938}" srcOrd="10" destOrd="0" presId="urn:microsoft.com/office/officeart/2008/layout/VerticalCurvedList"/>
    <dgm:cxn modelId="{CED66FA2-EC89-45E6-BEE7-5BC1F0BD3428}" type="presParOf" srcId="{ED237B1A-82D2-449E-9AFA-51EC17459938}" destId="{DECB4CB8-1BEF-4C1E-A203-50DF6F0C20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FF598-A3F2-4EB8-97BA-14073210FFE5}">
      <dsp:nvSpPr>
        <dsp:cNvPr id="0" name=""/>
        <dsp:cNvSpPr/>
      </dsp:nvSpPr>
      <dsp:spPr>
        <a:xfrm>
          <a:off x="-6165575" y="-943277"/>
          <a:ext cx="7339334" cy="7339334"/>
        </a:xfrm>
        <a:prstGeom prst="blockArc">
          <a:avLst>
            <a:gd name="adj1" fmla="val 18900000"/>
            <a:gd name="adj2" fmla="val 2700000"/>
            <a:gd name="adj3" fmla="val 29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8C40C1-F28F-44EA-80A5-9D3B1000E568}">
      <dsp:nvSpPr>
        <dsp:cNvPr id="0" name=""/>
        <dsp:cNvSpPr/>
      </dsp:nvSpPr>
      <dsp:spPr>
        <a:xfrm>
          <a:off x="512869" y="340689"/>
          <a:ext cx="7952622"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n-ea"/>
              <a:ea typeface="+mn-ea"/>
            </a:rPr>
            <a:t>Fully Connection</a:t>
          </a:r>
          <a:endParaRPr lang="zh-CN" sz="2700" kern="1200" dirty="0">
            <a:latin typeface="+mn-ea"/>
            <a:ea typeface="+mn-ea"/>
          </a:endParaRPr>
        </a:p>
      </dsp:txBody>
      <dsp:txXfrm>
        <a:off x="512869" y="340689"/>
        <a:ext cx="7952622" cy="681815"/>
      </dsp:txXfrm>
    </dsp:sp>
    <dsp:sp modelId="{7299610F-BA48-4868-94A5-B1223F965F35}">
      <dsp:nvSpPr>
        <dsp:cNvPr id="0" name=""/>
        <dsp:cNvSpPr/>
      </dsp:nvSpPr>
      <dsp:spPr>
        <a:xfrm>
          <a:off x="86735" y="255462"/>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96A34C-1879-48E3-AAA5-1A49BBF8BB87}">
      <dsp:nvSpPr>
        <dsp:cNvPr id="0" name=""/>
        <dsp:cNvSpPr/>
      </dsp:nvSpPr>
      <dsp:spPr>
        <a:xfrm>
          <a:off x="1001438" y="1363085"/>
          <a:ext cx="7464053"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CNN</a:t>
          </a:r>
          <a:endParaRPr lang="zh-CN" sz="2700" kern="1200">
            <a:latin typeface="+mn-ea"/>
            <a:ea typeface="+mn-ea"/>
          </a:endParaRPr>
        </a:p>
      </dsp:txBody>
      <dsp:txXfrm>
        <a:off x="1001438" y="1363085"/>
        <a:ext cx="7464053" cy="681815"/>
      </dsp:txXfrm>
    </dsp:sp>
    <dsp:sp modelId="{A541E215-180E-490C-B095-98913738EF47}">
      <dsp:nvSpPr>
        <dsp:cNvPr id="0" name=""/>
        <dsp:cNvSpPr/>
      </dsp:nvSpPr>
      <dsp:spPr>
        <a:xfrm>
          <a:off x="575304" y="1277858"/>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E5C719-3A02-472E-9792-E88C0BA7BD9C}">
      <dsp:nvSpPr>
        <dsp:cNvPr id="0" name=""/>
        <dsp:cNvSpPr/>
      </dsp:nvSpPr>
      <dsp:spPr>
        <a:xfrm>
          <a:off x="1151390" y="2385481"/>
          <a:ext cx="7314101"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RNN</a:t>
          </a:r>
          <a:endParaRPr lang="zh-CN" sz="2700" kern="1200">
            <a:latin typeface="+mn-ea"/>
            <a:ea typeface="+mn-ea"/>
          </a:endParaRPr>
        </a:p>
      </dsp:txBody>
      <dsp:txXfrm>
        <a:off x="1151390" y="2385481"/>
        <a:ext cx="7314101" cy="681815"/>
      </dsp:txXfrm>
    </dsp:sp>
    <dsp:sp modelId="{52F50381-8129-4F23-8A6E-C6FD5CDFA0F3}">
      <dsp:nvSpPr>
        <dsp:cNvPr id="0" name=""/>
        <dsp:cNvSpPr/>
      </dsp:nvSpPr>
      <dsp:spPr>
        <a:xfrm>
          <a:off x="725255" y="2300254"/>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B2AC13-5D2F-43B7-AC5F-978532D28F0D}">
      <dsp:nvSpPr>
        <dsp:cNvPr id="0" name=""/>
        <dsp:cNvSpPr/>
      </dsp:nvSpPr>
      <dsp:spPr>
        <a:xfrm>
          <a:off x="1001438" y="3407877"/>
          <a:ext cx="7464053"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n-ea"/>
              <a:ea typeface="+mn-ea"/>
            </a:rPr>
            <a:t>Small world networks</a:t>
          </a:r>
          <a:endParaRPr lang="zh-CN" sz="2700" kern="1200" dirty="0">
            <a:latin typeface="+mn-ea"/>
            <a:ea typeface="+mn-ea"/>
          </a:endParaRPr>
        </a:p>
      </dsp:txBody>
      <dsp:txXfrm>
        <a:off x="1001438" y="3407877"/>
        <a:ext cx="7464053" cy="681815"/>
      </dsp:txXfrm>
    </dsp:sp>
    <dsp:sp modelId="{68BE50EC-34B0-41AC-A111-9F5712BEBA89}">
      <dsp:nvSpPr>
        <dsp:cNvPr id="0" name=""/>
        <dsp:cNvSpPr/>
      </dsp:nvSpPr>
      <dsp:spPr>
        <a:xfrm>
          <a:off x="575304" y="3322650"/>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85EE8E-4A14-4D15-9E8E-CA053B5B6065}">
      <dsp:nvSpPr>
        <dsp:cNvPr id="0" name=""/>
        <dsp:cNvSpPr/>
      </dsp:nvSpPr>
      <dsp:spPr>
        <a:xfrm>
          <a:off x="512869" y="4430273"/>
          <a:ext cx="7952622"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Large matrix + larger blocks</a:t>
          </a:r>
          <a:endParaRPr lang="zh-CN" sz="2700" kern="1200">
            <a:latin typeface="+mn-ea"/>
            <a:ea typeface="+mn-ea"/>
          </a:endParaRPr>
        </a:p>
      </dsp:txBody>
      <dsp:txXfrm>
        <a:off x="512869" y="4430273"/>
        <a:ext cx="7952622" cy="681815"/>
      </dsp:txXfrm>
    </dsp:sp>
    <dsp:sp modelId="{DECB4CB8-1BEF-4C1E-A203-50DF6F0C2029}">
      <dsp:nvSpPr>
        <dsp:cNvPr id="0" name=""/>
        <dsp:cNvSpPr/>
      </dsp:nvSpPr>
      <dsp:spPr>
        <a:xfrm>
          <a:off x="86735" y="4345046"/>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20.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64,'30'0,"-1"2,0 1,48 11,-45-6,11 2,0 0,1-3,63 2,453-10,-529-1,0-1,35-8,-32 5,51-3,29 10,50-2,-80-15,-62 11,1 1,34-3,-28 5,49-11,-50 7,54-3,78-7,-104 8,69-1,2973 11,-3075-1,0 1,42 11,-40-8,-1 0,32 1,74-7,50 2,-96 14,-61-10,0-1,33 3,660-6,-347-3,157 2,-503 1,0 1,42 11,-40-8,-1 0,32 1,24-5,-42-2,1 2,-1 2,59 11,88 18,-158-27,1-2,0-1,43-1,-45-2,-1 1,1 1,0 1,34 9,87 27,-106-31,0-2,0-2,0-1,0-2,52-7,34-20,-103 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10.8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0 164,'24'1,"0"2,37 8,-37-6,1-1,33 2,6-7,-32-1,48 5,-69-1,0 1,19 6,-20-6,1 0,-1 0,17 2,209-3,-122-3,784 1,-810-8,-2 1,-73 6,0 0,0 0,0-1,-1-1,22-7,-11 3,1 1,0 1,0 1,46-1,-56 4,1-1,0-1,-1 0,23-8,-5 1,25 0,-44 8,0 0,0 0,18-7,-13 2,0 1,0 1,1 0,-1 1,31-1,-32 3,1-1,-1 0,32-10,-31 7,1 1,-1 1,25-3,10 7,-40 1,0-1,0 0,0-1,0-1,0 0,20-6,-17 3,0 1,0 0,0 1,30-1,69 5,-45 1,783-3,-847 1,0 0,-1 0,1 1,-1 0,1 0,-1 0,0 0,1 1,-1 0,0 0,0 0,0 1,0 0,0 0,-1 0,7 6,40 27,-40-28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31.71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1 149,'135'2,"143"-5,-255 1,1-2,-1-1,1-1,21-9,-27 11,0 0,0 1,0 1,0 1,26 1,-28 1,0-1,-1 0,1-1,0-1,-1-1,0 0,1-1,16-7,-19 7,0-1,0 2,1 0,-1 0,1 1,15 0,-15 2,0-1,0-1,-1-1,1 0,-1 0,15-7,-17 6,-1 0,2 1,-1 0,0 1,0 0,17 0,72 3,-44 0,1148 0,-1117 6,0 1,-12-10,-36 0,66 6,-93-2,0 1,17 6,-19-5,0-1,1-1,16 3,168-4,-19-1,-111 7,23 1,991-8,-493-1,-498-6,-2-1,95-3,-106 6,92 5,-63 2,246-2,-340-1,1 0,-1-1,0 0,20-7,-18 5,0 1,0 0,13-1,210 2,-120 4,936-2,-1027 1,31 5,19 2,-59-8,-4 0,-1 0,1 0,0 2,-1-1,0 1,13 4,-4 0,1-1,-1-2,1 1,24-1,40 8,-39 2,-35-9,0-1,1 0,-1-1,13 2,19-2,-23-1,-1 0,1 1,0 0,-1 2,34 10,-39-9,0-1,0 0,0-2,1 1,22 0,71-4,-43-1,56 3,109-3,-163-4,22-2,-76 8,-2 0,1 0,-1 0,1-1,-1-1,1 1,14-6,-5 1,0 2,-1 0,1 1,0 1,38 1,-27 0,41-5,-14 1,-40 3,0 1,31-8,-24 3,0 2,1 0,38 1,-28 1,31-5,19 0,-47 8,-19 0,-1-1,1-1,0-1,-1 0,20-6,-15 2,1 1,0 1,39-2,79 8,-52 0,67-14,-76 7,93 5,-64 2,85-2,-176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44.70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1,'12'0,"0"1,0 1,0 0,0 1,0 0,-1 1,17 7,-12-5,-6-3,1 0,0-1,1 0,-1-1,23 0,-23-1,1 0,0 1,-1 1,1 0,15 4,-3 2,1-2,0 0,0-2,28 2,103-3,-125-3,954-1,-898-6,0-1,724 9,-781 0,28 5,29 2,-11-10,-33 1,58 4,-39 11,-46-10,-1 0,23 2,27 0,89 4,-144-10,1 1,-1 1,0 0,20 7,-18-5,0-1,24 4,200-5,-121-4,848 2,-927-2,59-11,-47 0,-38 9,1 1,0 0,19-2,166-12,-130 4,-47 8,-1 1,33-2,-3 5,-13 0,45-5,-22 0,1 3,68 4,-30 1,122-2,-209-1,0 0,1 0,-1-1,19-7,-17 5,0 0,0 2,13-2,211 1,-121 5,542-2,-570 7,0 1,0-8,-67-1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2:18.8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90,'27'1,"27"5,-37-3,0-1,0-1,0 0,0-1,25-4,-2-3,-21 4,-1 0,1-1,-1-1,21-9,-24 9,1 0,0 1,0 1,1 0,26-1,-4 1,11-1,-37 4,0 0,0-1,0-1,-1 0,18-6,-14 3,0 1,0 0,0 1,30-1,68 5,-44 1,89 9,-118-7,-25-3,1 0,0 1,17 6,7 1,0-1,78 5,60-11,-98-3,-71 2,0 0,1 1,-1 0,19 6,-17-4,0 0,0-1,13 1,39-1,33 3,-37 0,-1-2,68-6,-30 0,-85 3,0 0,1 0,-1 1,0 1,22 7,-10-5,0 0,0-2,1-1,-1-1,47-4,-8 1,813 2,-789 8,0-1,681-7,-758 1,0 0,0 0,1 1,18 7,-17-5,0-1,0 0,13 1,49 0,92-7,-142 0,-1-1,1-1,44-16,-50 17,1 0,-1 1,1 1,36 1,-27 0,35-4,-52 4,0-1,0-1,0 0,14-5,-10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2:21.48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0 106,'58'0,"22"1,87-11,-136 6,-8 2,1-2,38-10,-37 8,1 0,50-3,-17 3,-8-7,-40 9,1 1,-1 0,15-1,36 1,37-4,-39 1,-1 3,68 5,-30 0,1282-2,-1347 1,32 6,-8 0,-1-1,66 2,-83-9,-24 0,1 1,-1 0,0 0,1 2,-1 0,0 0,15 5,-3 1,1-1,0-2,50 4,-68-8,29 1,37-3,-41 0,55 4,-77-1,0 1,17 6,-19-6,1 1,-1-2,17 3,209-2,-122-5,432 2,-527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24.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1 126,'34'2,"0"1,42 10,-4-1,6 1,-35-5,87 4,1201-13,-1308-1,0 0,43-10,-42 6,1 2,31-3,-34 7,15-1,0-1,65-12,-76 9,-1 2,46 0,-48 3,0-1,0-1,40-9,-37 5,0 2,0 1,38 0,-37 2,-1-1,1 0,30-8,-23 3,-1 2,1 1,1 2,47 3,53-3,-51-14,-62 11,1 1,34-3,-29 5,50-11,-50 8,55-5,351 11,-410 0,-1 1,41 10,-39-6,1-2,28 2,86-8,61 4,-118 13,-61-10,1 0,35 1,-6-4,82 14,-91-10,1-2,66-4,33 3,-49 15,-32-5,1 0,-37-7,-1-1,45 2,-11-6,-23-2,0 2,0 2,59 11,170 31,-232-39,62 18,-68-16,1-1,0-1,40 4,-38-7,44 9,-47-6,1-1,30 1,-22-5,207-4,-229 1,0-1,0-1,-1 0,1-1,15-7,-15 5,-1 2,1 0,0 0,20-2,-10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1.2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96,'130'3,"143"-7,-189-11,-62 10,0 1,36-3,-30 5,51-11,-51 7,54-3,57 10,63-3,-106-13,-64 9,57-4,378 9,-222 3,-222-1,0 1,42 11,-40-8,0 0,31 1,23-5,-40-2,-1 2,1 2,57 11,-60-8,0-2,0-1,70-3,-69-2,-1 2,1 1,61 11,-25-1,0-2,1-4,121-8,-53 0,2863 3,-2981 2,-1 0,41 10,-39-7,1 0,28 1,662-5,-347-3,1273 2,-1611-2,0-1,35-8,-32 5,52-3,-43 8,-8 1,0-2,1-1,43-10,-30 5,1 2,0 2,-1 3,61 5,4-1,226-3,-314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6.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98,'19'1,"-1"1,1 1,24 7,44 5,55 0,-77-6,71-1,-17-6,133-6,-66-25,-61 13,-84 9,72-3,-21 10,-25 2,0-4,110-15,-106 7,2 4,143 7,-81 2,-132-3,38 0,0-1,-1-1,64-14,-67 10,1 1,-1 2,1 2,41 3,-40 0,-1-1,0-2,71-12,-37 1,1 4,1 3,122 8,-54 0,1500-3,-1603 2,1 2,-1 2,48 13,-47-9,1-2,75 6,35 1,-99-8,55 1,-82-6,-1 0,37 10,-35-7,0 0,29 0,-20-4,0 2,62 11,-52-3,-5-1,0-1,0-3,60 3,-2-11,84 4,-99 12,-59-9,-1 0,33 1,639-4,-336-5,229 3,-564-1,-1-2,41-8,-38 5,-1 2,29-2,662 4,-347 5,-324-3,-3 1,0-2,0-1,78-15,-86 11,0 1,0 2,1 2,45 3,62-3,-58-13,-61 8,0 2,33-2,350 5,-192 3,-184-4,0-1,38-8,-35 4,54-3,607 9,-335 3,106-2,-443 1,1 2,43 9,-42-6,1-2,31 2,556-4,-294-4,-295 3,1 1,40 10,-39-6,1-2,28 2,28-7,-56-1,0 2,0 0,1 2,-2 1,30 7,-18-3,1 0,0-3,0-1,0-2,49-4,83 4,-67 13,-64-7,67 2,2122-7,-1049-5,60 3,-1215-1,-1-2,41-8,-38 5,-1 2,29-2,662 4,-347 5,188-3,-531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8.0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91,'35'0,"1"1,-1 2,56 12,-57-10,-1-1,1-1,0-2,-1-2,1-1,61-12,2 2,45 7,-103 6,0-2,0-2,54-10,-62 7,0 2,0 2,57 2,28-2,-31-13,-63 10,1 1,33-3,-36 5,-1 0,29-8,-5 1,-20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1T18:24:13.773"/>
    </inkml:context>
    <inkml:brush xml:id="br0">
      <inkml:brushProperty name="width" value="0.05" units="cm"/>
      <inkml:brushProperty name="height" value="0.05" units="cm"/>
      <inkml:brushProperty name="color" value="#E71224"/>
    </inkml:brush>
  </inkml:definitions>
  <inkml:trace contextRef="#ctx0" brushRef="#br0">1458 77 24575,'-3'0'0,"1"-1"0,-1 0 0,1 1 0,-1-1 0,1 0 0,0 0 0,-1-1 0,-1 0 0,-12-6 0,-72-11 0,0-1 0,66 14 0,1 2 0,-1 0 0,-42-2 0,-71 7 0,48 1 0,-12-3 0,-108 3 0,196-1 0,-1 2 0,1-1 0,-1 1 0,1 1 0,0 0 0,1 0 0,-20 12 0,-2 0 0,15-7 0,0 1 0,-23 18 0,-18 11 0,-55 35 0,80-51 0,15-9 0,0 0 0,-30 30 0,39-34 0,1-1 0,0 1 0,1 1 0,0 0 0,0 0 0,-7 18 0,9-17 0,1 0 0,0 1 0,1-1 0,1 0 0,0 1 0,1 0 0,0-1 0,1 1 0,0 0 0,1 0 0,0-1 0,1 1 0,1-1 0,0 1 0,0-1 0,1 0 0,1 0 0,0-1 0,1 1 0,0-1 0,1 0 0,11 14 0,62 90 0,-28-48 0,-23-28 0,1-2 0,57 54 0,-71-76 0,1-1 0,1-1 0,0-1 0,0-1 0,21 10 0,-4-5 0,-15-6 0,1 0 0,0-2 0,0 0 0,24 5 0,57 18 0,-67-24 0,1-2 0,45 0 0,-63-4 0,-1 1 0,0 1 0,21 6 0,-19-5 0,-1 0 0,31 2 0,325-5 0,-179-3 0,-171 2 0,-1-2 0,0-1 0,0-1 0,0-1 0,0-1 0,29-11 0,-23 5 0,0-2 0,-1 0 0,-1-2 0,31-23 0,-49 31 0,-1 0 0,0-1 0,-1 1 0,0-1 0,0-1 0,-1 1 0,-1-1 0,6-12 0,-5 5 0,0 0 0,-2 0 0,0 0 0,-1 0 0,2-34 0,-8-88 0,2 126 0,0 0 0,-1 0 0,-1 0 0,0 0 0,0 0 0,-1 0 0,-1 1 0,0 0 0,-1 0 0,0 0 0,-1 1 0,0-1 0,-1 2 0,-16-19 0,-84-72 0,102 96 0,0 0 0,0 0 0,-1 1 0,0 0 0,0 0 0,0 1 0,-8-4 0,-22-11 0,-2-3 0,-19-13 0,28 15 0,18 11 0,0 0 0,0-1 0,-12-11 0,8 6 0,-1 1 0,-35-22 0,48 33 0,-33-14 0,12 6 0,18 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1T18:24:15.972"/>
    </inkml:context>
    <inkml:brush xml:id="br0">
      <inkml:brushProperty name="width" value="0.05" units="cm"/>
      <inkml:brushProperty name="height" value="0.05" units="cm"/>
      <inkml:brushProperty name="color" value="#E71224"/>
    </inkml:brush>
  </inkml:definitions>
  <inkml:trace contextRef="#ctx0" brushRef="#br0">1069 235 24575,'-9'-1'0,"-1"0"0,1-1 0,-1 0 0,1-1 0,0 0 0,0 0 0,0-1 0,0 0 0,1 0 0,-1-1 0,1 0 0,-10-9 0,5 5 0,-1 0 0,0 1 0,-19-7 0,-63-32 0,61 29 0,26 13 0,-1 0 0,0 0 0,0 1 0,0 1 0,0-1 0,-1 2 0,-15-3 0,7 2 0,0-1 0,-34-11 0,36 10 0,1 0 0,-1 1 0,0 1 0,-23-2 0,-244 6 0,276-1 0,1 1 0,-1 0 0,1 0 0,-1 1 0,1 0 0,0 0 0,-1 1 0,-6 3 0,11-4 0,-1 0 0,1 1 0,0-1 0,0 1 0,0-1 0,0 1 0,0 0 0,0 0 0,1 1 0,0-1 0,-1 1 0,1-1 0,0 1 0,1-1 0,-1 1 0,-1 5 0,-25 87 0,25-82 0,0-1 0,0 1 0,1 0 0,1 0 0,0-1 0,1 1 0,3 20 0,-3-28 0,1 0 0,0 0 0,1 0 0,-1 0 0,1 0 0,0 0 0,1-1 0,-1 1 0,1-1 0,0 0 0,1 0 0,-1 0 0,1 0 0,0 0 0,0-1 0,1 1 0,-1-1 0,11 6 0,42 26 0,-26-15 0,36 16 0,-42-25 0,58 25 0,-54-25 0,-15-6 0,1-1 0,16 4 0,18-1 0,1-2 0,0-3 0,74-3 0,-47-1 0,-42-1 0,1-1 0,41-10 0,-48 8 0,-6 1 0,0-1 0,37-13 0,-43 11 0,-4 3 0,-1-1 0,1-1 0,-1 0 0,14-11 0,-3 2 0,-14 9 0,-1 0 0,1 0 0,-1-1 0,0 0 0,-1-1 0,9-10 0,-12 13 0,0-1 0,0 1 0,0-1 0,0 0 0,-1 0 0,5-11 0,-7 15 0,-1-1 0,0 1 0,1-1 0,-1 1 0,0-1 0,0 1 0,0-1 0,0 1 0,-1-1 0,1 1 0,-1-1 0,1 1 0,-1 0 0,0-1 0,0 1 0,0 0 0,0 0 0,-1-1 0,-2-2 0,-10-14 0,-29-28 0,38 42 0,-40-33 0,17 16 0,18 14-273,0 1 0,0 0 0,-1 0 0,-16-6 0,13 7-6553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04.6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76,'11'-1,"1"0,0-1,-1 0,19-7,-16 5,0 1,24-4,58 5,-60 2,62-7,-73 4,50 2,-47 1,30-3,-46 1,0-1,17-6,-19 6,1 0,0 0,15-2,210 3,-122 4,-6 5,2 1,-71-9,-25 0,1 0,-1 1,0 1,1 0,-1 1,0 0,15 6,-15-4,0 0,0 0,0-2,27 3,60-5,-51-1,-32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06.7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12,'57'0,"20"-1,87 11,-82-4,118-5,-88-2,-72 1,9 0,89-9,-125 7,-8 2,1-1,-1 0,0 0,0 0,8-4,-1-2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11</a:t>
            </a:fld>
            <a:endParaRPr lang="zh-CN" altLang="en-US"/>
          </a:p>
        </p:txBody>
      </p:sp>
    </p:spTree>
    <p:extLst>
      <p:ext uri="{BB962C8B-B14F-4D97-AF65-F5344CB8AC3E}">
        <p14:creationId xmlns:p14="http://schemas.microsoft.com/office/powerpoint/2010/main" val="194669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12</a:t>
            </a:fld>
            <a:endParaRPr lang="zh-CN" altLang="en-US"/>
          </a:p>
        </p:txBody>
      </p:sp>
    </p:spTree>
    <p:extLst>
      <p:ext uri="{BB962C8B-B14F-4D97-AF65-F5344CB8AC3E}">
        <p14:creationId xmlns:p14="http://schemas.microsoft.com/office/powerpoint/2010/main" val="222873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13</a:t>
            </a:fld>
            <a:endParaRPr lang="zh-CN" altLang="en-US"/>
          </a:p>
        </p:txBody>
      </p:sp>
    </p:spTree>
    <p:extLst>
      <p:ext uri="{BB962C8B-B14F-4D97-AF65-F5344CB8AC3E}">
        <p14:creationId xmlns:p14="http://schemas.microsoft.com/office/powerpoint/2010/main" val="331317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14</a:t>
            </a:fld>
            <a:endParaRPr lang="zh-CN" altLang="en-US"/>
          </a:p>
        </p:txBody>
      </p:sp>
    </p:spTree>
    <p:extLst>
      <p:ext uri="{BB962C8B-B14F-4D97-AF65-F5344CB8AC3E}">
        <p14:creationId xmlns:p14="http://schemas.microsoft.com/office/powerpoint/2010/main" val="18433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43541"/>
                </a:solidFill>
                <a:effectLst/>
                <a:latin typeface="Söhne"/>
              </a:rPr>
              <a:t>在一个稀疏矩阵中，计算出来其一个</a:t>
            </a:r>
            <a:r>
              <a:rPr lang="en-US" altLang="zh-CN" b="0" i="0" dirty="0">
                <a:solidFill>
                  <a:srgbClr val="343541"/>
                </a:solidFill>
                <a:effectLst/>
                <a:latin typeface="Söhne"/>
              </a:rPr>
              <a:t>mask</a:t>
            </a:r>
            <a:r>
              <a:rPr lang="zh-CN" altLang="en-US" b="0" i="0" dirty="0">
                <a:solidFill>
                  <a:srgbClr val="343541"/>
                </a:solidFill>
                <a:effectLst/>
                <a:latin typeface="Söhne"/>
              </a:rPr>
              <a:t>，这个</a:t>
            </a:r>
            <a:r>
              <a:rPr lang="en-US" altLang="zh-CN" b="0" i="0" dirty="0">
                <a:solidFill>
                  <a:srgbClr val="343541"/>
                </a:solidFill>
                <a:effectLst/>
                <a:latin typeface="Söhne"/>
              </a:rPr>
              <a:t>mask</a:t>
            </a:r>
            <a:r>
              <a:rPr lang="zh-CN" altLang="en-US" b="0" i="0" dirty="0">
                <a:solidFill>
                  <a:srgbClr val="343541"/>
                </a:solidFill>
                <a:effectLst/>
                <a:latin typeface="Söhne"/>
              </a:rPr>
              <a:t>每个</a:t>
            </a:r>
            <a:r>
              <a:rPr lang="en-US" altLang="zh-CN" b="0" i="0" dirty="0">
                <a:solidFill>
                  <a:srgbClr val="343541"/>
                </a:solidFill>
                <a:effectLst/>
                <a:latin typeface="Söhne"/>
              </a:rPr>
              <a:t>weight</a:t>
            </a:r>
            <a:r>
              <a:rPr lang="zh-CN" altLang="en-US" b="0" i="0" dirty="0">
                <a:solidFill>
                  <a:srgbClr val="343541"/>
                </a:solidFill>
                <a:effectLst/>
                <a:latin typeface="Söhne"/>
              </a:rPr>
              <a:t>对应的是原先</a:t>
            </a:r>
            <a:r>
              <a:rPr lang="en-US" altLang="zh-CN" b="0" i="0" dirty="0">
                <a:solidFill>
                  <a:srgbClr val="343541"/>
                </a:solidFill>
                <a:effectLst/>
                <a:latin typeface="Söhne"/>
              </a:rPr>
              <a:t>matrix</a:t>
            </a:r>
            <a:r>
              <a:rPr lang="zh-CN" altLang="en-US" b="0" i="0" dirty="0">
                <a:solidFill>
                  <a:srgbClr val="343541"/>
                </a:solidFill>
                <a:effectLst/>
                <a:latin typeface="Söhne"/>
              </a:rPr>
              <a:t>的</a:t>
            </a:r>
            <a:r>
              <a:rPr lang="en-US" altLang="zh-CN" b="0" i="0" dirty="0">
                <a:solidFill>
                  <a:srgbClr val="343541"/>
                </a:solidFill>
                <a:effectLst/>
                <a:latin typeface="Söhne"/>
              </a:rPr>
              <a:t>8×8</a:t>
            </a:r>
            <a:r>
              <a:rPr lang="zh-CN" altLang="en-US" b="0" i="0" dirty="0">
                <a:solidFill>
                  <a:srgbClr val="343541"/>
                </a:solidFill>
                <a:effectLst/>
                <a:latin typeface="Söhne"/>
              </a:rPr>
              <a:t>或者</a:t>
            </a:r>
            <a:r>
              <a:rPr lang="en-US" altLang="zh-CN" b="0" i="0" dirty="0">
                <a:solidFill>
                  <a:srgbClr val="343541"/>
                </a:solidFill>
                <a:effectLst/>
                <a:latin typeface="Söhne"/>
              </a:rPr>
              <a:t>32×32</a:t>
            </a:r>
            <a:r>
              <a:rPr lang="zh-CN" altLang="en-US" b="0" i="0" dirty="0">
                <a:solidFill>
                  <a:srgbClr val="343541"/>
                </a:solidFill>
                <a:effectLst/>
                <a:latin typeface="Söhne"/>
              </a:rPr>
              <a:t>或者更多的小矩阵，在使用这个矩阵进行下一部操作的时候，就直接看这个</a:t>
            </a:r>
            <a:r>
              <a:rPr lang="en-US" altLang="zh-CN" b="0" i="0" dirty="0">
                <a:solidFill>
                  <a:srgbClr val="343541"/>
                </a:solidFill>
                <a:effectLst/>
                <a:latin typeface="Söhne"/>
              </a:rPr>
              <a:t>mask</a:t>
            </a:r>
            <a:r>
              <a:rPr lang="zh-CN" altLang="en-US" b="0" i="0" dirty="0">
                <a:solidFill>
                  <a:srgbClr val="343541"/>
                </a:solidFill>
                <a:effectLst/>
                <a:latin typeface="Söhne"/>
              </a:rPr>
              <a:t>的值，</a:t>
            </a:r>
            <a:r>
              <a:rPr lang="en-US" altLang="zh-CN" b="0" i="0" dirty="0">
                <a:solidFill>
                  <a:srgbClr val="343541"/>
                </a:solidFill>
                <a:effectLst/>
                <a:latin typeface="Söhne"/>
              </a:rPr>
              <a:t>mask</a:t>
            </a:r>
            <a:r>
              <a:rPr lang="zh-CN" altLang="en-US" b="0" i="0" dirty="0">
                <a:solidFill>
                  <a:srgbClr val="343541"/>
                </a:solidFill>
                <a:effectLst/>
                <a:latin typeface="Söhne"/>
              </a:rPr>
              <a:t>的</a:t>
            </a:r>
            <a:r>
              <a:rPr lang="en-US" altLang="zh-CN" b="0" i="0" dirty="0">
                <a:solidFill>
                  <a:srgbClr val="343541"/>
                </a:solidFill>
                <a:effectLst/>
                <a:latin typeface="Söhne"/>
              </a:rPr>
              <a:t>weight</a:t>
            </a:r>
            <a:r>
              <a:rPr lang="zh-CN" altLang="en-US" b="0" i="0" dirty="0">
                <a:solidFill>
                  <a:srgbClr val="343541"/>
                </a:solidFill>
                <a:effectLst/>
                <a:latin typeface="Söhne"/>
              </a:rPr>
              <a:t>值是</a:t>
            </a:r>
            <a:r>
              <a:rPr lang="en-US" altLang="zh-CN" b="0" i="0" dirty="0">
                <a:solidFill>
                  <a:srgbClr val="343541"/>
                </a:solidFill>
                <a:effectLst/>
                <a:latin typeface="Söhne"/>
              </a:rPr>
              <a:t>0</a:t>
            </a:r>
            <a:r>
              <a:rPr lang="zh-CN" altLang="en-US" b="0" i="0" dirty="0">
                <a:solidFill>
                  <a:srgbClr val="343541"/>
                </a:solidFill>
                <a:effectLst/>
                <a:latin typeface="Söhne"/>
              </a:rPr>
              <a:t>或者</a:t>
            </a:r>
            <a:r>
              <a:rPr lang="en-US" altLang="zh-CN" b="0" i="0" dirty="0">
                <a:solidFill>
                  <a:srgbClr val="343541"/>
                </a:solidFill>
                <a:effectLst/>
                <a:latin typeface="Söhne"/>
              </a:rPr>
              <a:t>1</a:t>
            </a:r>
            <a:r>
              <a:rPr lang="zh-CN" altLang="en-US" b="0" i="0" dirty="0">
                <a:solidFill>
                  <a:srgbClr val="343541"/>
                </a:solidFill>
                <a:effectLst/>
                <a:latin typeface="Söhne"/>
              </a:rPr>
              <a:t>，如果为</a:t>
            </a:r>
            <a:r>
              <a:rPr lang="en-US" altLang="zh-CN" b="0" i="0" dirty="0">
                <a:solidFill>
                  <a:srgbClr val="343541"/>
                </a:solidFill>
                <a:effectLst/>
                <a:latin typeface="Söhne"/>
              </a:rPr>
              <a:t>0</a:t>
            </a:r>
            <a:r>
              <a:rPr lang="zh-CN" altLang="en-US" b="0" i="0" dirty="0">
                <a:solidFill>
                  <a:srgbClr val="343541"/>
                </a:solidFill>
                <a:effectLst/>
                <a:latin typeface="Söhne"/>
              </a:rPr>
              <a:t>，那么其对应小矩阵块就不需要计算，只用计算</a:t>
            </a:r>
            <a:r>
              <a:rPr lang="en-US" altLang="zh-CN" b="0" i="0" dirty="0">
                <a:solidFill>
                  <a:srgbClr val="343541"/>
                </a:solidFill>
                <a:effectLst/>
                <a:latin typeface="Söhne"/>
              </a:rPr>
              <a:t>weight</a:t>
            </a:r>
            <a:r>
              <a:rPr lang="zh-CN" altLang="en-US" b="0" i="0" dirty="0">
                <a:solidFill>
                  <a:srgbClr val="343541"/>
                </a:solidFill>
                <a:effectLst/>
                <a:latin typeface="Söhne"/>
              </a:rPr>
              <a:t>为</a:t>
            </a:r>
            <a:r>
              <a:rPr lang="en-US" altLang="zh-CN" b="0" i="0" dirty="0">
                <a:solidFill>
                  <a:srgbClr val="343541"/>
                </a:solidFill>
                <a:effectLst/>
                <a:latin typeface="Söhne"/>
              </a:rPr>
              <a:t>1</a:t>
            </a:r>
            <a:r>
              <a:rPr lang="zh-CN" altLang="en-US" b="0" i="0" dirty="0">
                <a:solidFill>
                  <a:srgbClr val="343541"/>
                </a:solidFill>
                <a:effectLst/>
                <a:latin typeface="Söhne"/>
              </a:rPr>
              <a:t>的矩阵块就行了</a:t>
            </a:r>
            <a:br>
              <a:rPr lang="en-US" altLang="zh-CN" b="0" i="0" dirty="0">
                <a:solidFill>
                  <a:srgbClr val="343541"/>
                </a:solidFill>
                <a:effectLst/>
                <a:latin typeface="Söhne"/>
              </a:rPr>
            </a:br>
            <a:r>
              <a:rPr lang="zh-CN" altLang="en-US" b="0" i="0" dirty="0">
                <a:solidFill>
                  <a:srgbClr val="374151"/>
                </a:solidFill>
                <a:effectLst/>
                <a:latin typeface="Söhne"/>
              </a:rPr>
              <a:t>具体来说，</a:t>
            </a:r>
            <a:r>
              <a:rPr lang="en-US" altLang="zh-CN" b="0" i="0" dirty="0" err="1">
                <a:solidFill>
                  <a:srgbClr val="374151"/>
                </a:solidFill>
                <a:effectLst/>
                <a:latin typeface="Söhne"/>
              </a:rPr>
              <a:t>Blocksparse</a:t>
            </a:r>
            <a:r>
              <a:rPr lang="zh-CN" altLang="en-US" b="0" i="0" dirty="0">
                <a:solidFill>
                  <a:srgbClr val="374151"/>
                </a:solidFill>
                <a:effectLst/>
                <a:latin typeface="Söhne"/>
              </a:rPr>
              <a:t>主要是利用稀疏矩阵中的一些特定结构，如</a:t>
            </a:r>
            <a:r>
              <a:rPr lang="en-US" altLang="zh-CN" b="0" i="0" dirty="0">
                <a:solidFill>
                  <a:srgbClr val="374151"/>
                </a:solidFill>
                <a:effectLst/>
                <a:latin typeface="Söhne"/>
              </a:rPr>
              <a:t>Block Diagonal (BD)</a:t>
            </a:r>
            <a:r>
              <a:rPr lang="zh-CN" altLang="en-US" b="0" i="0" dirty="0">
                <a:solidFill>
                  <a:srgbClr val="374151"/>
                </a:solidFill>
                <a:effectLst/>
                <a:latin typeface="Söhne"/>
              </a:rPr>
              <a:t>、</a:t>
            </a:r>
            <a:r>
              <a:rPr lang="en-US" altLang="zh-CN" b="0" i="0" dirty="0">
                <a:solidFill>
                  <a:srgbClr val="374151"/>
                </a:solidFill>
                <a:effectLst/>
                <a:latin typeface="Söhne"/>
              </a:rPr>
              <a:t>Block Sparse (BS)</a:t>
            </a:r>
            <a:r>
              <a:rPr lang="zh-CN" altLang="en-US" b="0" i="0" dirty="0">
                <a:solidFill>
                  <a:srgbClr val="374151"/>
                </a:solidFill>
                <a:effectLst/>
                <a:latin typeface="Söhne"/>
              </a:rPr>
              <a:t>和</a:t>
            </a:r>
            <a:r>
              <a:rPr lang="en-US" altLang="zh-CN" b="0" i="0" dirty="0">
                <a:solidFill>
                  <a:srgbClr val="374151"/>
                </a:solidFill>
                <a:effectLst/>
                <a:latin typeface="Söhne"/>
              </a:rPr>
              <a:t>Block Diagonal Sparse (BDS)</a:t>
            </a:r>
            <a:r>
              <a:rPr lang="zh-CN" altLang="en-US" b="0" i="0" dirty="0">
                <a:solidFill>
                  <a:srgbClr val="374151"/>
                </a:solidFill>
                <a:effectLst/>
                <a:latin typeface="Söhne"/>
              </a:rPr>
              <a:t>等，来划分矩阵为若干个子矩阵块，并且对于每个子矩阵块，分配一个计算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，标记这个子矩阵块内哪些位置的元素需要计算，哪些位置的元素可以被忽略。</a:t>
            </a:r>
            <a:br>
              <a:rPr lang="en-US" altLang="zh-CN" b="0" i="0" dirty="0">
                <a:solidFill>
                  <a:srgbClr val="374151"/>
                </a:solidFill>
                <a:effectLst/>
                <a:latin typeface="Söhne"/>
              </a:rPr>
            </a:br>
            <a:r>
              <a:rPr lang="zh-CN" altLang="en-US" b="0" i="0" dirty="0">
                <a:solidFill>
                  <a:srgbClr val="374151"/>
                </a:solidFill>
                <a:effectLst/>
                <a:latin typeface="Söhne"/>
              </a:rPr>
              <a:t>例如，在</a:t>
            </a:r>
            <a:r>
              <a:rPr lang="en-US" altLang="zh-CN" b="0" i="0" dirty="0">
                <a:solidFill>
                  <a:srgbClr val="374151"/>
                </a:solidFill>
                <a:effectLst/>
                <a:latin typeface="Söhne"/>
              </a:rPr>
              <a:t>Block Diagonal</a:t>
            </a:r>
            <a:r>
              <a:rPr lang="zh-CN" altLang="en-US" b="0" i="0" dirty="0">
                <a:solidFill>
                  <a:srgbClr val="374151"/>
                </a:solidFill>
                <a:effectLst/>
                <a:latin typeface="Söhne"/>
              </a:rPr>
              <a:t>结构中，稀疏矩阵可以划分成若干个对角块，每个对角块都是一个稠密的小矩阵。在计算矩阵乘法时，只需要对每个对角块进行乘法运算，其他非对角元素可以被忽略。因此，我们可以分配一个计算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pPr algn="l"/>
            <a:r>
              <a:rPr lang="zh-CN" altLang="en-US" b="0" i="0" dirty="0">
                <a:solidFill>
                  <a:srgbClr val="374151"/>
                </a:solidFill>
                <a:effectLst/>
                <a:latin typeface="Söhne"/>
              </a:rPr>
              <a:t>在</a:t>
            </a:r>
            <a:r>
              <a:rPr lang="en-US" altLang="zh-CN" b="0" i="0" dirty="0">
                <a:solidFill>
                  <a:srgbClr val="374151"/>
                </a:solidFill>
                <a:effectLst/>
                <a:latin typeface="Söhne"/>
              </a:rPr>
              <a:t>Block Sparse</a:t>
            </a:r>
            <a:r>
              <a:rPr lang="zh-CN" altLang="en-US" b="0" i="0" dirty="0">
                <a:solidFill>
                  <a:srgbClr val="374151"/>
                </a:solidFill>
                <a:effectLst/>
                <a:latin typeface="Söhne"/>
              </a:rPr>
              <a:t>结构中，稀疏矩阵可以划分成若干个小的稠密块。同样，我们可以为每个小块分配一个计算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pPr algn="l"/>
            <a:r>
              <a:rPr lang="zh-CN" altLang="en-US" b="0" i="0" dirty="0">
                <a:solidFill>
                  <a:srgbClr val="374151"/>
                </a:solidFill>
                <a:effectLst/>
                <a:latin typeface="Söhne"/>
              </a:rPr>
              <a:t>在</a:t>
            </a:r>
            <a:r>
              <a:rPr lang="en-US" altLang="zh-CN" b="0" i="0" dirty="0">
                <a:solidFill>
                  <a:srgbClr val="374151"/>
                </a:solidFill>
                <a:effectLst/>
                <a:latin typeface="Söhne"/>
              </a:rPr>
              <a:t>Block Diagonal Sparse</a:t>
            </a:r>
            <a:r>
              <a:rPr lang="zh-CN" altLang="en-US" b="0" i="0" dirty="0">
                <a:solidFill>
                  <a:srgbClr val="374151"/>
                </a:solidFill>
                <a:effectLst/>
                <a:latin typeface="Söhne"/>
              </a:rPr>
              <a:t>结构中，则是将</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Sparse</a:t>
            </a:r>
            <a:r>
              <a:rPr lang="zh-CN" altLang="en-US" b="0" i="0" dirty="0">
                <a:solidFill>
                  <a:srgbClr val="374151"/>
                </a:solidFill>
                <a:effectLst/>
                <a:latin typeface="Söhne"/>
              </a:rPr>
              <a:t>结构相结合，稀疏矩阵被划分成若干个对角块和稠密块。同样，我们可以为每个子矩阵块分配一个计算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3</a:t>
            </a:fld>
            <a:endParaRPr lang="zh-CN" altLang="en-US"/>
          </a:p>
        </p:txBody>
      </p:sp>
    </p:spTree>
    <p:extLst>
      <p:ext uri="{BB962C8B-B14F-4D97-AF65-F5344CB8AC3E}">
        <p14:creationId xmlns:p14="http://schemas.microsoft.com/office/powerpoint/2010/main" val="365163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err="1">
                <a:solidFill>
                  <a:srgbClr val="374151"/>
                </a:solidFill>
                <a:effectLst/>
                <a:latin typeface="Söhne"/>
              </a:rPr>
              <a:t>Blocksparse</a:t>
            </a:r>
            <a:r>
              <a:rPr lang="zh-CN" altLang="en-US" b="0" i="0" dirty="0">
                <a:solidFill>
                  <a:srgbClr val="374151"/>
                </a:solidFill>
                <a:effectLst/>
                <a:latin typeface="Söhne"/>
              </a:rPr>
              <a:t>主要适用于具有稀疏结构的矩阵，而这种稀疏结构通常存在于一些特定类型的神经网络层中，因此在这些层中使用</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可以获得更好的效果。</a:t>
            </a:r>
            <a:br>
              <a:rPr lang="en-US" altLang="zh-CN" b="0" i="0" dirty="0">
                <a:solidFill>
                  <a:srgbClr val="374151"/>
                </a:solidFill>
                <a:effectLst/>
                <a:latin typeface="Söhne"/>
              </a:rPr>
            </a:br>
            <a:r>
              <a:rPr lang="en-US" altLang="zh-CN" b="0" i="0" dirty="0">
                <a:solidFill>
                  <a:srgbClr val="374151"/>
                </a:solidFill>
                <a:effectLst/>
                <a:latin typeface="Söhne"/>
              </a:rPr>
              <a:t>Fully Connection</a:t>
            </a:r>
            <a:r>
              <a:rPr lang="zh-CN" altLang="en-US" b="0" i="0" dirty="0">
                <a:solidFill>
                  <a:srgbClr val="374151"/>
                </a:solidFill>
                <a:effectLst/>
                <a:latin typeface="Söhne"/>
              </a:rPr>
              <a:t>：在全连接层中，矩阵通常是高度稠密的，但可以利用</a:t>
            </a:r>
            <a:r>
              <a:rPr lang="en-US" altLang="zh-CN" b="0" i="0" dirty="0" err="1">
                <a:solidFill>
                  <a:srgbClr val="374151"/>
                </a:solidFill>
                <a:effectLst/>
                <a:latin typeface="Söhne"/>
              </a:rPr>
              <a:t>Blocksparse</a:t>
            </a:r>
            <a:r>
              <a:rPr lang="zh-CN" altLang="en-US" b="0" i="0" dirty="0">
                <a:solidFill>
                  <a:srgbClr val="374151"/>
                </a:solidFill>
                <a:effectLst/>
                <a:latin typeface="Söhne"/>
              </a:rPr>
              <a:t>中的</a:t>
            </a:r>
            <a:r>
              <a:rPr lang="en-US" altLang="zh-CN" b="0" i="0" dirty="0">
                <a:solidFill>
                  <a:srgbClr val="374151"/>
                </a:solidFill>
                <a:effectLst/>
                <a:latin typeface="Söhne"/>
              </a:rPr>
              <a:t>Block Diagonal</a:t>
            </a:r>
            <a:r>
              <a:rPr lang="zh-CN" altLang="en-US" b="0" i="0" dirty="0">
                <a:solidFill>
                  <a:srgbClr val="374151"/>
                </a:solidFill>
                <a:effectLst/>
                <a:latin typeface="Söhne"/>
              </a:rPr>
              <a:t>结构来对矩阵进行划分，从而可以减少大量的计算。这是因为在全连接层中，输入和输出通常具有很高的维度，但是它们之间的连接却是非常稀疏的。</a:t>
            </a:r>
          </a:p>
          <a:p>
            <a:pPr algn="l">
              <a:buFont typeface="Arial" panose="020B0604020202020204" pitchFamily="34" charset="0"/>
              <a:buChar char="•"/>
            </a:pPr>
            <a:r>
              <a:rPr lang="en-US" altLang="zh-CN" b="0" i="0" dirty="0">
                <a:solidFill>
                  <a:srgbClr val="374151"/>
                </a:solidFill>
                <a:effectLst/>
                <a:latin typeface="Söhne"/>
              </a:rPr>
              <a:t>CNN</a:t>
            </a:r>
            <a:r>
              <a:rPr lang="zh-CN" altLang="en-US" b="0" i="0" dirty="0">
                <a:solidFill>
                  <a:srgbClr val="374151"/>
                </a:solidFill>
                <a:effectLst/>
                <a:latin typeface="Söhne"/>
              </a:rPr>
              <a:t>：在卷积神经网络中，卷积操作可以看作是一种特殊的矩阵乘法操作。因此，</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可以利用与全连接层类似的</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Sparse</a:t>
            </a:r>
            <a:r>
              <a:rPr lang="zh-CN" altLang="en-US" b="0" i="0" dirty="0">
                <a:solidFill>
                  <a:srgbClr val="374151"/>
                </a:solidFill>
                <a:effectLst/>
                <a:latin typeface="Söhne"/>
              </a:rPr>
              <a:t>结构来减少卷积操作的计算量。此外，在卷积层中，通常使用重叠卷积和步长卷积来减小输出尺寸，这导致了矩阵具有更多的</a:t>
            </a:r>
            <a:r>
              <a:rPr lang="en-US" altLang="zh-CN" b="0" i="0" dirty="0">
                <a:solidFill>
                  <a:srgbClr val="374151"/>
                </a:solidFill>
                <a:effectLst/>
                <a:latin typeface="Söhne"/>
              </a:rPr>
              <a:t>Block Sparse</a:t>
            </a:r>
            <a:r>
              <a:rPr lang="zh-CN" altLang="en-US" b="0" i="0" dirty="0">
                <a:solidFill>
                  <a:srgbClr val="374151"/>
                </a:solidFill>
                <a:effectLst/>
                <a:latin typeface="Söhne"/>
              </a:rPr>
              <a:t>结构。</a:t>
            </a:r>
          </a:p>
          <a:p>
            <a:pPr algn="l">
              <a:buFont typeface="Arial" panose="020B0604020202020204" pitchFamily="34" charset="0"/>
              <a:buChar char="•"/>
            </a:pPr>
            <a:r>
              <a:rPr lang="en-US" altLang="zh-CN" b="0" i="0" dirty="0">
                <a:solidFill>
                  <a:srgbClr val="374151"/>
                </a:solidFill>
                <a:effectLst/>
                <a:latin typeface="Söhne"/>
              </a:rPr>
              <a:t>RNN</a:t>
            </a:r>
            <a:r>
              <a:rPr lang="zh-CN" altLang="en-US" b="0" i="0" dirty="0">
                <a:solidFill>
                  <a:srgbClr val="374151"/>
                </a:solidFill>
                <a:effectLst/>
                <a:latin typeface="Söhne"/>
              </a:rPr>
              <a:t>：在循环神经网络中，每个时间步都会涉及到一个矩阵乘法操作。这些矩阵通常是非常大的，但是它们之间的连接却很稀疏。因此，</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可以利用</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Diagonal Sparse</a:t>
            </a:r>
            <a:r>
              <a:rPr lang="zh-CN" altLang="en-US" b="0" i="0" dirty="0">
                <a:solidFill>
                  <a:srgbClr val="374151"/>
                </a:solidFill>
                <a:effectLst/>
                <a:latin typeface="Söhne"/>
              </a:rPr>
              <a:t>结构来减少计算量。</a:t>
            </a:r>
          </a:p>
          <a:p>
            <a:pPr algn="l">
              <a:buFont typeface="Arial" panose="020B0604020202020204" pitchFamily="34" charset="0"/>
              <a:buChar char="•"/>
            </a:pPr>
            <a:r>
              <a:rPr lang="en-US" altLang="zh-CN" b="0" i="0" dirty="0">
                <a:solidFill>
                  <a:srgbClr val="374151"/>
                </a:solidFill>
                <a:effectLst/>
                <a:latin typeface="Söhne"/>
              </a:rPr>
              <a:t>Small world networks</a:t>
            </a:r>
            <a:r>
              <a:rPr lang="zh-CN" altLang="en-US" b="0" i="0" dirty="0">
                <a:solidFill>
                  <a:srgbClr val="374151"/>
                </a:solidFill>
                <a:effectLst/>
                <a:latin typeface="Söhne"/>
              </a:rPr>
              <a:t>：在小世界网络中，每个节点都与其它节点连接。但是，这些连接通常具有非常稀疏的结构，这可以利用</a:t>
            </a:r>
            <a:r>
              <a:rPr lang="en-US" altLang="zh-CN" b="0" i="0" dirty="0" err="1">
                <a:solidFill>
                  <a:srgbClr val="374151"/>
                </a:solidFill>
                <a:effectLst/>
                <a:latin typeface="Söhne"/>
              </a:rPr>
              <a:t>Blocksparse</a:t>
            </a:r>
            <a:r>
              <a:rPr lang="zh-CN" altLang="en-US" b="0" i="0" dirty="0">
                <a:solidFill>
                  <a:srgbClr val="374151"/>
                </a:solidFill>
                <a:effectLst/>
                <a:latin typeface="Söhne"/>
              </a:rPr>
              <a:t>来减少计算量。</a:t>
            </a:r>
          </a:p>
          <a:p>
            <a:pPr algn="l">
              <a:buFont typeface="Arial" panose="020B0604020202020204" pitchFamily="34" charset="0"/>
              <a:buChar char="•"/>
            </a:pPr>
            <a:r>
              <a:rPr lang="en-US" altLang="zh-CN" b="0" i="0" dirty="0">
                <a:solidFill>
                  <a:srgbClr val="374151"/>
                </a:solidFill>
                <a:effectLst/>
                <a:latin typeface="Söhne"/>
              </a:rPr>
              <a:t>Large matrix + larger blocks</a:t>
            </a:r>
            <a:r>
              <a:rPr lang="zh-CN" altLang="en-US" b="0" i="0" dirty="0">
                <a:solidFill>
                  <a:srgbClr val="374151"/>
                </a:solidFill>
                <a:effectLst/>
                <a:latin typeface="Söhne"/>
              </a:rPr>
              <a:t>：在大矩阵中，每个</a:t>
            </a:r>
            <a:r>
              <a:rPr lang="en-US" altLang="zh-CN" b="0" i="0" dirty="0">
                <a:solidFill>
                  <a:srgbClr val="374151"/>
                </a:solidFill>
                <a:effectLst/>
                <a:latin typeface="Söhne"/>
              </a:rPr>
              <a:t>Block</a:t>
            </a:r>
            <a:r>
              <a:rPr lang="zh-CN" altLang="en-US" b="0" i="0" dirty="0">
                <a:solidFill>
                  <a:srgbClr val="374151"/>
                </a:solidFill>
                <a:effectLst/>
                <a:latin typeface="Söhne"/>
              </a:rPr>
              <a:t>所涉及的计算量会比较大，但是这些</a:t>
            </a:r>
            <a:r>
              <a:rPr lang="en-US" altLang="zh-CN" b="0" i="0" dirty="0">
                <a:solidFill>
                  <a:srgbClr val="374151"/>
                </a:solidFill>
                <a:effectLst/>
                <a:latin typeface="Söhne"/>
              </a:rPr>
              <a:t>Block</a:t>
            </a:r>
            <a:r>
              <a:rPr lang="zh-CN" altLang="en-US" b="0" i="0" dirty="0">
                <a:solidFill>
                  <a:srgbClr val="374151"/>
                </a:solidFill>
                <a:effectLst/>
                <a:latin typeface="Söhne"/>
              </a:rPr>
              <a:t>之间的连接相对稀疏。因此，使用</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可以在减少计算量的同时，减小内存占用。</a:t>
            </a:r>
          </a:p>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4</a:t>
            </a:fld>
            <a:endParaRPr lang="zh-CN" altLang="en-US"/>
          </a:p>
        </p:txBody>
      </p:sp>
    </p:spTree>
    <p:extLst>
      <p:ext uri="{BB962C8B-B14F-4D97-AF65-F5344CB8AC3E}">
        <p14:creationId xmlns:p14="http://schemas.microsoft.com/office/powerpoint/2010/main" val="362489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两个重要组件为一个块稀疏矩阵乘法核和一个块稀疏卷积核，都支持任意块大小，并针对</a:t>
            </a:r>
            <a:r>
              <a:rPr lang="en-US" altLang="zh-CN" dirty="0"/>
              <a:t>8×8</a:t>
            </a:r>
            <a:r>
              <a:rPr lang="zh-CN" altLang="en-US" dirty="0"/>
              <a:t>、</a:t>
            </a:r>
            <a:r>
              <a:rPr lang="en-US" altLang="zh-CN" dirty="0"/>
              <a:t>16×16</a:t>
            </a:r>
            <a:r>
              <a:rPr lang="zh-CN" altLang="en-US" dirty="0"/>
              <a:t>和</a:t>
            </a:r>
            <a:r>
              <a:rPr lang="en-US" altLang="zh-CN" dirty="0"/>
              <a:t>32×32</a:t>
            </a:r>
            <a:r>
              <a:rPr lang="zh-CN" altLang="en-US" dirty="0"/>
              <a:t>块大小进行了优化。</a:t>
            </a:r>
          </a:p>
          <a:p>
            <a:endParaRPr lang="zh-CN" altLang="en-US" dirty="0"/>
          </a:p>
          <a:p>
            <a:r>
              <a:rPr lang="zh-CN" altLang="en-US" dirty="0"/>
              <a:t>矩阵乘法内核支持任意块布局，由掩码矩阵指定。此外，特征轴是可配置的。卷积内核支持任何统一或非统一大小的非连续输入</a:t>
            </a:r>
            <a:r>
              <a:rPr lang="en-US" altLang="zh-CN" dirty="0"/>
              <a:t>/</a:t>
            </a:r>
            <a:r>
              <a:rPr lang="zh-CN" altLang="en-US" dirty="0"/>
              <a:t>输出特征块，但是</a:t>
            </a:r>
            <a:r>
              <a:rPr lang="en-US" altLang="zh-CN" dirty="0"/>
              <a:t>32x32</a:t>
            </a:r>
            <a:r>
              <a:rPr lang="zh-CN" altLang="en-US" dirty="0"/>
              <a:t>的倍数表现最佳。除了膨胀、步幅、填充和边缘偏置之外，还支持任意密集空间滤波器大小。</a:t>
            </a:r>
          </a:p>
          <a:p>
            <a:endParaRPr lang="zh-CN" altLang="en-US" dirty="0"/>
          </a:p>
          <a:p>
            <a:r>
              <a:rPr lang="zh-CN" altLang="en-US" dirty="0"/>
              <a:t>还包括一些高效的辅助操作，用于常见操作，如激活的层和批量归一化，权重的</a:t>
            </a:r>
            <a:r>
              <a:rPr lang="en-US" altLang="zh-CN" dirty="0"/>
              <a:t>L2</a:t>
            </a:r>
            <a:r>
              <a:rPr lang="zh-CN" altLang="en-US" dirty="0"/>
              <a:t>归一化，</a:t>
            </a:r>
            <a:r>
              <a:rPr lang="en-US" altLang="zh-CN" dirty="0"/>
              <a:t>dropout</a:t>
            </a:r>
            <a:r>
              <a:rPr lang="zh-CN" altLang="en-US" dirty="0"/>
              <a:t>、激活函数和逐元素数学。由于稀疏网络允许比稠密网络更大的激活张量，因此在</a:t>
            </a:r>
            <a:r>
              <a:rPr lang="en-US" altLang="zh-CN" dirty="0"/>
              <a:t>GPU</a:t>
            </a:r>
            <a:r>
              <a:rPr lang="zh-CN" altLang="en-US" dirty="0"/>
              <a:t>硬件上，操作往往是带宽受限的而不是计算受限的。降低精度格式可以显著降低带宽，有助于缓解这个问题。为此，内核支持</a:t>
            </a:r>
            <a:r>
              <a:rPr lang="en-US" altLang="zh-CN" dirty="0"/>
              <a:t>fp16</a:t>
            </a:r>
            <a:r>
              <a:rPr lang="zh-CN" altLang="en-US" dirty="0"/>
              <a:t>以及在积极开发中的其他紧凑格式，如</a:t>
            </a:r>
            <a:r>
              <a:rPr lang="en-US" altLang="zh-CN" dirty="0"/>
              <a:t>bfloat16</a:t>
            </a:r>
            <a:r>
              <a:rPr lang="zh-CN" altLang="en-US" dirty="0"/>
              <a:t>。</a:t>
            </a:r>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360295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6</a:t>
            </a:fld>
            <a:endParaRPr lang="zh-CN" altLang="en-US"/>
          </a:p>
        </p:txBody>
      </p:sp>
    </p:spTree>
    <p:extLst>
      <p:ext uri="{BB962C8B-B14F-4D97-AF65-F5344CB8AC3E}">
        <p14:creationId xmlns:p14="http://schemas.microsoft.com/office/powerpoint/2010/main" val="65454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7</a:t>
            </a:fld>
            <a:endParaRPr lang="zh-CN" altLang="en-US"/>
          </a:p>
        </p:txBody>
      </p:sp>
    </p:spTree>
    <p:extLst>
      <p:ext uri="{BB962C8B-B14F-4D97-AF65-F5344CB8AC3E}">
        <p14:creationId xmlns:p14="http://schemas.microsoft.com/office/powerpoint/2010/main" val="279509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374151"/>
                </a:solidFill>
                <a:effectLst/>
                <a:latin typeface="Söhne"/>
              </a:rPr>
              <a:t>`</a:t>
            </a:r>
            <a:r>
              <a:rPr lang="en-US" altLang="zh-CN" b="0" i="0" dirty="0" err="1">
                <a:solidFill>
                  <a:srgbClr val="374151"/>
                </a:solidFill>
                <a:effectLst/>
                <a:latin typeface="Söhne"/>
              </a:rPr>
              <a:t>BsmmXprop_CN</a:t>
            </a:r>
            <a:r>
              <a:rPr lang="zh-CN" altLang="en-US" b="0" i="0" dirty="0">
                <a:solidFill>
                  <a:srgbClr val="374151"/>
                </a:solidFill>
                <a:effectLst/>
                <a:latin typeface="Söhne"/>
              </a:rPr>
              <a:t>和</a:t>
            </a:r>
            <a:r>
              <a:rPr lang="en-US" altLang="zh-CN" b="0" i="0" dirty="0" err="1">
                <a:solidFill>
                  <a:srgbClr val="374151"/>
                </a:solidFill>
                <a:effectLst/>
                <a:latin typeface="Söhne"/>
              </a:rPr>
              <a:t>BsmmUpdat_CN</a:t>
            </a:r>
            <a:r>
              <a:rPr lang="en-US" altLang="zh-CN" b="0" i="0" dirty="0">
                <a:solidFill>
                  <a:srgbClr val="374151"/>
                </a:solidFill>
                <a:effectLst/>
                <a:latin typeface="Söhne"/>
              </a:rPr>
              <a:t>`——</a:t>
            </a:r>
            <a:r>
              <a:rPr lang="zh-CN" altLang="en-US" b="0" i="0" dirty="0">
                <a:solidFill>
                  <a:srgbClr val="374151"/>
                </a:solidFill>
                <a:effectLst/>
                <a:latin typeface="Söhne"/>
              </a:rPr>
              <a:t>执行</a:t>
            </a:r>
            <a:r>
              <a:rPr lang="en-US" altLang="zh-CN" b="0" i="0" dirty="0" err="1">
                <a:solidFill>
                  <a:srgbClr val="374151"/>
                </a:solidFill>
                <a:effectLst/>
                <a:latin typeface="Söhne"/>
              </a:rPr>
              <a:t>Blocksparse</a:t>
            </a:r>
            <a:r>
              <a:rPr lang="zh-CN" altLang="en-US" b="0" i="0" dirty="0">
                <a:solidFill>
                  <a:srgbClr val="374151"/>
                </a:solidFill>
                <a:effectLst/>
                <a:latin typeface="Söhne"/>
              </a:rPr>
              <a:t>的矩阵乘法</a:t>
            </a:r>
            <a:r>
              <a:rPr lang="en-US" altLang="zh-CN" b="0" i="0" dirty="0">
                <a:solidFill>
                  <a:srgbClr val="374151"/>
                </a:solidFill>
                <a:effectLst/>
                <a:latin typeface="Söhne"/>
              </a:rPr>
              <a:t>(</a:t>
            </a:r>
            <a:r>
              <a:rPr lang="zh-CN" altLang="en-US" b="0" i="0" dirty="0">
                <a:solidFill>
                  <a:srgbClr val="374151"/>
                </a:solidFill>
                <a:effectLst/>
                <a:latin typeface="Söhne"/>
              </a:rPr>
              <a:t>前向传播和反向传播</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en-US" altLang="zh-CN" b="0" i="0" dirty="0" err="1">
                <a:solidFill>
                  <a:srgbClr val="374151"/>
                </a:solidFill>
                <a:effectLst/>
                <a:latin typeface="Söhne"/>
              </a:rPr>
              <a:t>BsmmGatedXprop_CN</a:t>
            </a:r>
            <a:r>
              <a:rPr lang="zh-CN" altLang="en-US" b="0" i="0" dirty="0">
                <a:solidFill>
                  <a:srgbClr val="374151"/>
                </a:solidFill>
                <a:effectLst/>
                <a:latin typeface="Söhne"/>
              </a:rPr>
              <a:t>和</a:t>
            </a:r>
            <a:r>
              <a:rPr lang="en-US" altLang="zh-CN" b="0" i="0" dirty="0" err="1">
                <a:solidFill>
                  <a:srgbClr val="374151"/>
                </a:solidFill>
                <a:effectLst/>
                <a:latin typeface="Söhne"/>
              </a:rPr>
              <a:t>BsmmGatedUpdat_CN</a:t>
            </a:r>
            <a:r>
              <a:rPr lang="en-US" altLang="zh-CN" b="0" i="0" dirty="0">
                <a:solidFill>
                  <a:srgbClr val="374151"/>
                </a:solidFill>
                <a:effectLst/>
                <a:latin typeface="Söhne"/>
              </a:rPr>
              <a:t>`——</a:t>
            </a:r>
            <a:r>
              <a:rPr lang="zh-CN" altLang="en-US" b="0" i="0" dirty="0">
                <a:solidFill>
                  <a:srgbClr val="374151"/>
                </a:solidFill>
                <a:effectLst/>
                <a:latin typeface="Söhne"/>
              </a:rPr>
              <a:t>执行带有门控单元的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矩阵乘法。</a:t>
            </a:r>
            <a:r>
              <a:rPr lang="en-US" altLang="zh-CN" b="0" i="0" dirty="0">
                <a:solidFill>
                  <a:srgbClr val="374151"/>
                </a:solidFill>
                <a:effectLst/>
                <a:latin typeface="Söhne"/>
              </a:rPr>
              <a:t>`hgemm_blocksparse_xn_64_sdd</a:t>
            </a:r>
            <a:r>
              <a:rPr lang="zh-CN" altLang="en-US" b="0" i="0" dirty="0">
                <a:solidFill>
                  <a:srgbClr val="374151"/>
                </a:solidFill>
                <a:effectLst/>
                <a:latin typeface="Söhne"/>
              </a:rPr>
              <a:t>、</a:t>
            </a:r>
            <a:r>
              <a:rPr lang="en-US" altLang="zh-CN" b="0" i="0" dirty="0">
                <a:solidFill>
                  <a:srgbClr val="374151"/>
                </a:solidFill>
                <a:effectLst/>
                <a:latin typeface="Söhne"/>
              </a:rPr>
              <a:t>hgemm_blocksparse_xn_128_sdd</a:t>
            </a:r>
            <a:r>
              <a:rPr lang="zh-CN" altLang="en-US" b="0" i="0" dirty="0">
                <a:solidFill>
                  <a:srgbClr val="374151"/>
                </a:solidFill>
                <a:effectLst/>
                <a:latin typeface="Söhne"/>
              </a:rPr>
              <a:t>和</a:t>
            </a:r>
            <a:r>
              <a:rPr lang="en-US" altLang="zh-CN" b="0" i="0" dirty="0" err="1">
                <a:solidFill>
                  <a:srgbClr val="374151"/>
                </a:solidFill>
                <a:effectLst/>
                <a:latin typeface="Söhne"/>
              </a:rPr>
              <a:t>hgemm_blocksparse_nx_dsd</a:t>
            </a:r>
            <a:r>
              <a:rPr lang="zh-CN" altLang="en-US" b="0" i="0" dirty="0">
                <a:solidFill>
                  <a:srgbClr val="374151"/>
                </a:solidFill>
                <a:effectLst/>
                <a:latin typeface="Söhne"/>
              </a:rPr>
              <a:t>等函数</a:t>
            </a:r>
            <a:r>
              <a:rPr lang="en-US" altLang="zh-CN" b="0" i="0" dirty="0">
                <a:solidFill>
                  <a:srgbClr val="374151"/>
                </a:solidFill>
                <a:effectLst/>
                <a:latin typeface="Söhne"/>
              </a:rPr>
              <a:t>`</a:t>
            </a:r>
            <a:r>
              <a:rPr lang="zh-CN" altLang="en-US" b="0" i="0" dirty="0">
                <a:solidFill>
                  <a:srgbClr val="374151"/>
                </a:solidFill>
                <a:effectLst/>
                <a:latin typeface="Söhne"/>
              </a:rPr>
              <a:t>不同数据类型（</a:t>
            </a:r>
            <a:r>
              <a:rPr lang="en-US" altLang="zh-CN" b="0" i="0" dirty="0" err="1">
                <a:solidFill>
                  <a:srgbClr val="374151"/>
                </a:solidFill>
                <a:effectLst/>
                <a:latin typeface="Söhne"/>
              </a:rPr>
              <a:t>ehalf</a:t>
            </a:r>
            <a:r>
              <a:rPr lang="zh-CN" altLang="en-US" b="0" i="0" dirty="0">
                <a:solidFill>
                  <a:srgbClr val="374151"/>
                </a:solidFill>
                <a:effectLst/>
                <a:latin typeface="Söhne"/>
              </a:rPr>
              <a:t>、</a:t>
            </a:r>
            <a:r>
              <a:rPr lang="en-US" altLang="zh-CN" b="0" i="0" dirty="0" err="1">
                <a:solidFill>
                  <a:srgbClr val="374151"/>
                </a:solidFill>
                <a:effectLst/>
                <a:latin typeface="Söhne"/>
              </a:rPr>
              <a:t>bhalf</a:t>
            </a:r>
            <a:r>
              <a:rPr lang="zh-CN" altLang="en-US" b="0" i="0" dirty="0">
                <a:solidFill>
                  <a:srgbClr val="374151"/>
                </a:solidFill>
                <a:effectLst/>
                <a:latin typeface="Söhne"/>
              </a:rPr>
              <a:t>、</a:t>
            </a:r>
            <a:r>
              <a:rPr lang="en-US" altLang="zh-CN" b="0" i="0" dirty="0">
                <a:solidFill>
                  <a:srgbClr val="374151"/>
                </a:solidFill>
                <a:effectLst/>
                <a:latin typeface="Söhne"/>
              </a:rPr>
              <a:t>float</a:t>
            </a:r>
            <a:r>
              <a:rPr lang="zh-CN" altLang="en-US" b="0" i="0" dirty="0">
                <a:solidFill>
                  <a:srgbClr val="374151"/>
                </a:solidFill>
                <a:effectLst/>
                <a:latin typeface="Söhne"/>
              </a:rPr>
              <a:t>）和块大小（</a:t>
            </a:r>
            <a:r>
              <a:rPr lang="en-US" altLang="zh-CN" b="0" i="0" dirty="0">
                <a:solidFill>
                  <a:srgbClr val="374151"/>
                </a:solidFill>
                <a:effectLst/>
                <a:latin typeface="Söhne"/>
              </a:rPr>
              <a:t>64x64</a:t>
            </a:r>
            <a:r>
              <a:rPr lang="zh-CN" altLang="en-US" b="0" i="0" dirty="0">
                <a:solidFill>
                  <a:srgbClr val="374151"/>
                </a:solidFill>
                <a:effectLst/>
                <a:latin typeface="Söhne"/>
              </a:rPr>
              <a:t>、</a:t>
            </a:r>
            <a:r>
              <a:rPr lang="en-US" altLang="zh-CN" b="0" i="0" dirty="0">
                <a:solidFill>
                  <a:srgbClr val="374151"/>
                </a:solidFill>
                <a:effectLst/>
                <a:latin typeface="Söhne"/>
              </a:rPr>
              <a:t>128x128</a:t>
            </a:r>
            <a:r>
              <a:rPr lang="zh-CN" altLang="en-US" b="0" i="0" dirty="0">
                <a:solidFill>
                  <a:srgbClr val="374151"/>
                </a:solidFill>
                <a:effectLst/>
                <a:latin typeface="Söhne"/>
              </a:rPr>
              <a:t>等）的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矩阵乘法的实现。</a:t>
            </a:r>
            <a:r>
              <a:rPr lang="en-US" altLang="zh-CN" b="0" i="0" dirty="0">
                <a:solidFill>
                  <a:srgbClr val="374151"/>
                </a:solidFill>
                <a:effectLst/>
                <a:latin typeface="Söhne"/>
              </a:rPr>
              <a:t>`hgemm_blocksparse_nt_64_dds</a:t>
            </a:r>
            <a:r>
              <a:rPr lang="zh-CN" altLang="en-US" b="0" i="0" dirty="0">
                <a:solidFill>
                  <a:srgbClr val="374151"/>
                </a:solidFill>
                <a:effectLst/>
                <a:latin typeface="Söhne"/>
              </a:rPr>
              <a:t>、</a:t>
            </a:r>
            <a:r>
              <a:rPr lang="en-US" altLang="zh-CN" b="0" i="0" dirty="0">
                <a:solidFill>
                  <a:srgbClr val="374151"/>
                </a:solidFill>
                <a:effectLst/>
                <a:latin typeface="Söhne"/>
              </a:rPr>
              <a:t>hgemm_blocksparse_nt_128_dds</a:t>
            </a:r>
            <a:r>
              <a:rPr lang="zh-CN" altLang="en-US" b="0" i="0" dirty="0">
                <a:solidFill>
                  <a:srgbClr val="374151"/>
                </a:solidFill>
                <a:effectLst/>
                <a:latin typeface="Söhne"/>
              </a:rPr>
              <a:t>和</a:t>
            </a:r>
            <a:r>
              <a:rPr lang="en-US" altLang="zh-CN" b="0" i="0" dirty="0" err="1">
                <a:solidFill>
                  <a:srgbClr val="374151"/>
                </a:solidFill>
                <a:effectLst/>
                <a:latin typeface="Söhne"/>
              </a:rPr>
              <a:t>hgemm_blocksparse_tn_dds</a:t>
            </a:r>
            <a:r>
              <a:rPr lang="zh-CN" altLang="en-US" b="0" i="0" dirty="0">
                <a:solidFill>
                  <a:srgbClr val="374151"/>
                </a:solidFill>
                <a:effectLst/>
                <a:latin typeface="Söhne"/>
              </a:rPr>
              <a:t>等函数</a:t>
            </a:r>
            <a:r>
              <a:rPr lang="en-US" altLang="zh-CN" b="0" i="0" dirty="0">
                <a:solidFill>
                  <a:srgbClr val="374151"/>
                </a:solidFill>
                <a:effectLst/>
                <a:latin typeface="Söhne"/>
              </a:rPr>
              <a:t>`</a:t>
            </a:r>
            <a:r>
              <a:rPr lang="zh-CN" altLang="en-US" b="0" i="0" dirty="0">
                <a:solidFill>
                  <a:srgbClr val="374151"/>
                </a:solidFill>
                <a:effectLst/>
                <a:latin typeface="Söhne"/>
              </a:rPr>
              <a:t>，是不同数据类型和块大小的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矩阵反向传播的实现。</a:t>
            </a:r>
            <a:endParaRPr lang="en-US" altLang="zh-CN" b="0" i="0" dirty="0">
              <a:solidFill>
                <a:srgbClr val="374151"/>
              </a:solidFill>
              <a:effectLst/>
              <a:latin typeface="Söhne"/>
            </a:endParaRPr>
          </a:p>
          <a:p>
            <a:pPr algn="l">
              <a:buFont typeface="Arial" panose="020B0604020202020204" pitchFamily="34" charset="0"/>
              <a:buChar char="•"/>
            </a:pPr>
            <a:r>
              <a:rPr lang="zh-CN" altLang="en-US" b="0" i="0" dirty="0">
                <a:solidFill>
                  <a:srgbClr val="374151"/>
                </a:solidFill>
                <a:effectLst/>
                <a:latin typeface="Söhne"/>
              </a:rPr>
              <a:t>具体操作就是根据已有的输入参数来进行一系列判断来确定使用对应的核函数来进行计算</a:t>
            </a:r>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8</a:t>
            </a:fld>
            <a:endParaRPr lang="zh-CN" altLang="en-US"/>
          </a:p>
        </p:txBody>
      </p:sp>
    </p:spTree>
    <p:extLst>
      <p:ext uri="{BB962C8B-B14F-4D97-AF65-F5344CB8AC3E}">
        <p14:creationId xmlns:p14="http://schemas.microsoft.com/office/powerpoint/2010/main" val="170883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9</a:t>
            </a:fld>
            <a:endParaRPr lang="zh-CN" altLang="en-US"/>
          </a:p>
        </p:txBody>
      </p:sp>
    </p:spTree>
    <p:extLst>
      <p:ext uri="{BB962C8B-B14F-4D97-AF65-F5344CB8AC3E}">
        <p14:creationId xmlns:p14="http://schemas.microsoft.com/office/powerpoint/2010/main" val="397497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10</a:t>
            </a:fld>
            <a:endParaRPr lang="zh-CN" altLang="en-US"/>
          </a:p>
        </p:txBody>
      </p:sp>
    </p:spTree>
    <p:extLst>
      <p:ext uri="{BB962C8B-B14F-4D97-AF65-F5344CB8AC3E}">
        <p14:creationId xmlns:p14="http://schemas.microsoft.com/office/powerpoint/2010/main" val="386156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2023/3/11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2023/3/11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2023/3/11</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5.png"/><Relationship Id="rId18" Type="http://schemas.openxmlformats.org/officeDocument/2006/relationships/customXml" Target="../ink/ink14.xml"/><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customXml" Target="../ink/ink11.xml"/><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customXml" Target="../ink/ink13.xml"/><Relationship Id="rId1" Type="http://schemas.openxmlformats.org/officeDocument/2006/relationships/slideLayout" Target="../slideLayouts/slideLayout13.xml"/><Relationship Id="rId6" Type="http://schemas.openxmlformats.org/officeDocument/2006/relationships/customXml" Target="../ink/ink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10.xml"/><Relationship Id="rId19"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3.png"/><Relationship Id="rId14" Type="http://schemas.openxmlformats.org/officeDocument/2006/relationships/customXml" Target="../ink/ink1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ustomXml" Target="../ink/ink7.xml"/><Relationship Id="rId5" Type="http://schemas.openxmlformats.org/officeDocument/2006/relationships/image" Target="../media/image12.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0" y="2895328"/>
            <a:ext cx="9144000" cy="1067343"/>
          </a:xfrm>
          <a:prstGeom prst="rect">
            <a:avLst/>
          </a:prstGeom>
          <a:noFill/>
        </p:spPr>
        <p:txBody>
          <a:bodyPr wrap="square" rtlCol="0">
            <a:spAutoFit/>
          </a:bodyPr>
          <a:lstStyle/>
          <a:p>
            <a:pPr algn="ctr">
              <a:lnSpc>
                <a:spcPct val="130000"/>
              </a:lnSpc>
            </a:pPr>
            <a:r>
              <a:rPr lang="en-US" altLang="zh-CN" sz="5400" b="1" dirty="0" err="1">
                <a:solidFill>
                  <a:srgbClr val="003399"/>
                </a:solidFill>
                <a:latin typeface="微软雅黑" panose="020B0503020204020204" pitchFamily="34" charset="-122"/>
                <a:ea typeface="微软雅黑" panose="020B0503020204020204" pitchFamily="34" charset="-122"/>
              </a:rPr>
              <a:t>Blocksparse</a:t>
            </a:r>
            <a:r>
              <a:rPr lang="en-US" altLang="zh-CN" sz="5400" b="1" dirty="0">
                <a:solidFill>
                  <a:srgbClr val="003399"/>
                </a:solidFill>
                <a:latin typeface="微软雅黑" panose="020B0503020204020204" pitchFamily="34" charset="-122"/>
                <a:ea typeface="微软雅黑" panose="020B0503020204020204" pitchFamily="34" charset="-122"/>
              </a:rPr>
              <a:t> GPU kernels</a:t>
            </a:r>
            <a:endParaRPr lang="zh-CN" altLang="en-US" sz="5400" b="1" dirty="0">
              <a:solidFill>
                <a:srgbClr val="00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114675"/>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C7A738D8-5464-C331-605C-70A1DB38A8F0}"/>
              </a:ext>
            </a:extLst>
          </p:cNvPr>
          <p:cNvPicPr>
            <a:picLocks noChangeAspect="1"/>
          </p:cNvPicPr>
          <p:nvPr/>
        </p:nvPicPr>
        <p:blipFill>
          <a:blip r:embed="rId3"/>
          <a:stretch>
            <a:fillRect/>
          </a:stretch>
        </p:blipFill>
        <p:spPr>
          <a:xfrm>
            <a:off x="0" y="1452371"/>
            <a:ext cx="5330283" cy="4427254"/>
          </a:xfrm>
          <a:prstGeom prst="rect">
            <a:avLst/>
          </a:prstGeom>
        </p:spPr>
      </p:pic>
      <p:sp>
        <p:nvSpPr>
          <p:cNvPr id="13" name="文本框 12">
            <a:extLst>
              <a:ext uri="{FF2B5EF4-FFF2-40B4-BE49-F238E27FC236}">
                <a16:creationId xmlns:a16="http://schemas.microsoft.com/office/drawing/2014/main" id="{48F630DB-3A3A-DDA3-ADE6-DE15051015FF}"/>
              </a:ext>
            </a:extLst>
          </p:cNvPr>
          <p:cNvSpPr txBox="1"/>
          <p:nvPr/>
        </p:nvSpPr>
        <p:spPr>
          <a:xfrm>
            <a:off x="5330284" y="1617680"/>
            <a:ext cx="3813716" cy="4524315"/>
          </a:xfrm>
          <a:prstGeom prst="rect">
            <a:avLst/>
          </a:prstGeom>
          <a:noFill/>
        </p:spPr>
        <p:txBody>
          <a:bodyPr wrap="square">
            <a:spAutoFit/>
          </a:bodyPr>
          <a:lstStyle/>
          <a:p>
            <a:r>
              <a:rPr lang="zh-CN" altLang="en-US" b="0" i="0" dirty="0">
                <a:solidFill>
                  <a:srgbClr val="374151"/>
                </a:solidFill>
                <a:effectLst/>
                <a:latin typeface="+mn-ea"/>
              </a:rPr>
              <a:t>用于</a:t>
            </a:r>
            <a:r>
              <a:rPr lang="zh-CN" altLang="en-US" b="0" i="0" dirty="0">
                <a:solidFill>
                  <a:srgbClr val="FF0000"/>
                </a:solidFill>
                <a:effectLst/>
                <a:latin typeface="+mn-ea"/>
              </a:rPr>
              <a:t>计算 </a:t>
            </a:r>
            <a:r>
              <a:rPr lang="en-US" altLang="zh-CN" b="0" i="0" dirty="0" err="1">
                <a:solidFill>
                  <a:srgbClr val="FF0000"/>
                </a:solidFill>
                <a:effectLst/>
                <a:latin typeface="+mn-ea"/>
              </a:rPr>
              <a:t>Blocksparse</a:t>
            </a:r>
            <a:r>
              <a:rPr lang="en-US" altLang="zh-CN" b="0" i="0" dirty="0">
                <a:solidFill>
                  <a:srgbClr val="FF0000"/>
                </a:solidFill>
                <a:effectLst/>
                <a:latin typeface="+mn-ea"/>
              </a:rPr>
              <a:t> </a:t>
            </a:r>
            <a:r>
              <a:rPr lang="zh-CN" altLang="en-US" b="0" i="0" dirty="0">
                <a:solidFill>
                  <a:srgbClr val="FF0000"/>
                </a:solidFill>
                <a:effectLst/>
                <a:latin typeface="+mn-ea"/>
              </a:rPr>
              <a:t>卷积的输出形状</a:t>
            </a:r>
            <a:endParaRPr lang="en-US" altLang="zh-CN" b="0" i="0" dirty="0">
              <a:solidFill>
                <a:srgbClr val="FF0000"/>
              </a:solidFill>
              <a:effectLst/>
              <a:latin typeface="+mn-ea"/>
            </a:endParaRPr>
          </a:p>
          <a:p>
            <a:endParaRPr lang="en-US" altLang="zh-CN" b="0" i="0" dirty="0">
              <a:solidFill>
                <a:srgbClr val="374151"/>
              </a:solidFill>
              <a:effectLst/>
              <a:latin typeface="+mn-ea"/>
            </a:endParaRPr>
          </a:p>
          <a:p>
            <a:r>
              <a:rPr lang="zh-CN" altLang="en-US" b="0" i="0" dirty="0">
                <a:solidFill>
                  <a:srgbClr val="374151"/>
                </a:solidFill>
                <a:effectLst/>
                <a:latin typeface="+mn-ea"/>
              </a:rPr>
              <a:t>根据卷积的模式，</a:t>
            </a:r>
            <a:r>
              <a:rPr lang="zh-CN" altLang="en-US" b="0" i="0" dirty="0">
                <a:solidFill>
                  <a:srgbClr val="FF0000"/>
                </a:solidFill>
                <a:effectLst/>
                <a:latin typeface="+mn-ea"/>
              </a:rPr>
              <a:t>分别计算前向传播、反向传播和权重更新时的输出形状。</a:t>
            </a:r>
            <a:r>
              <a:rPr lang="zh-CN" altLang="en-US" b="0" i="0" dirty="0">
                <a:solidFill>
                  <a:srgbClr val="374151"/>
                </a:solidFill>
                <a:effectLst/>
                <a:latin typeface="+mn-ea"/>
              </a:rPr>
              <a:t>其中，前向传播的输出形状由输入数据的尺寸和卷积核的尺寸决定，反向传播的输出形状由输入梯度的尺寸和卷积核的尺寸决定，权重更新的输出形状由卷积核的尺寸和输入数据的尺寸决定。</a:t>
            </a:r>
            <a:endParaRPr lang="en-US" altLang="zh-CN" dirty="0">
              <a:solidFill>
                <a:srgbClr val="374151"/>
              </a:solidFill>
              <a:latin typeface="+mn-ea"/>
            </a:endParaRPr>
          </a:p>
          <a:p>
            <a:endParaRPr lang="en-US" altLang="zh-CN" dirty="0">
              <a:latin typeface="+mn-ea"/>
            </a:endParaRPr>
          </a:p>
          <a:p>
            <a:r>
              <a:rPr lang="zh-CN" altLang="en-US" b="0" i="0" dirty="0">
                <a:solidFill>
                  <a:srgbClr val="374151"/>
                </a:solidFill>
                <a:effectLst/>
                <a:latin typeface="+mn-ea"/>
              </a:rPr>
              <a:t>使用了 </a:t>
            </a:r>
            <a:r>
              <a:rPr lang="en-US" altLang="zh-CN" b="0" i="0" dirty="0">
                <a:solidFill>
                  <a:srgbClr val="374151"/>
                </a:solidFill>
                <a:effectLst/>
                <a:latin typeface="+mn-ea"/>
              </a:rPr>
              <a:t>TensorFlow </a:t>
            </a:r>
            <a:r>
              <a:rPr lang="zh-CN" altLang="en-US" b="0" i="0" dirty="0">
                <a:solidFill>
                  <a:srgbClr val="374151"/>
                </a:solidFill>
                <a:effectLst/>
                <a:latin typeface="+mn-ea"/>
              </a:rPr>
              <a:t>的一些形状相关的函数，例如 </a:t>
            </a:r>
            <a:r>
              <a:rPr lang="en-US" altLang="zh-CN" b="0" i="0" dirty="0" err="1">
                <a:solidFill>
                  <a:srgbClr val="374151"/>
                </a:solidFill>
                <a:effectLst/>
                <a:latin typeface="+mn-ea"/>
              </a:rPr>
              <a:t>WithRankAtLeast</a:t>
            </a:r>
            <a:r>
              <a:rPr lang="en-US" altLang="zh-CN" b="0" i="0" dirty="0">
                <a:solidFill>
                  <a:srgbClr val="374151"/>
                </a:solidFill>
                <a:effectLst/>
                <a:latin typeface="+mn-ea"/>
              </a:rPr>
              <a:t>()</a:t>
            </a:r>
            <a:r>
              <a:rPr lang="zh-CN" altLang="en-US" b="0" i="0" dirty="0">
                <a:solidFill>
                  <a:srgbClr val="374151"/>
                </a:solidFill>
                <a:effectLst/>
                <a:latin typeface="+mn-ea"/>
              </a:rPr>
              <a:t>，</a:t>
            </a:r>
            <a:r>
              <a:rPr lang="en-US" altLang="zh-CN" b="0" i="0" dirty="0">
                <a:solidFill>
                  <a:srgbClr val="374151"/>
                </a:solidFill>
                <a:effectLst/>
                <a:latin typeface="+mn-ea"/>
              </a:rPr>
              <a:t>Dim()</a:t>
            </a:r>
            <a:r>
              <a:rPr lang="zh-CN" altLang="en-US" b="0" i="0" dirty="0">
                <a:solidFill>
                  <a:srgbClr val="374151"/>
                </a:solidFill>
                <a:effectLst/>
                <a:latin typeface="+mn-ea"/>
              </a:rPr>
              <a:t>，</a:t>
            </a:r>
            <a:r>
              <a:rPr lang="en-US" altLang="zh-CN" b="0" i="0" dirty="0" err="1">
                <a:solidFill>
                  <a:srgbClr val="374151"/>
                </a:solidFill>
                <a:effectLst/>
                <a:latin typeface="+mn-ea"/>
              </a:rPr>
              <a:t>MakeDim</a:t>
            </a:r>
            <a:r>
              <a:rPr lang="en-US" altLang="zh-CN" b="0" i="0" dirty="0">
                <a:solidFill>
                  <a:srgbClr val="374151"/>
                </a:solidFill>
                <a:effectLst/>
                <a:latin typeface="+mn-ea"/>
              </a:rPr>
              <a:t>()</a:t>
            </a:r>
            <a:r>
              <a:rPr lang="zh-CN" altLang="en-US" b="0" i="0" dirty="0">
                <a:solidFill>
                  <a:srgbClr val="374151"/>
                </a:solidFill>
                <a:effectLst/>
                <a:latin typeface="+mn-ea"/>
              </a:rPr>
              <a:t>，</a:t>
            </a:r>
            <a:r>
              <a:rPr lang="en-US" altLang="zh-CN" b="0" i="0" dirty="0" err="1">
                <a:solidFill>
                  <a:srgbClr val="374151"/>
                </a:solidFill>
                <a:effectLst/>
                <a:latin typeface="+mn-ea"/>
              </a:rPr>
              <a:t>MakeShape</a:t>
            </a:r>
            <a:r>
              <a:rPr lang="en-US" altLang="zh-CN" b="0" i="0" dirty="0">
                <a:solidFill>
                  <a:srgbClr val="374151"/>
                </a:solidFill>
                <a:effectLst/>
                <a:latin typeface="+mn-ea"/>
              </a:rPr>
              <a:t>() </a:t>
            </a:r>
            <a:r>
              <a:rPr lang="zh-CN" altLang="en-US" b="0" i="0" dirty="0">
                <a:solidFill>
                  <a:srgbClr val="374151"/>
                </a:solidFill>
                <a:effectLst/>
                <a:latin typeface="+mn-ea"/>
              </a:rPr>
              <a:t>等</a:t>
            </a:r>
            <a:endParaRPr lang="zh-CN" altLang="en-US" dirty="0">
              <a:latin typeface="+mn-ea"/>
            </a:endParaRPr>
          </a:p>
        </p:txBody>
      </p:sp>
    </p:spTree>
    <p:extLst>
      <p:ext uri="{BB962C8B-B14F-4D97-AF65-F5344CB8AC3E}">
        <p14:creationId xmlns:p14="http://schemas.microsoft.com/office/powerpoint/2010/main" val="307263657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8F630DB-3A3A-DDA3-ADE6-DE15051015FF}"/>
              </a:ext>
            </a:extLst>
          </p:cNvPr>
          <p:cNvSpPr txBox="1"/>
          <p:nvPr/>
        </p:nvSpPr>
        <p:spPr>
          <a:xfrm>
            <a:off x="4156841" y="1617680"/>
            <a:ext cx="4987159" cy="1754326"/>
          </a:xfrm>
          <a:prstGeom prst="rect">
            <a:avLst/>
          </a:prstGeom>
          <a:noFill/>
        </p:spPr>
        <p:txBody>
          <a:bodyPr wrap="square">
            <a:spAutoFit/>
          </a:bodyPr>
          <a:lstStyle/>
          <a:p>
            <a:r>
              <a:rPr lang="zh-CN" altLang="en-US" b="0" i="0" dirty="0">
                <a:solidFill>
                  <a:srgbClr val="374151"/>
                </a:solidFill>
                <a:effectLst/>
                <a:latin typeface="+mn-ea"/>
              </a:rPr>
              <a:t>从输入张量中读取数据，把它们</a:t>
            </a:r>
            <a:r>
              <a:rPr lang="zh-CN" altLang="en-US" b="0" i="0" dirty="0">
                <a:solidFill>
                  <a:srgbClr val="FF0000"/>
                </a:solidFill>
                <a:effectLst/>
                <a:latin typeface="+mn-ea"/>
              </a:rPr>
              <a:t>传递给 </a:t>
            </a:r>
            <a:r>
              <a:rPr lang="en-US" altLang="zh-CN" b="0" i="0" dirty="0">
                <a:solidFill>
                  <a:srgbClr val="FF0000"/>
                </a:solidFill>
                <a:effectLst/>
                <a:latin typeface="+mn-ea"/>
              </a:rPr>
              <a:t>CUDA kernel </a:t>
            </a:r>
            <a:r>
              <a:rPr lang="zh-CN" altLang="en-US" b="0" i="0" dirty="0">
                <a:solidFill>
                  <a:srgbClr val="FF0000"/>
                </a:solidFill>
                <a:effectLst/>
                <a:latin typeface="+mn-ea"/>
              </a:rPr>
              <a:t>进行计算</a:t>
            </a:r>
            <a:r>
              <a:rPr lang="zh-CN" altLang="en-US" b="0" i="0" dirty="0">
                <a:solidFill>
                  <a:srgbClr val="374151"/>
                </a:solidFill>
                <a:effectLst/>
                <a:latin typeface="+mn-ea"/>
              </a:rPr>
              <a:t>，然后将结果写入输出张量中</a:t>
            </a:r>
            <a:r>
              <a:rPr lang="zh-CN" altLang="en-US" dirty="0">
                <a:solidFill>
                  <a:srgbClr val="374151"/>
                </a:solidFill>
                <a:latin typeface="+mn-ea"/>
              </a:rPr>
              <a:t>。</a:t>
            </a:r>
            <a:endParaRPr lang="en-US" altLang="zh-CN" dirty="0">
              <a:solidFill>
                <a:srgbClr val="374151"/>
              </a:solidFill>
              <a:latin typeface="+mn-ea"/>
            </a:endParaRPr>
          </a:p>
          <a:p>
            <a:endParaRPr lang="en-US" altLang="zh-CN" dirty="0">
              <a:solidFill>
                <a:srgbClr val="374151"/>
              </a:solidFill>
              <a:latin typeface="+mn-ea"/>
            </a:endParaRPr>
          </a:p>
          <a:p>
            <a:r>
              <a:rPr lang="zh-CN" altLang="en-US" dirty="0">
                <a:latin typeface="+mn-ea"/>
              </a:rPr>
              <a:t>卷积操作比较怪，不知道为什么使用</a:t>
            </a:r>
            <a:r>
              <a:rPr lang="en-US" altLang="zh-CN" dirty="0">
                <a:latin typeface="+mn-ea"/>
              </a:rPr>
              <a:t>sass</a:t>
            </a:r>
            <a:r>
              <a:rPr lang="zh-CN" altLang="en-US" dirty="0">
                <a:latin typeface="+mn-ea"/>
              </a:rPr>
              <a:t>格式的</a:t>
            </a:r>
            <a:r>
              <a:rPr lang="en-US" altLang="zh-CN" dirty="0" err="1">
                <a:latin typeface="+mn-ea"/>
              </a:rPr>
              <a:t>cuda</a:t>
            </a:r>
            <a:r>
              <a:rPr lang="zh-CN" altLang="en-US" dirty="0">
                <a:latin typeface="+mn-ea"/>
              </a:rPr>
              <a:t>汇编语言写的，可能是为了更好的进行底层的优化？</a:t>
            </a:r>
          </a:p>
        </p:txBody>
      </p:sp>
      <p:pic>
        <p:nvPicPr>
          <p:cNvPr id="3" name="图片 2">
            <a:extLst>
              <a:ext uri="{FF2B5EF4-FFF2-40B4-BE49-F238E27FC236}">
                <a16:creationId xmlns:a16="http://schemas.microsoft.com/office/drawing/2014/main" id="{C402440E-26A9-CD0C-CA2C-17AA37C37381}"/>
              </a:ext>
            </a:extLst>
          </p:cNvPr>
          <p:cNvPicPr>
            <a:picLocks noChangeAspect="1"/>
          </p:cNvPicPr>
          <p:nvPr/>
        </p:nvPicPr>
        <p:blipFill>
          <a:blip r:embed="rId3"/>
          <a:stretch>
            <a:fillRect/>
          </a:stretch>
        </p:blipFill>
        <p:spPr>
          <a:xfrm>
            <a:off x="343125" y="1318775"/>
            <a:ext cx="3813716" cy="5072789"/>
          </a:xfrm>
          <a:prstGeom prst="rect">
            <a:avLst/>
          </a:prstGeom>
        </p:spPr>
      </p:pic>
      <p:pic>
        <p:nvPicPr>
          <p:cNvPr id="11" name="图片 10">
            <a:extLst>
              <a:ext uri="{FF2B5EF4-FFF2-40B4-BE49-F238E27FC236}">
                <a16:creationId xmlns:a16="http://schemas.microsoft.com/office/drawing/2014/main" id="{08FD7421-E594-36F6-720E-E7E895694186}"/>
              </a:ext>
            </a:extLst>
          </p:cNvPr>
          <p:cNvPicPr>
            <a:picLocks noChangeAspect="1"/>
          </p:cNvPicPr>
          <p:nvPr/>
        </p:nvPicPr>
        <p:blipFill>
          <a:blip r:embed="rId4"/>
          <a:stretch>
            <a:fillRect/>
          </a:stretch>
        </p:blipFill>
        <p:spPr>
          <a:xfrm>
            <a:off x="4211558" y="4249844"/>
            <a:ext cx="4780952" cy="1980952"/>
          </a:xfrm>
          <a:prstGeom prst="rect">
            <a:avLst/>
          </a:prstGeom>
        </p:spPr>
      </p:pic>
    </p:spTree>
    <p:extLst>
      <p:ext uri="{BB962C8B-B14F-4D97-AF65-F5344CB8AC3E}">
        <p14:creationId xmlns:p14="http://schemas.microsoft.com/office/powerpoint/2010/main" val="2095217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与其他方法比较</a:t>
            </a:r>
          </a:p>
        </p:txBody>
      </p:sp>
      <p:pic>
        <p:nvPicPr>
          <p:cNvPr id="27" name="图片 26">
            <a:extLst>
              <a:ext uri="{FF2B5EF4-FFF2-40B4-BE49-F238E27FC236}">
                <a16:creationId xmlns:a16="http://schemas.microsoft.com/office/drawing/2014/main" id="{AD6D1130-267A-2E09-E099-F740BA81743B}"/>
              </a:ext>
            </a:extLst>
          </p:cNvPr>
          <p:cNvPicPr>
            <a:picLocks noChangeAspect="1"/>
          </p:cNvPicPr>
          <p:nvPr/>
        </p:nvPicPr>
        <p:blipFill>
          <a:blip r:embed="rId3"/>
          <a:stretch>
            <a:fillRect/>
          </a:stretch>
        </p:blipFill>
        <p:spPr>
          <a:xfrm>
            <a:off x="1808760" y="1020904"/>
            <a:ext cx="4923117" cy="5296297"/>
          </a:xfrm>
          <a:prstGeom prst="rect">
            <a:avLst/>
          </a:prstGeom>
        </p:spPr>
      </p:pic>
    </p:spTree>
    <p:extLst>
      <p:ext uri="{BB962C8B-B14F-4D97-AF65-F5344CB8AC3E}">
        <p14:creationId xmlns:p14="http://schemas.microsoft.com/office/powerpoint/2010/main" val="149240986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与其他方法比较</a:t>
            </a:r>
          </a:p>
        </p:txBody>
      </p:sp>
      <p:pic>
        <p:nvPicPr>
          <p:cNvPr id="3" name="图片 2">
            <a:extLst>
              <a:ext uri="{FF2B5EF4-FFF2-40B4-BE49-F238E27FC236}">
                <a16:creationId xmlns:a16="http://schemas.microsoft.com/office/drawing/2014/main" id="{71F8C3E3-8CD9-0CE6-CCD4-D61407ECE1EB}"/>
              </a:ext>
            </a:extLst>
          </p:cNvPr>
          <p:cNvPicPr>
            <a:picLocks noChangeAspect="1"/>
          </p:cNvPicPr>
          <p:nvPr/>
        </p:nvPicPr>
        <p:blipFill>
          <a:blip r:embed="rId3"/>
          <a:stretch>
            <a:fillRect/>
          </a:stretch>
        </p:blipFill>
        <p:spPr>
          <a:xfrm>
            <a:off x="326037" y="1940709"/>
            <a:ext cx="4734694" cy="1000602"/>
          </a:xfrm>
          <a:prstGeom prst="rect">
            <a:avLst/>
          </a:prstGeom>
        </p:spPr>
      </p:pic>
      <p:pic>
        <p:nvPicPr>
          <p:cNvPr id="11" name="图片 10">
            <a:extLst>
              <a:ext uri="{FF2B5EF4-FFF2-40B4-BE49-F238E27FC236}">
                <a16:creationId xmlns:a16="http://schemas.microsoft.com/office/drawing/2014/main" id="{B5B70321-7636-626A-5F27-571953ECFC02}"/>
              </a:ext>
            </a:extLst>
          </p:cNvPr>
          <p:cNvPicPr>
            <a:picLocks noChangeAspect="1"/>
          </p:cNvPicPr>
          <p:nvPr/>
        </p:nvPicPr>
        <p:blipFill>
          <a:blip r:embed="rId4"/>
          <a:stretch>
            <a:fillRect/>
          </a:stretch>
        </p:blipFill>
        <p:spPr>
          <a:xfrm>
            <a:off x="326037" y="2941311"/>
            <a:ext cx="4728206" cy="2299602"/>
          </a:xfrm>
          <a:prstGeom prst="rect">
            <a:avLst/>
          </a:prstGeom>
        </p:spPr>
      </p:pic>
      <p:pic>
        <p:nvPicPr>
          <p:cNvPr id="13" name="图片 12">
            <a:extLst>
              <a:ext uri="{FF2B5EF4-FFF2-40B4-BE49-F238E27FC236}">
                <a16:creationId xmlns:a16="http://schemas.microsoft.com/office/drawing/2014/main" id="{A8E13844-34B8-59ED-257B-188AA912BF3D}"/>
              </a:ext>
            </a:extLst>
          </p:cNvPr>
          <p:cNvPicPr>
            <a:picLocks noChangeAspect="1"/>
          </p:cNvPicPr>
          <p:nvPr/>
        </p:nvPicPr>
        <p:blipFill>
          <a:blip r:embed="rId5"/>
          <a:stretch>
            <a:fillRect/>
          </a:stretch>
        </p:blipFill>
        <p:spPr>
          <a:xfrm>
            <a:off x="5011560" y="1480541"/>
            <a:ext cx="4020493" cy="4105647"/>
          </a:xfrm>
          <a:prstGeom prst="rect">
            <a:avLst/>
          </a:prstGeom>
        </p:spPr>
      </p:pic>
      <mc:AlternateContent xmlns:mc="http://schemas.openxmlformats.org/markup-compatibility/2006">
        <mc:Choice xmlns:p14="http://schemas.microsoft.com/office/powerpoint/2010/main" Requires="p14">
          <p:contentPart p14:bwMode="auto" r:id="rId6">
            <p14:nvContentPartPr>
              <p14:cNvPr id="14" name="墨迹 13">
                <a:extLst>
                  <a:ext uri="{FF2B5EF4-FFF2-40B4-BE49-F238E27FC236}">
                    <a16:creationId xmlns:a16="http://schemas.microsoft.com/office/drawing/2014/main" id="{3C5A3FAD-B631-0B67-682B-4E3DAA5E4C1D}"/>
                  </a:ext>
                </a:extLst>
              </p14:cNvPr>
              <p14:cNvContentPartPr/>
              <p14:nvPr/>
            </p14:nvContentPartPr>
            <p14:xfrm>
              <a:off x="4330026" y="2531876"/>
              <a:ext cx="601920" cy="27360"/>
            </p14:xfrm>
          </p:contentPart>
        </mc:Choice>
        <mc:Fallback>
          <p:pic>
            <p:nvPicPr>
              <p:cNvPr id="14" name="墨迹 13">
                <a:extLst>
                  <a:ext uri="{FF2B5EF4-FFF2-40B4-BE49-F238E27FC236}">
                    <a16:creationId xmlns:a16="http://schemas.microsoft.com/office/drawing/2014/main" id="{3C5A3FAD-B631-0B67-682B-4E3DAA5E4C1D}"/>
                  </a:ext>
                </a:extLst>
              </p:cNvPr>
              <p:cNvPicPr/>
              <p:nvPr/>
            </p:nvPicPr>
            <p:blipFill>
              <a:blip r:embed="rId7"/>
              <a:stretch>
                <a:fillRect/>
              </a:stretch>
            </p:blipFill>
            <p:spPr>
              <a:xfrm>
                <a:off x="4294386" y="2460236"/>
                <a:ext cx="673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墨迹 14">
                <a:extLst>
                  <a:ext uri="{FF2B5EF4-FFF2-40B4-BE49-F238E27FC236}">
                    <a16:creationId xmlns:a16="http://schemas.microsoft.com/office/drawing/2014/main" id="{FF58EDB0-9D5B-42A5-7187-AB3327522344}"/>
                  </a:ext>
                </a:extLst>
              </p14:cNvPr>
              <p14:cNvContentPartPr/>
              <p14:nvPr/>
            </p14:nvContentPartPr>
            <p14:xfrm>
              <a:off x="357066" y="2696756"/>
              <a:ext cx="354240" cy="10440"/>
            </p14:xfrm>
          </p:contentPart>
        </mc:Choice>
        <mc:Fallback>
          <p:pic>
            <p:nvPicPr>
              <p:cNvPr id="15" name="墨迹 14">
                <a:extLst>
                  <a:ext uri="{FF2B5EF4-FFF2-40B4-BE49-F238E27FC236}">
                    <a16:creationId xmlns:a16="http://schemas.microsoft.com/office/drawing/2014/main" id="{FF58EDB0-9D5B-42A5-7187-AB3327522344}"/>
                  </a:ext>
                </a:extLst>
              </p:cNvPr>
              <p:cNvPicPr/>
              <p:nvPr/>
            </p:nvPicPr>
            <p:blipFill>
              <a:blip r:embed="rId9"/>
              <a:stretch>
                <a:fillRect/>
              </a:stretch>
            </p:blipFill>
            <p:spPr>
              <a:xfrm>
                <a:off x="321066" y="2624756"/>
                <a:ext cx="4258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墨迹 15">
                <a:extLst>
                  <a:ext uri="{FF2B5EF4-FFF2-40B4-BE49-F238E27FC236}">
                    <a16:creationId xmlns:a16="http://schemas.microsoft.com/office/drawing/2014/main" id="{AD8E7426-0458-E74E-D4CE-704405636E0F}"/>
                  </a:ext>
                </a:extLst>
              </p14:cNvPr>
              <p14:cNvContentPartPr/>
              <p14:nvPr/>
            </p14:nvContentPartPr>
            <p14:xfrm>
              <a:off x="740826" y="2626196"/>
              <a:ext cx="1529640" cy="81000"/>
            </p14:xfrm>
          </p:contentPart>
        </mc:Choice>
        <mc:Fallback>
          <p:pic>
            <p:nvPicPr>
              <p:cNvPr id="16" name="墨迹 15">
                <a:extLst>
                  <a:ext uri="{FF2B5EF4-FFF2-40B4-BE49-F238E27FC236}">
                    <a16:creationId xmlns:a16="http://schemas.microsoft.com/office/drawing/2014/main" id="{AD8E7426-0458-E74E-D4CE-704405636E0F}"/>
                  </a:ext>
                </a:extLst>
              </p:cNvPr>
              <p:cNvPicPr/>
              <p:nvPr/>
            </p:nvPicPr>
            <p:blipFill>
              <a:blip r:embed="rId11"/>
              <a:stretch>
                <a:fillRect/>
              </a:stretch>
            </p:blipFill>
            <p:spPr>
              <a:xfrm>
                <a:off x="704826" y="2554556"/>
                <a:ext cx="16012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墨迹 16">
                <a:extLst>
                  <a:ext uri="{FF2B5EF4-FFF2-40B4-BE49-F238E27FC236}">
                    <a16:creationId xmlns:a16="http://schemas.microsoft.com/office/drawing/2014/main" id="{4C3DE4C7-81B3-C2EE-78B9-00C09A6FD651}"/>
                  </a:ext>
                </a:extLst>
              </p14:cNvPr>
              <p14:cNvContentPartPr/>
              <p14:nvPr/>
            </p14:nvContentPartPr>
            <p14:xfrm>
              <a:off x="598626" y="2999516"/>
              <a:ext cx="4121280" cy="54720"/>
            </p14:xfrm>
          </p:contentPart>
        </mc:Choice>
        <mc:Fallback>
          <p:pic>
            <p:nvPicPr>
              <p:cNvPr id="17" name="墨迹 16">
                <a:extLst>
                  <a:ext uri="{FF2B5EF4-FFF2-40B4-BE49-F238E27FC236}">
                    <a16:creationId xmlns:a16="http://schemas.microsoft.com/office/drawing/2014/main" id="{4C3DE4C7-81B3-C2EE-78B9-00C09A6FD651}"/>
                  </a:ext>
                </a:extLst>
              </p:cNvPr>
              <p:cNvPicPr/>
              <p:nvPr/>
            </p:nvPicPr>
            <p:blipFill>
              <a:blip r:embed="rId13"/>
              <a:stretch>
                <a:fillRect/>
              </a:stretch>
            </p:blipFill>
            <p:spPr>
              <a:xfrm>
                <a:off x="562986" y="2927876"/>
                <a:ext cx="41929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墨迹 17">
                <a:extLst>
                  <a:ext uri="{FF2B5EF4-FFF2-40B4-BE49-F238E27FC236}">
                    <a16:creationId xmlns:a16="http://schemas.microsoft.com/office/drawing/2014/main" id="{DD18A7DA-9D03-D05A-E72C-DBC3739D1F40}"/>
                  </a:ext>
                </a:extLst>
              </p14:cNvPr>
              <p14:cNvContentPartPr/>
              <p14:nvPr/>
            </p14:nvContentPartPr>
            <p14:xfrm>
              <a:off x="982386" y="3278876"/>
              <a:ext cx="2712600" cy="58680"/>
            </p14:xfrm>
          </p:contentPart>
        </mc:Choice>
        <mc:Fallback>
          <p:pic>
            <p:nvPicPr>
              <p:cNvPr id="18" name="墨迹 17">
                <a:extLst>
                  <a:ext uri="{FF2B5EF4-FFF2-40B4-BE49-F238E27FC236}">
                    <a16:creationId xmlns:a16="http://schemas.microsoft.com/office/drawing/2014/main" id="{DD18A7DA-9D03-D05A-E72C-DBC3739D1F40}"/>
                  </a:ext>
                </a:extLst>
              </p:cNvPr>
              <p:cNvPicPr/>
              <p:nvPr/>
            </p:nvPicPr>
            <p:blipFill>
              <a:blip r:embed="rId15"/>
              <a:stretch>
                <a:fillRect/>
              </a:stretch>
            </p:blipFill>
            <p:spPr>
              <a:xfrm>
                <a:off x="946746" y="3207236"/>
                <a:ext cx="27842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墨迹 18">
                <a:extLst>
                  <a:ext uri="{FF2B5EF4-FFF2-40B4-BE49-F238E27FC236}">
                    <a16:creationId xmlns:a16="http://schemas.microsoft.com/office/drawing/2014/main" id="{0D0CD58E-AAC2-C47C-7BA4-0AC9F6BBBBE9}"/>
                  </a:ext>
                </a:extLst>
              </p14:cNvPr>
              <p14:cNvContentPartPr/>
              <p14:nvPr/>
            </p14:nvContentPartPr>
            <p14:xfrm>
              <a:off x="3026826" y="4281836"/>
              <a:ext cx="1916640" cy="65520"/>
            </p14:xfrm>
          </p:contentPart>
        </mc:Choice>
        <mc:Fallback>
          <p:pic>
            <p:nvPicPr>
              <p:cNvPr id="19" name="墨迹 18">
                <a:extLst>
                  <a:ext uri="{FF2B5EF4-FFF2-40B4-BE49-F238E27FC236}">
                    <a16:creationId xmlns:a16="http://schemas.microsoft.com/office/drawing/2014/main" id="{0D0CD58E-AAC2-C47C-7BA4-0AC9F6BBBBE9}"/>
                  </a:ext>
                </a:extLst>
              </p:cNvPr>
              <p:cNvPicPr/>
              <p:nvPr/>
            </p:nvPicPr>
            <p:blipFill>
              <a:blip r:embed="rId17"/>
              <a:stretch>
                <a:fillRect/>
              </a:stretch>
            </p:blipFill>
            <p:spPr>
              <a:xfrm>
                <a:off x="2990826" y="4209836"/>
                <a:ext cx="1988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墨迹 19">
                <a:extLst>
                  <a:ext uri="{FF2B5EF4-FFF2-40B4-BE49-F238E27FC236}">
                    <a16:creationId xmlns:a16="http://schemas.microsoft.com/office/drawing/2014/main" id="{964D2D32-0B30-57E5-A93C-CDA0A1C80CAB}"/>
                  </a:ext>
                </a:extLst>
              </p14:cNvPr>
              <p14:cNvContentPartPr/>
              <p14:nvPr/>
            </p14:nvContentPartPr>
            <p14:xfrm>
              <a:off x="362466" y="4402436"/>
              <a:ext cx="1637280" cy="38880"/>
            </p14:xfrm>
          </p:contentPart>
        </mc:Choice>
        <mc:Fallback>
          <p:pic>
            <p:nvPicPr>
              <p:cNvPr id="20" name="墨迹 19">
                <a:extLst>
                  <a:ext uri="{FF2B5EF4-FFF2-40B4-BE49-F238E27FC236}">
                    <a16:creationId xmlns:a16="http://schemas.microsoft.com/office/drawing/2014/main" id="{964D2D32-0B30-57E5-A93C-CDA0A1C80CAB}"/>
                  </a:ext>
                </a:extLst>
              </p:cNvPr>
              <p:cNvPicPr/>
              <p:nvPr/>
            </p:nvPicPr>
            <p:blipFill>
              <a:blip r:embed="rId19"/>
              <a:stretch>
                <a:fillRect/>
              </a:stretch>
            </p:blipFill>
            <p:spPr>
              <a:xfrm>
                <a:off x="326466" y="4330436"/>
                <a:ext cx="1708920" cy="182520"/>
              </a:xfrm>
              <a:prstGeom prst="rect">
                <a:avLst/>
              </a:prstGeom>
            </p:spPr>
          </p:pic>
        </mc:Fallback>
      </mc:AlternateContent>
    </p:spTree>
    <p:extLst>
      <p:ext uri="{BB962C8B-B14F-4D97-AF65-F5344CB8AC3E}">
        <p14:creationId xmlns:p14="http://schemas.microsoft.com/office/powerpoint/2010/main" val="264106317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疑问</a:t>
            </a:r>
          </a:p>
        </p:txBody>
      </p:sp>
      <p:pic>
        <p:nvPicPr>
          <p:cNvPr id="22" name="图片 21">
            <a:extLst>
              <a:ext uri="{FF2B5EF4-FFF2-40B4-BE49-F238E27FC236}">
                <a16:creationId xmlns:a16="http://schemas.microsoft.com/office/drawing/2014/main" id="{2F759A6C-D389-E731-4602-03873E5A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1688"/>
            <a:ext cx="9144000" cy="894624"/>
          </a:xfrm>
          <a:prstGeom prst="rect">
            <a:avLst/>
          </a:prstGeom>
        </p:spPr>
      </p:pic>
    </p:spTree>
    <p:extLst>
      <p:ext uri="{BB962C8B-B14F-4D97-AF65-F5344CB8AC3E}">
        <p14:creationId xmlns:p14="http://schemas.microsoft.com/office/powerpoint/2010/main" val="164915135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3016634" y="1716167"/>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3016633" y="262739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3676106" y="1600041"/>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是什么</a:t>
            </a:r>
          </a:p>
        </p:txBody>
      </p:sp>
      <p:sp>
        <p:nvSpPr>
          <p:cNvPr id="56" name="文本框 106"/>
          <p:cNvSpPr txBox="1">
            <a:spLocks noChangeArrowheads="1"/>
          </p:cNvSpPr>
          <p:nvPr/>
        </p:nvSpPr>
        <p:spPr bwMode="auto">
          <a:xfrm>
            <a:off x="3685151" y="2483156"/>
            <a:ext cx="2339102"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什么情况有用</a:t>
            </a:r>
          </a:p>
        </p:txBody>
      </p:sp>
      <p:sp>
        <p:nvSpPr>
          <p:cNvPr id="75" name="椭圆 74"/>
          <p:cNvSpPr/>
          <p:nvPr/>
        </p:nvSpPr>
        <p:spPr>
          <a:xfrm>
            <a:off x="3051541" y="358540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3676106" y="342925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怎么实现</a:t>
            </a:r>
          </a:p>
        </p:txBody>
      </p:sp>
      <p:sp>
        <p:nvSpPr>
          <p:cNvPr id="77" name="椭圆 76"/>
          <p:cNvSpPr/>
          <p:nvPr/>
        </p:nvSpPr>
        <p:spPr>
          <a:xfrm>
            <a:off x="3051541" y="4577555"/>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3676105" y="4421413"/>
            <a:ext cx="269817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与其他方法比较</a:t>
            </a:r>
          </a:p>
        </p:txBody>
      </p:sp>
    </p:spTree>
    <p:extLst>
      <p:ext uri="{BB962C8B-B14F-4D97-AF65-F5344CB8AC3E}">
        <p14:creationId xmlns:p14="http://schemas.microsoft.com/office/powerpoint/2010/main" val="11418434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是什么</a:t>
            </a:r>
          </a:p>
        </p:txBody>
      </p:sp>
      <p:pic>
        <p:nvPicPr>
          <p:cNvPr id="11" name="图片 10">
            <a:extLst>
              <a:ext uri="{FF2B5EF4-FFF2-40B4-BE49-F238E27FC236}">
                <a16:creationId xmlns:a16="http://schemas.microsoft.com/office/drawing/2014/main" id="{A8017DA4-42CC-3243-A075-9178055BC719}"/>
              </a:ext>
            </a:extLst>
          </p:cNvPr>
          <p:cNvPicPr>
            <a:picLocks noChangeAspect="1"/>
          </p:cNvPicPr>
          <p:nvPr/>
        </p:nvPicPr>
        <p:blipFill>
          <a:blip r:embed="rId3"/>
          <a:stretch>
            <a:fillRect/>
          </a:stretch>
        </p:blipFill>
        <p:spPr>
          <a:xfrm>
            <a:off x="1457811" y="871192"/>
            <a:ext cx="6355667" cy="2274298"/>
          </a:xfrm>
          <a:prstGeom prst="rect">
            <a:avLst/>
          </a:prstGeom>
        </p:spPr>
      </p:pic>
      <p:pic>
        <p:nvPicPr>
          <p:cNvPr id="1030" name="Picture 6" descr="What is a Sparse Matrix? – Nick Higham">
            <a:extLst>
              <a:ext uri="{FF2B5EF4-FFF2-40B4-BE49-F238E27FC236}">
                <a16:creationId xmlns:a16="http://schemas.microsoft.com/office/drawing/2014/main" id="{9CA1892F-E053-4150-D53A-80699D9F5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8870" y="3969834"/>
            <a:ext cx="5210370" cy="266488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B07A4-26E4-FBDD-F91D-5725322F3227}"/>
              </a:ext>
            </a:extLst>
          </p:cNvPr>
          <p:cNvSpPr txBox="1"/>
          <p:nvPr/>
        </p:nvSpPr>
        <p:spPr>
          <a:xfrm>
            <a:off x="326037" y="3875049"/>
            <a:ext cx="3231202" cy="830997"/>
          </a:xfrm>
          <a:prstGeom prst="rect">
            <a:avLst/>
          </a:prstGeom>
          <a:noFill/>
        </p:spPr>
        <p:txBody>
          <a:bodyPr wrap="square" rtlCol="0">
            <a:spAutoFit/>
          </a:bodyPr>
          <a:lstStyle/>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Sparse (BS)</a:t>
            </a:r>
          </a:p>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Diagonal (BD)</a:t>
            </a:r>
          </a:p>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Diagonal Sparse (BDS)</a:t>
            </a:r>
            <a:endParaRPr lang="zh-CN" altLang="en-US" sz="1600" b="1" dirty="0">
              <a:solidFill>
                <a:srgbClr val="DDDDDD">
                  <a:lumMod val="25000"/>
                </a:srgbClr>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042C8E19-32BF-C7F0-6C57-5C77AA8201F3}"/>
              </a:ext>
            </a:extLst>
          </p:cNvPr>
          <p:cNvCxnSpPr/>
          <p:nvPr/>
        </p:nvCxnSpPr>
        <p:spPr>
          <a:xfrm flipV="1">
            <a:off x="2263698" y="2932771"/>
            <a:ext cx="1605775" cy="103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1B79663-B686-D068-2C97-2AD998F0CF89}"/>
              </a:ext>
            </a:extLst>
          </p:cNvPr>
          <p:cNvCxnSpPr/>
          <p:nvPr/>
        </p:nvCxnSpPr>
        <p:spPr>
          <a:xfrm>
            <a:off x="2531327" y="4290547"/>
            <a:ext cx="1227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71382B7B-E276-BCC7-AB81-F83224B211CC}"/>
              </a:ext>
            </a:extLst>
          </p:cNvPr>
          <p:cNvCxnSpPr>
            <a:cxnSpLocks/>
            <a:endCxn id="1030" idx="3"/>
          </p:cNvCxnSpPr>
          <p:nvPr/>
        </p:nvCxnSpPr>
        <p:spPr>
          <a:xfrm>
            <a:off x="3378820" y="4516244"/>
            <a:ext cx="5590420" cy="786034"/>
          </a:xfrm>
          <a:prstGeom prst="bentConnector5">
            <a:avLst>
              <a:gd name="adj1" fmla="val 3399"/>
              <a:gd name="adj2" fmla="val 283024"/>
              <a:gd name="adj3" fmla="val 10189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什么情况有用</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graphicFrame>
        <p:nvGraphicFramePr>
          <p:cNvPr id="3" name="图示 2">
            <a:extLst>
              <a:ext uri="{FF2B5EF4-FFF2-40B4-BE49-F238E27FC236}">
                <a16:creationId xmlns:a16="http://schemas.microsoft.com/office/drawing/2014/main" id="{5E24213F-4948-91F5-703A-83E85797DC00}"/>
              </a:ext>
            </a:extLst>
          </p:cNvPr>
          <p:cNvGraphicFramePr/>
          <p:nvPr>
            <p:extLst>
              <p:ext uri="{D42A27DB-BD31-4B8C-83A1-F6EECF244321}">
                <p14:modId xmlns:p14="http://schemas.microsoft.com/office/powerpoint/2010/main" val="395413605"/>
              </p:ext>
            </p:extLst>
          </p:nvPr>
        </p:nvGraphicFramePr>
        <p:xfrm>
          <a:off x="333758" y="1003776"/>
          <a:ext cx="8542613" cy="5452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23361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怎么实现</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05BB17B-7321-01DD-C583-C44F02C058DC}"/>
              </a:ext>
            </a:extLst>
          </p:cNvPr>
          <p:cNvPicPr>
            <a:picLocks noChangeAspect="1"/>
          </p:cNvPicPr>
          <p:nvPr/>
        </p:nvPicPr>
        <p:blipFill>
          <a:blip r:embed="rId3"/>
          <a:stretch>
            <a:fillRect/>
          </a:stretch>
        </p:blipFill>
        <p:spPr>
          <a:xfrm>
            <a:off x="333759" y="1104987"/>
            <a:ext cx="8200000" cy="2800000"/>
          </a:xfrm>
          <a:prstGeom prst="rect">
            <a:avLst/>
          </a:prstGeom>
        </p:spPr>
      </p:pic>
      <p:pic>
        <p:nvPicPr>
          <p:cNvPr id="12" name="图片 11">
            <a:extLst>
              <a:ext uri="{FF2B5EF4-FFF2-40B4-BE49-F238E27FC236}">
                <a16:creationId xmlns:a16="http://schemas.microsoft.com/office/drawing/2014/main" id="{DA287595-5F5E-EC70-1608-AB458128CDAE}"/>
              </a:ext>
            </a:extLst>
          </p:cNvPr>
          <p:cNvPicPr>
            <a:picLocks noChangeAspect="1"/>
          </p:cNvPicPr>
          <p:nvPr/>
        </p:nvPicPr>
        <p:blipFill>
          <a:blip r:embed="rId4"/>
          <a:stretch>
            <a:fillRect/>
          </a:stretch>
        </p:blipFill>
        <p:spPr>
          <a:xfrm>
            <a:off x="333758" y="3904987"/>
            <a:ext cx="8212741" cy="1828278"/>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墨迹 14">
                <a:extLst>
                  <a:ext uri="{FF2B5EF4-FFF2-40B4-BE49-F238E27FC236}">
                    <a16:creationId xmlns:a16="http://schemas.microsoft.com/office/drawing/2014/main" id="{A7F2F619-3EDD-9BA0-40F2-2FACA669CC2F}"/>
                  </a:ext>
                </a:extLst>
              </p14:cNvPr>
              <p14:cNvContentPartPr/>
              <p14:nvPr/>
            </p14:nvContentPartPr>
            <p14:xfrm>
              <a:off x="4393229" y="1839003"/>
              <a:ext cx="3344760" cy="81000"/>
            </p14:xfrm>
          </p:contentPart>
        </mc:Choice>
        <mc:Fallback>
          <p:pic>
            <p:nvPicPr>
              <p:cNvPr id="15" name="墨迹 14">
                <a:extLst>
                  <a:ext uri="{FF2B5EF4-FFF2-40B4-BE49-F238E27FC236}">
                    <a16:creationId xmlns:a16="http://schemas.microsoft.com/office/drawing/2014/main" id="{A7F2F619-3EDD-9BA0-40F2-2FACA669CC2F}"/>
                  </a:ext>
                </a:extLst>
              </p:cNvPr>
              <p:cNvPicPr/>
              <p:nvPr/>
            </p:nvPicPr>
            <p:blipFill>
              <a:blip r:embed="rId6"/>
              <a:stretch>
                <a:fillRect/>
              </a:stretch>
            </p:blipFill>
            <p:spPr>
              <a:xfrm>
                <a:off x="4339229" y="1731003"/>
                <a:ext cx="3452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墨迹 15">
                <a:extLst>
                  <a:ext uri="{FF2B5EF4-FFF2-40B4-BE49-F238E27FC236}">
                    <a16:creationId xmlns:a16="http://schemas.microsoft.com/office/drawing/2014/main" id="{FC87631E-E8B0-EC3F-30FE-9088494AE405}"/>
                  </a:ext>
                </a:extLst>
              </p14:cNvPr>
              <p14:cNvContentPartPr/>
              <p14:nvPr/>
            </p14:nvContentPartPr>
            <p14:xfrm>
              <a:off x="434309" y="2051043"/>
              <a:ext cx="2541240" cy="113040"/>
            </p14:xfrm>
          </p:contentPart>
        </mc:Choice>
        <mc:Fallback>
          <p:pic>
            <p:nvPicPr>
              <p:cNvPr id="16" name="墨迹 15">
                <a:extLst>
                  <a:ext uri="{FF2B5EF4-FFF2-40B4-BE49-F238E27FC236}">
                    <a16:creationId xmlns:a16="http://schemas.microsoft.com/office/drawing/2014/main" id="{FC87631E-E8B0-EC3F-30FE-9088494AE405}"/>
                  </a:ext>
                </a:extLst>
              </p:cNvPr>
              <p:cNvPicPr/>
              <p:nvPr/>
            </p:nvPicPr>
            <p:blipFill>
              <a:blip r:embed="rId8"/>
              <a:stretch>
                <a:fillRect/>
              </a:stretch>
            </p:blipFill>
            <p:spPr>
              <a:xfrm>
                <a:off x="380669" y="1943403"/>
                <a:ext cx="264888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墨迹 16">
                <a:extLst>
                  <a:ext uri="{FF2B5EF4-FFF2-40B4-BE49-F238E27FC236}">
                    <a16:creationId xmlns:a16="http://schemas.microsoft.com/office/drawing/2014/main" id="{FEB39E7B-92D5-9C76-B4F9-58BEB9E1A9D6}"/>
                  </a:ext>
                </a:extLst>
              </p14:cNvPr>
              <p14:cNvContentPartPr/>
              <p14:nvPr/>
            </p14:nvContentPartPr>
            <p14:xfrm>
              <a:off x="4460189" y="4080003"/>
              <a:ext cx="3879720" cy="46440"/>
            </p14:xfrm>
          </p:contentPart>
        </mc:Choice>
        <mc:Fallback>
          <p:pic>
            <p:nvPicPr>
              <p:cNvPr id="17" name="墨迹 16">
                <a:extLst>
                  <a:ext uri="{FF2B5EF4-FFF2-40B4-BE49-F238E27FC236}">
                    <a16:creationId xmlns:a16="http://schemas.microsoft.com/office/drawing/2014/main" id="{FEB39E7B-92D5-9C76-B4F9-58BEB9E1A9D6}"/>
                  </a:ext>
                </a:extLst>
              </p:cNvPr>
              <p:cNvPicPr/>
              <p:nvPr/>
            </p:nvPicPr>
            <p:blipFill>
              <a:blip r:embed="rId10"/>
              <a:stretch>
                <a:fillRect/>
              </a:stretch>
            </p:blipFill>
            <p:spPr>
              <a:xfrm>
                <a:off x="4406549" y="3972363"/>
                <a:ext cx="39873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墨迹 17">
                <a:extLst>
                  <a:ext uri="{FF2B5EF4-FFF2-40B4-BE49-F238E27FC236}">
                    <a16:creationId xmlns:a16="http://schemas.microsoft.com/office/drawing/2014/main" id="{A808C07A-E86B-8BF6-C71A-2426E0A880F7}"/>
                  </a:ext>
                </a:extLst>
              </p14:cNvPr>
              <p14:cNvContentPartPr/>
              <p14:nvPr/>
            </p14:nvContentPartPr>
            <p14:xfrm>
              <a:off x="423509" y="4290963"/>
              <a:ext cx="7916400" cy="81000"/>
            </p14:xfrm>
          </p:contentPart>
        </mc:Choice>
        <mc:Fallback>
          <p:pic>
            <p:nvPicPr>
              <p:cNvPr id="18" name="墨迹 17">
                <a:extLst>
                  <a:ext uri="{FF2B5EF4-FFF2-40B4-BE49-F238E27FC236}">
                    <a16:creationId xmlns:a16="http://schemas.microsoft.com/office/drawing/2014/main" id="{A808C07A-E86B-8BF6-C71A-2426E0A880F7}"/>
                  </a:ext>
                </a:extLst>
              </p:cNvPr>
              <p:cNvPicPr/>
              <p:nvPr/>
            </p:nvPicPr>
            <p:blipFill>
              <a:blip r:embed="rId12"/>
              <a:stretch>
                <a:fillRect/>
              </a:stretch>
            </p:blipFill>
            <p:spPr>
              <a:xfrm>
                <a:off x="369509" y="4182963"/>
                <a:ext cx="80240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墨迹 18">
                <a:extLst>
                  <a:ext uri="{FF2B5EF4-FFF2-40B4-BE49-F238E27FC236}">
                    <a16:creationId xmlns:a16="http://schemas.microsoft.com/office/drawing/2014/main" id="{55D4CAA9-625F-8644-3A72-52214F833EDF}"/>
                  </a:ext>
                </a:extLst>
              </p14:cNvPr>
              <p14:cNvContentPartPr/>
              <p14:nvPr/>
            </p14:nvContentPartPr>
            <p14:xfrm>
              <a:off x="389669" y="4483203"/>
              <a:ext cx="568800" cy="44280"/>
            </p14:xfrm>
          </p:contentPart>
        </mc:Choice>
        <mc:Fallback>
          <p:pic>
            <p:nvPicPr>
              <p:cNvPr id="19" name="墨迹 18">
                <a:extLst>
                  <a:ext uri="{FF2B5EF4-FFF2-40B4-BE49-F238E27FC236}">
                    <a16:creationId xmlns:a16="http://schemas.microsoft.com/office/drawing/2014/main" id="{55D4CAA9-625F-8644-3A72-52214F833EDF}"/>
                  </a:ext>
                </a:extLst>
              </p:cNvPr>
              <p:cNvPicPr/>
              <p:nvPr/>
            </p:nvPicPr>
            <p:blipFill>
              <a:blip r:embed="rId14"/>
              <a:stretch>
                <a:fillRect/>
              </a:stretch>
            </p:blipFill>
            <p:spPr>
              <a:xfrm>
                <a:off x="336029" y="4375563"/>
                <a:ext cx="676440" cy="259920"/>
              </a:xfrm>
              <a:prstGeom prst="rect">
                <a:avLst/>
              </a:prstGeom>
            </p:spPr>
          </p:pic>
        </mc:Fallback>
      </mc:AlternateContent>
    </p:spTree>
    <p:extLst>
      <p:ext uri="{BB962C8B-B14F-4D97-AF65-F5344CB8AC3E}">
        <p14:creationId xmlns:p14="http://schemas.microsoft.com/office/powerpoint/2010/main" val="255092460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怎么实现</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0EACF64-2D96-5A06-CCC5-387F68F8F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7588" y="806937"/>
            <a:ext cx="5248823" cy="5875656"/>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墨迹 10">
                <a:extLst>
                  <a:ext uri="{FF2B5EF4-FFF2-40B4-BE49-F238E27FC236}">
                    <a16:creationId xmlns:a16="http://schemas.microsoft.com/office/drawing/2014/main" id="{C2EC79CB-06E0-21F2-7FF5-7D5FDD6B5AE3}"/>
                  </a:ext>
                </a:extLst>
              </p14:cNvPr>
              <p14:cNvContentPartPr/>
              <p14:nvPr/>
            </p14:nvContentPartPr>
            <p14:xfrm>
              <a:off x="1887066" y="1490756"/>
              <a:ext cx="752040" cy="459360"/>
            </p14:xfrm>
          </p:contentPart>
        </mc:Choice>
        <mc:Fallback>
          <p:pic>
            <p:nvPicPr>
              <p:cNvPr id="11" name="墨迹 10">
                <a:extLst>
                  <a:ext uri="{FF2B5EF4-FFF2-40B4-BE49-F238E27FC236}">
                    <a16:creationId xmlns:a16="http://schemas.microsoft.com/office/drawing/2014/main" id="{C2EC79CB-06E0-21F2-7FF5-7D5FDD6B5AE3}"/>
                  </a:ext>
                </a:extLst>
              </p:cNvPr>
              <p:cNvPicPr/>
              <p:nvPr/>
            </p:nvPicPr>
            <p:blipFill>
              <a:blip r:embed="rId5"/>
              <a:stretch>
                <a:fillRect/>
              </a:stretch>
            </p:blipFill>
            <p:spPr>
              <a:xfrm>
                <a:off x="1878426" y="1482116"/>
                <a:ext cx="76968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墨迹 12">
                <a:extLst>
                  <a:ext uri="{FF2B5EF4-FFF2-40B4-BE49-F238E27FC236}">
                    <a16:creationId xmlns:a16="http://schemas.microsoft.com/office/drawing/2014/main" id="{726826A9-34DD-0283-30FC-ED03E15CC10C}"/>
                  </a:ext>
                </a:extLst>
              </p14:cNvPr>
              <p14:cNvContentPartPr/>
              <p14:nvPr/>
            </p14:nvContentPartPr>
            <p14:xfrm>
              <a:off x="2079666" y="2669036"/>
              <a:ext cx="455760" cy="216720"/>
            </p14:xfrm>
          </p:contentPart>
        </mc:Choice>
        <mc:Fallback>
          <p:pic>
            <p:nvPicPr>
              <p:cNvPr id="13" name="墨迹 12">
                <a:extLst>
                  <a:ext uri="{FF2B5EF4-FFF2-40B4-BE49-F238E27FC236}">
                    <a16:creationId xmlns:a16="http://schemas.microsoft.com/office/drawing/2014/main" id="{726826A9-34DD-0283-30FC-ED03E15CC10C}"/>
                  </a:ext>
                </a:extLst>
              </p:cNvPr>
              <p:cNvPicPr/>
              <p:nvPr/>
            </p:nvPicPr>
            <p:blipFill>
              <a:blip r:embed="rId7"/>
              <a:stretch>
                <a:fillRect/>
              </a:stretch>
            </p:blipFill>
            <p:spPr>
              <a:xfrm>
                <a:off x="2070666" y="2660396"/>
                <a:ext cx="473400" cy="234360"/>
              </a:xfrm>
              <a:prstGeom prst="rect">
                <a:avLst/>
              </a:prstGeom>
            </p:spPr>
          </p:pic>
        </mc:Fallback>
      </mc:AlternateContent>
    </p:spTree>
    <p:extLst>
      <p:ext uri="{BB962C8B-B14F-4D97-AF65-F5344CB8AC3E}">
        <p14:creationId xmlns:p14="http://schemas.microsoft.com/office/powerpoint/2010/main" val="172842791"/>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矩阵乘法</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F2B4A3-BBA8-F3F2-84D0-B49402E10BD3}"/>
              </a:ext>
            </a:extLst>
          </p:cNvPr>
          <p:cNvSpPr txBox="1"/>
          <p:nvPr/>
        </p:nvSpPr>
        <p:spPr>
          <a:xfrm>
            <a:off x="333759" y="1166842"/>
            <a:ext cx="8431100" cy="4093428"/>
          </a:xfrm>
          <a:prstGeom prst="rect">
            <a:avLst/>
          </a:prstGeom>
          <a:noFill/>
        </p:spPr>
        <p:txBody>
          <a:bodyPr wrap="square">
            <a:spAutoFit/>
          </a:bodyPr>
          <a:lstStyle/>
          <a:p>
            <a:pPr algn="l"/>
            <a:r>
              <a:rPr lang="zh-CN" altLang="en-US" sz="2000" b="0" i="0" dirty="0">
                <a:solidFill>
                  <a:srgbClr val="374151"/>
                </a:solidFill>
                <a:effectLst/>
                <a:latin typeface="+mn-ea"/>
              </a:rPr>
              <a:t>具体来说，矩阵乘法的过程可以分为以下步骤：</a:t>
            </a:r>
            <a:endParaRPr lang="en-US" altLang="zh-CN" sz="2000" b="0" i="0" dirty="0">
              <a:solidFill>
                <a:srgbClr val="374151"/>
              </a:solidFill>
              <a:effectLst/>
              <a:latin typeface="+mn-ea"/>
            </a:endParaRPr>
          </a:p>
          <a:p>
            <a:pPr algn="l"/>
            <a:endParaRPr lang="zh-CN" altLang="en-US"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将大的输入矩阵</a:t>
            </a:r>
            <a:r>
              <a:rPr lang="zh-CN" altLang="en-US" sz="2000" b="0" i="0" dirty="0">
                <a:solidFill>
                  <a:srgbClr val="FF0000"/>
                </a:solidFill>
                <a:effectLst/>
                <a:latin typeface="+mn-ea"/>
              </a:rPr>
              <a:t>划分为小的矩阵块</a:t>
            </a:r>
            <a:r>
              <a:rPr lang="zh-CN" altLang="en-US" sz="2000" b="0" i="0" dirty="0">
                <a:solidFill>
                  <a:srgbClr val="374151"/>
                </a:solidFill>
                <a:effectLst/>
                <a:latin typeface="+mn-ea"/>
              </a:rPr>
              <a:t>。这些矩阵块的大小通常为 </a:t>
            </a:r>
            <a:r>
              <a:rPr lang="en-US" altLang="zh-CN" sz="2000" b="0" i="0" dirty="0">
                <a:solidFill>
                  <a:srgbClr val="374151"/>
                </a:solidFill>
                <a:effectLst/>
                <a:latin typeface="+mn-ea"/>
              </a:rPr>
              <a:t>8*8</a:t>
            </a:r>
            <a:r>
              <a:rPr lang="zh-CN" altLang="en-US" sz="2000" b="0" i="0" dirty="0">
                <a:solidFill>
                  <a:srgbClr val="374151"/>
                </a:solidFill>
                <a:effectLst/>
                <a:latin typeface="+mn-ea"/>
              </a:rPr>
              <a:t>、</a:t>
            </a:r>
            <a:r>
              <a:rPr lang="en-US" altLang="zh-CN" sz="2000" b="0" i="0" dirty="0">
                <a:solidFill>
                  <a:srgbClr val="374151"/>
                </a:solidFill>
                <a:effectLst/>
                <a:latin typeface="+mn-ea"/>
              </a:rPr>
              <a:t>16*16</a:t>
            </a:r>
            <a:r>
              <a:rPr lang="zh-CN" altLang="en-US" sz="2000" b="0" i="0" dirty="0">
                <a:solidFill>
                  <a:srgbClr val="374151"/>
                </a:solidFill>
                <a:effectLst/>
                <a:latin typeface="+mn-ea"/>
              </a:rPr>
              <a:t>或者 </a:t>
            </a:r>
            <a:r>
              <a:rPr lang="en-US" altLang="zh-CN" sz="2000" b="0" i="0" dirty="0">
                <a:solidFill>
                  <a:srgbClr val="374151"/>
                </a:solidFill>
                <a:effectLst/>
                <a:latin typeface="+mn-ea"/>
              </a:rPr>
              <a:t>32*32</a:t>
            </a:r>
            <a:r>
              <a:rPr lang="zh-CN" altLang="en-US" sz="2000" b="0" i="0" dirty="0">
                <a:solidFill>
                  <a:srgbClr val="374151"/>
                </a:solidFill>
                <a:effectLst/>
                <a:latin typeface="+mn-ea"/>
              </a:rPr>
              <a:t>，这些大小的矩阵块都适用于 </a:t>
            </a:r>
            <a:r>
              <a:rPr lang="en-US" altLang="zh-CN" sz="2000" b="0" i="0" dirty="0" err="1">
                <a:solidFill>
                  <a:srgbClr val="374151"/>
                </a:solidFill>
                <a:effectLst/>
                <a:latin typeface="+mn-ea"/>
              </a:rPr>
              <a:t>Blocksparse</a:t>
            </a:r>
            <a:r>
              <a:rPr lang="en-US" altLang="zh-CN" sz="2000" b="0" i="0" dirty="0">
                <a:solidFill>
                  <a:srgbClr val="374151"/>
                </a:solidFill>
                <a:effectLst/>
                <a:latin typeface="+mn-ea"/>
              </a:rPr>
              <a:t> </a:t>
            </a:r>
            <a:r>
              <a:rPr lang="zh-CN" altLang="en-US" sz="2000" b="0" i="0" dirty="0">
                <a:solidFill>
                  <a:srgbClr val="374151"/>
                </a:solidFill>
                <a:effectLst/>
                <a:latin typeface="+mn-ea"/>
              </a:rPr>
              <a:t>的加速方法。</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a:t>
            </a:r>
            <a:r>
              <a:rPr lang="zh-CN" altLang="en-US" sz="2000" b="0" i="0" dirty="0">
                <a:solidFill>
                  <a:srgbClr val="FF0000"/>
                </a:solidFill>
                <a:effectLst/>
                <a:latin typeface="+mn-ea"/>
              </a:rPr>
              <a:t>生成对应的计算</a:t>
            </a:r>
            <a:r>
              <a:rPr lang="en-US" altLang="zh-CN" sz="2000" b="0" i="0" dirty="0">
                <a:solidFill>
                  <a:srgbClr val="FF0000"/>
                </a:solidFill>
                <a:effectLst/>
                <a:latin typeface="+mn-ea"/>
              </a:rPr>
              <a:t>mask</a:t>
            </a:r>
            <a:r>
              <a:rPr lang="zh-CN" altLang="en-US" sz="2000" b="0" i="0" dirty="0">
                <a:solidFill>
                  <a:srgbClr val="374151"/>
                </a:solidFill>
                <a:effectLst/>
                <a:latin typeface="+mn-ea"/>
              </a:rPr>
              <a:t>。计算</a:t>
            </a:r>
            <a:r>
              <a:rPr lang="en-US" altLang="zh-CN" sz="2000" b="0" i="0" dirty="0">
                <a:solidFill>
                  <a:srgbClr val="374151"/>
                </a:solidFill>
                <a:effectLst/>
                <a:latin typeface="+mn-ea"/>
              </a:rPr>
              <a:t>mask</a:t>
            </a:r>
            <a:r>
              <a:rPr lang="zh-CN" altLang="en-US" sz="2000" b="0" i="0" dirty="0">
                <a:solidFill>
                  <a:srgbClr val="374151"/>
                </a:solidFill>
                <a:effectLst/>
                <a:latin typeface="+mn-ea"/>
              </a:rPr>
              <a:t>是一个二元数组，其每个元素对应于小矩阵块中的一个权重。</a:t>
            </a:r>
            <a:r>
              <a:rPr lang="zh-CN" altLang="en-US" sz="2000" b="0" i="0" dirty="0">
                <a:solidFill>
                  <a:srgbClr val="FF0000"/>
                </a:solidFill>
                <a:effectLst/>
                <a:latin typeface="+mn-ea"/>
              </a:rPr>
              <a:t>如果计算</a:t>
            </a:r>
            <a:r>
              <a:rPr lang="en-US" altLang="zh-CN" sz="2000" b="0" i="0" dirty="0">
                <a:solidFill>
                  <a:srgbClr val="FF0000"/>
                </a:solidFill>
                <a:effectLst/>
                <a:latin typeface="+mn-ea"/>
              </a:rPr>
              <a:t>mask</a:t>
            </a:r>
            <a:r>
              <a:rPr lang="zh-CN" altLang="en-US" sz="2000" b="0" i="0" dirty="0">
                <a:solidFill>
                  <a:srgbClr val="FF0000"/>
                </a:solidFill>
                <a:effectLst/>
                <a:latin typeface="+mn-ea"/>
              </a:rPr>
              <a:t>的元素为</a:t>
            </a:r>
            <a:r>
              <a:rPr lang="en-US" altLang="zh-CN" sz="2000" b="0" i="0" dirty="0">
                <a:solidFill>
                  <a:srgbClr val="FF0000"/>
                </a:solidFill>
                <a:effectLst/>
                <a:latin typeface="+mn-ea"/>
              </a:rPr>
              <a:t>1</a:t>
            </a:r>
            <a:r>
              <a:rPr lang="zh-CN" altLang="en-US" sz="2000" b="0" i="0" dirty="0">
                <a:solidFill>
                  <a:srgbClr val="FF0000"/>
                </a:solidFill>
                <a:effectLst/>
                <a:latin typeface="+mn-ea"/>
              </a:rPr>
              <a:t>，那么对应的权重需要被计算，否则不需要</a:t>
            </a:r>
            <a:r>
              <a:rPr lang="zh-CN" altLang="en-US" sz="2000" b="0" i="0" dirty="0">
                <a:solidFill>
                  <a:srgbClr val="374151"/>
                </a:solidFill>
                <a:effectLst/>
                <a:latin typeface="+mn-ea"/>
              </a:rPr>
              <a:t>。</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对于每个小矩阵块，将其与一个稠密的权重矩阵相乘。由于使用了计算</a:t>
            </a:r>
            <a:r>
              <a:rPr lang="en-US" altLang="zh-CN" sz="2000" b="0" i="0" dirty="0">
                <a:solidFill>
                  <a:srgbClr val="374151"/>
                </a:solidFill>
                <a:effectLst/>
                <a:latin typeface="+mn-ea"/>
              </a:rPr>
              <a:t>mask</a:t>
            </a:r>
            <a:r>
              <a:rPr lang="zh-CN" altLang="en-US" sz="2000" b="0" i="0" dirty="0">
                <a:solidFill>
                  <a:srgbClr val="374151"/>
                </a:solidFill>
                <a:effectLst/>
                <a:latin typeface="+mn-ea"/>
              </a:rPr>
              <a:t>，所以只需要计算那些对应的权重被标记为</a:t>
            </a:r>
            <a:r>
              <a:rPr lang="en-US" altLang="zh-CN" sz="2000" b="0" i="0" dirty="0">
                <a:solidFill>
                  <a:srgbClr val="374151"/>
                </a:solidFill>
                <a:effectLst/>
                <a:latin typeface="+mn-ea"/>
              </a:rPr>
              <a:t>1</a:t>
            </a:r>
            <a:r>
              <a:rPr lang="zh-CN" altLang="en-US" sz="2000" b="0" i="0" dirty="0">
                <a:solidFill>
                  <a:srgbClr val="374151"/>
                </a:solidFill>
                <a:effectLst/>
                <a:latin typeface="+mn-ea"/>
              </a:rPr>
              <a:t>的元素。</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对于每个小矩阵块的乘积，</a:t>
            </a:r>
            <a:r>
              <a:rPr lang="zh-CN" altLang="en-US" sz="2000" b="0" i="0" dirty="0">
                <a:solidFill>
                  <a:srgbClr val="FF0000"/>
                </a:solidFill>
                <a:effectLst/>
                <a:latin typeface="+mn-ea"/>
              </a:rPr>
              <a:t>将其相加以获得最终的结果矩阵</a:t>
            </a:r>
            <a:r>
              <a:rPr lang="zh-CN" altLang="en-US" sz="2000" b="0" i="0" dirty="0">
                <a:solidFill>
                  <a:srgbClr val="374151"/>
                </a:solidFill>
                <a:effectLst/>
                <a:latin typeface="+mn-ea"/>
              </a:rPr>
              <a:t>。</a:t>
            </a:r>
          </a:p>
        </p:txBody>
      </p:sp>
    </p:spTree>
    <p:extLst>
      <p:ext uri="{BB962C8B-B14F-4D97-AF65-F5344CB8AC3E}">
        <p14:creationId xmlns:p14="http://schemas.microsoft.com/office/powerpoint/2010/main" val="181912079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矩阵乘法</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65FFB7C-51EC-AB3E-C9A0-EDDCA9D3C700}"/>
              </a:ext>
            </a:extLst>
          </p:cNvPr>
          <p:cNvPicPr>
            <a:picLocks noChangeAspect="1"/>
          </p:cNvPicPr>
          <p:nvPr/>
        </p:nvPicPr>
        <p:blipFill>
          <a:blip r:embed="rId3"/>
          <a:stretch>
            <a:fillRect/>
          </a:stretch>
        </p:blipFill>
        <p:spPr>
          <a:xfrm>
            <a:off x="222711" y="1104987"/>
            <a:ext cx="5185630" cy="5319092"/>
          </a:xfrm>
          <a:prstGeom prst="rect">
            <a:avLst/>
          </a:prstGeom>
        </p:spPr>
      </p:pic>
      <p:sp>
        <p:nvSpPr>
          <p:cNvPr id="17" name="文本框 16">
            <a:extLst>
              <a:ext uri="{FF2B5EF4-FFF2-40B4-BE49-F238E27FC236}">
                <a16:creationId xmlns:a16="http://schemas.microsoft.com/office/drawing/2014/main" id="{F644B59E-CFB9-8771-9A9B-00DA5F8DE5D2}"/>
              </a:ext>
            </a:extLst>
          </p:cNvPr>
          <p:cNvSpPr txBox="1"/>
          <p:nvPr/>
        </p:nvSpPr>
        <p:spPr>
          <a:xfrm>
            <a:off x="5650322" y="1617680"/>
            <a:ext cx="3270967" cy="4154984"/>
          </a:xfrm>
          <a:prstGeom prst="rect">
            <a:avLst/>
          </a:prstGeom>
          <a:noFill/>
        </p:spPr>
        <p:txBody>
          <a:bodyPr wrap="square">
            <a:spAutoFit/>
          </a:bodyPr>
          <a:lstStyle/>
          <a:p>
            <a:r>
              <a:rPr lang="zh-CN" altLang="en-US" dirty="0">
                <a:solidFill>
                  <a:srgbClr val="FF0000"/>
                </a:solidFill>
                <a:latin typeface="+mn-ea"/>
              </a:rPr>
              <a:t>执行Blocksparse的矩阵乘法</a:t>
            </a:r>
            <a:r>
              <a:rPr lang="zh-CN" altLang="en-US" dirty="0">
                <a:latin typeface="+mn-ea"/>
              </a:rPr>
              <a:t>(前向传播和反向传播)。</a:t>
            </a:r>
            <a:endParaRPr lang="en-US" altLang="zh-CN" dirty="0">
              <a:latin typeface="+mn-ea"/>
            </a:endParaRPr>
          </a:p>
          <a:p>
            <a:endParaRPr lang="en-US" altLang="zh-CN" dirty="0">
              <a:latin typeface="+mn-ea"/>
            </a:endParaRPr>
          </a:p>
          <a:p>
            <a:r>
              <a:rPr lang="zh-CN" altLang="en-US" dirty="0">
                <a:solidFill>
                  <a:srgbClr val="FF0000"/>
                </a:solidFill>
                <a:latin typeface="+mn-ea"/>
              </a:rPr>
              <a:t>执行带有门控单元Blocksparse矩阵乘法</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不同数据类型（ehalf、bhalf、float）和块大小（64x64、128x128等）的</a:t>
            </a:r>
            <a:r>
              <a:rPr lang="zh-CN" altLang="en-US" dirty="0">
                <a:solidFill>
                  <a:srgbClr val="FF0000"/>
                </a:solidFill>
                <a:latin typeface="+mn-ea"/>
              </a:rPr>
              <a:t>Blocksparse矩阵前向传播和矩阵反向传播的实现</a:t>
            </a:r>
            <a:r>
              <a:rPr lang="zh-CN" altLang="en-US" dirty="0">
                <a:latin typeface="+mn-ea"/>
              </a:rPr>
              <a:t>。</a:t>
            </a:r>
            <a:endParaRPr lang="en-US" altLang="zh-CN" dirty="0">
              <a:latin typeface="+mn-ea"/>
            </a:endParaRPr>
          </a:p>
          <a:p>
            <a:pPr algn="l">
              <a:buFont typeface="Arial" panose="020B0604020202020204" pitchFamily="34" charset="0"/>
              <a:buChar char="•"/>
            </a:pPr>
            <a:r>
              <a:rPr lang="en-US" altLang="zh-CN" sz="1100" b="1" i="0" dirty="0" err="1">
                <a:solidFill>
                  <a:srgbClr val="374151"/>
                </a:solidFill>
                <a:effectLst/>
                <a:latin typeface="+mn-ea"/>
              </a:rPr>
              <a:t>xn</a:t>
            </a:r>
            <a:r>
              <a:rPr lang="en-US" altLang="zh-CN" sz="1100" b="0" i="0" dirty="0">
                <a:solidFill>
                  <a:srgbClr val="374151"/>
                </a:solidFill>
                <a:effectLst/>
                <a:latin typeface="+mn-ea"/>
              </a:rPr>
              <a:t>: </a:t>
            </a:r>
            <a:r>
              <a:rPr lang="zh-CN" altLang="en-US" sz="1100" b="0" i="0" dirty="0">
                <a:solidFill>
                  <a:srgbClr val="374151"/>
                </a:solidFill>
                <a:effectLst/>
                <a:latin typeface="+mn-ea"/>
              </a:rPr>
              <a:t>输入的为输入矩阵。</a:t>
            </a:r>
            <a:endParaRPr lang="en-US" altLang="zh-CN" sz="1100" b="0" i="0" dirty="0">
              <a:solidFill>
                <a:srgbClr val="374151"/>
              </a:solidFill>
              <a:effectLst/>
              <a:latin typeface="+mn-ea"/>
            </a:endParaRPr>
          </a:p>
          <a:p>
            <a:pPr>
              <a:buFont typeface="Arial" panose="020B0604020202020204" pitchFamily="34" charset="0"/>
              <a:buChar char="•"/>
            </a:pPr>
            <a:r>
              <a:rPr lang="en-US" altLang="zh-CN" sz="1100" b="1" i="0" dirty="0" err="1">
                <a:solidFill>
                  <a:srgbClr val="374151"/>
                </a:solidFill>
                <a:effectLst/>
                <a:latin typeface="+mn-ea"/>
              </a:rPr>
              <a:t>nx</a:t>
            </a:r>
            <a:r>
              <a:rPr lang="en-US" altLang="zh-CN" sz="1100" b="0" i="0" dirty="0">
                <a:solidFill>
                  <a:srgbClr val="374151"/>
                </a:solidFill>
                <a:effectLst/>
                <a:latin typeface="+mn-ea"/>
              </a:rPr>
              <a:t>: </a:t>
            </a:r>
            <a:r>
              <a:rPr lang="zh-CN" altLang="en-US" sz="1100" b="0" i="0" dirty="0">
                <a:solidFill>
                  <a:srgbClr val="374151"/>
                </a:solidFill>
                <a:effectLst/>
                <a:latin typeface="+mn-ea"/>
              </a:rPr>
              <a:t>输入的为权重矩阵。</a:t>
            </a:r>
          </a:p>
          <a:p>
            <a:pPr algn="l">
              <a:buFont typeface="Arial" panose="020B0604020202020204" pitchFamily="34" charset="0"/>
              <a:buChar char="•"/>
            </a:pPr>
            <a:r>
              <a:rPr lang="en-US" altLang="zh-CN" sz="1100" b="1" i="0" dirty="0" err="1">
                <a:solidFill>
                  <a:srgbClr val="374151"/>
                </a:solidFill>
                <a:effectLst/>
                <a:latin typeface="+mn-ea"/>
              </a:rPr>
              <a:t>nt</a:t>
            </a:r>
            <a:r>
              <a:rPr lang="en-US" altLang="zh-CN" sz="1100" b="0" i="0" dirty="0">
                <a:solidFill>
                  <a:srgbClr val="374151"/>
                </a:solidFill>
                <a:effectLst/>
                <a:latin typeface="+mn-ea"/>
              </a:rPr>
              <a:t>: X</a:t>
            </a:r>
            <a:r>
              <a:rPr lang="zh-CN" altLang="en-US" sz="1100" b="0" i="0" dirty="0">
                <a:solidFill>
                  <a:srgbClr val="374151"/>
                </a:solidFill>
                <a:effectLst/>
                <a:latin typeface="+mn-ea"/>
              </a:rPr>
              <a:t>是未转置的，</a:t>
            </a:r>
            <a:r>
              <a:rPr lang="en-US" altLang="zh-CN" sz="1100" b="0" i="0" dirty="0">
                <a:solidFill>
                  <a:srgbClr val="374151"/>
                </a:solidFill>
                <a:effectLst/>
                <a:latin typeface="+mn-ea"/>
              </a:rPr>
              <a:t>E</a:t>
            </a:r>
            <a:r>
              <a:rPr lang="zh-CN" altLang="en-US" sz="1100" b="0" i="0" dirty="0">
                <a:solidFill>
                  <a:srgbClr val="374151"/>
                </a:solidFill>
                <a:effectLst/>
                <a:latin typeface="+mn-ea"/>
              </a:rPr>
              <a:t>是转置的</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tn</a:t>
            </a:r>
            <a:r>
              <a:rPr lang="en-US" altLang="zh-CN" sz="1100" b="0" i="0" dirty="0">
                <a:solidFill>
                  <a:srgbClr val="374151"/>
                </a:solidFill>
                <a:effectLst/>
                <a:latin typeface="+mn-ea"/>
              </a:rPr>
              <a:t>: X</a:t>
            </a:r>
            <a:r>
              <a:rPr lang="zh-CN" altLang="en-US" sz="1100" b="0" i="0" dirty="0">
                <a:solidFill>
                  <a:srgbClr val="374151"/>
                </a:solidFill>
                <a:effectLst/>
                <a:latin typeface="+mn-ea"/>
              </a:rPr>
              <a:t>是转置的，</a:t>
            </a:r>
            <a:r>
              <a:rPr lang="en-US" altLang="zh-CN" sz="1100" b="0" i="0" dirty="0">
                <a:solidFill>
                  <a:srgbClr val="374151"/>
                </a:solidFill>
                <a:effectLst/>
                <a:latin typeface="+mn-ea"/>
              </a:rPr>
              <a:t>E</a:t>
            </a:r>
            <a:r>
              <a:rPr lang="zh-CN" altLang="en-US" sz="1100" b="0" i="0" dirty="0">
                <a:solidFill>
                  <a:srgbClr val="374151"/>
                </a:solidFill>
                <a:effectLst/>
                <a:latin typeface="+mn-ea"/>
              </a:rPr>
              <a:t>是未转置的</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sdd</a:t>
            </a:r>
            <a:r>
              <a:rPr lang="en-US" altLang="zh-CN" sz="1100" b="0" i="0" dirty="0">
                <a:solidFill>
                  <a:srgbClr val="374151"/>
                </a:solidFill>
                <a:effectLst/>
                <a:latin typeface="+mn-ea"/>
              </a:rPr>
              <a:t>:</a:t>
            </a:r>
            <a:r>
              <a:rPr lang="zh-CN" altLang="en-US" sz="1100" b="0" i="0" dirty="0">
                <a:solidFill>
                  <a:srgbClr val="374151"/>
                </a:solidFill>
                <a:effectLst/>
                <a:latin typeface="+mn-ea"/>
              </a:rPr>
              <a:t>稠密输入和稠密权重</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dsd</a:t>
            </a:r>
            <a:r>
              <a:rPr lang="en-US" altLang="zh-CN" sz="1100" b="0" i="0" dirty="0">
                <a:solidFill>
                  <a:srgbClr val="374151"/>
                </a:solidFill>
                <a:effectLst/>
                <a:latin typeface="+mn-ea"/>
              </a:rPr>
              <a:t>:</a:t>
            </a:r>
            <a:r>
              <a:rPr lang="zh-CN" altLang="en-US" sz="1100" b="0" i="0" dirty="0">
                <a:solidFill>
                  <a:srgbClr val="374151"/>
                </a:solidFill>
                <a:effectLst/>
                <a:latin typeface="+mn-ea"/>
              </a:rPr>
              <a:t>稀疏输入和稠密权重</a:t>
            </a:r>
            <a:endParaRPr lang="zh-CN" altLang="en-US" dirty="0">
              <a:latin typeface="+mn-ea"/>
            </a:endParaRPr>
          </a:p>
        </p:txBody>
      </p:sp>
      <p:cxnSp>
        <p:nvCxnSpPr>
          <p:cNvPr id="19" name="直接箭头连接符 18">
            <a:extLst>
              <a:ext uri="{FF2B5EF4-FFF2-40B4-BE49-F238E27FC236}">
                <a16:creationId xmlns:a16="http://schemas.microsoft.com/office/drawing/2014/main" id="{5435B1F8-D630-7FB5-A6A3-B3E3422FF3A4}"/>
              </a:ext>
            </a:extLst>
          </p:cNvPr>
          <p:cNvCxnSpPr/>
          <p:nvPr/>
        </p:nvCxnSpPr>
        <p:spPr>
          <a:xfrm>
            <a:off x="3713356" y="1393902"/>
            <a:ext cx="1936966" cy="50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8917522-0646-AB3A-BE94-2B7181438798}"/>
              </a:ext>
            </a:extLst>
          </p:cNvPr>
          <p:cNvCxnSpPr/>
          <p:nvPr/>
        </p:nvCxnSpPr>
        <p:spPr>
          <a:xfrm>
            <a:off x="3668751" y="1779374"/>
            <a:ext cx="1981571" cy="25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4030255-7A17-31D9-3B14-0B73B74BD2AC}"/>
              </a:ext>
            </a:extLst>
          </p:cNvPr>
          <p:cNvCxnSpPr>
            <a:cxnSpLocks/>
          </p:cNvCxnSpPr>
          <p:nvPr/>
        </p:nvCxnSpPr>
        <p:spPr>
          <a:xfrm>
            <a:off x="3973168" y="2375210"/>
            <a:ext cx="1677154" cy="31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9611810-220B-DFAC-6E65-58261E8A4172}"/>
              </a:ext>
            </a:extLst>
          </p:cNvPr>
          <p:cNvCxnSpPr>
            <a:cxnSpLocks/>
          </p:cNvCxnSpPr>
          <p:nvPr/>
        </p:nvCxnSpPr>
        <p:spPr>
          <a:xfrm>
            <a:off x="3973168" y="2755300"/>
            <a:ext cx="1677154" cy="3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D7F54F4-753A-36CA-70A3-DB557EBA392F}"/>
              </a:ext>
            </a:extLst>
          </p:cNvPr>
          <p:cNvCxnSpPr/>
          <p:nvPr/>
        </p:nvCxnSpPr>
        <p:spPr>
          <a:xfrm flipV="1">
            <a:off x="5107259" y="3546088"/>
            <a:ext cx="457200" cy="8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E01DB0C-BD04-69D9-9521-A46CAA8126B8}"/>
              </a:ext>
            </a:extLst>
          </p:cNvPr>
          <p:cNvCxnSpPr/>
          <p:nvPr/>
        </p:nvCxnSpPr>
        <p:spPr>
          <a:xfrm flipV="1">
            <a:off x="5300732" y="4182195"/>
            <a:ext cx="349590" cy="27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6EEBA48-473D-EBA5-53EF-334D81210FC7}"/>
              </a:ext>
            </a:extLst>
          </p:cNvPr>
          <p:cNvCxnSpPr/>
          <p:nvPr/>
        </p:nvCxnSpPr>
        <p:spPr>
          <a:xfrm flipV="1">
            <a:off x="5107259" y="4890764"/>
            <a:ext cx="543063" cy="91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318432"/>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0F9F8FB-6D58-5E53-4D1C-0BAC0B0471D4}"/>
              </a:ext>
            </a:extLst>
          </p:cNvPr>
          <p:cNvSpPr txBox="1"/>
          <p:nvPr/>
        </p:nvSpPr>
        <p:spPr>
          <a:xfrm>
            <a:off x="326037" y="1005119"/>
            <a:ext cx="8679308" cy="5078313"/>
          </a:xfrm>
          <a:prstGeom prst="rect">
            <a:avLst/>
          </a:prstGeom>
          <a:noFill/>
        </p:spPr>
        <p:txBody>
          <a:bodyPr wrap="square">
            <a:spAutoFit/>
          </a:bodyPr>
          <a:lstStyle/>
          <a:p>
            <a:pPr>
              <a:buFont typeface="+mj-lt"/>
              <a:buAutoNum type="arabicPeriod"/>
            </a:pPr>
            <a:r>
              <a:rPr lang="zh-CN" altLang="en-US" dirty="0">
                <a:solidFill>
                  <a:srgbClr val="374151"/>
                </a:solidFill>
                <a:latin typeface="+mn-ea"/>
              </a:rPr>
              <a:t>输入数据和卷积核转化为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格式。</a:t>
            </a:r>
          </a:p>
          <a:p>
            <a:r>
              <a:rPr lang="zh-CN" altLang="en-US" dirty="0">
                <a:solidFill>
                  <a:srgbClr val="374151"/>
                </a:solidFill>
                <a:latin typeface="+mn-ea"/>
              </a:rPr>
              <a:t>输入数据和卷积核在被送入 </a:t>
            </a:r>
            <a:r>
              <a:rPr lang="en-US" altLang="zh-CN" dirty="0">
                <a:solidFill>
                  <a:srgbClr val="374151"/>
                </a:solidFill>
                <a:latin typeface="+mn-ea"/>
              </a:rPr>
              <a:t>GPU </a:t>
            </a:r>
            <a:r>
              <a:rPr lang="zh-CN" altLang="en-US" dirty="0">
                <a:solidFill>
                  <a:srgbClr val="374151"/>
                </a:solidFill>
                <a:latin typeface="+mn-ea"/>
              </a:rPr>
              <a:t>进行计算之前，</a:t>
            </a:r>
            <a:r>
              <a:rPr lang="zh-CN" altLang="en-US" dirty="0">
                <a:solidFill>
                  <a:srgbClr val="FF0000"/>
                </a:solidFill>
                <a:latin typeface="+mn-ea"/>
              </a:rPr>
              <a:t>首先需要被转化为 </a:t>
            </a:r>
            <a:r>
              <a:rPr lang="en-US" altLang="zh-CN" dirty="0" err="1">
                <a:solidFill>
                  <a:srgbClr val="FF0000"/>
                </a:solidFill>
                <a:latin typeface="+mn-ea"/>
              </a:rPr>
              <a:t>blocksparse</a:t>
            </a:r>
            <a:r>
              <a:rPr lang="en-US" altLang="zh-CN" dirty="0">
                <a:solidFill>
                  <a:srgbClr val="FF0000"/>
                </a:solidFill>
                <a:latin typeface="+mn-ea"/>
              </a:rPr>
              <a:t> </a:t>
            </a:r>
            <a:r>
              <a:rPr lang="zh-CN" altLang="en-US" dirty="0">
                <a:solidFill>
                  <a:srgbClr val="FF0000"/>
                </a:solidFill>
                <a:latin typeface="+mn-ea"/>
              </a:rPr>
              <a:t>格式</a:t>
            </a:r>
            <a:r>
              <a:rPr lang="zh-CN" altLang="en-US" dirty="0">
                <a:solidFill>
                  <a:srgbClr val="374151"/>
                </a:solidFill>
                <a:latin typeface="+mn-ea"/>
              </a:rPr>
              <a:t>。这一步的主要目的是将原始数据转化为可以高效计算的格式，同时也为后续的计算做好了数据布局上的准备。在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格式中，输入数据和卷积核被划分为若干个小块，每个小块包含多个矩阵元素。</a:t>
            </a:r>
            <a:endParaRPr lang="en-US" altLang="zh-CN" dirty="0">
              <a:solidFill>
                <a:srgbClr val="374151"/>
              </a:solidFill>
              <a:latin typeface="+mn-ea"/>
            </a:endParaRPr>
          </a:p>
          <a:p>
            <a:endParaRPr lang="zh-CN" altLang="en-US" dirty="0">
              <a:solidFill>
                <a:srgbClr val="374151"/>
              </a:solidFill>
              <a:latin typeface="+mn-ea"/>
            </a:endParaRPr>
          </a:p>
          <a:p>
            <a:pPr>
              <a:buFont typeface="+mj-lt"/>
              <a:buAutoNum type="arabicPeriod" startAt="2"/>
            </a:pPr>
            <a:r>
              <a:rPr lang="zh-CN" altLang="en-US" dirty="0">
                <a:solidFill>
                  <a:srgbClr val="374151"/>
                </a:solidFill>
                <a:latin typeface="+mn-ea"/>
              </a:rPr>
              <a:t>进行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卷积计算。</a:t>
            </a:r>
          </a:p>
          <a:p>
            <a:r>
              <a:rPr lang="zh-CN" altLang="en-US" dirty="0">
                <a:solidFill>
                  <a:srgbClr val="374151"/>
                </a:solidFill>
                <a:latin typeface="+mn-ea"/>
              </a:rPr>
              <a:t>接下来，将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格式的输入数据和卷积核送入 </a:t>
            </a:r>
            <a:r>
              <a:rPr lang="en-US" altLang="zh-CN" dirty="0">
                <a:solidFill>
                  <a:srgbClr val="374151"/>
                </a:solidFill>
                <a:latin typeface="+mn-ea"/>
              </a:rPr>
              <a:t>GPU </a:t>
            </a:r>
            <a:r>
              <a:rPr lang="zh-CN" altLang="en-US" dirty="0">
                <a:solidFill>
                  <a:srgbClr val="374151"/>
                </a:solidFill>
                <a:latin typeface="+mn-ea"/>
              </a:rPr>
              <a:t>进行卷积计算。卷积计算过程中，每个线程负责处理一个或多个小块的计算，通过</a:t>
            </a:r>
            <a:r>
              <a:rPr lang="zh-CN" altLang="en-US" dirty="0">
                <a:solidFill>
                  <a:srgbClr val="FF0000"/>
                </a:solidFill>
                <a:latin typeface="+mn-ea"/>
              </a:rPr>
              <a:t>对不同的小块进行并行计算</a:t>
            </a:r>
            <a:r>
              <a:rPr lang="zh-CN" altLang="en-US" dirty="0">
                <a:solidFill>
                  <a:srgbClr val="374151"/>
                </a:solidFill>
                <a:latin typeface="+mn-ea"/>
              </a:rPr>
              <a:t>，可以大大提高卷积计算的效率。具体来说，在卷积计算过程中，每个线程需要执行</a:t>
            </a:r>
            <a:r>
              <a:rPr lang="zh-CN" altLang="en-US" dirty="0">
                <a:solidFill>
                  <a:srgbClr val="FF0000"/>
                </a:solidFill>
                <a:latin typeface="+mn-ea"/>
              </a:rPr>
              <a:t>矩阵乘法操作</a:t>
            </a:r>
            <a:r>
              <a:rPr lang="zh-CN" altLang="en-US" dirty="0">
                <a:solidFill>
                  <a:srgbClr val="374151"/>
                </a:solidFill>
                <a:latin typeface="+mn-ea"/>
              </a:rPr>
              <a:t>，</a:t>
            </a:r>
            <a:r>
              <a:rPr lang="zh-CN" altLang="en-US" dirty="0">
                <a:solidFill>
                  <a:srgbClr val="FF0000"/>
                </a:solidFill>
                <a:latin typeface="+mn-ea"/>
              </a:rPr>
              <a:t>将输入数据和卷积核相乘得到输出数据</a:t>
            </a:r>
            <a:r>
              <a:rPr lang="zh-CN" altLang="en-US" dirty="0">
                <a:solidFill>
                  <a:srgbClr val="374151"/>
                </a:solidFill>
                <a:latin typeface="+mn-ea"/>
              </a:rPr>
              <a:t>。</a:t>
            </a:r>
            <a:endParaRPr lang="en-US" altLang="zh-CN" dirty="0">
              <a:solidFill>
                <a:srgbClr val="374151"/>
              </a:solidFill>
              <a:latin typeface="+mn-ea"/>
            </a:endParaRPr>
          </a:p>
          <a:p>
            <a:endParaRPr lang="zh-CN" altLang="en-US" dirty="0">
              <a:solidFill>
                <a:srgbClr val="374151"/>
              </a:solidFill>
              <a:latin typeface="+mn-ea"/>
            </a:endParaRPr>
          </a:p>
          <a:p>
            <a:pPr>
              <a:buFont typeface="+mj-lt"/>
              <a:buAutoNum type="arabicPeriod" startAt="3"/>
            </a:pPr>
            <a:r>
              <a:rPr lang="zh-CN" altLang="en-US" dirty="0">
                <a:solidFill>
                  <a:srgbClr val="374151"/>
                </a:solidFill>
                <a:latin typeface="+mn-ea"/>
              </a:rPr>
              <a:t>输出结果转化为普通格式。</a:t>
            </a:r>
          </a:p>
          <a:p>
            <a:r>
              <a:rPr lang="zh-CN" altLang="en-US" dirty="0">
                <a:solidFill>
                  <a:srgbClr val="374151"/>
                </a:solidFill>
                <a:latin typeface="+mn-ea"/>
              </a:rPr>
              <a:t>在计算完成后，输出结果需要被转化回普通格式。具体来说，就是</a:t>
            </a:r>
            <a:r>
              <a:rPr lang="zh-CN" altLang="en-US" dirty="0">
                <a:solidFill>
                  <a:srgbClr val="FF0000"/>
                </a:solidFill>
                <a:latin typeface="+mn-ea"/>
              </a:rPr>
              <a:t>将 </a:t>
            </a:r>
            <a:r>
              <a:rPr lang="en-US" altLang="zh-CN" dirty="0" err="1">
                <a:solidFill>
                  <a:srgbClr val="FF0000"/>
                </a:solidFill>
                <a:latin typeface="+mn-ea"/>
              </a:rPr>
              <a:t>blocksparse</a:t>
            </a:r>
            <a:r>
              <a:rPr lang="en-US" altLang="zh-CN" dirty="0">
                <a:solidFill>
                  <a:srgbClr val="FF0000"/>
                </a:solidFill>
                <a:latin typeface="+mn-ea"/>
              </a:rPr>
              <a:t> </a:t>
            </a:r>
            <a:r>
              <a:rPr lang="zh-CN" altLang="en-US" dirty="0">
                <a:solidFill>
                  <a:srgbClr val="FF0000"/>
                </a:solidFill>
                <a:latin typeface="+mn-ea"/>
              </a:rPr>
              <a:t>格式的输出数据还原为原始的输出数据格式</a:t>
            </a:r>
            <a:r>
              <a:rPr lang="zh-CN" altLang="en-US" dirty="0">
                <a:solidFill>
                  <a:srgbClr val="374151"/>
                </a:solidFill>
                <a:latin typeface="+mn-ea"/>
              </a:rPr>
              <a:t>。这一步可以</a:t>
            </a:r>
            <a:r>
              <a:rPr lang="zh-CN" altLang="en-US" dirty="0">
                <a:solidFill>
                  <a:srgbClr val="FF0000"/>
                </a:solidFill>
                <a:latin typeface="+mn-ea"/>
              </a:rPr>
              <a:t>通过简单的重排操作来实现</a:t>
            </a:r>
            <a:r>
              <a:rPr lang="zh-CN" altLang="en-US" dirty="0">
                <a:solidFill>
                  <a:srgbClr val="374151"/>
                </a:solidFill>
                <a:latin typeface="+mn-ea"/>
              </a:rPr>
              <a:t>。</a:t>
            </a:r>
          </a:p>
          <a:p>
            <a:r>
              <a:rPr lang="zh-CN" altLang="en-US" dirty="0">
                <a:solidFill>
                  <a:srgbClr val="374151"/>
                </a:solidFill>
                <a:latin typeface="+mn-ea"/>
              </a:rPr>
              <a:t>总体来说，使用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来进行卷积计算的流程与传统的卷积计算类似，但是通过使用 </a:t>
            </a:r>
            <a:r>
              <a:rPr lang="en-US" altLang="zh-CN" dirty="0" err="1">
                <a:solidFill>
                  <a:srgbClr val="374151"/>
                </a:solidFill>
                <a:latin typeface="+mn-ea"/>
              </a:rPr>
              <a:t>blocksparse</a:t>
            </a:r>
            <a:r>
              <a:rPr lang="en-US" altLang="zh-CN" dirty="0">
                <a:solidFill>
                  <a:srgbClr val="374151"/>
                </a:solidFill>
                <a:latin typeface="+mn-ea"/>
              </a:rPr>
              <a:t> </a:t>
            </a:r>
            <a:r>
              <a:rPr lang="zh-CN" altLang="en-US" dirty="0">
                <a:solidFill>
                  <a:srgbClr val="374151"/>
                </a:solidFill>
                <a:latin typeface="+mn-ea"/>
              </a:rPr>
              <a:t>格式和并行计算等高效技术，可以极大地提高卷积计算的效率和速度。</a:t>
            </a:r>
          </a:p>
        </p:txBody>
      </p:sp>
    </p:spTree>
    <p:extLst>
      <p:ext uri="{BB962C8B-B14F-4D97-AF65-F5344CB8AC3E}">
        <p14:creationId xmlns:p14="http://schemas.microsoft.com/office/powerpoint/2010/main" val="502056962"/>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3178</TotalTime>
  <Words>1811</Words>
  <Application>Microsoft Office PowerPoint</Application>
  <PresentationFormat>全屏显示(4:3)</PresentationFormat>
  <Paragraphs>108</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Arial</vt:lpstr>
      <vt:lpstr>Söhne</vt:lpstr>
      <vt:lpstr>Calibri</vt:lpstr>
      <vt:lpstr>微软雅黑</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He Routhleck</cp:lastModifiedBy>
  <cp:revision>208</cp:revision>
  <dcterms:created xsi:type="dcterms:W3CDTF">2018-05-23T18:36:56Z</dcterms:created>
  <dcterms:modified xsi:type="dcterms:W3CDTF">2023-03-11T18:27:54Z</dcterms:modified>
</cp:coreProperties>
</file>