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88" r:id="rId3"/>
  </p:sldMasterIdLst>
  <p:notesMasterIdLst>
    <p:notesMasterId r:id="rId26"/>
  </p:notesMasterIdLst>
  <p:sldIdLst>
    <p:sldId id="582" r:id="rId4"/>
    <p:sldId id="482" r:id="rId5"/>
    <p:sldId id="486" r:id="rId6"/>
    <p:sldId id="546" r:id="rId7"/>
    <p:sldId id="583" r:id="rId8"/>
    <p:sldId id="548" r:id="rId9"/>
    <p:sldId id="549" r:id="rId10"/>
    <p:sldId id="550" r:id="rId11"/>
    <p:sldId id="551" r:id="rId12"/>
    <p:sldId id="552" r:id="rId13"/>
    <p:sldId id="584" r:id="rId14"/>
    <p:sldId id="554" r:id="rId15"/>
    <p:sldId id="555" r:id="rId16"/>
    <p:sldId id="556" r:id="rId17"/>
    <p:sldId id="578" r:id="rId18"/>
    <p:sldId id="558" r:id="rId19"/>
    <p:sldId id="559" r:id="rId20"/>
    <p:sldId id="560" r:id="rId21"/>
    <p:sldId id="561" r:id="rId22"/>
    <p:sldId id="562" r:id="rId23"/>
    <p:sldId id="563" r:id="rId24"/>
    <p:sldId id="56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944" autoAdjust="0"/>
    <p:restoredTop sz="90992" autoAdjust="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5225-5734-4914-BC8E-8477B9C15ADD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1BB-4B84-4AFE-AD6B-E13076ECC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58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1981" tIns="45184" rIns="91981" bIns="4518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377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3" tIns="44432" rIns="90453" bIns="4443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573088"/>
            <a:ext cx="458628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121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8" tIns="44435" rIns="90458" bIns="4443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573088"/>
            <a:ext cx="458628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475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Logisim</a:t>
            </a:r>
            <a:r>
              <a:rPr lang="en-US" dirty="0" smtClean="0"/>
              <a:t> file called “Control Plane </a:t>
            </a:r>
            <a:r>
              <a:rPr lang="en-US" dirty="0" err="1" smtClean="0"/>
              <a:t>MIPS.circ</a:t>
            </a:r>
            <a:r>
              <a:rPr lang="en-US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3"/>
            <a:ext cx="5909964" cy="4115405"/>
          </a:xfrm>
          <a:noFill/>
          <a:ln w="9525"/>
        </p:spPr>
        <p:txBody>
          <a:bodyPr lIns="90459" tIns="44436" rIns="90459" bIns="44436"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104490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3"/>
            <a:ext cx="5909964" cy="4115405"/>
          </a:xfrm>
          <a:noFill/>
          <a:ln w="9525"/>
        </p:spPr>
        <p:txBody>
          <a:bodyPr lIns="90459" tIns="44436" rIns="90459" bIns="44436"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161890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541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5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375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1981" tIns="45184" rIns="91981" bIns="4518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484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2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28" tIns="44964" rIns="89928" bIns="449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509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3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18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4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51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9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73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3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42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23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55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6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79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9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32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7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06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0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3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9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25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Computer Architectures</a:t>
            </a: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MIPS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 </a:t>
            </a: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Control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Zhu Wen-Jun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Institute of Computer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5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MIPS-</a:t>
            </a:r>
            <a:r>
              <a:rPr lang="en-US" dirty="0" err="1" smtClean="0">
                <a:solidFill>
                  <a:schemeClr val="accent1"/>
                </a:solidFill>
              </a:rPr>
              <a:t>lite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Control Signals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4372708" cy="1512887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ExtOp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smtClean="0"/>
              <a:t>0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“zero”;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“sign”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ALUsrc</a:t>
            </a:r>
            <a:r>
              <a:rPr lang="en-US" sz="2000" b="1" dirty="0"/>
              <a:t>:</a:t>
            </a:r>
            <a:r>
              <a:rPr lang="en-US" sz="2000" dirty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busB</a:t>
            </a:r>
            <a:r>
              <a:rPr lang="en-US" sz="2000" dirty="0" smtClean="0"/>
              <a:t>;</a:t>
            </a:r>
            <a:r>
              <a:rPr lang="en-US" sz="2000" dirty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imm16</a:t>
            </a:r>
            <a:endParaRPr lang="en-US" sz="2000" dirty="0"/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ALUctr</a:t>
            </a:r>
            <a:r>
              <a:rPr lang="en-US" sz="2000" b="1" dirty="0"/>
              <a:t>:</a:t>
            </a:r>
            <a:r>
              <a:rPr lang="en-US" sz="2000" dirty="0"/>
              <a:t>	“ADD”, “SUB”, “OR</a:t>
            </a:r>
            <a:r>
              <a:rPr lang="en-US" sz="2000" dirty="0" smtClean="0"/>
              <a:t>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 smtClean="0"/>
              <a:t>nPC_sel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 +4; 1  branch</a:t>
            </a:r>
            <a:endParaRPr lang="en-US" sz="2000" dirty="0"/>
          </a:p>
        </p:txBody>
      </p:sp>
      <p:sp>
        <p:nvSpPr>
          <p:cNvPr id="105" name="Content Placeholder 104"/>
          <p:cNvSpPr>
            <a:spLocks noGrp="1"/>
          </p:cNvSpPr>
          <p:nvPr>
            <p:ph sz="half" idx="2"/>
          </p:nvPr>
        </p:nvSpPr>
        <p:spPr>
          <a:xfrm>
            <a:off x="4648200" y="1178169"/>
            <a:ext cx="4038600" cy="1528762"/>
          </a:xfrm>
        </p:spPr>
        <p:txBody>
          <a:bodyPr/>
          <a:lstStyle/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write memory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MemtoReg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ALU;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endParaRPr lang="en-US" sz="2000" dirty="0" smtClean="0"/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RegDst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</a:t>
            </a:r>
            <a:r>
              <a:rPr lang="en-US" sz="2000" dirty="0" err="1" smtClean="0"/>
              <a:t>rt</a:t>
            </a:r>
            <a:r>
              <a:rPr lang="en-US" sz="2000" dirty="0" smtClean="0"/>
              <a:t>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“rd”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write register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238"/>
          <p:cNvGrpSpPr/>
          <p:nvPr/>
        </p:nvGrpSpPr>
        <p:grpSpPr>
          <a:xfrm>
            <a:off x="1188720" y="2148840"/>
            <a:ext cx="7004839" cy="4327046"/>
            <a:chOff x="1188720" y="2120779"/>
            <a:chExt cx="7004839" cy="4327046"/>
          </a:xfrm>
        </p:grpSpPr>
        <p:sp>
          <p:nvSpPr>
            <p:cNvPr id="240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32</a:t>
              </a:r>
            </a:p>
          </p:txBody>
        </p:sp>
        <p:sp>
          <p:nvSpPr>
            <p:cNvPr id="241" name="Rectangle 27"/>
            <p:cNvSpPr>
              <a:spLocks noChangeArrowheads="1"/>
            </p:cNvSpPr>
            <p:nvPr/>
          </p:nvSpPr>
          <p:spPr bwMode="auto">
            <a:xfrm>
              <a:off x="5440680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ALUctr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2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3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+mn-lt"/>
                </a:rPr>
                <a:t>busW</a:t>
              </a:r>
              <a:endParaRPr lang="en-US" dirty="0">
                <a:latin typeface="+mn-lt"/>
              </a:endParaRPr>
            </a:p>
          </p:txBody>
        </p:sp>
        <p:sp>
          <p:nvSpPr>
            <p:cNvPr id="244" name="Rectangle 30"/>
            <p:cNvSpPr>
              <a:spLocks noChangeArrowheads="1"/>
            </p:cNvSpPr>
            <p:nvPr/>
          </p:nvSpPr>
          <p:spPr bwMode="auto">
            <a:xfrm>
              <a:off x="1554480" y="3307080"/>
              <a:ext cx="87607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RegWr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5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6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47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8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49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busA</a:t>
              </a:r>
            </a:p>
          </p:txBody>
        </p:sp>
        <p:sp>
          <p:nvSpPr>
            <p:cNvPr id="250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1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52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busB</a:t>
              </a:r>
            </a:p>
          </p:txBody>
        </p:sp>
        <p:sp>
          <p:nvSpPr>
            <p:cNvPr id="253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4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5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56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7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58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RW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59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RA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0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RB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1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rs</a:t>
              </a:r>
              <a:endParaRPr lang="en-US" dirty="0">
                <a:latin typeface="+mn-lt"/>
              </a:endParaRPr>
            </a:p>
          </p:txBody>
        </p:sp>
        <p:sp>
          <p:nvSpPr>
            <p:cNvPr id="262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rt</a:t>
              </a:r>
              <a:endParaRPr lang="en-US" dirty="0">
                <a:latin typeface="+mn-lt"/>
              </a:endParaRPr>
            </a:p>
          </p:txBody>
        </p:sp>
        <p:sp>
          <p:nvSpPr>
            <p:cNvPr id="263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dirty="0" err="1" smtClean="0">
                  <a:latin typeface="+mn-lt"/>
                </a:rPr>
                <a:t>rt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+mn-lt"/>
                </a:rPr>
                <a:t>rd</a:t>
              </a:r>
              <a:endParaRPr lang="en-US" dirty="0">
                <a:latin typeface="+mn-lt"/>
              </a:endParaRPr>
            </a:p>
          </p:txBody>
        </p:sp>
        <p:sp>
          <p:nvSpPr>
            <p:cNvPr id="265" name="Rectangle 52"/>
            <p:cNvSpPr>
              <a:spLocks noChangeArrowheads="1"/>
            </p:cNvSpPr>
            <p:nvPr/>
          </p:nvSpPr>
          <p:spPr bwMode="auto">
            <a:xfrm>
              <a:off x="1188720" y="2545080"/>
              <a:ext cx="90794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RegDst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6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b="1" dirty="0" smtClean="0">
                  <a:latin typeface="+mn-lt"/>
                </a:rPr>
                <a:t>Extender</a:t>
              </a:r>
              <a:endParaRPr lang="en-US" b="1" dirty="0">
                <a:latin typeface="+mn-lt"/>
              </a:endParaRPr>
            </a:p>
          </p:txBody>
        </p:sp>
        <p:sp>
          <p:nvSpPr>
            <p:cNvPr id="26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6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16</a:t>
              </a:r>
            </a:p>
          </p:txBody>
        </p:sp>
        <p:sp>
          <p:nvSpPr>
            <p:cNvPr id="27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imm16</a:t>
              </a:r>
            </a:p>
          </p:txBody>
        </p:sp>
        <p:sp>
          <p:nvSpPr>
            <p:cNvPr id="272" name="Rectangle 60"/>
            <p:cNvSpPr>
              <a:spLocks noChangeArrowheads="1"/>
            </p:cNvSpPr>
            <p:nvPr/>
          </p:nvSpPr>
          <p:spPr bwMode="auto">
            <a:xfrm>
              <a:off x="4114800" y="5943600"/>
              <a:ext cx="91243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ALUSrc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3" name="Rectangle 61"/>
            <p:cNvSpPr>
              <a:spLocks noChangeArrowheads="1"/>
            </p:cNvSpPr>
            <p:nvPr/>
          </p:nvSpPr>
          <p:spPr bwMode="auto">
            <a:xfrm>
              <a:off x="2560320" y="6050280"/>
              <a:ext cx="8102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ExtOp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335559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MemtoReg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7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Data In</a:t>
              </a:r>
            </a:p>
          </p:txBody>
        </p:sp>
        <p:sp>
          <p:nvSpPr>
            <p:cNvPr id="27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8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1" name="Rectangle 69"/>
            <p:cNvSpPr>
              <a:spLocks noChangeArrowheads="1"/>
            </p:cNvSpPr>
            <p:nvPr/>
          </p:nvSpPr>
          <p:spPr bwMode="auto">
            <a:xfrm>
              <a:off x="5760720" y="3840480"/>
              <a:ext cx="104567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MemWr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38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339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340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28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>
                  <a:latin typeface="+mn-lt"/>
                </a:rPr>
                <a:t>RegFile</a:t>
              </a:r>
              <a:endParaRPr lang="en-US" sz="2000" b="1" dirty="0">
                <a:latin typeface="+mn-lt"/>
              </a:endParaRPr>
            </a:p>
          </p:txBody>
        </p: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35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336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337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32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endParaRPr lang="en-US" sz="1600" b="1">
                  <a:latin typeface="+mn-lt"/>
                </a:endParaRPr>
              </a:p>
            </p:txBody>
          </p:sp>
          <p:sp>
            <p:nvSpPr>
              <p:cNvPr id="333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+mn-lt"/>
                  </a:rPr>
                  <a:t>ALU</a:t>
                </a:r>
              </a:p>
            </p:txBody>
          </p:sp>
          <p:sp>
            <p:nvSpPr>
              <p:cNvPr id="334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28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0</a:t>
              </a:r>
            </a:p>
          </p:txBody>
        </p:sp>
        <p:sp>
          <p:nvSpPr>
            <p:cNvPr id="28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8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smtClean="0">
                  <a:latin typeface="+mn-lt"/>
                </a:rPr>
                <a:t>Data</a:t>
              </a:r>
            </a:p>
            <a:p>
              <a:pPr algn="ctr">
                <a:defRPr/>
              </a:pPr>
              <a:r>
                <a:rPr lang="en-US" sz="2000" b="1" dirty="0" smtClean="0"/>
                <a:t>Memory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29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WrEn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9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 smtClean="0">
                  <a:latin typeface="+mn-lt"/>
                </a:rPr>
                <a:t>Addr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92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3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4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5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6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7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8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9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0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1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302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3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4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5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6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7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8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9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0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1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2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3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4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5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6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8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4727448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zero</a:t>
              </a:r>
            </a:p>
          </p:txBody>
        </p:sp>
        <p:sp>
          <p:nvSpPr>
            <p:cNvPr id="320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+mn-lt"/>
                </a:rPr>
                <a:t>=</a:t>
              </a:r>
            </a:p>
          </p:txBody>
        </p:sp>
        <p:sp>
          <p:nvSpPr>
            <p:cNvPr id="321" name="Freeform 144"/>
            <p:cNvSpPr>
              <a:spLocks/>
            </p:cNvSpPr>
            <p:nvPr/>
          </p:nvSpPr>
          <p:spPr bwMode="auto">
            <a:xfrm>
              <a:off x="4750944" y="3511296"/>
              <a:ext cx="735456" cy="521208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7948 h 10000"/>
                <a:gd name="connsiteX2" fmla="*/ 0 w 10198"/>
                <a:gd name="connsiteY2" fmla="*/ 524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7948 h 10000"/>
                <a:gd name="connsiteX2" fmla="*/ 376 w 10091"/>
                <a:gd name="connsiteY2" fmla="*/ 5249 h 10000"/>
                <a:gd name="connsiteX3" fmla="*/ 54 w 10091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376 w 10054"/>
                <a:gd name="connsiteY2" fmla="*/ 5249 h 10000"/>
                <a:gd name="connsiteX3" fmla="*/ 54 w 10054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54 w 10054"/>
                <a:gd name="connsiteY2" fmla="*/ 5924 h 10000"/>
                <a:gd name="connsiteX3" fmla="*/ 54 w 10054"/>
                <a:gd name="connsiteY3" fmla="*/ 0 h 10000"/>
                <a:gd name="connsiteX0" fmla="*/ 10161 w 10161"/>
                <a:gd name="connsiteY0" fmla="*/ 10000 h 10000"/>
                <a:gd name="connsiteX1" fmla="*/ 10000 w 10161"/>
                <a:gd name="connsiteY1" fmla="*/ 5699 h 10000"/>
                <a:gd name="connsiteX2" fmla="*/ 0 w 10161"/>
                <a:gd name="connsiteY2" fmla="*/ 5699 h 10000"/>
                <a:gd name="connsiteX3" fmla="*/ 161 w 1016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69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215 w 10091"/>
                <a:gd name="connsiteY2" fmla="*/ 5474 h 10000"/>
                <a:gd name="connsiteX3" fmla="*/ 54 w 1009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474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699 h 10000"/>
                <a:gd name="connsiteX3" fmla="*/ 54 w 10091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474 h 10000"/>
                <a:gd name="connsiteX3" fmla="*/ 54 w 10091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2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3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5" name="Rectangle 143"/>
            <p:cNvSpPr>
              <a:spLocks noChangeArrowheads="1"/>
            </p:cNvSpPr>
            <p:nvPr/>
          </p:nvSpPr>
          <p:spPr bwMode="auto">
            <a:xfrm>
              <a:off x="2880360" y="2496312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nPC_sel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26" name="Rectangle 144"/>
            <p:cNvSpPr>
              <a:spLocks noChangeArrowheads="1"/>
            </p:cNvSpPr>
            <p:nvPr/>
          </p:nvSpPr>
          <p:spPr bwMode="auto">
            <a:xfrm>
              <a:off x="4206240" y="2514600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>
                  <a:latin typeface="+mn-lt"/>
                </a:rPr>
                <a:t>Instr</a:t>
              </a:r>
              <a:endParaRPr lang="en-US" sz="2000" b="1" dirty="0" smtClean="0">
                <a:latin typeface="+mn-lt"/>
              </a:endParaRPr>
            </a:p>
            <a:p>
              <a:pPr algn="ctr">
                <a:defRPr/>
              </a:pPr>
              <a:r>
                <a:rPr lang="en-US" sz="2000" b="1" dirty="0" smtClean="0"/>
                <a:t>Fetch</a:t>
              </a:r>
            </a:p>
            <a:p>
              <a:pPr algn="ctr">
                <a:defRPr/>
              </a:pPr>
              <a:r>
                <a:rPr lang="en-US" sz="2000" b="1" dirty="0" smtClean="0">
                  <a:latin typeface="+mn-lt"/>
                </a:rPr>
                <a:t>Unit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327" name="Line 147"/>
            <p:cNvSpPr>
              <a:spLocks noChangeShapeType="1"/>
            </p:cNvSpPr>
            <p:nvPr/>
          </p:nvSpPr>
          <p:spPr bwMode="auto">
            <a:xfrm>
              <a:off x="3813048" y="272491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8" name="Rectangle 148"/>
            <p:cNvSpPr>
              <a:spLocks noChangeArrowheads="1"/>
            </p:cNvSpPr>
            <p:nvPr/>
          </p:nvSpPr>
          <p:spPr bwMode="auto">
            <a:xfrm>
              <a:off x="3474720" y="304495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29" name="Line 149"/>
            <p:cNvSpPr>
              <a:spLocks noChangeShapeType="1"/>
            </p:cNvSpPr>
            <p:nvPr/>
          </p:nvSpPr>
          <p:spPr bwMode="auto">
            <a:xfrm flipH="1">
              <a:off x="3968496" y="326440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0" name="Line 150"/>
            <p:cNvSpPr>
              <a:spLocks noChangeShapeType="1"/>
            </p:cNvSpPr>
            <p:nvPr/>
          </p:nvSpPr>
          <p:spPr bwMode="auto">
            <a:xfrm>
              <a:off x="4206240" y="3182112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1" name="Line 151"/>
            <p:cNvSpPr>
              <a:spLocks noChangeShapeType="1"/>
            </p:cNvSpPr>
            <p:nvPr/>
          </p:nvSpPr>
          <p:spPr bwMode="auto">
            <a:xfrm flipH="1">
              <a:off x="4206240" y="3264408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342" name="Straight Connector 341"/>
          <p:cNvCxnSpPr/>
          <p:nvPr/>
        </p:nvCxnSpPr>
        <p:spPr>
          <a:xfrm flipV="1">
            <a:off x="457200" y="2441448"/>
            <a:ext cx="8229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6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Review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Controller Implementation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Processor Design Process</a:t>
            </a:r>
          </a:p>
        </p:txBody>
      </p:sp>
      <p:sp>
        <p:nvSpPr>
          <p:cNvPr id="70659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Five steps to design a processor: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1. Analyze instruction set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datapath</a:t>
            </a:r>
            <a:r>
              <a:rPr lang="en-US" dirty="0" smtClean="0"/>
              <a:t>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2. Select set of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components &amp; establish </a:t>
            </a:r>
            <a:br>
              <a:rPr lang="en-US" dirty="0" smtClean="0"/>
            </a:br>
            <a:r>
              <a:rPr lang="en-US" dirty="0" smtClean="0"/>
              <a:t>clock methodology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3. Assemble </a:t>
            </a:r>
            <a:r>
              <a:rPr lang="en-US" dirty="0" err="1" smtClean="0"/>
              <a:t>datapath</a:t>
            </a:r>
            <a:r>
              <a:rPr lang="en-US" dirty="0" smtClean="0"/>
              <a:t> meeting </a:t>
            </a:r>
            <a:br>
              <a:rPr lang="en-US" dirty="0" smtClean="0"/>
            </a:br>
            <a:r>
              <a:rPr lang="en-US" dirty="0" smtClean="0"/>
              <a:t>the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4. Analyze implementation of each instruction to determine setting of control points that effects the register transfer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5. Assemble the control logic</a:t>
            </a:r>
          </a:p>
          <a:p>
            <a:pPr lvl="2">
              <a:defRPr/>
            </a:pPr>
            <a:r>
              <a:rPr lang="en-US" dirty="0" smtClean="0"/>
              <a:t>Formulate Logic Equations</a:t>
            </a:r>
          </a:p>
          <a:p>
            <a:pPr lvl="2">
              <a:defRPr/>
            </a:pPr>
            <a:r>
              <a:rPr lang="en-US" dirty="0" smtClean="0"/>
              <a:t>Design Circuits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id="70664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000">
                <a:latin typeface="+mn-lt"/>
              </a:endParaRPr>
            </a:p>
          </p:txBody>
        </p:sp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5659962" y="4860911"/>
              <a:ext cx="8128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Control</a:t>
              </a:r>
            </a:p>
          </p:txBody>
        </p:sp>
        <p:sp>
          <p:nvSpPr>
            <p:cNvPr id="70666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rgbClr val="FFFFFF"/>
              </a:bgClr>
            </a:patt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0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5679012" y="5729274"/>
              <a:ext cx="9937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 dirty="0" err="1">
                  <a:latin typeface="+mn-lt"/>
                </a:rPr>
                <a:t>Datapath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7050612" y="5165711"/>
              <a:ext cx="9255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70670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5679012" y="4398949"/>
              <a:ext cx="10271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Processor</a:t>
              </a:r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8214250" y="4668824"/>
              <a:ext cx="638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+mn-lt"/>
                </a:rPr>
                <a:t>Input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8126937" y="5816586"/>
              <a:ext cx="8128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+mn-lt"/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1908" y="5317125"/>
            <a:ext cx="827881" cy="1005840"/>
            <a:chOff x="201908" y="4572000"/>
            <a:chExt cx="827881" cy="1005840"/>
          </a:xfrm>
        </p:grpSpPr>
        <p:sp>
          <p:nvSpPr>
            <p:cNvPr id="3" name="Left Brace 2"/>
            <p:cNvSpPr/>
            <p:nvPr/>
          </p:nvSpPr>
          <p:spPr>
            <a:xfrm>
              <a:off x="664029" y="4572000"/>
              <a:ext cx="365760" cy="100584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32855" y="4832715"/>
              <a:ext cx="861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Now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82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Purpose of Control</a:t>
            </a:r>
          </a:p>
        </p:txBody>
      </p:sp>
      <p:sp>
        <p:nvSpPr>
          <p:cNvPr id="60452" name="AutoShape 36" descr="Wide downward diagonal"/>
          <p:cNvSpPr>
            <a:spLocks noChangeArrowheads="1"/>
          </p:cNvSpPr>
          <p:nvPr/>
        </p:nvSpPr>
        <p:spPr bwMode="auto">
          <a:xfrm>
            <a:off x="1280160" y="2927350"/>
            <a:ext cx="6583680" cy="1231900"/>
          </a:xfrm>
          <a:prstGeom prst="roundRect">
            <a:avLst>
              <a:gd name="adj" fmla="val 1249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 smtClean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  <a:endParaRPr lang="en-US" sz="3200" b="1" dirty="0">
              <a:ln w="15875">
                <a:solidFill>
                  <a:schemeClr val="bg1"/>
                </a:solidFill>
              </a:ln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0" y="4114800"/>
            <a:ext cx="6856095" cy="1828800"/>
            <a:chOff x="1143000" y="4114800"/>
            <a:chExt cx="6856095" cy="1828800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525780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ALUctr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278892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RegDst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4434840" y="4114800"/>
              <a:ext cx="1097280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ALUSrc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61188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ExtOp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6903720" y="4114800"/>
              <a:ext cx="10953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MemtoReg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608076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MemWr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14300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nPC_sel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1280160" y="5029200"/>
              <a:ext cx="658368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b="1" dirty="0" err="1" smtClean="0">
                  <a:latin typeface="+mn-lt"/>
                </a:rPr>
                <a:t>Datapath</a:t>
              </a:r>
              <a:endParaRPr lang="en-US" sz="3200" b="1" dirty="0">
                <a:latin typeface="+mn-lt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169164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333756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416052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498348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580644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662940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745236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1965960" y="4114800"/>
              <a:ext cx="1097280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RegWr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251460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85416" y="1527048"/>
            <a:ext cx="4769706" cy="1460701"/>
            <a:chOff x="1828800" y="1527048"/>
            <a:chExt cx="4769706" cy="1460701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2926080" y="1828800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2880360" y="1527048"/>
              <a:ext cx="16525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457200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 rot="5400000">
              <a:off x="423367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 smtClean="0">
                  <a:latin typeface="+mn-lt"/>
                </a:rPr>
                <a:t>20:16&gt;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 rot="5400000">
              <a:off x="478231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 smtClean="0">
                  <a:latin typeface="+mn-lt"/>
                </a:rPr>
                <a:t>15:11&gt;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 rot="5400000">
              <a:off x="533095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</a:t>
              </a:r>
              <a:r>
                <a:rPr lang="en-US" sz="1600" dirty="0" smtClean="0"/>
                <a:t>5</a:t>
              </a:r>
              <a:r>
                <a:rPr lang="en-US" sz="1600" dirty="0" smtClean="0">
                  <a:latin typeface="+mn-lt"/>
                </a:rPr>
                <a:t>:0&gt;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 rot="5400000">
              <a:off x="5879592" y="2128837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&lt;0:15&gt;</a:t>
              </a: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512064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566928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621792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5833872" y="2651760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 smtClean="0">
                  <a:latin typeface="+mn-lt"/>
                </a:rPr>
                <a:t>mm16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4937760" y="2651760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840480" y="2651760"/>
              <a:ext cx="331502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s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4389120" y="2651760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828800" y="1645920"/>
              <a:ext cx="1097280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/>
                <a:t>Instr</a:t>
              </a:r>
              <a:endParaRPr lang="en-US" sz="2000" b="1" dirty="0" smtClean="0"/>
            </a:p>
            <a:p>
              <a:pPr algn="ctr">
                <a:defRPr/>
              </a:pPr>
              <a:r>
                <a:rPr lang="en-US" sz="2000" b="1" dirty="0" smtClean="0"/>
                <a:t>Memory</a:t>
              </a:r>
              <a:endParaRPr lang="en-US" sz="2000" b="1" dirty="0"/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347472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3072384" y="2651760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 smtClean="0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02336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7" name="Rectangle 41"/>
            <p:cNvSpPr>
              <a:spLocks noChangeArrowheads="1"/>
            </p:cNvSpPr>
            <p:nvPr/>
          </p:nvSpPr>
          <p:spPr bwMode="auto">
            <a:xfrm rot="5400000">
              <a:off x="368503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&lt;25:21&gt;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5349240" y="2651760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 smtClean="0"/>
                <a:t>f</a:t>
              </a:r>
              <a:r>
                <a:rPr lang="en-US" sz="1600" dirty="0" err="1" smtClean="0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 rot="5400000">
              <a:off x="313639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</a:t>
              </a:r>
              <a:r>
                <a:rPr lang="en-US" sz="1600" dirty="0" smtClean="0"/>
                <a:t>31</a:t>
              </a:r>
              <a:r>
                <a:rPr lang="en-US" sz="1600" dirty="0" smtClean="0">
                  <a:latin typeface="+mn-lt"/>
                </a:rPr>
                <a:t>:26&gt;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MIPS-lite Instruction RTL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12480" cy="493776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371600" algn="l"/>
              </a:tabLst>
            </a:pPr>
            <a:r>
              <a:rPr lang="en-US" sz="2400" b="1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Instr</a:t>
            </a:r>
            <a:r>
              <a:rPr lang="en-US" sz="24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Courier" charset="0"/>
                <a:cs typeface="Courier New" pitchFamily="49" charset="0"/>
              </a:rPr>
              <a:t>	Register </a:t>
            </a:r>
            <a:r>
              <a:rPr lang="en-US" sz="24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Transfer Language</a:t>
            </a:r>
            <a:endParaRPr lang="en-US" sz="2400" b="1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subu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]–R[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zero_ext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(imm16); 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(imm16)];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if(R[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]==R[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])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	then PC</a:t>
            </a:r>
            <a:r>
              <a:rPr lang="en-US" sz="240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smtClean="0">
                <a:latin typeface="Courier New" pitchFamily="49" charset="0"/>
                <a:ea typeface="Courier" charset="0"/>
                <a:cs typeface="Courier New" pitchFamily="49" charset="0"/>
              </a:rPr>
              <a:t>PC+4+[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(imm16)||00]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else 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1600200"/>
            <a:ext cx="832104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b="1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Instr</a:t>
            </a:r>
            <a:r>
              <a:rPr lang="en-US" sz="2000" b="1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Control Signals</a:t>
            </a:r>
            <a:endParaRPr lang="en-US" sz="2000" b="1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addu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ts val="12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subu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=“SUB”,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ori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=“OR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Zero”,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=“+4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Sign”,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MemtoReg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ADD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         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MemWr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b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Sign”,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SUB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=“Br”  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MIPS-lite Control Signals (1/2)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3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MIPS-lite Control Signals (2/2)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914400" y="1600200"/>
            <a:ext cx="6947304" cy="4096898"/>
            <a:chOff x="729408" y="1920240"/>
            <a:chExt cx="6947304" cy="4096898"/>
          </a:xfrm>
        </p:grpSpPr>
        <p:grpSp>
          <p:nvGrpSpPr>
            <p:cNvPr id="17" name="Group 16"/>
            <p:cNvGrpSpPr/>
            <p:nvPr/>
          </p:nvGrpSpPr>
          <p:grpSpPr>
            <a:xfrm>
              <a:off x="731520" y="1920240"/>
              <a:ext cx="6945192" cy="3390646"/>
              <a:chOff x="287458" y="1122363"/>
              <a:chExt cx="6945192" cy="3390646"/>
            </a:xfrm>
          </p:grpSpPr>
          <p:sp>
            <p:nvSpPr>
              <p:cNvPr id="64667" name="Rectangle 5"/>
              <p:cNvSpPr>
                <a:spLocks noChangeArrowheads="1"/>
              </p:cNvSpPr>
              <p:nvPr/>
            </p:nvSpPr>
            <p:spPr bwMode="auto">
              <a:xfrm>
                <a:off x="2722563" y="1738313"/>
                <a:ext cx="50800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add</a:t>
                </a:r>
              </a:p>
            </p:txBody>
          </p:sp>
          <p:sp>
            <p:nvSpPr>
              <p:cNvPr id="64668" name="Rectangle 6"/>
              <p:cNvSpPr>
                <a:spLocks noChangeArrowheads="1"/>
              </p:cNvSpPr>
              <p:nvPr/>
            </p:nvSpPr>
            <p:spPr bwMode="auto">
              <a:xfrm>
                <a:off x="3484563" y="1738313"/>
                <a:ext cx="4857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sub</a:t>
                </a:r>
              </a:p>
            </p:txBody>
          </p:sp>
          <p:sp>
            <p:nvSpPr>
              <p:cNvPr id="64669" name="Rectangle 7"/>
              <p:cNvSpPr>
                <a:spLocks noChangeArrowheads="1"/>
              </p:cNvSpPr>
              <p:nvPr/>
            </p:nvSpPr>
            <p:spPr bwMode="auto">
              <a:xfrm>
                <a:off x="4246563" y="1738313"/>
                <a:ext cx="4286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ori</a:t>
                </a:r>
              </a:p>
            </p:txBody>
          </p:sp>
          <p:sp>
            <p:nvSpPr>
              <p:cNvPr id="64670" name="Rectangle 8"/>
              <p:cNvSpPr>
                <a:spLocks noChangeArrowheads="1"/>
              </p:cNvSpPr>
              <p:nvPr/>
            </p:nvSpPr>
            <p:spPr bwMode="auto">
              <a:xfrm>
                <a:off x="5008563" y="1738313"/>
                <a:ext cx="387350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lw</a:t>
                </a:r>
              </a:p>
            </p:txBody>
          </p:sp>
          <p:sp>
            <p:nvSpPr>
              <p:cNvPr id="64671" name="Rectangle 9"/>
              <p:cNvSpPr>
                <a:spLocks noChangeArrowheads="1"/>
              </p:cNvSpPr>
              <p:nvPr/>
            </p:nvSpPr>
            <p:spPr bwMode="auto">
              <a:xfrm>
                <a:off x="5770563" y="1738313"/>
                <a:ext cx="415925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sw</a:t>
                </a:r>
              </a:p>
            </p:txBody>
          </p:sp>
          <p:sp>
            <p:nvSpPr>
              <p:cNvPr id="64672" name="Rectangle 10"/>
              <p:cNvSpPr>
                <a:spLocks noChangeArrowheads="1"/>
              </p:cNvSpPr>
              <p:nvPr/>
            </p:nvSpPr>
            <p:spPr bwMode="auto">
              <a:xfrm>
                <a:off x="6532563" y="1738313"/>
                <a:ext cx="50641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beq</a:t>
                </a:r>
              </a:p>
            </p:txBody>
          </p:sp>
          <p:sp>
            <p:nvSpPr>
              <p:cNvPr id="64674" name="Rectangle 12"/>
              <p:cNvSpPr>
                <a:spLocks noChangeArrowheads="1"/>
              </p:cNvSpPr>
              <p:nvPr/>
            </p:nvSpPr>
            <p:spPr bwMode="auto">
              <a:xfrm>
                <a:off x="1198563" y="2043113"/>
                <a:ext cx="77628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RegDst</a:t>
                </a:r>
              </a:p>
            </p:txBody>
          </p:sp>
          <p:sp>
            <p:nvSpPr>
              <p:cNvPr id="64675" name="Rectangle 13"/>
              <p:cNvSpPr>
                <a:spLocks noChangeArrowheads="1"/>
              </p:cNvSpPr>
              <p:nvPr/>
            </p:nvSpPr>
            <p:spPr bwMode="auto">
              <a:xfrm>
                <a:off x="1198563" y="2347913"/>
                <a:ext cx="79851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ALUSrc</a:t>
                </a:r>
              </a:p>
            </p:txBody>
          </p:sp>
          <p:sp>
            <p:nvSpPr>
              <p:cNvPr id="64676" name="Rectangle 14"/>
              <p:cNvSpPr>
                <a:spLocks noChangeArrowheads="1"/>
              </p:cNvSpPr>
              <p:nvPr/>
            </p:nvSpPr>
            <p:spPr bwMode="auto">
              <a:xfrm>
                <a:off x="1198563" y="2652713"/>
                <a:ext cx="11398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MemtoReg</a:t>
                </a:r>
              </a:p>
            </p:txBody>
          </p:sp>
          <p:sp>
            <p:nvSpPr>
              <p:cNvPr id="64677" name="Rectangle 15"/>
              <p:cNvSpPr>
                <a:spLocks noChangeArrowheads="1"/>
              </p:cNvSpPr>
              <p:nvPr/>
            </p:nvSpPr>
            <p:spPr bwMode="auto">
              <a:xfrm>
                <a:off x="1198563" y="2957513"/>
                <a:ext cx="971550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RegWrite</a:t>
                </a:r>
              </a:p>
            </p:txBody>
          </p:sp>
          <p:sp>
            <p:nvSpPr>
              <p:cNvPr id="64678" name="Rectangle 16"/>
              <p:cNvSpPr>
                <a:spLocks noChangeArrowheads="1"/>
              </p:cNvSpPr>
              <p:nvPr/>
            </p:nvSpPr>
            <p:spPr bwMode="auto">
              <a:xfrm>
                <a:off x="1198563" y="3262313"/>
                <a:ext cx="11398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MemWrite</a:t>
                </a:r>
              </a:p>
            </p:txBody>
          </p:sp>
          <p:sp>
            <p:nvSpPr>
              <p:cNvPr id="64679" name="Rectangle 17"/>
              <p:cNvSpPr>
                <a:spLocks noChangeArrowheads="1"/>
              </p:cNvSpPr>
              <p:nvPr/>
            </p:nvSpPr>
            <p:spPr bwMode="auto">
              <a:xfrm>
                <a:off x="1198563" y="3567113"/>
                <a:ext cx="847990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>
                    <a:latin typeface="+mn-lt"/>
                  </a:rPr>
                  <a:t>nPC_sel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0" name="Rectangle 18"/>
              <p:cNvSpPr>
                <a:spLocks noChangeArrowheads="1"/>
              </p:cNvSpPr>
              <p:nvPr/>
            </p:nvSpPr>
            <p:spPr bwMode="auto">
              <a:xfrm>
                <a:off x="1198563" y="3871913"/>
                <a:ext cx="697308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/>
                  <a:t>ExtOp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1" name="Rectangle 19"/>
              <p:cNvSpPr>
                <a:spLocks noChangeArrowheads="1"/>
              </p:cNvSpPr>
              <p:nvPr/>
            </p:nvSpPr>
            <p:spPr bwMode="auto">
              <a:xfrm>
                <a:off x="1198563" y="4176713"/>
                <a:ext cx="1224503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>
                    <a:latin typeface="+mn-lt"/>
                  </a:rPr>
                  <a:t>ALUctr</a:t>
                </a:r>
                <a:r>
                  <a:rPr lang="en-US" sz="1600" b="1" dirty="0" smtClean="0">
                    <a:latin typeface="+mn-lt"/>
                  </a:rPr>
                  <a:t>&lt;2:0&gt;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3" name="Line 21"/>
              <p:cNvSpPr>
                <a:spLocks noChangeShapeType="1"/>
              </p:cNvSpPr>
              <p:nvPr/>
            </p:nvSpPr>
            <p:spPr bwMode="auto">
              <a:xfrm flipV="1">
                <a:off x="1079500" y="2349499"/>
                <a:ext cx="6096000" cy="47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4" name="Line 22"/>
              <p:cNvSpPr>
                <a:spLocks noChangeShapeType="1"/>
              </p:cNvSpPr>
              <p:nvPr/>
            </p:nvSpPr>
            <p:spPr bwMode="auto">
              <a:xfrm>
                <a:off x="1079500" y="2659063"/>
                <a:ext cx="6108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5" name="Line 23"/>
              <p:cNvSpPr>
                <a:spLocks noChangeShapeType="1"/>
              </p:cNvSpPr>
              <p:nvPr/>
            </p:nvSpPr>
            <p:spPr bwMode="auto">
              <a:xfrm>
                <a:off x="1079500" y="29638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6" name="Line 24"/>
              <p:cNvSpPr>
                <a:spLocks noChangeShapeType="1"/>
              </p:cNvSpPr>
              <p:nvPr/>
            </p:nvSpPr>
            <p:spPr bwMode="auto">
              <a:xfrm>
                <a:off x="1079500" y="32686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7" name="Line 25"/>
              <p:cNvSpPr>
                <a:spLocks noChangeShapeType="1"/>
              </p:cNvSpPr>
              <p:nvPr/>
            </p:nvSpPr>
            <p:spPr bwMode="auto">
              <a:xfrm>
                <a:off x="1079500" y="35734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8" name="Line 26"/>
              <p:cNvSpPr>
                <a:spLocks noChangeShapeType="1"/>
              </p:cNvSpPr>
              <p:nvPr/>
            </p:nvSpPr>
            <p:spPr bwMode="auto">
              <a:xfrm>
                <a:off x="1079500" y="3878263"/>
                <a:ext cx="6083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9" name="Line 27"/>
              <p:cNvSpPr>
                <a:spLocks noChangeShapeType="1"/>
              </p:cNvSpPr>
              <p:nvPr/>
            </p:nvSpPr>
            <p:spPr bwMode="auto">
              <a:xfrm>
                <a:off x="1079500" y="4183063"/>
                <a:ext cx="6083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0" name="Line 28"/>
              <p:cNvSpPr>
                <a:spLocks noChangeShapeType="1"/>
              </p:cNvSpPr>
              <p:nvPr/>
            </p:nvSpPr>
            <p:spPr bwMode="auto">
              <a:xfrm>
                <a:off x="1079500" y="44878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1" name="Line 29"/>
              <p:cNvSpPr>
                <a:spLocks noChangeShapeType="1"/>
              </p:cNvSpPr>
              <p:nvPr/>
            </p:nvSpPr>
            <p:spPr bwMode="auto">
              <a:xfrm>
                <a:off x="1079500" y="2049463"/>
                <a:ext cx="6108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3" name="Line 31"/>
              <p:cNvSpPr>
                <a:spLocks noChangeShapeType="1"/>
              </p:cNvSpPr>
              <p:nvPr/>
            </p:nvSpPr>
            <p:spPr bwMode="auto">
              <a:xfrm flipV="1">
                <a:off x="2590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4" name="Line 32"/>
              <p:cNvSpPr>
                <a:spLocks noChangeShapeType="1"/>
              </p:cNvSpPr>
              <p:nvPr/>
            </p:nvSpPr>
            <p:spPr bwMode="auto">
              <a:xfrm>
                <a:off x="1079500" y="1744663"/>
                <a:ext cx="612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5" name="Line 33"/>
              <p:cNvSpPr>
                <a:spLocks noChangeShapeType="1"/>
              </p:cNvSpPr>
              <p:nvPr/>
            </p:nvSpPr>
            <p:spPr bwMode="auto">
              <a:xfrm flipV="1">
                <a:off x="3352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6" name="Line 34"/>
              <p:cNvSpPr>
                <a:spLocks noChangeShapeType="1"/>
              </p:cNvSpPr>
              <p:nvPr/>
            </p:nvSpPr>
            <p:spPr bwMode="auto">
              <a:xfrm flipV="1">
                <a:off x="4114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7" name="Line 35"/>
              <p:cNvSpPr>
                <a:spLocks noChangeShapeType="1"/>
              </p:cNvSpPr>
              <p:nvPr/>
            </p:nvSpPr>
            <p:spPr bwMode="auto">
              <a:xfrm flipV="1">
                <a:off x="4876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8" name="Line 36"/>
              <p:cNvSpPr>
                <a:spLocks noChangeShapeType="1"/>
              </p:cNvSpPr>
              <p:nvPr/>
            </p:nvSpPr>
            <p:spPr bwMode="auto">
              <a:xfrm flipV="1">
                <a:off x="5638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9" name="Line 37"/>
              <p:cNvSpPr>
                <a:spLocks noChangeShapeType="1"/>
              </p:cNvSpPr>
              <p:nvPr/>
            </p:nvSpPr>
            <p:spPr bwMode="auto">
              <a:xfrm flipV="1">
                <a:off x="6400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702" name="Line 40"/>
              <p:cNvSpPr>
                <a:spLocks noChangeShapeType="1"/>
              </p:cNvSpPr>
              <p:nvPr/>
            </p:nvSpPr>
            <p:spPr bwMode="auto">
              <a:xfrm flipV="1">
                <a:off x="1066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04" name="Rectangle 41"/>
              <p:cNvSpPr>
                <a:spLocks noChangeArrowheads="1"/>
              </p:cNvSpPr>
              <p:nvPr/>
            </p:nvSpPr>
            <p:spPr bwMode="auto">
              <a:xfrm>
                <a:off x="2798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05" name="Rectangle 42"/>
              <p:cNvSpPr>
                <a:spLocks noChangeArrowheads="1"/>
              </p:cNvSpPr>
              <p:nvPr/>
            </p:nvSpPr>
            <p:spPr bwMode="auto">
              <a:xfrm>
                <a:off x="2798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6" name="Rectangle 43"/>
              <p:cNvSpPr>
                <a:spLocks noChangeArrowheads="1"/>
              </p:cNvSpPr>
              <p:nvPr/>
            </p:nvSpPr>
            <p:spPr bwMode="auto">
              <a:xfrm>
                <a:off x="2798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7" name="Rectangle 44"/>
              <p:cNvSpPr>
                <a:spLocks noChangeArrowheads="1"/>
              </p:cNvSpPr>
              <p:nvPr/>
            </p:nvSpPr>
            <p:spPr bwMode="auto">
              <a:xfrm>
                <a:off x="2798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08" name="Rectangle 45"/>
              <p:cNvSpPr>
                <a:spLocks noChangeArrowheads="1"/>
              </p:cNvSpPr>
              <p:nvPr/>
            </p:nvSpPr>
            <p:spPr bwMode="auto">
              <a:xfrm>
                <a:off x="2798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9" name="Rectangle 46"/>
              <p:cNvSpPr>
                <a:spLocks noChangeArrowheads="1"/>
              </p:cNvSpPr>
              <p:nvPr/>
            </p:nvSpPr>
            <p:spPr bwMode="auto">
              <a:xfrm>
                <a:off x="2798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0" name="Rectangle 47"/>
              <p:cNvSpPr>
                <a:spLocks noChangeArrowheads="1"/>
              </p:cNvSpPr>
              <p:nvPr/>
            </p:nvSpPr>
            <p:spPr bwMode="auto">
              <a:xfrm>
                <a:off x="2798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12" name="Rectangle 49"/>
              <p:cNvSpPr>
                <a:spLocks noChangeArrowheads="1"/>
              </p:cNvSpPr>
              <p:nvPr/>
            </p:nvSpPr>
            <p:spPr bwMode="auto">
              <a:xfrm>
                <a:off x="2722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Add</a:t>
                </a:r>
              </a:p>
            </p:txBody>
          </p:sp>
          <p:sp>
            <p:nvSpPr>
              <p:cNvPr id="64613" name="Rectangle 50"/>
              <p:cNvSpPr>
                <a:spLocks noChangeArrowheads="1"/>
              </p:cNvSpPr>
              <p:nvPr/>
            </p:nvSpPr>
            <p:spPr bwMode="auto">
              <a:xfrm>
                <a:off x="3560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14" name="Rectangle 51"/>
              <p:cNvSpPr>
                <a:spLocks noChangeArrowheads="1"/>
              </p:cNvSpPr>
              <p:nvPr/>
            </p:nvSpPr>
            <p:spPr bwMode="auto">
              <a:xfrm>
                <a:off x="3560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5" name="Rectangle 52"/>
              <p:cNvSpPr>
                <a:spLocks noChangeArrowheads="1"/>
              </p:cNvSpPr>
              <p:nvPr/>
            </p:nvSpPr>
            <p:spPr bwMode="auto">
              <a:xfrm>
                <a:off x="3560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6" name="Rectangle 53"/>
              <p:cNvSpPr>
                <a:spLocks noChangeArrowheads="1"/>
              </p:cNvSpPr>
              <p:nvPr/>
            </p:nvSpPr>
            <p:spPr bwMode="auto">
              <a:xfrm>
                <a:off x="3560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17" name="Rectangle 54"/>
              <p:cNvSpPr>
                <a:spLocks noChangeArrowheads="1"/>
              </p:cNvSpPr>
              <p:nvPr/>
            </p:nvSpPr>
            <p:spPr bwMode="auto">
              <a:xfrm>
                <a:off x="3560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8" name="Rectangle 55"/>
              <p:cNvSpPr>
                <a:spLocks noChangeArrowheads="1"/>
              </p:cNvSpPr>
              <p:nvPr/>
            </p:nvSpPr>
            <p:spPr bwMode="auto">
              <a:xfrm>
                <a:off x="3560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9" name="Rectangle 56"/>
              <p:cNvSpPr>
                <a:spLocks noChangeArrowheads="1"/>
              </p:cNvSpPr>
              <p:nvPr/>
            </p:nvSpPr>
            <p:spPr bwMode="auto">
              <a:xfrm>
                <a:off x="3560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21" name="Rectangle 58"/>
              <p:cNvSpPr>
                <a:spLocks noChangeArrowheads="1"/>
              </p:cNvSpPr>
              <p:nvPr/>
            </p:nvSpPr>
            <p:spPr bwMode="auto">
              <a:xfrm>
                <a:off x="3298825" y="4176459"/>
                <a:ext cx="88106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Subtract</a:t>
                </a:r>
              </a:p>
            </p:txBody>
          </p:sp>
          <p:sp>
            <p:nvSpPr>
              <p:cNvPr id="64622" name="Rectangle 59"/>
              <p:cNvSpPr>
                <a:spLocks noChangeArrowheads="1"/>
              </p:cNvSpPr>
              <p:nvPr/>
            </p:nvSpPr>
            <p:spPr bwMode="auto">
              <a:xfrm>
                <a:off x="4322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3" name="Rectangle 60"/>
              <p:cNvSpPr>
                <a:spLocks noChangeArrowheads="1"/>
              </p:cNvSpPr>
              <p:nvPr/>
            </p:nvSpPr>
            <p:spPr bwMode="auto">
              <a:xfrm>
                <a:off x="4322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24" name="Rectangle 61"/>
              <p:cNvSpPr>
                <a:spLocks noChangeArrowheads="1"/>
              </p:cNvSpPr>
              <p:nvPr/>
            </p:nvSpPr>
            <p:spPr bwMode="auto">
              <a:xfrm>
                <a:off x="4322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5" name="Rectangle 62"/>
              <p:cNvSpPr>
                <a:spLocks noChangeArrowheads="1"/>
              </p:cNvSpPr>
              <p:nvPr/>
            </p:nvSpPr>
            <p:spPr bwMode="auto">
              <a:xfrm>
                <a:off x="4322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26" name="Rectangle 63"/>
              <p:cNvSpPr>
                <a:spLocks noChangeArrowheads="1"/>
              </p:cNvSpPr>
              <p:nvPr/>
            </p:nvSpPr>
            <p:spPr bwMode="auto">
              <a:xfrm>
                <a:off x="4322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7" name="Rectangle 64"/>
              <p:cNvSpPr>
                <a:spLocks noChangeArrowheads="1"/>
              </p:cNvSpPr>
              <p:nvPr/>
            </p:nvSpPr>
            <p:spPr bwMode="auto">
              <a:xfrm>
                <a:off x="4322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8" name="Rectangle 65"/>
              <p:cNvSpPr>
                <a:spLocks noChangeArrowheads="1"/>
              </p:cNvSpPr>
              <p:nvPr/>
            </p:nvSpPr>
            <p:spPr bwMode="auto">
              <a:xfrm>
                <a:off x="4322763" y="3871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0" name="Rectangle 67"/>
              <p:cNvSpPr>
                <a:spLocks noChangeArrowheads="1"/>
              </p:cNvSpPr>
              <p:nvPr/>
            </p:nvSpPr>
            <p:spPr bwMode="auto">
              <a:xfrm>
                <a:off x="4246563" y="4176459"/>
                <a:ext cx="395288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Or</a:t>
                </a:r>
              </a:p>
            </p:txBody>
          </p:sp>
          <p:sp>
            <p:nvSpPr>
              <p:cNvPr id="64631" name="Rectangle 68"/>
              <p:cNvSpPr>
                <a:spLocks noChangeArrowheads="1"/>
              </p:cNvSpPr>
              <p:nvPr/>
            </p:nvSpPr>
            <p:spPr bwMode="auto">
              <a:xfrm>
                <a:off x="5084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2" name="Rectangle 69"/>
              <p:cNvSpPr>
                <a:spLocks noChangeArrowheads="1"/>
              </p:cNvSpPr>
              <p:nvPr/>
            </p:nvSpPr>
            <p:spPr bwMode="auto">
              <a:xfrm>
                <a:off x="5084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3" name="Rectangle 70"/>
              <p:cNvSpPr>
                <a:spLocks noChangeArrowheads="1"/>
              </p:cNvSpPr>
              <p:nvPr/>
            </p:nvSpPr>
            <p:spPr bwMode="auto">
              <a:xfrm>
                <a:off x="5084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4" name="Rectangle 71"/>
              <p:cNvSpPr>
                <a:spLocks noChangeArrowheads="1"/>
              </p:cNvSpPr>
              <p:nvPr/>
            </p:nvSpPr>
            <p:spPr bwMode="auto">
              <a:xfrm>
                <a:off x="5084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5" name="Rectangle 72"/>
              <p:cNvSpPr>
                <a:spLocks noChangeArrowheads="1"/>
              </p:cNvSpPr>
              <p:nvPr/>
            </p:nvSpPr>
            <p:spPr bwMode="auto">
              <a:xfrm>
                <a:off x="5084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6" name="Rectangle 73"/>
              <p:cNvSpPr>
                <a:spLocks noChangeArrowheads="1"/>
              </p:cNvSpPr>
              <p:nvPr/>
            </p:nvSpPr>
            <p:spPr bwMode="auto">
              <a:xfrm>
                <a:off x="5084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7" name="Rectangle 74"/>
              <p:cNvSpPr>
                <a:spLocks noChangeArrowheads="1"/>
              </p:cNvSpPr>
              <p:nvPr/>
            </p:nvSpPr>
            <p:spPr bwMode="auto">
              <a:xfrm>
                <a:off x="5084763" y="3871913"/>
                <a:ext cx="286939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39" name="Rectangle 76"/>
              <p:cNvSpPr>
                <a:spLocks noChangeArrowheads="1"/>
              </p:cNvSpPr>
              <p:nvPr/>
            </p:nvSpPr>
            <p:spPr bwMode="auto">
              <a:xfrm>
                <a:off x="5008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Add</a:t>
                </a:r>
              </a:p>
            </p:txBody>
          </p:sp>
          <p:sp>
            <p:nvSpPr>
              <p:cNvPr id="64640" name="Rectangle 77"/>
              <p:cNvSpPr>
                <a:spLocks noChangeArrowheads="1"/>
              </p:cNvSpPr>
              <p:nvPr/>
            </p:nvSpPr>
            <p:spPr bwMode="auto">
              <a:xfrm>
                <a:off x="5846763" y="20431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1" name="Rectangle 78"/>
              <p:cNvSpPr>
                <a:spLocks noChangeArrowheads="1"/>
              </p:cNvSpPr>
              <p:nvPr/>
            </p:nvSpPr>
            <p:spPr bwMode="auto">
              <a:xfrm>
                <a:off x="5846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42" name="Rectangle 79"/>
              <p:cNvSpPr>
                <a:spLocks noChangeArrowheads="1"/>
              </p:cNvSpPr>
              <p:nvPr/>
            </p:nvSpPr>
            <p:spPr bwMode="auto">
              <a:xfrm>
                <a:off x="5846763" y="26527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3" name="Rectangle 80"/>
              <p:cNvSpPr>
                <a:spLocks noChangeArrowheads="1"/>
              </p:cNvSpPr>
              <p:nvPr/>
            </p:nvSpPr>
            <p:spPr bwMode="auto">
              <a:xfrm>
                <a:off x="5846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44" name="Rectangle 81"/>
              <p:cNvSpPr>
                <a:spLocks noChangeArrowheads="1"/>
              </p:cNvSpPr>
              <p:nvPr/>
            </p:nvSpPr>
            <p:spPr bwMode="auto">
              <a:xfrm>
                <a:off x="5846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45" name="Rectangle 82"/>
              <p:cNvSpPr>
                <a:spLocks noChangeArrowheads="1"/>
              </p:cNvSpPr>
              <p:nvPr/>
            </p:nvSpPr>
            <p:spPr bwMode="auto">
              <a:xfrm>
                <a:off x="5846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46" name="Rectangle 83"/>
              <p:cNvSpPr>
                <a:spLocks noChangeArrowheads="1"/>
              </p:cNvSpPr>
              <p:nvPr/>
            </p:nvSpPr>
            <p:spPr bwMode="auto">
              <a:xfrm>
                <a:off x="5846763" y="3871913"/>
                <a:ext cx="286939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8" name="Rectangle 85"/>
              <p:cNvSpPr>
                <a:spLocks noChangeArrowheads="1"/>
              </p:cNvSpPr>
              <p:nvPr/>
            </p:nvSpPr>
            <p:spPr bwMode="auto">
              <a:xfrm>
                <a:off x="5770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Add</a:t>
                </a:r>
              </a:p>
            </p:txBody>
          </p:sp>
          <p:sp>
            <p:nvSpPr>
              <p:cNvPr id="64649" name="Rectangle 86"/>
              <p:cNvSpPr>
                <a:spLocks noChangeArrowheads="1"/>
              </p:cNvSpPr>
              <p:nvPr/>
            </p:nvSpPr>
            <p:spPr bwMode="auto">
              <a:xfrm>
                <a:off x="6608763" y="20431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0" name="Rectangle 87"/>
              <p:cNvSpPr>
                <a:spLocks noChangeArrowheads="1"/>
              </p:cNvSpPr>
              <p:nvPr/>
            </p:nvSpPr>
            <p:spPr bwMode="auto">
              <a:xfrm>
                <a:off x="6608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1" name="Rectangle 88"/>
              <p:cNvSpPr>
                <a:spLocks noChangeArrowheads="1"/>
              </p:cNvSpPr>
              <p:nvPr/>
            </p:nvSpPr>
            <p:spPr bwMode="auto">
              <a:xfrm>
                <a:off x="6608763" y="26527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2" name="Rectangle 89"/>
              <p:cNvSpPr>
                <a:spLocks noChangeArrowheads="1"/>
              </p:cNvSpPr>
              <p:nvPr/>
            </p:nvSpPr>
            <p:spPr bwMode="auto">
              <a:xfrm>
                <a:off x="6608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3" name="Rectangle 90"/>
              <p:cNvSpPr>
                <a:spLocks noChangeArrowheads="1"/>
              </p:cNvSpPr>
              <p:nvPr/>
            </p:nvSpPr>
            <p:spPr bwMode="auto">
              <a:xfrm>
                <a:off x="6608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4" name="Rectangle 91"/>
              <p:cNvSpPr>
                <a:spLocks noChangeArrowheads="1"/>
              </p:cNvSpPr>
              <p:nvPr/>
            </p:nvSpPr>
            <p:spPr bwMode="auto">
              <a:xfrm>
                <a:off x="6608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55" name="Rectangle 92"/>
              <p:cNvSpPr>
                <a:spLocks noChangeArrowheads="1"/>
              </p:cNvSpPr>
              <p:nvPr/>
            </p:nvSpPr>
            <p:spPr bwMode="auto">
              <a:xfrm>
                <a:off x="6608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7" name="Rectangle 94"/>
              <p:cNvSpPr>
                <a:spLocks noChangeArrowheads="1"/>
              </p:cNvSpPr>
              <p:nvPr/>
            </p:nvSpPr>
            <p:spPr bwMode="auto">
              <a:xfrm>
                <a:off x="6345238" y="4176459"/>
                <a:ext cx="88106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Subtract</a:t>
                </a:r>
              </a:p>
            </p:txBody>
          </p:sp>
          <p:sp>
            <p:nvSpPr>
              <p:cNvPr id="64516" name="Line 104"/>
              <p:cNvSpPr>
                <a:spLocks noChangeShapeType="1"/>
              </p:cNvSpPr>
              <p:nvPr/>
            </p:nvSpPr>
            <p:spPr bwMode="auto">
              <a:xfrm>
                <a:off x="2603500" y="1439863"/>
                <a:ext cx="4584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18" name="Rectangle 161"/>
              <p:cNvSpPr>
                <a:spLocks noChangeArrowheads="1"/>
              </p:cNvSpPr>
              <p:nvPr/>
            </p:nvSpPr>
            <p:spPr bwMode="auto">
              <a:xfrm>
                <a:off x="2036763" y="1128713"/>
                <a:ext cx="56515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func</a:t>
                </a:r>
              </a:p>
            </p:txBody>
          </p:sp>
          <p:sp>
            <p:nvSpPr>
              <p:cNvPr id="64519" name="Rectangle 162"/>
              <p:cNvSpPr>
                <a:spLocks noChangeArrowheads="1"/>
              </p:cNvSpPr>
              <p:nvPr/>
            </p:nvSpPr>
            <p:spPr bwMode="auto">
              <a:xfrm>
                <a:off x="2189163" y="1433513"/>
                <a:ext cx="403225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op</a:t>
                </a:r>
              </a:p>
            </p:txBody>
          </p:sp>
          <p:sp>
            <p:nvSpPr>
              <p:cNvPr id="64520" name="Rectangle 163"/>
              <p:cNvSpPr>
                <a:spLocks noChangeArrowheads="1"/>
              </p:cNvSpPr>
              <p:nvPr/>
            </p:nvSpPr>
            <p:spPr bwMode="auto">
              <a:xfrm>
                <a:off x="2570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00 0000</a:t>
                </a:r>
              </a:p>
            </p:txBody>
          </p:sp>
          <p:sp>
            <p:nvSpPr>
              <p:cNvPr id="64521" name="Rectangle 164"/>
              <p:cNvSpPr>
                <a:spLocks noChangeArrowheads="1"/>
              </p:cNvSpPr>
              <p:nvPr/>
            </p:nvSpPr>
            <p:spPr bwMode="auto">
              <a:xfrm>
                <a:off x="3332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00 0000</a:t>
                </a:r>
              </a:p>
            </p:txBody>
          </p:sp>
          <p:sp>
            <p:nvSpPr>
              <p:cNvPr id="64522" name="Rectangle 165"/>
              <p:cNvSpPr>
                <a:spLocks noChangeArrowheads="1"/>
              </p:cNvSpPr>
              <p:nvPr/>
            </p:nvSpPr>
            <p:spPr bwMode="auto">
              <a:xfrm>
                <a:off x="4094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00 1101</a:t>
                </a:r>
              </a:p>
            </p:txBody>
          </p:sp>
          <p:sp>
            <p:nvSpPr>
              <p:cNvPr id="64523" name="Rectangle 166"/>
              <p:cNvSpPr>
                <a:spLocks noChangeArrowheads="1"/>
              </p:cNvSpPr>
              <p:nvPr/>
            </p:nvSpPr>
            <p:spPr bwMode="auto">
              <a:xfrm>
                <a:off x="4856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10 0011</a:t>
                </a:r>
              </a:p>
            </p:txBody>
          </p:sp>
          <p:sp>
            <p:nvSpPr>
              <p:cNvPr id="64524" name="Rectangle 167"/>
              <p:cNvSpPr>
                <a:spLocks noChangeArrowheads="1"/>
              </p:cNvSpPr>
              <p:nvPr/>
            </p:nvSpPr>
            <p:spPr bwMode="auto">
              <a:xfrm>
                <a:off x="5618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10 1011</a:t>
                </a:r>
              </a:p>
            </p:txBody>
          </p:sp>
          <p:sp>
            <p:nvSpPr>
              <p:cNvPr id="64525" name="Rectangle 168"/>
              <p:cNvSpPr>
                <a:spLocks noChangeArrowheads="1"/>
              </p:cNvSpPr>
              <p:nvPr/>
            </p:nvSpPr>
            <p:spPr bwMode="auto">
              <a:xfrm>
                <a:off x="6380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00 0100</a:t>
                </a:r>
              </a:p>
            </p:txBody>
          </p:sp>
          <p:sp>
            <p:nvSpPr>
              <p:cNvPr id="64527" name="Line 170"/>
              <p:cNvSpPr>
                <a:spLocks noChangeShapeType="1"/>
              </p:cNvSpPr>
              <p:nvPr/>
            </p:nvSpPr>
            <p:spPr bwMode="auto">
              <a:xfrm flipV="1">
                <a:off x="2590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28" name="Line 171"/>
              <p:cNvSpPr>
                <a:spLocks noChangeShapeType="1"/>
              </p:cNvSpPr>
              <p:nvPr/>
            </p:nvSpPr>
            <p:spPr bwMode="auto">
              <a:xfrm>
                <a:off x="2603500" y="1135063"/>
                <a:ext cx="4597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29" name="Line 172"/>
              <p:cNvSpPr>
                <a:spLocks noChangeShapeType="1"/>
              </p:cNvSpPr>
              <p:nvPr/>
            </p:nvSpPr>
            <p:spPr bwMode="auto">
              <a:xfrm flipV="1">
                <a:off x="3352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0" name="Line 173"/>
              <p:cNvSpPr>
                <a:spLocks noChangeShapeType="1"/>
              </p:cNvSpPr>
              <p:nvPr/>
            </p:nvSpPr>
            <p:spPr bwMode="auto">
              <a:xfrm flipV="1">
                <a:off x="4114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1" name="Line 174"/>
              <p:cNvSpPr>
                <a:spLocks noChangeShapeType="1"/>
              </p:cNvSpPr>
              <p:nvPr/>
            </p:nvSpPr>
            <p:spPr bwMode="auto">
              <a:xfrm flipV="1">
                <a:off x="4876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2" name="Line 175"/>
              <p:cNvSpPr>
                <a:spLocks noChangeShapeType="1"/>
              </p:cNvSpPr>
              <p:nvPr/>
            </p:nvSpPr>
            <p:spPr bwMode="auto">
              <a:xfrm flipV="1">
                <a:off x="5638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3" name="Line 176"/>
              <p:cNvSpPr>
                <a:spLocks noChangeShapeType="1"/>
              </p:cNvSpPr>
              <p:nvPr/>
            </p:nvSpPr>
            <p:spPr bwMode="auto">
              <a:xfrm flipV="1">
                <a:off x="6400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6" name="Rectangle 179"/>
              <p:cNvSpPr>
                <a:spLocks noChangeArrowheads="1"/>
              </p:cNvSpPr>
              <p:nvPr/>
            </p:nvSpPr>
            <p:spPr bwMode="auto">
              <a:xfrm>
                <a:off x="287458" y="1357313"/>
                <a:ext cx="1216104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Green Sheet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537" name="Line 180"/>
              <p:cNvSpPr>
                <a:spLocks noChangeShapeType="1"/>
              </p:cNvSpPr>
              <p:nvPr/>
            </p:nvSpPr>
            <p:spPr bwMode="auto">
              <a:xfrm>
                <a:off x="1155700" y="1287463"/>
                <a:ext cx="889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8" name="Rectangle 181"/>
              <p:cNvSpPr>
                <a:spLocks noChangeArrowheads="1"/>
              </p:cNvSpPr>
              <p:nvPr/>
            </p:nvSpPr>
            <p:spPr bwMode="auto">
              <a:xfrm>
                <a:off x="2570163" y="11287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10 0000</a:t>
                </a:r>
              </a:p>
            </p:txBody>
          </p:sp>
          <p:sp>
            <p:nvSpPr>
              <p:cNvPr id="64539" name="Rectangle 182"/>
              <p:cNvSpPr>
                <a:spLocks noChangeArrowheads="1"/>
              </p:cNvSpPr>
              <p:nvPr/>
            </p:nvSpPr>
            <p:spPr bwMode="auto">
              <a:xfrm>
                <a:off x="287458" y="1128713"/>
                <a:ext cx="95539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See MIPS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540" name="Line 183"/>
              <p:cNvSpPr>
                <a:spLocks noChangeShapeType="1"/>
              </p:cNvSpPr>
              <p:nvPr/>
            </p:nvSpPr>
            <p:spPr bwMode="auto">
              <a:xfrm>
                <a:off x="1524000" y="1300163"/>
                <a:ext cx="0" cy="3017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41" name="Line 184"/>
              <p:cNvSpPr>
                <a:spLocks noChangeShapeType="1"/>
              </p:cNvSpPr>
              <p:nvPr/>
            </p:nvSpPr>
            <p:spPr bwMode="auto">
              <a:xfrm>
                <a:off x="1521898" y="1592263"/>
                <a:ext cx="6766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42" name="Rectangle 185"/>
              <p:cNvSpPr>
                <a:spLocks noChangeArrowheads="1"/>
              </p:cNvSpPr>
              <p:nvPr/>
            </p:nvSpPr>
            <p:spPr bwMode="auto">
              <a:xfrm>
                <a:off x="3332163" y="11287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10 0010</a:t>
                </a:r>
              </a:p>
            </p:txBody>
          </p:sp>
          <p:sp>
            <p:nvSpPr>
              <p:cNvPr id="64543" name="Rectangle 186"/>
              <p:cNvSpPr>
                <a:spLocks noChangeArrowheads="1"/>
              </p:cNvSpPr>
              <p:nvPr/>
            </p:nvSpPr>
            <p:spPr bwMode="auto">
              <a:xfrm>
                <a:off x="5408098" y="1122363"/>
                <a:ext cx="477504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latin typeface="+mn-lt"/>
                  </a:rPr>
                  <a:t>n/a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91" name="Line 37"/>
              <p:cNvSpPr>
                <a:spLocks noChangeShapeType="1"/>
              </p:cNvSpPr>
              <p:nvPr/>
            </p:nvSpPr>
            <p:spPr bwMode="auto">
              <a:xfrm flipV="1">
                <a:off x="7175500" y="1142999"/>
                <a:ext cx="12700" cy="3346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29408" y="2834640"/>
              <a:ext cx="707506" cy="2432304"/>
              <a:chOff x="729408" y="2834640"/>
              <a:chExt cx="707506" cy="2432304"/>
            </a:xfrm>
          </p:grpSpPr>
          <p:sp>
            <p:nvSpPr>
              <p:cNvPr id="119" name="Left Brace 118"/>
              <p:cNvSpPr/>
              <p:nvPr/>
            </p:nvSpPr>
            <p:spPr>
              <a:xfrm>
                <a:off x="1071154" y="2834640"/>
                <a:ext cx="365760" cy="2432304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6200000">
                <a:off x="65316" y="3853542"/>
                <a:ext cx="1728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Control Signals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017520" y="5310052"/>
              <a:ext cx="4617720" cy="707086"/>
              <a:chOff x="3017520" y="5310052"/>
              <a:chExt cx="4617720" cy="707086"/>
            </a:xfrm>
          </p:grpSpPr>
          <p:sp>
            <p:nvSpPr>
              <p:cNvPr id="120" name="Right Brace 119"/>
              <p:cNvSpPr/>
              <p:nvPr/>
            </p:nvSpPr>
            <p:spPr>
              <a:xfrm rot="5400000">
                <a:off x="5143500" y="3184072"/>
                <a:ext cx="365760" cy="4617720"/>
              </a:xfrm>
              <a:prstGeom prst="righ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879668" y="5617028"/>
                <a:ext cx="289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All Supported Instructions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457200" y="5760720"/>
            <a:ext cx="82296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Now how do we implement this table with CL?</a:t>
            </a:r>
            <a:endParaRPr lang="en-US" sz="3200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7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Generating Boolean Expressions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Idea #1:</a:t>
            </a:r>
            <a:r>
              <a:rPr lang="en-US" dirty="0" smtClean="0"/>
              <a:t>  Treat instruction names as Boolean variables!</a:t>
            </a:r>
          </a:p>
          <a:p>
            <a:pPr lvl="1"/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 smtClean="0"/>
              <a:t> bits are available to us</a:t>
            </a:r>
          </a:p>
          <a:p>
            <a:pPr lvl="1"/>
            <a:r>
              <a:rPr lang="en-US" dirty="0" smtClean="0"/>
              <a:t>Use gates to generate signals that are 1 when it is a particular instruction and 0 otherwise</a:t>
            </a:r>
          </a:p>
          <a:p>
            <a:r>
              <a:rPr lang="en-US" dirty="0" smtClean="0"/>
              <a:t>Examples: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op[5]’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op[2]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op[0]’ 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op[5]’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op[2]’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op[0]’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add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Rtype∙funct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[5]∙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[4]’∙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[3]’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[2]’∙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[0]’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Generating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b="1" dirty="0" smtClean="0"/>
              <a:t>Idea #2:</a:t>
            </a:r>
            <a:r>
              <a:rPr lang="en-US" dirty="0" smtClean="0"/>
              <a:t>  Use instruction variables to generate control signals</a:t>
            </a:r>
          </a:p>
          <a:p>
            <a:pPr lvl="1"/>
            <a:r>
              <a:rPr lang="en-US" dirty="0" smtClean="0"/>
              <a:t>Make each control signal the combination of all instructions that need that signal to be a 1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MemWrite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sw</a:t>
            </a:r>
            <a:endParaRPr lang="en-US" sz="2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lvl="1"/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RegWrite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add + sub +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ori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+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lw</a:t>
            </a:r>
            <a:endParaRPr lang="en-US" sz="2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ea typeface="Courier" charset="0"/>
                <a:cs typeface="Courier New" pitchFamily="49" charset="0"/>
              </a:rPr>
              <a:t>What about don’t cares (X’s)?</a:t>
            </a:r>
          </a:p>
          <a:p>
            <a:pPr lvl="1"/>
            <a:r>
              <a:rPr lang="en-US" dirty="0" smtClean="0">
                <a:latin typeface="+mj-lt"/>
                <a:ea typeface="Courier" charset="0"/>
                <a:cs typeface="Courier New" pitchFamily="49" charset="0"/>
              </a:rPr>
              <a:t>Want simpler expressions; set to 0!</a:t>
            </a:r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71954" y="4284617"/>
            <a:ext cx="1567544" cy="986104"/>
            <a:chOff x="7471954" y="4284617"/>
            <a:chExt cx="1567544" cy="986104"/>
          </a:xfrm>
        </p:grpSpPr>
        <p:sp>
          <p:nvSpPr>
            <p:cNvPr id="7" name="Right Brace 6"/>
            <p:cNvSpPr/>
            <p:nvPr/>
          </p:nvSpPr>
          <p:spPr>
            <a:xfrm>
              <a:off x="7471954" y="4297680"/>
              <a:ext cx="365760" cy="9144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9966" y="4284617"/>
              <a:ext cx="1149532" cy="9861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Read from row of table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Controller Implementation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976" y="2194560"/>
            <a:ext cx="7245350" cy="3886200"/>
            <a:chOff x="1143000" y="1600200"/>
            <a:chExt cx="7245350" cy="3886200"/>
          </a:xfrm>
        </p:grpSpPr>
        <p:sp>
          <p:nvSpPr>
            <p:cNvPr id="68614" name="Rectangle 3"/>
            <p:cNvSpPr>
              <a:spLocks noChangeArrowheads="1"/>
            </p:cNvSpPr>
            <p:nvPr/>
          </p:nvSpPr>
          <p:spPr bwMode="auto">
            <a:xfrm>
              <a:off x="1143000" y="2590800"/>
              <a:ext cx="25908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dirty="0" smtClean="0">
                  <a:latin typeface="+mn-lt"/>
                </a:rPr>
                <a:t>“AND” Logic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8615" name="Line 4"/>
            <p:cNvSpPr>
              <a:spLocks noChangeShapeType="1"/>
            </p:cNvSpPr>
            <p:nvPr/>
          </p:nvSpPr>
          <p:spPr bwMode="auto">
            <a:xfrm>
              <a:off x="3733800" y="2819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6" name="Line 5"/>
            <p:cNvSpPr>
              <a:spLocks noChangeShapeType="1"/>
            </p:cNvSpPr>
            <p:nvPr/>
          </p:nvSpPr>
          <p:spPr bwMode="auto">
            <a:xfrm>
              <a:off x="3733800" y="3200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7" name="Line 6"/>
            <p:cNvSpPr>
              <a:spLocks noChangeShapeType="1"/>
            </p:cNvSpPr>
            <p:nvPr/>
          </p:nvSpPr>
          <p:spPr bwMode="auto">
            <a:xfrm>
              <a:off x="3733800" y="3581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8" name="Line 7"/>
            <p:cNvSpPr>
              <a:spLocks noChangeShapeType="1"/>
            </p:cNvSpPr>
            <p:nvPr/>
          </p:nvSpPr>
          <p:spPr bwMode="auto">
            <a:xfrm>
              <a:off x="3733800" y="3962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9" name="Line 8"/>
            <p:cNvSpPr>
              <a:spLocks noChangeShapeType="1"/>
            </p:cNvSpPr>
            <p:nvPr/>
          </p:nvSpPr>
          <p:spPr bwMode="auto">
            <a:xfrm>
              <a:off x="3733800" y="4343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20" name="Line 9"/>
            <p:cNvSpPr>
              <a:spLocks noChangeShapeType="1"/>
            </p:cNvSpPr>
            <p:nvPr/>
          </p:nvSpPr>
          <p:spPr bwMode="auto">
            <a:xfrm>
              <a:off x="3733800" y="4724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22" name="Text Box 11"/>
            <p:cNvSpPr txBox="1">
              <a:spLocks noChangeArrowheads="1"/>
            </p:cNvSpPr>
            <p:nvPr/>
          </p:nvSpPr>
          <p:spPr bwMode="auto">
            <a:xfrm>
              <a:off x="3870325" y="2498725"/>
              <a:ext cx="576263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add</a:t>
              </a:r>
            </a:p>
          </p:txBody>
        </p:sp>
        <p:sp>
          <p:nvSpPr>
            <p:cNvPr id="68623" name="Text Box 12"/>
            <p:cNvSpPr txBox="1">
              <a:spLocks noChangeArrowheads="1"/>
            </p:cNvSpPr>
            <p:nvPr/>
          </p:nvSpPr>
          <p:spPr bwMode="auto">
            <a:xfrm>
              <a:off x="3886200" y="2879725"/>
              <a:ext cx="554038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sub</a:t>
              </a:r>
            </a:p>
          </p:txBody>
        </p:sp>
        <p:sp>
          <p:nvSpPr>
            <p:cNvPr id="68624" name="Text Box 13"/>
            <p:cNvSpPr txBox="1">
              <a:spLocks noChangeArrowheads="1"/>
            </p:cNvSpPr>
            <p:nvPr/>
          </p:nvSpPr>
          <p:spPr bwMode="auto">
            <a:xfrm>
              <a:off x="3886200" y="3260725"/>
              <a:ext cx="4667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ori</a:t>
              </a:r>
            </a:p>
          </p:txBody>
        </p:sp>
        <p:sp>
          <p:nvSpPr>
            <p:cNvPr id="68625" name="Text Box 14"/>
            <p:cNvSpPr txBox="1">
              <a:spLocks noChangeArrowheads="1"/>
            </p:cNvSpPr>
            <p:nvPr/>
          </p:nvSpPr>
          <p:spPr bwMode="auto">
            <a:xfrm>
              <a:off x="3886200" y="3641725"/>
              <a:ext cx="4286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lw</a:t>
              </a:r>
            </a:p>
          </p:txBody>
        </p:sp>
        <p:sp>
          <p:nvSpPr>
            <p:cNvPr id="68626" name="Text Box 15"/>
            <p:cNvSpPr txBox="1">
              <a:spLocks noChangeArrowheads="1"/>
            </p:cNvSpPr>
            <p:nvPr/>
          </p:nvSpPr>
          <p:spPr bwMode="auto">
            <a:xfrm>
              <a:off x="3886200" y="4022725"/>
              <a:ext cx="4667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sw</a:t>
              </a:r>
            </a:p>
          </p:txBody>
        </p:sp>
        <p:sp>
          <p:nvSpPr>
            <p:cNvPr id="68627" name="Text Box 16"/>
            <p:cNvSpPr txBox="1">
              <a:spLocks noChangeArrowheads="1"/>
            </p:cNvSpPr>
            <p:nvPr/>
          </p:nvSpPr>
          <p:spPr bwMode="auto">
            <a:xfrm>
              <a:off x="3886200" y="4403725"/>
              <a:ext cx="5810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beq</a:t>
              </a:r>
            </a:p>
          </p:txBody>
        </p:sp>
        <p:sp>
          <p:nvSpPr>
            <p:cNvPr id="68629" name="Rectangle 18"/>
            <p:cNvSpPr>
              <a:spLocks noChangeArrowheads="1"/>
            </p:cNvSpPr>
            <p:nvPr/>
          </p:nvSpPr>
          <p:spPr bwMode="auto">
            <a:xfrm>
              <a:off x="4648200" y="2438400"/>
              <a:ext cx="2057400" cy="304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dirty="0" smtClean="0">
                  <a:latin typeface="+mn-lt"/>
                </a:rPr>
                <a:t>“OR” Logic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8630" name="Text Box 19"/>
            <p:cNvSpPr txBox="1">
              <a:spLocks noChangeArrowheads="1"/>
            </p:cNvSpPr>
            <p:nvPr/>
          </p:nvSpPr>
          <p:spPr bwMode="auto">
            <a:xfrm>
              <a:off x="7162800" y="2376488"/>
              <a:ext cx="83820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RegDst</a:t>
              </a:r>
              <a:endParaRPr lang="en-US" sz="2000">
                <a:latin typeface="+mn-lt"/>
              </a:endParaRPr>
            </a:p>
          </p:txBody>
        </p:sp>
        <p:sp>
          <p:nvSpPr>
            <p:cNvPr id="68631" name="Line 20"/>
            <p:cNvSpPr>
              <a:spLocks noChangeShapeType="1"/>
            </p:cNvSpPr>
            <p:nvPr/>
          </p:nvSpPr>
          <p:spPr bwMode="auto">
            <a:xfrm>
              <a:off x="6705600" y="2895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2" name="Line 21"/>
            <p:cNvSpPr>
              <a:spLocks noChangeShapeType="1"/>
            </p:cNvSpPr>
            <p:nvPr/>
          </p:nvSpPr>
          <p:spPr bwMode="auto">
            <a:xfrm>
              <a:off x="6705600" y="3200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3" name="Line 22"/>
            <p:cNvSpPr>
              <a:spLocks noChangeShapeType="1"/>
            </p:cNvSpPr>
            <p:nvPr/>
          </p:nvSpPr>
          <p:spPr bwMode="auto">
            <a:xfrm>
              <a:off x="6705600" y="3505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4" name="Line 23"/>
            <p:cNvSpPr>
              <a:spLocks noChangeShapeType="1"/>
            </p:cNvSpPr>
            <p:nvPr/>
          </p:nvSpPr>
          <p:spPr bwMode="auto">
            <a:xfrm>
              <a:off x="6705600" y="3810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5" name="Line 24"/>
            <p:cNvSpPr>
              <a:spLocks noChangeShapeType="1"/>
            </p:cNvSpPr>
            <p:nvPr/>
          </p:nvSpPr>
          <p:spPr bwMode="auto">
            <a:xfrm>
              <a:off x="6705600" y="4114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7" name="Line 26"/>
            <p:cNvSpPr>
              <a:spLocks noChangeShapeType="1"/>
            </p:cNvSpPr>
            <p:nvPr/>
          </p:nvSpPr>
          <p:spPr bwMode="auto">
            <a:xfrm>
              <a:off x="6705600" y="4419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8" name="Line 27"/>
            <p:cNvSpPr>
              <a:spLocks noChangeShapeType="1"/>
            </p:cNvSpPr>
            <p:nvPr/>
          </p:nvSpPr>
          <p:spPr bwMode="auto">
            <a:xfrm>
              <a:off x="6705600" y="4724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9" name="Line 28"/>
            <p:cNvSpPr>
              <a:spLocks noChangeShapeType="1"/>
            </p:cNvSpPr>
            <p:nvPr/>
          </p:nvSpPr>
          <p:spPr bwMode="auto">
            <a:xfrm>
              <a:off x="6705600" y="5029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40" name="Line 29"/>
            <p:cNvSpPr>
              <a:spLocks noChangeShapeType="1"/>
            </p:cNvSpPr>
            <p:nvPr/>
          </p:nvSpPr>
          <p:spPr bwMode="auto">
            <a:xfrm>
              <a:off x="67056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41" name="Text Box 30"/>
            <p:cNvSpPr txBox="1">
              <a:spLocks noChangeArrowheads="1"/>
            </p:cNvSpPr>
            <p:nvPr/>
          </p:nvSpPr>
          <p:spPr bwMode="auto">
            <a:xfrm>
              <a:off x="7162800" y="2681288"/>
              <a:ext cx="839788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ALUSrc</a:t>
              </a:r>
              <a:endParaRPr lang="en-US" sz="2000">
                <a:latin typeface="+mn-lt"/>
              </a:endParaRPr>
            </a:p>
          </p:txBody>
        </p:sp>
        <p:sp>
          <p:nvSpPr>
            <p:cNvPr id="68642" name="Text Box 31"/>
            <p:cNvSpPr txBox="1">
              <a:spLocks noChangeArrowheads="1"/>
            </p:cNvSpPr>
            <p:nvPr/>
          </p:nvSpPr>
          <p:spPr bwMode="auto">
            <a:xfrm>
              <a:off x="7162800" y="2986088"/>
              <a:ext cx="1220788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MemtoReg</a:t>
              </a:r>
              <a:endParaRPr lang="en-US" sz="2000">
                <a:latin typeface="+mn-lt"/>
              </a:endParaRPr>
            </a:p>
          </p:txBody>
        </p:sp>
        <p:sp>
          <p:nvSpPr>
            <p:cNvPr id="68643" name="Text Box 32"/>
            <p:cNvSpPr txBox="1">
              <a:spLocks noChangeArrowheads="1"/>
            </p:cNvSpPr>
            <p:nvPr/>
          </p:nvSpPr>
          <p:spPr bwMode="auto">
            <a:xfrm>
              <a:off x="7162800" y="3290888"/>
              <a:ext cx="1050925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RegWrite</a:t>
              </a:r>
              <a:endParaRPr lang="en-US" sz="2000">
                <a:latin typeface="+mn-lt"/>
              </a:endParaRPr>
            </a:p>
          </p:txBody>
        </p:sp>
        <p:sp>
          <p:nvSpPr>
            <p:cNvPr id="68644" name="Text Box 33"/>
            <p:cNvSpPr txBox="1">
              <a:spLocks noChangeArrowheads="1"/>
            </p:cNvSpPr>
            <p:nvPr/>
          </p:nvSpPr>
          <p:spPr bwMode="auto">
            <a:xfrm>
              <a:off x="7162800" y="3595688"/>
              <a:ext cx="12255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MemWrite</a:t>
              </a:r>
              <a:endParaRPr lang="en-US" sz="2000">
                <a:latin typeface="+mn-lt"/>
              </a:endParaRPr>
            </a:p>
          </p:txBody>
        </p:sp>
        <p:sp>
          <p:nvSpPr>
            <p:cNvPr id="68645" name="Text Box 34"/>
            <p:cNvSpPr txBox="1">
              <a:spLocks noChangeArrowheads="1"/>
            </p:cNvSpPr>
            <p:nvPr/>
          </p:nvSpPr>
          <p:spPr bwMode="auto">
            <a:xfrm>
              <a:off x="7162800" y="3900488"/>
              <a:ext cx="92204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nPC_sel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8647" name="Text Box 36"/>
            <p:cNvSpPr txBox="1">
              <a:spLocks noChangeArrowheads="1"/>
            </p:cNvSpPr>
            <p:nvPr/>
          </p:nvSpPr>
          <p:spPr bwMode="auto">
            <a:xfrm>
              <a:off x="7162800" y="4205288"/>
              <a:ext cx="74930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ExtOp</a:t>
              </a:r>
              <a:endParaRPr lang="en-US" sz="2000">
                <a:latin typeface="+mn-lt"/>
              </a:endParaRPr>
            </a:p>
          </p:txBody>
        </p:sp>
        <p:sp>
          <p:nvSpPr>
            <p:cNvPr id="68648" name="Text Box 37"/>
            <p:cNvSpPr txBox="1">
              <a:spLocks noChangeArrowheads="1"/>
            </p:cNvSpPr>
            <p:nvPr/>
          </p:nvSpPr>
          <p:spPr bwMode="auto">
            <a:xfrm>
              <a:off x="7162800" y="4510088"/>
              <a:ext cx="1073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ALUctr[0]</a:t>
              </a:r>
              <a:endParaRPr lang="en-US" sz="2000">
                <a:latin typeface="+mn-lt"/>
              </a:endParaRPr>
            </a:p>
          </p:txBody>
        </p:sp>
        <p:sp>
          <p:nvSpPr>
            <p:cNvPr id="68649" name="Text Box 38"/>
            <p:cNvSpPr txBox="1">
              <a:spLocks noChangeArrowheads="1"/>
            </p:cNvSpPr>
            <p:nvPr/>
          </p:nvSpPr>
          <p:spPr bwMode="auto">
            <a:xfrm>
              <a:off x="7162800" y="4814888"/>
              <a:ext cx="1073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ALUctr[1]</a:t>
              </a:r>
              <a:endParaRPr lang="en-US" sz="2000">
                <a:latin typeface="+mn-lt"/>
              </a:endParaRPr>
            </a:p>
          </p:txBody>
        </p:sp>
        <p:sp>
          <p:nvSpPr>
            <p:cNvPr id="68652" name="Line 41"/>
            <p:cNvSpPr>
              <a:spLocks noChangeShapeType="1"/>
            </p:cNvSpPr>
            <p:nvPr/>
          </p:nvSpPr>
          <p:spPr bwMode="auto">
            <a:xfrm>
              <a:off x="1828800" y="19812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3" name="Line 42"/>
            <p:cNvSpPr>
              <a:spLocks noChangeShapeType="1"/>
            </p:cNvSpPr>
            <p:nvPr/>
          </p:nvSpPr>
          <p:spPr bwMode="auto">
            <a:xfrm>
              <a:off x="2895600" y="19812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4" name="Text Box 43"/>
            <p:cNvSpPr txBox="1">
              <a:spLocks noChangeArrowheads="1"/>
            </p:cNvSpPr>
            <p:nvPr/>
          </p:nvSpPr>
          <p:spPr bwMode="auto">
            <a:xfrm>
              <a:off x="1371600" y="1600200"/>
              <a:ext cx="958850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opcode</a:t>
              </a:r>
            </a:p>
          </p:txBody>
        </p:sp>
        <p:sp>
          <p:nvSpPr>
            <p:cNvPr id="68655" name="Text Box 44"/>
            <p:cNvSpPr txBox="1">
              <a:spLocks noChangeArrowheads="1"/>
            </p:cNvSpPr>
            <p:nvPr/>
          </p:nvSpPr>
          <p:spPr bwMode="auto">
            <a:xfrm>
              <a:off x="2590800" y="1600200"/>
              <a:ext cx="72808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err="1" smtClean="0">
                  <a:latin typeface="+mn-lt"/>
                </a:rPr>
                <a:t>funct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8656" name="Line 45"/>
            <p:cNvSpPr>
              <a:spLocks noChangeShapeType="1"/>
            </p:cNvSpPr>
            <p:nvPr/>
          </p:nvSpPr>
          <p:spPr bwMode="auto">
            <a:xfrm flipV="1">
              <a:off x="1752600" y="213360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7" name="Line 46"/>
            <p:cNvSpPr>
              <a:spLocks noChangeShapeType="1"/>
            </p:cNvSpPr>
            <p:nvPr/>
          </p:nvSpPr>
          <p:spPr bwMode="auto">
            <a:xfrm flipV="1">
              <a:off x="2819400" y="213360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199" y="1600200"/>
            <a:ext cx="82296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Use these two ideas to design controller: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953589" y="4754880"/>
            <a:ext cx="258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Generate instruction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signals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3128" y="475488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Generate control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signals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9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Review</a:t>
            </a:r>
            <a:endParaRPr lang="en-US" altLang="zh-CN" dirty="0"/>
          </a:p>
          <a:p>
            <a:r>
              <a:rPr lang="en-US" altLang="zh-CN" dirty="0" smtClean="0"/>
              <a:t>Controller </a:t>
            </a:r>
            <a:r>
              <a:rPr lang="en-US" altLang="zh-CN" dirty="0" smtClean="0"/>
              <a:t>Implementation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6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330" t="1168" r="1057" b="1320"/>
          <a:stretch>
            <a:fillRect/>
          </a:stretch>
        </p:blipFill>
        <p:spPr>
          <a:xfrm>
            <a:off x="978408" y="1600200"/>
            <a:ext cx="7185336" cy="48646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AND Control Logic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1218" t="1188" r="2601" b="823"/>
          <a:stretch>
            <a:fillRect/>
          </a:stretch>
        </p:blipFill>
        <p:spPr>
          <a:xfrm>
            <a:off x="1773936" y="1600200"/>
            <a:ext cx="5600074" cy="486460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OR Control Logic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Great Idea #1: Levels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Representation/Interpretation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latin typeface="+mj-lt"/>
              </a:rPr>
              <a:pPr/>
              <a:t>22</a:t>
            </a:fld>
            <a:endParaRPr lang="en-US">
              <a:latin typeface="+mj-lt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5900" y="2197100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2870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Higher-Level Language</a:t>
            </a:r>
            <a:br>
              <a:rPr lang="en-US" sz="1800" b="1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Program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(e.g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.  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28700" y="239365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accent5"/>
                </a:solidFill>
                <a:latin typeface="+mj-lt"/>
              </a:rPr>
              <a:t>Assembly </a:t>
            </a:r>
            <a:r>
              <a:rPr lang="en-US" sz="1800" b="1" dirty="0" smtClean="0">
                <a:solidFill>
                  <a:schemeClr val="accent5"/>
                </a:solidFill>
                <a:latin typeface="+mj-lt"/>
              </a:rPr>
              <a:t>Language Program </a:t>
            </a:r>
            <a:r>
              <a:rPr lang="en-US" sz="1800" b="1" dirty="0">
                <a:solidFill>
                  <a:schemeClr val="accent5"/>
                </a:solidFill>
                <a:latin typeface="+mj-lt"/>
              </a:rPr>
              <a:t>(</a:t>
            </a:r>
            <a:r>
              <a:rPr lang="en-US" sz="1800" b="1" dirty="0" smtClean="0">
                <a:solidFill>
                  <a:schemeClr val="accent5"/>
                </a:solidFill>
                <a:latin typeface="+mj-lt"/>
              </a:rPr>
              <a:t>e.g.  MIPS</a:t>
            </a:r>
            <a:r>
              <a:rPr lang="en-US" sz="1800" b="1" dirty="0">
                <a:solidFill>
                  <a:schemeClr val="accent5"/>
                </a:solidFill>
                <a:latin typeface="+mj-lt"/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028700" y="3295840"/>
            <a:ext cx="25908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accent4"/>
                </a:solidFill>
                <a:latin typeface="+mj-lt"/>
              </a:rPr>
              <a:t>Machine </a:t>
            </a:r>
            <a:r>
              <a:rPr lang="en-US" sz="1800" b="1" dirty="0" smtClean="0">
                <a:solidFill>
                  <a:schemeClr val="accent4"/>
                </a:solidFill>
                <a:latin typeface="+mj-lt"/>
              </a:rPr>
              <a:t>Language 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16640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chemeClr val="accent6"/>
                </a:solidFill>
                <a:latin typeface="+mj-lt"/>
              </a:rPr>
              <a:t>Hardware Architecture </a:t>
            </a: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Description</a:t>
            </a:r>
            <a:br>
              <a:rPr lang="en-US" sz="1800" b="1" dirty="0" smtClean="0">
                <a:solidFill>
                  <a:schemeClr val="accent6"/>
                </a:solidFill>
                <a:latin typeface="+mj-lt"/>
              </a:rPr>
            </a:b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e.g</a:t>
            </a: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. 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block diagrams)</a:t>
            </a:r>
            <a:r>
              <a:rPr lang="en-US" sz="1800" dirty="0">
                <a:solidFill>
                  <a:schemeClr val="accent6"/>
                </a:solidFill>
                <a:latin typeface="+mj-lt"/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327148" y="19844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413000" y="2019680"/>
            <a:ext cx="1308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413000" y="2953586"/>
            <a:ext cx="1435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355723" y="384194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58800" y="4045520"/>
            <a:ext cx="16764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45034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temp =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v[k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v[k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v[k+1] = temp;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3427219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0000 1001 1100 0110 1010 1111 0101 1000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1010 1111 0101 1000 0000 1001 1100 0110 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1100 0110 1010 1111 0101 1000 0000 1001 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327148" y="292931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69900" y="5880478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Logic Circuit Description</a:t>
            </a:r>
            <a:br>
              <a:rPr lang="en-US" sz="1800" b="1" dirty="0">
                <a:solidFill>
                  <a:srgbClr val="00B050"/>
                </a:solidFill>
                <a:latin typeface="+mj-lt"/>
              </a:rPr>
            </a:br>
            <a:r>
              <a:rPr lang="en-US" sz="1800" b="1" dirty="0">
                <a:solidFill>
                  <a:srgbClr val="00B050"/>
                </a:solidFill>
                <a:latin typeface="+mj-lt"/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355723" y="5154988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254000" y="5267515"/>
            <a:ext cx="19812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Architecture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22860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CALL HOME, WE’VE MADE HARDWARE/SOFTWARE CONTACT!!!</a:t>
            </a:r>
            <a:endParaRPr lang="en-US" sz="6000" b="1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30" name="Picture 4" descr="C:\Users\Justin\Desktop\et_contact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200000">
            <a:off x="1422638" y="1118630"/>
            <a:ext cx="6858000" cy="4620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958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Great Idea #1: Levels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Representation/Interpretation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5900" y="2197100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2870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Higher-Level Language</a:t>
            </a:r>
            <a:br>
              <a:rPr lang="en-US" b="1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prstClr val="black"/>
                </a:solidFill>
              </a:rPr>
              <a:t>Program </a:t>
            </a:r>
            <a:r>
              <a:rPr lang="en-US" b="1" dirty="0">
                <a:solidFill>
                  <a:prstClr val="black"/>
                </a:solidFill>
              </a:rPr>
              <a:t>(e.g</a:t>
            </a:r>
            <a:r>
              <a:rPr lang="en-US" b="1" dirty="0" smtClean="0">
                <a:solidFill>
                  <a:prstClr val="black"/>
                </a:solidFill>
              </a:rPr>
              <a:t>.  C</a:t>
            </a:r>
            <a:r>
              <a:rPr lang="en-US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28700" y="239365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4BACC6"/>
                </a:solidFill>
              </a:rPr>
              <a:t>Assembly </a:t>
            </a:r>
            <a:r>
              <a:rPr lang="en-US" b="1" dirty="0" smtClean="0">
                <a:solidFill>
                  <a:srgbClr val="4BACC6"/>
                </a:solidFill>
              </a:rPr>
              <a:t>Language Program </a:t>
            </a:r>
            <a:r>
              <a:rPr lang="en-US" b="1" dirty="0">
                <a:solidFill>
                  <a:srgbClr val="4BACC6"/>
                </a:solidFill>
              </a:rPr>
              <a:t>(</a:t>
            </a:r>
            <a:r>
              <a:rPr lang="en-US" b="1" dirty="0" smtClean="0">
                <a:solidFill>
                  <a:srgbClr val="4BACC6"/>
                </a:solidFill>
              </a:rPr>
              <a:t>e.g.  MIPS</a:t>
            </a:r>
            <a:r>
              <a:rPr lang="en-US" b="1" dirty="0">
                <a:solidFill>
                  <a:srgbClr val="4BACC6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028700" y="3295840"/>
            <a:ext cx="25908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8064A2"/>
                </a:solidFill>
              </a:rPr>
              <a:t>Machine </a:t>
            </a:r>
            <a:r>
              <a:rPr lang="en-US" b="1" dirty="0" smtClean="0">
                <a:solidFill>
                  <a:srgbClr val="8064A2"/>
                </a:solidFill>
              </a:rPr>
              <a:t>Language </a:t>
            </a:r>
            <a:r>
              <a:rPr lang="en-US" b="1" dirty="0">
                <a:solidFill>
                  <a:srgbClr val="8064A2"/>
                </a:solidFill>
              </a:rPr>
              <a:t>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16640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F79646"/>
                </a:solidFill>
              </a:rPr>
              <a:t>Hardware Architecture </a:t>
            </a:r>
            <a:r>
              <a:rPr lang="en-US" b="1" dirty="0" smtClean="0">
                <a:solidFill>
                  <a:srgbClr val="F79646"/>
                </a:solidFill>
              </a:rPr>
              <a:t>Description</a:t>
            </a:r>
            <a:br>
              <a:rPr lang="en-US" b="1" dirty="0" smtClean="0">
                <a:solidFill>
                  <a:srgbClr val="F79646"/>
                </a:solidFill>
              </a:rPr>
            </a:br>
            <a:r>
              <a:rPr lang="en-US" b="1" dirty="0" smtClean="0">
                <a:solidFill>
                  <a:srgbClr val="F79646"/>
                </a:solidFill>
              </a:rPr>
              <a:t>(</a:t>
            </a:r>
            <a:r>
              <a:rPr lang="en-US" b="1" dirty="0">
                <a:solidFill>
                  <a:srgbClr val="F79646"/>
                </a:solidFill>
              </a:rPr>
              <a:t>e.g</a:t>
            </a:r>
            <a:r>
              <a:rPr lang="en-US" b="1" dirty="0" smtClean="0">
                <a:solidFill>
                  <a:srgbClr val="F79646"/>
                </a:solidFill>
              </a:rPr>
              <a:t>.  </a:t>
            </a:r>
            <a:r>
              <a:rPr lang="en-US" b="1" dirty="0">
                <a:solidFill>
                  <a:srgbClr val="F79646"/>
                </a:solidFill>
              </a:rPr>
              <a:t>block diagrams)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327148" y="19844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413000" y="2019680"/>
            <a:ext cx="1308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413000" y="2953586"/>
            <a:ext cx="1435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355723" y="384194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58800" y="4045520"/>
            <a:ext cx="16764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45034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temp = </a:t>
            </a: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 = v[k+1];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v[k+1] = temp;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3427219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rgbClr val="8064A2"/>
                </a:solidFill>
              </a:rPr>
              <a:t>0000 1001 1100 0110 1010 1111 0101 1000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1010 1111 0101 1000 0000 1001 1100 0110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1100 0110 1010 1111 0101 1000 0000 1001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327148" y="292931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69900" y="5880478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00B050"/>
                </a:solidFill>
              </a:rPr>
              <a:t>Logic Circuit Description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355723" y="5154988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254000" y="5267515"/>
            <a:ext cx="19812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Architecture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041646"/>
            <a:ext cx="8869680" cy="2468880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</p:spPr>
        <p:txBody>
          <a:bodyPr wrap="square" tIns="137160" rtlCol="0">
            <a:spAutoFit/>
          </a:bodyPr>
          <a:lstStyle/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We are here</a:t>
            </a:r>
            <a:endParaRPr lang="en-US" sz="2400" dirty="0" smtClean="0">
              <a:solidFill>
                <a:prstClr val="white"/>
              </a:solidFill>
            </a:endParaRPr>
          </a:p>
          <a:p>
            <a:pPr defTabSz="457200"/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1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4468813" y="1690688"/>
            <a:ext cx="1027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system</a:t>
            </a: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2263775" y="2644775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datapath</a:t>
            </a: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auto">
          <a:xfrm>
            <a:off x="5972175" y="2632075"/>
            <a:ext cx="101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53254" name="Rectangle 12"/>
          <p:cNvSpPr>
            <a:spLocks noChangeArrowheads="1"/>
          </p:cNvSpPr>
          <p:nvPr/>
        </p:nvSpPr>
        <p:spPr bwMode="auto">
          <a:xfrm>
            <a:off x="4805363" y="3648075"/>
            <a:ext cx="15287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state</a:t>
            </a:r>
            <a:b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6208713" y="3660775"/>
            <a:ext cx="21669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combinational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6" name="Rectangle 14"/>
          <p:cNvSpPr>
            <a:spLocks noChangeArrowheads="1"/>
          </p:cNvSpPr>
          <p:nvPr/>
        </p:nvSpPr>
        <p:spPr bwMode="auto">
          <a:xfrm>
            <a:off x="1838325" y="3722688"/>
            <a:ext cx="1365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multiplexer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3203575" y="3735388"/>
            <a:ext cx="1390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comparator</a:t>
            </a:r>
          </a:p>
        </p:txBody>
      </p:sp>
      <p:sp>
        <p:nvSpPr>
          <p:cNvPr id="53258" name="Rectangle 16"/>
          <p:cNvSpPr>
            <a:spLocks noChangeArrowheads="1"/>
          </p:cNvSpPr>
          <p:nvPr/>
        </p:nvSpPr>
        <p:spPr bwMode="auto">
          <a:xfrm>
            <a:off x="760413" y="3584575"/>
            <a:ext cx="927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code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9" name="Rectangle 17"/>
          <p:cNvSpPr>
            <a:spLocks noChangeArrowheads="1"/>
          </p:cNvSpPr>
          <p:nvPr/>
        </p:nvSpPr>
        <p:spPr bwMode="auto">
          <a:xfrm>
            <a:off x="3503613" y="5038725"/>
            <a:ext cx="106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</a:t>
            </a:r>
          </a:p>
        </p:txBody>
      </p:sp>
      <p:sp>
        <p:nvSpPr>
          <p:cNvPr id="53260" name="Rectangle 18"/>
          <p:cNvSpPr>
            <a:spLocks noChangeArrowheads="1"/>
          </p:cNvSpPr>
          <p:nvPr/>
        </p:nvSpPr>
        <p:spPr bwMode="auto">
          <a:xfrm>
            <a:off x="5118100" y="5038725"/>
            <a:ext cx="84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4849813" y="1973263"/>
            <a:ext cx="1428750" cy="703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 flipH="1">
            <a:off x="2784475" y="1962150"/>
            <a:ext cx="2052638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 flipH="1">
            <a:off x="2406650" y="2963863"/>
            <a:ext cx="252413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4" name="Line 22"/>
          <p:cNvSpPr>
            <a:spLocks noChangeShapeType="1"/>
          </p:cNvSpPr>
          <p:nvPr/>
        </p:nvSpPr>
        <p:spPr bwMode="auto">
          <a:xfrm>
            <a:off x="2659063" y="2938463"/>
            <a:ext cx="1100137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5" name="Line 23"/>
          <p:cNvSpPr>
            <a:spLocks noChangeShapeType="1"/>
          </p:cNvSpPr>
          <p:nvPr/>
        </p:nvSpPr>
        <p:spPr bwMode="auto">
          <a:xfrm flipH="1">
            <a:off x="1317625" y="2927350"/>
            <a:ext cx="1354138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24"/>
          <p:cNvSpPr>
            <a:spLocks noChangeShapeType="1"/>
          </p:cNvSpPr>
          <p:nvPr/>
        </p:nvSpPr>
        <p:spPr bwMode="auto">
          <a:xfrm>
            <a:off x="1192213" y="4105275"/>
            <a:ext cx="2655887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25"/>
          <p:cNvSpPr>
            <a:spLocks noChangeShapeType="1"/>
          </p:cNvSpPr>
          <p:nvPr/>
        </p:nvSpPr>
        <p:spPr bwMode="auto">
          <a:xfrm flipH="1">
            <a:off x="3886200" y="4143375"/>
            <a:ext cx="1603375" cy="890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6"/>
          <p:cNvSpPr>
            <a:spLocks noChangeShapeType="1"/>
          </p:cNvSpPr>
          <p:nvPr/>
        </p:nvSpPr>
        <p:spPr bwMode="auto">
          <a:xfrm flipH="1">
            <a:off x="5553075" y="2914650"/>
            <a:ext cx="776288" cy="776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7"/>
          <p:cNvSpPr>
            <a:spLocks noChangeShapeType="1"/>
          </p:cNvSpPr>
          <p:nvPr/>
        </p:nvSpPr>
        <p:spPr bwMode="auto">
          <a:xfrm>
            <a:off x="6353175" y="2914650"/>
            <a:ext cx="865188" cy="763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8"/>
          <p:cNvSpPr>
            <a:spLocks noChangeShapeType="1"/>
          </p:cNvSpPr>
          <p:nvPr/>
        </p:nvSpPr>
        <p:spPr bwMode="auto">
          <a:xfrm>
            <a:off x="3759200" y="4029075"/>
            <a:ext cx="1604963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9"/>
          <p:cNvSpPr>
            <a:spLocks noChangeShapeType="1"/>
          </p:cNvSpPr>
          <p:nvPr/>
        </p:nvSpPr>
        <p:spPr bwMode="auto">
          <a:xfrm>
            <a:off x="2406650" y="4029075"/>
            <a:ext cx="2932113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Line 30"/>
          <p:cNvSpPr>
            <a:spLocks noChangeShapeType="1"/>
          </p:cNvSpPr>
          <p:nvPr/>
        </p:nvSpPr>
        <p:spPr bwMode="auto">
          <a:xfrm flipH="1">
            <a:off x="5414963" y="4143375"/>
            <a:ext cx="1790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3" name="Rectangle 31"/>
          <p:cNvSpPr>
            <a:spLocks noChangeArrowheads="1"/>
          </p:cNvSpPr>
          <p:nvPr/>
        </p:nvSpPr>
        <p:spPr bwMode="auto">
          <a:xfrm>
            <a:off x="3740150" y="5791200"/>
            <a:ext cx="1854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switching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networks</a:t>
            </a:r>
          </a:p>
        </p:txBody>
      </p:sp>
      <p:sp>
        <p:nvSpPr>
          <p:cNvPr id="53274" name="Line 32"/>
          <p:cNvSpPr>
            <a:spLocks noChangeShapeType="1"/>
          </p:cNvSpPr>
          <p:nvPr/>
        </p:nvSpPr>
        <p:spPr bwMode="auto">
          <a:xfrm flipH="1">
            <a:off x="4800600" y="5346700"/>
            <a:ext cx="563563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5" name="Line 33"/>
          <p:cNvSpPr>
            <a:spLocks noChangeShapeType="1"/>
          </p:cNvSpPr>
          <p:nvPr/>
        </p:nvSpPr>
        <p:spPr bwMode="auto">
          <a:xfrm>
            <a:off x="3886200" y="5334000"/>
            <a:ext cx="638175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Hardware Design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Hierarchy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5976" y="2496775"/>
            <a:ext cx="1658938" cy="52546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7132321" y="1623989"/>
            <a:ext cx="1455088" cy="766514"/>
            <a:chOff x="6842568" y="5335930"/>
            <a:chExt cx="1455088" cy="766514"/>
          </a:xfrm>
        </p:grpSpPr>
        <p:sp>
          <p:nvSpPr>
            <p:cNvPr id="37" name="TextBox 36"/>
            <p:cNvSpPr txBox="1"/>
            <p:nvPr/>
          </p:nvSpPr>
          <p:spPr>
            <a:xfrm>
              <a:off x="7384649" y="5335930"/>
              <a:ext cx="913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Today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842568" y="5697495"/>
              <a:ext cx="587828" cy="4049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70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Datapath</a:t>
            </a:r>
            <a:r>
              <a:rPr lang="en-US" altLang="zh-CN" dirty="0" smtClean="0">
                <a:solidFill>
                  <a:srgbClr val="FF0000"/>
                </a:solidFill>
              </a:rPr>
              <a:t> Review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Controller Implementation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Review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Part of the processor; the </a:t>
            </a:r>
            <a:r>
              <a:rPr lang="en-US" i="1" dirty="0" smtClean="0"/>
              <a:t>hardware</a:t>
            </a:r>
            <a:r>
              <a:rPr lang="en-US" dirty="0" smtClean="0"/>
              <a:t> necessary to perform </a:t>
            </a:r>
            <a:r>
              <a:rPr lang="en-US" i="1" dirty="0" smtClean="0"/>
              <a:t>all</a:t>
            </a:r>
            <a:r>
              <a:rPr lang="en-US" dirty="0" smtClean="0"/>
              <a:t> operations required</a:t>
            </a:r>
          </a:p>
          <a:p>
            <a:pPr lvl="1"/>
            <a:r>
              <a:rPr lang="en-US" dirty="0" smtClean="0"/>
              <a:t>Depends on exact ISA, RTL of instructions</a:t>
            </a:r>
          </a:p>
          <a:p>
            <a:r>
              <a:rPr lang="en-US" dirty="0" smtClean="0"/>
              <a:t>Major components:</a:t>
            </a:r>
          </a:p>
          <a:p>
            <a:pPr lvl="1"/>
            <a:r>
              <a:rPr lang="en-US" dirty="0" smtClean="0"/>
              <a:t>PC and Register File (</a:t>
            </a:r>
            <a:r>
              <a:rPr lang="en-US" dirty="0" err="1" smtClean="0"/>
              <a:t>RegFile</a:t>
            </a:r>
            <a:r>
              <a:rPr lang="en-US" dirty="0" smtClean="0"/>
              <a:t> holds registers)</a:t>
            </a:r>
          </a:p>
          <a:p>
            <a:pPr lvl="1"/>
            <a:r>
              <a:rPr lang="en-US" dirty="0" smtClean="0"/>
              <a:t>Instruction and Data Memory</a:t>
            </a:r>
          </a:p>
          <a:p>
            <a:pPr lvl="1"/>
            <a:r>
              <a:rPr lang="en-US" dirty="0" smtClean="0"/>
              <a:t>ALU for operations (on two operands)</a:t>
            </a:r>
          </a:p>
          <a:p>
            <a:pPr lvl="1"/>
            <a:r>
              <a:rPr lang="en-US" dirty="0" smtClean="0"/>
              <a:t>Extender (sign/zero extend)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Five Stages of the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endParaRPr lang="en-US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  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Register Read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PC</a:t>
              </a:r>
              <a:endParaRPr lang="en-US" sz="2000" dirty="0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instruction</a:t>
              </a:r>
            </a:p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Register</a:t>
              </a:r>
            </a:p>
            <a:p>
              <a:pPr algn="ctr"/>
              <a:r>
                <a:rPr lang="en-US" sz="2000" dirty="0" smtClean="0"/>
                <a:t>File</a:t>
              </a:r>
              <a:endParaRPr lang="en-US" sz="2000" dirty="0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rt</a:t>
              </a:r>
              <a:endParaRPr lang="en-US" sz="2000" dirty="0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rs</a:t>
              </a:r>
              <a:endParaRPr lang="en-US" sz="2000" dirty="0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rd</a:t>
              </a: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 smtClean="0"/>
                  <a:t>ALU</a:t>
                </a:r>
                <a:endParaRPr lang="en-US" sz="2000" dirty="0"/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Data</a:t>
              </a:r>
            </a:p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MUX</a:t>
              </a:r>
              <a:endParaRPr lang="en-US" sz="2000" dirty="0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0400" y="3840480"/>
            <a:ext cx="1831347" cy="723900"/>
            <a:chOff x="676" y="2832"/>
            <a:chExt cx="1408" cy="456"/>
          </a:xfrm>
        </p:grpSpPr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accent1"/>
                  </a:solidFill>
                  <a:latin typeface="+mn-lt"/>
                </a:rPr>
                <a:t>2</a:t>
              </a: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    </a:t>
              </a:r>
              <a:r>
                <a:rPr lang="en-US" sz="2000" dirty="0" smtClean="0">
                  <a:solidFill>
                    <a:schemeClr val="accent1"/>
                  </a:solidFill>
                  <a:latin typeface="+mn-lt"/>
                </a:rPr>
                <a:t>Register Read</a:t>
              </a:r>
              <a:endParaRPr lang="en-US" sz="20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2" name="Group 46"/>
          <p:cNvGrpSpPr>
            <a:grpSpLocks/>
          </p:cNvGrpSpPr>
          <p:nvPr/>
        </p:nvGrpSpPr>
        <p:grpSpPr bwMode="auto">
          <a:xfrm>
            <a:off x="5155572" y="3840480"/>
            <a:ext cx="1500188" cy="415925"/>
            <a:chOff x="729" y="2832"/>
            <a:chExt cx="1355" cy="262"/>
          </a:xfrm>
        </p:grpSpPr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3. Execute</a:t>
              </a:r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5" name="Group 49"/>
          <p:cNvGrpSpPr>
            <a:grpSpLocks/>
          </p:cNvGrpSpPr>
          <p:nvPr/>
        </p:nvGrpSpPr>
        <p:grpSpPr bwMode="auto">
          <a:xfrm>
            <a:off x="6457322" y="3840480"/>
            <a:ext cx="1330325" cy="415925"/>
            <a:chOff x="271" y="2832"/>
            <a:chExt cx="2149" cy="262"/>
          </a:xfrm>
        </p:grpSpPr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4. Memory</a:t>
              </a:r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8" name="Group 52"/>
          <p:cNvGrpSpPr>
            <a:grpSpLocks/>
          </p:cNvGrpSpPr>
          <p:nvPr/>
        </p:nvGrpSpPr>
        <p:grpSpPr bwMode="auto">
          <a:xfrm>
            <a:off x="7638422" y="3840480"/>
            <a:ext cx="1277938" cy="723900"/>
            <a:chOff x="592" y="2832"/>
            <a:chExt cx="1649" cy="456"/>
          </a:xfrm>
        </p:grpSpPr>
        <p:sp>
          <p:nvSpPr>
            <p:cNvPr id="69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70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72" name="Group 40"/>
          <p:cNvGrpSpPr>
            <a:grpSpLocks/>
          </p:cNvGrpSpPr>
          <p:nvPr/>
        </p:nvGrpSpPr>
        <p:grpSpPr bwMode="auto">
          <a:xfrm>
            <a:off x="1417320" y="3840480"/>
            <a:ext cx="1665287" cy="722313"/>
            <a:chOff x="729" y="2832"/>
            <a:chExt cx="1355" cy="455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Fetch</a:t>
              </a:r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and 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Route parts of </a:t>
            </a:r>
            <a:r>
              <a:rPr lang="en-US" dirty="0" err="1" smtClean="0"/>
              <a:t>datapath</a:t>
            </a:r>
            <a:r>
              <a:rPr lang="en-US" dirty="0" smtClean="0"/>
              <a:t> based on ISA needs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MUXes</a:t>
            </a:r>
            <a:r>
              <a:rPr lang="en-US" dirty="0" smtClean="0"/>
              <a:t> to select from multiple inputs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/>
              <a:t>control signals</a:t>
            </a:r>
            <a:r>
              <a:rPr lang="en-US" dirty="0" smtClean="0"/>
              <a:t> for component inputs and </a:t>
            </a:r>
            <a:r>
              <a:rPr lang="en-US" dirty="0" err="1" smtClean="0"/>
              <a:t>MUXes</a:t>
            </a:r>
            <a:endParaRPr lang="en-US" dirty="0" smtClean="0"/>
          </a:p>
          <a:p>
            <a:r>
              <a:rPr lang="en-US" dirty="0" smtClean="0"/>
              <a:t>Analyze control signals</a:t>
            </a:r>
          </a:p>
          <a:p>
            <a:pPr lvl="1"/>
            <a:r>
              <a:rPr lang="en-US" dirty="0" smtClean="0"/>
              <a:t>How wide does each one need to be?</a:t>
            </a:r>
          </a:p>
          <a:p>
            <a:pPr lvl="1"/>
            <a:r>
              <a:rPr lang="en-US" dirty="0" smtClean="0"/>
              <a:t>For each instruction, assign appropriate value for correct routing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6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MIPS-</a:t>
            </a:r>
            <a:r>
              <a:rPr lang="en-US" dirty="0" err="1" smtClean="0">
                <a:solidFill>
                  <a:schemeClr val="accent1"/>
                </a:solidFill>
              </a:rPr>
              <a:t>lite</a:t>
            </a:r>
            <a:r>
              <a:rPr lang="en-US" dirty="0" smtClean="0">
                <a:solidFill>
                  <a:schemeClr val="accent1"/>
                </a:solidFill>
              </a:rPr>
              <a:t> Instruction Fetch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" y="2011680"/>
            <a:ext cx="7955280" cy="3566160"/>
            <a:chOff x="457200" y="2834640"/>
            <a:chExt cx="7955280" cy="3566160"/>
          </a:xfrm>
        </p:grpSpPr>
        <p:sp>
          <p:nvSpPr>
            <p:cNvPr id="91" name="Rectangle 90"/>
            <p:cNvSpPr/>
            <p:nvPr/>
          </p:nvSpPr>
          <p:spPr>
            <a:xfrm>
              <a:off x="1638300" y="2834640"/>
              <a:ext cx="6408419" cy="356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"/>
            <p:cNvSpPr>
              <a:spLocks noChangeArrowheads="1"/>
            </p:cNvSpPr>
            <p:nvPr/>
          </p:nvSpPr>
          <p:spPr bwMode="auto">
            <a:xfrm rot="10800000" flipV="1">
              <a:off x="1828800" y="5852160"/>
              <a:ext cx="765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imm16</a:t>
              </a:r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4204648" y="5515927"/>
              <a:ext cx="302968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smtClean="0"/>
                <a:t>CLK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 rot="5400000">
              <a:off x="3758277" y="4613008"/>
              <a:ext cx="1197864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PC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54868" y="3447288"/>
              <a:ext cx="3125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4</a:t>
              </a:r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 flipH="1">
              <a:off x="3931920" y="3703320"/>
              <a:ext cx="0" cy="3657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 rot="5400000">
              <a:off x="2178074" y="5495460"/>
              <a:ext cx="1069848" cy="292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PC Ext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4" name="Rectangle 17"/>
            <p:cNvSpPr>
              <a:spLocks noChangeArrowheads="1"/>
            </p:cNvSpPr>
            <p:nvPr/>
          </p:nvSpPr>
          <p:spPr bwMode="auto">
            <a:xfrm rot="5400000">
              <a:off x="2887031" y="3826493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Adder</a:t>
              </a:r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3101335" y="35077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 rot="5400000">
              <a:off x="2887031" y="5051250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Adder</a:t>
              </a: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3101335" y="47269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8" name="Rectangle 21"/>
            <p:cNvSpPr>
              <a:spLocks noChangeArrowheads="1"/>
            </p:cNvSpPr>
            <p:nvPr/>
          </p:nvSpPr>
          <p:spPr bwMode="auto">
            <a:xfrm rot="5400000">
              <a:off x="3547209" y="4504355"/>
              <a:ext cx="70051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MUX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3787135" y="3964940"/>
              <a:ext cx="228600" cy="1447800"/>
            </a:xfrm>
            <a:custGeom>
              <a:avLst/>
              <a:gdLst>
                <a:gd name="T0" fmla="*/ 0 w 144"/>
                <a:gd name="T1" fmla="*/ 0 h 912"/>
                <a:gd name="T2" fmla="*/ 0 w 144"/>
                <a:gd name="T3" fmla="*/ 2147483647 h 912"/>
                <a:gd name="T4" fmla="*/ 2147483647 w 144"/>
                <a:gd name="T5" fmla="*/ 2147483647 h 912"/>
                <a:gd name="T6" fmla="*/ 2147483647 w 144"/>
                <a:gd name="T7" fmla="*/ 2147483647 h 912"/>
                <a:gd name="T8" fmla="*/ 0 w 14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4472935" y="3200400"/>
              <a:ext cx="152400" cy="1554480"/>
            </a:xfrm>
            <a:custGeom>
              <a:avLst/>
              <a:gdLst>
                <a:gd name="T0" fmla="*/ 0 w 144"/>
                <a:gd name="T1" fmla="*/ 2147483647 h 1728"/>
                <a:gd name="T2" fmla="*/ 2147483647 w 144"/>
                <a:gd name="T3" fmla="*/ 2147483647 h 1728"/>
                <a:gd name="T4" fmla="*/ 2147483647 w 144"/>
                <a:gd name="T5" fmla="*/ 0 h 1728"/>
                <a:gd name="T6" fmla="*/ 0 60000 65536"/>
                <a:gd name="T7" fmla="*/ 0 60000 65536"/>
                <a:gd name="T8" fmla="*/ 0 60000 65536"/>
                <a:gd name="T9" fmla="*/ 0 w 144"/>
                <a:gd name="T10" fmla="*/ 0 h 1728"/>
                <a:gd name="T11" fmla="*/ 144 w 144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728">
                  <a:moveTo>
                    <a:pt x="0" y="1728"/>
                  </a:moveTo>
                  <a:lnTo>
                    <a:pt x="144" y="1728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 flipV="1">
              <a:off x="1852613" y="4328348"/>
              <a:ext cx="2772722" cy="1966944"/>
            </a:xfrm>
            <a:custGeom>
              <a:avLst/>
              <a:gdLst>
                <a:gd name="T0" fmla="*/ 2147483647 w 1440"/>
                <a:gd name="T1" fmla="*/ 0 h 768"/>
                <a:gd name="T2" fmla="*/ 0 w 1440"/>
                <a:gd name="T3" fmla="*/ 0 h 768"/>
                <a:gd name="T4" fmla="*/ 0 w 1440"/>
                <a:gd name="T5" fmla="*/ 2147483647 h 768"/>
                <a:gd name="T6" fmla="*/ 2147483647 w 1440"/>
                <a:gd name="T7" fmla="*/ 214748364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768"/>
                <a:gd name="T14" fmla="*/ 1440 w 1440"/>
                <a:gd name="T15" fmla="*/ 768 h 768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07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16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4481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>
              <a:off x="2796535" y="36601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>
              <a:off x="3482335" y="41173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2720335" y="4117340"/>
              <a:ext cx="838200" cy="762000"/>
            </a:xfrm>
            <a:custGeom>
              <a:avLst/>
              <a:gdLst>
                <a:gd name="T0" fmla="*/ 2147483647 w 528"/>
                <a:gd name="T1" fmla="*/ 0 h 480"/>
                <a:gd name="T2" fmla="*/ 2147483647 w 528"/>
                <a:gd name="T3" fmla="*/ 2147483647 h 480"/>
                <a:gd name="T4" fmla="*/ 0 w 528"/>
                <a:gd name="T5" fmla="*/ 2147483647 h 480"/>
                <a:gd name="T6" fmla="*/ 0 w 528"/>
                <a:gd name="T7" fmla="*/ 2147483647 h 480"/>
                <a:gd name="T8" fmla="*/ 2147483647 w 528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480"/>
                <a:gd name="T17" fmla="*/ 528 w 52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>
              <a:off x="2872735" y="56413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3482335" y="5260340"/>
              <a:ext cx="3048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7" name="Line 31"/>
            <p:cNvSpPr>
              <a:spLocks noChangeShapeType="1"/>
            </p:cNvSpPr>
            <p:nvPr/>
          </p:nvSpPr>
          <p:spPr bwMode="auto">
            <a:xfrm>
              <a:off x="4015735" y="47269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3718873" y="4053840"/>
              <a:ext cx="296862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0</a:t>
              </a:r>
            </a:p>
          </p:txBody>
        </p:sp>
        <p:sp>
          <p:nvSpPr>
            <p:cNvPr id="119" name="Text Box 34"/>
            <p:cNvSpPr txBox="1">
              <a:spLocks noChangeArrowheads="1"/>
            </p:cNvSpPr>
            <p:nvPr/>
          </p:nvSpPr>
          <p:spPr bwMode="auto">
            <a:xfrm>
              <a:off x="3710935" y="5012690"/>
              <a:ext cx="2968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4287197" y="5186678"/>
              <a:ext cx="73152" cy="138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4358635" y="5186678"/>
              <a:ext cx="73152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0" idx="3"/>
              <a:endCxn id="97" idx="0"/>
            </p:cNvCxnSpPr>
            <p:nvPr/>
          </p:nvCxnSpPr>
          <p:spPr>
            <a:xfrm flipH="1">
              <a:off x="4356132" y="5326240"/>
              <a:ext cx="1077" cy="189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2162170" y="5641340"/>
              <a:ext cx="411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24" name="Line 4"/>
            <p:cNvSpPr>
              <a:spLocks noChangeShapeType="1"/>
            </p:cNvSpPr>
            <p:nvPr/>
          </p:nvSpPr>
          <p:spPr bwMode="auto">
            <a:xfrm>
              <a:off x="6583680" y="4206240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Line 5"/>
            <p:cNvSpPr>
              <a:spLocks noChangeShapeType="1"/>
            </p:cNvSpPr>
            <p:nvPr/>
          </p:nvSpPr>
          <p:spPr bwMode="auto">
            <a:xfrm flipH="1">
              <a:off x="6858000" y="4059936"/>
              <a:ext cx="24130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6858000" y="4206240"/>
              <a:ext cx="44291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32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6583680" y="3749040"/>
              <a:ext cx="131478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Instruction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5184775" y="3566160"/>
              <a:ext cx="1406525" cy="1230313"/>
              <a:chOff x="2458" y="3061"/>
              <a:chExt cx="886" cy="775"/>
            </a:xfrm>
          </p:grpSpPr>
          <p:sp>
            <p:nvSpPr>
              <p:cNvPr id="138" name="Rectangle 9"/>
              <p:cNvSpPr>
                <a:spLocks noChangeArrowheads="1"/>
              </p:cNvSpPr>
              <p:nvPr/>
            </p:nvSpPr>
            <p:spPr bwMode="auto">
              <a:xfrm>
                <a:off x="2458" y="3088"/>
                <a:ext cx="886" cy="7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9" name="Rectangle 10"/>
              <p:cNvSpPr>
                <a:spLocks noChangeArrowheads="1"/>
              </p:cNvSpPr>
              <p:nvPr/>
            </p:nvSpPr>
            <p:spPr bwMode="auto">
              <a:xfrm>
                <a:off x="2661" y="3061"/>
                <a:ext cx="43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2000" dirty="0" err="1" smtClean="0">
                    <a:latin typeface="+mn-lt"/>
                  </a:rPr>
                  <a:t>Addr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2484" y="3389"/>
                <a:ext cx="843" cy="4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Instruction</a:t>
                </a:r>
              </a:p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129" name="Line 19"/>
            <p:cNvSpPr>
              <a:spLocks noChangeShapeType="1"/>
            </p:cNvSpPr>
            <p:nvPr/>
          </p:nvSpPr>
          <p:spPr bwMode="auto">
            <a:xfrm>
              <a:off x="5854700" y="3200400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cxnSp>
          <p:nvCxnSpPr>
            <p:cNvPr id="130" name="Straight Connector 129"/>
            <p:cNvCxnSpPr>
              <a:endCxn id="129" idx="0"/>
            </p:cNvCxnSpPr>
            <p:nvPr/>
          </p:nvCxnSpPr>
          <p:spPr>
            <a:xfrm flipV="1">
              <a:off x="4618892" y="3200400"/>
              <a:ext cx="1235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568462" y="5868572"/>
              <a:ext cx="2470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/>
                <a:t>Instr</a:t>
              </a:r>
              <a:r>
                <a:rPr lang="en-US" sz="2800" b="1" dirty="0" smtClean="0"/>
                <a:t> Fetch Unit</a:t>
              </a:r>
              <a:endParaRPr lang="en-US" sz="2800" b="1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4624388" y="4748211"/>
              <a:ext cx="0" cy="1554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457200" y="2834640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u="sng" dirty="0" err="1" smtClean="0"/>
                <a:t>nPC_sel</a:t>
              </a:r>
              <a:endParaRPr lang="en-US" sz="2000" u="sng" dirty="0">
                <a:latin typeface="+mn-lt"/>
              </a:endParaRPr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 flipH="1">
              <a:off x="1463040" y="306324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35" name="Rectangle 13"/>
            <p:cNvSpPr>
              <a:spLocks noChangeArrowheads="1"/>
            </p:cNvSpPr>
            <p:nvPr/>
          </p:nvSpPr>
          <p:spPr bwMode="auto">
            <a:xfrm>
              <a:off x="457200" y="3200400"/>
              <a:ext cx="100584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2000" dirty="0" smtClean="0"/>
                <a:t>zero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 flipH="1">
              <a:off x="1463040" y="342900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2167128" y="5641340"/>
              <a:ext cx="0" cy="287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5" name="AutoShape 74"/>
            <p:cNvSpPr>
              <a:spLocks noChangeArrowheads="1"/>
            </p:cNvSpPr>
            <p:nvPr/>
          </p:nvSpPr>
          <p:spPr bwMode="auto">
            <a:xfrm>
              <a:off x="1817077" y="2944368"/>
              <a:ext cx="609600" cy="6096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cxnSp>
          <p:nvCxnSpPr>
            <p:cNvPr id="88" name="Straight Connector 87"/>
            <p:cNvCxnSpPr>
              <a:stCxn id="85" idx="3"/>
            </p:cNvCxnSpPr>
            <p:nvPr/>
          </p:nvCxnSpPr>
          <p:spPr>
            <a:xfrm flipV="1">
              <a:off x="2426677" y="3243307"/>
              <a:ext cx="15122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3934191" y="3243306"/>
              <a:ext cx="0" cy="493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887</Words>
  <Application>Microsoft Office PowerPoint</Application>
  <PresentationFormat>全屏显示(4:3)</PresentationFormat>
  <Paragraphs>402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Courier</vt:lpstr>
      <vt:lpstr>ＭＳ Ｐゴシック</vt:lpstr>
      <vt:lpstr>黑体</vt:lpstr>
      <vt:lpstr>宋体</vt:lpstr>
      <vt:lpstr>Arial</vt:lpstr>
      <vt:lpstr>Calibri</vt:lpstr>
      <vt:lpstr>Cambria</vt:lpstr>
      <vt:lpstr>Comic Sans MS</vt:lpstr>
      <vt:lpstr>Courier New</vt:lpstr>
      <vt:lpstr>Symbol</vt:lpstr>
      <vt:lpstr>Times</vt:lpstr>
      <vt:lpstr>Times New Roman</vt:lpstr>
      <vt:lpstr>Wingdings</vt:lpstr>
      <vt:lpstr>gxp模板</vt:lpstr>
      <vt:lpstr>3_gxp模板-2</vt:lpstr>
      <vt:lpstr>1_Office Theme</vt:lpstr>
      <vt:lpstr>PowerPoint 演示文稿</vt:lpstr>
      <vt:lpstr>Outline</vt:lpstr>
      <vt:lpstr>Great Idea #1: Levels of Representation/Interpretation</vt:lpstr>
      <vt:lpstr>Hardware Design Hierarchy</vt:lpstr>
      <vt:lpstr>Outline</vt:lpstr>
      <vt:lpstr>Datapath Review</vt:lpstr>
      <vt:lpstr>Five Stages of the Datapath</vt:lpstr>
      <vt:lpstr>Datapath and Control</vt:lpstr>
      <vt:lpstr>MIPS-lite Instruction Fetch</vt:lpstr>
      <vt:lpstr>MIPS-lite Datapath Control Signals</vt:lpstr>
      <vt:lpstr>Outline</vt:lpstr>
      <vt:lpstr>Processor Design Process</vt:lpstr>
      <vt:lpstr>Purpose of Control</vt:lpstr>
      <vt:lpstr>MIPS-lite Instruction RTL</vt:lpstr>
      <vt:lpstr>MIPS-lite Control Signals (1/2)</vt:lpstr>
      <vt:lpstr>MIPS-lite Control Signals (2/2)</vt:lpstr>
      <vt:lpstr>Generating Boolean Expressions</vt:lpstr>
      <vt:lpstr>Generating Boolean Expressions</vt:lpstr>
      <vt:lpstr>Controller Implementation</vt:lpstr>
      <vt:lpstr>AND Control Logic in Logisim</vt:lpstr>
      <vt:lpstr>OR Control Logic in Logisim</vt:lpstr>
      <vt:lpstr>Great Idea #1: Levels of Representation/Interpretation</vt:lpstr>
    </vt:vector>
  </TitlesOfParts>
  <Company>GXP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朱文军</cp:lastModifiedBy>
  <cp:revision>131</cp:revision>
  <dcterms:created xsi:type="dcterms:W3CDTF">2012-09-14T02:41:47Z</dcterms:created>
  <dcterms:modified xsi:type="dcterms:W3CDTF">2018-02-26T04:06:01Z</dcterms:modified>
</cp:coreProperties>
</file>