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handoutMasterIdLst>
    <p:handoutMasterId r:id="rId57"/>
  </p:handoutMasterIdLst>
  <p:sldIdLst>
    <p:sldId id="317" r:id="rId2"/>
    <p:sldId id="309" r:id="rId3"/>
    <p:sldId id="319" r:id="rId4"/>
    <p:sldId id="578" r:id="rId5"/>
    <p:sldId id="576" r:id="rId6"/>
    <p:sldId id="579" r:id="rId7"/>
    <p:sldId id="623" r:id="rId8"/>
    <p:sldId id="580" r:id="rId9"/>
    <p:sldId id="624" r:id="rId10"/>
    <p:sldId id="625" r:id="rId11"/>
    <p:sldId id="581" r:id="rId12"/>
    <p:sldId id="627" r:id="rId13"/>
    <p:sldId id="582" r:id="rId14"/>
    <p:sldId id="583" r:id="rId15"/>
    <p:sldId id="584" r:id="rId16"/>
    <p:sldId id="585" r:id="rId17"/>
    <p:sldId id="587" r:id="rId18"/>
    <p:sldId id="588" r:id="rId19"/>
    <p:sldId id="589" r:id="rId20"/>
    <p:sldId id="591" r:id="rId21"/>
    <p:sldId id="590" r:id="rId22"/>
    <p:sldId id="592" r:id="rId23"/>
    <p:sldId id="594" r:id="rId24"/>
    <p:sldId id="629" r:id="rId25"/>
    <p:sldId id="630" r:id="rId26"/>
    <p:sldId id="595" r:id="rId27"/>
    <p:sldId id="596" r:id="rId28"/>
    <p:sldId id="597" r:id="rId29"/>
    <p:sldId id="598" r:id="rId30"/>
    <p:sldId id="599" r:id="rId31"/>
    <p:sldId id="600" r:id="rId32"/>
    <p:sldId id="601" r:id="rId33"/>
    <p:sldId id="602" r:id="rId34"/>
    <p:sldId id="603" r:id="rId35"/>
    <p:sldId id="604" r:id="rId36"/>
    <p:sldId id="605" r:id="rId37"/>
    <p:sldId id="606" r:id="rId38"/>
    <p:sldId id="631" r:id="rId39"/>
    <p:sldId id="632" r:id="rId40"/>
    <p:sldId id="633" r:id="rId41"/>
    <p:sldId id="634" r:id="rId42"/>
    <p:sldId id="607" r:id="rId43"/>
    <p:sldId id="608" r:id="rId44"/>
    <p:sldId id="635" r:id="rId45"/>
    <p:sldId id="611" r:id="rId46"/>
    <p:sldId id="612" r:id="rId47"/>
    <p:sldId id="613" r:id="rId48"/>
    <p:sldId id="615" r:id="rId49"/>
    <p:sldId id="620" r:id="rId50"/>
    <p:sldId id="622" r:id="rId51"/>
    <p:sldId id="636" r:id="rId52"/>
    <p:sldId id="616" r:id="rId53"/>
    <p:sldId id="577" r:id="rId54"/>
    <p:sldId id="302" r:id="rId5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DA2"/>
    <a:srgbClr val="F79600"/>
    <a:srgbClr val="3992DB"/>
    <a:srgbClr val="DCDEE0"/>
    <a:srgbClr val="FEFFBE"/>
    <a:srgbClr val="FDFDFD"/>
    <a:srgbClr val="FFFF00"/>
    <a:srgbClr val="0F1836"/>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88" autoAdjust="0"/>
    <p:restoredTop sz="94490" autoAdjust="0"/>
  </p:normalViewPr>
  <p:slideViewPr>
    <p:cSldViewPr>
      <p:cViewPr varScale="1">
        <p:scale>
          <a:sx n="161" d="100"/>
          <a:sy n="161" d="100"/>
        </p:scale>
        <p:origin x="992" y="19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2022/12/2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2022/12/2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3494173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1104458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a:t>
            </a:r>
            <a:r>
              <a:rPr lang="en-US" altLang="zh-CN" dirty="0" err="1"/>
              <a:t>en.cppreference.com</a:t>
            </a:r>
            <a:r>
              <a:rPr lang="en-US" altLang="zh-CN" dirty="0"/>
              <a:t>/w/</a:t>
            </a:r>
            <a:r>
              <a:rPr lang="en-US" altLang="zh-CN" dirty="0" err="1"/>
              <a:t>cpp</a:t>
            </a:r>
            <a:r>
              <a:rPr lang="en-US" altLang="zh-CN" dirty="0"/>
              <a:t>/container/vector/vector</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558483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3610631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2125970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2360913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extLst>
      <p:ext uri="{BB962C8B-B14F-4D97-AF65-F5344CB8AC3E}">
        <p14:creationId xmlns:p14="http://schemas.microsoft.com/office/powerpoint/2010/main" val="17351364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extLst>
      <p:ext uri="{BB962C8B-B14F-4D97-AF65-F5344CB8AC3E}">
        <p14:creationId xmlns:p14="http://schemas.microsoft.com/office/powerpoint/2010/main" val="34566079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extLst>
      <p:ext uri="{BB962C8B-B14F-4D97-AF65-F5344CB8AC3E}">
        <p14:creationId xmlns:p14="http://schemas.microsoft.com/office/powerpoint/2010/main" val="8557725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extLst>
      <p:ext uri="{BB962C8B-B14F-4D97-AF65-F5344CB8AC3E}">
        <p14:creationId xmlns:p14="http://schemas.microsoft.com/office/powerpoint/2010/main" val="745925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extLst>
      <p:ext uri="{BB962C8B-B14F-4D97-AF65-F5344CB8AC3E}">
        <p14:creationId xmlns:p14="http://schemas.microsoft.com/office/powerpoint/2010/main" val="29571614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extLst>
      <p:ext uri="{BB962C8B-B14F-4D97-AF65-F5344CB8AC3E}">
        <p14:creationId xmlns:p14="http://schemas.microsoft.com/office/powerpoint/2010/main" val="3255463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extLst>
      <p:ext uri="{BB962C8B-B14F-4D97-AF65-F5344CB8AC3E}">
        <p14:creationId xmlns:p14="http://schemas.microsoft.com/office/powerpoint/2010/main" val="42533696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extLst>
      <p:ext uri="{BB962C8B-B14F-4D97-AF65-F5344CB8AC3E}">
        <p14:creationId xmlns:p14="http://schemas.microsoft.com/office/powerpoint/2010/main" val="20310951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a:t>
            </a:r>
            <a:r>
              <a:rPr lang="en-US" altLang="zh-CN" dirty="0" err="1"/>
              <a:t>en.cppreference.com</a:t>
            </a:r>
            <a:r>
              <a:rPr lang="en-US" altLang="zh-CN" dirty="0"/>
              <a:t>/w/</a:t>
            </a:r>
            <a:r>
              <a:rPr lang="en-US" altLang="zh-CN" dirty="0" err="1"/>
              <a:t>cpp</a:t>
            </a:r>
            <a:r>
              <a:rPr lang="en-US" altLang="zh-CN" dirty="0"/>
              <a:t>/container/vector/vector</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extLst>
      <p:ext uri="{BB962C8B-B14F-4D97-AF65-F5344CB8AC3E}">
        <p14:creationId xmlns:p14="http://schemas.microsoft.com/office/powerpoint/2010/main" val="37820486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a:t>
            </a:r>
            <a:r>
              <a:rPr lang="en-US" altLang="zh-CN" dirty="0" err="1"/>
              <a:t>en.cppreference.com</a:t>
            </a:r>
            <a:r>
              <a:rPr lang="en-US" altLang="zh-CN" dirty="0"/>
              <a:t>/w/</a:t>
            </a:r>
            <a:r>
              <a:rPr lang="en-US" altLang="zh-CN" dirty="0" err="1"/>
              <a:t>cpp</a:t>
            </a:r>
            <a:r>
              <a:rPr lang="en-US" altLang="zh-CN" dirty="0"/>
              <a:t>/container/vector/vector</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extLst>
      <p:ext uri="{BB962C8B-B14F-4D97-AF65-F5344CB8AC3E}">
        <p14:creationId xmlns:p14="http://schemas.microsoft.com/office/powerpoint/2010/main" val="26175770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extLst>
      <p:ext uri="{BB962C8B-B14F-4D97-AF65-F5344CB8AC3E}">
        <p14:creationId xmlns:p14="http://schemas.microsoft.com/office/powerpoint/2010/main" val="16624470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extLst>
      <p:ext uri="{BB962C8B-B14F-4D97-AF65-F5344CB8AC3E}">
        <p14:creationId xmlns:p14="http://schemas.microsoft.com/office/powerpoint/2010/main" val="4723059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extLst>
      <p:ext uri="{BB962C8B-B14F-4D97-AF65-F5344CB8AC3E}">
        <p14:creationId xmlns:p14="http://schemas.microsoft.com/office/powerpoint/2010/main" val="12171051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extLst>
      <p:ext uri="{BB962C8B-B14F-4D97-AF65-F5344CB8AC3E}">
        <p14:creationId xmlns:p14="http://schemas.microsoft.com/office/powerpoint/2010/main" val="3148703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extLst>
      <p:ext uri="{BB962C8B-B14F-4D97-AF65-F5344CB8AC3E}">
        <p14:creationId xmlns:p14="http://schemas.microsoft.com/office/powerpoint/2010/main" val="7627132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extLst>
      <p:ext uri="{BB962C8B-B14F-4D97-AF65-F5344CB8AC3E}">
        <p14:creationId xmlns:p14="http://schemas.microsoft.com/office/powerpoint/2010/main" val="39712438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extLst>
      <p:ext uri="{BB962C8B-B14F-4D97-AF65-F5344CB8AC3E}">
        <p14:creationId xmlns:p14="http://schemas.microsoft.com/office/powerpoint/2010/main" val="8920822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extLst>
      <p:ext uri="{BB962C8B-B14F-4D97-AF65-F5344CB8AC3E}">
        <p14:creationId xmlns:p14="http://schemas.microsoft.com/office/powerpoint/2010/main" val="34420426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extLst>
      <p:ext uri="{BB962C8B-B14F-4D97-AF65-F5344CB8AC3E}">
        <p14:creationId xmlns:p14="http://schemas.microsoft.com/office/powerpoint/2010/main" val="31236337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extLst>
      <p:ext uri="{BB962C8B-B14F-4D97-AF65-F5344CB8AC3E}">
        <p14:creationId xmlns:p14="http://schemas.microsoft.com/office/powerpoint/2010/main" val="27599729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extLst>
      <p:ext uri="{BB962C8B-B14F-4D97-AF65-F5344CB8AC3E}">
        <p14:creationId xmlns:p14="http://schemas.microsoft.com/office/powerpoint/2010/main" val="37763316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extLst>
      <p:ext uri="{BB962C8B-B14F-4D97-AF65-F5344CB8AC3E}">
        <p14:creationId xmlns:p14="http://schemas.microsoft.com/office/powerpoint/2010/main" val="30730191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extLst>
      <p:ext uri="{BB962C8B-B14F-4D97-AF65-F5344CB8AC3E}">
        <p14:creationId xmlns:p14="http://schemas.microsoft.com/office/powerpoint/2010/main" val="16175843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extLst>
      <p:ext uri="{BB962C8B-B14F-4D97-AF65-F5344CB8AC3E}">
        <p14:creationId xmlns:p14="http://schemas.microsoft.com/office/powerpoint/2010/main" val="30322784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extLst>
      <p:ext uri="{BB962C8B-B14F-4D97-AF65-F5344CB8AC3E}">
        <p14:creationId xmlns:p14="http://schemas.microsoft.com/office/powerpoint/2010/main" val="651966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extLst>
      <p:ext uri="{BB962C8B-B14F-4D97-AF65-F5344CB8AC3E}">
        <p14:creationId xmlns:p14="http://schemas.microsoft.com/office/powerpoint/2010/main" val="4095246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extLst>
      <p:ext uri="{BB962C8B-B14F-4D97-AF65-F5344CB8AC3E}">
        <p14:creationId xmlns:p14="http://schemas.microsoft.com/office/powerpoint/2010/main" val="7694749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extLst>
      <p:ext uri="{BB962C8B-B14F-4D97-AF65-F5344CB8AC3E}">
        <p14:creationId xmlns:p14="http://schemas.microsoft.com/office/powerpoint/2010/main" val="42086260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extLst>
      <p:ext uri="{BB962C8B-B14F-4D97-AF65-F5344CB8AC3E}">
        <p14:creationId xmlns:p14="http://schemas.microsoft.com/office/powerpoint/2010/main" val="5671609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extLst>
      <p:ext uri="{BB962C8B-B14F-4D97-AF65-F5344CB8AC3E}">
        <p14:creationId xmlns:p14="http://schemas.microsoft.com/office/powerpoint/2010/main" val="6147784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extLst>
      <p:ext uri="{BB962C8B-B14F-4D97-AF65-F5344CB8AC3E}">
        <p14:creationId xmlns:p14="http://schemas.microsoft.com/office/powerpoint/2010/main" val="16933845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extLst>
      <p:ext uri="{BB962C8B-B14F-4D97-AF65-F5344CB8AC3E}">
        <p14:creationId xmlns:p14="http://schemas.microsoft.com/office/powerpoint/2010/main" val="31152379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extLst>
      <p:ext uri="{BB962C8B-B14F-4D97-AF65-F5344CB8AC3E}">
        <p14:creationId xmlns:p14="http://schemas.microsoft.com/office/powerpoint/2010/main" val="33190716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extLst>
      <p:ext uri="{BB962C8B-B14F-4D97-AF65-F5344CB8AC3E}">
        <p14:creationId xmlns:p14="http://schemas.microsoft.com/office/powerpoint/2010/main" val="14309987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extLst>
      <p:ext uri="{BB962C8B-B14F-4D97-AF65-F5344CB8AC3E}">
        <p14:creationId xmlns:p14="http://schemas.microsoft.com/office/powerpoint/2010/main" val="10930438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extLst>
      <p:ext uri="{BB962C8B-B14F-4D97-AF65-F5344CB8AC3E}">
        <p14:creationId xmlns:p14="http://schemas.microsoft.com/office/powerpoint/2010/main" val="332573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18992750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extLst>
      <p:ext uri="{BB962C8B-B14F-4D97-AF65-F5344CB8AC3E}">
        <p14:creationId xmlns:p14="http://schemas.microsoft.com/office/powerpoint/2010/main" val="32856228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extLst>
      <p:ext uri="{BB962C8B-B14F-4D97-AF65-F5344CB8AC3E}">
        <p14:creationId xmlns:p14="http://schemas.microsoft.com/office/powerpoint/2010/main" val="387301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extLst>
      <p:ext uri="{BB962C8B-B14F-4D97-AF65-F5344CB8AC3E}">
        <p14:creationId xmlns:p14="http://schemas.microsoft.com/office/powerpoint/2010/main" val="106524485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extLst>
      <p:ext uri="{BB962C8B-B14F-4D97-AF65-F5344CB8AC3E}">
        <p14:creationId xmlns:p14="http://schemas.microsoft.com/office/powerpoint/2010/main" val="15250197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extLst>
      <p:ext uri="{BB962C8B-B14F-4D97-AF65-F5344CB8AC3E}">
        <p14:creationId xmlns:p14="http://schemas.microsoft.com/office/powerpoint/2010/main" val="2571169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3063632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3726527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2164321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388298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323528" y="292895"/>
            <a:ext cx="390372" cy="20597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t>‹#›</a:t>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2022/12/2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2022/12/2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2022/12/2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2022/12/2</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ags" Target="../tags/tag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998"/>
            <a:ext cx="9144001" cy="5143500"/>
          </a:xfrm>
          <a:prstGeom prst="rect">
            <a:avLst/>
          </a:prstGeom>
        </p:spPr>
      </p:pic>
      <p:sp>
        <p:nvSpPr>
          <p:cNvPr id="43" name="Rectangle 3"/>
          <p:cNvSpPr txBox="1">
            <a:spLocks noChangeArrowheads="1"/>
          </p:cNvSpPr>
          <p:nvPr/>
        </p:nvSpPr>
        <p:spPr>
          <a:xfrm>
            <a:off x="3491880" y="1901035"/>
            <a:ext cx="5141491" cy="5024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000" b="1" dirty="0">
                <a:solidFill>
                  <a:schemeClr val="accent1"/>
                </a:solidFill>
                <a:latin typeface="微软雅黑" panose="020B0503020204020204" pitchFamily="34" charset="-122"/>
                <a:ea typeface="微软雅黑" panose="020B0503020204020204" pitchFamily="34" charset="-122"/>
              </a:rPr>
              <a:t>课时</a:t>
            </a:r>
            <a:r>
              <a:rPr lang="en-US" altLang="zh-CN" sz="3000" b="1" dirty="0">
                <a:solidFill>
                  <a:schemeClr val="accent1"/>
                </a:solidFill>
                <a:latin typeface="微软雅黑" panose="020B0503020204020204" pitchFamily="34" charset="-122"/>
                <a:ea typeface="微软雅黑" panose="020B0503020204020204" pitchFamily="34" charset="-122"/>
              </a:rPr>
              <a:t>12</a:t>
            </a:r>
            <a:r>
              <a:rPr lang="zh-CN" altLang="en-US" sz="3000" b="1" dirty="0">
                <a:solidFill>
                  <a:schemeClr val="accent1"/>
                </a:solidFill>
                <a:latin typeface="微软雅黑" panose="020B0503020204020204" pitchFamily="34" charset="-122"/>
                <a:ea typeface="微软雅黑" panose="020B0503020204020204" pitchFamily="34" charset="-122"/>
              </a:rPr>
              <a:t>：标准模板库</a:t>
            </a:r>
          </a:p>
        </p:txBody>
      </p:sp>
      <p:sp>
        <p:nvSpPr>
          <p:cNvPr id="44" name="Rectangle 4"/>
          <p:cNvSpPr txBox="1">
            <a:spLocks noChangeArrowheads="1"/>
          </p:cNvSpPr>
          <p:nvPr/>
        </p:nvSpPr>
        <p:spPr>
          <a:xfrm>
            <a:off x="3826314" y="2569318"/>
            <a:ext cx="4807056" cy="322659"/>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STL</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46" name="直接连接符 5"/>
          <p:cNvCxnSpPr>
            <a:cxnSpLocks noChangeShapeType="1"/>
          </p:cNvCxnSpPr>
          <p:nvPr/>
        </p:nvCxnSpPr>
        <p:spPr bwMode="auto">
          <a:xfrm flipH="1">
            <a:off x="3923928" y="2486603"/>
            <a:ext cx="4617801" cy="0"/>
          </a:xfrm>
          <a:prstGeom prst="line">
            <a:avLst/>
          </a:prstGeom>
          <a:noFill/>
          <a:ln w="127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矩形 9"/>
          <p:cNvSpPr>
            <a:spLocks noChangeArrowheads="1"/>
          </p:cNvSpPr>
          <p:nvPr/>
        </p:nvSpPr>
        <p:spPr bwMode="auto">
          <a:xfrm>
            <a:off x="8763956" y="1898129"/>
            <a:ext cx="380044" cy="1609725"/>
          </a:xfrm>
          <a:prstGeom prst="rect">
            <a:avLst/>
          </a:prstGeom>
          <a:solidFill>
            <a:schemeClr val="accent1"/>
          </a:solidFill>
          <a:ln>
            <a:noFill/>
          </a:ln>
        </p:spPr>
        <p:txBody>
          <a:bodyPr lIns="68557" tIns="34279" rIns="68557" bIns="3427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48" name="矩形 47"/>
          <p:cNvSpPr/>
          <p:nvPr/>
        </p:nvSpPr>
        <p:spPr>
          <a:xfrm>
            <a:off x="2784933" y="738430"/>
            <a:ext cx="5857996" cy="1177235"/>
          </a:xfrm>
          <a:prstGeom prst="rect">
            <a:avLst/>
          </a:prstGeom>
        </p:spPr>
        <p:txBody>
          <a:bodyPr wrap="none" lIns="68571" tIns="34285" rIns="68571" bIns="34285">
            <a:spAutoFit/>
          </a:bodyPr>
          <a:lstStyle/>
          <a:p>
            <a:pPr algn="r"/>
            <a:r>
              <a:rPr lang="en-US" altLang="zh-CN" sz="7200" b="1" dirty="0">
                <a:solidFill>
                  <a:schemeClr val="accent1"/>
                </a:solidFill>
                <a:latin typeface="微软雅黑" panose="020B0503020204020204" pitchFamily="34" charset="-122"/>
                <a:ea typeface="微软雅黑" panose="020B0503020204020204" pitchFamily="34" charset="-122"/>
              </a:rPr>
              <a:t>C++</a:t>
            </a:r>
            <a:r>
              <a:rPr lang="zh-CN" altLang="en-US" sz="7200" b="1" dirty="0">
                <a:solidFill>
                  <a:schemeClr val="accent1"/>
                </a:solidFill>
                <a:latin typeface="微软雅黑" panose="020B0503020204020204" pitchFamily="34" charset="-122"/>
                <a:ea typeface="微软雅黑" panose="020B0503020204020204" pitchFamily="34" charset="-122"/>
              </a:rPr>
              <a:t>程序设计</a:t>
            </a:r>
            <a:endParaRPr lang="en-US" altLang="zh-CN" sz="7200" b="1" dirty="0">
              <a:solidFill>
                <a:schemeClr val="accent1"/>
              </a:solidFill>
              <a:latin typeface="微软雅黑" panose="020B0503020204020204" pitchFamily="34" charset="-122"/>
              <a:ea typeface="微软雅黑" panose="020B0503020204020204" pitchFamily="34" charset="-122"/>
            </a:endParaRPr>
          </a:p>
        </p:txBody>
      </p:sp>
      <p:grpSp>
        <p:nvGrpSpPr>
          <p:cNvPr id="49" name="组合 48"/>
          <p:cNvGrpSpPr/>
          <p:nvPr/>
        </p:nvGrpSpPr>
        <p:grpSpPr>
          <a:xfrm>
            <a:off x="8120850" y="3071925"/>
            <a:ext cx="432048" cy="432834"/>
            <a:chOff x="6084168" y="1274820"/>
            <a:chExt cx="432048" cy="432834"/>
          </a:xfrm>
        </p:grpSpPr>
        <p:sp>
          <p:nvSpPr>
            <p:cNvPr id="50"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2" name="组合 51"/>
          <p:cNvGrpSpPr/>
          <p:nvPr/>
        </p:nvGrpSpPr>
        <p:grpSpPr>
          <a:xfrm>
            <a:off x="6824706" y="3072318"/>
            <a:ext cx="432048" cy="432048"/>
            <a:chOff x="4788024" y="1275213"/>
            <a:chExt cx="432048" cy="432048"/>
          </a:xfrm>
        </p:grpSpPr>
        <p:sp>
          <p:nvSpPr>
            <p:cNvPr id="5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5" name="组合 54"/>
          <p:cNvGrpSpPr/>
          <p:nvPr/>
        </p:nvGrpSpPr>
        <p:grpSpPr>
          <a:xfrm>
            <a:off x="7472778" y="3071925"/>
            <a:ext cx="432833" cy="432834"/>
            <a:chOff x="5436096" y="1274820"/>
            <a:chExt cx="432833" cy="432834"/>
          </a:xfrm>
        </p:grpSpPr>
        <p:sp>
          <p:nvSpPr>
            <p:cNvPr id="5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8" name="组合 57"/>
          <p:cNvGrpSpPr/>
          <p:nvPr/>
        </p:nvGrpSpPr>
        <p:grpSpPr>
          <a:xfrm>
            <a:off x="5528562" y="3071925"/>
            <a:ext cx="432833" cy="432834"/>
            <a:chOff x="3491880" y="1274820"/>
            <a:chExt cx="432833" cy="432834"/>
          </a:xfrm>
        </p:grpSpPr>
        <p:sp>
          <p:nvSpPr>
            <p:cNvPr id="59"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1" name="组合 60"/>
          <p:cNvGrpSpPr/>
          <p:nvPr/>
        </p:nvGrpSpPr>
        <p:grpSpPr>
          <a:xfrm>
            <a:off x="6176634" y="3071925"/>
            <a:ext cx="432833" cy="432834"/>
            <a:chOff x="4139952" y="1274820"/>
            <a:chExt cx="432833" cy="432834"/>
          </a:xfrm>
        </p:grpSpPr>
        <p:sp>
          <p:nvSpPr>
            <p:cNvPr id="6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STL</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简介</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EE908BC8-ABB5-434D-AD09-A8C197E07903}"/>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100000"/>
                    </a14:imgEffect>
                    <a14:imgEffect>
                      <a14:brightnessContrast bright="39000" contrast="59000"/>
                    </a14:imgEffect>
                  </a14:imgLayer>
                </a14:imgProps>
              </a:ext>
            </a:extLst>
          </a:blip>
          <a:srcRect l="7084" t="1000" r="3352" b="1679"/>
          <a:stretch/>
        </p:blipFill>
        <p:spPr>
          <a:xfrm>
            <a:off x="3203848" y="68928"/>
            <a:ext cx="3456384" cy="5005643"/>
          </a:xfrm>
          <a:prstGeom prst="rect">
            <a:avLst/>
          </a:prstGeom>
        </p:spPr>
      </p:pic>
      <p:sp>
        <p:nvSpPr>
          <p:cNvPr id="6" name="文本框 5">
            <a:extLst>
              <a:ext uri="{FF2B5EF4-FFF2-40B4-BE49-F238E27FC236}">
                <a16:creationId xmlns:a16="http://schemas.microsoft.com/office/drawing/2014/main" id="{EB70ABF3-C5D9-404E-AF2F-1484A759252A}"/>
              </a:ext>
            </a:extLst>
          </p:cNvPr>
          <p:cNvSpPr txBox="1"/>
          <p:nvPr/>
        </p:nvSpPr>
        <p:spPr>
          <a:xfrm>
            <a:off x="683568" y="699542"/>
            <a:ext cx="7920880" cy="369332"/>
          </a:xfrm>
          <a:prstGeom prst="rect">
            <a:avLst/>
          </a:prstGeom>
          <a:noFill/>
        </p:spPr>
        <p:txBody>
          <a:bodyPr wrap="square" rtlCol="0">
            <a:spAutoFit/>
          </a:bodyPr>
          <a:lstStyle/>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容器通用操作：</a:t>
            </a:r>
            <a:endParaRPr lang="en-US" altLang="zh-CN"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8716234"/>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vector</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CF1A8556-21F8-F7FE-74F1-12C040BE8D26}"/>
              </a:ext>
            </a:extLst>
          </p:cNvPr>
          <p:cNvSpPr txBox="1"/>
          <p:nvPr/>
        </p:nvSpPr>
        <p:spPr>
          <a:xfrm>
            <a:off x="683568" y="699542"/>
            <a:ext cx="7920880" cy="2092881"/>
          </a:xfrm>
          <a:prstGeom prst="rect">
            <a:avLst/>
          </a:prstGeom>
          <a:noFill/>
        </p:spPr>
        <p:txBody>
          <a:bodyPr wrap="square" rtlCol="0">
            <a:spAutoFit/>
          </a:bodyPr>
          <a:lstStyle/>
          <a:p>
            <a:pPr marL="285750" indent="-285750" algn="just">
              <a:spcAft>
                <a:spcPts val="1200"/>
              </a:spcAft>
              <a:buFont typeface="Arial" panose="020B0604020202020204" pitchFamily="34" charset="0"/>
              <a:buChar char="•"/>
            </a:pPr>
            <a:r>
              <a:rPr lang="en-US" altLang="zh-CN" dirty="0">
                <a:solidFill>
                  <a:srgbClr val="005DA2"/>
                </a:solidFill>
                <a:latin typeface="微软雅黑" panose="020B0503020204020204" pitchFamily="34" charset="-122"/>
                <a:ea typeface="微软雅黑" panose="020B0503020204020204" pitchFamily="34" charset="-122"/>
              </a:rPr>
              <a:t>vector</a:t>
            </a:r>
            <a:r>
              <a:rPr lang="zh-CN" altLang="en-US" dirty="0">
                <a:solidFill>
                  <a:srgbClr val="005DA2"/>
                </a:solidFill>
                <a:latin typeface="微软雅黑" panose="020B0503020204020204" pitchFamily="34" charset="-122"/>
                <a:ea typeface="微软雅黑" panose="020B0503020204020204" pitchFamily="34" charset="-122"/>
              </a:rPr>
              <a:t>是</a:t>
            </a:r>
            <a:r>
              <a:rPr lang="en-US" altLang="zh-CN" dirty="0">
                <a:solidFill>
                  <a:srgbClr val="005DA2"/>
                </a:solidFill>
                <a:latin typeface="微软雅黑" panose="020B0503020204020204" pitchFamily="34" charset="-122"/>
                <a:ea typeface="微软雅黑" panose="020B0503020204020204" pitchFamily="34" charset="-122"/>
              </a:rPr>
              <a:t>STL</a:t>
            </a:r>
            <a:r>
              <a:rPr lang="zh-CN" altLang="en-US" dirty="0">
                <a:solidFill>
                  <a:srgbClr val="005DA2"/>
                </a:solidFill>
                <a:latin typeface="微软雅黑" panose="020B0503020204020204" pitchFamily="34" charset="-122"/>
                <a:ea typeface="微软雅黑" panose="020B0503020204020204" pitchFamily="34" charset="-122"/>
              </a:rPr>
              <a:t>中最常用的容器，以</a:t>
            </a:r>
            <a:r>
              <a:rPr lang="en-US" altLang="zh-CN" dirty="0">
                <a:solidFill>
                  <a:srgbClr val="005DA2"/>
                </a:solidFill>
                <a:latin typeface="微软雅黑" panose="020B0503020204020204" pitchFamily="34" charset="-122"/>
                <a:ea typeface="微软雅黑" panose="020B0503020204020204" pitchFamily="34" charset="-122"/>
              </a:rPr>
              <a:t>vector</a:t>
            </a:r>
            <a:r>
              <a:rPr lang="zh-CN" altLang="en-US" dirty="0">
                <a:solidFill>
                  <a:srgbClr val="005DA2"/>
                </a:solidFill>
                <a:latin typeface="微软雅黑" panose="020B0503020204020204" pitchFamily="34" charset="-122"/>
                <a:ea typeface="微软雅黑" panose="020B0503020204020204" pitchFamily="34" charset="-122"/>
              </a:rPr>
              <a:t>为例介绍</a:t>
            </a:r>
            <a:r>
              <a:rPr lang="en-US" altLang="zh-CN" dirty="0">
                <a:solidFill>
                  <a:srgbClr val="005DA2"/>
                </a:solidFill>
                <a:latin typeface="微软雅黑" panose="020B0503020204020204" pitchFamily="34" charset="-122"/>
                <a:ea typeface="微软雅黑" panose="020B0503020204020204" pitchFamily="34" charset="-122"/>
              </a:rPr>
              <a:t>STL</a:t>
            </a:r>
            <a:r>
              <a:rPr lang="zh-CN" altLang="en-US" dirty="0">
                <a:solidFill>
                  <a:srgbClr val="005DA2"/>
                </a:solidFill>
                <a:latin typeface="微软雅黑" panose="020B0503020204020204" pitchFamily="34" charset="-122"/>
                <a:ea typeface="微软雅黑" panose="020B0503020204020204" pitchFamily="34" charset="-122"/>
              </a:rPr>
              <a:t>的通用用法</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en-US" altLang="zh-CN" dirty="0">
                <a:solidFill>
                  <a:srgbClr val="005DA2"/>
                </a:solidFill>
                <a:latin typeface="微软雅黑" panose="020B0503020204020204" pitchFamily="34" charset="-122"/>
                <a:ea typeface="微软雅黑" panose="020B0503020204020204" pitchFamily="34" charset="-122"/>
              </a:rPr>
              <a:t>vector</a:t>
            </a:r>
            <a:r>
              <a:rPr lang="zh-CN" altLang="en-US" dirty="0">
                <a:solidFill>
                  <a:srgbClr val="005DA2"/>
                </a:solidFill>
                <a:latin typeface="微软雅黑" panose="020B0503020204020204" pitchFamily="34" charset="-122"/>
                <a:ea typeface="微软雅黑" panose="020B0503020204020204" pitchFamily="34" charset="-122"/>
              </a:rPr>
              <a:t>定义在同名头文件</a:t>
            </a:r>
            <a:r>
              <a:rPr lang="en-US" altLang="zh-CN" dirty="0">
                <a:solidFill>
                  <a:srgbClr val="005DA2"/>
                </a:solidFill>
                <a:latin typeface="微软雅黑" panose="020B0503020204020204" pitchFamily="34" charset="-122"/>
                <a:ea typeface="微软雅黑" panose="020B0503020204020204" pitchFamily="34" charset="-122"/>
              </a:rPr>
              <a:t>&lt;vector&gt;</a:t>
            </a:r>
            <a:r>
              <a:rPr lang="zh-CN" altLang="en-US" dirty="0">
                <a:solidFill>
                  <a:srgbClr val="005DA2"/>
                </a:solidFill>
                <a:latin typeface="微软雅黑" panose="020B0503020204020204" pitchFamily="34" charset="-122"/>
                <a:ea typeface="微软雅黑" panose="020B0503020204020204" pitchFamily="34" charset="-122"/>
              </a:rPr>
              <a:t>中</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en-US" altLang="zh-CN" dirty="0">
                <a:solidFill>
                  <a:srgbClr val="005DA2"/>
                </a:solidFill>
                <a:latin typeface="微软雅黑" panose="020B0503020204020204" pitchFamily="34" charset="-122"/>
                <a:ea typeface="微软雅黑" panose="020B0503020204020204" pitchFamily="34" charset="-122"/>
              </a:rPr>
              <a:t>vector</a:t>
            </a:r>
            <a:r>
              <a:rPr lang="zh-CN" altLang="en-US" dirty="0">
                <a:solidFill>
                  <a:srgbClr val="005DA2"/>
                </a:solidFill>
                <a:latin typeface="微软雅黑" panose="020B0503020204020204" pitchFamily="34" charset="-122"/>
                <a:ea typeface="微软雅黑" panose="020B0503020204020204" pitchFamily="34" charset="-122"/>
              </a:rPr>
              <a:t>的模板类包含两个类型参数：元素类型</a:t>
            </a:r>
            <a:r>
              <a:rPr lang="en-US" altLang="zh-CN" dirty="0">
                <a:solidFill>
                  <a:srgbClr val="005DA2"/>
                </a:solidFill>
                <a:latin typeface="微软雅黑" panose="020B0503020204020204" pitchFamily="34" charset="-122"/>
                <a:ea typeface="微软雅黑" panose="020B0503020204020204" pitchFamily="34" charset="-122"/>
              </a:rPr>
              <a:t>T</a:t>
            </a:r>
            <a:r>
              <a:rPr lang="zh-CN" altLang="en-US" dirty="0">
                <a:solidFill>
                  <a:srgbClr val="005DA2"/>
                </a:solidFill>
                <a:latin typeface="微软雅黑" panose="020B0503020204020204" pitchFamily="34" charset="-122"/>
                <a:ea typeface="微软雅黑" panose="020B0503020204020204" pitchFamily="34" charset="-122"/>
              </a:rPr>
              <a:t>及内存分配器类</a:t>
            </a:r>
            <a:r>
              <a:rPr lang="en-US" altLang="zh-CN" dirty="0">
                <a:solidFill>
                  <a:srgbClr val="005DA2"/>
                </a:solidFill>
                <a:latin typeface="微软雅黑" panose="020B0503020204020204" pitchFamily="34" charset="-122"/>
                <a:ea typeface="微软雅黑" panose="020B0503020204020204" pitchFamily="34" charset="-122"/>
              </a:rPr>
              <a:t>Allocator</a:t>
            </a: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一般使用</a:t>
            </a:r>
            <a:r>
              <a:rPr lang="en-US" altLang="zh-CN" dirty="0">
                <a:solidFill>
                  <a:srgbClr val="005DA2"/>
                </a:solidFill>
                <a:latin typeface="微软雅黑" panose="020B0503020204020204" pitchFamily="34" charset="-122"/>
                <a:ea typeface="微软雅黑" panose="020B0503020204020204" pitchFamily="34" charset="-122"/>
              </a:rPr>
              <a:t>Allocator</a:t>
            </a:r>
            <a:r>
              <a:rPr lang="zh-CN" altLang="en-US" dirty="0">
                <a:solidFill>
                  <a:srgbClr val="005DA2"/>
                </a:solidFill>
                <a:latin typeface="微软雅黑" panose="020B0503020204020204" pitchFamily="34" charset="-122"/>
                <a:ea typeface="微软雅黑" panose="020B0503020204020204" pitchFamily="34" charset="-122"/>
              </a:rPr>
              <a:t>的默认参数</a:t>
            </a:r>
            <a:r>
              <a:rPr lang="en-US" altLang="zh-CN" dirty="0">
                <a:solidFill>
                  <a:srgbClr val="005DA2"/>
                </a:solidFill>
                <a:latin typeface="微软雅黑" panose="020B0503020204020204" pitchFamily="34" charset="-122"/>
                <a:ea typeface="微软雅黑" panose="020B0503020204020204" pitchFamily="34" charset="-122"/>
              </a:rPr>
              <a:t>std::allocator</a:t>
            </a:r>
            <a:r>
              <a:rPr lang="zh-CN" altLang="en-US" dirty="0">
                <a:solidFill>
                  <a:srgbClr val="005DA2"/>
                </a:solidFill>
                <a:latin typeface="微软雅黑" panose="020B0503020204020204" pitchFamily="34" charset="-122"/>
                <a:ea typeface="微软雅黑" panose="020B0503020204020204" pitchFamily="34" charset="-122"/>
              </a:rPr>
              <a:t>即可</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元素类型</a:t>
            </a:r>
            <a:r>
              <a:rPr lang="en-US" altLang="zh-CN" dirty="0">
                <a:solidFill>
                  <a:srgbClr val="005DA2"/>
                </a:solidFill>
                <a:latin typeface="微软雅黑" panose="020B0503020204020204" pitchFamily="34" charset="-122"/>
                <a:ea typeface="微软雅黑" panose="020B0503020204020204" pitchFamily="34" charset="-122"/>
              </a:rPr>
              <a:t>T</a:t>
            </a:r>
            <a:r>
              <a:rPr lang="zh-CN" altLang="en-US" dirty="0">
                <a:solidFill>
                  <a:srgbClr val="005DA2"/>
                </a:solidFill>
                <a:latin typeface="微软雅黑" panose="020B0503020204020204" pitchFamily="34" charset="-122"/>
                <a:ea typeface="微软雅黑" panose="020B0503020204020204" pitchFamily="34" charset="-122"/>
              </a:rPr>
              <a:t>支持几乎任何类型，支持嵌套其他容器类型</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7" name="组合 6">
            <a:extLst>
              <a:ext uri="{FF2B5EF4-FFF2-40B4-BE49-F238E27FC236}">
                <a16:creationId xmlns:a16="http://schemas.microsoft.com/office/drawing/2014/main" id="{791CD222-2B34-584E-BEE0-DA1369ADB407}"/>
              </a:ext>
            </a:extLst>
          </p:cNvPr>
          <p:cNvGrpSpPr/>
          <p:nvPr/>
        </p:nvGrpSpPr>
        <p:grpSpPr>
          <a:xfrm>
            <a:off x="647564" y="2856599"/>
            <a:ext cx="7992888" cy="2086702"/>
            <a:chOff x="826068" y="2276351"/>
            <a:chExt cx="8064896" cy="6938342"/>
          </a:xfrm>
        </p:grpSpPr>
        <p:sp>
          <p:nvSpPr>
            <p:cNvPr id="8" name="矩形 7">
              <a:extLst>
                <a:ext uri="{FF2B5EF4-FFF2-40B4-BE49-F238E27FC236}">
                  <a16:creationId xmlns:a16="http://schemas.microsoft.com/office/drawing/2014/main" id="{40D793EE-2201-8543-912E-F3F797D847EE}"/>
                </a:ext>
              </a:extLst>
            </p:cNvPr>
            <p:cNvSpPr/>
            <p:nvPr/>
          </p:nvSpPr>
          <p:spPr>
            <a:xfrm>
              <a:off x="826068" y="2276351"/>
              <a:ext cx="8064896" cy="6938342"/>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3B9F964D-60C6-8D4F-A012-D41086EF29B1}"/>
                </a:ext>
              </a:extLst>
            </p:cNvPr>
            <p:cNvSpPr txBox="1"/>
            <p:nvPr/>
          </p:nvSpPr>
          <p:spPr>
            <a:xfrm>
              <a:off x="889809" y="2446160"/>
              <a:ext cx="7859290" cy="6754211"/>
            </a:xfrm>
            <a:prstGeom prst="rect">
              <a:avLst/>
            </a:prstGeom>
            <a:noFill/>
          </p:spPr>
          <p:txBody>
            <a:bodyPr wrap="square">
              <a:spAutoFit/>
            </a:bodyPr>
            <a:lstStyle/>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before</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C++17</a:t>
              </a:r>
            </a:p>
            <a:p>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template</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&lt;class </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class </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Allocator</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 std::allocator&lt;T&gt;&gt; class vector;</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since</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C++17</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namespace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pmr</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b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b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template</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&lt;class </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&gt;</a:t>
              </a:r>
              <a:b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b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using vector = std::vector&lt;T, std::</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pmr</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polymorphic_allocator</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&lt;T&gt;&gt;;</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p>
          </p:txBody>
        </p:sp>
      </p:grpSp>
    </p:spTree>
    <p:extLst>
      <p:ext uri="{BB962C8B-B14F-4D97-AF65-F5344CB8AC3E}">
        <p14:creationId xmlns:p14="http://schemas.microsoft.com/office/powerpoint/2010/main" val="3453861367"/>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vector</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CF1A8556-21F8-F7FE-74F1-12C040BE8D26}"/>
              </a:ext>
            </a:extLst>
          </p:cNvPr>
          <p:cNvSpPr txBox="1"/>
          <p:nvPr/>
        </p:nvSpPr>
        <p:spPr>
          <a:xfrm>
            <a:off x="683568" y="699542"/>
            <a:ext cx="7920880" cy="369332"/>
          </a:xfrm>
          <a:prstGeom prst="rect">
            <a:avLst/>
          </a:prstGeom>
          <a:noFill/>
        </p:spPr>
        <p:txBody>
          <a:bodyPr wrap="square" rtlCol="0">
            <a:spAutoFit/>
          </a:bodyPr>
          <a:lstStyle/>
          <a:p>
            <a:pPr marL="285750" indent="-285750" algn="just">
              <a:spcAft>
                <a:spcPts val="1200"/>
              </a:spcAft>
              <a:buFont typeface="Arial" panose="020B0604020202020204" pitchFamily="34" charset="0"/>
              <a:buChar char="•"/>
            </a:pPr>
            <a:r>
              <a:rPr lang="en-US" altLang="zh-CN" dirty="0">
                <a:solidFill>
                  <a:srgbClr val="005DA2"/>
                </a:solidFill>
                <a:latin typeface="微软雅黑" panose="020B0503020204020204" pitchFamily="34" charset="-122"/>
                <a:ea typeface="微软雅黑" panose="020B0503020204020204" pitchFamily="34" charset="-122"/>
              </a:rPr>
              <a:t>vector</a:t>
            </a:r>
            <a:r>
              <a:rPr lang="zh-CN" altLang="en-US" dirty="0">
                <a:solidFill>
                  <a:srgbClr val="005DA2"/>
                </a:solidFill>
                <a:latin typeface="微软雅黑" panose="020B0503020204020204" pitchFamily="34" charset="-122"/>
                <a:ea typeface="微软雅黑" panose="020B0503020204020204" pitchFamily="34" charset="-122"/>
              </a:rPr>
              <a:t>支持默认初始化、初始化列表、拷贝构造等多种初始化</a:t>
            </a:r>
            <a:endParaRPr lang="en-US" altLang="zh-CN" dirty="0">
              <a:solidFill>
                <a:srgbClr val="005DA2"/>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D833F164-910D-4A4E-892E-C909CC885FFB}"/>
              </a:ext>
            </a:extLst>
          </p:cNvPr>
          <p:cNvPicPr>
            <a:picLocks noChangeAspect="1"/>
          </p:cNvPicPr>
          <p:nvPr/>
        </p:nvPicPr>
        <p:blipFill>
          <a:blip r:embed="rId3"/>
          <a:stretch>
            <a:fillRect/>
          </a:stretch>
        </p:blipFill>
        <p:spPr>
          <a:xfrm>
            <a:off x="2267744" y="1074261"/>
            <a:ext cx="4286037" cy="3945761"/>
          </a:xfrm>
          <a:prstGeom prst="rect">
            <a:avLst/>
          </a:prstGeom>
        </p:spPr>
      </p:pic>
    </p:spTree>
    <p:extLst>
      <p:ext uri="{BB962C8B-B14F-4D97-AF65-F5344CB8AC3E}">
        <p14:creationId xmlns:p14="http://schemas.microsoft.com/office/powerpoint/2010/main" val="2812389849"/>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vector</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CF1A8556-21F8-F7FE-74F1-12C040BE8D26}"/>
              </a:ext>
            </a:extLst>
          </p:cNvPr>
          <p:cNvSpPr txBox="1"/>
          <p:nvPr/>
        </p:nvSpPr>
        <p:spPr>
          <a:xfrm>
            <a:off x="683568" y="699542"/>
            <a:ext cx="7920880" cy="1231106"/>
          </a:xfrm>
          <a:prstGeom prst="rect">
            <a:avLst/>
          </a:prstGeom>
          <a:noFill/>
        </p:spPr>
        <p:txBody>
          <a:bodyPr wrap="square" rtlCol="0">
            <a:spAutoFit/>
          </a:bodyPr>
          <a:lstStyle/>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和其他容器相比，</a:t>
            </a:r>
            <a:r>
              <a:rPr lang="en-US" altLang="zh-CN" dirty="0">
                <a:solidFill>
                  <a:srgbClr val="005DA2"/>
                </a:solidFill>
                <a:latin typeface="微软雅黑" panose="020B0503020204020204" pitchFamily="34" charset="-122"/>
                <a:ea typeface="微软雅黑" panose="020B0503020204020204" pitchFamily="34" charset="-122"/>
              </a:rPr>
              <a:t>vector</a:t>
            </a:r>
            <a:r>
              <a:rPr lang="zh-CN" altLang="en-US" dirty="0">
                <a:solidFill>
                  <a:srgbClr val="005DA2"/>
                </a:solidFill>
                <a:latin typeface="微软雅黑" panose="020B0503020204020204" pitchFamily="34" charset="-122"/>
                <a:ea typeface="微软雅黑" panose="020B0503020204020204" pitchFamily="34" charset="-122"/>
              </a:rPr>
              <a:t>最明显的两个特征</a:t>
            </a:r>
            <a:endParaRPr lang="en-US" altLang="zh-CN" dirty="0">
              <a:solidFill>
                <a:srgbClr val="005DA2"/>
              </a:solidFill>
              <a:latin typeface="微软雅黑" panose="020B0503020204020204" pitchFamily="34" charset="-122"/>
              <a:ea typeface="微软雅黑" panose="020B0503020204020204" pitchFamily="34" charset="-122"/>
            </a:endParaRPr>
          </a:p>
          <a:p>
            <a:pPr marL="800100" lvl="1" indent="-342900" algn="just">
              <a:spcAft>
                <a:spcPts val="1200"/>
              </a:spcAft>
              <a:buFont typeface="+mj-lt"/>
              <a:buAutoNum type="arabicPeriod"/>
            </a:pPr>
            <a:r>
              <a:rPr lang="en-US" altLang="zh-CN" dirty="0">
                <a:solidFill>
                  <a:srgbClr val="005DA2"/>
                </a:solidFill>
                <a:latin typeface="微软雅黑" panose="020B0503020204020204" pitchFamily="34" charset="-122"/>
                <a:ea typeface="微软雅黑" panose="020B0503020204020204" pitchFamily="34" charset="-122"/>
              </a:rPr>
              <a:t>vector</a:t>
            </a:r>
            <a:r>
              <a:rPr lang="zh-CN" altLang="en-US" dirty="0">
                <a:solidFill>
                  <a:srgbClr val="005DA2"/>
                </a:solidFill>
                <a:latin typeface="微软雅黑" panose="020B0503020204020204" pitchFamily="34" charset="-122"/>
                <a:ea typeface="微软雅黑" panose="020B0503020204020204" pitchFamily="34" charset="-122"/>
              </a:rPr>
              <a:t>中的数据在内存中是</a:t>
            </a:r>
            <a:r>
              <a:rPr lang="zh-CN" altLang="en-US" dirty="0">
                <a:solidFill>
                  <a:srgbClr val="C00000"/>
                </a:solidFill>
                <a:latin typeface="微软雅黑" panose="020B0503020204020204" pitchFamily="34" charset="-122"/>
                <a:ea typeface="微软雅黑" panose="020B0503020204020204" pitchFamily="34" charset="-122"/>
              </a:rPr>
              <a:t>连续存储</a:t>
            </a:r>
            <a:r>
              <a:rPr lang="zh-CN" altLang="en-US" dirty="0">
                <a:solidFill>
                  <a:srgbClr val="005DA2"/>
                </a:solidFill>
                <a:latin typeface="微软雅黑" panose="020B0503020204020204" pitchFamily="34" charset="-122"/>
                <a:ea typeface="微软雅黑" panose="020B0503020204020204" pitchFamily="34" charset="-122"/>
              </a:rPr>
              <a:t>的</a:t>
            </a:r>
            <a:endParaRPr lang="en-US" altLang="zh-CN" dirty="0">
              <a:solidFill>
                <a:srgbClr val="005DA2"/>
              </a:solidFill>
              <a:latin typeface="微软雅黑" panose="020B0503020204020204" pitchFamily="34" charset="-122"/>
              <a:ea typeface="微软雅黑" panose="020B0503020204020204" pitchFamily="34" charset="-122"/>
            </a:endParaRPr>
          </a:p>
          <a:p>
            <a:pPr marL="800100" lvl="1" indent="-342900" algn="just">
              <a:spcAft>
                <a:spcPts val="1200"/>
              </a:spcAft>
              <a:buFont typeface="+mj-lt"/>
              <a:buAutoNum type="arabicPeriod"/>
            </a:pPr>
            <a:r>
              <a:rPr lang="en-US" altLang="zh-CN" dirty="0">
                <a:solidFill>
                  <a:srgbClr val="005DA2"/>
                </a:solidFill>
                <a:latin typeface="微软雅黑" panose="020B0503020204020204" pitchFamily="34" charset="-122"/>
                <a:ea typeface="微软雅黑" panose="020B0503020204020204" pitchFamily="34" charset="-122"/>
              </a:rPr>
              <a:t>vector</a:t>
            </a:r>
            <a:r>
              <a:rPr lang="zh-CN" altLang="en-US" dirty="0">
                <a:solidFill>
                  <a:srgbClr val="005DA2"/>
                </a:solidFill>
                <a:latin typeface="微软雅黑" panose="020B0503020204020204" pitchFamily="34" charset="-122"/>
                <a:ea typeface="微软雅黑" panose="020B0503020204020204" pitchFamily="34" charset="-122"/>
              </a:rPr>
              <a:t>支持数据随机访问</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E8D3C005-7393-5141-6AA7-425DA3689B2D}"/>
              </a:ext>
            </a:extLst>
          </p:cNvPr>
          <p:cNvGrpSpPr/>
          <p:nvPr/>
        </p:nvGrpSpPr>
        <p:grpSpPr>
          <a:xfrm>
            <a:off x="6660232" y="991059"/>
            <a:ext cx="1565534" cy="648072"/>
            <a:chOff x="5813482" y="1421166"/>
            <a:chExt cx="2808312" cy="11856544"/>
          </a:xfrm>
          <a:solidFill>
            <a:srgbClr val="FEFFBE"/>
          </a:solidFill>
        </p:grpSpPr>
        <p:sp>
          <p:nvSpPr>
            <p:cNvPr id="3" name="矩形 2">
              <a:extLst>
                <a:ext uri="{FF2B5EF4-FFF2-40B4-BE49-F238E27FC236}">
                  <a16:creationId xmlns:a16="http://schemas.microsoft.com/office/drawing/2014/main" id="{F3389BA6-ED16-BB72-6BEA-B2A0ADDFFE05}"/>
                </a:ext>
              </a:extLst>
            </p:cNvPr>
            <p:cNvSpPr/>
            <p:nvPr/>
          </p:nvSpPr>
          <p:spPr>
            <a:xfrm>
              <a:off x="5813482" y="1421166"/>
              <a:ext cx="2808312" cy="11856544"/>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id="{60FE7F45-4BE1-6879-F789-98488EF03982}"/>
                </a:ext>
              </a:extLst>
            </p:cNvPr>
            <p:cNvSpPr txBox="1"/>
            <p:nvPr/>
          </p:nvSpPr>
          <p:spPr>
            <a:xfrm>
              <a:off x="5860955" y="1795827"/>
              <a:ext cx="2713365" cy="9640906"/>
            </a:xfrm>
            <a:prstGeom prst="rect">
              <a:avLst/>
            </a:prstGeom>
            <a:grpFill/>
          </p:spPr>
          <p:txBody>
            <a:bodyPr wrap="square" rtlCol="0">
              <a:spAutoFit/>
            </a:bodyPr>
            <a:lstStyle/>
            <a:p>
              <a:pPr>
                <a:spcAft>
                  <a:spcPts val="600"/>
                </a:spcAft>
              </a:pPr>
              <a:r>
                <a:rPr lang="zh-CN" altLang="en-US" sz="1600" dirty="0">
                  <a:solidFill>
                    <a:srgbClr val="005DA2"/>
                  </a:solidFill>
                  <a:latin typeface="微软雅黑" panose="020B0503020204020204" pitchFamily="34" charset="-122"/>
                  <a:ea typeface="微软雅黑" panose="020B0503020204020204" pitchFamily="34" charset="-122"/>
                </a:rPr>
                <a:t>知识点回顾：</a:t>
              </a:r>
              <a:br>
                <a:rPr lang="en-US" altLang="zh-CN" sz="1600" dirty="0">
                  <a:solidFill>
                    <a:srgbClr val="005DA2"/>
                  </a:solidFill>
                  <a:latin typeface="微软雅黑" panose="020B0503020204020204" pitchFamily="34" charset="-122"/>
                  <a:ea typeface="微软雅黑" panose="020B0503020204020204" pitchFamily="34" charset="-122"/>
                </a:rPr>
              </a:b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随机数据访问</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5" name="组合 4">
            <a:extLst>
              <a:ext uri="{FF2B5EF4-FFF2-40B4-BE49-F238E27FC236}">
                <a16:creationId xmlns:a16="http://schemas.microsoft.com/office/drawing/2014/main" id="{4B4C1A01-BC12-4E4F-DE8F-F3CA1A3FD769}"/>
              </a:ext>
            </a:extLst>
          </p:cNvPr>
          <p:cNvGrpSpPr/>
          <p:nvPr/>
        </p:nvGrpSpPr>
        <p:grpSpPr>
          <a:xfrm>
            <a:off x="762461" y="2492773"/>
            <a:ext cx="7763094" cy="1440160"/>
            <a:chOff x="826068" y="2276351"/>
            <a:chExt cx="8064896" cy="6938342"/>
          </a:xfrm>
        </p:grpSpPr>
        <p:sp>
          <p:nvSpPr>
            <p:cNvPr id="6" name="矩形 5">
              <a:extLst>
                <a:ext uri="{FF2B5EF4-FFF2-40B4-BE49-F238E27FC236}">
                  <a16:creationId xmlns:a16="http://schemas.microsoft.com/office/drawing/2014/main" id="{0E6BA72E-4635-3D4C-E4EF-E76FBD98248B}"/>
                </a:ext>
              </a:extLst>
            </p:cNvPr>
            <p:cNvSpPr/>
            <p:nvPr/>
          </p:nvSpPr>
          <p:spPr>
            <a:xfrm>
              <a:off x="826068" y="2276351"/>
              <a:ext cx="8064896" cy="6938342"/>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FEA2A96D-A9D8-3221-4F1D-F634F436E0D1}"/>
                </a:ext>
              </a:extLst>
            </p:cNvPr>
            <p:cNvSpPr txBox="1"/>
            <p:nvPr/>
          </p:nvSpPr>
          <p:spPr>
            <a:xfrm>
              <a:off x="882059" y="2854072"/>
              <a:ext cx="7859290" cy="5782894"/>
            </a:xfrm>
            <a:prstGeom prst="rect">
              <a:avLst/>
            </a:prstGeom>
            <a:noFill/>
          </p:spPr>
          <p:txBody>
            <a:bodyPr wrap="square">
              <a:spAutoFit/>
            </a:bodyPr>
            <a:lstStyle/>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通过下标随机访问</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vector</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中数据</a:t>
              </a:r>
              <a:endPar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endParaRP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vector&lt;int&gt;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arr</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(5);</a:t>
              </a:r>
            </a:p>
            <a:p>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arr</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[0]</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1;</a:t>
              </a:r>
            </a:p>
            <a:p>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arr</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[3]</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2;</a:t>
              </a:r>
            </a:p>
          </p:txBody>
        </p:sp>
      </p:grpSp>
    </p:spTree>
    <p:extLst>
      <p:ext uri="{BB962C8B-B14F-4D97-AF65-F5344CB8AC3E}">
        <p14:creationId xmlns:p14="http://schemas.microsoft.com/office/powerpoint/2010/main" val="85861444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vector</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 name="组合 4">
            <a:extLst>
              <a:ext uri="{FF2B5EF4-FFF2-40B4-BE49-F238E27FC236}">
                <a16:creationId xmlns:a16="http://schemas.microsoft.com/office/drawing/2014/main" id="{4B4C1A01-BC12-4E4F-DE8F-F3CA1A3FD769}"/>
              </a:ext>
            </a:extLst>
          </p:cNvPr>
          <p:cNvGrpSpPr/>
          <p:nvPr/>
        </p:nvGrpSpPr>
        <p:grpSpPr>
          <a:xfrm>
            <a:off x="690453" y="843558"/>
            <a:ext cx="7763094" cy="3816424"/>
            <a:chOff x="826068" y="2276351"/>
            <a:chExt cx="8064896" cy="6938342"/>
          </a:xfrm>
        </p:grpSpPr>
        <p:sp>
          <p:nvSpPr>
            <p:cNvPr id="6" name="矩形 5">
              <a:extLst>
                <a:ext uri="{FF2B5EF4-FFF2-40B4-BE49-F238E27FC236}">
                  <a16:creationId xmlns:a16="http://schemas.microsoft.com/office/drawing/2014/main" id="{0E6BA72E-4635-3D4C-E4EF-E76FBD98248B}"/>
                </a:ext>
              </a:extLst>
            </p:cNvPr>
            <p:cNvSpPr/>
            <p:nvPr/>
          </p:nvSpPr>
          <p:spPr>
            <a:xfrm>
              <a:off x="826068" y="2276351"/>
              <a:ext cx="8064896" cy="6938342"/>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FEA2A96D-A9D8-3221-4F1D-F634F436E0D1}"/>
                </a:ext>
              </a:extLst>
            </p:cNvPr>
            <p:cNvSpPr txBox="1"/>
            <p:nvPr/>
          </p:nvSpPr>
          <p:spPr>
            <a:xfrm>
              <a:off x="889809" y="2446160"/>
              <a:ext cx="7859290" cy="6714534"/>
            </a:xfrm>
            <a:prstGeom prst="rect">
              <a:avLst/>
            </a:prstGeom>
            <a:noFill/>
          </p:spPr>
          <p:txBody>
            <a:bodyPr wrap="square">
              <a:spAutoFit/>
            </a:bodyPr>
            <a:lstStyle/>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#include &lt;vector&gt;</a:t>
              </a:r>
            </a:p>
            <a:p>
              <a:endPar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endParaRP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int main() {</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std::vector&lt;int&gt; ratings(5);</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长度为</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5</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的</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int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型动态数组</a:t>
              </a:r>
              <a:endPar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endParaRP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int n = 0;</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std::</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cin</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&gt;&gt; n;</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std::vector&lt;double&gt; scores(n);</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长度为</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n</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的</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double</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型动态数组</a:t>
              </a:r>
              <a:endPar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endParaRP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ratings[0] = 9;</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for (int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i</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 0;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i</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&lt; n;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i</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p>
            <a:p>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    </a:t>
              </a:r>
              <a:r>
                <a:rPr lang="zh-CN" altLang="en-US"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scores[</a:t>
              </a:r>
              <a:r>
                <a:rPr lang="en-US" altLang="zh-CN" dirty="0" err="1">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i</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 = </a:t>
              </a:r>
              <a:r>
                <a:rPr lang="en-US" altLang="zh-CN" dirty="0" err="1">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i</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通过索引给动态数组元素赋值</a:t>
              </a:r>
              <a:endPar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endParaRP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return 0;</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p>
          </p:txBody>
        </p:sp>
      </p:grpSp>
    </p:spTree>
    <p:extLst>
      <p:ext uri="{BB962C8B-B14F-4D97-AF65-F5344CB8AC3E}">
        <p14:creationId xmlns:p14="http://schemas.microsoft.com/office/powerpoint/2010/main" val="57498775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vector</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47507B0A-2320-44BE-BF02-2D27FF97D7D5}"/>
              </a:ext>
            </a:extLst>
          </p:cNvPr>
          <p:cNvSpPr txBox="1"/>
          <p:nvPr/>
        </p:nvSpPr>
        <p:spPr>
          <a:xfrm>
            <a:off x="683568" y="699542"/>
            <a:ext cx="7776864" cy="2092881"/>
          </a:xfrm>
          <a:prstGeom prst="rect">
            <a:avLst/>
          </a:prstGeom>
          <a:noFill/>
        </p:spPr>
        <p:txBody>
          <a:bodyPr wrap="square">
            <a:spAutoFit/>
          </a:bodyPr>
          <a:lstStyle/>
          <a:p>
            <a:pPr algn="just">
              <a:spcAft>
                <a:spcPts val="1200"/>
              </a:spcAft>
            </a:pPr>
            <a:r>
              <a:rPr lang="en-US" altLang="zh-CN" dirty="0">
                <a:solidFill>
                  <a:srgbClr val="005DA2"/>
                </a:solidFill>
                <a:latin typeface="微软雅黑" panose="020B0503020204020204" pitchFamily="34" charset="-122"/>
                <a:ea typeface="微软雅黑" panose="020B0503020204020204" pitchFamily="34" charset="-122"/>
              </a:rPr>
              <a:t>vector</a:t>
            </a:r>
            <a:r>
              <a:rPr lang="zh-CN" altLang="en-US" dirty="0">
                <a:solidFill>
                  <a:srgbClr val="005DA2"/>
                </a:solidFill>
                <a:latin typeface="微软雅黑" panose="020B0503020204020204" pitchFamily="34" charset="-122"/>
                <a:ea typeface="微软雅黑" panose="020B0503020204020204" pitchFamily="34" charset="-122"/>
              </a:rPr>
              <a:t>相较于</a:t>
            </a:r>
            <a:r>
              <a:rPr lang="en-US" altLang="zh-CN" dirty="0">
                <a:solidFill>
                  <a:srgbClr val="005DA2"/>
                </a:solidFill>
                <a:latin typeface="微软雅黑" panose="020B0503020204020204" pitchFamily="34" charset="-122"/>
                <a:ea typeface="微软雅黑" panose="020B0503020204020204" pitchFamily="34" charset="-122"/>
              </a:rPr>
              <a:t>C++</a:t>
            </a:r>
            <a:r>
              <a:rPr lang="zh-CN" altLang="en-US" dirty="0">
                <a:solidFill>
                  <a:srgbClr val="005DA2"/>
                </a:solidFill>
                <a:latin typeface="微软雅黑" panose="020B0503020204020204" pitchFamily="34" charset="-122"/>
                <a:ea typeface="微软雅黑" panose="020B0503020204020204" pitchFamily="34" charset="-122"/>
              </a:rPr>
              <a:t>数组的优势：</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自主管理内存，无需通过</a:t>
            </a:r>
            <a:r>
              <a:rPr lang="en-US" altLang="zh-CN" dirty="0">
                <a:solidFill>
                  <a:srgbClr val="005DA2"/>
                </a:solidFill>
                <a:latin typeface="微软雅黑" panose="020B0503020204020204" pitchFamily="34" charset="-122"/>
                <a:ea typeface="微软雅黑" panose="020B0503020204020204" pitchFamily="34" charset="-122"/>
              </a:rPr>
              <a:t>new/delete</a:t>
            </a:r>
            <a:r>
              <a:rPr lang="zh-CN" altLang="en-US" dirty="0">
                <a:solidFill>
                  <a:srgbClr val="005DA2"/>
                </a:solidFill>
                <a:latin typeface="微软雅黑" panose="020B0503020204020204" pitchFamily="34" charset="-122"/>
                <a:ea typeface="微软雅黑" panose="020B0503020204020204" pitchFamily="34" charset="-122"/>
              </a:rPr>
              <a:t>手动管理内存</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支持容量伸缩，无需手动重新分配内存及拷贝数据</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支持插入、删除数据</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支持迭代器，更好地兼容</a:t>
            </a:r>
            <a:r>
              <a:rPr lang="en-US" altLang="zh-CN" dirty="0">
                <a:solidFill>
                  <a:srgbClr val="005DA2"/>
                </a:solidFill>
                <a:latin typeface="微软雅黑" panose="020B0503020204020204" pitchFamily="34" charset="-122"/>
                <a:ea typeface="微软雅黑" panose="020B0503020204020204" pitchFamily="34" charset="-122"/>
              </a:rPr>
              <a:t>STL</a:t>
            </a:r>
            <a:r>
              <a:rPr lang="zh-CN" altLang="en-US" dirty="0">
                <a:solidFill>
                  <a:srgbClr val="005DA2"/>
                </a:solidFill>
                <a:latin typeface="微软雅黑" panose="020B0503020204020204" pitchFamily="34" charset="-122"/>
                <a:ea typeface="微软雅黑" panose="020B0503020204020204" pitchFamily="34" charset="-122"/>
              </a:rPr>
              <a:t>中的</a:t>
            </a:r>
            <a:r>
              <a:rPr lang="en-US" altLang="zh-CN" dirty="0">
                <a:solidFill>
                  <a:srgbClr val="005DA2"/>
                </a:solidFill>
                <a:latin typeface="微软雅黑" panose="020B0503020204020204" pitchFamily="34" charset="-122"/>
                <a:ea typeface="微软雅黑" panose="020B0503020204020204" pitchFamily="34" charset="-122"/>
              </a:rPr>
              <a:t>Algorithm</a:t>
            </a:r>
            <a:r>
              <a:rPr lang="zh-CN" altLang="en-US" dirty="0">
                <a:solidFill>
                  <a:srgbClr val="005DA2"/>
                </a:solidFill>
                <a:latin typeface="微软雅黑" panose="020B0503020204020204" pitchFamily="34" charset="-122"/>
                <a:ea typeface="微软雅黑" panose="020B0503020204020204" pitchFamily="34" charset="-122"/>
              </a:rPr>
              <a:t>算法操作</a:t>
            </a:r>
            <a:endParaRPr lang="en-US" altLang="zh-CN" dirty="0">
              <a:solidFill>
                <a:srgbClr val="005DA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4955688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vector</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47507B0A-2320-44BE-BF02-2D27FF97D7D5}"/>
              </a:ext>
            </a:extLst>
          </p:cNvPr>
          <p:cNvSpPr txBox="1"/>
          <p:nvPr/>
        </p:nvSpPr>
        <p:spPr>
          <a:xfrm>
            <a:off x="683568" y="699542"/>
            <a:ext cx="2668081" cy="369332"/>
          </a:xfrm>
          <a:prstGeom prst="rect">
            <a:avLst/>
          </a:prstGeom>
          <a:noFill/>
        </p:spPr>
        <p:txBody>
          <a:bodyPr wrap="square">
            <a:spAutoFit/>
          </a:bodyPr>
          <a:lstStyle/>
          <a:p>
            <a:pPr algn="just">
              <a:spcAft>
                <a:spcPts val="1200"/>
              </a:spcAft>
            </a:pPr>
            <a:r>
              <a:rPr lang="en-US" altLang="zh-CN" dirty="0">
                <a:solidFill>
                  <a:srgbClr val="005DA2"/>
                </a:solidFill>
                <a:latin typeface="微软雅黑" panose="020B0503020204020204" pitchFamily="34" charset="-122"/>
                <a:ea typeface="微软雅黑" panose="020B0503020204020204" pitchFamily="34" charset="-122"/>
              </a:rPr>
              <a:t>vector</a:t>
            </a:r>
            <a:r>
              <a:rPr lang="zh-CN" altLang="en-US" dirty="0">
                <a:solidFill>
                  <a:srgbClr val="005DA2"/>
                </a:solidFill>
                <a:latin typeface="微软雅黑" panose="020B0503020204020204" pitchFamily="34" charset="-122"/>
                <a:ea typeface="微软雅黑" panose="020B0503020204020204" pitchFamily="34" charset="-122"/>
              </a:rPr>
              <a:t>其他成员</a:t>
            </a:r>
            <a:r>
              <a:rPr lang="en-US" altLang="zh-CN" dirty="0">
                <a:solidFill>
                  <a:srgbClr val="005DA2"/>
                </a:solidFill>
                <a:latin typeface="微软雅黑" panose="020B0503020204020204" pitchFamily="34" charset="-122"/>
                <a:ea typeface="微软雅黑" panose="020B0503020204020204" pitchFamily="34" charset="-122"/>
              </a:rPr>
              <a:t>API</a:t>
            </a:r>
          </a:p>
        </p:txBody>
      </p:sp>
      <p:pic>
        <p:nvPicPr>
          <p:cNvPr id="3" name="图片 2">
            <a:extLst>
              <a:ext uri="{FF2B5EF4-FFF2-40B4-BE49-F238E27FC236}">
                <a16:creationId xmlns:a16="http://schemas.microsoft.com/office/drawing/2014/main" id="{21B3626E-8B68-45CE-9E91-5BEA3754856A}"/>
              </a:ext>
            </a:extLst>
          </p:cNvPr>
          <p:cNvPicPr>
            <a:picLocks noChangeAspect="1"/>
          </p:cNvPicPr>
          <p:nvPr/>
        </p:nvPicPr>
        <p:blipFill>
          <a:blip r:embed="rId3"/>
          <a:stretch>
            <a:fillRect/>
          </a:stretch>
        </p:blipFill>
        <p:spPr>
          <a:xfrm>
            <a:off x="3351649" y="0"/>
            <a:ext cx="5792351" cy="5143500"/>
          </a:xfrm>
          <a:prstGeom prst="rect">
            <a:avLst/>
          </a:prstGeom>
        </p:spPr>
      </p:pic>
      <p:grpSp>
        <p:nvGrpSpPr>
          <p:cNvPr id="6" name="组合 5">
            <a:extLst>
              <a:ext uri="{FF2B5EF4-FFF2-40B4-BE49-F238E27FC236}">
                <a16:creationId xmlns:a16="http://schemas.microsoft.com/office/drawing/2014/main" id="{104655C9-59C1-4987-BCA9-61DD3F5FF9B4}"/>
              </a:ext>
            </a:extLst>
          </p:cNvPr>
          <p:cNvGrpSpPr/>
          <p:nvPr/>
        </p:nvGrpSpPr>
        <p:grpSpPr>
          <a:xfrm>
            <a:off x="685460" y="1605680"/>
            <a:ext cx="2518387" cy="1470126"/>
            <a:chOff x="5813482" y="1421166"/>
            <a:chExt cx="2808312" cy="11856544"/>
          </a:xfrm>
          <a:solidFill>
            <a:srgbClr val="FEFFBE"/>
          </a:solidFill>
        </p:grpSpPr>
        <p:sp>
          <p:nvSpPr>
            <p:cNvPr id="7" name="矩形 6">
              <a:extLst>
                <a:ext uri="{FF2B5EF4-FFF2-40B4-BE49-F238E27FC236}">
                  <a16:creationId xmlns:a16="http://schemas.microsoft.com/office/drawing/2014/main" id="{91ECC0C9-AEBC-4371-BF7B-68D8676FFDA0}"/>
                </a:ext>
              </a:extLst>
            </p:cNvPr>
            <p:cNvSpPr/>
            <p:nvPr/>
          </p:nvSpPr>
          <p:spPr>
            <a:xfrm>
              <a:off x="5813482" y="1421166"/>
              <a:ext cx="2808312" cy="11856544"/>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D1581C94-E429-4D9D-856A-C7946FFA536F}"/>
                </a:ext>
              </a:extLst>
            </p:cNvPr>
            <p:cNvSpPr txBox="1"/>
            <p:nvPr/>
          </p:nvSpPr>
          <p:spPr>
            <a:xfrm>
              <a:off x="5860955" y="2012676"/>
              <a:ext cx="2713365" cy="10673516"/>
            </a:xfrm>
            <a:prstGeom prst="rect">
              <a:avLst/>
            </a:prstGeom>
            <a:grpFill/>
          </p:spPr>
          <p:txBody>
            <a:bodyPr wrap="square" rtlCol="0">
              <a:spAutoFit/>
            </a:bodyPr>
            <a:lstStyle/>
            <a:p>
              <a:pPr>
                <a:spcAft>
                  <a:spcPts val="600"/>
                </a:spcAft>
              </a:pPr>
              <a:r>
                <a:rPr lang="zh-CN" altLang="en-US" sz="1600" dirty="0">
                  <a:solidFill>
                    <a:srgbClr val="005DA2"/>
                  </a:solidFill>
                  <a:latin typeface="微软雅黑" panose="020B0503020204020204" pitchFamily="34" charset="-122"/>
                  <a:ea typeface="微软雅黑" panose="020B0503020204020204" pitchFamily="34" charset="-122"/>
                </a:rPr>
                <a:t>注意：</a:t>
              </a:r>
              <a:br>
                <a:rPr lang="en-US" altLang="zh-CN" sz="1600" dirty="0">
                  <a:solidFill>
                    <a:srgbClr val="005DA2"/>
                  </a:solidFill>
                  <a:latin typeface="微软雅黑" panose="020B0503020204020204" pitchFamily="34" charset="-122"/>
                  <a:ea typeface="微软雅黑" panose="020B0503020204020204" pitchFamily="34" charset="-122"/>
                </a:rPr>
              </a:b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STL</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不同容器的成员</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具有很强的共性，掌握一类容器的</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使用有助于快速上手其它容器</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644991793"/>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vector</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47507B0A-2320-44BE-BF02-2D27FF97D7D5}"/>
              </a:ext>
            </a:extLst>
          </p:cNvPr>
          <p:cNvSpPr txBox="1"/>
          <p:nvPr/>
        </p:nvSpPr>
        <p:spPr>
          <a:xfrm>
            <a:off x="611560" y="695984"/>
            <a:ext cx="8064896" cy="4247317"/>
          </a:xfrm>
          <a:prstGeom prst="rect">
            <a:avLst/>
          </a:prstGeom>
          <a:noFill/>
        </p:spPr>
        <p:txBody>
          <a:bodyPr wrap="square">
            <a:spAutoFit/>
          </a:bodyPr>
          <a:lstStyle/>
          <a:p>
            <a:pPr algn="just">
              <a:spcAft>
                <a:spcPts val="1200"/>
              </a:spcAft>
            </a:pPr>
            <a:r>
              <a:rPr lang="en-US" altLang="zh-CN" dirty="0">
                <a:solidFill>
                  <a:srgbClr val="005DA2"/>
                </a:solidFill>
                <a:latin typeface="微软雅黑" panose="020B0503020204020204" pitchFamily="34" charset="-122"/>
                <a:ea typeface="微软雅黑" panose="020B0503020204020204" pitchFamily="34" charset="-122"/>
              </a:rPr>
              <a:t>vector</a:t>
            </a:r>
            <a:r>
              <a:rPr lang="zh-CN" altLang="en-US" dirty="0">
                <a:solidFill>
                  <a:srgbClr val="005DA2"/>
                </a:solidFill>
                <a:latin typeface="微软雅黑" panose="020B0503020204020204" pitchFamily="34" charset="-122"/>
                <a:ea typeface="微软雅黑" panose="020B0503020204020204" pitchFamily="34" charset="-122"/>
              </a:rPr>
              <a:t>常用</a:t>
            </a:r>
            <a:r>
              <a:rPr lang="en-US" altLang="zh-CN" dirty="0">
                <a:solidFill>
                  <a:srgbClr val="005DA2"/>
                </a:solidFill>
                <a:latin typeface="微软雅黑" panose="020B0503020204020204" pitchFamily="34" charset="-122"/>
                <a:ea typeface="微软雅黑" panose="020B0503020204020204" pitchFamily="34" charset="-122"/>
              </a:rPr>
              <a:t>API</a:t>
            </a:r>
            <a:r>
              <a:rPr lang="zh-CN" altLang="en-US" dirty="0">
                <a:solidFill>
                  <a:srgbClr val="005DA2"/>
                </a:solidFill>
                <a:latin typeface="微软雅黑" panose="020B0503020204020204" pitchFamily="34" charset="-122"/>
                <a:ea typeface="微软雅黑" panose="020B0503020204020204" pitchFamily="34" charset="-122"/>
              </a:rPr>
              <a:t>：</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en-US" altLang="zh-CN" dirty="0">
                <a:solidFill>
                  <a:srgbClr val="005DA2"/>
                </a:solidFill>
                <a:latin typeface="微软雅黑" panose="020B0503020204020204" pitchFamily="34" charset="-122"/>
                <a:ea typeface="微软雅黑" panose="020B0503020204020204" pitchFamily="34" charset="-122"/>
              </a:rPr>
              <a:t>size: </a:t>
            </a:r>
            <a:r>
              <a:rPr lang="zh-CN" altLang="en-US" dirty="0">
                <a:solidFill>
                  <a:srgbClr val="005DA2"/>
                </a:solidFill>
                <a:latin typeface="微软雅黑" panose="020B0503020204020204" pitchFamily="34" charset="-122"/>
                <a:ea typeface="微软雅黑" panose="020B0503020204020204" pitchFamily="34" charset="-122"/>
              </a:rPr>
              <a:t>返回</a:t>
            </a:r>
            <a:r>
              <a:rPr lang="en-US" altLang="zh-CN" dirty="0">
                <a:solidFill>
                  <a:srgbClr val="005DA2"/>
                </a:solidFill>
                <a:latin typeface="微软雅黑" panose="020B0503020204020204" pitchFamily="34" charset="-122"/>
                <a:ea typeface="微软雅黑" panose="020B0503020204020204" pitchFamily="34" charset="-122"/>
              </a:rPr>
              <a:t>vector</a:t>
            </a:r>
            <a:r>
              <a:rPr lang="zh-CN" altLang="en-US" dirty="0">
                <a:solidFill>
                  <a:srgbClr val="005DA2"/>
                </a:solidFill>
                <a:latin typeface="微软雅黑" panose="020B0503020204020204" pitchFamily="34" charset="-122"/>
                <a:ea typeface="微软雅黑" panose="020B0503020204020204" pitchFamily="34" charset="-122"/>
              </a:rPr>
              <a:t>大小（</a:t>
            </a:r>
            <a:r>
              <a:rPr lang="en-US" altLang="zh-CN" dirty="0" err="1">
                <a:solidFill>
                  <a:srgbClr val="005DA2"/>
                </a:solidFill>
                <a:latin typeface="微软雅黑" panose="020B0503020204020204" pitchFamily="34" charset="-122"/>
                <a:ea typeface="微软雅黑" panose="020B0503020204020204" pitchFamily="34" charset="-122"/>
              </a:rPr>
              <a:t>size_t</a:t>
            </a:r>
            <a:r>
              <a:rPr lang="zh-CN" altLang="en-US" dirty="0">
                <a:solidFill>
                  <a:srgbClr val="005DA2"/>
                </a:solidFill>
                <a:latin typeface="微软雅黑" panose="020B0503020204020204" pitchFamily="34" charset="-122"/>
                <a:ea typeface="微软雅黑" panose="020B0503020204020204" pitchFamily="34" charset="-122"/>
              </a:rPr>
              <a:t>类型）</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en-US" altLang="zh-CN" dirty="0">
                <a:solidFill>
                  <a:srgbClr val="005DA2"/>
                </a:solidFill>
                <a:latin typeface="微软雅黑" panose="020B0503020204020204" pitchFamily="34" charset="-122"/>
                <a:ea typeface="微软雅黑" panose="020B0503020204020204" pitchFamily="34" charset="-122"/>
              </a:rPr>
              <a:t>resize: </a:t>
            </a:r>
            <a:r>
              <a:rPr lang="zh-CN" altLang="en-US" dirty="0">
                <a:solidFill>
                  <a:srgbClr val="005DA2"/>
                </a:solidFill>
                <a:latin typeface="微软雅黑" panose="020B0503020204020204" pitchFamily="34" charset="-122"/>
                <a:ea typeface="微软雅黑" panose="020B0503020204020204" pitchFamily="34" charset="-122"/>
              </a:rPr>
              <a:t>重设</a:t>
            </a:r>
            <a:r>
              <a:rPr lang="en-US" altLang="zh-CN" dirty="0">
                <a:solidFill>
                  <a:srgbClr val="005DA2"/>
                </a:solidFill>
                <a:latin typeface="微软雅黑" panose="020B0503020204020204" pitchFamily="34" charset="-122"/>
                <a:ea typeface="微软雅黑" panose="020B0503020204020204" pitchFamily="34" charset="-122"/>
              </a:rPr>
              <a:t>vector</a:t>
            </a:r>
            <a:r>
              <a:rPr lang="zh-CN" altLang="en-US" dirty="0">
                <a:solidFill>
                  <a:srgbClr val="005DA2"/>
                </a:solidFill>
                <a:latin typeface="微软雅黑" panose="020B0503020204020204" pitchFamily="34" charset="-122"/>
                <a:ea typeface="微软雅黑" panose="020B0503020204020204" pitchFamily="34" charset="-122"/>
              </a:rPr>
              <a:t>大小</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en-US" altLang="zh-CN" dirty="0">
                <a:solidFill>
                  <a:srgbClr val="005DA2"/>
                </a:solidFill>
                <a:latin typeface="微软雅黑" panose="020B0503020204020204" pitchFamily="34" charset="-122"/>
                <a:ea typeface="微软雅黑" panose="020B0503020204020204" pitchFamily="34" charset="-122"/>
              </a:rPr>
              <a:t>empty: </a:t>
            </a:r>
            <a:r>
              <a:rPr lang="zh-CN" altLang="en-US" dirty="0">
                <a:solidFill>
                  <a:srgbClr val="005DA2"/>
                </a:solidFill>
                <a:latin typeface="微软雅黑" panose="020B0503020204020204" pitchFamily="34" charset="-122"/>
                <a:ea typeface="微软雅黑" panose="020B0503020204020204" pitchFamily="34" charset="-122"/>
              </a:rPr>
              <a:t>返回</a:t>
            </a:r>
            <a:r>
              <a:rPr lang="en-US" altLang="zh-CN" dirty="0">
                <a:solidFill>
                  <a:srgbClr val="005DA2"/>
                </a:solidFill>
                <a:latin typeface="微软雅黑" panose="020B0503020204020204" pitchFamily="34" charset="-122"/>
                <a:ea typeface="微软雅黑" panose="020B0503020204020204" pitchFamily="34" charset="-122"/>
              </a:rPr>
              <a:t>vector</a:t>
            </a:r>
            <a:r>
              <a:rPr lang="zh-CN" altLang="en-US" dirty="0">
                <a:solidFill>
                  <a:srgbClr val="005DA2"/>
                </a:solidFill>
                <a:latin typeface="微软雅黑" panose="020B0503020204020204" pitchFamily="34" charset="-122"/>
                <a:ea typeface="微软雅黑" panose="020B0503020204020204" pitchFamily="34" charset="-122"/>
              </a:rPr>
              <a:t>是否为空</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en-US" altLang="zh-CN" dirty="0">
                <a:solidFill>
                  <a:srgbClr val="005DA2"/>
                </a:solidFill>
                <a:latin typeface="微软雅黑" panose="020B0503020204020204" pitchFamily="34" charset="-122"/>
                <a:ea typeface="微软雅黑" panose="020B0503020204020204" pitchFamily="34" charset="-122"/>
              </a:rPr>
              <a:t>front:</a:t>
            </a:r>
            <a:r>
              <a:rPr lang="zh-CN" altLang="en-US" dirty="0">
                <a:solidFill>
                  <a:srgbClr val="005DA2"/>
                </a:solidFill>
                <a:latin typeface="微软雅黑" panose="020B0503020204020204" pitchFamily="34" charset="-122"/>
                <a:ea typeface="微软雅黑" panose="020B0503020204020204" pitchFamily="34" charset="-122"/>
              </a:rPr>
              <a:t> 返回</a:t>
            </a:r>
            <a:r>
              <a:rPr lang="en-US" altLang="zh-CN" dirty="0">
                <a:solidFill>
                  <a:srgbClr val="005DA2"/>
                </a:solidFill>
                <a:latin typeface="微软雅黑" panose="020B0503020204020204" pitchFamily="34" charset="-122"/>
                <a:ea typeface="微软雅黑" panose="020B0503020204020204" pitchFamily="34" charset="-122"/>
              </a:rPr>
              <a:t>vector</a:t>
            </a:r>
            <a:r>
              <a:rPr lang="zh-CN" altLang="en-US" dirty="0">
                <a:solidFill>
                  <a:srgbClr val="005DA2"/>
                </a:solidFill>
                <a:latin typeface="微软雅黑" panose="020B0503020204020204" pitchFamily="34" charset="-122"/>
                <a:ea typeface="微软雅黑" panose="020B0503020204020204" pitchFamily="34" charset="-122"/>
              </a:rPr>
              <a:t>头部元素</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en-US" altLang="zh-CN" dirty="0">
                <a:solidFill>
                  <a:srgbClr val="005DA2"/>
                </a:solidFill>
                <a:latin typeface="微软雅黑" panose="020B0503020204020204" pitchFamily="34" charset="-122"/>
                <a:ea typeface="微软雅黑" panose="020B0503020204020204" pitchFamily="34" charset="-122"/>
              </a:rPr>
              <a:t>back: </a:t>
            </a:r>
            <a:r>
              <a:rPr lang="zh-CN" altLang="en-US" dirty="0">
                <a:solidFill>
                  <a:srgbClr val="005DA2"/>
                </a:solidFill>
                <a:latin typeface="微软雅黑" panose="020B0503020204020204" pitchFamily="34" charset="-122"/>
                <a:ea typeface="微软雅黑" panose="020B0503020204020204" pitchFamily="34" charset="-122"/>
              </a:rPr>
              <a:t>返回</a:t>
            </a:r>
            <a:r>
              <a:rPr lang="en-US" altLang="zh-CN" dirty="0">
                <a:solidFill>
                  <a:srgbClr val="005DA2"/>
                </a:solidFill>
                <a:latin typeface="微软雅黑" panose="020B0503020204020204" pitchFamily="34" charset="-122"/>
                <a:ea typeface="微软雅黑" panose="020B0503020204020204" pitchFamily="34" charset="-122"/>
              </a:rPr>
              <a:t>vector</a:t>
            </a:r>
            <a:r>
              <a:rPr lang="zh-CN" altLang="en-US" dirty="0">
                <a:solidFill>
                  <a:srgbClr val="005DA2"/>
                </a:solidFill>
                <a:latin typeface="微软雅黑" panose="020B0503020204020204" pitchFamily="34" charset="-122"/>
                <a:ea typeface="微软雅黑" panose="020B0503020204020204" pitchFamily="34" charset="-122"/>
              </a:rPr>
              <a:t>尾部元素</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en-US" altLang="zh-CN" dirty="0" err="1">
                <a:solidFill>
                  <a:srgbClr val="005DA2"/>
                </a:solidFill>
                <a:latin typeface="微软雅黑" panose="020B0503020204020204" pitchFamily="34" charset="-122"/>
                <a:ea typeface="微软雅黑" panose="020B0503020204020204" pitchFamily="34" charset="-122"/>
              </a:rPr>
              <a:t>push_back</a:t>
            </a:r>
            <a:r>
              <a:rPr lang="en-US" altLang="zh-CN" dirty="0">
                <a:solidFill>
                  <a:srgbClr val="005DA2"/>
                </a:solidFill>
                <a:latin typeface="微软雅黑" panose="020B0503020204020204" pitchFamily="34" charset="-122"/>
                <a:ea typeface="微软雅黑" panose="020B0503020204020204" pitchFamily="34" charset="-122"/>
              </a:rPr>
              <a:t>: </a:t>
            </a:r>
            <a:r>
              <a:rPr lang="zh-CN" altLang="en-US" dirty="0">
                <a:solidFill>
                  <a:srgbClr val="005DA2"/>
                </a:solidFill>
                <a:latin typeface="微软雅黑" panose="020B0503020204020204" pitchFamily="34" charset="-122"/>
                <a:ea typeface="微软雅黑" panose="020B0503020204020204" pitchFamily="34" charset="-122"/>
              </a:rPr>
              <a:t>在</a:t>
            </a:r>
            <a:r>
              <a:rPr lang="en-US" altLang="zh-CN" dirty="0">
                <a:solidFill>
                  <a:srgbClr val="005DA2"/>
                </a:solidFill>
                <a:latin typeface="微软雅黑" panose="020B0503020204020204" pitchFamily="34" charset="-122"/>
                <a:ea typeface="微软雅黑" panose="020B0503020204020204" pitchFamily="34" charset="-122"/>
              </a:rPr>
              <a:t>vector</a:t>
            </a:r>
            <a:r>
              <a:rPr lang="zh-CN" altLang="en-US" dirty="0">
                <a:solidFill>
                  <a:srgbClr val="005DA2"/>
                </a:solidFill>
                <a:latin typeface="微软雅黑" panose="020B0503020204020204" pitchFamily="34" charset="-122"/>
                <a:ea typeface="微软雅黑" panose="020B0503020204020204" pitchFamily="34" charset="-122"/>
              </a:rPr>
              <a:t>尾部插入数据</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en-US" altLang="zh-CN" dirty="0" err="1">
                <a:solidFill>
                  <a:srgbClr val="005DA2"/>
                </a:solidFill>
                <a:latin typeface="微软雅黑" panose="020B0503020204020204" pitchFamily="34" charset="-122"/>
                <a:ea typeface="微软雅黑" panose="020B0503020204020204" pitchFamily="34" charset="-122"/>
              </a:rPr>
              <a:t>pop_back</a:t>
            </a:r>
            <a:r>
              <a:rPr lang="en-US" altLang="zh-CN" dirty="0">
                <a:solidFill>
                  <a:srgbClr val="005DA2"/>
                </a:solidFill>
                <a:latin typeface="微软雅黑" panose="020B0503020204020204" pitchFamily="34" charset="-122"/>
                <a:ea typeface="微软雅黑" panose="020B0503020204020204" pitchFamily="34" charset="-122"/>
              </a:rPr>
              <a:t>: </a:t>
            </a:r>
            <a:r>
              <a:rPr lang="zh-CN" altLang="en-US" dirty="0">
                <a:solidFill>
                  <a:srgbClr val="005DA2"/>
                </a:solidFill>
                <a:latin typeface="微软雅黑" panose="020B0503020204020204" pitchFamily="34" charset="-122"/>
                <a:ea typeface="微软雅黑" panose="020B0503020204020204" pitchFamily="34" charset="-122"/>
              </a:rPr>
              <a:t>删除</a:t>
            </a:r>
            <a:r>
              <a:rPr lang="en-US" altLang="zh-CN" dirty="0">
                <a:solidFill>
                  <a:srgbClr val="005DA2"/>
                </a:solidFill>
                <a:latin typeface="微软雅黑" panose="020B0503020204020204" pitchFamily="34" charset="-122"/>
                <a:ea typeface="微软雅黑" panose="020B0503020204020204" pitchFamily="34" charset="-122"/>
              </a:rPr>
              <a:t>vector</a:t>
            </a:r>
            <a:r>
              <a:rPr lang="zh-CN" altLang="en-US" dirty="0">
                <a:solidFill>
                  <a:srgbClr val="005DA2"/>
                </a:solidFill>
                <a:latin typeface="微软雅黑" panose="020B0503020204020204" pitchFamily="34" charset="-122"/>
                <a:ea typeface="微软雅黑" panose="020B0503020204020204" pitchFamily="34" charset="-122"/>
              </a:rPr>
              <a:t>尾部数据</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en-US" altLang="zh-CN" dirty="0">
                <a:solidFill>
                  <a:srgbClr val="005DA2"/>
                </a:solidFill>
                <a:latin typeface="微软雅黑" panose="020B0503020204020204" pitchFamily="34" charset="-122"/>
                <a:ea typeface="微软雅黑" panose="020B0503020204020204" pitchFamily="34" charset="-122"/>
              </a:rPr>
              <a:t>insert: </a:t>
            </a:r>
            <a:r>
              <a:rPr lang="zh-CN" altLang="en-US" dirty="0">
                <a:solidFill>
                  <a:srgbClr val="005DA2"/>
                </a:solidFill>
                <a:latin typeface="微软雅黑" panose="020B0503020204020204" pitchFamily="34" charset="-122"/>
                <a:ea typeface="微软雅黑" panose="020B0503020204020204" pitchFamily="34" charset="-122"/>
              </a:rPr>
              <a:t>在指定位置插入数据</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en-US" altLang="zh-CN" dirty="0">
                <a:solidFill>
                  <a:srgbClr val="005DA2"/>
                </a:solidFill>
                <a:latin typeface="微软雅黑" panose="020B0503020204020204" pitchFamily="34" charset="-122"/>
                <a:ea typeface="微软雅黑" panose="020B0503020204020204" pitchFamily="34" charset="-122"/>
              </a:rPr>
              <a:t>erase: </a:t>
            </a:r>
            <a:r>
              <a:rPr lang="zh-CN" altLang="en-US" dirty="0">
                <a:solidFill>
                  <a:srgbClr val="005DA2"/>
                </a:solidFill>
                <a:latin typeface="微软雅黑" panose="020B0503020204020204" pitchFamily="34" charset="-122"/>
                <a:ea typeface="微软雅黑" panose="020B0503020204020204" pitchFamily="34" charset="-122"/>
              </a:rPr>
              <a:t>在指定位置删除数据</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13" name="组合 12">
            <a:extLst>
              <a:ext uri="{FF2B5EF4-FFF2-40B4-BE49-F238E27FC236}">
                <a16:creationId xmlns:a16="http://schemas.microsoft.com/office/drawing/2014/main" id="{96C87279-FF80-4008-AE71-590EF9ED865A}"/>
              </a:ext>
            </a:extLst>
          </p:cNvPr>
          <p:cNvGrpSpPr/>
          <p:nvPr/>
        </p:nvGrpSpPr>
        <p:grpSpPr>
          <a:xfrm>
            <a:off x="5796136" y="843558"/>
            <a:ext cx="3096344" cy="1008112"/>
            <a:chOff x="5813482" y="1421166"/>
            <a:chExt cx="2808312" cy="11856544"/>
          </a:xfrm>
          <a:solidFill>
            <a:srgbClr val="FEFFBE"/>
          </a:solidFill>
        </p:grpSpPr>
        <p:sp>
          <p:nvSpPr>
            <p:cNvPr id="17" name="矩形 16">
              <a:extLst>
                <a:ext uri="{FF2B5EF4-FFF2-40B4-BE49-F238E27FC236}">
                  <a16:creationId xmlns:a16="http://schemas.microsoft.com/office/drawing/2014/main" id="{C0266B63-9E46-4114-9B20-10ED630740A7}"/>
                </a:ext>
              </a:extLst>
            </p:cNvPr>
            <p:cNvSpPr/>
            <p:nvPr/>
          </p:nvSpPr>
          <p:spPr>
            <a:xfrm>
              <a:off x="5813482" y="1421166"/>
              <a:ext cx="2808312" cy="11856544"/>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文本框 17">
              <a:extLst>
                <a:ext uri="{FF2B5EF4-FFF2-40B4-BE49-F238E27FC236}">
                  <a16:creationId xmlns:a16="http://schemas.microsoft.com/office/drawing/2014/main" id="{A3A8853B-5736-4249-8013-0F02364A3A3C}"/>
                </a:ext>
              </a:extLst>
            </p:cNvPr>
            <p:cNvSpPr txBox="1"/>
            <p:nvPr/>
          </p:nvSpPr>
          <p:spPr>
            <a:xfrm>
              <a:off x="5860955" y="2462697"/>
              <a:ext cx="2713365" cy="9773470"/>
            </a:xfrm>
            <a:prstGeom prst="rect">
              <a:avLst/>
            </a:prstGeom>
            <a:grpFill/>
          </p:spPr>
          <p:txBody>
            <a:bodyPr wrap="square" rtlCol="0">
              <a:spAutoFit/>
            </a:bodyPr>
            <a:lstStyle/>
            <a:p>
              <a:pPr>
                <a:spcAft>
                  <a:spcPts val="600"/>
                </a:spcAft>
              </a:pPr>
              <a:r>
                <a:rPr lang="zh-CN" altLang="en-US" sz="1600" dirty="0">
                  <a:solidFill>
                    <a:srgbClr val="005DA2"/>
                  </a:solidFill>
                  <a:latin typeface="微软雅黑" panose="020B0503020204020204" pitchFamily="34" charset="-122"/>
                  <a:ea typeface="微软雅黑" panose="020B0503020204020204" pitchFamily="34" charset="-122"/>
                </a:rPr>
                <a:t>知识点：</a:t>
              </a:r>
              <a:br>
                <a:rPr lang="en-US" altLang="zh-CN" sz="1600" dirty="0">
                  <a:solidFill>
                    <a:srgbClr val="005DA2"/>
                  </a:solidFill>
                  <a:latin typeface="微软雅黑" panose="020B0503020204020204" pitchFamily="34" charset="-122"/>
                  <a:ea typeface="微软雅黑" panose="020B0503020204020204" pitchFamily="34" charset="-122"/>
                </a:rPr>
              </a:b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size_t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是包含最大内存地址数值的无符号整型的</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typedef</a:t>
              </a:r>
            </a:p>
          </p:txBody>
        </p:sp>
      </p:grpSp>
    </p:spTree>
    <p:extLst>
      <p:ext uri="{BB962C8B-B14F-4D97-AF65-F5344CB8AC3E}">
        <p14:creationId xmlns:p14="http://schemas.microsoft.com/office/powerpoint/2010/main" val="209192166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vector</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a:extLst>
              <a:ext uri="{FF2B5EF4-FFF2-40B4-BE49-F238E27FC236}">
                <a16:creationId xmlns:a16="http://schemas.microsoft.com/office/drawing/2014/main" id="{F4B747B2-AB39-4933-8C6E-EE88487B2BD1}"/>
              </a:ext>
            </a:extLst>
          </p:cNvPr>
          <p:cNvGrpSpPr/>
          <p:nvPr/>
        </p:nvGrpSpPr>
        <p:grpSpPr>
          <a:xfrm>
            <a:off x="815252" y="771550"/>
            <a:ext cx="7763094" cy="3816424"/>
            <a:chOff x="826068" y="2276351"/>
            <a:chExt cx="8064896" cy="6938342"/>
          </a:xfrm>
        </p:grpSpPr>
        <p:sp>
          <p:nvSpPr>
            <p:cNvPr id="9" name="矩形 8">
              <a:extLst>
                <a:ext uri="{FF2B5EF4-FFF2-40B4-BE49-F238E27FC236}">
                  <a16:creationId xmlns:a16="http://schemas.microsoft.com/office/drawing/2014/main" id="{BC80EF10-5823-4635-B3B0-EFAADF29D95C}"/>
                </a:ext>
              </a:extLst>
            </p:cNvPr>
            <p:cNvSpPr/>
            <p:nvPr/>
          </p:nvSpPr>
          <p:spPr>
            <a:xfrm>
              <a:off x="826068" y="2276351"/>
              <a:ext cx="8064896" cy="6938342"/>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a:extLst>
                <a:ext uri="{FF2B5EF4-FFF2-40B4-BE49-F238E27FC236}">
                  <a16:creationId xmlns:a16="http://schemas.microsoft.com/office/drawing/2014/main" id="{E56EE0DA-A228-45EB-9A4C-3BE7193F0588}"/>
                </a:ext>
              </a:extLst>
            </p:cNvPr>
            <p:cNvSpPr txBox="1"/>
            <p:nvPr/>
          </p:nvSpPr>
          <p:spPr>
            <a:xfrm>
              <a:off x="889809" y="2446160"/>
              <a:ext cx="7859290" cy="6714534"/>
            </a:xfrm>
            <a:prstGeom prst="rect">
              <a:avLst/>
            </a:prstGeom>
            <a:noFill/>
          </p:spPr>
          <p:txBody>
            <a:bodyPr wrap="square">
              <a:spAutoFit/>
            </a:bodyPr>
            <a:lstStyle/>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vector&lt;int&gt; v;</a:t>
              </a:r>
            </a:p>
            <a:p>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cout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&lt;&lt;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v.size</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&lt;&lt;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endl</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输出</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0</a:t>
              </a:r>
            </a:p>
            <a:p>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v.push_back</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(10);</a:t>
              </a:r>
            </a:p>
            <a:p>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v.push_back</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(11);</a:t>
              </a:r>
            </a:p>
            <a:p>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cout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&lt;&lt;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v.size</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&lt;&lt;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endl</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输出</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2</a:t>
              </a:r>
            </a:p>
            <a:p>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v.pop_back</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p>
            <a:p>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cout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&lt;&lt;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v.size</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&lt;&lt;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endl</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输出</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1</a:t>
              </a:r>
            </a:p>
            <a:p>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v.resize</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(10);</a:t>
              </a:r>
            </a:p>
            <a:p>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cout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&lt;&lt;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v.size</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&lt;&lt;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endl</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输出</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10</a:t>
              </a:r>
            </a:p>
            <a:p>
              <a:endPar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endParaRP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v[0] = 1;</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v[9] = 10;</a:t>
              </a:r>
            </a:p>
            <a:p>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v[10] = 11;		//</a:t>
              </a:r>
              <a:r>
                <a:rPr lang="zh-CN" altLang="en-US"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 访问越界</a:t>
              </a:r>
              <a:endPar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2313023220"/>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vector</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4914FED-ED8F-437B-A358-40A55DA7BD2C}"/>
              </a:ext>
            </a:extLst>
          </p:cNvPr>
          <p:cNvSpPr txBox="1"/>
          <p:nvPr/>
        </p:nvSpPr>
        <p:spPr>
          <a:xfrm>
            <a:off x="683568" y="699542"/>
            <a:ext cx="7992888" cy="1231106"/>
          </a:xfrm>
          <a:prstGeom prst="rect">
            <a:avLst/>
          </a:prstGeom>
          <a:noFill/>
        </p:spPr>
        <p:txBody>
          <a:bodyPr wrap="square">
            <a:spAutoFit/>
          </a:bodyPr>
          <a:lstStyle/>
          <a:p>
            <a:pPr algn="just">
              <a:spcAft>
                <a:spcPts val="1200"/>
              </a:spcAft>
            </a:pPr>
            <a:r>
              <a:rPr lang="en-US" altLang="zh-CN" dirty="0">
                <a:solidFill>
                  <a:srgbClr val="005DA2"/>
                </a:solidFill>
                <a:latin typeface="微软雅黑" panose="020B0503020204020204" pitchFamily="34" charset="-122"/>
                <a:ea typeface="微软雅黑" panose="020B0503020204020204" pitchFamily="34" charset="-122"/>
              </a:rPr>
              <a:t>vector</a:t>
            </a:r>
            <a:r>
              <a:rPr lang="zh-CN" altLang="en-US" dirty="0">
                <a:solidFill>
                  <a:srgbClr val="005DA2"/>
                </a:solidFill>
                <a:latin typeface="微软雅黑" panose="020B0503020204020204" pitchFamily="34" charset="-122"/>
                <a:ea typeface="微软雅黑" panose="020B0503020204020204" pitchFamily="34" charset="-122"/>
              </a:rPr>
              <a:t>的实现原理：</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思考</a:t>
            </a:r>
            <a:r>
              <a:rPr lang="en-US" altLang="zh-CN" dirty="0">
                <a:solidFill>
                  <a:srgbClr val="005DA2"/>
                </a:solidFill>
                <a:latin typeface="微软雅黑" panose="020B0503020204020204" pitchFamily="34" charset="-122"/>
                <a:ea typeface="微软雅黑" panose="020B0503020204020204" pitchFamily="34" charset="-122"/>
              </a:rPr>
              <a:t>1</a:t>
            </a:r>
            <a:r>
              <a:rPr lang="zh-CN" altLang="en-US" dirty="0">
                <a:solidFill>
                  <a:srgbClr val="005DA2"/>
                </a:solidFill>
                <a:latin typeface="微软雅黑" panose="020B0503020204020204" pitchFamily="34" charset="-122"/>
                <a:ea typeface="微软雅黑" panose="020B0503020204020204" pitchFamily="34" charset="-122"/>
              </a:rPr>
              <a:t>：为什么</a:t>
            </a:r>
            <a:r>
              <a:rPr lang="en-US" altLang="zh-CN" dirty="0">
                <a:solidFill>
                  <a:srgbClr val="005DA2"/>
                </a:solidFill>
                <a:latin typeface="微软雅黑" panose="020B0503020204020204" pitchFamily="34" charset="-122"/>
                <a:ea typeface="微软雅黑" panose="020B0503020204020204" pitchFamily="34" charset="-122"/>
              </a:rPr>
              <a:t>vector</a:t>
            </a:r>
            <a:r>
              <a:rPr lang="zh-CN" altLang="en-US" dirty="0">
                <a:solidFill>
                  <a:srgbClr val="005DA2"/>
                </a:solidFill>
                <a:latin typeface="微软雅黑" panose="020B0503020204020204" pitchFamily="34" charset="-122"/>
                <a:ea typeface="微软雅黑" panose="020B0503020204020204" pitchFamily="34" charset="-122"/>
              </a:rPr>
              <a:t>没有提供</a:t>
            </a:r>
            <a:r>
              <a:rPr lang="en-US" altLang="zh-CN" dirty="0" err="1">
                <a:solidFill>
                  <a:srgbClr val="005DA2"/>
                </a:solidFill>
                <a:latin typeface="微软雅黑" panose="020B0503020204020204" pitchFamily="34" charset="-122"/>
                <a:ea typeface="微软雅黑" panose="020B0503020204020204" pitchFamily="34" charset="-122"/>
              </a:rPr>
              <a:t>push_front</a:t>
            </a:r>
            <a:r>
              <a:rPr lang="en-US" altLang="zh-CN" dirty="0">
                <a:solidFill>
                  <a:srgbClr val="005DA2"/>
                </a:solidFill>
                <a:latin typeface="微软雅黑" panose="020B0503020204020204" pitchFamily="34" charset="-122"/>
                <a:ea typeface="微软雅黑" panose="020B0503020204020204" pitchFamily="34" charset="-122"/>
              </a:rPr>
              <a:t>/</a:t>
            </a:r>
            <a:r>
              <a:rPr lang="en-US" altLang="zh-CN" dirty="0" err="1">
                <a:solidFill>
                  <a:srgbClr val="005DA2"/>
                </a:solidFill>
                <a:latin typeface="微软雅黑" panose="020B0503020204020204" pitchFamily="34" charset="-122"/>
                <a:ea typeface="微软雅黑" panose="020B0503020204020204" pitchFamily="34" charset="-122"/>
              </a:rPr>
              <a:t>pop_front</a:t>
            </a:r>
            <a:r>
              <a:rPr lang="zh-CN" altLang="en-US" dirty="0">
                <a:solidFill>
                  <a:srgbClr val="005DA2"/>
                </a:solidFill>
                <a:latin typeface="微软雅黑" panose="020B0503020204020204" pitchFamily="34" charset="-122"/>
                <a:ea typeface="微软雅黑" panose="020B0503020204020204" pitchFamily="34" charset="-122"/>
              </a:rPr>
              <a:t>函数？</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思考</a:t>
            </a:r>
            <a:r>
              <a:rPr lang="en-US" altLang="zh-CN" dirty="0">
                <a:solidFill>
                  <a:srgbClr val="005DA2"/>
                </a:solidFill>
                <a:latin typeface="微软雅黑" panose="020B0503020204020204" pitchFamily="34" charset="-122"/>
                <a:ea typeface="微软雅黑" panose="020B0503020204020204" pitchFamily="34" charset="-122"/>
              </a:rPr>
              <a:t>2</a:t>
            </a:r>
            <a:r>
              <a:rPr lang="zh-CN" altLang="en-US" dirty="0">
                <a:solidFill>
                  <a:srgbClr val="005DA2"/>
                </a:solidFill>
                <a:latin typeface="微软雅黑" panose="020B0503020204020204" pitchFamily="34" charset="-122"/>
                <a:ea typeface="微软雅黑" panose="020B0503020204020204" pitchFamily="34" charset="-122"/>
              </a:rPr>
              <a:t>：</a:t>
            </a:r>
            <a:r>
              <a:rPr lang="en-US" altLang="zh-CN" dirty="0">
                <a:solidFill>
                  <a:srgbClr val="005DA2"/>
                </a:solidFill>
                <a:latin typeface="微软雅黑" panose="020B0503020204020204" pitchFamily="34" charset="-122"/>
                <a:ea typeface="微软雅黑" panose="020B0503020204020204" pitchFamily="34" charset="-122"/>
              </a:rPr>
              <a:t>vector</a:t>
            </a:r>
            <a:r>
              <a:rPr lang="zh-CN" altLang="en-US" dirty="0">
                <a:solidFill>
                  <a:srgbClr val="005DA2"/>
                </a:solidFill>
                <a:latin typeface="微软雅黑" panose="020B0503020204020204" pitchFamily="34" charset="-122"/>
                <a:ea typeface="微软雅黑" panose="020B0503020204020204" pitchFamily="34" charset="-122"/>
              </a:rPr>
              <a:t>是如何实现动态改变大小的？</a:t>
            </a:r>
            <a:endParaRPr lang="en-US" altLang="zh-CN" dirty="0">
              <a:solidFill>
                <a:srgbClr val="005DA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868276"/>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734"/>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12</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2977976" y="2046770"/>
            <a:ext cx="5050408" cy="623250"/>
          </a:xfrm>
          <a:prstGeom prst="rect">
            <a:avLst/>
          </a:prstGeom>
          <a:noFill/>
        </p:spPr>
        <p:txBody>
          <a:bodyPr wrap="square" lIns="68584" tIns="34291" rIns="68584" bIns="34291" rtlCol="0">
            <a:spAutoFit/>
          </a:bodyPr>
          <a:lstStyle/>
          <a:p>
            <a:r>
              <a:rPr lang="zh-CN" altLang="en-GB" sz="3600" b="1" dirty="0">
                <a:solidFill>
                  <a:schemeClr val="tx1">
                    <a:lumMod val="75000"/>
                    <a:lumOff val="25000"/>
                  </a:schemeClr>
                </a:solidFill>
                <a:latin typeface="微软雅黑" panose="020B0503020204020204" pitchFamily="34" charset="-122"/>
                <a:ea typeface="微软雅黑" panose="020B0503020204020204" pitchFamily="34" charset="-122"/>
              </a:rPr>
              <a:t>标准</a:t>
            </a: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模板库</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2977976" y="2698179"/>
            <a:ext cx="6097342" cy="315473"/>
          </a:xfrm>
          <a:prstGeom prst="rect">
            <a:avLst/>
          </a:prstGeom>
          <a:noFill/>
        </p:spPr>
        <p:txBody>
          <a:bodyPr wrap="square" lIns="68584" tIns="34291" rIns="68584" bIns="34291" rtlCol="0">
            <a:spAutoFit/>
          </a:bodyPr>
          <a:lstStyle/>
          <a:p>
            <a:pPr eaLnBrk="0" hangingPunct="0"/>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STL</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vector</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4914FED-ED8F-437B-A358-40A55DA7BD2C}"/>
              </a:ext>
            </a:extLst>
          </p:cNvPr>
          <p:cNvSpPr txBox="1"/>
          <p:nvPr/>
        </p:nvSpPr>
        <p:spPr>
          <a:xfrm>
            <a:off x="683568" y="699542"/>
            <a:ext cx="7992888" cy="1661993"/>
          </a:xfrm>
          <a:prstGeom prst="rect">
            <a:avLst/>
          </a:prstGeom>
          <a:noFill/>
        </p:spPr>
        <p:txBody>
          <a:bodyPr wrap="square">
            <a:spAutoFit/>
          </a:bodyPr>
          <a:lstStyle/>
          <a:p>
            <a:pPr algn="just">
              <a:spcAft>
                <a:spcPts val="1200"/>
              </a:spcAft>
            </a:pPr>
            <a:r>
              <a:rPr lang="en-US" altLang="zh-CN" dirty="0">
                <a:solidFill>
                  <a:srgbClr val="005DA2"/>
                </a:solidFill>
                <a:latin typeface="微软雅黑" panose="020B0503020204020204" pitchFamily="34" charset="-122"/>
                <a:ea typeface="微软雅黑" panose="020B0503020204020204" pitchFamily="34" charset="-122"/>
              </a:rPr>
              <a:t>vector</a:t>
            </a:r>
            <a:r>
              <a:rPr lang="zh-CN" altLang="en-US" dirty="0">
                <a:solidFill>
                  <a:srgbClr val="005DA2"/>
                </a:solidFill>
                <a:latin typeface="微软雅黑" panose="020B0503020204020204" pitchFamily="34" charset="-122"/>
                <a:ea typeface="微软雅黑" panose="020B0503020204020204" pitchFamily="34" charset="-122"/>
              </a:rPr>
              <a:t>的实现原理：数据在内存中是</a:t>
            </a:r>
            <a:r>
              <a:rPr lang="zh-CN" altLang="en-US" dirty="0">
                <a:solidFill>
                  <a:srgbClr val="C00000"/>
                </a:solidFill>
                <a:latin typeface="微软雅黑" panose="020B0503020204020204" pitchFamily="34" charset="-122"/>
                <a:ea typeface="微软雅黑" panose="020B0503020204020204" pitchFamily="34" charset="-122"/>
              </a:rPr>
              <a:t>连续存储</a:t>
            </a:r>
            <a:r>
              <a:rPr lang="zh-CN" altLang="en-US" dirty="0">
                <a:solidFill>
                  <a:srgbClr val="005DA2"/>
                </a:solidFill>
                <a:latin typeface="微软雅黑" panose="020B0503020204020204" pitchFamily="34" charset="-122"/>
                <a:ea typeface="微软雅黑" panose="020B0503020204020204" pitchFamily="34" charset="-122"/>
              </a:rPr>
              <a:t>的</a:t>
            </a:r>
            <a:endParaRPr lang="en-US" altLang="zh-CN" dirty="0">
              <a:solidFill>
                <a:srgbClr val="005DA2"/>
              </a:solidFill>
              <a:latin typeface="微软雅黑" panose="020B0503020204020204" pitchFamily="34" charset="-122"/>
              <a:ea typeface="微软雅黑" panose="020B0503020204020204" pitchFamily="34" charset="-122"/>
            </a:endParaRPr>
          </a:p>
          <a:p>
            <a:pPr algn="just">
              <a:spcAft>
                <a:spcPts val="1200"/>
              </a:spcAft>
            </a:pPr>
            <a:r>
              <a:rPr lang="en-US" altLang="zh-CN" dirty="0">
                <a:solidFill>
                  <a:srgbClr val="005DA2"/>
                </a:solidFill>
                <a:latin typeface="微软雅黑" panose="020B0503020204020204" pitchFamily="34" charset="-122"/>
                <a:ea typeface="微软雅黑" panose="020B0503020204020204" pitchFamily="34" charset="-122"/>
              </a:rPr>
              <a:t>vector</a:t>
            </a:r>
            <a:r>
              <a:rPr lang="zh-CN" altLang="en-US" dirty="0">
                <a:solidFill>
                  <a:srgbClr val="005DA2"/>
                </a:solidFill>
                <a:latin typeface="微软雅黑" panose="020B0503020204020204" pitchFamily="34" charset="-122"/>
                <a:ea typeface="微软雅黑" panose="020B0503020204020204" pitchFamily="34" charset="-122"/>
              </a:rPr>
              <a:t>包含两个描述内存大小的函数：</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en-US" altLang="zh-CN" dirty="0">
                <a:solidFill>
                  <a:srgbClr val="005DA2"/>
                </a:solidFill>
                <a:latin typeface="微软雅黑" panose="020B0503020204020204" pitchFamily="34" charset="-122"/>
                <a:ea typeface="微软雅黑" panose="020B0503020204020204" pitchFamily="34" charset="-122"/>
              </a:rPr>
              <a:t>size</a:t>
            </a:r>
            <a:r>
              <a:rPr lang="zh-CN" altLang="en-US" dirty="0">
                <a:solidFill>
                  <a:srgbClr val="005DA2"/>
                </a:solidFill>
                <a:latin typeface="微软雅黑" panose="020B0503020204020204" pitchFamily="34" charset="-122"/>
                <a:ea typeface="微软雅黑" panose="020B0503020204020204" pitchFamily="34" charset="-122"/>
              </a:rPr>
              <a:t>：当前向量的名义大小</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en-US" altLang="zh-CN" dirty="0">
                <a:solidFill>
                  <a:srgbClr val="005DA2"/>
                </a:solidFill>
                <a:latin typeface="微软雅黑" panose="020B0503020204020204" pitchFamily="34" charset="-122"/>
                <a:ea typeface="微软雅黑" panose="020B0503020204020204" pitchFamily="34" charset="-122"/>
              </a:rPr>
              <a:t>capacity</a:t>
            </a:r>
            <a:r>
              <a:rPr lang="zh-CN" altLang="en-US" dirty="0">
                <a:solidFill>
                  <a:srgbClr val="005DA2"/>
                </a:solidFill>
                <a:latin typeface="微软雅黑" panose="020B0503020204020204" pitchFamily="34" charset="-122"/>
                <a:ea typeface="微软雅黑" panose="020B0503020204020204" pitchFamily="34" charset="-122"/>
              </a:rPr>
              <a:t>：当前向量申请的内存占用的大小</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9EC5CC4D-2138-49B4-BEBB-69CD0888C1E1}"/>
              </a:ext>
            </a:extLst>
          </p:cNvPr>
          <p:cNvGrpSpPr/>
          <p:nvPr/>
        </p:nvGrpSpPr>
        <p:grpSpPr>
          <a:xfrm>
            <a:off x="6012160" y="731839"/>
            <a:ext cx="2592288" cy="906952"/>
            <a:chOff x="5813482" y="1421166"/>
            <a:chExt cx="2808312" cy="11856544"/>
          </a:xfrm>
          <a:solidFill>
            <a:srgbClr val="FEFFBE"/>
          </a:solidFill>
        </p:grpSpPr>
        <p:sp>
          <p:nvSpPr>
            <p:cNvPr id="5" name="矩形 4">
              <a:extLst>
                <a:ext uri="{FF2B5EF4-FFF2-40B4-BE49-F238E27FC236}">
                  <a16:creationId xmlns:a16="http://schemas.microsoft.com/office/drawing/2014/main" id="{FFDF801E-6389-4EF6-B421-7750ECDDC2DB}"/>
                </a:ext>
              </a:extLst>
            </p:cNvPr>
            <p:cNvSpPr/>
            <p:nvPr/>
          </p:nvSpPr>
          <p:spPr>
            <a:xfrm>
              <a:off x="5813482" y="1421166"/>
              <a:ext cx="2808312" cy="11856544"/>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B26FAC5B-E06D-4537-8E68-227A0FC1C06D}"/>
                </a:ext>
              </a:extLst>
            </p:cNvPr>
            <p:cNvSpPr txBox="1"/>
            <p:nvPr/>
          </p:nvSpPr>
          <p:spPr>
            <a:xfrm>
              <a:off x="5860955" y="1917638"/>
              <a:ext cx="2713365" cy="10863588"/>
            </a:xfrm>
            <a:prstGeom prst="rect">
              <a:avLst/>
            </a:prstGeom>
            <a:grpFill/>
          </p:spPr>
          <p:txBody>
            <a:bodyPr wrap="square" rtlCol="0">
              <a:spAutoFit/>
            </a:bodyPr>
            <a:lstStyle/>
            <a:p>
              <a:pPr>
                <a:spcAft>
                  <a:spcPts val="600"/>
                </a:spcAft>
              </a:pPr>
              <a:r>
                <a:rPr lang="zh-CN" altLang="en-US" sz="1600" dirty="0">
                  <a:solidFill>
                    <a:srgbClr val="005DA2"/>
                  </a:solidFill>
                  <a:latin typeface="微软雅黑" panose="020B0503020204020204" pitchFamily="34" charset="-122"/>
                  <a:ea typeface="微软雅黑" panose="020B0503020204020204" pitchFamily="34" charset="-122"/>
                </a:rPr>
                <a:t>延伸阅读：</a:t>
              </a:r>
              <a:br>
                <a:rPr lang="en-US" altLang="zh-CN" sz="1600" dirty="0">
                  <a:solidFill>
                    <a:srgbClr val="005DA2"/>
                  </a:solidFill>
                  <a:latin typeface="微软雅黑" panose="020B0503020204020204" pitchFamily="34" charset="-122"/>
                  <a:ea typeface="微软雅黑" panose="020B0503020204020204" pitchFamily="34" charset="-122"/>
                </a:rPr>
              </a:b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allocator</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内存申请释放原理，</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tcmalloc</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jemalloc</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40" name="文本框 39">
            <a:extLst>
              <a:ext uri="{FF2B5EF4-FFF2-40B4-BE49-F238E27FC236}">
                <a16:creationId xmlns:a16="http://schemas.microsoft.com/office/drawing/2014/main" id="{63301876-EFBD-421F-A81E-26FB198E91D7}"/>
              </a:ext>
            </a:extLst>
          </p:cNvPr>
          <p:cNvSpPr txBox="1"/>
          <p:nvPr/>
        </p:nvSpPr>
        <p:spPr>
          <a:xfrm>
            <a:off x="683568" y="2739233"/>
            <a:ext cx="7992888" cy="2092881"/>
          </a:xfrm>
          <a:prstGeom prst="rect">
            <a:avLst/>
          </a:prstGeom>
          <a:noFill/>
        </p:spPr>
        <p:txBody>
          <a:bodyPr wrap="square">
            <a:spAutoFit/>
          </a:bodyPr>
          <a:lstStyle/>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当</a:t>
            </a:r>
            <a:r>
              <a:rPr lang="en-US" altLang="zh-CN" dirty="0">
                <a:solidFill>
                  <a:srgbClr val="005DA2"/>
                </a:solidFill>
                <a:latin typeface="微软雅黑" panose="020B0503020204020204" pitchFamily="34" charset="-122"/>
                <a:ea typeface="微软雅黑" panose="020B0503020204020204" pitchFamily="34" charset="-122"/>
              </a:rPr>
              <a:t>size &lt; capacity</a:t>
            </a:r>
            <a:r>
              <a:rPr lang="zh-CN" altLang="en-US" dirty="0">
                <a:solidFill>
                  <a:srgbClr val="005DA2"/>
                </a:solidFill>
                <a:latin typeface="微软雅黑" panose="020B0503020204020204" pitchFamily="34" charset="-122"/>
                <a:ea typeface="微软雅黑" panose="020B0503020204020204" pitchFamily="34" charset="-122"/>
              </a:rPr>
              <a:t>时，调用</a:t>
            </a:r>
            <a:r>
              <a:rPr lang="en-US" altLang="zh-CN" dirty="0" err="1">
                <a:solidFill>
                  <a:srgbClr val="005DA2"/>
                </a:solidFill>
                <a:latin typeface="微软雅黑" panose="020B0503020204020204" pitchFamily="34" charset="-122"/>
                <a:ea typeface="微软雅黑" panose="020B0503020204020204" pitchFamily="34" charset="-122"/>
              </a:rPr>
              <a:t>push_back</a:t>
            </a:r>
            <a:r>
              <a:rPr lang="zh-CN" altLang="en-US" dirty="0">
                <a:solidFill>
                  <a:srgbClr val="005DA2"/>
                </a:solidFill>
                <a:latin typeface="微软雅黑" panose="020B0503020204020204" pitchFamily="34" charset="-122"/>
                <a:ea typeface="微软雅黑" panose="020B0503020204020204" pitchFamily="34" charset="-122"/>
              </a:rPr>
              <a:t>插入新元素无需重新申请内存</a:t>
            </a:r>
            <a:endParaRPr lang="en-US" altLang="zh-CN" dirty="0">
              <a:solidFill>
                <a:srgbClr val="005DA2"/>
              </a:solidFill>
              <a:latin typeface="微软雅黑" panose="020B0503020204020204" pitchFamily="34" charset="-122"/>
              <a:ea typeface="微软雅黑" panose="020B0503020204020204" pitchFamily="34" charset="-122"/>
            </a:endParaRPr>
          </a:p>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当</a:t>
            </a:r>
            <a:r>
              <a:rPr lang="en-US" altLang="zh-CN" dirty="0">
                <a:solidFill>
                  <a:srgbClr val="005DA2"/>
                </a:solidFill>
                <a:latin typeface="微软雅黑" panose="020B0503020204020204" pitchFamily="34" charset="-122"/>
                <a:ea typeface="微软雅黑" panose="020B0503020204020204" pitchFamily="34" charset="-122"/>
              </a:rPr>
              <a:t>size == capacity</a:t>
            </a:r>
            <a:r>
              <a:rPr lang="zh-CN" altLang="en-US" dirty="0">
                <a:solidFill>
                  <a:srgbClr val="005DA2"/>
                </a:solidFill>
                <a:latin typeface="微软雅黑" panose="020B0503020204020204" pitchFamily="34" charset="-122"/>
                <a:ea typeface="微软雅黑" panose="020B0503020204020204" pitchFamily="34" charset="-122"/>
              </a:rPr>
              <a:t>时，调用</a:t>
            </a:r>
            <a:r>
              <a:rPr lang="en-US" altLang="zh-CN" dirty="0" err="1">
                <a:solidFill>
                  <a:srgbClr val="005DA2"/>
                </a:solidFill>
                <a:latin typeface="微软雅黑" panose="020B0503020204020204" pitchFamily="34" charset="-122"/>
                <a:ea typeface="微软雅黑" panose="020B0503020204020204" pitchFamily="34" charset="-122"/>
              </a:rPr>
              <a:t>push_back</a:t>
            </a:r>
            <a:r>
              <a:rPr lang="zh-CN" altLang="en-US" dirty="0">
                <a:solidFill>
                  <a:srgbClr val="005DA2"/>
                </a:solidFill>
                <a:latin typeface="微软雅黑" panose="020B0503020204020204" pitchFamily="34" charset="-122"/>
                <a:ea typeface="微软雅黑" panose="020B0503020204020204" pitchFamily="34" charset="-122"/>
              </a:rPr>
              <a:t>插入新元素，需要：</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重新申请内存，内存大小为原先</a:t>
            </a:r>
            <a:r>
              <a:rPr lang="en-US" altLang="zh-CN" dirty="0">
                <a:solidFill>
                  <a:srgbClr val="005DA2"/>
                </a:solidFill>
                <a:latin typeface="微软雅黑" panose="020B0503020204020204" pitchFamily="34" charset="-122"/>
                <a:ea typeface="微软雅黑" panose="020B0503020204020204" pitchFamily="34" charset="-122"/>
              </a:rPr>
              <a:t>size</a:t>
            </a:r>
            <a:r>
              <a:rPr lang="zh-CN" altLang="en-US" dirty="0">
                <a:solidFill>
                  <a:srgbClr val="005DA2"/>
                </a:solidFill>
                <a:latin typeface="微软雅黑" panose="020B0503020204020204" pitchFamily="34" charset="-122"/>
                <a:ea typeface="微软雅黑" panose="020B0503020204020204" pitchFamily="34" charset="-122"/>
              </a:rPr>
              <a:t>的</a:t>
            </a:r>
            <a:r>
              <a:rPr lang="en-US" altLang="zh-CN" dirty="0">
                <a:solidFill>
                  <a:srgbClr val="005DA2"/>
                </a:solidFill>
                <a:latin typeface="微软雅黑" panose="020B0503020204020204" pitchFamily="34" charset="-122"/>
                <a:ea typeface="微软雅黑" panose="020B0503020204020204" pitchFamily="34" charset="-122"/>
              </a:rPr>
              <a:t>2</a:t>
            </a:r>
            <a:r>
              <a:rPr lang="zh-CN" altLang="en-US" dirty="0">
                <a:solidFill>
                  <a:srgbClr val="005DA2"/>
                </a:solidFill>
                <a:latin typeface="微软雅黑" panose="020B0503020204020204" pitchFamily="34" charset="-122"/>
                <a:ea typeface="微软雅黑" panose="020B0503020204020204" pitchFamily="34" charset="-122"/>
              </a:rPr>
              <a:t>倍</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将原先向量内容拷贝到新申请的内存中，并插入新元素</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释放原先占有的内存</a:t>
            </a:r>
            <a:endParaRPr lang="en-US" altLang="zh-CN" dirty="0">
              <a:solidFill>
                <a:srgbClr val="005DA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861955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61E7944E-7D98-4388-8CD0-6D70B6B65BD0}"/>
              </a:ext>
            </a:extLst>
          </p:cNvPr>
          <p:cNvSpPr/>
          <p:nvPr/>
        </p:nvSpPr>
        <p:spPr>
          <a:xfrm>
            <a:off x="6764959" y="3822591"/>
            <a:ext cx="1152128" cy="2799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a:extLst>
              <a:ext uri="{FF2B5EF4-FFF2-40B4-BE49-F238E27FC236}">
                <a16:creationId xmlns:a16="http://schemas.microsoft.com/office/drawing/2014/main" id="{C78BB39F-A9CA-40C0-870A-5C2E391A77E9}"/>
              </a:ext>
            </a:extLst>
          </p:cNvPr>
          <p:cNvSpPr/>
          <p:nvPr/>
        </p:nvSpPr>
        <p:spPr>
          <a:xfrm>
            <a:off x="6764959" y="4102492"/>
            <a:ext cx="1152128" cy="2799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vector</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4914FED-ED8F-437B-A358-40A55DA7BD2C}"/>
              </a:ext>
            </a:extLst>
          </p:cNvPr>
          <p:cNvSpPr txBox="1"/>
          <p:nvPr/>
        </p:nvSpPr>
        <p:spPr>
          <a:xfrm>
            <a:off x="683568" y="699542"/>
            <a:ext cx="7992888" cy="800219"/>
          </a:xfrm>
          <a:prstGeom prst="rect">
            <a:avLst/>
          </a:prstGeom>
          <a:noFill/>
        </p:spPr>
        <p:txBody>
          <a:bodyPr wrap="square">
            <a:spAutoFit/>
          </a:bodyPr>
          <a:lstStyle/>
          <a:p>
            <a:pPr algn="just">
              <a:spcAft>
                <a:spcPts val="1200"/>
              </a:spcAft>
            </a:pPr>
            <a:r>
              <a:rPr lang="en-US" altLang="zh-CN" dirty="0">
                <a:solidFill>
                  <a:srgbClr val="005DA2"/>
                </a:solidFill>
                <a:latin typeface="微软雅黑" panose="020B0503020204020204" pitchFamily="34" charset="-122"/>
                <a:ea typeface="微软雅黑" panose="020B0503020204020204" pitchFamily="34" charset="-122"/>
              </a:rPr>
              <a:t>vector</a:t>
            </a:r>
            <a:r>
              <a:rPr lang="zh-CN" altLang="en-US" dirty="0">
                <a:solidFill>
                  <a:srgbClr val="005DA2"/>
                </a:solidFill>
                <a:latin typeface="微软雅黑" panose="020B0503020204020204" pitchFamily="34" charset="-122"/>
                <a:ea typeface="微软雅黑" panose="020B0503020204020204" pitchFamily="34" charset="-122"/>
              </a:rPr>
              <a:t>的实现原理：数据在内存中是</a:t>
            </a:r>
            <a:r>
              <a:rPr lang="zh-CN" altLang="en-US" dirty="0">
                <a:solidFill>
                  <a:srgbClr val="C00000"/>
                </a:solidFill>
                <a:latin typeface="微软雅黑" panose="020B0503020204020204" pitchFamily="34" charset="-122"/>
                <a:ea typeface="微软雅黑" panose="020B0503020204020204" pitchFamily="34" charset="-122"/>
              </a:rPr>
              <a:t>连续存储</a:t>
            </a:r>
            <a:r>
              <a:rPr lang="zh-CN" altLang="en-US" dirty="0">
                <a:solidFill>
                  <a:srgbClr val="005DA2"/>
                </a:solidFill>
                <a:latin typeface="微软雅黑" panose="020B0503020204020204" pitchFamily="34" charset="-122"/>
                <a:ea typeface="微软雅黑" panose="020B0503020204020204" pitchFamily="34" charset="-122"/>
              </a:rPr>
              <a:t>的</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endParaRPr lang="en-US" altLang="zh-CN" dirty="0">
              <a:solidFill>
                <a:srgbClr val="005DA2"/>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145F5C6C-0A39-4B33-8C76-972F45A3B2F4}"/>
              </a:ext>
            </a:extLst>
          </p:cNvPr>
          <p:cNvSpPr/>
          <p:nvPr/>
        </p:nvSpPr>
        <p:spPr>
          <a:xfrm>
            <a:off x="6764959" y="1583383"/>
            <a:ext cx="1152128" cy="27990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52E63532-CA47-4956-B65B-10CA1EE6380F}"/>
              </a:ext>
            </a:extLst>
          </p:cNvPr>
          <p:cNvSpPr/>
          <p:nvPr/>
        </p:nvSpPr>
        <p:spPr>
          <a:xfrm>
            <a:off x="6764959" y="1863284"/>
            <a:ext cx="1152128" cy="27990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a:extLst>
              <a:ext uri="{FF2B5EF4-FFF2-40B4-BE49-F238E27FC236}">
                <a16:creationId xmlns:a16="http://schemas.microsoft.com/office/drawing/2014/main" id="{D3E5B2BE-C61C-4450-A190-99486CE5602B}"/>
              </a:ext>
            </a:extLst>
          </p:cNvPr>
          <p:cNvSpPr/>
          <p:nvPr/>
        </p:nvSpPr>
        <p:spPr>
          <a:xfrm>
            <a:off x="6764959" y="2143185"/>
            <a:ext cx="1152128" cy="27990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10">
            <a:extLst>
              <a:ext uri="{FF2B5EF4-FFF2-40B4-BE49-F238E27FC236}">
                <a16:creationId xmlns:a16="http://schemas.microsoft.com/office/drawing/2014/main" id="{4A987C02-D8D7-43CD-8BE3-9F6287D88AB8}"/>
              </a:ext>
            </a:extLst>
          </p:cNvPr>
          <p:cNvSpPr/>
          <p:nvPr/>
        </p:nvSpPr>
        <p:spPr>
          <a:xfrm>
            <a:off x="6764959" y="2423086"/>
            <a:ext cx="1152128" cy="27990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a:extLst>
              <a:ext uri="{FF2B5EF4-FFF2-40B4-BE49-F238E27FC236}">
                <a16:creationId xmlns:a16="http://schemas.microsoft.com/office/drawing/2014/main" id="{7E43A53B-45A2-4B9B-A8E5-BC586D29D191}"/>
              </a:ext>
            </a:extLst>
          </p:cNvPr>
          <p:cNvSpPr/>
          <p:nvPr/>
        </p:nvSpPr>
        <p:spPr>
          <a:xfrm>
            <a:off x="6764959" y="2702987"/>
            <a:ext cx="1152128" cy="27990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a:extLst>
              <a:ext uri="{FF2B5EF4-FFF2-40B4-BE49-F238E27FC236}">
                <a16:creationId xmlns:a16="http://schemas.microsoft.com/office/drawing/2014/main" id="{052D8A15-1203-4CF1-9DCF-07FFF238009C}"/>
              </a:ext>
            </a:extLst>
          </p:cNvPr>
          <p:cNvSpPr/>
          <p:nvPr/>
        </p:nvSpPr>
        <p:spPr>
          <a:xfrm>
            <a:off x="6764959" y="2982888"/>
            <a:ext cx="1152128" cy="27990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a:extLst>
              <a:ext uri="{FF2B5EF4-FFF2-40B4-BE49-F238E27FC236}">
                <a16:creationId xmlns:a16="http://schemas.microsoft.com/office/drawing/2014/main" id="{B6A56343-F830-482C-8C0F-47335F3BF9A5}"/>
              </a:ext>
            </a:extLst>
          </p:cNvPr>
          <p:cNvSpPr/>
          <p:nvPr/>
        </p:nvSpPr>
        <p:spPr>
          <a:xfrm>
            <a:off x="6764959" y="3262789"/>
            <a:ext cx="1152128" cy="27990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a:extLst>
              <a:ext uri="{FF2B5EF4-FFF2-40B4-BE49-F238E27FC236}">
                <a16:creationId xmlns:a16="http://schemas.microsoft.com/office/drawing/2014/main" id="{41BE96F2-61A7-44AE-8C77-ED3B78FCB33D}"/>
              </a:ext>
            </a:extLst>
          </p:cNvPr>
          <p:cNvSpPr/>
          <p:nvPr/>
        </p:nvSpPr>
        <p:spPr>
          <a:xfrm>
            <a:off x="6764959" y="3542690"/>
            <a:ext cx="1152128" cy="27990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文本框 17">
            <a:extLst>
              <a:ext uri="{FF2B5EF4-FFF2-40B4-BE49-F238E27FC236}">
                <a16:creationId xmlns:a16="http://schemas.microsoft.com/office/drawing/2014/main" id="{E79FBF17-71C9-4576-8170-3E794678E958}"/>
              </a:ext>
            </a:extLst>
          </p:cNvPr>
          <p:cNvSpPr txBox="1"/>
          <p:nvPr/>
        </p:nvSpPr>
        <p:spPr>
          <a:xfrm>
            <a:off x="5684839" y="1491630"/>
            <a:ext cx="1512168" cy="307777"/>
          </a:xfrm>
          <a:prstGeom prst="rect">
            <a:avLst/>
          </a:prstGeom>
          <a:noFill/>
        </p:spPr>
        <p:txBody>
          <a:bodyPr wrap="square">
            <a:spAutoFit/>
          </a:bodyPr>
          <a:lstStyle/>
          <a:p>
            <a:r>
              <a:rPr lang="en-US" altLang="zh-CN" sz="1400" dirty="0">
                <a:solidFill>
                  <a:srgbClr val="005DA2"/>
                </a:solidFill>
                <a:latin typeface="微软雅黑" panose="020B0503020204020204" pitchFamily="34" charset="-122"/>
                <a:ea typeface="微软雅黑" panose="020B0503020204020204" pitchFamily="34" charset="-122"/>
              </a:rPr>
              <a:t>0x100000</a:t>
            </a:r>
            <a:endParaRPr lang="zh-CN" altLang="en-US" sz="1400" dirty="0"/>
          </a:p>
        </p:txBody>
      </p:sp>
      <p:sp>
        <p:nvSpPr>
          <p:cNvPr id="20" name="文本框 19">
            <a:extLst>
              <a:ext uri="{FF2B5EF4-FFF2-40B4-BE49-F238E27FC236}">
                <a16:creationId xmlns:a16="http://schemas.microsoft.com/office/drawing/2014/main" id="{C6C38C82-49E3-412B-9550-0908F620409E}"/>
              </a:ext>
            </a:extLst>
          </p:cNvPr>
          <p:cNvSpPr txBox="1"/>
          <p:nvPr/>
        </p:nvSpPr>
        <p:spPr>
          <a:xfrm>
            <a:off x="5684839" y="1993359"/>
            <a:ext cx="1512168" cy="307777"/>
          </a:xfrm>
          <a:prstGeom prst="rect">
            <a:avLst/>
          </a:prstGeom>
          <a:noFill/>
        </p:spPr>
        <p:txBody>
          <a:bodyPr wrap="square">
            <a:spAutoFit/>
          </a:bodyPr>
          <a:lstStyle/>
          <a:p>
            <a:r>
              <a:rPr lang="en-US" altLang="zh-CN" sz="1400" dirty="0">
                <a:solidFill>
                  <a:srgbClr val="005DA2"/>
                </a:solidFill>
                <a:latin typeface="微软雅黑" panose="020B0503020204020204" pitchFamily="34" charset="-122"/>
                <a:ea typeface="微软雅黑" panose="020B0503020204020204" pitchFamily="34" charset="-122"/>
              </a:rPr>
              <a:t>0x100008</a:t>
            </a:r>
            <a:endParaRPr lang="zh-CN" altLang="en-US" sz="1400" dirty="0"/>
          </a:p>
        </p:txBody>
      </p:sp>
      <p:sp>
        <p:nvSpPr>
          <p:cNvPr id="21" name="文本框 20">
            <a:extLst>
              <a:ext uri="{FF2B5EF4-FFF2-40B4-BE49-F238E27FC236}">
                <a16:creationId xmlns:a16="http://schemas.microsoft.com/office/drawing/2014/main" id="{3E4CF85D-3ED1-455E-99EE-6513F4A0E309}"/>
              </a:ext>
            </a:extLst>
          </p:cNvPr>
          <p:cNvSpPr txBox="1"/>
          <p:nvPr/>
        </p:nvSpPr>
        <p:spPr>
          <a:xfrm>
            <a:off x="5684839" y="2572912"/>
            <a:ext cx="1512168" cy="307777"/>
          </a:xfrm>
          <a:prstGeom prst="rect">
            <a:avLst/>
          </a:prstGeom>
          <a:noFill/>
        </p:spPr>
        <p:txBody>
          <a:bodyPr wrap="square">
            <a:spAutoFit/>
          </a:bodyPr>
          <a:lstStyle/>
          <a:p>
            <a:r>
              <a:rPr lang="en-US" altLang="zh-CN" sz="1400" dirty="0">
                <a:solidFill>
                  <a:srgbClr val="005DA2"/>
                </a:solidFill>
                <a:latin typeface="微软雅黑" panose="020B0503020204020204" pitchFamily="34" charset="-122"/>
                <a:ea typeface="微软雅黑" panose="020B0503020204020204" pitchFamily="34" charset="-122"/>
              </a:rPr>
              <a:t>0x100010</a:t>
            </a:r>
            <a:endParaRPr lang="zh-CN" altLang="en-US" sz="1400" dirty="0"/>
          </a:p>
        </p:txBody>
      </p:sp>
      <p:sp>
        <p:nvSpPr>
          <p:cNvPr id="22" name="文本框 21">
            <a:extLst>
              <a:ext uri="{FF2B5EF4-FFF2-40B4-BE49-F238E27FC236}">
                <a16:creationId xmlns:a16="http://schemas.microsoft.com/office/drawing/2014/main" id="{C41FADEE-3A92-4DA0-BD3B-0A65341D9547}"/>
              </a:ext>
            </a:extLst>
          </p:cNvPr>
          <p:cNvSpPr txBox="1"/>
          <p:nvPr/>
        </p:nvSpPr>
        <p:spPr>
          <a:xfrm>
            <a:off x="5684839" y="3094962"/>
            <a:ext cx="1512168" cy="307777"/>
          </a:xfrm>
          <a:prstGeom prst="rect">
            <a:avLst/>
          </a:prstGeom>
          <a:noFill/>
        </p:spPr>
        <p:txBody>
          <a:bodyPr wrap="square">
            <a:spAutoFit/>
          </a:bodyPr>
          <a:lstStyle/>
          <a:p>
            <a:r>
              <a:rPr lang="en-US" altLang="zh-CN" sz="1400" dirty="0">
                <a:solidFill>
                  <a:srgbClr val="005DA2"/>
                </a:solidFill>
                <a:latin typeface="微软雅黑" panose="020B0503020204020204" pitchFamily="34" charset="-122"/>
                <a:ea typeface="微软雅黑" panose="020B0503020204020204" pitchFamily="34" charset="-122"/>
              </a:rPr>
              <a:t>0x100018</a:t>
            </a:r>
            <a:endParaRPr lang="zh-CN" altLang="en-US" sz="1400" dirty="0"/>
          </a:p>
        </p:txBody>
      </p:sp>
      <p:sp>
        <p:nvSpPr>
          <p:cNvPr id="23" name="文本框 22">
            <a:extLst>
              <a:ext uri="{FF2B5EF4-FFF2-40B4-BE49-F238E27FC236}">
                <a16:creationId xmlns:a16="http://schemas.microsoft.com/office/drawing/2014/main" id="{98D79AA4-82E9-4129-8BD5-56D051963DC9}"/>
              </a:ext>
            </a:extLst>
          </p:cNvPr>
          <p:cNvSpPr txBox="1"/>
          <p:nvPr/>
        </p:nvSpPr>
        <p:spPr>
          <a:xfrm>
            <a:off x="5684839" y="3668702"/>
            <a:ext cx="1512168" cy="307777"/>
          </a:xfrm>
          <a:prstGeom prst="rect">
            <a:avLst/>
          </a:prstGeom>
          <a:noFill/>
        </p:spPr>
        <p:txBody>
          <a:bodyPr wrap="square">
            <a:spAutoFit/>
          </a:bodyPr>
          <a:lstStyle/>
          <a:p>
            <a:r>
              <a:rPr lang="en-US" altLang="zh-CN" sz="1400" dirty="0">
                <a:solidFill>
                  <a:srgbClr val="005DA2"/>
                </a:solidFill>
                <a:latin typeface="微软雅黑" panose="020B0503020204020204" pitchFamily="34" charset="-122"/>
                <a:ea typeface="微软雅黑" panose="020B0503020204020204" pitchFamily="34" charset="-122"/>
              </a:rPr>
              <a:t>0x100020</a:t>
            </a:r>
            <a:endParaRPr lang="zh-CN" altLang="en-US" sz="1400" dirty="0"/>
          </a:p>
        </p:txBody>
      </p:sp>
      <p:sp>
        <p:nvSpPr>
          <p:cNvPr id="24" name="文本框 23">
            <a:extLst>
              <a:ext uri="{FF2B5EF4-FFF2-40B4-BE49-F238E27FC236}">
                <a16:creationId xmlns:a16="http://schemas.microsoft.com/office/drawing/2014/main" id="{7CE54E47-7D55-4EC7-92B6-ADC1F99E9A5F}"/>
              </a:ext>
            </a:extLst>
          </p:cNvPr>
          <p:cNvSpPr txBox="1"/>
          <p:nvPr/>
        </p:nvSpPr>
        <p:spPr>
          <a:xfrm>
            <a:off x="5684839" y="4200629"/>
            <a:ext cx="1512168" cy="307777"/>
          </a:xfrm>
          <a:prstGeom prst="rect">
            <a:avLst/>
          </a:prstGeom>
          <a:noFill/>
        </p:spPr>
        <p:txBody>
          <a:bodyPr wrap="square">
            <a:spAutoFit/>
          </a:bodyPr>
          <a:lstStyle/>
          <a:p>
            <a:r>
              <a:rPr lang="en-US" altLang="zh-CN" sz="1400" dirty="0">
                <a:solidFill>
                  <a:srgbClr val="005DA2"/>
                </a:solidFill>
                <a:latin typeface="微软雅黑" panose="020B0503020204020204" pitchFamily="34" charset="-122"/>
                <a:ea typeface="微软雅黑" panose="020B0503020204020204" pitchFamily="34" charset="-122"/>
              </a:rPr>
              <a:t>0x100028</a:t>
            </a:r>
            <a:endParaRPr lang="zh-CN" altLang="en-US" sz="1400" dirty="0"/>
          </a:p>
        </p:txBody>
      </p:sp>
      <p:grpSp>
        <p:nvGrpSpPr>
          <p:cNvPr id="25" name="组合 24">
            <a:extLst>
              <a:ext uri="{FF2B5EF4-FFF2-40B4-BE49-F238E27FC236}">
                <a16:creationId xmlns:a16="http://schemas.microsoft.com/office/drawing/2014/main" id="{0A3F7427-BA09-4DA1-A941-E1DAA1028BC1}"/>
              </a:ext>
            </a:extLst>
          </p:cNvPr>
          <p:cNvGrpSpPr/>
          <p:nvPr/>
        </p:nvGrpSpPr>
        <p:grpSpPr>
          <a:xfrm>
            <a:off x="735306" y="1455807"/>
            <a:ext cx="4022036" cy="3061783"/>
            <a:chOff x="826068" y="2276351"/>
            <a:chExt cx="8064896" cy="6938342"/>
          </a:xfrm>
        </p:grpSpPr>
        <p:sp>
          <p:nvSpPr>
            <p:cNvPr id="26" name="矩形 25">
              <a:extLst>
                <a:ext uri="{FF2B5EF4-FFF2-40B4-BE49-F238E27FC236}">
                  <a16:creationId xmlns:a16="http://schemas.microsoft.com/office/drawing/2014/main" id="{BDB5BB77-3AE8-4912-8203-6487FCC301CC}"/>
                </a:ext>
              </a:extLst>
            </p:cNvPr>
            <p:cNvSpPr/>
            <p:nvPr/>
          </p:nvSpPr>
          <p:spPr>
            <a:xfrm>
              <a:off x="826068" y="2276351"/>
              <a:ext cx="8064896" cy="6938342"/>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文本框 26">
              <a:extLst>
                <a:ext uri="{FF2B5EF4-FFF2-40B4-BE49-F238E27FC236}">
                  <a16:creationId xmlns:a16="http://schemas.microsoft.com/office/drawing/2014/main" id="{967B27D2-10BA-41E3-8750-FCB614A39DF8}"/>
                </a:ext>
              </a:extLst>
            </p:cNvPr>
            <p:cNvSpPr txBox="1"/>
            <p:nvPr/>
          </p:nvSpPr>
          <p:spPr>
            <a:xfrm>
              <a:off x="889811" y="2446160"/>
              <a:ext cx="7859289" cy="6486341"/>
            </a:xfrm>
            <a:prstGeom prst="rect">
              <a:avLst/>
            </a:prstGeom>
            <a:noFill/>
          </p:spPr>
          <p:txBody>
            <a:bodyPr wrap="square">
              <a:spAutoFit/>
            </a:bodyPr>
            <a:lstStyle/>
            <a:p>
              <a:r>
                <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vector&lt;int&gt; v(4);</a:t>
              </a:r>
            </a:p>
            <a:p>
              <a:r>
                <a:rPr lang="en-US" altLang="zh-CN" dirty="0" err="1">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cout</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 &lt;&lt; </a:t>
              </a:r>
              <a:r>
                <a:rPr lang="en-US" altLang="zh-CN" dirty="0" err="1">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v.capacity</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 &lt;&lt; </a:t>
              </a:r>
              <a:r>
                <a:rPr lang="en-US" altLang="zh-CN" dirty="0" err="1">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endl</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 // 4</a:t>
              </a:r>
            </a:p>
            <a:p>
              <a:r>
                <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v[0] = 1;</a:t>
              </a:r>
            </a:p>
            <a:p>
              <a:r>
                <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v[1] = 2;</a:t>
              </a:r>
            </a:p>
            <a:p>
              <a:r>
                <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v[2] = 3;</a:t>
              </a:r>
            </a:p>
            <a:p>
              <a:r>
                <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v[3] = 4;</a:t>
              </a:r>
            </a:p>
            <a:p>
              <a:endPar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endParaRPr>
            </a:p>
            <a:p>
              <a:r>
                <a:rPr lang="en-US" altLang="zh-CN" dirty="0" err="1">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v.push_back</a:t>
              </a:r>
              <a:r>
                <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(5);	// </a:t>
              </a:r>
              <a:r>
                <a:rPr lang="zh-CN" altLang="en-US" dirty="0">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发生数据搬移</a:t>
              </a:r>
              <a:endPar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endParaRPr>
            </a:p>
            <a:p>
              <a:r>
                <a:rPr lang="en-US" altLang="zh-CN" dirty="0" err="1">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cout</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 &lt;&lt; </a:t>
              </a:r>
              <a:r>
                <a:rPr lang="en-US" altLang="zh-CN" dirty="0" err="1">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v.capacity</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 &lt;&lt; </a:t>
              </a:r>
              <a:r>
                <a:rPr lang="en-US" altLang="zh-CN" dirty="0" err="1">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endl</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  // 8</a:t>
              </a:r>
            </a:p>
            <a:p>
              <a:r>
                <a:rPr lang="en-US" altLang="zh-CN" dirty="0" err="1">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v.push_back</a:t>
              </a:r>
              <a:r>
                <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(6);	// </a:t>
              </a:r>
              <a:r>
                <a:rPr lang="zh-CN" altLang="en-US" dirty="0">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不发生数据搬移</a:t>
              </a:r>
              <a:endPar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grpSp>
      <p:sp>
        <p:nvSpPr>
          <p:cNvPr id="28" name="文本框 27">
            <a:extLst>
              <a:ext uri="{FF2B5EF4-FFF2-40B4-BE49-F238E27FC236}">
                <a16:creationId xmlns:a16="http://schemas.microsoft.com/office/drawing/2014/main" id="{F7AC68EE-E137-4D32-85BA-0581C1FB020A}"/>
              </a:ext>
            </a:extLst>
          </p:cNvPr>
          <p:cNvSpPr txBox="1"/>
          <p:nvPr/>
        </p:nvSpPr>
        <p:spPr>
          <a:xfrm>
            <a:off x="7197007" y="1606605"/>
            <a:ext cx="288032" cy="276999"/>
          </a:xfrm>
          <a:prstGeom prst="rect">
            <a:avLst/>
          </a:prstGeom>
          <a:noFill/>
        </p:spPr>
        <p:txBody>
          <a:bodyPr wrap="square">
            <a:spAutoFit/>
          </a:bodyPr>
          <a:lstStyle/>
          <a:p>
            <a:r>
              <a:rPr lang="en-US" altLang="zh-CN" sz="1200" dirty="0">
                <a:solidFill>
                  <a:srgbClr val="005DA2"/>
                </a:solidFill>
                <a:latin typeface="微软雅黑" panose="020B0503020204020204" pitchFamily="34" charset="-122"/>
                <a:ea typeface="微软雅黑" panose="020B0503020204020204" pitchFamily="34" charset="-122"/>
              </a:rPr>
              <a:t>1</a:t>
            </a:r>
            <a:endParaRPr lang="zh-CN" altLang="en-US" sz="1200" dirty="0"/>
          </a:p>
        </p:txBody>
      </p:sp>
      <p:sp>
        <p:nvSpPr>
          <p:cNvPr id="29" name="文本框 28">
            <a:extLst>
              <a:ext uri="{FF2B5EF4-FFF2-40B4-BE49-F238E27FC236}">
                <a16:creationId xmlns:a16="http://schemas.microsoft.com/office/drawing/2014/main" id="{A7C583B0-741C-42EF-9D3F-8E8B19050D75}"/>
              </a:ext>
            </a:extLst>
          </p:cNvPr>
          <p:cNvSpPr txBox="1"/>
          <p:nvPr/>
        </p:nvSpPr>
        <p:spPr>
          <a:xfrm>
            <a:off x="7197007" y="1892611"/>
            <a:ext cx="288032" cy="276999"/>
          </a:xfrm>
          <a:prstGeom prst="rect">
            <a:avLst/>
          </a:prstGeom>
          <a:noFill/>
        </p:spPr>
        <p:txBody>
          <a:bodyPr wrap="square">
            <a:spAutoFit/>
          </a:bodyPr>
          <a:lstStyle/>
          <a:p>
            <a:r>
              <a:rPr lang="en-US" altLang="zh-CN" sz="1200" dirty="0">
                <a:solidFill>
                  <a:srgbClr val="005DA2"/>
                </a:solidFill>
                <a:latin typeface="微软雅黑" panose="020B0503020204020204" pitchFamily="34" charset="-122"/>
                <a:ea typeface="微软雅黑" panose="020B0503020204020204" pitchFamily="34" charset="-122"/>
              </a:rPr>
              <a:t>2</a:t>
            </a:r>
            <a:endParaRPr lang="zh-CN" altLang="en-US" sz="1200" dirty="0"/>
          </a:p>
        </p:txBody>
      </p:sp>
      <p:sp>
        <p:nvSpPr>
          <p:cNvPr id="30" name="文本框 29">
            <a:extLst>
              <a:ext uri="{FF2B5EF4-FFF2-40B4-BE49-F238E27FC236}">
                <a16:creationId xmlns:a16="http://schemas.microsoft.com/office/drawing/2014/main" id="{385A0F9D-A9FE-49A7-99DB-6E13A9ADEABF}"/>
              </a:ext>
            </a:extLst>
          </p:cNvPr>
          <p:cNvSpPr txBox="1"/>
          <p:nvPr/>
        </p:nvSpPr>
        <p:spPr>
          <a:xfrm>
            <a:off x="7197007" y="2164087"/>
            <a:ext cx="288032" cy="276999"/>
          </a:xfrm>
          <a:prstGeom prst="rect">
            <a:avLst/>
          </a:prstGeom>
          <a:noFill/>
        </p:spPr>
        <p:txBody>
          <a:bodyPr wrap="square">
            <a:spAutoFit/>
          </a:bodyPr>
          <a:lstStyle/>
          <a:p>
            <a:r>
              <a:rPr lang="en-US" altLang="zh-CN" sz="1200" dirty="0">
                <a:solidFill>
                  <a:srgbClr val="005DA2"/>
                </a:solidFill>
                <a:latin typeface="微软雅黑" panose="020B0503020204020204" pitchFamily="34" charset="-122"/>
                <a:ea typeface="微软雅黑" panose="020B0503020204020204" pitchFamily="34" charset="-122"/>
              </a:rPr>
              <a:t>3</a:t>
            </a:r>
            <a:endParaRPr lang="zh-CN" altLang="en-US" sz="1200" dirty="0"/>
          </a:p>
        </p:txBody>
      </p:sp>
      <p:sp>
        <p:nvSpPr>
          <p:cNvPr id="31" name="文本框 30">
            <a:extLst>
              <a:ext uri="{FF2B5EF4-FFF2-40B4-BE49-F238E27FC236}">
                <a16:creationId xmlns:a16="http://schemas.microsoft.com/office/drawing/2014/main" id="{E7E55E33-1CFC-4EC5-880C-921D41D89650}"/>
              </a:ext>
            </a:extLst>
          </p:cNvPr>
          <p:cNvSpPr txBox="1"/>
          <p:nvPr/>
        </p:nvSpPr>
        <p:spPr>
          <a:xfrm>
            <a:off x="7197007" y="2457351"/>
            <a:ext cx="288032" cy="276999"/>
          </a:xfrm>
          <a:prstGeom prst="rect">
            <a:avLst/>
          </a:prstGeom>
          <a:noFill/>
        </p:spPr>
        <p:txBody>
          <a:bodyPr wrap="square">
            <a:spAutoFit/>
          </a:bodyPr>
          <a:lstStyle/>
          <a:p>
            <a:r>
              <a:rPr lang="en-US" altLang="zh-CN" sz="1200" dirty="0">
                <a:solidFill>
                  <a:srgbClr val="005DA2"/>
                </a:solidFill>
                <a:latin typeface="微软雅黑" panose="020B0503020204020204" pitchFamily="34" charset="-122"/>
                <a:ea typeface="微软雅黑" panose="020B0503020204020204" pitchFamily="34" charset="-122"/>
              </a:rPr>
              <a:t>4</a:t>
            </a:r>
            <a:endParaRPr lang="zh-CN" altLang="en-US" sz="1200" dirty="0"/>
          </a:p>
        </p:txBody>
      </p:sp>
      <p:sp>
        <p:nvSpPr>
          <p:cNvPr id="32" name="文本框 31">
            <a:extLst>
              <a:ext uri="{FF2B5EF4-FFF2-40B4-BE49-F238E27FC236}">
                <a16:creationId xmlns:a16="http://schemas.microsoft.com/office/drawing/2014/main" id="{05E62630-93E7-4991-9186-EC541BAD8C09}"/>
              </a:ext>
            </a:extLst>
          </p:cNvPr>
          <p:cNvSpPr txBox="1"/>
          <p:nvPr/>
        </p:nvSpPr>
        <p:spPr>
          <a:xfrm>
            <a:off x="7197007" y="2741018"/>
            <a:ext cx="288032" cy="276999"/>
          </a:xfrm>
          <a:prstGeom prst="rect">
            <a:avLst/>
          </a:prstGeom>
          <a:noFill/>
        </p:spPr>
        <p:txBody>
          <a:bodyPr wrap="square">
            <a:spAutoFit/>
          </a:bodyPr>
          <a:lstStyle/>
          <a:p>
            <a:r>
              <a:rPr lang="en-US" altLang="zh-CN" sz="1200" b="1" dirty="0">
                <a:solidFill>
                  <a:srgbClr val="7030A0"/>
                </a:solidFill>
                <a:latin typeface="微软雅黑" panose="020B0503020204020204" pitchFamily="34" charset="-122"/>
                <a:ea typeface="微软雅黑" panose="020B0503020204020204" pitchFamily="34" charset="-122"/>
              </a:rPr>
              <a:t>5</a:t>
            </a:r>
            <a:endParaRPr lang="zh-CN" altLang="en-US" sz="1200" b="1" dirty="0">
              <a:solidFill>
                <a:srgbClr val="7030A0"/>
              </a:solidFill>
            </a:endParaRPr>
          </a:p>
        </p:txBody>
      </p:sp>
      <p:sp>
        <p:nvSpPr>
          <p:cNvPr id="33" name="文本框 32">
            <a:extLst>
              <a:ext uri="{FF2B5EF4-FFF2-40B4-BE49-F238E27FC236}">
                <a16:creationId xmlns:a16="http://schemas.microsoft.com/office/drawing/2014/main" id="{AA265107-151B-4915-A189-DF9E7937D417}"/>
              </a:ext>
            </a:extLst>
          </p:cNvPr>
          <p:cNvSpPr txBox="1"/>
          <p:nvPr/>
        </p:nvSpPr>
        <p:spPr>
          <a:xfrm>
            <a:off x="7197007" y="3005529"/>
            <a:ext cx="288032" cy="276999"/>
          </a:xfrm>
          <a:prstGeom prst="rect">
            <a:avLst/>
          </a:prstGeom>
          <a:noFill/>
        </p:spPr>
        <p:txBody>
          <a:bodyPr wrap="square">
            <a:spAutoFit/>
          </a:bodyPr>
          <a:lstStyle/>
          <a:p>
            <a:r>
              <a:rPr lang="en-US" altLang="zh-CN" sz="1200" b="1" dirty="0">
                <a:solidFill>
                  <a:srgbClr val="7030A0"/>
                </a:solidFill>
                <a:latin typeface="微软雅黑" panose="020B0503020204020204" pitchFamily="34" charset="-122"/>
                <a:ea typeface="微软雅黑" panose="020B0503020204020204" pitchFamily="34" charset="-122"/>
              </a:rPr>
              <a:t>6</a:t>
            </a:r>
            <a:endParaRPr lang="zh-CN" altLang="en-US" sz="1200" b="1" dirty="0">
              <a:solidFill>
                <a:srgbClr val="7030A0"/>
              </a:solidFill>
            </a:endParaRPr>
          </a:p>
        </p:txBody>
      </p:sp>
      <p:sp>
        <p:nvSpPr>
          <p:cNvPr id="19" name="左大括号 18">
            <a:extLst>
              <a:ext uri="{FF2B5EF4-FFF2-40B4-BE49-F238E27FC236}">
                <a16:creationId xmlns:a16="http://schemas.microsoft.com/office/drawing/2014/main" id="{134BE2FF-F054-40C2-9354-B6FDB451371D}"/>
              </a:ext>
            </a:extLst>
          </p:cNvPr>
          <p:cNvSpPr/>
          <p:nvPr/>
        </p:nvSpPr>
        <p:spPr>
          <a:xfrm>
            <a:off x="5348514" y="1577008"/>
            <a:ext cx="274960" cy="11196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8A02C3DD-E714-4B15-9DF3-75A32FDD96D3}"/>
              </a:ext>
            </a:extLst>
          </p:cNvPr>
          <p:cNvSpPr txBox="1"/>
          <p:nvPr/>
        </p:nvSpPr>
        <p:spPr>
          <a:xfrm>
            <a:off x="4867390" y="1966645"/>
            <a:ext cx="756084" cy="307777"/>
          </a:xfrm>
          <a:prstGeom prst="rect">
            <a:avLst/>
          </a:prstGeom>
          <a:noFill/>
        </p:spPr>
        <p:txBody>
          <a:bodyPr wrap="square">
            <a:spAutoFit/>
          </a:bodyPr>
          <a:lstStyle/>
          <a:p>
            <a:r>
              <a:rPr lang="en-US" altLang="zh-CN" sz="1400" dirty="0">
                <a:solidFill>
                  <a:srgbClr val="7030A0"/>
                </a:solidFill>
                <a:latin typeface="微软雅黑" panose="020B0503020204020204" pitchFamily="34" charset="-122"/>
                <a:ea typeface="微软雅黑" panose="020B0503020204020204" pitchFamily="34" charset="-122"/>
              </a:rPr>
              <a:t>size</a:t>
            </a:r>
            <a:endParaRPr lang="zh-CN" altLang="en-US" sz="1400" dirty="0">
              <a:solidFill>
                <a:srgbClr val="7030A0"/>
              </a:solidFill>
            </a:endParaRPr>
          </a:p>
        </p:txBody>
      </p:sp>
      <p:sp>
        <p:nvSpPr>
          <p:cNvPr id="37" name="左大括号 36">
            <a:extLst>
              <a:ext uri="{FF2B5EF4-FFF2-40B4-BE49-F238E27FC236}">
                <a16:creationId xmlns:a16="http://schemas.microsoft.com/office/drawing/2014/main" id="{0A6939FB-ED9B-4725-A926-2581D1AA0E3C}"/>
              </a:ext>
            </a:extLst>
          </p:cNvPr>
          <p:cNvSpPr/>
          <p:nvPr/>
        </p:nvSpPr>
        <p:spPr>
          <a:xfrm flipH="1">
            <a:off x="8071746" y="1577007"/>
            <a:ext cx="288032" cy="224558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AE1A3120-D4B2-4E89-900F-6F607E7DA04A}"/>
              </a:ext>
            </a:extLst>
          </p:cNvPr>
          <p:cNvSpPr txBox="1"/>
          <p:nvPr/>
        </p:nvSpPr>
        <p:spPr>
          <a:xfrm>
            <a:off x="8323774" y="2525610"/>
            <a:ext cx="1000754" cy="307777"/>
          </a:xfrm>
          <a:prstGeom prst="rect">
            <a:avLst/>
          </a:prstGeom>
          <a:noFill/>
        </p:spPr>
        <p:txBody>
          <a:bodyPr wrap="square">
            <a:spAutoFit/>
          </a:bodyPr>
          <a:lstStyle/>
          <a:p>
            <a:r>
              <a:rPr lang="en-US" altLang="zh-CN" sz="1400" dirty="0">
                <a:solidFill>
                  <a:srgbClr val="7030A0"/>
                </a:solidFill>
                <a:latin typeface="微软雅黑" panose="020B0503020204020204" pitchFamily="34" charset="-122"/>
                <a:ea typeface="微软雅黑" panose="020B0503020204020204" pitchFamily="34" charset="-122"/>
              </a:rPr>
              <a:t>capacity</a:t>
            </a:r>
            <a:endParaRPr lang="zh-CN" altLang="en-US" sz="1400" dirty="0">
              <a:solidFill>
                <a:srgbClr val="7030A0"/>
              </a:solidFill>
            </a:endParaRPr>
          </a:p>
        </p:txBody>
      </p:sp>
      <p:sp>
        <p:nvSpPr>
          <p:cNvPr id="34" name="文本框 33">
            <a:extLst>
              <a:ext uri="{FF2B5EF4-FFF2-40B4-BE49-F238E27FC236}">
                <a16:creationId xmlns:a16="http://schemas.microsoft.com/office/drawing/2014/main" id="{DEA88153-80F2-AF4F-8505-5BD68BC9087B}"/>
              </a:ext>
            </a:extLst>
          </p:cNvPr>
          <p:cNvSpPr txBox="1"/>
          <p:nvPr/>
        </p:nvSpPr>
        <p:spPr>
          <a:xfrm>
            <a:off x="5684839" y="703204"/>
            <a:ext cx="3063625" cy="584775"/>
          </a:xfrm>
          <a:prstGeom prst="rect">
            <a:avLst/>
          </a:prstGeom>
          <a:solidFill>
            <a:srgbClr val="FEFFBE"/>
          </a:solidFill>
        </p:spPr>
        <p:txBody>
          <a:bodyPr wrap="square" rtlCol="0">
            <a:spAutoFit/>
          </a:bodyPr>
          <a:lstStyle/>
          <a:p>
            <a:pPr>
              <a:spcAft>
                <a:spcPts val="600"/>
              </a:spcAft>
            </a:pPr>
            <a:r>
              <a:rPr lang="zh-CN" altLang="en-US" sz="1600" dirty="0">
                <a:solidFill>
                  <a:srgbClr val="005DA2"/>
                </a:solidFill>
                <a:latin typeface="微软雅黑" panose="020B0503020204020204" pitchFamily="34" charset="-122"/>
                <a:ea typeface="微软雅黑" panose="020B0503020204020204" pitchFamily="34" charset="-122"/>
              </a:rPr>
              <a:t>延伸阅读：</a:t>
            </a:r>
            <a:br>
              <a:rPr lang="en-US" altLang="zh-CN" sz="1600" dirty="0">
                <a:solidFill>
                  <a:srgbClr val="005DA2"/>
                </a:solidFill>
                <a:latin typeface="微软雅黑" panose="020B0503020204020204" pitchFamily="34" charset="-122"/>
                <a:ea typeface="微软雅黑" panose="020B0503020204020204" pitchFamily="34" charset="-122"/>
              </a:rPr>
            </a:b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双端队列</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deque</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的内存分配原理</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0250103"/>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a:extLst>
              <a:ext uri="{FF2B5EF4-FFF2-40B4-BE49-F238E27FC236}">
                <a16:creationId xmlns:a16="http://schemas.microsoft.com/office/drawing/2014/main" id="{AAB0BD67-62BF-47DE-8FB4-A3840422FD38}"/>
              </a:ext>
            </a:extLst>
          </p:cNvPr>
          <p:cNvGrpSpPr/>
          <p:nvPr/>
        </p:nvGrpSpPr>
        <p:grpSpPr>
          <a:xfrm>
            <a:off x="611560" y="771550"/>
            <a:ext cx="7632848" cy="1293184"/>
            <a:chOff x="826068" y="2276351"/>
            <a:chExt cx="8064896" cy="6938342"/>
          </a:xfrm>
        </p:grpSpPr>
        <p:sp>
          <p:nvSpPr>
            <p:cNvPr id="42" name="矩形 41">
              <a:extLst>
                <a:ext uri="{FF2B5EF4-FFF2-40B4-BE49-F238E27FC236}">
                  <a16:creationId xmlns:a16="http://schemas.microsoft.com/office/drawing/2014/main" id="{43441C5B-68E9-4A6D-914F-57696D6C4255}"/>
                </a:ext>
              </a:extLst>
            </p:cNvPr>
            <p:cNvSpPr/>
            <p:nvPr/>
          </p:nvSpPr>
          <p:spPr>
            <a:xfrm>
              <a:off x="826068" y="2276351"/>
              <a:ext cx="8064896" cy="6938342"/>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文本框 42">
              <a:extLst>
                <a:ext uri="{FF2B5EF4-FFF2-40B4-BE49-F238E27FC236}">
                  <a16:creationId xmlns:a16="http://schemas.microsoft.com/office/drawing/2014/main" id="{975B83ED-BF5B-4B43-813B-772D334F50DD}"/>
                </a:ext>
              </a:extLst>
            </p:cNvPr>
            <p:cNvSpPr txBox="1"/>
            <p:nvPr/>
          </p:nvSpPr>
          <p:spPr>
            <a:xfrm>
              <a:off x="889811" y="2446163"/>
              <a:ext cx="7859289" cy="6440145"/>
            </a:xfrm>
            <a:prstGeom prst="rect">
              <a:avLst/>
            </a:prstGeom>
            <a:noFill/>
          </p:spPr>
          <p:txBody>
            <a:bodyPr wrap="square">
              <a:spAutoFit/>
            </a:bodyPr>
            <a:lstStyle/>
            <a:p>
              <a:r>
                <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vector&lt;int&gt; v;</a:t>
              </a:r>
              <a:r>
                <a:rPr lang="zh-CN" altLang="en-US" dirty="0">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dirty="0">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rgbClr val="005DA2"/>
                  </a:solidFill>
                  <a:latin typeface="Microsoft YaHei" panose="020B0503020204020204" pitchFamily="34" charset="-122"/>
                  <a:ea typeface="Microsoft YaHei" panose="020B0503020204020204" pitchFamily="34" charset="-122"/>
                  <a:cs typeface="Times New Roman" panose="02020603050405020304" pitchFamily="18" charset="0"/>
                </a:rPr>
                <a:t>case 1</a:t>
              </a:r>
            </a:p>
            <a:p>
              <a:r>
                <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for (int </a:t>
              </a:r>
              <a:r>
                <a:rPr lang="en-US" altLang="zh-CN" dirty="0" err="1">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i</a:t>
              </a:r>
              <a:r>
                <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 = 0; </a:t>
              </a:r>
              <a:r>
                <a:rPr lang="en-US" altLang="zh-CN" dirty="0" err="1">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i</a:t>
              </a:r>
              <a:r>
                <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 &lt; 100; ++</a:t>
              </a:r>
              <a:r>
                <a:rPr lang="en-US" altLang="zh-CN" dirty="0" err="1">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i</a:t>
              </a:r>
              <a:r>
                <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p>
            <a:p>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  </a:t>
              </a:r>
              <a:r>
                <a:rPr lang="zh-CN" altLang="en-US"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err="1">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v.push_back</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dirty="0" err="1">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i</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		// </a:t>
              </a:r>
              <a:r>
                <a:rPr lang="zh-CN" altLang="en-US"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多次引发内存重分配</a:t>
              </a:r>
              <a:endPar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endParaRPr>
            </a:p>
            <a:p>
              <a:r>
                <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p>
          </p:txBody>
        </p:sp>
      </p:grpSp>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vector</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4" name="组合 33">
            <a:extLst>
              <a:ext uri="{FF2B5EF4-FFF2-40B4-BE49-F238E27FC236}">
                <a16:creationId xmlns:a16="http://schemas.microsoft.com/office/drawing/2014/main" id="{3F79F976-3C43-48DC-BED1-E4C134DEFC8B}"/>
              </a:ext>
            </a:extLst>
          </p:cNvPr>
          <p:cNvGrpSpPr/>
          <p:nvPr/>
        </p:nvGrpSpPr>
        <p:grpSpPr>
          <a:xfrm>
            <a:off x="3491880" y="66919"/>
            <a:ext cx="5579674" cy="920656"/>
            <a:chOff x="5813482" y="1421153"/>
            <a:chExt cx="2808312" cy="14563756"/>
          </a:xfrm>
          <a:solidFill>
            <a:srgbClr val="FEFFBE"/>
          </a:solidFill>
        </p:grpSpPr>
        <p:sp>
          <p:nvSpPr>
            <p:cNvPr id="39" name="矩形 38">
              <a:extLst>
                <a:ext uri="{FF2B5EF4-FFF2-40B4-BE49-F238E27FC236}">
                  <a16:creationId xmlns:a16="http://schemas.microsoft.com/office/drawing/2014/main" id="{87B42D90-0557-4D72-97BB-EA41BAF38637}"/>
                </a:ext>
              </a:extLst>
            </p:cNvPr>
            <p:cNvSpPr/>
            <p:nvPr/>
          </p:nvSpPr>
          <p:spPr>
            <a:xfrm>
              <a:off x="5813482" y="1421153"/>
              <a:ext cx="2808312" cy="14563756"/>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文本框 39">
              <a:extLst>
                <a:ext uri="{FF2B5EF4-FFF2-40B4-BE49-F238E27FC236}">
                  <a16:creationId xmlns:a16="http://schemas.microsoft.com/office/drawing/2014/main" id="{F13BBE5E-9AC3-4E87-B4E9-DF4A584FB391}"/>
                </a:ext>
              </a:extLst>
            </p:cNvPr>
            <p:cNvSpPr txBox="1"/>
            <p:nvPr/>
          </p:nvSpPr>
          <p:spPr>
            <a:xfrm>
              <a:off x="5860955" y="2130298"/>
              <a:ext cx="2713365" cy="13145450"/>
            </a:xfrm>
            <a:prstGeom prst="rect">
              <a:avLst/>
            </a:prstGeom>
            <a:grpFill/>
          </p:spPr>
          <p:txBody>
            <a:bodyPr wrap="square" rtlCol="0">
              <a:spAutoFit/>
            </a:bodyPr>
            <a:lstStyle/>
            <a:p>
              <a:pPr>
                <a:spcAft>
                  <a:spcPts val="600"/>
                </a:spcAft>
              </a:pPr>
              <a:r>
                <a:rPr lang="zh-CN" altLang="en-US" sz="1600" dirty="0">
                  <a:solidFill>
                    <a:srgbClr val="005DA2"/>
                  </a:solidFill>
                  <a:latin typeface="微软雅黑" panose="020B0503020204020204" pitchFamily="34" charset="-122"/>
                  <a:ea typeface="微软雅黑" panose="020B0503020204020204" pitchFamily="34" charset="-122"/>
                </a:rPr>
                <a:t>最佳实践：</a:t>
              </a:r>
              <a:br>
                <a:rPr lang="en-US" altLang="zh-CN" sz="1600" dirty="0">
                  <a:solidFill>
                    <a:srgbClr val="005DA2"/>
                  </a:solidFill>
                  <a:latin typeface="微软雅黑" panose="020B0503020204020204" pitchFamily="34" charset="-122"/>
                  <a:ea typeface="微软雅黑" panose="020B0503020204020204" pitchFamily="34" charset="-122"/>
                </a:rPr>
              </a:b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对最终大小有预期时，应用</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reserve</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函数预先分配内存，避免</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size</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不断触及</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capacity</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上限导致额外的内存申请和拷贝</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4" name="组合 43">
            <a:extLst>
              <a:ext uri="{FF2B5EF4-FFF2-40B4-BE49-F238E27FC236}">
                <a16:creationId xmlns:a16="http://schemas.microsoft.com/office/drawing/2014/main" id="{C253BEEA-E2E2-4197-8AFF-AE146AC0922F}"/>
              </a:ext>
            </a:extLst>
          </p:cNvPr>
          <p:cNvGrpSpPr/>
          <p:nvPr/>
        </p:nvGrpSpPr>
        <p:grpSpPr>
          <a:xfrm>
            <a:off x="611560" y="2139702"/>
            <a:ext cx="7632848" cy="1293184"/>
            <a:chOff x="826068" y="2276351"/>
            <a:chExt cx="8064896" cy="6938342"/>
          </a:xfrm>
        </p:grpSpPr>
        <p:sp>
          <p:nvSpPr>
            <p:cNvPr id="45" name="矩形 44">
              <a:extLst>
                <a:ext uri="{FF2B5EF4-FFF2-40B4-BE49-F238E27FC236}">
                  <a16:creationId xmlns:a16="http://schemas.microsoft.com/office/drawing/2014/main" id="{82FD5599-E545-430F-8BD4-32E33B6ED52B}"/>
                </a:ext>
              </a:extLst>
            </p:cNvPr>
            <p:cNvSpPr/>
            <p:nvPr/>
          </p:nvSpPr>
          <p:spPr>
            <a:xfrm>
              <a:off x="826068" y="2276351"/>
              <a:ext cx="8064896" cy="6938342"/>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文本框 45">
              <a:extLst>
                <a:ext uri="{FF2B5EF4-FFF2-40B4-BE49-F238E27FC236}">
                  <a16:creationId xmlns:a16="http://schemas.microsoft.com/office/drawing/2014/main" id="{8604B4A9-49D9-47CF-85B9-8AC1077B854C}"/>
                </a:ext>
              </a:extLst>
            </p:cNvPr>
            <p:cNvSpPr txBox="1"/>
            <p:nvPr/>
          </p:nvSpPr>
          <p:spPr>
            <a:xfrm>
              <a:off x="889811" y="2446163"/>
              <a:ext cx="7859289" cy="6440145"/>
            </a:xfrm>
            <a:prstGeom prst="rect">
              <a:avLst/>
            </a:prstGeom>
            <a:noFill/>
          </p:spPr>
          <p:txBody>
            <a:bodyPr wrap="square">
              <a:spAutoFit/>
            </a:bodyPr>
            <a:lstStyle/>
            <a:p>
              <a:r>
                <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vector&lt;int&gt; v(100);</a:t>
              </a:r>
              <a:r>
                <a:rPr lang="zh-CN" altLang="en-US" dirty="0">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dirty="0">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rgbClr val="005DA2"/>
                  </a:solidFill>
                  <a:latin typeface="Microsoft YaHei" panose="020B0503020204020204" pitchFamily="34" charset="-122"/>
                  <a:ea typeface="Microsoft YaHei" panose="020B0503020204020204" pitchFamily="34" charset="-122"/>
                  <a:cs typeface="Times New Roman" panose="02020603050405020304" pitchFamily="18" charset="0"/>
                </a:rPr>
                <a:t>case 2</a:t>
              </a:r>
            </a:p>
            <a:p>
              <a:r>
                <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for (int </a:t>
              </a:r>
              <a:r>
                <a:rPr lang="en-US" altLang="zh-CN" dirty="0" err="1">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i</a:t>
              </a:r>
              <a:r>
                <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 = 0; </a:t>
              </a:r>
              <a:r>
                <a:rPr lang="en-US" altLang="zh-CN" dirty="0" err="1">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i</a:t>
              </a:r>
              <a:r>
                <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 &lt; 100; ++</a:t>
              </a:r>
              <a:r>
                <a:rPr lang="en-US" altLang="zh-CN" dirty="0" err="1">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i</a:t>
              </a:r>
              <a:r>
                <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p>
            <a:p>
              <a:r>
                <a:rPr lang="en-US" altLang="zh-CN" dirty="0">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  </a:t>
              </a:r>
              <a:r>
                <a:rPr lang="zh-CN" altLang="en-US" dirty="0">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v[</a:t>
              </a:r>
              <a:r>
                <a:rPr lang="en-US" altLang="zh-CN" dirty="0" err="1">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i</a:t>
              </a:r>
              <a:r>
                <a:rPr lang="en-US" altLang="zh-CN" dirty="0">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 = </a:t>
              </a:r>
              <a:r>
                <a:rPr lang="en-US" altLang="zh-CN" dirty="0" err="1">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i</a:t>
              </a:r>
              <a:r>
                <a:rPr lang="en-US" altLang="zh-CN" dirty="0">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			// </a:t>
              </a:r>
              <a:r>
                <a:rPr lang="zh-CN" altLang="en-US" dirty="0">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不会引发内存重分配</a:t>
              </a:r>
              <a:endParaRPr lang="en-US" altLang="zh-CN" dirty="0">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endParaRPr>
            </a:p>
            <a:p>
              <a:r>
                <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p>
          </p:txBody>
        </p:sp>
      </p:grpSp>
      <p:grpSp>
        <p:nvGrpSpPr>
          <p:cNvPr id="47" name="组合 46">
            <a:extLst>
              <a:ext uri="{FF2B5EF4-FFF2-40B4-BE49-F238E27FC236}">
                <a16:creationId xmlns:a16="http://schemas.microsoft.com/office/drawing/2014/main" id="{28651740-2FF4-40E1-BCF6-21062BDBA7FA}"/>
              </a:ext>
            </a:extLst>
          </p:cNvPr>
          <p:cNvGrpSpPr/>
          <p:nvPr/>
        </p:nvGrpSpPr>
        <p:grpSpPr>
          <a:xfrm>
            <a:off x="611560" y="3495365"/>
            <a:ext cx="7632848" cy="1571331"/>
            <a:chOff x="826068" y="2276346"/>
            <a:chExt cx="8064896" cy="8430689"/>
          </a:xfrm>
        </p:grpSpPr>
        <p:sp>
          <p:nvSpPr>
            <p:cNvPr id="48" name="矩形 47">
              <a:extLst>
                <a:ext uri="{FF2B5EF4-FFF2-40B4-BE49-F238E27FC236}">
                  <a16:creationId xmlns:a16="http://schemas.microsoft.com/office/drawing/2014/main" id="{A5445F52-F8EF-4B00-AC18-E18512435C40}"/>
                </a:ext>
              </a:extLst>
            </p:cNvPr>
            <p:cNvSpPr/>
            <p:nvPr/>
          </p:nvSpPr>
          <p:spPr>
            <a:xfrm>
              <a:off x="826068" y="2276346"/>
              <a:ext cx="8064896" cy="8430689"/>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文本框 48">
              <a:extLst>
                <a:ext uri="{FF2B5EF4-FFF2-40B4-BE49-F238E27FC236}">
                  <a16:creationId xmlns:a16="http://schemas.microsoft.com/office/drawing/2014/main" id="{8E078C8F-EC3F-4690-9092-05A799ABF5A9}"/>
                </a:ext>
              </a:extLst>
            </p:cNvPr>
            <p:cNvSpPr txBox="1"/>
            <p:nvPr/>
          </p:nvSpPr>
          <p:spPr>
            <a:xfrm>
              <a:off x="886549" y="2682774"/>
              <a:ext cx="7859289" cy="7926333"/>
            </a:xfrm>
            <a:prstGeom prst="rect">
              <a:avLst/>
            </a:prstGeom>
            <a:noFill/>
          </p:spPr>
          <p:txBody>
            <a:bodyPr wrap="square">
              <a:spAutoFit/>
            </a:bodyPr>
            <a:lstStyle/>
            <a:p>
              <a:r>
                <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vector&lt;int&gt; v;	</a:t>
              </a:r>
              <a:r>
                <a:rPr lang="zh-CN" altLang="en-US" dirty="0">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dirty="0">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rgbClr val="005DA2"/>
                  </a:solidFill>
                  <a:latin typeface="Microsoft YaHei" panose="020B0503020204020204" pitchFamily="34" charset="-122"/>
                  <a:ea typeface="Microsoft YaHei" panose="020B0503020204020204" pitchFamily="34" charset="-122"/>
                  <a:cs typeface="Times New Roman" panose="02020603050405020304" pitchFamily="18" charset="0"/>
                </a:rPr>
                <a:t>case 3</a:t>
              </a:r>
            </a:p>
            <a:p>
              <a:r>
                <a:rPr lang="en-US" altLang="zh-CN" dirty="0" err="1">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v.reserve</a:t>
              </a:r>
              <a:r>
                <a:rPr lang="en-US" altLang="zh-CN" dirty="0">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(100);			//</a:t>
              </a:r>
              <a:r>
                <a:rPr lang="zh-CN" altLang="en-US" dirty="0">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 预先分配内存</a:t>
              </a:r>
              <a:endParaRPr lang="en-US" altLang="zh-CN" dirty="0">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endParaRPr>
            </a:p>
            <a:p>
              <a:r>
                <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for (int </a:t>
              </a:r>
              <a:r>
                <a:rPr lang="en-US" altLang="zh-CN" dirty="0" err="1">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i</a:t>
              </a:r>
              <a:r>
                <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 = 0; </a:t>
              </a:r>
              <a:r>
                <a:rPr lang="en-US" altLang="zh-CN" dirty="0" err="1">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i</a:t>
              </a:r>
              <a:r>
                <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 &lt; 100; ++</a:t>
              </a:r>
              <a:r>
                <a:rPr lang="en-US" altLang="zh-CN" dirty="0" err="1">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i</a:t>
              </a:r>
              <a:r>
                <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p>
            <a:p>
              <a:r>
                <a:rPr lang="en-US" altLang="zh-CN" dirty="0">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  </a:t>
              </a:r>
              <a:r>
                <a:rPr lang="zh-CN" altLang="en-US" dirty="0">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err="1">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v.push_back</a:t>
              </a:r>
              <a:r>
                <a:rPr lang="en-US" altLang="zh-CN" dirty="0">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dirty="0" err="1">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i</a:t>
              </a:r>
              <a:r>
                <a:rPr lang="en-US" altLang="zh-CN" dirty="0">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		// </a:t>
              </a:r>
              <a:r>
                <a:rPr lang="zh-CN" altLang="en-US" dirty="0">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不会引发内存重分配</a:t>
              </a:r>
              <a:endParaRPr lang="en-US" altLang="zh-CN" dirty="0">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endParaRPr>
            </a:p>
            <a:p>
              <a:r>
                <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p>
          </p:txBody>
        </p:sp>
      </p:grpSp>
    </p:spTree>
    <p:extLst>
      <p:ext uri="{BB962C8B-B14F-4D97-AF65-F5344CB8AC3E}">
        <p14:creationId xmlns:p14="http://schemas.microsoft.com/office/powerpoint/2010/main" val="307636345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vector</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迭代器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97BADC78-5143-49E6-9037-04A4B0A1BD15}"/>
              </a:ext>
            </a:extLst>
          </p:cNvPr>
          <p:cNvSpPr txBox="1"/>
          <p:nvPr/>
        </p:nvSpPr>
        <p:spPr>
          <a:xfrm>
            <a:off x="683568" y="699542"/>
            <a:ext cx="7992888" cy="1938992"/>
          </a:xfrm>
          <a:prstGeom prst="rect">
            <a:avLst/>
          </a:prstGeom>
          <a:noFill/>
        </p:spPr>
        <p:txBody>
          <a:bodyPr wrap="square">
            <a:spAutoFit/>
          </a:bodyPr>
          <a:lstStyle/>
          <a:p>
            <a:pPr algn="just">
              <a:spcAft>
                <a:spcPts val="1200"/>
              </a:spcAft>
            </a:pPr>
            <a:r>
              <a:rPr lang="en-US" altLang="zh-CN" dirty="0">
                <a:solidFill>
                  <a:srgbClr val="005DA2"/>
                </a:solidFill>
                <a:latin typeface="微软雅黑" panose="020B0503020204020204" pitchFamily="34" charset="-122"/>
                <a:ea typeface="微软雅黑" panose="020B0503020204020204" pitchFamily="34" charset="-122"/>
              </a:rPr>
              <a:t>STL</a:t>
            </a:r>
            <a:r>
              <a:rPr lang="zh-CN" altLang="en-US" dirty="0">
                <a:solidFill>
                  <a:srgbClr val="005DA2"/>
                </a:solidFill>
                <a:latin typeface="微软雅黑" panose="020B0503020204020204" pitchFamily="34" charset="-122"/>
                <a:ea typeface="微软雅黑" panose="020B0503020204020204" pitchFamily="34" charset="-122"/>
              </a:rPr>
              <a:t>里面每一类容器都具有一个单独的迭代器类型（不同类型容器的迭代器不能混用），迭代器的使用方式与指针类似：</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利用 </a:t>
            </a:r>
            <a:r>
              <a:rPr lang="zh-CN" altLang="en-US" dirty="0">
                <a:solidFill>
                  <a:srgbClr val="C00000"/>
                </a:solidFill>
                <a:latin typeface="微软雅黑" panose="020B0503020204020204" pitchFamily="34" charset="-122"/>
                <a:ea typeface="微软雅黑" panose="020B0503020204020204" pitchFamily="34" charset="-122"/>
              </a:rPr>
              <a:t>*</a:t>
            </a:r>
            <a:r>
              <a:rPr lang="zh-CN" altLang="en-US" dirty="0">
                <a:solidFill>
                  <a:srgbClr val="005DA2"/>
                </a:solidFill>
                <a:latin typeface="微软雅黑" panose="020B0503020204020204" pitchFamily="34" charset="-122"/>
                <a:ea typeface="微软雅黑" panose="020B0503020204020204" pitchFamily="34" charset="-122"/>
              </a:rPr>
              <a:t> 操作符访问元素实例</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利用 </a:t>
            </a:r>
            <a:r>
              <a:rPr lang="en-US" altLang="zh-CN" dirty="0">
                <a:solidFill>
                  <a:srgbClr val="C00000"/>
                </a:solidFill>
                <a:latin typeface="微软雅黑" panose="020B0503020204020204" pitchFamily="34" charset="-122"/>
                <a:ea typeface="微软雅黑" panose="020B0503020204020204" pitchFamily="34" charset="-122"/>
              </a:rPr>
              <a:t>-&gt;</a:t>
            </a:r>
            <a:r>
              <a:rPr lang="zh-CN" altLang="en-US" dirty="0">
                <a:solidFill>
                  <a:srgbClr val="005DA2"/>
                </a:solidFill>
                <a:latin typeface="微软雅黑" panose="020B0503020204020204" pitchFamily="34" charset="-122"/>
                <a:ea typeface="微软雅黑" panose="020B0503020204020204" pitchFamily="34" charset="-122"/>
              </a:rPr>
              <a:t> 操作符访问元素的成员变量</a:t>
            </a:r>
            <a:r>
              <a:rPr lang="en-US" altLang="zh-CN" dirty="0">
                <a:solidFill>
                  <a:srgbClr val="005DA2"/>
                </a:solidFill>
                <a:latin typeface="微软雅黑" panose="020B0503020204020204" pitchFamily="34" charset="-122"/>
                <a:ea typeface="微软雅黑" panose="020B0503020204020204" pitchFamily="34" charset="-122"/>
              </a:rPr>
              <a:t>/</a:t>
            </a:r>
            <a:r>
              <a:rPr lang="zh-CN" altLang="en-US" dirty="0">
                <a:solidFill>
                  <a:srgbClr val="005DA2"/>
                </a:solidFill>
                <a:latin typeface="微软雅黑" panose="020B0503020204020204" pitchFamily="34" charset="-122"/>
                <a:ea typeface="微软雅黑" panose="020B0503020204020204" pitchFamily="34" charset="-122"/>
              </a:rPr>
              <a:t>函数</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利用 </a:t>
            </a:r>
            <a:r>
              <a:rPr lang="en-US" altLang="zh-CN" dirty="0">
                <a:solidFill>
                  <a:srgbClr val="C00000"/>
                </a:solidFill>
                <a:latin typeface="微软雅黑" panose="020B0503020204020204" pitchFamily="34" charset="-122"/>
                <a:ea typeface="微软雅黑" panose="020B0503020204020204" pitchFamily="34" charset="-122"/>
              </a:rPr>
              <a:t>++/-- </a:t>
            </a:r>
            <a:r>
              <a:rPr lang="zh-CN" altLang="en-US" dirty="0">
                <a:solidFill>
                  <a:srgbClr val="005DA2"/>
                </a:solidFill>
                <a:latin typeface="微软雅黑" panose="020B0503020204020204" pitchFamily="34" charset="-122"/>
                <a:ea typeface="微软雅黑" panose="020B0503020204020204" pitchFamily="34" charset="-122"/>
              </a:rPr>
              <a:t>操作符实现移位</a:t>
            </a:r>
            <a:endParaRPr lang="en-US" altLang="zh-CN" dirty="0">
              <a:solidFill>
                <a:srgbClr val="005DA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33414919"/>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vector</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迭代器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CF1A8556-21F8-F7FE-74F1-12C040BE8D26}"/>
              </a:ext>
            </a:extLst>
          </p:cNvPr>
          <p:cNvSpPr txBox="1"/>
          <p:nvPr/>
        </p:nvSpPr>
        <p:spPr>
          <a:xfrm>
            <a:off x="683568" y="699542"/>
            <a:ext cx="7920880" cy="1231106"/>
          </a:xfrm>
          <a:prstGeom prst="rect">
            <a:avLst/>
          </a:prstGeom>
          <a:noFill/>
        </p:spPr>
        <p:txBody>
          <a:bodyPr wrap="square" rtlCol="0">
            <a:spAutoFit/>
          </a:bodyPr>
          <a:lstStyle/>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通过成员</a:t>
            </a:r>
            <a:r>
              <a:rPr lang="en-US" altLang="zh-CN" dirty="0">
                <a:solidFill>
                  <a:srgbClr val="005DA2"/>
                </a:solidFill>
                <a:latin typeface="微软雅黑" panose="020B0503020204020204" pitchFamily="34" charset="-122"/>
                <a:ea typeface="微软雅黑" panose="020B0503020204020204" pitchFamily="34" charset="-122"/>
              </a:rPr>
              <a:t>begin()</a:t>
            </a:r>
            <a:r>
              <a:rPr lang="zh-CN" altLang="en-US" dirty="0">
                <a:solidFill>
                  <a:srgbClr val="005DA2"/>
                </a:solidFill>
                <a:latin typeface="微软雅黑" panose="020B0503020204020204" pitchFamily="34" charset="-122"/>
                <a:ea typeface="微软雅黑" panose="020B0503020204020204" pitchFamily="34" charset="-122"/>
              </a:rPr>
              <a:t>和</a:t>
            </a:r>
            <a:r>
              <a:rPr lang="en-US" altLang="zh-CN" dirty="0">
                <a:solidFill>
                  <a:srgbClr val="005DA2"/>
                </a:solidFill>
                <a:latin typeface="微软雅黑" panose="020B0503020204020204" pitchFamily="34" charset="-122"/>
                <a:ea typeface="微软雅黑" panose="020B0503020204020204" pitchFamily="34" charset="-122"/>
              </a:rPr>
              <a:t>end()</a:t>
            </a:r>
            <a:r>
              <a:rPr lang="zh-CN" altLang="en-US" dirty="0">
                <a:solidFill>
                  <a:srgbClr val="005DA2"/>
                </a:solidFill>
                <a:latin typeface="微软雅黑" panose="020B0503020204020204" pitchFamily="34" charset="-122"/>
                <a:ea typeface="微软雅黑" panose="020B0503020204020204" pitchFamily="34" charset="-122"/>
              </a:rPr>
              <a:t>可获取指向</a:t>
            </a:r>
            <a:r>
              <a:rPr lang="zh-CN" altLang="en-US" dirty="0">
                <a:solidFill>
                  <a:srgbClr val="C00000"/>
                </a:solidFill>
                <a:latin typeface="微软雅黑" panose="020B0503020204020204" pitchFamily="34" charset="-122"/>
                <a:ea typeface="微软雅黑" panose="020B0503020204020204" pitchFamily="34" charset="-122"/>
              </a:rPr>
              <a:t>首个元素</a:t>
            </a:r>
            <a:r>
              <a:rPr lang="zh-CN" altLang="en-US" dirty="0">
                <a:solidFill>
                  <a:srgbClr val="005DA2"/>
                </a:solidFill>
                <a:latin typeface="微软雅黑" panose="020B0503020204020204" pitchFamily="34" charset="-122"/>
                <a:ea typeface="微软雅黑" panose="020B0503020204020204" pitchFamily="34" charset="-122"/>
              </a:rPr>
              <a:t>和</a:t>
            </a:r>
            <a:r>
              <a:rPr lang="zh-CN" altLang="en-US" dirty="0">
                <a:solidFill>
                  <a:srgbClr val="C00000"/>
                </a:solidFill>
                <a:latin typeface="微软雅黑" panose="020B0503020204020204" pitchFamily="34" charset="-122"/>
                <a:ea typeface="微软雅黑" panose="020B0503020204020204" pitchFamily="34" charset="-122"/>
              </a:rPr>
              <a:t>尾元素之后位置</a:t>
            </a:r>
            <a:r>
              <a:rPr lang="zh-CN" altLang="en-US" dirty="0">
                <a:solidFill>
                  <a:srgbClr val="005DA2"/>
                </a:solidFill>
                <a:latin typeface="微软雅黑" panose="020B0503020204020204" pitchFamily="34" charset="-122"/>
                <a:ea typeface="微软雅黑" panose="020B0503020204020204" pitchFamily="34" charset="-122"/>
              </a:rPr>
              <a:t>的迭代器</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en-US" altLang="zh-CN" dirty="0">
                <a:solidFill>
                  <a:srgbClr val="005DA2"/>
                </a:solidFill>
                <a:latin typeface="微软雅黑" panose="020B0503020204020204" pitchFamily="34" charset="-122"/>
                <a:ea typeface="微软雅黑" panose="020B0503020204020204" pitchFamily="34" charset="-122"/>
              </a:rPr>
              <a:t>begin</a:t>
            </a:r>
            <a:r>
              <a:rPr lang="zh-CN" altLang="en-US" dirty="0">
                <a:solidFill>
                  <a:srgbClr val="005DA2"/>
                </a:solidFill>
                <a:latin typeface="微软雅黑" panose="020B0503020204020204" pitchFamily="34" charset="-122"/>
                <a:ea typeface="微软雅黑" panose="020B0503020204020204" pitchFamily="34" charset="-122"/>
              </a:rPr>
              <a:t>和</a:t>
            </a:r>
            <a:r>
              <a:rPr lang="en-US" altLang="zh-CN" dirty="0">
                <a:solidFill>
                  <a:srgbClr val="005DA2"/>
                </a:solidFill>
                <a:latin typeface="微软雅黑" panose="020B0503020204020204" pitchFamily="34" charset="-122"/>
                <a:ea typeface="微软雅黑" panose="020B0503020204020204" pitchFamily="34" charset="-122"/>
              </a:rPr>
              <a:t>end</a:t>
            </a:r>
            <a:r>
              <a:rPr lang="zh-CN" altLang="en-US" dirty="0">
                <a:solidFill>
                  <a:srgbClr val="005DA2"/>
                </a:solidFill>
                <a:latin typeface="微软雅黑" panose="020B0503020204020204" pitchFamily="34" charset="-122"/>
                <a:ea typeface="微软雅黑" panose="020B0503020204020204" pitchFamily="34" charset="-122"/>
              </a:rPr>
              <a:t>带</a:t>
            </a:r>
            <a:r>
              <a:rPr lang="en-US" altLang="zh-CN" dirty="0">
                <a:solidFill>
                  <a:srgbClr val="005DA2"/>
                </a:solidFill>
                <a:latin typeface="微软雅黑" panose="020B0503020204020204" pitchFamily="34" charset="-122"/>
                <a:ea typeface="微软雅黑" panose="020B0503020204020204" pitchFamily="34" charset="-122"/>
              </a:rPr>
              <a:t>r</a:t>
            </a:r>
            <a:r>
              <a:rPr lang="zh-CN" altLang="en-US" dirty="0">
                <a:solidFill>
                  <a:srgbClr val="005DA2"/>
                </a:solidFill>
                <a:latin typeface="微软雅黑" panose="020B0503020204020204" pitchFamily="34" charset="-122"/>
                <a:ea typeface="微软雅黑" panose="020B0503020204020204" pitchFamily="34" charset="-122"/>
              </a:rPr>
              <a:t>版本返回反向迭代器、带</a:t>
            </a:r>
            <a:r>
              <a:rPr lang="en-US" altLang="zh-CN" dirty="0">
                <a:solidFill>
                  <a:srgbClr val="005DA2"/>
                </a:solidFill>
                <a:latin typeface="微软雅黑" panose="020B0503020204020204" pitchFamily="34" charset="-122"/>
                <a:ea typeface="微软雅黑" panose="020B0503020204020204" pitchFamily="34" charset="-122"/>
              </a:rPr>
              <a:t>c</a:t>
            </a:r>
            <a:r>
              <a:rPr lang="zh-CN" altLang="en-US" dirty="0">
                <a:solidFill>
                  <a:srgbClr val="005DA2"/>
                </a:solidFill>
                <a:latin typeface="微软雅黑" panose="020B0503020204020204" pitchFamily="34" charset="-122"/>
                <a:ea typeface="微软雅黑" panose="020B0503020204020204" pitchFamily="34" charset="-122"/>
              </a:rPr>
              <a:t>版本返回</a:t>
            </a:r>
            <a:r>
              <a:rPr lang="en-US" altLang="zh-CN" dirty="0">
                <a:solidFill>
                  <a:srgbClr val="005DA2"/>
                </a:solidFill>
                <a:latin typeface="微软雅黑" panose="020B0503020204020204" pitchFamily="34" charset="-122"/>
                <a:ea typeface="微软雅黑" panose="020B0503020204020204" pitchFamily="34" charset="-122"/>
              </a:rPr>
              <a:t>const</a:t>
            </a:r>
            <a:r>
              <a:rPr lang="zh-CN" altLang="en-US" dirty="0">
                <a:solidFill>
                  <a:srgbClr val="005DA2"/>
                </a:solidFill>
                <a:latin typeface="微软雅黑" panose="020B0503020204020204" pitchFamily="34" charset="-122"/>
                <a:ea typeface="微软雅黑" panose="020B0503020204020204" pitchFamily="34" charset="-122"/>
              </a:rPr>
              <a:t>迭代器</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迭代器支持递增</a:t>
            </a:r>
            <a:r>
              <a:rPr lang="en-US" altLang="zh-CN" dirty="0">
                <a:solidFill>
                  <a:srgbClr val="005DA2"/>
                </a:solidFill>
                <a:latin typeface="微软雅黑" panose="020B0503020204020204" pitchFamily="34" charset="-122"/>
                <a:ea typeface="微软雅黑" panose="020B0503020204020204" pitchFamily="34" charset="-122"/>
              </a:rPr>
              <a:t>/</a:t>
            </a:r>
            <a:r>
              <a:rPr lang="zh-CN" altLang="en-US" dirty="0">
                <a:solidFill>
                  <a:srgbClr val="005DA2"/>
                </a:solidFill>
                <a:latin typeface="微软雅黑" panose="020B0503020204020204" pitchFamily="34" charset="-122"/>
                <a:ea typeface="微软雅黑" panose="020B0503020204020204" pitchFamily="34" charset="-122"/>
              </a:rPr>
              <a:t>减操作，</a:t>
            </a:r>
            <a:r>
              <a:rPr lang="en-US" altLang="zh-CN" dirty="0">
                <a:solidFill>
                  <a:srgbClr val="005DA2"/>
                </a:solidFill>
                <a:latin typeface="微软雅黑" panose="020B0503020204020204" pitchFamily="34" charset="-122"/>
                <a:ea typeface="微软雅黑" panose="020B0503020204020204" pitchFamily="34" charset="-122"/>
              </a:rPr>
              <a:t>vector</a:t>
            </a:r>
            <a:r>
              <a:rPr lang="zh-CN" altLang="en-US" dirty="0">
                <a:solidFill>
                  <a:srgbClr val="005DA2"/>
                </a:solidFill>
                <a:latin typeface="微软雅黑" panose="020B0503020204020204" pitchFamily="34" charset="-122"/>
                <a:ea typeface="微软雅黑" panose="020B0503020204020204" pitchFamily="34" charset="-122"/>
              </a:rPr>
              <a:t>的</a:t>
            </a:r>
            <a:r>
              <a:rPr lang="zh-CN" altLang="en-US" dirty="0">
                <a:solidFill>
                  <a:srgbClr val="C00000"/>
                </a:solidFill>
                <a:latin typeface="微软雅黑" panose="020B0503020204020204" pitchFamily="34" charset="-122"/>
                <a:ea typeface="微软雅黑" panose="020B0503020204020204" pitchFamily="34" charset="-122"/>
              </a:rPr>
              <a:t>双向迭代器</a:t>
            </a:r>
            <a:r>
              <a:rPr lang="zh-CN" altLang="en-US" dirty="0">
                <a:solidFill>
                  <a:srgbClr val="005DA2"/>
                </a:solidFill>
                <a:latin typeface="微软雅黑" panose="020B0503020204020204" pitchFamily="34" charset="-122"/>
                <a:ea typeface="微软雅黑" panose="020B0503020204020204" pitchFamily="34" charset="-122"/>
              </a:rPr>
              <a:t>支持加减运算</a:t>
            </a:r>
            <a:endParaRPr lang="en-US" altLang="zh-CN" dirty="0">
              <a:solidFill>
                <a:srgbClr val="005DA2"/>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9D5E52AE-5DE2-6543-873D-7ACD2AA7C8E5}"/>
              </a:ext>
            </a:extLst>
          </p:cNvPr>
          <p:cNvSpPr/>
          <p:nvPr/>
        </p:nvSpPr>
        <p:spPr>
          <a:xfrm>
            <a:off x="395536" y="2554570"/>
            <a:ext cx="3554309" cy="1817380"/>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57AB3705-6B19-1F49-9A87-FCF49F73E436}"/>
              </a:ext>
            </a:extLst>
          </p:cNvPr>
          <p:cNvSpPr txBox="1"/>
          <p:nvPr/>
        </p:nvSpPr>
        <p:spPr>
          <a:xfrm>
            <a:off x="504056" y="2715766"/>
            <a:ext cx="3275856" cy="1477328"/>
          </a:xfrm>
          <a:prstGeom prst="rect">
            <a:avLst/>
          </a:prstGeom>
          <a:noFill/>
        </p:spPr>
        <p:txBody>
          <a:bodyPr wrap="square">
            <a:spAutoFit/>
          </a:bodyPr>
          <a:lstStyle/>
          <a:p>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begin()</a:t>
            </a:r>
            <a:r>
              <a:rPr lang="zh-CN" altLang="en-US" dirty="0">
                <a:latin typeface="Microsoft YaHei" panose="020B0503020204020204" pitchFamily="34" charset="-122"/>
                <a:ea typeface="Microsoft YaHei" panose="020B0503020204020204" pitchFamily="34" charset="-122"/>
              </a:rPr>
              <a:t>和</a:t>
            </a:r>
            <a:r>
              <a:rPr lang="en-US" altLang="zh-CN" dirty="0">
                <a:latin typeface="Microsoft YaHei" panose="020B0503020204020204" pitchFamily="34" charset="-122"/>
                <a:ea typeface="Microsoft YaHei" panose="020B0503020204020204" pitchFamily="34" charset="-122"/>
              </a:rPr>
              <a:t>end()</a:t>
            </a:r>
            <a:r>
              <a:rPr lang="zh-CN" altLang="en-US" dirty="0">
                <a:latin typeface="Microsoft YaHei" panose="020B0503020204020204" pitchFamily="34" charset="-122"/>
                <a:ea typeface="Microsoft YaHei" panose="020B0503020204020204" pitchFamily="34" charset="-122"/>
              </a:rPr>
              <a:t>的重载版本</a:t>
            </a:r>
            <a:endParaRPr lang="en-US" altLang="zh-CN" dirty="0">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iterator begin();</a:t>
            </a:r>
          </a:p>
          <a:p>
            <a:r>
              <a:rPr lang="en-US" altLang="zh-CN" dirty="0" err="1">
                <a:latin typeface="Microsoft YaHei" panose="020B0503020204020204" pitchFamily="34" charset="-122"/>
                <a:ea typeface="Microsoft YaHei" panose="020B0503020204020204" pitchFamily="34" charset="-122"/>
              </a:rPr>
              <a:t>const_iterator</a:t>
            </a:r>
            <a:r>
              <a:rPr lang="en-US" altLang="zh-CN" dirty="0">
                <a:latin typeface="Microsoft YaHei" panose="020B0503020204020204" pitchFamily="34" charset="-122"/>
                <a:ea typeface="Microsoft YaHei" panose="020B0503020204020204" pitchFamily="34" charset="-122"/>
              </a:rPr>
              <a:t> begin() const;</a:t>
            </a:r>
          </a:p>
          <a:p>
            <a:r>
              <a:rPr lang="en-US" altLang="zh-CN" dirty="0">
                <a:latin typeface="Microsoft YaHei" panose="020B0503020204020204" pitchFamily="34" charset="-122"/>
                <a:ea typeface="Microsoft YaHei" panose="020B0503020204020204" pitchFamily="34" charset="-122"/>
              </a:rPr>
              <a:t>iterator end();</a:t>
            </a:r>
          </a:p>
          <a:p>
            <a:r>
              <a:rPr lang="en-US" altLang="zh-CN" dirty="0" err="1">
                <a:latin typeface="Microsoft YaHei" panose="020B0503020204020204" pitchFamily="34" charset="-122"/>
                <a:ea typeface="Microsoft YaHei" panose="020B0503020204020204" pitchFamily="34" charset="-122"/>
              </a:rPr>
              <a:t>const_iterator</a:t>
            </a:r>
            <a:r>
              <a:rPr lang="en-US" altLang="zh-CN" dirty="0">
                <a:latin typeface="Microsoft YaHei" panose="020B0503020204020204" pitchFamily="34" charset="-122"/>
                <a:ea typeface="Microsoft YaHei" panose="020B0503020204020204" pitchFamily="34" charset="-122"/>
              </a:rPr>
              <a:t> end() const;</a:t>
            </a:r>
            <a:endParaRPr lang="zh-CN" altLang="en-US" dirty="0">
              <a:latin typeface="Microsoft YaHei" panose="020B0503020204020204" pitchFamily="34" charset="-122"/>
              <a:ea typeface="Microsoft YaHei" panose="020B0503020204020204" pitchFamily="34" charset="-122"/>
            </a:endParaRPr>
          </a:p>
        </p:txBody>
      </p:sp>
      <p:pic>
        <p:nvPicPr>
          <p:cNvPr id="12" name="图片 11">
            <a:extLst>
              <a:ext uri="{FF2B5EF4-FFF2-40B4-BE49-F238E27FC236}">
                <a16:creationId xmlns:a16="http://schemas.microsoft.com/office/drawing/2014/main" id="{80FF63DD-E5D3-CF42-B943-0BC187259F5B}"/>
              </a:ext>
            </a:extLst>
          </p:cNvPr>
          <p:cNvPicPr>
            <a:picLocks noChangeAspect="1"/>
          </p:cNvPicPr>
          <p:nvPr/>
        </p:nvPicPr>
        <p:blipFill>
          <a:blip r:embed="rId3"/>
          <a:stretch>
            <a:fillRect/>
          </a:stretch>
        </p:blipFill>
        <p:spPr>
          <a:xfrm>
            <a:off x="4139952" y="2259017"/>
            <a:ext cx="4823322" cy="23908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49669720"/>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vector</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迭代器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CF1A8556-21F8-F7FE-74F1-12C040BE8D26}"/>
              </a:ext>
            </a:extLst>
          </p:cNvPr>
          <p:cNvSpPr txBox="1"/>
          <p:nvPr/>
        </p:nvSpPr>
        <p:spPr>
          <a:xfrm>
            <a:off x="683568" y="699542"/>
            <a:ext cx="7920880" cy="1231106"/>
          </a:xfrm>
          <a:prstGeom prst="rect">
            <a:avLst/>
          </a:prstGeom>
          <a:noFill/>
        </p:spPr>
        <p:txBody>
          <a:bodyPr wrap="square" rtlCol="0">
            <a:spAutoFit/>
          </a:bodyPr>
          <a:lstStyle/>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通过成员</a:t>
            </a:r>
            <a:r>
              <a:rPr lang="en-US" altLang="zh-CN" dirty="0">
                <a:solidFill>
                  <a:srgbClr val="005DA2"/>
                </a:solidFill>
                <a:latin typeface="微软雅黑" panose="020B0503020204020204" pitchFamily="34" charset="-122"/>
                <a:ea typeface="微软雅黑" panose="020B0503020204020204" pitchFamily="34" charset="-122"/>
              </a:rPr>
              <a:t>begin()</a:t>
            </a:r>
            <a:r>
              <a:rPr lang="zh-CN" altLang="en-US" dirty="0">
                <a:solidFill>
                  <a:srgbClr val="005DA2"/>
                </a:solidFill>
                <a:latin typeface="微软雅黑" panose="020B0503020204020204" pitchFamily="34" charset="-122"/>
                <a:ea typeface="微软雅黑" panose="020B0503020204020204" pitchFamily="34" charset="-122"/>
              </a:rPr>
              <a:t>和</a:t>
            </a:r>
            <a:r>
              <a:rPr lang="en-US" altLang="zh-CN" dirty="0">
                <a:solidFill>
                  <a:srgbClr val="005DA2"/>
                </a:solidFill>
                <a:latin typeface="微软雅黑" panose="020B0503020204020204" pitchFamily="34" charset="-122"/>
                <a:ea typeface="微软雅黑" panose="020B0503020204020204" pitchFamily="34" charset="-122"/>
              </a:rPr>
              <a:t>end()</a:t>
            </a:r>
            <a:r>
              <a:rPr lang="zh-CN" altLang="en-US" dirty="0">
                <a:solidFill>
                  <a:srgbClr val="005DA2"/>
                </a:solidFill>
                <a:latin typeface="微软雅黑" panose="020B0503020204020204" pitchFamily="34" charset="-122"/>
                <a:ea typeface="微软雅黑" panose="020B0503020204020204" pitchFamily="34" charset="-122"/>
              </a:rPr>
              <a:t>可获取指向</a:t>
            </a:r>
            <a:r>
              <a:rPr lang="zh-CN" altLang="en-US" dirty="0">
                <a:solidFill>
                  <a:srgbClr val="C00000"/>
                </a:solidFill>
                <a:latin typeface="微软雅黑" panose="020B0503020204020204" pitchFamily="34" charset="-122"/>
                <a:ea typeface="微软雅黑" panose="020B0503020204020204" pitchFamily="34" charset="-122"/>
              </a:rPr>
              <a:t>首个元素</a:t>
            </a:r>
            <a:r>
              <a:rPr lang="zh-CN" altLang="en-US" dirty="0">
                <a:solidFill>
                  <a:srgbClr val="005DA2"/>
                </a:solidFill>
                <a:latin typeface="微软雅黑" panose="020B0503020204020204" pitchFamily="34" charset="-122"/>
                <a:ea typeface="微软雅黑" panose="020B0503020204020204" pitchFamily="34" charset="-122"/>
              </a:rPr>
              <a:t>和</a:t>
            </a:r>
            <a:r>
              <a:rPr lang="zh-CN" altLang="en-US" dirty="0">
                <a:solidFill>
                  <a:srgbClr val="C00000"/>
                </a:solidFill>
                <a:latin typeface="微软雅黑" panose="020B0503020204020204" pitchFamily="34" charset="-122"/>
                <a:ea typeface="微软雅黑" panose="020B0503020204020204" pitchFamily="34" charset="-122"/>
              </a:rPr>
              <a:t>尾元素之后位置</a:t>
            </a:r>
            <a:r>
              <a:rPr lang="zh-CN" altLang="en-US" dirty="0">
                <a:solidFill>
                  <a:srgbClr val="005DA2"/>
                </a:solidFill>
                <a:latin typeface="微软雅黑" panose="020B0503020204020204" pitchFamily="34" charset="-122"/>
                <a:ea typeface="微软雅黑" panose="020B0503020204020204" pitchFamily="34" charset="-122"/>
              </a:rPr>
              <a:t>的迭代器</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en-US" altLang="zh-CN" dirty="0">
                <a:solidFill>
                  <a:srgbClr val="005DA2"/>
                </a:solidFill>
                <a:latin typeface="微软雅黑" panose="020B0503020204020204" pitchFamily="34" charset="-122"/>
                <a:ea typeface="微软雅黑" panose="020B0503020204020204" pitchFamily="34" charset="-122"/>
              </a:rPr>
              <a:t>begin</a:t>
            </a:r>
            <a:r>
              <a:rPr lang="zh-CN" altLang="en-US" dirty="0">
                <a:solidFill>
                  <a:srgbClr val="005DA2"/>
                </a:solidFill>
                <a:latin typeface="微软雅黑" panose="020B0503020204020204" pitchFamily="34" charset="-122"/>
                <a:ea typeface="微软雅黑" panose="020B0503020204020204" pitchFamily="34" charset="-122"/>
              </a:rPr>
              <a:t>和</a:t>
            </a:r>
            <a:r>
              <a:rPr lang="en-US" altLang="zh-CN" dirty="0">
                <a:solidFill>
                  <a:srgbClr val="005DA2"/>
                </a:solidFill>
                <a:latin typeface="微软雅黑" panose="020B0503020204020204" pitchFamily="34" charset="-122"/>
                <a:ea typeface="微软雅黑" panose="020B0503020204020204" pitchFamily="34" charset="-122"/>
              </a:rPr>
              <a:t>end</a:t>
            </a:r>
            <a:r>
              <a:rPr lang="zh-CN" altLang="en-US" dirty="0">
                <a:solidFill>
                  <a:srgbClr val="005DA2"/>
                </a:solidFill>
                <a:latin typeface="微软雅黑" panose="020B0503020204020204" pitchFamily="34" charset="-122"/>
                <a:ea typeface="微软雅黑" panose="020B0503020204020204" pitchFamily="34" charset="-122"/>
              </a:rPr>
              <a:t>带</a:t>
            </a:r>
            <a:r>
              <a:rPr lang="en-US" altLang="zh-CN" dirty="0">
                <a:solidFill>
                  <a:srgbClr val="005DA2"/>
                </a:solidFill>
                <a:latin typeface="微软雅黑" panose="020B0503020204020204" pitchFamily="34" charset="-122"/>
                <a:ea typeface="微软雅黑" panose="020B0503020204020204" pitchFamily="34" charset="-122"/>
              </a:rPr>
              <a:t>r</a:t>
            </a:r>
            <a:r>
              <a:rPr lang="zh-CN" altLang="en-US" dirty="0">
                <a:solidFill>
                  <a:srgbClr val="005DA2"/>
                </a:solidFill>
                <a:latin typeface="微软雅黑" panose="020B0503020204020204" pitchFamily="34" charset="-122"/>
                <a:ea typeface="微软雅黑" panose="020B0503020204020204" pitchFamily="34" charset="-122"/>
              </a:rPr>
              <a:t>版本返回反向迭代器、带</a:t>
            </a:r>
            <a:r>
              <a:rPr lang="en-US" altLang="zh-CN" dirty="0">
                <a:solidFill>
                  <a:srgbClr val="005DA2"/>
                </a:solidFill>
                <a:latin typeface="微软雅黑" panose="020B0503020204020204" pitchFamily="34" charset="-122"/>
                <a:ea typeface="微软雅黑" panose="020B0503020204020204" pitchFamily="34" charset="-122"/>
              </a:rPr>
              <a:t>c</a:t>
            </a:r>
            <a:r>
              <a:rPr lang="zh-CN" altLang="en-US" dirty="0">
                <a:solidFill>
                  <a:srgbClr val="005DA2"/>
                </a:solidFill>
                <a:latin typeface="微软雅黑" panose="020B0503020204020204" pitchFamily="34" charset="-122"/>
                <a:ea typeface="微软雅黑" panose="020B0503020204020204" pitchFamily="34" charset="-122"/>
              </a:rPr>
              <a:t>版本返回</a:t>
            </a:r>
            <a:r>
              <a:rPr lang="en-US" altLang="zh-CN" dirty="0">
                <a:solidFill>
                  <a:srgbClr val="005DA2"/>
                </a:solidFill>
                <a:latin typeface="微软雅黑" panose="020B0503020204020204" pitchFamily="34" charset="-122"/>
                <a:ea typeface="微软雅黑" panose="020B0503020204020204" pitchFamily="34" charset="-122"/>
              </a:rPr>
              <a:t>const</a:t>
            </a:r>
            <a:r>
              <a:rPr lang="zh-CN" altLang="en-US" dirty="0">
                <a:solidFill>
                  <a:srgbClr val="005DA2"/>
                </a:solidFill>
                <a:latin typeface="微软雅黑" panose="020B0503020204020204" pitchFamily="34" charset="-122"/>
                <a:ea typeface="微软雅黑" panose="020B0503020204020204" pitchFamily="34" charset="-122"/>
              </a:rPr>
              <a:t>迭代器</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迭代器支持递增</a:t>
            </a:r>
            <a:r>
              <a:rPr lang="en-US" altLang="zh-CN" dirty="0">
                <a:solidFill>
                  <a:srgbClr val="005DA2"/>
                </a:solidFill>
                <a:latin typeface="微软雅黑" panose="020B0503020204020204" pitchFamily="34" charset="-122"/>
                <a:ea typeface="微软雅黑" panose="020B0503020204020204" pitchFamily="34" charset="-122"/>
              </a:rPr>
              <a:t>/</a:t>
            </a:r>
            <a:r>
              <a:rPr lang="zh-CN" altLang="en-US" dirty="0">
                <a:solidFill>
                  <a:srgbClr val="005DA2"/>
                </a:solidFill>
                <a:latin typeface="微软雅黑" panose="020B0503020204020204" pitchFamily="34" charset="-122"/>
                <a:ea typeface="微软雅黑" panose="020B0503020204020204" pitchFamily="34" charset="-122"/>
              </a:rPr>
              <a:t>减操作，</a:t>
            </a:r>
            <a:r>
              <a:rPr lang="en-US" altLang="zh-CN" dirty="0">
                <a:solidFill>
                  <a:srgbClr val="005DA2"/>
                </a:solidFill>
                <a:latin typeface="微软雅黑" panose="020B0503020204020204" pitchFamily="34" charset="-122"/>
                <a:ea typeface="微软雅黑" panose="020B0503020204020204" pitchFamily="34" charset="-122"/>
              </a:rPr>
              <a:t>vector</a:t>
            </a:r>
            <a:r>
              <a:rPr lang="zh-CN" altLang="en-US" dirty="0">
                <a:solidFill>
                  <a:srgbClr val="005DA2"/>
                </a:solidFill>
                <a:latin typeface="微软雅黑" panose="020B0503020204020204" pitchFamily="34" charset="-122"/>
                <a:ea typeface="微软雅黑" panose="020B0503020204020204" pitchFamily="34" charset="-122"/>
              </a:rPr>
              <a:t>的</a:t>
            </a:r>
            <a:r>
              <a:rPr lang="zh-CN" altLang="en-US" dirty="0">
                <a:solidFill>
                  <a:srgbClr val="C00000"/>
                </a:solidFill>
                <a:latin typeface="微软雅黑" panose="020B0503020204020204" pitchFamily="34" charset="-122"/>
                <a:ea typeface="微软雅黑" panose="020B0503020204020204" pitchFamily="34" charset="-122"/>
              </a:rPr>
              <a:t>双向迭代器</a:t>
            </a:r>
            <a:r>
              <a:rPr lang="zh-CN" altLang="en-US" dirty="0">
                <a:solidFill>
                  <a:srgbClr val="005DA2"/>
                </a:solidFill>
                <a:latin typeface="微软雅黑" panose="020B0503020204020204" pitchFamily="34" charset="-122"/>
                <a:ea typeface="微软雅黑" panose="020B0503020204020204" pitchFamily="34" charset="-122"/>
              </a:rPr>
              <a:t>支持加减运算</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5" name="组合 4">
            <a:extLst>
              <a:ext uri="{FF2B5EF4-FFF2-40B4-BE49-F238E27FC236}">
                <a16:creationId xmlns:a16="http://schemas.microsoft.com/office/drawing/2014/main" id="{C269D18F-94EC-E84A-B8FE-F4540CA72601}"/>
              </a:ext>
            </a:extLst>
          </p:cNvPr>
          <p:cNvGrpSpPr/>
          <p:nvPr/>
        </p:nvGrpSpPr>
        <p:grpSpPr>
          <a:xfrm>
            <a:off x="762461" y="2050514"/>
            <a:ext cx="7763094" cy="2665846"/>
            <a:chOff x="826068" y="2276351"/>
            <a:chExt cx="8064896" cy="6938342"/>
          </a:xfrm>
        </p:grpSpPr>
        <p:sp>
          <p:nvSpPr>
            <p:cNvPr id="6" name="矩形 5">
              <a:extLst>
                <a:ext uri="{FF2B5EF4-FFF2-40B4-BE49-F238E27FC236}">
                  <a16:creationId xmlns:a16="http://schemas.microsoft.com/office/drawing/2014/main" id="{D423F538-F9D6-6645-B39F-42488A850E66}"/>
                </a:ext>
              </a:extLst>
            </p:cNvPr>
            <p:cNvSpPr/>
            <p:nvPr/>
          </p:nvSpPr>
          <p:spPr>
            <a:xfrm>
              <a:off x="826068" y="2276351"/>
              <a:ext cx="8064896" cy="6938342"/>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62F8D63D-1295-EB44-A07C-C9E93D7FCF14}"/>
                </a:ext>
              </a:extLst>
            </p:cNvPr>
            <p:cNvSpPr txBox="1"/>
            <p:nvPr/>
          </p:nvSpPr>
          <p:spPr>
            <a:xfrm>
              <a:off x="889809" y="2446160"/>
              <a:ext cx="7859290" cy="6728767"/>
            </a:xfrm>
            <a:prstGeom prst="rect">
              <a:avLst/>
            </a:prstGeom>
            <a:noFill/>
          </p:spPr>
          <p:txBody>
            <a:bodyPr wrap="square">
              <a:spAutoFit/>
            </a:bodyPr>
            <a:lstStyle/>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vector&lt;int&gt;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arr</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{2,4,6,7,8};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C++11</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，初始化列表构造</a:t>
              </a:r>
              <a:endPar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endParaRPr>
            </a:p>
            <a:p>
              <a:endPar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endParaRPr>
            </a:p>
            <a:p>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cout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&lt;&lt;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v.begin</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&lt;&lt;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a:t>
              </a:r>
              <a:r>
                <a:rPr lang="en-US" altLang="zh-CN" dirty="0" err="1">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r</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begin</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&lt;&lt;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endl</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 </a:t>
              </a:r>
              <a:r>
                <a:rPr lang="zh-CN" altLang="en-US" dirty="0">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正确，输出</a:t>
              </a:r>
              <a:r>
                <a:rPr lang="en-US" altLang="zh-CN" dirty="0">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28</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v.begin</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 3;					</a:t>
              </a:r>
              <a:r>
                <a:rPr lang="en-US" altLang="zh-CN" dirty="0">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dirty="0">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 正确</a:t>
              </a:r>
              <a:endParaRPr lang="en-US" altLang="zh-CN" dirty="0">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endParaRPr>
            </a:p>
            <a:p>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cout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&lt;&lt;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v.cbegin</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&lt;&lt;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a:t>
              </a:r>
              <a:r>
                <a:rPr lang="en-US" altLang="zh-CN" dirty="0" err="1">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cr</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begin</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&lt;&lt;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endl</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dirty="0">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 正确，输出</a:t>
              </a:r>
              <a:r>
                <a:rPr lang="en-US" altLang="zh-CN" dirty="0">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38</a:t>
              </a:r>
            </a:p>
            <a:p>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v.cbegin</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5;					</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 错误，不可修改</a:t>
              </a:r>
              <a:endPar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endParaRPr>
            </a:p>
            <a:p>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cout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&lt;&lt;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v.end</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&lt;&lt;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v.rend</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&lt;&lt;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endl</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 错误，</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end</a:t>
              </a:r>
              <a:r>
                <a:rPr lang="zh-CN" altLang="en-US"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指向尾后元素</a:t>
              </a:r>
              <a:endPar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endParaRPr>
            </a:p>
            <a:p>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cout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&lt;&lt;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v.cend</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&lt;&lt;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v.crend</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2) &lt;&lt;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endl</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dirty="0">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 正确，输出</a:t>
              </a:r>
              <a:r>
                <a:rPr lang="en-US" altLang="zh-CN" dirty="0">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84</a:t>
              </a:r>
            </a:p>
            <a:p>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cout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&lt;&lt;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v.cend</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v.cbegin</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&lt;&lt;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endl</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dirty="0">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 正确，输出</a:t>
              </a:r>
              <a:r>
                <a:rPr lang="en-US" altLang="zh-CN" dirty="0">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5</a:t>
              </a:r>
            </a:p>
          </p:txBody>
        </p:sp>
      </p:grpSp>
    </p:spTree>
    <p:extLst>
      <p:ext uri="{BB962C8B-B14F-4D97-AF65-F5344CB8AC3E}">
        <p14:creationId xmlns:p14="http://schemas.microsoft.com/office/powerpoint/2010/main" val="227860636"/>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vector</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迭代器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B87E72C0-1737-4253-806A-7C06723BC8D2}"/>
              </a:ext>
            </a:extLst>
          </p:cNvPr>
          <p:cNvGrpSpPr/>
          <p:nvPr/>
        </p:nvGrpSpPr>
        <p:grpSpPr>
          <a:xfrm>
            <a:off x="690453" y="799690"/>
            <a:ext cx="7763094" cy="4176464"/>
            <a:chOff x="826068" y="2276351"/>
            <a:chExt cx="8064896" cy="8992034"/>
          </a:xfrm>
        </p:grpSpPr>
        <p:sp>
          <p:nvSpPr>
            <p:cNvPr id="5" name="矩形 4">
              <a:extLst>
                <a:ext uri="{FF2B5EF4-FFF2-40B4-BE49-F238E27FC236}">
                  <a16:creationId xmlns:a16="http://schemas.microsoft.com/office/drawing/2014/main" id="{0FF426AB-17C7-41F7-92EC-BD16C1C30136}"/>
                </a:ext>
              </a:extLst>
            </p:cNvPr>
            <p:cNvSpPr/>
            <p:nvPr/>
          </p:nvSpPr>
          <p:spPr>
            <a:xfrm>
              <a:off x="826068" y="2276351"/>
              <a:ext cx="8064896" cy="8992034"/>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C93D166D-D9BD-4B02-8614-47070705133B}"/>
                </a:ext>
              </a:extLst>
            </p:cNvPr>
            <p:cNvSpPr txBox="1"/>
            <p:nvPr/>
          </p:nvSpPr>
          <p:spPr>
            <a:xfrm>
              <a:off x="889809" y="2446160"/>
              <a:ext cx="7859290" cy="6759039"/>
            </a:xfrm>
            <a:prstGeom prst="rect">
              <a:avLst/>
            </a:prstGeom>
            <a:noFill/>
          </p:spPr>
          <p:txBody>
            <a:bodyPr wrap="square">
              <a:spAutoFit/>
            </a:bodyPr>
            <a:lstStyle/>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vector&lt;int&gt; v(10, 0);</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vector&lt;int&gt;::iterator it =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v.begin</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*it = 1;		//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首个元素赋值为</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1</a:t>
              </a:r>
            </a:p>
            <a:p>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++it;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向后移位</a:t>
              </a:r>
              <a:endPar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endParaRP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*it = 2;		//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第二个元素赋值为</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2</a:t>
              </a:r>
            </a:p>
            <a:p>
              <a:endPar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endParaRP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利用迭代器遍历全部元素</a:t>
              </a:r>
              <a:endPar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endParaRPr>
            </a:p>
            <a:p>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for (vector&lt;int&gt;::iterator </a:t>
              </a:r>
              <a:r>
                <a:rPr lang="en-US" altLang="zh-CN" dirty="0" err="1">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iter</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 = </a:t>
              </a:r>
              <a:r>
                <a:rPr lang="en-US" altLang="zh-CN" dirty="0" err="1">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v.begin</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b="1" dirty="0" err="1">
                  <a:solidFill>
                    <a:srgbClr val="7030A0"/>
                  </a:solidFill>
                  <a:latin typeface="Microsoft YaHei" panose="020B0503020204020204" pitchFamily="34" charset="-122"/>
                  <a:ea typeface="Microsoft YaHei" panose="020B0503020204020204" pitchFamily="34" charset="-122"/>
                  <a:cs typeface="Times New Roman" panose="02020603050405020304" pitchFamily="18" charset="0"/>
                </a:rPr>
                <a:t>iter</a:t>
              </a:r>
              <a:r>
                <a:rPr lang="en-US" altLang="zh-CN" b="1" dirty="0">
                  <a:solidFill>
                    <a:srgbClr val="7030A0"/>
                  </a:solidFill>
                  <a:latin typeface="Microsoft YaHei" panose="020B0503020204020204" pitchFamily="34" charset="-122"/>
                  <a:ea typeface="Microsoft YaHei" panose="020B0503020204020204" pitchFamily="34" charset="-122"/>
                  <a:cs typeface="Times New Roman" panose="02020603050405020304" pitchFamily="18" charset="0"/>
                </a:rPr>
                <a:t> != </a:t>
              </a:r>
              <a:r>
                <a:rPr lang="en-US" altLang="zh-CN" b="1" dirty="0" err="1">
                  <a:solidFill>
                    <a:srgbClr val="7030A0"/>
                  </a:solidFill>
                  <a:latin typeface="Microsoft YaHei" panose="020B0503020204020204" pitchFamily="34" charset="-122"/>
                  <a:ea typeface="Microsoft YaHei" panose="020B0503020204020204" pitchFamily="34" charset="-122"/>
                  <a:cs typeface="Times New Roman" panose="02020603050405020304" pitchFamily="18" charset="0"/>
                </a:rPr>
                <a:t>v.end</a:t>
              </a:r>
              <a:r>
                <a:rPr lang="en-US" altLang="zh-CN" b="1" dirty="0">
                  <a:solidFill>
                    <a:srgbClr val="7030A0"/>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dirty="0" err="1">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iter</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 {</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cout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&lt;&lt;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iter</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&lt;&lt;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endl</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p>
            <a:p>
              <a:endPar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grpSp>
      <p:grpSp>
        <p:nvGrpSpPr>
          <p:cNvPr id="10" name="组合 9">
            <a:extLst>
              <a:ext uri="{FF2B5EF4-FFF2-40B4-BE49-F238E27FC236}">
                <a16:creationId xmlns:a16="http://schemas.microsoft.com/office/drawing/2014/main" id="{79BC4725-70C5-4EDB-99E6-B779F06094AE}"/>
              </a:ext>
            </a:extLst>
          </p:cNvPr>
          <p:cNvGrpSpPr/>
          <p:nvPr/>
        </p:nvGrpSpPr>
        <p:grpSpPr>
          <a:xfrm>
            <a:off x="2593301" y="3637706"/>
            <a:ext cx="5723690" cy="1200378"/>
            <a:chOff x="5813482" y="1421153"/>
            <a:chExt cx="2808312" cy="19063127"/>
          </a:xfrm>
          <a:solidFill>
            <a:srgbClr val="FEFFBE"/>
          </a:solidFill>
        </p:grpSpPr>
        <p:sp>
          <p:nvSpPr>
            <p:cNvPr id="11" name="矩形 10">
              <a:extLst>
                <a:ext uri="{FF2B5EF4-FFF2-40B4-BE49-F238E27FC236}">
                  <a16:creationId xmlns:a16="http://schemas.microsoft.com/office/drawing/2014/main" id="{A5CB9DEB-9FE9-475D-8D03-8C6237591360}"/>
                </a:ext>
              </a:extLst>
            </p:cNvPr>
            <p:cNvSpPr/>
            <p:nvPr/>
          </p:nvSpPr>
          <p:spPr>
            <a:xfrm>
              <a:off x="5813482" y="1421153"/>
              <a:ext cx="2808312" cy="19063127"/>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a:extLst>
                <a:ext uri="{FF2B5EF4-FFF2-40B4-BE49-F238E27FC236}">
                  <a16:creationId xmlns:a16="http://schemas.microsoft.com/office/drawing/2014/main" id="{7848BAF4-0419-42C6-A816-B4CCF751C4E0}"/>
                </a:ext>
              </a:extLst>
            </p:cNvPr>
            <p:cNvSpPr txBox="1"/>
            <p:nvPr/>
          </p:nvSpPr>
          <p:spPr>
            <a:xfrm>
              <a:off x="5860956" y="2121486"/>
              <a:ext cx="2713365" cy="17107231"/>
            </a:xfrm>
            <a:prstGeom prst="rect">
              <a:avLst/>
            </a:prstGeom>
            <a:grpFill/>
          </p:spPr>
          <p:txBody>
            <a:bodyPr wrap="square" rtlCol="0">
              <a:spAutoFit/>
            </a:bodyPr>
            <a:lstStyle/>
            <a:p>
              <a:pPr>
                <a:spcAft>
                  <a:spcPts val="600"/>
                </a:spcAft>
              </a:pPr>
              <a:r>
                <a:rPr lang="zh-CN" altLang="en-US" sz="1600" dirty="0">
                  <a:solidFill>
                    <a:srgbClr val="005DA2"/>
                  </a:solidFill>
                  <a:latin typeface="微软雅黑" panose="020B0503020204020204" pitchFamily="34" charset="-122"/>
                  <a:ea typeface="微软雅黑" panose="020B0503020204020204" pitchFamily="34" charset="-122"/>
                </a:rPr>
                <a:t>注意：</a:t>
              </a:r>
              <a:br>
                <a:rPr lang="en-US" altLang="zh-CN" sz="1600" dirty="0">
                  <a:solidFill>
                    <a:srgbClr val="005DA2"/>
                  </a:solidFill>
                  <a:latin typeface="微软雅黑" panose="020B0503020204020204" pitchFamily="34" charset="-122"/>
                  <a:ea typeface="微软雅黑" panose="020B0503020204020204" pitchFamily="34" charset="-122"/>
                </a:rPr>
              </a:b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迭代器虽然支持自增</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自减运算，但是不能用两个迭代器比较大小，只能比较相等或者不等。循环判断条件</a:t>
              </a:r>
              <a:r>
                <a:rPr lang="zh-CN" altLang="en-US" sz="1600" dirty="0">
                  <a:solidFill>
                    <a:srgbClr val="7030A0"/>
                  </a:solidFill>
                  <a:latin typeface="微软雅黑" panose="020B0503020204020204" pitchFamily="34" charset="-122"/>
                  <a:ea typeface="微软雅黑" panose="020B0503020204020204" pitchFamily="34" charset="-122"/>
                </a:rPr>
                <a:t>不要写成 </a:t>
              </a:r>
              <a:r>
                <a:rPr lang="en-US" altLang="zh-CN" sz="1600" dirty="0" err="1">
                  <a:solidFill>
                    <a:srgbClr val="7030A0"/>
                  </a:solidFill>
                  <a:latin typeface="微软雅黑" panose="020B0503020204020204" pitchFamily="34" charset="-122"/>
                  <a:ea typeface="微软雅黑" panose="020B0503020204020204" pitchFamily="34" charset="-122"/>
                </a:rPr>
                <a:t>iter</a:t>
              </a:r>
              <a:r>
                <a:rPr lang="en-US" altLang="zh-CN" sz="1600" dirty="0">
                  <a:solidFill>
                    <a:srgbClr val="7030A0"/>
                  </a:solidFill>
                  <a:latin typeface="微软雅黑" panose="020B0503020204020204" pitchFamily="34" charset="-122"/>
                  <a:ea typeface="微软雅黑" panose="020B0503020204020204" pitchFamily="34" charset="-122"/>
                </a:rPr>
                <a:t> &lt; </a:t>
              </a:r>
              <a:r>
                <a:rPr lang="en-US" altLang="zh-CN" sz="1600" dirty="0" err="1">
                  <a:solidFill>
                    <a:srgbClr val="7030A0"/>
                  </a:solidFill>
                  <a:latin typeface="微软雅黑" panose="020B0503020204020204" pitchFamily="34" charset="-122"/>
                  <a:ea typeface="微软雅黑" panose="020B0503020204020204" pitchFamily="34" charset="-122"/>
                </a:rPr>
                <a:t>v.end</a:t>
              </a:r>
              <a:r>
                <a:rPr lang="en-US" altLang="zh-CN" sz="1600" dirty="0">
                  <a:solidFill>
                    <a:srgbClr val="7030A0"/>
                  </a:solidFill>
                  <a:latin typeface="微软雅黑" panose="020B0503020204020204" pitchFamily="34" charset="-122"/>
                  <a:ea typeface="微软雅黑" panose="020B0503020204020204" pitchFamily="34" charset="-122"/>
                </a:rPr>
                <a:t>()</a:t>
              </a:r>
            </a:p>
          </p:txBody>
        </p:sp>
      </p:grpSp>
    </p:spTree>
    <p:extLst>
      <p:ext uri="{BB962C8B-B14F-4D97-AF65-F5344CB8AC3E}">
        <p14:creationId xmlns:p14="http://schemas.microsoft.com/office/powerpoint/2010/main" val="2016079873"/>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vector</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迭代器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B87E72C0-1737-4253-806A-7C06723BC8D2}"/>
              </a:ext>
            </a:extLst>
          </p:cNvPr>
          <p:cNvGrpSpPr/>
          <p:nvPr/>
        </p:nvGrpSpPr>
        <p:grpSpPr>
          <a:xfrm>
            <a:off x="690453" y="766837"/>
            <a:ext cx="7763094" cy="4176464"/>
            <a:chOff x="826068" y="2276351"/>
            <a:chExt cx="8064896" cy="8992034"/>
          </a:xfrm>
        </p:grpSpPr>
        <p:sp>
          <p:nvSpPr>
            <p:cNvPr id="5" name="矩形 4">
              <a:extLst>
                <a:ext uri="{FF2B5EF4-FFF2-40B4-BE49-F238E27FC236}">
                  <a16:creationId xmlns:a16="http://schemas.microsoft.com/office/drawing/2014/main" id="{0FF426AB-17C7-41F7-92EC-BD16C1C30136}"/>
                </a:ext>
              </a:extLst>
            </p:cNvPr>
            <p:cNvSpPr/>
            <p:nvPr/>
          </p:nvSpPr>
          <p:spPr>
            <a:xfrm>
              <a:off x="826068" y="2276351"/>
              <a:ext cx="8064896" cy="8992034"/>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C93D166D-D9BD-4B02-8614-47070705133B}"/>
                </a:ext>
              </a:extLst>
            </p:cNvPr>
            <p:cNvSpPr txBox="1"/>
            <p:nvPr/>
          </p:nvSpPr>
          <p:spPr>
            <a:xfrm>
              <a:off x="889809" y="2446160"/>
              <a:ext cx="7859290" cy="8548196"/>
            </a:xfrm>
            <a:prstGeom prst="rect">
              <a:avLst/>
            </a:prstGeom>
            <a:noFill/>
          </p:spPr>
          <p:txBody>
            <a:bodyPr wrap="square">
              <a:spAutoFit/>
            </a:bodyPr>
            <a:lstStyle/>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vector&lt;int&gt; v(10, 0);</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vector&lt;int&gt;::iterator it =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v.begin</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*it = 1;		//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首个元素赋值为</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1</a:t>
              </a:r>
            </a:p>
            <a:p>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it++;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向后移位</a:t>
              </a:r>
              <a:endPar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endParaRP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*it = 2;		//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第二个元素赋值为</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2</a:t>
              </a:r>
            </a:p>
            <a:p>
              <a:endPar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endParaRP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利用迭代器遍历全部元素</a:t>
              </a:r>
              <a:endPar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endParaRP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for (</a:t>
              </a:r>
              <a:r>
                <a:rPr lang="en-US" altLang="zh-CN" b="1"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auto</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iter</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v.begin</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iter</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v.end</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iter</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cout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&lt;&lt;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iter</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&lt;&lt;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endl</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p>
            <a:p>
              <a:endPar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endParaRP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vector&lt;</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DemoClass</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&gt;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vc</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(10);</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vector&lt;</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DemoClass</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&gt;::iterator it =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vc.begin</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p>
            <a:p>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it-&gt;</a:t>
              </a:r>
              <a:r>
                <a:rPr lang="en-US" altLang="zh-CN" dirty="0" err="1">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DemoFunc</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通过迭代器调用对象的成员函数</a:t>
              </a:r>
              <a:endPar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grpSp>
      <p:grpSp>
        <p:nvGrpSpPr>
          <p:cNvPr id="7" name="组合 6">
            <a:extLst>
              <a:ext uri="{FF2B5EF4-FFF2-40B4-BE49-F238E27FC236}">
                <a16:creationId xmlns:a16="http://schemas.microsoft.com/office/drawing/2014/main" id="{197B7C35-5D3F-42B3-B70D-0965B14F0F13}"/>
              </a:ext>
            </a:extLst>
          </p:cNvPr>
          <p:cNvGrpSpPr/>
          <p:nvPr/>
        </p:nvGrpSpPr>
        <p:grpSpPr>
          <a:xfrm>
            <a:off x="5292080" y="3147814"/>
            <a:ext cx="3082574" cy="960229"/>
            <a:chOff x="5813482" y="1421153"/>
            <a:chExt cx="2808312" cy="19063127"/>
          </a:xfrm>
          <a:solidFill>
            <a:srgbClr val="FEFFBE"/>
          </a:solidFill>
        </p:grpSpPr>
        <p:sp>
          <p:nvSpPr>
            <p:cNvPr id="8" name="矩形 7">
              <a:extLst>
                <a:ext uri="{FF2B5EF4-FFF2-40B4-BE49-F238E27FC236}">
                  <a16:creationId xmlns:a16="http://schemas.microsoft.com/office/drawing/2014/main" id="{8C36B443-BEFB-4FB6-9610-E8A8BC88D9DE}"/>
                </a:ext>
              </a:extLst>
            </p:cNvPr>
            <p:cNvSpPr/>
            <p:nvPr/>
          </p:nvSpPr>
          <p:spPr>
            <a:xfrm>
              <a:off x="5813482" y="1421153"/>
              <a:ext cx="2808312" cy="19063127"/>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36C01FF3-DB60-4BBB-9CB6-B52C9A775901}"/>
                </a:ext>
              </a:extLst>
            </p:cNvPr>
            <p:cNvSpPr txBox="1"/>
            <p:nvPr/>
          </p:nvSpPr>
          <p:spPr>
            <a:xfrm>
              <a:off x="5860955" y="2703934"/>
              <a:ext cx="2713365" cy="16497524"/>
            </a:xfrm>
            <a:prstGeom prst="rect">
              <a:avLst/>
            </a:prstGeom>
            <a:grpFill/>
          </p:spPr>
          <p:txBody>
            <a:bodyPr wrap="square" rtlCol="0">
              <a:spAutoFit/>
            </a:bodyPr>
            <a:lstStyle/>
            <a:p>
              <a:pPr>
                <a:spcAft>
                  <a:spcPts val="600"/>
                </a:spcAft>
              </a:pPr>
              <a:r>
                <a:rPr lang="zh-CN" altLang="en-US" sz="1600" dirty="0">
                  <a:solidFill>
                    <a:srgbClr val="005DA2"/>
                  </a:solidFill>
                  <a:latin typeface="微软雅黑" panose="020B0503020204020204" pitchFamily="34" charset="-122"/>
                  <a:ea typeface="微软雅黑" panose="020B0503020204020204" pitchFamily="34" charset="-122"/>
                </a:rPr>
                <a:t>知识点：</a:t>
              </a:r>
              <a:br>
                <a:rPr lang="en-US" altLang="zh-CN" sz="1600" dirty="0">
                  <a:solidFill>
                    <a:srgbClr val="005DA2"/>
                  </a:solidFill>
                  <a:latin typeface="微软雅黑" panose="020B0503020204020204" pitchFamily="34" charset="-122"/>
                  <a:ea typeface="微软雅黑" panose="020B0503020204020204" pitchFamily="34" charset="-122"/>
                </a:rPr>
              </a:b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迭代</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C++11</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中可以用</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auto</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关键字代替迭代器类型声明</a:t>
              </a:r>
              <a:endParaRPr lang="en-US" altLang="zh-CN" sz="1600" dirty="0">
                <a:solidFill>
                  <a:srgbClr val="7030A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904272490"/>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vector</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迭代器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97BADC78-5143-49E6-9037-04A4B0A1BD15}"/>
              </a:ext>
            </a:extLst>
          </p:cNvPr>
          <p:cNvSpPr txBox="1"/>
          <p:nvPr/>
        </p:nvSpPr>
        <p:spPr>
          <a:xfrm>
            <a:off x="683568" y="699542"/>
            <a:ext cx="7992888" cy="1077218"/>
          </a:xfrm>
          <a:prstGeom prst="rect">
            <a:avLst/>
          </a:prstGeom>
          <a:noFill/>
        </p:spPr>
        <p:txBody>
          <a:bodyPr wrap="square">
            <a:spAutoFit/>
          </a:bodyPr>
          <a:lstStyle/>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迭代器的一个重要作用是在容器的特定位置删除</a:t>
            </a:r>
            <a:r>
              <a:rPr lang="en-US" altLang="zh-CN" dirty="0">
                <a:solidFill>
                  <a:srgbClr val="005DA2"/>
                </a:solidFill>
                <a:latin typeface="微软雅黑" panose="020B0503020204020204" pitchFamily="34" charset="-122"/>
                <a:ea typeface="微软雅黑" panose="020B0503020204020204" pitchFamily="34" charset="-122"/>
              </a:rPr>
              <a:t>/</a:t>
            </a:r>
            <a:r>
              <a:rPr lang="zh-CN" altLang="en-US" dirty="0">
                <a:solidFill>
                  <a:srgbClr val="005DA2"/>
                </a:solidFill>
                <a:latin typeface="微软雅黑" panose="020B0503020204020204" pitchFamily="34" charset="-122"/>
                <a:ea typeface="微软雅黑" panose="020B0503020204020204" pitchFamily="34" charset="-122"/>
              </a:rPr>
              <a:t>插入元素</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en-US" altLang="zh-CN" dirty="0">
                <a:solidFill>
                  <a:srgbClr val="005DA2"/>
                </a:solidFill>
                <a:latin typeface="微软雅黑" panose="020B0503020204020204" pitchFamily="34" charset="-122"/>
                <a:ea typeface="微软雅黑" panose="020B0503020204020204" pitchFamily="34" charset="-122"/>
              </a:rPr>
              <a:t>erase</a:t>
            </a:r>
            <a:r>
              <a:rPr lang="zh-CN" altLang="en-US" dirty="0">
                <a:solidFill>
                  <a:srgbClr val="005DA2"/>
                </a:solidFill>
                <a:latin typeface="微软雅黑" panose="020B0503020204020204" pitchFamily="34" charset="-122"/>
                <a:ea typeface="微软雅黑" panose="020B0503020204020204" pitchFamily="34" charset="-122"/>
              </a:rPr>
              <a:t>函数接受两个迭代器对象作为参数，这两个迭代器区间之内的元素会被删除（</a:t>
            </a:r>
            <a:r>
              <a:rPr lang="zh-CN" altLang="en-US" dirty="0">
                <a:solidFill>
                  <a:srgbClr val="C00000"/>
                </a:solidFill>
                <a:latin typeface="微软雅黑" panose="020B0503020204020204" pitchFamily="34" charset="-122"/>
                <a:ea typeface="微软雅黑" panose="020B0503020204020204" pitchFamily="34" charset="-122"/>
              </a:rPr>
              <a:t>前闭后开区间</a:t>
            </a:r>
            <a:r>
              <a:rPr lang="zh-CN" altLang="en-US" dirty="0">
                <a:solidFill>
                  <a:srgbClr val="005DA2"/>
                </a:solidFill>
                <a:latin typeface="微软雅黑" panose="020B0503020204020204" pitchFamily="34" charset="-122"/>
                <a:ea typeface="微软雅黑" panose="020B0503020204020204" pitchFamily="34" charset="-122"/>
              </a:rPr>
              <a:t>）</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B0849351-5D9F-4D99-A78C-810FFDF13417}"/>
              </a:ext>
            </a:extLst>
          </p:cNvPr>
          <p:cNvGrpSpPr/>
          <p:nvPr/>
        </p:nvGrpSpPr>
        <p:grpSpPr>
          <a:xfrm>
            <a:off x="839733" y="1896626"/>
            <a:ext cx="7763094" cy="819140"/>
            <a:chOff x="826068" y="2276351"/>
            <a:chExt cx="8064896" cy="8992034"/>
          </a:xfrm>
        </p:grpSpPr>
        <p:sp>
          <p:nvSpPr>
            <p:cNvPr id="5" name="矩形 4">
              <a:extLst>
                <a:ext uri="{FF2B5EF4-FFF2-40B4-BE49-F238E27FC236}">
                  <a16:creationId xmlns:a16="http://schemas.microsoft.com/office/drawing/2014/main" id="{3876639C-BFBF-4240-A08D-D91C13897456}"/>
                </a:ext>
              </a:extLst>
            </p:cNvPr>
            <p:cNvSpPr/>
            <p:nvPr/>
          </p:nvSpPr>
          <p:spPr>
            <a:xfrm>
              <a:off x="826068" y="2276351"/>
              <a:ext cx="8064896" cy="8992034"/>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2964C86A-9442-485D-9661-41E149F71E2F}"/>
                </a:ext>
              </a:extLst>
            </p:cNvPr>
            <p:cNvSpPr txBox="1"/>
            <p:nvPr/>
          </p:nvSpPr>
          <p:spPr>
            <a:xfrm>
              <a:off x="885999" y="2877836"/>
              <a:ext cx="7859290" cy="7095039"/>
            </a:xfrm>
            <a:prstGeom prst="rect">
              <a:avLst/>
            </a:prstGeom>
            <a:noFill/>
          </p:spPr>
          <p:txBody>
            <a:bodyPr wrap="square">
              <a:spAutoFit/>
            </a:bodyPr>
            <a:lstStyle/>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vector&lt;int&gt;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vec</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(10);</a:t>
              </a:r>
            </a:p>
            <a:p>
              <a:r>
                <a:rPr lang="en-US" altLang="zh-CN" dirty="0" err="1">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vec.erase</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dirty="0" err="1">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vec.begin</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err="1">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vec.begin</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 + 2);</a:t>
              </a:r>
            </a:p>
          </p:txBody>
        </p:sp>
      </p:grpSp>
      <p:sp>
        <p:nvSpPr>
          <p:cNvPr id="8" name="文本框 7">
            <a:extLst>
              <a:ext uri="{FF2B5EF4-FFF2-40B4-BE49-F238E27FC236}">
                <a16:creationId xmlns:a16="http://schemas.microsoft.com/office/drawing/2014/main" id="{89E16528-15EA-4C68-9A91-54618544CBED}"/>
              </a:ext>
            </a:extLst>
          </p:cNvPr>
          <p:cNvSpPr txBox="1"/>
          <p:nvPr/>
        </p:nvSpPr>
        <p:spPr>
          <a:xfrm>
            <a:off x="857880" y="3003798"/>
            <a:ext cx="7818576" cy="369332"/>
          </a:xfrm>
          <a:prstGeom prst="rect">
            <a:avLst/>
          </a:prstGeom>
          <a:noFill/>
        </p:spPr>
        <p:txBody>
          <a:bodyPr wrap="square">
            <a:spAutoFit/>
          </a:bodyPr>
          <a:lstStyle/>
          <a:p>
            <a:r>
              <a:rPr lang="zh-CN" altLang="en-US" dirty="0">
                <a:solidFill>
                  <a:srgbClr val="005DA2"/>
                </a:solidFill>
                <a:latin typeface="微软雅黑" panose="020B0503020204020204" pitchFamily="34" charset="-122"/>
                <a:ea typeface="微软雅黑" panose="020B0503020204020204" pitchFamily="34" charset="-122"/>
              </a:rPr>
              <a:t>上述代码删除向量的前两个元素（</a:t>
            </a:r>
            <a:r>
              <a:rPr lang="en-US" altLang="zh-CN" dirty="0" err="1">
                <a:solidFill>
                  <a:srgbClr val="005DA2"/>
                </a:solidFill>
                <a:latin typeface="微软雅黑" panose="020B0503020204020204" pitchFamily="34" charset="-122"/>
                <a:ea typeface="微软雅黑" panose="020B0503020204020204" pitchFamily="34" charset="-122"/>
              </a:rPr>
              <a:t>vec.begin</a:t>
            </a:r>
            <a:r>
              <a:rPr lang="en-US" altLang="zh-CN" dirty="0">
                <a:solidFill>
                  <a:srgbClr val="005DA2"/>
                </a:solidFill>
                <a:latin typeface="微软雅黑" panose="020B0503020204020204" pitchFamily="34" charset="-122"/>
                <a:ea typeface="微软雅黑" panose="020B0503020204020204" pitchFamily="34" charset="-122"/>
              </a:rPr>
              <a:t>()</a:t>
            </a:r>
            <a:r>
              <a:rPr lang="zh-CN" altLang="en-US" dirty="0">
                <a:solidFill>
                  <a:srgbClr val="005DA2"/>
                </a:solidFill>
                <a:latin typeface="微软雅黑" panose="020B0503020204020204" pitchFamily="34" charset="-122"/>
                <a:ea typeface="微软雅黑" panose="020B0503020204020204" pitchFamily="34" charset="-122"/>
              </a:rPr>
              <a:t>和</a:t>
            </a:r>
            <a:r>
              <a:rPr lang="en-US" altLang="zh-CN" dirty="0" err="1">
                <a:solidFill>
                  <a:srgbClr val="005DA2"/>
                </a:solidFill>
                <a:latin typeface="微软雅黑" panose="020B0503020204020204" pitchFamily="34" charset="-122"/>
                <a:ea typeface="微软雅黑" panose="020B0503020204020204" pitchFamily="34" charset="-122"/>
              </a:rPr>
              <a:t>vec.begin</a:t>
            </a:r>
            <a:r>
              <a:rPr lang="en-US" altLang="zh-CN" dirty="0">
                <a:solidFill>
                  <a:srgbClr val="005DA2"/>
                </a:solidFill>
                <a:latin typeface="微软雅黑" panose="020B0503020204020204" pitchFamily="34" charset="-122"/>
                <a:ea typeface="微软雅黑" panose="020B0503020204020204" pitchFamily="34" charset="-122"/>
              </a:rPr>
              <a:t>() + 1</a:t>
            </a:r>
            <a:r>
              <a:rPr lang="zh-CN" altLang="en-US" dirty="0">
                <a:solidFill>
                  <a:srgbClr val="005DA2"/>
                </a:solidFill>
                <a:latin typeface="微软雅黑" panose="020B0503020204020204" pitchFamily="34" charset="-122"/>
                <a:ea typeface="微软雅黑" panose="020B0503020204020204" pitchFamily="34" charset="-122"/>
              </a:rPr>
              <a:t>指向的元素）</a:t>
            </a:r>
            <a:endParaRPr lang="zh-CN" altLang="en-US" dirty="0"/>
          </a:p>
        </p:txBody>
      </p:sp>
    </p:spTree>
    <p:extLst>
      <p:ext uri="{BB962C8B-B14F-4D97-AF65-F5344CB8AC3E}">
        <p14:creationId xmlns:p14="http://schemas.microsoft.com/office/powerpoint/2010/main" val="1524413970"/>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vector</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迭代器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97BADC78-5143-49E6-9037-04A4B0A1BD15}"/>
              </a:ext>
            </a:extLst>
          </p:cNvPr>
          <p:cNvSpPr txBox="1"/>
          <p:nvPr/>
        </p:nvSpPr>
        <p:spPr>
          <a:xfrm>
            <a:off x="683568" y="699542"/>
            <a:ext cx="7992888" cy="1077218"/>
          </a:xfrm>
          <a:prstGeom prst="rect">
            <a:avLst/>
          </a:prstGeom>
          <a:noFill/>
        </p:spPr>
        <p:txBody>
          <a:bodyPr wrap="square">
            <a:spAutoFit/>
          </a:bodyPr>
          <a:lstStyle/>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迭代器的一个重要作用是在容器的特定位置删除</a:t>
            </a:r>
            <a:r>
              <a:rPr lang="en-US" altLang="zh-CN" dirty="0">
                <a:solidFill>
                  <a:srgbClr val="005DA2"/>
                </a:solidFill>
                <a:latin typeface="微软雅黑" panose="020B0503020204020204" pitchFamily="34" charset="-122"/>
                <a:ea typeface="微软雅黑" panose="020B0503020204020204" pitchFamily="34" charset="-122"/>
              </a:rPr>
              <a:t>/</a:t>
            </a:r>
            <a:r>
              <a:rPr lang="zh-CN" altLang="en-US" dirty="0">
                <a:solidFill>
                  <a:srgbClr val="005DA2"/>
                </a:solidFill>
                <a:latin typeface="微软雅黑" panose="020B0503020204020204" pitchFamily="34" charset="-122"/>
                <a:ea typeface="微软雅黑" panose="020B0503020204020204" pitchFamily="34" charset="-122"/>
              </a:rPr>
              <a:t>插入元素</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en-US" altLang="zh-CN" dirty="0">
                <a:solidFill>
                  <a:srgbClr val="005DA2"/>
                </a:solidFill>
                <a:latin typeface="微软雅黑" panose="020B0503020204020204" pitchFamily="34" charset="-122"/>
                <a:ea typeface="微软雅黑" panose="020B0503020204020204" pitchFamily="34" charset="-122"/>
              </a:rPr>
              <a:t>insert</a:t>
            </a:r>
            <a:r>
              <a:rPr lang="zh-CN" altLang="en-US" dirty="0">
                <a:solidFill>
                  <a:srgbClr val="005DA2"/>
                </a:solidFill>
                <a:latin typeface="微软雅黑" panose="020B0503020204020204" pitchFamily="34" charset="-122"/>
                <a:ea typeface="微软雅黑" panose="020B0503020204020204" pitchFamily="34" charset="-122"/>
              </a:rPr>
              <a:t>函数利用迭代器将源</a:t>
            </a:r>
            <a:r>
              <a:rPr lang="en-US" altLang="zh-CN" dirty="0">
                <a:solidFill>
                  <a:srgbClr val="005DA2"/>
                </a:solidFill>
                <a:latin typeface="微软雅黑" panose="020B0503020204020204" pitchFamily="34" charset="-122"/>
                <a:ea typeface="微软雅黑" panose="020B0503020204020204" pitchFamily="34" charset="-122"/>
              </a:rPr>
              <a:t>vector</a:t>
            </a:r>
            <a:r>
              <a:rPr lang="zh-CN" altLang="en-US" dirty="0">
                <a:solidFill>
                  <a:srgbClr val="005DA2"/>
                </a:solidFill>
                <a:latin typeface="微软雅黑" panose="020B0503020204020204" pitchFamily="34" charset="-122"/>
                <a:ea typeface="微软雅黑" panose="020B0503020204020204" pitchFamily="34" charset="-122"/>
              </a:rPr>
              <a:t>的内容插入目标</a:t>
            </a:r>
            <a:r>
              <a:rPr lang="en-US" altLang="zh-CN" dirty="0">
                <a:solidFill>
                  <a:srgbClr val="005DA2"/>
                </a:solidFill>
                <a:latin typeface="微软雅黑" panose="020B0503020204020204" pitchFamily="34" charset="-122"/>
                <a:ea typeface="微软雅黑" panose="020B0503020204020204" pitchFamily="34" charset="-122"/>
              </a:rPr>
              <a:t>vector</a:t>
            </a:r>
            <a:r>
              <a:rPr lang="zh-CN" altLang="en-US" dirty="0">
                <a:solidFill>
                  <a:srgbClr val="005DA2"/>
                </a:solidFill>
                <a:latin typeface="微软雅黑" panose="020B0503020204020204" pitchFamily="34" charset="-122"/>
                <a:ea typeface="微软雅黑" panose="020B0503020204020204" pitchFamily="34" charset="-122"/>
              </a:rPr>
              <a:t>的指定位置，</a:t>
            </a:r>
            <a:r>
              <a:rPr lang="en-US" altLang="zh-CN" dirty="0">
                <a:solidFill>
                  <a:srgbClr val="005DA2"/>
                </a:solidFill>
                <a:latin typeface="微软雅黑" panose="020B0503020204020204" pitchFamily="34" charset="-122"/>
                <a:ea typeface="微软雅黑" panose="020B0503020204020204" pitchFamily="34" charset="-122"/>
              </a:rPr>
              <a:t>insert</a:t>
            </a:r>
            <a:r>
              <a:rPr lang="zh-CN" altLang="en-US" dirty="0">
                <a:solidFill>
                  <a:srgbClr val="005DA2"/>
                </a:solidFill>
                <a:latin typeface="微软雅黑" panose="020B0503020204020204" pitchFamily="34" charset="-122"/>
                <a:ea typeface="微软雅黑" panose="020B0503020204020204" pitchFamily="34" charset="-122"/>
              </a:rPr>
              <a:t>的常见用法如下：</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B0849351-5D9F-4D99-A78C-810FFDF13417}"/>
              </a:ext>
            </a:extLst>
          </p:cNvPr>
          <p:cNvGrpSpPr/>
          <p:nvPr/>
        </p:nvGrpSpPr>
        <p:grpSpPr>
          <a:xfrm>
            <a:off x="852903" y="2247374"/>
            <a:ext cx="7763094" cy="963156"/>
            <a:chOff x="826068" y="2276351"/>
            <a:chExt cx="8064896" cy="17687108"/>
          </a:xfrm>
        </p:grpSpPr>
        <p:sp>
          <p:nvSpPr>
            <p:cNvPr id="5" name="矩形 4">
              <a:extLst>
                <a:ext uri="{FF2B5EF4-FFF2-40B4-BE49-F238E27FC236}">
                  <a16:creationId xmlns:a16="http://schemas.microsoft.com/office/drawing/2014/main" id="{3876639C-BFBF-4240-A08D-D91C13897456}"/>
                </a:ext>
              </a:extLst>
            </p:cNvPr>
            <p:cNvSpPr/>
            <p:nvPr/>
          </p:nvSpPr>
          <p:spPr>
            <a:xfrm>
              <a:off x="826068" y="2276351"/>
              <a:ext cx="8064896" cy="17687108"/>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2964C86A-9442-485D-9661-41E149F71E2F}"/>
                </a:ext>
              </a:extLst>
            </p:cNvPr>
            <p:cNvSpPr txBox="1"/>
            <p:nvPr/>
          </p:nvSpPr>
          <p:spPr>
            <a:xfrm>
              <a:off x="889809" y="2446160"/>
              <a:ext cx="7859290" cy="16955755"/>
            </a:xfrm>
            <a:prstGeom prst="rect">
              <a:avLst/>
            </a:prstGeom>
            <a:noFill/>
          </p:spPr>
          <p:txBody>
            <a:bodyPr wrap="square">
              <a:spAutoFit/>
            </a:bodyPr>
            <a:lstStyle/>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vector&lt;int&gt;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src_vec</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(10);</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vector&lt;int&gt;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dst_vec</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(5);</a:t>
              </a:r>
            </a:p>
            <a:p>
              <a:r>
                <a:rPr lang="en-US" altLang="zh-CN" dirty="0" err="1">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dst_vec.insert</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dirty="0" err="1">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dst_vec.begin</a:t>
              </a:r>
              <a:r>
                <a:rPr lang="en-US" altLang="zh-CN" dirty="0">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dirty="0">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err="1">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src_vec.begin</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 + 1,</a:t>
              </a:r>
              <a:r>
                <a:rPr lang="zh-CN" altLang="en-US"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err="1">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src_vec.end</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a:t>
              </a:r>
            </a:p>
          </p:txBody>
        </p:sp>
      </p:grpSp>
      <p:sp>
        <p:nvSpPr>
          <p:cNvPr id="2" name="左大括号 1">
            <a:extLst>
              <a:ext uri="{FF2B5EF4-FFF2-40B4-BE49-F238E27FC236}">
                <a16:creationId xmlns:a16="http://schemas.microsoft.com/office/drawing/2014/main" id="{DD50C906-4A15-493B-9F7A-C80AED9EE44B}"/>
              </a:ext>
            </a:extLst>
          </p:cNvPr>
          <p:cNvSpPr/>
          <p:nvPr/>
        </p:nvSpPr>
        <p:spPr>
          <a:xfrm rot="16200000">
            <a:off x="3275642" y="2613365"/>
            <a:ext cx="198021" cy="144016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8E0020CF-7008-4111-9113-4613DD433355}"/>
              </a:ext>
            </a:extLst>
          </p:cNvPr>
          <p:cNvSpPr txBox="1"/>
          <p:nvPr/>
        </p:nvSpPr>
        <p:spPr>
          <a:xfrm>
            <a:off x="2798588" y="3498562"/>
            <a:ext cx="1224137"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插入目标</a:t>
            </a:r>
          </a:p>
        </p:txBody>
      </p:sp>
      <p:sp>
        <p:nvSpPr>
          <p:cNvPr id="11" name="左大括号 10">
            <a:extLst>
              <a:ext uri="{FF2B5EF4-FFF2-40B4-BE49-F238E27FC236}">
                <a16:creationId xmlns:a16="http://schemas.microsoft.com/office/drawing/2014/main" id="{A8058AB7-D024-4527-A1BC-049B9D67A47C}"/>
              </a:ext>
            </a:extLst>
          </p:cNvPr>
          <p:cNvSpPr/>
          <p:nvPr/>
        </p:nvSpPr>
        <p:spPr>
          <a:xfrm rot="16200000">
            <a:off x="5238290" y="2325331"/>
            <a:ext cx="198023" cy="20162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D7A53655-1CA1-4E82-B60A-C8A2A6B17C52}"/>
              </a:ext>
            </a:extLst>
          </p:cNvPr>
          <p:cNvSpPr txBox="1"/>
          <p:nvPr/>
        </p:nvSpPr>
        <p:spPr>
          <a:xfrm>
            <a:off x="4572000" y="3496478"/>
            <a:ext cx="1560558"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源</a:t>
            </a:r>
            <a:r>
              <a:rPr lang="en-US" altLang="zh-CN" dirty="0">
                <a:latin typeface="微软雅黑" panose="020B0503020204020204" pitchFamily="34" charset="-122"/>
                <a:ea typeface="微软雅黑" panose="020B0503020204020204" pitchFamily="34" charset="-122"/>
              </a:rPr>
              <a:t>vector</a:t>
            </a:r>
            <a:r>
              <a:rPr lang="zh-CN" altLang="en-US" dirty="0">
                <a:latin typeface="微软雅黑" panose="020B0503020204020204" pitchFamily="34" charset="-122"/>
                <a:ea typeface="微软雅黑" panose="020B0503020204020204" pitchFamily="34" charset="-122"/>
              </a:rPr>
              <a:t>起点</a:t>
            </a:r>
          </a:p>
        </p:txBody>
      </p:sp>
      <p:sp>
        <p:nvSpPr>
          <p:cNvPr id="13" name="左大括号 12">
            <a:extLst>
              <a:ext uri="{FF2B5EF4-FFF2-40B4-BE49-F238E27FC236}">
                <a16:creationId xmlns:a16="http://schemas.microsoft.com/office/drawing/2014/main" id="{5F25CC74-DD3E-4AD5-A293-892EA58FB118}"/>
              </a:ext>
            </a:extLst>
          </p:cNvPr>
          <p:cNvSpPr/>
          <p:nvPr/>
        </p:nvSpPr>
        <p:spPr>
          <a:xfrm rot="16200000">
            <a:off x="7078678" y="2606826"/>
            <a:ext cx="211092" cy="144016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175AB3AD-2E3B-48D8-9241-DE9C526E63A8}"/>
              </a:ext>
            </a:extLst>
          </p:cNvPr>
          <p:cNvSpPr txBox="1"/>
          <p:nvPr/>
        </p:nvSpPr>
        <p:spPr>
          <a:xfrm>
            <a:off x="6464143" y="3496478"/>
            <a:ext cx="1560558"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源</a:t>
            </a:r>
            <a:r>
              <a:rPr lang="en-US" altLang="zh-CN" dirty="0">
                <a:latin typeface="微软雅黑" panose="020B0503020204020204" pitchFamily="34" charset="-122"/>
                <a:ea typeface="微软雅黑" panose="020B0503020204020204" pitchFamily="34" charset="-122"/>
              </a:rPr>
              <a:t>vector</a:t>
            </a:r>
            <a:r>
              <a:rPr lang="zh-CN" altLang="en-US" dirty="0">
                <a:latin typeface="微软雅黑" panose="020B0503020204020204" pitchFamily="34" charset="-122"/>
                <a:ea typeface="微软雅黑" panose="020B0503020204020204" pitchFamily="34" charset="-122"/>
              </a:rPr>
              <a:t>终点</a:t>
            </a:r>
          </a:p>
        </p:txBody>
      </p:sp>
    </p:spTree>
    <p:extLst>
      <p:ext uri="{BB962C8B-B14F-4D97-AF65-F5344CB8AC3E}">
        <p14:creationId xmlns:p14="http://schemas.microsoft.com/office/powerpoint/2010/main" val="3791524667"/>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1"/>
                </a:solidFill>
                <a:latin typeface="微软雅黑" panose="020B0503020204020204" pitchFamily="34" charset="-122"/>
                <a:ea typeface="微软雅黑" panose="020B0503020204020204" pitchFamily="34" charset="-122"/>
              </a:rPr>
              <a:t>目录</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Contents</a:t>
            </a:r>
            <a:endParaRPr lang="en-GB" sz="18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2389332" y="2211710"/>
            <a:ext cx="827482" cy="523220"/>
            <a:chOff x="2215144" y="1952311"/>
            <a:chExt cx="1244730" cy="959257"/>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0" name="文本框 10"/>
            <p:cNvSpPr txBox="1"/>
            <p:nvPr/>
          </p:nvSpPr>
          <p:spPr>
            <a:xfrm>
              <a:off x="2393074" y="1952311"/>
              <a:ext cx="1066800" cy="959257"/>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grpSp>
        <p:nvGrpSpPr>
          <p:cNvPr id="51" name="组合 50"/>
          <p:cNvGrpSpPr/>
          <p:nvPr/>
        </p:nvGrpSpPr>
        <p:grpSpPr>
          <a:xfrm>
            <a:off x="2389332" y="2913558"/>
            <a:ext cx="827482" cy="523220"/>
            <a:chOff x="2215144" y="3018134"/>
            <a:chExt cx="1244730" cy="959255"/>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3" name="文本框 11"/>
            <p:cNvSpPr txBox="1"/>
            <p:nvPr/>
          </p:nvSpPr>
          <p:spPr>
            <a:xfrm>
              <a:off x="2393074" y="3018134"/>
              <a:ext cx="1066800" cy="95925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grpSp>
        <p:nvGrpSpPr>
          <p:cNvPr id="63" name="组合 62"/>
          <p:cNvGrpSpPr/>
          <p:nvPr/>
        </p:nvGrpSpPr>
        <p:grpSpPr>
          <a:xfrm>
            <a:off x="3068584" y="2239560"/>
            <a:ext cx="3569218" cy="459690"/>
            <a:chOff x="4315150" y="1647579"/>
            <a:chExt cx="3857250" cy="540057"/>
          </a:xfrm>
        </p:grpSpPr>
        <p:sp>
          <p:nvSpPr>
            <p:cNvPr id="64" name="矩形 63"/>
            <p:cNvSpPr/>
            <p:nvPr/>
          </p:nvSpPr>
          <p:spPr>
            <a:xfrm>
              <a:off x="4841196" y="1730243"/>
              <a:ext cx="2827147" cy="406783"/>
            </a:xfrm>
            <a:prstGeom prst="rect">
              <a:avLst/>
            </a:prstGeom>
            <a:ln w="15875">
              <a:noFill/>
            </a:ln>
          </p:spPr>
          <p:txBody>
            <a:bodyPr wrap="square" lIns="68580" tIns="34290" rIns="68580" bIns="3429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STL</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简介</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6" name="组合 65"/>
          <p:cNvGrpSpPr/>
          <p:nvPr/>
        </p:nvGrpSpPr>
        <p:grpSpPr>
          <a:xfrm>
            <a:off x="3068584" y="2933712"/>
            <a:ext cx="3569218" cy="459690"/>
            <a:chOff x="4315150" y="2341731"/>
            <a:chExt cx="3857250" cy="540057"/>
          </a:xfrm>
        </p:grpSpPr>
        <p:sp>
          <p:nvSpPr>
            <p:cNvPr id="67" name="矩形 66"/>
            <p:cNvSpPr/>
            <p:nvPr/>
          </p:nvSpPr>
          <p:spPr>
            <a:xfrm>
              <a:off x="4841197" y="2424395"/>
              <a:ext cx="2827146"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向量</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vector</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34" name="组合 33"/>
          <p:cNvGrpSpPr/>
          <p:nvPr/>
        </p:nvGrpSpPr>
        <p:grpSpPr>
          <a:xfrm>
            <a:off x="7956376" y="490833"/>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7" name="组合 36"/>
          <p:cNvGrpSpPr/>
          <p:nvPr/>
        </p:nvGrpSpPr>
        <p:grpSpPr>
          <a:xfrm>
            <a:off x="6660232" y="491226"/>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0" name="组合 39"/>
          <p:cNvGrpSpPr/>
          <p:nvPr/>
        </p:nvGrpSpPr>
        <p:grpSpPr>
          <a:xfrm>
            <a:off x="7308304" y="490833"/>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4" name="组合 43"/>
          <p:cNvGrpSpPr/>
          <p:nvPr/>
        </p:nvGrpSpPr>
        <p:grpSpPr>
          <a:xfrm>
            <a:off x="5364088" y="490833"/>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7" name="组合 76"/>
          <p:cNvGrpSpPr/>
          <p:nvPr/>
        </p:nvGrpSpPr>
        <p:grpSpPr>
          <a:xfrm>
            <a:off x="6012160" y="490833"/>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2" name="组合 1">
            <a:extLst>
              <a:ext uri="{FF2B5EF4-FFF2-40B4-BE49-F238E27FC236}">
                <a16:creationId xmlns:a16="http://schemas.microsoft.com/office/drawing/2014/main" id="{6641C893-8D4D-9AF3-5D89-BD3F4D025C77}"/>
              </a:ext>
            </a:extLst>
          </p:cNvPr>
          <p:cNvGrpSpPr/>
          <p:nvPr/>
        </p:nvGrpSpPr>
        <p:grpSpPr>
          <a:xfrm>
            <a:off x="2389332" y="3617617"/>
            <a:ext cx="827482" cy="523220"/>
            <a:chOff x="2215144" y="3018134"/>
            <a:chExt cx="1244730" cy="959255"/>
          </a:xfrm>
        </p:grpSpPr>
        <p:sp>
          <p:nvSpPr>
            <p:cNvPr id="3" name="平行四边形 2">
              <a:extLst>
                <a:ext uri="{FF2B5EF4-FFF2-40B4-BE49-F238E27FC236}">
                  <a16:creationId xmlns:a16="http://schemas.microsoft.com/office/drawing/2014/main" id="{A836B8E5-9E72-DFBD-0995-61A0F4338703}"/>
                </a:ext>
              </a:extLst>
            </p:cNvPr>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4" name="文本框 11">
              <a:extLst>
                <a:ext uri="{FF2B5EF4-FFF2-40B4-BE49-F238E27FC236}">
                  <a16:creationId xmlns:a16="http://schemas.microsoft.com/office/drawing/2014/main" id="{244DEA2E-95CA-326E-0058-E22236AE2B28}"/>
                </a:ext>
              </a:extLst>
            </p:cNvPr>
            <p:cNvSpPr txBox="1"/>
            <p:nvPr/>
          </p:nvSpPr>
          <p:spPr>
            <a:xfrm>
              <a:off x="2393074" y="3018134"/>
              <a:ext cx="1066800" cy="95925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grpSp>
        <p:nvGrpSpPr>
          <p:cNvPr id="5" name="组合 4">
            <a:extLst>
              <a:ext uri="{FF2B5EF4-FFF2-40B4-BE49-F238E27FC236}">
                <a16:creationId xmlns:a16="http://schemas.microsoft.com/office/drawing/2014/main" id="{52A89B66-4AB2-5F6D-24D9-323305A4001D}"/>
              </a:ext>
            </a:extLst>
          </p:cNvPr>
          <p:cNvGrpSpPr/>
          <p:nvPr/>
        </p:nvGrpSpPr>
        <p:grpSpPr>
          <a:xfrm>
            <a:off x="3068584" y="3637771"/>
            <a:ext cx="3569218" cy="459690"/>
            <a:chOff x="4315150" y="2341731"/>
            <a:chExt cx="3857250" cy="540057"/>
          </a:xfrm>
        </p:grpSpPr>
        <p:sp>
          <p:nvSpPr>
            <p:cNvPr id="6" name="矩形 5">
              <a:extLst>
                <a:ext uri="{FF2B5EF4-FFF2-40B4-BE49-F238E27FC236}">
                  <a16:creationId xmlns:a16="http://schemas.microsoft.com/office/drawing/2014/main" id="{EF5285D1-84B9-6CDF-483D-C70316A4485A}"/>
                </a:ext>
              </a:extLst>
            </p:cNvPr>
            <p:cNvSpPr/>
            <p:nvPr/>
          </p:nvSpPr>
          <p:spPr>
            <a:xfrm>
              <a:off x="4841197" y="2424395"/>
              <a:ext cx="2827146"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泛型算法</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平行四边形 6">
              <a:extLst>
                <a:ext uri="{FF2B5EF4-FFF2-40B4-BE49-F238E27FC236}">
                  <a16:creationId xmlns:a16="http://schemas.microsoft.com/office/drawing/2014/main" id="{B6F8C7CE-7644-AA82-A041-1F61F129E45D}"/>
                </a:ext>
              </a:extLst>
            </p:cNvPr>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spTree>
    <p:extLst>
      <p:ext uri="{BB962C8B-B14F-4D97-AF65-F5344CB8AC3E}">
        <p14:creationId xmlns:p14="http://schemas.microsoft.com/office/powerpoint/2010/main" val="46516855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500" fill="hold"/>
                                        <p:tgtEl>
                                          <p:spTgt spid="44"/>
                                        </p:tgtEl>
                                        <p:attrNameLst>
                                          <p:attrName>ppt_w</p:attrName>
                                        </p:attrNameLst>
                                      </p:cBhvr>
                                      <p:tavLst>
                                        <p:tav tm="0">
                                          <p:val>
                                            <p:fltVal val="0"/>
                                          </p:val>
                                        </p:tav>
                                        <p:tav tm="100000">
                                          <p:val>
                                            <p:strVal val="#ppt_w"/>
                                          </p:val>
                                        </p:tav>
                                      </p:tavLst>
                                    </p:anim>
                                    <p:anim calcmode="lin" valueType="num">
                                      <p:cBhvr>
                                        <p:cTn id="16" dur="500" fill="hold"/>
                                        <p:tgtEl>
                                          <p:spTgt spid="44"/>
                                        </p:tgtEl>
                                        <p:attrNameLst>
                                          <p:attrName>ppt_h</p:attrName>
                                        </p:attrNameLst>
                                      </p:cBhvr>
                                      <p:tavLst>
                                        <p:tav tm="0">
                                          <p:val>
                                            <p:fltVal val="0"/>
                                          </p:val>
                                        </p:tav>
                                        <p:tav tm="100000">
                                          <p:val>
                                            <p:strVal val="#ppt_h"/>
                                          </p:val>
                                        </p:tav>
                                      </p:tavLst>
                                    </p:anim>
                                    <p:animEffect transition="in" filter="fade">
                                      <p:cBhvr>
                                        <p:cTn id="17" dur="500"/>
                                        <p:tgtEl>
                                          <p:spTgt spid="44"/>
                                        </p:tgtEl>
                                      </p:cBhvr>
                                    </p:animEffect>
                                  </p:childTnLst>
                                </p:cTn>
                              </p:par>
                              <p:par>
                                <p:cTn id="18" presetID="53" presetClass="entr" presetSubtype="16" fill="hold" nodeType="withEffect">
                                  <p:stCondLst>
                                    <p:cond delay="2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400"/>
                                  </p:stCondLst>
                                  <p:childTnLst>
                                    <p:set>
                                      <p:cBhvr>
                                        <p:cTn id="24" dur="1" fill="hold">
                                          <p:stCondLst>
                                            <p:cond delay="0"/>
                                          </p:stCondLst>
                                        </p:cTn>
                                        <p:tgtEl>
                                          <p:spTgt spid="37"/>
                                        </p:tgtEl>
                                        <p:attrNameLst>
                                          <p:attrName>style.visibility</p:attrName>
                                        </p:attrNameLst>
                                      </p:cBhvr>
                                      <p:to>
                                        <p:strVal val="visible"/>
                                      </p:to>
                                    </p:set>
                                    <p:anim calcmode="lin" valueType="num">
                                      <p:cBhvr>
                                        <p:cTn id="25" dur="500" fill="hold"/>
                                        <p:tgtEl>
                                          <p:spTgt spid="37"/>
                                        </p:tgtEl>
                                        <p:attrNameLst>
                                          <p:attrName>ppt_w</p:attrName>
                                        </p:attrNameLst>
                                      </p:cBhvr>
                                      <p:tavLst>
                                        <p:tav tm="0">
                                          <p:val>
                                            <p:fltVal val="0"/>
                                          </p:val>
                                        </p:tav>
                                        <p:tav tm="100000">
                                          <p:val>
                                            <p:strVal val="#ppt_w"/>
                                          </p:val>
                                        </p:tav>
                                      </p:tavLst>
                                    </p:anim>
                                    <p:anim calcmode="lin" valueType="num">
                                      <p:cBhvr>
                                        <p:cTn id="26" dur="500" fill="hold"/>
                                        <p:tgtEl>
                                          <p:spTgt spid="37"/>
                                        </p:tgtEl>
                                        <p:attrNameLst>
                                          <p:attrName>ppt_h</p:attrName>
                                        </p:attrNameLst>
                                      </p:cBhvr>
                                      <p:tavLst>
                                        <p:tav tm="0">
                                          <p:val>
                                            <p:fltVal val="0"/>
                                          </p:val>
                                        </p:tav>
                                        <p:tav tm="100000">
                                          <p:val>
                                            <p:strVal val="#ppt_h"/>
                                          </p:val>
                                        </p:tav>
                                      </p:tavLst>
                                    </p:anim>
                                    <p:animEffect transition="in" filter="fade">
                                      <p:cBhvr>
                                        <p:cTn id="27" dur="500"/>
                                        <p:tgtEl>
                                          <p:spTgt spid="37"/>
                                        </p:tgtEl>
                                      </p:cBhvr>
                                    </p:animEffect>
                                  </p:childTnLst>
                                </p:cTn>
                              </p:par>
                              <p:par>
                                <p:cTn id="28" presetID="53" presetClass="entr" presetSubtype="16" fill="hold" nodeType="withEffect">
                                  <p:stCondLst>
                                    <p:cond delay="60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par>
                                <p:cTn id="33" presetID="53" presetClass="entr" presetSubtype="16" fill="hold" nodeType="withEffect">
                                  <p:stCondLst>
                                    <p:cond delay="800"/>
                                  </p:stCondLst>
                                  <p:childTnLst>
                                    <p:set>
                                      <p:cBhvr>
                                        <p:cTn id="34" dur="1" fill="hold">
                                          <p:stCondLst>
                                            <p:cond delay="0"/>
                                          </p:stCondLst>
                                        </p:cTn>
                                        <p:tgtEl>
                                          <p:spTgt spid="34"/>
                                        </p:tgtEl>
                                        <p:attrNameLst>
                                          <p:attrName>style.visibility</p:attrName>
                                        </p:attrNameLst>
                                      </p:cBhvr>
                                      <p:to>
                                        <p:strVal val="visible"/>
                                      </p:to>
                                    </p:set>
                                    <p:anim calcmode="lin" valueType="num">
                                      <p:cBhvr>
                                        <p:cTn id="35" dur="500" fill="hold"/>
                                        <p:tgtEl>
                                          <p:spTgt spid="34"/>
                                        </p:tgtEl>
                                        <p:attrNameLst>
                                          <p:attrName>ppt_w</p:attrName>
                                        </p:attrNameLst>
                                      </p:cBhvr>
                                      <p:tavLst>
                                        <p:tav tm="0">
                                          <p:val>
                                            <p:fltVal val="0"/>
                                          </p:val>
                                        </p:tav>
                                        <p:tav tm="100000">
                                          <p:val>
                                            <p:strVal val="#ppt_w"/>
                                          </p:val>
                                        </p:tav>
                                      </p:tavLst>
                                    </p:anim>
                                    <p:anim calcmode="lin" valueType="num">
                                      <p:cBhvr>
                                        <p:cTn id="36" dur="500" fill="hold"/>
                                        <p:tgtEl>
                                          <p:spTgt spid="34"/>
                                        </p:tgtEl>
                                        <p:attrNameLst>
                                          <p:attrName>ppt_h</p:attrName>
                                        </p:attrNameLst>
                                      </p:cBhvr>
                                      <p:tavLst>
                                        <p:tav tm="0">
                                          <p:val>
                                            <p:fltVal val="0"/>
                                          </p:val>
                                        </p:tav>
                                        <p:tav tm="100000">
                                          <p:val>
                                            <p:strVal val="#ppt_h"/>
                                          </p:val>
                                        </p:tav>
                                      </p:tavLst>
                                    </p:anim>
                                    <p:animEffect transition="in" filter="fade">
                                      <p:cBhvr>
                                        <p:cTn id="37" dur="500"/>
                                        <p:tgtEl>
                                          <p:spTgt spid="34"/>
                                        </p:tgtEl>
                                      </p:cBhvr>
                                    </p:animEffect>
                                  </p:childTnLst>
                                </p:cTn>
                              </p:par>
                            </p:childTnLst>
                          </p:cTn>
                        </p:par>
                        <p:par>
                          <p:cTn id="38" fill="hold">
                            <p:stCondLst>
                              <p:cond delay="2300"/>
                            </p:stCondLst>
                            <p:childTnLst>
                              <p:par>
                                <p:cTn id="39" presetID="2" presetClass="entr" presetSubtype="8" fill="hold" nodeType="afterEffect">
                                  <p:stCondLst>
                                    <p:cond delay="0"/>
                                  </p:stCondLst>
                                  <p:childTnLst>
                                    <p:set>
                                      <p:cBhvr>
                                        <p:cTn id="40" dur="1" fill="hold">
                                          <p:stCondLst>
                                            <p:cond delay="0"/>
                                          </p:stCondLst>
                                        </p:cTn>
                                        <p:tgtEl>
                                          <p:spTgt spid="48"/>
                                        </p:tgtEl>
                                        <p:attrNameLst>
                                          <p:attrName>style.visibility</p:attrName>
                                        </p:attrNameLst>
                                      </p:cBhvr>
                                      <p:to>
                                        <p:strVal val="visible"/>
                                      </p:to>
                                    </p:set>
                                    <p:anim calcmode="lin" valueType="num">
                                      <p:cBhvr additive="base">
                                        <p:cTn id="41" dur="500" fill="hold"/>
                                        <p:tgtEl>
                                          <p:spTgt spid="48"/>
                                        </p:tgtEl>
                                        <p:attrNameLst>
                                          <p:attrName>ppt_x</p:attrName>
                                        </p:attrNameLst>
                                      </p:cBhvr>
                                      <p:tavLst>
                                        <p:tav tm="0">
                                          <p:val>
                                            <p:strVal val="0-#ppt_w/2"/>
                                          </p:val>
                                        </p:tav>
                                        <p:tav tm="100000">
                                          <p:val>
                                            <p:strVal val="#ppt_x"/>
                                          </p:val>
                                        </p:tav>
                                      </p:tavLst>
                                    </p:anim>
                                    <p:anim calcmode="lin" valueType="num">
                                      <p:cBhvr additive="base">
                                        <p:cTn id="42" dur="500" fill="hold"/>
                                        <p:tgtEl>
                                          <p:spTgt spid="48"/>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63"/>
                                        </p:tgtEl>
                                        <p:attrNameLst>
                                          <p:attrName>style.visibility</p:attrName>
                                        </p:attrNameLst>
                                      </p:cBhvr>
                                      <p:to>
                                        <p:strVal val="visible"/>
                                      </p:to>
                                    </p:set>
                                    <p:anim calcmode="lin" valueType="num">
                                      <p:cBhvr additive="base">
                                        <p:cTn id="45" dur="500" fill="hold"/>
                                        <p:tgtEl>
                                          <p:spTgt spid="63"/>
                                        </p:tgtEl>
                                        <p:attrNameLst>
                                          <p:attrName>ppt_x</p:attrName>
                                        </p:attrNameLst>
                                      </p:cBhvr>
                                      <p:tavLst>
                                        <p:tav tm="0">
                                          <p:val>
                                            <p:strVal val="1+#ppt_w/2"/>
                                          </p:val>
                                        </p:tav>
                                        <p:tav tm="100000">
                                          <p:val>
                                            <p:strVal val="#ppt_x"/>
                                          </p:val>
                                        </p:tav>
                                      </p:tavLst>
                                    </p:anim>
                                    <p:anim calcmode="lin" valueType="num">
                                      <p:cBhvr additive="base">
                                        <p:cTn id="46" dur="500" fill="hold"/>
                                        <p:tgtEl>
                                          <p:spTgt spid="63"/>
                                        </p:tgtEl>
                                        <p:attrNameLst>
                                          <p:attrName>ppt_y</p:attrName>
                                        </p:attrNameLst>
                                      </p:cBhvr>
                                      <p:tavLst>
                                        <p:tav tm="0">
                                          <p:val>
                                            <p:strVal val="#ppt_y"/>
                                          </p:val>
                                        </p:tav>
                                        <p:tav tm="100000">
                                          <p:val>
                                            <p:strVal val="#ppt_y"/>
                                          </p:val>
                                        </p:tav>
                                      </p:tavLst>
                                    </p:anim>
                                  </p:childTnLst>
                                </p:cTn>
                              </p:par>
                            </p:childTnLst>
                          </p:cTn>
                        </p:par>
                        <p:par>
                          <p:cTn id="47" fill="hold">
                            <p:stCondLst>
                              <p:cond delay="2800"/>
                            </p:stCondLst>
                            <p:childTnLst>
                              <p:par>
                                <p:cTn id="48" presetID="2" presetClass="entr" presetSubtype="8" fill="hold" nodeType="afterEffect">
                                  <p:stCondLst>
                                    <p:cond delay="0"/>
                                  </p:stCondLst>
                                  <p:childTnLst>
                                    <p:set>
                                      <p:cBhvr>
                                        <p:cTn id="49" dur="1" fill="hold">
                                          <p:stCondLst>
                                            <p:cond delay="0"/>
                                          </p:stCondLst>
                                        </p:cTn>
                                        <p:tgtEl>
                                          <p:spTgt spid="51"/>
                                        </p:tgtEl>
                                        <p:attrNameLst>
                                          <p:attrName>style.visibility</p:attrName>
                                        </p:attrNameLst>
                                      </p:cBhvr>
                                      <p:to>
                                        <p:strVal val="visible"/>
                                      </p:to>
                                    </p:set>
                                    <p:anim calcmode="lin" valueType="num">
                                      <p:cBhvr additive="base">
                                        <p:cTn id="50" dur="500" fill="hold"/>
                                        <p:tgtEl>
                                          <p:spTgt spid="51"/>
                                        </p:tgtEl>
                                        <p:attrNameLst>
                                          <p:attrName>ppt_x</p:attrName>
                                        </p:attrNameLst>
                                      </p:cBhvr>
                                      <p:tavLst>
                                        <p:tav tm="0">
                                          <p:val>
                                            <p:strVal val="0-#ppt_w/2"/>
                                          </p:val>
                                        </p:tav>
                                        <p:tav tm="100000">
                                          <p:val>
                                            <p:strVal val="#ppt_x"/>
                                          </p:val>
                                        </p:tav>
                                      </p:tavLst>
                                    </p:anim>
                                    <p:anim calcmode="lin" valueType="num">
                                      <p:cBhvr additive="base">
                                        <p:cTn id="51" dur="500" fill="hold"/>
                                        <p:tgtEl>
                                          <p:spTgt spid="51"/>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stCondLst>
                                    <p:cond delay="0"/>
                                  </p:stCondLst>
                                  <p:childTnLst>
                                    <p:set>
                                      <p:cBhvr>
                                        <p:cTn id="53" dur="1" fill="hold">
                                          <p:stCondLst>
                                            <p:cond delay="0"/>
                                          </p:stCondLst>
                                        </p:cTn>
                                        <p:tgtEl>
                                          <p:spTgt spid="66"/>
                                        </p:tgtEl>
                                        <p:attrNameLst>
                                          <p:attrName>style.visibility</p:attrName>
                                        </p:attrNameLst>
                                      </p:cBhvr>
                                      <p:to>
                                        <p:strVal val="visible"/>
                                      </p:to>
                                    </p:set>
                                    <p:anim calcmode="lin" valueType="num">
                                      <p:cBhvr additive="base">
                                        <p:cTn id="54" dur="500" fill="hold"/>
                                        <p:tgtEl>
                                          <p:spTgt spid="66"/>
                                        </p:tgtEl>
                                        <p:attrNameLst>
                                          <p:attrName>ppt_x</p:attrName>
                                        </p:attrNameLst>
                                      </p:cBhvr>
                                      <p:tavLst>
                                        <p:tav tm="0">
                                          <p:val>
                                            <p:strVal val="1+#ppt_w/2"/>
                                          </p:val>
                                        </p:tav>
                                        <p:tav tm="100000">
                                          <p:val>
                                            <p:strVal val="#ppt_x"/>
                                          </p:val>
                                        </p:tav>
                                      </p:tavLst>
                                    </p:anim>
                                    <p:anim calcmode="lin" valueType="num">
                                      <p:cBhvr additive="base">
                                        <p:cTn id="55" dur="500" fill="hold"/>
                                        <p:tgtEl>
                                          <p:spTgt spid="66"/>
                                        </p:tgtEl>
                                        <p:attrNameLst>
                                          <p:attrName>ppt_y</p:attrName>
                                        </p:attrNameLst>
                                      </p:cBhvr>
                                      <p:tavLst>
                                        <p:tav tm="0">
                                          <p:val>
                                            <p:strVal val="#ppt_y"/>
                                          </p:val>
                                        </p:tav>
                                        <p:tav tm="100000">
                                          <p:val>
                                            <p:strVal val="#ppt_y"/>
                                          </p:val>
                                        </p:tav>
                                      </p:tavLst>
                                    </p:anim>
                                  </p:childTnLst>
                                </p:cTn>
                              </p:par>
                            </p:childTnLst>
                          </p:cTn>
                        </p:par>
                        <p:par>
                          <p:cTn id="56" fill="hold">
                            <p:stCondLst>
                              <p:cond delay="3300"/>
                            </p:stCondLst>
                            <p:childTnLst>
                              <p:par>
                                <p:cTn id="57" presetID="2" presetClass="entr" presetSubtype="8" fill="hold" nodeType="afterEffect">
                                  <p:stCondLst>
                                    <p:cond delay="0"/>
                                  </p:stCondLst>
                                  <p:childTnLst>
                                    <p:set>
                                      <p:cBhvr>
                                        <p:cTn id="58" dur="1" fill="hold">
                                          <p:stCondLst>
                                            <p:cond delay="0"/>
                                          </p:stCondLst>
                                        </p:cTn>
                                        <p:tgtEl>
                                          <p:spTgt spid="2"/>
                                        </p:tgtEl>
                                        <p:attrNameLst>
                                          <p:attrName>style.visibility</p:attrName>
                                        </p:attrNameLst>
                                      </p:cBhvr>
                                      <p:to>
                                        <p:strVal val="visible"/>
                                      </p:to>
                                    </p:set>
                                    <p:anim calcmode="lin" valueType="num">
                                      <p:cBhvr additive="base">
                                        <p:cTn id="59" dur="500" fill="hold"/>
                                        <p:tgtEl>
                                          <p:spTgt spid="2"/>
                                        </p:tgtEl>
                                        <p:attrNameLst>
                                          <p:attrName>ppt_x</p:attrName>
                                        </p:attrNameLst>
                                      </p:cBhvr>
                                      <p:tavLst>
                                        <p:tav tm="0">
                                          <p:val>
                                            <p:strVal val="0-#ppt_w/2"/>
                                          </p:val>
                                        </p:tav>
                                        <p:tav tm="100000">
                                          <p:val>
                                            <p:strVal val="#ppt_x"/>
                                          </p:val>
                                        </p:tav>
                                      </p:tavLst>
                                    </p:anim>
                                    <p:anim calcmode="lin" valueType="num">
                                      <p:cBhvr additive="base">
                                        <p:cTn id="60" dur="500" fill="hold"/>
                                        <p:tgtEl>
                                          <p:spTgt spid="2"/>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0"/>
                                  </p:stCondLst>
                                  <p:childTnLst>
                                    <p:set>
                                      <p:cBhvr>
                                        <p:cTn id="62" dur="1" fill="hold">
                                          <p:stCondLst>
                                            <p:cond delay="0"/>
                                          </p:stCondLst>
                                        </p:cTn>
                                        <p:tgtEl>
                                          <p:spTgt spid="5"/>
                                        </p:tgtEl>
                                        <p:attrNameLst>
                                          <p:attrName>style.visibility</p:attrName>
                                        </p:attrNameLst>
                                      </p:cBhvr>
                                      <p:to>
                                        <p:strVal val="visible"/>
                                      </p:to>
                                    </p:set>
                                    <p:anim calcmode="lin" valueType="num">
                                      <p:cBhvr additive="base">
                                        <p:cTn id="63" dur="500" fill="hold"/>
                                        <p:tgtEl>
                                          <p:spTgt spid="5"/>
                                        </p:tgtEl>
                                        <p:attrNameLst>
                                          <p:attrName>ppt_x</p:attrName>
                                        </p:attrNameLst>
                                      </p:cBhvr>
                                      <p:tavLst>
                                        <p:tav tm="0">
                                          <p:val>
                                            <p:strVal val="1+#ppt_w/2"/>
                                          </p:val>
                                        </p:tav>
                                        <p:tav tm="100000">
                                          <p:val>
                                            <p:strVal val="#ppt_x"/>
                                          </p:val>
                                        </p:tav>
                                      </p:tavLst>
                                    </p:anim>
                                    <p:anim calcmode="lin" valueType="num">
                                      <p:cBhvr additive="base">
                                        <p:cTn id="6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a:extLst>
              <a:ext uri="{FF2B5EF4-FFF2-40B4-BE49-F238E27FC236}">
                <a16:creationId xmlns:a16="http://schemas.microsoft.com/office/drawing/2014/main" id="{B7B7C91E-3624-4DFC-8F9E-879A55C74597}"/>
              </a:ext>
            </a:extLst>
          </p:cNvPr>
          <p:cNvGrpSpPr/>
          <p:nvPr/>
        </p:nvGrpSpPr>
        <p:grpSpPr>
          <a:xfrm>
            <a:off x="1844324" y="3922640"/>
            <a:ext cx="288032" cy="369332"/>
            <a:chOff x="899592" y="2634466"/>
            <a:chExt cx="288032" cy="369332"/>
          </a:xfrm>
        </p:grpSpPr>
        <p:sp>
          <p:nvSpPr>
            <p:cNvPr id="50" name="矩形 49">
              <a:extLst>
                <a:ext uri="{FF2B5EF4-FFF2-40B4-BE49-F238E27FC236}">
                  <a16:creationId xmlns:a16="http://schemas.microsoft.com/office/drawing/2014/main" id="{485EC38F-3FD3-4904-9EBD-7DC814F6BA4E}"/>
                </a:ext>
              </a:extLst>
            </p:cNvPr>
            <p:cNvSpPr/>
            <p:nvPr/>
          </p:nvSpPr>
          <p:spPr>
            <a:xfrm>
              <a:off x="914259" y="2675116"/>
              <a:ext cx="273365" cy="28803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文本框 50">
              <a:extLst>
                <a:ext uri="{FF2B5EF4-FFF2-40B4-BE49-F238E27FC236}">
                  <a16:creationId xmlns:a16="http://schemas.microsoft.com/office/drawing/2014/main" id="{E935D8C6-8D16-4C95-8954-B14818E233CD}"/>
                </a:ext>
              </a:extLst>
            </p:cNvPr>
            <p:cNvSpPr txBox="1"/>
            <p:nvPr/>
          </p:nvSpPr>
          <p:spPr>
            <a:xfrm>
              <a:off x="899592" y="2634466"/>
              <a:ext cx="273365" cy="369332"/>
            </a:xfrm>
            <a:prstGeom prst="rect">
              <a:avLst/>
            </a:prstGeom>
            <a:noFill/>
          </p:spPr>
          <p:txBody>
            <a:bodyPr wrap="square">
              <a:spAutoFit/>
            </a:bodyPr>
            <a:lstStyle/>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dirty="0"/>
            </a:p>
          </p:txBody>
        </p:sp>
      </p:grpSp>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vector</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迭代器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B0849351-5D9F-4D99-A78C-810FFDF13417}"/>
              </a:ext>
            </a:extLst>
          </p:cNvPr>
          <p:cNvGrpSpPr/>
          <p:nvPr/>
        </p:nvGrpSpPr>
        <p:grpSpPr>
          <a:xfrm>
            <a:off x="852903" y="771550"/>
            <a:ext cx="7763094" cy="963156"/>
            <a:chOff x="826068" y="2276351"/>
            <a:chExt cx="8064896" cy="17687108"/>
          </a:xfrm>
        </p:grpSpPr>
        <p:sp>
          <p:nvSpPr>
            <p:cNvPr id="5" name="矩形 4">
              <a:extLst>
                <a:ext uri="{FF2B5EF4-FFF2-40B4-BE49-F238E27FC236}">
                  <a16:creationId xmlns:a16="http://schemas.microsoft.com/office/drawing/2014/main" id="{3876639C-BFBF-4240-A08D-D91C13897456}"/>
                </a:ext>
              </a:extLst>
            </p:cNvPr>
            <p:cNvSpPr/>
            <p:nvPr/>
          </p:nvSpPr>
          <p:spPr>
            <a:xfrm>
              <a:off x="826068" y="2276351"/>
              <a:ext cx="8064896" cy="17687108"/>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2964C86A-9442-485D-9661-41E149F71E2F}"/>
                </a:ext>
              </a:extLst>
            </p:cNvPr>
            <p:cNvSpPr txBox="1"/>
            <p:nvPr/>
          </p:nvSpPr>
          <p:spPr>
            <a:xfrm>
              <a:off x="889809" y="2446160"/>
              <a:ext cx="7859290" cy="16955755"/>
            </a:xfrm>
            <a:prstGeom prst="rect">
              <a:avLst/>
            </a:prstGeom>
            <a:noFill/>
          </p:spPr>
          <p:txBody>
            <a:bodyPr wrap="square">
              <a:spAutoFit/>
            </a:bodyPr>
            <a:lstStyle/>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vector&lt;int&gt;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src_vec</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(10);</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vector&lt;int&gt;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dst_vec</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(5);</a:t>
              </a:r>
            </a:p>
            <a:p>
              <a:r>
                <a:rPr lang="en-US" altLang="zh-CN" dirty="0" err="1">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dst_vec.insert</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dirty="0" err="1">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dst_vec.begin</a:t>
              </a:r>
              <a:r>
                <a:rPr lang="en-US" altLang="zh-CN" dirty="0">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err="1">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src_vec.begin</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 + 1, </a:t>
              </a:r>
              <a:r>
                <a:rPr lang="en-US" altLang="zh-CN" dirty="0" err="1">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src_vec.end</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a:t>
              </a:r>
            </a:p>
          </p:txBody>
        </p:sp>
      </p:grpSp>
      <p:sp>
        <p:nvSpPr>
          <p:cNvPr id="2" name="左大括号 1">
            <a:extLst>
              <a:ext uri="{FF2B5EF4-FFF2-40B4-BE49-F238E27FC236}">
                <a16:creationId xmlns:a16="http://schemas.microsoft.com/office/drawing/2014/main" id="{DD50C906-4A15-493B-9F7A-C80AED9EE44B}"/>
              </a:ext>
            </a:extLst>
          </p:cNvPr>
          <p:cNvSpPr/>
          <p:nvPr/>
        </p:nvSpPr>
        <p:spPr>
          <a:xfrm rot="16200000">
            <a:off x="3248854" y="1101197"/>
            <a:ext cx="198021" cy="144016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8E0020CF-7008-4111-9113-4613DD433355}"/>
              </a:ext>
            </a:extLst>
          </p:cNvPr>
          <p:cNvSpPr txBox="1"/>
          <p:nvPr/>
        </p:nvSpPr>
        <p:spPr>
          <a:xfrm>
            <a:off x="2771800" y="1986394"/>
            <a:ext cx="1224137"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插入目标</a:t>
            </a:r>
          </a:p>
        </p:txBody>
      </p:sp>
      <p:sp>
        <p:nvSpPr>
          <p:cNvPr id="11" name="左大括号 10">
            <a:extLst>
              <a:ext uri="{FF2B5EF4-FFF2-40B4-BE49-F238E27FC236}">
                <a16:creationId xmlns:a16="http://schemas.microsoft.com/office/drawing/2014/main" id="{A8058AB7-D024-4527-A1BC-049B9D67A47C}"/>
              </a:ext>
            </a:extLst>
          </p:cNvPr>
          <p:cNvSpPr/>
          <p:nvPr/>
        </p:nvSpPr>
        <p:spPr>
          <a:xfrm rot="16200000">
            <a:off x="5238288" y="786378"/>
            <a:ext cx="198021" cy="206979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D7A53655-1CA1-4E82-B60A-C8A2A6B17C52}"/>
              </a:ext>
            </a:extLst>
          </p:cNvPr>
          <p:cNvSpPr txBox="1"/>
          <p:nvPr/>
        </p:nvSpPr>
        <p:spPr>
          <a:xfrm>
            <a:off x="4572001" y="1986394"/>
            <a:ext cx="1584176"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源</a:t>
            </a:r>
            <a:r>
              <a:rPr lang="en-US" altLang="zh-CN" dirty="0">
                <a:latin typeface="微软雅黑" panose="020B0503020204020204" pitchFamily="34" charset="-122"/>
                <a:ea typeface="微软雅黑" panose="020B0503020204020204" pitchFamily="34" charset="-122"/>
              </a:rPr>
              <a:t>vector</a:t>
            </a:r>
            <a:r>
              <a:rPr lang="zh-CN" altLang="en-US" dirty="0">
                <a:latin typeface="微软雅黑" panose="020B0503020204020204" pitchFamily="34" charset="-122"/>
                <a:ea typeface="微软雅黑" panose="020B0503020204020204" pitchFamily="34" charset="-122"/>
              </a:rPr>
              <a:t>起点</a:t>
            </a:r>
          </a:p>
        </p:txBody>
      </p:sp>
      <p:sp>
        <p:nvSpPr>
          <p:cNvPr id="13" name="左大括号 12">
            <a:extLst>
              <a:ext uri="{FF2B5EF4-FFF2-40B4-BE49-F238E27FC236}">
                <a16:creationId xmlns:a16="http://schemas.microsoft.com/office/drawing/2014/main" id="{5F25CC74-DD3E-4AD5-A293-892EA58FB118}"/>
              </a:ext>
            </a:extLst>
          </p:cNvPr>
          <p:cNvSpPr/>
          <p:nvPr/>
        </p:nvSpPr>
        <p:spPr>
          <a:xfrm rot="16200000">
            <a:off x="7103252" y="1135231"/>
            <a:ext cx="198020" cy="137209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175AB3AD-2E3B-48D8-9241-DE9C526E63A8}"/>
              </a:ext>
            </a:extLst>
          </p:cNvPr>
          <p:cNvSpPr txBox="1"/>
          <p:nvPr/>
        </p:nvSpPr>
        <p:spPr>
          <a:xfrm>
            <a:off x="6444208" y="1986394"/>
            <a:ext cx="1584176"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源</a:t>
            </a:r>
            <a:r>
              <a:rPr lang="en-US" altLang="zh-CN" dirty="0">
                <a:latin typeface="微软雅黑" panose="020B0503020204020204" pitchFamily="34" charset="-122"/>
                <a:ea typeface="微软雅黑" panose="020B0503020204020204" pitchFamily="34" charset="-122"/>
              </a:rPr>
              <a:t>vector</a:t>
            </a:r>
            <a:r>
              <a:rPr lang="zh-CN" altLang="en-US" dirty="0">
                <a:latin typeface="微软雅黑" panose="020B0503020204020204" pitchFamily="34" charset="-122"/>
                <a:ea typeface="微软雅黑" panose="020B0503020204020204" pitchFamily="34" charset="-122"/>
              </a:rPr>
              <a:t>终点</a:t>
            </a:r>
          </a:p>
        </p:txBody>
      </p:sp>
      <p:grpSp>
        <p:nvGrpSpPr>
          <p:cNvPr id="8" name="组合 7">
            <a:extLst>
              <a:ext uri="{FF2B5EF4-FFF2-40B4-BE49-F238E27FC236}">
                <a16:creationId xmlns:a16="http://schemas.microsoft.com/office/drawing/2014/main" id="{A6CB1F17-41F4-4300-8A7D-A4626185ABF9}"/>
              </a:ext>
            </a:extLst>
          </p:cNvPr>
          <p:cNvGrpSpPr/>
          <p:nvPr/>
        </p:nvGrpSpPr>
        <p:grpSpPr>
          <a:xfrm>
            <a:off x="1570959" y="2751431"/>
            <a:ext cx="288032" cy="369332"/>
            <a:chOff x="899592" y="2634466"/>
            <a:chExt cx="288032" cy="369332"/>
          </a:xfrm>
        </p:grpSpPr>
        <p:sp>
          <p:nvSpPr>
            <p:cNvPr id="3" name="矩形 2">
              <a:extLst>
                <a:ext uri="{FF2B5EF4-FFF2-40B4-BE49-F238E27FC236}">
                  <a16:creationId xmlns:a16="http://schemas.microsoft.com/office/drawing/2014/main" id="{7FA95249-2D23-4723-8F1C-4A93BC5688AC}"/>
                </a:ext>
              </a:extLst>
            </p:cNvPr>
            <p:cNvSpPr/>
            <p:nvPr/>
          </p:nvSpPr>
          <p:spPr>
            <a:xfrm>
              <a:off x="914259" y="2675116"/>
              <a:ext cx="273365"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90CB13BC-18F4-43E4-BF53-E40ACFCC9E3F}"/>
                </a:ext>
              </a:extLst>
            </p:cNvPr>
            <p:cNvSpPr txBox="1"/>
            <p:nvPr/>
          </p:nvSpPr>
          <p:spPr>
            <a:xfrm>
              <a:off x="899592" y="2634466"/>
              <a:ext cx="273365" cy="369332"/>
            </a:xfrm>
            <a:prstGeom prst="rect">
              <a:avLst/>
            </a:prstGeom>
            <a:noFill/>
          </p:spPr>
          <p:txBody>
            <a:bodyPr wrap="square">
              <a:spAutoFit/>
            </a:bodyPr>
            <a:lstStyle/>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dirty="0"/>
            </a:p>
          </p:txBody>
        </p:sp>
      </p:grpSp>
      <p:grpSp>
        <p:nvGrpSpPr>
          <p:cNvPr id="17" name="组合 16">
            <a:extLst>
              <a:ext uri="{FF2B5EF4-FFF2-40B4-BE49-F238E27FC236}">
                <a16:creationId xmlns:a16="http://schemas.microsoft.com/office/drawing/2014/main" id="{F310B59C-E024-4F3C-BEDE-0C47AEB3D72A}"/>
              </a:ext>
            </a:extLst>
          </p:cNvPr>
          <p:cNvGrpSpPr/>
          <p:nvPr/>
        </p:nvGrpSpPr>
        <p:grpSpPr>
          <a:xfrm>
            <a:off x="1844324" y="2751431"/>
            <a:ext cx="288032" cy="369332"/>
            <a:chOff x="899592" y="2634466"/>
            <a:chExt cx="288032" cy="369332"/>
          </a:xfrm>
        </p:grpSpPr>
        <p:sp>
          <p:nvSpPr>
            <p:cNvPr id="18" name="矩形 17">
              <a:extLst>
                <a:ext uri="{FF2B5EF4-FFF2-40B4-BE49-F238E27FC236}">
                  <a16:creationId xmlns:a16="http://schemas.microsoft.com/office/drawing/2014/main" id="{EC1BF51F-1AD0-4D6C-A686-08BD6400F7DC}"/>
                </a:ext>
              </a:extLst>
            </p:cNvPr>
            <p:cNvSpPr/>
            <p:nvPr/>
          </p:nvSpPr>
          <p:spPr>
            <a:xfrm>
              <a:off x="914259" y="2675116"/>
              <a:ext cx="273365"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a:extLst>
                <a:ext uri="{FF2B5EF4-FFF2-40B4-BE49-F238E27FC236}">
                  <a16:creationId xmlns:a16="http://schemas.microsoft.com/office/drawing/2014/main" id="{404EFFCE-540F-42CA-8944-997206C5E0FF}"/>
                </a:ext>
              </a:extLst>
            </p:cNvPr>
            <p:cNvSpPr txBox="1"/>
            <p:nvPr/>
          </p:nvSpPr>
          <p:spPr>
            <a:xfrm>
              <a:off x="899592" y="2634466"/>
              <a:ext cx="273365" cy="369332"/>
            </a:xfrm>
            <a:prstGeom prst="rect">
              <a:avLst/>
            </a:prstGeom>
            <a:noFill/>
          </p:spPr>
          <p:txBody>
            <a:bodyPr wrap="square">
              <a:spAutoFit/>
            </a:bodyPr>
            <a:lstStyle/>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dirty="0"/>
            </a:p>
          </p:txBody>
        </p:sp>
      </p:grpSp>
      <p:grpSp>
        <p:nvGrpSpPr>
          <p:cNvPr id="20" name="组合 19">
            <a:extLst>
              <a:ext uri="{FF2B5EF4-FFF2-40B4-BE49-F238E27FC236}">
                <a16:creationId xmlns:a16="http://schemas.microsoft.com/office/drawing/2014/main" id="{80ECE5B6-EA97-4061-927D-ACC04535FFD1}"/>
              </a:ext>
            </a:extLst>
          </p:cNvPr>
          <p:cNvGrpSpPr/>
          <p:nvPr/>
        </p:nvGrpSpPr>
        <p:grpSpPr>
          <a:xfrm>
            <a:off x="2117689" y="2751431"/>
            <a:ext cx="288032" cy="369332"/>
            <a:chOff x="899592" y="2634466"/>
            <a:chExt cx="288032" cy="369332"/>
          </a:xfrm>
        </p:grpSpPr>
        <p:sp>
          <p:nvSpPr>
            <p:cNvPr id="21" name="矩形 20">
              <a:extLst>
                <a:ext uri="{FF2B5EF4-FFF2-40B4-BE49-F238E27FC236}">
                  <a16:creationId xmlns:a16="http://schemas.microsoft.com/office/drawing/2014/main" id="{CE8EF1A8-BADE-432F-900A-42FF7A703FA2}"/>
                </a:ext>
              </a:extLst>
            </p:cNvPr>
            <p:cNvSpPr/>
            <p:nvPr/>
          </p:nvSpPr>
          <p:spPr>
            <a:xfrm>
              <a:off x="914259" y="2675116"/>
              <a:ext cx="273365"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a:extLst>
                <a:ext uri="{FF2B5EF4-FFF2-40B4-BE49-F238E27FC236}">
                  <a16:creationId xmlns:a16="http://schemas.microsoft.com/office/drawing/2014/main" id="{35A1D289-0F16-4EA9-86C0-F47575EDB2F6}"/>
                </a:ext>
              </a:extLst>
            </p:cNvPr>
            <p:cNvSpPr txBox="1"/>
            <p:nvPr/>
          </p:nvSpPr>
          <p:spPr>
            <a:xfrm>
              <a:off x="899592" y="2634466"/>
              <a:ext cx="273365" cy="369332"/>
            </a:xfrm>
            <a:prstGeom prst="rect">
              <a:avLst/>
            </a:prstGeom>
            <a:noFill/>
          </p:spPr>
          <p:txBody>
            <a:bodyPr wrap="square">
              <a:spAutoFit/>
            </a:bodyPr>
            <a:lstStyle/>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a:t>
              </a:r>
              <a:endParaRPr lang="zh-CN" altLang="en-US" dirty="0"/>
            </a:p>
          </p:txBody>
        </p:sp>
      </p:grpSp>
      <p:grpSp>
        <p:nvGrpSpPr>
          <p:cNvPr id="23" name="组合 22">
            <a:extLst>
              <a:ext uri="{FF2B5EF4-FFF2-40B4-BE49-F238E27FC236}">
                <a16:creationId xmlns:a16="http://schemas.microsoft.com/office/drawing/2014/main" id="{00C7ECEB-1608-4019-A9D5-5A128819D717}"/>
              </a:ext>
            </a:extLst>
          </p:cNvPr>
          <p:cNvGrpSpPr/>
          <p:nvPr/>
        </p:nvGrpSpPr>
        <p:grpSpPr>
          <a:xfrm>
            <a:off x="2391054" y="2751431"/>
            <a:ext cx="288032" cy="369332"/>
            <a:chOff x="899592" y="2634466"/>
            <a:chExt cx="288032" cy="369332"/>
          </a:xfrm>
        </p:grpSpPr>
        <p:sp>
          <p:nvSpPr>
            <p:cNvPr id="24" name="矩形 23">
              <a:extLst>
                <a:ext uri="{FF2B5EF4-FFF2-40B4-BE49-F238E27FC236}">
                  <a16:creationId xmlns:a16="http://schemas.microsoft.com/office/drawing/2014/main" id="{05BD45C7-2F6C-4C87-B5E2-94D9CC32E2CD}"/>
                </a:ext>
              </a:extLst>
            </p:cNvPr>
            <p:cNvSpPr/>
            <p:nvPr/>
          </p:nvSpPr>
          <p:spPr>
            <a:xfrm>
              <a:off x="914259" y="2675116"/>
              <a:ext cx="273365"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文本框 24">
              <a:extLst>
                <a:ext uri="{FF2B5EF4-FFF2-40B4-BE49-F238E27FC236}">
                  <a16:creationId xmlns:a16="http://schemas.microsoft.com/office/drawing/2014/main" id="{722BB59C-272C-4322-A7C0-99CDF19E3899}"/>
                </a:ext>
              </a:extLst>
            </p:cNvPr>
            <p:cNvSpPr txBox="1"/>
            <p:nvPr/>
          </p:nvSpPr>
          <p:spPr>
            <a:xfrm>
              <a:off x="899592" y="2634466"/>
              <a:ext cx="273365" cy="369332"/>
            </a:xfrm>
            <a:prstGeom prst="rect">
              <a:avLst/>
            </a:prstGeom>
            <a:noFill/>
          </p:spPr>
          <p:txBody>
            <a:bodyPr wrap="square">
              <a:spAutoFit/>
            </a:bodyPr>
            <a:lstStyle/>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4</a:t>
              </a:r>
              <a:endParaRPr lang="zh-CN" altLang="en-US" dirty="0"/>
            </a:p>
          </p:txBody>
        </p:sp>
      </p:grpSp>
      <p:grpSp>
        <p:nvGrpSpPr>
          <p:cNvPr id="26" name="组合 25">
            <a:extLst>
              <a:ext uri="{FF2B5EF4-FFF2-40B4-BE49-F238E27FC236}">
                <a16:creationId xmlns:a16="http://schemas.microsoft.com/office/drawing/2014/main" id="{AAD88885-49E5-488A-B602-4FF56384643C}"/>
              </a:ext>
            </a:extLst>
          </p:cNvPr>
          <p:cNvGrpSpPr/>
          <p:nvPr/>
        </p:nvGrpSpPr>
        <p:grpSpPr>
          <a:xfrm>
            <a:off x="2663020" y="2751431"/>
            <a:ext cx="288032" cy="369332"/>
            <a:chOff x="899592" y="2634466"/>
            <a:chExt cx="288032" cy="369332"/>
          </a:xfrm>
        </p:grpSpPr>
        <p:sp>
          <p:nvSpPr>
            <p:cNvPr id="27" name="矩形 26">
              <a:extLst>
                <a:ext uri="{FF2B5EF4-FFF2-40B4-BE49-F238E27FC236}">
                  <a16:creationId xmlns:a16="http://schemas.microsoft.com/office/drawing/2014/main" id="{A19140AA-1E09-48AC-9D21-9E03CC153E69}"/>
                </a:ext>
              </a:extLst>
            </p:cNvPr>
            <p:cNvSpPr/>
            <p:nvPr/>
          </p:nvSpPr>
          <p:spPr>
            <a:xfrm>
              <a:off x="914259" y="2675116"/>
              <a:ext cx="273365"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5F544EA4-19DD-46DF-AA27-E7F8DEEA3942}"/>
                </a:ext>
              </a:extLst>
            </p:cNvPr>
            <p:cNvSpPr txBox="1"/>
            <p:nvPr/>
          </p:nvSpPr>
          <p:spPr>
            <a:xfrm>
              <a:off x="899592" y="2634466"/>
              <a:ext cx="273365" cy="369332"/>
            </a:xfrm>
            <a:prstGeom prst="rect">
              <a:avLst/>
            </a:prstGeom>
            <a:noFill/>
          </p:spPr>
          <p:txBody>
            <a:bodyPr wrap="square">
              <a:spAutoFit/>
            </a:bodyPr>
            <a:lstStyle/>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5</a:t>
              </a:r>
              <a:endParaRPr lang="zh-CN" altLang="en-US" dirty="0"/>
            </a:p>
          </p:txBody>
        </p:sp>
      </p:grpSp>
      <p:grpSp>
        <p:nvGrpSpPr>
          <p:cNvPr id="29" name="组合 28">
            <a:extLst>
              <a:ext uri="{FF2B5EF4-FFF2-40B4-BE49-F238E27FC236}">
                <a16:creationId xmlns:a16="http://schemas.microsoft.com/office/drawing/2014/main" id="{06ABC1CD-EC69-450A-99E4-84F9AB5903D4}"/>
              </a:ext>
            </a:extLst>
          </p:cNvPr>
          <p:cNvGrpSpPr/>
          <p:nvPr/>
        </p:nvGrpSpPr>
        <p:grpSpPr>
          <a:xfrm>
            <a:off x="2936385" y="2751431"/>
            <a:ext cx="288032" cy="369332"/>
            <a:chOff x="899592" y="2634466"/>
            <a:chExt cx="288032" cy="369332"/>
          </a:xfrm>
        </p:grpSpPr>
        <p:sp>
          <p:nvSpPr>
            <p:cNvPr id="30" name="矩形 29">
              <a:extLst>
                <a:ext uri="{FF2B5EF4-FFF2-40B4-BE49-F238E27FC236}">
                  <a16:creationId xmlns:a16="http://schemas.microsoft.com/office/drawing/2014/main" id="{6809778B-9F4C-4D34-BFBF-B021C1B6EEBF}"/>
                </a:ext>
              </a:extLst>
            </p:cNvPr>
            <p:cNvSpPr/>
            <p:nvPr/>
          </p:nvSpPr>
          <p:spPr>
            <a:xfrm>
              <a:off x="914259" y="2675116"/>
              <a:ext cx="273365"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2AA4A1B5-6AEC-4DA9-8E67-DCD2020FB672}"/>
                </a:ext>
              </a:extLst>
            </p:cNvPr>
            <p:cNvSpPr txBox="1"/>
            <p:nvPr/>
          </p:nvSpPr>
          <p:spPr>
            <a:xfrm>
              <a:off x="899592" y="2634466"/>
              <a:ext cx="273365" cy="369332"/>
            </a:xfrm>
            <a:prstGeom prst="rect">
              <a:avLst/>
            </a:prstGeom>
            <a:noFill/>
          </p:spPr>
          <p:txBody>
            <a:bodyPr wrap="square">
              <a:spAutoFit/>
            </a:bodyPr>
            <a:lstStyle/>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6</a:t>
              </a:r>
              <a:endParaRPr lang="zh-CN" altLang="en-US" dirty="0"/>
            </a:p>
          </p:txBody>
        </p:sp>
      </p:grpSp>
      <p:grpSp>
        <p:nvGrpSpPr>
          <p:cNvPr id="32" name="组合 31">
            <a:extLst>
              <a:ext uri="{FF2B5EF4-FFF2-40B4-BE49-F238E27FC236}">
                <a16:creationId xmlns:a16="http://schemas.microsoft.com/office/drawing/2014/main" id="{3758AF9B-5F60-4642-AF08-A41CE4D4879E}"/>
              </a:ext>
            </a:extLst>
          </p:cNvPr>
          <p:cNvGrpSpPr/>
          <p:nvPr/>
        </p:nvGrpSpPr>
        <p:grpSpPr>
          <a:xfrm>
            <a:off x="3209750" y="2751431"/>
            <a:ext cx="288032" cy="369332"/>
            <a:chOff x="899592" y="2634466"/>
            <a:chExt cx="288032" cy="369332"/>
          </a:xfrm>
        </p:grpSpPr>
        <p:sp>
          <p:nvSpPr>
            <p:cNvPr id="33" name="矩形 32">
              <a:extLst>
                <a:ext uri="{FF2B5EF4-FFF2-40B4-BE49-F238E27FC236}">
                  <a16:creationId xmlns:a16="http://schemas.microsoft.com/office/drawing/2014/main" id="{BD1C73A4-7647-4A45-9CB6-0AD9E2276EAA}"/>
                </a:ext>
              </a:extLst>
            </p:cNvPr>
            <p:cNvSpPr/>
            <p:nvPr/>
          </p:nvSpPr>
          <p:spPr>
            <a:xfrm>
              <a:off x="914259" y="2675116"/>
              <a:ext cx="273365"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26926FBD-19DC-41FB-8183-6419852DC536}"/>
                </a:ext>
              </a:extLst>
            </p:cNvPr>
            <p:cNvSpPr txBox="1"/>
            <p:nvPr/>
          </p:nvSpPr>
          <p:spPr>
            <a:xfrm>
              <a:off x="899592" y="2634466"/>
              <a:ext cx="273365" cy="369332"/>
            </a:xfrm>
            <a:prstGeom prst="rect">
              <a:avLst/>
            </a:prstGeom>
            <a:noFill/>
          </p:spPr>
          <p:txBody>
            <a:bodyPr wrap="square">
              <a:spAutoFit/>
            </a:bodyPr>
            <a:lstStyle/>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7</a:t>
              </a:r>
              <a:endParaRPr lang="zh-CN" altLang="en-US" dirty="0"/>
            </a:p>
          </p:txBody>
        </p:sp>
      </p:grpSp>
      <p:grpSp>
        <p:nvGrpSpPr>
          <p:cNvPr id="36" name="组合 35">
            <a:extLst>
              <a:ext uri="{FF2B5EF4-FFF2-40B4-BE49-F238E27FC236}">
                <a16:creationId xmlns:a16="http://schemas.microsoft.com/office/drawing/2014/main" id="{F342B803-BD61-49DC-B527-7A7F6BFE3ED7}"/>
              </a:ext>
            </a:extLst>
          </p:cNvPr>
          <p:cNvGrpSpPr/>
          <p:nvPr/>
        </p:nvGrpSpPr>
        <p:grpSpPr>
          <a:xfrm>
            <a:off x="3483115" y="2751431"/>
            <a:ext cx="288032" cy="369332"/>
            <a:chOff x="899592" y="2634466"/>
            <a:chExt cx="288032" cy="369332"/>
          </a:xfrm>
        </p:grpSpPr>
        <p:sp>
          <p:nvSpPr>
            <p:cNvPr id="37" name="矩形 36">
              <a:extLst>
                <a:ext uri="{FF2B5EF4-FFF2-40B4-BE49-F238E27FC236}">
                  <a16:creationId xmlns:a16="http://schemas.microsoft.com/office/drawing/2014/main" id="{731682C8-3BA5-4767-8AF9-6B9B442B4167}"/>
                </a:ext>
              </a:extLst>
            </p:cNvPr>
            <p:cNvSpPr/>
            <p:nvPr/>
          </p:nvSpPr>
          <p:spPr>
            <a:xfrm>
              <a:off x="914259" y="2675116"/>
              <a:ext cx="273365"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文本框 37">
              <a:extLst>
                <a:ext uri="{FF2B5EF4-FFF2-40B4-BE49-F238E27FC236}">
                  <a16:creationId xmlns:a16="http://schemas.microsoft.com/office/drawing/2014/main" id="{3358FA1D-76D7-48FB-8C3F-C0D250EAEDC8}"/>
                </a:ext>
              </a:extLst>
            </p:cNvPr>
            <p:cNvSpPr txBox="1"/>
            <p:nvPr/>
          </p:nvSpPr>
          <p:spPr>
            <a:xfrm>
              <a:off x="899592" y="2634466"/>
              <a:ext cx="273365" cy="369332"/>
            </a:xfrm>
            <a:prstGeom prst="rect">
              <a:avLst/>
            </a:prstGeom>
            <a:noFill/>
          </p:spPr>
          <p:txBody>
            <a:bodyPr wrap="square">
              <a:spAutoFit/>
            </a:bodyPr>
            <a:lstStyle/>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8</a:t>
              </a:r>
              <a:endParaRPr lang="zh-CN" altLang="en-US" dirty="0"/>
            </a:p>
          </p:txBody>
        </p:sp>
      </p:grpSp>
      <p:grpSp>
        <p:nvGrpSpPr>
          <p:cNvPr id="42" name="组合 41">
            <a:extLst>
              <a:ext uri="{FF2B5EF4-FFF2-40B4-BE49-F238E27FC236}">
                <a16:creationId xmlns:a16="http://schemas.microsoft.com/office/drawing/2014/main" id="{131FB1F9-38DD-41D9-9B00-1AFACE276283}"/>
              </a:ext>
            </a:extLst>
          </p:cNvPr>
          <p:cNvGrpSpPr/>
          <p:nvPr/>
        </p:nvGrpSpPr>
        <p:grpSpPr>
          <a:xfrm>
            <a:off x="4029845" y="2751431"/>
            <a:ext cx="288032" cy="369332"/>
            <a:chOff x="899592" y="2634466"/>
            <a:chExt cx="288032" cy="369332"/>
          </a:xfrm>
        </p:grpSpPr>
        <p:sp>
          <p:nvSpPr>
            <p:cNvPr id="43" name="矩形 42">
              <a:extLst>
                <a:ext uri="{FF2B5EF4-FFF2-40B4-BE49-F238E27FC236}">
                  <a16:creationId xmlns:a16="http://schemas.microsoft.com/office/drawing/2014/main" id="{4AD24944-43FB-43AF-AFFE-6EB86DA9CABD}"/>
                </a:ext>
              </a:extLst>
            </p:cNvPr>
            <p:cNvSpPr/>
            <p:nvPr/>
          </p:nvSpPr>
          <p:spPr>
            <a:xfrm>
              <a:off x="914259" y="2675116"/>
              <a:ext cx="273365"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D021B8B8-52E9-4132-B5A9-5C2FEA431350}"/>
                </a:ext>
              </a:extLst>
            </p:cNvPr>
            <p:cNvSpPr txBox="1"/>
            <p:nvPr/>
          </p:nvSpPr>
          <p:spPr>
            <a:xfrm>
              <a:off x="899592" y="2634466"/>
              <a:ext cx="273365" cy="369332"/>
            </a:xfrm>
            <a:prstGeom prst="rect">
              <a:avLst/>
            </a:prstGeom>
            <a:noFill/>
          </p:spPr>
          <p:txBody>
            <a:bodyPr wrap="square">
              <a:spAutoFit/>
            </a:bodyPr>
            <a:lstStyle/>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a:t>
              </a:r>
              <a:endParaRPr lang="zh-CN" altLang="en-US" dirty="0"/>
            </a:p>
          </p:txBody>
        </p:sp>
      </p:grpSp>
      <p:sp>
        <p:nvSpPr>
          <p:cNvPr id="45" name="文本框 44">
            <a:extLst>
              <a:ext uri="{FF2B5EF4-FFF2-40B4-BE49-F238E27FC236}">
                <a16:creationId xmlns:a16="http://schemas.microsoft.com/office/drawing/2014/main" id="{914BCF86-29E2-4501-B425-88D9009CA139}"/>
              </a:ext>
            </a:extLst>
          </p:cNvPr>
          <p:cNvSpPr txBox="1"/>
          <p:nvPr/>
        </p:nvSpPr>
        <p:spPr>
          <a:xfrm>
            <a:off x="835391" y="2721249"/>
            <a:ext cx="667733" cy="369332"/>
          </a:xfrm>
          <a:prstGeom prst="rect">
            <a:avLst/>
          </a:prstGeom>
          <a:noFill/>
        </p:spPr>
        <p:txBody>
          <a:bodyPr wrap="square">
            <a:spAutoFit/>
          </a:bodyPr>
          <a:lstStyle/>
          <a:p>
            <a:r>
              <a:rPr lang="en-US" altLang="zh-CN" dirty="0" err="1">
                <a:solidFill>
                  <a:srgbClr val="C00000"/>
                </a:solidFill>
                <a:latin typeface="微软雅黑" panose="020B0503020204020204" pitchFamily="34" charset="-122"/>
                <a:ea typeface="微软雅黑" panose="020B0503020204020204" pitchFamily="34" charset="-122"/>
              </a:rPr>
              <a:t>dst</a:t>
            </a:r>
            <a:endParaRPr lang="zh-CN" altLang="en-US" dirty="0">
              <a:solidFill>
                <a:srgbClr val="C00000"/>
              </a:solidFill>
              <a:latin typeface="微软雅黑" panose="020B0503020204020204" pitchFamily="34" charset="-122"/>
              <a:ea typeface="微软雅黑" panose="020B0503020204020204" pitchFamily="34" charset="-122"/>
            </a:endParaRPr>
          </a:p>
        </p:txBody>
      </p:sp>
      <p:grpSp>
        <p:nvGrpSpPr>
          <p:cNvPr id="39" name="组合 38">
            <a:extLst>
              <a:ext uri="{FF2B5EF4-FFF2-40B4-BE49-F238E27FC236}">
                <a16:creationId xmlns:a16="http://schemas.microsoft.com/office/drawing/2014/main" id="{FCE36AD2-C733-4C54-93AA-58E4CD0386DA}"/>
              </a:ext>
            </a:extLst>
          </p:cNvPr>
          <p:cNvGrpSpPr/>
          <p:nvPr/>
        </p:nvGrpSpPr>
        <p:grpSpPr>
          <a:xfrm>
            <a:off x="3756480" y="2751431"/>
            <a:ext cx="288032" cy="369332"/>
            <a:chOff x="899592" y="2634466"/>
            <a:chExt cx="288032" cy="369332"/>
          </a:xfrm>
        </p:grpSpPr>
        <p:sp>
          <p:nvSpPr>
            <p:cNvPr id="40" name="矩形 39">
              <a:extLst>
                <a:ext uri="{FF2B5EF4-FFF2-40B4-BE49-F238E27FC236}">
                  <a16:creationId xmlns:a16="http://schemas.microsoft.com/office/drawing/2014/main" id="{E8B6236A-39CC-4FB2-AF06-AE0F98B5F809}"/>
                </a:ext>
              </a:extLst>
            </p:cNvPr>
            <p:cNvSpPr/>
            <p:nvPr/>
          </p:nvSpPr>
          <p:spPr>
            <a:xfrm>
              <a:off x="914259" y="2675116"/>
              <a:ext cx="273365"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a:extLst>
                <a:ext uri="{FF2B5EF4-FFF2-40B4-BE49-F238E27FC236}">
                  <a16:creationId xmlns:a16="http://schemas.microsoft.com/office/drawing/2014/main" id="{B20B9763-12DA-4107-8370-20E56D89F892}"/>
                </a:ext>
              </a:extLst>
            </p:cNvPr>
            <p:cNvSpPr txBox="1"/>
            <p:nvPr/>
          </p:nvSpPr>
          <p:spPr>
            <a:xfrm>
              <a:off x="899592" y="2634466"/>
              <a:ext cx="273365" cy="369332"/>
            </a:xfrm>
            <a:prstGeom prst="rect">
              <a:avLst/>
            </a:prstGeom>
            <a:noFill/>
          </p:spPr>
          <p:txBody>
            <a:bodyPr wrap="square">
              <a:spAutoFit/>
            </a:bodyPr>
            <a:lstStyle/>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9</a:t>
              </a:r>
              <a:endParaRPr lang="zh-CN" altLang="en-US" dirty="0"/>
            </a:p>
          </p:txBody>
        </p:sp>
      </p:grpSp>
      <p:grpSp>
        <p:nvGrpSpPr>
          <p:cNvPr id="46" name="组合 45">
            <a:extLst>
              <a:ext uri="{FF2B5EF4-FFF2-40B4-BE49-F238E27FC236}">
                <a16:creationId xmlns:a16="http://schemas.microsoft.com/office/drawing/2014/main" id="{5723BB64-0078-437B-AFB0-989B7C489124}"/>
              </a:ext>
            </a:extLst>
          </p:cNvPr>
          <p:cNvGrpSpPr/>
          <p:nvPr/>
        </p:nvGrpSpPr>
        <p:grpSpPr>
          <a:xfrm>
            <a:off x="1570959" y="3922640"/>
            <a:ext cx="288032" cy="369332"/>
            <a:chOff x="899592" y="2634466"/>
            <a:chExt cx="288032" cy="369332"/>
          </a:xfrm>
        </p:grpSpPr>
        <p:sp>
          <p:nvSpPr>
            <p:cNvPr id="47" name="矩形 46">
              <a:extLst>
                <a:ext uri="{FF2B5EF4-FFF2-40B4-BE49-F238E27FC236}">
                  <a16:creationId xmlns:a16="http://schemas.microsoft.com/office/drawing/2014/main" id="{CD592AA9-2AE4-4C8A-AA0E-BCCA9424DD96}"/>
                </a:ext>
              </a:extLst>
            </p:cNvPr>
            <p:cNvSpPr/>
            <p:nvPr/>
          </p:nvSpPr>
          <p:spPr>
            <a:xfrm>
              <a:off x="914259" y="2675116"/>
              <a:ext cx="273365" cy="28803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文本框 47">
              <a:extLst>
                <a:ext uri="{FF2B5EF4-FFF2-40B4-BE49-F238E27FC236}">
                  <a16:creationId xmlns:a16="http://schemas.microsoft.com/office/drawing/2014/main" id="{37B1477C-31CF-442F-9354-1824145A08B2}"/>
                </a:ext>
              </a:extLst>
            </p:cNvPr>
            <p:cNvSpPr txBox="1"/>
            <p:nvPr/>
          </p:nvSpPr>
          <p:spPr>
            <a:xfrm>
              <a:off x="899592" y="2634466"/>
              <a:ext cx="273365" cy="369332"/>
            </a:xfrm>
            <a:prstGeom prst="rect">
              <a:avLst/>
            </a:prstGeom>
            <a:noFill/>
          </p:spPr>
          <p:txBody>
            <a:bodyPr wrap="square">
              <a:spAutoFit/>
            </a:bodyPr>
            <a:lstStyle/>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dirty="0"/>
            </a:p>
          </p:txBody>
        </p:sp>
      </p:grpSp>
      <p:grpSp>
        <p:nvGrpSpPr>
          <p:cNvPr id="52" name="组合 51">
            <a:extLst>
              <a:ext uri="{FF2B5EF4-FFF2-40B4-BE49-F238E27FC236}">
                <a16:creationId xmlns:a16="http://schemas.microsoft.com/office/drawing/2014/main" id="{22EC9B77-AF17-45F8-B990-C008BDE3949C}"/>
              </a:ext>
            </a:extLst>
          </p:cNvPr>
          <p:cNvGrpSpPr/>
          <p:nvPr/>
        </p:nvGrpSpPr>
        <p:grpSpPr>
          <a:xfrm>
            <a:off x="2117689" y="3922640"/>
            <a:ext cx="288032" cy="369332"/>
            <a:chOff x="899592" y="2634466"/>
            <a:chExt cx="288032" cy="369332"/>
          </a:xfrm>
        </p:grpSpPr>
        <p:sp>
          <p:nvSpPr>
            <p:cNvPr id="53" name="矩形 52">
              <a:extLst>
                <a:ext uri="{FF2B5EF4-FFF2-40B4-BE49-F238E27FC236}">
                  <a16:creationId xmlns:a16="http://schemas.microsoft.com/office/drawing/2014/main" id="{EDD7082A-72C2-4AC6-B17E-5AB0499AB48D}"/>
                </a:ext>
              </a:extLst>
            </p:cNvPr>
            <p:cNvSpPr/>
            <p:nvPr/>
          </p:nvSpPr>
          <p:spPr>
            <a:xfrm>
              <a:off x="914259" y="2675116"/>
              <a:ext cx="273365" cy="28803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文本框 53">
              <a:extLst>
                <a:ext uri="{FF2B5EF4-FFF2-40B4-BE49-F238E27FC236}">
                  <a16:creationId xmlns:a16="http://schemas.microsoft.com/office/drawing/2014/main" id="{EA5EFAC8-96E7-49A6-8918-3064AFDF0747}"/>
                </a:ext>
              </a:extLst>
            </p:cNvPr>
            <p:cNvSpPr txBox="1"/>
            <p:nvPr/>
          </p:nvSpPr>
          <p:spPr>
            <a:xfrm>
              <a:off x="899592" y="2634466"/>
              <a:ext cx="273365" cy="369332"/>
            </a:xfrm>
            <a:prstGeom prst="rect">
              <a:avLst/>
            </a:prstGeom>
            <a:noFill/>
          </p:spPr>
          <p:txBody>
            <a:bodyPr wrap="square">
              <a:spAutoFit/>
            </a:bodyPr>
            <a:lstStyle/>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a:t>
              </a:r>
              <a:endParaRPr lang="zh-CN" altLang="en-US" dirty="0"/>
            </a:p>
          </p:txBody>
        </p:sp>
      </p:grpSp>
      <p:grpSp>
        <p:nvGrpSpPr>
          <p:cNvPr id="55" name="组合 54">
            <a:extLst>
              <a:ext uri="{FF2B5EF4-FFF2-40B4-BE49-F238E27FC236}">
                <a16:creationId xmlns:a16="http://schemas.microsoft.com/office/drawing/2014/main" id="{49C568F7-D0C1-4707-825D-1406AB9D0955}"/>
              </a:ext>
            </a:extLst>
          </p:cNvPr>
          <p:cNvGrpSpPr/>
          <p:nvPr/>
        </p:nvGrpSpPr>
        <p:grpSpPr>
          <a:xfrm>
            <a:off x="2391054" y="3922640"/>
            <a:ext cx="288032" cy="369332"/>
            <a:chOff x="899592" y="2634466"/>
            <a:chExt cx="288032" cy="369332"/>
          </a:xfrm>
        </p:grpSpPr>
        <p:sp>
          <p:nvSpPr>
            <p:cNvPr id="56" name="矩形 55">
              <a:extLst>
                <a:ext uri="{FF2B5EF4-FFF2-40B4-BE49-F238E27FC236}">
                  <a16:creationId xmlns:a16="http://schemas.microsoft.com/office/drawing/2014/main" id="{F16B1AC3-5081-4282-BEDE-5FEE6070E662}"/>
                </a:ext>
              </a:extLst>
            </p:cNvPr>
            <p:cNvSpPr/>
            <p:nvPr/>
          </p:nvSpPr>
          <p:spPr>
            <a:xfrm>
              <a:off x="914259" y="2675116"/>
              <a:ext cx="273365" cy="28803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文本框 56">
              <a:extLst>
                <a:ext uri="{FF2B5EF4-FFF2-40B4-BE49-F238E27FC236}">
                  <a16:creationId xmlns:a16="http://schemas.microsoft.com/office/drawing/2014/main" id="{C43D0491-D346-4774-86CD-3778C693CD80}"/>
                </a:ext>
              </a:extLst>
            </p:cNvPr>
            <p:cNvSpPr txBox="1"/>
            <p:nvPr/>
          </p:nvSpPr>
          <p:spPr>
            <a:xfrm>
              <a:off x="899592" y="2634466"/>
              <a:ext cx="273365" cy="369332"/>
            </a:xfrm>
            <a:prstGeom prst="rect">
              <a:avLst/>
            </a:prstGeom>
            <a:noFill/>
          </p:spPr>
          <p:txBody>
            <a:bodyPr wrap="square">
              <a:spAutoFit/>
            </a:bodyPr>
            <a:lstStyle/>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4</a:t>
              </a:r>
              <a:endParaRPr lang="zh-CN" altLang="en-US" dirty="0"/>
            </a:p>
          </p:txBody>
        </p:sp>
      </p:grpSp>
      <p:grpSp>
        <p:nvGrpSpPr>
          <p:cNvPr id="58" name="组合 57">
            <a:extLst>
              <a:ext uri="{FF2B5EF4-FFF2-40B4-BE49-F238E27FC236}">
                <a16:creationId xmlns:a16="http://schemas.microsoft.com/office/drawing/2014/main" id="{508AAF8E-04B6-4F0C-BCF6-95616F6A9D90}"/>
              </a:ext>
            </a:extLst>
          </p:cNvPr>
          <p:cNvGrpSpPr/>
          <p:nvPr/>
        </p:nvGrpSpPr>
        <p:grpSpPr>
          <a:xfrm>
            <a:off x="2663020" y="3922640"/>
            <a:ext cx="288032" cy="369332"/>
            <a:chOff x="899592" y="2634466"/>
            <a:chExt cx="288032" cy="369332"/>
          </a:xfrm>
        </p:grpSpPr>
        <p:sp>
          <p:nvSpPr>
            <p:cNvPr id="59" name="矩形 58">
              <a:extLst>
                <a:ext uri="{FF2B5EF4-FFF2-40B4-BE49-F238E27FC236}">
                  <a16:creationId xmlns:a16="http://schemas.microsoft.com/office/drawing/2014/main" id="{88CF4209-D29B-48F5-9853-296E1F15649A}"/>
                </a:ext>
              </a:extLst>
            </p:cNvPr>
            <p:cNvSpPr/>
            <p:nvPr/>
          </p:nvSpPr>
          <p:spPr>
            <a:xfrm>
              <a:off x="914259" y="2675116"/>
              <a:ext cx="273365" cy="28803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id="{828B7E46-0C26-4A1A-A856-62DE4312929F}"/>
                </a:ext>
              </a:extLst>
            </p:cNvPr>
            <p:cNvSpPr txBox="1"/>
            <p:nvPr/>
          </p:nvSpPr>
          <p:spPr>
            <a:xfrm>
              <a:off x="899592" y="2634466"/>
              <a:ext cx="273365" cy="369332"/>
            </a:xfrm>
            <a:prstGeom prst="rect">
              <a:avLst/>
            </a:prstGeom>
            <a:noFill/>
          </p:spPr>
          <p:txBody>
            <a:bodyPr wrap="square">
              <a:spAutoFit/>
            </a:bodyPr>
            <a:lstStyle/>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5</a:t>
              </a:r>
              <a:endParaRPr lang="zh-CN" altLang="en-US" dirty="0"/>
            </a:p>
          </p:txBody>
        </p:sp>
      </p:grpSp>
      <p:sp>
        <p:nvSpPr>
          <p:cNvPr id="73" name="文本框 72">
            <a:extLst>
              <a:ext uri="{FF2B5EF4-FFF2-40B4-BE49-F238E27FC236}">
                <a16:creationId xmlns:a16="http://schemas.microsoft.com/office/drawing/2014/main" id="{FBAA458E-4FB8-4320-A8D6-E4408A9B28FF}"/>
              </a:ext>
            </a:extLst>
          </p:cNvPr>
          <p:cNvSpPr txBox="1"/>
          <p:nvPr/>
        </p:nvSpPr>
        <p:spPr>
          <a:xfrm>
            <a:off x="835391" y="3892458"/>
            <a:ext cx="667733" cy="369332"/>
          </a:xfrm>
          <a:prstGeom prst="rect">
            <a:avLst/>
          </a:prstGeom>
          <a:noFill/>
        </p:spPr>
        <p:txBody>
          <a:bodyPr wrap="square">
            <a:spAutoFit/>
          </a:bodyPr>
          <a:lstStyle/>
          <a:p>
            <a:r>
              <a:rPr lang="en-US" altLang="zh-CN" dirty="0" err="1">
                <a:solidFill>
                  <a:srgbClr val="C00000"/>
                </a:solidFill>
                <a:latin typeface="微软雅黑" panose="020B0503020204020204" pitchFamily="34" charset="-122"/>
                <a:ea typeface="微软雅黑" panose="020B0503020204020204" pitchFamily="34" charset="-122"/>
              </a:rPr>
              <a:t>src</a:t>
            </a:r>
            <a:endParaRPr lang="zh-CN" altLang="en-US" dirty="0">
              <a:solidFill>
                <a:srgbClr val="C00000"/>
              </a:solidFill>
              <a:latin typeface="微软雅黑" panose="020B0503020204020204" pitchFamily="34" charset="-122"/>
              <a:ea typeface="微软雅黑" panose="020B0503020204020204" pitchFamily="34" charset="-122"/>
            </a:endParaRPr>
          </a:p>
        </p:txBody>
      </p:sp>
      <p:cxnSp>
        <p:nvCxnSpPr>
          <p:cNvPr id="77" name="直接箭头连接符 76">
            <a:extLst>
              <a:ext uri="{FF2B5EF4-FFF2-40B4-BE49-F238E27FC236}">
                <a16:creationId xmlns:a16="http://schemas.microsoft.com/office/drawing/2014/main" id="{A6AA130B-A82E-465B-B817-F492B177F4F5}"/>
              </a:ext>
            </a:extLst>
          </p:cNvPr>
          <p:cNvCxnSpPr>
            <a:cxnSpLocks/>
          </p:cNvCxnSpPr>
          <p:nvPr/>
        </p:nvCxnSpPr>
        <p:spPr>
          <a:xfrm flipV="1">
            <a:off x="1585626" y="4291972"/>
            <a:ext cx="0"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文本框 78">
            <a:extLst>
              <a:ext uri="{FF2B5EF4-FFF2-40B4-BE49-F238E27FC236}">
                <a16:creationId xmlns:a16="http://schemas.microsoft.com/office/drawing/2014/main" id="{EE03701F-9106-49F2-88ED-73246A427557}"/>
              </a:ext>
            </a:extLst>
          </p:cNvPr>
          <p:cNvSpPr txBox="1"/>
          <p:nvPr/>
        </p:nvSpPr>
        <p:spPr>
          <a:xfrm>
            <a:off x="1324414" y="4574790"/>
            <a:ext cx="667733" cy="276999"/>
          </a:xfrm>
          <a:prstGeom prst="rect">
            <a:avLst/>
          </a:prstGeom>
          <a:noFill/>
        </p:spPr>
        <p:txBody>
          <a:bodyPr wrap="square">
            <a:spAutoFit/>
          </a:bodyPr>
          <a:lstStyle/>
          <a:p>
            <a:r>
              <a:rPr lang="zh-CN" altLang="en-US" sz="1200" dirty="0">
                <a:latin typeface="微软雅黑" panose="020B0503020204020204" pitchFamily="34" charset="-122"/>
                <a:ea typeface="微软雅黑" panose="020B0503020204020204" pitchFamily="34" charset="-122"/>
              </a:rPr>
              <a:t>插入点</a:t>
            </a:r>
          </a:p>
        </p:txBody>
      </p:sp>
      <p:cxnSp>
        <p:nvCxnSpPr>
          <p:cNvPr id="80" name="直接箭头连接符 79">
            <a:extLst>
              <a:ext uri="{FF2B5EF4-FFF2-40B4-BE49-F238E27FC236}">
                <a16:creationId xmlns:a16="http://schemas.microsoft.com/office/drawing/2014/main" id="{D327D381-362F-4895-86BD-8F161C6F6033}"/>
              </a:ext>
            </a:extLst>
          </p:cNvPr>
          <p:cNvCxnSpPr>
            <a:cxnSpLocks/>
          </p:cNvCxnSpPr>
          <p:nvPr/>
        </p:nvCxnSpPr>
        <p:spPr>
          <a:xfrm flipV="1">
            <a:off x="1858991" y="3120763"/>
            <a:ext cx="0"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文本框 80">
            <a:extLst>
              <a:ext uri="{FF2B5EF4-FFF2-40B4-BE49-F238E27FC236}">
                <a16:creationId xmlns:a16="http://schemas.microsoft.com/office/drawing/2014/main" id="{913D1CA5-C1AA-4539-A736-F0EA0D352C42}"/>
              </a:ext>
            </a:extLst>
          </p:cNvPr>
          <p:cNvSpPr txBox="1"/>
          <p:nvPr/>
        </p:nvSpPr>
        <p:spPr>
          <a:xfrm>
            <a:off x="1604009" y="3402787"/>
            <a:ext cx="801712" cy="276999"/>
          </a:xfrm>
          <a:prstGeom prst="rect">
            <a:avLst/>
          </a:prstGeom>
          <a:noFill/>
        </p:spPr>
        <p:txBody>
          <a:bodyPr wrap="square">
            <a:spAutoFit/>
          </a:bodyPr>
          <a:lstStyle/>
          <a:p>
            <a:r>
              <a:rPr lang="zh-CN" altLang="en-US" sz="1200" dirty="0">
                <a:latin typeface="微软雅黑" panose="020B0503020204020204" pitchFamily="34" charset="-122"/>
                <a:ea typeface="微软雅黑" panose="020B0503020204020204" pitchFamily="34" charset="-122"/>
              </a:rPr>
              <a:t>截取起点</a:t>
            </a:r>
          </a:p>
        </p:txBody>
      </p:sp>
      <p:cxnSp>
        <p:nvCxnSpPr>
          <p:cNvPr id="82" name="直接箭头连接符 81">
            <a:extLst>
              <a:ext uri="{FF2B5EF4-FFF2-40B4-BE49-F238E27FC236}">
                <a16:creationId xmlns:a16="http://schemas.microsoft.com/office/drawing/2014/main" id="{59630D16-C667-4322-94A1-C78296A93A30}"/>
              </a:ext>
            </a:extLst>
          </p:cNvPr>
          <p:cNvCxnSpPr>
            <a:cxnSpLocks/>
          </p:cNvCxnSpPr>
          <p:nvPr/>
        </p:nvCxnSpPr>
        <p:spPr>
          <a:xfrm flipV="1">
            <a:off x="4317877" y="3120763"/>
            <a:ext cx="0"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文本框 82">
            <a:extLst>
              <a:ext uri="{FF2B5EF4-FFF2-40B4-BE49-F238E27FC236}">
                <a16:creationId xmlns:a16="http://schemas.microsoft.com/office/drawing/2014/main" id="{B574C170-68E0-4CF1-87E6-A7A881588D05}"/>
              </a:ext>
            </a:extLst>
          </p:cNvPr>
          <p:cNvSpPr txBox="1"/>
          <p:nvPr/>
        </p:nvSpPr>
        <p:spPr>
          <a:xfrm>
            <a:off x="4024289" y="3402787"/>
            <a:ext cx="801712" cy="276999"/>
          </a:xfrm>
          <a:prstGeom prst="rect">
            <a:avLst/>
          </a:prstGeom>
          <a:noFill/>
        </p:spPr>
        <p:txBody>
          <a:bodyPr wrap="square">
            <a:spAutoFit/>
          </a:bodyPr>
          <a:lstStyle/>
          <a:p>
            <a:r>
              <a:rPr lang="zh-CN" altLang="en-US" sz="1200" dirty="0">
                <a:latin typeface="微软雅黑" panose="020B0503020204020204" pitchFamily="34" charset="-122"/>
                <a:ea typeface="微软雅黑" panose="020B0503020204020204" pitchFamily="34" charset="-122"/>
              </a:rPr>
              <a:t>截取终点</a:t>
            </a:r>
          </a:p>
        </p:txBody>
      </p:sp>
      <p:sp>
        <p:nvSpPr>
          <p:cNvPr id="84" name="左大括号 83">
            <a:extLst>
              <a:ext uri="{FF2B5EF4-FFF2-40B4-BE49-F238E27FC236}">
                <a16:creationId xmlns:a16="http://schemas.microsoft.com/office/drawing/2014/main" id="{A54E4488-85F0-429D-B0A0-2AE8C3226D41}"/>
              </a:ext>
            </a:extLst>
          </p:cNvPr>
          <p:cNvSpPr/>
          <p:nvPr/>
        </p:nvSpPr>
        <p:spPr>
          <a:xfrm rot="10800000">
            <a:off x="4805207" y="3080113"/>
            <a:ext cx="198021" cy="144016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29" name="组合 128">
            <a:extLst>
              <a:ext uri="{FF2B5EF4-FFF2-40B4-BE49-F238E27FC236}">
                <a16:creationId xmlns:a16="http://schemas.microsoft.com/office/drawing/2014/main" id="{68E2AEB1-D6B8-4340-AE64-54C153E9A6CC}"/>
              </a:ext>
            </a:extLst>
          </p:cNvPr>
          <p:cNvGrpSpPr/>
          <p:nvPr/>
        </p:nvGrpSpPr>
        <p:grpSpPr>
          <a:xfrm>
            <a:off x="5150308" y="3674718"/>
            <a:ext cx="3844725" cy="372143"/>
            <a:chOff x="5527010" y="3674718"/>
            <a:chExt cx="3844725" cy="372143"/>
          </a:xfrm>
        </p:grpSpPr>
        <p:grpSp>
          <p:nvGrpSpPr>
            <p:cNvPr id="85" name="组合 84">
              <a:extLst>
                <a:ext uri="{FF2B5EF4-FFF2-40B4-BE49-F238E27FC236}">
                  <a16:creationId xmlns:a16="http://schemas.microsoft.com/office/drawing/2014/main" id="{A30368C4-16C5-41C2-8463-D6319BED2964}"/>
                </a:ext>
              </a:extLst>
            </p:cNvPr>
            <p:cNvGrpSpPr/>
            <p:nvPr/>
          </p:nvGrpSpPr>
          <p:grpSpPr>
            <a:xfrm>
              <a:off x="5527010" y="3674718"/>
              <a:ext cx="288032" cy="369332"/>
              <a:chOff x="899592" y="2634466"/>
              <a:chExt cx="288032" cy="369332"/>
            </a:xfrm>
          </p:grpSpPr>
          <p:sp>
            <p:nvSpPr>
              <p:cNvPr id="86" name="矩形 85">
                <a:extLst>
                  <a:ext uri="{FF2B5EF4-FFF2-40B4-BE49-F238E27FC236}">
                    <a16:creationId xmlns:a16="http://schemas.microsoft.com/office/drawing/2014/main" id="{2A1820D8-A85F-4BBA-8D16-E4073624E767}"/>
                  </a:ext>
                </a:extLst>
              </p:cNvPr>
              <p:cNvSpPr/>
              <p:nvPr/>
            </p:nvSpPr>
            <p:spPr>
              <a:xfrm>
                <a:off x="914259" y="2675116"/>
                <a:ext cx="273365"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7" name="文本框 86">
                <a:extLst>
                  <a:ext uri="{FF2B5EF4-FFF2-40B4-BE49-F238E27FC236}">
                    <a16:creationId xmlns:a16="http://schemas.microsoft.com/office/drawing/2014/main" id="{0F7DBA80-2425-4E81-BF17-27BDE1FCBC64}"/>
                  </a:ext>
                </a:extLst>
              </p:cNvPr>
              <p:cNvSpPr txBox="1"/>
              <p:nvPr/>
            </p:nvSpPr>
            <p:spPr>
              <a:xfrm>
                <a:off x="899592" y="2634466"/>
                <a:ext cx="273365" cy="369332"/>
              </a:xfrm>
              <a:prstGeom prst="rect">
                <a:avLst/>
              </a:prstGeom>
              <a:noFill/>
            </p:spPr>
            <p:txBody>
              <a:bodyPr wrap="square">
                <a:spAutoFit/>
              </a:bodyPr>
              <a:lstStyle/>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dirty="0"/>
              </a:p>
            </p:txBody>
          </p:sp>
        </p:grpSp>
        <p:grpSp>
          <p:nvGrpSpPr>
            <p:cNvPr id="88" name="组合 87">
              <a:extLst>
                <a:ext uri="{FF2B5EF4-FFF2-40B4-BE49-F238E27FC236}">
                  <a16:creationId xmlns:a16="http://schemas.microsoft.com/office/drawing/2014/main" id="{F1F01055-F743-4B5A-910F-EEF31243F4A1}"/>
                </a:ext>
              </a:extLst>
            </p:cNvPr>
            <p:cNvGrpSpPr/>
            <p:nvPr/>
          </p:nvGrpSpPr>
          <p:grpSpPr>
            <a:xfrm>
              <a:off x="5800375" y="3674718"/>
              <a:ext cx="288032" cy="369332"/>
              <a:chOff x="899592" y="2634466"/>
              <a:chExt cx="288032" cy="369332"/>
            </a:xfrm>
          </p:grpSpPr>
          <p:sp>
            <p:nvSpPr>
              <p:cNvPr id="89" name="矩形 88">
                <a:extLst>
                  <a:ext uri="{FF2B5EF4-FFF2-40B4-BE49-F238E27FC236}">
                    <a16:creationId xmlns:a16="http://schemas.microsoft.com/office/drawing/2014/main" id="{3DD8839A-FD20-4D17-8BC3-341AB80D92DA}"/>
                  </a:ext>
                </a:extLst>
              </p:cNvPr>
              <p:cNvSpPr/>
              <p:nvPr/>
            </p:nvSpPr>
            <p:spPr>
              <a:xfrm>
                <a:off x="914259" y="2675116"/>
                <a:ext cx="273365"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0" name="文本框 89">
                <a:extLst>
                  <a:ext uri="{FF2B5EF4-FFF2-40B4-BE49-F238E27FC236}">
                    <a16:creationId xmlns:a16="http://schemas.microsoft.com/office/drawing/2014/main" id="{34FD128B-8ABD-48DC-A911-F96DA4D319C2}"/>
                  </a:ext>
                </a:extLst>
              </p:cNvPr>
              <p:cNvSpPr txBox="1"/>
              <p:nvPr/>
            </p:nvSpPr>
            <p:spPr>
              <a:xfrm>
                <a:off x="899592" y="2634466"/>
                <a:ext cx="273365" cy="369332"/>
              </a:xfrm>
              <a:prstGeom prst="rect">
                <a:avLst/>
              </a:prstGeom>
              <a:noFill/>
            </p:spPr>
            <p:txBody>
              <a:bodyPr wrap="square">
                <a:spAutoFit/>
              </a:bodyPr>
              <a:lstStyle/>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a:t>
                </a:r>
                <a:endParaRPr lang="zh-CN" altLang="en-US" dirty="0"/>
              </a:p>
            </p:txBody>
          </p:sp>
        </p:grpSp>
        <p:grpSp>
          <p:nvGrpSpPr>
            <p:cNvPr id="91" name="组合 90">
              <a:extLst>
                <a:ext uri="{FF2B5EF4-FFF2-40B4-BE49-F238E27FC236}">
                  <a16:creationId xmlns:a16="http://schemas.microsoft.com/office/drawing/2014/main" id="{06FC929A-7FA0-4CDC-8E61-97D330B263B0}"/>
                </a:ext>
              </a:extLst>
            </p:cNvPr>
            <p:cNvGrpSpPr/>
            <p:nvPr/>
          </p:nvGrpSpPr>
          <p:grpSpPr>
            <a:xfrm>
              <a:off x="6073740" y="3674718"/>
              <a:ext cx="288032" cy="369332"/>
              <a:chOff x="899592" y="2634466"/>
              <a:chExt cx="288032" cy="369332"/>
            </a:xfrm>
          </p:grpSpPr>
          <p:sp>
            <p:nvSpPr>
              <p:cNvPr id="92" name="矩形 91">
                <a:extLst>
                  <a:ext uri="{FF2B5EF4-FFF2-40B4-BE49-F238E27FC236}">
                    <a16:creationId xmlns:a16="http://schemas.microsoft.com/office/drawing/2014/main" id="{98221286-7719-41BB-A1BB-BE65D6F07C1C}"/>
                  </a:ext>
                </a:extLst>
              </p:cNvPr>
              <p:cNvSpPr/>
              <p:nvPr/>
            </p:nvSpPr>
            <p:spPr>
              <a:xfrm>
                <a:off x="914259" y="2675116"/>
                <a:ext cx="273365"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3" name="文本框 92">
                <a:extLst>
                  <a:ext uri="{FF2B5EF4-FFF2-40B4-BE49-F238E27FC236}">
                    <a16:creationId xmlns:a16="http://schemas.microsoft.com/office/drawing/2014/main" id="{9CCF655B-81FC-4859-A5D3-15E868DE3E5D}"/>
                  </a:ext>
                </a:extLst>
              </p:cNvPr>
              <p:cNvSpPr txBox="1"/>
              <p:nvPr/>
            </p:nvSpPr>
            <p:spPr>
              <a:xfrm>
                <a:off x="899592" y="2634466"/>
                <a:ext cx="273365" cy="369332"/>
              </a:xfrm>
              <a:prstGeom prst="rect">
                <a:avLst/>
              </a:prstGeom>
              <a:noFill/>
            </p:spPr>
            <p:txBody>
              <a:bodyPr wrap="square">
                <a:spAutoFit/>
              </a:bodyPr>
              <a:lstStyle/>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4</a:t>
                </a:r>
                <a:endParaRPr lang="zh-CN" altLang="en-US" dirty="0"/>
              </a:p>
            </p:txBody>
          </p:sp>
        </p:grpSp>
        <p:grpSp>
          <p:nvGrpSpPr>
            <p:cNvPr id="94" name="组合 93">
              <a:extLst>
                <a:ext uri="{FF2B5EF4-FFF2-40B4-BE49-F238E27FC236}">
                  <a16:creationId xmlns:a16="http://schemas.microsoft.com/office/drawing/2014/main" id="{8242A09F-8EA1-4348-A3B8-017E1365056E}"/>
                </a:ext>
              </a:extLst>
            </p:cNvPr>
            <p:cNvGrpSpPr/>
            <p:nvPr/>
          </p:nvGrpSpPr>
          <p:grpSpPr>
            <a:xfrm>
              <a:off x="6345706" y="3674718"/>
              <a:ext cx="288032" cy="369332"/>
              <a:chOff x="899592" y="2634466"/>
              <a:chExt cx="288032" cy="369332"/>
            </a:xfrm>
          </p:grpSpPr>
          <p:sp>
            <p:nvSpPr>
              <p:cNvPr id="95" name="矩形 94">
                <a:extLst>
                  <a:ext uri="{FF2B5EF4-FFF2-40B4-BE49-F238E27FC236}">
                    <a16:creationId xmlns:a16="http://schemas.microsoft.com/office/drawing/2014/main" id="{54BBBF95-9CB5-488C-8FBF-EE9C9CD7BA20}"/>
                  </a:ext>
                </a:extLst>
              </p:cNvPr>
              <p:cNvSpPr/>
              <p:nvPr/>
            </p:nvSpPr>
            <p:spPr>
              <a:xfrm>
                <a:off x="914259" y="2675116"/>
                <a:ext cx="273365"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文本框 95">
                <a:extLst>
                  <a:ext uri="{FF2B5EF4-FFF2-40B4-BE49-F238E27FC236}">
                    <a16:creationId xmlns:a16="http://schemas.microsoft.com/office/drawing/2014/main" id="{CD92FE06-7FD2-43D7-B0B7-B895E7B109D8}"/>
                  </a:ext>
                </a:extLst>
              </p:cNvPr>
              <p:cNvSpPr txBox="1"/>
              <p:nvPr/>
            </p:nvSpPr>
            <p:spPr>
              <a:xfrm>
                <a:off x="899592" y="2634466"/>
                <a:ext cx="273365" cy="369332"/>
              </a:xfrm>
              <a:prstGeom prst="rect">
                <a:avLst/>
              </a:prstGeom>
              <a:noFill/>
            </p:spPr>
            <p:txBody>
              <a:bodyPr wrap="square">
                <a:spAutoFit/>
              </a:bodyPr>
              <a:lstStyle/>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5</a:t>
                </a:r>
                <a:endParaRPr lang="zh-CN" altLang="en-US" dirty="0"/>
              </a:p>
            </p:txBody>
          </p:sp>
        </p:grpSp>
        <p:grpSp>
          <p:nvGrpSpPr>
            <p:cNvPr id="97" name="组合 96">
              <a:extLst>
                <a:ext uri="{FF2B5EF4-FFF2-40B4-BE49-F238E27FC236}">
                  <a16:creationId xmlns:a16="http://schemas.microsoft.com/office/drawing/2014/main" id="{7A215674-5441-4F69-8E47-AB2F0755F37B}"/>
                </a:ext>
              </a:extLst>
            </p:cNvPr>
            <p:cNvGrpSpPr/>
            <p:nvPr/>
          </p:nvGrpSpPr>
          <p:grpSpPr>
            <a:xfrm>
              <a:off x="6619071" y="3674718"/>
              <a:ext cx="288032" cy="369332"/>
              <a:chOff x="899592" y="2634466"/>
              <a:chExt cx="288032" cy="369332"/>
            </a:xfrm>
          </p:grpSpPr>
          <p:sp>
            <p:nvSpPr>
              <p:cNvPr id="98" name="矩形 97">
                <a:extLst>
                  <a:ext uri="{FF2B5EF4-FFF2-40B4-BE49-F238E27FC236}">
                    <a16:creationId xmlns:a16="http://schemas.microsoft.com/office/drawing/2014/main" id="{5A72E8CD-4BA3-4D2D-9A68-AC5195E7B7DE}"/>
                  </a:ext>
                </a:extLst>
              </p:cNvPr>
              <p:cNvSpPr/>
              <p:nvPr/>
            </p:nvSpPr>
            <p:spPr>
              <a:xfrm>
                <a:off x="914259" y="2675116"/>
                <a:ext cx="273365"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文本框 98">
                <a:extLst>
                  <a:ext uri="{FF2B5EF4-FFF2-40B4-BE49-F238E27FC236}">
                    <a16:creationId xmlns:a16="http://schemas.microsoft.com/office/drawing/2014/main" id="{D5100586-AC9C-47C4-A6A2-CB80CC4C3B19}"/>
                  </a:ext>
                </a:extLst>
              </p:cNvPr>
              <p:cNvSpPr txBox="1"/>
              <p:nvPr/>
            </p:nvSpPr>
            <p:spPr>
              <a:xfrm>
                <a:off x="899592" y="2634466"/>
                <a:ext cx="273365" cy="369332"/>
              </a:xfrm>
              <a:prstGeom prst="rect">
                <a:avLst/>
              </a:prstGeom>
              <a:noFill/>
            </p:spPr>
            <p:txBody>
              <a:bodyPr wrap="square">
                <a:spAutoFit/>
              </a:bodyPr>
              <a:lstStyle/>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6</a:t>
                </a:r>
                <a:endParaRPr lang="zh-CN" altLang="en-US" dirty="0"/>
              </a:p>
            </p:txBody>
          </p:sp>
        </p:grpSp>
        <p:grpSp>
          <p:nvGrpSpPr>
            <p:cNvPr id="100" name="组合 99">
              <a:extLst>
                <a:ext uri="{FF2B5EF4-FFF2-40B4-BE49-F238E27FC236}">
                  <a16:creationId xmlns:a16="http://schemas.microsoft.com/office/drawing/2014/main" id="{8742CC81-4CE8-46DD-80B8-82F90516CE16}"/>
                </a:ext>
              </a:extLst>
            </p:cNvPr>
            <p:cNvGrpSpPr/>
            <p:nvPr/>
          </p:nvGrpSpPr>
          <p:grpSpPr>
            <a:xfrm>
              <a:off x="6892436" y="3674718"/>
              <a:ext cx="288032" cy="369332"/>
              <a:chOff x="899592" y="2634466"/>
              <a:chExt cx="288032" cy="369332"/>
            </a:xfrm>
          </p:grpSpPr>
          <p:sp>
            <p:nvSpPr>
              <p:cNvPr id="101" name="矩形 100">
                <a:extLst>
                  <a:ext uri="{FF2B5EF4-FFF2-40B4-BE49-F238E27FC236}">
                    <a16:creationId xmlns:a16="http://schemas.microsoft.com/office/drawing/2014/main" id="{52F3811A-D378-4221-9ED8-C6E4497FDFBE}"/>
                  </a:ext>
                </a:extLst>
              </p:cNvPr>
              <p:cNvSpPr/>
              <p:nvPr/>
            </p:nvSpPr>
            <p:spPr>
              <a:xfrm>
                <a:off x="914259" y="2675116"/>
                <a:ext cx="273365"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01">
                <a:extLst>
                  <a:ext uri="{FF2B5EF4-FFF2-40B4-BE49-F238E27FC236}">
                    <a16:creationId xmlns:a16="http://schemas.microsoft.com/office/drawing/2014/main" id="{E928E0B4-409C-4CA2-AE8E-8E76448F266F}"/>
                  </a:ext>
                </a:extLst>
              </p:cNvPr>
              <p:cNvSpPr txBox="1"/>
              <p:nvPr/>
            </p:nvSpPr>
            <p:spPr>
              <a:xfrm>
                <a:off x="899592" y="2634466"/>
                <a:ext cx="273365" cy="369332"/>
              </a:xfrm>
              <a:prstGeom prst="rect">
                <a:avLst/>
              </a:prstGeom>
              <a:noFill/>
            </p:spPr>
            <p:txBody>
              <a:bodyPr wrap="square">
                <a:spAutoFit/>
              </a:bodyPr>
              <a:lstStyle/>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7</a:t>
                </a:r>
                <a:endParaRPr lang="zh-CN" altLang="en-US" dirty="0"/>
              </a:p>
            </p:txBody>
          </p:sp>
        </p:grpSp>
        <p:grpSp>
          <p:nvGrpSpPr>
            <p:cNvPr id="103" name="组合 102">
              <a:extLst>
                <a:ext uri="{FF2B5EF4-FFF2-40B4-BE49-F238E27FC236}">
                  <a16:creationId xmlns:a16="http://schemas.microsoft.com/office/drawing/2014/main" id="{0D402A67-8E56-4A3A-9FF6-0257891BF1AB}"/>
                </a:ext>
              </a:extLst>
            </p:cNvPr>
            <p:cNvGrpSpPr/>
            <p:nvPr/>
          </p:nvGrpSpPr>
          <p:grpSpPr>
            <a:xfrm>
              <a:off x="7165801" y="3674718"/>
              <a:ext cx="288032" cy="369332"/>
              <a:chOff x="899592" y="2634466"/>
              <a:chExt cx="288032" cy="369332"/>
            </a:xfrm>
          </p:grpSpPr>
          <p:sp>
            <p:nvSpPr>
              <p:cNvPr id="104" name="矩形 103">
                <a:extLst>
                  <a:ext uri="{FF2B5EF4-FFF2-40B4-BE49-F238E27FC236}">
                    <a16:creationId xmlns:a16="http://schemas.microsoft.com/office/drawing/2014/main" id="{BAF1F141-66E9-485C-AF27-91CA29005194}"/>
                  </a:ext>
                </a:extLst>
              </p:cNvPr>
              <p:cNvSpPr/>
              <p:nvPr/>
            </p:nvSpPr>
            <p:spPr>
              <a:xfrm>
                <a:off x="914259" y="2675116"/>
                <a:ext cx="273365"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5" name="文本框 104">
                <a:extLst>
                  <a:ext uri="{FF2B5EF4-FFF2-40B4-BE49-F238E27FC236}">
                    <a16:creationId xmlns:a16="http://schemas.microsoft.com/office/drawing/2014/main" id="{830C60F1-E9C5-45F9-8F98-CCB2E87BFD50}"/>
                  </a:ext>
                </a:extLst>
              </p:cNvPr>
              <p:cNvSpPr txBox="1"/>
              <p:nvPr/>
            </p:nvSpPr>
            <p:spPr>
              <a:xfrm>
                <a:off x="899592" y="2634466"/>
                <a:ext cx="273365" cy="369332"/>
              </a:xfrm>
              <a:prstGeom prst="rect">
                <a:avLst/>
              </a:prstGeom>
              <a:noFill/>
            </p:spPr>
            <p:txBody>
              <a:bodyPr wrap="square">
                <a:spAutoFit/>
              </a:bodyPr>
              <a:lstStyle/>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8</a:t>
                </a:r>
                <a:endParaRPr lang="zh-CN" altLang="en-US" dirty="0"/>
              </a:p>
            </p:txBody>
          </p:sp>
        </p:grpSp>
        <p:grpSp>
          <p:nvGrpSpPr>
            <p:cNvPr id="106" name="组合 105">
              <a:extLst>
                <a:ext uri="{FF2B5EF4-FFF2-40B4-BE49-F238E27FC236}">
                  <a16:creationId xmlns:a16="http://schemas.microsoft.com/office/drawing/2014/main" id="{1DDC91A9-6240-4B75-825D-985246BD7134}"/>
                </a:ext>
              </a:extLst>
            </p:cNvPr>
            <p:cNvGrpSpPr/>
            <p:nvPr/>
          </p:nvGrpSpPr>
          <p:grpSpPr>
            <a:xfrm>
              <a:off x="7712531" y="3674718"/>
              <a:ext cx="288032" cy="369332"/>
              <a:chOff x="899592" y="2634466"/>
              <a:chExt cx="288032" cy="369332"/>
            </a:xfrm>
          </p:grpSpPr>
          <p:sp>
            <p:nvSpPr>
              <p:cNvPr id="107" name="矩形 106">
                <a:extLst>
                  <a:ext uri="{FF2B5EF4-FFF2-40B4-BE49-F238E27FC236}">
                    <a16:creationId xmlns:a16="http://schemas.microsoft.com/office/drawing/2014/main" id="{84AF0164-EBD4-4757-90AB-89321E0ACEC9}"/>
                  </a:ext>
                </a:extLst>
              </p:cNvPr>
              <p:cNvSpPr/>
              <p:nvPr/>
            </p:nvSpPr>
            <p:spPr>
              <a:xfrm>
                <a:off x="914259" y="2675116"/>
                <a:ext cx="273365"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文本框 107">
                <a:extLst>
                  <a:ext uri="{FF2B5EF4-FFF2-40B4-BE49-F238E27FC236}">
                    <a16:creationId xmlns:a16="http://schemas.microsoft.com/office/drawing/2014/main" id="{EDE025B6-EC78-4F73-AA4B-41207D1FFEFF}"/>
                  </a:ext>
                </a:extLst>
              </p:cNvPr>
              <p:cNvSpPr txBox="1"/>
              <p:nvPr/>
            </p:nvSpPr>
            <p:spPr>
              <a:xfrm>
                <a:off x="899592" y="2634466"/>
                <a:ext cx="273365" cy="369332"/>
              </a:xfrm>
              <a:prstGeom prst="rect">
                <a:avLst/>
              </a:prstGeom>
              <a:noFill/>
            </p:spPr>
            <p:txBody>
              <a:bodyPr wrap="square">
                <a:spAutoFit/>
              </a:bodyPr>
              <a:lstStyle/>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a:t>
                </a:r>
                <a:endParaRPr lang="zh-CN" altLang="en-US" dirty="0"/>
              </a:p>
            </p:txBody>
          </p:sp>
        </p:grpSp>
        <p:grpSp>
          <p:nvGrpSpPr>
            <p:cNvPr id="109" name="组合 108">
              <a:extLst>
                <a:ext uri="{FF2B5EF4-FFF2-40B4-BE49-F238E27FC236}">
                  <a16:creationId xmlns:a16="http://schemas.microsoft.com/office/drawing/2014/main" id="{00A85A5D-79FA-41EE-82D6-2D5B3DE21184}"/>
                </a:ext>
              </a:extLst>
            </p:cNvPr>
            <p:cNvGrpSpPr/>
            <p:nvPr/>
          </p:nvGrpSpPr>
          <p:grpSpPr>
            <a:xfrm>
              <a:off x="7439166" y="3674718"/>
              <a:ext cx="288032" cy="369332"/>
              <a:chOff x="899592" y="2634466"/>
              <a:chExt cx="288032" cy="369332"/>
            </a:xfrm>
          </p:grpSpPr>
          <p:sp>
            <p:nvSpPr>
              <p:cNvPr id="110" name="矩形 109">
                <a:extLst>
                  <a:ext uri="{FF2B5EF4-FFF2-40B4-BE49-F238E27FC236}">
                    <a16:creationId xmlns:a16="http://schemas.microsoft.com/office/drawing/2014/main" id="{C0DB8178-944B-41C8-B3D4-5634CC3AE8F2}"/>
                  </a:ext>
                </a:extLst>
              </p:cNvPr>
              <p:cNvSpPr/>
              <p:nvPr/>
            </p:nvSpPr>
            <p:spPr>
              <a:xfrm>
                <a:off x="914259" y="2675116"/>
                <a:ext cx="273365"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文本框 110">
                <a:extLst>
                  <a:ext uri="{FF2B5EF4-FFF2-40B4-BE49-F238E27FC236}">
                    <a16:creationId xmlns:a16="http://schemas.microsoft.com/office/drawing/2014/main" id="{B17C9E84-669E-4109-8DFF-D9580C16B539}"/>
                  </a:ext>
                </a:extLst>
              </p:cNvPr>
              <p:cNvSpPr txBox="1"/>
              <p:nvPr/>
            </p:nvSpPr>
            <p:spPr>
              <a:xfrm>
                <a:off x="899592" y="2634466"/>
                <a:ext cx="273365" cy="369332"/>
              </a:xfrm>
              <a:prstGeom prst="rect">
                <a:avLst/>
              </a:prstGeom>
              <a:noFill/>
            </p:spPr>
            <p:txBody>
              <a:bodyPr wrap="square">
                <a:spAutoFit/>
              </a:bodyPr>
              <a:lstStyle/>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9</a:t>
                </a:r>
                <a:endParaRPr lang="zh-CN" altLang="en-US" dirty="0"/>
              </a:p>
            </p:txBody>
          </p:sp>
        </p:grpSp>
        <p:grpSp>
          <p:nvGrpSpPr>
            <p:cNvPr id="113" name="组合 112">
              <a:extLst>
                <a:ext uri="{FF2B5EF4-FFF2-40B4-BE49-F238E27FC236}">
                  <a16:creationId xmlns:a16="http://schemas.microsoft.com/office/drawing/2014/main" id="{E6756691-75C9-4B36-A3F9-AEC24A90FDA0}"/>
                </a:ext>
              </a:extLst>
            </p:cNvPr>
            <p:cNvGrpSpPr/>
            <p:nvPr/>
          </p:nvGrpSpPr>
          <p:grpSpPr>
            <a:xfrm>
              <a:off x="8265007" y="3677529"/>
              <a:ext cx="288032" cy="369332"/>
              <a:chOff x="899592" y="2634466"/>
              <a:chExt cx="288032" cy="369332"/>
            </a:xfrm>
          </p:grpSpPr>
          <p:sp>
            <p:nvSpPr>
              <p:cNvPr id="114" name="矩形 113">
                <a:extLst>
                  <a:ext uri="{FF2B5EF4-FFF2-40B4-BE49-F238E27FC236}">
                    <a16:creationId xmlns:a16="http://schemas.microsoft.com/office/drawing/2014/main" id="{123EA38B-FEF8-4D1A-A1DB-8341B2DB9FA3}"/>
                  </a:ext>
                </a:extLst>
              </p:cNvPr>
              <p:cNvSpPr/>
              <p:nvPr/>
            </p:nvSpPr>
            <p:spPr>
              <a:xfrm>
                <a:off x="914259" y="2675116"/>
                <a:ext cx="273365" cy="28803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5" name="文本框 114">
                <a:extLst>
                  <a:ext uri="{FF2B5EF4-FFF2-40B4-BE49-F238E27FC236}">
                    <a16:creationId xmlns:a16="http://schemas.microsoft.com/office/drawing/2014/main" id="{F4F87E99-539B-4F42-8EB0-5DBD1376240B}"/>
                  </a:ext>
                </a:extLst>
              </p:cNvPr>
              <p:cNvSpPr txBox="1"/>
              <p:nvPr/>
            </p:nvSpPr>
            <p:spPr>
              <a:xfrm>
                <a:off x="899592" y="2634466"/>
                <a:ext cx="273365" cy="369332"/>
              </a:xfrm>
              <a:prstGeom prst="rect">
                <a:avLst/>
              </a:prstGeom>
              <a:noFill/>
            </p:spPr>
            <p:txBody>
              <a:bodyPr wrap="square">
                <a:spAutoFit/>
              </a:bodyPr>
              <a:lstStyle/>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dirty="0"/>
              </a:p>
            </p:txBody>
          </p:sp>
        </p:grpSp>
        <p:grpSp>
          <p:nvGrpSpPr>
            <p:cNvPr id="116" name="组合 115">
              <a:extLst>
                <a:ext uri="{FF2B5EF4-FFF2-40B4-BE49-F238E27FC236}">
                  <a16:creationId xmlns:a16="http://schemas.microsoft.com/office/drawing/2014/main" id="{E4E9C0AA-AE4C-458E-9B09-F47579C48B88}"/>
                </a:ext>
              </a:extLst>
            </p:cNvPr>
            <p:cNvGrpSpPr/>
            <p:nvPr/>
          </p:nvGrpSpPr>
          <p:grpSpPr>
            <a:xfrm>
              <a:off x="7991642" y="3677529"/>
              <a:ext cx="288032" cy="369332"/>
              <a:chOff x="899592" y="2634466"/>
              <a:chExt cx="288032" cy="369332"/>
            </a:xfrm>
          </p:grpSpPr>
          <p:sp>
            <p:nvSpPr>
              <p:cNvPr id="117" name="矩形 116">
                <a:extLst>
                  <a:ext uri="{FF2B5EF4-FFF2-40B4-BE49-F238E27FC236}">
                    <a16:creationId xmlns:a16="http://schemas.microsoft.com/office/drawing/2014/main" id="{91257F7E-E6A2-4EDE-9FF3-38BD156E635E}"/>
                  </a:ext>
                </a:extLst>
              </p:cNvPr>
              <p:cNvSpPr/>
              <p:nvPr/>
            </p:nvSpPr>
            <p:spPr>
              <a:xfrm>
                <a:off x="914259" y="2675116"/>
                <a:ext cx="273365" cy="28803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8" name="文本框 117">
                <a:extLst>
                  <a:ext uri="{FF2B5EF4-FFF2-40B4-BE49-F238E27FC236}">
                    <a16:creationId xmlns:a16="http://schemas.microsoft.com/office/drawing/2014/main" id="{289A2E02-C09A-4B0C-96A6-0E473081AC53}"/>
                  </a:ext>
                </a:extLst>
              </p:cNvPr>
              <p:cNvSpPr txBox="1"/>
              <p:nvPr/>
            </p:nvSpPr>
            <p:spPr>
              <a:xfrm>
                <a:off x="899592" y="2634466"/>
                <a:ext cx="273365" cy="369332"/>
              </a:xfrm>
              <a:prstGeom prst="rect">
                <a:avLst/>
              </a:prstGeom>
              <a:noFill/>
            </p:spPr>
            <p:txBody>
              <a:bodyPr wrap="square">
                <a:spAutoFit/>
              </a:bodyPr>
              <a:lstStyle/>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dirty="0"/>
              </a:p>
            </p:txBody>
          </p:sp>
        </p:grpSp>
        <p:grpSp>
          <p:nvGrpSpPr>
            <p:cNvPr id="119" name="组合 118">
              <a:extLst>
                <a:ext uri="{FF2B5EF4-FFF2-40B4-BE49-F238E27FC236}">
                  <a16:creationId xmlns:a16="http://schemas.microsoft.com/office/drawing/2014/main" id="{601C286B-B8C0-4082-88DD-B235F58FD37C}"/>
                </a:ext>
              </a:extLst>
            </p:cNvPr>
            <p:cNvGrpSpPr/>
            <p:nvPr/>
          </p:nvGrpSpPr>
          <p:grpSpPr>
            <a:xfrm>
              <a:off x="8538372" y="3677529"/>
              <a:ext cx="288032" cy="369332"/>
              <a:chOff x="899592" y="2634466"/>
              <a:chExt cx="288032" cy="369332"/>
            </a:xfrm>
          </p:grpSpPr>
          <p:sp>
            <p:nvSpPr>
              <p:cNvPr id="120" name="矩形 119">
                <a:extLst>
                  <a:ext uri="{FF2B5EF4-FFF2-40B4-BE49-F238E27FC236}">
                    <a16:creationId xmlns:a16="http://schemas.microsoft.com/office/drawing/2014/main" id="{5B6685CF-D5EB-4006-A59E-6960916DB6B0}"/>
                  </a:ext>
                </a:extLst>
              </p:cNvPr>
              <p:cNvSpPr/>
              <p:nvPr/>
            </p:nvSpPr>
            <p:spPr>
              <a:xfrm>
                <a:off x="914259" y="2675116"/>
                <a:ext cx="273365" cy="28803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1" name="文本框 120">
                <a:extLst>
                  <a:ext uri="{FF2B5EF4-FFF2-40B4-BE49-F238E27FC236}">
                    <a16:creationId xmlns:a16="http://schemas.microsoft.com/office/drawing/2014/main" id="{01BEDE9F-D908-42C8-AA11-A2842D79D598}"/>
                  </a:ext>
                </a:extLst>
              </p:cNvPr>
              <p:cNvSpPr txBox="1"/>
              <p:nvPr/>
            </p:nvSpPr>
            <p:spPr>
              <a:xfrm>
                <a:off x="899592" y="2634466"/>
                <a:ext cx="273365" cy="369332"/>
              </a:xfrm>
              <a:prstGeom prst="rect">
                <a:avLst/>
              </a:prstGeom>
              <a:noFill/>
            </p:spPr>
            <p:txBody>
              <a:bodyPr wrap="square">
                <a:spAutoFit/>
              </a:bodyPr>
              <a:lstStyle/>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a:t>
                </a:r>
                <a:endParaRPr lang="zh-CN" altLang="en-US" dirty="0"/>
              </a:p>
            </p:txBody>
          </p:sp>
        </p:grpSp>
        <p:grpSp>
          <p:nvGrpSpPr>
            <p:cNvPr id="122" name="组合 121">
              <a:extLst>
                <a:ext uri="{FF2B5EF4-FFF2-40B4-BE49-F238E27FC236}">
                  <a16:creationId xmlns:a16="http://schemas.microsoft.com/office/drawing/2014/main" id="{29DFFF6D-893C-4DCA-A4EB-95EE2BD53D3A}"/>
                </a:ext>
              </a:extLst>
            </p:cNvPr>
            <p:cNvGrpSpPr/>
            <p:nvPr/>
          </p:nvGrpSpPr>
          <p:grpSpPr>
            <a:xfrm>
              <a:off x="8811737" y="3677529"/>
              <a:ext cx="288032" cy="369332"/>
              <a:chOff x="899592" y="2634466"/>
              <a:chExt cx="288032" cy="369332"/>
            </a:xfrm>
          </p:grpSpPr>
          <p:sp>
            <p:nvSpPr>
              <p:cNvPr id="123" name="矩形 122">
                <a:extLst>
                  <a:ext uri="{FF2B5EF4-FFF2-40B4-BE49-F238E27FC236}">
                    <a16:creationId xmlns:a16="http://schemas.microsoft.com/office/drawing/2014/main" id="{162E63C4-6587-48FD-950C-FEBB170427F3}"/>
                  </a:ext>
                </a:extLst>
              </p:cNvPr>
              <p:cNvSpPr/>
              <p:nvPr/>
            </p:nvSpPr>
            <p:spPr>
              <a:xfrm>
                <a:off x="914259" y="2675116"/>
                <a:ext cx="273365" cy="28803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4" name="文本框 123">
                <a:extLst>
                  <a:ext uri="{FF2B5EF4-FFF2-40B4-BE49-F238E27FC236}">
                    <a16:creationId xmlns:a16="http://schemas.microsoft.com/office/drawing/2014/main" id="{12E0ED3F-3A99-4520-BAD1-612CDC060BE9}"/>
                  </a:ext>
                </a:extLst>
              </p:cNvPr>
              <p:cNvSpPr txBox="1"/>
              <p:nvPr/>
            </p:nvSpPr>
            <p:spPr>
              <a:xfrm>
                <a:off x="899592" y="2634466"/>
                <a:ext cx="273365" cy="369332"/>
              </a:xfrm>
              <a:prstGeom prst="rect">
                <a:avLst/>
              </a:prstGeom>
              <a:noFill/>
            </p:spPr>
            <p:txBody>
              <a:bodyPr wrap="square">
                <a:spAutoFit/>
              </a:bodyPr>
              <a:lstStyle/>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4</a:t>
                </a:r>
                <a:endParaRPr lang="zh-CN" altLang="en-US" dirty="0"/>
              </a:p>
            </p:txBody>
          </p:sp>
        </p:grpSp>
        <p:grpSp>
          <p:nvGrpSpPr>
            <p:cNvPr id="125" name="组合 124">
              <a:extLst>
                <a:ext uri="{FF2B5EF4-FFF2-40B4-BE49-F238E27FC236}">
                  <a16:creationId xmlns:a16="http://schemas.microsoft.com/office/drawing/2014/main" id="{3F2484CA-FDCC-4560-8DF5-ABCC9248DAD8}"/>
                </a:ext>
              </a:extLst>
            </p:cNvPr>
            <p:cNvGrpSpPr/>
            <p:nvPr/>
          </p:nvGrpSpPr>
          <p:grpSpPr>
            <a:xfrm>
              <a:off x="9083703" y="3677529"/>
              <a:ext cx="288032" cy="369332"/>
              <a:chOff x="899592" y="2634466"/>
              <a:chExt cx="288032" cy="369332"/>
            </a:xfrm>
          </p:grpSpPr>
          <p:sp>
            <p:nvSpPr>
              <p:cNvPr id="126" name="矩形 125">
                <a:extLst>
                  <a:ext uri="{FF2B5EF4-FFF2-40B4-BE49-F238E27FC236}">
                    <a16:creationId xmlns:a16="http://schemas.microsoft.com/office/drawing/2014/main" id="{BC5BDD88-D10F-4977-A1CE-E8D0E4EAACD3}"/>
                  </a:ext>
                </a:extLst>
              </p:cNvPr>
              <p:cNvSpPr/>
              <p:nvPr/>
            </p:nvSpPr>
            <p:spPr>
              <a:xfrm>
                <a:off x="914259" y="2675116"/>
                <a:ext cx="273365" cy="28803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文本框 126">
                <a:extLst>
                  <a:ext uri="{FF2B5EF4-FFF2-40B4-BE49-F238E27FC236}">
                    <a16:creationId xmlns:a16="http://schemas.microsoft.com/office/drawing/2014/main" id="{C454FE54-FA9B-44BF-845B-10DB3075CF04}"/>
                  </a:ext>
                </a:extLst>
              </p:cNvPr>
              <p:cNvSpPr txBox="1"/>
              <p:nvPr/>
            </p:nvSpPr>
            <p:spPr>
              <a:xfrm>
                <a:off x="899592" y="2634466"/>
                <a:ext cx="273365" cy="369332"/>
              </a:xfrm>
              <a:prstGeom prst="rect">
                <a:avLst/>
              </a:prstGeom>
              <a:noFill/>
            </p:spPr>
            <p:txBody>
              <a:bodyPr wrap="square">
                <a:spAutoFit/>
              </a:bodyPr>
              <a:lstStyle/>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5</a:t>
                </a:r>
                <a:endParaRPr lang="zh-CN" altLang="en-US" dirty="0"/>
              </a:p>
            </p:txBody>
          </p:sp>
        </p:grpSp>
      </p:grpSp>
      <p:sp>
        <p:nvSpPr>
          <p:cNvPr id="130" name="文本框 129">
            <a:extLst>
              <a:ext uri="{FF2B5EF4-FFF2-40B4-BE49-F238E27FC236}">
                <a16:creationId xmlns:a16="http://schemas.microsoft.com/office/drawing/2014/main" id="{E3237B73-A1E3-430F-BD74-440139A45725}"/>
              </a:ext>
            </a:extLst>
          </p:cNvPr>
          <p:cNvSpPr txBox="1"/>
          <p:nvPr/>
        </p:nvSpPr>
        <p:spPr>
          <a:xfrm>
            <a:off x="6694822" y="3218121"/>
            <a:ext cx="750297" cy="369332"/>
          </a:xfrm>
          <a:prstGeom prst="rect">
            <a:avLst/>
          </a:prstGeom>
          <a:noFill/>
        </p:spPr>
        <p:txBody>
          <a:bodyPr wrap="square">
            <a:spAutoFit/>
          </a:bodyPr>
          <a:lstStyle/>
          <a:p>
            <a:r>
              <a:rPr lang="en-US" altLang="zh-CN" dirty="0" err="1">
                <a:solidFill>
                  <a:srgbClr val="C00000"/>
                </a:solidFill>
                <a:latin typeface="微软雅黑" panose="020B0503020204020204" pitchFamily="34" charset="-122"/>
                <a:ea typeface="微软雅黑" panose="020B0503020204020204" pitchFamily="34" charset="-122"/>
              </a:rPr>
              <a:t>dst</a:t>
            </a:r>
            <a:endParaRPr lang="zh-CN" altLang="en-US"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9671104"/>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vector</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迭代器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12" name="组合 111">
            <a:extLst>
              <a:ext uri="{FF2B5EF4-FFF2-40B4-BE49-F238E27FC236}">
                <a16:creationId xmlns:a16="http://schemas.microsoft.com/office/drawing/2014/main" id="{87676380-4B39-4B3D-81E8-E63BB7E9DBED}"/>
              </a:ext>
            </a:extLst>
          </p:cNvPr>
          <p:cNvGrpSpPr/>
          <p:nvPr/>
        </p:nvGrpSpPr>
        <p:grpSpPr>
          <a:xfrm>
            <a:off x="852902" y="3186869"/>
            <a:ext cx="5060461" cy="960229"/>
            <a:chOff x="5813482" y="1421153"/>
            <a:chExt cx="2808312" cy="19063127"/>
          </a:xfrm>
          <a:solidFill>
            <a:srgbClr val="FEFFBE"/>
          </a:solidFill>
        </p:grpSpPr>
        <p:sp>
          <p:nvSpPr>
            <p:cNvPr id="128" name="矩形 127">
              <a:extLst>
                <a:ext uri="{FF2B5EF4-FFF2-40B4-BE49-F238E27FC236}">
                  <a16:creationId xmlns:a16="http://schemas.microsoft.com/office/drawing/2014/main" id="{F25F5714-55FF-4C79-B010-AA3F96AE203C}"/>
                </a:ext>
              </a:extLst>
            </p:cNvPr>
            <p:cNvSpPr/>
            <p:nvPr/>
          </p:nvSpPr>
          <p:spPr>
            <a:xfrm>
              <a:off x="5813482" y="1421153"/>
              <a:ext cx="2808312" cy="19063127"/>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1" name="文本框 130">
              <a:extLst>
                <a:ext uri="{FF2B5EF4-FFF2-40B4-BE49-F238E27FC236}">
                  <a16:creationId xmlns:a16="http://schemas.microsoft.com/office/drawing/2014/main" id="{2B50AD71-E8B2-429F-AE3B-47FBD4235B1D}"/>
                </a:ext>
              </a:extLst>
            </p:cNvPr>
            <p:cNvSpPr txBox="1"/>
            <p:nvPr/>
          </p:nvSpPr>
          <p:spPr>
            <a:xfrm>
              <a:off x="5839393" y="2732463"/>
              <a:ext cx="2713365" cy="16497524"/>
            </a:xfrm>
            <a:prstGeom prst="rect">
              <a:avLst/>
            </a:prstGeom>
            <a:grpFill/>
          </p:spPr>
          <p:txBody>
            <a:bodyPr wrap="square" rtlCol="0">
              <a:spAutoFit/>
            </a:bodyPr>
            <a:lstStyle/>
            <a:p>
              <a:pPr>
                <a:spcAft>
                  <a:spcPts val="600"/>
                </a:spcAft>
              </a:pPr>
              <a:r>
                <a:rPr lang="zh-CN" altLang="en-US" sz="1600" dirty="0">
                  <a:solidFill>
                    <a:srgbClr val="005DA2"/>
                  </a:solidFill>
                  <a:latin typeface="微软雅黑" panose="020B0503020204020204" pitchFamily="34" charset="-122"/>
                  <a:ea typeface="微软雅黑" panose="020B0503020204020204" pitchFamily="34" charset="-122"/>
                </a:rPr>
                <a:t>最佳实践：</a:t>
              </a:r>
              <a:br>
                <a:rPr lang="en-US" altLang="zh-CN" sz="1600" dirty="0">
                  <a:solidFill>
                    <a:srgbClr val="005DA2"/>
                  </a:solidFill>
                  <a:latin typeface="微软雅黑" panose="020B0503020204020204" pitchFamily="34" charset="-122"/>
                  <a:ea typeface="微软雅黑" panose="020B0503020204020204" pitchFamily="34" charset="-122"/>
                </a:rPr>
              </a:b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vector</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每次删除和插入都会造成数据拷贝，如果需要大量的删除插入操作，应使用链表或其他容器类型</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15" name="组合 14">
            <a:extLst>
              <a:ext uri="{FF2B5EF4-FFF2-40B4-BE49-F238E27FC236}">
                <a16:creationId xmlns:a16="http://schemas.microsoft.com/office/drawing/2014/main" id="{DC0D10FC-B4DE-5143-8D19-5C6A7C01CB25}"/>
              </a:ext>
            </a:extLst>
          </p:cNvPr>
          <p:cNvGrpSpPr/>
          <p:nvPr/>
        </p:nvGrpSpPr>
        <p:grpSpPr>
          <a:xfrm>
            <a:off x="852903" y="771550"/>
            <a:ext cx="7763094" cy="963156"/>
            <a:chOff x="826068" y="2276351"/>
            <a:chExt cx="8064896" cy="17687108"/>
          </a:xfrm>
        </p:grpSpPr>
        <p:sp>
          <p:nvSpPr>
            <p:cNvPr id="16" name="矩形 15">
              <a:extLst>
                <a:ext uri="{FF2B5EF4-FFF2-40B4-BE49-F238E27FC236}">
                  <a16:creationId xmlns:a16="http://schemas.microsoft.com/office/drawing/2014/main" id="{09D8D700-7A58-CC48-A03E-13F46B2E3378}"/>
                </a:ext>
              </a:extLst>
            </p:cNvPr>
            <p:cNvSpPr/>
            <p:nvPr/>
          </p:nvSpPr>
          <p:spPr>
            <a:xfrm>
              <a:off x="826068" y="2276351"/>
              <a:ext cx="8064896" cy="17687108"/>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a:extLst>
                <a:ext uri="{FF2B5EF4-FFF2-40B4-BE49-F238E27FC236}">
                  <a16:creationId xmlns:a16="http://schemas.microsoft.com/office/drawing/2014/main" id="{05DEB1C8-FEC9-BE40-854A-5B3FEF0100AE}"/>
                </a:ext>
              </a:extLst>
            </p:cNvPr>
            <p:cNvSpPr txBox="1"/>
            <p:nvPr/>
          </p:nvSpPr>
          <p:spPr>
            <a:xfrm>
              <a:off x="889809" y="2446160"/>
              <a:ext cx="7859290" cy="16955755"/>
            </a:xfrm>
            <a:prstGeom prst="rect">
              <a:avLst/>
            </a:prstGeom>
            <a:noFill/>
          </p:spPr>
          <p:txBody>
            <a:bodyPr wrap="square">
              <a:spAutoFit/>
            </a:bodyPr>
            <a:lstStyle/>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vector&lt;int&gt;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src_vec</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(10);</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vector&lt;int&gt;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dst_vec</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(5);</a:t>
              </a:r>
            </a:p>
            <a:p>
              <a:r>
                <a:rPr lang="en-US" altLang="zh-CN" dirty="0" err="1">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dst_vec.insert</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dirty="0" err="1">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dst_vec.begin</a:t>
              </a:r>
              <a:r>
                <a:rPr lang="en-US" altLang="zh-CN" dirty="0">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err="1">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src_vec.begin</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 + 1, </a:t>
              </a:r>
              <a:r>
                <a:rPr lang="en-US" altLang="zh-CN" dirty="0" err="1">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src_vec.end</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a:t>
              </a:r>
            </a:p>
          </p:txBody>
        </p:sp>
      </p:grpSp>
      <p:sp>
        <p:nvSpPr>
          <p:cNvPr id="18" name="左大括号 17">
            <a:extLst>
              <a:ext uri="{FF2B5EF4-FFF2-40B4-BE49-F238E27FC236}">
                <a16:creationId xmlns:a16="http://schemas.microsoft.com/office/drawing/2014/main" id="{4662630D-88CC-7142-B666-C171194FC5B0}"/>
              </a:ext>
            </a:extLst>
          </p:cNvPr>
          <p:cNvSpPr/>
          <p:nvPr/>
        </p:nvSpPr>
        <p:spPr>
          <a:xfrm rot="16200000">
            <a:off x="3248854" y="1101197"/>
            <a:ext cx="198021" cy="144016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8C572BF7-D668-A54B-AD11-FE74B975BDE8}"/>
              </a:ext>
            </a:extLst>
          </p:cNvPr>
          <p:cNvSpPr txBox="1"/>
          <p:nvPr/>
        </p:nvSpPr>
        <p:spPr>
          <a:xfrm>
            <a:off x="2771800" y="1986394"/>
            <a:ext cx="1224137"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插入目标</a:t>
            </a:r>
          </a:p>
        </p:txBody>
      </p:sp>
      <p:sp>
        <p:nvSpPr>
          <p:cNvPr id="20" name="左大括号 19">
            <a:extLst>
              <a:ext uri="{FF2B5EF4-FFF2-40B4-BE49-F238E27FC236}">
                <a16:creationId xmlns:a16="http://schemas.microsoft.com/office/drawing/2014/main" id="{5CC53D08-5383-D840-A363-FDC96C00CE22}"/>
              </a:ext>
            </a:extLst>
          </p:cNvPr>
          <p:cNvSpPr/>
          <p:nvPr/>
        </p:nvSpPr>
        <p:spPr>
          <a:xfrm rot="16200000">
            <a:off x="5238288" y="786378"/>
            <a:ext cx="198021" cy="206979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314A2F26-6B4F-234B-9D2F-AA3696DBE6C0}"/>
              </a:ext>
            </a:extLst>
          </p:cNvPr>
          <p:cNvSpPr txBox="1"/>
          <p:nvPr/>
        </p:nvSpPr>
        <p:spPr>
          <a:xfrm>
            <a:off x="4644007" y="1986394"/>
            <a:ext cx="1440161"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源向量起点</a:t>
            </a:r>
          </a:p>
        </p:txBody>
      </p:sp>
      <p:sp>
        <p:nvSpPr>
          <p:cNvPr id="22" name="左大括号 21">
            <a:extLst>
              <a:ext uri="{FF2B5EF4-FFF2-40B4-BE49-F238E27FC236}">
                <a16:creationId xmlns:a16="http://schemas.microsoft.com/office/drawing/2014/main" id="{2B686E9C-133D-3F49-905C-D8FE6722608B}"/>
              </a:ext>
            </a:extLst>
          </p:cNvPr>
          <p:cNvSpPr/>
          <p:nvPr/>
        </p:nvSpPr>
        <p:spPr>
          <a:xfrm rot="16200000">
            <a:off x="7020058" y="1218424"/>
            <a:ext cx="198021" cy="12057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20C1700F-2007-9C4A-AA69-BA021515FCE5}"/>
              </a:ext>
            </a:extLst>
          </p:cNvPr>
          <p:cNvSpPr txBox="1"/>
          <p:nvPr/>
        </p:nvSpPr>
        <p:spPr>
          <a:xfrm>
            <a:off x="6444208" y="1986394"/>
            <a:ext cx="1440161"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源向量终点</a:t>
            </a:r>
          </a:p>
        </p:txBody>
      </p:sp>
    </p:spTree>
    <p:extLst>
      <p:ext uri="{BB962C8B-B14F-4D97-AF65-F5344CB8AC3E}">
        <p14:creationId xmlns:p14="http://schemas.microsoft.com/office/powerpoint/2010/main" val="34558293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STL</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算法</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708C6A33-E931-4C1C-8B55-621E63A68D97}"/>
              </a:ext>
            </a:extLst>
          </p:cNvPr>
          <p:cNvSpPr txBox="1"/>
          <p:nvPr/>
        </p:nvSpPr>
        <p:spPr>
          <a:xfrm>
            <a:off x="683568" y="699542"/>
            <a:ext cx="7992888" cy="646331"/>
          </a:xfrm>
          <a:prstGeom prst="rect">
            <a:avLst/>
          </a:prstGeom>
          <a:noFill/>
        </p:spPr>
        <p:txBody>
          <a:bodyPr wrap="square">
            <a:spAutoFit/>
          </a:bodyPr>
          <a:lstStyle/>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除了容器的成员函数，</a:t>
            </a:r>
            <a:r>
              <a:rPr lang="en-US" altLang="zh-CN" dirty="0">
                <a:solidFill>
                  <a:srgbClr val="005DA2"/>
                </a:solidFill>
                <a:latin typeface="微软雅黑" panose="020B0503020204020204" pitchFamily="34" charset="-122"/>
                <a:ea typeface="微软雅黑" panose="020B0503020204020204" pitchFamily="34" charset="-122"/>
              </a:rPr>
              <a:t>STL</a:t>
            </a:r>
            <a:r>
              <a:rPr lang="zh-CN" altLang="en-US" dirty="0">
                <a:solidFill>
                  <a:srgbClr val="005DA2"/>
                </a:solidFill>
                <a:latin typeface="微软雅黑" panose="020B0503020204020204" pitchFamily="34" charset="-122"/>
                <a:ea typeface="微软雅黑" panose="020B0503020204020204" pitchFamily="34" charset="-122"/>
              </a:rPr>
              <a:t>也提供了一些以容器对象作为参数的非成员函数实现一些通用的算法操作，如</a:t>
            </a:r>
            <a:r>
              <a:rPr lang="en-US" altLang="zh-CN" dirty="0">
                <a:solidFill>
                  <a:srgbClr val="005DA2"/>
                </a:solidFill>
                <a:latin typeface="微软雅黑" panose="020B0503020204020204" pitchFamily="34" charset="-122"/>
                <a:ea typeface="微软雅黑" panose="020B0503020204020204" pitchFamily="34" charset="-122"/>
              </a:rPr>
              <a:t>sort</a:t>
            </a:r>
            <a:r>
              <a:rPr lang="zh-CN" altLang="en-US" dirty="0">
                <a:solidFill>
                  <a:srgbClr val="005DA2"/>
                </a:solidFill>
                <a:latin typeface="微软雅黑" panose="020B0503020204020204" pitchFamily="34" charset="-122"/>
                <a:ea typeface="微软雅黑" panose="020B0503020204020204" pitchFamily="34" charset="-122"/>
              </a:rPr>
              <a:t>、</a:t>
            </a:r>
            <a:r>
              <a:rPr lang="en-US" altLang="zh-CN" dirty="0">
                <a:solidFill>
                  <a:srgbClr val="005DA2"/>
                </a:solidFill>
                <a:latin typeface="微软雅黑" panose="020B0503020204020204" pitchFamily="34" charset="-122"/>
                <a:ea typeface="微软雅黑" panose="020B0503020204020204" pitchFamily="34" charset="-122"/>
              </a:rPr>
              <a:t>find</a:t>
            </a:r>
            <a:r>
              <a:rPr lang="zh-CN" altLang="en-US" dirty="0">
                <a:solidFill>
                  <a:srgbClr val="005DA2"/>
                </a:solidFill>
                <a:latin typeface="微软雅黑" panose="020B0503020204020204" pitchFamily="34" charset="-122"/>
                <a:ea typeface="微软雅黑" panose="020B0503020204020204" pitchFamily="34" charset="-122"/>
              </a:rPr>
              <a:t>等</a:t>
            </a:r>
            <a:endParaRPr lang="en-US" altLang="zh-CN" dirty="0">
              <a:solidFill>
                <a:srgbClr val="005DA2"/>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4358D4CB-2D50-4945-A3A6-628C2F312FBE}"/>
              </a:ext>
            </a:extLst>
          </p:cNvPr>
          <p:cNvSpPr txBox="1"/>
          <p:nvPr/>
        </p:nvSpPr>
        <p:spPr>
          <a:xfrm>
            <a:off x="683568" y="1498688"/>
            <a:ext cx="7992888" cy="369332"/>
          </a:xfrm>
          <a:prstGeom prst="rect">
            <a:avLst/>
          </a:prstGeom>
          <a:noFill/>
        </p:spPr>
        <p:txBody>
          <a:bodyPr wrap="square">
            <a:spAutoFit/>
          </a:bodyPr>
          <a:lstStyle/>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这些非成员函数统一了容器算法调用接口，能够显著削减重复代码</a:t>
            </a:r>
            <a:endParaRPr lang="en-US" altLang="zh-CN" dirty="0">
              <a:solidFill>
                <a:srgbClr val="005DA2"/>
              </a:solidFill>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75F86BF0-84D2-4C10-A1D9-A6F1DC8FE63A}"/>
              </a:ext>
            </a:extLst>
          </p:cNvPr>
          <p:cNvSpPr txBox="1"/>
          <p:nvPr/>
        </p:nvSpPr>
        <p:spPr>
          <a:xfrm>
            <a:off x="683568" y="2139702"/>
            <a:ext cx="7992888" cy="646331"/>
          </a:xfrm>
          <a:prstGeom prst="rect">
            <a:avLst/>
          </a:prstGeom>
          <a:noFill/>
        </p:spPr>
        <p:txBody>
          <a:bodyPr wrap="square">
            <a:spAutoFit/>
          </a:bodyPr>
          <a:lstStyle/>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某些算法功能同时具有容器成员函数和非成员函数两种实现，这种情况开发者可以自由选用</a:t>
            </a:r>
            <a:endParaRPr lang="en-US" altLang="zh-CN" dirty="0">
              <a:solidFill>
                <a:srgbClr val="005DA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96253217"/>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STL</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算法</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708C6A33-E931-4C1C-8B55-621E63A68D97}"/>
              </a:ext>
            </a:extLst>
          </p:cNvPr>
          <p:cNvSpPr txBox="1"/>
          <p:nvPr/>
        </p:nvSpPr>
        <p:spPr>
          <a:xfrm>
            <a:off x="683568" y="699542"/>
            <a:ext cx="7992888" cy="369332"/>
          </a:xfrm>
          <a:prstGeom prst="rect">
            <a:avLst/>
          </a:prstGeom>
          <a:noFill/>
        </p:spPr>
        <p:txBody>
          <a:bodyPr wrap="square">
            <a:spAutoFit/>
          </a:bodyPr>
          <a:lstStyle/>
          <a:p>
            <a:pPr marL="285750" indent="-285750" algn="just">
              <a:spcAft>
                <a:spcPts val="1200"/>
              </a:spcAft>
              <a:buFont typeface="Arial" panose="020B0604020202020204" pitchFamily="34" charset="0"/>
              <a:buChar char="•"/>
            </a:pPr>
            <a:r>
              <a:rPr lang="en-US" altLang="zh-CN" dirty="0" err="1">
                <a:solidFill>
                  <a:srgbClr val="C00000"/>
                </a:solidFill>
                <a:latin typeface="微软雅黑" panose="020B0503020204020204" pitchFamily="34" charset="-122"/>
                <a:ea typeface="微软雅黑" panose="020B0503020204020204" pitchFamily="34" charset="-122"/>
              </a:rPr>
              <a:t>for_each</a:t>
            </a:r>
            <a:r>
              <a:rPr lang="zh-CN" altLang="en-US" dirty="0">
                <a:solidFill>
                  <a:srgbClr val="005DA2"/>
                </a:solidFill>
                <a:latin typeface="微软雅黑" panose="020B0503020204020204" pitchFamily="34" charset="-122"/>
                <a:ea typeface="微软雅黑" panose="020B0503020204020204" pitchFamily="34" charset="-122"/>
              </a:rPr>
              <a:t>函数：用来遍历容器元素，通常可以替换</a:t>
            </a:r>
            <a:r>
              <a:rPr lang="en-US" altLang="zh-CN" dirty="0">
                <a:solidFill>
                  <a:srgbClr val="005DA2"/>
                </a:solidFill>
                <a:latin typeface="微软雅黑" panose="020B0503020204020204" pitchFamily="34" charset="-122"/>
                <a:ea typeface="微软雅黑" panose="020B0503020204020204" pitchFamily="34" charset="-122"/>
              </a:rPr>
              <a:t>for</a:t>
            </a:r>
            <a:r>
              <a:rPr lang="zh-CN" altLang="en-US" dirty="0">
                <a:solidFill>
                  <a:srgbClr val="005DA2"/>
                </a:solidFill>
                <a:latin typeface="微软雅黑" panose="020B0503020204020204" pitchFamily="34" charset="-122"/>
                <a:ea typeface="微软雅黑" panose="020B0503020204020204" pitchFamily="34" charset="-122"/>
              </a:rPr>
              <a:t>循环</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6" name="组合 5">
            <a:extLst>
              <a:ext uri="{FF2B5EF4-FFF2-40B4-BE49-F238E27FC236}">
                <a16:creationId xmlns:a16="http://schemas.microsoft.com/office/drawing/2014/main" id="{D1C8CFBE-2941-443A-B97E-85DE8C4D6A29}"/>
              </a:ext>
            </a:extLst>
          </p:cNvPr>
          <p:cNvGrpSpPr/>
          <p:nvPr/>
        </p:nvGrpSpPr>
        <p:grpSpPr>
          <a:xfrm>
            <a:off x="798465" y="1347614"/>
            <a:ext cx="7763094" cy="1368152"/>
            <a:chOff x="826068" y="2276351"/>
            <a:chExt cx="8064896" cy="25124333"/>
          </a:xfrm>
        </p:grpSpPr>
        <p:sp>
          <p:nvSpPr>
            <p:cNvPr id="7" name="矩形 6">
              <a:extLst>
                <a:ext uri="{FF2B5EF4-FFF2-40B4-BE49-F238E27FC236}">
                  <a16:creationId xmlns:a16="http://schemas.microsoft.com/office/drawing/2014/main" id="{D334B66E-36FC-4CA8-9B57-A27E2EAC52AA}"/>
                </a:ext>
              </a:extLst>
            </p:cNvPr>
            <p:cNvSpPr/>
            <p:nvPr/>
          </p:nvSpPr>
          <p:spPr>
            <a:xfrm>
              <a:off x="826068" y="2276351"/>
              <a:ext cx="8064896" cy="25124333"/>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3D71C555-D71C-4987-9521-13C71E5D87E3}"/>
                </a:ext>
              </a:extLst>
            </p:cNvPr>
            <p:cNvSpPr txBox="1"/>
            <p:nvPr/>
          </p:nvSpPr>
          <p:spPr>
            <a:xfrm>
              <a:off x="889809" y="2446160"/>
              <a:ext cx="7859290" cy="22042482"/>
            </a:xfrm>
            <a:prstGeom prst="rect">
              <a:avLst/>
            </a:prstGeom>
            <a:noFill/>
          </p:spPr>
          <p:txBody>
            <a:bodyPr wrap="square">
              <a:spAutoFit/>
            </a:bodyPr>
            <a:lstStyle/>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vector&lt;Review&gt; books(10);</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for (auto it =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books.begin</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it </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books.end</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++it) {</a:t>
              </a:r>
            </a:p>
            <a:p>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err="1">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ShowReview</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(*it);</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p>
          </p:txBody>
        </p:sp>
      </p:grpSp>
      <p:grpSp>
        <p:nvGrpSpPr>
          <p:cNvPr id="9" name="组合 8">
            <a:extLst>
              <a:ext uri="{FF2B5EF4-FFF2-40B4-BE49-F238E27FC236}">
                <a16:creationId xmlns:a16="http://schemas.microsoft.com/office/drawing/2014/main" id="{714FFB4E-3651-46E8-AC82-E6CE52360B75}"/>
              </a:ext>
            </a:extLst>
          </p:cNvPr>
          <p:cNvGrpSpPr/>
          <p:nvPr/>
        </p:nvGrpSpPr>
        <p:grpSpPr>
          <a:xfrm>
            <a:off x="798465" y="3483058"/>
            <a:ext cx="7763094" cy="372739"/>
            <a:chOff x="826068" y="2276351"/>
            <a:chExt cx="8064896" cy="18578926"/>
          </a:xfrm>
        </p:grpSpPr>
        <p:sp>
          <p:nvSpPr>
            <p:cNvPr id="10" name="矩形 9">
              <a:extLst>
                <a:ext uri="{FF2B5EF4-FFF2-40B4-BE49-F238E27FC236}">
                  <a16:creationId xmlns:a16="http://schemas.microsoft.com/office/drawing/2014/main" id="{FC1D1033-300A-46D8-A3EE-1E9C35C16FA0}"/>
                </a:ext>
              </a:extLst>
            </p:cNvPr>
            <p:cNvSpPr/>
            <p:nvPr/>
          </p:nvSpPr>
          <p:spPr>
            <a:xfrm>
              <a:off x="826068" y="2276351"/>
              <a:ext cx="8064896" cy="18578925"/>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40D8224F-5E9D-45EF-992D-39DA76B31884}"/>
                </a:ext>
              </a:extLst>
            </p:cNvPr>
            <p:cNvSpPr txBox="1"/>
            <p:nvPr/>
          </p:nvSpPr>
          <p:spPr>
            <a:xfrm>
              <a:off x="889809" y="2446171"/>
              <a:ext cx="7859290" cy="18409106"/>
            </a:xfrm>
            <a:prstGeom prst="rect">
              <a:avLst/>
            </a:prstGeom>
            <a:noFill/>
          </p:spPr>
          <p:txBody>
            <a:bodyPr wrap="square">
              <a:spAutoFit/>
            </a:bodyPr>
            <a:lstStyle/>
            <a:p>
              <a:r>
                <a:rPr lang="en-US" altLang="zh-CN" dirty="0" err="1">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for_each</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dirty="0" err="1">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books.begin</a:t>
              </a:r>
              <a:r>
                <a:rPr lang="en-US" altLang="zh-CN" dirty="0">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err="1">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books.end</a:t>
              </a:r>
              <a:r>
                <a:rPr lang="en-US" altLang="zh-CN" dirty="0">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err="1">
                  <a:solidFill>
                    <a:srgbClr val="005DA2"/>
                  </a:solidFill>
                  <a:latin typeface="Microsoft YaHei" panose="020B0503020204020204" pitchFamily="34" charset="-122"/>
                  <a:ea typeface="Microsoft YaHei" panose="020B0503020204020204" pitchFamily="34" charset="-122"/>
                  <a:cs typeface="Times New Roman" panose="02020603050405020304" pitchFamily="18" charset="0"/>
                </a:rPr>
                <a:t>ShowReview</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p>
          </p:txBody>
        </p:sp>
      </p:grpSp>
      <p:sp>
        <p:nvSpPr>
          <p:cNvPr id="12" name="左大括号 11">
            <a:extLst>
              <a:ext uri="{FF2B5EF4-FFF2-40B4-BE49-F238E27FC236}">
                <a16:creationId xmlns:a16="http://schemas.microsoft.com/office/drawing/2014/main" id="{B54EDBB8-27A0-4A29-A31C-4BA2E7C24BD0}"/>
              </a:ext>
            </a:extLst>
          </p:cNvPr>
          <p:cNvSpPr/>
          <p:nvPr/>
        </p:nvSpPr>
        <p:spPr>
          <a:xfrm rot="16200000">
            <a:off x="3356865" y="2609961"/>
            <a:ext cx="198023" cy="28083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6FFA22DC-B3CC-41CE-ABE1-496E6098B4A3}"/>
              </a:ext>
            </a:extLst>
          </p:cNvPr>
          <p:cNvSpPr txBox="1"/>
          <p:nvPr/>
        </p:nvSpPr>
        <p:spPr>
          <a:xfrm>
            <a:off x="2715073" y="4146634"/>
            <a:ext cx="1193572" cy="369332"/>
          </a:xfrm>
          <a:prstGeom prst="rect">
            <a:avLst/>
          </a:prstGeom>
          <a:noFill/>
        </p:spPr>
        <p:txBody>
          <a:bodyPr wrap="square">
            <a:spAutoFit/>
          </a:bodyPr>
          <a:lstStyle/>
          <a:p>
            <a:r>
              <a:rPr lang="zh-CN" altLang="en-US" dirty="0">
                <a:solidFill>
                  <a:srgbClr val="005DA2"/>
                </a:solidFill>
                <a:latin typeface="微软雅黑" panose="020B0503020204020204" pitchFamily="34" charset="-122"/>
                <a:ea typeface="微软雅黑" panose="020B0503020204020204" pitchFamily="34" charset="-122"/>
              </a:rPr>
              <a:t>遍历范围</a:t>
            </a:r>
            <a:endParaRPr lang="zh-CN" altLang="en-US" dirty="0"/>
          </a:p>
        </p:txBody>
      </p:sp>
      <p:sp>
        <p:nvSpPr>
          <p:cNvPr id="18" name="文本框 17">
            <a:extLst>
              <a:ext uri="{FF2B5EF4-FFF2-40B4-BE49-F238E27FC236}">
                <a16:creationId xmlns:a16="http://schemas.microsoft.com/office/drawing/2014/main" id="{6FBC0C2C-C94E-4926-B556-20F4FF4617BD}"/>
              </a:ext>
            </a:extLst>
          </p:cNvPr>
          <p:cNvSpPr txBox="1"/>
          <p:nvPr/>
        </p:nvSpPr>
        <p:spPr>
          <a:xfrm>
            <a:off x="5315528" y="4121838"/>
            <a:ext cx="3144904" cy="369332"/>
          </a:xfrm>
          <a:prstGeom prst="rect">
            <a:avLst/>
          </a:prstGeom>
          <a:noFill/>
        </p:spPr>
        <p:txBody>
          <a:bodyPr wrap="square">
            <a:spAutoFit/>
          </a:bodyPr>
          <a:lstStyle/>
          <a:p>
            <a:r>
              <a:rPr lang="zh-CN" altLang="en-US" dirty="0">
                <a:solidFill>
                  <a:srgbClr val="005DA2"/>
                </a:solidFill>
                <a:latin typeface="微软雅黑" panose="020B0503020204020204" pitchFamily="34" charset="-122"/>
                <a:ea typeface="微软雅黑" panose="020B0503020204020204" pitchFamily="34" charset="-122"/>
              </a:rPr>
              <a:t>函数指针</a:t>
            </a:r>
            <a:r>
              <a:rPr lang="en-US" altLang="zh-CN" dirty="0">
                <a:solidFill>
                  <a:srgbClr val="005DA2"/>
                </a:solidFill>
                <a:latin typeface="微软雅黑" panose="020B0503020204020204" pitchFamily="34" charset="-122"/>
                <a:ea typeface="微软雅黑" panose="020B0503020204020204" pitchFamily="34" charset="-122"/>
              </a:rPr>
              <a:t>(</a:t>
            </a:r>
            <a:r>
              <a:rPr lang="zh-CN" altLang="en-US" dirty="0">
                <a:solidFill>
                  <a:srgbClr val="005DA2"/>
                </a:solidFill>
                <a:latin typeface="微软雅黑" panose="020B0503020204020204" pitchFamily="34" charset="-122"/>
                <a:ea typeface="微软雅黑" panose="020B0503020204020204" pitchFamily="34" charset="-122"/>
              </a:rPr>
              <a:t>也可以是仿函数）</a:t>
            </a:r>
            <a:endParaRPr lang="zh-CN" altLang="en-US" dirty="0"/>
          </a:p>
        </p:txBody>
      </p:sp>
      <p:sp>
        <p:nvSpPr>
          <p:cNvPr id="19" name="左大括号 18">
            <a:extLst>
              <a:ext uri="{FF2B5EF4-FFF2-40B4-BE49-F238E27FC236}">
                <a16:creationId xmlns:a16="http://schemas.microsoft.com/office/drawing/2014/main" id="{77F1541C-0FC8-4573-A711-7D265D37178D}"/>
              </a:ext>
            </a:extLst>
          </p:cNvPr>
          <p:cNvSpPr/>
          <p:nvPr/>
        </p:nvSpPr>
        <p:spPr>
          <a:xfrm rot="16200000">
            <a:off x="5732333" y="3448463"/>
            <a:ext cx="198021" cy="108171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箭头: 下 1">
            <a:extLst>
              <a:ext uri="{FF2B5EF4-FFF2-40B4-BE49-F238E27FC236}">
                <a16:creationId xmlns:a16="http://schemas.microsoft.com/office/drawing/2014/main" id="{D9AAD95C-E096-1448-B2B2-C7BBB2BCC056}"/>
              </a:ext>
            </a:extLst>
          </p:cNvPr>
          <p:cNvSpPr/>
          <p:nvPr/>
        </p:nvSpPr>
        <p:spPr>
          <a:xfrm>
            <a:off x="4312330" y="2949429"/>
            <a:ext cx="519339" cy="299965"/>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86575403"/>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STL</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算法</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708C6A33-E931-4C1C-8B55-621E63A68D97}"/>
              </a:ext>
            </a:extLst>
          </p:cNvPr>
          <p:cNvSpPr txBox="1"/>
          <p:nvPr/>
        </p:nvSpPr>
        <p:spPr>
          <a:xfrm>
            <a:off x="683568" y="2575441"/>
            <a:ext cx="7992888" cy="369332"/>
          </a:xfrm>
          <a:prstGeom prst="rect">
            <a:avLst/>
          </a:prstGeom>
          <a:noFill/>
        </p:spPr>
        <p:txBody>
          <a:bodyPr wrap="square">
            <a:spAutoFit/>
          </a:bodyPr>
          <a:lstStyle/>
          <a:p>
            <a:pPr marL="285750" indent="-285750" algn="just">
              <a:spcAft>
                <a:spcPts val="1200"/>
              </a:spcAft>
              <a:buFont typeface="Arial" panose="020B0604020202020204" pitchFamily="34" charset="0"/>
              <a:buChar char="•"/>
            </a:pPr>
            <a:r>
              <a:rPr lang="en-US" altLang="zh-CN" dirty="0">
                <a:solidFill>
                  <a:srgbClr val="005DA2"/>
                </a:solidFill>
                <a:latin typeface="微软雅黑" panose="020B0503020204020204" pitchFamily="34" charset="-122"/>
                <a:ea typeface="微软雅黑" panose="020B0503020204020204" pitchFamily="34" charset="-122"/>
              </a:rPr>
              <a:t>C++11</a:t>
            </a:r>
            <a:r>
              <a:rPr lang="zh-CN" altLang="en-US" dirty="0">
                <a:solidFill>
                  <a:srgbClr val="005DA2"/>
                </a:solidFill>
                <a:latin typeface="微软雅黑" panose="020B0503020204020204" pitchFamily="34" charset="-122"/>
                <a:ea typeface="微软雅黑" panose="020B0503020204020204" pitchFamily="34" charset="-122"/>
              </a:rPr>
              <a:t>中引入的新</a:t>
            </a:r>
            <a:r>
              <a:rPr lang="en-US" altLang="zh-CN" dirty="0">
                <a:solidFill>
                  <a:srgbClr val="005DA2"/>
                </a:solidFill>
                <a:latin typeface="微软雅黑" panose="020B0503020204020204" pitchFamily="34" charset="-122"/>
                <a:ea typeface="微软雅黑" panose="020B0503020204020204" pitchFamily="34" charset="-122"/>
              </a:rPr>
              <a:t>Range based for</a:t>
            </a:r>
            <a:r>
              <a:rPr lang="zh-CN" altLang="en-US" dirty="0">
                <a:solidFill>
                  <a:srgbClr val="005DA2"/>
                </a:solidFill>
                <a:latin typeface="微软雅黑" panose="020B0503020204020204" pitchFamily="34" charset="-122"/>
                <a:ea typeface="微软雅黑" panose="020B0503020204020204" pitchFamily="34" charset="-122"/>
              </a:rPr>
              <a:t>遍历模式：</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a16="http://schemas.microsoft.com/office/drawing/2014/main" id="{714FFB4E-3651-46E8-AC82-E6CE52360B75}"/>
              </a:ext>
            </a:extLst>
          </p:cNvPr>
          <p:cNvGrpSpPr/>
          <p:nvPr/>
        </p:nvGrpSpPr>
        <p:grpSpPr>
          <a:xfrm>
            <a:off x="798465" y="848136"/>
            <a:ext cx="7763094" cy="372739"/>
            <a:chOff x="826068" y="2276351"/>
            <a:chExt cx="8064896" cy="18578926"/>
          </a:xfrm>
        </p:grpSpPr>
        <p:sp>
          <p:nvSpPr>
            <p:cNvPr id="10" name="矩形 9">
              <a:extLst>
                <a:ext uri="{FF2B5EF4-FFF2-40B4-BE49-F238E27FC236}">
                  <a16:creationId xmlns:a16="http://schemas.microsoft.com/office/drawing/2014/main" id="{FC1D1033-300A-46D8-A3EE-1E9C35C16FA0}"/>
                </a:ext>
              </a:extLst>
            </p:cNvPr>
            <p:cNvSpPr/>
            <p:nvPr/>
          </p:nvSpPr>
          <p:spPr>
            <a:xfrm>
              <a:off x="826068" y="2276351"/>
              <a:ext cx="8064896" cy="18578925"/>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40D8224F-5E9D-45EF-992D-39DA76B31884}"/>
                </a:ext>
              </a:extLst>
            </p:cNvPr>
            <p:cNvSpPr txBox="1"/>
            <p:nvPr/>
          </p:nvSpPr>
          <p:spPr>
            <a:xfrm>
              <a:off x="889809" y="2446171"/>
              <a:ext cx="7859290" cy="18409106"/>
            </a:xfrm>
            <a:prstGeom prst="rect">
              <a:avLst/>
            </a:prstGeom>
            <a:noFill/>
          </p:spPr>
          <p:txBody>
            <a:bodyPr wrap="square">
              <a:spAutoFit/>
            </a:bodyPr>
            <a:lstStyle/>
            <a:p>
              <a:r>
                <a:rPr lang="en-US" altLang="zh-CN" dirty="0" err="1">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for_each</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dirty="0" err="1">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books.begin</a:t>
              </a:r>
              <a:r>
                <a:rPr lang="en-US" altLang="zh-CN" dirty="0">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err="1">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books.end</a:t>
              </a:r>
              <a:r>
                <a:rPr lang="en-US" altLang="zh-CN" dirty="0">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err="1">
                  <a:solidFill>
                    <a:srgbClr val="005DA2"/>
                  </a:solidFill>
                  <a:latin typeface="Microsoft YaHei" panose="020B0503020204020204" pitchFamily="34" charset="-122"/>
                  <a:ea typeface="Microsoft YaHei" panose="020B0503020204020204" pitchFamily="34" charset="-122"/>
                  <a:cs typeface="Times New Roman" panose="02020603050405020304" pitchFamily="18" charset="0"/>
                </a:rPr>
                <a:t>ShowReview</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p>
          </p:txBody>
        </p:sp>
      </p:grpSp>
      <p:sp>
        <p:nvSpPr>
          <p:cNvPr id="12" name="左大括号 11">
            <a:extLst>
              <a:ext uri="{FF2B5EF4-FFF2-40B4-BE49-F238E27FC236}">
                <a16:creationId xmlns:a16="http://schemas.microsoft.com/office/drawing/2014/main" id="{B54EDBB8-27A0-4A29-A31C-4BA2E7C24BD0}"/>
              </a:ext>
            </a:extLst>
          </p:cNvPr>
          <p:cNvSpPr/>
          <p:nvPr/>
        </p:nvSpPr>
        <p:spPr>
          <a:xfrm rot="16200000">
            <a:off x="2996825" y="149756"/>
            <a:ext cx="198021" cy="25202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6FFA22DC-B3CC-41CE-ABE1-496E6098B4A3}"/>
              </a:ext>
            </a:extLst>
          </p:cNvPr>
          <p:cNvSpPr txBox="1"/>
          <p:nvPr/>
        </p:nvSpPr>
        <p:spPr>
          <a:xfrm>
            <a:off x="2499049" y="1542413"/>
            <a:ext cx="1193572" cy="369332"/>
          </a:xfrm>
          <a:prstGeom prst="rect">
            <a:avLst/>
          </a:prstGeom>
          <a:noFill/>
        </p:spPr>
        <p:txBody>
          <a:bodyPr wrap="square">
            <a:spAutoFit/>
          </a:bodyPr>
          <a:lstStyle/>
          <a:p>
            <a:r>
              <a:rPr lang="zh-CN" altLang="en-US" dirty="0">
                <a:solidFill>
                  <a:srgbClr val="005DA2"/>
                </a:solidFill>
                <a:latin typeface="微软雅黑" panose="020B0503020204020204" pitchFamily="34" charset="-122"/>
                <a:ea typeface="微软雅黑" panose="020B0503020204020204" pitchFamily="34" charset="-122"/>
              </a:rPr>
              <a:t>遍历范围</a:t>
            </a:r>
            <a:endParaRPr lang="zh-CN" altLang="en-US" dirty="0"/>
          </a:p>
        </p:txBody>
      </p:sp>
      <p:sp>
        <p:nvSpPr>
          <p:cNvPr id="18" name="文本框 17">
            <a:extLst>
              <a:ext uri="{FF2B5EF4-FFF2-40B4-BE49-F238E27FC236}">
                <a16:creationId xmlns:a16="http://schemas.microsoft.com/office/drawing/2014/main" id="{6FBC0C2C-C94E-4926-B556-20F4FF4617BD}"/>
              </a:ext>
            </a:extLst>
          </p:cNvPr>
          <p:cNvSpPr txBox="1"/>
          <p:nvPr/>
        </p:nvSpPr>
        <p:spPr>
          <a:xfrm>
            <a:off x="4667456" y="1542413"/>
            <a:ext cx="3144904" cy="369332"/>
          </a:xfrm>
          <a:prstGeom prst="rect">
            <a:avLst/>
          </a:prstGeom>
          <a:noFill/>
        </p:spPr>
        <p:txBody>
          <a:bodyPr wrap="square">
            <a:spAutoFit/>
          </a:bodyPr>
          <a:lstStyle/>
          <a:p>
            <a:r>
              <a:rPr lang="zh-CN" altLang="en-US" dirty="0">
                <a:solidFill>
                  <a:srgbClr val="005DA2"/>
                </a:solidFill>
                <a:latin typeface="微软雅黑" panose="020B0503020204020204" pitchFamily="34" charset="-122"/>
                <a:ea typeface="微软雅黑" panose="020B0503020204020204" pitchFamily="34" charset="-122"/>
              </a:rPr>
              <a:t>函数指针</a:t>
            </a:r>
            <a:r>
              <a:rPr lang="en-US" altLang="zh-CN" dirty="0">
                <a:solidFill>
                  <a:srgbClr val="005DA2"/>
                </a:solidFill>
                <a:latin typeface="微软雅黑" panose="020B0503020204020204" pitchFamily="34" charset="-122"/>
                <a:ea typeface="微软雅黑" panose="020B0503020204020204" pitchFamily="34" charset="-122"/>
              </a:rPr>
              <a:t>(</a:t>
            </a:r>
            <a:r>
              <a:rPr lang="zh-CN" altLang="en-US" dirty="0">
                <a:solidFill>
                  <a:srgbClr val="005DA2"/>
                </a:solidFill>
                <a:latin typeface="微软雅黑" panose="020B0503020204020204" pitchFamily="34" charset="-122"/>
                <a:ea typeface="微软雅黑" panose="020B0503020204020204" pitchFamily="34" charset="-122"/>
              </a:rPr>
              <a:t>也可以是仿函数）</a:t>
            </a:r>
            <a:endParaRPr lang="zh-CN" altLang="en-US" dirty="0"/>
          </a:p>
        </p:txBody>
      </p:sp>
      <p:sp>
        <p:nvSpPr>
          <p:cNvPr id="19" name="左大括号 18">
            <a:extLst>
              <a:ext uri="{FF2B5EF4-FFF2-40B4-BE49-F238E27FC236}">
                <a16:creationId xmlns:a16="http://schemas.microsoft.com/office/drawing/2014/main" id="{77F1541C-0FC8-4573-A711-7D265D37178D}"/>
              </a:ext>
            </a:extLst>
          </p:cNvPr>
          <p:cNvSpPr/>
          <p:nvPr/>
        </p:nvSpPr>
        <p:spPr>
          <a:xfrm rot="16200000">
            <a:off x="5084261" y="869038"/>
            <a:ext cx="198021" cy="108171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箭头: 下 1">
            <a:extLst>
              <a:ext uri="{FF2B5EF4-FFF2-40B4-BE49-F238E27FC236}">
                <a16:creationId xmlns:a16="http://schemas.microsoft.com/office/drawing/2014/main" id="{1B692C30-713C-461D-8E77-673FDEF8C32F}"/>
              </a:ext>
            </a:extLst>
          </p:cNvPr>
          <p:cNvSpPr/>
          <p:nvPr/>
        </p:nvSpPr>
        <p:spPr>
          <a:xfrm>
            <a:off x="3923928" y="1999432"/>
            <a:ext cx="519339" cy="299965"/>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a:extLst>
              <a:ext uri="{FF2B5EF4-FFF2-40B4-BE49-F238E27FC236}">
                <a16:creationId xmlns:a16="http://schemas.microsoft.com/office/drawing/2014/main" id="{D7D6C475-B50F-40BE-94BD-EF66BAD1B9F9}"/>
              </a:ext>
            </a:extLst>
          </p:cNvPr>
          <p:cNvGrpSpPr/>
          <p:nvPr/>
        </p:nvGrpSpPr>
        <p:grpSpPr>
          <a:xfrm>
            <a:off x="798465" y="3365931"/>
            <a:ext cx="7763094" cy="1294051"/>
            <a:chOff x="826068" y="2276351"/>
            <a:chExt cx="8064896" cy="25124333"/>
          </a:xfrm>
        </p:grpSpPr>
        <p:sp>
          <p:nvSpPr>
            <p:cNvPr id="17" name="矩形 16">
              <a:extLst>
                <a:ext uri="{FF2B5EF4-FFF2-40B4-BE49-F238E27FC236}">
                  <a16:creationId xmlns:a16="http://schemas.microsoft.com/office/drawing/2014/main" id="{C6747C3B-D8F4-4C4E-8AFF-DB4D10E17811}"/>
                </a:ext>
              </a:extLst>
            </p:cNvPr>
            <p:cNvSpPr/>
            <p:nvPr/>
          </p:nvSpPr>
          <p:spPr>
            <a:xfrm>
              <a:off x="826068" y="2276351"/>
              <a:ext cx="8064896" cy="25124333"/>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a:extLst>
                <a:ext uri="{FF2B5EF4-FFF2-40B4-BE49-F238E27FC236}">
                  <a16:creationId xmlns:a16="http://schemas.microsoft.com/office/drawing/2014/main" id="{4EB0DC41-135E-499C-94FA-FFF5B7C8B2F1}"/>
                </a:ext>
              </a:extLst>
            </p:cNvPr>
            <p:cNvSpPr txBox="1"/>
            <p:nvPr/>
          </p:nvSpPr>
          <p:spPr>
            <a:xfrm>
              <a:off x="889809" y="2446157"/>
              <a:ext cx="7859290" cy="23304696"/>
            </a:xfrm>
            <a:prstGeom prst="rect">
              <a:avLst/>
            </a:prstGeom>
            <a:noFill/>
          </p:spPr>
          <p:txBody>
            <a:bodyPr wrap="square">
              <a:spAutoFit/>
            </a:bodyPr>
            <a:lstStyle/>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for (auto v : books) {</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ShowReview</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auto</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关键字也可以用</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Review</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类型替换</a:t>
              </a:r>
              <a:endPar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grpSp>
      <p:grpSp>
        <p:nvGrpSpPr>
          <p:cNvPr id="21" name="组合 20">
            <a:extLst>
              <a:ext uri="{FF2B5EF4-FFF2-40B4-BE49-F238E27FC236}">
                <a16:creationId xmlns:a16="http://schemas.microsoft.com/office/drawing/2014/main" id="{C9286C7A-8016-4D30-A873-831BEF7D8BB5}"/>
              </a:ext>
            </a:extLst>
          </p:cNvPr>
          <p:cNvGrpSpPr/>
          <p:nvPr/>
        </p:nvGrpSpPr>
        <p:grpSpPr>
          <a:xfrm>
            <a:off x="4022398" y="2988548"/>
            <a:ext cx="5060461" cy="1143270"/>
            <a:chOff x="5813482" y="1421153"/>
            <a:chExt cx="2808312" cy="22696983"/>
          </a:xfrm>
          <a:solidFill>
            <a:srgbClr val="FEFFBE"/>
          </a:solidFill>
        </p:grpSpPr>
        <p:sp>
          <p:nvSpPr>
            <p:cNvPr id="22" name="矩形 21">
              <a:extLst>
                <a:ext uri="{FF2B5EF4-FFF2-40B4-BE49-F238E27FC236}">
                  <a16:creationId xmlns:a16="http://schemas.microsoft.com/office/drawing/2014/main" id="{DC2CED2F-D564-495B-BFCE-DF781A7601B3}"/>
                </a:ext>
              </a:extLst>
            </p:cNvPr>
            <p:cNvSpPr/>
            <p:nvPr/>
          </p:nvSpPr>
          <p:spPr>
            <a:xfrm>
              <a:off x="5813482" y="1421153"/>
              <a:ext cx="2808312" cy="22696983"/>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文本框 22">
              <a:extLst>
                <a:ext uri="{FF2B5EF4-FFF2-40B4-BE49-F238E27FC236}">
                  <a16:creationId xmlns:a16="http://schemas.microsoft.com/office/drawing/2014/main" id="{78EF8D08-CCE0-49FB-B91D-7EED2C839FDF}"/>
                </a:ext>
              </a:extLst>
            </p:cNvPr>
            <p:cNvSpPr txBox="1"/>
            <p:nvPr/>
          </p:nvSpPr>
          <p:spPr>
            <a:xfrm>
              <a:off x="5860955" y="2076808"/>
              <a:ext cx="2713365" cy="21385673"/>
            </a:xfrm>
            <a:prstGeom prst="rect">
              <a:avLst/>
            </a:prstGeom>
            <a:grpFill/>
          </p:spPr>
          <p:txBody>
            <a:bodyPr wrap="square" rtlCol="0">
              <a:spAutoFit/>
            </a:bodyPr>
            <a:lstStyle/>
            <a:p>
              <a:pPr>
                <a:spcAft>
                  <a:spcPts val="600"/>
                </a:spcAft>
              </a:pPr>
              <a:r>
                <a:rPr lang="zh-CN" altLang="en-US" sz="1600" dirty="0">
                  <a:solidFill>
                    <a:srgbClr val="005DA2"/>
                  </a:solidFill>
                  <a:latin typeface="微软雅黑" panose="020B0503020204020204" pitchFamily="34" charset="-122"/>
                  <a:ea typeface="微软雅黑" panose="020B0503020204020204" pitchFamily="34" charset="-122"/>
                </a:rPr>
                <a:t>扩展阅读：</a:t>
              </a:r>
              <a:br>
                <a:rPr lang="en-US" altLang="zh-CN" sz="1600" dirty="0">
                  <a:solidFill>
                    <a:srgbClr val="005DA2"/>
                  </a:solidFill>
                  <a:latin typeface="微软雅黑" panose="020B0503020204020204" pitchFamily="34" charset="-122"/>
                  <a:ea typeface="微软雅黑" panose="020B0503020204020204" pitchFamily="34" charset="-122"/>
                </a:rPr>
              </a:b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range</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for</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循环可看做</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for_each</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函数的</a:t>
              </a:r>
              <a:r>
                <a:rPr lang="zh-CN" altLang="en-US" sz="1600" dirty="0">
                  <a:solidFill>
                    <a:srgbClr val="C00000"/>
                  </a:solidFill>
                  <a:latin typeface="微软雅黑" panose="020B0503020204020204" pitchFamily="34" charset="-122"/>
                  <a:ea typeface="微软雅黑" panose="020B0503020204020204" pitchFamily="34" charset="-122"/>
                </a:rPr>
                <a:t>语法糖</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，依赖容器提供</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begin()</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end()</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等接口。在自定义类型中实现这些接口后，自定义类型也可支持</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for range</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循环</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686326684"/>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STL</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算法</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708C6A33-E931-4C1C-8B55-621E63A68D97}"/>
              </a:ext>
            </a:extLst>
          </p:cNvPr>
          <p:cNvSpPr txBox="1"/>
          <p:nvPr/>
        </p:nvSpPr>
        <p:spPr>
          <a:xfrm>
            <a:off x="683568" y="699542"/>
            <a:ext cx="7992888" cy="646331"/>
          </a:xfrm>
          <a:prstGeom prst="rect">
            <a:avLst/>
          </a:prstGeom>
          <a:noFill/>
        </p:spPr>
        <p:txBody>
          <a:bodyPr wrap="square">
            <a:spAutoFit/>
          </a:bodyPr>
          <a:lstStyle/>
          <a:p>
            <a:pPr marL="285750" indent="-285750" algn="just">
              <a:spcAft>
                <a:spcPts val="1200"/>
              </a:spcAft>
              <a:buFont typeface="Arial" panose="020B0604020202020204" pitchFamily="34" charset="0"/>
              <a:buChar char="•"/>
            </a:pPr>
            <a:r>
              <a:rPr lang="en-US" altLang="zh-CN" dirty="0" err="1">
                <a:solidFill>
                  <a:srgbClr val="C00000"/>
                </a:solidFill>
                <a:latin typeface="微软雅黑" panose="020B0503020204020204" pitchFamily="34" charset="-122"/>
                <a:ea typeface="微软雅黑" panose="020B0503020204020204" pitchFamily="34" charset="-122"/>
              </a:rPr>
              <a:t>random_shuffle</a:t>
            </a:r>
            <a:r>
              <a:rPr lang="zh-CN" altLang="en-US" dirty="0">
                <a:solidFill>
                  <a:srgbClr val="005DA2"/>
                </a:solidFill>
                <a:latin typeface="微软雅黑" panose="020B0503020204020204" pitchFamily="34" charset="-122"/>
                <a:ea typeface="微软雅黑" panose="020B0503020204020204" pitchFamily="34" charset="-122"/>
              </a:rPr>
              <a:t>函数：以两个迭代器对象作为参数，在两个迭代器圈定的范围内随机打乱容器内元素顺序</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a16="http://schemas.microsoft.com/office/drawing/2014/main" id="{714FFB4E-3651-46E8-AC82-E6CE52360B75}"/>
              </a:ext>
            </a:extLst>
          </p:cNvPr>
          <p:cNvGrpSpPr/>
          <p:nvPr/>
        </p:nvGrpSpPr>
        <p:grpSpPr>
          <a:xfrm>
            <a:off x="971600" y="2283718"/>
            <a:ext cx="7488832" cy="372739"/>
            <a:chOff x="826068" y="2276351"/>
            <a:chExt cx="8064896" cy="18578926"/>
          </a:xfrm>
        </p:grpSpPr>
        <p:sp>
          <p:nvSpPr>
            <p:cNvPr id="10" name="矩形 9">
              <a:extLst>
                <a:ext uri="{FF2B5EF4-FFF2-40B4-BE49-F238E27FC236}">
                  <a16:creationId xmlns:a16="http://schemas.microsoft.com/office/drawing/2014/main" id="{FC1D1033-300A-46D8-A3EE-1E9C35C16FA0}"/>
                </a:ext>
              </a:extLst>
            </p:cNvPr>
            <p:cNvSpPr/>
            <p:nvPr/>
          </p:nvSpPr>
          <p:spPr>
            <a:xfrm>
              <a:off x="826068" y="2276351"/>
              <a:ext cx="8064896" cy="18578925"/>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40D8224F-5E9D-45EF-992D-39DA76B31884}"/>
                </a:ext>
              </a:extLst>
            </p:cNvPr>
            <p:cNvSpPr txBox="1"/>
            <p:nvPr/>
          </p:nvSpPr>
          <p:spPr>
            <a:xfrm>
              <a:off x="889809" y="2446171"/>
              <a:ext cx="7859290" cy="18409106"/>
            </a:xfrm>
            <a:prstGeom prst="rect">
              <a:avLst/>
            </a:prstGeom>
            <a:noFill/>
          </p:spPr>
          <p:txBody>
            <a:bodyPr wrap="square">
              <a:spAutoFit/>
            </a:bodyPr>
            <a:lstStyle/>
            <a:p>
              <a:r>
                <a:rPr lang="en-US" altLang="zh-CN" dirty="0" err="1">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random_shuffle</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dirty="0" err="1">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books.begin</a:t>
              </a:r>
              <a:r>
                <a:rPr lang="en-US" altLang="zh-CN" dirty="0">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err="1">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books.end</a:t>
              </a:r>
              <a:r>
                <a:rPr lang="en-US" altLang="zh-CN" dirty="0">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p>
          </p:txBody>
        </p:sp>
      </p:grpSp>
      <p:sp>
        <p:nvSpPr>
          <p:cNvPr id="12" name="左大括号 11">
            <a:extLst>
              <a:ext uri="{FF2B5EF4-FFF2-40B4-BE49-F238E27FC236}">
                <a16:creationId xmlns:a16="http://schemas.microsoft.com/office/drawing/2014/main" id="{B54EDBB8-27A0-4A29-A31C-4BA2E7C24BD0}"/>
              </a:ext>
            </a:extLst>
          </p:cNvPr>
          <p:cNvSpPr/>
          <p:nvPr/>
        </p:nvSpPr>
        <p:spPr>
          <a:xfrm rot="16200000">
            <a:off x="4300827" y="1364471"/>
            <a:ext cx="182308" cy="29523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6FFA22DC-B3CC-41CE-ABE1-496E6098B4A3}"/>
              </a:ext>
            </a:extLst>
          </p:cNvPr>
          <p:cNvSpPr txBox="1"/>
          <p:nvPr/>
        </p:nvSpPr>
        <p:spPr>
          <a:xfrm>
            <a:off x="3586055" y="2977995"/>
            <a:ext cx="1922049" cy="369332"/>
          </a:xfrm>
          <a:prstGeom prst="rect">
            <a:avLst/>
          </a:prstGeom>
          <a:noFill/>
        </p:spPr>
        <p:txBody>
          <a:bodyPr wrap="square">
            <a:spAutoFit/>
          </a:bodyPr>
          <a:lstStyle/>
          <a:p>
            <a:r>
              <a:rPr lang="zh-CN" altLang="en-US" dirty="0">
                <a:solidFill>
                  <a:srgbClr val="005DA2"/>
                </a:solidFill>
                <a:latin typeface="微软雅黑" panose="020B0503020204020204" pitchFamily="34" charset="-122"/>
                <a:ea typeface="微软雅黑" panose="020B0503020204020204" pitchFamily="34" charset="-122"/>
              </a:rPr>
              <a:t>随机打乱范围</a:t>
            </a:r>
            <a:endParaRPr lang="zh-CN" altLang="en-US" dirty="0"/>
          </a:p>
        </p:txBody>
      </p:sp>
      <p:grpSp>
        <p:nvGrpSpPr>
          <p:cNvPr id="16" name="组合 15">
            <a:extLst>
              <a:ext uri="{FF2B5EF4-FFF2-40B4-BE49-F238E27FC236}">
                <a16:creationId xmlns:a16="http://schemas.microsoft.com/office/drawing/2014/main" id="{6EBE199A-04BD-4704-95A0-6AE79A16AD65}"/>
              </a:ext>
            </a:extLst>
          </p:cNvPr>
          <p:cNvGrpSpPr/>
          <p:nvPr/>
        </p:nvGrpSpPr>
        <p:grpSpPr>
          <a:xfrm>
            <a:off x="1007393" y="3588944"/>
            <a:ext cx="4737559" cy="792088"/>
            <a:chOff x="5813482" y="1421153"/>
            <a:chExt cx="2629117" cy="15725076"/>
          </a:xfrm>
          <a:solidFill>
            <a:srgbClr val="FEFFBE"/>
          </a:solidFill>
        </p:grpSpPr>
        <p:sp>
          <p:nvSpPr>
            <p:cNvPr id="17" name="矩形 16">
              <a:extLst>
                <a:ext uri="{FF2B5EF4-FFF2-40B4-BE49-F238E27FC236}">
                  <a16:creationId xmlns:a16="http://schemas.microsoft.com/office/drawing/2014/main" id="{123ED951-BD3C-4C9A-87C3-2AC142DE1619}"/>
                </a:ext>
              </a:extLst>
            </p:cNvPr>
            <p:cNvSpPr/>
            <p:nvPr/>
          </p:nvSpPr>
          <p:spPr>
            <a:xfrm>
              <a:off x="5813482" y="1421153"/>
              <a:ext cx="2629117" cy="15725076"/>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a:extLst>
                <a:ext uri="{FF2B5EF4-FFF2-40B4-BE49-F238E27FC236}">
                  <a16:creationId xmlns:a16="http://schemas.microsoft.com/office/drawing/2014/main" id="{5EAC115A-7AE2-4662-8680-3658C601D036}"/>
                </a:ext>
              </a:extLst>
            </p:cNvPr>
            <p:cNvSpPr txBox="1"/>
            <p:nvPr/>
          </p:nvSpPr>
          <p:spPr>
            <a:xfrm>
              <a:off x="5839393" y="2732463"/>
              <a:ext cx="2563245" cy="11609356"/>
            </a:xfrm>
            <a:prstGeom prst="rect">
              <a:avLst/>
            </a:prstGeom>
            <a:grpFill/>
          </p:spPr>
          <p:txBody>
            <a:bodyPr wrap="square" rtlCol="0">
              <a:spAutoFit/>
            </a:bodyPr>
            <a:lstStyle/>
            <a:p>
              <a:pPr>
                <a:spcAft>
                  <a:spcPts val="600"/>
                </a:spcAft>
              </a:pPr>
              <a:r>
                <a:rPr lang="zh-CN" altLang="en-US" sz="1600" dirty="0">
                  <a:solidFill>
                    <a:srgbClr val="005DA2"/>
                  </a:solidFill>
                  <a:latin typeface="微软雅黑" panose="020B0503020204020204" pitchFamily="34" charset="-122"/>
                  <a:ea typeface="微软雅黑" panose="020B0503020204020204" pitchFamily="34" charset="-122"/>
                </a:rPr>
                <a:t>注意：</a:t>
              </a:r>
              <a:br>
                <a:rPr lang="en-US" altLang="zh-CN" sz="1600" dirty="0">
                  <a:solidFill>
                    <a:srgbClr val="005DA2"/>
                  </a:solidFill>
                  <a:latin typeface="微软雅黑" panose="020B0503020204020204" pitchFamily="34" charset="-122"/>
                  <a:ea typeface="微软雅黑" panose="020B0503020204020204" pitchFamily="34" charset="-122"/>
                </a:rPr>
              </a:b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random_shuffle</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函数需要容器支持元素随机访问</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384486743"/>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STL</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算法</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708C6A33-E931-4C1C-8B55-621E63A68D97}"/>
              </a:ext>
            </a:extLst>
          </p:cNvPr>
          <p:cNvSpPr txBox="1"/>
          <p:nvPr/>
        </p:nvSpPr>
        <p:spPr>
          <a:xfrm>
            <a:off x="683568" y="699542"/>
            <a:ext cx="7992888" cy="646331"/>
          </a:xfrm>
          <a:prstGeom prst="rect">
            <a:avLst/>
          </a:prstGeom>
          <a:noFill/>
        </p:spPr>
        <p:txBody>
          <a:bodyPr wrap="square">
            <a:spAutoFit/>
          </a:bodyPr>
          <a:lstStyle/>
          <a:p>
            <a:pPr marL="285750" indent="-285750" algn="just">
              <a:spcAft>
                <a:spcPts val="1200"/>
              </a:spcAft>
              <a:buFont typeface="Arial" panose="020B0604020202020204" pitchFamily="34" charset="0"/>
              <a:buChar char="•"/>
            </a:pPr>
            <a:r>
              <a:rPr lang="en-US" altLang="zh-CN" dirty="0">
                <a:solidFill>
                  <a:srgbClr val="C00000"/>
                </a:solidFill>
                <a:latin typeface="微软雅黑" panose="020B0503020204020204" pitchFamily="34" charset="-122"/>
                <a:ea typeface="微软雅黑" panose="020B0503020204020204" pitchFamily="34" charset="-122"/>
              </a:rPr>
              <a:t>sort</a:t>
            </a:r>
            <a:r>
              <a:rPr lang="zh-CN" altLang="en-US" dirty="0">
                <a:solidFill>
                  <a:srgbClr val="005DA2"/>
                </a:solidFill>
                <a:latin typeface="微软雅黑" panose="020B0503020204020204" pitchFamily="34" charset="-122"/>
                <a:ea typeface="微软雅黑" panose="020B0503020204020204" pitchFamily="34" charset="-122"/>
              </a:rPr>
              <a:t>函数：输入需要排序的容器区间以及排序规则，对限定区间内的元素进行排序</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a16="http://schemas.microsoft.com/office/drawing/2014/main" id="{714FFB4E-3651-46E8-AC82-E6CE52360B75}"/>
              </a:ext>
            </a:extLst>
          </p:cNvPr>
          <p:cNvGrpSpPr/>
          <p:nvPr/>
        </p:nvGrpSpPr>
        <p:grpSpPr>
          <a:xfrm>
            <a:off x="1043608" y="1563638"/>
            <a:ext cx="7344816" cy="1296144"/>
            <a:chOff x="826068" y="2276351"/>
            <a:chExt cx="8064896" cy="18578925"/>
          </a:xfrm>
        </p:grpSpPr>
        <p:sp>
          <p:nvSpPr>
            <p:cNvPr id="10" name="矩形 9">
              <a:extLst>
                <a:ext uri="{FF2B5EF4-FFF2-40B4-BE49-F238E27FC236}">
                  <a16:creationId xmlns:a16="http://schemas.microsoft.com/office/drawing/2014/main" id="{FC1D1033-300A-46D8-A3EE-1E9C35C16FA0}"/>
                </a:ext>
              </a:extLst>
            </p:cNvPr>
            <p:cNvSpPr/>
            <p:nvPr/>
          </p:nvSpPr>
          <p:spPr>
            <a:xfrm>
              <a:off x="826068" y="2276351"/>
              <a:ext cx="8064896" cy="18578925"/>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40D8224F-5E9D-45EF-992D-39DA76B31884}"/>
                </a:ext>
              </a:extLst>
            </p:cNvPr>
            <p:cNvSpPr txBox="1"/>
            <p:nvPr/>
          </p:nvSpPr>
          <p:spPr>
            <a:xfrm>
              <a:off x="889809" y="2446166"/>
              <a:ext cx="7859290" cy="17205513"/>
            </a:xfrm>
            <a:prstGeom prst="rect">
              <a:avLst/>
            </a:prstGeom>
            <a:noFill/>
          </p:spPr>
          <p:txBody>
            <a:bodyPr wrap="square">
              <a:spAutoFit/>
            </a:bodyPr>
            <a:lstStyle/>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vector&lt;int&gt;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arr</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(100);</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初始化</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arr</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内容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p>
            <a:p>
              <a:endPar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endParaRPr>
            </a:p>
            <a:p>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sort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dirty="0" err="1">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arr.begin</a:t>
              </a:r>
              <a:r>
                <a:rPr lang="en-US" altLang="zh-CN" dirty="0">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err="1">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arr.end</a:t>
              </a:r>
              <a:r>
                <a:rPr lang="en-US" altLang="zh-CN" dirty="0">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p>
          </p:txBody>
        </p:sp>
      </p:grpSp>
      <p:sp>
        <p:nvSpPr>
          <p:cNvPr id="18" name="文本框 17">
            <a:extLst>
              <a:ext uri="{FF2B5EF4-FFF2-40B4-BE49-F238E27FC236}">
                <a16:creationId xmlns:a16="http://schemas.microsoft.com/office/drawing/2014/main" id="{20D36D23-E17C-445E-9A21-ED66083084DF}"/>
              </a:ext>
            </a:extLst>
          </p:cNvPr>
          <p:cNvSpPr txBox="1"/>
          <p:nvPr/>
        </p:nvSpPr>
        <p:spPr>
          <a:xfrm>
            <a:off x="683568" y="3077547"/>
            <a:ext cx="7992888" cy="1077218"/>
          </a:xfrm>
          <a:prstGeom prst="rect">
            <a:avLst/>
          </a:prstGeom>
          <a:noFill/>
        </p:spPr>
        <p:txBody>
          <a:bodyPr wrap="square">
            <a:spAutoFit/>
          </a:bodyPr>
          <a:lstStyle/>
          <a:p>
            <a:pPr marL="285750" indent="-285750" algn="just">
              <a:spcAft>
                <a:spcPts val="1200"/>
              </a:spcAft>
              <a:buFont typeface="Arial" panose="020B0604020202020204" pitchFamily="34" charset="0"/>
              <a:buChar cha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sort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函数默认调用“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&lt;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”运算符比较容器中元素的大小，当</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sort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函数只传入两个参数的时候默认对容器进行</a:t>
            </a:r>
            <a:r>
              <a:rPr lang="zh-CN" altLang="en-US" dirty="0">
                <a:solidFill>
                  <a:srgbClr val="C00000"/>
                </a:solidFill>
                <a:latin typeface="微软雅黑" panose="020B0503020204020204" pitchFamily="34" charset="-122"/>
                <a:ea typeface="微软雅黑" panose="020B0503020204020204" pitchFamily="34" charset="-122"/>
              </a:rPr>
              <a:t>升序</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排列</a:t>
            </a:r>
          </a:p>
          <a:p>
            <a:pPr marL="285750" indent="-285750" algn="just">
              <a:spcAft>
                <a:spcPts val="1200"/>
              </a:spcAft>
              <a:buFont typeface="Arial" panose="020B0604020202020204" pitchFamily="34" charset="0"/>
              <a:buChar cha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如需要降序排列，则需要额外传入仿函数或函数指针替换默认的比较函数：</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9" name="组合 18">
            <a:extLst>
              <a:ext uri="{FF2B5EF4-FFF2-40B4-BE49-F238E27FC236}">
                <a16:creationId xmlns:a16="http://schemas.microsoft.com/office/drawing/2014/main" id="{25E8F6D3-DF26-402D-B52C-E6401B59ED34}"/>
              </a:ext>
            </a:extLst>
          </p:cNvPr>
          <p:cNvGrpSpPr/>
          <p:nvPr/>
        </p:nvGrpSpPr>
        <p:grpSpPr>
          <a:xfrm>
            <a:off x="1043608" y="4295229"/>
            <a:ext cx="7344816" cy="436761"/>
            <a:chOff x="826068" y="2276351"/>
            <a:chExt cx="8064896" cy="18578925"/>
          </a:xfrm>
        </p:grpSpPr>
        <p:sp>
          <p:nvSpPr>
            <p:cNvPr id="20" name="矩形 19">
              <a:extLst>
                <a:ext uri="{FF2B5EF4-FFF2-40B4-BE49-F238E27FC236}">
                  <a16:creationId xmlns:a16="http://schemas.microsoft.com/office/drawing/2014/main" id="{27E58498-8AA9-4ADD-86BB-FC8DBA790DB0}"/>
                </a:ext>
              </a:extLst>
            </p:cNvPr>
            <p:cNvSpPr/>
            <p:nvPr/>
          </p:nvSpPr>
          <p:spPr>
            <a:xfrm>
              <a:off x="826068" y="2276351"/>
              <a:ext cx="8064896" cy="18578925"/>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文本框 20">
              <a:extLst>
                <a:ext uri="{FF2B5EF4-FFF2-40B4-BE49-F238E27FC236}">
                  <a16:creationId xmlns:a16="http://schemas.microsoft.com/office/drawing/2014/main" id="{7B0B45A3-A7BA-41B0-A17E-B9D618F45163}"/>
                </a:ext>
              </a:extLst>
            </p:cNvPr>
            <p:cNvSpPr txBox="1"/>
            <p:nvPr/>
          </p:nvSpPr>
          <p:spPr>
            <a:xfrm>
              <a:off x="885459" y="3450101"/>
              <a:ext cx="7859290" cy="15710632"/>
            </a:xfrm>
            <a:prstGeom prst="rect">
              <a:avLst/>
            </a:prstGeom>
            <a:noFill/>
          </p:spPr>
          <p:txBody>
            <a:bodyPr wrap="square">
              <a:spAutoFit/>
            </a:bodyPr>
            <a:lstStyle/>
            <a:p>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sort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dirty="0" err="1">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arr.begin</a:t>
              </a:r>
              <a:r>
                <a:rPr lang="en-US" altLang="zh-CN" dirty="0">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err="1">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arr.end</a:t>
              </a:r>
              <a:r>
                <a:rPr lang="en-US" altLang="zh-CN" dirty="0">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rgbClr val="7030A0"/>
                  </a:solidFill>
                  <a:latin typeface="Microsoft YaHei" panose="020B0503020204020204" pitchFamily="34" charset="-122"/>
                  <a:ea typeface="Microsoft YaHei" panose="020B0503020204020204" pitchFamily="34" charset="-122"/>
                  <a:cs typeface="Times New Roman" panose="02020603050405020304" pitchFamily="18" charset="0"/>
                </a:rPr>
                <a:t>greater&lt;int&gt;);</a:t>
              </a:r>
            </a:p>
          </p:txBody>
        </p:sp>
      </p:grpSp>
    </p:spTree>
    <p:extLst>
      <p:ext uri="{BB962C8B-B14F-4D97-AF65-F5344CB8AC3E}">
        <p14:creationId xmlns:p14="http://schemas.microsoft.com/office/powerpoint/2010/main" val="1892955619"/>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STL</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算法</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708C6A33-E931-4C1C-8B55-621E63A68D97}"/>
              </a:ext>
            </a:extLst>
          </p:cNvPr>
          <p:cNvSpPr txBox="1"/>
          <p:nvPr/>
        </p:nvSpPr>
        <p:spPr>
          <a:xfrm>
            <a:off x="683568" y="699542"/>
            <a:ext cx="7992888" cy="646331"/>
          </a:xfrm>
          <a:prstGeom prst="rect">
            <a:avLst/>
          </a:prstGeom>
          <a:noFill/>
        </p:spPr>
        <p:txBody>
          <a:bodyPr wrap="square">
            <a:spAutoFit/>
          </a:bodyPr>
          <a:lstStyle/>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当自定义类型排序不支持直接比较大小时，也可以通过传入比较函数实现自定义类型排序</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a16="http://schemas.microsoft.com/office/drawing/2014/main" id="{714FFB4E-3651-46E8-AC82-E6CE52360B75}"/>
              </a:ext>
            </a:extLst>
          </p:cNvPr>
          <p:cNvGrpSpPr/>
          <p:nvPr/>
        </p:nvGrpSpPr>
        <p:grpSpPr>
          <a:xfrm>
            <a:off x="1043608" y="1563638"/>
            <a:ext cx="7344816" cy="2088232"/>
            <a:chOff x="826068" y="2276351"/>
            <a:chExt cx="8064896" cy="34061363"/>
          </a:xfrm>
        </p:grpSpPr>
        <p:sp>
          <p:nvSpPr>
            <p:cNvPr id="10" name="矩形 9">
              <a:extLst>
                <a:ext uri="{FF2B5EF4-FFF2-40B4-BE49-F238E27FC236}">
                  <a16:creationId xmlns:a16="http://schemas.microsoft.com/office/drawing/2014/main" id="{FC1D1033-300A-46D8-A3EE-1E9C35C16FA0}"/>
                </a:ext>
              </a:extLst>
            </p:cNvPr>
            <p:cNvSpPr/>
            <p:nvPr/>
          </p:nvSpPr>
          <p:spPr>
            <a:xfrm>
              <a:off x="826068" y="2276351"/>
              <a:ext cx="8064896" cy="34061363"/>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40D8224F-5E9D-45EF-992D-39DA76B31884}"/>
                </a:ext>
              </a:extLst>
            </p:cNvPr>
            <p:cNvSpPr txBox="1"/>
            <p:nvPr/>
          </p:nvSpPr>
          <p:spPr>
            <a:xfrm>
              <a:off x="889809" y="2446166"/>
              <a:ext cx="7859290" cy="33133147"/>
            </a:xfrm>
            <a:prstGeom prst="rect">
              <a:avLst/>
            </a:prstGeom>
            <a:noFill/>
          </p:spPr>
          <p:txBody>
            <a:bodyPr wrap="square">
              <a:spAutoFit/>
            </a:bodyPr>
            <a:lstStyle/>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bool </a:t>
              </a:r>
              <a:r>
                <a:rPr lang="en-US" altLang="zh-CN" dirty="0" err="1">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CompareReview</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(Review a, Review b) {</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return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a.length</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&lt;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b.length</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根据</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reviews</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长度升序排序</a:t>
              </a:r>
              <a:endPar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endParaRP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p>
            <a:p>
              <a:endPar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endParaRP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vector&lt;Review&gt; books(100);</a:t>
              </a:r>
            </a:p>
            <a:p>
              <a:endPar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endParaRPr>
            </a:p>
            <a:p>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sort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dirty="0" err="1">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books.begin</a:t>
              </a:r>
              <a:r>
                <a:rPr lang="en-US" altLang="zh-CN" dirty="0">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err="1">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books.end</a:t>
              </a:r>
              <a:r>
                <a:rPr lang="en-US" altLang="zh-CN" dirty="0">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dirty="0">
                  <a:solidFill>
                    <a:srgbClr val="00B050"/>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err="1">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CompareReview</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p>
          </p:txBody>
        </p:sp>
      </p:grpSp>
      <p:grpSp>
        <p:nvGrpSpPr>
          <p:cNvPr id="12" name="组合 11">
            <a:extLst>
              <a:ext uri="{FF2B5EF4-FFF2-40B4-BE49-F238E27FC236}">
                <a16:creationId xmlns:a16="http://schemas.microsoft.com/office/drawing/2014/main" id="{B4BE21D9-4A0C-4D3F-826C-48ED8A07CAF2}"/>
              </a:ext>
            </a:extLst>
          </p:cNvPr>
          <p:cNvGrpSpPr/>
          <p:nvPr/>
        </p:nvGrpSpPr>
        <p:grpSpPr>
          <a:xfrm>
            <a:off x="1043609" y="4047914"/>
            <a:ext cx="3528392" cy="684076"/>
            <a:chOff x="5813482" y="1421153"/>
            <a:chExt cx="2629117" cy="15725076"/>
          </a:xfrm>
          <a:solidFill>
            <a:srgbClr val="FEFFBE"/>
          </a:solidFill>
        </p:grpSpPr>
        <p:sp>
          <p:nvSpPr>
            <p:cNvPr id="13" name="矩形 12">
              <a:extLst>
                <a:ext uri="{FF2B5EF4-FFF2-40B4-BE49-F238E27FC236}">
                  <a16:creationId xmlns:a16="http://schemas.microsoft.com/office/drawing/2014/main" id="{3093E0D7-3C14-438C-BC81-0D9C1CF42328}"/>
                </a:ext>
              </a:extLst>
            </p:cNvPr>
            <p:cNvSpPr/>
            <p:nvPr/>
          </p:nvSpPr>
          <p:spPr>
            <a:xfrm>
              <a:off x="5813482" y="1421153"/>
              <a:ext cx="2629117" cy="15725076"/>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a:extLst>
                <a:ext uri="{FF2B5EF4-FFF2-40B4-BE49-F238E27FC236}">
                  <a16:creationId xmlns:a16="http://schemas.microsoft.com/office/drawing/2014/main" id="{50F851A1-B3C6-4910-BD2D-A40232A4CF64}"/>
                </a:ext>
              </a:extLst>
            </p:cNvPr>
            <p:cNvSpPr txBox="1"/>
            <p:nvPr/>
          </p:nvSpPr>
          <p:spPr>
            <a:xfrm>
              <a:off x="5839393" y="2732465"/>
              <a:ext cx="2563245" cy="13442412"/>
            </a:xfrm>
            <a:prstGeom prst="rect">
              <a:avLst/>
            </a:prstGeom>
            <a:grpFill/>
          </p:spPr>
          <p:txBody>
            <a:bodyPr wrap="square" rtlCol="0">
              <a:spAutoFit/>
            </a:bodyPr>
            <a:lstStyle/>
            <a:p>
              <a:pPr>
                <a:spcAft>
                  <a:spcPts val="600"/>
                </a:spcAft>
              </a:pPr>
              <a:r>
                <a:rPr lang="zh-CN" altLang="en-US" sz="1600" dirty="0">
                  <a:solidFill>
                    <a:srgbClr val="005DA2"/>
                  </a:solidFill>
                  <a:latin typeface="微软雅黑" panose="020B0503020204020204" pitchFamily="34" charset="-122"/>
                  <a:ea typeface="微软雅黑" panose="020B0503020204020204" pitchFamily="34" charset="-122"/>
                </a:rPr>
                <a:t>注意：</a:t>
              </a:r>
              <a:br>
                <a:rPr lang="en-US" altLang="zh-CN" sz="1600" dirty="0">
                  <a:solidFill>
                    <a:srgbClr val="005DA2"/>
                  </a:solidFill>
                  <a:latin typeface="微软雅黑" panose="020B0503020204020204" pitchFamily="34" charset="-122"/>
                  <a:ea typeface="微软雅黑" panose="020B0503020204020204" pitchFamily="34" charset="-122"/>
                </a:rPr>
              </a:b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sort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函数需要容器支持元素随机访问</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49642328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仿函数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708C6A33-E931-4C1C-8B55-621E63A68D97}"/>
              </a:ext>
            </a:extLst>
          </p:cNvPr>
          <p:cNvSpPr txBox="1"/>
          <p:nvPr/>
        </p:nvSpPr>
        <p:spPr>
          <a:xfrm>
            <a:off x="683568" y="699542"/>
            <a:ext cx="7992888" cy="1354217"/>
          </a:xfrm>
          <a:prstGeom prst="rect">
            <a:avLst/>
          </a:prstGeom>
          <a:noFill/>
        </p:spPr>
        <p:txBody>
          <a:bodyPr wrap="square">
            <a:spAutoFit/>
          </a:bodyPr>
          <a:lstStyle/>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从前面的例子可以看到，部分算法需要提供额外的</a:t>
            </a:r>
            <a:r>
              <a:rPr lang="zh-CN" altLang="en-US" dirty="0">
                <a:solidFill>
                  <a:srgbClr val="C00000"/>
                </a:solidFill>
                <a:latin typeface="微软雅黑" panose="020B0503020204020204" pitchFamily="34" charset="-122"/>
                <a:ea typeface="微软雅黑" panose="020B0503020204020204" pitchFamily="34" charset="-122"/>
              </a:rPr>
              <a:t>可调用对象</a:t>
            </a:r>
            <a:r>
              <a:rPr lang="zh-CN" altLang="en-US" dirty="0">
                <a:solidFill>
                  <a:srgbClr val="005DA2"/>
                </a:solidFill>
                <a:latin typeface="微软雅黑" panose="020B0503020204020204" pitchFamily="34" charset="-122"/>
                <a:ea typeface="微软雅黑" panose="020B0503020204020204" pitchFamily="34" charset="-122"/>
              </a:rPr>
              <a:t>支持运行。</a:t>
            </a:r>
            <a:r>
              <a:rPr lang="zh-CN" altLang="en-US" dirty="0">
                <a:solidFill>
                  <a:srgbClr val="C00000"/>
                </a:solidFill>
                <a:latin typeface="微软雅黑" panose="020B0503020204020204" pitchFamily="34" charset="-122"/>
                <a:ea typeface="微软雅黑" panose="020B0503020204020204" pitchFamily="34" charset="-122"/>
              </a:rPr>
              <a:t>仿函数</a:t>
            </a:r>
            <a:r>
              <a:rPr lang="zh-CN" altLang="en-US" dirty="0">
                <a:solidFill>
                  <a:srgbClr val="005DA2"/>
                </a:solidFill>
                <a:latin typeface="微软雅黑" panose="020B0503020204020204" pitchFamily="34" charset="-122"/>
                <a:ea typeface="微软雅黑" panose="020B0503020204020204" pitchFamily="34" charset="-122"/>
              </a:rPr>
              <a:t>提供了这类方法的通用实现，如前面</a:t>
            </a:r>
            <a:r>
              <a:rPr lang="en-US" altLang="zh-CN" dirty="0">
                <a:solidFill>
                  <a:srgbClr val="005DA2"/>
                </a:solidFill>
                <a:latin typeface="微软雅黑" panose="020B0503020204020204" pitchFamily="34" charset="-122"/>
                <a:ea typeface="微软雅黑" panose="020B0503020204020204" pitchFamily="34" charset="-122"/>
              </a:rPr>
              <a:t>sort</a:t>
            </a:r>
            <a:r>
              <a:rPr lang="zh-CN" altLang="en-US" dirty="0">
                <a:solidFill>
                  <a:srgbClr val="005DA2"/>
                </a:solidFill>
                <a:latin typeface="微软雅黑" panose="020B0503020204020204" pitchFamily="34" charset="-122"/>
                <a:ea typeface="微软雅黑" panose="020B0503020204020204" pitchFamily="34" charset="-122"/>
              </a:rPr>
              <a:t>函数的参数</a:t>
            </a:r>
            <a:r>
              <a:rPr lang="en-US" altLang="zh-CN" dirty="0">
                <a:solidFill>
                  <a:srgbClr val="005DA2"/>
                </a:solidFill>
                <a:latin typeface="微软雅黑" panose="020B0503020204020204" pitchFamily="34" charset="-122"/>
                <a:ea typeface="微软雅黑" panose="020B0503020204020204" pitchFamily="34" charset="-122"/>
              </a:rPr>
              <a:t>greater&lt;int&gt;</a:t>
            </a:r>
            <a:r>
              <a:rPr lang="zh-CN" altLang="en-US" dirty="0">
                <a:solidFill>
                  <a:srgbClr val="005DA2"/>
                </a:solidFill>
                <a:latin typeface="微软雅黑" panose="020B0503020204020204" pitchFamily="34" charset="-122"/>
                <a:ea typeface="微软雅黑" panose="020B0503020204020204" pitchFamily="34" charset="-122"/>
              </a:rPr>
              <a:t>即为仿函数，仿函数参数兼容函数指针</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函数内部不能定义函数，但仿函数是类，因为可以在函数中定义并使用</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a16="http://schemas.microsoft.com/office/drawing/2014/main" id="{714FFB4E-3651-46E8-AC82-E6CE52360B75}"/>
              </a:ext>
            </a:extLst>
          </p:cNvPr>
          <p:cNvGrpSpPr/>
          <p:nvPr/>
        </p:nvGrpSpPr>
        <p:grpSpPr>
          <a:xfrm>
            <a:off x="1007604" y="2166817"/>
            <a:ext cx="7344816" cy="2776484"/>
            <a:chOff x="826068" y="2276351"/>
            <a:chExt cx="8064896" cy="34061363"/>
          </a:xfrm>
        </p:grpSpPr>
        <p:sp>
          <p:nvSpPr>
            <p:cNvPr id="10" name="矩形 9">
              <a:extLst>
                <a:ext uri="{FF2B5EF4-FFF2-40B4-BE49-F238E27FC236}">
                  <a16:creationId xmlns:a16="http://schemas.microsoft.com/office/drawing/2014/main" id="{FC1D1033-300A-46D8-A3EE-1E9C35C16FA0}"/>
                </a:ext>
              </a:extLst>
            </p:cNvPr>
            <p:cNvSpPr/>
            <p:nvPr/>
          </p:nvSpPr>
          <p:spPr>
            <a:xfrm>
              <a:off x="826068" y="2276351"/>
              <a:ext cx="8064896" cy="34061363"/>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40D8224F-5E9D-45EF-992D-39DA76B31884}"/>
                </a:ext>
              </a:extLst>
            </p:cNvPr>
            <p:cNvSpPr txBox="1"/>
            <p:nvPr/>
          </p:nvSpPr>
          <p:spPr>
            <a:xfrm>
              <a:off x="889336" y="3448908"/>
              <a:ext cx="7859290" cy="31716237"/>
            </a:xfrm>
            <a:prstGeom prst="rect">
              <a:avLst/>
            </a:prstGeom>
            <a:noFill/>
          </p:spPr>
          <p:txBody>
            <a:bodyPr wrap="square">
              <a:spAutoFit/>
            </a:bodyPr>
            <a:lstStyle/>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template &lt;class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RandomAccessIterator</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class Compare</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&gt;</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constexpr</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void               //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constexpr</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in C++11</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sort(</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RandomAccessIterator</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first,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RandomAccessIterator</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last, Compare comp);</a:t>
              </a:r>
            </a:p>
            <a:p>
              <a:endPar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endParaRPr>
            </a:p>
            <a:p>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template</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&lt;class </a:t>
              </a:r>
              <a:r>
                <a:rPr lang="en-US" altLang="zh-CN">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T&gt;</a:t>
              </a:r>
              <a:endPar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endParaRP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struct greater {                                                                </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bool operator()(const T&amp; x, const T&amp; y) const;</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p>
          </p:txBody>
        </p:sp>
      </p:grpSp>
    </p:spTree>
    <p:extLst>
      <p:ext uri="{BB962C8B-B14F-4D97-AF65-F5344CB8AC3E}">
        <p14:creationId xmlns:p14="http://schemas.microsoft.com/office/powerpoint/2010/main" val="176435336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lambda</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表达式</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708C6A33-E931-4C1C-8B55-621E63A68D97}"/>
              </a:ext>
            </a:extLst>
          </p:cNvPr>
          <p:cNvSpPr txBox="1"/>
          <p:nvPr/>
        </p:nvSpPr>
        <p:spPr>
          <a:xfrm>
            <a:off x="683568" y="699542"/>
            <a:ext cx="7992888" cy="1661993"/>
          </a:xfrm>
          <a:prstGeom prst="rect">
            <a:avLst/>
          </a:prstGeom>
          <a:noFill/>
        </p:spPr>
        <p:txBody>
          <a:bodyPr wrap="square">
            <a:spAutoFit/>
          </a:bodyPr>
          <a:lstStyle/>
          <a:p>
            <a:pPr marL="285750" indent="-285750" algn="just">
              <a:spcAft>
                <a:spcPts val="1200"/>
              </a:spcAft>
              <a:buFont typeface="Arial" panose="020B0604020202020204" pitchFamily="34" charset="0"/>
              <a:buChar char="•"/>
            </a:pPr>
            <a:r>
              <a:rPr lang="en-US" altLang="zh-CN" dirty="0">
                <a:solidFill>
                  <a:srgbClr val="005DA2"/>
                </a:solidFill>
                <a:latin typeface="微软雅黑" panose="020B0503020204020204" pitchFamily="34" charset="-122"/>
                <a:ea typeface="微软雅黑" panose="020B0503020204020204" pitchFamily="34" charset="-122"/>
              </a:rPr>
              <a:t>C++11</a:t>
            </a:r>
            <a:r>
              <a:rPr lang="zh-CN" altLang="en-US" dirty="0">
                <a:solidFill>
                  <a:srgbClr val="005DA2"/>
                </a:solidFill>
                <a:latin typeface="微软雅黑" panose="020B0503020204020204" pitchFamily="34" charset="-122"/>
                <a:ea typeface="微软雅黑" panose="020B0503020204020204" pitchFamily="34" charset="-122"/>
              </a:rPr>
              <a:t>后，</a:t>
            </a:r>
            <a:r>
              <a:rPr lang="en-US" altLang="zh-CN" dirty="0">
                <a:solidFill>
                  <a:srgbClr val="005DA2"/>
                </a:solidFill>
                <a:latin typeface="微软雅黑" panose="020B0503020204020204" pitchFamily="34" charset="-122"/>
                <a:ea typeface="微软雅黑" panose="020B0503020204020204" pitchFamily="34" charset="-122"/>
              </a:rPr>
              <a:t>C++</a:t>
            </a:r>
            <a:r>
              <a:rPr lang="zh-CN" altLang="en-US" dirty="0">
                <a:solidFill>
                  <a:srgbClr val="005DA2"/>
                </a:solidFill>
                <a:latin typeface="微软雅黑" panose="020B0503020204020204" pitchFamily="34" charset="-122"/>
                <a:ea typeface="微软雅黑" panose="020B0503020204020204" pitchFamily="34" charset="-122"/>
              </a:rPr>
              <a:t>支持</a:t>
            </a:r>
            <a:r>
              <a:rPr lang="zh-CN" altLang="en-US" dirty="0">
                <a:solidFill>
                  <a:srgbClr val="C00000"/>
                </a:solidFill>
                <a:latin typeface="微软雅黑" panose="020B0503020204020204" pitchFamily="34" charset="-122"/>
                <a:ea typeface="微软雅黑" panose="020B0503020204020204" pitchFamily="34" charset="-122"/>
              </a:rPr>
              <a:t>函数式编程</a:t>
            </a:r>
            <a:r>
              <a:rPr lang="zh-CN" altLang="en-US" dirty="0">
                <a:solidFill>
                  <a:srgbClr val="005DA2"/>
                </a:solidFill>
                <a:latin typeface="微软雅黑" panose="020B0503020204020204" pitchFamily="34" charset="-122"/>
                <a:ea typeface="微软雅黑" panose="020B0503020204020204" pitchFamily="34" charset="-122"/>
              </a:rPr>
              <a:t>的</a:t>
            </a:r>
            <a:r>
              <a:rPr lang="en-US" altLang="zh-CN" dirty="0">
                <a:solidFill>
                  <a:srgbClr val="C00000"/>
                </a:solidFill>
                <a:latin typeface="微软雅黑" panose="020B0503020204020204" pitchFamily="34" charset="-122"/>
                <a:ea typeface="微软雅黑" panose="020B0503020204020204" pitchFamily="34" charset="-122"/>
              </a:rPr>
              <a:t>lambda</a:t>
            </a:r>
            <a:r>
              <a:rPr lang="zh-CN" altLang="en-US" dirty="0">
                <a:solidFill>
                  <a:srgbClr val="C00000"/>
                </a:solidFill>
                <a:latin typeface="微软雅黑" panose="020B0503020204020204" pitchFamily="34" charset="-122"/>
                <a:ea typeface="微软雅黑" panose="020B0503020204020204" pitchFamily="34" charset="-122"/>
              </a:rPr>
              <a:t>表达式</a:t>
            </a:r>
            <a:r>
              <a:rPr lang="zh-CN" altLang="en-US" dirty="0">
                <a:solidFill>
                  <a:srgbClr val="005DA2"/>
                </a:solidFill>
                <a:latin typeface="微软雅黑" panose="020B0503020204020204" pitchFamily="34" charset="-122"/>
                <a:ea typeface="微软雅黑" panose="020B0503020204020204" pitchFamily="34" charset="-122"/>
              </a:rPr>
              <a:t>，可方便的实现仿函数</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en-US" altLang="zh-CN" dirty="0">
                <a:solidFill>
                  <a:srgbClr val="005DA2"/>
                </a:solidFill>
                <a:latin typeface="微软雅黑" panose="020B0503020204020204" pitchFamily="34" charset="-122"/>
                <a:ea typeface="微软雅黑" panose="020B0503020204020204" pitchFamily="34" charset="-122"/>
              </a:rPr>
              <a:t>lambda</a:t>
            </a:r>
            <a:r>
              <a:rPr lang="zh-CN" altLang="en-US" dirty="0">
                <a:solidFill>
                  <a:srgbClr val="005DA2"/>
                </a:solidFill>
                <a:latin typeface="微软雅黑" panose="020B0503020204020204" pitchFamily="34" charset="-122"/>
                <a:ea typeface="微软雅黑" panose="020B0503020204020204" pitchFamily="34" charset="-122"/>
              </a:rPr>
              <a:t>表达式的结构为：</a:t>
            </a:r>
            <a:endParaRPr lang="en-US" altLang="zh-CN" dirty="0">
              <a:solidFill>
                <a:srgbClr val="005DA2"/>
              </a:solidFill>
              <a:latin typeface="微软雅黑" panose="020B0503020204020204" pitchFamily="34" charset="-122"/>
              <a:ea typeface="微软雅黑" panose="020B0503020204020204" pitchFamily="34" charset="-122"/>
            </a:endParaRPr>
          </a:p>
          <a:p>
            <a:pPr algn="ctr">
              <a:spcAft>
                <a:spcPts val="1200"/>
              </a:spcAft>
            </a:pPr>
            <a:r>
              <a:rPr lang="en-US" altLang="zh-CN" dirty="0">
                <a:solidFill>
                  <a:srgbClr val="C00000"/>
                </a:solidFill>
                <a:latin typeface="微软雅黑" panose="020B0503020204020204" pitchFamily="34" charset="-122"/>
                <a:ea typeface="微软雅黑" panose="020B0503020204020204" pitchFamily="34" charset="-122"/>
              </a:rPr>
              <a:t>[</a:t>
            </a:r>
            <a:r>
              <a:rPr lang="zh-CN" altLang="en-US" dirty="0">
                <a:solidFill>
                  <a:srgbClr val="C00000"/>
                </a:solidFill>
                <a:latin typeface="微软雅黑" panose="020B0503020204020204" pitchFamily="34" charset="-122"/>
                <a:ea typeface="微软雅黑" panose="020B0503020204020204" pitchFamily="34" charset="-122"/>
              </a:rPr>
              <a:t>捕获列表</a:t>
            </a:r>
            <a:r>
              <a:rPr lang="en-US" altLang="zh-CN" dirty="0">
                <a:solidFill>
                  <a:srgbClr val="C00000"/>
                </a:solidFill>
                <a:latin typeface="微软雅黑" panose="020B0503020204020204" pitchFamily="34" charset="-122"/>
                <a:ea typeface="微软雅黑" panose="020B0503020204020204" pitchFamily="34" charset="-122"/>
              </a:rPr>
              <a:t>]</a:t>
            </a:r>
            <a:r>
              <a:rPr lang="zh-CN" altLang="en-US" dirty="0">
                <a:solidFill>
                  <a:srgbClr val="C00000"/>
                </a:solidFill>
                <a:latin typeface="微软雅黑" panose="020B0503020204020204" pitchFamily="34" charset="-122"/>
                <a:ea typeface="微软雅黑" panose="020B0503020204020204" pitchFamily="34" charset="-122"/>
              </a:rPr>
              <a:t> </a:t>
            </a:r>
            <a:r>
              <a:rPr lang="en-US" altLang="zh-CN" dirty="0">
                <a:solidFill>
                  <a:srgbClr val="C00000"/>
                </a:solidFill>
                <a:latin typeface="微软雅黑" panose="020B0503020204020204" pitchFamily="34" charset="-122"/>
                <a:ea typeface="微软雅黑" panose="020B0503020204020204" pitchFamily="34" charset="-122"/>
              </a:rPr>
              <a:t>(</a:t>
            </a:r>
            <a:r>
              <a:rPr lang="zh-CN" altLang="en-US" dirty="0">
                <a:solidFill>
                  <a:srgbClr val="C00000"/>
                </a:solidFill>
                <a:latin typeface="微软雅黑" panose="020B0503020204020204" pitchFamily="34" charset="-122"/>
                <a:ea typeface="微软雅黑" panose="020B0503020204020204" pitchFamily="34" charset="-122"/>
              </a:rPr>
              <a:t>参数列表</a:t>
            </a:r>
            <a:r>
              <a:rPr lang="en-US" altLang="zh-CN" dirty="0">
                <a:solidFill>
                  <a:srgbClr val="C00000"/>
                </a:solidFill>
                <a:latin typeface="微软雅黑" panose="020B0503020204020204" pitchFamily="34" charset="-122"/>
                <a:ea typeface="微软雅黑" panose="020B0503020204020204" pitchFamily="34" charset="-122"/>
              </a:rPr>
              <a:t>)</a:t>
            </a:r>
            <a:r>
              <a:rPr lang="zh-CN" altLang="en-US" dirty="0">
                <a:solidFill>
                  <a:srgbClr val="C00000"/>
                </a:solidFill>
                <a:latin typeface="微软雅黑" panose="020B0503020204020204" pitchFamily="34" charset="-122"/>
                <a:ea typeface="微软雅黑" panose="020B0503020204020204" pitchFamily="34" charset="-122"/>
              </a:rPr>
              <a:t> </a:t>
            </a:r>
            <a:r>
              <a:rPr lang="en-US" altLang="zh-CN" dirty="0">
                <a:solidFill>
                  <a:srgbClr val="C00000"/>
                </a:solidFill>
                <a:latin typeface="微软雅黑" panose="020B0503020204020204" pitchFamily="34" charset="-122"/>
                <a:ea typeface="微软雅黑" panose="020B0503020204020204" pitchFamily="34" charset="-122"/>
              </a:rPr>
              <a:t>-&gt;</a:t>
            </a:r>
            <a:r>
              <a:rPr lang="zh-CN" altLang="en-US" dirty="0">
                <a:solidFill>
                  <a:srgbClr val="C00000"/>
                </a:solidFill>
                <a:latin typeface="微软雅黑" panose="020B0503020204020204" pitchFamily="34" charset="-122"/>
                <a:ea typeface="微软雅黑" panose="020B0503020204020204" pitchFamily="34" charset="-122"/>
              </a:rPr>
              <a:t> 返回类型 </a:t>
            </a:r>
            <a:r>
              <a:rPr lang="en-US" altLang="zh-CN" dirty="0">
                <a:solidFill>
                  <a:srgbClr val="C00000"/>
                </a:solidFill>
                <a:latin typeface="微软雅黑" panose="020B0503020204020204" pitchFamily="34" charset="-122"/>
                <a:ea typeface="微软雅黑" panose="020B0503020204020204" pitchFamily="34" charset="-122"/>
              </a:rPr>
              <a:t>{</a:t>
            </a:r>
            <a:r>
              <a:rPr lang="zh-CN" altLang="en-US" dirty="0">
                <a:solidFill>
                  <a:srgbClr val="C00000"/>
                </a:solidFill>
                <a:latin typeface="微软雅黑" panose="020B0503020204020204" pitchFamily="34" charset="-122"/>
                <a:ea typeface="微软雅黑" panose="020B0503020204020204" pitchFamily="34" charset="-122"/>
              </a:rPr>
              <a:t>函数体</a:t>
            </a:r>
            <a:r>
              <a:rPr lang="en-US" altLang="zh-CN" dirty="0">
                <a:solidFill>
                  <a:srgbClr val="C00000"/>
                </a:solidFill>
                <a:latin typeface="微软雅黑" panose="020B0503020204020204" pitchFamily="34" charset="-122"/>
                <a:ea typeface="微软雅黑" panose="020B0503020204020204" pitchFamily="34" charset="-122"/>
              </a:rPr>
              <a:t>}</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其中参数列表和返回类型可忽略，但必须包含捕获列表和函数体</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a16="http://schemas.microsoft.com/office/drawing/2014/main" id="{714FFB4E-3651-46E8-AC82-E6CE52360B75}"/>
              </a:ext>
            </a:extLst>
          </p:cNvPr>
          <p:cNvGrpSpPr/>
          <p:nvPr/>
        </p:nvGrpSpPr>
        <p:grpSpPr>
          <a:xfrm>
            <a:off x="791580" y="2556344"/>
            <a:ext cx="7776864" cy="1887614"/>
            <a:chOff x="826068" y="2276351"/>
            <a:chExt cx="8064896" cy="34061363"/>
          </a:xfrm>
        </p:grpSpPr>
        <p:sp>
          <p:nvSpPr>
            <p:cNvPr id="10" name="矩形 9">
              <a:extLst>
                <a:ext uri="{FF2B5EF4-FFF2-40B4-BE49-F238E27FC236}">
                  <a16:creationId xmlns:a16="http://schemas.microsoft.com/office/drawing/2014/main" id="{FC1D1033-300A-46D8-A3EE-1E9C35C16FA0}"/>
                </a:ext>
              </a:extLst>
            </p:cNvPr>
            <p:cNvSpPr/>
            <p:nvPr/>
          </p:nvSpPr>
          <p:spPr>
            <a:xfrm>
              <a:off x="826068" y="2276351"/>
              <a:ext cx="8064896" cy="34061363"/>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40D8224F-5E9D-45EF-992D-39DA76B31884}"/>
                </a:ext>
              </a:extLst>
            </p:cNvPr>
            <p:cNvSpPr txBox="1"/>
            <p:nvPr/>
          </p:nvSpPr>
          <p:spPr>
            <a:xfrm>
              <a:off x="889336" y="3448911"/>
              <a:ext cx="7859290" cy="31656226"/>
            </a:xfrm>
            <a:prstGeom prst="rect">
              <a:avLst/>
            </a:prstGeom>
            <a:noFill/>
          </p:spPr>
          <p:txBody>
            <a:bodyPr wrap="square">
              <a:spAutoFit/>
            </a:bodyPr>
            <a:lstStyle/>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std::vector&lt;Review&gt;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arr</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(10);</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设置</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arr</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的值</a:t>
              </a:r>
              <a:endPar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endParaRPr>
            </a:p>
            <a:p>
              <a:endPar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endParaRP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std::sort(</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arr.begin</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arr.end</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[](const</a:t>
              </a:r>
              <a:r>
                <a:rPr lang="zh-CN" altLang="en-US"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Review&amp;</a:t>
              </a:r>
              <a:r>
                <a:rPr lang="zh-CN" altLang="en-US"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l,</a:t>
              </a:r>
              <a:r>
                <a:rPr lang="zh-CN" altLang="en-US"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const</a:t>
              </a:r>
              <a:r>
                <a:rPr lang="zh-CN" altLang="en-US"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Review&amp;</a:t>
              </a:r>
              <a:r>
                <a:rPr lang="zh-CN" altLang="en-US"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r)</a:t>
              </a:r>
              <a:r>
                <a:rPr lang="zh-CN" altLang="en-US"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a:t>
              </a:r>
            </a:p>
            <a:p>
              <a:r>
                <a:rPr lang="zh-CN" altLang="en-US"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return</a:t>
              </a:r>
              <a:r>
                <a:rPr lang="zh-CN" altLang="en-US"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err="1">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l.length</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&lt;</a:t>
              </a:r>
              <a:r>
                <a:rPr lang="zh-CN" altLang="en-US"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err="1">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r.length</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a:t>
              </a:r>
            </a:p>
            <a:p>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p>
          </p:txBody>
        </p:sp>
      </p:grpSp>
    </p:spTree>
    <p:extLst>
      <p:ext uri="{BB962C8B-B14F-4D97-AF65-F5344CB8AC3E}">
        <p14:creationId xmlns:p14="http://schemas.microsoft.com/office/powerpoint/2010/main" val="1809785333"/>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STL</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简介</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CF1A8556-21F8-F7FE-74F1-12C040BE8D26}"/>
              </a:ext>
            </a:extLst>
          </p:cNvPr>
          <p:cNvSpPr txBox="1"/>
          <p:nvPr/>
        </p:nvSpPr>
        <p:spPr>
          <a:xfrm>
            <a:off x="683568" y="699542"/>
            <a:ext cx="7920880" cy="1785104"/>
          </a:xfrm>
          <a:prstGeom prst="rect">
            <a:avLst/>
          </a:prstGeom>
          <a:noFill/>
        </p:spPr>
        <p:txBody>
          <a:bodyPr wrap="square" rtlCol="0">
            <a:spAutoFit/>
          </a:bodyPr>
          <a:lstStyle/>
          <a:p>
            <a:pPr algn="just">
              <a:spcAft>
                <a:spcPts val="1200"/>
              </a:spcAft>
            </a:pPr>
            <a:r>
              <a:rPr lang="en-US" altLang="zh-CN" dirty="0">
                <a:solidFill>
                  <a:srgbClr val="005DA2"/>
                </a:solidFill>
                <a:latin typeface="微软雅黑" panose="020B0503020204020204" pitchFamily="34" charset="-122"/>
                <a:ea typeface="微软雅黑" panose="020B0503020204020204" pitchFamily="34" charset="-122"/>
              </a:rPr>
              <a:t>Alex </a:t>
            </a:r>
            <a:r>
              <a:rPr lang="en-US" altLang="zh-CN" dirty="0" err="1">
                <a:solidFill>
                  <a:srgbClr val="005DA2"/>
                </a:solidFill>
                <a:latin typeface="微软雅黑" panose="020B0503020204020204" pitchFamily="34" charset="-122"/>
                <a:ea typeface="微软雅黑" panose="020B0503020204020204" pitchFamily="34" charset="-122"/>
              </a:rPr>
              <a:t>Stepanov</a:t>
            </a:r>
            <a:r>
              <a:rPr lang="en-US" altLang="zh-CN" dirty="0">
                <a:solidFill>
                  <a:srgbClr val="005DA2"/>
                </a:solidFill>
                <a:latin typeface="微软雅黑" panose="020B0503020204020204" pitchFamily="34" charset="-122"/>
                <a:ea typeface="微软雅黑" panose="020B0503020204020204" pitchFamily="34" charset="-122"/>
              </a:rPr>
              <a:t> </a:t>
            </a:r>
            <a:r>
              <a:rPr lang="zh-CN" altLang="en-US" dirty="0">
                <a:solidFill>
                  <a:srgbClr val="005DA2"/>
                </a:solidFill>
                <a:latin typeface="微软雅黑" panose="020B0503020204020204" pitchFamily="34" charset="-122"/>
                <a:ea typeface="微软雅黑" panose="020B0503020204020204" pitchFamily="34" charset="-122"/>
              </a:rPr>
              <a:t>和</a:t>
            </a:r>
            <a:r>
              <a:rPr lang="en-US" altLang="zh-CN" dirty="0">
                <a:solidFill>
                  <a:srgbClr val="005DA2"/>
                </a:solidFill>
                <a:latin typeface="微软雅黑" panose="020B0503020204020204" pitchFamily="34" charset="-122"/>
                <a:ea typeface="微软雅黑" panose="020B0503020204020204" pitchFamily="34" charset="-122"/>
              </a:rPr>
              <a:t> Meng Lee </a:t>
            </a:r>
            <a:r>
              <a:rPr lang="zh-CN" altLang="en-US" dirty="0">
                <a:solidFill>
                  <a:srgbClr val="005DA2"/>
                </a:solidFill>
                <a:latin typeface="微软雅黑" panose="020B0503020204020204" pitchFamily="34" charset="-122"/>
                <a:ea typeface="微软雅黑" panose="020B0503020204020204" pitchFamily="34" charset="-122"/>
              </a:rPr>
              <a:t>于 </a:t>
            </a:r>
            <a:r>
              <a:rPr lang="en-US" altLang="zh-CN" dirty="0">
                <a:solidFill>
                  <a:srgbClr val="005DA2"/>
                </a:solidFill>
                <a:latin typeface="微软雅黑" panose="020B0503020204020204" pitchFamily="34" charset="-122"/>
                <a:ea typeface="微软雅黑" panose="020B0503020204020204" pitchFamily="34" charset="-122"/>
              </a:rPr>
              <a:t>1994</a:t>
            </a:r>
            <a:r>
              <a:rPr lang="zh-CN" altLang="en-US" dirty="0">
                <a:solidFill>
                  <a:srgbClr val="005DA2"/>
                </a:solidFill>
                <a:latin typeface="微软雅黑" panose="020B0503020204020204" pitchFamily="34" charset="-122"/>
                <a:ea typeface="微软雅黑" panose="020B0503020204020204" pitchFamily="34" charset="-122"/>
              </a:rPr>
              <a:t>年在惠普实验室开发出</a:t>
            </a:r>
            <a:r>
              <a:rPr lang="en-US" altLang="zh-CN" dirty="0">
                <a:solidFill>
                  <a:srgbClr val="005DA2"/>
                </a:solidFill>
                <a:latin typeface="微软雅黑" panose="020B0503020204020204" pitchFamily="34" charset="-122"/>
                <a:ea typeface="微软雅黑" panose="020B0503020204020204" pitchFamily="34" charset="-122"/>
              </a:rPr>
              <a:t>STL</a:t>
            </a:r>
            <a:r>
              <a:rPr lang="zh-CN" altLang="en-US" dirty="0">
                <a:solidFill>
                  <a:srgbClr val="005DA2"/>
                </a:solidFill>
                <a:latin typeface="微软雅黑" panose="020B0503020204020204" pitchFamily="34" charset="-122"/>
                <a:ea typeface="微软雅黑" panose="020B0503020204020204" pitchFamily="34" charset="-122"/>
              </a:rPr>
              <a:t>（</a:t>
            </a:r>
            <a:r>
              <a:rPr lang="en-US" altLang="zh-CN" dirty="0">
                <a:solidFill>
                  <a:srgbClr val="005DA2"/>
                </a:solidFill>
                <a:latin typeface="微软雅黑" panose="020B0503020204020204" pitchFamily="34" charset="-122"/>
                <a:ea typeface="微软雅黑" panose="020B0503020204020204" pitchFamily="34" charset="-122"/>
              </a:rPr>
              <a:t>Standard Template Library</a:t>
            </a:r>
            <a:r>
              <a:rPr lang="zh-CN" altLang="en-US" dirty="0">
                <a:solidFill>
                  <a:srgbClr val="005DA2"/>
                </a:solidFill>
                <a:latin typeface="微软雅黑" panose="020B0503020204020204" pitchFamily="34" charset="-122"/>
                <a:ea typeface="微软雅黑" panose="020B0503020204020204" pitchFamily="34" charset="-122"/>
              </a:rPr>
              <a:t>）库并发布第一个版本</a:t>
            </a:r>
            <a:endParaRPr lang="en-US" altLang="zh-CN" dirty="0">
              <a:solidFill>
                <a:srgbClr val="005DA2"/>
              </a:solidFill>
              <a:latin typeface="微软雅黑" panose="020B0503020204020204" pitchFamily="34" charset="-122"/>
              <a:ea typeface="微软雅黑" panose="020B0503020204020204" pitchFamily="34" charset="-122"/>
            </a:endParaRPr>
          </a:p>
          <a:p>
            <a:pPr algn="just">
              <a:spcAft>
                <a:spcPts val="1200"/>
              </a:spcAft>
            </a:pPr>
            <a:endParaRPr lang="en-US" altLang="zh-CN" dirty="0">
              <a:solidFill>
                <a:srgbClr val="005DA2"/>
              </a:solidFill>
              <a:latin typeface="微软雅黑" panose="020B0503020204020204" pitchFamily="34" charset="-122"/>
              <a:ea typeface="微软雅黑" panose="020B0503020204020204" pitchFamily="34" charset="-122"/>
            </a:endParaRPr>
          </a:p>
          <a:p>
            <a:pPr algn="just">
              <a:spcAft>
                <a:spcPts val="1200"/>
              </a:spcAft>
            </a:pPr>
            <a:r>
              <a:rPr lang="en-US" altLang="zh-CN" dirty="0">
                <a:solidFill>
                  <a:srgbClr val="005DA2"/>
                </a:solidFill>
                <a:latin typeface="微软雅黑" panose="020B0503020204020204" pitchFamily="34" charset="-122"/>
                <a:ea typeface="微软雅黑" panose="020B0503020204020204" pitchFamily="34" charset="-122"/>
              </a:rPr>
              <a:t>C++</a:t>
            </a:r>
            <a:r>
              <a:rPr lang="zh-CN" altLang="en-US" dirty="0">
                <a:solidFill>
                  <a:srgbClr val="005DA2"/>
                </a:solidFill>
                <a:latin typeface="微软雅黑" panose="020B0503020204020204" pitchFamily="34" charset="-122"/>
                <a:ea typeface="微软雅黑" panose="020B0503020204020204" pitchFamily="34" charset="-122"/>
              </a:rPr>
              <a:t>标准模板库</a:t>
            </a:r>
            <a:r>
              <a:rPr lang="en-US" altLang="zh-CN" dirty="0">
                <a:solidFill>
                  <a:srgbClr val="005DA2"/>
                </a:solidFill>
                <a:latin typeface="微软雅黑" panose="020B0503020204020204" pitchFamily="34" charset="-122"/>
                <a:ea typeface="微软雅黑" panose="020B0503020204020204" pitchFamily="34" charset="-122"/>
              </a:rPr>
              <a:t>STL</a:t>
            </a:r>
            <a:r>
              <a:rPr lang="zh-CN" altLang="en-US" dirty="0">
                <a:solidFill>
                  <a:srgbClr val="005DA2"/>
                </a:solidFill>
                <a:latin typeface="微软雅黑" panose="020B0503020204020204" pitchFamily="34" charset="-122"/>
                <a:ea typeface="微软雅黑" panose="020B0503020204020204" pitchFamily="34" charset="-122"/>
              </a:rPr>
              <a:t>在</a:t>
            </a:r>
            <a:r>
              <a:rPr lang="en-US" altLang="zh-CN" dirty="0">
                <a:solidFill>
                  <a:srgbClr val="005DA2"/>
                </a:solidFill>
                <a:latin typeface="微软雅黑" panose="020B0503020204020204" pitchFamily="34" charset="-122"/>
                <a:ea typeface="微软雅黑" panose="020B0503020204020204" pitchFamily="34" charset="-122"/>
              </a:rPr>
              <a:t>C++98</a:t>
            </a:r>
            <a:r>
              <a:rPr lang="zh-CN" altLang="en-US" dirty="0">
                <a:solidFill>
                  <a:srgbClr val="005DA2"/>
                </a:solidFill>
                <a:latin typeface="微软雅黑" panose="020B0503020204020204" pitchFamily="34" charset="-122"/>
                <a:ea typeface="微软雅黑" panose="020B0503020204020204" pitchFamily="34" charset="-122"/>
              </a:rPr>
              <a:t>版本中正式称为</a:t>
            </a:r>
            <a:r>
              <a:rPr lang="en-US" altLang="zh-CN" dirty="0">
                <a:solidFill>
                  <a:srgbClr val="005DA2"/>
                </a:solidFill>
                <a:latin typeface="微软雅黑" panose="020B0503020204020204" pitchFamily="34" charset="-122"/>
                <a:ea typeface="微软雅黑" panose="020B0503020204020204" pitchFamily="34" charset="-122"/>
              </a:rPr>
              <a:t>C++</a:t>
            </a:r>
            <a:r>
              <a:rPr lang="zh-CN" altLang="en-US" dirty="0">
                <a:solidFill>
                  <a:srgbClr val="005DA2"/>
                </a:solidFill>
                <a:latin typeface="微软雅黑" panose="020B0503020204020204" pitchFamily="34" charset="-122"/>
                <a:ea typeface="微软雅黑" panose="020B0503020204020204" pitchFamily="34" charset="-122"/>
              </a:rPr>
              <a:t>标准的一部分，并且在之后的标准修订中不断扩充，是</a:t>
            </a:r>
            <a:r>
              <a:rPr lang="en-US" altLang="zh-CN" dirty="0">
                <a:solidFill>
                  <a:srgbClr val="005DA2"/>
                </a:solidFill>
                <a:latin typeface="微软雅黑" panose="020B0503020204020204" pitchFamily="34" charset="-122"/>
                <a:ea typeface="微软雅黑" panose="020B0503020204020204" pitchFamily="34" charset="-122"/>
              </a:rPr>
              <a:t>C++</a:t>
            </a:r>
            <a:r>
              <a:rPr lang="zh-CN" altLang="en-US" dirty="0">
                <a:solidFill>
                  <a:srgbClr val="005DA2"/>
                </a:solidFill>
                <a:latin typeface="微软雅黑" panose="020B0503020204020204" pitchFamily="34" charset="-122"/>
                <a:ea typeface="微软雅黑" panose="020B0503020204020204" pitchFamily="34" charset="-122"/>
              </a:rPr>
              <a:t>开发必不可少的高效工具集</a:t>
            </a:r>
            <a:endParaRPr lang="en-US" altLang="zh-CN" dirty="0">
              <a:solidFill>
                <a:srgbClr val="005DA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0681685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lambda</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表达式</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708C6A33-E931-4C1C-8B55-621E63A68D97}"/>
              </a:ext>
            </a:extLst>
          </p:cNvPr>
          <p:cNvSpPr txBox="1"/>
          <p:nvPr/>
        </p:nvSpPr>
        <p:spPr>
          <a:xfrm>
            <a:off x="683568" y="699542"/>
            <a:ext cx="7992888" cy="4247317"/>
          </a:xfrm>
          <a:prstGeom prst="rect">
            <a:avLst/>
          </a:prstGeom>
          <a:noFill/>
        </p:spPr>
        <p:txBody>
          <a:bodyPr wrap="square">
            <a:spAutoFit/>
          </a:bodyPr>
          <a:lstStyle/>
          <a:p>
            <a:pPr marL="285750" indent="-285750" algn="just">
              <a:spcAft>
                <a:spcPts val="1200"/>
              </a:spcAft>
              <a:buFont typeface="Arial" panose="020B0604020202020204" pitchFamily="34" charset="0"/>
              <a:buChar char="•"/>
            </a:pPr>
            <a:r>
              <a:rPr lang="en-US" altLang="zh-CN" dirty="0">
                <a:solidFill>
                  <a:srgbClr val="005DA2"/>
                </a:solidFill>
                <a:latin typeface="微软雅黑" panose="020B0503020204020204" pitchFamily="34" charset="-122"/>
                <a:ea typeface="微软雅黑" panose="020B0503020204020204" pitchFamily="34" charset="-122"/>
              </a:rPr>
              <a:t>lambda</a:t>
            </a:r>
            <a:r>
              <a:rPr lang="zh-CN" altLang="en-US" dirty="0">
                <a:solidFill>
                  <a:srgbClr val="005DA2"/>
                </a:solidFill>
                <a:latin typeface="微软雅黑" panose="020B0503020204020204" pitchFamily="34" charset="-122"/>
                <a:ea typeface="微软雅黑" panose="020B0503020204020204" pitchFamily="34" charset="-122"/>
              </a:rPr>
              <a:t>表达式的结构为：</a:t>
            </a:r>
            <a:endParaRPr lang="en-US" altLang="zh-CN" dirty="0">
              <a:solidFill>
                <a:srgbClr val="005DA2"/>
              </a:solidFill>
              <a:latin typeface="微软雅黑" panose="020B0503020204020204" pitchFamily="34" charset="-122"/>
              <a:ea typeface="微软雅黑" panose="020B0503020204020204" pitchFamily="34" charset="-122"/>
            </a:endParaRPr>
          </a:p>
          <a:p>
            <a:pPr algn="ctr">
              <a:spcAft>
                <a:spcPts val="1200"/>
              </a:spcAft>
            </a:pPr>
            <a:r>
              <a:rPr lang="en-US" altLang="zh-CN" dirty="0">
                <a:solidFill>
                  <a:srgbClr val="C00000"/>
                </a:solidFill>
                <a:latin typeface="微软雅黑" panose="020B0503020204020204" pitchFamily="34" charset="-122"/>
                <a:ea typeface="微软雅黑" panose="020B0503020204020204" pitchFamily="34" charset="-122"/>
              </a:rPr>
              <a:t>[</a:t>
            </a:r>
            <a:r>
              <a:rPr lang="zh-CN" altLang="en-US" dirty="0">
                <a:solidFill>
                  <a:srgbClr val="C00000"/>
                </a:solidFill>
                <a:latin typeface="微软雅黑" panose="020B0503020204020204" pitchFamily="34" charset="-122"/>
                <a:ea typeface="微软雅黑" panose="020B0503020204020204" pitchFamily="34" charset="-122"/>
              </a:rPr>
              <a:t>捕获列表</a:t>
            </a:r>
            <a:r>
              <a:rPr lang="en-US" altLang="zh-CN" dirty="0">
                <a:solidFill>
                  <a:srgbClr val="C00000"/>
                </a:solidFill>
                <a:latin typeface="微软雅黑" panose="020B0503020204020204" pitchFamily="34" charset="-122"/>
                <a:ea typeface="微软雅黑" panose="020B0503020204020204" pitchFamily="34" charset="-122"/>
              </a:rPr>
              <a:t>]</a:t>
            </a:r>
            <a:r>
              <a:rPr lang="zh-CN" altLang="en-US" dirty="0">
                <a:solidFill>
                  <a:srgbClr val="C00000"/>
                </a:solidFill>
                <a:latin typeface="微软雅黑" panose="020B0503020204020204" pitchFamily="34" charset="-122"/>
                <a:ea typeface="微软雅黑" panose="020B0503020204020204" pitchFamily="34" charset="-122"/>
              </a:rPr>
              <a:t> </a:t>
            </a:r>
            <a:r>
              <a:rPr lang="en-US" altLang="zh-CN" dirty="0">
                <a:solidFill>
                  <a:srgbClr val="C00000"/>
                </a:solidFill>
                <a:latin typeface="微软雅黑" panose="020B0503020204020204" pitchFamily="34" charset="-122"/>
                <a:ea typeface="微软雅黑" panose="020B0503020204020204" pitchFamily="34" charset="-122"/>
              </a:rPr>
              <a:t>(</a:t>
            </a:r>
            <a:r>
              <a:rPr lang="zh-CN" altLang="en-US" dirty="0">
                <a:solidFill>
                  <a:srgbClr val="C00000"/>
                </a:solidFill>
                <a:latin typeface="微软雅黑" panose="020B0503020204020204" pitchFamily="34" charset="-122"/>
                <a:ea typeface="微软雅黑" panose="020B0503020204020204" pitchFamily="34" charset="-122"/>
              </a:rPr>
              <a:t>参数列表</a:t>
            </a:r>
            <a:r>
              <a:rPr lang="en-US" altLang="zh-CN" dirty="0">
                <a:solidFill>
                  <a:srgbClr val="C00000"/>
                </a:solidFill>
                <a:latin typeface="微软雅黑" panose="020B0503020204020204" pitchFamily="34" charset="-122"/>
                <a:ea typeface="微软雅黑" panose="020B0503020204020204" pitchFamily="34" charset="-122"/>
              </a:rPr>
              <a:t>)</a:t>
            </a:r>
            <a:r>
              <a:rPr lang="zh-CN" altLang="en-US" dirty="0">
                <a:solidFill>
                  <a:srgbClr val="C00000"/>
                </a:solidFill>
                <a:latin typeface="微软雅黑" panose="020B0503020204020204" pitchFamily="34" charset="-122"/>
                <a:ea typeface="微软雅黑" panose="020B0503020204020204" pitchFamily="34" charset="-122"/>
              </a:rPr>
              <a:t> </a:t>
            </a:r>
            <a:r>
              <a:rPr lang="en-US" altLang="zh-CN" dirty="0">
                <a:solidFill>
                  <a:srgbClr val="C00000"/>
                </a:solidFill>
                <a:latin typeface="微软雅黑" panose="020B0503020204020204" pitchFamily="34" charset="-122"/>
                <a:ea typeface="微软雅黑" panose="020B0503020204020204" pitchFamily="34" charset="-122"/>
              </a:rPr>
              <a:t>-&gt;</a:t>
            </a:r>
            <a:r>
              <a:rPr lang="zh-CN" altLang="en-US" dirty="0">
                <a:solidFill>
                  <a:srgbClr val="C00000"/>
                </a:solidFill>
                <a:latin typeface="微软雅黑" panose="020B0503020204020204" pitchFamily="34" charset="-122"/>
                <a:ea typeface="微软雅黑" panose="020B0503020204020204" pitchFamily="34" charset="-122"/>
              </a:rPr>
              <a:t> 返回类型 </a:t>
            </a:r>
            <a:r>
              <a:rPr lang="en-US" altLang="zh-CN" dirty="0">
                <a:solidFill>
                  <a:srgbClr val="C00000"/>
                </a:solidFill>
                <a:latin typeface="微软雅黑" panose="020B0503020204020204" pitchFamily="34" charset="-122"/>
                <a:ea typeface="微软雅黑" panose="020B0503020204020204" pitchFamily="34" charset="-122"/>
              </a:rPr>
              <a:t>{</a:t>
            </a:r>
            <a:r>
              <a:rPr lang="zh-CN" altLang="en-US" dirty="0">
                <a:solidFill>
                  <a:srgbClr val="C00000"/>
                </a:solidFill>
                <a:latin typeface="微软雅黑" panose="020B0503020204020204" pitchFamily="34" charset="-122"/>
                <a:ea typeface="微软雅黑" panose="020B0503020204020204" pitchFamily="34" charset="-122"/>
              </a:rPr>
              <a:t>函数体</a:t>
            </a:r>
            <a:r>
              <a:rPr lang="en-US" altLang="zh-CN" dirty="0">
                <a:solidFill>
                  <a:srgbClr val="C00000"/>
                </a:solidFill>
                <a:latin typeface="微软雅黑" panose="020B0503020204020204" pitchFamily="34" charset="-122"/>
                <a:ea typeface="微软雅黑" panose="020B0503020204020204" pitchFamily="34" charset="-122"/>
              </a:rPr>
              <a:t>}</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参数列表和函数体与函数定义中的概念相同</a:t>
            </a:r>
            <a:endParaRPr lang="en-US" altLang="zh-CN" dirty="0">
              <a:solidFill>
                <a:srgbClr val="005DA2"/>
              </a:solidFill>
              <a:latin typeface="微软雅黑" panose="020B0503020204020204" pitchFamily="34" charset="-122"/>
              <a:ea typeface="微软雅黑" panose="020B0503020204020204" pitchFamily="34" charset="-122"/>
            </a:endParaRPr>
          </a:p>
          <a:p>
            <a:pPr marL="742950" lvl="1"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省略参数列表时，等同于无参函数</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返回类型指定</a:t>
            </a:r>
            <a:r>
              <a:rPr lang="en-US" altLang="zh-CN" dirty="0">
                <a:solidFill>
                  <a:srgbClr val="005DA2"/>
                </a:solidFill>
                <a:latin typeface="微软雅黑" panose="020B0503020204020204" pitchFamily="34" charset="-122"/>
                <a:ea typeface="微软雅黑" panose="020B0503020204020204" pitchFamily="34" charset="-122"/>
              </a:rPr>
              <a:t>lambda</a:t>
            </a:r>
            <a:r>
              <a:rPr lang="zh-CN" altLang="en-US" dirty="0">
                <a:solidFill>
                  <a:srgbClr val="005DA2"/>
                </a:solidFill>
                <a:latin typeface="微软雅黑" panose="020B0503020204020204" pitchFamily="34" charset="-122"/>
                <a:ea typeface="微软雅黑" panose="020B0503020204020204" pitchFamily="34" charset="-122"/>
              </a:rPr>
              <a:t>仿函数返回值，省略时按函数体返回值进行推断</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捕获列表用于捕获作用域内局部变量</a:t>
            </a:r>
            <a:endParaRPr lang="en-US" altLang="zh-CN" dirty="0">
              <a:solidFill>
                <a:srgbClr val="005DA2"/>
              </a:solidFill>
              <a:latin typeface="微软雅黑" panose="020B0503020204020204" pitchFamily="34" charset="-122"/>
              <a:ea typeface="微软雅黑" panose="020B0503020204020204" pitchFamily="34" charset="-122"/>
            </a:endParaRPr>
          </a:p>
          <a:p>
            <a:pPr marL="742950" lvl="1"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捕获列表为空（</a:t>
            </a:r>
            <a:r>
              <a:rPr lang="en-US" altLang="zh-CN" dirty="0">
                <a:solidFill>
                  <a:srgbClr val="C00000"/>
                </a:solidFill>
                <a:latin typeface="微软雅黑" panose="020B0503020204020204" pitchFamily="34" charset="-122"/>
                <a:ea typeface="微软雅黑" panose="020B0503020204020204" pitchFamily="34" charset="-122"/>
              </a:rPr>
              <a:t>[]</a:t>
            </a:r>
            <a:r>
              <a:rPr lang="zh-CN" altLang="en-US" dirty="0">
                <a:solidFill>
                  <a:srgbClr val="005DA2"/>
                </a:solidFill>
                <a:latin typeface="微软雅黑" panose="020B0503020204020204" pitchFamily="34" charset="-122"/>
                <a:ea typeface="微软雅黑" panose="020B0503020204020204" pitchFamily="34" charset="-122"/>
              </a:rPr>
              <a:t>）时不使用局部变量</a:t>
            </a:r>
            <a:endParaRPr lang="en-US" altLang="zh-CN" dirty="0">
              <a:solidFill>
                <a:srgbClr val="005DA2"/>
              </a:solidFill>
              <a:latin typeface="微软雅黑" panose="020B0503020204020204" pitchFamily="34" charset="-122"/>
              <a:ea typeface="微软雅黑" panose="020B0503020204020204" pitchFamily="34" charset="-122"/>
            </a:endParaRPr>
          </a:p>
          <a:p>
            <a:pPr marL="742950" lvl="1"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捕获列表使用</a:t>
            </a:r>
            <a:r>
              <a:rPr lang="en-US" altLang="zh-CN" dirty="0">
                <a:solidFill>
                  <a:srgbClr val="005DA2"/>
                </a:solidFill>
                <a:latin typeface="微软雅黑" panose="020B0503020204020204" pitchFamily="34" charset="-122"/>
                <a:ea typeface="微软雅黑" panose="020B0503020204020204" pitchFamily="34" charset="-122"/>
              </a:rPr>
              <a:t>=/&amp;</a:t>
            </a:r>
            <a:r>
              <a:rPr lang="zh-CN" altLang="en-US" dirty="0">
                <a:solidFill>
                  <a:srgbClr val="005DA2"/>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a:t>
            </a:r>
            <a:r>
              <a:rPr lang="en-US" altLang="zh-CN" dirty="0">
                <a:solidFill>
                  <a:srgbClr val="005DA2"/>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[&amp;]</a:t>
            </a:r>
            <a:r>
              <a:rPr lang="zh-CN" altLang="en-US" dirty="0">
                <a:solidFill>
                  <a:srgbClr val="005DA2"/>
                </a:solidFill>
                <a:latin typeface="微软雅黑" panose="020B0503020204020204" pitchFamily="34" charset="-122"/>
                <a:ea typeface="微软雅黑" panose="020B0503020204020204" pitchFamily="34" charset="-122"/>
              </a:rPr>
              <a:t>）可</a:t>
            </a:r>
            <a:r>
              <a:rPr lang="zh-CN" altLang="en-US" dirty="0">
                <a:solidFill>
                  <a:srgbClr val="C00000"/>
                </a:solidFill>
                <a:latin typeface="微软雅黑" panose="020B0503020204020204" pitchFamily="34" charset="-122"/>
                <a:ea typeface="微软雅黑" panose="020B0503020204020204" pitchFamily="34" charset="-122"/>
              </a:rPr>
              <a:t>隐式按值或引用</a:t>
            </a:r>
            <a:r>
              <a:rPr lang="zh-CN" altLang="en-US" dirty="0">
                <a:solidFill>
                  <a:srgbClr val="005DA2"/>
                </a:solidFill>
                <a:latin typeface="微软雅黑" panose="020B0503020204020204" pitchFamily="34" charset="-122"/>
                <a:ea typeface="微软雅黑" panose="020B0503020204020204" pitchFamily="34" charset="-122"/>
              </a:rPr>
              <a:t>捕获可见局部变量</a:t>
            </a:r>
            <a:endParaRPr lang="en-US" altLang="zh-CN" dirty="0">
              <a:solidFill>
                <a:srgbClr val="005DA2"/>
              </a:solidFill>
              <a:latin typeface="微软雅黑" panose="020B0503020204020204" pitchFamily="34" charset="-122"/>
              <a:ea typeface="微软雅黑" panose="020B0503020204020204" pitchFamily="34" charset="-122"/>
            </a:endParaRPr>
          </a:p>
          <a:p>
            <a:pPr marL="742950" lvl="1"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捕获列表支持直接列出逗号分隔的变量名称列表</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使用时</a:t>
            </a:r>
            <a:r>
              <a:rPr lang="en-US" altLang="zh-CN" dirty="0">
                <a:solidFill>
                  <a:srgbClr val="005DA2"/>
                </a:solidFill>
                <a:latin typeface="微软雅黑" panose="020B0503020204020204" pitchFamily="34" charset="-122"/>
                <a:ea typeface="微软雅黑" panose="020B0503020204020204" pitchFamily="34" charset="-122"/>
              </a:rPr>
              <a:t>lambda</a:t>
            </a:r>
            <a:r>
              <a:rPr lang="zh-CN" altLang="en-US" dirty="0">
                <a:solidFill>
                  <a:srgbClr val="005DA2"/>
                </a:solidFill>
                <a:latin typeface="微软雅黑" panose="020B0503020204020204" pitchFamily="34" charset="-122"/>
                <a:ea typeface="微软雅黑" panose="020B0503020204020204" pitchFamily="34" charset="-122"/>
              </a:rPr>
              <a:t>表达式可</a:t>
            </a:r>
            <a:r>
              <a:rPr lang="zh-CN" altLang="en-US" dirty="0">
                <a:solidFill>
                  <a:srgbClr val="C00000"/>
                </a:solidFill>
                <a:latin typeface="微软雅黑" panose="020B0503020204020204" pitchFamily="34" charset="-122"/>
                <a:ea typeface="微软雅黑" panose="020B0503020204020204" pitchFamily="34" charset="-122"/>
              </a:rPr>
              <a:t>配合</a:t>
            </a:r>
            <a:r>
              <a:rPr lang="en-US" altLang="zh-CN" dirty="0">
                <a:solidFill>
                  <a:srgbClr val="C00000"/>
                </a:solidFill>
                <a:latin typeface="微软雅黑" panose="020B0503020204020204" pitchFamily="34" charset="-122"/>
                <a:ea typeface="微软雅黑" panose="020B0503020204020204" pitchFamily="34" charset="-122"/>
              </a:rPr>
              <a:t>auto</a:t>
            </a:r>
            <a:r>
              <a:rPr lang="zh-CN" altLang="en-US" dirty="0">
                <a:solidFill>
                  <a:srgbClr val="005DA2"/>
                </a:solidFill>
                <a:latin typeface="微软雅黑" panose="020B0503020204020204" pitchFamily="34" charset="-122"/>
                <a:ea typeface="微软雅黑" panose="020B0503020204020204" pitchFamily="34" charset="-122"/>
              </a:rPr>
              <a:t>关键字使用，自动化类型分析过程</a:t>
            </a:r>
            <a:endParaRPr lang="en-US" altLang="zh-CN" dirty="0">
              <a:solidFill>
                <a:srgbClr val="005DA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9392208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lambda</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表达式</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B98E310A-5590-5076-F05B-6940CE04261B}"/>
              </a:ext>
            </a:extLst>
          </p:cNvPr>
          <p:cNvGrpSpPr/>
          <p:nvPr/>
        </p:nvGrpSpPr>
        <p:grpSpPr>
          <a:xfrm>
            <a:off x="683568" y="771550"/>
            <a:ext cx="7776864" cy="2405413"/>
            <a:chOff x="826068" y="2276351"/>
            <a:chExt cx="8064896" cy="34061363"/>
          </a:xfrm>
        </p:grpSpPr>
        <p:sp>
          <p:nvSpPr>
            <p:cNvPr id="3" name="矩形 2">
              <a:extLst>
                <a:ext uri="{FF2B5EF4-FFF2-40B4-BE49-F238E27FC236}">
                  <a16:creationId xmlns:a16="http://schemas.microsoft.com/office/drawing/2014/main" id="{0E085A97-B8CD-FB7A-B23E-BD287E1A5BB1}"/>
                </a:ext>
              </a:extLst>
            </p:cNvPr>
            <p:cNvSpPr/>
            <p:nvPr/>
          </p:nvSpPr>
          <p:spPr>
            <a:xfrm>
              <a:off x="826068" y="2276351"/>
              <a:ext cx="8064896" cy="34061363"/>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id="{87C0916E-E159-6F72-5237-B73A08F349E5}"/>
                </a:ext>
              </a:extLst>
            </p:cNvPr>
            <p:cNvSpPr txBox="1"/>
            <p:nvPr/>
          </p:nvSpPr>
          <p:spPr>
            <a:xfrm>
              <a:off x="928871" y="2963748"/>
              <a:ext cx="7859290" cy="32686554"/>
            </a:xfrm>
            <a:prstGeom prst="rect">
              <a:avLst/>
            </a:prstGeom>
            <a:noFill/>
          </p:spPr>
          <p:txBody>
            <a:bodyPr wrap="square">
              <a:spAutoFit/>
            </a:bodyPr>
            <a:lstStyle/>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void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func</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int v = 42;</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auto</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f = </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[v] { return v; }</a:t>
              </a:r>
              <a:r>
                <a:rPr lang="en-US" altLang="zh-CN" dirty="0">
                  <a:latin typeface="Microsoft YaHei" panose="020B0503020204020204" pitchFamily="34" charset="-122"/>
                  <a:ea typeface="Microsoft YaHei" panose="020B0503020204020204" pitchFamily="34" charset="-122"/>
                  <a:cs typeface="Times New Roman" panose="02020603050405020304" pitchFamily="18" charset="0"/>
                </a:rPr>
                <a:t>;</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auto</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g = </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[&amp;v] { return ++v; }</a:t>
              </a:r>
              <a:r>
                <a:rPr lang="en-US" altLang="zh-CN" dirty="0">
                  <a:latin typeface="Microsoft YaHei" panose="020B0503020204020204" pitchFamily="34" charset="-122"/>
                  <a:ea typeface="Microsoft YaHei" panose="020B0503020204020204" pitchFamily="34" charset="-122"/>
                  <a:cs typeface="Times New Roman" panose="02020603050405020304" pitchFamily="18" charset="0"/>
                </a:rPr>
                <a:t>;</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int lv = f(),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lr</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 g();  		    </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 lv = 42, </a:t>
              </a:r>
              <a:r>
                <a:rPr lang="en-US" altLang="zh-CN" dirty="0" err="1">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lr</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 = 43</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v = 7;</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lv = f(),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lr</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 g();       		    </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 lv = 42, </a:t>
              </a:r>
              <a:r>
                <a:rPr lang="en-US" altLang="zh-CN" dirty="0" err="1">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lr</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 = 8</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p>
          </p:txBody>
        </p:sp>
      </p:grpSp>
      <p:grpSp>
        <p:nvGrpSpPr>
          <p:cNvPr id="5" name="组合 4">
            <a:extLst>
              <a:ext uri="{FF2B5EF4-FFF2-40B4-BE49-F238E27FC236}">
                <a16:creationId xmlns:a16="http://schemas.microsoft.com/office/drawing/2014/main" id="{E2513254-05EA-54A9-B749-70384EF65F55}"/>
              </a:ext>
            </a:extLst>
          </p:cNvPr>
          <p:cNvGrpSpPr/>
          <p:nvPr/>
        </p:nvGrpSpPr>
        <p:grpSpPr>
          <a:xfrm>
            <a:off x="683568" y="3368838"/>
            <a:ext cx="7776864" cy="1574464"/>
            <a:chOff x="826068" y="2276351"/>
            <a:chExt cx="8064896" cy="34061363"/>
          </a:xfrm>
        </p:grpSpPr>
        <p:sp>
          <p:nvSpPr>
            <p:cNvPr id="6" name="矩形 5">
              <a:extLst>
                <a:ext uri="{FF2B5EF4-FFF2-40B4-BE49-F238E27FC236}">
                  <a16:creationId xmlns:a16="http://schemas.microsoft.com/office/drawing/2014/main" id="{9DB37541-EF91-9177-27DC-2F06F4416A55}"/>
                </a:ext>
              </a:extLst>
            </p:cNvPr>
            <p:cNvSpPr/>
            <p:nvPr/>
          </p:nvSpPr>
          <p:spPr>
            <a:xfrm>
              <a:off x="826068" y="2276351"/>
              <a:ext cx="8064896" cy="34061363"/>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ADF4F91D-35AE-C433-3746-6D244656BFB4}"/>
                </a:ext>
              </a:extLst>
            </p:cNvPr>
            <p:cNvSpPr txBox="1"/>
            <p:nvPr/>
          </p:nvSpPr>
          <p:spPr>
            <a:xfrm>
              <a:off x="928871" y="2963738"/>
              <a:ext cx="7859290" cy="31959959"/>
            </a:xfrm>
            <a:prstGeom prst="rect">
              <a:avLst/>
            </a:prstGeom>
            <a:noFill/>
          </p:spPr>
          <p:txBody>
            <a:bodyPr wrap="square">
              <a:spAutoFit/>
            </a:bodyPr>
            <a:lstStyle/>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vector&lt;string&gt; words{ /* … */ };</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char splitter = </a:t>
              </a:r>
              <a:r>
                <a:rPr lang="en-US" altLang="zh-CN"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for_each</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words.begin</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words.end</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[=](const string&amp; s){</a:t>
              </a:r>
            </a:p>
            <a:p>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err="1">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cout</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 &lt;&lt; s &lt;&lt; splitter;</a:t>
              </a:r>
            </a:p>
            <a:p>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p>
          </p:txBody>
        </p:sp>
      </p:grpSp>
    </p:spTree>
    <p:extLst>
      <p:ext uri="{BB962C8B-B14F-4D97-AF65-F5344CB8AC3E}">
        <p14:creationId xmlns:p14="http://schemas.microsoft.com/office/powerpoint/2010/main" val="186385775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STL</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708C6A33-E931-4C1C-8B55-621E63A68D97}"/>
              </a:ext>
            </a:extLst>
          </p:cNvPr>
          <p:cNvSpPr txBox="1"/>
          <p:nvPr/>
        </p:nvSpPr>
        <p:spPr>
          <a:xfrm>
            <a:off x="683568" y="699542"/>
            <a:ext cx="7992888" cy="2954655"/>
          </a:xfrm>
          <a:prstGeom prst="rect">
            <a:avLst/>
          </a:prstGeom>
          <a:noFill/>
        </p:spPr>
        <p:txBody>
          <a:bodyPr wrap="square">
            <a:spAutoFit/>
          </a:bodyPr>
          <a:lstStyle/>
          <a:p>
            <a:pPr marL="285750" indent="-285750" algn="just">
              <a:spcAft>
                <a:spcPts val="1200"/>
              </a:spcAft>
              <a:buFont typeface="Arial" panose="020B0604020202020204" pitchFamily="34" charset="0"/>
              <a:buChar char="•"/>
            </a:pPr>
            <a:r>
              <a:rPr lang="en-US" altLang="zh-CN" dirty="0">
                <a:solidFill>
                  <a:srgbClr val="005DA2"/>
                </a:solidFill>
                <a:latin typeface="微软雅黑" panose="020B0503020204020204" pitchFamily="34" charset="-122"/>
                <a:ea typeface="微软雅黑" panose="020B0503020204020204" pitchFamily="34" charset="-122"/>
              </a:rPr>
              <a:t>STL</a:t>
            </a:r>
            <a:r>
              <a:rPr lang="zh-CN" altLang="en-US" dirty="0">
                <a:solidFill>
                  <a:srgbClr val="005DA2"/>
                </a:solidFill>
                <a:latin typeface="微软雅黑" panose="020B0503020204020204" pitchFamily="34" charset="-122"/>
                <a:ea typeface="微软雅黑" panose="020B0503020204020204" pitchFamily="34" charset="-122"/>
              </a:rPr>
              <a:t>采用的是</a:t>
            </a:r>
            <a:r>
              <a:rPr lang="zh-CN" altLang="en-US" dirty="0">
                <a:solidFill>
                  <a:srgbClr val="C00000"/>
                </a:solidFill>
                <a:latin typeface="微软雅黑" panose="020B0503020204020204" pitchFamily="34" charset="-122"/>
                <a:ea typeface="微软雅黑" panose="020B0503020204020204" pitchFamily="34" charset="-122"/>
              </a:rPr>
              <a:t>泛型程序设计</a:t>
            </a:r>
            <a:r>
              <a:rPr lang="zh-CN" altLang="en-US" dirty="0">
                <a:solidFill>
                  <a:srgbClr val="005DA2"/>
                </a:solidFill>
                <a:latin typeface="微软雅黑" panose="020B0503020204020204" pitchFamily="34" charset="-122"/>
                <a:ea typeface="微软雅黑" panose="020B0503020204020204" pitchFamily="34" charset="-122"/>
              </a:rPr>
              <a:t>模式</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泛型程序设计是以</a:t>
            </a:r>
            <a:r>
              <a:rPr lang="zh-CN" altLang="en-US" dirty="0">
                <a:solidFill>
                  <a:srgbClr val="C00000"/>
                </a:solidFill>
                <a:latin typeface="微软雅黑" panose="020B0503020204020204" pitchFamily="34" charset="-122"/>
                <a:ea typeface="微软雅黑" panose="020B0503020204020204" pitchFamily="34" charset="-122"/>
              </a:rPr>
              <a:t>算法逻辑</a:t>
            </a:r>
            <a:r>
              <a:rPr lang="zh-CN" altLang="en-US" dirty="0">
                <a:solidFill>
                  <a:srgbClr val="005DA2"/>
                </a:solidFill>
                <a:latin typeface="微软雅黑" panose="020B0503020204020204" pitchFamily="34" charset="-122"/>
                <a:ea typeface="微软雅黑" panose="020B0503020204020204" pitchFamily="34" charset="-122"/>
              </a:rPr>
              <a:t>为核心的设计模式</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与此相反，面向对象设计模式是以</a:t>
            </a:r>
            <a:r>
              <a:rPr lang="zh-CN" altLang="en-US" dirty="0">
                <a:solidFill>
                  <a:srgbClr val="C00000"/>
                </a:solidFill>
                <a:latin typeface="微软雅黑" panose="020B0503020204020204" pitchFamily="34" charset="-122"/>
                <a:ea typeface="微软雅黑" panose="020B0503020204020204" pitchFamily="34" charset="-122"/>
              </a:rPr>
              <a:t>数据</a:t>
            </a:r>
            <a:r>
              <a:rPr lang="zh-CN" altLang="en-US" dirty="0">
                <a:solidFill>
                  <a:srgbClr val="005DA2"/>
                </a:solidFill>
                <a:latin typeface="微软雅黑" panose="020B0503020204020204" pitchFamily="34" charset="-122"/>
                <a:ea typeface="微软雅黑" panose="020B0503020204020204" pitchFamily="34" charset="-122"/>
              </a:rPr>
              <a:t>为核心的设计模式</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泛型编程的目的是做到代码逻辑和数据类型彻底解耦合</a:t>
            </a:r>
            <a:endParaRPr lang="en-US" altLang="zh-CN" dirty="0">
              <a:solidFill>
                <a:srgbClr val="005DA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94281913"/>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容器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708C6A33-E931-4C1C-8B55-621E63A68D97}"/>
              </a:ext>
            </a:extLst>
          </p:cNvPr>
          <p:cNvSpPr txBox="1"/>
          <p:nvPr/>
        </p:nvSpPr>
        <p:spPr>
          <a:xfrm>
            <a:off x="683568" y="699542"/>
            <a:ext cx="7992888" cy="4247317"/>
          </a:xfrm>
          <a:prstGeom prst="rect">
            <a:avLst/>
          </a:prstGeom>
          <a:noFill/>
        </p:spPr>
        <p:txBody>
          <a:bodyPr wrap="square">
            <a:spAutoFit/>
          </a:bodyPr>
          <a:lstStyle/>
          <a:p>
            <a:pPr marL="285750" indent="-285750" algn="just">
              <a:spcAft>
                <a:spcPts val="1200"/>
              </a:spcAft>
              <a:buFont typeface="Arial" panose="020B0604020202020204" pitchFamily="34" charset="0"/>
              <a:buChar char="•"/>
            </a:pPr>
            <a:r>
              <a:rPr lang="en-US" altLang="zh-CN" dirty="0">
                <a:solidFill>
                  <a:srgbClr val="005DA2"/>
                </a:solidFill>
                <a:latin typeface="微软雅黑" panose="020B0503020204020204" pitchFamily="34" charset="-122"/>
                <a:ea typeface="微软雅黑" panose="020B0503020204020204" pitchFamily="34" charset="-122"/>
              </a:rPr>
              <a:t>STL</a:t>
            </a:r>
            <a:r>
              <a:rPr lang="zh-CN" altLang="en-US" dirty="0">
                <a:solidFill>
                  <a:srgbClr val="005DA2"/>
                </a:solidFill>
                <a:latin typeface="微软雅黑" panose="020B0503020204020204" pitchFamily="34" charset="-122"/>
                <a:ea typeface="微软雅黑" panose="020B0503020204020204" pitchFamily="34" charset="-122"/>
              </a:rPr>
              <a:t>容器可划分为</a:t>
            </a:r>
            <a:r>
              <a:rPr lang="zh-CN" altLang="en-US" dirty="0">
                <a:solidFill>
                  <a:srgbClr val="C00000"/>
                </a:solidFill>
                <a:latin typeface="微软雅黑" panose="020B0503020204020204" pitchFamily="34" charset="-122"/>
                <a:ea typeface="微软雅黑" panose="020B0503020204020204" pitchFamily="34" charset="-122"/>
              </a:rPr>
              <a:t>顺序容器</a:t>
            </a:r>
            <a:r>
              <a:rPr lang="zh-CN" altLang="en-US" dirty="0">
                <a:solidFill>
                  <a:srgbClr val="005DA2"/>
                </a:solidFill>
                <a:latin typeface="微软雅黑" panose="020B0503020204020204" pitchFamily="34" charset="-122"/>
                <a:ea typeface="微软雅黑" panose="020B0503020204020204" pitchFamily="34" charset="-122"/>
              </a:rPr>
              <a:t>和</a:t>
            </a:r>
            <a:r>
              <a:rPr lang="zh-CN" altLang="en-US" dirty="0">
                <a:solidFill>
                  <a:srgbClr val="C00000"/>
                </a:solidFill>
                <a:latin typeface="微软雅黑" panose="020B0503020204020204" pitchFamily="34" charset="-122"/>
                <a:ea typeface="微软雅黑" panose="020B0503020204020204" pitchFamily="34" charset="-122"/>
              </a:rPr>
              <a:t>关联容器</a:t>
            </a:r>
            <a:endParaRPr lang="en-US" altLang="zh-CN" dirty="0">
              <a:solidFill>
                <a:srgbClr val="C00000"/>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顺序容器：提供对特定类型元素存储和访问顺序的能力</a:t>
            </a:r>
            <a:endParaRPr lang="en-US" altLang="zh-CN" dirty="0">
              <a:solidFill>
                <a:srgbClr val="005DA2"/>
              </a:solidFill>
              <a:latin typeface="微软雅黑" panose="020B0503020204020204" pitchFamily="34" charset="-122"/>
              <a:ea typeface="微软雅黑" panose="020B0503020204020204" pitchFamily="34" charset="-122"/>
            </a:endParaRPr>
          </a:p>
          <a:p>
            <a:pPr marL="742950" lvl="1" indent="-285750" algn="just">
              <a:spcAft>
                <a:spcPts val="1200"/>
              </a:spcAft>
              <a:buFont typeface="Arial" panose="020B0604020202020204" pitchFamily="34" charset="0"/>
              <a:buChar char="•"/>
            </a:pPr>
            <a:r>
              <a:rPr lang="en-US" altLang="zh-CN" dirty="0">
                <a:solidFill>
                  <a:srgbClr val="005DA2"/>
                </a:solidFill>
                <a:latin typeface="微软雅黑" panose="020B0503020204020204" pitchFamily="34" charset="-122"/>
                <a:ea typeface="微软雅黑" panose="020B0503020204020204" pitchFamily="34" charset="-122"/>
              </a:rPr>
              <a:t>vector</a:t>
            </a:r>
            <a:r>
              <a:rPr lang="zh-CN" altLang="en-US" dirty="0">
                <a:solidFill>
                  <a:srgbClr val="005DA2"/>
                </a:solidFill>
                <a:latin typeface="微软雅黑" panose="020B0503020204020204" pitchFamily="34" charset="-122"/>
                <a:ea typeface="微软雅黑" panose="020B0503020204020204" pitchFamily="34" charset="-122"/>
              </a:rPr>
              <a:t>：可变长数组，支持随机访问，尾部外插入或删除操作速度慢</a:t>
            </a:r>
            <a:endParaRPr lang="en-US" altLang="zh-CN" dirty="0">
              <a:solidFill>
                <a:srgbClr val="005DA2"/>
              </a:solidFill>
              <a:latin typeface="微软雅黑" panose="020B0503020204020204" pitchFamily="34" charset="-122"/>
              <a:ea typeface="微软雅黑" panose="020B0503020204020204" pitchFamily="34" charset="-122"/>
            </a:endParaRPr>
          </a:p>
          <a:p>
            <a:pPr marL="742950" lvl="1" indent="-285750" algn="just">
              <a:spcAft>
                <a:spcPts val="1200"/>
              </a:spcAft>
              <a:buFont typeface="Arial" panose="020B0604020202020204" pitchFamily="34" charset="0"/>
              <a:buChar char="•"/>
            </a:pPr>
            <a:r>
              <a:rPr lang="en-US" altLang="zh-CN" dirty="0">
                <a:solidFill>
                  <a:srgbClr val="005DA2"/>
                </a:solidFill>
                <a:latin typeface="微软雅黑" panose="020B0503020204020204" pitchFamily="34" charset="-122"/>
                <a:ea typeface="微软雅黑" panose="020B0503020204020204" pitchFamily="34" charset="-122"/>
              </a:rPr>
              <a:t>string</a:t>
            </a:r>
            <a:r>
              <a:rPr lang="zh-CN" altLang="en-US" dirty="0">
                <a:solidFill>
                  <a:srgbClr val="005DA2"/>
                </a:solidFill>
                <a:latin typeface="微软雅黑" panose="020B0503020204020204" pitchFamily="34" charset="-122"/>
                <a:ea typeface="微软雅黑" panose="020B0503020204020204" pitchFamily="34" charset="-122"/>
              </a:rPr>
              <a:t>：与</a:t>
            </a:r>
            <a:r>
              <a:rPr lang="en-US" altLang="zh-CN" dirty="0">
                <a:solidFill>
                  <a:srgbClr val="005DA2"/>
                </a:solidFill>
                <a:latin typeface="微软雅黑" panose="020B0503020204020204" pitchFamily="34" charset="-122"/>
                <a:ea typeface="微软雅黑" panose="020B0503020204020204" pitchFamily="34" charset="-122"/>
              </a:rPr>
              <a:t>vector</a:t>
            </a:r>
            <a:r>
              <a:rPr lang="zh-CN" altLang="en-US" dirty="0">
                <a:solidFill>
                  <a:srgbClr val="005DA2"/>
                </a:solidFill>
                <a:latin typeface="微软雅黑" panose="020B0503020204020204" pitchFamily="34" charset="-122"/>
                <a:ea typeface="微软雅黑" panose="020B0503020204020204" pitchFamily="34" charset="-122"/>
              </a:rPr>
              <a:t>类似，专门用于存储字符</a:t>
            </a:r>
            <a:endParaRPr lang="en-US" altLang="zh-CN" dirty="0">
              <a:solidFill>
                <a:srgbClr val="005DA2"/>
              </a:solidFill>
              <a:latin typeface="微软雅黑" panose="020B0503020204020204" pitchFamily="34" charset="-122"/>
              <a:ea typeface="微软雅黑" panose="020B0503020204020204" pitchFamily="34" charset="-122"/>
            </a:endParaRPr>
          </a:p>
          <a:p>
            <a:pPr marL="742950" lvl="1" indent="-285750" algn="just">
              <a:spcAft>
                <a:spcPts val="1200"/>
              </a:spcAft>
              <a:buFont typeface="Arial" panose="020B0604020202020204" pitchFamily="34" charset="0"/>
              <a:buChar char="•"/>
            </a:pPr>
            <a:r>
              <a:rPr lang="en-US" altLang="zh-CN" dirty="0">
                <a:solidFill>
                  <a:srgbClr val="005DA2"/>
                </a:solidFill>
                <a:latin typeface="微软雅黑" panose="020B0503020204020204" pitchFamily="34" charset="-122"/>
                <a:ea typeface="微软雅黑" panose="020B0503020204020204" pitchFamily="34" charset="-122"/>
              </a:rPr>
              <a:t>array</a:t>
            </a:r>
            <a:r>
              <a:rPr lang="zh-CN" altLang="en-US" dirty="0">
                <a:solidFill>
                  <a:srgbClr val="005DA2"/>
                </a:solidFill>
                <a:latin typeface="微软雅黑" panose="020B0503020204020204" pitchFamily="34" charset="-122"/>
                <a:ea typeface="微软雅黑" panose="020B0503020204020204" pitchFamily="34" charset="-122"/>
              </a:rPr>
              <a:t>：固定大小数组，支持随机访问，</a:t>
            </a:r>
            <a:r>
              <a:rPr lang="zh-CN" altLang="en-US" dirty="0">
                <a:solidFill>
                  <a:srgbClr val="C00000"/>
                </a:solidFill>
                <a:latin typeface="微软雅黑" panose="020B0503020204020204" pitchFamily="34" charset="-122"/>
                <a:ea typeface="微软雅黑" panose="020B0503020204020204" pitchFamily="34" charset="-122"/>
              </a:rPr>
              <a:t>不能添加或删除</a:t>
            </a:r>
            <a:r>
              <a:rPr lang="zh-CN" altLang="en-US" dirty="0">
                <a:solidFill>
                  <a:srgbClr val="005DA2"/>
                </a:solidFill>
                <a:latin typeface="微软雅黑" panose="020B0503020204020204" pitchFamily="34" charset="-122"/>
                <a:ea typeface="微软雅黑" panose="020B0503020204020204" pitchFamily="34" charset="-122"/>
              </a:rPr>
              <a:t>元素</a:t>
            </a:r>
            <a:endParaRPr lang="en-US" altLang="zh-CN" dirty="0">
              <a:solidFill>
                <a:srgbClr val="005DA2"/>
              </a:solidFill>
              <a:latin typeface="微软雅黑" panose="020B0503020204020204" pitchFamily="34" charset="-122"/>
              <a:ea typeface="微软雅黑" panose="020B0503020204020204" pitchFamily="34" charset="-122"/>
            </a:endParaRPr>
          </a:p>
          <a:p>
            <a:pPr marL="742950" lvl="1" indent="-285750" algn="just">
              <a:spcAft>
                <a:spcPts val="1200"/>
              </a:spcAft>
              <a:buFont typeface="Arial" panose="020B0604020202020204" pitchFamily="34" charset="0"/>
              <a:buChar char="•"/>
            </a:pPr>
            <a:r>
              <a:rPr lang="en-US" altLang="zh-CN" dirty="0">
                <a:solidFill>
                  <a:srgbClr val="005DA2"/>
                </a:solidFill>
                <a:latin typeface="微软雅黑" panose="020B0503020204020204" pitchFamily="34" charset="-122"/>
                <a:ea typeface="微软雅黑" panose="020B0503020204020204" pitchFamily="34" charset="-122"/>
              </a:rPr>
              <a:t>deque</a:t>
            </a:r>
            <a:r>
              <a:rPr lang="zh-CN" altLang="en-US" dirty="0">
                <a:solidFill>
                  <a:srgbClr val="005DA2"/>
                </a:solidFill>
                <a:latin typeface="微软雅黑" panose="020B0503020204020204" pitchFamily="34" charset="-122"/>
                <a:ea typeface="微软雅黑" panose="020B0503020204020204" pitchFamily="34" charset="-122"/>
              </a:rPr>
              <a:t>：双端队列，支持随机访问，头尾插入或删除速度快</a:t>
            </a:r>
            <a:endParaRPr lang="en-US" altLang="zh-CN" dirty="0">
              <a:solidFill>
                <a:srgbClr val="005DA2"/>
              </a:solidFill>
              <a:latin typeface="微软雅黑" panose="020B0503020204020204" pitchFamily="34" charset="-122"/>
              <a:ea typeface="微软雅黑" panose="020B0503020204020204" pitchFamily="34" charset="-122"/>
            </a:endParaRPr>
          </a:p>
          <a:p>
            <a:pPr marL="742950" lvl="1" indent="-285750" algn="just">
              <a:spcAft>
                <a:spcPts val="1200"/>
              </a:spcAft>
              <a:buFont typeface="Arial" panose="020B0604020202020204" pitchFamily="34" charset="0"/>
              <a:buChar char="•"/>
            </a:pPr>
            <a:r>
              <a:rPr lang="en-US" altLang="zh-CN" dirty="0">
                <a:solidFill>
                  <a:srgbClr val="005DA2"/>
                </a:solidFill>
                <a:latin typeface="微软雅黑" panose="020B0503020204020204" pitchFamily="34" charset="-122"/>
                <a:ea typeface="微软雅黑" panose="020B0503020204020204" pitchFamily="34" charset="-122"/>
              </a:rPr>
              <a:t>list</a:t>
            </a:r>
            <a:r>
              <a:rPr lang="zh-CN" altLang="en-US" dirty="0">
                <a:solidFill>
                  <a:srgbClr val="005DA2"/>
                </a:solidFill>
                <a:latin typeface="微软雅黑" panose="020B0503020204020204" pitchFamily="34" charset="-122"/>
                <a:ea typeface="微软雅黑" panose="020B0503020204020204" pitchFamily="34" charset="-122"/>
              </a:rPr>
              <a:t>：双向链表，</a:t>
            </a:r>
            <a:r>
              <a:rPr lang="zh-CN" altLang="en-US" dirty="0">
                <a:solidFill>
                  <a:srgbClr val="C00000"/>
                </a:solidFill>
                <a:latin typeface="微软雅黑" panose="020B0503020204020204" pitchFamily="34" charset="-122"/>
                <a:ea typeface="微软雅黑" panose="020B0503020204020204" pitchFamily="34" charset="-122"/>
              </a:rPr>
              <a:t>双向顺序访问</a:t>
            </a:r>
            <a:r>
              <a:rPr lang="zh-CN" altLang="en-US" dirty="0">
                <a:solidFill>
                  <a:srgbClr val="005DA2"/>
                </a:solidFill>
                <a:latin typeface="微软雅黑" panose="020B0503020204020204" pitchFamily="34" charset="-122"/>
                <a:ea typeface="微软雅黑" panose="020B0503020204020204" pitchFamily="34" charset="-122"/>
              </a:rPr>
              <a:t>，任意位置插入</a:t>
            </a:r>
            <a:r>
              <a:rPr lang="en-US" altLang="zh-CN" dirty="0">
                <a:solidFill>
                  <a:srgbClr val="005DA2"/>
                </a:solidFill>
                <a:latin typeface="微软雅黑" panose="020B0503020204020204" pitchFamily="34" charset="-122"/>
                <a:ea typeface="微软雅黑" panose="020B0503020204020204" pitchFamily="34" charset="-122"/>
              </a:rPr>
              <a:t>/</a:t>
            </a:r>
            <a:r>
              <a:rPr lang="zh-CN" altLang="en-US" dirty="0">
                <a:solidFill>
                  <a:srgbClr val="005DA2"/>
                </a:solidFill>
                <a:latin typeface="微软雅黑" panose="020B0503020204020204" pitchFamily="34" charset="-122"/>
                <a:ea typeface="微软雅黑" panose="020B0503020204020204" pitchFamily="34" charset="-122"/>
              </a:rPr>
              <a:t>删除速度快</a:t>
            </a:r>
            <a:endParaRPr lang="en-US" altLang="zh-CN" dirty="0">
              <a:solidFill>
                <a:srgbClr val="005DA2"/>
              </a:solidFill>
              <a:latin typeface="微软雅黑" panose="020B0503020204020204" pitchFamily="34" charset="-122"/>
              <a:ea typeface="微软雅黑" panose="020B0503020204020204" pitchFamily="34" charset="-122"/>
            </a:endParaRPr>
          </a:p>
          <a:p>
            <a:pPr marL="742950" lvl="1" indent="-285750" algn="just">
              <a:spcAft>
                <a:spcPts val="1200"/>
              </a:spcAft>
              <a:buFont typeface="Arial" panose="020B0604020202020204" pitchFamily="34" charset="0"/>
              <a:buChar char="•"/>
            </a:pPr>
            <a:r>
              <a:rPr lang="en-US" altLang="zh-CN" dirty="0" err="1">
                <a:solidFill>
                  <a:srgbClr val="005DA2"/>
                </a:solidFill>
                <a:latin typeface="微软雅黑" panose="020B0503020204020204" pitchFamily="34" charset="-122"/>
                <a:ea typeface="微软雅黑" panose="020B0503020204020204" pitchFamily="34" charset="-122"/>
              </a:rPr>
              <a:t>forward_list</a:t>
            </a:r>
            <a:r>
              <a:rPr lang="zh-CN" altLang="en-US" dirty="0">
                <a:solidFill>
                  <a:srgbClr val="005DA2"/>
                </a:solidFill>
                <a:latin typeface="微软雅黑" panose="020B0503020204020204" pitchFamily="34" charset="-122"/>
                <a:ea typeface="微软雅黑" panose="020B0503020204020204" pitchFamily="34" charset="-122"/>
              </a:rPr>
              <a:t>：单向链表，</a:t>
            </a:r>
            <a:r>
              <a:rPr lang="zh-CN" altLang="en-US" dirty="0">
                <a:solidFill>
                  <a:srgbClr val="C00000"/>
                </a:solidFill>
                <a:latin typeface="微软雅黑" panose="020B0503020204020204" pitchFamily="34" charset="-122"/>
                <a:ea typeface="微软雅黑" panose="020B0503020204020204" pitchFamily="34" charset="-122"/>
              </a:rPr>
              <a:t>单向顺序访问</a:t>
            </a:r>
            <a:r>
              <a:rPr lang="zh-CN" altLang="en-US" dirty="0">
                <a:solidFill>
                  <a:srgbClr val="005DA2"/>
                </a:solidFill>
                <a:latin typeface="微软雅黑" panose="020B0503020204020204" pitchFamily="34" charset="-122"/>
                <a:ea typeface="微软雅黑" panose="020B0503020204020204" pitchFamily="34" charset="-122"/>
              </a:rPr>
              <a:t>，任意位置插入</a:t>
            </a:r>
            <a:r>
              <a:rPr lang="en-US" altLang="zh-CN" dirty="0">
                <a:solidFill>
                  <a:srgbClr val="005DA2"/>
                </a:solidFill>
                <a:latin typeface="微软雅黑" panose="020B0503020204020204" pitchFamily="34" charset="-122"/>
                <a:ea typeface="微软雅黑" panose="020B0503020204020204" pitchFamily="34" charset="-122"/>
              </a:rPr>
              <a:t>/</a:t>
            </a:r>
            <a:r>
              <a:rPr lang="zh-CN" altLang="en-US" dirty="0">
                <a:solidFill>
                  <a:srgbClr val="005DA2"/>
                </a:solidFill>
                <a:latin typeface="微软雅黑" panose="020B0503020204020204" pitchFamily="34" charset="-122"/>
                <a:ea typeface="微软雅黑" panose="020B0503020204020204" pitchFamily="34" charset="-122"/>
              </a:rPr>
              <a:t>删除速度快</a:t>
            </a:r>
            <a:endParaRPr lang="en-US" altLang="zh-CN" dirty="0">
              <a:solidFill>
                <a:srgbClr val="005DA2"/>
              </a:solidFill>
              <a:latin typeface="微软雅黑" panose="020B0503020204020204" pitchFamily="34" charset="-122"/>
              <a:ea typeface="微软雅黑" panose="020B0503020204020204" pitchFamily="34" charset="-122"/>
            </a:endParaRPr>
          </a:p>
          <a:p>
            <a:pPr marL="742950" lvl="1"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适配器</a:t>
            </a:r>
            <a:r>
              <a:rPr lang="en-US" altLang="zh-CN" dirty="0">
                <a:solidFill>
                  <a:srgbClr val="005DA2"/>
                </a:solidFill>
                <a:latin typeface="微软雅黑" panose="020B0503020204020204" pitchFamily="34" charset="-122"/>
                <a:ea typeface="微软雅黑" panose="020B0503020204020204" pitchFamily="34" charset="-122"/>
              </a:rPr>
              <a:t>stack</a:t>
            </a:r>
            <a:r>
              <a:rPr lang="zh-CN" altLang="en-US" dirty="0">
                <a:solidFill>
                  <a:srgbClr val="005DA2"/>
                </a:solidFill>
                <a:latin typeface="微软雅黑" panose="020B0503020204020204" pitchFamily="34" charset="-122"/>
                <a:ea typeface="微软雅黑" panose="020B0503020204020204" pitchFamily="34" charset="-122"/>
              </a:rPr>
              <a:t>（栈）、</a:t>
            </a:r>
            <a:r>
              <a:rPr lang="en-US" altLang="zh-CN" dirty="0">
                <a:solidFill>
                  <a:srgbClr val="005DA2"/>
                </a:solidFill>
                <a:latin typeface="微软雅黑" panose="020B0503020204020204" pitchFamily="34" charset="-122"/>
                <a:ea typeface="微软雅黑" panose="020B0503020204020204" pitchFamily="34" charset="-122"/>
              </a:rPr>
              <a:t>queue</a:t>
            </a:r>
            <a:r>
              <a:rPr lang="zh-CN" altLang="en-US" dirty="0">
                <a:solidFill>
                  <a:srgbClr val="005DA2"/>
                </a:solidFill>
                <a:latin typeface="微软雅黑" panose="020B0503020204020204" pitchFamily="34" charset="-122"/>
                <a:ea typeface="微软雅黑" panose="020B0503020204020204" pitchFamily="34" charset="-122"/>
              </a:rPr>
              <a:t>（队列）、</a:t>
            </a:r>
            <a:r>
              <a:rPr lang="en-US" altLang="zh-CN" dirty="0" err="1">
                <a:solidFill>
                  <a:srgbClr val="005DA2"/>
                </a:solidFill>
                <a:latin typeface="微软雅黑" panose="020B0503020204020204" pitchFamily="34" charset="-122"/>
                <a:ea typeface="微软雅黑" panose="020B0503020204020204" pitchFamily="34" charset="-122"/>
              </a:rPr>
              <a:t>priority_queue</a:t>
            </a:r>
            <a:r>
              <a:rPr lang="zh-CN" altLang="en-US" dirty="0">
                <a:solidFill>
                  <a:srgbClr val="005DA2"/>
                </a:solidFill>
                <a:latin typeface="微软雅黑" panose="020B0503020204020204" pitchFamily="34" charset="-122"/>
                <a:ea typeface="微软雅黑" panose="020B0503020204020204" pitchFamily="34" charset="-122"/>
              </a:rPr>
              <a:t>（优先队列）</a:t>
            </a:r>
            <a:endParaRPr lang="en-US" altLang="zh-CN" dirty="0">
              <a:solidFill>
                <a:srgbClr val="005DA2"/>
              </a:solidFill>
              <a:latin typeface="微软雅黑" panose="020B0503020204020204" pitchFamily="34" charset="-122"/>
              <a:ea typeface="微软雅黑" panose="020B0503020204020204" pitchFamily="34" charset="-122"/>
            </a:endParaRPr>
          </a:p>
          <a:p>
            <a:pPr marL="1200150" lvl="2"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默认内部由双端队列</a:t>
            </a:r>
            <a:r>
              <a:rPr lang="en-US" altLang="zh-CN" dirty="0">
                <a:solidFill>
                  <a:srgbClr val="005DA2"/>
                </a:solidFill>
                <a:latin typeface="微软雅黑" panose="020B0503020204020204" pitchFamily="34" charset="-122"/>
                <a:ea typeface="微软雅黑" panose="020B0503020204020204" pitchFamily="34" charset="-122"/>
              </a:rPr>
              <a:t>deque</a:t>
            </a:r>
            <a:r>
              <a:rPr lang="zh-CN" altLang="en-US" dirty="0">
                <a:solidFill>
                  <a:srgbClr val="005DA2"/>
                </a:solidFill>
                <a:latin typeface="微软雅黑" panose="020B0503020204020204" pitchFamily="34" charset="-122"/>
                <a:ea typeface="微软雅黑" panose="020B0503020204020204" pitchFamily="34" charset="-122"/>
              </a:rPr>
              <a:t>实现存储元素、仅暴露限定接口</a:t>
            </a:r>
            <a:endParaRPr lang="en-US" altLang="zh-CN" dirty="0">
              <a:solidFill>
                <a:srgbClr val="005DA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8786986"/>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容器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708C6A33-E931-4C1C-8B55-621E63A68D97}"/>
              </a:ext>
            </a:extLst>
          </p:cNvPr>
          <p:cNvSpPr txBox="1"/>
          <p:nvPr/>
        </p:nvSpPr>
        <p:spPr>
          <a:xfrm>
            <a:off x="683568" y="699542"/>
            <a:ext cx="7992888" cy="3385542"/>
          </a:xfrm>
          <a:prstGeom prst="rect">
            <a:avLst/>
          </a:prstGeom>
          <a:noFill/>
        </p:spPr>
        <p:txBody>
          <a:bodyPr wrap="square">
            <a:spAutoFit/>
          </a:bodyPr>
          <a:lstStyle/>
          <a:p>
            <a:pPr marL="285750" indent="-285750" algn="just">
              <a:spcAft>
                <a:spcPts val="1200"/>
              </a:spcAft>
              <a:buFont typeface="Arial" panose="020B0604020202020204" pitchFamily="34" charset="0"/>
              <a:buChar char="•"/>
            </a:pPr>
            <a:r>
              <a:rPr lang="en-US" altLang="zh-CN" dirty="0">
                <a:solidFill>
                  <a:srgbClr val="005DA2"/>
                </a:solidFill>
                <a:latin typeface="微软雅黑" panose="020B0503020204020204" pitchFamily="34" charset="-122"/>
                <a:ea typeface="微软雅黑" panose="020B0503020204020204" pitchFamily="34" charset="-122"/>
              </a:rPr>
              <a:t>STL</a:t>
            </a:r>
            <a:r>
              <a:rPr lang="zh-CN" altLang="en-US" dirty="0">
                <a:solidFill>
                  <a:srgbClr val="005DA2"/>
                </a:solidFill>
                <a:latin typeface="微软雅黑" panose="020B0503020204020204" pitchFamily="34" charset="-122"/>
                <a:ea typeface="微软雅黑" panose="020B0503020204020204" pitchFamily="34" charset="-122"/>
              </a:rPr>
              <a:t>容器可划分为</a:t>
            </a:r>
            <a:r>
              <a:rPr lang="zh-CN" altLang="en-US" dirty="0">
                <a:solidFill>
                  <a:srgbClr val="C00000"/>
                </a:solidFill>
                <a:latin typeface="微软雅黑" panose="020B0503020204020204" pitchFamily="34" charset="-122"/>
                <a:ea typeface="微软雅黑" panose="020B0503020204020204" pitchFamily="34" charset="-122"/>
              </a:rPr>
              <a:t>顺序容器</a:t>
            </a:r>
            <a:r>
              <a:rPr lang="zh-CN" altLang="en-US" dirty="0">
                <a:solidFill>
                  <a:srgbClr val="005DA2"/>
                </a:solidFill>
                <a:latin typeface="微软雅黑" panose="020B0503020204020204" pitchFamily="34" charset="-122"/>
                <a:ea typeface="微软雅黑" panose="020B0503020204020204" pitchFamily="34" charset="-122"/>
              </a:rPr>
              <a:t>和</a:t>
            </a:r>
            <a:r>
              <a:rPr lang="zh-CN" altLang="en-US" dirty="0">
                <a:solidFill>
                  <a:srgbClr val="C00000"/>
                </a:solidFill>
                <a:latin typeface="微软雅黑" panose="020B0503020204020204" pitchFamily="34" charset="-122"/>
                <a:ea typeface="微软雅黑" panose="020B0503020204020204" pitchFamily="34" charset="-122"/>
              </a:rPr>
              <a:t>关联容器</a:t>
            </a:r>
            <a:endParaRPr lang="en-US" altLang="zh-CN" dirty="0">
              <a:solidFill>
                <a:srgbClr val="C00000"/>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关联容器：支持高效的关键字查找和访问</a:t>
            </a:r>
            <a:endParaRPr lang="en-US" altLang="zh-CN" dirty="0">
              <a:solidFill>
                <a:srgbClr val="005DA2"/>
              </a:solidFill>
              <a:latin typeface="微软雅黑" panose="020B0503020204020204" pitchFamily="34" charset="-122"/>
              <a:ea typeface="微软雅黑" panose="020B0503020204020204" pitchFamily="34" charset="-122"/>
            </a:endParaRPr>
          </a:p>
          <a:p>
            <a:pPr marL="742950" lvl="1"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按关键字有序存储元素：内部实现为</a:t>
            </a:r>
            <a:r>
              <a:rPr lang="zh-CN" altLang="en-US" dirty="0">
                <a:solidFill>
                  <a:srgbClr val="C00000"/>
                </a:solidFill>
                <a:latin typeface="微软雅黑" panose="020B0503020204020204" pitchFamily="34" charset="-122"/>
                <a:ea typeface="微软雅黑" panose="020B0503020204020204" pitchFamily="34" charset="-122"/>
              </a:rPr>
              <a:t>红黑树</a:t>
            </a:r>
            <a:endParaRPr lang="en-US" altLang="zh-CN" dirty="0">
              <a:solidFill>
                <a:srgbClr val="C00000"/>
              </a:solidFill>
              <a:latin typeface="微软雅黑" panose="020B0503020204020204" pitchFamily="34" charset="-122"/>
              <a:ea typeface="微软雅黑" panose="020B0503020204020204" pitchFamily="34" charset="-122"/>
            </a:endParaRPr>
          </a:p>
          <a:p>
            <a:pPr marL="1200150" lvl="2" indent="-285750" algn="just">
              <a:spcAft>
                <a:spcPts val="1200"/>
              </a:spcAft>
              <a:buFont typeface="Arial" panose="020B0604020202020204" pitchFamily="34" charset="0"/>
              <a:buChar char="•"/>
            </a:pPr>
            <a:r>
              <a:rPr lang="en-US" altLang="zh-CN" dirty="0">
                <a:solidFill>
                  <a:srgbClr val="005DA2"/>
                </a:solidFill>
                <a:latin typeface="微软雅黑" panose="020B0503020204020204" pitchFamily="34" charset="-122"/>
                <a:ea typeface="微软雅黑" panose="020B0503020204020204" pitchFamily="34" charset="-122"/>
              </a:rPr>
              <a:t>map/set</a:t>
            </a:r>
            <a:r>
              <a:rPr lang="zh-CN" altLang="en-US" dirty="0">
                <a:solidFill>
                  <a:srgbClr val="005DA2"/>
                </a:solidFill>
                <a:latin typeface="微软雅黑" panose="020B0503020204020204" pitchFamily="34" charset="-122"/>
                <a:ea typeface="微软雅黑" panose="020B0503020204020204" pitchFamily="34" charset="-122"/>
              </a:rPr>
              <a:t>：关键字唯一的键值对</a:t>
            </a:r>
            <a:r>
              <a:rPr lang="en-US" altLang="zh-CN" dirty="0">
                <a:solidFill>
                  <a:srgbClr val="005DA2"/>
                </a:solidFill>
                <a:latin typeface="微软雅黑" panose="020B0503020204020204" pitchFamily="34" charset="-122"/>
                <a:ea typeface="微软雅黑" panose="020B0503020204020204" pitchFamily="34" charset="-122"/>
              </a:rPr>
              <a:t>/</a:t>
            </a:r>
            <a:r>
              <a:rPr lang="zh-CN" altLang="en-US" dirty="0">
                <a:solidFill>
                  <a:srgbClr val="005DA2"/>
                </a:solidFill>
                <a:latin typeface="微软雅黑" panose="020B0503020204020204" pitchFamily="34" charset="-122"/>
                <a:ea typeface="微软雅黑" panose="020B0503020204020204" pitchFamily="34" charset="-122"/>
              </a:rPr>
              <a:t>关键字集</a:t>
            </a:r>
            <a:endParaRPr lang="en-US" altLang="zh-CN" dirty="0">
              <a:solidFill>
                <a:srgbClr val="005DA2"/>
              </a:solidFill>
              <a:latin typeface="微软雅黑" panose="020B0503020204020204" pitchFamily="34" charset="-122"/>
              <a:ea typeface="微软雅黑" panose="020B0503020204020204" pitchFamily="34" charset="-122"/>
            </a:endParaRPr>
          </a:p>
          <a:p>
            <a:pPr marL="1200150" lvl="2" indent="-285750" algn="just">
              <a:spcAft>
                <a:spcPts val="1200"/>
              </a:spcAft>
              <a:buFont typeface="Arial" panose="020B0604020202020204" pitchFamily="34" charset="0"/>
              <a:buChar char="•"/>
            </a:pPr>
            <a:r>
              <a:rPr lang="en-US" altLang="zh-CN" dirty="0">
                <a:solidFill>
                  <a:srgbClr val="005DA2"/>
                </a:solidFill>
                <a:latin typeface="微软雅黑" panose="020B0503020204020204" pitchFamily="34" charset="-122"/>
                <a:ea typeface="微软雅黑" panose="020B0503020204020204" pitchFamily="34" charset="-122"/>
              </a:rPr>
              <a:t>multimap/multiset</a:t>
            </a:r>
            <a:r>
              <a:rPr lang="zh-CN" altLang="en-US" dirty="0">
                <a:solidFill>
                  <a:srgbClr val="005DA2"/>
                </a:solidFill>
                <a:latin typeface="微软雅黑" panose="020B0503020204020204" pitchFamily="34" charset="-122"/>
                <a:ea typeface="微软雅黑" panose="020B0503020204020204" pitchFamily="34" charset="-122"/>
              </a:rPr>
              <a:t>：关键字不唯一的键值对</a:t>
            </a:r>
            <a:r>
              <a:rPr lang="en-US" altLang="zh-CN" dirty="0">
                <a:solidFill>
                  <a:srgbClr val="005DA2"/>
                </a:solidFill>
                <a:latin typeface="微软雅黑" panose="020B0503020204020204" pitchFamily="34" charset="-122"/>
                <a:ea typeface="微软雅黑" panose="020B0503020204020204" pitchFamily="34" charset="-122"/>
              </a:rPr>
              <a:t>/</a:t>
            </a:r>
            <a:r>
              <a:rPr lang="zh-CN" altLang="en-US" dirty="0">
                <a:solidFill>
                  <a:srgbClr val="005DA2"/>
                </a:solidFill>
                <a:latin typeface="微软雅黑" panose="020B0503020204020204" pitchFamily="34" charset="-122"/>
                <a:ea typeface="微软雅黑" panose="020B0503020204020204" pitchFamily="34" charset="-122"/>
              </a:rPr>
              <a:t>关键字集</a:t>
            </a:r>
            <a:endParaRPr lang="en-US" altLang="zh-CN" dirty="0">
              <a:solidFill>
                <a:srgbClr val="005DA2"/>
              </a:solidFill>
              <a:latin typeface="微软雅黑" panose="020B0503020204020204" pitchFamily="34" charset="-122"/>
              <a:ea typeface="微软雅黑" panose="020B0503020204020204" pitchFamily="34" charset="-122"/>
            </a:endParaRPr>
          </a:p>
          <a:p>
            <a:pPr marL="742950" lvl="1"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无序集合：内部实现为</a:t>
            </a:r>
            <a:r>
              <a:rPr lang="zh-CN" altLang="en-US" dirty="0">
                <a:solidFill>
                  <a:srgbClr val="C00000"/>
                </a:solidFill>
                <a:latin typeface="微软雅黑" panose="020B0503020204020204" pitchFamily="34" charset="-122"/>
                <a:ea typeface="微软雅黑" panose="020B0503020204020204" pitchFamily="34" charset="-122"/>
              </a:rPr>
              <a:t>哈希</a:t>
            </a:r>
            <a:endParaRPr lang="en-US" altLang="zh-CN" dirty="0">
              <a:solidFill>
                <a:srgbClr val="C00000"/>
              </a:solidFill>
              <a:latin typeface="微软雅黑" panose="020B0503020204020204" pitchFamily="34" charset="-122"/>
              <a:ea typeface="微软雅黑" panose="020B0503020204020204" pitchFamily="34" charset="-122"/>
            </a:endParaRPr>
          </a:p>
          <a:p>
            <a:pPr marL="1200150" lvl="2" indent="-285750" algn="just">
              <a:spcAft>
                <a:spcPts val="1200"/>
              </a:spcAft>
              <a:buFont typeface="Arial" panose="020B0604020202020204" pitchFamily="34" charset="0"/>
              <a:buChar char="•"/>
            </a:pPr>
            <a:r>
              <a:rPr lang="en-US" altLang="zh-CN" dirty="0" err="1">
                <a:solidFill>
                  <a:srgbClr val="005DA2"/>
                </a:solidFill>
                <a:latin typeface="微软雅黑" panose="020B0503020204020204" pitchFamily="34" charset="-122"/>
                <a:ea typeface="微软雅黑" panose="020B0503020204020204" pitchFamily="34" charset="-122"/>
              </a:rPr>
              <a:t>unordered_map</a:t>
            </a:r>
            <a:r>
              <a:rPr lang="en-US" altLang="zh-CN" dirty="0">
                <a:solidFill>
                  <a:srgbClr val="005DA2"/>
                </a:solidFill>
                <a:latin typeface="微软雅黑" panose="020B0503020204020204" pitchFamily="34" charset="-122"/>
                <a:ea typeface="微软雅黑" panose="020B0503020204020204" pitchFamily="34" charset="-122"/>
              </a:rPr>
              <a:t>/</a:t>
            </a:r>
            <a:r>
              <a:rPr lang="en-US" altLang="zh-CN" dirty="0" err="1">
                <a:solidFill>
                  <a:srgbClr val="005DA2"/>
                </a:solidFill>
                <a:latin typeface="微软雅黑" panose="020B0503020204020204" pitchFamily="34" charset="-122"/>
                <a:ea typeface="微软雅黑" panose="020B0503020204020204" pitchFamily="34" charset="-122"/>
              </a:rPr>
              <a:t>unordered_set</a:t>
            </a:r>
            <a:r>
              <a:rPr lang="zh-CN" altLang="en-US" dirty="0">
                <a:solidFill>
                  <a:srgbClr val="005DA2"/>
                </a:solidFill>
                <a:latin typeface="微软雅黑" panose="020B0503020204020204" pitchFamily="34" charset="-122"/>
                <a:ea typeface="微软雅黑" panose="020B0503020204020204" pitchFamily="34" charset="-122"/>
              </a:rPr>
              <a:t>：关键字唯一</a:t>
            </a:r>
            <a:endParaRPr lang="en-US" altLang="zh-CN" dirty="0">
              <a:solidFill>
                <a:srgbClr val="005DA2"/>
              </a:solidFill>
              <a:latin typeface="微软雅黑" panose="020B0503020204020204" pitchFamily="34" charset="-122"/>
              <a:ea typeface="微软雅黑" panose="020B0503020204020204" pitchFamily="34" charset="-122"/>
            </a:endParaRPr>
          </a:p>
          <a:p>
            <a:pPr marL="1200150" lvl="2" indent="-285750" algn="just">
              <a:spcAft>
                <a:spcPts val="1200"/>
              </a:spcAft>
              <a:buFont typeface="Arial" panose="020B0604020202020204" pitchFamily="34" charset="0"/>
              <a:buChar char="•"/>
            </a:pPr>
            <a:r>
              <a:rPr lang="en-US" altLang="zh-CN" dirty="0" err="1">
                <a:solidFill>
                  <a:srgbClr val="005DA2"/>
                </a:solidFill>
                <a:latin typeface="微软雅黑" panose="020B0503020204020204" pitchFamily="34" charset="-122"/>
                <a:ea typeface="微软雅黑" panose="020B0503020204020204" pitchFamily="34" charset="-122"/>
              </a:rPr>
              <a:t>unordered_multimap</a:t>
            </a:r>
            <a:r>
              <a:rPr lang="en-US" altLang="zh-CN" dirty="0">
                <a:solidFill>
                  <a:srgbClr val="005DA2"/>
                </a:solidFill>
                <a:latin typeface="微软雅黑" panose="020B0503020204020204" pitchFamily="34" charset="-122"/>
                <a:ea typeface="微软雅黑" panose="020B0503020204020204" pitchFamily="34" charset="-122"/>
              </a:rPr>
              <a:t>/</a:t>
            </a:r>
            <a:r>
              <a:rPr lang="en-US" altLang="zh-CN" dirty="0" err="1">
                <a:solidFill>
                  <a:srgbClr val="005DA2"/>
                </a:solidFill>
                <a:latin typeface="微软雅黑" panose="020B0503020204020204" pitchFamily="34" charset="-122"/>
                <a:ea typeface="微软雅黑" panose="020B0503020204020204" pitchFamily="34" charset="-122"/>
              </a:rPr>
              <a:t>unordered_multiset</a:t>
            </a:r>
            <a:r>
              <a:rPr lang="zh-CN" altLang="en-US" dirty="0">
                <a:solidFill>
                  <a:srgbClr val="005DA2"/>
                </a:solidFill>
                <a:latin typeface="微软雅黑" panose="020B0503020204020204" pitchFamily="34" charset="-122"/>
                <a:ea typeface="微软雅黑" panose="020B0503020204020204" pitchFamily="34" charset="-122"/>
              </a:rPr>
              <a:t>：关键字不唯一</a:t>
            </a:r>
            <a:endParaRPr lang="en-US" altLang="zh-CN" dirty="0">
              <a:solidFill>
                <a:srgbClr val="005DA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957710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迭代器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708C6A33-E931-4C1C-8B55-621E63A68D97}"/>
              </a:ext>
            </a:extLst>
          </p:cNvPr>
          <p:cNvSpPr txBox="1"/>
          <p:nvPr/>
        </p:nvSpPr>
        <p:spPr>
          <a:xfrm>
            <a:off x="683568" y="699542"/>
            <a:ext cx="7992888" cy="3662541"/>
          </a:xfrm>
          <a:prstGeom prst="rect">
            <a:avLst/>
          </a:prstGeom>
          <a:noFill/>
        </p:spPr>
        <p:txBody>
          <a:bodyPr wrap="square">
            <a:spAutoFit/>
          </a:bodyPr>
          <a:lstStyle/>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迭代器类型与容器类型相关，每种容器定义了相应的迭代器类型</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按使用方式不同，迭代器可分为五种类型：</a:t>
            </a:r>
            <a:endParaRPr lang="en-US" altLang="zh-CN" dirty="0">
              <a:solidFill>
                <a:srgbClr val="005DA2"/>
              </a:solidFill>
              <a:latin typeface="微软雅黑" panose="020B0503020204020204" pitchFamily="34" charset="-122"/>
              <a:ea typeface="微软雅黑" panose="020B0503020204020204" pitchFamily="34" charset="-122"/>
            </a:endParaRPr>
          </a:p>
          <a:p>
            <a:pPr marL="742950" lvl="1"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输入迭代器（</a:t>
            </a:r>
            <a:r>
              <a:rPr lang="en-US" altLang="zh-CN" dirty="0">
                <a:solidFill>
                  <a:srgbClr val="005DA2"/>
                </a:solidFill>
                <a:latin typeface="微软雅黑" panose="020B0503020204020204" pitchFamily="34" charset="-122"/>
                <a:ea typeface="微软雅黑" panose="020B0503020204020204" pitchFamily="34" charset="-122"/>
              </a:rPr>
              <a:t>input iterator</a:t>
            </a:r>
            <a:r>
              <a:rPr lang="zh-CN" altLang="en-US" dirty="0">
                <a:solidFill>
                  <a:srgbClr val="005DA2"/>
                </a:solidFill>
                <a:latin typeface="微软雅黑" panose="020B0503020204020204" pitchFamily="34" charset="-122"/>
                <a:ea typeface="微软雅黑" panose="020B0503020204020204" pitchFamily="34" charset="-122"/>
              </a:rPr>
              <a:t>）</a:t>
            </a:r>
            <a:endParaRPr lang="en-US" altLang="zh-CN" dirty="0">
              <a:solidFill>
                <a:srgbClr val="005DA2"/>
              </a:solidFill>
              <a:latin typeface="微软雅黑" panose="020B0503020204020204" pitchFamily="34" charset="-122"/>
              <a:ea typeface="微软雅黑" panose="020B0503020204020204" pitchFamily="34" charset="-122"/>
            </a:endParaRPr>
          </a:p>
          <a:p>
            <a:pPr marL="742950" lvl="1"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输出迭代器（</a:t>
            </a:r>
            <a:r>
              <a:rPr lang="en-US" altLang="zh-CN" dirty="0">
                <a:solidFill>
                  <a:srgbClr val="005DA2"/>
                </a:solidFill>
                <a:latin typeface="微软雅黑" panose="020B0503020204020204" pitchFamily="34" charset="-122"/>
                <a:ea typeface="微软雅黑" panose="020B0503020204020204" pitchFamily="34" charset="-122"/>
              </a:rPr>
              <a:t>output iterator</a:t>
            </a:r>
            <a:r>
              <a:rPr lang="zh-CN" altLang="en-US" dirty="0">
                <a:solidFill>
                  <a:srgbClr val="005DA2"/>
                </a:solidFill>
                <a:latin typeface="微软雅黑" panose="020B0503020204020204" pitchFamily="34" charset="-122"/>
                <a:ea typeface="微软雅黑" panose="020B0503020204020204" pitchFamily="34" charset="-122"/>
              </a:rPr>
              <a:t>）</a:t>
            </a:r>
            <a:endParaRPr lang="en-US" altLang="zh-CN" dirty="0">
              <a:solidFill>
                <a:srgbClr val="005DA2"/>
              </a:solidFill>
              <a:latin typeface="微软雅黑" panose="020B0503020204020204" pitchFamily="34" charset="-122"/>
              <a:ea typeface="微软雅黑" panose="020B0503020204020204" pitchFamily="34" charset="-122"/>
            </a:endParaRPr>
          </a:p>
          <a:p>
            <a:pPr marL="742950" lvl="1"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前向迭代器（</a:t>
            </a:r>
            <a:r>
              <a:rPr lang="en-US" altLang="zh-CN" dirty="0">
                <a:solidFill>
                  <a:srgbClr val="005DA2"/>
                </a:solidFill>
                <a:latin typeface="微软雅黑" panose="020B0503020204020204" pitchFamily="34" charset="-122"/>
                <a:ea typeface="微软雅黑" panose="020B0503020204020204" pitchFamily="34" charset="-122"/>
              </a:rPr>
              <a:t>forward iterator</a:t>
            </a:r>
            <a:r>
              <a:rPr lang="zh-CN" altLang="en-US" dirty="0">
                <a:solidFill>
                  <a:srgbClr val="005DA2"/>
                </a:solidFill>
                <a:latin typeface="微软雅黑" panose="020B0503020204020204" pitchFamily="34" charset="-122"/>
                <a:ea typeface="微软雅黑" panose="020B0503020204020204" pitchFamily="34" charset="-122"/>
              </a:rPr>
              <a:t>）</a:t>
            </a:r>
            <a:endParaRPr lang="en-US" altLang="zh-CN" dirty="0">
              <a:solidFill>
                <a:srgbClr val="005DA2"/>
              </a:solidFill>
              <a:latin typeface="微软雅黑" panose="020B0503020204020204" pitchFamily="34" charset="-122"/>
              <a:ea typeface="微软雅黑" panose="020B0503020204020204" pitchFamily="34" charset="-122"/>
            </a:endParaRPr>
          </a:p>
          <a:p>
            <a:pPr marL="742950" lvl="1"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双向迭代器（</a:t>
            </a:r>
            <a:r>
              <a:rPr lang="en-US" altLang="zh-CN" dirty="0">
                <a:solidFill>
                  <a:srgbClr val="005DA2"/>
                </a:solidFill>
                <a:latin typeface="微软雅黑" panose="020B0503020204020204" pitchFamily="34" charset="-122"/>
                <a:ea typeface="微软雅黑" panose="020B0503020204020204" pitchFamily="34" charset="-122"/>
              </a:rPr>
              <a:t>bidirectional iterator</a:t>
            </a:r>
            <a:r>
              <a:rPr lang="zh-CN" altLang="en-US" dirty="0">
                <a:solidFill>
                  <a:srgbClr val="005DA2"/>
                </a:solidFill>
                <a:latin typeface="微软雅黑" panose="020B0503020204020204" pitchFamily="34" charset="-122"/>
                <a:ea typeface="微软雅黑" panose="020B0503020204020204" pitchFamily="34" charset="-122"/>
              </a:rPr>
              <a:t>）</a:t>
            </a:r>
            <a:endParaRPr lang="en-US" altLang="zh-CN" dirty="0">
              <a:solidFill>
                <a:srgbClr val="005DA2"/>
              </a:solidFill>
              <a:latin typeface="微软雅黑" panose="020B0503020204020204" pitchFamily="34" charset="-122"/>
              <a:ea typeface="微软雅黑" panose="020B0503020204020204" pitchFamily="34" charset="-122"/>
            </a:endParaRPr>
          </a:p>
          <a:p>
            <a:pPr marL="742950" lvl="1"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随机访问迭代器（</a:t>
            </a:r>
            <a:r>
              <a:rPr lang="en-US" altLang="zh-CN" dirty="0">
                <a:solidFill>
                  <a:srgbClr val="005DA2"/>
                </a:solidFill>
                <a:latin typeface="微软雅黑" panose="020B0503020204020204" pitchFamily="34" charset="-122"/>
                <a:ea typeface="微软雅黑" panose="020B0503020204020204" pitchFamily="34" charset="-122"/>
              </a:rPr>
              <a:t>random access iterator</a:t>
            </a:r>
            <a:r>
              <a:rPr lang="zh-CN" altLang="en-US" dirty="0">
                <a:solidFill>
                  <a:srgbClr val="005DA2"/>
                </a:solidFill>
                <a:latin typeface="微软雅黑" panose="020B0503020204020204" pitchFamily="34" charset="-122"/>
                <a:ea typeface="微软雅黑" panose="020B0503020204020204" pitchFamily="34" charset="-122"/>
              </a:rPr>
              <a:t>）</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算法一般对迭代器的类型有所要求，如</a:t>
            </a:r>
            <a:r>
              <a:rPr lang="en-US" altLang="zh-CN" dirty="0">
                <a:solidFill>
                  <a:srgbClr val="005DA2"/>
                </a:solidFill>
                <a:latin typeface="微软雅黑" panose="020B0503020204020204" pitchFamily="34" charset="-122"/>
                <a:ea typeface="微软雅黑" panose="020B0503020204020204" pitchFamily="34" charset="-122"/>
              </a:rPr>
              <a:t>std::sort</a:t>
            </a:r>
            <a:r>
              <a:rPr lang="zh-CN" altLang="en-US" dirty="0">
                <a:solidFill>
                  <a:srgbClr val="005DA2"/>
                </a:solidFill>
                <a:latin typeface="微软雅黑" panose="020B0503020204020204" pitchFamily="34" charset="-122"/>
                <a:ea typeface="微软雅黑" panose="020B0503020204020204" pitchFamily="34" charset="-122"/>
              </a:rPr>
              <a:t>需要迭代器类型为随机访问迭代器</a:t>
            </a:r>
            <a:endParaRPr lang="en-US" altLang="zh-CN" dirty="0">
              <a:solidFill>
                <a:srgbClr val="005DA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867649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泛型编程</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5" name="表格 4">
            <a:extLst>
              <a:ext uri="{FF2B5EF4-FFF2-40B4-BE49-F238E27FC236}">
                <a16:creationId xmlns:a16="http://schemas.microsoft.com/office/drawing/2014/main" id="{2C581A5E-2E0B-4D89-BEFE-A439F2BF815C}"/>
              </a:ext>
            </a:extLst>
          </p:cNvPr>
          <p:cNvGraphicFramePr>
            <a:graphicFrameLocks noGrp="1"/>
          </p:cNvGraphicFramePr>
          <p:nvPr>
            <p:extLst>
              <p:ext uri="{D42A27DB-BD31-4B8C-83A1-F6EECF244321}">
                <p14:modId xmlns:p14="http://schemas.microsoft.com/office/powerpoint/2010/main" val="252998529"/>
              </p:ext>
            </p:extLst>
          </p:nvPr>
        </p:nvGraphicFramePr>
        <p:xfrm>
          <a:off x="603587" y="40326"/>
          <a:ext cx="7936825" cy="5062848"/>
        </p:xfrm>
        <a:graphic>
          <a:graphicData uri="http://schemas.openxmlformats.org/drawingml/2006/table">
            <a:tbl>
              <a:tblPr firstRow="1" bandRow="1">
                <a:tableStyleId>{5C22544A-7EE6-4342-B048-85BDC9FD1C3A}</a:tableStyleId>
              </a:tblPr>
              <a:tblGrid>
                <a:gridCol w="2432784">
                  <a:extLst>
                    <a:ext uri="{9D8B030D-6E8A-4147-A177-3AD203B41FA5}">
                      <a16:colId xmlns:a16="http://schemas.microsoft.com/office/drawing/2014/main" val="672492345"/>
                    </a:ext>
                  </a:extLst>
                </a:gridCol>
                <a:gridCol w="718348">
                  <a:extLst>
                    <a:ext uri="{9D8B030D-6E8A-4147-A177-3AD203B41FA5}">
                      <a16:colId xmlns:a16="http://schemas.microsoft.com/office/drawing/2014/main" val="2610355282"/>
                    </a:ext>
                  </a:extLst>
                </a:gridCol>
                <a:gridCol w="864212">
                  <a:extLst>
                    <a:ext uri="{9D8B030D-6E8A-4147-A177-3AD203B41FA5}">
                      <a16:colId xmlns:a16="http://schemas.microsoft.com/office/drawing/2014/main" val="2883903911"/>
                    </a:ext>
                  </a:extLst>
                </a:gridCol>
                <a:gridCol w="975724">
                  <a:extLst>
                    <a:ext uri="{9D8B030D-6E8A-4147-A177-3AD203B41FA5}">
                      <a16:colId xmlns:a16="http://schemas.microsoft.com/office/drawing/2014/main" val="2288906883"/>
                    </a:ext>
                  </a:extLst>
                </a:gridCol>
                <a:gridCol w="1347428">
                  <a:extLst>
                    <a:ext uri="{9D8B030D-6E8A-4147-A177-3AD203B41FA5}">
                      <a16:colId xmlns:a16="http://schemas.microsoft.com/office/drawing/2014/main" val="278023162"/>
                    </a:ext>
                  </a:extLst>
                </a:gridCol>
                <a:gridCol w="1598329">
                  <a:extLst>
                    <a:ext uri="{9D8B030D-6E8A-4147-A177-3AD203B41FA5}">
                      <a16:colId xmlns:a16="http://schemas.microsoft.com/office/drawing/2014/main" val="3034156093"/>
                    </a:ext>
                  </a:extLst>
                </a:gridCol>
              </a:tblGrid>
              <a:tr h="437583">
                <a:tc>
                  <a:txBody>
                    <a:bodyPr/>
                    <a:lstStyle/>
                    <a:p>
                      <a:r>
                        <a:rPr lang="en-US" sz="1500" b="0" i="0" dirty="0">
                          <a:solidFill>
                            <a:schemeClr val="bg1"/>
                          </a:solidFill>
                          <a:effectLst/>
                          <a:latin typeface="Lato" panose="02010600030101010101" charset="0"/>
                        </a:rPr>
                        <a:t>Iterator Capability </a:t>
                      </a:r>
                      <a:endParaRPr lang="en-US" sz="1500" dirty="0">
                        <a:solidFill>
                          <a:schemeClr val="bg1"/>
                        </a:solidFill>
                        <a:effectLst/>
                        <a:latin typeface="Lato" panose="02010600030101010101" charset="0"/>
                      </a:endParaRPr>
                    </a:p>
                  </a:txBody>
                  <a:tcPr marL="107897" marR="107897" marT="53949" marB="53949" anchor="ctr"/>
                </a:tc>
                <a:tc>
                  <a:txBody>
                    <a:bodyPr/>
                    <a:lstStyle/>
                    <a:p>
                      <a:r>
                        <a:rPr lang="en-US" sz="1500" b="0" i="0" dirty="0">
                          <a:solidFill>
                            <a:schemeClr val="bg1"/>
                          </a:solidFill>
                          <a:effectLst/>
                          <a:latin typeface="Lato" panose="02010600030101010101" charset="0"/>
                        </a:rPr>
                        <a:t>Input</a:t>
                      </a:r>
                      <a:endParaRPr lang="en-US" sz="1500" dirty="0">
                        <a:solidFill>
                          <a:schemeClr val="bg1"/>
                        </a:solidFill>
                        <a:effectLst/>
                        <a:latin typeface="Lato" panose="02010600030101010101" charset="0"/>
                      </a:endParaRPr>
                    </a:p>
                  </a:txBody>
                  <a:tcPr marL="107897" marR="107897" marT="53949" marB="53949" anchor="ctr"/>
                </a:tc>
                <a:tc>
                  <a:txBody>
                    <a:bodyPr/>
                    <a:lstStyle/>
                    <a:p>
                      <a:r>
                        <a:rPr lang="en-US" altLang="zh-CN" sz="1500" b="0" i="0" dirty="0">
                          <a:solidFill>
                            <a:schemeClr val="bg1"/>
                          </a:solidFill>
                          <a:effectLst/>
                          <a:latin typeface="Lato" panose="02010600030101010101" charset="0"/>
                        </a:rPr>
                        <a:t>Output </a:t>
                      </a:r>
                      <a:endParaRPr lang="zh-CN" altLang="en-US" sz="1500" dirty="0">
                        <a:solidFill>
                          <a:schemeClr val="bg1"/>
                        </a:solidFill>
                        <a:latin typeface="Lato" panose="02010600030101010101" charset="0"/>
                      </a:endParaRPr>
                    </a:p>
                  </a:txBody>
                  <a:tcPr marL="107897" marR="107897" marT="53949" marB="53949" anchor="ctr"/>
                </a:tc>
                <a:tc>
                  <a:txBody>
                    <a:bodyPr/>
                    <a:lstStyle/>
                    <a:p>
                      <a:r>
                        <a:rPr lang="en-US" sz="1500" b="0" i="0" dirty="0">
                          <a:solidFill>
                            <a:schemeClr val="bg1"/>
                          </a:solidFill>
                          <a:effectLst/>
                          <a:latin typeface="Lato" panose="02010600030101010101" charset="0"/>
                        </a:rPr>
                        <a:t>Forward </a:t>
                      </a:r>
                      <a:endParaRPr lang="en-US" sz="1500" dirty="0">
                        <a:solidFill>
                          <a:schemeClr val="bg1"/>
                        </a:solidFill>
                        <a:effectLst/>
                        <a:latin typeface="Lato" panose="02010600030101010101" charset="0"/>
                      </a:endParaRPr>
                    </a:p>
                  </a:txBody>
                  <a:tcPr marL="107897" marR="107897" marT="53949" marB="53949" anchor="ctr"/>
                </a:tc>
                <a:tc>
                  <a:txBody>
                    <a:bodyPr/>
                    <a:lstStyle/>
                    <a:p>
                      <a:r>
                        <a:rPr lang="en-US" sz="1500" b="0" i="0" dirty="0">
                          <a:solidFill>
                            <a:schemeClr val="bg1"/>
                          </a:solidFill>
                          <a:effectLst/>
                          <a:latin typeface="Lato" panose="02010600030101010101" charset="0"/>
                        </a:rPr>
                        <a:t>Bidirectional </a:t>
                      </a:r>
                      <a:endParaRPr lang="en-US" sz="1500" dirty="0">
                        <a:solidFill>
                          <a:schemeClr val="bg1"/>
                        </a:solidFill>
                        <a:effectLst/>
                        <a:latin typeface="Lato" panose="02010600030101010101" charset="0"/>
                      </a:endParaRPr>
                    </a:p>
                  </a:txBody>
                  <a:tcPr marL="107897" marR="107897" marT="53949" marB="53949" anchor="ctr"/>
                </a:tc>
                <a:tc>
                  <a:txBody>
                    <a:bodyPr/>
                    <a:lstStyle/>
                    <a:p>
                      <a:r>
                        <a:rPr lang="en-US" sz="1500" b="0" i="0" dirty="0">
                          <a:solidFill>
                            <a:schemeClr val="bg1"/>
                          </a:solidFill>
                          <a:effectLst/>
                          <a:latin typeface="Lato" panose="02010600030101010101" charset="0"/>
                        </a:rPr>
                        <a:t>Random Access</a:t>
                      </a:r>
                      <a:endParaRPr lang="en-US" sz="1500" dirty="0">
                        <a:solidFill>
                          <a:schemeClr val="bg1"/>
                        </a:solidFill>
                        <a:effectLst/>
                        <a:latin typeface="Lato" panose="02010600030101010101" charset="0"/>
                      </a:endParaRPr>
                    </a:p>
                  </a:txBody>
                  <a:tcPr marL="107897" marR="107897" marT="53949" marB="53949" anchor="ctr"/>
                </a:tc>
                <a:extLst>
                  <a:ext uri="{0D108BD9-81ED-4DB2-BD59-A6C34878D82A}">
                    <a16:rowId xmlns:a16="http://schemas.microsoft.com/office/drawing/2014/main" val="2504138514"/>
                  </a:ext>
                </a:extLst>
              </a:tr>
              <a:tr h="437583">
                <a:tc>
                  <a:txBody>
                    <a:bodyPr/>
                    <a:lstStyle/>
                    <a:p>
                      <a:r>
                        <a:rPr lang="en-US" sz="1700" b="0" i="0" dirty="0">
                          <a:solidFill>
                            <a:srgbClr val="000000"/>
                          </a:solidFill>
                          <a:effectLst/>
                          <a:latin typeface="Lato" panose="02010600030101010101" charset="0"/>
                        </a:rPr>
                        <a:t>Dereferencing read </a:t>
                      </a:r>
                      <a:endParaRPr lang="en-US" sz="1700" dirty="0">
                        <a:effectLst/>
                        <a:latin typeface="Lato" panose="02010600030101010101" charset="0"/>
                      </a:endParaRPr>
                    </a:p>
                  </a:txBody>
                  <a:tcPr marL="107897" marR="107897" marT="53949" marB="53949" anchor="ctr"/>
                </a:tc>
                <a:tc>
                  <a:txBody>
                    <a:bodyPr/>
                    <a:lstStyle/>
                    <a:p>
                      <a:r>
                        <a:rPr lang="en-US" sz="1700" b="0" i="0" dirty="0">
                          <a:solidFill>
                            <a:srgbClr val="000000"/>
                          </a:solidFill>
                          <a:effectLst/>
                          <a:latin typeface="Lato" panose="02010600030101010101" charset="0"/>
                        </a:rPr>
                        <a:t>Yes </a:t>
                      </a:r>
                      <a:endParaRPr lang="en-US" sz="1700" dirty="0">
                        <a:effectLst/>
                        <a:latin typeface="Lato" panose="02010600030101010101" charset="0"/>
                      </a:endParaRPr>
                    </a:p>
                  </a:txBody>
                  <a:tcPr marL="107897" marR="107897" marT="53949" marB="53949" anchor="ctr"/>
                </a:tc>
                <a:tc>
                  <a:txBody>
                    <a:bodyPr/>
                    <a:lstStyle/>
                    <a:p>
                      <a:r>
                        <a:rPr lang="en-US" sz="1700" b="0" i="0" dirty="0">
                          <a:solidFill>
                            <a:srgbClr val="000000"/>
                          </a:solidFill>
                          <a:effectLst/>
                          <a:latin typeface="Lato" panose="02010600030101010101" charset="0"/>
                        </a:rPr>
                        <a:t>No </a:t>
                      </a:r>
                      <a:endParaRPr lang="en-US" sz="1700" dirty="0">
                        <a:effectLst/>
                        <a:latin typeface="Lato" panose="02010600030101010101" charset="0"/>
                      </a:endParaRPr>
                    </a:p>
                  </a:txBody>
                  <a:tcPr marL="107897" marR="107897" marT="53949" marB="53949" anchor="ctr"/>
                </a:tc>
                <a:tc>
                  <a:txBody>
                    <a:bodyPr/>
                    <a:lstStyle/>
                    <a:p>
                      <a:r>
                        <a:rPr lang="en-US" sz="1700" b="0" i="0" dirty="0">
                          <a:solidFill>
                            <a:srgbClr val="FF0000"/>
                          </a:solidFill>
                          <a:effectLst/>
                          <a:latin typeface="Lato" panose="02010600030101010101" charset="0"/>
                        </a:rPr>
                        <a:t>Yes </a:t>
                      </a:r>
                      <a:endParaRPr lang="en-US" sz="1700" dirty="0">
                        <a:solidFill>
                          <a:srgbClr val="FF0000"/>
                        </a:solidFill>
                        <a:effectLst/>
                        <a:latin typeface="Lato" panose="02010600030101010101" charset="0"/>
                      </a:endParaRPr>
                    </a:p>
                  </a:txBody>
                  <a:tcPr marL="107897" marR="107897" marT="53949" marB="53949" anchor="ctr"/>
                </a:tc>
                <a:tc>
                  <a:txBody>
                    <a:bodyPr/>
                    <a:lstStyle/>
                    <a:p>
                      <a:r>
                        <a:rPr lang="en-US" sz="1700" b="0" i="0" dirty="0">
                          <a:solidFill>
                            <a:srgbClr val="000000"/>
                          </a:solidFill>
                          <a:effectLst/>
                          <a:latin typeface="Lato" panose="02010600030101010101" charset="0"/>
                        </a:rPr>
                        <a:t>Yes </a:t>
                      </a:r>
                      <a:endParaRPr lang="en-US" sz="1700" dirty="0">
                        <a:effectLst/>
                        <a:latin typeface="Lato" panose="02010600030101010101" charset="0"/>
                      </a:endParaRPr>
                    </a:p>
                  </a:txBody>
                  <a:tcPr marL="107897" marR="107897" marT="53949" marB="53949" anchor="ctr"/>
                </a:tc>
                <a:tc>
                  <a:txBody>
                    <a:bodyPr/>
                    <a:lstStyle/>
                    <a:p>
                      <a:r>
                        <a:rPr lang="en-US" sz="1700" b="0" i="0" dirty="0">
                          <a:solidFill>
                            <a:srgbClr val="000000"/>
                          </a:solidFill>
                          <a:effectLst/>
                          <a:latin typeface="Lato" panose="02010600030101010101" charset="0"/>
                        </a:rPr>
                        <a:t>Yes</a:t>
                      </a:r>
                      <a:endParaRPr lang="en-US" sz="1700" dirty="0">
                        <a:effectLst/>
                        <a:latin typeface="Lato" panose="02010600030101010101" charset="0"/>
                      </a:endParaRPr>
                    </a:p>
                  </a:txBody>
                  <a:tcPr marL="107897" marR="107897" marT="53949" marB="53949" anchor="ctr"/>
                </a:tc>
                <a:extLst>
                  <a:ext uri="{0D108BD9-81ED-4DB2-BD59-A6C34878D82A}">
                    <a16:rowId xmlns:a16="http://schemas.microsoft.com/office/drawing/2014/main" val="77487333"/>
                  </a:ext>
                </a:extLst>
              </a:tr>
              <a:tr h="437583">
                <a:tc>
                  <a:txBody>
                    <a:bodyPr/>
                    <a:lstStyle/>
                    <a:p>
                      <a:r>
                        <a:rPr lang="en-US" sz="1700" b="0" i="0" dirty="0">
                          <a:solidFill>
                            <a:srgbClr val="000000"/>
                          </a:solidFill>
                          <a:effectLst/>
                          <a:latin typeface="Lato" panose="02010600030101010101" charset="0"/>
                        </a:rPr>
                        <a:t>Dereferencing write </a:t>
                      </a:r>
                      <a:endParaRPr lang="en-US" sz="1700" dirty="0">
                        <a:effectLst/>
                        <a:latin typeface="Lato" panose="02010600030101010101" charset="0"/>
                      </a:endParaRPr>
                    </a:p>
                  </a:txBody>
                  <a:tcPr marL="107897" marR="107897" marT="53949" marB="53949" anchor="ctr"/>
                </a:tc>
                <a:tc>
                  <a:txBody>
                    <a:bodyPr/>
                    <a:lstStyle/>
                    <a:p>
                      <a:r>
                        <a:rPr lang="en-US" sz="1700" b="0" i="0">
                          <a:solidFill>
                            <a:srgbClr val="000000"/>
                          </a:solidFill>
                          <a:effectLst/>
                          <a:latin typeface="Lato" panose="02010600030101010101" charset="0"/>
                        </a:rPr>
                        <a:t>No </a:t>
                      </a:r>
                      <a:endParaRPr lang="en-US" sz="1700">
                        <a:effectLst/>
                        <a:latin typeface="Lato" panose="02010600030101010101" charset="0"/>
                      </a:endParaRPr>
                    </a:p>
                  </a:txBody>
                  <a:tcPr marL="107897" marR="107897" marT="53949" marB="53949" anchor="ctr"/>
                </a:tc>
                <a:tc>
                  <a:txBody>
                    <a:bodyPr/>
                    <a:lstStyle/>
                    <a:p>
                      <a:r>
                        <a:rPr lang="en-US" sz="1700" b="0" i="0">
                          <a:solidFill>
                            <a:srgbClr val="000000"/>
                          </a:solidFill>
                          <a:effectLst/>
                          <a:latin typeface="Lato" panose="02010600030101010101" charset="0"/>
                        </a:rPr>
                        <a:t>Yes </a:t>
                      </a:r>
                      <a:endParaRPr lang="en-US" sz="1700">
                        <a:effectLst/>
                        <a:latin typeface="Lato" panose="02010600030101010101" charset="0"/>
                      </a:endParaRPr>
                    </a:p>
                  </a:txBody>
                  <a:tcPr marL="107897" marR="107897" marT="53949" marB="53949" anchor="ctr"/>
                </a:tc>
                <a:tc>
                  <a:txBody>
                    <a:bodyPr/>
                    <a:lstStyle/>
                    <a:p>
                      <a:r>
                        <a:rPr lang="en-US" sz="1700" b="0" i="0" dirty="0">
                          <a:solidFill>
                            <a:srgbClr val="FF0000"/>
                          </a:solidFill>
                          <a:effectLst/>
                          <a:latin typeface="Lato" panose="02010600030101010101" charset="0"/>
                        </a:rPr>
                        <a:t>Yes </a:t>
                      </a:r>
                      <a:endParaRPr lang="en-US" sz="1700" dirty="0">
                        <a:solidFill>
                          <a:srgbClr val="FF0000"/>
                        </a:solidFill>
                        <a:effectLst/>
                        <a:latin typeface="Lato" panose="02010600030101010101" charset="0"/>
                      </a:endParaRPr>
                    </a:p>
                  </a:txBody>
                  <a:tcPr marL="107897" marR="107897" marT="53949" marB="53949" anchor="ctr"/>
                </a:tc>
                <a:tc>
                  <a:txBody>
                    <a:bodyPr/>
                    <a:lstStyle/>
                    <a:p>
                      <a:r>
                        <a:rPr lang="en-US" sz="1700" b="0" i="0" dirty="0">
                          <a:solidFill>
                            <a:srgbClr val="000000"/>
                          </a:solidFill>
                          <a:effectLst/>
                          <a:latin typeface="Lato" panose="02010600030101010101" charset="0"/>
                        </a:rPr>
                        <a:t>Yes </a:t>
                      </a:r>
                      <a:endParaRPr lang="en-US" sz="1700" dirty="0">
                        <a:effectLst/>
                        <a:latin typeface="Lato" panose="02010600030101010101" charset="0"/>
                      </a:endParaRPr>
                    </a:p>
                  </a:txBody>
                  <a:tcPr marL="107897" marR="107897" marT="53949" marB="53949" anchor="ctr"/>
                </a:tc>
                <a:tc>
                  <a:txBody>
                    <a:bodyPr/>
                    <a:lstStyle/>
                    <a:p>
                      <a:r>
                        <a:rPr lang="en-US" sz="1700" b="0" i="0" dirty="0">
                          <a:solidFill>
                            <a:srgbClr val="000000"/>
                          </a:solidFill>
                          <a:effectLst/>
                          <a:latin typeface="Lato" panose="02010600030101010101" charset="0"/>
                        </a:rPr>
                        <a:t>Yes</a:t>
                      </a:r>
                      <a:endParaRPr lang="en-US" sz="1700" dirty="0">
                        <a:effectLst/>
                        <a:latin typeface="Lato" panose="02010600030101010101" charset="0"/>
                      </a:endParaRPr>
                    </a:p>
                  </a:txBody>
                  <a:tcPr marL="107897" marR="107897" marT="53949" marB="53949" anchor="ctr"/>
                </a:tc>
                <a:extLst>
                  <a:ext uri="{0D108BD9-81ED-4DB2-BD59-A6C34878D82A}">
                    <a16:rowId xmlns:a16="http://schemas.microsoft.com/office/drawing/2014/main" val="2202629013"/>
                  </a:ext>
                </a:extLst>
              </a:tr>
              <a:tr h="683350">
                <a:tc>
                  <a:txBody>
                    <a:bodyPr/>
                    <a:lstStyle/>
                    <a:p>
                      <a:r>
                        <a:rPr lang="en-US" sz="1900" b="0" i="0" dirty="0">
                          <a:solidFill>
                            <a:srgbClr val="000000"/>
                          </a:solidFill>
                          <a:effectLst/>
                          <a:latin typeface="Lato" panose="02010600030101010101" charset="0"/>
                        </a:rPr>
                        <a:t>Fixed and repeatable order</a:t>
                      </a:r>
                      <a:endParaRPr lang="en-US" sz="1900" dirty="0">
                        <a:effectLst/>
                        <a:latin typeface="Lato" panose="02010600030101010101" charset="0"/>
                      </a:endParaRPr>
                    </a:p>
                  </a:txBody>
                  <a:tcPr marL="107897" marR="107897" marT="53949" marB="53949" anchor="ctr"/>
                </a:tc>
                <a:tc>
                  <a:txBody>
                    <a:bodyPr/>
                    <a:lstStyle/>
                    <a:p>
                      <a:r>
                        <a:rPr lang="en-US" sz="1700" b="0" i="0" dirty="0">
                          <a:solidFill>
                            <a:srgbClr val="000000"/>
                          </a:solidFill>
                          <a:effectLst/>
                          <a:latin typeface="Lato" panose="02010600030101010101" charset="0"/>
                        </a:rPr>
                        <a:t>No </a:t>
                      </a:r>
                      <a:endParaRPr lang="en-US" sz="1700" dirty="0">
                        <a:effectLst/>
                        <a:latin typeface="Lato" panose="02010600030101010101" charset="0"/>
                      </a:endParaRPr>
                    </a:p>
                  </a:txBody>
                  <a:tcPr marL="107897" marR="107897" marT="53949" marB="53949" anchor="ctr"/>
                </a:tc>
                <a:tc>
                  <a:txBody>
                    <a:bodyPr/>
                    <a:lstStyle/>
                    <a:p>
                      <a:r>
                        <a:rPr lang="en-US" sz="1700" b="0" i="0" dirty="0">
                          <a:solidFill>
                            <a:srgbClr val="000000"/>
                          </a:solidFill>
                          <a:effectLst/>
                          <a:latin typeface="Lato" panose="02010600030101010101" charset="0"/>
                        </a:rPr>
                        <a:t>No </a:t>
                      </a:r>
                      <a:endParaRPr lang="en-US" sz="1700" dirty="0">
                        <a:effectLst/>
                        <a:latin typeface="Lato" panose="02010600030101010101" charset="0"/>
                      </a:endParaRPr>
                    </a:p>
                  </a:txBody>
                  <a:tcPr marL="107897" marR="107897" marT="53949" marB="53949" anchor="ctr"/>
                </a:tc>
                <a:tc>
                  <a:txBody>
                    <a:bodyPr/>
                    <a:lstStyle/>
                    <a:p>
                      <a:r>
                        <a:rPr lang="en-US" sz="1700" b="0" i="0" dirty="0">
                          <a:solidFill>
                            <a:srgbClr val="FF0000"/>
                          </a:solidFill>
                          <a:effectLst/>
                          <a:latin typeface="Lato" panose="02010600030101010101" charset="0"/>
                        </a:rPr>
                        <a:t>Yes</a:t>
                      </a:r>
                      <a:r>
                        <a:rPr lang="en-US" sz="1700" b="0" i="0" dirty="0">
                          <a:solidFill>
                            <a:srgbClr val="000000"/>
                          </a:solidFill>
                          <a:effectLst/>
                          <a:latin typeface="Lato" panose="02010600030101010101" charset="0"/>
                        </a:rPr>
                        <a:t> </a:t>
                      </a:r>
                      <a:endParaRPr lang="en-US" sz="1700" dirty="0">
                        <a:effectLst/>
                        <a:latin typeface="Lato" panose="02010600030101010101" charset="0"/>
                      </a:endParaRPr>
                    </a:p>
                  </a:txBody>
                  <a:tcPr marL="107897" marR="107897" marT="53949" marB="53949" anchor="ctr"/>
                </a:tc>
                <a:tc>
                  <a:txBody>
                    <a:bodyPr/>
                    <a:lstStyle/>
                    <a:p>
                      <a:r>
                        <a:rPr lang="en-US" sz="1700" b="0" i="0" dirty="0">
                          <a:solidFill>
                            <a:srgbClr val="000000"/>
                          </a:solidFill>
                          <a:effectLst/>
                          <a:latin typeface="Lato" panose="02010600030101010101" charset="0"/>
                        </a:rPr>
                        <a:t>Yes </a:t>
                      </a:r>
                      <a:endParaRPr lang="en-US" sz="1700" dirty="0">
                        <a:effectLst/>
                        <a:latin typeface="Lato" panose="02010600030101010101" charset="0"/>
                      </a:endParaRPr>
                    </a:p>
                  </a:txBody>
                  <a:tcPr marL="107897" marR="107897" marT="53949" marB="53949" anchor="ctr"/>
                </a:tc>
                <a:tc>
                  <a:txBody>
                    <a:bodyPr/>
                    <a:lstStyle/>
                    <a:p>
                      <a:r>
                        <a:rPr lang="en-US" sz="1700" b="0" i="0" dirty="0">
                          <a:solidFill>
                            <a:srgbClr val="000000"/>
                          </a:solidFill>
                          <a:effectLst/>
                          <a:latin typeface="Lato" panose="02010600030101010101" charset="0"/>
                        </a:rPr>
                        <a:t>Yes</a:t>
                      </a:r>
                      <a:endParaRPr lang="en-US" sz="1700" dirty="0">
                        <a:effectLst/>
                        <a:latin typeface="Lato" panose="02010600030101010101" charset="0"/>
                      </a:endParaRPr>
                    </a:p>
                  </a:txBody>
                  <a:tcPr marL="107897" marR="107897" marT="53949" marB="53949" anchor="ctr"/>
                </a:tc>
                <a:extLst>
                  <a:ext uri="{0D108BD9-81ED-4DB2-BD59-A6C34878D82A}">
                    <a16:rowId xmlns:a16="http://schemas.microsoft.com/office/drawing/2014/main" val="260082692"/>
                  </a:ext>
                </a:extLst>
              </a:tr>
              <a:tr h="437583">
                <a:tc>
                  <a:txBody>
                    <a:bodyPr/>
                    <a:lstStyle/>
                    <a:p>
                      <a:r>
                        <a:rPr lang="en-US" sz="1700" b="0" i="0" dirty="0">
                          <a:solidFill>
                            <a:srgbClr val="000000"/>
                          </a:solidFill>
                          <a:effectLst/>
                          <a:latin typeface="Lato" panose="02010600030101010101" charset="0"/>
                        </a:rPr>
                        <a:t>++</a:t>
                      </a:r>
                      <a:r>
                        <a:rPr lang="en-US" sz="1700" b="0" i="0" dirty="0" err="1">
                          <a:solidFill>
                            <a:srgbClr val="000000"/>
                          </a:solidFill>
                          <a:effectLst/>
                          <a:latin typeface="Lato" panose="02010600030101010101" charset="0"/>
                        </a:rPr>
                        <a:t>i</a:t>
                      </a:r>
                      <a:r>
                        <a:rPr lang="en-US" sz="1700" b="0" i="0" dirty="0">
                          <a:solidFill>
                            <a:srgbClr val="000000"/>
                          </a:solidFill>
                          <a:effectLst/>
                          <a:latin typeface="Lato" panose="02010600030101010101" charset="0"/>
                        </a:rPr>
                        <a:t> / </a:t>
                      </a:r>
                      <a:r>
                        <a:rPr lang="en-US" sz="1700" b="0" i="0" dirty="0" err="1">
                          <a:solidFill>
                            <a:srgbClr val="000000"/>
                          </a:solidFill>
                          <a:effectLst/>
                          <a:latin typeface="Lato" panose="02010600030101010101" charset="0"/>
                        </a:rPr>
                        <a:t>i</a:t>
                      </a:r>
                      <a:r>
                        <a:rPr lang="en-US" sz="1700" b="0" i="0" dirty="0">
                          <a:solidFill>
                            <a:srgbClr val="000000"/>
                          </a:solidFill>
                          <a:effectLst/>
                          <a:latin typeface="Lato" panose="02010600030101010101" charset="0"/>
                        </a:rPr>
                        <a:t>++ </a:t>
                      </a:r>
                      <a:endParaRPr lang="en-US" sz="1700" dirty="0">
                        <a:effectLst/>
                        <a:latin typeface="Lato" panose="02010600030101010101" charset="0"/>
                      </a:endParaRPr>
                    </a:p>
                  </a:txBody>
                  <a:tcPr marL="107897" marR="107897" marT="53949" marB="53949" anchor="ctr"/>
                </a:tc>
                <a:tc>
                  <a:txBody>
                    <a:bodyPr/>
                    <a:lstStyle/>
                    <a:p>
                      <a:r>
                        <a:rPr lang="en-US" sz="1700" b="0" i="0" dirty="0">
                          <a:solidFill>
                            <a:srgbClr val="000000"/>
                          </a:solidFill>
                          <a:effectLst/>
                          <a:latin typeface="Lato" panose="02010600030101010101" charset="0"/>
                        </a:rPr>
                        <a:t>Yes </a:t>
                      </a:r>
                      <a:endParaRPr lang="en-US" sz="1700" dirty="0">
                        <a:effectLst/>
                        <a:latin typeface="Lato" panose="02010600030101010101" charset="0"/>
                      </a:endParaRPr>
                    </a:p>
                  </a:txBody>
                  <a:tcPr marL="107897" marR="107897" marT="53949" marB="53949" anchor="ctr"/>
                </a:tc>
                <a:tc>
                  <a:txBody>
                    <a:bodyPr/>
                    <a:lstStyle/>
                    <a:p>
                      <a:r>
                        <a:rPr lang="en-US" sz="1700" b="0" i="0" dirty="0">
                          <a:solidFill>
                            <a:srgbClr val="000000"/>
                          </a:solidFill>
                          <a:effectLst/>
                          <a:latin typeface="Lato" panose="02010600030101010101" charset="0"/>
                        </a:rPr>
                        <a:t>Yes </a:t>
                      </a:r>
                      <a:endParaRPr lang="en-US" sz="1700" dirty="0">
                        <a:effectLst/>
                        <a:latin typeface="Lato" panose="02010600030101010101" charset="0"/>
                      </a:endParaRPr>
                    </a:p>
                  </a:txBody>
                  <a:tcPr marL="107897" marR="107897" marT="53949" marB="53949" anchor="ctr"/>
                </a:tc>
                <a:tc>
                  <a:txBody>
                    <a:bodyPr/>
                    <a:lstStyle/>
                    <a:p>
                      <a:r>
                        <a:rPr lang="en-US" sz="1700" b="0" i="0">
                          <a:solidFill>
                            <a:srgbClr val="000000"/>
                          </a:solidFill>
                          <a:effectLst/>
                          <a:latin typeface="Lato" panose="02010600030101010101" charset="0"/>
                        </a:rPr>
                        <a:t>Yes </a:t>
                      </a:r>
                      <a:endParaRPr lang="en-US" sz="1700">
                        <a:effectLst/>
                        <a:latin typeface="Lato" panose="02010600030101010101" charset="0"/>
                      </a:endParaRPr>
                    </a:p>
                  </a:txBody>
                  <a:tcPr marL="107897" marR="107897" marT="53949" marB="53949" anchor="ctr"/>
                </a:tc>
                <a:tc>
                  <a:txBody>
                    <a:bodyPr/>
                    <a:lstStyle/>
                    <a:p>
                      <a:r>
                        <a:rPr lang="en-US" sz="1700" b="0" i="0">
                          <a:solidFill>
                            <a:srgbClr val="000000"/>
                          </a:solidFill>
                          <a:effectLst/>
                          <a:latin typeface="Lato" panose="02010600030101010101" charset="0"/>
                        </a:rPr>
                        <a:t>Yes </a:t>
                      </a:r>
                      <a:endParaRPr lang="en-US" sz="1700">
                        <a:effectLst/>
                        <a:latin typeface="Lato" panose="02010600030101010101" charset="0"/>
                      </a:endParaRPr>
                    </a:p>
                  </a:txBody>
                  <a:tcPr marL="107897" marR="107897" marT="53949" marB="53949" anchor="ctr"/>
                </a:tc>
                <a:tc>
                  <a:txBody>
                    <a:bodyPr/>
                    <a:lstStyle/>
                    <a:p>
                      <a:r>
                        <a:rPr lang="en-US" sz="1700" b="0" i="0">
                          <a:solidFill>
                            <a:srgbClr val="000000"/>
                          </a:solidFill>
                          <a:effectLst/>
                          <a:latin typeface="Lato" panose="02010600030101010101" charset="0"/>
                        </a:rPr>
                        <a:t>Yes</a:t>
                      </a:r>
                      <a:endParaRPr lang="en-US" sz="1700">
                        <a:effectLst/>
                        <a:latin typeface="Lato" panose="02010600030101010101" charset="0"/>
                      </a:endParaRPr>
                    </a:p>
                  </a:txBody>
                  <a:tcPr marL="107897" marR="107897" marT="53949" marB="53949" anchor="ctr"/>
                </a:tc>
                <a:extLst>
                  <a:ext uri="{0D108BD9-81ED-4DB2-BD59-A6C34878D82A}">
                    <a16:rowId xmlns:a16="http://schemas.microsoft.com/office/drawing/2014/main" val="876322447"/>
                  </a:ext>
                </a:extLst>
              </a:tr>
              <a:tr h="437583">
                <a:tc>
                  <a:txBody>
                    <a:bodyPr/>
                    <a:lstStyle/>
                    <a:p>
                      <a:r>
                        <a:rPr lang="en-US" sz="1700" b="0" i="0" dirty="0">
                          <a:solidFill>
                            <a:srgbClr val="000000"/>
                          </a:solidFill>
                          <a:effectLst/>
                          <a:latin typeface="Lato" panose="02010600030101010101" charset="0"/>
                        </a:rPr>
                        <a:t>--</a:t>
                      </a:r>
                      <a:r>
                        <a:rPr lang="en-US" sz="1700" b="0" i="0" dirty="0" err="1">
                          <a:solidFill>
                            <a:srgbClr val="000000"/>
                          </a:solidFill>
                          <a:effectLst/>
                          <a:latin typeface="Lato" panose="02010600030101010101" charset="0"/>
                        </a:rPr>
                        <a:t>i</a:t>
                      </a:r>
                      <a:r>
                        <a:rPr lang="en-US" sz="1700" b="0" i="0" dirty="0">
                          <a:solidFill>
                            <a:srgbClr val="000000"/>
                          </a:solidFill>
                          <a:effectLst/>
                          <a:latin typeface="Lato" panose="02010600030101010101" charset="0"/>
                        </a:rPr>
                        <a:t>  / </a:t>
                      </a:r>
                      <a:r>
                        <a:rPr lang="en-US" sz="1700" b="0" i="0" dirty="0" err="1">
                          <a:solidFill>
                            <a:srgbClr val="000000"/>
                          </a:solidFill>
                          <a:effectLst/>
                          <a:latin typeface="Lato" panose="02010600030101010101" charset="0"/>
                        </a:rPr>
                        <a:t>i</a:t>
                      </a:r>
                      <a:r>
                        <a:rPr lang="en-US" sz="1700" b="0" i="0" dirty="0">
                          <a:solidFill>
                            <a:srgbClr val="000000"/>
                          </a:solidFill>
                          <a:effectLst/>
                          <a:latin typeface="Lato" panose="02010600030101010101" charset="0"/>
                        </a:rPr>
                        <a:t>-- </a:t>
                      </a:r>
                      <a:endParaRPr lang="en-US" sz="1700" dirty="0">
                        <a:effectLst/>
                        <a:latin typeface="Lato" panose="02010600030101010101" charset="0"/>
                      </a:endParaRPr>
                    </a:p>
                  </a:txBody>
                  <a:tcPr marL="107897" marR="107897" marT="53949" marB="53949" anchor="ctr"/>
                </a:tc>
                <a:tc>
                  <a:txBody>
                    <a:bodyPr/>
                    <a:lstStyle/>
                    <a:p>
                      <a:r>
                        <a:rPr lang="en-US" sz="1700" b="0" i="0" dirty="0">
                          <a:solidFill>
                            <a:srgbClr val="000000"/>
                          </a:solidFill>
                          <a:effectLst/>
                          <a:latin typeface="Lato" panose="02010600030101010101" charset="0"/>
                        </a:rPr>
                        <a:t>No </a:t>
                      </a:r>
                      <a:endParaRPr lang="en-US" sz="1700" dirty="0">
                        <a:effectLst/>
                        <a:latin typeface="Lato" panose="02010600030101010101" charset="0"/>
                      </a:endParaRPr>
                    </a:p>
                  </a:txBody>
                  <a:tcPr marL="107897" marR="107897" marT="53949" marB="53949" anchor="ctr"/>
                </a:tc>
                <a:tc>
                  <a:txBody>
                    <a:bodyPr/>
                    <a:lstStyle/>
                    <a:p>
                      <a:r>
                        <a:rPr lang="en-US" sz="1700" b="0" i="0" dirty="0">
                          <a:solidFill>
                            <a:srgbClr val="000000"/>
                          </a:solidFill>
                          <a:effectLst/>
                          <a:latin typeface="Lato" panose="02010600030101010101" charset="0"/>
                        </a:rPr>
                        <a:t>No </a:t>
                      </a:r>
                      <a:endParaRPr lang="en-US" sz="1700" dirty="0">
                        <a:effectLst/>
                        <a:latin typeface="Lato" panose="02010600030101010101" charset="0"/>
                      </a:endParaRPr>
                    </a:p>
                  </a:txBody>
                  <a:tcPr marL="107897" marR="107897" marT="53949" marB="53949" anchor="ctr"/>
                </a:tc>
                <a:tc>
                  <a:txBody>
                    <a:bodyPr/>
                    <a:lstStyle/>
                    <a:p>
                      <a:r>
                        <a:rPr lang="en-US" sz="1700" b="0" i="0" dirty="0">
                          <a:solidFill>
                            <a:srgbClr val="000000"/>
                          </a:solidFill>
                          <a:effectLst/>
                          <a:latin typeface="Lato" panose="02010600030101010101" charset="0"/>
                        </a:rPr>
                        <a:t>No </a:t>
                      </a:r>
                      <a:endParaRPr lang="en-US" sz="1700" dirty="0">
                        <a:effectLst/>
                        <a:latin typeface="Lato" panose="02010600030101010101" charset="0"/>
                      </a:endParaRPr>
                    </a:p>
                  </a:txBody>
                  <a:tcPr marL="107897" marR="107897" marT="53949" marB="53949" anchor="ctr"/>
                </a:tc>
                <a:tc>
                  <a:txBody>
                    <a:bodyPr/>
                    <a:lstStyle/>
                    <a:p>
                      <a:r>
                        <a:rPr lang="en-US" sz="1700" b="0" i="0" dirty="0">
                          <a:solidFill>
                            <a:srgbClr val="FF0000"/>
                          </a:solidFill>
                          <a:effectLst/>
                          <a:latin typeface="Lato" panose="02010600030101010101" charset="0"/>
                        </a:rPr>
                        <a:t>Yes</a:t>
                      </a:r>
                      <a:r>
                        <a:rPr lang="en-US" sz="1700" b="0" i="0" dirty="0">
                          <a:solidFill>
                            <a:srgbClr val="000000"/>
                          </a:solidFill>
                          <a:effectLst/>
                          <a:latin typeface="Lato" panose="02010600030101010101" charset="0"/>
                        </a:rPr>
                        <a:t> </a:t>
                      </a:r>
                      <a:endParaRPr lang="en-US" sz="1700" dirty="0">
                        <a:effectLst/>
                        <a:latin typeface="Lato" panose="02010600030101010101" charset="0"/>
                      </a:endParaRPr>
                    </a:p>
                  </a:txBody>
                  <a:tcPr marL="107897" marR="107897" marT="53949" marB="53949" anchor="ctr"/>
                </a:tc>
                <a:tc>
                  <a:txBody>
                    <a:bodyPr/>
                    <a:lstStyle/>
                    <a:p>
                      <a:r>
                        <a:rPr lang="en-US" sz="1700" b="0" i="0" dirty="0">
                          <a:solidFill>
                            <a:srgbClr val="000000"/>
                          </a:solidFill>
                          <a:effectLst/>
                          <a:latin typeface="Lato" panose="02010600030101010101" charset="0"/>
                        </a:rPr>
                        <a:t>Yes</a:t>
                      </a:r>
                      <a:endParaRPr lang="en-US" sz="1700" dirty="0">
                        <a:effectLst/>
                        <a:latin typeface="Lato" panose="02010600030101010101" charset="0"/>
                      </a:endParaRPr>
                    </a:p>
                  </a:txBody>
                  <a:tcPr marL="107897" marR="107897" marT="53949" marB="53949" anchor="ctr"/>
                </a:tc>
                <a:extLst>
                  <a:ext uri="{0D108BD9-81ED-4DB2-BD59-A6C34878D82A}">
                    <a16:rowId xmlns:a16="http://schemas.microsoft.com/office/drawing/2014/main" val="2640283511"/>
                  </a:ext>
                </a:extLst>
              </a:tr>
              <a:tr h="437583">
                <a:tc>
                  <a:txBody>
                    <a:bodyPr/>
                    <a:lstStyle/>
                    <a:p>
                      <a:r>
                        <a:rPr lang="en-US" sz="1700" b="0" i="0">
                          <a:solidFill>
                            <a:srgbClr val="000000"/>
                          </a:solidFill>
                          <a:effectLst/>
                          <a:latin typeface="Lato" panose="02010600030101010101" charset="0"/>
                        </a:rPr>
                        <a:t>i[n] </a:t>
                      </a:r>
                      <a:endParaRPr lang="en-US" sz="1700">
                        <a:effectLst/>
                        <a:latin typeface="Lato" panose="02010600030101010101" charset="0"/>
                      </a:endParaRPr>
                    </a:p>
                  </a:txBody>
                  <a:tcPr marL="107897" marR="107897" marT="53949" marB="53949" anchor="ctr"/>
                </a:tc>
                <a:tc>
                  <a:txBody>
                    <a:bodyPr/>
                    <a:lstStyle/>
                    <a:p>
                      <a:r>
                        <a:rPr lang="en-US" sz="1700" b="0" i="0">
                          <a:solidFill>
                            <a:srgbClr val="000000"/>
                          </a:solidFill>
                          <a:effectLst/>
                          <a:latin typeface="Lato" panose="02010600030101010101" charset="0"/>
                        </a:rPr>
                        <a:t>No </a:t>
                      </a:r>
                      <a:endParaRPr lang="en-US" sz="1700">
                        <a:effectLst/>
                        <a:latin typeface="Lato" panose="02010600030101010101" charset="0"/>
                      </a:endParaRPr>
                    </a:p>
                  </a:txBody>
                  <a:tcPr marL="107897" marR="107897" marT="53949" marB="53949" anchor="ctr"/>
                </a:tc>
                <a:tc>
                  <a:txBody>
                    <a:bodyPr/>
                    <a:lstStyle/>
                    <a:p>
                      <a:r>
                        <a:rPr lang="en-US" sz="1700" b="0" i="0" dirty="0">
                          <a:solidFill>
                            <a:srgbClr val="000000"/>
                          </a:solidFill>
                          <a:effectLst/>
                          <a:latin typeface="Lato" panose="02010600030101010101" charset="0"/>
                        </a:rPr>
                        <a:t>No </a:t>
                      </a:r>
                      <a:endParaRPr lang="en-US" sz="1700" dirty="0">
                        <a:effectLst/>
                        <a:latin typeface="Lato" panose="02010600030101010101" charset="0"/>
                      </a:endParaRPr>
                    </a:p>
                  </a:txBody>
                  <a:tcPr marL="107897" marR="107897" marT="53949" marB="53949" anchor="ctr"/>
                </a:tc>
                <a:tc>
                  <a:txBody>
                    <a:bodyPr/>
                    <a:lstStyle/>
                    <a:p>
                      <a:r>
                        <a:rPr lang="en-US" sz="1700" b="0" i="0" dirty="0">
                          <a:solidFill>
                            <a:srgbClr val="000000"/>
                          </a:solidFill>
                          <a:effectLst/>
                          <a:latin typeface="Lato" panose="02010600030101010101" charset="0"/>
                        </a:rPr>
                        <a:t>No </a:t>
                      </a:r>
                      <a:endParaRPr lang="en-US" sz="1700" dirty="0">
                        <a:effectLst/>
                        <a:latin typeface="Lato" panose="02010600030101010101" charset="0"/>
                      </a:endParaRPr>
                    </a:p>
                  </a:txBody>
                  <a:tcPr marL="107897" marR="107897" marT="53949" marB="53949" anchor="ctr"/>
                </a:tc>
                <a:tc>
                  <a:txBody>
                    <a:bodyPr/>
                    <a:lstStyle/>
                    <a:p>
                      <a:r>
                        <a:rPr lang="en-US" sz="1700" b="0" i="0">
                          <a:solidFill>
                            <a:srgbClr val="000000"/>
                          </a:solidFill>
                          <a:effectLst/>
                          <a:latin typeface="Lato" panose="02010600030101010101" charset="0"/>
                        </a:rPr>
                        <a:t>No </a:t>
                      </a:r>
                      <a:endParaRPr lang="en-US" sz="1700">
                        <a:effectLst/>
                        <a:latin typeface="Lato" panose="02010600030101010101" charset="0"/>
                      </a:endParaRPr>
                    </a:p>
                  </a:txBody>
                  <a:tcPr marL="107897" marR="107897" marT="53949" marB="53949" anchor="ctr"/>
                </a:tc>
                <a:tc>
                  <a:txBody>
                    <a:bodyPr/>
                    <a:lstStyle/>
                    <a:p>
                      <a:r>
                        <a:rPr lang="en-US" sz="1700" b="0" i="0" dirty="0">
                          <a:solidFill>
                            <a:srgbClr val="FF0000"/>
                          </a:solidFill>
                          <a:effectLst/>
                          <a:latin typeface="Lato" panose="02010600030101010101" charset="0"/>
                        </a:rPr>
                        <a:t>Yes</a:t>
                      </a:r>
                      <a:endParaRPr lang="en-US" sz="1700" dirty="0">
                        <a:solidFill>
                          <a:srgbClr val="FF0000"/>
                        </a:solidFill>
                        <a:effectLst/>
                        <a:latin typeface="Lato" panose="02010600030101010101" charset="0"/>
                      </a:endParaRPr>
                    </a:p>
                  </a:txBody>
                  <a:tcPr marL="107897" marR="107897" marT="53949" marB="53949" anchor="ctr"/>
                </a:tc>
                <a:extLst>
                  <a:ext uri="{0D108BD9-81ED-4DB2-BD59-A6C34878D82A}">
                    <a16:rowId xmlns:a16="http://schemas.microsoft.com/office/drawing/2014/main" val="4202755687"/>
                  </a:ext>
                </a:extLst>
              </a:tr>
              <a:tr h="437583">
                <a:tc>
                  <a:txBody>
                    <a:bodyPr/>
                    <a:lstStyle/>
                    <a:p>
                      <a:r>
                        <a:rPr lang="en-US" sz="1700" b="0" i="0">
                          <a:solidFill>
                            <a:srgbClr val="000000"/>
                          </a:solidFill>
                          <a:effectLst/>
                          <a:latin typeface="Lato" panose="02010600030101010101" charset="0"/>
                        </a:rPr>
                        <a:t>i + n </a:t>
                      </a:r>
                      <a:endParaRPr lang="en-US" sz="1700">
                        <a:effectLst/>
                        <a:latin typeface="Lato" panose="02010600030101010101" charset="0"/>
                      </a:endParaRPr>
                    </a:p>
                  </a:txBody>
                  <a:tcPr marL="107897" marR="107897" marT="53949" marB="53949" anchor="ctr"/>
                </a:tc>
                <a:tc>
                  <a:txBody>
                    <a:bodyPr/>
                    <a:lstStyle/>
                    <a:p>
                      <a:r>
                        <a:rPr lang="en-US" sz="1700" b="0" i="0">
                          <a:solidFill>
                            <a:srgbClr val="000000"/>
                          </a:solidFill>
                          <a:effectLst/>
                          <a:latin typeface="Lato" panose="02010600030101010101" charset="0"/>
                        </a:rPr>
                        <a:t>No </a:t>
                      </a:r>
                      <a:endParaRPr lang="en-US" sz="1700">
                        <a:effectLst/>
                        <a:latin typeface="Lato" panose="02010600030101010101" charset="0"/>
                      </a:endParaRPr>
                    </a:p>
                  </a:txBody>
                  <a:tcPr marL="107897" marR="107897" marT="53949" marB="53949" anchor="ctr"/>
                </a:tc>
                <a:tc>
                  <a:txBody>
                    <a:bodyPr/>
                    <a:lstStyle/>
                    <a:p>
                      <a:r>
                        <a:rPr lang="en-US" sz="1700" b="0" i="0">
                          <a:solidFill>
                            <a:srgbClr val="000000"/>
                          </a:solidFill>
                          <a:effectLst/>
                          <a:latin typeface="Lato" panose="02010600030101010101" charset="0"/>
                        </a:rPr>
                        <a:t>No </a:t>
                      </a:r>
                      <a:endParaRPr lang="en-US" sz="1700">
                        <a:effectLst/>
                        <a:latin typeface="Lato" panose="02010600030101010101" charset="0"/>
                      </a:endParaRPr>
                    </a:p>
                  </a:txBody>
                  <a:tcPr marL="107897" marR="107897" marT="53949" marB="53949" anchor="ctr"/>
                </a:tc>
                <a:tc>
                  <a:txBody>
                    <a:bodyPr/>
                    <a:lstStyle/>
                    <a:p>
                      <a:r>
                        <a:rPr lang="en-US" sz="1700" b="0" i="0" dirty="0">
                          <a:solidFill>
                            <a:srgbClr val="000000"/>
                          </a:solidFill>
                          <a:effectLst/>
                          <a:latin typeface="Lato" panose="02010600030101010101" charset="0"/>
                        </a:rPr>
                        <a:t>No </a:t>
                      </a:r>
                      <a:endParaRPr lang="en-US" sz="1700" dirty="0">
                        <a:effectLst/>
                        <a:latin typeface="Lato" panose="02010600030101010101" charset="0"/>
                      </a:endParaRPr>
                    </a:p>
                  </a:txBody>
                  <a:tcPr marL="107897" marR="107897" marT="53949" marB="53949" anchor="ctr"/>
                </a:tc>
                <a:tc>
                  <a:txBody>
                    <a:bodyPr/>
                    <a:lstStyle/>
                    <a:p>
                      <a:r>
                        <a:rPr lang="en-US" sz="1700" b="0" i="0" dirty="0">
                          <a:solidFill>
                            <a:srgbClr val="000000"/>
                          </a:solidFill>
                          <a:effectLst/>
                          <a:latin typeface="Lato" panose="02010600030101010101" charset="0"/>
                        </a:rPr>
                        <a:t>No </a:t>
                      </a:r>
                      <a:endParaRPr lang="en-US" sz="1700" dirty="0">
                        <a:effectLst/>
                        <a:latin typeface="Lato" panose="02010600030101010101" charset="0"/>
                      </a:endParaRPr>
                    </a:p>
                  </a:txBody>
                  <a:tcPr marL="107897" marR="107897" marT="53949" marB="53949" anchor="ctr"/>
                </a:tc>
                <a:tc>
                  <a:txBody>
                    <a:bodyPr/>
                    <a:lstStyle/>
                    <a:p>
                      <a:r>
                        <a:rPr lang="en-US" sz="1700" b="0" i="0" dirty="0">
                          <a:solidFill>
                            <a:srgbClr val="FF0000"/>
                          </a:solidFill>
                          <a:effectLst/>
                          <a:latin typeface="Lato" panose="02010600030101010101" charset="0"/>
                        </a:rPr>
                        <a:t>Yes</a:t>
                      </a:r>
                      <a:endParaRPr lang="en-US" sz="1700" dirty="0">
                        <a:solidFill>
                          <a:srgbClr val="FF0000"/>
                        </a:solidFill>
                        <a:effectLst/>
                        <a:latin typeface="Lato" panose="02010600030101010101" charset="0"/>
                      </a:endParaRPr>
                    </a:p>
                  </a:txBody>
                  <a:tcPr marL="107897" marR="107897" marT="53949" marB="53949" anchor="ctr"/>
                </a:tc>
                <a:extLst>
                  <a:ext uri="{0D108BD9-81ED-4DB2-BD59-A6C34878D82A}">
                    <a16:rowId xmlns:a16="http://schemas.microsoft.com/office/drawing/2014/main" val="2526806494"/>
                  </a:ext>
                </a:extLst>
              </a:tr>
              <a:tr h="437583">
                <a:tc>
                  <a:txBody>
                    <a:bodyPr/>
                    <a:lstStyle/>
                    <a:p>
                      <a:r>
                        <a:rPr lang="en-US" sz="1700" b="0" i="0" dirty="0" err="1">
                          <a:solidFill>
                            <a:srgbClr val="000000"/>
                          </a:solidFill>
                          <a:effectLst/>
                          <a:latin typeface="Lato" panose="02010600030101010101" charset="0"/>
                        </a:rPr>
                        <a:t>i</a:t>
                      </a:r>
                      <a:r>
                        <a:rPr lang="en-US" sz="1700" b="0" i="0" dirty="0">
                          <a:solidFill>
                            <a:srgbClr val="000000"/>
                          </a:solidFill>
                          <a:effectLst/>
                          <a:latin typeface="Lato" panose="02010600030101010101" charset="0"/>
                        </a:rPr>
                        <a:t> - n </a:t>
                      </a:r>
                      <a:endParaRPr lang="en-US" sz="1700" dirty="0">
                        <a:effectLst/>
                        <a:latin typeface="Lato" panose="02010600030101010101" charset="0"/>
                      </a:endParaRPr>
                    </a:p>
                  </a:txBody>
                  <a:tcPr marL="107897" marR="107897" marT="53949" marB="53949" anchor="ctr"/>
                </a:tc>
                <a:tc>
                  <a:txBody>
                    <a:bodyPr/>
                    <a:lstStyle/>
                    <a:p>
                      <a:r>
                        <a:rPr lang="en-US" sz="1700" b="0" i="0">
                          <a:solidFill>
                            <a:srgbClr val="000000"/>
                          </a:solidFill>
                          <a:effectLst/>
                          <a:latin typeface="Lato" panose="02010600030101010101" charset="0"/>
                        </a:rPr>
                        <a:t>No </a:t>
                      </a:r>
                      <a:endParaRPr lang="en-US" sz="1700">
                        <a:effectLst/>
                        <a:latin typeface="Lato" panose="02010600030101010101" charset="0"/>
                      </a:endParaRPr>
                    </a:p>
                  </a:txBody>
                  <a:tcPr marL="107897" marR="107897" marT="53949" marB="53949" anchor="ctr"/>
                </a:tc>
                <a:tc>
                  <a:txBody>
                    <a:bodyPr/>
                    <a:lstStyle/>
                    <a:p>
                      <a:r>
                        <a:rPr lang="en-US" sz="1700" b="0" i="0" dirty="0">
                          <a:solidFill>
                            <a:srgbClr val="000000"/>
                          </a:solidFill>
                          <a:effectLst/>
                          <a:latin typeface="Lato" panose="02010600030101010101" charset="0"/>
                        </a:rPr>
                        <a:t>No </a:t>
                      </a:r>
                      <a:endParaRPr lang="en-US" sz="1700" dirty="0">
                        <a:effectLst/>
                        <a:latin typeface="Lato" panose="02010600030101010101" charset="0"/>
                      </a:endParaRPr>
                    </a:p>
                  </a:txBody>
                  <a:tcPr marL="107897" marR="107897" marT="53949" marB="53949" anchor="ctr"/>
                </a:tc>
                <a:tc>
                  <a:txBody>
                    <a:bodyPr/>
                    <a:lstStyle/>
                    <a:p>
                      <a:r>
                        <a:rPr lang="en-US" sz="1700" b="0" i="0">
                          <a:solidFill>
                            <a:srgbClr val="000000"/>
                          </a:solidFill>
                          <a:effectLst/>
                          <a:latin typeface="Lato" panose="02010600030101010101" charset="0"/>
                        </a:rPr>
                        <a:t>No </a:t>
                      </a:r>
                      <a:endParaRPr lang="en-US" sz="1700">
                        <a:effectLst/>
                        <a:latin typeface="Lato" panose="02010600030101010101" charset="0"/>
                      </a:endParaRPr>
                    </a:p>
                  </a:txBody>
                  <a:tcPr marL="107897" marR="107897" marT="53949" marB="53949" anchor="ctr"/>
                </a:tc>
                <a:tc>
                  <a:txBody>
                    <a:bodyPr/>
                    <a:lstStyle/>
                    <a:p>
                      <a:r>
                        <a:rPr lang="en-US" sz="1700" b="0" i="0" dirty="0">
                          <a:solidFill>
                            <a:srgbClr val="000000"/>
                          </a:solidFill>
                          <a:effectLst/>
                          <a:latin typeface="Lato" panose="02010600030101010101" charset="0"/>
                        </a:rPr>
                        <a:t>No </a:t>
                      </a:r>
                      <a:endParaRPr lang="en-US" sz="1700" dirty="0">
                        <a:effectLst/>
                        <a:latin typeface="Lato" panose="02010600030101010101" charset="0"/>
                      </a:endParaRPr>
                    </a:p>
                  </a:txBody>
                  <a:tcPr marL="107897" marR="107897" marT="53949" marB="53949" anchor="ctr"/>
                </a:tc>
                <a:tc>
                  <a:txBody>
                    <a:bodyPr/>
                    <a:lstStyle/>
                    <a:p>
                      <a:r>
                        <a:rPr lang="en-US" sz="1700" b="0" i="0" dirty="0">
                          <a:solidFill>
                            <a:srgbClr val="FF0000"/>
                          </a:solidFill>
                          <a:effectLst/>
                          <a:latin typeface="Lato" panose="02010600030101010101" charset="0"/>
                        </a:rPr>
                        <a:t>Yes</a:t>
                      </a:r>
                      <a:endParaRPr lang="en-US" sz="1700" dirty="0">
                        <a:solidFill>
                          <a:srgbClr val="FF0000"/>
                        </a:solidFill>
                        <a:effectLst/>
                        <a:latin typeface="Lato" panose="02010600030101010101" charset="0"/>
                      </a:endParaRPr>
                    </a:p>
                  </a:txBody>
                  <a:tcPr marL="107897" marR="107897" marT="53949" marB="53949" anchor="ctr"/>
                </a:tc>
                <a:extLst>
                  <a:ext uri="{0D108BD9-81ED-4DB2-BD59-A6C34878D82A}">
                    <a16:rowId xmlns:a16="http://schemas.microsoft.com/office/drawing/2014/main" val="4170386024"/>
                  </a:ext>
                </a:extLst>
              </a:tr>
              <a:tr h="437583">
                <a:tc>
                  <a:txBody>
                    <a:bodyPr/>
                    <a:lstStyle/>
                    <a:p>
                      <a:r>
                        <a:rPr lang="en-US" sz="1700" b="0" i="0" dirty="0" err="1">
                          <a:solidFill>
                            <a:srgbClr val="000000"/>
                          </a:solidFill>
                          <a:effectLst/>
                          <a:latin typeface="Lato" panose="02010600030101010101" charset="0"/>
                        </a:rPr>
                        <a:t>i</a:t>
                      </a:r>
                      <a:r>
                        <a:rPr lang="en-US" sz="1700" b="0" i="0" dirty="0">
                          <a:solidFill>
                            <a:srgbClr val="000000"/>
                          </a:solidFill>
                          <a:effectLst/>
                          <a:latin typeface="Lato" panose="02010600030101010101" charset="0"/>
                        </a:rPr>
                        <a:t> += n </a:t>
                      </a:r>
                      <a:endParaRPr lang="en-US" sz="1700" dirty="0">
                        <a:effectLst/>
                        <a:latin typeface="Lato" panose="02010600030101010101" charset="0"/>
                      </a:endParaRPr>
                    </a:p>
                  </a:txBody>
                  <a:tcPr marL="107897" marR="107897" marT="53949" marB="53949" anchor="ctr"/>
                </a:tc>
                <a:tc>
                  <a:txBody>
                    <a:bodyPr/>
                    <a:lstStyle/>
                    <a:p>
                      <a:r>
                        <a:rPr lang="en-US" sz="1700" b="0" i="0">
                          <a:solidFill>
                            <a:srgbClr val="000000"/>
                          </a:solidFill>
                          <a:effectLst/>
                          <a:latin typeface="Lato" panose="02010600030101010101" charset="0"/>
                        </a:rPr>
                        <a:t>No </a:t>
                      </a:r>
                      <a:endParaRPr lang="en-US" sz="1700">
                        <a:effectLst/>
                        <a:latin typeface="Lato" panose="02010600030101010101" charset="0"/>
                      </a:endParaRPr>
                    </a:p>
                  </a:txBody>
                  <a:tcPr marL="107897" marR="107897" marT="53949" marB="53949" anchor="ctr"/>
                </a:tc>
                <a:tc>
                  <a:txBody>
                    <a:bodyPr/>
                    <a:lstStyle/>
                    <a:p>
                      <a:r>
                        <a:rPr lang="en-US" sz="1700" b="0" i="0">
                          <a:solidFill>
                            <a:srgbClr val="000000"/>
                          </a:solidFill>
                          <a:effectLst/>
                          <a:latin typeface="Lato" panose="02010600030101010101" charset="0"/>
                        </a:rPr>
                        <a:t>No </a:t>
                      </a:r>
                      <a:endParaRPr lang="en-US" sz="1700">
                        <a:effectLst/>
                        <a:latin typeface="Lato" panose="02010600030101010101" charset="0"/>
                      </a:endParaRPr>
                    </a:p>
                  </a:txBody>
                  <a:tcPr marL="107897" marR="107897" marT="53949" marB="53949" anchor="ctr"/>
                </a:tc>
                <a:tc>
                  <a:txBody>
                    <a:bodyPr/>
                    <a:lstStyle/>
                    <a:p>
                      <a:r>
                        <a:rPr lang="en-US" sz="1700" b="0" i="0">
                          <a:solidFill>
                            <a:srgbClr val="000000"/>
                          </a:solidFill>
                          <a:effectLst/>
                          <a:latin typeface="Lato" panose="02010600030101010101" charset="0"/>
                        </a:rPr>
                        <a:t>No </a:t>
                      </a:r>
                      <a:endParaRPr lang="en-US" sz="1700">
                        <a:effectLst/>
                        <a:latin typeface="Lato" panose="02010600030101010101" charset="0"/>
                      </a:endParaRPr>
                    </a:p>
                  </a:txBody>
                  <a:tcPr marL="107897" marR="107897" marT="53949" marB="53949" anchor="ctr"/>
                </a:tc>
                <a:tc>
                  <a:txBody>
                    <a:bodyPr/>
                    <a:lstStyle/>
                    <a:p>
                      <a:r>
                        <a:rPr lang="en-US" sz="1700" b="0" i="0" dirty="0">
                          <a:solidFill>
                            <a:srgbClr val="000000"/>
                          </a:solidFill>
                          <a:effectLst/>
                          <a:latin typeface="Lato" panose="02010600030101010101" charset="0"/>
                        </a:rPr>
                        <a:t>No </a:t>
                      </a:r>
                      <a:endParaRPr lang="en-US" sz="1700" dirty="0">
                        <a:effectLst/>
                        <a:latin typeface="Lato" panose="02010600030101010101" charset="0"/>
                      </a:endParaRPr>
                    </a:p>
                  </a:txBody>
                  <a:tcPr marL="107897" marR="107897" marT="53949" marB="53949" anchor="ctr"/>
                </a:tc>
                <a:tc>
                  <a:txBody>
                    <a:bodyPr/>
                    <a:lstStyle/>
                    <a:p>
                      <a:r>
                        <a:rPr lang="en-US" sz="1700" b="0" i="0" dirty="0">
                          <a:solidFill>
                            <a:srgbClr val="FF0000"/>
                          </a:solidFill>
                          <a:effectLst/>
                          <a:latin typeface="Lato" panose="02010600030101010101" charset="0"/>
                        </a:rPr>
                        <a:t>Yes</a:t>
                      </a:r>
                      <a:endParaRPr lang="en-US" sz="1700" dirty="0">
                        <a:solidFill>
                          <a:srgbClr val="FF0000"/>
                        </a:solidFill>
                        <a:effectLst/>
                        <a:latin typeface="Lato" panose="02010600030101010101" charset="0"/>
                      </a:endParaRPr>
                    </a:p>
                  </a:txBody>
                  <a:tcPr marL="107897" marR="107897" marT="53949" marB="53949" anchor="ctr"/>
                </a:tc>
                <a:extLst>
                  <a:ext uri="{0D108BD9-81ED-4DB2-BD59-A6C34878D82A}">
                    <a16:rowId xmlns:a16="http://schemas.microsoft.com/office/drawing/2014/main" val="655580472"/>
                  </a:ext>
                </a:extLst>
              </a:tr>
              <a:tr h="437583">
                <a:tc>
                  <a:txBody>
                    <a:bodyPr/>
                    <a:lstStyle/>
                    <a:p>
                      <a:r>
                        <a:rPr lang="en-US" sz="1700" b="0" i="0" dirty="0" err="1">
                          <a:solidFill>
                            <a:srgbClr val="000000"/>
                          </a:solidFill>
                          <a:effectLst/>
                          <a:latin typeface="Lato" panose="02010600030101010101" charset="0"/>
                        </a:rPr>
                        <a:t>i</a:t>
                      </a:r>
                      <a:r>
                        <a:rPr lang="en-US" sz="1700" b="0" i="0" dirty="0">
                          <a:solidFill>
                            <a:srgbClr val="000000"/>
                          </a:solidFill>
                          <a:effectLst/>
                          <a:latin typeface="Lato" panose="02010600030101010101" charset="0"/>
                        </a:rPr>
                        <a:t> -=n </a:t>
                      </a:r>
                      <a:endParaRPr lang="en-US" sz="1700" dirty="0">
                        <a:effectLst/>
                        <a:latin typeface="Lato" panose="02010600030101010101" charset="0"/>
                      </a:endParaRPr>
                    </a:p>
                  </a:txBody>
                  <a:tcPr marL="107897" marR="107897" marT="53949" marB="53949" anchor="ctr"/>
                </a:tc>
                <a:tc>
                  <a:txBody>
                    <a:bodyPr/>
                    <a:lstStyle/>
                    <a:p>
                      <a:r>
                        <a:rPr lang="en-US" sz="1700" b="0" i="0">
                          <a:solidFill>
                            <a:srgbClr val="000000"/>
                          </a:solidFill>
                          <a:effectLst/>
                          <a:latin typeface="Lato" panose="02010600030101010101" charset="0"/>
                        </a:rPr>
                        <a:t>No </a:t>
                      </a:r>
                      <a:endParaRPr lang="en-US" sz="1700">
                        <a:effectLst/>
                        <a:latin typeface="Lato" panose="02010600030101010101" charset="0"/>
                      </a:endParaRPr>
                    </a:p>
                  </a:txBody>
                  <a:tcPr marL="107897" marR="107897" marT="53949" marB="53949" anchor="ctr"/>
                </a:tc>
                <a:tc>
                  <a:txBody>
                    <a:bodyPr/>
                    <a:lstStyle/>
                    <a:p>
                      <a:r>
                        <a:rPr lang="en-US" sz="1700" b="0" i="0">
                          <a:solidFill>
                            <a:srgbClr val="000000"/>
                          </a:solidFill>
                          <a:effectLst/>
                          <a:latin typeface="Lato" panose="02010600030101010101" charset="0"/>
                        </a:rPr>
                        <a:t>No </a:t>
                      </a:r>
                      <a:endParaRPr lang="en-US" sz="1700">
                        <a:effectLst/>
                        <a:latin typeface="Lato" panose="02010600030101010101" charset="0"/>
                      </a:endParaRPr>
                    </a:p>
                  </a:txBody>
                  <a:tcPr marL="107897" marR="107897" marT="53949" marB="53949" anchor="ctr"/>
                </a:tc>
                <a:tc>
                  <a:txBody>
                    <a:bodyPr/>
                    <a:lstStyle/>
                    <a:p>
                      <a:r>
                        <a:rPr lang="en-US" sz="1700" b="0" i="0" dirty="0">
                          <a:solidFill>
                            <a:srgbClr val="000000"/>
                          </a:solidFill>
                          <a:effectLst/>
                          <a:latin typeface="Lato" panose="02010600030101010101" charset="0"/>
                        </a:rPr>
                        <a:t>No </a:t>
                      </a:r>
                      <a:endParaRPr lang="en-US" sz="1700" dirty="0">
                        <a:effectLst/>
                        <a:latin typeface="Lato" panose="02010600030101010101" charset="0"/>
                      </a:endParaRPr>
                    </a:p>
                  </a:txBody>
                  <a:tcPr marL="107897" marR="107897" marT="53949" marB="53949" anchor="ctr"/>
                </a:tc>
                <a:tc>
                  <a:txBody>
                    <a:bodyPr/>
                    <a:lstStyle/>
                    <a:p>
                      <a:r>
                        <a:rPr lang="en-US" sz="1700" b="0" i="0" dirty="0">
                          <a:solidFill>
                            <a:srgbClr val="000000"/>
                          </a:solidFill>
                          <a:effectLst/>
                          <a:latin typeface="Lato" panose="02010600030101010101" charset="0"/>
                        </a:rPr>
                        <a:t>No </a:t>
                      </a:r>
                      <a:endParaRPr lang="en-US" sz="1700" dirty="0">
                        <a:effectLst/>
                        <a:latin typeface="Lato" panose="02010600030101010101" charset="0"/>
                      </a:endParaRPr>
                    </a:p>
                  </a:txBody>
                  <a:tcPr marL="107897" marR="107897" marT="53949" marB="53949" anchor="ctr"/>
                </a:tc>
                <a:tc>
                  <a:txBody>
                    <a:bodyPr/>
                    <a:lstStyle/>
                    <a:p>
                      <a:r>
                        <a:rPr lang="en-US" sz="1700" b="0" i="0" dirty="0">
                          <a:solidFill>
                            <a:srgbClr val="FF0000"/>
                          </a:solidFill>
                          <a:effectLst/>
                          <a:latin typeface="Lato" panose="02010600030101010101" charset="0"/>
                        </a:rPr>
                        <a:t>Yes</a:t>
                      </a:r>
                      <a:endParaRPr lang="en-US" sz="1700" dirty="0">
                        <a:solidFill>
                          <a:srgbClr val="FF0000"/>
                        </a:solidFill>
                        <a:effectLst/>
                        <a:latin typeface="Lato" panose="02010600030101010101" charset="0"/>
                      </a:endParaRPr>
                    </a:p>
                  </a:txBody>
                  <a:tcPr marL="107897" marR="107897" marT="53949" marB="53949" anchor="ctr"/>
                </a:tc>
                <a:extLst>
                  <a:ext uri="{0D108BD9-81ED-4DB2-BD59-A6C34878D82A}">
                    <a16:rowId xmlns:a16="http://schemas.microsoft.com/office/drawing/2014/main" val="3570624627"/>
                  </a:ext>
                </a:extLst>
              </a:tr>
            </a:tbl>
          </a:graphicData>
        </a:graphic>
      </p:graphicFrame>
    </p:spTree>
    <p:extLst>
      <p:ext uri="{BB962C8B-B14F-4D97-AF65-F5344CB8AC3E}">
        <p14:creationId xmlns:p14="http://schemas.microsoft.com/office/powerpoint/2010/main" val="306995797"/>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迭代器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708C6A33-E931-4C1C-8B55-621E63A68D97}"/>
              </a:ext>
            </a:extLst>
          </p:cNvPr>
          <p:cNvSpPr txBox="1"/>
          <p:nvPr/>
        </p:nvSpPr>
        <p:spPr>
          <a:xfrm>
            <a:off x="683568" y="699542"/>
            <a:ext cx="7992888" cy="2646878"/>
          </a:xfrm>
          <a:prstGeom prst="rect">
            <a:avLst/>
          </a:prstGeom>
          <a:noFill/>
        </p:spPr>
        <p:txBody>
          <a:bodyPr wrap="square">
            <a:spAutoFit/>
          </a:bodyPr>
          <a:lstStyle/>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为什么需要把迭代器进行功能上的细化？</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受算法所限，不可能所有容器类型都支持全功能迭代器，多数容器类型都只能支持部分迭代器功能（比如</a:t>
            </a:r>
            <a:r>
              <a:rPr lang="en-US" altLang="zh-CN" dirty="0">
                <a:solidFill>
                  <a:srgbClr val="005DA2"/>
                </a:solidFill>
                <a:latin typeface="微软雅黑" panose="020B0503020204020204" pitchFamily="34" charset="-122"/>
                <a:ea typeface="微软雅黑" panose="020B0503020204020204" pitchFamily="34" charset="-122"/>
              </a:rPr>
              <a:t>list</a:t>
            </a:r>
            <a:r>
              <a:rPr lang="zh-CN" altLang="en-US" dirty="0">
                <a:solidFill>
                  <a:srgbClr val="005DA2"/>
                </a:solidFill>
                <a:latin typeface="微软雅黑" panose="020B0503020204020204" pitchFamily="34" charset="-122"/>
                <a:ea typeface="微软雅黑" panose="020B0503020204020204" pitchFamily="34" charset="-122"/>
              </a:rPr>
              <a:t>和</a:t>
            </a:r>
            <a:r>
              <a:rPr lang="en-US" altLang="zh-CN" dirty="0">
                <a:solidFill>
                  <a:srgbClr val="005DA2"/>
                </a:solidFill>
                <a:latin typeface="微软雅黑" panose="020B0503020204020204" pitchFamily="34" charset="-122"/>
                <a:ea typeface="微软雅黑" panose="020B0503020204020204" pitchFamily="34" charset="-122"/>
              </a:rPr>
              <a:t>queue</a:t>
            </a:r>
            <a:r>
              <a:rPr lang="zh-CN" altLang="en-US" dirty="0">
                <a:solidFill>
                  <a:srgbClr val="005DA2"/>
                </a:solidFill>
                <a:latin typeface="微软雅黑" panose="020B0503020204020204" pitchFamily="34" charset="-122"/>
                <a:ea typeface="微软雅黑" panose="020B0503020204020204" pitchFamily="34" charset="-122"/>
              </a:rPr>
              <a:t>就不能支持随机访问迭代器），划分迭代器类型有助于让算法尽可能适配更大范围的容器类型</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声明迭代器对象时通常无需关心迭代器类型</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可以从</a:t>
            </a:r>
            <a:r>
              <a:rPr lang="en-US" altLang="zh-CN" dirty="0">
                <a:solidFill>
                  <a:srgbClr val="005DA2"/>
                </a:solidFill>
                <a:latin typeface="微软雅黑" panose="020B0503020204020204" pitchFamily="34" charset="-122"/>
                <a:ea typeface="微软雅黑" panose="020B0503020204020204" pitchFamily="34" charset="-122"/>
              </a:rPr>
              <a:t>API</a:t>
            </a:r>
            <a:r>
              <a:rPr lang="zh-CN" altLang="en-US" dirty="0">
                <a:solidFill>
                  <a:srgbClr val="005DA2"/>
                </a:solidFill>
                <a:latin typeface="微软雅黑" panose="020B0503020204020204" pitchFamily="34" charset="-122"/>
                <a:ea typeface="微软雅黑" panose="020B0503020204020204" pitchFamily="34" charset="-122"/>
              </a:rPr>
              <a:t>文档中了解到容器的迭代器类别，比如是否支持随机读写操作</a:t>
            </a:r>
          </a:p>
        </p:txBody>
      </p:sp>
      <p:grpSp>
        <p:nvGrpSpPr>
          <p:cNvPr id="5" name="组合 4">
            <a:extLst>
              <a:ext uri="{FF2B5EF4-FFF2-40B4-BE49-F238E27FC236}">
                <a16:creationId xmlns:a16="http://schemas.microsoft.com/office/drawing/2014/main" id="{E9DBDD26-AAA9-9024-28A9-DC823A3CDFBF}"/>
              </a:ext>
            </a:extLst>
          </p:cNvPr>
          <p:cNvGrpSpPr/>
          <p:nvPr/>
        </p:nvGrpSpPr>
        <p:grpSpPr>
          <a:xfrm>
            <a:off x="899592" y="2484646"/>
            <a:ext cx="7344816" cy="432048"/>
            <a:chOff x="826068" y="2276351"/>
            <a:chExt cx="8064896" cy="34061363"/>
          </a:xfrm>
        </p:grpSpPr>
        <p:sp>
          <p:nvSpPr>
            <p:cNvPr id="6" name="矩形 5">
              <a:extLst>
                <a:ext uri="{FF2B5EF4-FFF2-40B4-BE49-F238E27FC236}">
                  <a16:creationId xmlns:a16="http://schemas.microsoft.com/office/drawing/2014/main" id="{78FC1AA4-B7E2-0AB0-25BB-6E82DA2BD98E}"/>
                </a:ext>
              </a:extLst>
            </p:cNvPr>
            <p:cNvSpPr/>
            <p:nvPr/>
          </p:nvSpPr>
          <p:spPr>
            <a:xfrm>
              <a:off x="826068" y="2276351"/>
              <a:ext cx="8064896" cy="34061363"/>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2769A2C2-717D-D663-E105-FDD233B7ED0D}"/>
                </a:ext>
              </a:extLst>
            </p:cNvPr>
            <p:cNvSpPr txBox="1"/>
            <p:nvPr/>
          </p:nvSpPr>
          <p:spPr>
            <a:xfrm>
              <a:off x="889809" y="4748521"/>
              <a:ext cx="7859290" cy="29117022"/>
            </a:xfrm>
            <a:prstGeom prst="rect">
              <a:avLst/>
            </a:prstGeom>
            <a:noFill/>
          </p:spPr>
          <p:txBody>
            <a:bodyPr wrap="square">
              <a:spAutoFit/>
            </a:bodyPr>
            <a:lstStyle/>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vector&lt;int&gt;::iterator it;	 //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无需指明迭代器的具体类别</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8" name="组合 7">
            <a:extLst>
              <a:ext uri="{FF2B5EF4-FFF2-40B4-BE49-F238E27FC236}">
                <a16:creationId xmlns:a16="http://schemas.microsoft.com/office/drawing/2014/main" id="{150534BE-FA21-6782-8240-D3DFE77B617C}"/>
              </a:ext>
            </a:extLst>
          </p:cNvPr>
          <p:cNvGrpSpPr/>
          <p:nvPr/>
        </p:nvGrpSpPr>
        <p:grpSpPr>
          <a:xfrm>
            <a:off x="899592" y="3377778"/>
            <a:ext cx="7344816" cy="1333336"/>
            <a:chOff x="826068" y="2276351"/>
            <a:chExt cx="8064896" cy="105116194"/>
          </a:xfrm>
        </p:grpSpPr>
        <p:sp>
          <p:nvSpPr>
            <p:cNvPr id="9" name="矩形 8">
              <a:extLst>
                <a:ext uri="{FF2B5EF4-FFF2-40B4-BE49-F238E27FC236}">
                  <a16:creationId xmlns:a16="http://schemas.microsoft.com/office/drawing/2014/main" id="{FA658FDB-0F35-891E-486C-2BAE59968B80}"/>
                </a:ext>
              </a:extLst>
            </p:cNvPr>
            <p:cNvSpPr/>
            <p:nvPr/>
          </p:nvSpPr>
          <p:spPr>
            <a:xfrm>
              <a:off x="826068" y="2276351"/>
              <a:ext cx="8064896" cy="105116194"/>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a:extLst>
                <a:ext uri="{FF2B5EF4-FFF2-40B4-BE49-F238E27FC236}">
                  <a16:creationId xmlns:a16="http://schemas.microsoft.com/office/drawing/2014/main" id="{EB483E2C-1F9F-D7C0-136C-9F317E6E1589}"/>
                </a:ext>
              </a:extLst>
            </p:cNvPr>
            <p:cNvSpPr txBox="1"/>
            <p:nvPr/>
          </p:nvSpPr>
          <p:spPr>
            <a:xfrm>
              <a:off x="889809" y="4927560"/>
              <a:ext cx="7859290" cy="94630323"/>
            </a:xfrm>
            <a:prstGeom prst="rect">
              <a:avLst/>
            </a:prstGeom>
            <a:noFill/>
          </p:spPr>
          <p:txBody>
            <a:bodyPr wrap="square">
              <a:spAutoFit/>
            </a:bodyPr>
            <a:lstStyle/>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vector&lt;int&gt;::iterator it1;</a:t>
              </a:r>
            </a:p>
            <a:p>
              <a:r>
                <a:rPr lang="en-US" altLang="zh-CN" dirty="0">
                  <a:solidFill>
                    <a:srgbClr val="00B050"/>
                  </a:solidFill>
                  <a:latin typeface="微软雅黑" panose="020B0503020204020204" pitchFamily="34" charset="-122"/>
                  <a:ea typeface="微软雅黑" panose="020B0503020204020204" pitchFamily="34" charset="-122"/>
                  <a:cs typeface="Times New Roman" panose="02020603050405020304" pitchFamily="18" charset="0"/>
                </a:rPr>
                <a:t>it1 += 10;		// </a:t>
              </a:r>
              <a:r>
                <a:rPr lang="zh-CN" altLang="en-US" dirty="0">
                  <a:solidFill>
                    <a:srgbClr val="00B050"/>
                  </a:solidFill>
                  <a:latin typeface="微软雅黑" panose="020B0503020204020204" pitchFamily="34" charset="-122"/>
                  <a:ea typeface="微软雅黑" panose="020B0503020204020204" pitchFamily="34" charset="-122"/>
                  <a:cs typeface="Times New Roman" panose="02020603050405020304" pitchFamily="18" charset="0"/>
                </a:rPr>
                <a:t>合法随机访问</a:t>
              </a:r>
              <a:endParaRPr lang="en-US" altLang="zh-CN" dirty="0">
                <a:solidFill>
                  <a:srgbClr val="00B050"/>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list&lt;int&gt; iterator it2;</a:t>
              </a:r>
              <a:b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br>
              <a:r>
                <a:rPr lang="en-US" altLang="zh-CN"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it2 += 10;		// </a:t>
              </a:r>
              <a:r>
                <a:rPr lang="zh-CN" altLang="en-US"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非法随机访问</a:t>
              </a:r>
              <a:endParaRPr lang="en-US" altLang="zh-CN"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52579015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迭代器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0" name="表格 9">
            <a:extLst>
              <a:ext uri="{FF2B5EF4-FFF2-40B4-BE49-F238E27FC236}">
                <a16:creationId xmlns:a16="http://schemas.microsoft.com/office/drawing/2014/main" id="{FFAC36AF-E5F2-4C16-A22A-15F41167CCB7}"/>
              </a:ext>
            </a:extLst>
          </p:cNvPr>
          <p:cNvGraphicFramePr>
            <a:graphicFrameLocks noGrp="1"/>
          </p:cNvGraphicFramePr>
          <p:nvPr>
            <p:extLst>
              <p:ext uri="{D42A27DB-BD31-4B8C-83A1-F6EECF244321}">
                <p14:modId xmlns:p14="http://schemas.microsoft.com/office/powerpoint/2010/main" val="98687368"/>
              </p:ext>
            </p:extLst>
          </p:nvPr>
        </p:nvGraphicFramePr>
        <p:xfrm>
          <a:off x="1366978" y="97720"/>
          <a:ext cx="6410043" cy="4948060"/>
        </p:xfrm>
        <a:graphic>
          <a:graphicData uri="http://schemas.openxmlformats.org/drawingml/2006/table">
            <a:tbl>
              <a:tblPr firstRow="1" bandRow="1">
                <a:tableStyleId>{5C22544A-7EE6-4342-B048-85BDC9FD1C3A}</a:tableStyleId>
              </a:tblPr>
              <a:tblGrid>
                <a:gridCol w="3990152">
                  <a:extLst>
                    <a:ext uri="{9D8B030D-6E8A-4147-A177-3AD203B41FA5}">
                      <a16:colId xmlns:a16="http://schemas.microsoft.com/office/drawing/2014/main" val="3718301446"/>
                    </a:ext>
                  </a:extLst>
                </a:gridCol>
                <a:gridCol w="2419891">
                  <a:extLst>
                    <a:ext uri="{9D8B030D-6E8A-4147-A177-3AD203B41FA5}">
                      <a16:colId xmlns:a16="http://schemas.microsoft.com/office/drawing/2014/main" val="3591859180"/>
                    </a:ext>
                  </a:extLst>
                </a:gridCol>
              </a:tblGrid>
              <a:tr h="380620">
                <a:tc>
                  <a:txBody>
                    <a:bodyPr/>
                    <a:lstStyle/>
                    <a:p>
                      <a:r>
                        <a:rPr lang="en-US" altLang="zh-CN" sz="1600" dirty="0">
                          <a:latin typeface="+mn-lt"/>
                        </a:rPr>
                        <a:t>Container</a:t>
                      </a:r>
                      <a:endParaRPr lang="zh-CN" altLang="en-US" sz="1600" dirty="0">
                        <a:latin typeface="+mn-lt"/>
                      </a:endParaRPr>
                    </a:p>
                  </a:txBody>
                  <a:tcPr marL="107419" marR="107419" marT="53710" marB="53710" anchor="ctr"/>
                </a:tc>
                <a:tc>
                  <a:txBody>
                    <a:bodyPr/>
                    <a:lstStyle/>
                    <a:p>
                      <a:r>
                        <a:rPr lang="en-US" altLang="zh-CN" sz="1600" dirty="0">
                          <a:latin typeface="+mn-lt"/>
                        </a:rPr>
                        <a:t>Iterators</a:t>
                      </a:r>
                      <a:endParaRPr lang="zh-CN" altLang="en-US" sz="1600" dirty="0">
                        <a:latin typeface="+mn-lt"/>
                      </a:endParaRPr>
                    </a:p>
                  </a:txBody>
                  <a:tcPr marL="107419" marR="107419" marT="53710" marB="53710" anchor="ctr"/>
                </a:tc>
                <a:extLst>
                  <a:ext uri="{0D108BD9-81ED-4DB2-BD59-A6C34878D82A}">
                    <a16:rowId xmlns:a16="http://schemas.microsoft.com/office/drawing/2014/main" val="2760006834"/>
                  </a:ext>
                </a:extLst>
              </a:tr>
              <a:tr h="380620">
                <a:tc>
                  <a:txBody>
                    <a:bodyPr/>
                    <a:lstStyle/>
                    <a:p>
                      <a:r>
                        <a:rPr lang="en-US" sz="1600" dirty="0">
                          <a:latin typeface="+mn-lt"/>
                        </a:rPr>
                        <a:t>array</a:t>
                      </a:r>
                    </a:p>
                  </a:txBody>
                  <a:tcPr marL="107419" marR="107419" marT="53710" marB="53710" anchor="ctr"/>
                </a:tc>
                <a:tc>
                  <a:txBody>
                    <a:bodyPr/>
                    <a:lstStyle/>
                    <a:p>
                      <a:r>
                        <a:rPr lang="en-US" altLang="zh-CN" sz="1600" dirty="0">
                          <a:latin typeface="+mn-lt"/>
                        </a:rPr>
                        <a:t>Random access</a:t>
                      </a:r>
                      <a:endParaRPr lang="zh-CN" altLang="en-US" sz="1600" dirty="0">
                        <a:latin typeface="+mn-lt"/>
                      </a:endParaRPr>
                    </a:p>
                  </a:txBody>
                  <a:tcPr marL="107419" marR="107419" marT="53710" marB="53710" anchor="ctr"/>
                </a:tc>
                <a:extLst>
                  <a:ext uri="{0D108BD9-81ED-4DB2-BD59-A6C34878D82A}">
                    <a16:rowId xmlns:a16="http://schemas.microsoft.com/office/drawing/2014/main" val="3079426727"/>
                  </a:ext>
                </a:extLst>
              </a:tr>
              <a:tr h="380620">
                <a:tc>
                  <a:txBody>
                    <a:bodyPr/>
                    <a:lstStyle/>
                    <a:p>
                      <a:r>
                        <a:rPr lang="en-US" sz="1600">
                          <a:latin typeface="+mn-lt"/>
                        </a:rPr>
                        <a:t>vector</a:t>
                      </a:r>
                    </a:p>
                  </a:txBody>
                  <a:tcPr marL="107419" marR="107419" marT="53710" marB="5371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600" b="0" i="0" u="none" strike="noStrike" kern="0" cap="none" spc="0" normalizeH="0" baseline="0" noProof="0" dirty="0">
                          <a:ln>
                            <a:noFill/>
                          </a:ln>
                          <a:solidFill>
                            <a:srgbClr val="1B212C"/>
                          </a:solidFill>
                          <a:effectLst/>
                          <a:uLnTx/>
                          <a:uFillTx/>
                          <a:latin typeface="+mn-lt"/>
                          <a:ea typeface="宋体" panose="02010600030101010101" pitchFamily="2" charset="-122"/>
                          <a:cs typeface="+mn-cs"/>
                          <a:sym typeface="Arial"/>
                        </a:rPr>
                        <a:t>Random access</a:t>
                      </a:r>
                      <a:endParaRPr kumimoji="0" lang="zh-CN" altLang="en-US" sz="1600" b="0" i="0" u="none" strike="noStrike" kern="0" cap="none" spc="0" normalizeH="0" baseline="0" noProof="0" dirty="0">
                        <a:ln>
                          <a:noFill/>
                        </a:ln>
                        <a:solidFill>
                          <a:srgbClr val="1B212C"/>
                        </a:solidFill>
                        <a:effectLst/>
                        <a:uLnTx/>
                        <a:uFillTx/>
                        <a:latin typeface="+mn-lt"/>
                        <a:ea typeface="宋体" panose="02010600030101010101" pitchFamily="2" charset="-122"/>
                        <a:cs typeface="+mn-cs"/>
                        <a:sym typeface="Arial"/>
                      </a:endParaRPr>
                    </a:p>
                  </a:txBody>
                  <a:tcPr marL="107419" marR="107419" marT="53710" marB="53710" anchor="ctr"/>
                </a:tc>
                <a:extLst>
                  <a:ext uri="{0D108BD9-81ED-4DB2-BD59-A6C34878D82A}">
                    <a16:rowId xmlns:a16="http://schemas.microsoft.com/office/drawing/2014/main" val="1475153279"/>
                  </a:ext>
                </a:extLst>
              </a:tr>
              <a:tr h="380620">
                <a:tc>
                  <a:txBody>
                    <a:bodyPr/>
                    <a:lstStyle/>
                    <a:p>
                      <a:r>
                        <a:rPr lang="en-US" sz="1600">
                          <a:latin typeface="+mn-lt"/>
                        </a:rPr>
                        <a:t>deque</a:t>
                      </a:r>
                    </a:p>
                  </a:txBody>
                  <a:tcPr marL="107419" marR="107419" marT="53710" marB="5371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600" b="0" i="0" u="none" strike="noStrike" kern="0" cap="none" spc="0" normalizeH="0" baseline="0" noProof="0" dirty="0">
                          <a:ln>
                            <a:noFill/>
                          </a:ln>
                          <a:solidFill>
                            <a:srgbClr val="1B212C"/>
                          </a:solidFill>
                          <a:effectLst/>
                          <a:uLnTx/>
                          <a:uFillTx/>
                          <a:latin typeface="+mn-lt"/>
                          <a:ea typeface="宋体" panose="02010600030101010101" pitchFamily="2" charset="-122"/>
                          <a:cs typeface="+mn-cs"/>
                          <a:sym typeface="Arial"/>
                        </a:rPr>
                        <a:t>Random access</a:t>
                      </a:r>
                      <a:endParaRPr kumimoji="0" lang="zh-CN" altLang="en-US" sz="1600" b="0" i="0" u="none" strike="noStrike" kern="0" cap="none" spc="0" normalizeH="0" baseline="0" noProof="0" dirty="0">
                        <a:ln>
                          <a:noFill/>
                        </a:ln>
                        <a:solidFill>
                          <a:srgbClr val="1B212C"/>
                        </a:solidFill>
                        <a:effectLst/>
                        <a:uLnTx/>
                        <a:uFillTx/>
                        <a:latin typeface="+mn-lt"/>
                        <a:ea typeface="宋体" panose="02010600030101010101" pitchFamily="2" charset="-122"/>
                        <a:cs typeface="+mn-cs"/>
                        <a:sym typeface="Arial"/>
                      </a:endParaRPr>
                    </a:p>
                  </a:txBody>
                  <a:tcPr marL="107419" marR="107419" marT="53710" marB="53710" anchor="ctr"/>
                </a:tc>
                <a:extLst>
                  <a:ext uri="{0D108BD9-81ED-4DB2-BD59-A6C34878D82A}">
                    <a16:rowId xmlns:a16="http://schemas.microsoft.com/office/drawing/2014/main" val="2684095677"/>
                  </a:ext>
                </a:extLst>
              </a:tr>
              <a:tr h="380620">
                <a:tc>
                  <a:txBody>
                    <a:bodyPr/>
                    <a:lstStyle/>
                    <a:p>
                      <a:r>
                        <a:rPr lang="en-US" sz="1600">
                          <a:latin typeface="+mn-lt"/>
                        </a:rPr>
                        <a:t>list</a:t>
                      </a:r>
                    </a:p>
                  </a:txBody>
                  <a:tcPr marL="107419" marR="107419" marT="53710" marB="53710" anchor="ctr"/>
                </a:tc>
                <a:tc>
                  <a:txBody>
                    <a:bodyPr/>
                    <a:lstStyle/>
                    <a:p>
                      <a:r>
                        <a:rPr lang="en-US" altLang="zh-CN" sz="1600" dirty="0">
                          <a:latin typeface="+mn-lt"/>
                        </a:rPr>
                        <a:t>Bidirectional</a:t>
                      </a:r>
                      <a:endParaRPr lang="zh-CN" altLang="en-US" sz="1600" dirty="0">
                        <a:latin typeface="+mn-lt"/>
                      </a:endParaRPr>
                    </a:p>
                  </a:txBody>
                  <a:tcPr marL="107419" marR="107419" marT="53710" marB="53710" anchor="ctr"/>
                </a:tc>
                <a:extLst>
                  <a:ext uri="{0D108BD9-81ED-4DB2-BD59-A6C34878D82A}">
                    <a16:rowId xmlns:a16="http://schemas.microsoft.com/office/drawing/2014/main" val="140470746"/>
                  </a:ext>
                </a:extLst>
              </a:tr>
              <a:tr h="380620">
                <a:tc>
                  <a:txBody>
                    <a:bodyPr/>
                    <a:lstStyle/>
                    <a:p>
                      <a:r>
                        <a:rPr lang="en-US" sz="1600">
                          <a:latin typeface="+mn-lt"/>
                        </a:rPr>
                        <a:t>set / multiset</a:t>
                      </a:r>
                    </a:p>
                  </a:txBody>
                  <a:tcPr marL="107419" marR="107419" marT="53710" marB="5371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600" b="0" i="0" u="none" strike="noStrike" kern="0" cap="none" spc="0" normalizeH="0" baseline="0" noProof="0">
                          <a:ln>
                            <a:noFill/>
                          </a:ln>
                          <a:solidFill>
                            <a:srgbClr val="1B212C"/>
                          </a:solidFill>
                          <a:effectLst/>
                          <a:uLnTx/>
                          <a:uFillTx/>
                          <a:latin typeface="+mn-lt"/>
                          <a:ea typeface="宋体" panose="02010600030101010101" pitchFamily="2" charset="-122"/>
                          <a:cs typeface="+mn-cs"/>
                          <a:sym typeface="Arial"/>
                        </a:rPr>
                        <a:t>Bidirectional</a:t>
                      </a:r>
                      <a:endParaRPr kumimoji="0" lang="zh-CN" altLang="en-US" sz="1600" b="0" i="0" u="none" strike="noStrike" kern="0" cap="none" spc="0" normalizeH="0" baseline="0" noProof="0" dirty="0">
                        <a:ln>
                          <a:noFill/>
                        </a:ln>
                        <a:solidFill>
                          <a:srgbClr val="1B212C"/>
                        </a:solidFill>
                        <a:effectLst/>
                        <a:uLnTx/>
                        <a:uFillTx/>
                        <a:latin typeface="+mn-lt"/>
                        <a:ea typeface="宋体" panose="02010600030101010101" pitchFamily="2" charset="-122"/>
                        <a:cs typeface="+mn-cs"/>
                        <a:sym typeface="Arial"/>
                      </a:endParaRPr>
                    </a:p>
                  </a:txBody>
                  <a:tcPr marL="107419" marR="107419" marT="53710" marB="53710" anchor="ctr"/>
                </a:tc>
                <a:extLst>
                  <a:ext uri="{0D108BD9-81ED-4DB2-BD59-A6C34878D82A}">
                    <a16:rowId xmlns:a16="http://schemas.microsoft.com/office/drawing/2014/main" val="728444476"/>
                  </a:ext>
                </a:extLst>
              </a:tr>
              <a:tr h="380620">
                <a:tc>
                  <a:txBody>
                    <a:bodyPr/>
                    <a:lstStyle/>
                    <a:p>
                      <a:r>
                        <a:rPr lang="en-US" sz="1600">
                          <a:latin typeface="+mn-lt"/>
                        </a:rPr>
                        <a:t>map / multimap</a:t>
                      </a:r>
                    </a:p>
                  </a:txBody>
                  <a:tcPr marL="107419" marR="107419" marT="53710" marB="5371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600" b="0" i="0" u="none" strike="noStrike" kern="0" cap="none" spc="0" normalizeH="0" baseline="0" noProof="0" dirty="0">
                          <a:ln>
                            <a:noFill/>
                          </a:ln>
                          <a:solidFill>
                            <a:srgbClr val="1B212C"/>
                          </a:solidFill>
                          <a:effectLst/>
                          <a:uLnTx/>
                          <a:uFillTx/>
                          <a:latin typeface="+mn-lt"/>
                          <a:ea typeface="宋体" panose="02010600030101010101" pitchFamily="2" charset="-122"/>
                          <a:cs typeface="+mn-cs"/>
                          <a:sym typeface="Arial"/>
                        </a:rPr>
                        <a:t>Bidirectional</a:t>
                      </a:r>
                      <a:endParaRPr kumimoji="0" lang="zh-CN" altLang="en-US" sz="1600" b="0" i="0" u="none" strike="noStrike" kern="0" cap="none" spc="0" normalizeH="0" baseline="0" noProof="0" dirty="0">
                        <a:ln>
                          <a:noFill/>
                        </a:ln>
                        <a:solidFill>
                          <a:srgbClr val="1B212C"/>
                        </a:solidFill>
                        <a:effectLst/>
                        <a:uLnTx/>
                        <a:uFillTx/>
                        <a:latin typeface="+mn-lt"/>
                        <a:ea typeface="宋体" panose="02010600030101010101" pitchFamily="2" charset="-122"/>
                        <a:cs typeface="+mn-cs"/>
                        <a:sym typeface="Arial"/>
                      </a:endParaRPr>
                    </a:p>
                  </a:txBody>
                  <a:tcPr marL="107419" marR="107419" marT="53710" marB="53710" anchor="ctr"/>
                </a:tc>
                <a:extLst>
                  <a:ext uri="{0D108BD9-81ED-4DB2-BD59-A6C34878D82A}">
                    <a16:rowId xmlns:a16="http://schemas.microsoft.com/office/drawing/2014/main" val="2063844443"/>
                  </a:ext>
                </a:extLst>
              </a:tr>
              <a:tr h="380620">
                <a:tc>
                  <a:txBody>
                    <a:bodyPr/>
                    <a:lstStyle/>
                    <a:p>
                      <a:r>
                        <a:rPr lang="en-US" sz="1600">
                          <a:latin typeface="+mn-lt"/>
                        </a:rPr>
                        <a:t>forward_list</a:t>
                      </a:r>
                    </a:p>
                  </a:txBody>
                  <a:tcPr marL="107419" marR="107419" marT="53710" marB="53710" anchor="ctr"/>
                </a:tc>
                <a:tc>
                  <a:txBody>
                    <a:bodyPr/>
                    <a:lstStyle/>
                    <a:p>
                      <a:r>
                        <a:rPr lang="en-US" altLang="zh-CN" sz="1600" dirty="0">
                          <a:latin typeface="+mn-lt"/>
                        </a:rPr>
                        <a:t>Forward</a:t>
                      </a:r>
                      <a:endParaRPr lang="zh-CN" altLang="en-US" sz="1600" dirty="0">
                        <a:latin typeface="+mn-lt"/>
                      </a:endParaRPr>
                    </a:p>
                  </a:txBody>
                  <a:tcPr marL="107419" marR="107419" marT="53710" marB="53710" anchor="ctr"/>
                </a:tc>
                <a:extLst>
                  <a:ext uri="{0D108BD9-81ED-4DB2-BD59-A6C34878D82A}">
                    <a16:rowId xmlns:a16="http://schemas.microsoft.com/office/drawing/2014/main" val="2873484796"/>
                  </a:ext>
                </a:extLst>
              </a:tr>
              <a:tr h="380620">
                <a:tc>
                  <a:txBody>
                    <a:bodyPr/>
                    <a:lstStyle/>
                    <a:p>
                      <a:r>
                        <a:rPr lang="en-US" sz="1600">
                          <a:latin typeface="+mn-lt"/>
                        </a:rPr>
                        <a:t>unordered_map / unordered_multimap</a:t>
                      </a:r>
                    </a:p>
                  </a:txBody>
                  <a:tcPr marL="107419" marR="107419" marT="53710" marB="5371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600" b="0" i="0" u="none" strike="noStrike" kern="0" cap="none" spc="0" normalizeH="0" baseline="0" noProof="0">
                          <a:ln>
                            <a:noFill/>
                          </a:ln>
                          <a:solidFill>
                            <a:srgbClr val="1B212C"/>
                          </a:solidFill>
                          <a:effectLst/>
                          <a:uLnTx/>
                          <a:uFillTx/>
                          <a:latin typeface="+mn-lt"/>
                          <a:ea typeface="宋体" panose="02010600030101010101" pitchFamily="2" charset="-122"/>
                          <a:cs typeface="+mn-cs"/>
                          <a:sym typeface="Arial"/>
                        </a:rPr>
                        <a:t>Forward</a:t>
                      </a:r>
                      <a:endParaRPr kumimoji="0" lang="zh-CN" altLang="en-US" sz="1600" b="0" i="0" u="none" strike="noStrike" kern="0" cap="none" spc="0" normalizeH="0" baseline="0" noProof="0" dirty="0">
                        <a:ln>
                          <a:noFill/>
                        </a:ln>
                        <a:solidFill>
                          <a:srgbClr val="1B212C"/>
                        </a:solidFill>
                        <a:effectLst/>
                        <a:uLnTx/>
                        <a:uFillTx/>
                        <a:latin typeface="+mn-lt"/>
                        <a:ea typeface="宋体" panose="02010600030101010101" pitchFamily="2" charset="-122"/>
                        <a:cs typeface="+mn-cs"/>
                        <a:sym typeface="Arial"/>
                      </a:endParaRPr>
                    </a:p>
                  </a:txBody>
                  <a:tcPr marL="107419" marR="107419" marT="53710" marB="53710" anchor="ctr"/>
                </a:tc>
                <a:extLst>
                  <a:ext uri="{0D108BD9-81ED-4DB2-BD59-A6C34878D82A}">
                    <a16:rowId xmlns:a16="http://schemas.microsoft.com/office/drawing/2014/main" val="825081826"/>
                  </a:ext>
                </a:extLst>
              </a:tr>
              <a:tr h="380620">
                <a:tc>
                  <a:txBody>
                    <a:bodyPr/>
                    <a:lstStyle/>
                    <a:p>
                      <a:r>
                        <a:rPr lang="en-US" sz="1600">
                          <a:latin typeface="+mn-lt"/>
                        </a:rPr>
                        <a:t>unordered_set / unordered_multiset</a:t>
                      </a:r>
                    </a:p>
                  </a:txBody>
                  <a:tcPr marL="107419" marR="107419" marT="53710" marB="5371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600" b="0" i="0" u="none" strike="noStrike" kern="0" cap="none" spc="0" normalizeH="0" baseline="0" noProof="0" dirty="0">
                          <a:ln>
                            <a:noFill/>
                          </a:ln>
                          <a:solidFill>
                            <a:srgbClr val="1B212C"/>
                          </a:solidFill>
                          <a:effectLst/>
                          <a:uLnTx/>
                          <a:uFillTx/>
                          <a:latin typeface="+mn-lt"/>
                          <a:ea typeface="宋体" panose="02010600030101010101" pitchFamily="2" charset="-122"/>
                          <a:cs typeface="+mn-cs"/>
                          <a:sym typeface="Arial"/>
                        </a:rPr>
                        <a:t>Forward</a:t>
                      </a:r>
                      <a:endParaRPr kumimoji="0" lang="zh-CN" altLang="en-US" sz="1600" b="0" i="0" u="none" strike="noStrike" kern="0" cap="none" spc="0" normalizeH="0" baseline="0" noProof="0" dirty="0">
                        <a:ln>
                          <a:noFill/>
                        </a:ln>
                        <a:solidFill>
                          <a:srgbClr val="1B212C"/>
                        </a:solidFill>
                        <a:effectLst/>
                        <a:uLnTx/>
                        <a:uFillTx/>
                        <a:latin typeface="+mn-lt"/>
                        <a:ea typeface="宋体" panose="02010600030101010101" pitchFamily="2" charset="-122"/>
                        <a:cs typeface="+mn-cs"/>
                        <a:sym typeface="Arial"/>
                      </a:endParaRPr>
                    </a:p>
                  </a:txBody>
                  <a:tcPr marL="107419" marR="107419" marT="53710" marB="53710" anchor="ctr"/>
                </a:tc>
                <a:extLst>
                  <a:ext uri="{0D108BD9-81ED-4DB2-BD59-A6C34878D82A}">
                    <a16:rowId xmlns:a16="http://schemas.microsoft.com/office/drawing/2014/main" val="679931460"/>
                  </a:ext>
                </a:extLst>
              </a:tr>
              <a:tr h="380620">
                <a:tc>
                  <a:txBody>
                    <a:bodyPr/>
                    <a:lstStyle/>
                    <a:p>
                      <a:r>
                        <a:rPr lang="en-US" sz="1600" dirty="0" err="1">
                          <a:latin typeface="+mn-lt"/>
                        </a:rPr>
                        <a:t>forward_list</a:t>
                      </a:r>
                      <a:endParaRPr lang="en-US" sz="1600" dirty="0">
                        <a:latin typeface="+mn-lt"/>
                      </a:endParaRPr>
                    </a:p>
                  </a:txBody>
                  <a:tcPr marL="107419" marR="107419" marT="53710" marB="5371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600" b="0" i="0" u="none" strike="noStrike" kern="0" cap="none" spc="0" normalizeH="0" baseline="0" noProof="0" dirty="0">
                          <a:ln>
                            <a:noFill/>
                          </a:ln>
                          <a:solidFill>
                            <a:srgbClr val="1B212C"/>
                          </a:solidFill>
                          <a:effectLst/>
                          <a:uLnTx/>
                          <a:uFillTx/>
                          <a:latin typeface="+mn-lt"/>
                          <a:ea typeface="+mn-ea"/>
                          <a:cs typeface="+mn-cs"/>
                          <a:sym typeface="Arial"/>
                        </a:rPr>
                        <a:t>Forward</a:t>
                      </a:r>
                      <a:endParaRPr kumimoji="0" lang="zh-CN" altLang="en-US" sz="1600" b="0" i="0" u="none" strike="noStrike" kern="0" cap="none" spc="0" normalizeH="0" baseline="0" noProof="0" dirty="0">
                        <a:ln>
                          <a:noFill/>
                        </a:ln>
                        <a:solidFill>
                          <a:srgbClr val="1B212C"/>
                        </a:solidFill>
                        <a:effectLst/>
                        <a:uLnTx/>
                        <a:uFillTx/>
                        <a:latin typeface="+mn-lt"/>
                        <a:ea typeface="+mn-ea"/>
                        <a:cs typeface="+mn-cs"/>
                        <a:sym typeface="Arial"/>
                      </a:endParaRPr>
                    </a:p>
                  </a:txBody>
                  <a:tcPr marL="107419" marR="107419" marT="53710" marB="53710" anchor="ctr"/>
                </a:tc>
                <a:extLst>
                  <a:ext uri="{0D108BD9-81ED-4DB2-BD59-A6C34878D82A}">
                    <a16:rowId xmlns:a16="http://schemas.microsoft.com/office/drawing/2014/main" val="3057923196"/>
                  </a:ext>
                </a:extLst>
              </a:tr>
              <a:tr h="380620">
                <a:tc>
                  <a:txBody>
                    <a:bodyPr/>
                    <a:lstStyle/>
                    <a:p>
                      <a:r>
                        <a:rPr lang="en-US" sz="1600" dirty="0">
                          <a:latin typeface="+mn-lt"/>
                        </a:rPr>
                        <a:t>queue / </a:t>
                      </a:r>
                      <a:r>
                        <a:rPr lang="en-US" altLang="zh-CN" sz="1600" dirty="0" err="1">
                          <a:latin typeface="+mn-lt"/>
                        </a:rPr>
                        <a:t>priority_queue</a:t>
                      </a:r>
                      <a:endParaRPr lang="en-US" sz="1600" dirty="0">
                        <a:latin typeface="+mn-lt"/>
                      </a:endParaRPr>
                    </a:p>
                  </a:txBody>
                  <a:tcPr marL="107419" marR="107419" marT="53710" marB="53710" anchor="ctr"/>
                </a:tc>
                <a:tc>
                  <a:txBody>
                    <a:bodyPr/>
                    <a:lstStyle/>
                    <a:p>
                      <a:r>
                        <a:rPr lang="en-US" altLang="zh-CN" sz="1600" dirty="0">
                          <a:latin typeface="+mn-lt"/>
                        </a:rPr>
                        <a:t>No</a:t>
                      </a:r>
                      <a:r>
                        <a:rPr lang="en-US" altLang="zh-CN" sz="1600" baseline="0" dirty="0">
                          <a:latin typeface="+mn-lt"/>
                        </a:rPr>
                        <a:t> support</a:t>
                      </a:r>
                      <a:endParaRPr lang="zh-CN" altLang="en-US" sz="1600" dirty="0">
                        <a:latin typeface="+mn-lt"/>
                      </a:endParaRPr>
                    </a:p>
                  </a:txBody>
                  <a:tcPr marL="107419" marR="107419" marT="53710" marB="53710" anchor="ctr"/>
                </a:tc>
                <a:extLst>
                  <a:ext uri="{0D108BD9-81ED-4DB2-BD59-A6C34878D82A}">
                    <a16:rowId xmlns:a16="http://schemas.microsoft.com/office/drawing/2014/main" val="1989074404"/>
                  </a:ext>
                </a:extLst>
              </a:tr>
              <a:tr h="380620">
                <a:tc>
                  <a:txBody>
                    <a:bodyPr/>
                    <a:lstStyle/>
                    <a:p>
                      <a:r>
                        <a:rPr lang="en-US" sz="1600" dirty="0">
                          <a:latin typeface="+mn-lt"/>
                        </a:rPr>
                        <a:t>stack</a:t>
                      </a:r>
                    </a:p>
                  </a:txBody>
                  <a:tcPr marL="107419" marR="107419" marT="53710" marB="53710" anchor="ctr"/>
                </a:tc>
                <a:tc>
                  <a:txBody>
                    <a:bodyPr/>
                    <a:lstStyle/>
                    <a:p>
                      <a:r>
                        <a:rPr lang="en-US" altLang="zh-CN" sz="1600" dirty="0">
                          <a:latin typeface="+mn-lt"/>
                        </a:rPr>
                        <a:t>No</a:t>
                      </a:r>
                      <a:r>
                        <a:rPr lang="en-US" altLang="zh-CN" sz="1600" baseline="0" dirty="0">
                          <a:latin typeface="+mn-lt"/>
                        </a:rPr>
                        <a:t> support</a:t>
                      </a:r>
                      <a:endParaRPr lang="zh-CN" altLang="en-US" sz="1600" dirty="0">
                        <a:latin typeface="+mn-lt"/>
                      </a:endParaRPr>
                    </a:p>
                  </a:txBody>
                  <a:tcPr marL="107419" marR="107419" marT="53710" marB="53710" anchor="ctr"/>
                </a:tc>
                <a:extLst>
                  <a:ext uri="{0D108BD9-81ED-4DB2-BD59-A6C34878D82A}">
                    <a16:rowId xmlns:a16="http://schemas.microsoft.com/office/drawing/2014/main" val="3613498356"/>
                  </a:ext>
                </a:extLst>
              </a:tr>
            </a:tbl>
          </a:graphicData>
        </a:graphic>
      </p:graphicFrame>
    </p:spTree>
    <p:extLst>
      <p:ext uri="{BB962C8B-B14F-4D97-AF65-F5344CB8AC3E}">
        <p14:creationId xmlns:p14="http://schemas.microsoft.com/office/powerpoint/2010/main" val="149929968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算法</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708C6A33-E931-4C1C-8B55-621E63A68D97}"/>
              </a:ext>
            </a:extLst>
          </p:cNvPr>
          <p:cNvSpPr txBox="1"/>
          <p:nvPr/>
        </p:nvSpPr>
        <p:spPr>
          <a:xfrm>
            <a:off x="683568" y="699542"/>
            <a:ext cx="7992888" cy="2954655"/>
          </a:xfrm>
          <a:prstGeom prst="rect">
            <a:avLst/>
          </a:prstGeom>
          <a:noFill/>
        </p:spPr>
        <p:txBody>
          <a:bodyPr wrap="square">
            <a:spAutoFit/>
          </a:bodyPr>
          <a:lstStyle/>
          <a:p>
            <a:pPr marL="285750" indent="-285750" algn="just">
              <a:spcAft>
                <a:spcPts val="1200"/>
              </a:spcAft>
              <a:buFont typeface="Arial" panose="020B0604020202020204" pitchFamily="34" charset="0"/>
              <a:buChar char="•"/>
            </a:pPr>
            <a:r>
              <a:rPr lang="en-US" altLang="zh-CN" dirty="0">
                <a:solidFill>
                  <a:srgbClr val="005DA2"/>
                </a:solidFill>
                <a:latin typeface="微软雅黑" panose="020B0503020204020204" pitchFamily="34" charset="-122"/>
                <a:ea typeface="微软雅黑" panose="020B0503020204020204" pitchFamily="34" charset="-122"/>
              </a:rPr>
              <a:t>STL</a:t>
            </a:r>
            <a:r>
              <a:rPr lang="zh-CN" altLang="en-US" dirty="0">
                <a:solidFill>
                  <a:srgbClr val="005DA2"/>
                </a:solidFill>
                <a:latin typeface="微软雅黑" panose="020B0503020204020204" pitchFamily="34" charset="-122"/>
                <a:ea typeface="微软雅黑" panose="020B0503020204020204" pitchFamily="34" charset="-122"/>
              </a:rPr>
              <a:t>中包含了多种可以操作容器对象的非成员函数</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这些算法函数的设计接口基本遵循相同的范式：</a:t>
            </a:r>
            <a:endParaRPr lang="en-US" altLang="zh-CN" dirty="0">
              <a:solidFill>
                <a:srgbClr val="005DA2"/>
              </a:solidFill>
              <a:latin typeface="微软雅黑" panose="020B0503020204020204" pitchFamily="34" charset="-122"/>
              <a:ea typeface="微软雅黑" panose="020B0503020204020204" pitchFamily="34" charset="-122"/>
            </a:endParaRPr>
          </a:p>
          <a:p>
            <a:pPr marL="742950" lvl="1"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接受容器的迭代器作为输入和输出范围</a:t>
            </a:r>
            <a:endParaRPr lang="en-US" altLang="zh-CN" dirty="0">
              <a:solidFill>
                <a:srgbClr val="005DA2"/>
              </a:solidFill>
              <a:latin typeface="微软雅黑" panose="020B0503020204020204" pitchFamily="34" charset="-122"/>
              <a:ea typeface="微软雅黑" panose="020B0503020204020204" pitchFamily="34" charset="-122"/>
            </a:endParaRPr>
          </a:p>
          <a:p>
            <a:pPr marL="742950" lvl="1"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接受函数对象作为特殊的处理逻辑接口</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泛型算法函数设计的主要实现方式：</a:t>
            </a:r>
            <a:endParaRPr lang="en-US" altLang="zh-CN" dirty="0">
              <a:solidFill>
                <a:srgbClr val="005DA2"/>
              </a:solidFill>
              <a:latin typeface="微软雅黑" panose="020B0503020204020204" pitchFamily="34" charset="-122"/>
              <a:ea typeface="微软雅黑" panose="020B0503020204020204" pitchFamily="34" charset="-122"/>
            </a:endParaRPr>
          </a:p>
          <a:p>
            <a:pPr marL="742950" lvl="1"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用模板实现泛型类型</a:t>
            </a:r>
            <a:endParaRPr lang="en-US" altLang="zh-CN" dirty="0">
              <a:solidFill>
                <a:srgbClr val="005DA2"/>
              </a:solidFill>
              <a:latin typeface="微软雅黑" panose="020B0503020204020204" pitchFamily="34" charset="-122"/>
              <a:ea typeface="微软雅黑" panose="020B0503020204020204" pitchFamily="34" charset="-122"/>
            </a:endParaRPr>
          </a:p>
          <a:p>
            <a:pPr marL="742950" lvl="1"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用迭代器访问泛型对象</a:t>
            </a:r>
            <a:endParaRPr lang="en-US" altLang="zh-CN" dirty="0">
              <a:solidFill>
                <a:srgbClr val="005DA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658120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STL</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简介</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CF1A8556-21F8-F7FE-74F1-12C040BE8D26}"/>
              </a:ext>
            </a:extLst>
          </p:cNvPr>
          <p:cNvSpPr txBox="1"/>
          <p:nvPr/>
        </p:nvSpPr>
        <p:spPr>
          <a:xfrm>
            <a:off x="683568" y="699542"/>
            <a:ext cx="7920880" cy="3508653"/>
          </a:xfrm>
          <a:prstGeom prst="rect">
            <a:avLst/>
          </a:prstGeom>
          <a:noFill/>
        </p:spPr>
        <p:txBody>
          <a:bodyPr wrap="square" rtlCol="0">
            <a:spAutoFit/>
          </a:bodyPr>
          <a:lstStyle/>
          <a:p>
            <a:pPr algn="just">
              <a:spcAft>
                <a:spcPts val="1200"/>
              </a:spcAft>
            </a:pPr>
            <a:r>
              <a:rPr lang="en-US" altLang="zh-CN" dirty="0">
                <a:solidFill>
                  <a:srgbClr val="005DA2"/>
                </a:solidFill>
                <a:latin typeface="微软雅黑" panose="020B0503020204020204" pitchFamily="34" charset="-122"/>
                <a:ea typeface="微软雅黑" panose="020B0503020204020204" pitchFamily="34" charset="-122"/>
              </a:rPr>
              <a:t>STL</a:t>
            </a:r>
            <a:r>
              <a:rPr lang="zh-CN" altLang="en-US" dirty="0">
                <a:solidFill>
                  <a:srgbClr val="005DA2"/>
                </a:solidFill>
                <a:latin typeface="微软雅黑" panose="020B0503020204020204" pitchFamily="34" charset="-122"/>
                <a:ea typeface="微软雅黑" panose="020B0503020204020204" pitchFamily="34" charset="-122"/>
              </a:rPr>
              <a:t>采用</a:t>
            </a:r>
            <a:r>
              <a:rPr lang="zh-CN" altLang="en-US" dirty="0">
                <a:solidFill>
                  <a:srgbClr val="C00000"/>
                </a:solidFill>
                <a:latin typeface="微软雅黑" panose="020B0503020204020204" pitchFamily="34" charset="-122"/>
                <a:ea typeface="微软雅黑" panose="020B0503020204020204" pitchFamily="34" charset="-122"/>
              </a:rPr>
              <a:t>泛型编程</a:t>
            </a:r>
            <a:r>
              <a:rPr lang="zh-CN" altLang="en-US" dirty="0">
                <a:solidFill>
                  <a:srgbClr val="005DA2"/>
                </a:solidFill>
                <a:latin typeface="微软雅黑" panose="020B0503020204020204" pitchFamily="34" charset="-122"/>
                <a:ea typeface="微软雅黑" panose="020B0503020204020204" pitchFamily="34" charset="-122"/>
              </a:rPr>
              <a:t>思想，大量使用模板技术，使用方便、运行效率高，库中提供了一系列的标准容器，如数组、队列、链表、哈希表、集合等，也提供了与之匹配的操作容器的算法，如检索、排序、求上下界等</a:t>
            </a:r>
            <a:endParaRPr lang="en-US" altLang="zh-CN" dirty="0">
              <a:solidFill>
                <a:srgbClr val="005DA2"/>
              </a:solidFill>
              <a:latin typeface="微软雅黑" panose="020B0503020204020204" pitchFamily="34" charset="-122"/>
              <a:ea typeface="微软雅黑" panose="020B0503020204020204" pitchFamily="34" charset="-122"/>
            </a:endParaRPr>
          </a:p>
          <a:p>
            <a:pPr algn="just">
              <a:spcAft>
                <a:spcPts val="1200"/>
              </a:spcAft>
            </a:pPr>
            <a:endParaRPr lang="en-US" altLang="zh-CN" dirty="0">
              <a:solidFill>
                <a:srgbClr val="005DA2"/>
              </a:solidFill>
              <a:latin typeface="微软雅黑" panose="020B0503020204020204" pitchFamily="34" charset="-122"/>
              <a:ea typeface="微软雅黑" panose="020B0503020204020204" pitchFamily="34" charset="-122"/>
            </a:endParaRPr>
          </a:p>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学习</a:t>
            </a:r>
            <a:r>
              <a:rPr lang="en-US" altLang="zh-CN" dirty="0">
                <a:solidFill>
                  <a:srgbClr val="005DA2"/>
                </a:solidFill>
                <a:latin typeface="微软雅黑" panose="020B0503020204020204" pitchFamily="34" charset="-122"/>
                <a:ea typeface="微软雅黑" panose="020B0503020204020204" pitchFamily="34" charset="-122"/>
              </a:rPr>
              <a:t>STL</a:t>
            </a:r>
            <a:r>
              <a:rPr lang="zh-CN" altLang="en-US" dirty="0">
                <a:solidFill>
                  <a:srgbClr val="005DA2"/>
                </a:solidFill>
                <a:latin typeface="微软雅黑" panose="020B0503020204020204" pitchFamily="34" charset="-122"/>
                <a:ea typeface="微软雅黑" panose="020B0503020204020204" pitchFamily="34" charset="-122"/>
              </a:rPr>
              <a:t>，我们需要：</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了解</a:t>
            </a:r>
            <a:r>
              <a:rPr lang="en-US" altLang="zh-CN" dirty="0">
                <a:solidFill>
                  <a:srgbClr val="005DA2"/>
                </a:solidFill>
                <a:latin typeface="微软雅黑" panose="020B0503020204020204" pitchFamily="34" charset="-122"/>
                <a:ea typeface="微软雅黑" panose="020B0503020204020204" pitchFamily="34" charset="-122"/>
              </a:rPr>
              <a:t>STL</a:t>
            </a:r>
            <a:r>
              <a:rPr lang="zh-CN" altLang="en-US" dirty="0">
                <a:solidFill>
                  <a:srgbClr val="005DA2"/>
                </a:solidFill>
                <a:latin typeface="微软雅黑" panose="020B0503020204020204" pitchFamily="34" charset="-122"/>
                <a:ea typeface="微软雅黑" panose="020B0503020204020204" pitchFamily="34" charset="-122"/>
              </a:rPr>
              <a:t>提供了哪些功能容器</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了解种容器的用法和特点</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掌握不同容器的不同适用场景</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掌握操作容器的常见算法使用</a:t>
            </a:r>
            <a:endParaRPr lang="en-US" altLang="zh-CN" dirty="0">
              <a:solidFill>
                <a:srgbClr val="005DA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8716851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算法</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708C6A33-E931-4C1C-8B55-621E63A68D97}"/>
              </a:ext>
            </a:extLst>
          </p:cNvPr>
          <p:cNvSpPr txBox="1"/>
          <p:nvPr/>
        </p:nvSpPr>
        <p:spPr>
          <a:xfrm>
            <a:off x="683568" y="699542"/>
            <a:ext cx="7992888" cy="4247317"/>
          </a:xfrm>
          <a:prstGeom prst="rect">
            <a:avLst/>
          </a:prstGeom>
          <a:noFill/>
        </p:spPr>
        <p:txBody>
          <a:bodyPr wrap="square">
            <a:spAutoFit/>
          </a:bodyPr>
          <a:lstStyle/>
          <a:p>
            <a:pPr marL="285750" indent="-285750" algn="just">
              <a:spcAft>
                <a:spcPts val="1200"/>
              </a:spcAft>
              <a:buFont typeface="Arial" panose="020B0604020202020204" pitchFamily="34" charset="0"/>
              <a:buChar char="•"/>
            </a:pPr>
            <a:r>
              <a:rPr lang="en-US" altLang="zh-CN" dirty="0">
                <a:solidFill>
                  <a:srgbClr val="005DA2"/>
                </a:solidFill>
                <a:latin typeface="微软雅黑" panose="020B0503020204020204" pitchFamily="34" charset="-122"/>
                <a:ea typeface="微软雅黑" panose="020B0503020204020204" pitchFamily="34" charset="-122"/>
              </a:rPr>
              <a:t>STL</a:t>
            </a:r>
            <a:r>
              <a:rPr lang="zh-CN" altLang="en-US" dirty="0">
                <a:solidFill>
                  <a:srgbClr val="005DA2"/>
                </a:solidFill>
                <a:latin typeface="微软雅黑" panose="020B0503020204020204" pitchFamily="34" charset="-122"/>
                <a:ea typeface="微软雅黑" panose="020B0503020204020204" pitchFamily="34" charset="-122"/>
              </a:rPr>
              <a:t>的泛型算法可以分为若干类型</a:t>
            </a:r>
            <a:endParaRPr lang="en-US" altLang="zh-CN" dirty="0">
              <a:solidFill>
                <a:srgbClr val="005DA2"/>
              </a:solidFill>
              <a:latin typeface="微软雅黑" panose="020B0503020204020204" pitchFamily="34" charset="-122"/>
              <a:ea typeface="微软雅黑" panose="020B0503020204020204" pitchFamily="34" charset="-122"/>
            </a:endParaRPr>
          </a:p>
          <a:p>
            <a:pPr marL="742950" lvl="1"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数值算法：</a:t>
            </a:r>
            <a:endParaRPr lang="en-US" altLang="zh-CN" dirty="0">
              <a:solidFill>
                <a:srgbClr val="005DA2"/>
              </a:solidFill>
              <a:latin typeface="微软雅黑" panose="020B0503020204020204" pitchFamily="34" charset="-122"/>
              <a:ea typeface="微软雅黑" panose="020B0503020204020204" pitchFamily="34" charset="-122"/>
            </a:endParaRPr>
          </a:p>
          <a:p>
            <a:pPr marL="1200150" lvl="2" indent="-285750" algn="just">
              <a:spcAft>
                <a:spcPts val="1200"/>
              </a:spcAft>
              <a:buFont typeface="Arial" panose="020B0604020202020204" pitchFamily="34" charset="0"/>
              <a:buChar char="•"/>
            </a:pPr>
            <a:r>
              <a:rPr lang="en-US" altLang="zh-CN" dirty="0">
                <a:solidFill>
                  <a:srgbClr val="005DA2"/>
                </a:solidFill>
                <a:latin typeface="微软雅黑" panose="020B0503020204020204" pitchFamily="34" charset="-122"/>
                <a:ea typeface="微软雅黑" panose="020B0503020204020204" pitchFamily="34" charset="-122"/>
              </a:rPr>
              <a:t>accumulate</a:t>
            </a:r>
            <a:r>
              <a:rPr lang="zh-CN" altLang="en-US" dirty="0">
                <a:solidFill>
                  <a:srgbClr val="005DA2"/>
                </a:solidFill>
                <a:latin typeface="微软雅黑" panose="020B0503020204020204" pitchFamily="34" charset="-122"/>
                <a:ea typeface="微软雅黑" panose="020B0503020204020204" pitchFamily="34" charset="-122"/>
              </a:rPr>
              <a:t>、</a:t>
            </a:r>
            <a:r>
              <a:rPr lang="en-US" altLang="zh-CN" dirty="0" err="1">
                <a:solidFill>
                  <a:srgbClr val="005DA2"/>
                </a:solidFill>
                <a:latin typeface="微软雅黑" panose="020B0503020204020204" pitchFamily="34" charset="-122"/>
                <a:ea typeface="微软雅黑" panose="020B0503020204020204" pitchFamily="34" charset="-122"/>
              </a:rPr>
              <a:t>adjacent_difference</a:t>
            </a:r>
            <a:r>
              <a:rPr lang="zh-CN" altLang="en-US" dirty="0">
                <a:solidFill>
                  <a:srgbClr val="005DA2"/>
                </a:solidFill>
                <a:latin typeface="微软雅黑" panose="020B0503020204020204" pitchFamily="34" charset="-122"/>
                <a:ea typeface="微软雅黑" panose="020B0503020204020204" pitchFamily="34" charset="-122"/>
              </a:rPr>
              <a:t>、</a:t>
            </a:r>
            <a:r>
              <a:rPr lang="en-US" altLang="zh-CN" dirty="0" err="1">
                <a:solidFill>
                  <a:srgbClr val="005DA2"/>
                </a:solidFill>
                <a:latin typeface="微软雅黑" panose="020B0503020204020204" pitchFamily="34" charset="-122"/>
                <a:ea typeface="微软雅黑" panose="020B0503020204020204" pitchFamily="34" charset="-122"/>
              </a:rPr>
              <a:t>inner_product</a:t>
            </a:r>
            <a:endParaRPr lang="en-US" altLang="zh-CN" dirty="0">
              <a:solidFill>
                <a:srgbClr val="005DA2"/>
              </a:solidFill>
              <a:latin typeface="微软雅黑" panose="020B0503020204020204" pitchFamily="34" charset="-122"/>
              <a:ea typeface="微软雅黑" panose="020B0503020204020204" pitchFamily="34" charset="-122"/>
            </a:endParaRPr>
          </a:p>
          <a:p>
            <a:pPr marL="1200150" lvl="2" indent="-285750" algn="just">
              <a:spcAft>
                <a:spcPts val="1200"/>
              </a:spcAft>
              <a:buFont typeface="Arial" panose="020B0604020202020204" pitchFamily="34" charset="0"/>
              <a:buChar char="•"/>
            </a:pPr>
            <a:r>
              <a:rPr lang="en-US" altLang="zh-CN" dirty="0" err="1">
                <a:solidFill>
                  <a:srgbClr val="005DA2"/>
                </a:solidFill>
                <a:latin typeface="微软雅黑" panose="020B0503020204020204" pitchFamily="34" charset="-122"/>
                <a:ea typeface="微软雅黑" panose="020B0503020204020204" pitchFamily="34" charset="-122"/>
              </a:rPr>
              <a:t>partial_sum</a:t>
            </a:r>
            <a:r>
              <a:rPr lang="zh-CN" altLang="en-US" dirty="0">
                <a:solidFill>
                  <a:srgbClr val="005DA2"/>
                </a:solidFill>
                <a:latin typeface="微软雅黑" panose="020B0503020204020204" pitchFamily="34" charset="-122"/>
                <a:ea typeface="微软雅黑" panose="020B0503020204020204" pitchFamily="34" charset="-122"/>
              </a:rPr>
              <a:t>、</a:t>
            </a:r>
            <a:r>
              <a:rPr lang="en-US" altLang="zh-CN" dirty="0">
                <a:solidFill>
                  <a:srgbClr val="005DA2"/>
                </a:solidFill>
                <a:latin typeface="微软雅黑" panose="020B0503020204020204" pitchFamily="34" charset="-122"/>
                <a:ea typeface="微软雅黑" panose="020B0503020204020204" pitchFamily="34" charset="-122"/>
              </a:rPr>
              <a:t>power</a:t>
            </a:r>
            <a:r>
              <a:rPr lang="zh-CN" altLang="en-US" dirty="0">
                <a:solidFill>
                  <a:srgbClr val="005DA2"/>
                </a:solidFill>
                <a:latin typeface="微软雅黑" panose="020B0503020204020204" pitchFamily="34" charset="-122"/>
                <a:ea typeface="微软雅黑" panose="020B0503020204020204" pitchFamily="34" charset="-122"/>
              </a:rPr>
              <a:t>、</a:t>
            </a:r>
            <a:r>
              <a:rPr lang="en-US" altLang="zh-CN" dirty="0" err="1">
                <a:solidFill>
                  <a:srgbClr val="005DA2"/>
                </a:solidFill>
                <a:latin typeface="微软雅黑" panose="020B0503020204020204" pitchFamily="34" charset="-122"/>
                <a:ea typeface="微软雅黑" panose="020B0503020204020204" pitchFamily="34" charset="-122"/>
              </a:rPr>
              <a:t>itoa</a:t>
            </a:r>
            <a:endParaRPr lang="en-US" altLang="zh-CN" dirty="0">
              <a:solidFill>
                <a:srgbClr val="005DA2"/>
              </a:solidFill>
              <a:latin typeface="微软雅黑" panose="020B0503020204020204" pitchFamily="34" charset="-122"/>
              <a:ea typeface="微软雅黑" panose="020B0503020204020204" pitchFamily="34" charset="-122"/>
            </a:endParaRPr>
          </a:p>
          <a:p>
            <a:pPr marL="742950" lvl="1"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基本算法：</a:t>
            </a:r>
            <a:endParaRPr lang="en-US" altLang="zh-CN" dirty="0">
              <a:solidFill>
                <a:srgbClr val="005DA2"/>
              </a:solidFill>
              <a:latin typeface="微软雅黑" panose="020B0503020204020204" pitchFamily="34" charset="-122"/>
              <a:ea typeface="微软雅黑" panose="020B0503020204020204" pitchFamily="34" charset="-122"/>
            </a:endParaRPr>
          </a:p>
          <a:p>
            <a:pPr marL="1200150" lvl="2" indent="-285750" algn="just">
              <a:spcAft>
                <a:spcPts val="1200"/>
              </a:spcAft>
              <a:buFont typeface="Arial" panose="020B0604020202020204" pitchFamily="34" charset="0"/>
              <a:buChar char="•"/>
            </a:pPr>
            <a:r>
              <a:rPr lang="en-US" altLang="zh-CN" dirty="0">
                <a:solidFill>
                  <a:srgbClr val="005DA2"/>
                </a:solidFill>
                <a:latin typeface="微软雅黑" panose="020B0503020204020204" pitchFamily="34" charset="-122"/>
                <a:ea typeface="微软雅黑" panose="020B0503020204020204" pitchFamily="34" charset="-122"/>
              </a:rPr>
              <a:t>equal</a:t>
            </a:r>
            <a:r>
              <a:rPr lang="zh-CN" altLang="en-US" dirty="0">
                <a:solidFill>
                  <a:srgbClr val="005DA2"/>
                </a:solidFill>
                <a:latin typeface="微软雅黑" panose="020B0503020204020204" pitchFamily="34" charset="-122"/>
                <a:ea typeface="微软雅黑" panose="020B0503020204020204" pitchFamily="34" charset="-122"/>
              </a:rPr>
              <a:t>、</a:t>
            </a:r>
            <a:r>
              <a:rPr lang="en-US" altLang="zh-CN" dirty="0">
                <a:solidFill>
                  <a:srgbClr val="005DA2"/>
                </a:solidFill>
                <a:latin typeface="微软雅黑" panose="020B0503020204020204" pitchFamily="34" charset="-122"/>
                <a:ea typeface="微软雅黑" panose="020B0503020204020204" pitchFamily="34" charset="-122"/>
              </a:rPr>
              <a:t>fill</a:t>
            </a:r>
            <a:r>
              <a:rPr lang="zh-CN" altLang="en-US" dirty="0">
                <a:solidFill>
                  <a:srgbClr val="005DA2"/>
                </a:solidFill>
                <a:latin typeface="微软雅黑" panose="020B0503020204020204" pitchFamily="34" charset="-122"/>
                <a:ea typeface="微软雅黑" panose="020B0503020204020204" pitchFamily="34" charset="-122"/>
              </a:rPr>
              <a:t>、</a:t>
            </a:r>
            <a:r>
              <a:rPr lang="en-US" altLang="zh-CN" dirty="0" err="1">
                <a:solidFill>
                  <a:srgbClr val="005DA2"/>
                </a:solidFill>
                <a:latin typeface="微软雅黑" panose="020B0503020204020204" pitchFamily="34" charset="-122"/>
                <a:ea typeface="微软雅黑" panose="020B0503020204020204" pitchFamily="34" charset="-122"/>
              </a:rPr>
              <a:t>fill_n</a:t>
            </a:r>
            <a:r>
              <a:rPr lang="zh-CN" altLang="en-US" dirty="0">
                <a:solidFill>
                  <a:srgbClr val="005DA2"/>
                </a:solidFill>
                <a:latin typeface="微软雅黑" panose="020B0503020204020204" pitchFamily="34" charset="-122"/>
                <a:ea typeface="微软雅黑" panose="020B0503020204020204" pitchFamily="34" charset="-122"/>
              </a:rPr>
              <a:t>、</a:t>
            </a:r>
            <a:r>
              <a:rPr lang="en-US" altLang="zh-CN" dirty="0" err="1">
                <a:solidFill>
                  <a:srgbClr val="005DA2"/>
                </a:solidFill>
                <a:latin typeface="微软雅黑" panose="020B0503020204020204" pitchFamily="34" charset="-122"/>
                <a:ea typeface="微软雅黑" panose="020B0503020204020204" pitchFamily="34" charset="-122"/>
              </a:rPr>
              <a:t>iter_swap</a:t>
            </a:r>
            <a:r>
              <a:rPr lang="zh-CN" altLang="en-US" dirty="0">
                <a:solidFill>
                  <a:srgbClr val="005DA2"/>
                </a:solidFill>
                <a:latin typeface="微软雅黑" panose="020B0503020204020204" pitchFamily="34" charset="-122"/>
                <a:ea typeface="微软雅黑" panose="020B0503020204020204" pitchFamily="34" charset="-122"/>
              </a:rPr>
              <a:t>、</a:t>
            </a:r>
            <a:r>
              <a:rPr lang="en-US" altLang="zh-CN" dirty="0">
                <a:solidFill>
                  <a:srgbClr val="005DA2"/>
                </a:solidFill>
                <a:latin typeface="微软雅黑" panose="020B0503020204020204" pitchFamily="34" charset="-122"/>
                <a:ea typeface="微软雅黑" panose="020B0503020204020204" pitchFamily="34" charset="-122"/>
              </a:rPr>
              <a:t>max</a:t>
            </a:r>
            <a:r>
              <a:rPr lang="zh-CN" altLang="en-US" dirty="0">
                <a:solidFill>
                  <a:srgbClr val="005DA2"/>
                </a:solidFill>
                <a:latin typeface="微软雅黑" panose="020B0503020204020204" pitchFamily="34" charset="-122"/>
                <a:ea typeface="微软雅黑" panose="020B0503020204020204" pitchFamily="34" charset="-122"/>
              </a:rPr>
              <a:t>、</a:t>
            </a:r>
            <a:r>
              <a:rPr lang="en-US" altLang="zh-CN" dirty="0">
                <a:solidFill>
                  <a:srgbClr val="005DA2"/>
                </a:solidFill>
                <a:latin typeface="微软雅黑" panose="020B0503020204020204" pitchFamily="34" charset="-122"/>
                <a:ea typeface="微软雅黑" panose="020B0503020204020204" pitchFamily="34" charset="-122"/>
              </a:rPr>
              <a:t>min</a:t>
            </a:r>
            <a:r>
              <a:rPr lang="zh-CN" altLang="en-US" dirty="0">
                <a:solidFill>
                  <a:srgbClr val="005DA2"/>
                </a:solidFill>
                <a:latin typeface="微软雅黑" panose="020B0503020204020204" pitchFamily="34" charset="-122"/>
                <a:ea typeface="微软雅黑" panose="020B0503020204020204" pitchFamily="34" charset="-122"/>
              </a:rPr>
              <a:t>、</a:t>
            </a:r>
            <a:r>
              <a:rPr lang="en-US" altLang="zh-CN" dirty="0">
                <a:solidFill>
                  <a:srgbClr val="005DA2"/>
                </a:solidFill>
                <a:latin typeface="微软雅黑" panose="020B0503020204020204" pitchFamily="34" charset="-122"/>
                <a:ea typeface="微软雅黑" panose="020B0503020204020204" pitchFamily="34" charset="-122"/>
              </a:rPr>
              <a:t>swap</a:t>
            </a:r>
            <a:r>
              <a:rPr lang="zh-CN" altLang="en-US" dirty="0">
                <a:solidFill>
                  <a:srgbClr val="005DA2"/>
                </a:solidFill>
                <a:latin typeface="微软雅黑" panose="020B0503020204020204" pitchFamily="34" charset="-122"/>
                <a:ea typeface="微软雅黑" panose="020B0503020204020204" pitchFamily="34" charset="-122"/>
              </a:rPr>
              <a:t>、</a:t>
            </a:r>
            <a:r>
              <a:rPr lang="en-US" altLang="zh-CN" dirty="0">
                <a:solidFill>
                  <a:srgbClr val="005DA2"/>
                </a:solidFill>
                <a:latin typeface="微软雅黑" panose="020B0503020204020204" pitchFamily="34" charset="-122"/>
                <a:ea typeface="微软雅黑" panose="020B0503020204020204" pitchFamily="34" charset="-122"/>
              </a:rPr>
              <a:t>mismatch</a:t>
            </a:r>
          </a:p>
          <a:p>
            <a:pPr marL="1200150" lvl="2" indent="-285750" algn="just">
              <a:spcAft>
                <a:spcPts val="1200"/>
              </a:spcAft>
              <a:buFont typeface="Arial" panose="020B0604020202020204" pitchFamily="34" charset="0"/>
              <a:buChar char="•"/>
            </a:pPr>
            <a:r>
              <a:rPr lang="en-US" altLang="zh-CN" dirty="0" err="1">
                <a:solidFill>
                  <a:srgbClr val="005DA2"/>
                </a:solidFill>
                <a:latin typeface="微软雅黑" panose="020B0503020204020204" pitchFamily="34" charset="-122"/>
                <a:ea typeface="微软雅黑" panose="020B0503020204020204" pitchFamily="34" charset="-122"/>
              </a:rPr>
              <a:t>lexicagraphical_compare</a:t>
            </a:r>
            <a:r>
              <a:rPr lang="zh-CN" altLang="en-US" dirty="0">
                <a:solidFill>
                  <a:srgbClr val="005DA2"/>
                </a:solidFill>
                <a:latin typeface="微软雅黑" panose="020B0503020204020204" pitchFamily="34" charset="-122"/>
                <a:ea typeface="微软雅黑" panose="020B0503020204020204" pitchFamily="34" charset="-122"/>
              </a:rPr>
              <a:t>、</a:t>
            </a:r>
            <a:r>
              <a:rPr lang="en-US" altLang="zh-CN" dirty="0">
                <a:solidFill>
                  <a:srgbClr val="005DA2"/>
                </a:solidFill>
                <a:latin typeface="微软雅黑" panose="020B0503020204020204" pitchFamily="34" charset="-122"/>
                <a:ea typeface="微软雅黑" panose="020B0503020204020204" pitchFamily="34" charset="-122"/>
              </a:rPr>
              <a:t>copy</a:t>
            </a:r>
            <a:r>
              <a:rPr lang="zh-CN" altLang="en-US" dirty="0">
                <a:solidFill>
                  <a:srgbClr val="005DA2"/>
                </a:solidFill>
                <a:latin typeface="微软雅黑" panose="020B0503020204020204" pitchFamily="34" charset="-122"/>
                <a:ea typeface="微软雅黑" panose="020B0503020204020204" pitchFamily="34" charset="-122"/>
              </a:rPr>
              <a:t>、</a:t>
            </a:r>
            <a:r>
              <a:rPr lang="en-US" altLang="zh-CN" dirty="0" err="1">
                <a:solidFill>
                  <a:srgbClr val="005DA2"/>
                </a:solidFill>
                <a:latin typeface="微软雅黑" panose="020B0503020204020204" pitchFamily="34" charset="-122"/>
                <a:ea typeface="微软雅黑" panose="020B0503020204020204" pitchFamily="34" charset="-122"/>
              </a:rPr>
              <a:t>copy_backward</a:t>
            </a:r>
            <a:endParaRPr lang="en-US" altLang="zh-CN" dirty="0">
              <a:solidFill>
                <a:srgbClr val="005DA2"/>
              </a:solidFill>
              <a:latin typeface="微软雅黑" panose="020B0503020204020204" pitchFamily="34" charset="-122"/>
              <a:ea typeface="微软雅黑" panose="020B0503020204020204" pitchFamily="34" charset="-122"/>
            </a:endParaRPr>
          </a:p>
          <a:p>
            <a:pPr marL="742950" lvl="1"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数据处理算法</a:t>
            </a:r>
            <a:endParaRPr lang="en-US" altLang="zh-CN" dirty="0">
              <a:solidFill>
                <a:srgbClr val="005DA2"/>
              </a:solidFill>
              <a:latin typeface="微软雅黑" panose="020B0503020204020204" pitchFamily="34" charset="-122"/>
              <a:ea typeface="微软雅黑" panose="020B0503020204020204" pitchFamily="34" charset="-122"/>
            </a:endParaRPr>
          </a:p>
          <a:p>
            <a:pPr marL="1200150" lvl="2" indent="-285750" algn="just">
              <a:spcAft>
                <a:spcPts val="1200"/>
              </a:spcAft>
              <a:buFont typeface="Arial" panose="020B0604020202020204" pitchFamily="34" charset="0"/>
              <a:buChar char="•"/>
            </a:pPr>
            <a:r>
              <a:rPr lang="en-US" altLang="zh-CN" dirty="0">
                <a:solidFill>
                  <a:srgbClr val="005DA2"/>
                </a:solidFill>
                <a:latin typeface="微软雅黑" panose="020B0503020204020204" pitchFamily="34" charset="-122"/>
                <a:ea typeface="微软雅黑" panose="020B0503020204020204" pitchFamily="34" charset="-122"/>
              </a:rPr>
              <a:t>count</a:t>
            </a:r>
            <a:r>
              <a:rPr lang="zh-CN" altLang="en-US" dirty="0">
                <a:solidFill>
                  <a:srgbClr val="005DA2"/>
                </a:solidFill>
                <a:latin typeface="微软雅黑" panose="020B0503020204020204" pitchFamily="34" charset="-122"/>
                <a:ea typeface="微软雅黑" panose="020B0503020204020204" pitchFamily="34" charset="-122"/>
              </a:rPr>
              <a:t>、</a:t>
            </a:r>
            <a:r>
              <a:rPr lang="en-US" altLang="zh-CN" dirty="0">
                <a:solidFill>
                  <a:srgbClr val="005DA2"/>
                </a:solidFill>
                <a:latin typeface="微软雅黑" panose="020B0503020204020204" pitchFamily="34" charset="-122"/>
                <a:ea typeface="微软雅黑" panose="020B0503020204020204" pitchFamily="34" charset="-122"/>
              </a:rPr>
              <a:t>find</a:t>
            </a:r>
            <a:r>
              <a:rPr lang="zh-CN" altLang="en-US" dirty="0">
                <a:solidFill>
                  <a:srgbClr val="005DA2"/>
                </a:solidFill>
                <a:latin typeface="微软雅黑" panose="020B0503020204020204" pitchFamily="34" charset="-122"/>
                <a:ea typeface="微软雅黑" panose="020B0503020204020204" pitchFamily="34" charset="-122"/>
              </a:rPr>
              <a:t>、</a:t>
            </a:r>
            <a:r>
              <a:rPr lang="en-US" altLang="zh-CN" dirty="0" err="1">
                <a:solidFill>
                  <a:srgbClr val="005DA2"/>
                </a:solidFill>
                <a:latin typeface="微软雅黑" panose="020B0503020204020204" pitchFamily="34" charset="-122"/>
                <a:ea typeface="微软雅黑" panose="020B0503020204020204" pitchFamily="34" charset="-122"/>
              </a:rPr>
              <a:t>for_each</a:t>
            </a:r>
            <a:r>
              <a:rPr lang="zh-CN" altLang="en-US" dirty="0">
                <a:solidFill>
                  <a:srgbClr val="005DA2"/>
                </a:solidFill>
                <a:latin typeface="微软雅黑" panose="020B0503020204020204" pitchFamily="34" charset="-122"/>
                <a:ea typeface="微软雅黑" panose="020B0503020204020204" pitchFamily="34" charset="-122"/>
              </a:rPr>
              <a:t>、</a:t>
            </a:r>
            <a:r>
              <a:rPr lang="en-US" altLang="zh-CN" dirty="0">
                <a:solidFill>
                  <a:srgbClr val="005DA2"/>
                </a:solidFill>
                <a:latin typeface="微软雅黑" panose="020B0503020204020204" pitchFamily="34" charset="-122"/>
                <a:ea typeface="微软雅黑" panose="020B0503020204020204" pitchFamily="34" charset="-122"/>
              </a:rPr>
              <a:t>generate</a:t>
            </a:r>
            <a:r>
              <a:rPr lang="zh-CN" altLang="en-US" dirty="0">
                <a:solidFill>
                  <a:srgbClr val="005DA2"/>
                </a:solidFill>
                <a:latin typeface="微软雅黑" panose="020B0503020204020204" pitchFamily="34" charset="-122"/>
                <a:ea typeface="微软雅黑" panose="020B0503020204020204" pitchFamily="34" charset="-122"/>
              </a:rPr>
              <a:t>、</a:t>
            </a:r>
            <a:r>
              <a:rPr lang="en-US" altLang="zh-CN" dirty="0">
                <a:solidFill>
                  <a:srgbClr val="005DA2"/>
                </a:solidFill>
                <a:latin typeface="微软雅黑" panose="020B0503020204020204" pitchFamily="34" charset="-122"/>
                <a:ea typeface="微软雅黑" panose="020B0503020204020204" pitchFamily="34" charset="-122"/>
              </a:rPr>
              <a:t>remove</a:t>
            </a:r>
            <a:r>
              <a:rPr lang="zh-CN" altLang="en-US" dirty="0">
                <a:solidFill>
                  <a:srgbClr val="005DA2"/>
                </a:solidFill>
                <a:latin typeface="微软雅黑" panose="020B0503020204020204" pitchFamily="34" charset="-122"/>
                <a:ea typeface="微软雅黑" panose="020B0503020204020204" pitchFamily="34" charset="-122"/>
              </a:rPr>
              <a:t>、</a:t>
            </a:r>
            <a:r>
              <a:rPr lang="en-US" altLang="zh-CN" dirty="0">
                <a:solidFill>
                  <a:srgbClr val="005DA2"/>
                </a:solidFill>
                <a:latin typeface="微软雅黑" panose="020B0503020204020204" pitchFamily="34" charset="-122"/>
                <a:ea typeface="微软雅黑" panose="020B0503020204020204" pitchFamily="34" charset="-122"/>
              </a:rPr>
              <a:t>replace</a:t>
            </a:r>
          </a:p>
          <a:p>
            <a:pPr marL="1200150" lvl="2" indent="-285750" algn="just">
              <a:spcAft>
                <a:spcPts val="1200"/>
              </a:spcAft>
              <a:buFont typeface="Arial" panose="020B0604020202020204" pitchFamily="34" charset="0"/>
              <a:buChar char="•"/>
            </a:pPr>
            <a:r>
              <a:rPr lang="en-US" altLang="zh-CN" dirty="0" err="1">
                <a:solidFill>
                  <a:srgbClr val="005DA2"/>
                </a:solidFill>
                <a:latin typeface="微软雅黑" panose="020B0503020204020204" pitchFamily="34" charset="-122"/>
                <a:ea typeface="微软雅黑" panose="020B0503020204020204" pitchFamily="34" charset="-122"/>
              </a:rPr>
              <a:t>max_element</a:t>
            </a:r>
            <a:r>
              <a:rPr lang="zh-CN" altLang="en-US" dirty="0">
                <a:solidFill>
                  <a:srgbClr val="005DA2"/>
                </a:solidFill>
                <a:latin typeface="微软雅黑" panose="020B0503020204020204" pitchFamily="34" charset="-122"/>
                <a:ea typeface="微软雅黑" panose="020B0503020204020204" pitchFamily="34" charset="-122"/>
              </a:rPr>
              <a:t>、</a:t>
            </a:r>
            <a:r>
              <a:rPr lang="en-US" altLang="zh-CN" dirty="0" err="1">
                <a:solidFill>
                  <a:srgbClr val="005DA2"/>
                </a:solidFill>
                <a:latin typeface="微软雅黑" panose="020B0503020204020204" pitchFamily="34" charset="-122"/>
                <a:ea typeface="微软雅黑" panose="020B0503020204020204" pitchFamily="34" charset="-122"/>
              </a:rPr>
              <a:t>min_element</a:t>
            </a:r>
            <a:r>
              <a:rPr lang="zh-CN" altLang="en-US" dirty="0">
                <a:solidFill>
                  <a:srgbClr val="005DA2"/>
                </a:solidFill>
                <a:latin typeface="微软雅黑" panose="020B0503020204020204" pitchFamily="34" charset="-122"/>
                <a:ea typeface="微软雅黑" panose="020B0503020204020204" pitchFamily="34" charset="-122"/>
              </a:rPr>
              <a:t>、</a:t>
            </a:r>
            <a:r>
              <a:rPr lang="en-US" altLang="zh-CN" dirty="0">
                <a:solidFill>
                  <a:srgbClr val="005DA2"/>
                </a:solidFill>
                <a:latin typeface="微软雅黑" panose="020B0503020204020204" pitchFamily="34" charset="-122"/>
                <a:ea typeface="微软雅黑" panose="020B0503020204020204" pitchFamily="34" charset="-122"/>
              </a:rPr>
              <a:t>search</a:t>
            </a:r>
            <a:r>
              <a:rPr lang="zh-CN" altLang="en-US" dirty="0">
                <a:solidFill>
                  <a:srgbClr val="005DA2"/>
                </a:solidFill>
                <a:latin typeface="微软雅黑" panose="020B0503020204020204" pitchFamily="34" charset="-122"/>
                <a:ea typeface="微软雅黑" panose="020B0503020204020204" pitchFamily="34" charset="-122"/>
              </a:rPr>
              <a:t>、</a:t>
            </a:r>
            <a:r>
              <a:rPr lang="en-US" altLang="zh-CN" dirty="0">
                <a:solidFill>
                  <a:srgbClr val="005DA2"/>
                </a:solidFill>
                <a:latin typeface="微软雅黑" panose="020B0503020204020204" pitchFamily="34" charset="-122"/>
                <a:ea typeface="微软雅黑" panose="020B0503020204020204" pitchFamily="34" charset="-122"/>
              </a:rPr>
              <a:t>reverse</a:t>
            </a:r>
          </a:p>
        </p:txBody>
      </p:sp>
    </p:spTree>
    <p:extLst>
      <p:ext uri="{BB962C8B-B14F-4D97-AF65-F5344CB8AC3E}">
        <p14:creationId xmlns:p14="http://schemas.microsoft.com/office/powerpoint/2010/main" val="3696811390"/>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算法</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708C6A33-E931-4C1C-8B55-621E63A68D97}"/>
              </a:ext>
            </a:extLst>
          </p:cNvPr>
          <p:cNvSpPr txBox="1"/>
          <p:nvPr/>
        </p:nvSpPr>
        <p:spPr>
          <a:xfrm>
            <a:off x="683568" y="699542"/>
            <a:ext cx="7992888" cy="3816429"/>
          </a:xfrm>
          <a:prstGeom prst="rect">
            <a:avLst/>
          </a:prstGeom>
          <a:noFill/>
        </p:spPr>
        <p:txBody>
          <a:bodyPr wrap="square">
            <a:spAutoFit/>
          </a:bodyPr>
          <a:lstStyle/>
          <a:p>
            <a:pPr marL="285750" indent="-285750" algn="just">
              <a:spcAft>
                <a:spcPts val="1200"/>
              </a:spcAft>
              <a:buFont typeface="Arial" panose="020B0604020202020204" pitchFamily="34" charset="0"/>
              <a:buChar char="•"/>
            </a:pPr>
            <a:r>
              <a:rPr lang="en-US" altLang="zh-CN" dirty="0">
                <a:solidFill>
                  <a:srgbClr val="005DA2"/>
                </a:solidFill>
                <a:latin typeface="微软雅黑" panose="020B0503020204020204" pitchFamily="34" charset="-122"/>
                <a:ea typeface="微软雅黑" panose="020B0503020204020204" pitchFamily="34" charset="-122"/>
              </a:rPr>
              <a:t>STL</a:t>
            </a:r>
            <a:r>
              <a:rPr lang="zh-CN" altLang="en-US" dirty="0">
                <a:solidFill>
                  <a:srgbClr val="005DA2"/>
                </a:solidFill>
                <a:latin typeface="微软雅黑" panose="020B0503020204020204" pitchFamily="34" charset="-122"/>
                <a:ea typeface="微软雅黑" panose="020B0503020204020204" pitchFamily="34" charset="-122"/>
              </a:rPr>
              <a:t>的泛型算法可以分为若干类型</a:t>
            </a:r>
            <a:endParaRPr lang="en-US" altLang="zh-CN" dirty="0">
              <a:solidFill>
                <a:srgbClr val="005DA2"/>
              </a:solidFill>
              <a:latin typeface="微软雅黑" panose="020B0503020204020204" pitchFamily="34" charset="-122"/>
              <a:ea typeface="微软雅黑" panose="020B0503020204020204" pitchFamily="34" charset="-122"/>
            </a:endParaRPr>
          </a:p>
          <a:p>
            <a:pPr marL="742950" lvl="1"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有序区间算法：</a:t>
            </a:r>
            <a:endParaRPr lang="en-US" altLang="zh-CN" dirty="0">
              <a:solidFill>
                <a:srgbClr val="005DA2"/>
              </a:solidFill>
              <a:latin typeface="微软雅黑" panose="020B0503020204020204" pitchFamily="34" charset="-122"/>
              <a:ea typeface="微软雅黑" panose="020B0503020204020204" pitchFamily="34" charset="-122"/>
            </a:endParaRPr>
          </a:p>
          <a:p>
            <a:pPr marL="1200150" lvl="2" indent="-285750" algn="just">
              <a:spcAft>
                <a:spcPts val="1200"/>
              </a:spcAft>
              <a:buFont typeface="Arial" panose="020B0604020202020204" pitchFamily="34" charset="0"/>
              <a:buChar char="•"/>
            </a:pPr>
            <a:r>
              <a:rPr lang="en-US" altLang="zh-CN" dirty="0" err="1">
                <a:solidFill>
                  <a:srgbClr val="005DA2"/>
                </a:solidFill>
                <a:latin typeface="微软雅黑" panose="020B0503020204020204" pitchFamily="34" charset="-122"/>
                <a:ea typeface="微软雅黑" panose="020B0503020204020204" pitchFamily="34" charset="-122"/>
              </a:rPr>
              <a:t>lower_bound</a:t>
            </a:r>
            <a:r>
              <a:rPr lang="zh-CN" altLang="en-US" dirty="0">
                <a:solidFill>
                  <a:srgbClr val="005DA2"/>
                </a:solidFill>
                <a:latin typeface="微软雅黑" panose="020B0503020204020204" pitchFamily="34" charset="-122"/>
                <a:ea typeface="微软雅黑" panose="020B0503020204020204" pitchFamily="34" charset="-122"/>
              </a:rPr>
              <a:t>、</a:t>
            </a:r>
            <a:r>
              <a:rPr lang="en-US" altLang="zh-CN" dirty="0" err="1">
                <a:solidFill>
                  <a:srgbClr val="005DA2"/>
                </a:solidFill>
                <a:latin typeface="微软雅黑" panose="020B0503020204020204" pitchFamily="34" charset="-122"/>
                <a:ea typeface="微软雅黑" panose="020B0503020204020204" pitchFamily="34" charset="-122"/>
              </a:rPr>
              <a:t>upper_bound</a:t>
            </a:r>
            <a:r>
              <a:rPr lang="zh-CN" altLang="en-US" dirty="0">
                <a:solidFill>
                  <a:srgbClr val="005DA2"/>
                </a:solidFill>
                <a:latin typeface="微软雅黑" panose="020B0503020204020204" pitchFamily="34" charset="-122"/>
                <a:ea typeface="微软雅黑" panose="020B0503020204020204" pitchFamily="34" charset="-122"/>
              </a:rPr>
              <a:t>、</a:t>
            </a:r>
            <a:r>
              <a:rPr lang="en-US" altLang="zh-CN" dirty="0" err="1">
                <a:solidFill>
                  <a:srgbClr val="005DA2"/>
                </a:solidFill>
                <a:latin typeface="微软雅黑" panose="020B0503020204020204" pitchFamily="34" charset="-122"/>
                <a:ea typeface="微软雅黑" panose="020B0503020204020204" pitchFamily="34" charset="-122"/>
              </a:rPr>
              <a:t>binary_search</a:t>
            </a:r>
            <a:endParaRPr lang="en-US" altLang="zh-CN" dirty="0">
              <a:solidFill>
                <a:srgbClr val="005DA2"/>
              </a:solidFill>
              <a:latin typeface="微软雅黑" panose="020B0503020204020204" pitchFamily="34" charset="-122"/>
              <a:ea typeface="微软雅黑" panose="020B0503020204020204" pitchFamily="34" charset="-122"/>
            </a:endParaRPr>
          </a:p>
          <a:p>
            <a:pPr marL="1200150" lvl="2" indent="-285750" algn="just">
              <a:spcAft>
                <a:spcPts val="1200"/>
              </a:spcAft>
              <a:buFont typeface="Arial" panose="020B0604020202020204" pitchFamily="34" charset="0"/>
              <a:buChar char="•"/>
            </a:pPr>
            <a:r>
              <a:rPr lang="en-US" altLang="zh-CN" dirty="0" err="1">
                <a:solidFill>
                  <a:srgbClr val="005DA2"/>
                </a:solidFill>
                <a:latin typeface="微软雅黑" panose="020B0503020204020204" pitchFamily="34" charset="-122"/>
                <a:ea typeface="微软雅黑" panose="020B0503020204020204" pitchFamily="34" charset="-122"/>
              </a:rPr>
              <a:t>equal_range</a:t>
            </a:r>
            <a:r>
              <a:rPr lang="zh-CN" altLang="en-US" dirty="0">
                <a:solidFill>
                  <a:srgbClr val="005DA2"/>
                </a:solidFill>
                <a:latin typeface="微软雅黑" panose="020B0503020204020204" pitchFamily="34" charset="-122"/>
                <a:ea typeface="微软雅黑" panose="020B0503020204020204" pitchFamily="34" charset="-122"/>
              </a:rPr>
              <a:t>、</a:t>
            </a:r>
            <a:r>
              <a:rPr lang="en-US" altLang="zh-CN" dirty="0" err="1">
                <a:solidFill>
                  <a:srgbClr val="005DA2"/>
                </a:solidFill>
                <a:latin typeface="微软雅黑" panose="020B0503020204020204" pitchFamily="34" charset="-122"/>
                <a:ea typeface="微软雅黑" panose="020B0503020204020204" pitchFamily="34" charset="-122"/>
              </a:rPr>
              <a:t>inplace_merge</a:t>
            </a:r>
            <a:endParaRPr lang="en-US" altLang="zh-CN" dirty="0">
              <a:solidFill>
                <a:srgbClr val="005DA2"/>
              </a:solidFill>
              <a:latin typeface="微软雅黑" panose="020B0503020204020204" pitchFamily="34" charset="-122"/>
              <a:ea typeface="微软雅黑" panose="020B0503020204020204" pitchFamily="34" charset="-122"/>
            </a:endParaRPr>
          </a:p>
          <a:p>
            <a:pPr marL="742950" lvl="1"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排序算法：</a:t>
            </a:r>
            <a:endParaRPr lang="en-US" altLang="zh-CN" dirty="0">
              <a:solidFill>
                <a:srgbClr val="005DA2"/>
              </a:solidFill>
              <a:latin typeface="微软雅黑" panose="020B0503020204020204" pitchFamily="34" charset="-122"/>
              <a:ea typeface="微软雅黑" panose="020B0503020204020204" pitchFamily="34" charset="-122"/>
            </a:endParaRPr>
          </a:p>
          <a:p>
            <a:pPr marL="1200150" lvl="2" indent="-285750" algn="just">
              <a:spcAft>
                <a:spcPts val="1200"/>
              </a:spcAft>
              <a:buFont typeface="Arial" panose="020B0604020202020204" pitchFamily="34" charset="0"/>
              <a:buChar char="•"/>
            </a:pPr>
            <a:r>
              <a:rPr lang="en-US" altLang="zh-CN" dirty="0" err="1">
                <a:solidFill>
                  <a:srgbClr val="005DA2"/>
                </a:solidFill>
                <a:latin typeface="微软雅黑" panose="020B0503020204020204" pitchFamily="34" charset="-122"/>
                <a:ea typeface="微软雅黑" panose="020B0503020204020204" pitchFamily="34" charset="-122"/>
              </a:rPr>
              <a:t>nth_element</a:t>
            </a:r>
            <a:r>
              <a:rPr lang="zh-CN" altLang="en-US" dirty="0">
                <a:solidFill>
                  <a:srgbClr val="005DA2"/>
                </a:solidFill>
                <a:latin typeface="微软雅黑" panose="020B0503020204020204" pitchFamily="34" charset="-122"/>
                <a:ea typeface="微软雅黑" panose="020B0503020204020204" pitchFamily="34" charset="-122"/>
              </a:rPr>
              <a:t>、</a:t>
            </a:r>
            <a:r>
              <a:rPr lang="en-US" altLang="zh-CN" dirty="0" err="1">
                <a:solidFill>
                  <a:srgbClr val="005DA2"/>
                </a:solidFill>
                <a:latin typeface="微软雅黑" panose="020B0503020204020204" pitchFamily="34" charset="-122"/>
                <a:ea typeface="微软雅黑" panose="020B0503020204020204" pitchFamily="34" charset="-122"/>
              </a:rPr>
              <a:t>partial_sort</a:t>
            </a:r>
            <a:r>
              <a:rPr lang="zh-CN" altLang="en-US" dirty="0">
                <a:solidFill>
                  <a:srgbClr val="005DA2"/>
                </a:solidFill>
                <a:latin typeface="微软雅黑" panose="020B0503020204020204" pitchFamily="34" charset="-122"/>
                <a:ea typeface="微软雅黑" panose="020B0503020204020204" pitchFamily="34" charset="-122"/>
              </a:rPr>
              <a:t>、</a:t>
            </a:r>
            <a:r>
              <a:rPr lang="en-US" altLang="zh-CN" dirty="0">
                <a:solidFill>
                  <a:srgbClr val="005DA2"/>
                </a:solidFill>
                <a:latin typeface="微软雅黑" panose="020B0503020204020204" pitchFamily="34" charset="-122"/>
                <a:ea typeface="微软雅黑" panose="020B0503020204020204" pitchFamily="34" charset="-122"/>
              </a:rPr>
              <a:t>merge sort</a:t>
            </a:r>
            <a:r>
              <a:rPr lang="zh-CN" altLang="en-US" dirty="0">
                <a:solidFill>
                  <a:srgbClr val="005DA2"/>
                </a:solidFill>
                <a:latin typeface="微软雅黑" panose="020B0503020204020204" pitchFamily="34" charset="-122"/>
                <a:ea typeface="微软雅黑" panose="020B0503020204020204" pitchFamily="34" charset="-122"/>
              </a:rPr>
              <a:t>、</a:t>
            </a:r>
            <a:r>
              <a:rPr lang="en-US" altLang="zh-CN" dirty="0">
                <a:solidFill>
                  <a:srgbClr val="005DA2"/>
                </a:solidFill>
                <a:latin typeface="微软雅黑" panose="020B0503020204020204" pitchFamily="34" charset="-122"/>
                <a:ea typeface="微软雅黑" panose="020B0503020204020204" pitchFamily="34" charset="-122"/>
              </a:rPr>
              <a:t>sort</a:t>
            </a:r>
          </a:p>
          <a:p>
            <a:pPr marL="742950" lvl="1"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其他算法</a:t>
            </a:r>
            <a:endParaRPr lang="en-US" altLang="zh-CN" dirty="0">
              <a:solidFill>
                <a:srgbClr val="005DA2"/>
              </a:solidFill>
              <a:latin typeface="微软雅黑" panose="020B0503020204020204" pitchFamily="34" charset="-122"/>
              <a:ea typeface="微软雅黑" panose="020B0503020204020204" pitchFamily="34" charset="-122"/>
            </a:endParaRPr>
          </a:p>
          <a:p>
            <a:pPr marL="1200150" lvl="2" indent="-285750" algn="just">
              <a:spcAft>
                <a:spcPts val="1200"/>
              </a:spcAft>
              <a:buFont typeface="Arial" panose="020B0604020202020204" pitchFamily="34" charset="0"/>
              <a:buChar char="•"/>
            </a:pPr>
            <a:r>
              <a:rPr lang="en-US" altLang="zh-CN" dirty="0" err="1">
                <a:solidFill>
                  <a:srgbClr val="005DA2"/>
                </a:solidFill>
                <a:latin typeface="微软雅黑" panose="020B0503020204020204" pitchFamily="34" charset="-122"/>
                <a:ea typeface="微软雅黑" panose="020B0503020204020204" pitchFamily="34" charset="-122"/>
              </a:rPr>
              <a:t>random_shuffle</a:t>
            </a:r>
            <a:endParaRPr lang="en-US" altLang="zh-CN" dirty="0">
              <a:solidFill>
                <a:srgbClr val="005DA2"/>
              </a:solidFill>
              <a:latin typeface="微软雅黑" panose="020B0503020204020204" pitchFamily="34" charset="-122"/>
              <a:ea typeface="微软雅黑" panose="020B0503020204020204" pitchFamily="34" charset="-122"/>
            </a:endParaRPr>
          </a:p>
          <a:p>
            <a:pPr marL="1200150" lvl="2" indent="-285750" algn="just">
              <a:spcAft>
                <a:spcPts val="1200"/>
              </a:spcAft>
              <a:buFont typeface="Arial" panose="020B0604020202020204" pitchFamily="34" charset="0"/>
              <a:buChar char="•"/>
            </a:pPr>
            <a:r>
              <a:rPr lang="en-US" altLang="zh-CN" dirty="0" err="1">
                <a:solidFill>
                  <a:srgbClr val="005DA2"/>
                </a:solidFill>
                <a:latin typeface="微软雅黑" panose="020B0503020204020204" pitchFamily="34" charset="-122"/>
                <a:ea typeface="微软雅黑" panose="020B0503020204020204" pitchFamily="34" charset="-122"/>
              </a:rPr>
              <a:t>next_permutation</a:t>
            </a:r>
            <a:r>
              <a:rPr lang="zh-CN" altLang="en-US" dirty="0">
                <a:solidFill>
                  <a:srgbClr val="005DA2"/>
                </a:solidFill>
                <a:latin typeface="微软雅黑" panose="020B0503020204020204" pitchFamily="34" charset="-122"/>
                <a:ea typeface="微软雅黑" panose="020B0503020204020204" pitchFamily="34" charset="-122"/>
              </a:rPr>
              <a:t>、</a:t>
            </a:r>
            <a:r>
              <a:rPr lang="en-US" altLang="zh-CN" dirty="0" err="1">
                <a:solidFill>
                  <a:srgbClr val="005DA2"/>
                </a:solidFill>
                <a:latin typeface="微软雅黑" panose="020B0503020204020204" pitchFamily="34" charset="-122"/>
                <a:ea typeface="微软雅黑" panose="020B0503020204020204" pitchFamily="34" charset="-122"/>
              </a:rPr>
              <a:t>prev_permutation</a:t>
            </a:r>
            <a:endParaRPr lang="en-US" altLang="zh-CN" dirty="0">
              <a:solidFill>
                <a:srgbClr val="005DA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70129381"/>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仿函数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708C6A33-E931-4C1C-8B55-621E63A68D97}"/>
              </a:ext>
            </a:extLst>
          </p:cNvPr>
          <p:cNvSpPr txBox="1"/>
          <p:nvPr/>
        </p:nvSpPr>
        <p:spPr>
          <a:xfrm>
            <a:off x="683568" y="699542"/>
            <a:ext cx="7992888" cy="4093428"/>
          </a:xfrm>
          <a:prstGeom prst="rect">
            <a:avLst/>
          </a:prstGeom>
          <a:noFill/>
        </p:spPr>
        <p:txBody>
          <a:bodyPr wrap="square">
            <a:spAutoFit/>
          </a:bodyPr>
          <a:lstStyle/>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仿函数（</a:t>
            </a:r>
            <a:r>
              <a:rPr lang="en-US" altLang="zh-CN" dirty="0">
                <a:solidFill>
                  <a:srgbClr val="005DA2"/>
                </a:solidFill>
                <a:latin typeface="微软雅黑" panose="020B0503020204020204" pitchFamily="34" charset="-122"/>
                <a:ea typeface="微软雅黑" panose="020B0503020204020204" pitchFamily="34" charset="-122"/>
              </a:rPr>
              <a:t>Functors</a:t>
            </a:r>
            <a:r>
              <a:rPr lang="zh-CN" altLang="en-US" dirty="0">
                <a:solidFill>
                  <a:srgbClr val="005DA2"/>
                </a:solidFill>
                <a:latin typeface="微软雅黑" panose="020B0503020204020204" pitchFamily="34" charset="-122"/>
                <a:ea typeface="微软雅黑" panose="020B0503020204020204" pitchFamily="34" charset="-122"/>
              </a:rPr>
              <a:t>）：广义上指任何可通过</a:t>
            </a:r>
            <a:r>
              <a:rPr lang="en-US" altLang="zh-CN" dirty="0">
                <a:solidFill>
                  <a:srgbClr val="005DA2"/>
                </a:solidFill>
                <a:latin typeface="微软雅黑" panose="020B0503020204020204" pitchFamily="34" charset="-122"/>
                <a:ea typeface="微软雅黑" panose="020B0503020204020204" pitchFamily="34" charset="-122"/>
              </a:rPr>
              <a:t>operator()</a:t>
            </a:r>
            <a:r>
              <a:rPr lang="zh-CN" altLang="en-US" dirty="0">
                <a:solidFill>
                  <a:srgbClr val="005DA2"/>
                </a:solidFill>
                <a:latin typeface="微软雅黑" panose="020B0503020204020204" pitchFamily="34" charset="-122"/>
                <a:ea typeface="微软雅黑" panose="020B0503020204020204" pitchFamily="34" charset="-122"/>
              </a:rPr>
              <a:t>调用的对象</a:t>
            </a:r>
            <a:endParaRPr lang="en-US" altLang="zh-CN" dirty="0">
              <a:solidFill>
                <a:srgbClr val="005DA2"/>
              </a:solidFill>
              <a:latin typeface="微软雅黑" panose="020B0503020204020204" pitchFamily="34" charset="-122"/>
              <a:ea typeface="微软雅黑" panose="020B0503020204020204" pitchFamily="34" charset="-122"/>
            </a:endParaRPr>
          </a:p>
          <a:p>
            <a:pPr marL="742950" lvl="1"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正常函数</a:t>
            </a:r>
            <a:endParaRPr lang="en-US" altLang="zh-CN" dirty="0">
              <a:solidFill>
                <a:srgbClr val="005DA2"/>
              </a:solidFill>
              <a:latin typeface="微软雅黑" panose="020B0503020204020204" pitchFamily="34" charset="-122"/>
              <a:ea typeface="微软雅黑" panose="020B0503020204020204" pitchFamily="34" charset="-122"/>
            </a:endParaRPr>
          </a:p>
          <a:p>
            <a:pPr marL="742950" lvl="1"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函数指针</a:t>
            </a:r>
            <a:endParaRPr lang="en-US" altLang="zh-CN" dirty="0">
              <a:solidFill>
                <a:srgbClr val="005DA2"/>
              </a:solidFill>
              <a:latin typeface="微软雅黑" panose="020B0503020204020204" pitchFamily="34" charset="-122"/>
              <a:ea typeface="微软雅黑" panose="020B0503020204020204" pitchFamily="34" charset="-122"/>
            </a:endParaRPr>
          </a:p>
          <a:p>
            <a:pPr marL="742950" lvl="1"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重载</a:t>
            </a:r>
            <a:r>
              <a:rPr lang="en-US" altLang="zh-CN" dirty="0">
                <a:solidFill>
                  <a:srgbClr val="005DA2"/>
                </a:solidFill>
                <a:latin typeface="微软雅黑" panose="020B0503020204020204" pitchFamily="34" charset="-122"/>
                <a:ea typeface="微软雅黑" panose="020B0503020204020204" pitchFamily="34" charset="-122"/>
              </a:rPr>
              <a:t>operator()</a:t>
            </a:r>
            <a:r>
              <a:rPr lang="zh-CN" altLang="en-US" dirty="0">
                <a:solidFill>
                  <a:srgbClr val="005DA2"/>
                </a:solidFill>
                <a:latin typeface="微软雅黑" panose="020B0503020204020204" pitchFamily="34" charset="-122"/>
                <a:ea typeface="微软雅黑" panose="020B0503020204020204" pitchFamily="34" charset="-122"/>
              </a:rPr>
              <a:t>运算符的类型的对象</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作为</a:t>
            </a:r>
            <a:r>
              <a:rPr lang="en-US" altLang="zh-CN" dirty="0">
                <a:solidFill>
                  <a:srgbClr val="005DA2"/>
                </a:solidFill>
                <a:latin typeface="微软雅黑" panose="020B0503020204020204" pitchFamily="34" charset="-122"/>
                <a:ea typeface="微软雅黑" panose="020B0503020204020204" pitchFamily="34" charset="-122"/>
              </a:rPr>
              <a:t>STL</a:t>
            </a:r>
            <a:r>
              <a:rPr lang="zh-CN" altLang="en-US" dirty="0">
                <a:solidFill>
                  <a:srgbClr val="005DA2"/>
                </a:solidFill>
                <a:latin typeface="微软雅黑" panose="020B0503020204020204" pitchFamily="34" charset="-122"/>
                <a:ea typeface="微软雅黑" panose="020B0503020204020204" pitchFamily="34" charset="-122"/>
              </a:rPr>
              <a:t>算法的参数，</a:t>
            </a:r>
            <a:r>
              <a:rPr lang="en-US" altLang="zh-CN" dirty="0">
                <a:solidFill>
                  <a:srgbClr val="005DA2"/>
                </a:solidFill>
                <a:latin typeface="微软雅黑" panose="020B0503020204020204" pitchFamily="34" charset="-122"/>
                <a:ea typeface="微软雅黑" panose="020B0503020204020204" pitchFamily="34" charset="-122"/>
              </a:rPr>
              <a:t>STL</a:t>
            </a:r>
            <a:r>
              <a:rPr lang="zh-CN" altLang="en-US" dirty="0">
                <a:solidFill>
                  <a:srgbClr val="005DA2"/>
                </a:solidFill>
                <a:latin typeface="微软雅黑" panose="020B0503020204020204" pitchFamily="34" charset="-122"/>
                <a:ea typeface="微软雅黑" panose="020B0503020204020204" pitchFamily="34" charset="-122"/>
              </a:rPr>
              <a:t>定义了一些函数对象化的概念</a:t>
            </a:r>
            <a:endParaRPr lang="en-US" altLang="zh-CN" dirty="0">
              <a:solidFill>
                <a:srgbClr val="005DA2"/>
              </a:solidFill>
              <a:latin typeface="微软雅黑" panose="020B0503020204020204" pitchFamily="34" charset="-122"/>
              <a:ea typeface="微软雅黑" panose="020B0503020204020204" pitchFamily="34" charset="-122"/>
            </a:endParaRPr>
          </a:p>
          <a:p>
            <a:pPr marL="742950" lvl="1"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生成器（</a:t>
            </a:r>
            <a:r>
              <a:rPr lang="en-US" altLang="zh-CN" dirty="0">
                <a:solidFill>
                  <a:srgbClr val="005DA2"/>
                </a:solidFill>
                <a:latin typeface="微软雅黑" panose="020B0503020204020204" pitchFamily="34" charset="-122"/>
                <a:ea typeface="微软雅黑" panose="020B0503020204020204" pitchFamily="34" charset="-122"/>
              </a:rPr>
              <a:t>generator</a:t>
            </a:r>
            <a:r>
              <a:rPr lang="zh-CN" altLang="en-US" dirty="0">
                <a:solidFill>
                  <a:srgbClr val="005DA2"/>
                </a:solidFill>
                <a:latin typeface="微软雅黑" panose="020B0503020204020204" pitchFamily="34" charset="-122"/>
                <a:ea typeface="微软雅黑" panose="020B0503020204020204" pitchFamily="34" charset="-122"/>
              </a:rPr>
              <a:t>）：无参数的函数</a:t>
            </a:r>
            <a:endParaRPr lang="en-US" altLang="zh-CN" dirty="0">
              <a:solidFill>
                <a:srgbClr val="005DA2"/>
              </a:solidFill>
              <a:latin typeface="微软雅黑" panose="020B0503020204020204" pitchFamily="34" charset="-122"/>
              <a:ea typeface="微软雅黑" panose="020B0503020204020204" pitchFamily="34" charset="-122"/>
            </a:endParaRPr>
          </a:p>
          <a:p>
            <a:pPr marL="742950" lvl="1"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一元函数（</a:t>
            </a:r>
            <a:r>
              <a:rPr lang="en-US" altLang="zh-CN" dirty="0">
                <a:solidFill>
                  <a:srgbClr val="005DA2"/>
                </a:solidFill>
                <a:latin typeface="微软雅黑" panose="020B0503020204020204" pitchFamily="34" charset="-122"/>
                <a:ea typeface="微软雅黑" panose="020B0503020204020204" pitchFamily="34" charset="-122"/>
              </a:rPr>
              <a:t>unary function</a:t>
            </a:r>
            <a:r>
              <a:rPr lang="zh-CN" altLang="en-US" dirty="0">
                <a:solidFill>
                  <a:srgbClr val="005DA2"/>
                </a:solidFill>
                <a:latin typeface="微软雅黑" panose="020B0503020204020204" pitchFamily="34" charset="-122"/>
                <a:ea typeface="微软雅黑" panose="020B0503020204020204" pitchFamily="34" charset="-122"/>
              </a:rPr>
              <a:t>）：包含一个参数的函数</a:t>
            </a:r>
            <a:endParaRPr lang="en-US" altLang="zh-CN" dirty="0">
              <a:solidFill>
                <a:srgbClr val="005DA2"/>
              </a:solidFill>
              <a:latin typeface="微软雅黑" panose="020B0503020204020204" pitchFamily="34" charset="-122"/>
              <a:ea typeface="微软雅黑" panose="020B0503020204020204" pitchFamily="34" charset="-122"/>
            </a:endParaRPr>
          </a:p>
          <a:p>
            <a:pPr marL="742950" lvl="1"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二元函数（</a:t>
            </a:r>
            <a:r>
              <a:rPr lang="en-US" altLang="zh-CN" dirty="0">
                <a:solidFill>
                  <a:srgbClr val="005DA2"/>
                </a:solidFill>
                <a:latin typeface="微软雅黑" panose="020B0503020204020204" pitchFamily="34" charset="-122"/>
                <a:ea typeface="微软雅黑" panose="020B0503020204020204" pitchFamily="34" charset="-122"/>
              </a:rPr>
              <a:t>binary function</a:t>
            </a:r>
            <a:r>
              <a:rPr lang="zh-CN" altLang="en-US" dirty="0">
                <a:solidFill>
                  <a:srgbClr val="005DA2"/>
                </a:solidFill>
                <a:latin typeface="微软雅黑" panose="020B0503020204020204" pitchFamily="34" charset="-122"/>
                <a:ea typeface="微软雅黑" panose="020B0503020204020204" pitchFamily="34" charset="-122"/>
              </a:rPr>
              <a:t>）：包含两个参数的函数</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不同</a:t>
            </a:r>
            <a:r>
              <a:rPr lang="en-US" altLang="zh-CN" dirty="0">
                <a:solidFill>
                  <a:srgbClr val="005DA2"/>
                </a:solidFill>
                <a:latin typeface="微软雅黑" panose="020B0503020204020204" pitchFamily="34" charset="-122"/>
                <a:ea typeface="微软雅黑" panose="020B0503020204020204" pitchFamily="34" charset="-122"/>
              </a:rPr>
              <a:t>STL</a:t>
            </a:r>
            <a:r>
              <a:rPr lang="zh-CN" altLang="en-US" dirty="0">
                <a:solidFill>
                  <a:srgbClr val="005DA2"/>
                </a:solidFill>
                <a:latin typeface="微软雅黑" panose="020B0503020204020204" pitchFamily="34" charset="-122"/>
                <a:ea typeface="微软雅黑" panose="020B0503020204020204" pitchFamily="34" charset="-122"/>
              </a:rPr>
              <a:t>算法需要不同的仿函数类型参数，如</a:t>
            </a:r>
            <a:r>
              <a:rPr lang="en-US" altLang="zh-CN" dirty="0" err="1">
                <a:solidFill>
                  <a:srgbClr val="005DA2"/>
                </a:solidFill>
                <a:latin typeface="微软雅黑" panose="020B0503020204020204" pitchFamily="34" charset="-122"/>
                <a:ea typeface="微软雅黑" panose="020B0503020204020204" pitchFamily="34" charset="-122"/>
              </a:rPr>
              <a:t>for_each</a:t>
            </a:r>
            <a:r>
              <a:rPr lang="zh-CN" altLang="en-US" dirty="0">
                <a:solidFill>
                  <a:srgbClr val="005DA2"/>
                </a:solidFill>
                <a:latin typeface="微软雅黑" panose="020B0503020204020204" pitchFamily="34" charset="-122"/>
                <a:ea typeface="微软雅黑" panose="020B0503020204020204" pitchFamily="34" charset="-122"/>
              </a:rPr>
              <a:t>算法需要一元函数而</a:t>
            </a:r>
            <a:r>
              <a:rPr lang="en-US" altLang="zh-CN" dirty="0">
                <a:solidFill>
                  <a:srgbClr val="005DA2"/>
                </a:solidFill>
                <a:latin typeface="微软雅黑" panose="020B0503020204020204" pitchFamily="34" charset="-122"/>
                <a:ea typeface="微软雅黑" panose="020B0503020204020204" pitchFamily="34" charset="-122"/>
              </a:rPr>
              <a:t>sort</a:t>
            </a:r>
            <a:r>
              <a:rPr lang="zh-CN" altLang="en-US" dirty="0">
                <a:solidFill>
                  <a:srgbClr val="005DA2"/>
                </a:solidFill>
                <a:latin typeface="微软雅黑" panose="020B0503020204020204" pitchFamily="34" charset="-122"/>
                <a:ea typeface="微软雅黑" panose="020B0503020204020204" pitchFamily="34" charset="-122"/>
              </a:rPr>
              <a:t>算法需要二元函数</a:t>
            </a:r>
            <a:endParaRPr lang="en-US" altLang="zh-CN" dirty="0">
              <a:solidFill>
                <a:srgbClr val="005DA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5218193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扩展讨论</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CF1A8556-21F8-F7FE-74F1-12C040BE8D26}"/>
              </a:ext>
            </a:extLst>
          </p:cNvPr>
          <p:cNvSpPr txBox="1"/>
          <p:nvPr/>
        </p:nvSpPr>
        <p:spPr>
          <a:xfrm>
            <a:off x="683568" y="699542"/>
            <a:ext cx="7920880" cy="369332"/>
          </a:xfrm>
          <a:prstGeom prst="rect">
            <a:avLst/>
          </a:prstGeom>
          <a:noFill/>
        </p:spPr>
        <p:txBody>
          <a:bodyPr wrap="square" rtlCol="0">
            <a:spAutoFit/>
          </a:bodyPr>
          <a:lstStyle/>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除了</a:t>
            </a:r>
            <a:r>
              <a:rPr lang="en-US" altLang="zh-CN" dirty="0">
                <a:solidFill>
                  <a:srgbClr val="005DA2"/>
                </a:solidFill>
                <a:latin typeface="微软雅黑" panose="020B0503020204020204" pitchFamily="34" charset="-122"/>
                <a:ea typeface="微软雅黑" panose="020B0503020204020204" pitchFamily="34" charset="-122"/>
              </a:rPr>
              <a:t>STL</a:t>
            </a:r>
            <a:r>
              <a:rPr lang="zh-CN" altLang="en-US" dirty="0">
                <a:solidFill>
                  <a:srgbClr val="005DA2"/>
                </a:solidFill>
                <a:latin typeface="微软雅黑" panose="020B0503020204020204" pitchFamily="34" charset="-122"/>
                <a:ea typeface="微软雅黑" panose="020B0503020204020204" pitchFamily="34" charset="-122"/>
              </a:rPr>
              <a:t>之外其他常用的库</a:t>
            </a:r>
            <a:endParaRPr lang="en-US" altLang="zh-CN" dirty="0">
              <a:solidFill>
                <a:srgbClr val="005DA2"/>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5CE0B8B5-36F9-4630-B92D-B1DB8993317F}"/>
              </a:ext>
            </a:extLst>
          </p:cNvPr>
          <p:cNvSpPr txBox="1"/>
          <p:nvPr/>
        </p:nvSpPr>
        <p:spPr>
          <a:xfrm>
            <a:off x="683568" y="1635646"/>
            <a:ext cx="7920880" cy="2523768"/>
          </a:xfrm>
          <a:prstGeom prst="rect">
            <a:avLst/>
          </a:prstGeom>
          <a:noFill/>
        </p:spPr>
        <p:txBody>
          <a:bodyPr wrap="square" rtlCol="0">
            <a:spAutoFit/>
          </a:bodyPr>
          <a:lstStyle/>
          <a:p>
            <a:pPr algn="just">
              <a:spcAft>
                <a:spcPts val="1200"/>
              </a:spcAft>
            </a:pPr>
            <a:r>
              <a:rPr lang="en-US" altLang="zh-CN" dirty="0">
                <a:solidFill>
                  <a:srgbClr val="005DA2"/>
                </a:solidFill>
                <a:latin typeface="微软雅黑" panose="020B0503020204020204" pitchFamily="34" charset="-122"/>
                <a:ea typeface="微软雅黑" panose="020B0503020204020204" pitchFamily="34" charset="-122"/>
              </a:rPr>
              <a:t>boost</a:t>
            </a:r>
            <a:r>
              <a:rPr lang="zh-CN" altLang="en-US" dirty="0">
                <a:solidFill>
                  <a:srgbClr val="005DA2"/>
                </a:solidFill>
                <a:latin typeface="微软雅黑" panose="020B0503020204020204" pitchFamily="34" charset="-122"/>
                <a:ea typeface="微软雅黑" panose="020B0503020204020204" pitchFamily="34" charset="-122"/>
              </a:rPr>
              <a:t>：重量级通用库集合，提供了从多线程管理到网络编程的各类功能</a:t>
            </a:r>
            <a:endParaRPr lang="en-US" altLang="zh-CN" dirty="0">
              <a:solidFill>
                <a:srgbClr val="005DA2"/>
              </a:solidFill>
              <a:latin typeface="微软雅黑" panose="020B0503020204020204" pitchFamily="34" charset="-122"/>
              <a:ea typeface="微软雅黑" panose="020B0503020204020204" pitchFamily="34" charset="-122"/>
            </a:endParaRPr>
          </a:p>
          <a:p>
            <a:pPr algn="just">
              <a:spcAft>
                <a:spcPts val="1200"/>
              </a:spcAft>
            </a:pPr>
            <a:r>
              <a:rPr lang="en-US" altLang="zh-CN" dirty="0" err="1">
                <a:solidFill>
                  <a:srgbClr val="005DA2"/>
                </a:solidFill>
                <a:latin typeface="微软雅黑" panose="020B0503020204020204" pitchFamily="34" charset="-122"/>
                <a:ea typeface="微软雅黑" panose="020B0503020204020204" pitchFamily="34" charset="-122"/>
              </a:rPr>
              <a:t>blas</a:t>
            </a:r>
            <a:r>
              <a:rPr lang="zh-CN" altLang="en-US" dirty="0">
                <a:solidFill>
                  <a:srgbClr val="005DA2"/>
                </a:solidFill>
                <a:latin typeface="微软雅黑" panose="020B0503020204020204" pitchFamily="34" charset="-122"/>
                <a:ea typeface="微软雅黑" panose="020B0503020204020204" pitchFamily="34" charset="-122"/>
              </a:rPr>
              <a:t>：高性能基础线性代数计算库</a:t>
            </a:r>
            <a:endParaRPr lang="en-US" altLang="zh-CN" dirty="0">
              <a:solidFill>
                <a:srgbClr val="005DA2"/>
              </a:solidFill>
              <a:latin typeface="微软雅黑" panose="020B0503020204020204" pitchFamily="34" charset="-122"/>
              <a:ea typeface="微软雅黑" panose="020B0503020204020204" pitchFamily="34" charset="-122"/>
            </a:endParaRPr>
          </a:p>
          <a:p>
            <a:pPr algn="just">
              <a:spcAft>
                <a:spcPts val="1200"/>
              </a:spcAft>
            </a:pPr>
            <a:r>
              <a:rPr lang="en-US" altLang="zh-CN" dirty="0" err="1">
                <a:solidFill>
                  <a:srgbClr val="005DA2"/>
                </a:solidFill>
                <a:latin typeface="微软雅黑" panose="020B0503020204020204" pitchFamily="34" charset="-122"/>
                <a:ea typeface="微软雅黑" panose="020B0503020204020204" pitchFamily="34" charset="-122"/>
              </a:rPr>
              <a:t>lapack</a:t>
            </a:r>
            <a:r>
              <a:rPr lang="zh-CN" altLang="en-US" dirty="0">
                <a:solidFill>
                  <a:srgbClr val="005DA2"/>
                </a:solidFill>
                <a:latin typeface="微软雅黑" panose="020B0503020204020204" pitchFamily="34" charset="-122"/>
                <a:ea typeface="微软雅黑" panose="020B0503020204020204" pitchFamily="34" charset="-122"/>
              </a:rPr>
              <a:t>：基于</a:t>
            </a:r>
            <a:r>
              <a:rPr lang="en-US" altLang="zh-CN" dirty="0" err="1">
                <a:solidFill>
                  <a:srgbClr val="005DA2"/>
                </a:solidFill>
                <a:latin typeface="微软雅黑" panose="020B0503020204020204" pitchFamily="34" charset="-122"/>
                <a:ea typeface="微软雅黑" panose="020B0503020204020204" pitchFamily="34" charset="-122"/>
              </a:rPr>
              <a:t>blas</a:t>
            </a:r>
            <a:r>
              <a:rPr lang="zh-CN" altLang="en-US" dirty="0">
                <a:solidFill>
                  <a:srgbClr val="005DA2"/>
                </a:solidFill>
                <a:latin typeface="微软雅黑" panose="020B0503020204020204" pitchFamily="34" charset="-122"/>
                <a:ea typeface="微软雅黑" panose="020B0503020204020204" pitchFamily="34" charset="-122"/>
              </a:rPr>
              <a:t>线性代数库</a:t>
            </a:r>
            <a:endParaRPr lang="en-US" altLang="zh-CN" dirty="0">
              <a:solidFill>
                <a:srgbClr val="005DA2"/>
              </a:solidFill>
              <a:latin typeface="微软雅黑" panose="020B0503020204020204" pitchFamily="34" charset="-122"/>
              <a:ea typeface="微软雅黑" panose="020B0503020204020204" pitchFamily="34" charset="-122"/>
            </a:endParaRPr>
          </a:p>
          <a:p>
            <a:pPr algn="just">
              <a:spcAft>
                <a:spcPts val="1200"/>
              </a:spcAft>
            </a:pPr>
            <a:r>
              <a:rPr lang="en-US" altLang="zh-CN" dirty="0" err="1">
                <a:solidFill>
                  <a:srgbClr val="005DA2"/>
                </a:solidFill>
                <a:latin typeface="微软雅黑" panose="020B0503020204020204" pitchFamily="34" charset="-122"/>
                <a:ea typeface="微软雅黑" panose="020B0503020204020204" pitchFamily="34" charset="-122"/>
              </a:rPr>
              <a:t>mkl</a:t>
            </a:r>
            <a:r>
              <a:rPr lang="zh-CN" altLang="en-US" dirty="0">
                <a:solidFill>
                  <a:srgbClr val="005DA2"/>
                </a:solidFill>
                <a:latin typeface="微软雅黑" panose="020B0503020204020204" pitchFamily="34" charset="-122"/>
                <a:ea typeface="微软雅黑" panose="020B0503020204020204" pitchFamily="34" charset="-122"/>
              </a:rPr>
              <a:t>：</a:t>
            </a:r>
            <a:r>
              <a:rPr lang="en-US" altLang="zh-CN" dirty="0">
                <a:solidFill>
                  <a:srgbClr val="005DA2"/>
                </a:solidFill>
                <a:latin typeface="微软雅黑" panose="020B0503020204020204" pitchFamily="34" charset="-122"/>
                <a:ea typeface="微软雅黑" panose="020B0503020204020204" pitchFamily="34" charset="-122"/>
              </a:rPr>
              <a:t>intel</a:t>
            </a:r>
            <a:r>
              <a:rPr lang="zh-CN" altLang="en-US" dirty="0">
                <a:solidFill>
                  <a:srgbClr val="005DA2"/>
                </a:solidFill>
                <a:latin typeface="微软雅黑" panose="020B0503020204020204" pitchFamily="34" charset="-122"/>
                <a:ea typeface="微软雅黑" panose="020B0503020204020204" pitchFamily="34" charset="-122"/>
              </a:rPr>
              <a:t>提供的高性能计算库</a:t>
            </a:r>
            <a:endParaRPr lang="en-US" altLang="zh-CN" dirty="0">
              <a:solidFill>
                <a:srgbClr val="005DA2"/>
              </a:solidFill>
              <a:latin typeface="微软雅黑" panose="020B0503020204020204" pitchFamily="34" charset="-122"/>
              <a:ea typeface="微软雅黑" panose="020B0503020204020204" pitchFamily="34" charset="-122"/>
            </a:endParaRPr>
          </a:p>
          <a:p>
            <a:pPr algn="just">
              <a:spcAft>
                <a:spcPts val="1200"/>
              </a:spcAft>
            </a:pPr>
            <a:r>
              <a:rPr lang="en-US" altLang="zh-CN" dirty="0" err="1">
                <a:solidFill>
                  <a:srgbClr val="005DA2"/>
                </a:solidFill>
                <a:latin typeface="微软雅黑" panose="020B0503020204020204" pitchFamily="34" charset="-122"/>
                <a:ea typeface="微软雅黑" panose="020B0503020204020204" pitchFamily="34" charset="-122"/>
              </a:rPr>
              <a:t>libcurl</a:t>
            </a:r>
            <a:r>
              <a:rPr lang="zh-CN" altLang="en-US" dirty="0">
                <a:solidFill>
                  <a:srgbClr val="005DA2"/>
                </a:solidFill>
                <a:latin typeface="微软雅黑" panose="020B0503020204020204" pitchFamily="34" charset="-122"/>
                <a:ea typeface="微软雅黑" panose="020B0503020204020204" pitchFamily="34" charset="-122"/>
              </a:rPr>
              <a:t>：网络通信库</a:t>
            </a:r>
            <a:endParaRPr lang="en-US" altLang="zh-CN" dirty="0">
              <a:solidFill>
                <a:srgbClr val="005DA2"/>
              </a:solidFill>
              <a:latin typeface="微软雅黑" panose="020B0503020204020204" pitchFamily="34" charset="-122"/>
              <a:ea typeface="微软雅黑" panose="020B0503020204020204" pitchFamily="34" charset="-122"/>
            </a:endParaRPr>
          </a:p>
          <a:p>
            <a:pPr algn="just">
              <a:spcAft>
                <a:spcPts val="1200"/>
              </a:spcAft>
            </a:pPr>
            <a:r>
              <a:rPr lang="en-US" altLang="zh-CN" dirty="0" err="1">
                <a:solidFill>
                  <a:srgbClr val="005DA2"/>
                </a:solidFill>
                <a:latin typeface="微软雅黑" panose="020B0503020204020204" pitchFamily="34" charset="-122"/>
                <a:ea typeface="微软雅黑" panose="020B0503020204020204" pitchFamily="34" charset="-122"/>
              </a:rPr>
              <a:t>grpc</a:t>
            </a:r>
            <a:r>
              <a:rPr lang="en-US" altLang="zh-CN" dirty="0">
                <a:solidFill>
                  <a:srgbClr val="005DA2"/>
                </a:solidFill>
                <a:latin typeface="微软雅黑" panose="020B0503020204020204" pitchFamily="34" charset="-122"/>
                <a:ea typeface="微软雅黑" panose="020B0503020204020204" pitchFamily="34" charset="-122"/>
              </a:rPr>
              <a:t>/thrift</a:t>
            </a:r>
            <a:r>
              <a:rPr lang="zh-CN" altLang="en-US" dirty="0">
                <a:solidFill>
                  <a:srgbClr val="005DA2"/>
                </a:solidFill>
                <a:latin typeface="微软雅黑" panose="020B0503020204020204" pitchFamily="34" charset="-122"/>
                <a:ea typeface="微软雅黑" panose="020B0503020204020204" pitchFamily="34" charset="-122"/>
              </a:rPr>
              <a:t>：各类</a:t>
            </a:r>
            <a:r>
              <a:rPr lang="en-US" altLang="zh-CN" dirty="0" err="1">
                <a:solidFill>
                  <a:srgbClr val="005DA2"/>
                </a:solidFill>
                <a:latin typeface="微软雅黑" panose="020B0503020204020204" pitchFamily="34" charset="-122"/>
                <a:ea typeface="微软雅黑" panose="020B0503020204020204" pitchFamily="34" charset="-122"/>
              </a:rPr>
              <a:t>rpc</a:t>
            </a:r>
            <a:r>
              <a:rPr lang="zh-CN" altLang="en-US">
                <a:solidFill>
                  <a:srgbClr val="005DA2"/>
                </a:solidFill>
                <a:latin typeface="微软雅黑" panose="020B0503020204020204" pitchFamily="34" charset="-122"/>
                <a:ea typeface="微软雅黑" panose="020B0503020204020204" pitchFamily="34" charset="-122"/>
              </a:rPr>
              <a:t>库</a:t>
            </a:r>
            <a:endParaRPr lang="en-US" altLang="zh-CN">
              <a:solidFill>
                <a:srgbClr val="005DA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0833892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9144001" cy="5143500"/>
          </a:xfrm>
          <a:prstGeom prst="rect">
            <a:avLst/>
          </a:prstGeom>
        </p:spPr>
      </p:pic>
      <p:sp>
        <p:nvSpPr>
          <p:cNvPr id="11" name="Rectangle 3"/>
          <p:cNvSpPr txBox="1">
            <a:spLocks noChangeArrowheads="1"/>
          </p:cNvSpPr>
          <p:nvPr/>
        </p:nvSpPr>
        <p:spPr>
          <a:xfrm>
            <a:off x="3491880" y="1901035"/>
            <a:ext cx="5141491" cy="5024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200" b="1" dirty="0">
                <a:solidFill>
                  <a:schemeClr val="accent1"/>
                </a:solidFill>
                <a:latin typeface="微软雅黑" panose="020B0503020204020204" pitchFamily="34" charset="-122"/>
                <a:ea typeface="微软雅黑" panose="020B0503020204020204" pitchFamily="34" charset="-122"/>
              </a:rPr>
              <a:t>感谢观看</a:t>
            </a:r>
          </a:p>
        </p:txBody>
      </p:sp>
      <p:sp>
        <p:nvSpPr>
          <p:cNvPr id="12" name="Rectangle 4"/>
          <p:cNvSpPr txBox="1">
            <a:spLocks noChangeArrowheads="1"/>
          </p:cNvSpPr>
          <p:nvPr/>
        </p:nvSpPr>
        <p:spPr>
          <a:xfrm>
            <a:off x="3826314" y="2569318"/>
            <a:ext cx="4807056" cy="322659"/>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3" name="直接连接符 5"/>
          <p:cNvCxnSpPr>
            <a:cxnSpLocks noChangeShapeType="1"/>
          </p:cNvCxnSpPr>
          <p:nvPr/>
        </p:nvCxnSpPr>
        <p:spPr bwMode="auto">
          <a:xfrm flipH="1">
            <a:off x="3923928" y="2486603"/>
            <a:ext cx="4617801" cy="0"/>
          </a:xfrm>
          <a:prstGeom prst="line">
            <a:avLst/>
          </a:prstGeom>
          <a:noFill/>
          <a:ln w="127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矩形 9"/>
          <p:cNvSpPr>
            <a:spLocks noChangeArrowheads="1"/>
          </p:cNvSpPr>
          <p:nvPr/>
        </p:nvSpPr>
        <p:spPr bwMode="auto">
          <a:xfrm>
            <a:off x="8727444" y="1898129"/>
            <a:ext cx="416556" cy="1609725"/>
          </a:xfrm>
          <a:prstGeom prst="rect">
            <a:avLst/>
          </a:prstGeom>
          <a:solidFill>
            <a:schemeClr val="accent1"/>
          </a:solidFill>
          <a:ln>
            <a:noFill/>
          </a:ln>
        </p:spPr>
        <p:txBody>
          <a:bodyPr lIns="68557" tIns="34279" rIns="68557" bIns="3427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8120850" y="3071925"/>
            <a:ext cx="432048" cy="432834"/>
            <a:chOff x="6084168" y="1274820"/>
            <a:chExt cx="432048" cy="432834"/>
          </a:xfrm>
        </p:grpSpPr>
        <p:sp>
          <p:nvSpPr>
            <p:cNvPr id="2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27" name="组合 26"/>
          <p:cNvGrpSpPr/>
          <p:nvPr/>
        </p:nvGrpSpPr>
        <p:grpSpPr>
          <a:xfrm>
            <a:off x="6824706" y="3072318"/>
            <a:ext cx="432048" cy="432048"/>
            <a:chOff x="4788024" y="1275213"/>
            <a:chExt cx="432048" cy="432048"/>
          </a:xfrm>
        </p:grpSpPr>
        <p:sp>
          <p:nvSpPr>
            <p:cNvPr id="2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0" name="组合 29"/>
          <p:cNvGrpSpPr/>
          <p:nvPr/>
        </p:nvGrpSpPr>
        <p:grpSpPr>
          <a:xfrm>
            <a:off x="7472778" y="3071925"/>
            <a:ext cx="432833" cy="432834"/>
            <a:chOff x="5436096" y="1274820"/>
            <a:chExt cx="432833" cy="432834"/>
          </a:xfrm>
        </p:grpSpPr>
        <p:sp>
          <p:nvSpPr>
            <p:cNvPr id="3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3" name="组合 32"/>
          <p:cNvGrpSpPr/>
          <p:nvPr/>
        </p:nvGrpSpPr>
        <p:grpSpPr>
          <a:xfrm>
            <a:off x="5528562" y="3071925"/>
            <a:ext cx="432833" cy="432834"/>
            <a:chOff x="3491880" y="1274820"/>
            <a:chExt cx="432833" cy="432834"/>
          </a:xfrm>
        </p:grpSpPr>
        <p:sp>
          <p:nvSpPr>
            <p:cNvPr id="34"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5"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6" name="组合 35"/>
          <p:cNvGrpSpPr/>
          <p:nvPr/>
        </p:nvGrpSpPr>
        <p:grpSpPr>
          <a:xfrm>
            <a:off x="6176634" y="3071925"/>
            <a:ext cx="432833" cy="432834"/>
            <a:chOff x="4139952" y="1274820"/>
            <a:chExt cx="432833" cy="432834"/>
          </a:xfrm>
        </p:grpSpPr>
        <p:sp>
          <p:nvSpPr>
            <p:cNvPr id="37"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8"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127177224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STL</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简介</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CF1A8556-21F8-F7FE-74F1-12C040BE8D26}"/>
              </a:ext>
            </a:extLst>
          </p:cNvPr>
          <p:cNvSpPr txBox="1"/>
          <p:nvPr/>
        </p:nvSpPr>
        <p:spPr>
          <a:xfrm>
            <a:off x="683568" y="699542"/>
            <a:ext cx="7920880" cy="3385542"/>
          </a:xfrm>
          <a:prstGeom prst="rect">
            <a:avLst/>
          </a:prstGeom>
          <a:noFill/>
        </p:spPr>
        <p:txBody>
          <a:bodyPr wrap="square" rtlCol="0">
            <a:spAutoFit/>
          </a:bodyPr>
          <a:lstStyle/>
          <a:p>
            <a:pPr algn="just">
              <a:spcAft>
                <a:spcPts val="1200"/>
              </a:spcAft>
            </a:pPr>
            <a:r>
              <a:rPr lang="en-US" altLang="zh-CN" dirty="0">
                <a:solidFill>
                  <a:srgbClr val="005DA2"/>
                </a:solidFill>
                <a:latin typeface="微软雅黑" panose="020B0503020204020204" pitchFamily="34" charset="-122"/>
                <a:ea typeface="微软雅黑" panose="020B0503020204020204" pitchFamily="34" charset="-122"/>
              </a:rPr>
              <a:t>STL</a:t>
            </a:r>
            <a:r>
              <a:rPr lang="zh-CN" altLang="en-US" dirty="0">
                <a:solidFill>
                  <a:srgbClr val="005DA2"/>
                </a:solidFill>
                <a:latin typeface="微软雅黑" panose="020B0503020204020204" pitchFamily="34" charset="-122"/>
                <a:ea typeface="微软雅黑" panose="020B0503020204020204" pitchFamily="34" charset="-122"/>
              </a:rPr>
              <a:t>包含六大组件：</a:t>
            </a:r>
            <a:endParaRPr lang="en-US" altLang="zh-CN" dirty="0">
              <a:solidFill>
                <a:srgbClr val="005DA2"/>
              </a:solidFill>
              <a:latin typeface="微软雅黑" panose="020B0503020204020204" pitchFamily="34" charset="-122"/>
              <a:ea typeface="微软雅黑" panose="020B0503020204020204" pitchFamily="34" charset="-122"/>
            </a:endParaRPr>
          </a:p>
          <a:p>
            <a:pPr algn="just">
              <a:spcAft>
                <a:spcPts val="1200"/>
              </a:spcAft>
            </a:pPr>
            <a:endParaRPr lang="en-US" altLang="zh-CN" dirty="0">
              <a:solidFill>
                <a:srgbClr val="005DA2"/>
              </a:solidFill>
              <a:latin typeface="微软雅黑" panose="020B0503020204020204" pitchFamily="34" charset="-122"/>
              <a:ea typeface="微软雅黑" panose="020B0503020204020204" pitchFamily="34" charset="-122"/>
            </a:endParaRPr>
          </a:p>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内存分配器（</a:t>
            </a:r>
            <a:r>
              <a:rPr lang="en-US" altLang="zh-CN" dirty="0">
                <a:solidFill>
                  <a:srgbClr val="005DA2"/>
                </a:solidFill>
                <a:latin typeface="微软雅黑" panose="020B0503020204020204" pitchFamily="34" charset="-122"/>
                <a:ea typeface="微软雅黑" panose="020B0503020204020204" pitchFamily="34" charset="-122"/>
              </a:rPr>
              <a:t>Allocator</a:t>
            </a:r>
            <a:r>
              <a:rPr lang="zh-CN" altLang="en-US" dirty="0">
                <a:solidFill>
                  <a:srgbClr val="005DA2"/>
                </a:solidFill>
                <a:latin typeface="微软雅黑" panose="020B0503020204020204" pitchFamily="34" charset="-122"/>
                <a:ea typeface="微软雅黑" panose="020B0503020204020204" pitchFamily="34" charset="-122"/>
              </a:rPr>
              <a:t>）</a:t>
            </a:r>
            <a:endParaRPr lang="en-US" altLang="zh-CN" dirty="0">
              <a:solidFill>
                <a:srgbClr val="005DA2"/>
              </a:solidFill>
              <a:latin typeface="微软雅黑" panose="020B0503020204020204" pitchFamily="34" charset="-122"/>
              <a:ea typeface="微软雅黑" panose="020B0503020204020204" pitchFamily="34" charset="-122"/>
            </a:endParaRPr>
          </a:p>
          <a:p>
            <a:pPr algn="just">
              <a:spcAft>
                <a:spcPts val="1200"/>
              </a:spcAft>
            </a:pPr>
            <a:r>
              <a:rPr lang="zh-CN" altLang="en-US" dirty="0">
                <a:solidFill>
                  <a:srgbClr val="C00000"/>
                </a:solidFill>
                <a:latin typeface="微软雅黑" panose="020B0503020204020204" pitchFamily="34" charset="-122"/>
                <a:ea typeface="微软雅黑" panose="020B0503020204020204" pitchFamily="34" charset="-122"/>
              </a:rPr>
              <a:t>容器（</a:t>
            </a:r>
            <a:r>
              <a:rPr lang="en-US" altLang="zh-CN" dirty="0" err="1">
                <a:solidFill>
                  <a:srgbClr val="C00000"/>
                </a:solidFill>
                <a:latin typeface="微软雅黑" panose="020B0503020204020204" pitchFamily="34" charset="-122"/>
                <a:ea typeface="微软雅黑" panose="020B0503020204020204" pitchFamily="34" charset="-122"/>
              </a:rPr>
              <a:t>Continers</a:t>
            </a:r>
            <a:r>
              <a:rPr lang="zh-CN" altLang="en-US" dirty="0">
                <a:solidFill>
                  <a:srgbClr val="C00000"/>
                </a:solidFill>
                <a:latin typeface="微软雅黑" panose="020B0503020204020204" pitchFamily="34" charset="-122"/>
                <a:ea typeface="微软雅黑" panose="020B0503020204020204" pitchFamily="34" charset="-122"/>
              </a:rPr>
              <a:t>）</a:t>
            </a:r>
            <a:endParaRPr lang="en-US" altLang="zh-CN" dirty="0">
              <a:solidFill>
                <a:srgbClr val="C00000"/>
              </a:solidFill>
              <a:latin typeface="微软雅黑" panose="020B0503020204020204" pitchFamily="34" charset="-122"/>
              <a:ea typeface="微软雅黑" panose="020B0503020204020204" pitchFamily="34" charset="-122"/>
            </a:endParaRPr>
          </a:p>
          <a:p>
            <a:pPr algn="just">
              <a:spcAft>
                <a:spcPts val="1200"/>
              </a:spcAft>
            </a:pPr>
            <a:r>
              <a:rPr lang="zh-CN" altLang="en-US" dirty="0">
                <a:solidFill>
                  <a:srgbClr val="C00000"/>
                </a:solidFill>
                <a:latin typeface="微软雅黑" panose="020B0503020204020204" pitchFamily="34" charset="-122"/>
                <a:ea typeface="微软雅黑" panose="020B0503020204020204" pitchFamily="34" charset="-122"/>
              </a:rPr>
              <a:t>迭代器（</a:t>
            </a:r>
            <a:r>
              <a:rPr lang="en-US" altLang="zh-CN" dirty="0">
                <a:solidFill>
                  <a:srgbClr val="C00000"/>
                </a:solidFill>
                <a:latin typeface="微软雅黑" panose="020B0503020204020204" pitchFamily="34" charset="-122"/>
                <a:ea typeface="微软雅黑" panose="020B0503020204020204" pitchFamily="34" charset="-122"/>
              </a:rPr>
              <a:t>Iterators</a:t>
            </a:r>
            <a:r>
              <a:rPr lang="zh-CN" altLang="en-US" dirty="0">
                <a:solidFill>
                  <a:srgbClr val="C00000"/>
                </a:solidFill>
                <a:latin typeface="微软雅黑" panose="020B0503020204020204" pitchFamily="34" charset="-122"/>
                <a:ea typeface="微软雅黑" panose="020B0503020204020204" pitchFamily="34" charset="-122"/>
              </a:rPr>
              <a:t>）</a:t>
            </a:r>
            <a:endParaRPr lang="en-US" altLang="zh-CN" dirty="0">
              <a:solidFill>
                <a:srgbClr val="C00000"/>
              </a:solidFill>
              <a:latin typeface="微软雅黑" panose="020B0503020204020204" pitchFamily="34" charset="-122"/>
              <a:ea typeface="微软雅黑" panose="020B0503020204020204" pitchFamily="34" charset="-122"/>
            </a:endParaRPr>
          </a:p>
          <a:p>
            <a:pPr algn="just">
              <a:spcAft>
                <a:spcPts val="1200"/>
              </a:spcAft>
            </a:pPr>
            <a:r>
              <a:rPr lang="zh-CN" altLang="en-US" dirty="0">
                <a:solidFill>
                  <a:srgbClr val="C00000"/>
                </a:solidFill>
                <a:latin typeface="微软雅黑" panose="020B0503020204020204" pitchFamily="34" charset="-122"/>
                <a:ea typeface="微软雅黑" panose="020B0503020204020204" pitchFamily="34" charset="-122"/>
              </a:rPr>
              <a:t>算法（</a:t>
            </a:r>
            <a:r>
              <a:rPr lang="en-US" altLang="zh-CN" dirty="0">
                <a:solidFill>
                  <a:srgbClr val="C00000"/>
                </a:solidFill>
                <a:latin typeface="微软雅黑" panose="020B0503020204020204" pitchFamily="34" charset="-122"/>
                <a:ea typeface="微软雅黑" panose="020B0503020204020204" pitchFamily="34" charset="-122"/>
              </a:rPr>
              <a:t>Algorithms</a:t>
            </a:r>
            <a:r>
              <a:rPr lang="zh-CN" altLang="en-US" dirty="0">
                <a:solidFill>
                  <a:srgbClr val="C00000"/>
                </a:solidFill>
                <a:latin typeface="微软雅黑" panose="020B0503020204020204" pitchFamily="34" charset="-122"/>
                <a:ea typeface="微软雅黑" panose="020B0503020204020204" pitchFamily="34" charset="-122"/>
              </a:rPr>
              <a:t>）</a:t>
            </a:r>
            <a:endParaRPr lang="en-US" altLang="zh-CN" dirty="0">
              <a:solidFill>
                <a:srgbClr val="C00000"/>
              </a:solidFill>
              <a:latin typeface="微软雅黑" panose="020B0503020204020204" pitchFamily="34" charset="-122"/>
              <a:ea typeface="微软雅黑" panose="020B0503020204020204" pitchFamily="34" charset="-122"/>
            </a:endParaRPr>
          </a:p>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仿函数（</a:t>
            </a:r>
            <a:r>
              <a:rPr lang="en-US" altLang="zh-CN" dirty="0">
                <a:solidFill>
                  <a:srgbClr val="005DA2"/>
                </a:solidFill>
                <a:latin typeface="微软雅黑" panose="020B0503020204020204" pitchFamily="34" charset="-122"/>
                <a:ea typeface="微软雅黑" panose="020B0503020204020204" pitchFamily="34" charset="-122"/>
              </a:rPr>
              <a:t>Functors</a:t>
            </a:r>
            <a:r>
              <a:rPr lang="zh-CN" altLang="en-US" dirty="0">
                <a:solidFill>
                  <a:srgbClr val="005DA2"/>
                </a:solidFill>
                <a:latin typeface="微软雅黑" panose="020B0503020204020204" pitchFamily="34" charset="-122"/>
                <a:ea typeface="微软雅黑" panose="020B0503020204020204" pitchFamily="34" charset="-122"/>
              </a:rPr>
              <a:t>）</a:t>
            </a:r>
            <a:endParaRPr lang="en-US" altLang="zh-CN" dirty="0">
              <a:solidFill>
                <a:srgbClr val="005DA2"/>
              </a:solidFill>
              <a:latin typeface="微软雅黑" panose="020B0503020204020204" pitchFamily="34" charset="-122"/>
              <a:ea typeface="微软雅黑" panose="020B0503020204020204" pitchFamily="34" charset="-122"/>
            </a:endParaRPr>
          </a:p>
          <a:p>
            <a:pPr algn="just">
              <a:spcAft>
                <a:spcPts val="1200"/>
              </a:spcAft>
            </a:pPr>
            <a:r>
              <a:rPr lang="zh-CN" altLang="en-US" dirty="0">
                <a:solidFill>
                  <a:srgbClr val="3992DB"/>
                </a:solidFill>
                <a:latin typeface="微软雅黑" panose="020B0503020204020204" pitchFamily="34" charset="-122"/>
                <a:ea typeface="微软雅黑" panose="020B0503020204020204" pitchFamily="34" charset="-122"/>
              </a:rPr>
              <a:t>适配器（</a:t>
            </a:r>
            <a:r>
              <a:rPr lang="en-US" altLang="zh-CN" dirty="0">
                <a:solidFill>
                  <a:srgbClr val="3992DB"/>
                </a:solidFill>
                <a:latin typeface="微软雅黑" panose="020B0503020204020204" pitchFamily="34" charset="-122"/>
                <a:ea typeface="微软雅黑" panose="020B0503020204020204" pitchFamily="34" charset="-122"/>
              </a:rPr>
              <a:t>Adapters</a:t>
            </a:r>
            <a:r>
              <a:rPr lang="zh-CN" altLang="en-US" dirty="0">
                <a:solidFill>
                  <a:srgbClr val="3992DB"/>
                </a:solidFill>
                <a:latin typeface="微软雅黑" panose="020B0503020204020204" pitchFamily="34" charset="-122"/>
                <a:ea typeface="微软雅黑" panose="020B0503020204020204" pitchFamily="34" charset="-122"/>
              </a:rPr>
              <a:t>）</a:t>
            </a:r>
            <a:endParaRPr lang="en-US" altLang="zh-CN" dirty="0">
              <a:solidFill>
                <a:srgbClr val="3992DB"/>
              </a:solidFill>
              <a:latin typeface="微软雅黑" panose="020B0503020204020204" pitchFamily="34" charset="-122"/>
              <a:ea typeface="微软雅黑" panose="020B0503020204020204" pitchFamily="34" charset="-122"/>
            </a:endParaRPr>
          </a:p>
        </p:txBody>
      </p:sp>
      <p:pic>
        <p:nvPicPr>
          <p:cNvPr id="1026" name="Picture 2">
            <a:extLst>
              <a:ext uri="{FF2B5EF4-FFF2-40B4-BE49-F238E27FC236}">
                <a16:creationId xmlns:a16="http://schemas.microsoft.com/office/drawing/2014/main" id="{EA503295-4A23-0644-B68A-498D7AD89B1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888"/>
          <a:stretch/>
        </p:blipFill>
        <p:spPr bwMode="auto">
          <a:xfrm>
            <a:off x="3347864" y="915566"/>
            <a:ext cx="5508104" cy="3756994"/>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DB6023F6-AD93-9044-8984-8CED88F380F2}"/>
              </a:ext>
            </a:extLst>
          </p:cNvPr>
          <p:cNvSpPr/>
          <p:nvPr/>
        </p:nvSpPr>
        <p:spPr>
          <a:xfrm>
            <a:off x="3347864" y="934001"/>
            <a:ext cx="467544" cy="377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32843594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STL</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简介</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CF1A8556-21F8-F7FE-74F1-12C040BE8D26}"/>
              </a:ext>
            </a:extLst>
          </p:cNvPr>
          <p:cNvSpPr txBox="1"/>
          <p:nvPr/>
        </p:nvSpPr>
        <p:spPr>
          <a:xfrm>
            <a:off x="683568" y="699542"/>
            <a:ext cx="7920880" cy="2923877"/>
          </a:xfrm>
          <a:prstGeom prst="rect">
            <a:avLst/>
          </a:prstGeom>
          <a:noFill/>
        </p:spPr>
        <p:txBody>
          <a:bodyPr wrap="square" rtlCol="0">
            <a:spAutoFit/>
          </a:bodyPr>
          <a:lstStyle/>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课程中主要介绍</a:t>
            </a:r>
            <a:r>
              <a:rPr lang="en-US" altLang="zh-CN" dirty="0">
                <a:solidFill>
                  <a:srgbClr val="005DA2"/>
                </a:solidFill>
                <a:latin typeface="微软雅黑" panose="020B0503020204020204" pitchFamily="34" charset="-122"/>
                <a:ea typeface="微软雅黑" panose="020B0503020204020204" pitchFamily="34" charset="-122"/>
              </a:rPr>
              <a:t>STL</a:t>
            </a:r>
            <a:r>
              <a:rPr lang="zh-CN" altLang="en-US" dirty="0">
                <a:solidFill>
                  <a:srgbClr val="005DA2"/>
                </a:solidFill>
                <a:latin typeface="微软雅黑" panose="020B0503020204020204" pitchFamily="34" charset="-122"/>
                <a:ea typeface="微软雅黑" panose="020B0503020204020204" pitchFamily="34" charset="-122"/>
              </a:rPr>
              <a:t>中的四大组件：</a:t>
            </a:r>
            <a:endParaRPr lang="en-US" altLang="zh-CN" dirty="0">
              <a:solidFill>
                <a:srgbClr val="005DA2"/>
              </a:solidFill>
              <a:latin typeface="微软雅黑" panose="020B0503020204020204" pitchFamily="34" charset="-122"/>
              <a:ea typeface="微软雅黑" panose="020B0503020204020204" pitchFamily="34" charset="-122"/>
            </a:endParaRPr>
          </a:p>
          <a:p>
            <a:pPr algn="just">
              <a:spcAft>
                <a:spcPts val="1200"/>
              </a:spcAft>
            </a:pPr>
            <a:endParaRPr lang="en-US" altLang="zh-CN" dirty="0">
              <a:solidFill>
                <a:srgbClr val="005DA2"/>
              </a:solidFill>
              <a:latin typeface="微软雅黑" panose="020B0503020204020204" pitchFamily="34" charset="-122"/>
              <a:ea typeface="微软雅黑" panose="020B0503020204020204" pitchFamily="34" charset="-122"/>
            </a:endParaRPr>
          </a:p>
          <a:p>
            <a:pPr algn="just">
              <a:spcAft>
                <a:spcPts val="1200"/>
              </a:spcAft>
            </a:pPr>
            <a:r>
              <a:rPr lang="en-US" altLang="zh-CN" dirty="0">
                <a:solidFill>
                  <a:srgbClr val="005DA2"/>
                </a:solidFill>
                <a:latin typeface="微软雅黑" panose="020B0503020204020204" pitchFamily="34" charset="-122"/>
                <a:ea typeface="微软雅黑" panose="020B0503020204020204" pitchFamily="34" charset="-122"/>
              </a:rPr>
              <a:t>1</a:t>
            </a:r>
            <a:r>
              <a:rPr lang="zh-CN" altLang="en-US" dirty="0">
                <a:solidFill>
                  <a:srgbClr val="005DA2"/>
                </a:solidFill>
                <a:latin typeface="微软雅黑" panose="020B0503020204020204" pitchFamily="34" charset="-122"/>
                <a:ea typeface="微软雅黑" panose="020B0503020204020204" pitchFamily="34" charset="-122"/>
              </a:rPr>
              <a:t>）</a:t>
            </a:r>
            <a:r>
              <a:rPr lang="zh-CN" altLang="en-US" dirty="0">
                <a:solidFill>
                  <a:srgbClr val="C00000"/>
                </a:solidFill>
                <a:latin typeface="微软雅黑" panose="020B0503020204020204" pitchFamily="34" charset="-122"/>
                <a:ea typeface="微软雅黑" panose="020B0503020204020204" pitchFamily="34" charset="-122"/>
              </a:rPr>
              <a:t>容器（</a:t>
            </a:r>
            <a:r>
              <a:rPr lang="en-US" altLang="zh-CN" dirty="0">
                <a:solidFill>
                  <a:srgbClr val="C00000"/>
                </a:solidFill>
                <a:latin typeface="微软雅黑" panose="020B0503020204020204" pitchFamily="34" charset="-122"/>
                <a:ea typeface="微软雅黑" panose="020B0503020204020204" pitchFamily="34" charset="-122"/>
              </a:rPr>
              <a:t>containers</a:t>
            </a:r>
            <a:r>
              <a:rPr lang="zh-CN" altLang="en-US" dirty="0">
                <a:solidFill>
                  <a:srgbClr val="C00000"/>
                </a:solidFill>
                <a:latin typeface="微软雅黑" panose="020B0503020204020204" pitchFamily="34" charset="-122"/>
                <a:ea typeface="微软雅黑" panose="020B0503020204020204" pitchFamily="34" charset="-122"/>
              </a:rPr>
              <a:t>）</a:t>
            </a:r>
            <a:r>
              <a:rPr lang="zh-CN" altLang="en-US" dirty="0">
                <a:solidFill>
                  <a:srgbClr val="005DA2"/>
                </a:solidFill>
                <a:latin typeface="微软雅黑" panose="020B0503020204020204" pitchFamily="34" charset="-122"/>
                <a:ea typeface="微软雅黑" panose="020B0503020204020204" pitchFamily="34" charset="-122"/>
              </a:rPr>
              <a:t>：以特定数据结构存储其他对象的类型，比如数组就是一种最常见的连续存储对象的容器。得益于泛型技术，</a:t>
            </a:r>
            <a:r>
              <a:rPr lang="en-US" altLang="zh-CN" dirty="0">
                <a:solidFill>
                  <a:srgbClr val="005DA2"/>
                </a:solidFill>
                <a:latin typeface="微软雅黑" panose="020B0503020204020204" pitchFamily="34" charset="-122"/>
                <a:ea typeface="微软雅黑" panose="020B0503020204020204" pitchFamily="34" charset="-122"/>
              </a:rPr>
              <a:t>STL</a:t>
            </a:r>
            <a:r>
              <a:rPr lang="zh-CN" altLang="en-US" dirty="0">
                <a:solidFill>
                  <a:srgbClr val="005DA2"/>
                </a:solidFill>
                <a:latin typeface="微软雅黑" panose="020B0503020204020204" pitchFamily="34" charset="-122"/>
                <a:ea typeface="微软雅黑" panose="020B0503020204020204" pitchFamily="34" charset="-122"/>
              </a:rPr>
              <a:t>中的容器都是同质（</a:t>
            </a:r>
            <a:r>
              <a:rPr lang="en" altLang="zh-CN" dirty="0">
                <a:solidFill>
                  <a:srgbClr val="005DA2"/>
                </a:solidFill>
                <a:latin typeface="微软雅黑" panose="020B0503020204020204" pitchFamily="34" charset="-122"/>
                <a:ea typeface="微软雅黑" panose="020B0503020204020204" pitchFamily="34" charset="-122"/>
              </a:rPr>
              <a:t>homogeneous</a:t>
            </a:r>
            <a:r>
              <a:rPr lang="zh-CN" altLang="en-US" dirty="0">
                <a:solidFill>
                  <a:srgbClr val="005DA2"/>
                </a:solidFill>
                <a:latin typeface="微软雅黑" panose="020B0503020204020204" pitchFamily="34" charset="-122"/>
                <a:ea typeface="微软雅黑" panose="020B0503020204020204" pitchFamily="34" charset="-122"/>
              </a:rPr>
              <a:t>）的，即以相同的数据结构存储各类不同类型的对象</a:t>
            </a:r>
            <a:endParaRPr lang="en-US" altLang="zh-CN" dirty="0">
              <a:solidFill>
                <a:srgbClr val="005DA2"/>
              </a:solidFill>
              <a:latin typeface="微软雅黑" panose="020B0503020204020204" pitchFamily="34" charset="-122"/>
              <a:ea typeface="微软雅黑" panose="020B0503020204020204" pitchFamily="34" charset="-122"/>
            </a:endParaRPr>
          </a:p>
          <a:p>
            <a:pPr algn="just">
              <a:spcAft>
                <a:spcPts val="1200"/>
              </a:spcAft>
            </a:pPr>
            <a:endParaRPr lang="en-US" altLang="zh-CN" dirty="0">
              <a:solidFill>
                <a:srgbClr val="005DA2"/>
              </a:solidFill>
              <a:latin typeface="微软雅黑" panose="020B0503020204020204" pitchFamily="34" charset="-122"/>
              <a:ea typeface="微软雅黑" panose="020B0503020204020204" pitchFamily="34" charset="-122"/>
            </a:endParaRPr>
          </a:p>
          <a:p>
            <a:pPr algn="just">
              <a:spcAft>
                <a:spcPts val="1200"/>
              </a:spcAft>
            </a:pPr>
            <a:r>
              <a:rPr lang="en-US" altLang="zh-CN" dirty="0">
                <a:solidFill>
                  <a:srgbClr val="005DA2"/>
                </a:solidFill>
                <a:latin typeface="微软雅黑" panose="020B0503020204020204" pitchFamily="34" charset="-122"/>
                <a:ea typeface="微软雅黑" panose="020B0503020204020204" pitchFamily="34" charset="-122"/>
              </a:rPr>
              <a:t>2</a:t>
            </a:r>
            <a:r>
              <a:rPr lang="zh-CN" altLang="en-US" dirty="0">
                <a:solidFill>
                  <a:srgbClr val="005DA2"/>
                </a:solidFill>
                <a:latin typeface="微软雅黑" panose="020B0503020204020204" pitchFamily="34" charset="-122"/>
                <a:ea typeface="微软雅黑" panose="020B0503020204020204" pitchFamily="34" charset="-122"/>
              </a:rPr>
              <a:t>）</a:t>
            </a:r>
            <a:r>
              <a:rPr lang="zh-CN" altLang="en-US" dirty="0">
                <a:solidFill>
                  <a:srgbClr val="C00000"/>
                </a:solidFill>
                <a:latin typeface="微软雅黑" panose="020B0503020204020204" pitchFamily="34" charset="-122"/>
                <a:ea typeface="微软雅黑" panose="020B0503020204020204" pitchFamily="34" charset="-122"/>
              </a:rPr>
              <a:t>迭代器（</a:t>
            </a:r>
            <a:r>
              <a:rPr lang="en-US" altLang="zh-CN" dirty="0">
                <a:solidFill>
                  <a:srgbClr val="C00000"/>
                </a:solidFill>
                <a:latin typeface="微软雅黑" panose="020B0503020204020204" pitchFamily="34" charset="-122"/>
                <a:ea typeface="微软雅黑" panose="020B0503020204020204" pitchFamily="34" charset="-122"/>
              </a:rPr>
              <a:t>iterators</a:t>
            </a:r>
            <a:r>
              <a:rPr lang="zh-CN" altLang="en-US" dirty="0">
                <a:solidFill>
                  <a:srgbClr val="C00000"/>
                </a:solidFill>
                <a:latin typeface="微软雅黑" panose="020B0503020204020204" pitchFamily="34" charset="-122"/>
                <a:ea typeface="微软雅黑" panose="020B0503020204020204" pitchFamily="34" charset="-122"/>
              </a:rPr>
              <a:t>）</a:t>
            </a:r>
            <a:r>
              <a:rPr lang="zh-CN" altLang="en-US" dirty="0">
                <a:solidFill>
                  <a:srgbClr val="005DA2"/>
                </a:solidFill>
                <a:latin typeface="微软雅黑" panose="020B0503020204020204" pitchFamily="34" charset="-122"/>
                <a:ea typeface="微软雅黑" panose="020B0503020204020204" pitchFamily="34" charset="-122"/>
              </a:rPr>
              <a:t>：迭代器是一种能够让用户遍历</a:t>
            </a:r>
            <a:r>
              <a:rPr lang="en-US" altLang="zh-CN" dirty="0">
                <a:solidFill>
                  <a:srgbClr val="005DA2"/>
                </a:solidFill>
                <a:latin typeface="微软雅黑" panose="020B0503020204020204" pitchFamily="34" charset="-122"/>
                <a:ea typeface="微软雅黑" panose="020B0503020204020204" pitchFamily="34" charset="-122"/>
              </a:rPr>
              <a:t>STL</a:t>
            </a:r>
            <a:r>
              <a:rPr lang="zh-CN" altLang="en-US" dirty="0">
                <a:solidFill>
                  <a:srgbClr val="005DA2"/>
                </a:solidFill>
                <a:latin typeface="微软雅黑" panose="020B0503020204020204" pitchFamily="34" charset="-122"/>
                <a:ea typeface="微软雅黑" panose="020B0503020204020204" pitchFamily="34" charset="-122"/>
              </a:rPr>
              <a:t>容器的对象，用户可以通过迭代器逐一访问并修改（如需要）容器中的全部元素</a:t>
            </a:r>
            <a:endParaRPr lang="en-US" altLang="zh-CN" dirty="0">
              <a:solidFill>
                <a:srgbClr val="005DA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808293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STL</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简介</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CF1A8556-21F8-F7FE-74F1-12C040BE8D26}"/>
              </a:ext>
            </a:extLst>
          </p:cNvPr>
          <p:cNvSpPr txBox="1"/>
          <p:nvPr/>
        </p:nvSpPr>
        <p:spPr>
          <a:xfrm>
            <a:off x="683568" y="699542"/>
            <a:ext cx="7920880" cy="2646878"/>
          </a:xfrm>
          <a:prstGeom prst="rect">
            <a:avLst/>
          </a:prstGeom>
          <a:noFill/>
        </p:spPr>
        <p:txBody>
          <a:bodyPr wrap="square" rtlCol="0">
            <a:spAutoFit/>
          </a:bodyPr>
          <a:lstStyle/>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课程中主要介绍</a:t>
            </a:r>
            <a:r>
              <a:rPr lang="en-US" altLang="zh-CN" dirty="0">
                <a:solidFill>
                  <a:srgbClr val="005DA2"/>
                </a:solidFill>
                <a:latin typeface="微软雅黑" panose="020B0503020204020204" pitchFamily="34" charset="-122"/>
                <a:ea typeface="微软雅黑" panose="020B0503020204020204" pitchFamily="34" charset="-122"/>
              </a:rPr>
              <a:t>STL</a:t>
            </a:r>
            <a:r>
              <a:rPr lang="zh-CN" altLang="en-US" dirty="0">
                <a:solidFill>
                  <a:srgbClr val="005DA2"/>
                </a:solidFill>
                <a:latin typeface="微软雅黑" panose="020B0503020204020204" pitchFamily="34" charset="-122"/>
                <a:ea typeface="微软雅黑" panose="020B0503020204020204" pitchFamily="34" charset="-122"/>
              </a:rPr>
              <a:t>中的四大组件：</a:t>
            </a:r>
            <a:endParaRPr lang="en-US" altLang="zh-CN" dirty="0">
              <a:solidFill>
                <a:srgbClr val="005DA2"/>
              </a:solidFill>
              <a:latin typeface="微软雅黑" panose="020B0503020204020204" pitchFamily="34" charset="-122"/>
              <a:ea typeface="微软雅黑" panose="020B0503020204020204" pitchFamily="34" charset="-122"/>
            </a:endParaRPr>
          </a:p>
          <a:p>
            <a:pPr algn="just">
              <a:spcAft>
                <a:spcPts val="1200"/>
              </a:spcAft>
            </a:pPr>
            <a:endParaRPr lang="en-US" altLang="zh-CN" dirty="0">
              <a:solidFill>
                <a:srgbClr val="005DA2"/>
              </a:solidFill>
              <a:latin typeface="微软雅黑" panose="020B0503020204020204" pitchFamily="34" charset="-122"/>
              <a:ea typeface="微软雅黑" panose="020B0503020204020204" pitchFamily="34" charset="-122"/>
            </a:endParaRPr>
          </a:p>
          <a:p>
            <a:pPr algn="just">
              <a:spcAft>
                <a:spcPts val="1200"/>
              </a:spcAft>
            </a:pPr>
            <a:r>
              <a:rPr lang="en-US" altLang="zh-CN" dirty="0">
                <a:solidFill>
                  <a:srgbClr val="005DA2"/>
                </a:solidFill>
                <a:latin typeface="微软雅黑" panose="020B0503020204020204" pitchFamily="34" charset="-122"/>
                <a:ea typeface="微软雅黑" panose="020B0503020204020204" pitchFamily="34" charset="-122"/>
              </a:rPr>
              <a:t>3</a:t>
            </a:r>
            <a:r>
              <a:rPr lang="zh-CN" altLang="en-US" dirty="0">
                <a:solidFill>
                  <a:srgbClr val="005DA2"/>
                </a:solidFill>
                <a:latin typeface="微软雅黑" panose="020B0503020204020204" pitchFamily="34" charset="-122"/>
                <a:ea typeface="微软雅黑" panose="020B0503020204020204" pitchFamily="34" charset="-122"/>
              </a:rPr>
              <a:t>）</a:t>
            </a:r>
            <a:r>
              <a:rPr lang="zh-CN" altLang="en-US" dirty="0">
                <a:solidFill>
                  <a:srgbClr val="C00000"/>
                </a:solidFill>
                <a:latin typeface="微软雅黑" panose="020B0503020204020204" pitchFamily="34" charset="-122"/>
                <a:ea typeface="微软雅黑" panose="020B0503020204020204" pitchFamily="34" charset="-122"/>
              </a:rPr>
              <a:t>仿函数（</a:t>
            </a:r>
            <a:r>
              <a:rPr lang="en-US" altLang="zh-CN" dirty="0">
                <a:solidFill>
                  <a:srgbClr val="C00000"/>
                </a:solidFill>
                <a:latin typeface="微软雅黑" panose="020B0503020204020204" pitchFamily="34" charset="-122"/>
                <a:ea typeface="微软雅黑" panose="020B0503020204020204" pitchFamily="34" charset="-122"/>
              </a:rPr>
              <a:t>Functors</a:t>
            </a:r>
            <a:r>
              <a:rPr lang="zh-CN" altLang="en-US" dirty="0">
                <a:solidFill>
                  <a:srgbClr val="C00000"/>
                </a:solidFill>
                <a:latin typeface="微软雅黑" panose="020B0503020204020204" pitchFamily="34" charset="-122"/>
                <a:ea typeface="微软雅黑" panose="020B0503020204020204" pitchFamily="34" charset="-122"/>
              </a:rPr>
              <a:t>）</a:t>
            </a:r>
            <a:r>
              <a:rPr lang="zh-CN" altLang="en-US" dirty="0">
                <a:solidFill>
                  <a:srgbClr val="005DA2"/>
                </a:solidFill>
                <a:latin typeface="微软雅黑" panose="020B0503020204020204" pitchFamily="34" charset="-122"/>
                <a:ea typeface="微软雅黑" panose="020B0503020204020204" pitchFamily="34" charset="-122"/>
              </a:rPr>
              <a:t>：行为像函数的对象，一般为函数指针或者重载</a:t>
            </a:r>
            <a:r>
              <a:rPr lang="en-US" altLang="zh-CN" dirty="0">
                <a:solidFill>
                  <a:srgbClr val="005DA2"/>
                </a:solidFill>
                <a:latin typeface="微软雅黑" panose="020B0503020204020204" pitchFamily="34" charset="-122"/>
                <a:ea typeface="微软雅黑" panose="020B0503020204020204" pitchFamily="34" charset="-122"/>
              </a:rPr>
              <a:t>operator()</a:t>
            </a:r>
            <a:r>
              <a:rPr lang="zh-CN" altLang="en-US" dirty="0">
                <a:solidFill>
                  <a:srgbClr val="005DA2"/>
                </a:solidFill>
                <a:latin typeface="微软雅黑" panose="020B0503020204020204" pitchFamily="34" charset="-122"/>
                <a:ea typeface="微软雅黑" panose="020B0503020204020204" pitchFamily="34" charset="-122"/>
              </a:rPr>
              <a:t>的类对象，调用方式和普通函数一致</a:t>
            </a:r>
            <a:endParaRPr lang="en-US" altLang="zh-CN" dirty="0">
              <a:solidFill>
                <a:srgbClr val="005DA2"/>
              </a:solidFill>
              <a:latin typeface="微软雅黑" panose="020B0503020204020204" pitchFamily="34" charset="-122"/>
              <a:ea typeface="微软雅黑" panose="020B0503020204020204" pitchFamily="34" charset="-122"/>
            </a:endParaRPr>
          </a:p>
          <a:p>
            <a:pPr algn="just">
              <a:spcAft>
                <a:spcPts val="1200"/>
              </a:spcAft>
            </a:pPr>
            <a:endParaRPr lang="en-US" altLang="zh-CN" dirty="0">
              <a:solidFill>
                <a:srgbClr val="005DA2"/>
              </a:solidFill>
              <a:latin typeface="微软雅黑" panose="020B0503020204020204" pitchFamily="34" charset="-122"/>
              <a:ea typeface="微软雅黑" panose="020B0503020204020204" pitchFamily="34" charset="-122"/>
            </a:endParaRPr>
          </a:p>
          <a:p>
            <a:pPr algn="just">
              <a:spcAft>
                <a:spcPts val="1200"/>
              </a:spcAft>
            </a:pPr>
            <a:r>
              <a:rPr lang="en-US" altLang="zh-CN" dirty="0">
                <a:solidFill>
                  <a:srgbClr val="005DA2"/>
                </a:solidFill>
                <a:latin typeface="微软雅黑" panose="020B0503020204020204" pitchFamily="34" charset="-122"/>
                <a:ea typeface="微软雅黑" panose="020B0503020204020204" pitchFamily="34" charset="-122"/>
              </a:rPr>
              <a:t>4</a:t>
            </a:r>
            <a:r>
              <a:rPr lang="zh-CN" altLang="en-US" dirty="0">
                <a:solidFill>
                  <a:srgbClr val="005DA2"/>
                </a:solidFill>
                <a:latin typeface="微软雅黑" panose="020B0503020204020204" pitchFamily="34" charset="-122"/>
                <a:ea typeface="微软雅黑" panose="020B0503020204020204" pitchFamily="34" charset="-122"/>
              </a:rPr>
              <a:t>）</a:t>
            </a:r>
            <a:r>
              <a:rPr lang="zh-CN" altLang="en-US" dirty="0">
                <a:solidFill>
                  <a:srgbClr val="C00000"/>
                </a:solidFill>
                <a:latin typeface="微软雅黑" panose="020B0503020204020204" pitchFamily="34" charset="-122"/>
                <a:ea typeface="微软雅黑" panose="020B0503020204020204" pitchFamily="34" charset="-122"/>
              </a:rPr>
              <a:t>算法（</a:t>
            </a:r>
            <a:r>
              <a:rPr lang="en-US" altLang="zh-CN" dirty="0">
                <a:solidFill>
                  <a:srgbClr val="C00000"/>
                </a:solidFill>
                <a:latin typeface="微软雅黑" panose="020B0503020204020204" pitchFamily="34" charset="-122"/>
                <a:ea typeface="微软雅黑" panose="020B0503020204020204" pitchFamily="34" charset="-122"/>
              </a:rPr>
              <a:t>Algorithms</a:t>
            </a:r>
            <a:r>
              <a:rPr lang="zh-CN" altLang="en-US" dirty="0">
                <a:solidFill>
                  <a:srgbClr val="C00000"/>
                </a:solidFill>
                <a:latin typeface="微软雅黑" panose="020B0503020204020204" pitchFamily="34" charset="-122"/>
                <a:ea typeface="微软雅黑" panose="020B0503020204020204" pitchFamily="34" charset="-122"/>
              </a:rPr>
              <a:t>）</a:t>
            </a:r>
            <a:r>
              <a:rPr lang="zh-CN" altLang="en-US" dirty="0">
                <a:solidFill>
                  <a:srgbClr val="005DA2"/>
                </a:solidFill>
                <a:latin typeface="微软雅黑" panose="020B0503020204020204" pitchFamily="34" charset="-122"/>
                <a:ea typeface="微软雅黑" panose="020B0503020204020204" pitchFamily="34" charset="-122"/>
              </a:rPr>
              <a:t>：应用在容器上的算法，比如排序、检索、寻找最大最小值等</a:t>
            </a:r>
            <a:endParaRPr lang="en-US" altLang="zh-CN" dirty="0">
              <a:solidFill>
                <a:srgbClr val="005DA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3192187"/>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STL</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简介</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CF1A8556-21F8-F7FE-74F1-12C040BE8D26}"/>
              </a:ext>
            </a:extLst>
          </p:cNvPr>
          <p:cNvSpPr txBox="1"/>
          <p:nvPr/>
        </p:nvSpPr>
        <p:spPr>
          <a:xfrm>
            <a:off x="683568" y="699542"/>
            <a:ext cx="7920880" cy="4185761"/>
          </a:xfrm>
          <a:prstGeom prst="rect">
            <a:avLst/>
          </a:prstGeom>
          <a:noFill/>
        </p:spPr>
        <p:txBody>
          <a:bodyPr wrap="square" rtlCol="0">
            <a:spAutoFit/>
          </a:bodyPr>
          <a:lstStyle/>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课程中主要介绍</a:t>
            </a:r>
            <a:r>
              <a:rPr lang="en-US" altLang="zh-CN" dirty="0">
                <a:solidFill>
                  <a:srgbClr val="005DA2"/>
                </a:solidFill>
                <a:latin typeface="微软雅黑" panose="020B0503020204020204" pitchFamily="34" charset="-122"/>
                <a:ea typeface="微软雅黑" panose="020B0503020204020204" pitchFamily="34" charset="-122"/>
              </a:rPr>
              <a:t>STL</a:t>
            </a:r>
            <a:r>
              <a:rPr lang="zh-CN" altLang="en-US" dirty="0">
                <a:solidFill>
                  <a:srgbClr val="005DA2"/>
                </a:solidFill>
                <a:latin typeface="微软雅黑" panose="020B0503020204020204" pitchFamily="34" charset="-122"/>
                <a:ea typeface="微软雅黑" panose="020B0503020204020204" pitchFamily="34" charset="-122"/>
              </a:rPr>
              <a:t>中的四大组件：</a:t>
            </a:r>
            <a:endParaRPr lang="en-US" altLang="zh-CN" dirty="0">
              <a:solidFill>
                <a:srgbClr val="C00000"/>
              </a:solidFill>
              <a:latin typeface="微软雅黑" panose="020B0503020204020204" pitchFamily="34" charset="-122"/>
              <a:ea typeface="微软雅黑" panose="020B0503020204020204" pitchFamily="34" charset="-122"/>
            </a:endParaRPr>
          </a:p>
          <a:p>
            <a:pPr algn="just">
              <a:spcAft>
                <a:spcPts val="1200"/>
              </a:spcAft>
            </a:pPr>
            <a:r>
              <a:rPr lang="zh-CN" altLang="en-US" dirty="0">
                <a:solidFill>
                  <a:srgbClr val="C00000"/>
                </a:solidFill>
                <a:latin typeface="微软雅黑" panose="020B0503020204020204" pitchFamily="34" charset="-122"/>
                <a:ea typeface="微软雅黑" panose="020B0503020204020204" pitchFamily="34" charset="-122"/>
              </a:rPr>
              <a:t>容器（</a:t>
            </a:r>
            <a:r>
              <a:rPr lang="en-US" altLang="zh-CN" dirty="0">
                <a:solidFill>
                  <a:srgbClr val="C00000"/>
                </a:solidFill>
                <a:latin typeface="微软雅黑" panose="020B0503020204020204" pitchFamily="34" charset="-122"/>
                <a:ea typeface="微软雅黑" panose="020B0503020204020204" pitchFamily="34" charset="-122"/>
              </a:rPr>
              <a:t>containers</a:t>
            </a:r>
            <a:r>
              <a:rPr lang="zh-CN" altLang="en-US" dirty="0">
                <a:solidFill>
                  <a:srgbClr val="C00000"/>
                </a:solidFill>
                <a:latin typeface="微软雅黑" panose="020B0503020204020204" pitchFamily="34" charset="-122"/>
                <a:ea typeface="微软雅黑" panose="020B0503020204020204" pitchFamily="34" charset="-122"/>
              </a:rPr>
              <a:t>）</a:t>
            </a:r>
            <a:r>
              <a:rPr lang="zh-CN" altLang="en-US" dirty="0">
                <a:solidFill>
                  <a:srgbClr val="005DA2"/>
                </a:solidFill>
                <a:latin typeface="微软雅黑" panose="020B0503020204020204" pitchFamily="34" charset="-122"/>
                <a:ea typeface="微软雅黑" panose="020B0503020204020204" pitchFamily="34" charset="-122"/>
              </a:rPr>
              <a:t>是常见数据结构的</a:t>
            </a:r>
            <a:r>
              <a:rPr lang="zh-CN" altLang="en-US" dirty="0">
                <a:solidFill>
                  <a:srgbClr val="C00000"/>
                </a:solidFill>
                <a:latin typeface="微软雅黑" panose="020B0503020204020204" pitchFamily="34" charset="-122"/>
                <a:ea typeface="微软雅黑" panose="020B0503020204020204" pitchFamily="34" charset="-122"/>
              </a:rPr>
              <a:t>模板类</a:t>
            </a:r>
            <a:r>
              <a:rPr lang="zh-CN" altLang="en-US" dirty="0">
                <a:solidFill>
                  <a:srgbClr val="005DA2"/>
                </a:solidFill>
                <a:latin typeface="微软雅黑" panose="020B0503020204020204" pitchFamily="34" charset="-122"/>
                <a:ea typeface="微软雅黑" panose="020B0503020204020204" pitchFamily="34" charset="-122"/>
              </a:rPr>
              <a:t>实现。容器支持大量通用的操作，并针对不同数据结构提供差异性接口。容器内部使用</a:t>
            </a:r>
            <a:r>
              <a:rPr lang="zh-CN" altLang="en-US" dirty="0">
                <a:solidFill>
                  <a:srgbClr val="C00000"/>
                </a:solidFill>
                <a:latin typeface="微软雅黑" panose="020B0503020204020204" pitchFamily="34" charset="-122"/>
                <a:ea typeface="微软雅黑" panose="020B0503020204020204" pitchFamily="34" charset="-122"/>
              </a:rPr>
              <a:t>内存分配器（</a:t>
            </a:r>
            <a:r>
              <a:rPr lang="en-US" altLang="zh-CN" dirty="0">
                <a:solidFill>
                  <a:srgbClr val="C00000"/>
                </a:solidFill>
                <a:latin typeface="微软雅黑" panose="020B0503020204020204" pitchFamily="34" charset="-122"/>
                <a:ea typeface="微软雅黑" panose="020B0503020204020204" pitchFamily="34" charset="-122"/>
              </a:rPr>
              <a:t>Allocator</a:t>
            </a:r>
            <a:r>
              <a:rPr lang="zh-CN" altLang="en-US" dirty="0">
                <a:solidFill>
                  <a:srgbClr val="C00000"/>
                </a:solidFill>
                <a:latin typeface="微软雅黑" panose="020B0503020204020204" pitchFamily="34" charset="-122"/>
                <a:ea typeface="微软雅黑" panose="020B0503020204020204" pitchFamily="34" charset="-122"/>
              </a:rPr>
              <a:t>）</a:t>
            </a:r>
            <a:r>
              <a:rPr lang="zh-CN" altLang="en-US" dirty="0">
                <a:solidFill>
                  <a:srgbClr val="005DA2"/>
                </a:solidFill>
                <a:latin typeface="微软雅黑" panose="020B0503020204020204" pitchFamily="34" charset="-122"/>
                <a:ea typeface="微软雅黑" panose="020B0503020204020204" pitchFamily="34" charset="-122"/>
              </a:rPr>
              <a:t>实现动态资源分配</a:t>
            </a:r>
            <a:r>
              <a:rPr lang="en-US" altLang="zh-CN" dirty="0">
                <a:solidFill>
                  <a:srgbClr val="005DA2"/>
                </a:solidFill>
                <a:latin typeface="微软雅黑" panose="020B0503020204020204" pitchFamily="34" charset="-122"/>
                <a:ea typeface="微软雅黑" panose="020B0503020204020204" pitchFamily="34" charset="-122"/>
              </a:rPr>
              <a:t>/</a:t>
            </a:r>
            <a:r>
              <a:rPr lang="zh-CN" altLang="en-US" dirty="0">
                <a:solidFill>
                  <a:srgbClr val="005DA2"/>
                </a:solidFill>
                <a:latin typeface="微软雅黑" panose="020B0503020204020204" pitchFamily="34" charset="-122"/>
                <a:ea typeface="微软雅黑" panose="020B0503020204020204" pitchFamily="34" charset="-122"/>
              </a:rPr>
              <a:t>扩充，一般无需用户感知内存相关操作。</a:t>
            </a:r>
            <a:endParaRPr lang="en-US" altLang="zh-CN" dirty="0">
              <a:solidFill>
                <a:srgbClr val="005DA2"/>
              </a:solidFill>
              <a:latin typeface="微软雅黑" panose="020B0503020204020204" pitchFamily="34" charset="-122"/>
              <a:ea typeface="微软雅黑" panose="020B0503020204020204" pitchFamily="34" charset="-122"/>
            </a:endParaRPr>
          </a:p>
          <a:p>
            <a:pPr algn="just">
              <a:spcAft>
                <a:spcPts val="1200"/>
              </a:spcAft>
            </a:pPr>
            <a:r>
              <a:rPr lang="zh-CN" altLang="en-US" dirty="0">
                <a:solidFill>
                  <a:srgbClr val="C00000"/>
                </a:solidFill>
                <a:latin typeface="微软雅黑" panose="020B0503020204020204" pitchFamily="34" charset="-122"/>
                <a:ea typeface="微软雅黑" panose="020B0503020204020204" pitchFamily="34" charset="-122"/>
              </a:rPr>
              <a:t>迭代器（</a:t>
            </a:r>
            <a:r>
              <a:rPr lang="en-US" altLang="zh-CN" dirty="0">
                <a:solidFill>
                  <a:srgbClr val="C00000"/>
                </a:solidFill>
                <a:latin typeface="微软雅黑" panose="020B0503020204020204" pitchFamily="34" charset="-122"/>
                <a:ea typeface="微软雅黑" panose="020B0503020204020204" pitchFamily="34" charset="-122"/>
              </a:rPr>
              <a:t>iterators</a:t>
            </a:r>
            <a:r>
              <a:rPr lang="zh-CN" altLang="en-US" dirty="0">
                <a:solidFill>
                  <a:srgbClr val="C00000"/>
                </a:solidFill>
                <a:latin typeface="微软雅黑" panose="020B0503020204020204" pitchFamily="34" charset="-122"/>
                <a:ea typeface="微软雅黑" panose="020B0503020204020204" pitchFamily="34" charset="-122"/>
              </a:rPr>
              <a:t>）</a:t>
            </a:r>
            <a:r>
              <a:rPr lang="zh-CN" altLang="en-US" dirty="0">
                <a:solidFill>
                  <a:srgbClr val="005DA2"/>
                </a:solidFill>
                <a:latin typeface="微软雅黑" panose="020B0503020204020204" pitchFamily="34" charset="-122"/>
                <a:ea typeface="微软雅黑" panose="020B0503020204020204" pitchFamily="34" charset="-122"/>
              </a:rPr>
              <a:t>是设计模式中</a:t>
            </a:r>
            <a:r>
              <a:rPr lang="zh-CN" altLang="en-US" dirty="0">
                <a:solidFill>
                  <a:srgbClr val="C00000"/>
                </a:solidFill>
                <a:latin typeface="微软雅黑" panose="020B0503020204020204" pitchFamily="34" charset="-122"/>
                <a:ea typeface="微软雅黑" panose="020B0503020204020204" pitchFamily="34" charset="-122"/>
              </a:rPr>
              <a:t>游标模式</a:t>
            </a:r>
            <a:r>
              <a:rPr lang="zh-CN" altLang="en-US" dirty="0">
                <a:solidFill>
                  <a:srgbClr val="005DA2"/>
                </a:solidFill>
                <a:latin typeface="微软雅黑" panose="020B0503020204020204" pitchFamily="34" charset="-122"/>
                <a:ea typeface="微软雅黑" panose="020B0503020204020204" pitchFamily="34" charset="-122"/>
              </a:rPr>
              <a:t>的经典应用。各容器类均实现了相应的迭代器</a:t>
            </a:r>
            <a:r>
              <a:rPr lang="zh-CN" altLang="en-US" dirty="0">
                <a:solidFill>
                  <a:srgbClr val="C00000"/>
                </a:solidFill>
                <a:latin typeface="微软雅黑" panose="020B0503020204020204" pitchFamily="34" charset="-122"/>
                <a:ea typeface="微软雅黑" panose="020B0503020204020204" pitchFamily="34" charset="-122"/>
              </a:rPr>
              <a:t>类</a:t>
            </a:r>
            <a:r>
              <a:rPr lang="zh-CN" altLang="en-US" dirty="0">
                <a:solidFill>
                  <a:srgbClr val="005DA2"/>
                </a:solidFill>
                <a:latin typeface="微软雅黑" panose="020B0503020204020204" pitchFamily="34" charset="-122"/>
                <a:ea typeface="微软雅黑" panose="020B0503020204020204" pitchFamily="34" charset="-122"/>
              </a:rPr>
              <a:t>型，提供通用的访问、递增</a:t>
            </a:r>
            <a:r>
              <a:rPr lang="en-US" altLang="zh-CN" dirty="0">
                <a:solidFill>
                  <a:srgbClr val="005DA2"/>
                </a:solidFill>
                <a:latin typeface="微软雅黑" panose="020B0503020204020204" pitchFamily="34" charset="-122"/>
                <a:ea typeface="微软雅黑" panose="020B0503020204020204" pitchFamily="34" charset="-122"/>
              </a:rPr>
              <a:t>/</a:t>
            </a:r>
            <a:r>
              <a:rPr lang="zh-CN" altLang="en-US" dirty="0">
                <a:solidFill>
                  <a:srgbClr val="005DA2"/>
                </a:solidFill>
                <a:latin typeface="微软雅黑" panose="020B0503020204020204" pitchFamily="34" charset="-122"/>
                <a:ea typeface="微软雅黑" panose="020B0503020204020204" pitchFamily="34" charset="-122"/>
              </a:rPr>
              <a:t>减等接口。多数场景下，迭代器行为像广义的元素“指针”。在效果上，迭代器是容器与算法间的</a:t>
            </a:r>
            <a:r>
              <a:rPr lang="zh-CN" altLang="en-US" dirty="0">
                <a:solidFill>
                  <a:srgbClr val="C00000"/>
                </a:solidFill>
                <a:latin typeface="微软雅黑" panose="020B0503020204020204" pitchFamily="34" charset="-122"/>
                <a:ea typeface="微软雅黑" panose="020B0503020204020204" pitchFamily="34" charset="-122"/>
              </a:rPr>
              <a:t>粘合剂</a:t>
            </a:r>
            <a:r>
              <a:rPr lang="zh-CN" altLang="en-US" dirty="0">
                <a:solidFill>
                  <a:srgbClr val="005DA2"/>
                </a:solidFill>
                <a:latin typeface="微软雅黑" panose="020B0503020204020204" pitchFamily="34" charset="-122"/>
                <a:ea typeface="微软雅黑" panose="020B0503020204020204" pitchFamily="34" charset="-122"/>
              </a:rPr>
              <a:t>。</a:t>
            </a:r>
            <a:endParaRPr lang="en-US" altLang="zh-CN" dirty="0">
              <a:solidFill>
                <a:srgbClr val="005DA2"/>
              </a:solidFill>
              <a:latin typeface="微软雅黑" panose="020B0503020204020204" pitchFamily="34" charset="-122"/>
              <a:ea typeface="微软雅黑" panose="020B0503020204020204" pitchFamily="34" charset="-122"/>
            </a:endParaRPr>
          </a:p>
          <a:p>
            <a:pPr algn="just">
              <a:spcAft>
                <a:spcPts val="1200"/>
              </a:spcAft>
            </a:pPr>
            <a:r>
              <a:rPr lang="zh-CN" altLang="en-US" dirty="0">
                <a:solidFill>
                  <a:srgbClr val="C00000"/>
                </a:solidFill>
                <a:latin typeface="微软雅黑" panose="020B0503020204020204" pitchFamily="34" charset="-122"/>
                <a:ea typeface="微软雅黑" panose="020B0503020204020204" pitchFamily="34" charset="-122"/>
              </a:rPr>
              <a:t>算法（</a:t>
            </a:r>
            <a:r>
              <a:rPr lang="en-US" altLang="zh-CN" dirty="0">
                <a:solidFill>
                  <a:srgbClr val="C00000"/>
                </a:solidFill>
                <a:latin typeface="微软雅黑" panose="020B0503020204020204" pitchFamily="34" charset="-122"/>
                <a:ea typeface="微软雅黑" panose="020B0503020204020204" pitchFamily="34" charset="-122"/>
              </a:rPr>
              <a:t>Algorithms</a:t>
            </a:r>
            <a:r>
              <a:rPr lang="zh-CN" altLang="en-US" dirty="0">
                <a:solidFill>
                  <a:srgbClr val="C00000"/>
                </a:solidFill>
                <a:latin typeface="微软雅黑" panose="020B0503020204020204" pitchFamily="34" charset="-122"/>
                <a:ea typeface="微软雅黑" panose="020B0503020204020204" pitchFamily="34" charset="-122"/>
              </a:rPr>
              <a:t>）</a:t>
            </a:r>
            <a:r>
              <a:rPr lang="zh-CN" altLang="en-US" dirty="0">
                <a:solidFill>
                  <a:srgbClr val="005DA2"/>
                </a:solidFill>
                <a:latin typeface="微软雅黑" panose="020B0503020204020204" pitchFamily="34" charset="-122"/>
                <a:ea typeface="微软雅黑" panose="020B0503020204020204" pitchFamily="34" charset="-122"/>
              </a:rPr>
              <a:t>是通用算法的</a:t>
            </a:r>
            <a:r>
              <a:rPr lang="zh-CN" altLang="en-US" dirty="0">
                <a:solidFill>
                  <a:srgbClr val="C00000"/>
                </a:solidFill>
                <a:latin typeface="微软雅黑" panose="020B0503020204020204" pitchFamily="34" charset="-122"/>
                <a:ea typeface="微软雅黑" panose="020B0503020204020204" pitchFamily="34" charset="-122"/>
              </a:rPr>
              <a:t>模板函数</a:t>
            </a:r>
            <a:r>
              <a:rPr lang="zh-CN" altLang="en-US" dirty="0">
                <a:solidFill>
                  <a:srgbClr val="005DA2"/>
                </a:solidFill>
                <a:latin typeface="微软雅黑" panose="020B0503020204020204" pitchFamily="34" charset="-122"/>
                <a:ea typeface="微软雅黑" panose="020B0503020204020204" pitchFamily="34" charset="-122"/>
              </a:rPr>
              <a:t>实现，多数算法通过迭代器访问</a:t>
            </a:r>
            <a:r>
              <a:rPr lang="en-US" altLang="zh-CN" dirty="0">
                <a:solidFill>
                  <a:srgbClr val="005DA2"/>
                </a:solidFill>
                <a:latin typeface="微软雅黑" panose="020B0503020204020204" pitchFamily="34" charset="-122"/>
                <a:ea typeface="微软雅黑" panose="020B0503020204020204" pitchFamily="34" charset="-122"/>
              </a:rPr>
              <a:t>/</a:t>
            </a:r>
            <a:r>
              <a:rPr lang="zh-CN" altLang="en-US" dirty="0">
                <a:solidFill>
                  <a:srgbClr val="005DA2"/>
                </a:solidFill>
                <a:latin typeface="微软雅黑" panose="020B0503020204020204" pitchFamily="34" charset="-122"/>
                <a:ea typeface="微软雅黑" panose="020B0503020204020204" pitchFamily="34" charset="-122"/>
              </a:rPr>
              <a:t>操作容器内元素。各算法实现时，针对时</a:t>
            </a:r>
            <a:r>
              <a:rPr lang="en-US" altLang="zh-CN" dirty="0">
                <a:solidFill>
                  <a:srgbClr val="005DA2"/>
                </a:solidFill>
                <a:latin typeface="微软雅黑" panose="020B0503020204020204" pitchFamily="34" charset="-122"/>
                <a:ea typeface="微软雅黑" panose="020B0503020204020204" pitchFamily="34" charset="-122"/>
              </a:rPr>
              <a:t>/</a:t>
            </a:r>
            <a:r>
              <a:rPr lang="zh-CN" altLang="en-US" dirty="0">
                <a:solidFill>
                  <a:srgbClr val="005DA2"/>
                </a:solidFill>
                <a:latin typeface="微软雅黑" panose="020B0503020204020204" pitchFamily="34" charset="-122"/>
                <a:ea typeface="微软雅黑" panose="020B0503020204020204" pitchFamily="34" charset="-122"/>
              </a:rPr>
              <a:t>空复杂度进行了大量优化。</a:t>
            </a:r>
            <a:endParaRPr lang="en-US" altLang="zh-CN" dirty="0">
              <a:solidFill>
                <a:srgbClr val="005DA2"/>
              </a:solidFill>
              <a:latin typeface="微软雅黑" panose="020B0503020204020204" pitchFamily="34" charset="-122"/>
              <a:ea typeface="微软雅黑" panose="020B0503020204020204" pitchFamily="34" charset="-122"/>
            </a:endParaRPr>
          </a:p>
          <a:p>
            <a:pPr algn="just">
              <a:spcAft>
                <a:spcPts val="1200"/>
              </a:spcAft>
            </a:pPr>
            <a:r>
              <a:rPr lang="zh-CN" altLang="en-US" dirty="0">
                <a:solidFill>
                  <a:srgbClr val="C00000"/>
                </a:solidFill>
                <a:latin typeface="微软雅黑" panose="020B0503020204020204" pitchFamily="34" charset="-122"/>
                <a:ea typeface="微软雅黑" panose="020B0503020204020204" pitchFamily="34" charset="-122"/>
              </a:rPr>
              <a:t>函数对象（</a:t>
            </a:r>
            <a:r>
              <a:rPr lang="en-US" altLang="zh-CN" dirty="0">
                <a:solidFill>
                  <a:srgbClr val="C00000"/>
                </a:solidFill>
                <a:latin typeface="微软雅黑" panose="020B0503020204020204" pitchFamily="34" charset="-122"/>
                <a:ea typeface="微软雅黑" panose="020B0503020204020204" pitchFamily="34" charset="-122"/>
              </a:rPr>
              <a:t>Functors</a:t>
            </a:r>
            <a:r>
              <a:rPr lang="zh-CN" altLang="en-US" dirty="0">
                <a:solidFill>
                  <a:srgbClr val="C00000"/>
                </a:solidFill>
                <a:latin typeface="微软雅黑" panose="020B0503020204020204" pitchFamily="34" charset="-122"/>
                <a:ea typeface="微软雅黑" panose="020B0503020204020204" pitchFamily="34" charset="-122"/>
              </a:rPr>
              <a:t>）</a:t>
            </a:r>
            <a:r>
              <a:rPr lang="zh-CN" altLang="en-US" dirty="0">
                <a:solidFill>
                  <a:srgbClr val="005DA2"/>
                </a:solidFill>
                <a:latin typeface="微软雅黑" panose="020B0503020204020204" pitchFamily="34" charset="-122"/>
                <a:ea typeface="微软雅黑" panose="020B0503020204020204" pitchFamily="34" charset="-122"/>
              </a:rPr>
              <a:t>是重载多种通用</a:t>
            </a:r>
            <a:r>
              <a:rPr lang="en-US" altLang="zh-CN" dirty="0">
                <a:solidFill>
                  <a:srgbClr val="005DA2"/>
                </a:solidFill>
                <a:latin typeface="微软雅黑" panose="020B0503020204020204" pitchFamily="34" charset="-122"/>
                <a:ea typeface="微软雅黑" panose="020B0503020204020204" pitchFamily="34" charset="-122"/>
              </a:rPr>
              <a:t>operator()</a:t>
            </a:r>
            <a:r>
              <a:rPr lang="zh-CN" altLang="en-US" dirty="0">
                <a:solidFill>
                  <a:srgbClr val="005DA2"/>
                </a:solidFill>
                <a:latin typeface="微软雅黑" panose="020B0503020204020204" pitchFamily="34" charset="-122"/>
                <a:ea typeface="微软雅黑" panose="020B0503020204020204" pitchFamily="34" charset="-122"/>
              </a:rPr>
              <a:t>的特殊</a:t>
            </a:r>
            <a:r>
              <a:rPr lang="zh-CN" altLang="en-US" dirty="0">
                <a:solidFill>
                  <a:srgbClr val="C00000"/>
                </a:solidFill>
                <a:latin typeface="微软雅黑" panose="020B0503020204020204" pitchFamily="34" charset="-122"/>
                <a:ea typeface="微软雅黑" panose="020B0503020204020204" pitchFamily="34" charset="-122"/>
              </a:rPr>
              <a:t>模板类</a:t>
            </a:r>
            <a:r>
              <a:rPr lang="zh-CN" altLang="en-US" dirty="0">
                <a:solidFill>
                  <a:srgbClr val="005DA2"/>
                </a:solidFill>
                <a:latin typeface="微软雅黑" panose="020B0503020204020204" pitchFamily="34" charset="-122"/>
                <a:ea typeface="微软雅黑" panose="020B0503020204020204" pitchFamily="34" charset="-122"/>
              </a:rPr>
              <a:t>，向下兼容函数指针。作为算法实现时的判断等运算逻辑补充。</a:t>
            </a:r>
            <a:endParaRPr lang="en-US" altLang="zh-CN" dirty="0">
              <a:solidFill>
                <a:srgbClr val="005DA2"/>
              </a:solidFill>
              <a:latin typeface="微软雅黑" panose="020B0503020204020204" pitchFamily="34" charset="-122"/>
              <a:ea typeface="微软雅黑" panose="020B0503020204020204" pitchFamily="34" charset="-122"/>
            </a:endParaRPr>
          </a:p>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设计模式</a:t>
            </a:r>
            <a:r>
              <a:rPr lang="zh-CN" altLang="en-US" dirty="0">
                <a:solidFill>
                  <a:srgbClr val="C00000"/>
                </a:solidFill>
                <a:latin typeface="微软雅黑" panose="020B0503020204020204" pitchFamily="34" charset="-122"/>
                <a:ea typeface="微软雅黑" panose="020B0503020204020204" pitchFamily="34" charset="-122"/>
              </a:rPr>
              <a:t>适配器模式</a:t>
            </a:r>
            <a:r>
              <a:rPr lang="zh-CN" altLang="en-US" dirty="0">
                <a:solidFill>
                  <a:srgbClr val="005DA2"/>
                </a:solidFill>
                <a:latin typeface="微软雅黑" panose="020B0503020204020204" pitchFamily="34" charset="-122"/>
                <a:ea typeface="微软雅黑" panose="020B0503020204020204" pitchFamily="34" charset="-122"/>
              </a:rPr>
              <a:t>应用在容器、迭代器、函数对象上，产生若干适配器类。</a:t>
            </a:r>
            <a:endParaRPr lang="en-US" altLang="zh-CN" dirty="0">
              <a:solidFill>
                <a:srgbClr val="005DA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5189847"/>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16249</TotalTime>
  <Words>5017</Words>
  <Application>Microsoft Macintosh PowerPoint</Application>
  <PresentationFormat>全屏显示(16:9)</PresentationFormat>
  <Paragraphs>643</Paragraphs>
  <Slides>54</Slides>
  <Notes>54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54</vt:i4>
      </vt:variant>
    </vt:vector>
  </HeadingPairs>
  <TitlesOfParts>
    <vt:vector size="64" baseType="lpstr">
      <vt:lpstr>微软雅黑</vt:lpstr>
      <vt:lpstr>微软雅黑</vt:lpstr>
      <vt:lpstr>微软雅黑 Light</vt:lpstr>
      <vt:lpstr>Arial</vt:lpstr>
      <vt:lpstr>Calibri</vt:lpstr>
      <vt:lpstr>Impact</vt:lpstr>
      <vt:lpstr>Lato</vt:lpstr>
      <vt:lpstr>Roboto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Write Your Title Here</dc:title>
  <dc:subject/>
  <dc:creator>李培俊</dc:creator>
  <cp:keywords/>
  <dc:description/>
  <cp:lastModifiedBy>T127794</cp:lastModifiedBy>
  <cp:revision>3158</cp:revision>
  <dcterms:created xsi:type="dcterms:W3CDTF">2015-12-11T17:46:00Z</dcterms:created>
  <dcterms:modified xsi:type="dcterms:W3CDTF">2022-12-03T01:18:08Z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y fmtid="{D5CDD505-2E9C-101B-9397-08002B2CF9AE}" pid="3" name="KSORubyTemplateID">
    <vt:lpwstr>2</vt:lpwstr>
  </property>
</Properties>
</file>