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7"/>
  </p:notesMasterIdLst>
  <p:sldIdLst>
    <p:sldId id="292" r:id="rId3"/>
    <p:sldId id="294" r:id="rId4"/>
    <p:sldId id="328" r:id="rId5"/>
    <p:sldId id="347" r:id="rId6"/>
    <p:sldId id="348" r:id="rId7"/>
    <p:sldId id="350" r:id="rId8"/>
    <p:sldId id="351" r:id="rId9"/>
    <p:sldId id="352" r:id="rId10"/>
    <p:sldId id="353" r:id="rId11"/>
    <p:sldId id="354" r:id="rId12"/>
    <p:sldId id="355" r:id="rId13"/>
    <p:sldId id="349" r:id="rId14"/>
    <p:sldId id="356" r:id="rId15"/>
    <p:sldId id="357"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微软雅黑" panose="020B0503020204020204" pitchFamily="34" charset="-122"/>
      <p:regular r:id="rId24"/>
      <p:bold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Routhleck" initials="HR" lastIdx="1" clrIdx="0">
    <p:extLst>
      <p:ext uri="{19B8F6BF-5375-455C-9EA6-DF929625EA0E}">
        <p15:presenceInfo xmlns:p15="http://schemas.microsoft.com/office/powerpoint/2012/main" userId="31abde42ae91c3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10" autoAdjust="0"/>
  </p:normalViewPr>
  <p:slideViewPr>
    <p:cSldViewPr snapToGrid="0">
      <p:cViewPr varScale="1">
        <p:scale>
          <a:sx n="88" d="100"/>
          <a:sy n="88" d="100"/>
        </p:scale>
        <p:origin x="225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1T22:16:02.602"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5F2C2-1963-419D-A6F1-D2AA83E12A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DB44DD5-FD6A-490D-BD3B-8519F57037FB}">
      <dgm:prSet/>
      <dgm:spPr/>
      <dgm:t>
        <a:bodyPr/>
        <a:lstStyle/>
        <a:p>
          <a:r>
            <a:rPr lang="en-US" dirty="0">
              <a:latin typeface="+mn-ea"/>
              <a:ea typeface="+mn-ea"/>
            </a:rPr>
            <a:t>Fully Connection</a:t>
          </a:r>
          <a:endParaRPr lang="zh-CN" dirty="0">
            <a:latin typeface="+mn-ea"/>
            <a:ea typeface="+mn-ea"/>
          </a:endParaRPr>
        </a:p>
      </dgm:t>
    </dgm:pt>
    <dgm:pt modelId="{B0891B1F-6FF9-44BB-85D6-7EA981473548}" type="parTrans" cxnId="{2E2C6DFF-B581-4624-944B-C77AC9829EC2}">
      <dgm:prSet/>
      <dgm:spPr/>
      <dgm:t>
        <a:bodyPr/>
        <a:lstStyle/>
        <a:p>
          <a:endParaRPr lang="zh-CN" altLang="en-US">
            <a:latin typeface="+mn-ea"/>
            <a:ea typeface="+mn-ea"/>
          </a:endParaRPr>
        </a:p>
      </dgm:t>
    </dgm:pt>
    <dgm:pt modelId="{68310A76-E54C-4703-BEB8-30A664D49261}" type="sibTrans" cxnId="{2E2C6DFF-B581-4624-944B-C77AC9829EC2}">
      <dgm:prSet/>
      <dgm:spPr/>
      <dgm:t>
        <a:bodyPr/>
        <a:lstStyle/>
        <a:p>
          <a:endParaRPr lang="zh-CN" altLang="en-US">
            <a:latin typeface="+mn-ea"/>
            <a:ea typeface="+mn-ea"/>
          </a:endParaRPr>
        </a:p>
      </dgm:t>
    </dgm:pt>
    <dgm:pt modelId="{C2E4E4EA-B6E2-4985-972F-6A2FCDA2FE87}">
      <dgm:prSet/>
      <dgm:spPr/>
      <dgm:t>
        <a:bodyPr/>
        <a:lstStyle/>
        <a:p>
          <a:r>
            <a:rPr lang="en-US">
              <a:latin typeface="+mn-ea"/>
              <a:ea typeface="+mn-ea"/>
            </a:rPr>
            <a:t>CNN</a:t>
          </a:r>
          <a:endParaRPr lang="zh-CN">
            <a:latin typeface="+mn-ea"/>
            <a:ea typeface="+mn-ea"/>
          </a:endParaRPr>
        </a:p>
      </dgm:t>
    </dgm:pt>
    <dgm:pt modelId="{3B05A83C-BC4B-4AF7-81B7-E84D059DB05B}" type="parTrans" cxnId="{17E8F6F1-329B-4F1E-A350-A1307CD7A486}">
      <dgm:prSet/>
      <dgm:spPr/>
      <dgm:t>
        <a:bodyPr/>
        <a:lstStyle/>
        <a:p>
          <a:endParaRPr lang="zh-CN" altLang="en-US">
            <a:latin typeface="+mn-ea"/>
            <a:ea typeface="+mn-ea"/>
          </a:endParaRPr>
        </a:p>
      </dgm:t>
    </dgm:pt>
    <dgm:pt modelId="{C7834237-18DE-4371-9D34-17A2AB711C61}" type="sibTrans" cxnId="{17E8F6F1-329B-4F1E-A350-A1307CD7A486}">
      <dgm:prSet/>
      <dgm:spPr/>
      <dgm:t>
        <a:bodyPr/>
        <a:lstStyle/>
        <a:p>
          <a:endParaRPr lang="zh-CN" altLang="en-US">
            <a:latin typeface="+mn-ea"/>
            <a:ea typeface="+mn-ea"/>
          </a:endParaRPr>
        </a:p>
      </dgm:t>
    </dgm:pt>
    <dgm:pt modelId="{8169C17F-02BB-4132-9A3A-7FADDFF7DF7C}">
      <dgm:prSet/>
      <dgm:spPr/>
      <dgm:t>
        <a:bodyPr/>
        <a:lstStyle/>
        <a:p>
          <a:r>
            <a:rPr lang="en-US">
              <a:latin typeface="+mn-ea"/>
              <a:ea typeface="+mn-ea"/>
            </a:rPr>
            <a:t>RNN</a:t>
          </a:r>
          <a:endParaRPr lang="zh-CN">
            <a:latin typeface="+mn-ea"/>
            <a:ea typeface="+mn-ea"/>
          </a:endParaRPr>
        </a:p>
      </dgm:t>
    </dgm:pt>
    <dgm:pt modelId="{13B38683-6221-4C25-A84F-F7DE16248EA6}" type="parTrans" cxnId="{C88ECDA1-6A84-451B-9EB4-AEFC1F52469B}">
      <dgm:prSet/>
      <dgm:spPr/>
      <dgm:t>
        <a:bodyPr/>
        <a:lstStyle/>
        <a:p>
          <a:endParaRPr lang="zh-CN" altLang="en-US">
            <a:latin typeface="+mn-ea"/>
            <a:ea typeface="+mn-ea"/>
          </a:endParaRPr>
        </a:p>
      </dgm:t>
    </dgm:pt>
    <dgm:pt modelId="{F9F0FC70-C9D6-4EFF-AE48-301220088D46}" type="sibTrans" cxnId="{C88ECDA1-6A84-451B-9EB4-AEFC1F52469B}">
      <dgm:prSet/>
      <dgm:spPr/>
      <dgm:t>
        <a:bodyPr/>
        <a:lstStyle/>
        <a:p>
          <a:endParaRPr lang="zh-CN" altLang="en-US">
            <a:latin typeface="+mn-ea"/>
            <a:ea typeface="+mn-ea"/>
          </a:endParaRPr>
        </a:p>
      </dgm:t>
    </dgm:pt>
    <dgm:pt modelId="{4CAA8277-5F02-497D-9A86-32E74F1D0BEE}">
      <dgm:prSet/>
      <dgm:spPr/>
      <dgm:t>
        <a:bodyPr/>
        <a:lstStyle/>
        <a:p>
          <a:r>
            <a:rPr lang="en-US" dirty="0">
              <a:latin typeface="+mn-ea"/>
              <a:ea typeface="+mn-ea"/>
            </a:rPr>
            <a:t>Small world networks</a:t>
          </a:r>
          <a:endParaRPr lang="zh-CN" dirty="0">
            <a:latin typeface="+mn-ea"/>
            <a:ea typeface="+mn-ea"/>
          </a:endParaRPr>
        </a:p>
      </dgm:t>
    </dgm:pt>
    <dgm:pt modelId="{A7354F10-A321-47AC-9739-C2CFFE7A6E99}" type="parTrans" cxnId="{1044DE5D-5F49-4E8D-BD5E-CA216F87A3E3}">
      <dgm:prSet/>
      <dgm:spPr/>
      <dgm:t>
        <a:bodyPr/>
        <a:lstStyle/>
        <a:p>
          <a:endParaRPr lang="zh-CN" altLang="en-US">
            <a:latin typeface="+mn-ea"/>
            <a:ea typeface="+mn-ea"/>
          </a:endParaRPr>
        </a:p>
      </dgm:t>
    </dgm:pt>
    <dgm:pt modelId="{96A25D2E-ABF5-4046-89D3-16C5619DE556}" type="sibTrans" cxnId="{1044DE5D-5F49-4E8D-BD5E-CA216F87A3E3}">
      <dgm:prSet/>
      <dgm:spPr/>
      <dgm:t>
        <a:bodyPr/>
        <a:lstStyle/>
        <a:p>
          <a:endParaRPr lang="zh-CN" altLang="en-US">
            <a:latin typeface="+mn-ea"/>
            <a:ea typeface="+mn-ea"/>
          </a:endParaRPr>
        </a:p>
      </dgm:t>
    </dgm:pt>
    <dgm:pt modelId="{F951BAA2-2647-48F2-9495-3694F565C58C}">
      <dgm:prSet/>
      <dgm:spPr/>
      <dgm:t>
        <a:bodyPr/>
        <a:lstStyle/>
        <a:p>
          <a:r>
            <a:rPr lang="en-US">
              <a:latin typeface="+mn-ea"/>
              <a:ea typeface="+mn-ea"/>
            </a:rPr>
            <a:t>Large matrix + larger blocks</a:t>
          </a:r>
          <a:endParaRPr lang="zh-CN">
            <a:latin typeface="+mn-ea"/>
            <a:ea typeface="+mn-ea"/>
          </a:endParaRPr>
        </a:p>
      </dgm:t>
    </dgm:pt>
    <dgm:pt modelId="{2E746F2F-BE83-4B77-BCEC-CF363B3054BB}" type="parTrans" cxnId="{F61A7B7A-6A53-40A9-88B0-187B5242F2A1}">
      <dgm:prSet/>
      <dgm:spPr/>
      <dgm:t>
        <a:bodyPr/>
        <a:lstStyle/>
        <a:p>
          <a:endParaRPr lang="zh-CN" altLang="en-US">
            <a:latin typeface="+mn-ea"/>
            <a:ea typeface="+mn-ea"/>
          </a:endParaRPr>
        </a:p>
      </dgm:t>
    </dgm:pt>
    <dgm:pt modelId="{C6C3D540-9FE7-4B8C-9C89-4197CC8086B8}" type="sibTrans" cxnId="{F61A7B7A-6A53-40A9-88B0-187B5242F2A1}">
      <dgm:prSet/>
      <dgm:spPr/>
      <dgm:t>
        <a:bodyPr/>
        <a:lstStyle/>
        <a:p>
          <a:endParaRPr lang="zh-CN" altLang="en-US">
            <a:latin typeface="+mn-ea"/>
            <a:ea typeface="+mn-ea"/>
          </a:endParaRPr>
        </a:p>
      </dgm:t>
    </dgm:pt>
    <dgm:pt modelId="{4166755F-7BCD-41FB-8A9C-6B2D7709AB88}" type="pres">
      <dgm:prSet presAssocID="{1195F2C2-1963-419D-A6F1-D2AA83E12A35}" presName="Name0" presStyleCnt="0">
        <dgm:presLayoutVars>
          <dgm:chMax val="7"/>
          <dgm:chPref val="7"/>
          <dgm:dir/>
        </dgm:presLayoutVars>
      </dgm:prSet>
      <dgm:spPr/>
    </dgm:pt>
    <dgm:pt modelId="{299EF5C7-EF62-4A1C-9457-E743E2FAF272}" type="pres">
      <dgm:prSet presAssocID="{1195F2C2-1963-419D-A6F1-D2AA83E12A35}" presName="Name1" presStyleCnt="0"/>
      <dgm:spPr/>
    </dgm:pt>
    <dgm:pt modelId="{EC89C6E0-1F3C-4F73-80DF-BE1A5937A1F5}" type="pres">
      <dgm:prSet presAssocID="{1195F2C2-1963-419D-A6F1-D2AA83E12A35}" presName="cycle" presStyleCnt="0"/>
      <dgm:spPr/>
    </dgm:pt>
    <dgm:pt modelId="{8585E340-8A9C-4E7E-B34E-A7BB17CC1F9D}" type="pres">
      <dgm:prSet presAssocID="{1195F2C2-1963-419D-A6F1-D2AA83E12A35}" presName="srcNode" presStyleLbl="node1" presStyleIdx="0" presStyleCnt="5"/>
      <dgm:spPr/>
    </dgm:pt>
    <dgm:pt modelId="{840FF598-A3F2-4EB8-97BA-14073210FFE5}" type="pres">
      <dgm:prSet presAssocID="{1195F2C2-1963-419D-A6F1-D2AA83E12A35}" presName="conn" presStyleLbl="parChTrans1D2" presStyleIdx="0" presStyleCnt="1"/>
      <dgm:spPr/>
    </dgm:pt>
    <dgm:pt modelId="{ABEBF572-E7B0-4716-9408-67CC9FFB7DD0}" type="pres">
      <dgm:prSet presAssocID="{1195F2C2-1963-419D-A6F1-D2AA83E12A35}" presName="extraNode" presStyleLbl="node1" presStyleIdx="0" presStyleCnt="5"/>
      <dgm:spPr/>
    </dgm:pt>
    <dgm:pt modelId="{D4051217-6973-47F6-88C8-6FB3CA878758}" type="pres">
      <dgm:prSet presAssocID="{1195F2C2-1963-419D-A6F1-D2AA83E12A35}" presName="dstNode" presStyleLbl="node1" presStyleIdx="0" presStyleCnt="5"/>
      <dgm:spPr/>
    </dgm:pt>
    <dgm:pt modelId="{AD8C40C1-F28F-44EA-80A5-9D3B1000E568}" type="pres">
      <dgm:prSet presAssocID="{BDB44DD5-FD6A-490D-BD3B-8519F57037FB}" presName="text_1" presStyleLbl="node1" presStyleIdx="0" presStyleCnt="5">
        <dgm:presLayoutVars>
          <dgm:bulletEnabled val="1"/>
        </dgm:presLayoutVars>
      </dgm:prSet>
      <dgm:spPr/>
    </dgm:pt>
    <dgm:pt modelId="{529B717B-7C0D-45FE-9C8C-327FC567A671}" type="pres">
      <dgm:prSet presAssocID="{BDB44DD5-FD6A-490D-BD3B-8519F57037FB}" presName="accent_1" presStyleCnt="0"/>
      <dgm:spPr/>
    </dgm:pt>
    <dgm:pt modelId="{7299610F-BA48-4868-94A5-B1223F965F35}" type="pres">
      <dgm:prSet presAssocID="{BDB44DD5-FD6A-490D-BD3B-8519F57037FB}" presName="accentRepeatNode" presStyleLbl="solidFgAcc1" presStyleIdx="0" presStyleCnt="5"/>
      <dgm:spPr/>
    </dgm:pt>
    <dgm:pt modelId="{8096A34C-1879-48E3-AAA5-1A49BBF8BB87}" type="pres">
      <dgm:prSet presAssocID="{C2E4E4EA-B6E2-4985-972F-6A2FCDA2FE87}" presName="text_2" presStyleLbl="node1" presStyleIdx="1" presStyleCnt="5">
        <dgm:presLayoutVars>
          <dgm:bulletEnabled val="1"/>
        </dgm:presLayoutVars>
      </dgm:prSet>
      <dgm:spPr/>
    </dgm:pt>
    <dgm:pt modelId="{8A13C977-9443-4CC6-BAEF-9F13E9DE104A}" type="pres">
      <dgm:prSet presAssocID="{C2E4E4EA-B6E2-4985-972F-6A2FCDA2FE87}" presName="accent_2" presStyleCnt="0"/>
      <dgm:spPr/>
    </dgm:pt>
    <dgm:pt modelId="{A541E215-180E-490C-B095-98913738EF47}" type="pres">
      <dgm:prSet presAssocID="{C2E4E4EA-B6E2-4985-972F-6A2FCDA2FE87}" presName="accentRepeatNode" presStyleLbl="solidFgAcc1" presStyleIdx="1" presStyleCnt="5"/>
      <dgm:spPr/>
    </dgm:pt>
    <dgm:pt modelId="{90E5C719-3A02-472E-9792-E88C0BA7BD9C}" type="pres">
      <dgm:prSet presAssocID="{8169C17F-02BB-4132-9A3A-7FADDFF7DF7C}" presName="text_3" presStyleLbl="node1" presStyleIdx="2" presStyleCnt="5">
        <dgm:presLayoutVars>
          <dgm:bulletEnabled val="1"/>
        </dgm:presLayoutVars>
      </dgm:prSet>
      <dgm:spPr/>
    </dgm:pt>
    <dgm:pt modelId="{A2B251B1-7DB8-4B34-B3F7-29C3F778C29F}" type="pres">
      <dgm:prSet presAssocID="{8169C17F-02BB-4132-9A3A-7FADDFF7DF7C}" presName="accent_3" presStyleCnt="0"/>
      <dgm:spPr/>
    </dgm:pt>
    <dgm:pt modelId="{52F50381-8129-4F23-8A6E-C6FD5CDFA0F3}" type="pres">
      <dgm:prSet presAssocID="{8169C17F-02BB-4132-9A3A-7FADDFF7DF7C}" presName="accentRepeatNode" presStyleLbl="solidFgAcc1" presStyleIdx="2" presStyleCnt="5"/>
      <dgm:spPr/>
    </dgm:pt>
    <dgm:pt modelId="{DEB2AC13-5D2F-43B7-AC5F-978532D28F0D}" type="pres">
      <dgm:prSet presAssocID="{4CAA8277-5F02-497D-9A86-32E74F1D0BEE}" presName="text_4" presStyleLbl="node1" presStyleIdx="3" presStyleCnt="5">
        <dgm:presLayoutVars>
          <dgm:bulletEnabled val="1"/>
        </dgm:presLayoutVars>
      </dgm:prSet>
      <dgm:spPr/>
    </dgm:pt>
    <dgm:pt modelId="{13E201A9-FB3E-4F96-B27F-B304A15C5997}" type="pres">
      <dgm:prSet presAssocID="{4CAA8277-5F02-497D-9A86-32E74F1D0BEE}" presName="accent_4" presStyleCnt="0"/>
      <dgm:spPr/>
    </dgm:pt>
    <dgm:pt modelId="{68BE50EC-34B0-41AC-A111-9F5712BEBA89}" type="pres">
      <dgm:prSet presAssocID="{4CAA8277-5F02-497D-9A86-32E74F1D0BEE}" presName="accentRepeatNode" presStyleLbl="solidFgAcc1" presStyleIdx="3" presStyleCnt="5"/>
      <dgm:spPr/>
    </dgm:pt>
    <dgm:pt modelId="{BF85EE8E-4A14-4D15-9E8E-CA053B5B6065}" type="pres">
      <dgm:prSet presAssocID="{F951BAA2-2647-48F2-9495-3694F565C58C}" presName="text_5" presStyleLbl="node1" presStyleIdx="4" presStyleCnt="5">
        <dgm:presLayoutVars>
          <dgm:bulletEnabled val="1"/>
        </dgm:presLayoutVars>
      </dgm:prSet>
      <dgm:spPr/>
    </dgm:pt>
    <dgm:pt modelId="{ED237B1A-82D2-449E-9AFA-51EC17459938}" type="pres">
      <dgm:prSet presAssocID="{F951BAA2-2647-48F2-9495-3694F565C58C}" presName="accent_5" presStyleCnt="0"/>
      <dgm:spPr/>
    </dgm:pt>
    <dgm:pt modelId="{DECB4CB8-1BEF-4C1E-A203-50DF6F0C2029}" type="pres">
      <dgm:prSet presAssocID="{F951BAA2-2647-48F2-9495-3694F565C58C}" presName="accentRepeatNode" presStyleLbl="solidFgAcc1" presStyleIdx="4" presStyleCnt="5"/>
      <dgm:spPr/>
    </dgm:pt>
  </dgm:ptLst>
  <dgm:cxnLst>
    <dgm:cxn modelId="{069C041D-28D3-4C8C-932E-BFBE96811AB6}" type="presOf" srcId="{68310A76-E54C-4703-BEB8-30A664D49261}" destId="{840FF598-A3F2-4EB8-97BA-14073210FFE5}" srcOrd="0" destOrd="0" presId="urn:microsoft.com/office/officeart/2008/layout/VerticalCurvedList"/>
    <dgm:cxn modelId="{2DE77029-D900-4543-BB21-0519543EB3E5}" type="presOf" srcId="{4CAA8277-5F02-497D-9A86-32E74F1D0BEE}" destId="{DEB2AC13-5D2F-43B7-AC5F-978532D28F0D}" srcOrd="0" destOrd="0" presId="urn:microsoft.com/office/officeart/2008/layout/VerticalCurvedList"/>
    <dgm:cxn modelId="{1044DE5D-5F49-4E8D-BD5E-CA216F87A3E3}" srcId="{1195F2C2-1963-419D-A6F1-D2AA83E12A35}" destId="{4CAA8277-5F02-497D-9A86-32E74F1D0BEE}" srcOrd="3" destOrd="0" parTransId="{A7354F10-A321-47AC-9739-C2CFFE7A6E99}" sibTransId="{96A25D2E-ABF5-4046-89D3-16C5619DE556}"/>
    <dgm:cxn modelId="{DF01066F-834F-480F-99D1-5AD9A80CE730}" type="presOf" srcId="{C2E4E4EA-B6E2-4985-972F-6A2FCDA2FE87}" destId="{8096A34C-1879-48E3-AAA5-1A49BBF8BB87}" srcOrd="0" destOrd="0" presId="urn:microsoft.com/office/officeart/2008/layout/VerticalCurvedList"/>
    <dgm:cxn modelId="{F3FFA170-B8F8-41B8-AA02-CD891D74BE8F}" type="presOf" srcId="{F951BAA2-2647-48F2-9495-3694F565C58C}" destId="{BF85EE8E-4A14-4D15-9E8E-CA053B5B6065}" srcOrd="0" destOrd="0" presId="urn:microsoft.com/office/officeart/2008/layout/VerticalCurvedList"/>
    <dgm:cxn modelId="{F61A7B7A-6A53-40A9-88B0-187B5242F2A1}" srcId="{1195F2C2-1963-419D-A6F1-D2AA83E12A35}" destId="{F951BAA2-2647-48F2-9495-3694F565C58C}" srcOrd="4" destOrd="0" parTransId="{2E746F2F-BE83-4B77-BCEC-CF363B3054BB}" sibTransId="{C6C3D540-9FE7-4B8C-9C89-4197CC8086B8}"/>
    <dgm:cxn modelId="{B235147D-D028-49BA-B5F0-96B1D071A6F5}" type="presOf" srcId="{BDB44DD5-FD6A-490D-BD3B-8519F57037FB}" destId="{AD8C40C1-F28F-44EA-80A5-9D3B1000E568}" srcOrd="0" destOrd="0" presId="urn:microsoft.com/office/officeart/2008/layout/VerticalCurvedList"/>
    <dgm:cxn modelId="{80E65083-236A-44A0-AE1B-4F620DE4970C}" type="presOf" srcId="{1195F2C2-1963-419D-A6F1-D2AA83E12A35}" destId="{4166755F-7BCD-41FB-8A9C-6B2D7709AB88}" srcOrd="0" destOrd="0" presId="urn:microsoft.com/office/officeart/2008/layout/VerticalCurvedList"/>
    <dgm:cxn modelId="{C88ECDA1-6A84-451B-9EB4-AEFC1F52469B}" srcId="{1195F2C2-1963-419D-A6F1-D2AA83E12A35}" destId="{8169C17F-02BB-4132-9A3A-7FADDFF7DF7C}" srcOrd="2" destOrd="0" parTransId="{13B38683-6221-4C25-A84F-F7DE16248EA6}" sibTransId="{F9F0FC70-C9D6-4EFF-AE48-301220088D46}"/>
    <dgm:cxn modelId="{B780A9C6-A2FF-4CEE-B96F-1296D04B4F80}" type="presOf" srcId="{8169C17F-02BB-4132-9A3A-7FADDFF7DF7C}" destId="{90E5C719-3A02-472E-9792-E88C0BA7BD9C}" srcOrd="0" destOrd="0" presId="urn:microsoft.com/office/officeart/2008/layout/VerticalCurvedList"/>
    <dgm:cxn modelId="{17E8F6F1-329B-4F1E-A350-A1307CD7A486}" srcId="{1195F2C2-1963-419D-A6F1-D2AA83E12A35}" destId="{C2E4E4EA-B6E2-4985-972F-6A2FCDA2FE87}" srcOrd="1" destOrd="0" parTransId="{3B05A83C-BC4B-4AF7-81B7-E84D059DB05B}" sibTransId="{C7834237-18DE-4371-9D34-17A2AB711C61}"/>
    <dgm:cxn modelId="{2E2C6DFF-B581-4624-944B-C77AC9829EC2}" srcId="{1195F2C2-1963-419D-A6F1-D2AA83E12A35}" destId="{BDB44DD5-FD6A-490D-BD3B-8519F57037FB}" srcOrd="0" destOrd="0" parTransId="{B0891B1F-6FF9-44BB-85D6-7EA981473548}" sibTransId="{68310A76-E54C-4703-BEB8-30A664D49261}"/>
    <dgm:cxn modelId="{1B71F334-A944-4E9C-827A-5961C2185672}" type="presParOf" srcId="{4166755F-7BCD-41FB-8A9C-6B2D7709AB88}" destId="{299EF5C7-EF62-4A1C-9457-E743E2FAF272}" srcOrd="0" destOrd="0" presId="urn:microsoft.com/office/officeart/2008/layout/VerticalCurvedList"/>
    <dgm:cxn modelId="{1E40E58E-10FE-4259-BADA-92B65DF0CA32}" type="presParOf" srcId="{299EF5C7-EF62-4A1C-9457-E743E2FAF272}" destId="{EC89C6E0-1F3C-4F73-80DF-BE1A5937A1F5}" srcOrd="0" destOrd="0" presId="urn:microsoft.com/office/officeart/2008/layout/VerticalCurvedList"/>
    <dgm:cxn modelId="{518421E2-46D6-4FAB-AB45-534301617290}" type="presParOf" srcId="{EC89C6E0-1F3C-4F73-80DF-BE1A5937A1F5}" destId="{8585E340-8A9C-4E7E-B34E-A7BB17CC1F9D}" srcOrd="0" destOrd="0" presId="urn:microsoft.com/office/officeart/2008/layout/VerticalCurvedList"/>
    <dgm:cxn modelId="{D5E7919C-1B72-4EF3-82CC-526CB678A1B1}" type="presParOf" srcId="{EC89C6E0-1F3C-4F73-80DF-BE1A5937A1F5}" destId="{840FF598-A3F2-4EB8-97BA-14073210FFE5}" srcOrd="1" destOrd="0" presId="urn:microsoft.com/office/officeart/2008/layout/VerticalCurvedList"/>
    <dgm:cxn modelId="{54BBA4B0-2E23-4C2E-975C-3EB8ADABA953}" type="presParOf" srcId="{EC89C6E0-1F3C-4F73-80DF-BE1A5937A1F5}" destId="{ABEBF572-E7B0-4716-9408-67CC9FFB7DD0}" srcOrd="2" destOrd="0" presId="urn:microsoft.com/office/officeart/2008/layout/VerticalCurvedList"/>
    <dgm:cxn modelId="{1A16E90F-56A1-4DF7-8ACD-0AC8AF23BB1D}" type="presParOf" srcId="{EC89C6E0-1F3C-4F73-80DF-BE1A5937A1F5}" destId="{D4051217-6973-47F6-88C8-6FB3CA878758}" srcOrd="3" destOrd="0" presId="urn:microsoft.com/office/officeart/2008/layout/VerticalCurvedList"/>
    <dgm:cxn modelId="{26A9A0DA-B216-427C-84AA-E1AB28778ED0}" type="presParOf" srcId="{299EF5C7-EF62-4A1C-9457-E743E2FAF272}" destId="{AD8C40C1-F28F-44EA-80A5-9D3B1000E568}" srcOrd="1" destOrd="0" presId="urn:microsoft.com/office/officeart/2008/layout/VerticalCurvedList"/>
    <dgm:cxn modelId="{CC5FA4B9-F028-4115-A9B9-20F1D6E14D68}" type="presParOf" srcId="{299EF5C7-EF62-4A1C-9457-E743E2FAF272}" destId="{529B717B-7C0D-45FE-9C8C-327FC567A671}" srcOrd="2" destOrd="0" presId="urn:microsoft.com/office/officeart/2008/layout/VerticalCurvedList"/>
    <dgm:cxn modelId="{2DA14AF4-F9B0-4356-B36B-B3CC329066CA}" type="presParOf" srcId="{529B717B-7C0D-45FE-9C8C-327FC567A671}" destId="{7299610F-BA48-4868-94A5-B1223F965F35}" srcOrd="0" destOrd="0" presId="urn:microsoft.com/office/officeart/2008/layout/VerticalCurvedList"/>
    <dgm:cxn modelId="{8AE902E3-12C3-4B01-8E88-8BE079E18FEA}" type="presParOf" srcId="{299EF5C7-EF62-4A1C-9457-E743E2FAF272}" destId="{8096A34C-1879-48E3-AAA5-1A49BBF8BB87}" srcOrd="3" destOrd="0" presId="urn:microsoft.com/office/officeart/2008/layout/VerticalCurvedList"/>
    <dgm:cxn modelId="{277F0E94-085D-451A-95FE-249F26EA0631}" type="presParOf" srcId="{299EF5C7-EF62-4A1C-9457-E743E2FAF272}" destId="{8A13C977-9443-4CC6-BAEF-9F13E9DE104A}" srcOrd="4" destOrd="0" presId="urn:microsoft.com/office/officeart/2008/layout/VerticalCurvedList"/>
    <dgm:cxn modelId="{A341BA22-D7B5-47A5-B866-666D28EA2769}" type="presParOf" srcId="{8A13C977-9443-4CC6-BAEF-9F13E9DE104A}" destId="{A541E215-180E-490C-B095-98913738EF47}" srcOrd="0" destOrd="0" presId="urn:microsoft.com/office/officeart/2008/layout/VerticalCurvedList"/>
    <dgm:cxn modelId="{C1EE1208-BB4C-4E69-A205-D4A48ACF7478}" type="presParOf" srcId="{299EF5C7-EF62-4A1C-9457-E743E2FAF272}" destId="{90E5C719-3A02-472E-9792-E88C0BA7BD9C}" srcOrd="5" destOrd="0" presId="urn:microsoft.com/office/officeart/2008/layout/VerticalCurvedList"/>
    <dgm:cxn modelId="{B721E7A1-651F-479E-86AF-56D3131CBBB2}" type="presParOf" srcId="{299EF5C7-EF62-4A1C-9457-E743E2FAF272}" destId="{A2B251B1-7DB8-4B34-B3F7-29C3F778C29F}" srcOrd="6" destOrd="0" presId="urn:microsoft.com/office/officeart/2008/layout/VerticalCurvedList"/>
    <dgm:cxn modelId="{B127C112-8428-494E-90A0-3D65DAE750AC}" type="presParOf" srcId="{A2B251B1-7DB8-4B34-B3F7-29C3F778C29F}" destId="{52F50381-8129-4F23-8A6E-C6FD5CDFA0F3}" srcOrd="0" destOrd="0" presId="urn:microsoft.com/office/officeart/2008/layout/VerticalCurvedList"/>
    <dgm:cxn modelId="{8668EC25-09AA-4A0A-988E-3A999B6F3D0D}" type="presParOf" srcId="{299EF5C7-EF62-4A1C-9457-E743E2FAF272}" destId="{DEB2AC13-5D2F-43B7-AC5F-978532D28F0D}" srcOrd="7" destOrd="0" presId="urn:microsoft.com/office/officeart/2008/layout/VerticalCurvedList"/>
    <dgm:cxn modelId="{9129B88C-ADF8-454B-9E99-F1F61534CF7E}" type="presParOf" srcId="{299EF5C7-EF62-4A1C-9457-E743E2FAF272}" destId="{13E201A9-FB3E-4F96-B27F-B304A15C5997}" srcOrd="8" destOrd="0" presId="urn:microsoft.com/office/officeart/2008/layout/VerticalCurvedList"/>
    <dgm:cxn modelId="{3FFEEFFF-B4A6-4F8D-9C60-3315882579BE}" type="presParOf" srcId="{13E201A9-FB3E-4F96-B27F-B304A15C5997}" destId="{68BE50EC-34B0-41AC-A111-9F5712BEBA89}" srcOrd="0" destOrd="0" presId="urn:microsoft.com/office/officeart/2008/layout/VerticalCurvedList"/>
    <dgm:cxn modelId="{8A0C9816-B3E3-4CA2-BEB9-337EDBAD4B55}" type="presParOf" srcId="{299EF5C7-EF62-4A1C-9457-E743E2FAF272}" destId="{BF85EE8E-4A14-4D15-9E8E-CA053B5B6065}" srcOrd="9" destOrd="0" presId="urn:microsoft.com/office/officeart/2008/layout/VerticalCurvedList"/>
    <dgm:cxn modelId="{C0BD83BA-0DA6-4FD0-B697-1ABA9162894C}" type="presParOf" srcId="{299EF5C7-EF62-4A1C-9457-E743E2FAF272}" destId="{ED237B1A-82D2-449E-9AFA-51EC17459938}" srcOrd="10" destOrd="0" presId="urn:microsoft.com/office/officeart/2008/layout/VerticalCurvedList"/>
    <dgm:cxn modelId="{CED66FA2-EC89-45E6-BEE7-5BC1F0BD3428}" type="presParOf" srcId="{ED237B1A-82D2-449E-9AFA-51EC17459938}" destId="{DECB4CB8-1BEF-4C1E-A203-50DF6F0C20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FF598-A3F2-4EB8-97BA-14073210FFE5}">
      <dsp:nvSpPr>
        <dsp:cNvPr id="0" name=""/>
        <dsp:cNvSpPr/>
      </dsp:nvSpPr>
      <dsp:spPr>
        <a:xfrm>
          <a:off x="-6165575" y="-943277"/>
          <a:ext cx="7339334" cy="7339334"/>
        </a:xfrm>
        <a:prstGeom prst="blockArc">
          <a:avLst>
            <a:gd name="adj1" fmla="val 18900000"/>
            <a:gd name="adj2" fmla="val 2700000"/>
            <a:gd name="adj3" fmla="val 29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8C40C1-F28F-44EA-80A5-9D3B1000E568}">
      <dsp:nvSpPr>
        <dsp:cNvPr id="0" name=""/>
        <dsp:cNvSpPr/>
      </dsp:nvSpPr>
      <dsp:spPr>
        <a:xfrm>
          <a:off x="512869" y="340689"/>
          <a:ext cx="7952622"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n-ea"/>
              <a:ea typeface="+mn-ea"/>
            </a:rPr>
            <a:t>Fully Connection</a:t>
          </a:r>
          <a:endParaRPr lang="zh-CN" sz="2700" kern="1200" dirty="0">
            <a:latin typeface="+mn-ea"/>
            <a:ea typeface="+mn-ea"/>
          </a:endParaRPr>
        </a:p>
      </dsp:txBody>
      <dsp:txXfrm>
        <a:off x="512869" y="340689"/>
        <a:ext cx="7952622" cy="681815"/>
      </dsp:txXfrm>
    </dsp:sp>
    <dsp:sp modelId="{7299610F-BA48-4868-94A5-B1223F965F35}">
      <dsp:nvSpPr>
        <dsp:cNvPr id="0" name=""/>
        <dsp:cNvSpPr/>
      </dsp:nvSpPr>
      <dsp:spPr>
        <a:xfrm>
          <a:off x="86735" y="255462"/>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96A34C-1879-48E3-AAA5-1A49BBF8BB87}">
      <dsp:nvSpPr>
        <dsp:cNvPr id="0" name=""/>
        <dsp:cNvSpPr/>
      </dsp:nvSpPr>
      <dsp:spPr>
        <a:xfrm>
          <a:off x="1001438" y="1363085"/>
          <a:ext cx="7464053"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CNN</a:t>
          </a:r>
          <a:endParaRPr lang="zh-CN" sz="2700" kern="1200">
            <a:latin typeface="+mn-ea"/>
            <a:ea typeface="+mn-ea"/>
          </a:endParaRPr>
        </a:p>
      </dsp:txBody>
      <dsp:txXfrm>
        <a:off x="1001438" y="1363085"/>
        <a:ext cx="7464053" cy="681815"/>
      </dsp:txXfrm>
    </dsp:sp>
    <dsp:sp modelId="{A541E215-180E-490C-B095-98913738EF47}">
      <dsp:nvSpPr>
        <dsp:cNvPr id="0" name=""/>
        <dsp:cNvSpPr/>
      </dsp:nvSpPr>
      <dsp:spPr>
        <a:xfrm>
          <a:off x="575304" y="1277858"/>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E5C719-3A02-472E-9792-E88C0BA7BD9C}">
      <dsp:nvSpPr>
        <dsp:cNvPr id="0" name=""/>
        <dsp:cNvSpPr/>
      </dsp:nvSpPr>
      <dsp:spPr>
        <a:xfrm>
          <a:off x="1151390" y="2385481"/>
          <a:ext cx="7314101"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RNN</a:t>
          </a:r>
          <a:endParaRPr lang="zh-CN" sz="2700" kern="1200">
            <a:latin typeface="+mn-ea"/>
            <a:ea typeface="+mn-ea"/>
          </a:endParaRPr>
        </a:p>
      </dsp:txBody>
      <dsp:txXfrm>
        <a:off x="1151390" y="2385481"/>
        <a:ext cx="7314101" cy="681815"/>
      </dsp:txXfrm>
    </dsp:sp>
    <dsp:sp modelId="{52F50381-8129-4F23-8A6E-C6FD5CDFA0F3}">
      <dsp:nvSpPr>
        <dsp:cNvPr id="0" name=""/>
        <dsp:cNvSpPr/>
      </dsp:nvSpPr>
      <dsp:spPr>
        <a:xfrm>
          <a:off x="725255" y="2300254"/>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B2AC13-5D2F-43B7-AC5F-978532D28F0D}">
      <dsp:nvSpPr>
        <dsp:cNvPr id="0" name=""/>
        <dsp:cNvSpPr/>
      </dsp:nvSpPr>
      <dsp:spPr>
        <a:xfrm>
          <a:off x="1001438" y="3407877"/>
          <a:ext cx="7464053"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n-ea"/>
              <a:ea typeface="+mn-ea"/>
            </a:rPr>
            <a:t>Small world networks</a:t>
          </a:r>
          <a:endParaRPr lang="zh-CN" sz="2700" kern="1200" dirty="0">
            <a:latin typeface="+mn-ea"/>
            <a:ea typeface="+mn-ea"/>
          </a:endParaRPr>
        </a:p>
      </dsp:txBody>
      <dsp:txXfrm>
        <a:off x="1001438" y="3407877"/>
        <a:ext cx="7464053" cy="681815"/>
      </dsp:txXfrm>
    </dsp:sp>
    <dsp:sp modelId="{68BE50EC-34B0-41AC-A111-9F5712BEBA89}">
      <dsp:nvSpPr>
        <dsp:cNvPr id="0" name=""/>
        <dsp:cNvSpPr/>
      </dsp:nvSpPr>
      <dsp:spPr>
        <a:xfrm>
          <a:off x="575304" y="3322650"/>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85EE8E-4A14-4D15-9E8E-CA053B5B6065}">
      <dsp:nvSpPr>
        <dsp:cNvPr id="0" name=""/>
        <dsp:cNvSpPr/>
      </dsp:nvSpPr>
      <dsp:spPr>
        <a:xfrm>
          <a:off x="512869" y="4430273"/>
          <a:ext cx="7952622" cy="68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19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latin typeface="+mn-ea"/>
              <a:ea typeface="+mn-ea"/>
            </a:rPr>
            <a:t>Large matrix + larger blocks</a:t>
          </a:r>
          <a:endParaRPr lang="zh-CN" sz="2700" kern="1200">
            <a:latin typeface="+mn-ea"/>
            <a:ea typeface="+mn-ea"/>
          </a:endParaRPr>
        </a:p>
      </dsp:txBody>
      <dsp:txXfrm>
        <a:off x="512869" y="4430273"/>
        <a:ext cx="7952622" cy="681815"/>
      </dsp:txXfrm>
    </dsp:sp>
    <dsp:sp modelId="{DECB4CB8-1BEF-4C1E-A203-50DF6F0C2029}">
      <dsp:nvSpPr>
        <dsp:cNvPr id="0" name=""/>
        <dsp:cNvSpPr/>
      </dsp:nvSpPr>
      <dsp:spPr>
        <a:xfrm>
          <a:off x="86735" y="4345046"/>
          <a:ext cx="852269" cy="8522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20.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64,'30'0,"-1"2,0 1,48 11,-45-6,11 2,0 0,1-3,63 2,453-10,-529-1,0-1,35-8,-32 5,51-3,29 10,50-2,-80-15,-62 11,1 1,34-3,-28 5,49-11,-50 7,54-3,78-7,-104 8,69-1,2973 11,-3075-1,0 1,42 11,-40-8,-1 0,32 1,74-7,50 2,-96 14,-61-10,0-1,33 3,660-6,-347-3,157 2,-503 1,0 1,42 11,-40-8,-1 0,32 1,24-5,-42-2,1 2,-1 2,59 11,88 18,-158-27,1-2,0-1,43-1,-45-2,-1 1,1 1,0 1,34 9,87 27,-106-31,0-2,0-2,0-1,0-2,52-7,34-20,-103 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10.8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0 164,'24'1,"0"2,37 8,-37-6,1-1,33 2,6-7,-32-1,48 5,-69-1,0 1,19 6,-20-6,1 0,-1 0,17 2,209-3,-122-3,784 1,-810-8,-2 1,-73 6,0 0,0 0,0-1,-1-1,22-7,-11 3,1 1,0 1,0 1,46-1,-56 4,1-1,0-1,-1 0,23-8,-5 1,25 0,-44 8,0 0,0 0,18-7,-13 2,0 1,0 1,1 0,-1 1,31-1,-32 3,1-1,-1 0,32-10,-31 7,1 1,-1 1,25-3,10 7,-40 1,0-1,0 0,0-1,0-1,0 0,20-6,-17 3,0 1,0 0,0 1,30-1,69 5,-45 1,783-3,-847 1,0 0,-1 0,1 1,-1 0,1 0,-1 0,0 0,1 1,-1 0,0 0,0 0,0 1,0 0,0 0,-1 0,7 6,40 27,-40-28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31.71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1 149,'135'2,"143"-5,-255 1,1-2,-1-1,1-1,21-9,-27 11,0 0,0 1,0 1,0 1,26 1,-28 1,0-1,-1 0,1-1,0-1,-1-1,0 0,1-1,16-7,-19 7,0-1,0 2,1 0,-1 0,1 1,15 0,-15 2,0-1,0-1,-1-1,1 0,-1 0,15-7,-17 6,-1 0,2 1,-1 0,0 1,0 0,17 0,72 3,-44 0,1148 0,-1117 6,0 1,-12-10,-36 0,66 6,-93-2,0 1,17 6,-19-5,0-1,1-1,16 3,168-4,-19-1,-111 7,23 1,991-8,-493-1,-498-6,-2-1,95-3,-106 6,92 5,-63 2,246-2,-340-1,1 0,-1-1,0 0,20-7,-18 5,0 1,0 0,13-1,210 2,-120 4,936-2,-1027 1,31 5,19 2,-59-8,-4 0,-1 0,1 0,0 2,-1-1,0 1,13 4,-4 0,1-1,-1-2,1 1,24-1,40 8,-39 2,-35-9,0-1,1 0,-1-1,13 2,19-2,-23-1,-1 0,1 1,0 0,-1 2,34 10,-39-9,0-1,0 0,0-2,1 1,22 0,71-4,-43-1,56 3,109-3,-163-4,22-2,-76 8,-2 0,1 0,-1 0,1-1,-1-1,1 1,14-6,-5 1,0 2,-1 0,1 1,0 1,38 1,-27 0,41-5,-14 1,-40 3,0 1,31-8,-24 3,0 2,1 0,38 1,-28 1,31-5,19 0,-47 8,-19 0,-1-1,1-1,0-1,-1 0,20-6,-15 2,1 1,0 1,39-2,79 8,-52 0,67-14,-76 7,93 5,-64 2,85-2,-176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44.70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1,'12'0,"0"1,0 1,0 0,0 1,0 0,-1 1,17 7,-12-5,-6-3,1 0,0-1,1 0,-1-1,23 0,-23-1,1 0,0 1,-1 1,1 0,15 4,-3 2,1-2,0 0,0-2,28 2,103-3,-125-3,954-1,-898-6,0-1,724 9,-781 0,28 5,29 2,-11-10,-33 1,58 4,-39 11,-46-10,-1 0,23 2,27 0,89 4,-144-10,1 1,-1 1,0 0,20 7,-18-5,0-1,24 4,200-5,-121-4,848 2,-927-2,59-11,-47 0,-38 9,1 1,0 0,19-2,166-12,-130 4,-47 8,-1 1,33-2,-3 5,-13 0,45-5,-22 0,1 3,68 4,-30 1,122-2,-209-1,0 0,1 0,-1-1,19-7,-17 5,0 0,0 2,13-2,211 1,-121 5,542-2,-570 7,0 1,0-8,-67-1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2:18.8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90,'27'1,"27"5,-37-3,0-1,0-1,0 0,0-1,25-4,-2-3,-21 4,-1 0,1-1,-1-1,21-9,-24 9,1 0,0 1,0 1,1 0,26-1,-4 1,11-1,-37 4,0 0,0-1,0-1,-1 0,18-6,-14 3,0 1,0 0,0 1,30-1,68 5,-44 1,89 9,-118-7,-25-3,1 0,0 1,17 6,7 1,0-1,78 5,60-11,-98-3,-71 2,0 0,1 1,-1 0,19 6,-17-4,0 0,0-1,13 1,39-1,33 3,-37 0,-1-2,68-6,-30 0,-85 3,0 0,1 0,-1 1,0 1,22 7,-10-5,0 0,0-2,1-1,-1-1,47-4,-8 1,813 2,-789 8,0-1,681-7,-758 1,0 0,0 0,1 1,18 7,-17-5,0-1,0 0,13 1,49 0,92-7,-142 0,-1-1,1-1,44-16,-50 17,1 0,-1 1,1 1,36 1,-27 0,35-4,-52 4,0-1,0-1,0 0,14-5,-10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2:21.48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0 106,'58'0,"22"1,87-11,-136 6,-8 2,1-2,38-10,-37 8,1 0,50-3,-17 3,-8-7,-40 9,1 1,-1 0,15-1,36 1,37-4,-39 1,-1 3,68 5,-30 0,1282-2,-1347 1,32 6,-8 0,-1-1,66 2,-83-9,-24 0,1 1,-1 0,0 0,1 2,-1 0,0 0,15 5,-3 1,1-1,0-2,50 4,-68-8,29 1,37-3,-41 0,55 4,-77-1,0 1,17 6,-19-6,1 1,-1-2,17 3,209-2,-122-5,432 2,-527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24.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1 126,'34'2,"0"1,42 10,-4-1,6 1,-35-5,87 4,1201-13,-1308-1,0 0,43-10,-42 6,1 2,31-3,-34 7,15-1,0-1,65-12,-76 9,-1 2,46 0,-48 3,0-1,0-1,40-9,-37 5,0 2,0 1,38 0,-37 2,-1-1,1 0,30-8,-23 3,-1 2,1 1,1 2,47 3,53-3,-51-14,-62 11,1 1,34-3,-29 5,50-11,-50 8,55-5,351 11,-410 0,-1 1,41 10,-39-6,1-2,28 2,86-8,61 4,-118 13,-61-10,1 0,35 1,-6-4,82 14,-91-10,1-2,66-4,33 3,-49 15,-32-5,1 0,-37-7,-1-1,45 2,-11-6,-23-2,0 2,0 2,59 11,170 31,-232-39,62 18,-68-16,1-1,0-1,40 4,-38-7,44 9,-47-6,1-1,30 1,-22-5,207-4,-229 1,0-1,0-1,-1 0,1-1,15-7,-15 5,-1 2,1 0,0 0,20-2,-10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1.2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96,'130'3,"143"-7,-189-11,-62 10,0 1,36-3,-30 5,51-11,-51 7,54-3,57 10,63-3,-106-13,-64 9,57-4,378 9,-222 3,-222-1,0 1,42 11,-40-8,0 0,31 1,23-5,-40-2,-1 2,1 2,57 11,-60-8,0-2,0-1,70-3,-69-2,-1 2,1 1,61 11,-25-1,0-2,1-4,121-8,-53 0,2863 3,-2981 2,-1 0,41 10,-39-7,1 0,28 1,662-5,-347-3,1273 2,-1611-2,0-1,35-8,-32 5,52-3,-43 8,-8 1,0-2,1-1,43-10,-30 5,1 2,0 2,-1 3,61 5,4-1,226-3,-314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6.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98,'19'1,"-1"1,1 1,24 7,44 5,55 0,-77-6,71-1,-17-6,133-6,-66-25,-61 13,-84 9,72-3,-21 10,-25 2,0-4,110-15,-106 7,2 4,143 7,-81 2,-132-3,38 0,0-1,-1-1,64-14,-67 10,1 1,-1 2,1 2,41 3,-40 0,-1-1,0-2,71-12,-37 1,1 4,1 3,122 8,-54 0,1500-3,-1603 2,1 2,-1 2,48 13,-47-9,1-2,75 6,35 1,-99-8,55 1,-82-6,-1 0,37 10,-35-7,0 0,29 0,-20-4,0 2,62 11,-52-3,-5-1,0-1,0-3,60 3,-2-11,84 4,-99 12,-59-9,-1 0,33 1,639-4,-336-5,229 3,-564-1,-1-2,41-8,-38 5,-1 2,29-2,662 4,-347 5,-324-3,-3 1,0-2,0-1,78-15,-86 11,0 1,0 2,1 2,45 3,62-3,-58-13,-61 8,0 2,33-2,350 5,-192 3,-184-4,0-1,38-8,-35 4,54-3,607 9,-335 3,106-2,-443 1,1 2,43 9,-42-6,1-2,31 2,556-4,-294-4,-295 3,1 1,40 10,-39-6,1-2,28 2,28-7,-56-1,0 2,0 0,1 2,-2 1,30 7,-18-3,1 0,0-3,0-1,0-2,49-4,83 4,-67 13,-64-7,67 2,2122-7,-1049-5,60 3,-1215-1,-1-2,41-8,-38 5,-1 2,29-2,662 4,-347 5,188-3,-531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7:58:58.0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91,'35'0,"1"1,-1 2,56 12,-57-10,-1-1,1-1,0-2,-1-2,1-1,61-12,2 2,45 7,-103 6,0-2,0-2,54-10,-62 7,0 2,0 2,57 2,28-2,-31-13,-63 10,1 1,33-3,-36 5,-1 0,29-8,-5 1,-20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1T18:24:13.773"/>
    </inkml:context>
    <inkml:brush xml:id="br0">
      <inkml:brushProperty name="width" value="0.05" units="cm"/>
      <inkml:brushProperty name="height" value="0.05" units="cm"/>
      <inkml:brushProperty name="color" value="#E71224"/>
    </inkml:brush>
  </inkml:definitions>
  <inkml:trace contextRef="#ctx0" brushRef="#br0">1458 77 24575,'-3'0'0,"1"-1"0,-1 0 0,1 1 0,-1-1 0,1 0 0,0 0 0,-1-1 0,-1 0 0,-12-6 0,-72-11 0,0-1 0,66 14 0,1 2 0,-1 0 0,-42-2 0,-71 7 0,48 1 0,-12-3 0,-108 3 0,196-1 0,-1 2 0,1-1 0,-1 1 0,1 1 0,0 0 0,1 0 0,-20 12 0,-2 0 0,15-7 0,0 1 0,-23 18 0,-18 11 0,-55 35 0,80-51 0,15-9 0,0 0 0,-30 30 0,39-34 0,1-1 0,0 1 0,1 1 0,0 0 0,0 0 0,-7 18 0,9-17 0,1 0 0,0 1 0,1-1 0,1 0 0,0 1 0,1 0 0,0-1 0,1 1 0,0 0 0,1 0 0,0-1 0,1 1 0,1-1 0,0 1 0,0-1 0,1 0 0,1 0 0,0-1 0,1 1 0,0-1 0,1 0 0,11 14 0,62 90 0,-28-48 0,-23-28 0,1-2 0,57 54 0,-71-76 0,1-1 0,1-1 0,0-1 0,0-1 0,21 10 0,-4-5 0,-15-6 0,1 0 0,0-2 0,0 0 0,24 5 0,57 18 0,-67-24 0,1-2 0,45 0 0,-63-4 0,-1 1 0,0 1 0,21 6 0,-19-5 0,-1 0 0,31 2 0,325-5 0,-179-3 0,-171 2 0,-1-2 0,0-1 0,0-1 0,0-1 0,0-1 0,29-11 0,-23 5 0,0-2 0,-1 0 0,-1-2 0,31-23 0,-49 31 0,-1 0 0,0-1 0,-1 1 0,0-1 0,0-1 0,-1 1 0,-1-1 0,6-12 0,-5 5 0,0 0 0,-2 0 0,0 0 0,-1 0 0,2-34 0,-8-88 0,2 126 0,0 0 0,-1 0 0,-1 0 0,0 0 0,0 0 0,-1 0 0,-1 1 0,0 0 0,-1 0 0,0 0 0,-1 1 0,0-1 0,-1 2 0,-16-19 0,-84-72 0,102 96 0,0 0 0,0 0 0,-1 1 0,0 0 0,0 0 0,0 1 0,-8-4 0,-22-11 0,-2-3 0,-19-13 0,28 15 0,18 11 0,0 0 0,0-1 0,-12-11 0,8 6 0,-1 1 0,-35-22 0,48 33 0,-33-14 0,12 6 0,18 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1T18:24:15.972"/>
    </inkml:context>
    <inkml:brush xml:id="br0">
      <inkml:brushProperty name="width" value="0.05" units="cm"/>
      <inkml:brushProperty name="height" value="0.05" units="cm"/>
      <inkml:brushProperty name="color" value="#E71224"/>
    </inkml:brush>
  </inkml:definitions>
  <inkml:trace contextRef="#ctx0" brushRef="#br0">1069 235 24575,'-9'-1'0,"-1"0"0,1-1 0,-1 0 0,1-1 0,0 0 0,0 0 0,0-1 0,0 0 0,1 0 0,-1-1 0,1 0 0,-10-9 0,5 5 0,-1 0 0,0 1 0,-19-7 0,-63-32 0,61 29 0,26 13 0,-1 0 0,0 0 0,0 1 0,0 1 0,0-1 0,-1 2 0,-15-3 0,7 2 0,0-1 0,-34-11 0,36 10 0,1 0 0,-1 1 0,0 1 0,-23-2 0,-244 6 0,276-1 0,1 1 0,-1 0 0,1 0 0,-1 1 0,1 0 0,0 0 0,-1 1 0,-6 3 0,11-4 0,-1 0 0,1 1 0,0-1 0,0 1 0,0-1 0,0 1 0,0 0 0,0 0 0,1 1 0,0-1 0,-1 1 0,1-1 0,0 1 0,1-1 0,-1 1 0,-1 5 0,-25 87 0,25-82 0,0-1 0,0 1 0,1 0 0,1 0 0,0-1 0,1 1 0,3 20 0,-3-28 0,1 0 0,0 0 0,1 0 0,-1 0 0,1 0 0,0 0 0,1-1 0,-1 1 0,1-1 0,0 0 0,1 0 0,-1 0 0,1 0 0,0 0 0,0-1 0,1 1 0,-1-1 0,11 6 0,42 26 0,-26-15 0,36 16 0,-42-25 0,58 25 0,-54-25 0,-15-6 0,1-1 0,16 4 0,18-1 0,1-2 0,0-3 0,74-3 0,-47-1 0,-42-1 0,1-1 0,41-10 0,-48 8 0,-6 1 0,0-1 0,37-13 0,-43 11 0,-4 3 0,-1-1 0,1-1 0,-1 0 0,14-11 0,-3 2 0,-14 9 0,-1 0 0,1 0 0,-1-1 0,0 0 0,-1-1 0,9-10 0,-12 13 0,0-1 0,0 1 0,0-1 0,0 0 0,-1 0 0,5-11 0,-7 15 0,-1-1 0,0 1 0,1-1 0,-1 1 0,0-1 0,0 1 0,0-1 0,0 1 0,-1-1 0,1 1 0,-1-1 0,1 1 0,-1 0 0,0-1 0,0 1 0,0 0 0,0 0 0,-1-1 0,-2-2 0,-10-14 0,-29-28 0,38 42 0,-40-33 0,17 16 0,18 14-273,0 1 0,0 0 0,-1 0 0,-16-6 0,13 7-6553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04.6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76,'11'-1,"1"0,0-1,-1 0,19-7,-16 5,0 1,24-4,58 5,-60 2,62-7,-73 4,50 2,-47 1,30-3,-46 1,0-1,17-6,-19 6,1 0,0 0,15-2,210 3,-122 4,-6 5,2 1,-71-9,-25 0,1 0,-1 1,0 1,1 0,-1 1,0 0,15 6,-15-4,0 0,0 0,0-2,27 3,60-5,-51-1,-32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1T18:21:06.7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12,'57'0,"20"-1,87 11,-82-4,118-5,-88-2,-72 1,9 0,89-9,-125 7,-8 2,1-1,-1 0,0 0,0 0,8-4,-1-2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11</a:t>
            </a:fld>
            <a:endParaRPr lang="zh-CN" altLang="en-US"/>
          </a:p>
        </p:txBody>
      </p:sp>
    </p:spTree>
    <p:extLst>
      <p:ext uri="{BB962C8B-B14F-4D97-AF65-F5344CB8AC3E}">
        <p14:creationId xmlns:p14="http://schemas.microsoft.com/office/powerpoint/2010/main" val="194669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做了与</a:t>
            </a:r>
            <a:r>
              <a:rPr lang="en-US" altLang="zh-CN" dirty="0" err="1"/>
              <a:t>cuBLAS</a:t>
            </a:r>
            <a:r>
              <a:rPr lang="zh-CN" altLang="en-US" dirty="0"/>
              <a:t>的对比，其他的方法还是要更差劲</a:t>
            </a:r>
            <a:endParaRPr lang="en-US" altLang="zh-CN" dirty="0"/>
          </a:p>
          <a:p>
            <a:r>
              <a:rPr lang="zh-CN" altLang="en-US" dirty="0"/>
              <a:t>在</a:t>
            </a:r>
            <a:r>
              <a:rPr lang="en-US" altLang="zh-CN" dirty="0"/>
              <a:t>sparsity</a:t>
            </a:r>
            <a:r>
              <a:rPr lang="zh-CN" altLang="en-US" dirty="0"/>
              <a:t>小的时候有许多不必要的操作，性能比较一般，但随着</a:t>
            </a:r>
            <a:r>
              <a:rPr lang="en-US" altLang="zh-CN" dirty="0"/>
              <a:t>sparsity</a:t>
            </a:r>
            <a:r>
              <a:rPr lang="zh-CN" altLang="en-US" dirty="0"/>
              <a:t>的增大，</a:t>
            </a:r>
            <a:r>
              <a:rPr lang="en-US" altLang="zh-CN" dirty="0"/>
              <a:t>speed-up</a:t>
            </a:r>
            <a:r>
              <a:rPr lang="zh-CN" altLang="en-US" dirty="0"/>
              <a:t> </a:t>
            </a:r>
            <a:r>
              <a:rPr lang="en-US" altLang="zh-CN" dirty="0"/>
              <a:t>factor</a:t>
            </a:r>
            <a:r>
              <a:rPr lang="zh-CN" altLang="en-US" dirty="0"/>
              <a:t>接近</a:t>
            </a:r>
            <a:r>
              <a:rPr lang="en-US" altLang="zh-CN" dirty="0"/>
              <a:t>1/1-s/100</a:t>
            </a:r>
          </a:p>
          <a:p>
            <a:r>
              <a:rPr lang="zh-CN" altLang="en-US" dirty="0"/>
              <a:t>还比较了用</a:t>
            </a:r>
            <a:r>
              <a:rPr lang="en-US" altLang="zh-CN" dirty="0" err="1"/>
              <a:t>cuBLAS</a:t>
            </a:r>
            <a:r>
              <a:rPr lang="zh-CN" altLang="en-US" dirty="0"/>
              <a:t>的小序列矩阵乘法和使用</a:t>
            </a:r>
            <a:r>
              <a:rPr lang="en-US" altLang="zh-CN" dirty="0" err="1"/>
              <a:t>cuSPARSE</a:t>
            </a:r>
            <a:r>
              <a:rPr lang="zh-CN" altLang="en-US" dirty="0"/>
              <a:t>库的矩阵乘法，结果比之前</a:t>
            </a:r>
            <a:r>
              <a:rPr lang="en-US" altLang="zh-CN" dirty="0" err="1"/>
              <a:t>cuBLAS</a:t>
            </a:r>
            <a:r>
              <a:rPr lang="zh-CN" altLang="en-US" dirty="0"/>
              <a:t>更差</a:t>
            </a:r>
          </a:p>
        </p:txBody>
      </p:sp>
      <p:sp>
        <p:nvSpPr>
          <p:cNvPr id="4" name="灯片编号占位符 3"/>
          <p:cNvSpPr>
            <a:spLocks noGrp="1"/>
          </p:cNvSpPr>
          <p:nvPr>
            <p:ph type="sldNum" sz="quarter" idx="5"/>
          </p:nvPr>
        </p:nvSpPr>
        <p:spPr/>
        <p:txBody>
          <a:bodyPr/>
          <a:lstStyle/>
          <a:p>
            <a:fld id="{2D8AFF47-D517-4933-850B-1D9D6789DF38}" type="slidenum">
              <a:rPr lang="zh-CN" altLang="en-US" smtClean="0"/>
              <a:t>12</a:t>
            </a:fld>
            <a:endParaRPr lang="zh-CN" altLang="en-US"/>
          </a:p>
        </p:txBody>
      </p:sp>
    </p:spTree>
    <p:extLst>
      <p:ext uri="{BB962C8B-B14F-4D97-AF65-F5344CB8AC3E}">
        <p14:creationId xmlns:p14="http://schemas.microsoft.com/office/powerpoint/2010/main" val="222873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Small world LSTM</a:t>
            </a:r>
            <a:r>
              <a:rPr lang="zh-CN" altLang="en-US" dirty="0"/>
              <a:t>，比</a:t>
            </a:r>
            <a:r>
              <a:rPr lang="en-US" altLang="zh-CN" dirty="0"/>
              <a:t>larger minibatch size</a:t>
            </a:r>
            <a:r>
              <a:rPr lang="zh-CN" altLang="en-US" dirty="0"/>
              <a:t>相比，更能减少缓存扩散，与</a:t>
            </a:r>
            <a:r>
              <a:rPr lang="en-US" altLang="zh-CN" dirty="0" err="1"/>
              <a:t>Bconnection</a:t>
            </a:r>
            <a:r>
              <a:rPr lang="zh-CN" altLang="en-US" dirty="0"/>
              <a:t>接近</a:t>
            </a:r>
            <a:endParaRPr lang="en-US" altLang="zh-CN" dirty="0"/>
          </a:p>
          <a:p>
            <a:r>
              <a:rPr lang="zh-CN" altLang="en-US" dirty="0"/>
              <a:t>更稀疏的矩阵对性能影响更强</a:t>
            </a:r>
          </a:p>
        </p:txBody>
      </p:sp>
      <p:sp>
        <p:nvSpPr>
          <p:cNvPr id="4" name="灯片编号占位符 3"/>
          <p:cNvSpPr>
            <a:spLocks noGrp="1"/>
          </p:cNvSpPr>
          <p:nvPr>
            <p:ph type="sldNum" sz="quarter" idx="5"/>
          </p:nvPr>
        </p:nvSpPr>
        <p:spPr/>
        <p:txBody>
          <a:bodyPr/>
          <a:lstStyle/>
          <a:p>
            <a:fld id="{2D8AFF47-D517-4933-850B-1D9D6789DF38}" type="slidenum">
              <a:rPr lang="zh-CN" altLang="en-US" smtClean="0"/>
              <a:t>13</a:t>
            </a:fld>
            <a:endParaRPr lang="zh-CN" altLang="en-US"/>
          </a:p>
        </p:txBody>
      </p:sp>
    </p:spTree>
    <p:extLst>
      <p:ext uri="{BB962C8B-B14F-4D97-AF65-F5344CB8AC3E}">
        <p14:creationId xmlns:p14="http://schemas.microsoft.com/office/powerpoint/2010/main" val="331317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14</a:t>
            </a:fld>
            <a:endParaRPr lang="zh-CN" altLang="en-US"/>
          </a:p>
        </p:txBody>
      </p:sp>
    </p:spTree>
    <p:extLst>
      <p:ext uri="{BB962C8B-B14F-4D97-AF65-F5344CB8AC3E}">
        <p14:creationId xmlns:p14="http://schemas.microsoft.com/office/powerpoint/2010/main" val="18433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43541"/>
                </a:solidFill>
                <a:effectLst/>
                <a:latin typeface="Söhne"/>
              </a:rPr>
              <a:t>在一个稀疏矩阵中，计算出来其一个</a:t>
            </a:r>
            <a:r>
              <a:rPr lang="en-US" altLang="zh-CN" b="0" i="0" dirty="0">
                <a:solidFill>
                  <a:srgbClr val="343541"/>
                </a:solidFill>
                <a:effectLst/>
                <a:latin typeface="Söhne"/>
              </a:rPr>
              <a:t>mask</a:t>
            </a:r>
            <a:r>
              <a:rPr lang="zh-CN" altLang="en-US" b="0" i="0" dirty="0">
                <a:solidFill>
                  <a:srgbClr val="343541"/>
                </a:solidFill>
                <a:effectLst/>
                <a:latin typeface="Söhne"/>
              </a:rPr>
              <a:t>，这个</a:t>
            </a:r>
            <a:r>
              <a:rPr lang="en-US" altLang="zh-CN" b="0" i="0" dirty="0">
                <a:solidFill>
                  <a:srgbClr val="343541"/>
                </a:solidFill>
                <a:effectLst/>
                <a:latin typeface="Söhne"/>
              </a:rPr>
              <a:t>mask</a:t>
            </a:r>
            <a:r>
              <a:rPr lang="zh-CN" altLang="en-US" b="0" i="0" dirty="0">
                <a:solidFill>
                  <a:srgbClr val="343541"/>
                </a:solidFill>
                <a:effectLst/>
                <a:latin typeface="Söhne"/>
              </a:rPr>
              <a:t>每个</a:t>
            </a:r>
            <a:r>
              <a:rPr lang="en-US" altLang="zh-CN" b="0" i="0" dirty="0">
                <a:solidFill>
                  <a:srgbClr val="343541"/>
                </a:solidFill>
                <a:effectLst/>
                <a:latin typeface="Söhne"/>
              </a:rPr>
              <a:t>weight</a:t>
            </a:r>
            <a:r>
              <a:rPr lang="zh-CN" altLang="en-US" b="0" i="0" dirty="0">
                <a:solidFill>
                  <a:srgbClr val="343541"/>
                </a:solidFill>
                <a:effectLst/>
                <a:latin typeface="Söhne"/>
              </a:rPr>
              <a:t>对应的是原先</a:t>
            </a:r>
            <a:r>
              <a:rPr lang="en-US" altLang="zh-CN" b="0" i="0" dirty="0">
                <a:solidFill>
                  <a:srgbClr val="343541"/>
                </a:solidFill>
                <a:effectLst/>
                <a:latin typeface="Söhne"/>
              </a:rPr>
              <a:t>matrix</a:t>
            </a:r>
            <a:r>
              <a:rPr lang="zh-CN" altLang="en-US" b="0" i="0" dirty="0">
                <a:solidFill>
                  <a:srgbClr val="343541"/>
                </a:solidFill>
                <a:effectLst/>
                <a:latin typeface="Söhne"/>
              </a:rPr>
              <a:t>的</a:t>
            </a:r>
            <a:r>
              <a:rPr lang="en-US" altLang="zh-CN" b="0" i="0" dirty="0">
                <a:solidFill>
                  <a:srgbClr val="343541"/>
                </a:solidFill>
                <a:effectLst/>
                <a:latin typeface="Söhne"/>
              </a:rPr>
              <a:t>8×8</a:t>
            </a:r>
            <a:r>
              <a:rPr lang="zh-CN" altLang="en-US" b="0" i="0" dirty="0">
                <a:solidFill>
                  <a:srgbClr val="343541"/>
                </a:solidFill>
                <a:effectLst/>
                <a:latin typeface="Söhne"/>
              </a:rPr>
              <a:t>或者</a:t>
            </a:r>
            <a:r>
              <a:rPr lang="en-US" altLang="zh-CN" b="0" i="0" dirty="0">
                <a:solidFill>
                  <a:srgbClr val="343541"/>
                </a:solidFill>
                <a:effectLst/>
                <a:latin typeface="Söhne"/>
              </a:rPr>
              <a:t>32×32</a:t>
            </a:r>
            <a:r>
              <a:rPr lang="zh-CN" altLang="en-US" b="0" i="0" dirty="0">
                <a:solidFill>
                  <a:srgbClr val="343541"/>
                </a:solidFill>
                <a:effectLst/>
                <a:latin typeface="Söhne"/>
              </a:rPr>
              <a:t>或者更多的小矩阵，在使用这个矩阵进行下一部操作的时候，就直接看这个</a:t>
            </a:r>
            <a:r>
              <a:rPr lang="en-US" altLang="zh-CN" b="0" i="0" dirty="0">
                <a:solidFill>
                  <a:srgbClr val="343541"/>
                </a:solidFill>
                <a:effectLst/>
                <a:latin typeface="Söhne"/>
              </a:rPr>
              <a:t>mask</a:t>
            </a:r>
            <a:r>
              <a:rPr lang="zh-CN" altLang="en-US" b="0" i="0" dirty="0">
                <a:solidFill>
                  <a:srgbClr val="343541"/>
                </a:solidFill>
                <a:effectLst/>
                <a:latin typeface="Söhne"/>
              </a:rPr>
              <a:t>的值，</a:t>
            </a:r>
            <a:r>
              <a:rPr lang="en-US" altLang="zh-CN" b="0" i="0" dirty="0">
                <a:solidFill>
                  <a:srgbClr val="343541"/>
                </a:solidFill>
                <a:effectLst/>
                <a:latin typeface="Söhne"/>
              </a:rPr>
              <a:t>mask</a:t>
            </a:r>
            <a:r>
              <a:rPr lang="zh-CN" altLang="en-US" b="0" i="0" dirty="0">
                <a:solidFill>
                  <a:srgbClr val="343541"/>
                </a:solidFill>
                <a:effectLst/>
                <a:latin typeface="Söhne"/>
              </a:rPr>
              <a:t>的</a:t>
            </a:r>
            <a:r>
              <a:rPr lang="en-US" altLang="zh-CN" b="0" i="0" dirty="0">
                <a:solidFill>
                  <a:srgbClr val="343541"/>
                </a:solidFill>
                <a:effectLst/>
                <a:latin typeface="Söhne"/>
              </a:rPr>
              <a:t>weight</a:t>
            </a:r>
            <a:r>
              <a:rPr lang="zh-CN" altLang="en-US" b="0" i="0" dirty="0">
                <a:solidFill>
                  <a:srgbClr val="343541"/>
                </a:solidFill>
                <a:effectLst/>
                <a:latin typeface="Söhne"/>
              </a:rPr>
              <a:t>值是</a:t>
            </a:r>
            <a:r>
              <a:rPr lang="en-US" altLang="zh-CN" b="0" i="0" dirty="0">
                <a:solidFill>
                  <a:srgbClr val="343541"/>
                </a:solidFill>
                <a:effectLst/>
                <a:latin typeface="Söhne"/>
              </a:rPr>
              <a:t>0</a:t>
            </a:r>
            <a:r>
              <a:rPr lang="zh-CN" altLang="en-US" b="0" i="0" dirty="0">
                <a:solidFill>
                  <a:srgbClr val="343541"/>
                </a:solidFill>
                <a:effectLst/>
                <a:latin typeface="Söhne"/>
              </a:rPr>
              <a:t>或者</a:t>
            </a:r>
            <a:r>
              <a:rPr lang="en-US" altLang="zh-CN" b="0" i="0" dirty="0">
                <a:solidFill>
                  <a:srgbClr val="343541"/>
                </a:solidFill>
                <a:effectLst/>
                <a:latin typeface="Söhne"/>
              </a:rPr>
              <a:t>1</a:t>
            </a:r>
            <a:r>
              <a:rPr lang="zh-CN" altLang="en-US" b="0" i="0" dirty="0">
                <a:solidFill>
                  <a:srgbClr val="343541"/>
                </a:solidFill>
                <a:effectLst/>
                <a:latin typeface="Söhne"/>
              </a:rPr>
              <a:t>，如果为</a:t>
            </a:r>
            <a:r>
              <a:rPr lang="en-US" altLang="zh-CN" b="0" i="0" dirty="0">
                <a:solidFill>
                  <a:srgbClr val="343541"/>
                </a:solidFill>
                <a:effectLst/>
                <a:latin typeface="Söhne"/>
              </a:rPr>
              <a:t>0</a:t>
            </a:r>
            <a:r>
              <a:rPr lang="zh-CN" altLang="en-US" b="0" i="0" dirty="0">
                <a:solidFill>
                  <a:srgbClr val="343541"/>
                </a:solidFill>
                <a:effectLst/>
                <a:latin typeface="Söhne"/>
              </a:rPr>
              <a:t>，那么其对应小矩阵块就不需要计算，只用计算</a:t>
            </a:r>
            <a:r>
              <a:rPr lang="en-US" altLang="zh-CN" b="0" i="0" dirty="0">
                <a:solidFill>
                  <a:srgbClr val="343541"/>
                </a:solidFill>
                <a:effectLst/>
                <a:latin typeface="Söhne"/>
              </a:rPr>
              <a:t>weight</a:t>
            </a:r>
            <a:r>
              <a:rPr lang="zh-CN" altLang="en-US" b="0" i="0" dirty="0">
                <a:solidFill>
                  <a:srgbClr val="343541"/>
                </a:solidFill>
                <a:effectLst/>
                <a:latin typeface="Söhne"/>
              </a:rPr>
              <a:t>为</a:t>
            </a:r>
            <a:r>
              <a:rPr lang="en-US" altLang="zh-CN" b="0" i="0" dirty="0">
                <a:solidFill>
                  <a:srgbClr val="343541"/>
                </a:solidFill>
                <a:effectLst/>
                <a:latin typeface="Söhne"/>
              </a:rPr>
              <a:t>1</a:t>
            </a:r>
            <a:r>
              <a:rPr lang="zh-CN" altLang="en-US" b="0" i="0" dirty="0">
                <a:solidFill>
                  <a:srgbClr val="343541"/>
                </a:solidFill>
                <a:effectLst/>
                <a:latin typeface="Söhne"/>
              </a:rPr>
              <a:t>的矩阵块就行了</a:t>
            </a:r>
            <a:br>
              <a:rPr lang="en-US" altLang="zh-CN" b="0" i="0" dirty="0">
                <a:solidFill>
                  <a:srgbClr val="343541"/>
                </a:solidFill>
                <a:effectLst/>
                <a:latin typeface="Söhne"/>
              </a:rPr>
            </a:br>
            <a:r>
              <a:rPr lang="zh-CN" altLang="en-US" b="0" i="0" dirty="0">
                <a:solidFill>
                  <a:srgbClr val="374151"/>
                </a:solidFill>
                <a:effectLst/>
                <a:latin typeface="Söhne"/>
              </a:rPr>
              <a:t>具体来说，</a:t>
            </a:r>
            <a:r>
              <a:rPr lang="en-US" altLang="zh-CN" b="0" i="0" dirty="0" err="1">
                <a:solidFill>
                  <a:srgbClr val="374151"/>
                </a:solidFill>
                <a:effectLst/>
                <a:latin typeface="Söhne"/>
              </a:rPr>
              <a:t>Blocksparse</a:t>
            </a:r>
            <a:r>
              <a:rPr lang="zh-CN" altLang="en-US" b="0" i="0" dirty="0">
                <a:solidFill>
                  <a:srgbClr val="374151"/>
                </a:solidFill>
                <a:effectLst/>
                <a:latin typeface="Söhne"/>
              </a:rPr>
              <a:t>主要是利用稀疏矩阵中的一些特定结构，如</a:t>
            </a:r>
            <a:r>
              <a:rPr lang="en-US" altLang="zh-CN" b="0" i="0" dirty="0">
                <a:solidFill>
                  <a:srgbClr val="374151"/>
                </a:solidFill>
                <a:effectLst/>
                <a:latin typeface="Söhne"/>
              </a:rPr>
              <a:t>Block Diagonal (BD)</a:t>
            </a:r>
            <a:r>
              <a:rPr lang="zh-CN" altLang="en-US" b="0" i="0" dirty="0">
                <a:solidFill>
                  <a:srgbClr val="374151"/>
                </a:solidFill>
                <a:effectLst/>
                <a:latin typeface="Söhne"/>
              </a:rPr>
              <a:t>、</a:t>
            </a:r>
            <a:r>
              <a:rPr lang="en-US" altLang="zh-CN" b="0" i="0" dirty="0">
                <a:solidFill>
                  <a:srgbClr val="374151"/>
                </a:solidFill>
                <a:effectLst/>
                <a:latin typeface="Söhne"/>
              </a:rPr>
              <a:t>Block Sparse (BS)</a:t>
            </a:r>
            <a:r>
              <a:rPr lang="zh-CN" altLang="en-US" b="0" i="0" dirty="0">
                <a:solidFill>
                  <a:srgbClr val="374151"/>
                </a:solidFill>
                <a:effectLst/>
                <a:latin typeface="Söhne"/>
              </a:rPr>
              <a:t>和</a:t>
            </a:r>
            <a:r>
              <a:rPr lang="en-US" altLang="zh-CN" b="0" i="0" dirty="0">
                <a:solidFill>
                  <a:srgbClr val="374151"/>
                </a:solidFill>
                <a:effectLst/>
                <a:latin typeface="Söhne"/>
              </a:rPr>
              <a:t>Block Diagonal Sparse (BDS)</a:t>
            </a:r>
            <a:r>
              <a:rPr lang="zh-CN" altLang="en-US" b="0" i="0" dirty="0">
                <a:solidFill>
                  <a:srgbClr val="374151"/>
                </a:solidFill>
                <a:effectLst/>
                <a:latin typeface="Söhne"/>
              </a:rPr>
              <a:t>等，来划分矩阵为若干个子矩阵块，并且对于每个子矩阵块，分配一个计算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，标记这个子矩阵块内哪些位置的元素需要计算，哪些位置的元素可以被忽略。</a:t>
            </a:r>
            <a:br>
              <a:rPr lang="en-US" altLang="zh-CN" b="0" i="0" dirty="0">
                <a:solidFill>
                  <a:srgbClr val="374151"/>
                </a:solidFill>
                <a:effectLst/>
                <a:latin typeface="Söhne"/>
              </a:rPr>
            </a:br>
            <a:r>
              <a:rPr lang="zh-CN" altLang="en-US" b="0" i="0" dirty="0">
                <a:solidFill>
                  <a:srgbClr val="374151"/>
                </a:solidFill>
                <a:effectLst/>
                <a:latin typeface="Söhne"/>
              </a:rPr>
              <a:t>例如，在</a:t>
            </a:r>
            <a:r>
              <a:rPr lang="en-US" altLang="zh-CN" b="0" i="0" dirty="0">
                <a:solidFill>
                  <a:srgbClr val="374151"/>
                </a:solidFill>
                <a:effectLst/>
                <a:latin typeface="Söhne"/>
              </a:rPr>
              <a:t>Block Diagonal</a:t>
            </a:r>
            <a:r>
              <a:rPr lang="zh-CN" altLang="en-US" b="0" i="0" dirty="0">
                <a:solidFill>
                  <a:srgbClr val="374151"/>
                </a:solidFill>
                <a:effectLst/>
                <a:latin typeface="Söhne"/>
              </a:rPr>
              <a:t>结构中，稀疏矩阵可以划分成若干个对角块，每个对角块都是一个稠密的小矩阵。在计算矩阵乘法时，只需要对每个对角块进行乘法运算，其他非对角元素可以被忽略。因此，我们可以分配一个计算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pPr algn="l"/>
            <a:r>
              <a:rPr lang="zh-CN" altLang="en-US" b="0" i="0" dirty="0">
                <a:solidFill>
                  <a:srgbClr val="374151"/>
                </a:solidFill>
                <a:effectLst/>
                <a:latin typeface="Söhne"/>
              </a:rPr>
              <a:t>在</a:t>
            </a:r>
            <a:r>
              <a:rPr lang="en-US" altLang="zh-CN" b="0" i="0" dirty="0">
                <a:solidFill>
                  <a:srgbClr val="374151"/>
                </a:solidFill>
                <a:effectLst/>
                <a:latin typeface="Söhne"/>
              </a:rPr>
              <a:t>Block Sparse</a:t>
            </a:r>
            <a:r>
              <a:rPr lang="zh-CN" altLang="en-US" b="0" i="0" dirty="0">
                <a:solidFill>
                  <a:srgbClr val="374151"/>
                </a:solidFill>
                <a:effectLst/>
                <a:latin typeface="Söhne"/>
              </a:rPr>
              <a:t>结构中，稀疏矩阵可以划分成若干个小的稠密块。同样，我们可以为每个小块分配一个计算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pPr algn="l"/>
            <a:r>
              <a:rPr lang="zh-CN" altLang="en-US" b="0" i="0" dirty="0">
                <a:solidFill>
                  <a:srgbClr val="374151"/>
                </a:solidFill>
                <a:effectLst/>
                <a:latin typeface="Söhne"/>
              </a:rPr>
              <a:t>在</a:t>
            </a:r>
            <a:r>
              <a:rPr lang="en-US" altLang="zh-CN" b="0" i="0" dirty="0">
                <a:solidFill>
                  <a:srgbClr val="374151"/>
                </a:solidFill>
                <a:effectLst/>
                <a:latin typeface="Söhne"/>
              </a:rPr>
              <a:t>Block Diagonal Sparse</a:t>
            </a:r>
            <a:r>
              <a:rPr lang="zh-CN" altLang="en-US" b="0" i="0" dirty="0">
                <a:solidFill>
                  <a:srgbClr val="374151"/>
                </a:solidFill>
                <a:effectLst/>
                <a:latin typeface="Söhne"/>
              </a:rPr>
              <a:t>结构中，则是将</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Sparse</a:t>
            </a:r>
            <a:r>
              <a:rPr lang="zh-CN" altLang="en-US" b="0" i="0" dirty="0">
                <a:solidFill>
                  <a:srgbClr val="374151"/>
                </a:solidFill>
                <a:effectLst/>
                <a:latin typeface="Söhne"/>
              </a:rPr>
              <a:t>结构相结合，稀疏矩阵被划分成若干个对角块和稠密块。同样，我们可以为每个子矩阵块分配一个计算</a:t>
            </a:r>
            <a:r>
              <a:rPr lang="en-US" altLang="zh-CN" b="0" i="0" dirty="0">
                <a:solidFill>
                  <a:srgbClr val="374151"/>
                </a:solidFill>
                <a:effectLst/>
                <a:latin typeface="Söhne"/>
              </a:rPr>
              <a:t>mask</a:t>
            </a:r>
            <a:r>
              <a:rPr lang="zh-CN" altLang="en-US" b="0" i="0" dirty="0">
                <a:solidFill>
                  <a:srgbClr val="374151"/>
                </a:solidFill>
                <a:effectLst/>
                <a:latin typeface="Söhne"/>
              </a:rPr>
              <a:t>，用于指示哪些元素需要计算，哪些可以被忽略。</a:t>
            </a:r>
          </a:p>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3</a:t>
            </a:fld>
            <a:endParaRPr lang="zh-CN" altLang="en-US"/>
          </a:p>
        </p:txBody>
      </p:sp>
    </p:spTree>
    <p:extLst>
      <p:ext uri="{BB962C8B-B14F-4D97-AF65-F5344CB8AC3E}">
        <p14:creationId xmlns:p14="http://schemas.microsoft.com/office/powerpoint/2010/main" val="365163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err="1">
                <a:solidFill>
                  <a:srgbClr val="374151"/>
                </a:solidFill>
                <a:effectLst/>
                <a:latin typeface="Söhne"/>
              </a:rPr>
              <a:t>Blocksparse</a:t>
            </a:r>
            <a:r>
              <a:rPr lang="zh-CN" altLang="en-US" b="0" i="0" dirty="0">
                <a:solidFill>
                  <a:srgbClr val="374151"/>
                </a:solidFill>
                <a:effectLst/>
                <a:latin typeface="Söhne"/>
              </a:rPr>
              <a:t>主要适用于具有稀疏结构的矩阵，而这种稀疏结构通常存在于一些特定类型的神经网络层中，因此在这些层中使用</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可以获得更好的效果。</a:t>
            </a:r>
            <a:br>
              <a:rPr lang="en-US" altLang="zh-CN" b="0" i="0" dirty="0">
                <a:solidFill>
                  <a:srgbClr val="374151"/>
                </a:solidFill>
                <a:effectLst/>
                <a:latin typeface="Söhne"/>
              </a:rPr>
            </a:br>
            <a:r>
              <a:rPr lang="en-US" altLang="zh-CN" b="0" i="0" dirty="0">
                <a:solidFill>
                  <a:srgbClr val="374151"/>
                </a:solidFill>
                <a:effectLst/>
                <a:latin typeface="Söhne"/>
              </a:rPr>
              <a:t>Fully Connection</a:t>
            </a:r>
            <a:r>
              <a:rPr lang="zh-CN" altLang="en-US" b="0" i="0" dirty="0">
                <a:solidFill>
                  <a:srgbClr val="374151"/>
                </a:solidFill>
                <a:effectLst/>
                <a:latin typeface="Söhne"/>
              </a:rPr>
              <a:t>：在全连接层中，矩阵通常是高度稠密的，但可以利用</a:t>
            </a:r>
            <a:r>
              <a:rPr lang="en-US" altLang="zh-CN" b="0" i="0" dirty="0" err="1">
                <a:solidFill>
                  <a:srgbClr val="374151"/>
                </a:solidFill>
                <a:effectLst/>
                <a:latin typeface="Söhne"/>
              </a:rPr>
              <a:t>Blocksparse</a:t>
            </a:r>
            <a:r>
              <a:rPr lang="zh-CN" altLang="en-US" b="0" i="0" dirty="0">
                <a:solidFill>
                  <a:srgbClr val="374151"/>
                </a:solidFill>
                <a:effectLst/>
                <a:latin typeface="Söhne"/>
              </a:rPr>
              <a:t>中的</a:t>
            </a:r>
            <a:r>
              <a:rPr lang="en-US" altLang="zh-CN" b="0" i="0" dirty="0">
                <a:solidFill>
                  <a:srgbClr val="374151"/>
                </a:solidFill>
                <a:effectLst/>
                <a:latin typeface="Söhne"/>
              </a:rPr>
              <a:t>Block Diagonal</a:t>
            </a:r>
            <a:r>
              <a:rPr lang="zh-CN" altLang="en-US" b="0" i="0" dirty="0">
                <a:solidFill>
                  <a:srgbClr val="374151"/>
                </a:solidFill>
                <a:effectLst/>
                <a:latin typeface="Söhne"/>
              </a:rPr>
              <a:t>结构来对矩阵进行划分，从而可以减少大量的计算。这是因为在全连接层中，输入和输出通常具有很高的维度，但是它们之间的连接却是非常稀疏的。</a:t>
            </a:r>
          </a:p>
          <a:p>
            <a:pPr algn="l">
              <a:buFont typeface="Arial" panose="020B0604020202020204" pitchFamily="34" charset="0"/>
              <a:buChar char="•"/>
            </a:pPr>
            <a:r>
              <a:rPr lang="en-US" altLang="zh-CN" b="0" i="0" dirty="0">
                <a:solidFill>
                  <a:srgbClr val="374151"/>
                </a:solidFill>
                <a:effectLst/>
                <a:latin typeface="Söhne"/>
              </a:rPr>
              <a:t>CNN</a:t>
            </a:r>
            <a:r>
              <a:rPr lang="zh-CN" altLang="en-US" b="0" i="0" dirty="0">
                <a:solidFill>
                  <a:srgbClr val="374151"/>
                </a:solidFill>
                <a:effectLst/>
                <a:latin typeface="Söhne"/>
              </a:rPr>
              <a:t>：在卷积神经网络中，卷积操作可以看作是一种特殊的矩阵乘法操作。因此，</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可以利用与全连接层类似的</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Sparse</a:t>
            </a:r>
            <a:r>
              <a:rPr lang="zh-CN" altLang="en-US" b="0" i="0" dirty="0">
                <a:solidFill>
                  <a:srgbClr val="374151"/>
                </a:solidFill>
                <a:effectLst/>
                <a:latin typeface="Söhne"/>
              </a:rPr>
              <a:t>结构来减少卷积操作的计算量。此外，在卷积层中，通常使用重叠卷积和步长卷积来减小输出尺寸，这导致了矩阵具有更多的</a:t>
            </a:r>
            <a:r>
              <a:rPr lang="en-US" altLang="zh-CN" b="0" i="0" dirty="0">
                <a:solidFill>
                  <a:srgbClr val="374151"/>
                </a:solidFill>
                <a:effectLst/>
                <a:latin typeface="Söhne"/>
              </a:rPr>
              <a:t>Block Sparse</a:t>
            </a:r>
            <a:r>
              <a:rPr lang="zh-CN" altLang="en-US" b="0" i="0" dirty="0">
                <a:solidFill>
                  <a:srgbClr val="374151"/>
                </a:solidFill>
                <a:effectLst/>
                <a:latin typeface="Söhne"/>
              </a:rPr>
              <a:t>结构。</a:t>
            </a:r>
          </a:p>
          <a:p>
            <a:pPr algn="l">
              <a:buFont typeface="Arial" panose="020B0604020202020204" pitchFamily="34" charset="0"/>
              <a:buChar char="•"/>
            </a:pPr>
            <a:r>
              <a:rPr lang="en-US" altLang="zh-CN" b="0" i="0" dirty="0">
                <a:solidFill>
                  <a:srgbClr val="374151"/>
                </a:solidFill>
                <a:effectLst/>
                <a:latin typeface="Söhne"/>
              </a:rPr>
              <a:t>RNN</a:t>
            </a:r>
            <a:r>
              <a:rPr lang="zh-CN" altLang="en-US" b="0" i="0" dirty="0">
                <a:solidFill>
                  <a:srgbClr val="374151"/>
                </a:solidFill>
                <a:effectLst/>
                <a:latin typeface="Söhne"/>
              </a:rPr>
              <a:t>：在循环神经网络中，每个时间步都会涉及到一个矩阵乘法操作。这些矩阵通常是非常大的，但是它们之间的连接却很稀疏。因此，</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可以利用</a:t>
            </a:r>
            <a:r>
              <a:rPr lang="en-US" altLang="zh-CN" b="0" i="0" dirty="0">
                <a:solidFill>
                  <a:srgbClr val="374151"/>
                </a:solidFill>
                <a:effectLst/>
                <a:latin typeface="Söhne"/>
              </a:rPr>
              <a:t>Block Diagonal</a:t>
            </a:r>
            <a:r>
              <a:rPr lang="zh-CN" altLang="en-US" b="0" i="0" dirty="0">
                <a:solidFill>
                  <a:srgbClr val="374151"/>
                </a:solidFill>
                <a:effectLst/>
                <a:latin typeface="Söhne"/>
              </a:rPr>
              <a:t>和</a:t>
            </a:r>
            <a:r>
              <a:rPr lang="en-US" altLang="zh-CN" b="0" i="0" dirty="0">
                <a:solidFill>
                  <a:srgbClr val="374151"/>
                </a:solidFill>
                <a:effectLst/>
                <a:latin typeface="Söhne"/>
              </a:rPr>
              <a:t>Block Diagonal Sparse</a:t>
            </a:r>
            <a:r>
              <a:rPr lang="zh-CN" altLang="en-US" b="0" i="0" dirty="0">
                <a:solidFill>
                  <a:srgbClr val="374151"/>
                </a:solidFill>
                <a:effectLst/>
                <a:latin typeface="Söhne"/>
              </a:rPr>
              <a:t>结构来减少计算量。</a:t>
            </a:r>
          </a:p>
          <a:p>
            <a:pPr algn="l">
              <a:buFont typeface="Arial" panose="020B0604020202020204" pitchFamily="34" charset="0"/>
              <a:buChar char="•"/>
            </a:pPr>
            <a:r>
              <a:rPr lang="en-US" altLang="zh-CN" b="0" i="0" dirty="0">
                <a:solidFill>
                  <a:srgbClr val="374151"/>
                </a:solidFill>
                <a:effectLst/>
                <a:latin typeface="Söhne"/>
              </a:rPr>
              <a:t>Small world networks</a:t>
            </a:r>
            <a:r>
              <a:rPr lang="zh-CN" altLang="en-US" b="0" i="0" dirty="0">
                <a:solidFill>
                  <a:srgbClr val="374151"/>
                </a:solidFill>
                <a:effectLst/>
                <a:latin typeface="Söhne"/>
              </a:rPr>
              <a:t>：在小世界网络中，每个节点都与其它节点连接。但是，这些连接通常具有非常稀疏的结构，这可以利用</a:t>
            </a:r>
            <a:r>
              <a:rPr lang="en-US" altLang="zh-CN" b="0" i="0" dirty="0" err="1">
                <a:solidFill>
                  <a:srgbClr val="374151"/>
                </a:solidFill>
                <a:effectLst/>
                <a:latin typeface="Söhne"/>
              </a:rPr>
              <a:t>Blocksparse</a:t>
            </a:r>
            <a:r>
              <a:rPr lang="zh-CN" altLang="en-US" b="0" i="0" dirty="0">
                <a:solidFill>
                  <a:srgbClr val="374151"/>
                </a:solidFill>
                <a:effectLst/>
                <a:latin typeface="Söhne"/>
              </a:rPr>
              <a:t>来减少计算量。</a:t>
            </a:r>
          </a:p>
          <a:p>
            <a:pPr algn="l">
              <a:buFont typeface="Arial" panose="020B0604020202020204" pitchFamily="34" charset="0"/>
              <a:buChar char="•"/>
            </a:pPr>
            <a:r>
              <a:rPr lang="en-US" altLang="zh-CN" b="0" i="0" dirty="0">
                <a:solidFill>
                  <a:srgbClr val="374151"/>
                </a:solidFill>
                <a:effectLst/>
                <a:latin typeface="Söhne"/>
              </a:rPr>
              <a:t>Large matrix + larger blocks</a:t>
            </a:r>
            <a:r>
              <a:rPr lang="zh-CN" altLang="en-US" b="0" i="0" dirty="0">
                <a:solidFill>
                  <a:srgbClr val="374151"/>
                </a:solidFill>
                <a:effectLst/>
                <a:latin typeface="Söhne"/>
              </a:rPr>
              <a:t>：在大矩阵中，每个</a:t>
            </a:r>
            <a:r>
              <a:rPr lang="en-US" altLang="zh-CN" b="0" i="0" dirty="0">
                <a:solidFill>
                  <a:srgbClr val="374151"/>
                </a:solidFill>
                <a:effectLst/>
                <a:latin typeface="Söhne"/>
              </a:rPr>
              <a:t>Block</a:t>
            </a:r>
            <a:r>
              <a:rPr lang="zh-CN" altLang="en-US" b="0" i="0" dirty="0">
                <a:solidFill>
                  <a:srgbClr val="374151"/>
                </a:solidFill>
                <a:effectLst/>
                <a:latin typeface="Söhne"/>
              </a:rPr>
              <a:t>所涉及的计算量会比较大，但是这些</a:t>
            </a:r>
            <a:r>
              <a:rPr lang="en-US" altLang="zh-CN" b="0" i="0" dirty="0">
                <a:solidFill>
                  <a:srgbClr val="374151"/>
                </a:solidFill>
                <a:effectLst/>
                <a:latin typeface="Söhne"/>
              </a:rPr>
              <a:t>Block</a:t>
            </a:r>
            <a:r>
              <a:rPr lang="zh-CN" altLang="en-US" b="0" i="0" dirty="0">
                <a:solidFill>
                  <a:srgbClr val="374151"/>
                </a:solidFill>
                <a:effectLst/>
                <a:latin typeface="Söhne"/>
              </a:rPr>
              <a:t>之间的连接相对稀疏。因此，使用</a:t>
            </a:r>
            <a:r>
              <a:rPr lang="en-US" altLang="zh-CN" b="0" i="0" dirty="0" err="1">
                <a:solidFill>
                  <a:srgbClr val="374151"/>
                </a:solidFill>
                <a:effectLst/>
                <a:latin typeface="Söhne"/>
              </a:rPr>
              <a:t>Blocksparse</a:t>
            </a:r>
            <a:r>
              <a:rPr lang="zh-CN" altLang="en-US" b="0" i="0" dirty="0">
                <a:solidFill>
                  <a:srgbClr val="374151"/>
                </a:solidFill>
                <a:effectLst/>
                <a:latin typeface="Söhne"/>
              </a:rPr>
              <a:t>可以在减少计算量的同时，减小内存占用。</a:t>
            </a:r>
          </a:p>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4</a:t>
            </a:fld>
            <a:endParaRPr lang="zh-CN" altLang="en-US"/>
          </a:p>
        </p:txBody>
      </p:sp>
    </p:spTree>
    <p:extLst>
      <p:ext uri="{BB962C8B-B14F-4D97-AF65-F5344CB8AC3E}">
        <p14:creationId xmlns:p14="http://schemas.microsoft.com/office/powerpoint/2010/main" val="362489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两个重要组件为一个块稀疏矩阵乘法核和一个块稀疏卷积核，都支持任意块大小，并针对</a:t>
            </a:r>
            <a:r>
              <a:rPr lang="en-US" altLang="zh-CN" dirty="0"/>
              <a:t>8×8</a:t>
            </a:r>
            <a:r>
              <a:rPr lang="zh-CN" altLang="en-US" dirty="0"/>
              <a:t>、</a:t>
            </a:r>
            <a:r>
              <a:rPr lang="en-US" altLang="zh-CN" dirty="0"/>
              <a:t>16×16</a:t>
            </a:r>
            <a:r>
              <a:rPr lang="zh-CN" altLang="en-US" dirty="0"/>
              <a:t>和</a:t>
            </a:r>
            <a:r>
              <a:rPr lang="en-US" altLang="zh-CN" dirty="0"/>
              <a:t>32×32</a:t>
            </a:r>
            <a:r>
              <a:rPr lang="zh-CN" altLang="en-US" dirty="0"/>
              <a:t>块大小进行了优化。</a:t>
            </a:r>
          </a:p>
          <a:p>
            <a:endParaRPr lang="zh-CN" altLang="en-US" dirty="0"/>
          </a:p>
          <a:p>
            <a:r>
              <a:rPr lang="zh-CN" altLang="en-US" dirty="0"/>
              <a:t>矩阵乘法内核支持任意块布局，由掩码矩阵指定。此外，特征轴是可配置的。卷积内核支持任何统一或非统一大小的非连续输入</a:t>
            </a:r>
            <a:r>
              <a:rPr lang="en-US" altLang="zh-CN" dirty="0"/>
              <a:t>/</a:t>
            </a:r>
            <a:r>
              <a:rPr lang="zh-CN" altLang="en-US" dirty="0"/>
              <a:t>输出特征块，但是</a:t>
            </a:r>
            <a:r>
              <a:rPr lang="en-US" altLang="zh-CN" dirty="0"/>
              <a:t>32x32</a:t>
            </a:r>
            <a:r>
              <a:rPr lang="zh-CN" altLang="en-US" dirty="0"/>
              <a:t>的倍数表现最佳。除了膨胀、步幅、填充和边缘偏置之外，还支持任意密集空间滤波器大小。</a:t>
            </a:r>
          </a:p>
          <a:p>
            <a:endParaRPr lang="zh-CN" altLang="en-US" dirty="0"/>
          </a:p>
          <a:p>
            <a:r>
              <a:rPr lang="zh-CN" altLang="en-US" dirty="0"/>
              <a:t>还包括一些高效的辅助操作，用于常见操作，如激活的层和批量归一化，权重的</a:t>
            </a:r>
            <a:r>
              <a:rPr lang="en-US" altLang="zh-CN" dirty="0"/>
              <a:t>L2</a:t>
            </a:r>
            <a:r>
              <a:rPr lang="zh-CN" altLang="en-US" dirty="0"/>
              <a:t>归一化，</a:t>
            </a:r>
            <a:r>
              <a:rPr lang="en-US" altLang="zh-CN" dirty="0"/>
              <a:t>dropout</a:t>
            </a:r>
            <a:r>
              <a:rPr lang="zh-CN" altLang="en-US" dirty="0"/>
              <a:t>、激活函数和逐元素数学。由于稀疏网络允许比稠密网络更大的激活张量，因此在</a:t>
            </a:r>
            <a:r>
              <a:rPr lang="en-US" altLang="zh-CN" dirty="0"/>
              <a:t>GPU</a:t>
            </a:r>
            <a:r>
              <a:rPr lang="zh-CN" altLang="en-US" dirty="0"/>
              <a:t>硬件上，操作往往是带宽受限的而不是计算受限的。降低精度格式可以显著降低带宽，有助于缓解这个问题。为此，内核支持</a:t>
            </a:r>
            <a:r>
              <a:rPr lang="en-US" altLang="zh-CN" dirty="0"/>
              <a:t>fp16</a:t>
            </a:r>
            <a:r>
              <a:rPr lang="zh-CN" altLang="en-US" dirty="0"/>
              <a:t>以及在积极开发中的其他紧凑格式，如</a:t>
            </a:r>
            <a:r>
              <a:rPr lang="en-US" altLang="zh-CN" dirty="0"/>
              <a:t>bfloat16</a:t>
            </a:r>
            <a:r>
              <a:rPr lang="zh-CN" altLang="en-US" dirty="0"/>
              <a:t>。</a:t>
            </a:r>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360295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列的一个项目源码结构图，可以看到除了上述的操作外，还实现了</a:t>
            </a:r>
            <a:r>
              <a:rPr lang="en-US" altLang="zh-CN" dirty="0" err="1"/>
              <a:t>lstm</a:t>
            </a:r>
            <a:r>
              <a:rPr lang="zh-CN" altLang="en-US" dirty="0"/>
              <a:t>，优化，量化以及</a:t>
            </a:r>
            <a:r>
              <a:rPr lang="en-US" altLang="zh-CN" dirty="0"/>
              <a:t>transformer</a:t>
            </a:r>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6</a:t>
            </a:fld>
            <a:endParaRPr lang="zh-CN" altLang="en-US"/>
          </a:p>
        </p:txBody>
      </p:sp>
    </p:spTree>
    <p:extLst>
      <p:ext uri="{BB962C8B-B14F-4D97-AF65-F5344CB8AC3E}">
        <p14:creationId xmlns:p14="http://schemas.microsoft.com/office/powerpoint/2010/main" val="65454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7</a:t>
            </a:fld>
            <a:endParaRPr lang="zh-CN" altLang="en-US"/>
          </a:p>
        </p:txBody>
      </p:sp>
    </p:spTree>
    <p:extLst>
      <p:ext uri="{BB962C8B-B14F-4D97-AF65-F5344CB8AC3E}">
        <p14:creationId xmlns:p14="http://schemas.microsoft.com/office/powerpoint/2010/main" val="279509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374151"/>
                </a:solidFill>
                <a:effectLst/>
                <a:latin typeface="Söhne"/>
              </a:rPr>
              <a:t>`</a:t>
            </a:r>
            <a:r>
              <a:rPr lang="en-US" altLang="zh-CN" b="0" i="0" dirty="0" err="1">
                <a:solidFill>
                  <a:srgbClr val="374151"/>
                </a:solidFill>
                <a:effectLst/>
                <a:latin typeface="Söhne"/>
              </a:rPr>
              <a:t>BsmmXprop_CN</a:t>
            </a:r>
            <a:r>
              <a:rPr lang="zh-CN" altLang="en-US" b="0" i="0" dirty="0">
                <a:solidFill>
                  <a:srgbClr val="374151"/>
                </a:solidFill>
                <a:effectLst/>
                <a:latin typeface="Söhne"/>
              </a:rPr>
              <a:t>和</a:t>
            </a:r>
            <a:r>
              <a:rPr lang="en-US" altLang="zh-CN" b="0" i="0" dirty="0" err="1">
                <a:solidFill>
                  <a:srgbClr val="374151"/>
                </a:solidFill>
                <a:effectLst/>
                <a:latin typeface="Söhne"/>
              </a:rPr>
              <a:t>BsmmUpdat_CN</a:t>
            </a:r>
            <a:r>
              <a:rPr lang="en-US" altLang="zh-CN" b="0" i="0" dirty="0">
                <a:solidFill>
                  <a:srgbClr val="374151"/>
                </a:solidFill>
                <a:effectLst/>
                <a:latin typeface="Söhne"/>
              </a:rPr>
              <a:t>`——</a:t>
            </a:r>
            <a:r>
              <a:rPr lang="zh-CN" altLang="en-US" b="0" i="0" dirty="0">
                <a:solidFill>
                  <a:srgbClr val="374151"/>
                </a:solidFill>
                <a:effectLst/>
                <a:latin typeface="Söhne"/>
              </a:rPr>
              <a:t>执行</a:t>
            </a:r>
            <a:r>
              <a:rPr lang="en-US" altLang="zh-CN" b="0" i="0" dirty="0" err="1">
                <a:solidFill>
                  <a:srgbClr val="374151"/>
                </a:solidFill>
                <a:effectLst/>
                <a:latin typeface="Söhne"/>
              </a:rPr>
              <a:t>Blocksparse</a:t>
            </a:r>
            <a:r>
              <a:rPr lang="zh-CN" altLang="en-US" b="0" i="0" dirty="0">
                <a:solidFill>
                  <a:srgbClr val="374151"/>
                </a:solidFill>
                <a:effectLst/>
                <a:latin typeface="Söhne"/>
              </a:rPr>
              <a:t>的矩阵乘法</a:t>
            </a:r>
            <a:r>
              <a:rPr lang="en-US" altLang="zh-CN" b="0" i="0" dirty="0">
                <a:solidFill>
                  <a:srgbClr val="374151"/>
                </a:solidFill>
                <a:effectLst/>
                <a:latin typeface="Söhne"/>
              </a:rPr>
              <a:t>(</a:t>
            </a:r>
            <a:r>
              <a:rPr lang="zh-CN" altLang="en-US" b="0" i="0" dirty="0">
                <a:solidFill>
                  <a:srgbClr val="374151"/>
                </a:solidFill>
                <a:effectLst/>
                <a:latin typeface="Söhne"/>
              </a:rPr>
              <a:t>前向传播和反向传播</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en-US" altLang="zh-CN" b="0" i="0" dirty="0" err="1">
                <a:solidFill>
                  <a:srgbClr val="374151"/>
                </a:solidFill>
                <a:effectLst/>
                <a:latin typeface="Söhne"/>
              </a:rPr>
              <a:t>BsmmGatedXprop_CN</a:t>
            </a:r>
            <a:r>
              <a:rPr lang="zh-CN" altLang="en-US" b="0" i="0" dirty="0">
                <a:solidFill>
                  <a:srgbClr val="374151"/>
                </a:solidFill>
                <a:effectLst/>
                <a:latin typeface="Söhne"/>
              </a:rPr>
              <a:t>和</a:t>
            </a:r>
            <a:r>
              <a:rPr lang="en-US" altLang="zh-CN" b="0" i="0" dirty="0" err="1">
                <a:solidFill>
                  <a:srgbClr val="374151"/>
                </a:solidFill>
                <a:effectLst/>
                <a:latin typeface="Söhne"/>
              </a:rPr>
              <a:t>BsmmGatedUpdat_CN</a:t>
            </a:r>
            <a:r>
              <a:rPr lang="en-US" altLang="zh-CN" b="0" i="0" dirty="0">
                <a:solidFill>
                  <a:srgbClr val="374151"/>
                </a:solidFill>
                <a:effectLst/>
                <a:latin typeface="Söhne"/>
              </a:rPr>
              <a:t>`——</a:t>
            </a:r>
            <a:r>
              <a:rPr lang="zh-CN" altLang="en-US" b="0" i="0" dirty="0">
                <a:solidFill>
                  <a:srgbClr val="374151"/>
                </a:solidFill>
                <a:effectLst/>
                <a:latin typeface="Söhne"/>
              </a:rPr>
              <a:t>执行带有门控单元的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矩阵乘法。</a:t>
            </a:r>
            <a:r>
              <a:rPr lang="en-US" altLang="zh-CN" b="0" i="0" dirty="0">
                <a:solidFill>
                  <a:srgbClr val="374151"/>
                </a:solidFill>
                <a:effectLst/>
                <a:latin typeface="Söhne"/>
              </a:rPr>
              <a:t>`hgemm_blocksparse_xn_64_sdd</a:t>
            </a:r>
            <a:r>
              <a:rPr lang="zh-CN" altLang="en-US" b="0" i="0" dirty="0">
                <a:solidFill>
                  <a:srgbClr val="374151"/>
                </a:solidFill>
                <a:effectLst/>
                <a:latin typeface="Söhne"/>
              </a:rPr>
              <a:t>、</a:t>
            </a:r>
            <a:r>
              <a:rPr lang="en-US" altLang="zh-CN" b="0" i="0" dirty="0">
                <a:solidFill>
                  <a:srgbClr val="374151"/>
                </a:solidFill>
                <a:effectLst/>
                <a:latin typeface="Söhne"/>
              </a:rPr>
              <a:t>hgemm_blocksparse_xn_128_sdd</a:t>
            </a:r>
            <a:r>
              <a:rPr lang="zh-CN" altLang="en-US" b="0" i="0" dirty="0">
                <a:solidFill>
                  <a:srgbClr val="374151"/>
                </a:solidFill>
                <a:effectLst/>
                <a:latin typeface="Söhne"/>
              </a:rPr>
              <a:t>和</a:t>
            </a:r>
            <a:r>
              <a:rPr lang="en-US" altLang="zh-CN" b="0" i="0" dirty="0" err="1">
                <a:solidFill>
                  <a:srgbClr val="374151"/>
                </a:solidFill>
                <a:effectLst/>
                <a:latin typeface="Söhne"/>
              </a:rPr>
              <a:t>hgemm_blocksparse_nx_dsd</a:t>
            </a:r>
            <a:r>
              <a:rPr lang="zh-CN" altLang="en-US" b="0" i="0" dirty="0">
                <a:solidFill>
                  <a:srgbClr val="374151"/>
                </a:solidFill>
                <a:effectLst/>
                <a:latin typeface="Söhne"/>
              </a:rPr>
              <a:t>等函数</a:t>
            </a:r>
            <a:r>
              <a:rPr lang="en-US" altLang="zh-CN" b="0" i="0" dirty="0">
                <a:solidFill>
                  <a:srgbClr val="374151"/>
                </a:solidFill>
                <a:effectLst/>
                <a:latin typeface="Söhne"/>
              </a:rPr>
              <a:t>`</a:t>
            </a:r>
            <a:r>
              <a:rPr lang="zh-CN" altLang="en-US" b="0" i="0" dirty="0">
                <a:solidFill>
                  <a:srgbClr val="374151"/>
                </a:solidFill>
                <a:effectLst/>
                <a:latin typeface="Söhne"/>
              </a:rPr>
              <a:t>不同数据类型（</a:t>
            </a:r>
            <a:r>
              <a:rPr lang="en-US" altLang="zh-CN" b="0" i="0" dirty="0" err="1">
                <a:solidFill>
                  <a:srgbClr val="374151"/>
                </a:solidFill>
                <a:effectLst/>
                <a:latin typeface="Söhne"/>
              </a:rPr>
              <a:t>ehalf</a:t>
            </a:r>
            <a:r>
              <a:rPr lang="zh-CN" altLang="en-US" b="0" i="0" dirty="0">
                <a:solidFill>
                  <a:srgbClr val="374151"/>
                </a:solidFill>
                <a:effectLst/>
                <a:latin typeface="Söhne"/>
              </a:rPr>
              <a:t>、</a:t>
            </a:r>
            <a:r>
              <a:rPr lang="en-US" altLang="zh-CN" b="0" i="0" dirty="0" err="1">
                <a:solidFill>
                  <a:srgbClr val="374151"/>
                </a:solidFill>
                <a:effectLst/>
                <a:latin typeface="Söhne"/>
              </a:rPr>
              <a:t>bhalf</a:t>
            </a:r>
            <a:r>
              <a:rPr lang="zh-CN" altLang="en-US" b="0" i="0" dirty="0">
                <a:solidFill>
                  <a:srgbClr val="374151"/>
                </a:solidFill>
                <a:effectLst/>
                <a:latin typeface="Söhne"/>
              </a:rPr>
              <a:t>、</a:t>
            </a:r>
            <a:r>
              <a:rPr lang="en-US" altLang="zh-CN" b="0" i="0" dirty="0">
                <a:solidFill>
                  <a:srgbClr val="374151"/>
                </a:solidFill>
                <a:effectLst/>
                <a:latin typeface="Söhne"/>
              </a:rPr>
              <a:t>float</a:t>
            </a:r>
            <a:r>
              <a:rPr lang="zh-CN" altLang="en-US" b="0" i="0" dirty="0">
                <a:solidFill>
                  <a:srgbClr val="374151"/>
                </a:solidFill>
                <a:effectLst/>
                <a:latin typeface="Söhne"/>
              </a:rPr>
              <a:t>）和块大小（</a:t>
            </a:r>
            <a:r>
              <a:rPr lang="en-US" altLang="zh-CN" b="0" i="0" dirty="0">
                <a:solidFill>
                  <a:srgbClr val="374151"/>
                </a:solidFill>
                <a:effectLst/>
                <a:latin typeface="Söhne"/>
              </a:rPr>
              <a:t>64x64</a:t>
            </a:r>
            <a:r>
              <a:rPr lang="zh-CN" altLang="en-US" b="0" i="0" dirty="0">
                <a:solidFill>
                  <a:srgbClr val="374151"/>
                </a:solidFill>
                <a:effectLst/>
                <a:latin typeface="Söhne"/>
              </a:rPr>
              <a:t>、</a:t>
            </a:r>
            <a:r>
              <a:rPr lang="en-US" altLang="zh-CN" b="0" i="0" dirty="0">
                <a:solidFill>
                  <a:srgbClr val="374151"/>
                </a:solidFill>
                <a:effectLst/>
                <a:latin typeface="Söhne"/>
              </a:rPr>
              <a:t>128x128</a:t>
            </a:r>
            <a:r>
              <a:rPr lang="zh-CN" altLang="en-US" b="0" i="0" dirty="0">
                <a:solidFill>
                  <a:srgbClr val="374151"/>
                </a:solidFill>
                <a:effectLst/>
                <a:latin typeface="Söhne"/>
              </a:rPr>
              <a:t>等）的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矩阵乘法的实现。</a:t>
            </a:r>
            <a:r>
              <a:rPr lang="en-US" altLang="zh-CN" b="0" i="0" dirty="0">
                <a:solidFill>
                  <a:srgbClr val="374151"/>
                </a:solidFill>
                <a:effectLst/>
                <a:latin typeface="Söhne"/>
              </a:rPr>
              <a:t>`hgemm_blocksparse_nt_64_dds</a:t>
            </a:r>
            <a:r>
              <a:rPr lang="zh-CN" altLang="en-US" b="0" i="0" dirty="0">
                <a:solidFill>
                  <a:srgbClr val="374151"/>
                </a:solidFill>
                <a:effectLst/>
                <a:latin typeface="Söhne"/>
              </a:rPr>
              <a:t>、</a:t>
            </a:r>
            <a:r>
              <a:rPr lang="en-US" altLang="zh-CN" b="0" i="0" dirty="0">
                <a:solidFill>
                  <a:srgbClr val="374151"/>
                </a:solidFill>
                <a:effectLst/>
                <a:latin typeface="Söhne"/>
              </a:rPr>
              <a:t>hgemm_blocksparse_nt_128_dds</a:t>
            </a:r>
            <a:r>
              <a:rPr lang="zh-CN" altLang="en-US" b="0" i="0" dirty="0">
                <a:solidFill>
                  <a:srgbClr val="374151"/>
                </a:solidFill>
                <a:effectLst/>
                <a:latin typeface="Söhne"/>
              </a:rPr>
              <a:t>和</a:t>
            </a:r>
            <a:r>
              <a:rPr lang="en-US" altLang="zh-CN" b="0" i="0" dirty="0" err="1">
                <a:solidFill>
                  <a:srgbClr val="374151"/>
                </a:solidFill>
                <a:effectLst/>
                <a:latin typeface="Söhne"/>
              </a:rPr>
              <a:t>hgemm_blocksparse_tn_dds</a:t>
            </a:r>
            <a:r>
              <a:rPr lang="zh-CN" altLang="en-US" b="0" i="0" dirty="0">
                <a:solidFill>
                  <a:srgbClr val="374151"/>
                </a:solidFill>
                <a:effectLst/>
                <a:latin typeface="Söhne"/>
              </a:rPr>
              <a:t>等函数</a:t>
            </a:r>
            <a:r>
              <a:rPr lang="en-US" altLang="zh-CN" b="0" i="0" dirty="0">
                <a:solidFill>
                  <a:srgbClr val="374151"/>
                </a:solidFill>
                <a:effectLst/>
                <a:latin typeface="Söhne"/>
              </a:rPr>
              <a:t>`</a:t>
            </a:r>
            <a:r>
              <a:rPr lang="zh-CN" altLang="en-US" b="0" i="0" dirty="0">
                <a:solidFill>
                  <a:srgbClr val="374151"/>
                </a:solidFill>
                <a:effectLst/>
                <a:latin typeface="Söhne"/>
              </a:rPr>
              <a:t>，是不同数据类型和块大小的</a:t>
            </a:r>
            <a:r>
              <a:rPr lang="en-US" altLang="zh-CN" b="0" i="0" dirty="0" err="1">
                <a:solidFill>
                  <a:srgbClr val="374151"/>
                </a:solidFill>
                <a:effectLst/>
                <a:latin typeface="Söhne"/>
              </a:rPr>
              <a:t>Blocksparse</a:t>
            </a:r>
            <a:r>
              <a:rPr lang="zh-CN" altLang="en-US" b="0" i="0" dirty="0">
                <a:solidFill>
                  <a:srgbClr val="374151"/>
                </a:solidFill>
                <a:effectLst/>
                <a:latin typeface="Söhne"/>
              </a:rPr>
              <a:t>矩阵反向传播的实现。</a:t>
            </a:r>
            <a:endParaRPr lang="en-US" altLang="zh-CN" b="0" i="0" dirty="0">
              <a:solidFill>
                <a:srgbClr val="374151"/>
              </a:solidFill>
              <a:effectLst/>
              <a:latin typeface="Söhne"/>
            </a:endParaRPr>
          </a:p>
          <a:p>
            <a:pPr algn="l">
              <a:buFont typeface="Arial" panose="020B0604020202020204" pitchFamily="34" charset="0"/>
              <a:buChar char="•"/>
            </a:pPr>
            <a:r>
              <a:rPr lang="zh-CN" altLang="en-US" b="0" i="0" dirty="0">
                <a:solidFill>
                  <a:srgbClr val="374151"/>
                </a:solidFill>
                <a:effectLst/>
                <a:latin typeface="Söhne"/>
              </a:rPr>
              <a:t>具体操作就是根据已有的输入参数来进行一系列判断来确定使用对应的核函数来进行计算</a:t>
            </a:r>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8</a:t>
            </a:fld>
            <a:endParaRPr lang="zh-CN" altLang="en-US"/>
          </a:p>
        </p:txBody>
      </p:sp>
    </p:spTree>
    <p:extLst>
      <p:ext uri="{BB962C8B-B14F-4D97-AF65-F5344CB8AC3E}">
        <p14:creationId xmlns:p14="http://schemas.microsoft.com/office/powerpoint/2010/main" val="170883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9</a:t>
            </a:fld>
            <a:endParaRPr lang="zh-CN" altLang="en-US"/>
          </a:p>
        </p:txBody>
      </p:sp>
    </p:spTree>
    <p:extLst>
      <p:ext uri="{BB962C8B-B14F-4D97-AF65-F5344CB8AC3E}">
        <p14:creationId xmlns:p14="http://schemas.microsoft.com/office/powerpoint/2010/main" val="397497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10</a:t>
            </a:fld>
            <a:endParaRPr lang="zh-CN" altLang="en-US"/>
          </a:p>
        </p:txBody>
      </p:sp>
    </p:spTree>
    <p:extLst>
      <p:ext uri="{BB962C8B-B14F-4D97-AF65-F5344CB8AC3E}">
        <p14:creationId xmlns:p14="http://schemas.microsoft.com/office/powerpoint/2010/main" val="386156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2023/3/12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2023/3/12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2023/3/12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2023/3/12</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5.png"/><Relationship Id="rId18" Type="http://schemas.openxmlformats.org/officeDocument/2006/relationships/customXml" Target="../ink/ink14.xml"/><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customXml" Target="../ink/ink11.xml"/><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customXml" Target="../ink/ink13.xml"/><Relationship Id="rId1" Type="http://schemas.openxmlformats.org/officeDocument/2006/relationships/slideLayout" Target="../slideLayouts/slideLayout13.xml"/><Relationship Id="rId6" Type="http://schemas.openxmlformats.org/officeDocument/2006/relationships/customXml" Target="../ink/ink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10.xml"/><Relationship Id="rId19"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3.png"/><Relationship Id="rId14" Type="http://schemas.openxmlformats.org/officeDocument/2006/relationships/customXml" Target="../ink/ink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ustomXml" Target="../ink/ink7.xml"/><Relationship Id="rId5" Type="http://schemas.openxmlformats.org/officeDocument/2006/relationships/image" Target="../media/image12.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0" y="2895328"/>
            <a:ext cx="9144000" cy="1067343"/>
          </a:xfrm>
          <a:prstGeom prst="rect">
            <a:avLst/>
          </a:prstGeom>
          <a:noFill/>
        </p:spPr>
        <p:txBody>
          <a:bodyPr wrap="square" rtlCol="0">
            <a:spAutoFit/>
          </a:bodyPr>
          <a:lstStyle/>
          <a:p>
            <a:pPr algn="ctr">
              <a:lnSpc>
                <a:spcPct val="130000"/>
              </a:lnSpc>
            </a:pPr>
            <a:r>
              <a:rPr lang="en-US" altLang="zh-CN" sz="5400" b="1" dirty="0" err="1">
                <a:solidFill>
                  <a:srgbClr val="003399"/>
                </a:solidFill>
                <a:latin typeface="微软雅黑" panose="020B0503020204020204" pitchFamily="34" charset="-122"/>
                <a:ea typeface="微软雅黑" panose="020B0503020204020204" pitchFamily="34" charset="-122"/>
              </a:rPr>
              <a:t>Blocksparse</a:t>
            </a:r>
            <a:r>
              <a:rPr lang="en-US" altLang="zh-CN" sz="5400" b="1" dirty="0">
                <a:solidFill>
                  <a:srgbClr val="003399"/>
                </a:solidFill>
                <a:latin typeface="微软雅黑" panose="020B0503020204020204" pitchFamily="34" charset="-122"/>
                <a:ea typeface="微软雅黑" panose="020B0503020204020204" pitchFamily="34" charset="-122"/>
              </a:rPr>
              <a:t> GPU kernels</a:t>
            </a:r>
            <a:endParaRPr lang="zh-CN" altLang="en-US" sz="5400" b="1" dirty="0">
              <a:solidFill>
                <a:srgbClr val="00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114675"/>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C7A738D8-5464-C331-605C-70A1DB38A8F0}"/>
              </a:ext>
            </a:extLst>
          </p:cNvPr>
          <p:cNvPicPr>
            <a:picLocks noChangeAspect="1"/>
          </p:cNvPicPr>
          <p:nvPr/>
        </p:nvPicPr>
        <p:blipFill>
          <a:blip r:embed="rId3"/>
          <a:stretch>
            <a:fillRect/>
          </a:stretch>
        </p:blipFill>
        <p:spPr>
          <a:xfrm>
            <a:off x="0" y="1452371"/>
            <a:ext cx="5330283" cy="4427254"/>
          </a:xfrm>
          <a:prstGeom prst="rect">
            <a:avLst/>
          </a:prstGeom>
        </p:spPr>
      </p:pic>
      <p:sp>
        <p:nvSpPr>
          <p:cNvPr id="13" name="文本框 12">
            <a:extLst>
              <a:ext uri="{FF2B5EF4-FFF2-40B4-BE49-F238E27FC236}">
                <a16:creationId xmlns:a16="http://schemas.microsoft.com/office/drawing/2014/main" id="{48F630DB-3A3A-DDA3-ADE6-DE15051015FF}"/>
              </a:ext>
            </a:extLst>
          </p:cNvPr>
          <p:cNvSpPr txBox="1"/>
          <p:nvPr/>
        </p:nvSpPr>
        <p:spPr>
          <a:xfrm>
            <a:off x="5330284" y="1617680"/>
            <a:ext cx="3813716" cy="4524315"/>
          </a:xfrm>
          <a:prstGeom prst="rect">
            <a:avLst/>
          </a:prstGeom>
          <a:noFill/>
        </p:spPr>
        <p:txBody>
          <a:bodyPr wrap="square">
            <a:spAutoFit/>
          </a:bodyPr>
          <a:lstStyle/>
          <a:p>
            <a:r>
              <a:rPr lang="zh-CN" altLang="en-US" b="0" i="0" dirty="0">
                <a:solidFill>
                  <a:srgbClr val="374151"/>
                </a:solidFill>
                <a:effectLst/>
                <a:latin typeface="+mn-ea"/>
              </a:rPr>
              <a:t>用于</a:t>
            </a:r>
            <a:r>
              <a:rPr lang="zh-CN" altLang="en-US" b="0" i="0" dirty="0">
                <a:solidFill>
                  <a:srgbClr val="FF0000"/>
                </a:solidFill>
                <a:effectLst/>
                <a:latin typeface="+mn-ea"/>
              </a:rPr>
              <a:t>计算 </a:t>
            </a:r>
            <a:r>
              <a:rPr lang="en-US" altLang="zh-CN" b="0" i="0" dirty="0" err="1">
                <a:solidFill>
                  <a:srgbClr val="FF0000"/>
                </a:solidFill>
                <a:effectLst/>
                <a:latin typeface="+mn-ea"/>
              </a:rPr>
              <a:t>Blocksparse</a:t>
            </a:r>
            <a:r>
              <a:rPr lang="en-US" altLang="zh-CN" b="0" i="0" dirty="0">
                <a:solidFill>
                  <a:srgbClr val="FF0000"/>
                </a:solidFill>
                <a:effectLst/>
                <a:latin typeface="+mn-ea"/>
              </a:rPr>
              <a:t> </a:t>
            </a:r>
            <a:r>
              <a:rPr lang="zh-CN" altLang="en-US" b="0" i="0" dirty="0">
                <a:solidFill>
                  <a:srgbClr val="FF0000"/>
                </a:solidFill>
                <a:effectLst/>
                <a:latin typeface="+mn-ea"/>
              </a:rPr>
              <a:t>卷积的输出形状</a:t>
            </a:r>
            <a:endParaRPr lang="en-US" altLang="zh-CN" b="0" i="0" dirty="0">
              <a:solidFill>
                <a:srgbClr val="FF0000"/>
              </a:solidFill>
              <a:effectLst/>
              <a:latin typeface="+mn-ea"/>
            </a:endParaRPr>
          </a:p>
          <a:p>
            <a:endParaRPr lang="en-US" altLang="zh-CN" b="0" i="0" dirty="0">
              <a:solidFill>
                <a:srgbClr val="374151"/>
              </a:solidFill>
              <a:effectLst/>
              <a:latin typeface="+mn-ea"/>
            </a:endParaRPr>
          </a:p>
          <a:p>
            <a:r>
              <a:rPr lang="zh-CN" altLang="en-US" b="0" i="0" dirty="0">
                <a:solidFill>
                  <a:srgbClr val="374151"/>
                </a:solidFill>
                <a:effectLst/>
                <a:latin typeface="+mn-ea"/>
              </a:rPr>
              <a:t>根据卷积的模式，</a:t>
            </a:r>
            <a:r>
              <a:rPr lang="zh-CN" altLang="en-US" b="0" i="0" dirty="0">
                <a:solidFill>
                  <a:srgbClr val="FF0000"/>
                </a:solidFill>
                <a:effectLst/>
                <a:latin typeface="+mn-ea"/>
              </a:rPr>
              <a:t>分别计算前向传播、反向传播和权重更新时的输出形状。</a:t>
            </a:r>
            <a:r>
              <a:rPr lang="zh-CN" altLang="en-US" b="0" i="0" dirty="0">
                <a:solidFill>
                  <a:srgbClr val="374151"/>
                </a:solidFill>
                <a:effectLst/>
                <a:latin typeface="+mn-ea"/>
              </a:rPr>
              <a:t>其中，前向传播的输出形状由输入数据的尺寸和卷积核的尺寸决定，反向传播的输出形状由输入梯度的尺寸和卷积核的尺寸决定，权重更新的输出形状由卷积核的尺寸和输入数据的尺寸决定。</a:t>
            </a:r>
            <a:endParaRPr lang="en-US" altLang="zh-CN" dirty="0">
              <a:solidFill>
                <a:srgbClr val="374151"/>
              </a:solidFill>
              <a:latin typeface="+mn-ea"/>
            </a:endParaRPr>
          </a:p>
          <a:p>
            <a:endParaRPr lang="en-US" altLang="zh-CN" dirty="0">
              <a:latin typeface="+mn-ea"/>
            </a:endParaRPr>
          </a:p>
          <a:p>
            <a:r>
              <a:rPr lang="zh-CN" altLang="en-US" b="0" i="0" dirty="0">
                <a:solidFill>
                  <a:srgbClr val="374151"/>
                </a:solidFill>
                <a:effectLst/>
                <a:latin typeface="+mn-ea"/>
              </a:rPr>
              <a:t>使用了 </a:t>
            </a:r>
            <a:r>
              <a:rPr lang="en-US" altLang="zh-CN" b="0" i="0" dirty="0">
                <a:solidFill>
                  <a:srgbClr val="374151"/>
                </a:solidFill>
                <a:effectLst/>
                <a:latin typeface="+mn-ea"/>
              </a:rPr>
              <a:t>TensorFlow </a:t>
            </a:r>
            <a:r>
              <a:rPr lang="zh-CN" altLang="en-US" b="0" i="0" dirty="0">
                <a:solidFill>
                  <a:srgbClr val="374151"/>
                </a:solidFill>
                <a:effectLst/>
                <a:latin typeface="+mn-ea"/>
              </a:rPr>
              <a:t>的一些形状相关的函数，例如 </a:t>
            </a:r>
            <a:r>
              <a:rPr lang="en-US" altLang="zh-CN" b="0" i="0" dirty="0" err="1">
                <a:solidFill>
                  <a:srgbClr val="374151"/>
                </a:solidFill>
                <a:effectLst/>
                <a:latin typeface="+mn-ea"/>
              </a:rPr>
              <a:t>WithRankAtLeast</a:t>
            </a:r>
            <a:r>
              <a:rPr lang="en-US" altLang="zh-CN" b="0" i="0" dirty="0">
                <a:solidFill>
                  <a:srgbClr val="374151"/>
                </a:solidFill>
                <a:effectLst/>
                <a:latin typeface="+mn-ea"/>
              </a:rPr>
              <a:t>()</a:t>
            </a:r>
            <a:r>
              <a:rPr lang="zh-CN" altLang="en-US" b="0" i="0" dirty="0">
                <a:solidFill>
                  <a:srgbClr val="374151"/>
                </a:solidFill>
                <a:effectLst/>
                <a:latin typeface="+mn-ea"/>
              </a:rPr>
              <a:t>，</a:t>
            </a:r>
            <a:r>
              <a:rPr lang="en-US" altLang="zh-CN" b="0" i="0" dirty="0">
                <a:solidFill>
                  <a:srgbClr val="374151"/>
                </a:solidFill>
                <a:effectLst/>
                <a:latin typeface="+mn-ea"/>
              </a:rPr>
              <a:t>Dim()</a:t>
            </a:r>
            <a:r>
              <a:rPr lang="zh-CN" altLang="en-US" b="0" i="0" dirty="0">
                <a:solidFill>
                  <a:srgbClr val="374151"/>
                </a:solidFill>
                <a:effectLst/>
                <a:latin typeface="+mn-ea"/>
              </a:rPr>
              <a:t>，</a:t>
            </a:r>
            <a:r>
              <a:rPr lang="en-US" altLang="zh-CN" b="0" i="0" dirty="0" err="1">
                <a:solidFill>
                  <a:srgbClr val="374151"/>
                </a:solidFill>
                <a:effectLst/>
                <a:latin typeface="+mn-ea"/>
              </a:rPr>
              <a:t>MakeDim</a:t>
            </a:r>
            <a:r>
              <a:rPr lang="en-US" altLang="zh-CN" b="0" i="0" dirty="0">
                <a:solidFill>
                  <a:srgbClr val="374151"/>
                </a:solidFill>
                <a:effectLst/>
                <a:latin typeface="+mn-ea"/>
              </a:rPr>
              <a:t>()</a:t>
            </a:r>
            <a:r>
              <a:rPr lang="zh-CN" altLang="en-US" b="0" i="0" dirty="0">
                <a:solidFill>
                  <a:srgbClr val="374151"/>
                </a:solidFill>
                <a:effectLst/>
                <a:latin typeface="+mn-ea"/>
              </a:rPr>
              <a:t>，</a:t>
            </a:r>
            <a:r>
              <a:rPr lang="en-US" altLang="zh-CN" b="0" i="0" dirty="0" err="1">
                <a:solidFill>
                  <a:srgbClr val="374151"/>
                </a:solidFill>
                <a:effectLst/>
                <a:latin typeface="+mn-ea"/>
              </a:rPr>
              <a:t>MakeShape</a:t>
            </a:r>
            <a:r>
              <a:rPr lang="en-US" altLang="zh-CN" b="0" i="0" dirty="0">
                <a:solidFill>
                  <a:srgbClr val="374151"/>
                </a:solidFill>
                <a:effectLst/>
                <a:latin typeface="+mn-ea"/>
              </a:rPr>
              <a:t>() </a:t>
            </a:r>
            <a:r>
              <a:rPr lang="zh-CN" altLang="en-US" b="0" i="0" dirty="0">
                <a:solidFill>
                  <a:srgbClr val="374151"/>
                </a:solidFill>
                <a:effectLst/>
                <a:latin typeface="+mn-ea"/>
              </a:rPr>
              <a:t>等</a:t>
            </a:r>
            <a:endParaRPr lang="zh-CN" altLang="en-US" dirty="0">
              <a:latin typeface="+mn-ea"/>
            </a:endParaRPr>
          </a:p>
        </p:txBody>
      </p:sp>
    </p:spTree>
    <p:extLst>
      <p:ext uri="{BB962C8B-B14F-4D97-AF65-F5344CB8AC3E}">
        <p14:creationId xmlns:p14="http://schemas.microsoft.com/office/powerpoint/2010/main" val="307263657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8F630DB-3A3A-DDA3-ADE6-DE15051015FF}"/>
              </a:ext>
            </a:extLst>
          </p:cNvPr>
          <p:cNvSpPr txBox="1"/>
          <p:nvPr/>
        </p:nvSpPr>
        <p:spPr>
          <a:xfrm>
            <a:off x="4156841" y="1617680"/>
            <a:ext cx="4987159" cy="1754326"/>
          </a:xfrm>
          <a:prstGeom prst="rect">
            <a:avLst/>
          </a:prstGeom>
          <a:noFill/>
        </p:spPr>
        <p:txBody>
          <a:bodyPr wrap="square">
            <a:spAutoFit/>
          </a:bodyPr>
          <a:lstStyle/>
          <a:p>
            <a:r>
              <a:rPr lang="zh-CN" altLang="en-US" b="0" i="0" dirty="0">
                <a:solidFill>
                  <a:srgbClr val="374151"/>
                </a:solidFill>
                <a:effectLst/>
                <a:latin typeface="+mn-ea"/>
              </a:rPr>
              <a:t>从输入张量中读取数据，把它们</a:t>
            </a:r>
            <a:r>
              <a:rPr lang="zh-CN" altLang="en-US" b="0" i="0" dirty="0">
                <a:solidFill>
                  <a:srgbClr val="FF0000"/>
                </a:solidFill>
                <a:effectLst/>
                <a:latin typeface="+mn-ea"/>
              </a:rPr>
              <a:t>传递给 </a:t>
            </a:r>
            <a:r>
              <a:rPr lang="en-US" altLang="zh-CN" b="0" i="0" dirty="0">
                <a:solidFill>
                  <a:srgbClr val="FF0000"/>
                </a:solidFill>
                <a:effectLst/>
                <a:latin typeface="+mn-ea"/>
              </a:rPr>
              <a:t>CUDA kernel </a:t>
            </a:r>
            <a:r>
              <a:rPr lang="zh-CN" altLang="en-US" b="0" i="0" dirty="0">
                <a:solidFill>
                  <a:srgbClr val="FF0000"/>
                </a:solidFill>
                <a:effectLst/>
                <a:latin typeface="+mn-ea"/>
              </a:rPr>
              <a:t>进行计算</a:t>
            </a:r>
            <a:r>
              <a:rPr lang="zh-CN" altLang="en-US" b="0" i="0" dirty="0">
                <a:solidFill>
                  <a:srgbClr val="374151"/>
                </a:solidFill>
                <a:effectLst/>
                <a:latin typeface="+mn-ea"/>
              </a:rPr>
              <a:t>，然后将结果写入输出张量中</a:t>
            </a:r>
            <a:r>
              <a:rPr lang="zh-CN" altLang="en-US" dirty="0">
                <a:solidFill>
                  <a:srgbClr val="374151"/>
                </a:solidFill>
                <a:latin typeface="+mn-ea"/>
              </a:rPr>
              <a:t>。</a:t>
            </a:r>
            <a:endParaRPr lang="en-US" altLang="zh-CN" dirty="0">
              <a:solidFill>
                <a:srgbClr val="374151"/>
              </a:solidFill>
              <a:latin typeface="+mn-ea"/>
            </a:endParaRPr>
          </a:p>
          <a:p>
            <a:endParaRPr lang="en-US" altLang="zh-CN" dirty="0">
              <a:solidFill>
                <a:srgbClr val="374151"/>
              </a:solidFill>
              <a:latin typeface="+mn-ea"/>
            </a:endParaRPr>
          </a:p>
          <a:p>
            <a:r>
              <a:rPr lang="zh-CN" altLang="en-US" dirty="0">
                <a:latin typeface="+mn-ea"/>
              </a:rPr>
              <a:t>卷积操作比较怪，不知道为什么使用</a:t>
            </a:r>
            <a:r>
              <a:rPr lang="en-US" altLang="zh-CN" dirty="0">
                <a:latin typeface="+mn-ea"/>
              </a:rPr>
              <a:t>sass</a:t>
            </a:r>
            <a:r>
              <a:rPr lang="zh-CN" altLang="en-US" dirty="0">
                <a:latin typeface="+mn-ea"/>
              </a:rPr>
              <a:t>格式的</a:t>
            </a:r>
            <a:r>
              <a:rPr lang="en-US" altLang="zh-CN" dirty="0" err="1">
                <a:latin typeface="+mn-ea"/>
              </a:rPr>
              <a:t>cuda</a:t>
            </a:r>
            <a:r>
              <a:rPr lang="zh-CN" altLang="en-US" dirty="0">
                <a:latin typeface="+mn-ea"/>
              </a:rPr>
              <a:t>汇编语言写的，可能是为了更好的进行底层的优化？</a:t>
            </a:r>
          </a:p>
        </p:txBody>
      </p:sp>
      <p:pic>
        <p:nvPicPr>
          <p:cNvPr id="3" name="图片 2">
            <a:extLst>
              <a:ext uri="{FF2B5EF4-FFF2-40B4-BE49-F238E27FC236}">
                <a16:creationId xmlns:a16="http://schemas.microsoft.com/office/drawing/2014/main" id="{C402440E-26A9-CD0C-CA2C-17AA37C37381}"/>
              </a:ext>
            </a:extLst>
          </p:cNvPr>
          <p:cNvPicPr>
            <a:picLocks noChangeAspect="1"/>
          </p:cNvPicPr>
          <p:nvPr/>
        </p:nvPicPr>
        <p:blipFill>
          <a:blip r:embed="rId3"/>
          <a:stretch>
            <a:fillRect/>
          </a:stretch>
        </p:blipFill>
        <p:spPr>
          <a:xfrm>
            <a:off x="343125" y="1318775"/>
            <a:ext cx="3813716" cy="5072789"/>
          </a:xfrm>
          <a:prstGeom prst="rect">
            <a:avLst/>
          </a:prstGeom>
        </p:spPr>
      </p:pic>
      <p:pic>
        <p:nvPicPr>
          <p:cNvPr id="11" name="图片 10">
            <a:extLst>
              <a:ext uri="{FF2B5EF4-FFF2-40B4-BE49-F238E27FC236}">
                <a16:creationId xmlns:a16="http://schemas.microsoft.com/office/drawing/2014/main" id="{08FD7421-E594-36F6-720E-E7E895694186}"/>
              </a:ext>
            </a:extLst>
          </p:cNvPr>
          <p:cNvPicPr>
            <a:picLocks noChangeAspect="1"/>
          </p:cNvPicPr>
          <p:nvPr/>
        </p:nvPicPr>
        <p:blipFill>
          <a:blip r:embed="rId4"/>
          <a:stretch>
            <a:fillRect/>
          </a:stretch>
        </p:blipFill>
        <p:spPr>
          <a:xfrm>
            <a:off x="4211558" y="4249844"/>
            <a:ext cx="4780952" cy="1980952"/>
          </a:xfrm>
          <a:prstGeom prst="rect">
            <a:avLst/>
          </a:prstGeom>
        </p:spPr>
      </p:pic>
    </p:spTree>
    <p:extLst>
      <p:ext uri="{BB962C8B-B14F-4D97-AF65-F5344CB8AC3E}">
        <p14:creationId xmlns:p14="http://schemas.microsoft.com/office/powerpoint/2010/main" val="2095217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与其他方法比较</a:t>
            </a:r>
          </a:p>
        </p:txBody>
      </p:sp>
      <p:pic>
        <p:nvPicPr>
          <p:cNvPr id="27" name="图片 26">
            <a:extLst>
              <a:ext uri="{FF2B5EF4-FFF2-40B4-BE49-F238E27FC236}">
                <a16:creationId xmlns:a16="http://schemas.microsoft.com/office/drawing/2014/main" id="{AD6D1130-267A-2E09-E099-F740BA81743B}"/>
              </a:ext>
            </a:extLst>
          </p:cNvPr>
          <p:cNvPicPr>
            <a:picLocks noChangeAspect="1"/>
          </p:cNvPicPr>
          <p:nvPr/>
        </p:nvPicPr>
        <p:blipFill>
          <a:blip r:embed="rId3"/>
          <a:stretch>
            <a:fillRect/>
          </a:stretch>
        </p:blipFill>
        <p:spPr>
          <a:xfrm>
            <a:off x="1808760" y="1020904"/>
            <a:ext cx="4923117" cy="5296297"/>
          </a:xfrm>
          <a:prstGeom prst="rect">
            <a:avLst/>
          </a:prstGeom>
        </p:spPr>
      </p:pic>
    </p:spTree>
    <p:extLst>
      <p:ext uri="{BB962C8B-B14F-4D97-AF65-F5344CB8AC3E}">
        <p14:creationId xmlns:p14="http://schemas.microsoft.com/office/powerpoint/2010/main" val="149240986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与其他方法比较</a:t>
            </a:r>
          </a:p>
        </p:txBody>
      </p:sp>
      <p:pic>
        <p:nvPicPr>
          <p:cNvPr id="3" name="图片 2">
            <a:extLst>
              <a:ext uri="{FF2B5EF4-FFF2-40B4-BE49-F238E27FC236}">
                <a16:creationId xmlns:a16="http://schemas.microsoft.com/office/drawing/2014/main" id="{71F8C3E3-8CD9-0CE6-CCD4-D61407ECE1EB}"/>
              </a:ext>
            </a:extLst>
          </p:cNvPr>
          <p:cNvPicPr>
            <a:picLocks noChangeAspect="1"/>
          </p:cNvPicPr>
          <p:nvPr/>
        </p:nvPicPr>
        <p:blipFill>
          <a:blip r:embed="rId3"/>
          <a:stretch>
            <a:fillRect/>
          </a:stretch>
        </p:blipFill>
        <p:spPr>
          <a:xfrm>
            <a:off x="326037" y="1940709"/>
            <a:ext cx="4734694" cy="1000602"/>
          </a:xfrm>
          <a:prstGeom prst="rect">
            <a:avLst/>
          </a:prstGeom>
        </p:spPr>
      </p:pic>
      <p:pic>
        <p:nvPicPr>
          <p:cNvPr id="11" name="图片 10">
            <a:extLst>
              <a:ext uri="{FF2B5EF4-FFF2-40B4-BE49-F238E27FC236}">
                <a16:creationId xmlns:a16="http://schemas.microsoft.com/office/drawing/2014/main" id="{B5B70321-7636-626A-5F27-571953ECFC02}"/>
              </a:ext>
            </a:extLst>
          </p:cNvPr>
          <p:cNvPicPr>
            <a:picLocks noChangeAspect="1"/>
          </p:cNvPicPr>
          <p:nvPr/>
        </p:nvPicPr>
        <p:blipFill>
          <a:blip r:embed="rId4"/>
          <a:stretch>
            <a:fillRect/>
          </a:stretch>
        </p:blipFill>
        <p:spPr>
          <a:xfrm>
            <a:off x="326037" y="2941311"/>
            <a:ext cx="4728206" cy="2299602"/>
          </a:xfrm>
          <a:prstGeom prst="rect">
            <a:avLst/>
          </a:prstGeom>
        </p:spPr>
      </p:pic>
      <p:pic>
        <p:nvPicPr>
          <p:cNvPr id="13" name="图片 12">
            <a:extLst>
              <a:ext uri="{FF2B5EF4-FFF2-40B4-BE49-F238E27FC236}">
                <a16:creationId xmlns:a16="http://schemas.microsoft.com/office/drawing/2014/main" id="{A8E13844-34B8-59ED-257B-188AA912BF3D}"/>
              </a:ext>
            </a:extLst>
          </p:cNvPr>
          <p:cNvPicPr>
            <a:picLocks noChangeAspect="1"/>
          </p:cNvPicPr>
          <p:nvPr/>
        </p:nvPicPr>
        <p:blipFill>
          <a:blip r:embed="rId5"/>
          <a:stretch>
            <a:fillRect/>
          </a:stretch>
        </p:blipFill>
        <p:spPr>
          <a:xfrm>
            <a:off x="5011560" y="1480541"/>
            <a:ext cx="4020493" cy="4105647"/>
          </a:xfrm>
          <a:prstGeom prst="rect">
            <a:avLst/>
          </a:prstGeom>
        </p:spPr>
      </p:pic>
      <mc:AlternateContent xmlns:mc="http://schemas.openxmlformats.org/markup-compatibility/2006" xmlns:p14="http://schemas.microsoft.com/office/powerpoint/2010/main">
        <mc:Choice Requires="p14">
          <p:contentPart p14:bwMode="auto" r:id="rId6">
            <p14:nvContentPartPr>
              <p14:cNvPr id="14" name="墨迹 13">
                <a:extLst>
                  <a:ext uri="{FF2B5EF4-FFF2-40B4-BE49-F238E27FC236}">
                    <a16:creationId xmlns:a16="http://schemas.microsoft.com/office/drawing/2014/main" id="{3C5A3FAD-B631-0B67-682B-4E3DAA5E4C1D}"/>
                  </a:ext>
                </a:extLst>
              </p14:cNvPr>
              <p14:cNvContentPartPr/>
              <p14:nvPr/>
            </p14:nvContentPartPr>
            <p14:xfrm>
              <a:off x="4330026" y="2531876"/>
              <a:ext cx="601920" cy="27360"/>
            </p14:xfrm>
          </p:contentPart>
        </mc:Choice>
        <mc:Fallback xmlns="">
          <p:pic>
            <p:nvPicPr>
              <p:cNvPr id="14" name="墨迹 13">
                <a:extLst>
                  <a:ext uri="{FF2B5EF4-FFF2-40B4-BE49-F238E27FC236}">
                    <a16:creationId xmlns:a16="http://schemas.microsoft.com/office/drawing/2014/main" id="{3C5A3FAD-B631-0B67-682B-4E3DAA5E4C1D}"/>
                  </a:ext>
                </a:extLst>
              </p:cNvPr>
              <p:cNvPicPr/>
              <p:nvPr/>
            </p:nvPicPr>
            <p:blipFill>
              <a:blip r:embed="rId7"/>
              <a:stretch>
                <a:fillRect/>
              </a:stretch>
            </p:blipFill>
            <p:spPr>
              <a:xfrm>
                <a:off x="4294386" y="2460236"/>
                <a:ext cx="6735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墨迹 14">
                <a:extLst>
                  <a:ext uri="{FF2B5EF4-FFF2-40B4-BE49-F238E27FC236}">
                    <a16:creationId xmlns:a16="http://schemas.microsoft.com/office/drawing/2014/main" id="{FF58EDB0-9D5B-42A5-7187-AB3327522344}"/>
                  </a:ext>
                </a:extLst>
              </p14:cNvPr>
              <p14:cNvContentPartPr/>
              <p14:nvPr/>
            </p14:nvContentPartPr>
            <p14:xfrm>
              <a:off x="357066" y="2696756"/>
              <a:ext cx="354240" cy="10440"/>
            </p14:xfrm>
          </p:contentPart>
        </mc:Choice>
        <mc:Fallback xmlns="">
          <p:pic>
            <p:nvPicPr>
              <p:cNvPr id="15" name="墨迹 14">
                <a:extLst>
                  <a:ext uri="{FF2B5EF4-FFF2-40B4-BE49-F238E27FC236}">
                    <a16:creationId xmlns:a16="http://schemas.microsoft.com/office/drawing/2014/main" id="{FF58EDB0-9D5B-42A5-7187-AB3327522344}"/>
                  </a:ext>
                </a:extLst>
              </p:cNvPr>
              <p:cNvPicPr/>
              <p:nvPr/>
            </p:nvPicPr>
            <p:blipFill>
              <a:blip r:embed="rId9"/>
              <a:stretch>
                <a:fillRect/>
              </a:stretch>
            </p:blipFill>
            <p:spPr>
              <a:xfrm>
                <a:off x="321066" y="2624756"/>
                <a:ext cx="4258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墨迹 15">
                <a:extLst>
                  <a:ext uri="{FF2B5EF4-FFF2-40B4-BE49-F238E27FC236}">
                    <a16:creationId xmlns:a16="http://schemas.microsoft.com/office/drawing/2014/main" id="{AD8E7426-0458-E74E-D4CE-704405636E0F}"/>
                  </a:ext>
                </a:extLst>
              </p14:cNvPr>
              <p14:cNvContentPartPr/>
              <p14:nvPr/>
            </p14:nvContentPartPr>
            <p14:xfrm>
              <a:off x="740826" y="2626196"/>
              <a:ext cx="1529640" cy="81000"/>
            </p14:xfrm>
          </p:contentPart>
        </mc:Choice>
        <mc:Fallback xmlns="">
          <p:pic>
            <p:nvPicPr>
              <p:cNvPr id="16" name="墨迹 15">
                <a:extLst>
                  <a:ext uri="{FF2B5EF4-FFF2-40B4-BE49-F238E27FC236}">
                    <a16:creationId xmlns:a16="http://schemas.microsoft.com/office/drawing/2014/main" id="{AD8E7426-0458-E74E-D4CE-704405636E0F}"/>
                  </a:ext>
                </a:extLst>
              </p:cNvPr>
              <p:cNvPicPr/>
              <p:nvPr/>
            </p:nvPicPr>
            <p:blipFill>
              <a:blip r:embed="rId11"/>
              <a:stretch>
                <a:fillRect/>
              </a:stretch>
            </p:blipFill>
            <p:spPr>
              <a:xfrm>
                <a:off x="704826" y="2554556"/>
                <a:ext cx="16012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墨迹 16">
                <a:extLst>
                  <a:ext uri="{FF2B5EF4-FFF2-40B4-BE49-F238E27FC236}">
                    <a16:creationId xmlns:a16="http://schemas.microsoft.com/office/drawing/2014/main" id="{4C3DE4C7-81B3-C2EE-78B9-00C09A6FD651}"/>
                  </a:ext>
                </a:extLst>
              </p14:cNvPr>
              <p14:cNvContentPartPr/>
              <p14:nvPr/>
            </p14:nvContentPartPr>
            <p14:xfrm>
              <a:off x="598626" y="2999516"/>
              <a:ext cx="4121280" cy="54720"/>
            </p14:xfrm>
          </p:contentPart>
        </mc:Choice>
        <mc:Fallback xmlns="">
          <p:pic>
            <p:nvPicPr>
              <p:cNvPr id="17" name="墨迹 16">
                <a:extLst>
                  <a:ext uri="{FF2B5EF4-FFF2-40B4-BE49-F238E27FC236}">
                    <a16:creationId xmlns:a16="http://schemas.microsoft.com/office/drawing/2014/main" id="{4C3DE4C7-81B3-C2EE-78B9-00C09A6FD651}"/>
                  </a:ext>
                </a:extLst>
              </p:cNvPr>
              <p:cNvPicPr/>
              <p:nvPr/>
            </p:nvPicPr>
            <p:blipFill>
              <a:blip r:embed="rId13"/>
              <a:stretch>
                <a:fillRect/>
              </a:stretch>
            </p:blipFill>
            <p:spPr>
              <a:xfrm>
                <a:off x="562986" y="2927876"/>
                <a:ext cx="41929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DD18A7DA-9D03-D05A-E72C-DBC3739D1F40}"/>
                  </a:ext>
                </a:extLst>
              </p14:cNvPr>
              <p14:cNvContentPartPr/>
              <p14:nvPr/>
            </p14:nvContentPartPr>
            <p14:xfrm>
              <a:off x="982386" y="3278876"/>
              <a:ext cx="2712600" cy="58680"/>
            </p14:xfrm>
          </p:contentPart>
        </mc:Choice>
        <mc:Fallback xmlns="">
          <p:pic>
            <p:nvPicPr>
              <p:cNvPr id="18" name="墨迹 17">
                <a:extLst>
                  <a:ext uri="{FF2B5EF4-FFF2-40B4-BE49-F238E27FC236}">
                    <a16:creationId xmlns:a16="http://schemas.microsoft.com/office/drawing/2014/main" id="{DD18A7DA-9D03-D05A-E72C-DBC3739D1F40}"/>
                  </a:ext>
                </a:extLst>
              </p:cNvPr>
              <p:cNvPicPr/>
              <p:nvPr/>
            </p:nvPicPr>
            <p:blipFill>
              <a:blip r:embed="rId15"/>
              <a:stretch>
                <a:fillRect/>
              </a:stretch>
            </p:blipFill>
            <p:spPr>
              <a:xfrm>
                <a:off x="946746" y="3207236"/>
                <a:ext cx="2784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墨迹 18">
                <a:extLst>
                  <a:ext uri="{FF2B5EF4-FFF2-40B4-BE49-F238E27FC236}">
                    <a16:creationId xmlns:a16="http://schemas.microsoft.com/office/drawing/2014/main" id="{0D0CD58E-AAC2-C47C-7BA4-0AC9F6BBBBE9}"/>
                  </a:ext>
                </a:extLst>
              </p14:cNvPr>
              <p14:cNvContentPartPr/>
              <p14:nvPr/>
            </p14:nvContentPartPr>
            <p14:xfrm>
              <a:off x="3026826" y="4281836"/>
              <a:ext cx="1916640" cy="65520"/>
            </p14:xfrm>
          </p:contentPart>
        </mc:Choice>
        <mc:Fallback xmlns="">
          <p:pic>
            <p:nvPicPr>
              <p:cNvPr id="19" name="墨迹 18">
                <a:extLst>
                  <a:ext uri="{FF2B5EF4-FFF2-40B4-BE49-F238E27FC236}">
                    <a16:creationId xmlns:a16="http://schemas.microsoft.com/office/drawing/2014/main" id="{0D0CD58E-AAC2-C47C-7BA4-0AC9F6BBBBE9}"/>
                  </a:ext>
                </a:extLst>
              </p:cNvPr>
              <p:cNvPicPr/>
              <p:nvPr/>
            </p:nvPicPr>
            <p:blipFill>
              <a:blip r:embed="rId17"/>
              <a:stretch>
                <a:fillRect/>
              </a:stretch>
            </p:blipFill>
            <p:spPr>
              <a:xfrm>
                <a:off x="2990826" y="4209836"/>
                <a:ext cx="19882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墨迹 19">
                <a:extLst>
                  <a:ext uri="{FF2B5EF4-FFF2-40B4-BE49-F238E27FC236}">
                    <a16:creationId xmlns:a16="http://schemas.microsoft.com/office/drawing/2014/main" id="{964D2D32-0B30-57E5-A93C-CDA0A1C80CAB}"/>
                  </a:ext>
                </a:extLst>
              </p14:cNvPr>
              <p14:cNvContentPartPr/>
              <p14:nvPr/>
            </p14:nvContentPartPr>
            <p14:xfrm>
              <a:off x="362466" y="4402436"/>
              <a:ext cx="1637280" cy="38880"/>
            </p14:xfrm>
          </p:contentPart>
        </mc:Choice>
        <mc:Fallback xmlns="">
          <p:pic>
            <p:nvPicPr>
              <p:cNvPr id="20" name="墨迹 19">
                <a:extLst>
                  <a:ext uri="{FF2B5EF4-FFF2-40B4-BE49-F238E27FC236}">
                    <a16:creationId xmlns:a16="http://schemas.microsoft.com/office/drawing/2014/main" id="{964D2D32-0B30-57E5-A93C-CDA0A1C80CAB}"/>
                  </a:ext>
                </a:extLst>
              </p:cNvPr>
              <p:cNvPicPr/>
              <p:nvPr/>
            </p:nvPicPr>
            <p:blipFill>
              <a:blip r:embed="rId19"/>
              <a:stretch>
                <a:fillRect/>
              </a:stretch>
            </p:blipFill>
            <p:spPr>
              <a:xfrm>
                <a:off x="326466" y="4330436"/>
                <a:ext cx="1708920" cy="182520"/>
              </a:xfrm>
              <a:prstGeom prst="rect">
                <a:avLst/>
              </a:prstGeom>
            </p:spPr>
          </p:pic>
        </mc:Fallback>
      </mc:AlternateContent>
    </p:spTree>
    <p:extLst>
      <p:ext uri="{BB962C8B-B14F-4D97-AF65-F5344CB8AC3E}">
        <p14:creationId xmlns:p14="http://schemas.microsoft.com/office/powerpoint/2010/main" val="264106317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pic>
        <p:nvPicPr>
          <p:cNvPr id="2" name="图片 1">
            <a:extLst>
              <a:ext uri="{FF2B5EF4-FFF2-40B4-BE49-F238E27FC236}">
                <a16:creationId xmlns:a16="http://schemas.microsoft.com/office/drawing/2014/main" id="{39328554-5DE3-99D7-9414-B51380AD9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7588" y="806937"/>
            <a:ext cx="5248823" cy="5875656"/>
          </a:xfrm>
          <a:prstGeom prst="rect">
            <a:avLst/>
          </a:prstGeom>
        </p:spPr>
      </p:pic>
    </p:spTree>
    <p:extLst>
      <p:ext uri="{BB962C8B-B14F-4D97-AF65-F5344CB8AC3E}">
        <p14:creationId xmlns:p14="http://schemas.microsoft.com/office/powerpoint/2010/main" val="164915135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3016634" y="1716167"/>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3016633" y="262739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3676106" y="1600041"/>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是什么</a:t>
            </a:r>
          </a:p>
        </p:txBody>
      </p:sp>
      <p:sp>
        <p:nvSpPr>
          <p:cNvPr id="56" name="文本框 106"/>
          <p:cNvSpPr txBox="1">
            <a:spLocks noChangeArrowheads="1"/>
          </p:cNvSpPr>
          <p:nvPr/>
        </p:nvSpPr>
        <p:spPr bwMode="auto">
          <a:xfrm>
            <a:off x="3685151" y="2483156"/>
            <a:ext cx="2339102"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什么情况有用</a:t>
            </a:r>
          </a:p>
        </p:txBody>
      </p:sp>
      <p:sp>
        <p:nvSpPr>
          <p:cNvPr id="75" name="椭圆 74"/>
          <p:cNvSpPr/>
          <p:nvPr/>
        </p:nvSpPr>
        <p:spPr>
          <a:xfrm>
            <a:off x="3051541" y="358540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3676106" y="342925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怎么实现</a:t>
            </a:r>
          </a:p>
        </p:txBody>
      </p:sp>
      <p:sp>
        <p:nvSpPr>
          <p:cNvPr id="77" name="椭圆 76"/>
          <p:cNvSpPr/>
          <p:nvPr/>
        </p:nvSpPr>
        <p:spPr>
          <a:xfrm>
            <a:off x="3051541" y="4577555"/>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3676105" y="4421413"/>
            <a:ext cx="269817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与其他方法比较</a:t>
            </a:r>
          </a:p>
        </p:txBody>
      </p:sp>
    </p:spTree>
    <p:extLst>
      <p:ext uri="{BB962C8B-B14F-4D97-AF65-F5344CB8AC3E}">
        <p14:creationId xmlns:p14="http://schemas.microsoft.com/office/powerpoint/2010/main" val="11418434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是什么</a:t>
            </a:r>
          </a:p>
        </p:txBody>
      </p:sp>
      <p:pic>
        <p:nvPicPr>
          <p:cNvPr id="11" name="图片 10">
            <a:extLst>
              <a:ext uri="{FF2B5EF4-FFF2-40B4-BE49-F238E27FC236}">
                <a16:creationId xmlns:a16="http://schemas.microsoft.com/office/drawing/2014/main" id="{A8017DA4-42CC-3243-A075-9178055BC719}"/>
              </a:ext>
            </a:extLst>
          </p:cNvPr>
          <p:cNvPicPr>
            <a:picLocks noChangeAspect="1"/>
          </p:cNvPicPr>
          <p:nvPr/>
        </p:nvPicPr>
        <p:blipFill>
          <a:blip r:embed="rId3"/>
          <a:stretch>
            <a:fillRect/>
          </a:stretch>
        </p:blipFill>
        <p:spPr>
          <a:xfrm>
            <a:off x="1457811" y="871192"/>
            <a:ext cx="6355667" cy="2274298"/>
          </a:xfrm>
          <a:prstGeom prst="rect">
            <a:avLst/>
          </a:prstGeom>
        </p:spPr>
      </p:pic>
      <p:pic>
        <p:nvPicPr>
          <p:cNvPr id="1030" name="Picture 6" descr="What is a Sparse Matrix? – Nick Higham">
            <a:extLst>
              <a:ext uri="{FF2B5EF4-FFF2-40B4-BE49-F238E27FC236}">
                <a16:creationId xmlns:a16="http://schemas.microsoft.com/office/drawing/2014/main" id="{9CA1892F-E053-4150-D53A-80699D9F5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8870" y="3969834"/>
            <a:ext cx="5210370" cy="266488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B07A4-26E4-FBDD-F91D-5725322F3227}"/>
              </a:ext>
            </a:extLst>
          </p:cNvPr>
          <p:cNvSpPr txBox="1"/>
          <p:nvPr/>
        </p:nvSpPr>
        <p:spPr>
          <a:xfrm>
            <a:off x="326037" y="3875049"/>
            <a:ext cx="3231202" cy="830997"/>
          </a:xfrm>
          <a:prstGeom prst="rect">
            <a:avLst/>
          </a:prstGeom>
          <a:noFill/>
        </p:spPr>
        <p:txBody>
          <a:bodyPr wrap="square" rtlCol="0">
            <a:spAutoFit/>
          </a:bodyPr>
          <a:lstStyle/>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Sparse (BS)</a:t>
            </a:r>
          </a:p>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Diagonal (BD)</a:t>
            </a:r>
          </a:p>
          <a:p>
            <a:r>
              <a:rPr lang="en-US" altLang="zh-CN" sz="1600" b="1" dirty="0">
                <a:solidFill>
                  <a:srgbClr val="DDDDDD">
                    <a:lumMod val="25000"/>
                  </a:srgbClr>
                </a:solidFill>
                <a:latin typeface="微软雅黑" panose="020B0503020204020204" pitchFamily="34" charset="-122"/>
                <a:ea typeface="微软雅黑" panose="020B0503020204020204" pitchFamily="34" charset="-122"/>
              </a:rPr>
              <a:t>Block Diagonal Sparse (BDS)</a:t>
            </a:r>
            <a:endParaRPr lang="zh-CN" altLang="en-US" sz="1600" b="1" dirty="0">
              <a:solidFill>
                <a:srgbClr val="DDDDDD">
                  <a:lumMod val="25000"/>
                </a:srgbClr>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042C8E19-32BF-C7F0-6C57-5C77AA8201F3}"/>
              </a:ext>
            </a:extLst>
          </p:cNvPr>
          <p:cNvCxnSpPr/>
          <p:nvPr/>
        </p:nvCxnSpPr>
        <p:spPr>
          <a:xfrm flipV="1">
            <a:off x="2263698" y="2932771"/>
            <a:ext cx="1605775" cy="103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1B79663-B686-D068-2C97-2AD998F0CF89}"/>
              </a:ext>
            </a:extLst>
          </p:cNvPr>
          <p:cNvCxnSpPr/>
          <p:nvPr/>
        </p:nvCxnSpPr>
        <p:spPr>
          <a:xfrm>
            <a:off x="2531327" y="4290547"/>
            <a:ext cx="1227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71382B7B-E276-BCC7-AB81-F83224B211CC}"/>
              </a:ext>
            </a:extLst>
          </p:cNvPr>
          <p:cNvCxnSpPr>
            <a:cxnSpLocks/>
            <a:endCxn id="1030" idx="3"/>
          </p:cNvCxnSpPr>
          <p:nvPr/>
        </p:nvCxnSpPr>
        <p:spPr>
          <a:xfrm>
            <a:off x="3378820" y="4516244"/>
            <a:ext cx="5590420" cy="786034"/>
          </a:xfrm>
          <a:prstGeom prst="bentConnector5">
            <a:avLst>
              <a:gd name="adj1" fmla="val 3399"/>
              <a:gd name="adj2" fmla="val 283024"/>
              <a:gd name="adj3" fmla="val 10189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什么情况有用</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graphicFrame>
        <p:nvGraphicFramePr>
          <p:cNvPr id="3" name="图示 2">
            <a:extLst>
              <a:ext uri="{FF2B5EF4-FFF2-40B4-BE49-F238E27FC236}">
                <a16:creationId xmlns:a16="http://schemas.microsoft.com/office/drawing/2014/main" id="{5E24213F-4948-91F5-703A-83E85797DC00}"/>
              </a:ext>
            </a:extLst>
          </p:cNvPr>
          <p:cNvGraphicFramePr/>
          <p:nvPr>
            <p:extLst>
              <p:ext uri="{D42A27DB-BD31-4B8C-83A1-F6EECF244321}">
                <p14:modId xmlns:p14="http://schemas.microsoft.com/office/powerpoint/2010/main" val="395413605"/>
              </p:ext>
            </p:extLst>
          </p:nvPr>
        </p:nvGraphicFramePr>
        <p:xfrm>
          <a:off x="333758" y="1003776"/>
          <a:ext cx="8542613" cy="5452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23361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怎么实现</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05BB17B-7321-01DD-C583-C44F02C058DC}"/>
              </a:ext>
            </a:extLst>
          </p:cNvPr>
          <p:cNvPicPr>
            <a:picLocks noChangeAspect="1"/>
          </p:cNvPicPr>
          <p:nvPr/>
        </p:nvPicPr>
        <p:blipFill>
          <a:blip r:embed="rId3"/>
          <a:stretch>
            <a:fillRect/>
          </a:stretch>
        </p:blipFill>
        <p:spPr>
          <a:xfrm>
            <a:off x="333759" y="1104987"/>
            <a:ext cx="8200000" cy="2800000"/>
          </a:xfrm>
          <a:prstGeom prst="rect">
            <a:avLst/>
          </a:prstGeom>
        </p:spPr>
      </p:pic>
      <p:pic>
        <p:nvPicPr>
          <p:cNvPr id="12" name="图片 11">
            <a:extLst>
              <a:ext uri="{FF2B5EF4-FFF2-40B4-BE49-F238E27FC236}">
                <a16:creationId xmlns:a16="http://schemas.microsoft.com/office/drawing/2014/main" id="{DA287595-5F5E-EC70-1608-AB458128CDAE}"/>
              </a:ext>
            </a:extLst>
          </p:cNvPr>
          <p:cNvPicPr>
            <a:picLocks noChangeAspect="1"/>
          </p:cNvPicPr>
          <p:nvPr/>
        </p:nvPicPr>
        <p:blipFill>
          <a:blip r:embed="rId4"/>
          <a:stretch>
            <a:fillRect/>
          </a:stretch>
        </p:blipFill>
        <p:spPr>
          <a:xfrm>
            <a:off x="333758" y="3904987"/>
            <a:ext cx="8212741" cy="1828278"/>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墨迹 14">
                <a:extLst>
                  <a:ext uri="{FF2B5EF4-FFF2-40B4-BE49-F238E27FC236}">
                    <a16:creationId xmlns:a16="http://schemas.microsoft.com/office/drawing/2014/main" id="{A7F2F619-3EDD-9BA0-40F2-2FACA669CC2F}"/>
                  </a:ext>
                </a:extLst>
              </p14:cNvPr>
              <p14:cNvContentPartPr/>
              <p14:nvPr/>
            </p14:nvContentPartPr>
            <p14:xfrm>
              <a:off x="4393229" y="1839003"/>
              <a:ext cx="3344760" cy="81000"/>
            </p14:xfrm>
          </p:contentPart>
        </mc:Choice>
        <mc:Fallback xmlns="">
          <p:pic>
            <p:nvPicPr>
              <p:cNvPr id="15" name="墨迹 14">
                <a:extLst>
                  <a:ext uri="{FF2B5EF4-FFF2-40B4-BE49-F238E27FC236}">
                    <a16:creationId xmlns:a16="http://schemas.microsoft.com/office/drawing/2014/main" id="{A7F2F619-3EDD-9BA0-40F2-2FACA669CC2F}"/>
                  </a:ext>
                </a:extLst>
              </p:cNvPr>
              <p:cNvPicPr/>
              <p:nvPr/>
            </p:nvPicPr>
            <p:blipFill>
              <a:blip r:embed="rId6"/>
              <a:stretch>
                <a:fillRect/>
              </a:stretch>
            </p:blipFill>
            <p:spPr>
              <a:xfrm>
                <a:off x="4339229" y="1731003"/>
                <a:ext cx="3452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墨迹 15">
                <a:extLst>
                  <a:ext uri="{FF2B5EF4-FFF2-40B4-BE49-F238E27FC236}">
                    <a16:creationId xmlns:a16="http://schemas.microsoft.com/office/drawing/2014/main" id="{FC87631E-E8B0-EC3F-30FE-9088494AE405}"/>
                  </a:ext>
                </a:extLst>
              </p14:cNvPr>
              <p14:cNvContentPartPr/>
              <p14:nvPr/>
            </p14:nvContentPartPr>
            <p14:xfrm>
              <a:off x="434309" y="2051043"/>
              <a:ext cx="2541240" cy="113040"/>
            </p14:xfrm>
          </p:contentPart>
        </mc:Choice>
        <mc:Fallback xmlns="">
          <p:pic>
            <p:nvPicPr>
              <p:cNvPr id="16" name="墨迹 15">
                <a:extLst>
                  <a:ext uri="{FF2B5EF4-FFF2-40B4-BE49-F238E27FC236}">
                    <a16:creationId xmlns:a16="http://schemas.microsoft.com/office/drawing/2014/main" id="{FC87631E-E8B0-EC3F-30FE-9088494AE405}"/>
                  </a:ext>
                </a:extLst>
              </p:cNvPr>
              <p:cNvPicPr/>
              <p:nvPr/>
            </p:nvPicPr>
            <p:blipFill>
              <a:blip r:embed="rId8"/>
              <a:stretch>
                <a:fillRect/>
              </a:stretch>
            </p:blipFill>
            <p:spPr>
              <a:xfrm>
                <a:off x="380669" y="1943403"/>
                <a:ext cx="26488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墨迹 16">
                <a:extLst>
                  <a:ext uri="{FF2B5EF4-FFF2-40B4-BE49-F238E27FC236}">
                    <a16:creationId xmlns:a16="http://schemas.microsoft.com/office/drawing/2014/main" id="{FEB39E7B-92D5-9C76-B4F9-58BEB9E1A9D6}"/>
                  </a:ext>
                </a:extLst>
              </p14:cNvPr>
              <p14:cNvContentPartPr/>
              <p14:nvPr/>
            </p14:nvContentPartPr>
            <p14:xfrm>
              <a:off x="4460189" y="4080003"/>
              <a:ext cx="3879720" cy="46440"/>
            </p14:xfrm>
          </p:contentPart>
        </mc:Choice>
        <mc:Fallback xmlns="">
          <p:pic>
            <p:nvPicPr>
              <p:cNvPr id="17" name="墨迹 16">
                <a:extLst>
                  <a:ext uri="{FF2B5EF4-FFF2-40B4-BE49-F238E27FC236}">
                    <a16:creationId xmlns:a16="http://schemas.microsoft.com/office/drawing/2014/main" id="{FEB39E7B-92D5-9C76-B4F9-58BEB9E1A9D6}"/>
                  </a:ext>
                </a:extLst>
              </p:cNvPr>
              <p:cNvPicPr/>
              <p:nvPr/>
            </p:nvPicPr>
            <p:blipFill>
              <a:blip r:embed="rId10"/>
              <a:stretch>
                <a:fillRect/>
              </a:stretch>
            </p:blipFill>
            <p:spPr>
              <a:xfrm>
                <a:off x="4406549" y="3972363"/>
                <a:ext cx="39873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墨迹 17">
                <a:extLst>
                  <a:ext uri="{FF2B5EF4-FFF2-40B4-BE49-F238E27FC236}">
                    <a16:creationId xmlns:a16="http://schemas.microsoft.com/office/drawing/2014/main" id="{A808C07A-E86B-8BF6-C71A-2426E0A880F7}"/>
                  </a:ext>
                </a:extLst>
              </p14:cNvPr>
              <p14:cNvContentPartPr/>
              <p14:nvPr/>
            </p14:nvContentPartPr>
            <p14:xfrm>
              <a:off x="423509" y="4290963"/>
              <a:ext cx="7916400" cy="81000"/>
            </p14:xfrm>
          </p:contentPart>
        </mc:Choice>
        <mc:Fallback xmlns="">
          <p:pic>
            <p:nvPicPr>
              <p:cNvPr id="18" name="墨迹 17">
                <a:extLst>
                  <a:ext uri="{FF2B5EF4-FFF2-40B4-BE49-F238E27FC236}">
                    <a16:creationId xmlns:a16="http://schemas.microsoft.com/office/drawing/2014/main" id="{A808C07A-E86B-8BF6-C71A-2426E0A880F7}"/>
                  </a:ext>
                </a:extLst>
              </p:cNvPr>
              <p:cNvPicPr/>
              <p:nvPr/>
            </p:nvPicPr>
            <p:blipFill>
              <a:blip r:embed="rId12"/>
              <a:stretch>
                <a:fillRect/>
              </a:stretch>
            </p:blipFill>
            <p:spPr>
              <a:xfrm>
                <a:off x="369509" y="4182963"/>
                <a:ext cx="8024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墨迹 18">
                <a:extLst>
                  <a:ext uri="{FF2B5EF4-FFF2-40B4-BE49-F238E27FC236}">
                    <a16:creationId xmlns:a16="http://schemas.microsoft.com/office/drawing/2014/main" id="{55D4CAA9-625F-8644-3A72-52214F833EDF}"/>
                  </a:ext>
                </a:extLst>
              </p14:cNvPr>
              <p14:cNvContentPartPr/>
              <p14:nvPr/>
            </p14:nvContentPartPr>
            <p14:xfrm>
              <a:off x="389669" y="4483203"/>
              <a:ext cx="568800" cy="44280"/>
            </p14:xfrm>
          </p:contentPart>
        </mc:Choice>
        <mc:Fallback xmlns="">
          <p:pic>
            <p:nvPicPr>
              <p:cNvPr id="19" name="墨迹 18">
                <a:extLst>
                  <a:ext uri="{FF2B5EF4-FFF2-40B4-BE49-F238E27FC236}">
                    <a16:creationId xmlns:a16="http://schemas.microsoft.com/office/drawing/2014/main" id="{55D4CAA9-625F-8644-3A72-52214F833EDF}"/>
                  </a:ext>
                </a:extLst>
              </p:cNvPr>
              <p:cNvPicPr/>
              <p:nvPr/>
            </p:nvPicPr>
            <p:blipFill>
              <a:blip r:embed="rId14"/>
              <a:stretch>
                <a:fillRect/>
              </a:stretch>
            </p:blipFill>
            <p:spPr>
              <a:xfrm>
                <a:off x="336029" y="4375563"/>
                <a:ext cx="676440" cy="259920"/>
              </a:xfrm>
              <a:prstGeom prst="rect">
                <a:avLst/>
              </a:prstGeom>
            </p:spPr>
          </p:pic>
        </mc:Fallback>
      </mc:AlternateContent>
    </p:spTree>
    <p:extLst>
      <p:ext uri="{BB962C8B-B14F-4D97-AF65-F5344CB8AC3E}">
        <p14:creationId xmlns:p14="http://schemas.microsoft.com/office/powerpoint/2010/main" val="255092460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怎么实现</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0EACF64-2D96-5A06-CCC5-387F68F8F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7588" y="806937"/>
            <a:ext cx="5248823" cy="5875656"/>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墨迹 10">
                <a:extLst>
                  <a:ext uri="{FF2B5EF4-FFF2-40B4-BE49-F238E27FC236}">
                    <a16:creationId xmlns:a16="http://schemas.microsoft.com/office/drawing/2014/main" id="{C2EC79CB-06E0-21F2-7FF5-7D5FDD6B5AE3}"/>
                  </a:ext>
                </a:extLst>
              </p14:cNvPr>
              <p14:cNvContentPartPr/>
              <p14:nvPr/>
            </p14:nvContentPartPr>
            <p14:xfrm>
              <a:off x="1887066" y="1490756"/>
              <a:ext cx="752040" cy="459360"/>
            </p14:xfrm>
          </p:contentPart>
        </mc:Choice>
        <mc:Fallback xmlns="">
          <p:pic>
            <p:nvPicPr>
              <p:cNvPr id="11" name="墨迹 10">
                <a:extLst>
                  <a:ext uri="{FF2B5EF4-FFF2-40B4-BE49-F238E27FC236}">
                    <a16:creationId xmlns:a16="http://schemas.microsoft.com/office/drawing/2014/main" id="{C2EC79CB-06E0-21F2-7FF5-7D5FDD6B5AE3}"/>
                  </a:ext>
                </a:extLst>
              </p:cNvPr>
              <p:cNvPicPr/>
              <p:nvPr/>
            </p:nvPicPr>
            <p:blipFill>
              <a:blip r:embed="rId5"/>
              <a:stretch>
                <a:fillRect/>
              </a:stretch>
            </p:blipFill>
            <p:spPr>
              <a:xfrm>
                <a:off x="1878426" y="1482116"/>
                <a:ext cx="76968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墨迹 12">
                <a:extLst>
                  <a:ext uri="{FF2B5EF4-FFF2-40B4-BE49-F238E27FC236}">
                    <a16:creationId xmlns:a16="http://schemas.microsoft.com/office/drawing/2014/main" id="{726826A9-34DD-0283-30FC-ED03E15CC10C}"/>
                  </a:ext>
                </a:extLst>
              </p14:cNvPr>
              <p14:cNvContentPartPr/>
              <p14:nvPr/>
            </p14:nvContentPartPr>
            <p14:xfrm>
              <a:off x="2079666" y="2669036"/>
              <a:ext cx="455760" cy="216720"/>
            </p14:xfrm>
          </p:contentPart>
        </mc:Choice>
        <mc:Fallback xmlns="">
          <p:pic>
            <p:nvPicPr>
              <p:cNvPr id="13" name="墨迹 12">
                <a:extLst>
                  <a:ext uri="{FF2B5EF4-FFF2-40B4-BE49-F238E27FC236}">
                    <a16:creationId xmlns:a16="http://schemas.microsoft.com/office/drawing/2014/main" id="{726826A9-34DD-0283-30FC-ED03E15CC10C}"/>
                  </a:ext>
                </a:extLst>
              </p:cNvPr>
              <p:cNvPicPr/>
              <p:nvPr/>
            </p:nvPicPr>
            <p:blipFill>
              <a:blip r:embed="rId7"/>
              <a:stretch>
                <a:fillRect/>
              </a:stretch>
            </p:blipFill>
            <p:spPr>
              <a:xfrm>
                <a:off x="2070666" y="2660396"/>
                <a:ext cx="473400" cy="234360"/>
              </a:xfrm>
              <a:prstGeom prst="rect">
                <a:avLst/>
              </a:prstGeom>
            </p:spPr>
          </p:pic>
        </mc:Fallback>
      </mc:AlternateContent>
    </p:spTree>
    <p:extLst>
      <p:ext uri="{BB962C8B-B14F-4D97-AF65-F5344CB8AC3E}">
        <p14:creationId xmlns:p14="http://schemas.microsoft.com/office/powerpoint/2010/main" val="172842791"/>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矩阵乘法</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F2B4A3-BBA8-F3F2-84D0-B49402E10BD3}"/>
              </a:ext>
            </a:extLst>
          </p:cNvPr>
          <p:cNvSpPr txBox="1"/>
          <p:nvPr/>
        </p:nvSpPr>
        <p:spPr>
          <a:xfrm>
            <a:off x="333759" y="1166842"/>
            <a:ext cx="8431100" cy="4093428"/>
          </a:xfrm>
          <a:prstGeom prst="rect">
            <a:avLst/>
          </a:prstGeom>
          <a:noFill/>
        </p:spPr>
        <p:txBody>
          <a:bodyPr wrap="square">
            <a:spAutoFit/>
          </a:bodyPr>
          <a:lstStyle/>
          <a:p>
            <a:pPr algn="l"/>
            <a:r>
              <a:rPr lang="zh-CN" altLang="en-US" sz="2000" b="0" i="0" dirty="0">
                <a:solidFill>
                  <a:srgbClr val="374151"/>
                </a:solidFill>
                <a:effectLst/>
                <a:latin typeface="+mn-ea"/>
              </a:rPr>
              <a:t>具体来说，矩阵乘法的过程可以分为以下步骤：</a:t>
            </a:r>
            <a:endParaRPr lang="en-US" altLang="zh-CN" sz="2000" b="0" i="0" dirty="0">
              <a:solidFill>
                <a:srgbClr val="374151"/>
              </a:solidFill>
              <a:effectLst/>
              <a:latin typeface="+mn-ea"/>
            </a:endParaRPr>
          </a:p>
          <a:p>
            <a:pPr algn="l"/>
            <a:endParaRPr lang="zh-CN" altLang="en-US"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将大的输入矩阵</a:t>
            </a:r>
            <a:r>
              <a:rPr lang="zh-CN" altLang="en-US" sz="2000" b="0" i="0" dirty="0">
                <a:solidFill>
                  <a:srgbClr val="FF0000"/>
                </a:solidFill>
                <a:effectLst/>
                <a:latin typeface="+mn-ea"/>
              </a:rPr>
              <a:t>划分为小的矩阵块</a:t>
            </a:r>
            <a:r>
              <a:rPr lang="zh-CN" altLang="en-US" sz="2000" b="0" i="0" dirty="0">
                <a:solidFill>
                  <a:srgbClr val="374151"/>
                </a:solidFill>
                <a:effectLst/>
                <a:latin typeface="+mn-ea"/>
              </a:rPr>
              <a:t>。这些矩阵块的大小通常为 </a:t>
            </a:r>
            <a:r>
              <a:rPr lang="en-US" altLang="zh-CN" sz="2000" b="0" i="0" dirty="0">
                <a:solidFill>
                  <a:srgbClr val="374151"/>
                </a:solidFill>
                <a:effectLst/>
                <a:latin typeface="+mn-ea"/>
              </a:rPr>
              <a:t>8*8</a:t>
            </a:r>
            <a:r>
              <a:rPr lang="zh-CN" altLang="en-US" sz="2000" b="0" i="0" dirty="0">
                <a:solidFill>
                  <a:srgbClr val="374151"/>
                </a:solidFill>
                <a:effectLst/>
                <a:latin typeface="+mn-ea"/>
              </a:rPr>
              <a:t>、</a:t>
            </a:r>
            <a:r>
              <a:rPr lang="en-US" altLang="zh-CN" sz="2000" b="0" i="0" dirty="0">
                <a:solidFill>
                  <a:srgbClr val="374151"/>
                </a:solidFill>
                <a:effectLst/>
                <a:latin typeface="+mn-ea"/>
              </a:rPr>
              <a:t>16*16</a:t>
            </a:r>
            <a:r>
              <a:rPr lang="zh-CN" altLang="en-US" sz="2000" b="0" i="0" dirty="0">
                <a:solidFill>
                  <a:srgbClr val="374151"/>
                </a:solidFill>
                <a:effectLst/>
                <a:latin typeface="+mn-ea"/>
              </a:rPr>
              <a:t>或者 </a:t>
            </a:r>
            <a:r>
              <a:rPr lang="en-US" altLang="zh-CN" sz="2000" b="0" i="0" dirty="0">
                <a:solidFill>
                  <a:srgbClr val="374151"/>
                </a:solidFill>
                <a:effectLst/>
                <a:latin typeface="+mn-ea"/>
              </a:rPr>
              <a:t>32*32</a:t>
            </a:r>
            <a:r>
              <a:rPr lang="zh-CN" altLang="en-US" sz="2000" b="0" i="0" dirty="0">
                <a:solidFill>
                  <a:srgbClr val="374151"/>
                </a:solidFill>
                <a:effectLst/>
                <a:latin typeface="+mn-ea"/>
              </a:rPr>
              <a:t>，这些大小的矩阵块都适用于 </a:t>
            </a:r>
            <a:r>
              <a:rPr lang="en-US" altLang="zh-CN" sz="2000" b="0" i="0" dirty="0" err="1">
                <a:solidFill>
                  <a:srgbClr val="374151"/>
                </a:solidFill>
                <a:effectLst/>
                <a:latin typeface="+mn-ea"/>
              </a:rPr>
              <a:t>Blocksparse</a:t>
            </a:r>
            <a:r>
              <a:rPr lang="en-US" altLang="zh-CN" sz="2000" b="0" i="0" dirty="0">
                <a:solidFill>
                  <a:srgbClr val="374151"/>
                </a:solidFill>
                <a:effectLst/>
                <a:latin typeface="+mn-ea"/>
              </a:rPr>
              <a:t> </a:t>
            </a:r>
            <a:r>
              <a:rPr lang="zh-CN" altLang="en-US" sz="2000" b="0" i="0" dirty="0">
                <a:solidFill>
                  <a:srgbClr val="374151"/>
                </a:solidFill>
                <a:effectLst/>
                <a:latin typeface="+mn-ea"/>
              </a:rPr>
              <a:t>的加速方法。</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a:t>
            </a:r>
            <a:r>
              <a:rPr lang="zh-CN" altLang="en-US" sz="2000" b="0" i="0" dirty="0">
                <a:solidFill>
                  <a:srgbClr val="FF0000"/>
                </a:solidFill>
                <a:effectLst/>
                <a:latin typeface="+mn-ea"/>
              </a:rPr>
              <a:t>生成对应的计算</a:t>
            </a:r>
            <a:r>
              <a:rPr lang="en-US" altLang="zh-CN" sz="2000" b="0" i="0" dirty="0">
                <a:solidFill>
                  <a:srgbClr val="FF0000"/>
                </a:solidFill>
                <a:effectLst/>
                <a:latin typeface="+mn-ea"/>
              </a:rPr>
              <a:t>mask</a:t>
            </a:r>
            <a:r>
              <a:rPr lang="zh-CN" altLang="en-US" sz="2000" b="0" i="0" dirty="0">
                <a:solidFill>
                  <a:srgbClr val="374151"/>
                </a:solidFill>
                <a:effectLst/>
                <a:latin typeface="+mn-ea"/>
              </a:rPr>
              <a:t>。计算</a:t>
            </a:r>
            <a:r>
              <a:rPr lang="en-US" altLang="zh-CN" sz="2000" b="0" i="0" dirty="0">
                <a:solidFill>
                  <a:srgbClr val="374151"/>
                </a:solidFill>
                <a:effectLst/>
                <a:latin typeface="+mn-ea"/>
              </a:rPr>
              <a:t>mask</a:t>
            </a:r>
            <a:r>
              <a:rPr lang="zh-CN" altLang="en-US" sz="2000" b="0" i="0" dirty="0">
                <a:solidFill>
                  <a:srgbClr val="374151"/>
                </a:solidFill>
                <a:effectLst/>
                <a:latin typeface="+mn-ea"/>
              </a:rPr>
              <a:t>是一个二元数组，其每个元素对应于小矩阵块中的一个权重。</a:t>
            </a:r>
            <a:r>
              <a:rPr lang="zh-CN" altLang="en-US" sz="2000" b="0" i="0" dirty="0">
                <a:solidFill>
                  <a:srgbClr val="FF0000"/>
                </a:solidFill>
                <a:effectLst/>
                <a:latin typeface="+mn-ea"/>
              </a:rPr>
              <a:t>如果计算</a:t>
            </a:r>
            <a:r>
              <a:rPr lang="en-US" altLang="zh-CN" sz="2000" b="0" i="0" dirty="0">
                <a:solidFill>
                  <a:srgbClr val="FF0000"/>
                </a:solidFill>
                <a:effectLst/>
                <a:latin typeface="+mn-ea"/>
              </a:rPr>
              <a:t>mask</a:t>
            </a:r>
            <a:r>
              <a:rPr lang="zh-CN" altLang="en-US" sz="2000" b="0" i="0" dirty="0">
                <a:solidFill>
                  <a:srgbClr val="FF0000"/>
                </a:solidFill>
                <a:effectLst/>
                <a:latin typeface="+mn-ea"/>
              </a:rPr>
              <a:t>的元素为</a:t>
            </a:r>
            <a:r>
              <a:rPr lang="en-US" altLang="zh-CN" sz="2000" b="0" i="0" dirty="0">
                <a:solidFill>
                  <a:srgbClr val="FF0000"/>
                </a:solidFill>
                <a:effectLst/>
                <a:latin typeface="+mn-ea"/>
              </a:rPr>
              <a:t>1</a:t>
            </a:r>
            <a:r>
              <a:rPr lang="zh-CN" altLang="en-US" sz="2000" b="0" i="0" dirty="0">
                <a:solidFill>
                  <a:srgbClr val="FF0000"/>
                </a:solidFill>
                <a:effectLst/>
                <a:latin typeface="+mn-ea"/>
              </a:rPr>
              <a:t>，那么对应的权重需要被计算，否则不需要</a:t>
            </a:r>
            <a:r>
              <a:rPr lang="zh-CN" altLang="en-US" sz="2000" b="0" i="0" dirty="0">
                <a:solidFill>
                  <a:srgbClr val="374151"/>
                </a:solidFill>
                <a:effectLst/>
                <a:latin typeface="+mn-ea"/>
              </a:rPr>
              <a:t>。</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对于每个小矩阵块，将其与一个稠密的权重矩阵相乘。由于使用了计算</a:t>
            </a:r>
            <a:r>
              <a:rPr lang="en-US" altLang="zh-CN" sz="2000" b="0" i="0" dirty="0">
                <a:solidFill>
                  <a:srgbClr val="374151"/>
                </a:solidFill>
                <a:effectLst/>
                <a:latin typeface="+mn-ea"/>
              </a:rPr>
              <a:t>mask</a:t>
            </a:r>
            <a:r>
              <a:rPr lang="zh-CN" altLang="en-US" sz="2000" b="0" i="0" dirty="0">
                <a:solidFill>
                  <a:srgbClr val="374151"/>
                </a:solidFill>
                <a:effectLst/>
                <a:latin typeface="+mn-ea"/>
              </a:rPr>
              <a:t>，所以只需要计算那些对应的权重被标记为</a:t>
            </a:r>
            <a:r>
              <a:rPr lang="en-US" altLang="zh-CN" sz="2000" b="0" i="0" dirty="0">
                <a:solidFill>
                  <a:srgbClr val="374151"/>
                </a:solidFill>
                <a:effectLst/>
                <a:latin typeface="+mn-ea"/>
              </a:rPr>
              <a:t>1</a:t>
            </a:r>
            <a:r>
              <a:rPr lang="zh-CN" altLang="en-US" sz="2000" b="0" i="0" dirty="0">
                <a:solidFill>
                  <a:srgbClr val="374151"/>
                </a:solidFill>
                <a:effectLst/>
                <a:latin typeface="+mn-ea"/>
              </a:rPr>
              <a:t>的元素。</a:t>
            </a:r>
          </a:p>
          <a:p>
            <a:pPr algn="l">
              <a:buFont typeface="+mj-lt"/>
              <a:buAutoNum type="arabicPeriod"/>
            </a:pPr>
            <a:endParaRPr lang="en-US" altLang="zh-CN" sz="2000" b="0" i="0" dirty="0">
              <a:solidFill>
                <a:srgbClr val="374151"/>
              </a:solidFill>
              <a:effectLst/>
              <a:latin typeface="+mn-ea"/>
            </a:endParaRPr>
          </a:p>
          <a:p>
            <a:pPr algn="l">
              <a:buFont typeface="+mj-lt"/>
              <a:buAutoNum type="arabicPeriod"/>
            </a:pPr>
            <a:r>
              <a:rPr lang="zh-CN" altLang="en-US" sz="2000" b="0" i="0" dirty="0">
                <a:solidFill>
                  <a:srgbClr val="374151"/>
                </a:solidFill>
                <a:effectLst/>
                <a:latin typeface="+mn-ea"/>
              </a:rPr>
              <a:t>对于每个小矩阵块的乘积，</a:t>
            </a:r>
            <a:r>
              <a:rPr lang="zh-CN" altLang="en-US" sz="2000" b="0" i="0" dirty="0">
                <a:solidFill>
                  <a:srgbClr val="FF0000"/>
                </a:solidFill>
                <a:effectLst/>
                <a:latin typeface="+mn-ea"/>
              </a:rPr>
              <a:t>将其相加以获得最终的结果矩阵</a:t>
            </a:r>
            <a:r>
              <a:rPr lang="zh-CN" altLang="en-US" sz="2000" b="0" i="0" dirty="0">
                <a:solidFill>
                  <a:srgbClr val="374151"/>
                </a:solidFill>
                <a:effectLst/>
                <a:latin typeface="+mn-ea"/>
              </a:rPr>
              <a:t>。</a:t>
            </a:r>
          </a:p>
        </p:txBody>
      </p:sp>
    </p:spTree>
    <p:extLst>
      <p:ext uri="{BB962C8B-B14F-4D97-AF65-F5344CB8AC3E}">
        <p14:creationId xmlns:p14="http://schemas.microsoft.com/office/powerpoint/2010/main" val="181912079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矩阵乘法</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65FFB7C-51EC-AB3E-C9A0-EDDCA9D3C700}"/>
              </a:ext>
            </a:extLst>
          </p:cNvPr>
          <p:cNvPicPr>
            <a:picLocks noChangeAspect="1"/>
          </p:cNvPicPr>
          <p:nvPr/>
        </p:nvPicPr>
        <p:blipFill>
          <a:blip r:embed="rId3"/>
          <a:stretch>
            <a:fillRect/>
          </a:stretch>
        </p:blipFill>
        <p:spPr>
          <a:xfrm>
            <a:off x="222711" y="1104987"/>
            <a:ext cx="5185630" cy="5319092"/>
          </a:xfrm>
          <a:prstGeom prst="rect">
            <a:avLst/>
          </a:prstGeom>
        </p:spPr>
      </p:pic>
      <p:sp>
        <p:nvSpPr>
          <p:cNvPr id="17" name="文本框 16">
            <a:extLst>
              <a:ext uri="{FF2B5EF4-FFF2-40B4-BE49-F238E27FC236}">
                <a16:creationId xmlns:a16="http://schemas.microsoft.com/office/drawing/2014/main" id="{F644B59E-CFB9-8771-9A9B-00DA5F8DE5D2}"/>
              </a:ext>
            </a:extLst>
          </p:cNvPr>
          <p:cNvSpPr txBox="1"/>
          <p:nvPr/>
        </p:nvSpPr>
        <p:spPr>
          <a:xfrm>
            <a:off x="5650322" y="1617680"/>
            <a:ext cx="3270967" cy="3877985"/>
          </a:xfrm>
          <a:prstGeom prst="rect">
            <a:avLst/>
          </a:prstGeom>
          <a:noFill/>
        </p:spPr>
        <p:txBody>
          <a:bodyPr wrap="square">
            <a:spAutoFit/>
          </a:bodyPr>
          <a:lstStyle/>
          <a:p>
            <a:r>
              <a:rPr lang="zh-CN" altLang="en-US" dirty="0">
                <a:solidFill>
                  <a:srgbClr val="FF0000"/>
                </a:solidFill>
                <a:latin typeface="+mn-ea"/>
              </a:rPr>
              <a:t>执行Blocksparse算法</a:t>
            </a:r>
            <a:r>
              <a:rPr lang="zh-CN" altLang="en-US" dirty="0">
                <a:latin typeface="+mn-ea"/>
              </a:rPr>
              <a:t>(前向传播和反向传播)。</a:t>
            </a:r>
            <a:endParaRPr lang="en-US" altLang="zh-CN" dirty="0">
              <a:latin typeface="+mn-ea"/>
            </a:endParaRPr>
          </a:p>
          <a:p>
            <a:endParaRPr lang="en-US" altLang="zh-CN" dirty="0">
              <a:latin typeface="+mn-ea"/>
            </a:endParaRPr>
          </a:p>
          <a:p>
            <a:r>
              <a:rPr lang="zh-CN" altLang="en-US" dirty="0">
                <a:solidFill>
                  <a:srgbClr val="FF0000"/>
                </a:solidFill>
                <a:latin typeface="+mn-ea"/>
              </a:rPr>
              <a:t>执行带有门控单元Blocksparse算法</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不同数据类型（ehalf、bhalf、float）和块大小（64x64、128x128等）的</a:t>
            </a:r>
            <a:r>
              <a:rPr lang="zh-CN" altLang="en-US" dirty="0">
                <a:solidFill>
                  <a:srgbClr val="FF0000"/>
                </a:solidFill>
                <a:latin typeface="+mn-ea"/>
              </a:rPr>
              <a:t>Blocksparse矩阵乘法的实现</a:t>
            </a:r>
            <a:r>
              <a:rPr lang="zh-CN" altLang="en-US" dirty="0">
                <a:latin typeface="+mn-ea"/>
              </a:rPr>
              <a:t>。</a:t>
            </a:r>
            <a:endParaRPr lang="en-US" altLang="zh-CN" dirty="0">
              <a:latin typeface="+mn-ea"/>
            </a:endParaRPr>
          </a:p>
          <a:p>
            <a:pPr algn="l">
              <a:buFont typeface="Arial" panose="020B0604020202020204" pitchFamily="34" charset="0"/>
              <a:buChar char="•"/>
            </a:pPr>
            <a:r>
              <a:rPr lang="en-US" altLang="zh-CN" sz="1100" b="1" i="0" dirty="0" err="1">
                <a:solidFill>
                  <a:srgbClr val="374151"/>
                </a:solidFill>
                <a:effectLst/>
                <a:latin typeface="+mn-ea"/>
              </a:rPr>
              <a:t>xn</a:t>
            </a:r>
            <a:r>
              <a:rPr lang="en-US" altLang="zh-CN" sz="1100" b="0" i="0" dirty="0">
                <a:solidFill>
                  <a:srgbClr val="374151"/>
                </a:solidFill>
                <a:effectLst/>
                <a:latin typeface="+mn-ea"/>
              </a:rPr>
              <a:t>: </a:t>
            </a:r>
            <a:r>
              <a:rPr lang="zh-CN" altLang="en-US" sz="1100" b="0" i="0" dirty="0">
                <a:solidFill>
                  <a:srgbClr val="374151"/>
                </a:solidFill>
                <a:effectLst/>
                <a:latin typeface="+mn-ea"/>
              </a:rPr>
              <a:t>输入的为输入矩阵。</a:t>
            </a:r>
            <a:endParaRPr lang="en-US" altLang="zh-CN" sz="1100" b="0" i="0" dirty="0">
              <a:solidFill>
                <a:srgbClr val="374151"/>
              </a:solidFill>
              <a:effectLst/>
              <a:latin typeface="+mn-ea"/>
            </a:endParaRPr>
          </a:p>
          <a:p>
            <a:pPr>
              <a:buFont typeface="Arial" panose="020B0604020202020204" pitchFamily="34" charset="0"/>
              <a:buChar char="•"/>
            </a:pPr>
            <a:r>
              <a:rPr lang="en-US" altLang="zh-CN" sz="1100" b="1" i="0" dirty="0" err="1">
                <a:solidFill>
                  <a:srgbClr val="374151"/>
                </a:solidFill>
                <a:effectLst/>
                <a:latin typeface="+mn-ea"/>
              </a:rPr>
              <a:t>nx</a:t>
            </a:r>
            <a:r>
              <a:rPr lang="en-US" altLang="zh-CN" sz="1100" b="0" i="0" dirty="0">
                <a:solidFill>
                  <a:srgbClr val="374151"/>
                </a:solidFill>
                <a:effectLst/>
                <a:latin typeface="+mn-ea"/>
              </a:rPr>
              <a:t>: </a:t>
            </a:r>
            <a:r>
              <a:rPr lang="zh-CN" altLang="en-US" sz="1100" b="0" i="0" dirty="0">
                <a:solidFill>
                  <a:srgbClr val="374151"/>
                </a:solidFill>
                <a:effectLst/>
                <a:latin typeface="+mn-ea"/>
              </a:rPr>
              <a:t>输入的为权重矩阵。</a:t>
            </a:r>
          </a:p>
          <a:p>
            <a:pPr algn="l">
              <a:buFont typeface="Arial" panose="020B0604020202020204" pitchFamily="34" charset="0"/>
              <a:buChar char="•"/>
            </a:pPr>
            <a:r>
              <a:rPr lang="en-US" altLang="zh-CN" sz="1100" b="1" i="0" dirty="0" err="1">
                <a:solidFill>
                  <a:srgbClr val="374151"/>
                </a:solidFill>
                <a:effectLst/>
                <a:latin typeface="+mn-ea"/>
              </a:rPr>
              <a:t>nt</a:t>
            </a:r>
            <a:r>
              <a:rPr lang="en-US" altLang="zh-CN" sz="1100" b="0" i="0" dirty="0">
                <a:solidFill>
                  <a:srgbClr val="374151"/>
                </a:solidFill>
                <a:effectLst/>
                <a:latin typeface="+mn-ea"/>
              </a:rPr>
              <a:t>: X</a:t>
            </a:r>
            <a:r>
              <a:rPr lang="zh-CN" altLang="en-US" sz="1100" b="0" i="0" dirty="0">
                <a:solidFill>
                  <a:srgbClr val="374151"/>
                </a:solidFill>
                <a:effectLst/>
                <a:latin typeface="+mn-ea"/>
              </a:rPr>
              <a:t>是未转置的，</a:t>
            </a:r>
            <a:r>
              <a:rPr lang="en-US" altLang="zh-CN" sz="1100" b="0" i="0" dirty="0">
                <a:solidFill>
                  <a:srgbClr val="374151"/>
                </a:solidFill>
                <a:effectLst/>
                <a:latin typeface="+mn-ea"/>
              </a:rPr>
              <a:t>E</a:t>
            </a:r>
            <a:r>
              <a:rPr lang="zh-CN" altLang="en-US" sz="1100" b="0" i="0" dirty="0">
                <a:solidFill>
                  <a:srgbClr val="374151"/>
                </a:solidFill>
                <a:effectLst/>
                <a:latin typeface="+mn-ea"/>
              </a:rPr>
              <a:t>是转置的</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tn</a:t>
            </a:r>
            <a:r>
              <a:rPr lang="en-US" altLang="zh-CN" sz="1100" b="0" i="0" dirty="0">
                <a:solidFill>
                  <a:srgbClr val="374151"/>
                </a:solidFill>
                <a:effectLst/>
                <a:latin typeface="+mn-ea"/>
              </a:rPr>
              <a:t>: X</a:t>
            </a:r>
            <a:r>
              <a:rPr lang="zh-CN" altLang="en-US" sz="1100" b="0" i="0" dirty="0">
                <a:solidFill>
                  <a:srgbClr val="374151"/>
                </a:solidFill>
                <a:effectLst/>
                <a:latin typeface="+mn-ea"/>
              </a:rPr>
              <a:t>是转置的，</a:t>
            </a:r>
            <a:r>
              <a:rPr lang="en-US" altLang="zh-CN" sz="1100" b="0" i="0" dirty="0">
                <a:solidFill>
                  <a:srgbClr val="374151"/>
                </a:solidFill>
                <a:effectLst/>
                <a:latin typeface="+mn-ea"/>
              </a:rPr>
              <a:t>E</a:t>
            </a:r>
            <a:r>
              <a:rPr lang="zh-CN" altLang="en-US" sz="1100" b="0" i="0" dirty="0">
                <a:solidFill>
                  <a:srgbClr val="374151"/>
                </a:solidFill>
                <a:effectLst/>
                <a:latin typeface="+mn-ea"/>
              </a:rPr>
              <a:t>是未转置的</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sdd</a:t>
            </a:r>
            <a:r>
              <a:rPr lang="en-US" altLang="zh-CN" sz="1100" b="0" i="0" dirty="0">
                <a:solidFill>
                  <a:srgbClr val="374151"/>
                </a:solidFill>
                <a:effectLst/>
                <a:latin typeface="+mn-ea"/>
              </a:rPr>
              <a:t>:</a:t>
            </a:r>
            <a:r>
              <a:rPr lang="zh-CN" altLang="en-US" sz="1100" b="0" i="0" dirty="0">
                <a:solidFill>
                  <a:srgbClr val="374151"/>
                </a:solidFill>
                <a:effectLst/>
                <a:latin typeface="+mn-ea"/>
              </a:rPr>
              <a:t>稠密输入和稠密权重</a:t>
            </a:r>
            <a:endParaRPr lang="en-US" altLang="zh-CN" sz="1100" b="0" i="0" dirty="0">
              <a:solidFill>
                <a:srgbClr val="374151"/>
              </a:solidFill>
              <a:effectLst/>
              <a:latin typeface="+mn-ea"/>
            </a:endParaRPr>
          </a:p>
          <a:p>
            <a:pPr algn="l">
              <a:buFont typeface="Arial" panose="020B0604020202020204" pitchFamily="34" charset="0"/>
              <a:buChar char="•"/>
            </a:pPr>
            <a:r>
              <a:rPr lang="en-US" altLang="zh-CN" sz="1100" b="1" i="0" dirty="0" err="1">
                <a:solidFill>
                  <a:srgbClr val="374151"/>
                </a:solidFill>
                <a:effectLst/>
                <a:latin typeface="+mn-ea"/>
              </a:rPr>
              <a:t>dsd</a:t>
            </a:r>
            <a:r>
              <a:rPr lang="en-US" altLang="zh-CN" sz="1100" b="0" i="0" dirty="0">
                <a:solidFill>
                  <a:srgbClr val="374151"/>
                </a:solidFill>
                <a:effectLst/>
                <a:latin typeface="+mn-ea"/>
              </a:rPr>
              <a:t>:</a:t>
            </a:r>
            <a:r>
              <a:rPr lang="zh-CN" altLang="en-US" sz="1100" b="0" i="0" dirty="0">
                <a:solidFill>
                  <a:srgbClr val="374151"/>
                </a:solidFill>
                <a:effectLst/>
                <a:latin typeface="+mn-ea"/>
              </a:rPr>
              <a:t>稀疏输入和稠密权重</a:t>
            </a:r>
            <a:endParaRPr lang="zh-CN" altLang="en-US" dirty="0">
              <a:latin typeface="+mn-ea"/>
            </a:endParaRPr>
          </a:p>
        </p:txBody>
      </p:sp>
      <p:cxnSp>
        <p:nvCxnSpPr>
          <p:cNvPr id="19" name="直接箭头连接符 18">
            <a:extLst>
              <a:ext uri="{FF2B5EF4-FFF2-40B4-BE49-F238E27FC236}">
                <a16:creationId xmlns:a16="http://schemas.microsoft.com/office/drawing/2014/main" id="{5435B1F8-D630-7FB5-A6A3-B3E3422FF3A4}"/>
              </a:ext>
            </a:extLst>
          </p:cNvPr>
          <p:cNvCxnSpPr/>
          <p:nvPr/>
        </p:nvCxnSpPr>
        <p:spPr>
          <a:xfrm>
            <a:off x="3713356" y="1393902"/>
            <a:ext cx="1936966" cy="50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8917522-0646-AB3A-BE94-2B7181438798}"/>
              </a:ext>
            </a:extLst>
          </p:cNvPr>
          <p:cNvCxnSpPr/>
          <p:nvPr/>
        </p:nvCxnSpPr>
        <p:spPr>
          <a:xfrm>
            <a:off x="3668751" y="1779374"/>
            <a:ext cx="1981571" cy="25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4030255-7A17-31D9-3B14-0B73B74BD2AC}"/>
              </a:ext>
            </a:extLst>
          </p:cNvPr>
          <p:cNvCxnSpPr>
            <a:cxnSpLocks/>
          </p:cNvCxnSpPr>
          <p:nvPr/>
        </p:nvCxnSpPr>
        <p:spPr>
          <a:xfrm>
            <a:off x="3973168" y="2375210"/>
            <a:ext cx="1677154" cy="31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9611810-220B-DFAC-6E65-58261E8A4172}"/>
              </a:ext>
            </a:extLst>
          </p:cNvPr>
          <p:cNvCxnSpPr>
            <a:cxnSpLocks/>
          </p:cNvCxnSpPr>
          <p:nvPr/>
        </p:nvCxnSpPr>
        <p:spPr>
          <a:xfrm>
            <a:off x="3973168" y="2755300"/>
            <a:ext cx="1677154" cy="3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D7F54F4-753A-36CA-70A3-DB557EBA392F}"/>
              </a:ext>
            </a:extLst>
          </p:cNvPr>
          <p:cNvCxnSpPr/>
          <p:nvPr/>
        </p:nvCxnSpPr>
        <p:spPr>
          <a:xfrm flipV="1">
            <a:off x="5107259" y="3546088"/>
            <a:ext cx="457200" cy="8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E01DB0C-BD04-69D9-9521-A46CAA8126B8}"/>
              </a:ext>
            </a:extLst>
          </p:cNvPr>
          <p:cNvCxnSpPr/>
          <p:nvPr/>
        </p:nvCxnSpPr>
        <p:spPr>
          <a:xfrm flipV="1">
            <a:off x="5300732" y="4182195"/>
            <a:ext cx="349590" cy="27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6EEBA48-473D-EBA5-53EF-334D81210FC7}"/>
              </a:ext>
            </a:extLst>
          </p:cNvPr>
          <p:cNvCxnSpPr/>
          <p:nvPr/>
        </p:nvCxnSpPr>
        <p:spPr>
          <a:xfrm flipV="1">
            <a:off x="5107259" y="4890764"/>
            <a:ext cx="543063" cy="91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318432"/>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卷积</a:t>
            </a:r>
            <a:endParaRPr lang="en-US" altLang="zh-CN"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0F9F8FB-6D58-5E53-4D1C-0BAC0B0471D4}"/>
              </a:ext>
            </a:extLst>
          </p:cNvPr>
          <p:cNvSpPr txBox="1"/>
          <p:nvPr/>
        </p:nvSpPr>
        <p:spPr>
          <a:xfrm>
            <a:off x="326037" y="851905"/>
            <a:ext cx="8679308" cy="5262979"/>
          </a:xfrm>
          <a:prstGeom prst="rect">
            <a:avLst/>
          </a:prstGeom>
          <a:noFill/>
        </p:spPr>
        <p:txBody>
          <a:bodyPr wrap="square">
            <a:spAutoFit/>
          </a:bodyPr>
          <a:lstStyle/>
          <a:p>
            <a:r>
              <a:rPr lang="en-US" altLang="zh-CN" sz="1600" dirty="0" err="1">
                <a:solidFill>
                  <a:srgbClr val="374151"/>
                </a:solidFill>
                <a:latin typeface="+mn-ea"/>
              </a:rPr>
              <a:t>Blocksparse</a:t>
            </a:r>
            <a:r>
              <a:rPr lang="zh-CN" altLang="en-US" sz="1600" dirty="0">
                <a:solidFill>
                  <a:srgbClr val="374151"/>
                </a:solidFill>
                <a:latin typeface="+mn-ea"/>
              </a:rPr>
              <a:t>的卷积操作可以支持</a:t>
            </a:r>
            <a:r>
              <a:rPr lang="zh-CN" altLang="en-US" sz="1600" dirty="0">
                <a:solidFill>
                  <a:srgbClr val="FF0000"/>
                </a:solidFill>
                <a:latin typeface="+mn-ea"/>
              </a:rPr>
              <a:t>分离卷积、组卷积、点积等不同形式的卷积</a:t>
            </a:r>
            <a:r>
              <a:rPr lang="zh-CN" altLang="en-US" sz="1600" dirty="0">
                <a:solidFill>
                  <a:srgbClr val="374151"/>
                </a:solidFill>
                <a:latin typeface="+mn-ea"/>
              </a:rPr>
              <a:t>。其中，可分离卷积和点积的卷积操作不需要计算掩码</a:t>
            </a:r>
            <a:r>
              <a:rPr lang="en-US" altLang="zh-CN" sz="1600" dirty="0">
                <a:solidFill>
                  <a:srgbClr val="374151"/>
                </a:solidFill>
                <a:latin typeface="+mn-ea"/>
              </a:rPr>
              <a:t>(mask)</a:t>
            </a:r>
            <a:r>
              <a:rPr lang="zh-CN" altLang="en-US" sz="1600" dirty="0">
                <a:solidFill>
                  <a:srgbClr val="374151"/>
                </a:solidFill>
                <a:latin typeface="+mn-ea"/>
              </a:rPr>
              <a:t>，而组卷积的卷积操作需要计算掩码</a:t>
            </a:r>
            <a:r>
              <a:rPr lang="en-US" altLang="zh-CN" sz="1600" dirty="0">
                <a:solidFill>
                  <a:srgbClr val="374151"/>
                </a:solidFill>
                <a:latin typeface="+mn-ea"/>
              </a:rPr>
              <a:t>(mask)</a:t>
            </a:r>
            <a:r>
              <a:rPr lang="zh-CN" altLang="en-US" sz="1600" dirty="0">
                <a:solidFill>
                  <a:srgbClr val="374151"/>
                </a:solidFill>
                <a:latin typeface="+mn-ea"/>
              </a:rPr>
              <a:t>。</a:t>
            </a:r>
            <a:endParaRPr lang="en-US" altLang="zh-CN" sz="1600" dirty="0">
              <a:solidFill>
                <a:srgbClr val="374151"/>
              </a:solidFill>
              <a:latin typeface="+mn-ea"/>
            </a:endParaRPr>
          </a:p>
          <a:p>
            <a:endParaRPr lang="en-US" altLang="zh-CN" sz="1600" dirty="0">
              <a:solidFill>
                <a:srgbClr val="374151"/>
              </a:solidFill>
              <a:latin typeface="+mn-ea"/>
            </a:endParaRPr>
          </a:p>
          <a:p>
            <a:pPr>
              <a:buFont typeface="+mj-lt"/>
              <a:buAutoNum type="arabicPeriod"/>
            </a:pPr>
            <a:endParaRPr lang="en-US" altLang="zh-CN" sz="1600" dirty="0">
              <a:solidFill>
                <a:srgbClr val="374151"/>
              </a:solidFill>
              <a:latin typeface="+mn-ea"/>
            </a:endParaRPr>
          </a:p>
          <a:p>
            <a:pPr>
              <a:buFont typeface="+mj-lt"/>
              <a:buAutoNum type="arabicPeriod"/>
            </a:pPr>
            <a:r>
              <a:rPr lang="zh-CN" altLang="en-US" sz="1600" dirty="0">
                <a:solidFill>
                  <a:srgbClr val="374151"/>
                </a:solidFill>
                <a:latin typeface="+mn-ea"/>
              </a:rPr>
              <a:t>输入数据和卷积核转化为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格式。</a:t>
            </a:r>
          </a:p>
          <a:p>
            <a:r>
              <a:rPr lang="zh-CN" altLang="en-US" sz="1600" dirty="0">
                <a:solidFill>
                  <a:srgbClr val="374151"/>
                </a:solidFill>
                <a:latin typeface="+mn-ea"/>
              </a:rPr>
              <a:t>输入数据和卷积核在被送入 </a:t>
            </a:r>
            <a:r>
              <a:rPr lang="en-US" altLang="zh-CN" sz="1600" dirty="0">
                <a:solidFill>
                  <a:srgbClr val="374151"/>
                </a:solidFill>
                <a:latin typeface="+mn-ea"/>
              </a:rPr>
              <a:t>GPU </a:t>
            </a:r>
            <a:r>
              <a:rPr lang="zh-CN" altLang="en-US" sz="1600" dirty="0">
                <a:solidFill>
                  <a:srgbClr val="374151"/>
                </a:solidFill>
                <a:latin typeface="+mn-ea"/>
              </a:rPr>
              <a:t>进行计算之前，</a:t>
            </a:r>
            <a:r>
              <a:rPr lang="zh-CN" altLang="en-US" sz="1600" dirty="0">
                <a:solidFill>
                  <a:srgbClr val="FF0000"/>
                </a:solidFill>
                <a:latin typeface="+mn-ea"/>
              </a:rPr>
              <a:t>首先需要被转化为 </a:t>
            </a:r>
            <a:r>
              <a:rPr lang="en-US" altLang="zh-CN" sz="1600" dirty="0" err="1">
                <a:solidFill>
                  <a:srgbClr val="FF0000"/>
                </a:solidFill>
                <a:latin typeface="+mn-ea"/>
              </a:rPr>
              <a:t>blocksparse</a:t>
            </a:r>
            <a:r>
              <a:rPr lang="en-US" altLang="zh-CN" sz="1600" dirty="0">
                <a:solidFill>
                  <a:srgbClr val="FF0000"/>
                </a:solidFill>
                <a:latin typeface="+mn-ea"/>
              </a:rPr>
              <a:t> </a:t>
            </a:r>
            <a:r>
              <a:rPr lang="zh-CN" altLang="en-US" sz="1600" dirty="0">
                <a:solidFill>
                  <a:srgbClr val="FF0000"/>
                </a:solidFill>
                <a:latin typeface="+mn-ea"/>
              </a:rPr>
              <a:t>格式</a:t>
            </a:r>
            <a:r>
              <a:rPr lang="zh-CN" altLang="en-US" sz="1600" dirty="0">
                <a:solidFill>
                  <a:srgbClr val="374151"/>
                </a:solidFill>
                <a:latin typeface="+mn-ea"/>
              </a:rPr>
              <a:t>。这一步的主要目的是将原始数据转化为可以高效计算的格式，同时也为后续的计算做好了数据布局上的准备。在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格式中，输入数据和卷积核被划分为若干个小块，每个小块包含多个矩阵元素。</a:t>
            </a:r>
            <a:endParaRPr lang="en-US" altLang="zh-CN" sz="1600" dirty="0">
              <a:solidFill>
                <a:srgbClr val="374151"/>
              </a:solidFill>
              <a:latin typeface="+mn-ea"/>
            </a:endParaRPr>
          </a:p>
          <a:p>
            <a:endParaRPr lang="zh-CN" altLang="en-US" sz="1600" dirty="0">
              <a:solidFill>
                <a:srgbClr val="374151"/>
              </a:solidFill>
              <a:latin typeface="+mn-ea"/>
            </a:endParaRPr>
          </a:p>
          <a:p>
            <a:pPr>
              <a:buFont typeface="+mj-lt"/>
              <a:buAutoNum type="arabicPeriod" startAt="2"/>
            </a:pPr>
            <a:r>
              <a:rPr lang="zh-CN" altLang="en-US" sz="1600" dirty="0">
                <a:solidFill>
                  <a:srgbClr val="374151"/>
                </a:solidFill>
                <a:latin typeface="+mn-ea"/>
              </a:rPr>
              <a:t>进行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卷积计算。</a:t>
            </a:r>
          </a:p>
          <a:p>
            <a:r>
              <a:rPr lang="zh-CN" altLang="en-US" sz="1600" dirty="0">
                <a:solidFill>
                  <a:srgbClr val="374151"/>
                </a:solidFill>
                <a:latin typeface="+mn-ea"/>
              </a:rPr>
              <a:t>接下来，将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格式的输入数据和卷积核送入 </a:t>
            </a:r>
            <a:r>
              <a:rPr lang="en-US" altLang="zh-CN" sz="1600" dirty="0">
                <a:solidFill>
                  <a:srgbClr val="374151"/>
                </a:solidFill>
                <a:latin typeface="+mn-ea"/>
              </a:rPr>
              <a:t>GPU </a:t>
            </a:r>
            <a:r>
              <a:rPr lang="zh-CN" altLang="en-US" sz="1600" dirty="0">
                <a:solidFill>
                  <a:srgbClr val="374151"/>
                </a:solidFill>
                <a:latin typeface="+mn-ea"/>
              </a:rPr>
              <a:t>进行卷积计算。卷积计算过程中，每个线程负责处理一个或多个小块的计算，通过</a:t>
            </a:r>
            <a:r>
              <a:rPr lang="zh-CN" altLang="en-US" sz="1600" dirty="0">
                <a:solidFill>
                  <a:srgbClr val="FF0000"/>
                </a:solidFill>
                <a:latin typeface="+mn-ea"/>
              </a:rPr>
              <a:t>对不同的小块进行并行计算</a:t>
            </a:r>
            <a:r>
              <a:rPr lang="zh-CN" altLang="en-US" sz="1600" dirty="0">
                <a:solidFill>
                  <a:srgbClr val="374151"/>
                </a:solidFill>
                <a:latin typeface="+mn-ea"/>
              </a:rPr>
              <a:t>，可以大大提高卷积计算的效率。具体来说，在卷积计算过程中，每个线程需要执行</a:t>
            </a:r>
            <a:r>
              <a:rPr lang="zh-CN" altLang="en-US" sz="1600" dirty="0">
                <a:solidFill>
                  <a:srgbClr val="FF0000"/>
                </a:solidFill>
                <a:latin typeface="+mn-ea"/>
              </a:rPr>
              <a:t>矩阵乘法操作</a:t>
            </a:r>
            <a:r>
              <a:rPr lang="zh-CN" altLang="en-US" sz="1600" dirty="0">
                <a:solidFill>
                  <a:srgbClr val="374151"/>
                </a:solidFill>
                <a:latin typeface="+mn-ea"/>
              </a:rPr>
              <a:t>，</a:t>
            </a:r>
            <a:r>
              <a:rPr lang="zh-CN" altLang="en-US" sz="1600" dirty="0">
                <a:solidFill>
                  <a:srgbClr val="FF0000"/>
                </a:solidFill>
                <a:latin typeface="+mn-ea"/>
              </a:rPr>
              <a:t>将输入数据和卷积核相乘得到输出数据</a:t>
            </a:r>
            <a:r>
              <a:rPr lang="zh-CN" altLang="en-US" sz="1600" dirty="0">
                <a:solidFill>
                  <a:srgbClr val="374151"/>
                </a:solidFill>
                <a:latin typeface="+mn-ea"/>
              </a:rPr>
              <a:t>。</a:t>
            </a:r>
            <a:endParaRPr lang="en-US" altLang="zh-CN" sz="1600" dirty="0">
              <a:solidFill>
                <a:srgbClr val="374151"/>
              </a:solidFill>
              <a:latin typeface="+mn-ea"/>
            </a:endParaRPr>
          </a:p>
          <a:p>
            <a:endParaRPr lang="zh-CN" altLang="en-US" sz="1600" dirty="0">
              <a:solidFill>
                <a:srgbClr val="374151"/>
              </a:solidFill>
              <a:latin typeface="+mn-ea"/>
            </a:endParaRPr>
          </a:p>
          <a:p>
            <a:pPr>
              <a:buFont typeface="+mj-lt"/>
              <a:buAutoNum type="arabicPeriod" startAt="3"/>
            </a:pPr>
            <a:r>
              <a:rPr lang="zh-CN" altLang="en-US" sz="1600" dirty="0">
                <a:solidFill>
                  <a:srgbClr val="374151"/>
                </a:solidFill>
                <a:latin typeface="+mn-ea"/>
              </a:rPr>
              <a:t>输出结果转化为普通格式。</a:t>
            </a:r>
          </a:p>
          <a:p>
            <a:r>
              <a:rPr lang="zh-CN" altLang="en-US" sz="1600" dirty="0">
                <a:solidFill>
                  <a:srgbClr val="374151"/>
                </a:solidFill>
                <a:latin typeface="+mn-ea"/>
              </a:rPr>
              <a:t>在计算完成后，输出结果需要被转化回普通格式。具体来说，就是</a:t>
            </a:r>
            <a:r>
              <a:rPr lang="zh-CN" altLang="en-US" sz="1600" dirty="0">
                <a:solidFill>
                  <a:srgbClr val="FF0000"/>
                </a:solidFill>
                <a:latin typeface="+mn-ea"/>
              </a:rPr>
              <a:t>将 </a:t>
            </a:r>
            <a:r>
              <a:rPr lang="en-US" altLang="zh-CN" sz="1600" dirty="0" err="1">
                <a:solidFill>
                  <a:srgbClr val="FF0000"/>
                </a:solidFill>
                <a:latin typeface="+mn-ea"/>
              </a:rPr>
              <a:t>blocksparse</a:t>
            </a:r>
            <a:r>
              <a:rPr lang="en-US" altLang="zh-CN" sz="1600" dirty="0">
                <a:solidFill>
                  <a:srgbClr val="FF0000"/>
                </a:solidFill>
                <a:latin typeface="+mn-ea"/>
              </a:rPr>
              <a:t> </a:t>
            </a:r>
            <a:r>
              <a:rPr lang="zh-CN" altLang="en-US" sz="1600" dirty="0">
                <a:solidFill>
                  <a:srgbClr val="FF0000"/>
                </a:solidFill>
                <a:latin typeface="+mn-ea"/>
              </a:rPr>
              <a:t>格式的输出数据还原为原始的输出数据格式</a:t>
            </a:r>
            <a:r>
              <a:rPr lang="zh-CN" altLang="en-US" sz="1600" dirty="0">
                <a:solidFill>
                  <a:srgbClr val="374151"/>
                </a:solidFill>
                <a:latin typeface="+mn-ea"/>
              </a:rPr>
              <a:t>。这一步可以</a:t>
            </a:r>
            <a:r>
              <a:rPr lang="zh-CN" altLang="en-US" sz="1600" dirty="0">
                <a:solidFill>
                  <a:srgbClr val="FF0000"/>
                </a:solidFill>
                <a:latin typeface="+mn-ea"/>
              </a:rPr>
              <a:t>通过简单的重排操作来实现</a:t>
            </a:r>
            <a:r>
              <a:rPr lang="zh-CN" altLang="en-US" sz="1600" dirty="0">
                <a:solidFill>
                  <a:srgbClr val="374151"/>
                </a:solidFill>
                <a:latin typeface="+mn-ea"/>
              </a:rPr>
              <a:t>。</a:t>
            </a:r>
          </a:p>
          <a:p>
            <a:r>
              <a:rPr lang="zh-CN" altLang="en-US" sz="1600" dirty="0">
                <a:solidFill>
                  <a:srgbClr val="374151"/>
                </a:solidFill>
                <a:latin typeface="+mn-ea"/>
              </a:rPr>
              <a:t>总体来说，使用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来进行卷积计算的流程与传统的卷积计算类似，但是通过使用 </a:t>
            </a:r>
            <a:r>
              <a:rPr lang="en-US" altLang="zh-CN" sz="1600" dirty="0" err="1">
                <a:solidFill>
                  <a:srgbClr val="374151"/>
                </a:solidFill>
                <a:latin typeface="+mn-ea"/>
              </a:rPr>
              <a:t>blocksparse</a:t>
            </a:r>
            <a:r>
              <a:rPr lang="en-US" altLang="zh-CN" sz="1600" dirty="0">
                <a:solidFill>
                  <a:srgbClr val="374151"/>
                </a:solidFill>
                <a:latin typeface="+mn-ea"/>
              </a:rPr>
              <a:t> </a:t>
            </a:r>
            <a:r>
              <a:rPr lang="zh-CN" altLang="en-US" sz="1600" dirty="0">
                <a:solidFill>
                  <a:srgbClr val="374151"/>
                </a:solidFill>
                <a:latin typeface="+mn-ea"/>
              </a:rPr>
              <a:t>格式和并行计算等高效技术，可以极大地提高卷积计算的效率和速度。</a:t>
            </a:r>
          </a:p>
        </p:txBody>
      </p:sp>
    </p:spTree>
    <p:extLst>
      <p:ext uri="{BB962C8B-B14F-4D97-AF65-F5344CB8AC3E}">
        <p14:creationId xmlns:p14="http://schemas.microsoft.com/office/powerpoint/2010/main" val="502056962"/>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3250</TotalTime>
  <Words>1974</Words>
  <Application>Microsoft Office PowerPoint</Application>
  <PresentationFormat>全屏显示(4:3)</PresentationFormat>
  <Paragraphs>116</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Arial</vt:lpstr>
      <vt:lpstr>Calibri</vt:lpstr>
      <vt:lpstr>微软雅黑</vt:lpstr>
      <vt:lpstr>Calibri Light</vt:lpstr>
      <vt:lpstr>Söhne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He Routhleck</cp:lastModifiedBy>
  <cp:revision>213</cp:revision>
  <dcterms:created xsi:type="dcterms:W3CDTF">2018-05-23T18:36:56Z</dcterms:created>
  <dcterms:modified xsi:type="dcterms:W3CDTF">2023-03-12T12:41:53Z</dcterms:modified>
</cp:coreProperties>
</file>