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334" r:id="rId4"/>
    <p:sldId id="260" r:id="rId5"/>
    <p:sldId id="291" r:id="rId6"/>
    <p:sldId id="335" r:id="rId7"/>
    <p:sldId id="293" r:id="rId8"/>
    <p:sldId id="295" r:id="rId9"/>
    <p:sldId id="336" r:id="rId10"/>
    <p:sldId id="342" r:id="rId11"/>
    <p:sldId id="294" r:id="rId12"/>
    <p:sldId id="337" r:id="rId13"/>
    <p:sldId id="297" r:id="rId14"/>
    <p:sldId id="338" r:id="rId15"/>
    <p:sldId id="339" r:id="rId16"/>
    <p:sldId id="340" r:id="rId17"/>
    <p:sldId id="343" r:id="rId18"/>
    <p:sldId id="341" r:id="rId19"/>
    <p:sldId id="344" r:id="rId20"/>
    <p:sldId id="345" r:id="rId21"/>
    <p:sldId id="346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8458" autoAdjust="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3AFC-A28F-4E0D-A21E-24C82708D95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E27CE-7464-4D8C-A5A2-7CEDB848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72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5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05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52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3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3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7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8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2753A3-EA75-48ED-9517-B5BBF1A489F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调</a:t>
            </a:r>
            <a:r>
              <a:rPr lang="zh-CN" altLang="en-US" dirty="0"/>
              <a:t>查问卷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轻量化平台开发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9">
            <a:extLst>
              <a:ext uri="{FF2B5EF4-FFF2-40B4-BE49-F238E27FC236}">
                <a16:creationId xmlns:a16="http://schemas.microsoft.com/office/drawing/2014/main" id="{FDBA2BED-0A86-47CC-9CCA-2AACDDCCCBE1}"/>
              </a:ext>
            </a:extLst>
          </p:cNvPr>
          <p:cNvGrpSpPr>
            <a:grpSpLocks/>
          </p:cNvGrpSpPr>
          <p:nvPr/>
        </p:nvGrpSpPr>
        <p:grpSpPr bwMode="auto">
          <a:xfrm>
            <a:off x="1028425" y="2670176"/>
            <a:ext cx="5142222" cy="2539416"/>
            <a:chOff x="-1542190" y="3552091"/>
            <a:chExt cx="3101162" cy="2319182"/>
          </a:xfrm>
        </p:grpSpPr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CEA2BF0E-0407-DD2B-DA54-099510085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42190" y="3552091"/>
              <a:ext cx="3101162" cy="231918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9" name="矩形 11">
              <a:extLst>
                <a:ext uri="{FF2B5EF4-FFF2-40B4-BE49-F238E27FC236}">
                  <a16:creationId xmlns:a16="http://schemas.microsoft.com/office/drawing/2014/main" id="{289DA9DC-EABB-FB9C-CB74-D9505446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7932" y="3670950"/>
              <a:ext cx="2943529" cy="2115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&lt;text&gt;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性别：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&lt;radio-group name="gender"&gt;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&lt;label&gt;&lt;radio value="0" checked /&gt;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男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&lt;/label&gt;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&lt;label&gt;&lt;radio value="1" /&gt;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女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&lt;/label&gt;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&lt;/radio-group&gt;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&lt;/view&gt;</a:t>
              </a:r>
              <a:endParaRPr lang="zh-CN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编写表单页面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36860DE-7EB9-5C26-ABA6-D3B4D1C6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5427854"/>
            <a:ext cx="4277898" cy="881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Value</a:t>
            </a:r>
            <a:r>
              <a:rPr lang="zh-CN" altLang="en-US" dirty="0"/>
              <a:t>表示改选项选中时提交的值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Checke</a:t>
            </a:r>
            <a:r>
              <a:rPr lang="zh-CN" altLang="en-US" dirty="0"/>
              <a:t>表示该项为选中状态</a:t>
            </a:r>
            <a:endParaRPr lang="en-US" altLang="zh-CN" dirty="0"/>
          </a:p>
        </p:txBody>
      </p:sp>
      <p:grpSp>
        <p:nvGrpSpPr>
          <p:cNvPr id="30" name="组合 9">
            <a:extLst>
              <a:ext uri="{FF2B5EF4-FFF2-40B4-BE49-F238E27FC236}">
                <a16:creationId xmlns:a16="http://schemas.microsoft.com/office/drawing/2014/main" id="{20327A3C-96BF-35FF-9CB6-8E8662512C1D}"/>
              </a:ext>
            </a:extLst>
          </p:cNvPr>
          <p:cNvGrpSpPr>
            <a:grpSpLocks/>
          </p:cNvGrpSpPr>
          <p:nvPr/>
        </p:nvGrpSpPr>
        <p:grpSpPr bwMode="auto">
          <a:xfrm>
            <a:off x="6253330" y="2670176"/>
            <a:ext cx="5775706" cy="2887824"/>
            <a:chOff x="-1503464" y="3670950"/>
            <a:chExt cx="3126751" cy="2637374"/>
          </a:xfrm>
        </p:grpSpPr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1381B55E-9095-0379-1CF8-6B2DBB641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3464" y="3670950"/>
              <a:ext cx="3101162" cy="263737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2" name="矩形 11">
              <a:extLst>
                <a:ext uri="{FF2B5EF4-FFF2-40B4-BE49-F238E27FC236}">
                  <a16:creationId xmlns:a16="http://schemas.microsoft.com/office/drawing/2014/main" id="{EC1C18B3-1986-2DE4-B0D0-2EDB86B8C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3464" y="3670950"/>
              <a:ext cx="3126751" cy="2518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&lt;text&gt;</a:t>
              </a: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专业技能：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&lt;checkbox-group name="skills"&gt;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&lt;label&gt;&lt;checkbox value="html" checked /&gt;HTML&lt;/label&gt;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&lt;label&gt;&lt;checkbox value="</a:t>
              </a:r>
              <a:r>
                <a:rPr lang="en-US" altLang="zh-CN" sz="13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checked /&gt;CSS&lt;/label&gt;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&lt;label&gt;&lt;checkbox value="</a:t>
              </a:r>
              <a:r>
                <a:rPr lang="en-US" altLang="zh-CN" sz="13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js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/&gt;JavaScript&lt;/label&gt;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&lt;label&gt;&lt;checkbox value="</a:t>
              </a:r>
              <a:r>
                <a:rPr lang="en-US" altLang="zh-CN" sz="13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ps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/&gt;Photoshop&lt;/label&gt;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&lt;/checkbox-group&gt;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&lt;/view&gt;</a:t>
              </a:r>
              <a:endParaRPr lang="zh-CN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圆角矩形 3">
            <a:extLst>
              <a:ext uri="{FF2B5EF4-FFF2-40B4-BE49-F238E27FC236}">
                <a16:creationId xmlns:a16="http://schemas.microsoft.com/office/drawing/2014/main" id="{9BCFA4A6-846E-3410-1E1B-131D47D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19" y="3547516"/>
            <a:ext cx="4535341" cy="128574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4" name="圆角矩形 5">
            <a:extLst>
              <a:ext uri="{FF2B5EF4-FFF2-40B4-BE49-F238E27FC236}">
                <a16:creationId xmlns:a16="http://schemas.microsoft.com/office/drawing/2014/main" id="{2C7275F3-DC66-6C53-3189-6E296B9D1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147" y="3282377"/>
            <a:ext cx="5240424" cy="183434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36" name="直接箭头连接符 16">
            <a:extLst>
              <a:ext uri="{FF2B5EF4-FFF2-40B4-BE49-F238E27FC236}">
                <a16:creationId xmlns:a16="http://schemas.microsoft.com/office/drawing/2014/main" id="{CA7D5FF6-35CC-6039-07CC-2CAD06C4D2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33336" y="2225675"/>
            <a:ext cx="0" cy="1321841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圆角矩形 15">
            <a:extLst>
              <a:ext uri="{FF2B5EF4-FFF2-40B4-BE49-F238E27FC236}">
                <a16:creationId xmlns:a16="http://schemas.microsoft.com/office/drawing/2014/main" id="{3F1443DD-8279-5984-28AB-15CAA4B1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686" y="1782762"/>
            <a:ext cx="1623706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单选组件框</a:t>
            </a:r>
            <a:endParaRPr lang="en-US" altLang="zh-CN" dirty="0"/>
          </a:p>
        </p:txBody>
      </p:sp>
      <p:cxnSp>
        <p:nvCxnSpPr>
          <p:cNvPr id="40" name="直接箭头连接符 31">
            <a:extLst>
              <a:ext uri="{FF2B5EF4-FFF2-40B4-BE49-F238E27FC236}">
                <a16:creationId xmlns:a16="http://schemas.microsoft.com/office/drawing/2014/main" id="{FA36E55D-DC05-F887-F86B-84E72DD8B28D}"/>
              </a:ext>
            </a:extLst>
          </p:cNvPr>
          <p:cNvCxnSpPr>
            <a:cxnSpLocks noChangeShapeType="1"/>
            <a:stCxn id="34" idx="0"/>
            <a:endCxn id="41" idx="2"/>
          </p:cNvCxnSpPr>
          <p:nvPr/>
        </p:nvCxnSpPr>
        <p:spPr bwMode="auto">
          <a:xfrm flipV="1">
            <a:off x="9136359" y="2306288"/>
            <a:ext cx="0" cy="97608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圆角矩形 15">
            <a:extLst>
              <a:ext uri="{FF2B5EF4-FFF2-40B4-BE49-F238E27FC236}">
                <a16:creationId xmlns:a16="http://schemas.microsoft.com/office/drawing/2014/main" id="{69DC8A53-43AD-107A-A66F-376A901A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383" y="1863376"/>
            <a:ext cx="24539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复选组件框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8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7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编写表单页面</a:t>
            </a:r>
            <a:endParaRPr lang="en-US" altLang="zh-CN" dirty="0"/>
          </a:p>
        </p:txBody>
      </p:sp>
      <p:grpSp>
        <p:nvGrpSpPr>
          <p:cNvPr id="20" name="组合 9">
            <a:extLst>
              <a:ext uri="{FF2B5EF4-FFF2-40B4-BE49-F238E27FC236}">
                <a16:creationId xmlns:a16="http://schemas.microsoft.com/office/drawing/2014/main" id="{A659F470-AB87-50EF-7966-6D0115DEF4C3}"/>
              </a:ext>
            </a:extLst>
          </p:cNvPr>
          <p:cNvGrpSpPr>
            <a:grpSpLocks/>
          </p:cNvGrpSpPr>
          <p:nvPr/>
        </p:nvGrpSpPr>
        <p:grpSpPr bwMode="auto">
          <a:xfrm>
            <a:off x="1347558" y="1761038"/>
            <a:ext cx="4045638" cy="4913788"/>
            <a:chOff x="1295203" y="3552092"/>
            <a:chExt cx="2254444" cy="7148965"/>
          </a:xfrm>
        </p:grpSpPr>
        <p:sp>
          <p:nvSpPr>
            <p:cNvPr id="21" name="矩形 10">
              <a:extLst>
                <a:ext uri="{FF2B5EF4-FFF2-40B4-BE49-F238E27FC236}">
                  <a16:creationId xmlns:a16="http://schemas.microsoft.com/office/drawing/2014/main" id="{5D628789-C2D8-7E87-B0F4-48D1B1D7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117762" cy="703010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22" name="矩形 11">
              <a:extLst>
                <a:ext uri="{FF2B5EF4-FFF2-40B4-BE49-F238E27FC236}">
                  <a16:creationId xmlns:a16="http://schemas.microsoft.com/office/drawing/2014/main" id="{B068EF22-2DCE-4555-BD5F-D56AD510B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70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.container {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margin: 50rpx;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}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view {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margin-bottom: 30rpx;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}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input {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width: 600rpx;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margin-top: 10rpx;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border-bottom: 2rpx solid #ccc;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}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label {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display: block;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margin: 8rpx;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}</a:t>
              </a:r>
            </a:p>
            <a:p>
              <a:pPr eaLnBrk="0" hangingPunct="0"/>
              <a:r>
                <a:rPr lang="en-US" altLang="zh-CN" sz="14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{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width: 600rpx;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height: 100rpx;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margin-top: 10rpx;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border: 2rpx solid #eee;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}</a:t>
              </a:r>
            </a:p>
            <a:p>
              <a:pPr eaLnBrk="0" hangingPunct="0"/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7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案例分析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编写表单页面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服务器数据交互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表单数据绑定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618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服务器数据交互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F4F548-5E19-EB80-43A9-45B26DB93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9389" y="1902092"/>
            <a:ext cx="6337725" cy="1558958"/>
          </a:xfrm>
        </p:spPr>
      </p:pic>
      <p:grpSp>
        <p:nvGrpSpPr>
          <p:cNvPr id="10" name="组合 11">
            <a:extLst>
              <a:ext uri="{FF2B5EF4-FFF2-40B4-BE49-F238E27FC236}">
                <a16:creationId xmlns:a16="http://schemas.microsoft.com/office/drawing/2014/main" id="{018E31D5-1AF6-5473-B63F-ED7433E76E26}"/>
              </a:ext>
            </a:extLst>
          </p:cNvPr>
          <p:cNvGrpSpPr>
            <a:grpSpLocks/>
          </p:cNvGrpSpPr>
          <p:nvPr/>
        </p:nvGrpSpPr>
        <p:grpSpPr bwMode="auto">
          <a:xfrm>
            <a:off x="6778614" y="3775342"/>
            <a:ext cx="3265488" cy="2438400"/>
            <a:chOff x="4491832" y="2236232"/>
            <a:chExt cx="3266972" cy="24384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A89D3A4-904A-63AE-4D98-F954EA697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228" y="2236232"/>
              <a:ext cx="3161576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1F7EA7-4078-FE81-5BA9-8C33D4B63E6D}"/>
                </a:ext>
              </a:extLst>
            </p:cNvPr>
            <p:cNvSpPr txBox="1"/>
            <p:nvPr/>
          </p:nvSpPr>
          <p:spPr>
            <a:xfrm>
              <a:off x="4491832" y="2433082"/>
              <a:ext cx="1199108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server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A31C6C-B748-E78B-9A0C-185C46F87B54}"/>
                </a:ext>
              </a:extLst>
            </p:cNvPr>
            <p:cNvSpPr txBox="1"/>
            <p:nvPr/>
          </p:nvSpPr>
          <p:spPr>
            <a:xfrm>
              <a:off x="6461227" y="4128532"/>
              <a:ext cx="105775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client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FBAF7B-D743-8608-2B49-CDD7C966B6C6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Express</a:t>
            </a:r>
            <a:r>
              <a:rPr lang="zh-CN" altLang="en-US" dirty="0"/>
              <a:t>框架，搭建</a:t>
            </a:r>
            <a:r>
              <a:rPr lang="en-US" altLang="zh-CN" dirty="0"/>
              <a:t>HTTP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安装</a:t>
            </a:r>
            <a:r>
              <a:rPr lang="en-US" altLang="zh-CN" sz="2000" dirty="0"/>
              <a:t>node.js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创建一个空目录作为项目目录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打开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切换到该目录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初始化项目，执行 </a:t>
            </a:r>
            <a:r>
              <a:rPr lang="en-US" altLang="zh-CN" sz="2000" dirty="0" err="1"/>
              <a:t>npm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 –y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安装</a:t>
            </a:r>
            <a:r>
              <a:rPr lang="en-US" altLang="zh-CN" sz="2000" dirty="0"/>
              <a:t>express</a:t>
            </a:r>
            <a:r>
              <a:rPr lang="zh-CN" altLang="en-US" sz="2000" dirty="0"/>
              <a:t>框架 </a:t>
            </a:r>
            <a:r>
              <a:rPr lang="en-US" altLang="zh-CN" sz="2000" dirty="0" err="1"/>
              <a:t>npm</a:t>
            </a:r>
            <a:r>
              <a:rPr lang="en-US" altLang="zh-CN" sz="2000" dirty="0"/>
              <a:t> install express –save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安装</a:t>
            </a:r>
            <a:r>
              <a:rPr lang="en-US" altLang="zh-CN" sz="2000" dirty="0" err="1"/>
              <a:t>nodemon</a:t>
            </a:r>
            <a:r>
              <a:rPr lang="zh-CN" altLang="en-US" sz="2000" dirty="0"/>
              <a:t>监控文件修改 </a:t>
            </a:r>
            <a:r>
              <a:rPr lang="en-US" altLang="zh-CN" sz="2000" dirty="0" err="1"/>
              <a:t>npm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nodemon</a:t>
            </a:r>
            <a:r>
              <a:rPr lang="en-US" altLang="zh-CN" sz="2000" dirty="0"/>
              <a:t> –g</a:t>
            </a:r>
          </a:p>
        </p:txBody>
      </p:sp>
    </p:spTree>
    <p:extLst>
      <p:ext uri="{BB962C8B-B14F-4D97-AF65-F5344CB8AC3E}">
        <p14:creationId xmlns:p14="http://schemas.microsoft.com/office/powerpoint/2010/main" val="30151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服务器数据交互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FBAF7B-D743-8608-2B49-CDD7C966B6C6}"/>
              </a:ext>
            </a:extLst>
          </p:cNvPr>
          <p:cNvSpPr txBox="1">
            <a:spLocks/>
          </p:cNvSpPr>
          <p:nvPr/>
        </p:nvSpPr>
        <p:spPr>
          <a:xfrm>
            <a:off x="732796" y="2174897"/>
            <a:ext cx="2801241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在目录下创建</a:t>
            </a:r>
            <a:r>
              <a:rPr lang="en-US" altLang="zh-CN" dirty="0"/>
              <a:t>index.js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创建服务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创建服务；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监听端口；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5C1F8182-4AAD-098A-FAE0-D7EFFB41ACB4}"/>
              </a:ext>
            </a:extLst>
          </p:cNvPr>
          <p:cNvGrpSpPr>
            <a:grpSpLocks/>
          </p:cNvGrpSpPr>
          <p:nvPr/>
        </p:nvGrpSpPr>
        <p:grpSpPr bwMode="auto">
          <a:xfrm>
            <a:off x="3534037" y="1976130"/>
            <a:ext cx="5620854" cy="4670219"/>
            <a:chOff x="1295203" y="3552091"/>
            <a:chExt cx="1867789" cy="9236722"/>
          </a:xfrm>
        </p:grpSpPr>
        <p:sp>
          <p:nvSpPr>
            <p:cNvPr id="7" name="矩形 10">
              <a:extLst>
                <a:ext uri="{FF2B5EF4-FFF2-40B4-BE49-F238E27FC236}">
                  <a16:creationId xmlns:a16="http://schemas.microsoft.com/office/drawing/2014/main" id="{AA5E12D2-3AA1-DEB9-E233-DBE5B5F43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1867789" cy="92367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600"/>
            </a:p>
          </p:txBody>
        </p:sp>
        <p:sp>
          <p:nvSpPr>
            <p:cNvPr id="9" name="矩形 11">
              <a:extLst>
                <a:ext uri="{FF2B5EF4-FFF2-40B4-BE49-F238E27FC236}">
                  <a16:creationId xmlns:a16="http://schemas.microsoft.com/office/drawing/2014/main" id="{51275721-A93B-C130-8EC9-505E119D0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531" y="3552091"/>
              <a:ext cx="1809461" cy="8704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const express = require('express')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const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bodyParser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require('body-parser')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const app = express()</a:t>
              </a:r>
            </a:p>
            <a:p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app.use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bodyParser.json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())</a:t>
              </a:r>
            </a:p>
            <a:p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POST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</a:p>
            <a:p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app.post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('/', (req, res) =&gt; {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console.log(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req.body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res.json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req.body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  <a:p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</a:p>
            <a:p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app.get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('/', (req, res) =&gt; {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res.json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(data)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  <a:p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监听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3000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端口</a:t>
              </a:r>
            </a:p>
            <a:p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app.listen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(3000, () =&gt; {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console.log('server running at http://127.0.0.1:3000')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</p:txBody>
        </p:sp>
      </p:grpSp>
      <p:sp>
        <p:nvSpPr>
          <p:cNvPr id="18" name="圆角矩形 5">
            <a:extLst>
              <a:ext uri="{FF2B5EF4-FFF2-40B4-BE49-F238E27FC236}">
                <a16:creationId xmlns:a16="http://schemas.microsoft.com/office/drawing/2014/main" id="{8D851B18-FAFB-52EC-9827-E21F3FF1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67" y="2969311"/>
            <a:ext cx="2814466" cy="118498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9" name="直接箭头连接符 31">
            <a:extLst>
              <a:ext uri="{FF2B5EF4-FFF2-40B4-BE49-F238E27FC236}">
                <a16:creationId xmlns:a16="http://schemas.microsoft.com/office/drawing/2014/main" id="{E8B11C51-6E18-0ADB-9C3A-54B437D36E3A}"/>
              </a:ext>
            </a:extLst>
          </p:cNvPr>
          <p:cNvCxnSpPr>
            <a:cxnSpLocks noChangeShapeType="1"/>
            <a:stCxn id="18" idx="3"/>
            <a:endCxn id="20" idx="1"/>
          </p:cNvCxnSpPr>
          <p:nvPr/>
        </p:nvCxnSpPr>
        <p:spPr bwMode="auto">
          <a:xfrm>
            <a:off x="6524033" y="3561805"/>
            <a:ext cx="1035723" cy="22914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5">
            <a:extLst>
              <a:ext uri="{FF2B5EF4-FFF2-40B4-BE49-F238E27FC236}">
                <a16:creationId xmlns:a16="http://schemas.microsoft.com/office/drawing/2014/main" id="{7F4CBAAF-24AC-62D3-FEE1-1C9E402F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756" y="3210401"/>
            <a:ext cx="2453951" cy="7486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支持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r>
              <a:rPr lang="en-US" altLang="zh-CN" dirty="0"/>
              <a:t>,</a:t>
            </a:r>
            <a:r>
              <a:rPr lang="zh-CN" altLang="en-US" dirty="0"/>
              <a:t>并返回数据给客户端</a:t>
            </a:r>
            <a:endParaRPr lang="en-US" altLang="zh-CN" dirty="0"/>
          </a:p>
        </p:txBody>
      </p:sp>
      <p:sp>
        <p:nvSpPr>
          <p:cNvPr id="28" name="圆角矩形 5">
            <a:extLst>
              <a:ext uri="{FF2B5EF4-FFF2-40B4-BE49-F238E27FC236}">
                <a16:creationId xmlns:a16="http://schemas.microsoft.com/office/drawing/2014/main" id="{9547D1A4-1B8C-B975-C7EA-C08C480DE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362" y="4297382"/>
            <a:ext cx="2814466" cy="925704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29" name="直接箭头连接符 31">
            <a:extLst>
              <a:ext uri="{FF2B5EF4-FFF2-40B4-BE49-F238E27FC236}">
                <a16:creationId xmlns:a16="http://schemas.microsoft.com/office/drawing/2014/main" id="{A2875BB9-66E9-1326-DFB0-CE788A19C14C}"/>
              </a:ext>
            </a:extLst>
          </p:cNvPr>
          <p:cNvCxnSpPr>
            <a:cxnSpLocks noChangeShapeType="1"/>
            <a:stCxn id="28" idx="3"/>
            <a:endCxn id="30" idx="1"/>
          </p:cNvCxnSpPr>
          <p:nvPr/>
        </p:nvCxnSpPr>
        <p:spPr bwMode="auto">
          <a:xfrm flipV="1">
            <a:off x="6535828" y="4758663"/>
            <a:ext cx="1015176" cy="1571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15">
            <a:extLst>
              <a:ext uri="{FF2B5EF4-FFF2-40B4-BE49-F238E27FC236}">
                <a16:creationId xmlns:a16="http://schemas.microsoft.com/office/drawing/2014/main" id="{5ABA6F41-23A1-E62E-5944-0002E585F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004" y="4585663"/>
            <a:ext cx="2453951" cy="34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支持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2F25631E-6EC6-80D4-FB9B-D965FF20D2F4}"/>
              </a:ext>
            </a:extLst>
          </p:cNvPr>
          <p:cNvGrpSpPr>
            <a:grpSpLocks/>
          </p:cNvGrpSpPr>
          <p:nvPr/>
        </p:nvGrpSpPr>
        <p:grpSpPr bwMode="auto">
          <a:xfrm>
            <a:off x="7974216" y="321922"/>
            <a:ext cx="4061477" cy="2508846"/>
            <a:chOff x="1295203" y="3552089"/>
            <a:chExt cx="2263202" cy="6005422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BE6F867A-4F3C-1359-2D0D-6C2F5A6D5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9"/>
              <a:ext cx="2263202" cy="60054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200"/>
            </a:p>
          </p:txBody>
        </p:sp>
        <p:sp>
          <p:nvSpPr>
            <p:cNvPr id="8" name="矩形 11">
              <a:extLst>
                <a:ext uri="{FF2B5EF4-FFF2-40B4-BE49-F238E27FC236}">
                  <a16:creationId xmlns:a16="http://schemas.microsoft.com/office/drawing/2014/main" id="{00F69544-43DC-D434-FD60-D20E78C1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1"/>
              <a:ext cx="2152584" cy="563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data: {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name: '</a:t>
              </a:r>
              <a:r>
                <a:rPr lang="zh-CN" altLang="en-US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张三</a:t>
              </a:r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gender: [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</a:t>
              </a:r>
              <a:r>
                <a:rPr lang="zh-CN" altLang="en-US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男</a:t>
              </a:r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value: '0', checked: true },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</a:t>
              </a:r>
              <a:r>
                <a:rPr lang="zh-CN" altLang="en-US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女</a:t>
              </a:r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value: '1', checked: false }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],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skills: [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'HTML', value: 'html', checked: true },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'CSS', value: '</a:t>
              </a:r>
              <a:r>
                <a:rPr lang="en-US" altLang="zh-CN" sz="10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checked: true },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'JavaScript', value: '</a:t>
              </a:r>
              <a:r>
                <a:rPr lang="en-US" altLang="zh-CN" sz="10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js</a:t>
              </a:r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checked: false },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'Photoshop', value: '</a:t>
              </a:r>
              <a:r>
                <a:rPr lang="en-US" altLang="zh-CN" sz="10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ps</a:t>
              </a:r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checked: false },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],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opinion: '</a:t>
              </a:r>
              <a:r>
                <a:rPr lang="zh-CN" altLang="en-US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</a:p>
            <a:p>
              <a:pPr latinLnBrk="1"/>
              <a:r>
                <a:rPr lang="en-US" altLang="zh-CN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5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8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服务器数据交互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FBAF7B-D743-8608-2B49-CDD7C966B6C6}"/>
              </a:ext>
            </a:extLst>
          </p:cNvPr>
          <p:cNvSpPr txBox="1">
            <a:spLocks/>
          </p:cNvSpPr>
          <p:nvPr/>
        </p:nvSpPr>
        <p:spPr>
          <a:xfrm>
            <a:off x="4646645" y="1715033"/>
            <a:ext cx="7137918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1800" dirty="0"/>
              <a:t>微信小程序可以通过</a:t>
            </a:r>
            <a:r>
              <a:rPr lang="en-US" altLang="zh-CN" sz="1800" dirty="0"/>
              <a:t>API </a:t>
            </a:r>
            <a:r>
              <a:rPr lang="en-US" altLang="zh-CN" sz="1800" dirty="0" err="1"/>
              <a:t>wx.request</a:t>
            </a:r>
            <a:r>
              <a:rPr lang="en-US" altLang="zh-CN" sz="1800" dirty="0"/>
              <a:t>()</a:t>
            </a:r>
            <a:r>
              <a:rPr lang="zh-CN" altLang="en-US" sz="1800" dirty="0"/>
              <a:t>来实现数据请求和发送。对于正式上线项目，服务器需要在小程序管理后台添加，域名必须经过</a:t>
            </a:r>
            <a:r>
              <a:rPr lang="en-US" altLang="zh-CN" sz="1800" dirty="0"/>
              <a:t>ICP</a:t>
            </a:r>
            <a:r>
              <a:rPr lang="zh-CN" altLang="en-US" sz="1800" dirty="0"/>
              <a:t>备案，且只支持</a:t>
            </a:r>
            <a:r>
              <a:rPr lang="en-US" altLang="zh-CN" sz="1800" dirty="0"/>
              <a:t>HTTPS</a:t>
            </a:r>
            <a:r>
              <a:rPr lang="zh-CN" altLang="en-US" sz="1800" dirty="0"/>
              <a:t>和</a:t>
            </a:r>
            <a:r>
              <a:rPr lang="en-US" altLang="zh-CN" sz="1800" dirty="0"/>
              <a:t>WSS</a:t>
            </a:r>
            <a:r>
              <a:rPr lang="zh-CN" altLang="en-US" sz="1800" dirty="0"/>
              <a:t>协议。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1800" dirty="0"/>
              <a:t>对于开发，在微信开发者工具中关闭这些验证即可。</a:t>
            </a:r>
            <a:endParaRPr lang="en-US" altLang="zh-C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BF5F3-4EB7-CCDA-A908-8641FC24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6" y="2704999"/>
            <a:ext cx="3633931" cy="118277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48217E-0C8F-7F20-7D47-73CD023E192E}"/>
              </a:ext>
            </a:extLst>
          </p:cNvPr>
          <p:cNvSpPr txBox="1">
            <a:spLocks/>
          </p:cNvSpPr>
          <p:nvPr/>
        </p:nvSpPr>
        <p:spPr>
          <a:xfrm>
            <a:off x="885196" y="2327297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运行服务</a:t>
            </a:r>
            <a:r>
              <a:rPr lang="en-US" altLang="zh-CN" dirty="0" err="1"/>
              <a:t>nodemon</a:t>
            </a:r>
            <a:r>
              <a:rPr lang="en-US" altLang="zh-CN" dirty="0"/>
              <a:t> index.js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50EEFB-5ABB-3EE9-37D9-FB2C9B54E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833" y="2965987"/>
            <a:ext cx="7137918" cy="3811196"/>
          </a:xfrm>
          <a:prstGeom prst="rect">
            <a:avLst/>
          </a:prstGeom>
        </p:spPr>
      </p:pic>
      <p:sp>
        <p:nvSpPr>
          <p:cNvPr id="12" name="圆角矩形 23">
            <a:extLst>
              <a:ext uri="{FF2B5EF4-FFF2-40B4-BE49-F238E27FC236}">
                <a16:creationId xmlns:a16="http://schemas.microsoft.com/office/drawing/2014/main" id="{89DFE16D-D4CC-0BAC-E2F6-069A96160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720" y="3179408"/>
            <a:ext cx="1986031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圆角矩形 23">
            <a:extLst>
              <a:ext uri="{FF2B5EF4-FFF2-40B4-BE49-F238E27FC236}">
                <a16:creationId xmlns:a16="http://schemas.microsoft.com/office/drawing/2014/main" id="{6668CDAC-5F12-7390-8B5F-E5AE0FEB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532" y="5472877"/>
            <a:ext cx="1986031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5" name="直接箭头连接符 31">
            <a:extLst>
              <a:ext uri="{FF2B5EF4-FFF2-40B4-BE49-F238E27FC236}">
                <a16:creationId xmlns:a16="http://schemas.microsoft.com/office/drawing/2014/main" id="{C8F61013-7BA4-26BA-4992-10B738FC5B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1264817" y="2544907"/>
            <a:ext cx="614607" cy="60785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31">
            <a:extLst>
              <a:ext uri="{FF2B5EF4-FFF2-40B4-BE49-F238E27FC236}">
                <a16:creationId xmlns:a16="http://schemas.microsoft.com/office/drawing/2014/main" id="{F468C916-843D-CE23-2F39-D20151803FE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958190" y="4871585"/>
            <a:ext cx="614607" cy="60785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986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服务器数据交互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48217E-0C8F-7F20-7D47-73CD023E192E}"/>
              </a:ext>
            </a:extLst>
          </p:cNvPr>
          <p:cNvSpPr txBox="1">
            <a:spLocks/>
          </p:cNvSpPr>
          <p:nvPr/>
        </p:nvSpPr>
        <p:spPr>
          <a:xfrm>
            <a:off x="885195" y="2327297"/>
            <a:ext cx="6597955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利用</a:t>
            </a:r>
            <a:r>
              <a:rPr lang="en-US" altLang="zh-CN" dirty="0" err="1"/>
              <a:t>wx.request</a:t>
            </a:r>
            <a:r>
              <a:rPr lang="en-US" altLang="zh-CN" dirty="0"/>
              <a:t>()</a:t>
            </a:r>
            <a:r>
              <a:rPr lang="zh-CN" altLang="en-US" dirty="0"/>
              <a:t>向本地</a:t>
            </a:r>
            <a:r>
              <a:rPr lang="en-US" altLang="zh-CN" dirty="0"/>
              <a:t>HTTP</a:t>
            </a:r>
            <a:r>
              <a:rPr lang="zh-CN" altLang="en-US" dirty="0"/>
              <a:t>服务器发送</a:t>
            </a:r>
            <a:r>
              <a:rPr lang="en-US" altLang="zh-CN" dirty="0"/>
              <a:t>POST</a:t>
            </a:r>
            <a:r>
              <a:rPr lang="zh-CN" altLang="en-US" dirty="0"/>
              <a:t>请求：</a:t>
            </a: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490FAAE4-2156-7B00-F4B6-0874E4A1F10F}"/>
              </a:ext>
            </a:extLst>
          </p:cNvPr>
          <p:cNvGrpSpPr>
            <a:grpSpLocks/>
          </p:cNvGrpSpPr>
          <p:nvPr/>
        </p:nvGrpSpPr>
        <p:grpSpPr bwMode="auto">
          <a:xfrm>
            <a:off x="810676" y="2823042"/>
            <a:ext cx="3800475" cy="2808287"/>
            <a:chOff x="1295203" y="3552091"/>
            <a:chExt cx="2117762" cy="6722194"/>
          </a:xfrm>
        </p:grpSpPr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65710DE2-BA11-0BCC-924C-490B0A18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" name="矩形 11">
              <a:extLst>
                <a:ext uri="{FF2B5EF4-FFF2-40B4-BE49-F238E27FC236}">
                  <a16:creationId xmlns:a16="http://schemas.microsoft.com/office/drawing/2014/main" id="{7231E236-E734-3A88-CEFC-EA8FBCCCD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49"/>
              <a:ext cx="2049606" cy="505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submit: function(e)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wx.request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method: 'post',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url: 'http://127.0.0.1:3000/',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data: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success: function (res)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console.log(res)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76DF699-7FB9-0A86-EEAD-6F5E4FE2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624" y="2823042"/>
            <a:ext cx="7111450" cy="1431717"/>
          </a:xfrm>
          <a:prstGeom prst="rect">
            <a:avLst/>
          </a:prstGeom>
        </p:spPr>
      </p:pic>
      <p:sp>
        <p:nvSpPr>
          <p:cNvPr id="16" name="圆角矩形 15">
            <a:extLst>
              <a:ext uri="{FF2B5EF4-FFF2-40B4-BE49-F238E27FC236}">
                <a16:creationId xmlns:a16="http://schemas.microsoft.com/office/drawing/2014/main" id="{56B193CC-2973-DE76-D7CC-2ADA3953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396" y="2580577"/>
            <a:ext cx="2453951" cy="443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前端</a:t>
            </a:r>
            <a:endParaRPr lang="en-US" altLang="zh-CN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6FB0AD2-5D7D-2ACA-AA8F-F8A83ABBA077}"/>
              </a:ext>
            </a:extLst>
          </p:cNvPr>
          <p:cNvSpPr txBox="1">
            <a:spLocks/>
          </p:cNvSpPr>
          <p:nvPr/>
        </p:nvSpPr>
        <p:spPr>
          <a:xfrm>
            <a:off x="4936236" y="4419155"/>
            <a:ext cx="5807964" cy="21480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/>
              <a:t>data: </a:t>
            </a:r>
            <a:r>
              <a:rPr lang="zh-CN" altLang="en-US" sz="2000" dirty="0"/>
              <a:t>服务器的响应数据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/>
              <a:t>errMsg</a:t>
            </a:r>
            <a:r>
              <a:rPr lang="en-US" altLang="zh-CN" sz="2000" dirty="0"/>
              <a:t>: </a:t>
            </a:r>
            <a:r>
              <a:rPr lang="zh-CN" altLang="en-US" sz="2000" dirty="0"/>
              <a:t>成功或者失败的信息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/>
              <a:t>header</a:t>
            </a:r>
            <a:r>
              <a:rPr lang="zh-CN" altLang="en-US" sz="2000" dirty="0"/>
              <a:t>：服务器的响应头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/>
              <a:t>statusCode</a:t>
            </a:r>
            <a:r>
              <a:rPr lang="en-US" altLang="zh-CN" sz="2000" dirty="0"/>
              <a:t>: </a:t>
            </a:r>
            <a:r>
              <a:rPr lang="zh-CN" altLang="en-US" sz="2000" dirty="0"/>
              <a:t>服务器的响应状态码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133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案例分析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编写表单页面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服务器数据交互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表单数据绑定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8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服务器数据交互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48217E-0C8F-7F20-7D47-73CD023E192E}"/>
              </a:ext>
            </a:extLst>
          </p:cNvPr>
          <p:cNvSpPr txBox="1">
            <a:spLocks/>
          </p:cNvSpPr>
          <p:nvPr/>
        </p:nvSpPr>
        <p:spPr>
          <a:xfrm>
            <a:off x="885196" y="2327297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获取获取后台数据并绑定至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5B94D8ED-F460-EEDB-4600-D6D4A0381AA4}"/>
              </a:ext>
            </a:extLst>
          </p:cNvPr>
          <p:cNvGrpSpPr>
            <a:grpSpLocks/>
          </p:cNvGrpSpPr>
          <p:nvPr/>
        </p:nvGrpSpPr>
        <p:grpSpPr bwMode="auto">
          <a:xfrm>
            <a:off x="5600698" y="177407"/>
            <a:ext cx="6502401" cy="6680594"/>
            <a:chOff x="1146362" y="3670950"/>
            <a:chExt cx="2789393" cy="10337359"/>
          </a:xfrm>
        </p:grpSpPr>
        <p:sp>
          <p:nvSpPr>
            <p:cNvPr id="9" name="矩形 10">
              <a:extLst>
                <a:ext uri="{FF2B5EF4-FFF2-40B4-BE49-F238E27FC236}">
                  <a16:creationId xmlns:a16="http://schemas.microsoft.com/office/drawing/2014/main" id="{C1B5785D-A3A7-CC9D-7EFF-C1FA049F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362" y="3720343"/>
              <a:ext cx="2789393" cy="101273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11" name="矩形 11">
              <a:extLst>
                <a:ext uri="{FF2B5EF4-FFF2-40B4-BE49-F238E27FC236}">
                  <a16:creationId xmlns:a16="http://schemas.microsoft.com/office/drawing/2014/main" id="{2875BA4D-D512-A797-D518-B0CAF34C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362" y="3670950"/>
              <a:ext cx="2789393" cy="1033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&lt;view class="container"&gt;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&lt;form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bindsubmit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="submit"&gt;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&lt;text&gt;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姓名：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&lt;/text&gt;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&lt;input name="name" value="{{name}}" /&gt;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&lt;text&gt;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性别：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&lt;/text&gt;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&lt;radio-group name="gender"&gt;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&lt;label </a:t>
              </a:r>
              <a:r>
                <a:rPr lang="en-US" altLang="zh-CN" sz="1400" b="1" dirty="0" err="1">
                  <a:solidFill>
                    <a:srgbClr val="FFFF00"/>
                  </a:solidFill>
                </a:rPr>
                <a:t>wx:for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="{{gender}}" </a:t>
              </a:r>
              <a:r>
                <a:rPr lang="en-US" altLang="zh-CN" sz="1400" b="1" dirty="0" err="1">
                  <a:solidFill>
                    <a:srgbClr val="FFFF00"/>
                  </a:solidFill>
                </a:rPr>
                <a:t>wx:key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="value"&gt;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  &lt;radio value="{{</a:t>
              </a:r>
              <a:r>
                <a:rPr lang="en-US" altLang="zh-CN" sz="1400" b="1" dirty="0" err="1">
                  <a:solidFill>
                    <a:srgbClr val="FFFF00"/>
                  </a:solidFill>
                </a:rPr>
                <a:t>item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.value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}}" checked="{{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item.checked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}}" /&gt; {{item.name}}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&lt;/label&gt;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&lt;/radio-group&gt;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&lt;text&gt;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专业技能：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&lt;/text&gt;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&lt;checkbox-group name="skills"&gt;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&lt;label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="{{skills}}"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wx:key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="value"&gt;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  &lt;checkbox value="{{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item.value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}}" checked="{{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item.checked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}}" /&gt; {{item.name}}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&lt;/label&gt;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&lt;/checkbox-group&gt;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&lt;text&gt;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您的意见：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&lt;/text&gt;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name="opinion" value="{{opinion}}" /&gt;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&lt;button form-type="submit"&gt;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提交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&lt;/form&gt;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&lt;/view&gt;</a:t>
              </a:r>
            </a:p>
          </p:txBody>
        </p:sp>
      </p:grpSp>
      <p:grpSp>
        <p:nvGrpSpPr>
          <p:cNvPr id="14" name="组合 9">
            <a:extLst>
              <a:ext uri="{FF2B5EF4-FFF2-40B4-BE49-F238E27FC236}">
                <a16:creationId xmlns:a16="http://schemas.microsoft.com/office/drawing/2014/main" id="{01660B98-E7D4-45D9-005E-9D78BD879AA8}"/>
              </a:ext>
            </a:extLst>
          </p:cNvPr>
          <p:cNvGrpSpPr>
            <a:grpSpLocks/>
          </p:cNvGrpSpPr>
          <p:nvPr/>
        </p:nvGrpSpPr>
        <p:grpSpPr bwMode="auto">
          <a:xfrm>
            <a:off x="88901" y="2936326"/>
            <a:ext cx="5285324" cy="3336458"/>
            <a:chOff x="1295203" y="3552091"/>
            <a:chExt cx="2945174" cy="7986477"/>
          </a:xfrm>
        </p:grpSpPr>
        <p:sp>
          <p:nvSpPr>
            <p:cNvPr id="15" name="矩形 10">
              <a:extLst>
                <a:ext uri="{FF2B5EF4-FFF2-40B4-BE49-F238E27FC236}">
                  <a16:creationId xmlns:a16="http://schemas.microsoft.com/office/drawing/2014/main" id="{DFDE7BBA-0CF2-98EE-6A3E-57AAE7664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945174" cy="79864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1">
              <a:extLst>
                <a:ext uri="{FF2B5EF4-FFF2-40B4-BE49-F238E27FC236}">
                  <a16:creationId xmlns:a16="http://schemas.microsoft.com/office/drawing/2014/main" id="{5DEEDFB4-6A53-37EF-5665-88A31E4F0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698911" cy="744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data: {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name: '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张三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gender: [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男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value: '0', checked: true },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女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value: '1', checked: false }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],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skills: [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'HTML', value: 'html', checked: true },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'CSS', value: '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checked: true },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'JavaScript', value: '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js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checked: false },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{ name: 'Photoshop', value: '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ps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checked: false },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],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opinion: '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</a:p>
            <a:p>
              <a:pPr latinLnBrk="1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圆角矩形 5">
            <a:extLst>
              <a:ext uri="{FF2B5EF4-FFF2-40B4-BE49-F238E27FC236}">
                <a16:creationId xmlns:a16="http://schemas.microsoft.com/office/drawing/2014/main" id="{A35F7863-D942-E930-960E-68675B3A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983" y="1953754"/>
            <a:ext cx="6099805" cy="103222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21" name="直接箭头连接符 31">
            <a:extLst>
              <a:ext uri="{FF2B5EF4-FFF2-40B4-BE49-F238E27FC236}">
                <a16:creationId xmlns:a16="http://schemas.microsoft.com/office/drawing/2014/main" id="{E933CFC6-201D-E838-469A-F9ECE7D45CF5}"/>
              </a:ext>
            </a:extLst>
          </p:cNvPr>
          <p:cNvCxnSpPr>
            <a:cxnSpLocks noChangeShapeType="1"/>
            <a:stCxn id="20" idx="0"/>
            <a:endCxn id="22" idx="1"/>
          </p:cNvCxnSpPr>
          <p:nvPr/>
        </p:nvCxnSpPr>
        <p:spPr bwMode="auto">
          <a:xfrm flipV="1">
            <a:off x="8930886" y="895167"/>
            <a:ext cx="298627" cy="105858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圆角矩形 15">
            <a:extLst>
              <a:ext uri="{FF2B5EF4-FFF2-40B4-BE49-F238E27FC236}">
                <a16:creationId xmlns:a16="http://schemas.microsoft.com/office/drawing/2014/main" id="{35E8DDFD-6937-E80B-7F2B-6D315EAE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513" y="520849"/>
            <a:ext cx="2751275" cy="7486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wx:for</a:t>
            </a:r>
            <a:r>
              <a:rPr lang="en-US" altLang="zh-CN" dirty="0"/>
              <a:t> </a:t>
            </a:r>
            <a:r>
              <a:rPr lang="zh-CN" altLang="en-US" dirty="0"/>
              <a:t>数组的重复渲染，</a:t>
            </a:r>
            <a:r>
              <a:rPr lang="en-US" altLang="zh-CN" dirty="0"/>
              <a:t>item</a:t>
            </a:r>
            <a:r>
              <a:rPr lang="zh-CN" altLang="en-US" dirty="0"/>
              <a:t>表示其中一项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服务器数据交互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48217E-0C8F-7F20-7D47-73CD023E192E}"/>
              </a:ext>
            </a:extLst>
          </p:cNvPr>
          <p:cNvSpPr txBox="1">
            <a:spLocks/>
          </p:cNvSpPr>
          <p:nvPr/>
        </p:nvSpPr>
        <p:spPr>
          <a:xfrm>
            <a:off x="885195" y="2327297"/>
            <a:ext cx="6597955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请求接口获取后台数据：</a:t>
            </a: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2BB18CE3-8CA1-FD7A-A9FA-1600BB07214F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3143208"/>
            <a:ext cx="3800066" cy="2841981"/>
            <a:chOff x="1295203" y="3552091"/>
            <a:chExt cx="2117762" cy="8196135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26954E77-5148-6822-C6B4-AB7E69396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807727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9" name="矩形 11">
              <a:extLst>
                <a:ext uri="{FF2B5EF4-FFF2-40B4-BE49-F238E27FC236}">
                  <a16:creationId xmlns:a16="http://schemas.microsoft.com/office/drawing/2014/main" id="{3C83E385-B876-55D5-D9DF-BC5D7CB2B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8077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data: 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</a:p>
            <a:p>
              <a:pPr latinLnBrk="1"/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 err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function(options)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wx.request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url: 'http://127.0.0.1:3000/',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success: res =&gt;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7">
            <a:extLst>
              <a:ext uri="{FF2B5EF4-FFF2-40B4-BE49-F238E27FC236}">
                <a16:creationId xmlns:a16="http://schemas.microsoft.com/office/drawing/2014/main" id="{E1A47D52-B308-6095-0C30-4DAED3E0E8A6}"/>
              </a:ext>
            </a:extLst>
          </p:cNvPr>
          <p:cNvGrpSpPr>
            <a:grpSpLocks/>
          </p:cNvGrpSpPr>
          <p:nvPr/>
        </p:nvGrpSpPr>
        <p:grpSpPr bwMode="auto">
          <a:xfrm>
            <a:off x="5063295" y="3121628"/>
            <a:ext cx="3568821" cy="1268593"/>
            <a:chOff x="1295203" y="3552091"/>
            <a:chExt cx="2117762" cy="6722194"/>
          </a:xfrm>
        </p:grpSpPr>
        <p:sp>
          <p:nvSpPr>
            <p:cNvPr id="12" name="矩形 18">
              <a:extLst>
                <a:ext uri="{FF2B5EF4-FFF2-40B4-BE49-F238E27FC236}">
                  <a16:creationId xmlns:a16="http://schemas.microsoft.com/office/drawing/2014/main" id="{A5B65B04-B461-8C73-4B6D-A02A1996D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3E92A517-F35A-BDB5-F15C-8CA74F49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46"/>
              <a:ext cx="2049606" cy="570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app.get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('/', (req, res) =&gt;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res.json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(data)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圆角矩形 34">
            <a:extLst>
              <a:ext uri="{FF2B5EF4-FFF2-40B4-BE49-F238E27FC236}">
                <a16:creationId xmlns:a16="http://schemas.microsoft.com/office/drawing/2014/main" id="{837A2CF8-3EC2-1F64-239B-540970FA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676" y="2900178"/>
            <a:ext cx="1928729" cy="4428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前台代码</a:t>
            </a:r>
            <a:endParaRPr lang="en-US" altLang="zh-CN" dirty="0"/>
          </a:p>
        </p:txBody>
      </p:sp>
      <p:sp>
        <p:nvSpPr>
          <p:cNvPr id="15" name="圆角矩形 34">
            <a:extLst>
              <a:ext uri="{FF2B5EF4-FFF2-40B4-BE49-F238E27FC236}">
                <a16:creationId xmlns:a16="http://schemas.microsoft.com/office/drawing/2014/main" id="{9BFBFC42-6287-31FE-A214-BC2E74DB6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785" y="2879163"/>
            <a:ext cx="1928729" cy="4428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后台接口</a:t>
            </a:r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F017B5-BA5C-ACAB-0D72-291C6739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904" y="909461"/>
            <a:ext cx="300079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5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案例分析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编写表单页面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服务器数据交互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表单数据绑定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75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服务器数据交互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48217E-0C8F-7F20-7D47-73CD023E192E}"/>
              </a:ext>
            </a:extLst>
          </p:cNvPr>
          <p:cNvSpPr txBox="1">
            <a:spLocks/>
          </p:cNvSpPr>
          <p:nvPr/>
        </p:nvSpPr>
        <p:spPr>
          <a:xfrm>
            <a:off x="885195" y="2327297"/>
            <a:ext cx="6597955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改变表单名字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点击</a:t>
            </a:r>
            <a:r>
              <a:rPr lang="en-US" altLang="zh-CN" dirty="0"/>
              <a:t>submit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重新编译前端 </a:t>
            </a:r>
            <a:r>
              <a:rPr lang="en-US" altLang="zh-CN" dirty="0"/>
              <a:t>=》 </a:t>
            </a:r>
            <a:r>
              <a:rPr lang="zh-CN" altLang="en-US" dirty="0"/>
              <a:t>检测</a:t>
            </a:r>
            <a:r>
              <a:rPr lang="en-US" altLang="zh-CN" dirty="0"/>
              <a:t>name</a:t>
            </a:r>
            <a:r>
              <a:rPr lang="zh-CN" altLang="en-US" dirty="0"/>
              <a:t>改变是否生效</a:t>
            </a: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056301B4-AFFA-7D03-51B5-D237C246A02F}"/>
              </a:ext>
            </a:extLst>
          </p:cNvPr>
          <p:cNvGrpSpPr>
            <a:grpSpLocks/>
          </p:cNvGrpSpPr>
          <p:nvPr/>
        </p:nvGrpSpPr>
        <p:grpSpPr bwMode="auto">
          <a:xfrm>
            <a:off x="582076" y="3742798"/>
            <a:ext cx="3800475" cy="2808287"/>
            <a:chOff x="1295203" y="3552091"/>
            <a:chExt cx="2117762" cy="6722194"/>
          </a:xfrm>
        </p:grpSpPr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DDCC7E92-3614-5719-1A00-C19A8101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" name="矩形 11">
              <a:extLst>
                <a:ext uri="{FF2B5EF4-FFF2-40B4-BE49-F238E27FC236}">
                  <a16:creationId xmlns:a16="http://schemas.microsoft.com/office/drawing/2014/main" id="{E2C7671B-8B72-68A1-C531-C9A59C1C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611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submit: function(e)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wx.request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method: 'post',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url: 'http://127.0.0.1:3000/',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data: </a:t>
              </a:r>
              <a:r>
                <a:rPr lang="en-US" altLang="zh-CN" sz="1600" b="1" dirty="0" err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endParaRPr lang="zh-CN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success: function (res)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console.log(res)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C45AFAE-6CE7-FD04-82CA-AF175CFB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935" y="3737119"/>
            <a:ext cx="5220429" cy="97168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299582E-48D7-494E-44B6-8B8EAA52F1F0}"/>
              </a:ext>
            </a:extLst>
          </p:cNvPr>
          <p:cNvSpPr/>
          <p:nvPr/>
        </p:nvSpPr>
        <p:spPr>
          <a:xfrm>
            <a:off x="4458533" y="4098661"/>
            <a:ext cx="321138" cy="16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27C932E-6487-C541-5596-E77751DC04C9}"/>
              </a:ext>
            </a:extLst>
          </p:cNvPr>
          <p:cNvSpPr txBox="1">
            <a:spLocks/>
          </p:cNvSpPr>
          <p:nvPr/>
        </p:nvSpPr>
        <p:spPr>
          <a:xfrm>
            <a:off x="7786269" y="2268797"/>
            <a:ext cx="3963785" cy="9716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2000" dirty="0"/>
              <a:t>和后端定义的数据结构不一致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000" dirty="0"/>
              <a:t>且后端没存储</a:t>
            </a:r>
            <a:endParaRPr lang="en-US" altLang="zh-CN" sz="2000" dirty="0"/>
          </a:p>
        </p:txBody>
      </p:sp>
      <p:grpSp>
        <p:nvGrpSpPr>
          <p:cNvPr id="20" name="组合 17">
            <a:extLst>
              <a:ext uri="{FF2B5EF4-FFF2-40B4-BE49-F238E27FC236}">
                <a16:creationId xmlns:a16="http://schemas.microsoft.com/office/drawing/2014/main" id="{02B0F9EA-D822-1025-C9C9-F00DB1E74973}"/>
              </a:ext>
            </a:extLst>
          </p:cNvPr>
          <p:cNvGrpSpPr>
            <a:grpSpLocks/>
          </p:cNvGrpSpPr>
          <p:nvPr/>
        </p:nvGrpSpPr>
        <p:grpSpPr bwMode="auto">
          <a:xfrm>
            <a:off x="4872935" y="5214717"/>
            <a:ext cx="3568821" cy="1268593"/>
            <a:chOff x="1295203" y="3552091"/>
            <a:chExt cx="2117762" cy="6722194"/>
          </a:xfrm>
        </p:grpSpPr>
        <p:sp>
          <p:nvSpPr>
            <p:cNvPr id="21" name="矩形 18">
              <a:extLst>
                <a:ext uri="{FF2B5EF4-FFF2-40B4-BE49-F238E27FC236}">
                  <a16:creationId xmlns:a16="http://schemas.microsoft.com/office/drawing/2014/main" id="{D7BE7550-7B86-6AD7-6602-1563BF69C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9">
              <a:extLst>
                <a:ext uri="{FF2B5EF4-FFF2-40B4-BE49-F238E27FC236}">
                  <a16:creationId xmlns:a16="http://schemas.microsoft.com/office/drawing/2014/main" id="{68C0CA54-BABA-2FCD-689B-AAD7B8E8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46"/>
              <a:ext cx="2049606" cy="6197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POST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</a:p>
            <a:p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app.post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('/', (req, res) =&gt; {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console.log(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req.body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res.json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req.body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</p:txBody>
        </p:sp>
      </p:grpSp>
      <p:sp>
        <p:nvSpPr>
          <p:cNvPr id="23" name="圆角矩形 34">
            <a:extLst>
              <a:ext uri="{FF2B5EF4-FFF2-40B4-BE49-F238E27FC236}">
                <a16:creationId xmlns:a16="http://schemas.microsoft.com/office/drawing/2014/main" id="{608C3D02-D556-EBFE-1511-CAA1852B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20" y="4956998"/>
            <a:ext cx="1369380" cy="4428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后台接口</a:t>
            </a:r>
            <a:endParaRPr lang="en-US" altLang="zh-C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B1CA28F-63BE-824D-8AD9-263F63AC3C95}"/>
              </a:ext>
            </a:extLst>
          </p:cNvPr>
          <p:cNvSpPr/>
          <p:nvPr/>
        </p:nvSpPr>
        <p:spPr>
          <a:xfrm rot="18218791">
            <a:off x="8328812" y="3295722"/>
            <a:ext cx="194734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服务器数据交互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48217E-0C8F-7F20-7D47-73CD023E192E}"/>
              </a:ext>
            </a:extLst>
          </p:cNvPr>
          <p:cNvSpPr txBox="1">
            <a:spLocks/>
          </p:cNvSpPr>
          <p:nvPr/>
        </p:nvSpPr>
        <p:spPr>
          <a:xfrm>
            <a:off x="944462" y="1836230"/>
            <a:ext cx="6597955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修改修改的数据结构并存储</a:t>
            </a:r>
            <a:endParaRPr lang="en-US" altLang="zh-CN" dirty="0"/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B22C7337-5D4B-2163-AC18-A1194AAB9C79}"/>
              </a:ext>
            </a:extLst>
          </p:cNvPr>
          <p:cNvGrpSpPr>
            <a:grpSpLocks/>
          </p:cNvGrpSpPr>
          <p:nvPr/>
        </p:nvGrpSpPr>
        <p:grpSpPr bwMode="auto">
          <a:xfrm>
            <a:off x="4737529" y="1706728"/>
            <a:ext cx="4804404" cy="5106188"/>
            <a:chOff x="1314074" y="3530554"/>
            <a:chExt cx="2403548" cy="12222676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E691A0AC-366C-4007-661B-C71D7EDDA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074" y="3530554"/>
              <a:ext cx="2403547" cy="1210766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9" name="矩形 11">
              <a:extLst>
                <a:ext uri="{FF2B5EF4-FFF2-40B4-BE49-F238E27FC236}">
                  <a16:creationId xmlns:a16="http://schemas.microsoft.com/office/drawing/2014/main" id="{9BADA78F-1FEB-9A1C-700C-1FCB7961E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49"/>
              <a:ext cx="2354263" cy="1208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submit: function(e) {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this.data.name = e.detail.value.name;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this.data.gender.forEach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(element =&gt; {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if(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element.value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==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e.detail.value.gender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){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element.checked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=true;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 else{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element.checked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false;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});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this.data.skills.forEach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(element =&gt; {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if(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e.detail.value.skills.indexOf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element.value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)!==-1){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element.checked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true;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else{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element.checked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false;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 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});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</a:t>
              </a:r>
              <a:r>
                <a:rPr lang="en-US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opinion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e.detail.value.</a:t>
              </a:r>
              <a:r>
                <a:rPr lang="en-US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opinion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wx.request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method: 'post',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url: 'http://127.0.0.1:3000/',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data: </a:t>
              </a:r>
              <a:r>
                <a:rPr lang="en-US" altLang="zh-CN" sz="115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</a:t>
              </a:r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success: function (res) {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console.log(res)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</a:p>
            <a:p>
              <a:pPr latinLnBrk="1"/>
              <a:r>
                <a:rPr lang="en-US" altLang="zh-CN" sz="11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  <a:endParaRPr lang="zh-CN" altLang="zh-CN" sz="11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17">
            <a:extLst>
              <a:ext uri="{FF2B5EF4-FFF2-40B4-BE49-F238E27FC236}">
                <a16:creationId xmlns:a16="http://schemas.microsoft.com/office/drawing/2014/main" id="{BACB5C09-E8E9-1934-0F6F-0DA41C67326C}"/>
              </a:ext>
            </a:extLst>
          </p:cNvPr>
          <p:cNvGrpSpPr>
            <a:grpSpLocks/>
          </p:cNvGrpSpPr>
          <p:nvPr/>
        </p:nvGrpSpPr>
        <p:grpSpPr bwMode="auto">
          <a:xfrm>
            <a:off x="953604" y="2347875"/>
            <a:ext cx="3568821" cy="1268593"/>
            <a:chOff x="1295203" y="3552091"/>
            <a:chExt cx="2117762" cy="6722194"/>
          </a:xfrm>
        </p:grpSpPr>
        <p:sp>
          <p:nvSpPr>
            <p:cNvPr id="6" name="矩形 18">
              <a:extLst>
                <a:ext uri="{FF2B5EF4-FFF2-40B4-BE49-F238E27FC236}">
                  <a16:creationId xmlns:a16="http://schemas.microsoft.com/office/drawing/2014/main" id="{E9548157-4CD8-96EC-7234-1B65E34D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" name="矩形 19">
              <a:extLst>
                <a:ext uri="{FF2B5EF4-FFF2-40B4-BE49-F238E27FC236}">
                  <a16:creationId xmlns:a16="http://schemas.microsoft.com/office/drawing/2014/main" id="{2842DDC6-FD62-6FFF-FDE0-7BF07D93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46"/>
              <a:ext cx="2049606" cy="5707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app.post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('/', (req, res) =&gt; 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req.body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data=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req.body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5D08077-4ACF-B8B2-DB27-7FAAEFD9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0291"/>
            <a:ext cx="522042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Yayun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案例分析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编写表单页面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服务器数据交互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表单数据绑定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12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调查问卷实现效果如右侧：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填写表单数据；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提交发送到服务器；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后台数据渲染到页面；</a:t>
            </a:r>
            <a:endParaRPr lang="en-US" altLang="zh-CN" dirty="0"/>
          </a:p>
        </p:txBody>
      </p:sp>
      <p:pic>
        <p:nvPicPr>
          <p:cNvPr id="6" name="Picture 10" descr="无标阿达题">
            <a:extLst>
              <a:ext uri="{FF2B5EF4-FFF2-40B4-BE49-F238E27FC236}">
                <a16:creationId xmlns:a16="http://schemas.microsoft.com/office/drawing/2014/main" id="{A718C2F0-1C5A-5CC2-1EE1-4BE8A0EB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4164" y="1465652"/>
            <a:ext cx="2595599" cy="459997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通过案例实现，掌握如下知识点：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学习常用表单组件的使用；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学习微信小程序和服务器的交互；</a:t>
            </a:r>
            <a:endParaRPr lang="en-US" altLang="zh-CN" dirty="0"/>
          </a:p>
        </p:txBody>
      </p:sp>
      <p:pic>
        <p:nvPicPr>
          <p:cNvPr id="4" name="Picture 10" descr="无标阿达题">
            <a:extLst>
              <a:ext uri="{FF2B5EF4-FFF2-40B4-BE49-F238E27FC236}">
                <a16:creationId xmlns:a16="http://schemas.microsoft.com/office/drawing/2014/main" id="{1E0D6307-8E86-D352-3368-22662E59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4164" y="1465652"/>
            <a:ext cx="2595599" cy="459997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7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案例分析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编写表单页面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服务器数据交互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表单数据绑定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编写表单页面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创建一个空白项目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不使用云服务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不使用模板</a:t>
            </a:r>
            <a:endParaRPr lang="en-US" altLang="zh-CN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A8888E-FD0C-1B4D-57E1-9073B3266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1" y="1700784"/>
            <a:ext cx="61171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9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编写表单页面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页面代码结构：</a:t>
            </a: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3093D55-5E95-C449-8072-CDE445E550D0}"/>
              </a:ext>
            </a:extLst>
          </p:cNvPr>
          <p:cNvGrpSpPr>
            <a:grpSpLocks/>
          </p:cNvGrpSpPr>
          <p:nvPr/>
        </p:nvGrpSpPr>
        <p:grpSpPr bwMode="auto">
          <a:xfrm>
            <a:off x="2421864" y="2804849"/>
            <a:ext cx="4045638" cy="3635573"/>
            <a:chOff x="1295203" y="3552091"/>
            <a:chExt cx="2254444" cy="5289317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8FAECBDD-B5B1-E6B6-95F9-837E4F3C1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51415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5FEFD84A-A22F-B2FB-B0B0-90BF3AF2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5170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&lt;form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bindsubmit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="submit"&gt;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&lt;view&gt;... 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&lt;view&gt;... 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&lt;view&gt;...&lt;/view&gt;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&lt;view&gt;...&lt;/view&gt;</a:t>
              </a:r>
            </a:p>
            <a:p>
              <a:pPr eaLnBrk="0" hangingPunct="0"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&lt;button form-type="submit"&gt;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提交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&lt;/form&gt;</a:t>
              </a:r>
            </a:p>
          </p:txBody>
        </p:sp>
      </p:grpSp>
      <p:sp>
        <p:nvSpPr>
          <p:cNvPr id="7" name="圆角矩形 23">
            <a:extLst>
              <a:ext uri="{FF2B5EF4-FFF2-40B4-BE49-F238E27FC236}">
                <a16:creationId xmlns:a16="http://schemas.microsoft.com/office/drawing/2014/main" id="{C6C86063-8F20-3682-EAD4-0D395E1A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05" y="3312877"/>
            <a:ext cx="1986031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8" name="圆角矩形 23">
            <a:extLst>
              <a:ext uri="{FF2B5EF4-FFF2-40B4-BE49-F238E27FC236}">
                <a16:creationId xmlns:a16="http://schemas.microsoft.com/office/drawing/2014/main" id="{079B73BA-B99D-62BD-C6A3-BEDC1175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171" y="5165547"/>
            <a:ext cx="3408446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" name="圆角矩形 23">
            <a:extLst>
              <a:ext uri="{FF2B5EF4-FFF2-40B4-BE49-F238E27FC236}">
                <a16:creationId xmlns:a16="http://schemas.microsoft.com/office/drawing/2014/main" id="{3AF23D79-31F0-2297-12D2-FE9A3A05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597" y="4049752"/>
            <a:ext cx="1986031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圆角矩形 23">
            <a:extLst>
              <a:ext uri="{FF2B5EF4-FFF2-40B4-BE49-F238E27FC236}">
                <a16:creationId xmlns:a16="http://schemas.microsoft.com/office/drawing/2014/main" id="{B80E1B84-5255-187C-A532-EE8FCC5B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04" y="3721121"/>
            <a:ext cx="1986031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12" name="Picture 10" descr="无标阿达题">
            <a:extLst>
              <a:ext uri="{FF2B5EF4-FFF2-40B4-BE49-F238E27FC236}">
                <a16:creationId xmlns:a16="http://schemas.microsoft.com/office/drawing/2014/main" id="{20FC5F89-4F5F-8959-6FFC-A68F4584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9114" y="2286000"/>
            <a:ext cx="2286000" cy="40528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圆角矩形 23">
            <a:extLst>
              <a:ext uri="{FF2B5EF4-FFF2-40B4-BE49-F238E27FC236}">
                <a16:creationId xmlns:a16="http://schemas.microsoft.com/office/drawing/2014/main" id="{769D263D-1156-F3D9-863B-3EA6B7D21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597" y="4425451"/>
            <a:ext cx="1986031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4" name="直接箭头连接符 24">
            <a:extLst>
              <a:ext uri="{FF2B5EF4-FFF2-40B4-BE49-F238E27FC236}">
                <a16:creationId xmlns:a16="http://schemas.microsoft.com/office/drawing/2014/main" id="{9B540D5E-6F0A-ECC1-07B1-74B831CE92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2617" y="5321924"/>
            <a:ext cx="1296497" cy="400965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24">
            <a:extLst>
              <a:ext uri="{FF2B5EF4-FFF2-40B4-BE49-F238E27FC236}">
                <a16:creationId xmlns:a16="http://schemas.microsoft.com/office/drawing/2014/main" id="{24AA14CF-4960-AB18-DFCD-D73F88F6F1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15634" y="3609024"/>
            <a:ext cx="2712046" cy="268474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24">
            <a:extLst>
              <a:ext uri="{FF2B5EF4-FFF2-40B4-BE49-F238E27FC236}">
                <a16:creationId xmlns:a16="http://schemas.microsoft.com/office/drawing/2014/main" id="{AEAF4D19-AFC0-5AB1-44CA-589831A4F3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15634" y="3021168"/>
            <a:ext cx="2720771" cy="448086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24">
            <a:extLst>
              <a:ext uri="{FF2B5EF4-FFF2-40B4-BE49-F238E27FC236}">
                <a16:creationId xmlns:a16="http://schemas.microsoft.com/office/drawing/2014/main" id="{C6D2B5D1-F1D6-889A-E1BD-E5BFCA2FAF53}"/>
              </a:ext>
            </a:extLst>
          </p:cNvPr>
          <p:cNvCxnSpPr>
            <a:cxnSpLocks noChangeShapeType="1"/>
            <a:endCxn id="22" idx="1"/>
          </p:cNvCxnSpPr>
          <p:nvPr/>
        </p:nvCxnSpPr>
        <p:spPr bwMode="auto">
          <a:xfrm>
            <a:off x="4515634" y="4206129"/>
            <a:ext cx="2720772" cy="20690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24">
            <a:extLst>
              <a:ext uri="{FF2B5EF4-FFF2-40B4-BE49-F238E27FC236}">
                <a16:creationId xmlns:a16="http://schemas.microsoft.com/office/drawing/2014/main" id="{BDF7C4B1-6652-CFC2-12A2-5724855F41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15634" y="4581828"/>
            <a:ext cx="2733481" cy="536383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62">
            <a:extLst>
              <a:ext uri="{FF2B5EF4-FFF2-40B4-BE49-F238E27FC236}">
                <a16:creationId xmlns:a16="http://schemas.microsoft.com/office/drawing/2014/main" id="{C4207EA5-E7D8-6882-C416-43F88BFD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679" y="2834180"/>
            <a:ext cx="2030225" cy="37397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1" name="矩形 66">
            <a:extLst>
              <a:ext uri="{FF2B5EF4-FFF2-40B4-BE49-F238E27FC236}">
                <a16:creationId xmlns:a16="http://schemas.microsoft.com/office/drawing/2014/main" id="{98FF66B2-7CCE-E704-20D5-F9E0537B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679" y="3360560"/>
            <a:ext cx="2030225" cy="519375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" name="矩形 67">
            <a:extLst>
              <a:ext uri="{FF2B5EF4-FFF2-40B4-BE49-F238E27FC236}">
                <a16:creationId xmlns:a16="http://schemas.microsoft.com/office/drawing/2014/main" id="{763C6E13-F340-F3C9-600C-729A4696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406" y="3929055"/>
            <a:ext cx="2008791" cy="967966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3" name="矩形 68">
            <a:extLst>
              <a:ext uri="{FF2B5EF4-FFF2-40B4-BE49-F238E27FC236}">
                <a16:creationId xmlns:a16="http://schemas.microsoft.com/office/drawing/2014/main" id="{D772FCFA-5E76-1835-96CD-A8070D6C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406" y="4970984"/>
            <a:ext cx="2008791" cy="37397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4" name="矩形 69">
            <a:extLst>
              <a:ext uri="{FF2B5EF4-FFF2-40B4-BE49-F238E27FC236}">
                <a16:creationId xmlns:a16="http://schemas.microsoft.com/office/drawing/2014/main" id="{F9EAF2FE-F0CC-69E3-B668-898742947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114" y="5535903"/>
            <a:ext cx="2008791" cy="37397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E3D398-05C5-3D64-3DDD-EDE7FCDD2076}"/>
              </a:ext>
            </a:extLst>
          </p:cNvPr>
          <p:cNvSpPr txBox="1"/>
          <p:nvPr/>
        </p:nvSpPr>
        <p:spPr>
          <a:xfrm>
            <a:off x="9421313" y="284073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84302-72A3-A181-7997-3352DD6E864F}"/>
              </a:ext>
            </a:extLst>
          </p:cNvPr>
          <p:cNvSpPr txBox="1"/>
          <p:nvPr/>
        </p:nvSpPr>
        <p:spPr>
          <a:xfrm>
            <a:off x="9421313" y="3469254"/>
            <a:ext cx="67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radio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D359F-6EFE-5B6F-DEFB-BE41F92302A6}"/>
              </a:ext>
            </a:extLst>
          </p:cNvPr>
          <p:cNvSpPr txBox="1"/>
          <p:nvPr/>
        </p:nvSpPr>
        <p:spPr>
          <a:xfrm>
            <a:off x="9421313" y="3929055"/>
            <a:ext cx="104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checkbox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90555A-7F91-DC36-9766-DAB1587AB257}"/>
              </a:ext>
            </a:extLst>
          </p:cNvPr>
          <p:cNvSpPr txBox="1"/>
          <p:nvPr/>
        </p:nvSpPr>
        <p:spPr>
          <a:xfrm>
            <a:off x="9421313" y="4933545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textarea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C8BCF-A7DA-8161-BDA4-FF39EA749B07}"/>
              </a:ext>
            </a:extLst>
          </p:cNvPr>
          <p:cNvSpPr txBox="1"/>
          <p:nvPr/>
        </p:nvSpPr>
        <p:spPr>
          <a:xfrm>
            <a:off x="9484856" y="549814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5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编写表单页面</a:t>
            </a:r>
          </a:p>
        </p:txBody>
      </p:sp>
      <p:grpSp>
        <p:nvGrpSpPr>
          <p:cNvPr id="63" name="组合 9">
            <a:extLst>
              <a:ext uri="{FF2B5EF4-FFF2-40B4-BE49-F238E27FC236}">
                <a16:creationId xmlns:a16="http://schemas.microsoft.com/office/drawing/2014/main" id="{4F618303-800A-EDB3-2655-2C07EB5BD8AE}"/>
              </a:ext>
            </a:extLst>
          </p:cNvPr>
          <p:cNvGrpSpPr>
            <a:grpSpLocks/>
          </p:cNvGrpSpPr>
          <p:nvPr/>
        </p:nvGrpSpPr>
        <p:grpSpPr bwMode="auto">
          <a:xfrm>
            <a:off x="5884164" y="112253"/>
            <a:ext cx="5469635" cy="6633494"/>
            <a:chOff x="1295203" y="3552092"/>
            <a:chExt cx="2346358" cy="10127301"/>
          </a:xfrm>
        </p:grpSpPr>
        <p:sp>
          <p:nvSpPr>
            <p:cNvPr id="64" name="矩形 10">
              <a:extLst>
                <a:ext uri="{FF2B5EF4-FFF2-40B4-BE49-F238E27FC236}">
                  <a16:creationId xmlns:a16="http://schemas.microsoft.com/office/drawing/2014/main" id="{5D29561A-F10E-E1B5-2805-8A0ACCEEB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101273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65" name="矩形 11">
              <a:extLst>
                <a:ext uri="{FF2B5EF4-FFF2-40B4-BE49-F238E27FC236}">
                  <a16:creationId xmlns:a16="http://schemas.microsoft.com/office/drawing/2014/main" id="{0BBD33F4-FAC8-F1BA-1961-2E56B9D1C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8202" cy="10008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&lt;view class="container"&gt;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&lt;form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bindsubmit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="submit"&gt;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&lt;text&gt;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姓名：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&lt;/text&gt;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&lt;input name="name" value="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 /&gt;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&lt;text&gt;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性别：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&lt;/text&gt;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&lt;radio-group name="gender"&gt;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&lt;label&gt;&lt;radio value="0" checked /&gt;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男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&lt;/label&gt;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&lt;label&gt;&lt;radio value="1" /&gt;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女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&lt;/label&gt;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&lt;/radio-group&gt;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&lt;text&gt;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专业技能：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&lt;/text&gt;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&lt;checkbox-group name="skills"&gt;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&lt;label&gt;&lt;checkbox value="html" checked /&gt;HTML&lt;/label&gt;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&lt;label&gt;&lt;checkbox value="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 checked /&gt;CSS&lt;/label&gt;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&lt;label&gt;&lt;checkbox value="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js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 /&gt;JavaScript&lt;/label&gt;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&lt;label&gt;&lt;checkbox value="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ps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 /&gt;Photoshop&lt;/label&gt;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&lt;/checkbox-group&gt;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&lt;text&gt;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您的意见：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&lt;/text&gt;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name="opinion" value="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测试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 /&gt;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&lt;button form-type="submit"&gt;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提交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&lt;/form&gt;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&lt;/view&gt;</a:t>
              </a:r>
            </a:p>
          </p:txBody>
        </p:sp>
      </p:grpSp>
      <p:sp>
        <p:nvSpPr>
          <p:cNvPr id="66" name="圆角矩形 23">
            <a:extLst>
              <a:ext uri="{FF2B5EF4-FFF2-40B4-BE49-F238E27FC236}">
                <a16:creationId xmlns:a16="http://schemas.microsoft.com/office/drawing/2014/main" id="{1CA1AC86-3C60-A2A8-7320-C4AF3834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5" y="661416"/>
            <a:ext cx="3563495" cy="837184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7" name="圆角矩形 23">
            <a:extLst>
              <a:ext uri="{FF2B5EF4-FFF2-40B4-BE49-F238E27FC236}">
                <a16:creationId xmlns:a16="http://schemas.microsoft.com/office/drawing/2014/main" id="{F77E6A56-BA06-2FA0-7E91-1237D5E2A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4" y="1540764"/>
            <a:ext cx="4084196" cy="1499616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8" name="圆角矩形 23">
            <a:extLst>
              <a:ext uri="{FF2B5EF4-FFF2-40B4-BE49-F238E27FC236}">
                <a16:creationId xmlns:a16="http://schemas.microsoft.com/office/drawing/2014/main" id="{2F24874C-7803-51B7-FBDF-AE3A824D7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4" y="3067813"/>
            <a:ext cx="4820796" cy="187248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9" name="圆角矩形 23">
            <a:extLst>
              <a:ext uri="{FF2B5EF4-FFF2-40B4-BE49-F238E27FC236}">
                <a16:creationId xmlns:a16="http://schemas.microsoft.com/office/drawing/2014/main" id="{0D6972E7-BD1D-69A2-D058-427A6A869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187" y="5018154"/>
            <a:ext cx="3811717" cy="7985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53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B26B02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2309</Words>
  <Application>Microsoft Office PowerPoint</Application>
  <PresentationFormat>Widescreen</PresentationFormat>
  <Paragraphs>340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微软雅黑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调查问卷</vt:lpstr>
      <vt:lpstr>目录</vt:lpstr>
      <vt:lpstr>目录</vt:lpstr>
      <vt:lpstr>案例分析</vt:lpstr>
      <vt:lpstr>案例分析</vt:lpstr>
      <vt:lpstr>目录</vt:lpstr>
      <vt:lpstr>编写表单页面</vt:lpstr>
      <vt:lpstr>编写表单页面</vt:lpstr>
      <vt:lpstr>编写表单页面</vt:lpstr>
      <vt:lpstr>编写表单页面</vt:lpstr>
      <vt:lpstr>编写表单页面</vt:lpstr>
      <vt:lpstr>目录</vt:lpstr>
      <vt:lpstr>服务器数据交互</vt:lpstr>
      <vt:lpstr>服务器数据交互</vt:lpstr>
      <vt:lpstr>服务器数据交互</vt:lpstr>
      <vt:lpstr>服务器数据交互</vt:lpstr>
      <vt:lpstr>目录</vt:lpstr>
      <vt:lpstr>服务器数据交互</vt:lpstr>
      <vt:lpstr>服务器数据交互</vt:lpstr>
      <vt:lpstr>服务器数据交互</vt:lpstr>
      <vt:lpstr>服务器数据交互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</dc:title>
  <dc:creator>Yayun Bao</dc:creator>
  <cp:lastModifiedBy>Yayun Bao</cp:lastModifiedBy>
  <cp:revision>496</cp:revision>
  <dcterms:created xsi:type="dcterms:W3CDTF">2022-12-05T11:42:09Z</dcterms:created>
  <dcterms:modified xsi:type="dcterms:W3CDTF">2023-04-13T01:45:17Z</dcterms:modified>
</cp:coreProperties>
</file>