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4"/>
  </p:notesMasterIdLst>
  <p:sldIdLst>
    <p:sldId id="256" r:id="rId2"/>
    <p:sldId id="380" r:id="rId3"/>
    <p:sldId id="257" r:id="rId4"/>
    <p:sldId id="347" r:id="rId5"/>
    <p:sldId id="348" r:id="rId6"/>
    <p:sldId id="352" r:id="rId7"/>
    <p:sldId id="350" r:id="rId8"/>
    <p:sldId id="351" r:id="rId9"/>
    <p:sldId id="349" r:id="rId10"/>
    <p:sldId id="353" r:id="rId11"/>
    <p:sldId id="354" r:id="rId12"/>
    <p:sldId id="355" r:id="rId13"/>
    <p:sldId id="356" r:id="rId14"/>
    <p:sldId id="357" r:id="rId15"/>
    <p:sldId id="358" r:id="rId16"/>
    <p:sldId id="370" r:id="rId17"/>
    <p:sldId id="373" r:id="rId18"/>
    <p:sldId id="362" r:id="rId19"/>
    <p:sldId id="361" r:id="rId20"/>
    <p:sldId id="374" r:id="rId21"/>
    <p:sldId id="376" r:id="rId22"/>
    <p:sldId id="375" r:id="rId23"/>
    <p:sldId id="372" r:id="rId24"/>
    <p:sldId id="359" r:id="rId25"/>
    <p:sldId id="360" r:id="rId26"/>
    <p:sldId id="364" r:id="rId27"/>
    <p:sldId id="365" r:id="rId28"/>
    <p:sldId id="371" r:id="rId29"/>
    <p:sldId id="367" r:id="rId30"/>
    <p:sldId id="368" r:id="rId31"/>
    <p:sldId id="369" r:id="rId32"/>
    <p:sldId id="290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62647" autoAdjust="0"/>
  </p:normalViewPr>
  <p:slideViewPr>
    <p:cSldViewPr snapToGrid="0">
      <p:cViewPr varScale="1">
        <p:scale>
          <a:sx n="51" d="100"/>
          <a:sy n="51" d="100"/>
        </p:scale>
        <p:origin x="191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A3AFC-A28F-4E0D-A21E-24C82708D95E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9E27CE-7464-4D8C-A5A2-7CEDB848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54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1723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690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https://developers.weixin.qq.com/miniprogram/dev/wxcloud/quick-start/miniprogram.html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437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15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673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888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407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933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https://developers.weixin.qq.com/miniprogram/dev/wxcloud/guide/database/update.html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8713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543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80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https://www.bilibili.com/video/BV1eM4y1S7yL/?spm_id_from=333.337.search-card.all.click&amp;vd_source=42fd4532261141409654bc19f8c22b05</a:t>
            </a:r>
          </a:p>
          <a:p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https://www.bilibili.com/video/BV1wg411h7q3/?spm_id_from=333.337.search-card.all.click&amp;vd_source=42fd4532261141409654bc19f8c22b05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https://www.bilibili.com/video/BV1G8411b7FB/?spm_id_from=333.337.search-card.all.click&amp;vd_source=42fd4532261141409654bc19f8c22b05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871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https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//developers.weixin.qq.com/miniprogram/dev/api/media/video/wx.chooseMedia.html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677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https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//developers.weixin.qq.com/miniprogram/dev/api/media/video/wx.chooseMedia.html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301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99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12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以小程序文件上传功能为样例，具体对比云开发和传统开发，在传统开发模式中需要在小程序端使用选择图片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API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和上传文件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API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，在后端需要搭建框架、路由和上传到腾讯云对象存储的逻辑，在运维上还需考虑性能和安全方面的问题，需要前端、后台和运维进行配合，在该功能上总耗时至少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1142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分钟。在云开发模式下，只需要在小程序端使用图片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API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结合云开发封装的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pingfang SC"/>
              </a:rPr>
              <a:t>wx.cloud.uploadFile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API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，指定存储路径以及文件路径即可完成图片上传的，整个过程耗时只需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4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分钟，并且只需要前端即可完成。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198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462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283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https://www.jianshu.com/p/6eae49e50324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79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769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49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12753A3-EA75-48ED-9517-B5BBF1A489FB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C8BC-1A7D-4F8E-9F54-840008CA791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411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753A3-EA75-48ED-9517-B5BBF1A489FB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C8BC-1A7D-4F8E-9F54-840008CA7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67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753A3-EA75-48ED-9517-B5BBF1A489FB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C8BC-1A7D-4F8E-9F54-840008CA791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244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753A3-EA75-48ED-9517-B5BBF1A489FB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C8BC-1A7D-4F8E-9F54-840008CA7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34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753A3-EA75-48ED-9517-B5BBF1A489FB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C8BC-1A7D-4F8E-9F54-840008CA791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7807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753A3-EA75-48ED-9517-B5BBF1A489FB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C8BC-1A7D-4F8E-9F54-840008CA7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359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753A3-EA75-48ED-9517-B5BBF1A489FB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C8BC-1A7D-4F8E-9F54-840008CA7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84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753A3-EA75-48ED-9517-B5BBF1A489FB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C8BC-1A7D-4F8E-9F54-840008CA7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59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753A3-EA75-48ED-9517-B5BBF1A489FB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C8BC-1A7D-4F8E-9F54-840008CA7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91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753A3-EA75-48ED-9517-B5BBF1A489FB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C8BC-1A7D-4F8E-9F54-840008CA7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64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753A3-EA75-48ED-9517-B5BBF1A489FB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C8BC-1A7D-4F8E-9F54-840008CA791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792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12753A3-EA75-48ED-9517-B5BBF1A489FB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A88C8BC-1A7D-4F8E-9F54-840008CA791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353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F33C4-0BC2-AD92-E587-72E89B8E98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调</a:t>
            </a:r>
            <a:r>
              <a:rPr lang="zh-CN" altLang="en-US" dirty="0"/>
              <a:t>查问卷云开发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84CB7C-662D-0C03-1BC3-D1CE36BEAE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- </a:t>
            </a:r>
            <a:r>
              <a:rPr lang="zh-CN" altLang="en-US" dirty="0"/>
              <a:t>轻量化平台开发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955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155DC-C485-6EFB-BC8F-656B4CBE6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75785-4DEA-F311-43FC-73945A3C6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小程序</a:t>
            </a:r>
            <a:r>
              <a:rPr lang="en-US" altLang="zh-CN" dirty="0"/>
              <a:t>·</a:t>
            </a:r>
            <a:r>
              <a:rPr lang="zh-CN" altLang="en-US" dirty="0"/>
              <a:t>云开发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rgbClr val="00B0F0"/>
                </a:solidFill>
              </a:rPr>
              <a:t>开通云开发</a:t>
            </a:r>
            <a:endParaRPr lang="en-US" altLang="zh-CN" dirty="0">
              <a:solidFill>
                <a:srgbClr val="00B0F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调查问卷云开发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00337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latinLnBrk="1"/>
            <a:r>
              <a:rPr lang="zh-CN" altLang="en-US" dirty="0"/>
              <a:t>小程序</a:t>
            </a:r>
            <a:r>
              <a:rPr lang="en-US" altLang="zh-CN" dirty="0"/>
              <a:t>·</a:t>
            </a:r>
            <a:r>
              <a:rPr lang="zh-CN" altLang="en-US" dirty="0"/>
              <a:t>云开发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5A421-49B3-97C6-1CE0-E71AB6AD7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996606" cy="352224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创建云开发项目：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 err="1"/>
              <a:t>AppID</a:t>
            </a:r>
            <a:r>
              <a:rPr lang="zh-CN" altLang="en-US" dirty="0"/>
              <a:t>必须填入，不能选择测试号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选择微信云开发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选择云开发基础模板</a:t>
            </a:r>
            <a:endParaRPr lang="en-US" altLang="zh-C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6C8D50-8DA5-4E77-BF35-7B43AAB89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734" y="2286000"/>
            <a:ext cx="7085052" cy="382490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E5F5BC24-3443-D9C0-B229-DD63A5330E6B}"/>
              </a:ext>
            </a:extLst>
          </p:cNvPr>
          <p:cNvSpPr/>
          <p:nvPr/>
        </p:nvSpPr>
        <p:spPr>
          <a:xfrm rot="10800000">
            <a:off x="4529667" y="4665133"/>
            <a:ext cx="364066" cy="245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B024C3-D8A2-AF9E-675A-2D6C94886797}"/>
              </a:ext>
            </a:extLst>
          </p:cNvPr>
          <p:cNvSpPr txBox="1"/>
          <p:nvPr/>
        </p:nvSpPr>
        <p:spPr>
          <a:xfrm>
            <a:off x="1532296" y="4587502"/>
            <a:ext cx="2870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免费体验一个月，基础消费</a:t>
            </a:r>
            <a:r>
              <a:rPr lang="en-US" altLang="zh-CN" sz="1600" dirty="0"/>
              <a:t>19.9</a:t>
            </a:r>
            <a:r>
              <a:rPr lang="zh-CN" altLang="en-US" sz="1600" dirty="0"/>
              <a:t>元</a:t>
            </a:r>
            <a:r>
              <a:rPr lang="en-US" altLang="zh-CN" sz="1600" dirty="0"/>
              <a:t>/</a:t>
            </a:r>
            <a:r>
              <a:rPr lang="zh-CN" altLang="en-US" sz="1600" dirty="0"/>
              <a:t>月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93784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latinLnBrk="1"/>
            <a:r>
              <a:rPr lang="zh-CN" altLang="en-US" dirty="0"/>
              <a:t>小程序</a:t>
            </a:r>
            <a:r>
              <a:rPr lang="en-US" altLang="zh-CN" dirty="0"/>
              <a:t>·</a:t>
            </a:r>
            <a:r>
              <a:rPr lang="zh-CN" altLang="en-US" dirty="0"/>
              <a:t>云开发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5A421-49B3-97C6-1CE0-E71AB6AD7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996606" cy="352224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云开发项目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和普通小程序目录不同，根目录会出现</a:t>
            </a:r>
            <a:r>
              <a:rPr lang="en-US" altLang="zh-CN" dirty="0" err="1"/>
              <a:t>cloudfunctionRoot</a:t>
            </a:r>
            <a:r>
              <a:rPr lang="zh-CN" altLang="en-US" dirty="0"/>
              <a:t>目录用于存放云函数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 err="1"/>
              <a:t>project.config.json</a:t>
            </a:r>
            <a:r>
              <a:rPr lang="zh-CN" altLang="en-US" dirty="0"/>
              <a:t>也会新增该目录的同名字段</a:t>
            </a:r>
            <a:endParaRPr lang="en-US" altLang="zh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33CEC4-350A-A4B4-D9FA-A39DB41A2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164" y="1687320"/>
            <a:ext cx="5899511" cy="471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202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latinLnBrk="1"/>
            <a:r>
              <a:rPr lang="zh-CN" altLang="en-US" dirty="0"/>
              <a:t>小程序</a:t>
            </a:r>
            <a:r>
              <a:rPr lang="en-US" altLang="zh-CN" dirty="0"/>
              <a:t>·</a:t>
            </a:r>
            <a:r>
              <a:rPr lang="zh-CN" altLang="en-US" dirty="0"/>
              <a:t>云开发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5A421-49B3-97C6-1CE0-E71AB6AD7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996606" cy="352224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开通云开发功能</a:t>
            </a:r>
            <a:endParaRPr lang="en-US" altLang="zh-C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A8F2E3-8512-C8C7-804C-33C19135F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2813972"/>
            <a:ext cx="9406410" cy="924851"/>
          </a:xfrm>
          <a:prstGeom prst="rect">
            <a:avLst/>
          </a:prstGeom>
        </p:spPr>
      </p:pic>
      <p:sp>
        <p:nvSpPr>
          <p:cNvPr id="7" name="圆角矩形 23">
            <a:extLst>
              <a:ext uri="{FF2B5EF4-FFF2-40B4-BE49-F238E27FC236}">
                <a16:creationId xmlns:a16="http://schemas.microsoft.com/office/drawing/2014/main" id="{16BD3836-3AB5-838D-5BA7-1DF7699E32F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846717" y="3071004"/>
            <a:ext cx="414068" cy="422694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FFFF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cxnSp>
        <p:nvCxnSpPr>
          <p:cNvPr id="8" name="直接箭头连接符 24">
            <a:extLst>
              <a:ext uri="{FF2B5EF4-FFF2-40B4-BE49-F238E27FC236}">
                <a16:creationId xmlns:a16="http://schemas.microsoft.com/office/drawing/2014/main" id="{53479AE7-D47F-29D3-A9BF-775591A8135D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022431" y="2208362"/>
            <a:ext cx="1075116" cy="862642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8CDB6A5-B24E-308E-2F93-C23DD4A6E689}"/>
              </a:ext>
            </a:extLst>
          </p:cNvPr>
          <p:cNvSpPr txBox="1"/>
          <p:nvPr/>
        </p:nvSpPr>
        <p:spPr>
          <a:xfrm>
            <a:off x="1024128" y="3992366"/>
            <a:ext cx="864480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zh-CN" altLang="en-US" sz="1600" dirty="0"/>
              <a:t>初始创建的环境自动成为默认环境；</a:t>
            </a:r>
            <a:endParaRPr lang="en-US" altLang="zh-CN" sz="1600" dirty="0"/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zh-CN" altLang="en-US" sz="1600" dirty="0"/>
              <a:t>默认配额下可以创建两个环境；</a:t>
            </a:r>
            <a:endParaRPr lang="en-US" altLang="zh-CN" sz="1600" dirty="0"/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zh-CN" altLang="en-US" sz="1600" dirty="0"/>
              <a:t>每个环境相互隔离，拥有唯一的环境 </a:t>
            </a:r>
            <a:r>
              <a:rPr lang="en-US" altLang="zh-CN" sz="1600" dirty="0"/>
              <a:t>ID</a:t>
            </a:r>
            <a:r>
              <a:rPr lang="zh-CN" altLang="en-US" sz="1600" dirty="0"/>
              <a:t>，包含独立的数据库实例、存储空间、云函数配置等资源；</a:t>
            </a:r>
          </a:p>
          <a:p>
            <a:pPr marL="342900" indent="-342900" algn="l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zh-CN" altLang="en-US" sz="1600" dirty="0"/>
              <a:t>腾讯云控制台创建的云开发环境也可在微信云开发中使用。登录微信云开发控制台 </a:t>
            </a:r>
            <a:r>
              <a:rPr lang="en-US" altLang="zh-CN" sz="1600" dirty="0"/>
              <a:t>- </a:t>
            </a:r>
            <a:r>
              <a:rPr lang="zh-CN" altLang="en-US" sz="1600" dirty="0"/>
              <a:t>设置 </a:t>
            </a:r>
            <a:r>
              <a:rPr lang="en-US" altLang="zh-CN" sz="1600" dirty="0"/>
              <a:t>- </a:t>
            </a:r>
            <a:r>
              <a:rPr lang="zh-CN" altLang="en-US" sz="1600" dirty="0"/>
              <a:t>环境设置，点击环境名称，选择“管理我的环境”，点击“使用已有腾讯云环境”按钮，选择所需腾讯云环境，即可在微信云开发控制台使用该环境。</a:t>
            </a:r>
          </a:p>
        </p:txBody>
      </p:sp>
    </p:spTree>
    <p:extLst>
      <p:ext uri="{BB962C8B-B14F-4D97-AF65-F5344CB8AC3E}">
        <p14:creationId xmlns:p14="http://schemas.microsoft.com/office/powerpoint/2010/main" val="481227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latinLnBrk="1"/>
            <a:r>
              <a:rPr lang="zh-CN" altLang="en-US" dirty="0"/>
              <a:t>小程序</a:t>
            </a:r>
            <a:r>
              <a:rPr lang="en-US" altLang="zh-CN" dirty="0"/>
              <a:t>·</a:t>
            </a:r>
            <a:r>
              <a:rPr lang="zh-CN" altLang="en-US" dirty="0"/>
              <a:t>云开发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5A421-49B3-97C6-1CE0-E71AB6AD7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6394" y="2084832"/>
            <a:ext cx="4174406" cy="352224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云开发控制台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sz="1700" dirty="0"/>
              <a:t>概览：查看云平台的常见功能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sz="1700" dirty="0"/>
              <a:t>运营分析：查看云资源详细使用统计和查看小程序的用户访问记录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sz="1700" dirty="0"/>
              <a:t>数据库：管理数据库集合、记录、权限设置、索引设置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sz="1700" dirty="0"/>
              <a:t>存储管理：管理云文件、权限设置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sz="1700" dirty="0"/>
              <a:t>云函数：管理云函数、查看调用日志、监控记录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sz="1700" dirty="0"/>
              <a:t>云托管： 云托管可以看做是云函数的高阶版本，更自由灵活，支持任意语言、任意框架、常驻运行，同时也拥有云函数的微信天然鉴权等优势。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zh-CN" dirty="0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C0AED25-23F0-0941-AE92-02AA870033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00" y="1740204"/>
            <a:ext cx="6739498" cy="448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294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155DC-C485-6EFB-BC8F-656B4CBE6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75785-4DEA-F311-43FC-73945A3C6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小程序</a:t>
            </a:r>
            <a:r>
              <a:rPr lang="en-US" altLang="zh-CN" dirty="0"/>
              <a:t>·</a:t>
            </a:r>
            <a:r>
              <a:rPr lang="zh-CN" altLang="en-US" dirty="0"/>
              <a:t>云开发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开通云开发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rgbClr val="00B0F0"/>
                </a:solidFill>
              </a:rPr>
              <a:t>调查问卷云开发</a:t>
            </a:r>
            <a:endParaRPr lang="en-US" altLang="zh-CN" dirty="0">
              <a:solidFill>
                <a:srgbClr val="00B0F0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云函数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云数据库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云存储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9430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155DC-C485-6EFB-BC8F-656B4CBE6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75785-4DEA-F311-43FC-73945A3C6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小程序</a:t>
            </a:r>
            <a:r>
              <a:rPr lang="en-US" altLang="zh-CN" dirty="0"/>
              <a:t>·</a:t>
            </a:r>
            <a:r>
              <a:rPr lang="zh-CN" altLang="en-US" dirty="0"/>
              <a:t>云开发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开通云开发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rgbClr val="00B0F0"/>
                </a:solidFill>
              </a:rPr>
              <a:t>调查问卷云开发</a:t>
            </a:r>
            <a:endParaRPr lang="en-US" altLang="zh-CN" dirty="0">
              <a:solidFill>
                <a:srgbClr val="00B0F0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云函数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云数据库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云存储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56557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155DC-C485-6EFB-BC8F-656B4CBE6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75785-4DEA-F311-43FC-73945A3C6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小程序</a:t>
            </a:r>
            <a:r>
              <a:rPr lang="en-US" altLang="zh-CN" dirty="0"/>
              <a:t>·</a:t>
            </a:r>
            <a:r>
              <a:rPr lang="zh-CN" altLang="en-US" dirty="0"/>
              <a:t>云开发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开通云开发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rgbClr val="00B0F0"/>
                </a:solidFill>
              </a:rPr>
              <a:t>调查问卷云开发</a:t>
            </a:r>
            <a:endParaRPr lang="en-US" altLang="zh-CN" dirty="0">
              <a:solidFill>
                <a:srgbClr val="00B0F0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rgbClr val="00B0F0"/>
                </a:solidFill>
              </a:rPr>
              <a:t>云函数</a:t>
            </a:r>
            <a:endParaRPr lang="en-US" altLang="zh-CN" dirty="0">
              <a:solidFill>
                <a:srgbClr val="00B0F0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云数据库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云存储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4005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latinLnBrk="1"/>
            <a:r>
              <a:rPr lang="zh-CN" altLang="en-US" dirty="0"/>
              <a:t>调查问卷云开发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5A421-49B3-97C6-1CE0-E71AB6AD7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996606" cy="352224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云开发项目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 err="1"/>
              <a:t>app.json</a:t>
            </a:r>
            <a:r>
              <a:rPr lang="zh-CN" altLang="en-US" dirty="0"/>
              <a:t>只保留</a:t>
            </a:r>
            <a:r>
              <a:rPr lang="en-US" altLang="zh-CN" dirty="0"/>
              <a:t>pages/index/index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pages</a:t>
            </a:r>
            <a:r>
              <a:rPr lang="zh-CN" altLang="en-US" dirty="0"/>
              <a:t>文件夹只保留</a:t>
            </a:r>
            <a:r>
              <a:rPr lang="en-US" altLang="zh-CN" dirty="0"/>
              <a:t>index</a:t>
            </a:r>
            <a:r>
              <a:rPr lang="zh-CN" altLang="en-US" dirty="0"/>
              <a:t>文件夹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 err="1"/>
              <a:t>cloudFunctions</a:t>
            </a:r>
            <a:r>
              <a:rPr lang="zh-CN" altLang="en-US" dirty="0"/>
              <a:t>文件夹只保留</a:t>
            </a:r>
            <a:r>
              <a:rPr lang="en-US" altLang="zh-CN" dirty="0" err="1"/>
              <a:t>quickstartFunctions</a:t>
            </a:r>
            <a:r>
              <a:rPr lang="zh-CN" altLang="en-US" dirty="0"/>
              <a:t>根目录</a:t>
            </a:r>
            <a:r>
              <a:rPr lang="en-US" altLang="zh-CN" dirty="0" err="1"/>
              <a:t>config.json</a:t>
            </a:r>
            <a:r>
              <a:rPr lang="en-US" altLang="zh-CN" dirty="0"/>
              <a:t>, index.js, </a:t>
            </a:r>
            <a:r>
              <a:rPr lang="en-US" altLang="zh-CN" dirty="0" err="1"/>
              <a:t>package.json</a:t>
            </a:r>
            <a:r>
              <a:rPr lang="en-US" altLang="zh-CN" dirty="0"/>
              <a:t> =&gt; </a:t>
            </a:r>
            <a:r>
              <a:rPr lang="zh-CN" altLang="en-US" dirty="0"/>
              <a:t>并将</a:t>
            </a:r>
            <a:r>
              <a:rPr lang="en-US" altLang="zh-CN" dirty="0" err="1"/>
              <a:t>quickstartFunctions</a:t>
            </a:r>
            <a:r>
              <a:rPr lang="zh-CN" altLang="en-US" dirty="0"/>
              <a:t>重新命名为</a:t>
            </a:r>
            <a:r>
              <a:rPr lang="en-US" altLang="zh-CN" dirty="0"/>
              <a:t>skills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将调查文件的</a:t>
            </a:r>
            <a:r>
              <a:rPr lang="en-US" altLang="zh-CN" dirty="0"/>
              <a:t>index</a:t>
            </a:r>
            <a:r>
              <a:rPr lang="zh-CN" altLang="en-US" dirty="0"/>
              <a:t>文件夹内容全部复制过来</a:t>
            </a:r>
            <a:endParaRPr lang="en-US" altLang="zh-CN" dirty="0"/>
          </a:p>
          <a:p>
            <a:pPr marL="128016" lvl="1" indent="0">
              <a:buNone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zh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33CEC4-350A-A4B4-D9FA-A39DB41A2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164" y="1687320"/>
            <a:ext cx="5899511" cy="471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202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调查问卷云开发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5A421-49B3-97C6-1CE0-E71AB6AD7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4277898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zh-CN" dirty="0"/>
              <a:t>cloud</a:t>
            </a:r>
            <a:r>
              <a:rPr lang="zh-CN" altLang="en-US" dirty="0"/>
              <a:t>初始化：</a:t>
            </a:r>
          </a:p>
        </p:txBody>
      </p:sp>
      <p:grpSp>
        <p:nvGrpSpPr>
          <p:cNvPr id="9" name="组合 9">
            <a:extLst>
              <a:ext uri="{FF2B5EF4-FFF2-40B4-BE49-F238E27FC236}">
                <a16:creationId xmlns:a16="http://schemas.microsoft.com/office/drawing/2014/main" id="{BF5B1A08-2319-534E-1E2A-3E57A74CDBF0}"/>
              </a:ext>
            </a:extLst>
          </p:cNvPr>
          <p:cNvGrpSpPr>
            <a:grpSpLocks/>
          </p:cNvGrpSpPr>
          <p:nvPr/>
        </p:nvGrpSpPr>
        <p:grpSpPr bwMode="auto">
          <a:xfrm>
            <a:off x="1024128" y="2787915"/>
            <a:ext cx="5402072" cy="3682683"/>
            <a:chOff x="1295203" y="3552091"/>
            <a:chExt cx="3010321" cy="5357856"/>
          </a:xfrm>
        </p:grpSpPr>
        <p:sp>
          <p:nvSpPr>
            <p:cNvPr id="18" name="矩形 10">
              <a:extLst>
                <a:ext uri="{FF2B5EF4-FFF2-40B4-BE49-F238E27FC236}">
                  <a16:creationId xmlns:a16="http://schemas.microsoft.com/office/drawing/2014/main" id="{387CEBC7-D303-66FF-0974-CF730A327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203" y="3552091"/>
              <a:ext cx="3010321" cy="535785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30" name="矩形 11">
              <a:extLst>
                <a:ext uri="{FF2B5EF4-FFF2-40B4-BE49-F238E27FC236}">
                  <a16:creationId xmlns:a16="http://schemas.microsoft.com/office/drawing/2014/main" id="{18C95A05-41C2-183D-A8A8-365D8AE3A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359" y="3670950"/>
              <a:ext cx="2899702" cy="5238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200" b="1" dirty="0">
                  <a:solidFill>
                    <a:schemeClr val="bg1"/>
                  </a:solidFill>
                </a:rPr>
                <a:t>App({</a:t>
              </a:r>
            </a:p>
            <a:p>
              <a:pPr eaLnBrk="0" hangingPunct="0"/>
              <a:r>
                <a:rPr lang="en-US" altLang="zh-CN" sz="1200" b="1" dirty="0">
                  <a:solidFill>
                    <a:schemeClr val="bg1"/>
                  </a:solidFill>
                </a:rPr>
                <a:t>  </a:t>
              </a:r>
              <a:r>
                <a:rPr lang="en-US" altLang="zh-CN" sz="1200" b="1" dirty="0" err="1">
                  <a:solidFill>
                    <a:schemeClr val="bg1"/>
                  </a:solidFill>
                </a:rPr>
                <a:t>onLaunch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: function () {</a:t>
              </a:r>
            </a:p>
            <a:p>
              <a:pPr eaLnBrk="0" hangingPunct="0"/>
              <a:r>
                <a:rPr lang="en-US" altLang="zh-CN" sz="1200" b="1" dirty="0">
                  <a:solidFill>
                    <a:schemeClr val="bg1"/>
                  </a:solidFill>
                </a:rPr>
                <a:t>    if (!</a:t>
              </a:r>
              <a:r>
                <a:rPr lang="en-US" altLang="zh-CN" sz="1200" b="1" dirty="0" err="1">
                  <a:solidFill>
                    <a:schemeClr val="bg1"/>
                  </a:solidFill>
                </a:rPr>
                <a:t>wx.cloud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) {</a:t>
              </a:r>
            </a:p>
            <a:p>
              <a:pPr eaLnBrk="0" hangingPunct="0"/>
              <a:r>
                <a:rPr lang="en-US" altLang="zh-CN" sz="1200" b="1" dirty="0">
                  <a:solidFill>
                    <a:schemeClr val="bg1"/>
                  </a:solidFill>
                </a:rPr>
                <a:t>      </a:t>
              </a:r>
              <a:r>
                <a:rPr lang="en-US" altLang="zh-CN" sz="1200" b="1" dirty="0" err="1">
                  <a:solidFill>
                    <a:schemeClr val="bg1"/>
                  </a:solidFill>
                </a:rPr>
                <a:t>console.error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('</a:t>
              </a:r>
              <a:r>
                <a:rPr lang="zh-CN" altLang="en-US" sz="1200" b="1" dirty="0">
                  <a:solidFill>
                    <a:schemeClr val="bg1"/>
                  </a:solidFill>
                </a:rPr>
                <a:t>请使用 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2.2.3 </a:t>
              </a:r>
              <a:r>
                <a:rPr lang="zh-CN" altLang="en-US" sz="1200" b="1" dirty="0">
                  <a:solidFill>
                    <a:schemeClr val="bg1"/>
                  </a:solidFill>
                </a:rPr>
                <a:t>或以上的基础库以使用云能力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');</a:t>
              </a:r>
            </a:p>
            <a:p>
              <a:pPr eaLnBrk="0" hangingPunct="0"/>
              <a:r>
                <a:rPr lang="en-US" altLang="zh-CN" sz="1200" b="1" dirty="0">
                  <a:solidFill>
                    <a:schemeClr val="bg1"/>
                  </a:solidFill>
                </a:rPr>
                <a:t>    } else {</a:t>
              </a:r>
            </a:p>
            <a:p>
              <a:pPr eaLnBrk="0" hangingPunct="0"/>
              <a:r>
                <a:rPr lang="en-US" altLang="zh-CN" sz="1200" b="1" dirty="0">
                  <a:solidFill>
                    <a:schemeClr val="bg1"/>
                  </a:solidFill>
                </a:rPr>
                <a:t>      </a:t>
              </a:r>
              <a:r>
                <a:rPr lang="en-US" altLang="zh-CN" sz="1200" b="1" dirty="0" err="1">
                  <a:solidFill>
                    <a:schemeClr val="bg1"/>
                  </a:solidFill>
                </a:rPr>
                <a:t>wx.cloud.init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({</a:t>
              </a:r>
            </a:p>
            <a:p>
              <a:pPr eaLnBrk="0" hangingPunct="0"/>
              <a:r>
                <a:rPr lang="en-US" altLang="zh-CN" sz="1200" b="1" dirty="0">
                  <a:solidFill>
                    <a:schemeClr val="bg1"/>
                  </a:solidFill>
                </a:rPr>
                <a:t>        </a:t>
              </a:r>
              <a:r>
                <a:rPr lang="en-US" altLang="zh-CN" sz="1200" b="1" dirty="0">
                  <a:solidFill>
                    <a:srgbClr val="FFFF00"/>
                  </a:solidFill>
                </a:rPr>
                <a:t>// env </a:t>
              </a:r>
              <a:r>
                <a:rPr lang="zh-CN" altLang="en-US" sz="1200" b="1" dirty="0">
                  <a:solidFill>
                    <a:srgbClr val="FFFF00"/>
                  </a:solidFill>
                </a:rPr>
                <a:t>参数说明：</a:t>
              </a:r>
            </a:p>
            <a:p>
              <a:pPr eaLnBrk="0" hangingPunct="0"/>
              <a:r>
                <a:rPr lang="zh-CN" altLang="en-US" sz="1200" b="1" dirty="0">
                  <a:solidFill>
                    <a:srgbClr val="FFFF00"/>
                  </a:solidFill>
                </a:rPr>
                <a:t>        </a:t>
              </a:r>
              <a:r>
                <a:rPr lang="en-US" altLang="zh-CN" sz="1200" b="1" dirty="0">
                  <a:solidFill>
                    <a:srgbClr val="FFFF00"/>
                  </a:solidFill>
                </a:rPr>
                <a:t>// env </a:t>
              </a:r>
              <a:r>
                <a:rPr lang="zh-CN" altLang="en-US" sz="1200" b="1" dirty="0">
                  <a:solidFill>
                    <a:srgbClr val="FFFF00"/>
                  </a:solidFill>
                </a:rPr>
                <a:t>参数决定接下来小程序发起的云开发调用（</a:t>
              </a:r>
              <a:r>
                <a:rPr lang="en-US" altLang="zh-CN" sz="1200" b="1" dirty="0" err="1">
                  <a:solidFill>
                    <a:srgbClr val="FFFF00"/>
                  </a:solidFill>
                </a:rPr>
                <a:t>wx.cloud.xxx</a:t>
              </a:r>
              <a:r>
                <a:rPr lang="zh-CN" altLang="en-US" sz="1200" b="1" dirty="0">
                  <a:solidFill>
                    <a:srgbClr val="FFFF00"/>
                  </a:solidFill>
                </a:rPr>
                <a:t>）会默认请求到哪个云环境的资源</a:t>
              </a:r>
            </a:p>
            <a:p>
              <a:pPr eaLnBrk="0" hangingPunct="0"/>
              <a:r>
                <a:rPr lang="zh-CN" altLang="en-US" sz="1200" b="1" dirty="0">
                  <a:solidFill>
                    <a:srgbClr val="FFFF00"/>
                  </a:solidFill>
                </a:rPr>
                <a:t>        </a:t>
              </a:r>
              <a:r>
                <a:rPr lang="en-US" altLang="zh-CN" sz="1200" b="1" dirty="0">
                  <a:solidFill>
                    <a:srgbClr val="FFFF00"/>
                  </a:solidFill>
                </a:rPr>
                <a:t>// </a:t>
              </a:r>
              <a:r>
                <a:rPr lang="zh-CN" altLang="en-US" sz="1200" b="1" dirty="0">
                  <a:solidFill>
                    <a:srgbClr val="FFFF00"/>
                  </a:solidFill>
                </a:rPr>
                <a:t>此处请填入环境 </a:t>
              </a:r>
              <a:r>
                <a:rPr lang="en-US" altLang="zh-CN" sz="1200" b="1" dirty="0">
                  <a:solidFill>
                    <a:srgbClr val="FFFF00"/>
                  </a:solidFill>
                </a:rPr>
                <a:t>ID, </a:t>
              </a:r>
              <a:r>
                <a:rPr lang="zh-CN" altLang="en-US" sz="1200" b="1" dirty="0">
                  <a:solidFill>
                    <a:srgbClr val="FFFF00"/>
                  </a:solidFill>
                </a:rPr>
                <a:t>环境 </a:t>
              </a:r>
              <a:r>
                <a:rPr lang="en-US" altLang="zh-CN" sz="1200" b="1" dirty="0">
                  <a:solidFill>
                    <a:srgbClr val="FFFF00"/>
                  </a:solidFill>
                </a:rPr>
                <a:t>ID </a:t>
              </a:r>
              <a:r>
                <a:rPr lang="zh-CN" altLang="en-US" sz="1200" b="1" dirty="0">
                  <a:solidFill>
                    <a:srgbClr val="FFFF00"/>
                  </a:solidFill>
                </a:rPr>
                <a:t>可打开云控制台查看</a:t>
              </a:r>
            </a:p>
            <a:p>
              <a:pPr eaLnBrk="0" hangingPunct="0"/>
              <a:r>
                <a:rPr lang="zh-CN" altLang="en-US" sz="1200" b="1" dirty="0">
                  <a:solidFill>
                    <a:srgbClr val="FFFF00"/>
                  </a:solidFill>
                </a:rPr>
                <a:t>        </a:t>
              </a:r>
              <a:r>
                <a:rPr lang="en-US" altLang="zh-CN" sz="1200" b="1" dirty="0">
                  <a:solidFill>
                    <a:srgbClr val="FFFF00"/>
                  </a:solidFill>
                </a:rPr>
                <a:t>// </a:t>
              </a:r>
              <a:r>
                <a:rPr lang="zh-CN" altLang="en-US" sz="1200" b="1" dirty="0">
                  <a:solidFill>
                    <a:srgbClr val="FFFF00"/>
                  </a:solidFill>
                </a:rPr>
                <a:t>如不填则使用默认环境（第一个创建的环境）</a:t>
              </a:r>
            </a:p>
            <a:p>
              <a:pPr eaLnBrk="0" hangingPunct="0"/>
              <a:r>
                <a:rPr lang="zh-CN" altLang="en-US" sz="1200" b="1" dirty="0">
                  <a:solidFill>
                    <a:srgbClr val="FFFF00"/>
                  </a:solidFill>
                </a:rPr>
                <a:t>        </a:t>
              </a:r>
              <a:r>
                <a:rPr lang="en-US" altLang="zh-CN" sz="1200" b="1" dirty="0">
                  <a:solidFill>
                    <a:srgbClr val="FFFF00"/>
                  </a:solidFill>
                </a:rPr>
                <a:t>// env: 'my-env-id',</a:t>
              </a:r>
            </a:p>
            <a:p>
              <a:pPr eaLnBrk="0" hangingPunct="0"/>
              <a:r>
                <a:rPr lang="en-US" altLang="zh-CN" sz="1200" b="1" dirty="0">
                  <a:solidFill>
                    <a:schemeClr val="bg1"/>
                  </a:solidFill>
                </a:rPr>
                <a:t>        </a:t>
              </a:r>
              <a:r>
                <a:rPr lang="en-US" altLang="zh-CN" sz="1200" b="1" dirty="0" err="1">
                  <a:solidFill>
                    <a:schemeClr val="bg1"/>
                  </a:solidFill>
                </a:rPr>
                <a:t>traceUser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: true,</a:t>
              </a:r>
            </a:p>
            <a:p>
              <a:pPr eaLnBrk="0" hangingPunct="0"/>
              <a:r>
                <a:rPr lang="en-US" altLang="zh-CN" sz="1200" b="1" dirty="0">
                  <a:solidFill>
                    <a:schemeClr val="bg1"/>
                  </a:solidFill>
                </a:rPr>
                <a:t>        env: “----"</a:t>
              </a:r>
            </a:p>
            <a:p>
              <a:pPr eaLnBrk="0" hangingPunct="0"/>
              <a:r>
                <a:rPr lang="en-US" altLang="zh-CN" sz="1200" b="1" dirty="0">
                  <a:solidFill>
                    <a:schemeClr val="bg1"/>
                  </a:solidFill>
                </a:rPr>
                <a:t>      });</a:t>
              </a:r>
            </a:p>
            <a:p>
              <a:pPr eaLnBrk="0" hangingPunct="0"/>
              <a:r>
                <a:rPr lang="en-US" altLang="zh-CN" sz="1200" b="1" dirty="0">
                  <a:solidFill>
                    <a:schemeClr val="bg1"/>
                  </a:solidFill>
                </a:rPr>
                <a:t>    }</a:t>
              </a:r>
            </a:p>
            <a:p>
              <a:pPr eaLnBrk="0" hangingPunct="0"/>
              <a:r>
                <a:rPr lang="en-US" altLang="zh-CN" sz="1200" b="1" dirty="0">
                  <a:solidFill>
                    <a:schemeClr val="bg1"/>
                  </a:solidFill>
                </a:rPr>
                <a:t>    </a:t>
              </a:r>
              <a:r>
                <a:rPr lang="en-US" altLang="zh-CN" sz="1200" b="1" dirty="0" err="1">
                  <a:solidFill>
                    <a:schemeClr val="bg1"/>
                  </a:solidFill>
                </a:rPr>
                <a:t>this.globalData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 = {};</a:t>
              </a:r>
            </a:p>
            <a:p>
              <a:pPr eaLnBrk="0" hangingPunct="0"/>
              <a:r>
                <a:rPr lang="en-US" altLang="zh-CN" sz="1200" b="1" dirty="0">
                  <a:solidFill>
                    <a:schemeClr val="bg1"/>
                  </a:solidFill>
                </a:rPr>
                <a:t>  }</a:t>
              </a:r>
            </a:p>
            <a:p>
              <a:pPr eaLnBrk="0" hangingPunct="0"/>
              <a:r>
                <a:rPr lang="en-US" altLang="zh-CN" sz="1200" b="1" dirty="0">
                  <a:solidFill>
                    <a:schemeClr val="bg1"/>
                  </a:solidFill>
                </a:rPr>
                <a:t>});</a:t>
              </a:r>
            </a:p>
          </p:txBody>
        </p:sp>
      </p:grpSp>
      <p:sp>
        <p:nvSpPr>
          <p:cNvPr id="31" name="圆角矩形 15">
            <a:extLst>
              <a:ext uri="{FF2B5EF4-FFF2-40B4-BE49-F238E27FC236}">
                <a16:creationId xmlns:a16="http://schemas.microsoft.com/office/drawing/2014/main" id="{EF866E07-519F-6F81-22B4-CBE06CFDA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7480" y="2566459"/>
            <a:ext cx="1525295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en-US" altLang="zh-CN" dirty="0"/>
              <a:t>App.js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54AEF6-0F85-31EF-99DD-17FB64C3B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9369" y="2741333"/>
            <a:ext cx="3886196" cy="360130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10E94C5-1729-1A2C-B6D7-E90617AD40F5}"/>
              </a:ext>
            </a:extLst>
          </p:cNvPr>
          <p:cNvSpPr txBox="1">
            <a:spLocks/>
          </p:cNvSpPr>
          <p:nvPr/>
        </p:nvSpPr>
        <p:spPr>
          <a:xfrm>
            <a:off x="7159369" y="2286000"/>
            <a:ext cx="3996606" cy="438292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右击</a:t>
            </a:r>
            <a:r>
              <a:rPr lang="en-US" altLang="zh-CN" dirty="0" err="1"/>
              <a:t>cloudfunction</a:t>
            </a:r>
            <a:r>
              <a:rPr lang="zh-CN" altLang="en-US" dirty="0"/>
              <a:t>选择当前环境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9240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79284-639D-EE43-5C91-5B8FB728A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Q&amp;A – </a:t>
            </a:r>
            <a:r>
              <a:rPr lang="zh-CN" altLang="en-US" dirty="0"/>
              <a:t>课程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B4CBC-A869-3483-37A1-C2904C405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82147"/>
            <a:ext cx="9720073" cy="495455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sz="2800" dirty="0"/>
              <a:t>调查问卷本地开发相关问题</a:t>
            </a:r>
            <a:endParaRPr lang="en-US" altLang="zh-CN" sz="2800" dirty="0"/>
          </a:p>
          <a:p>
            <a:pPr marL="470916" lvl="1" indent="-342900">
              <a:buFont typeface="+mj-lt"/>
              <a:buAutoNum type="arabicPeriod"/>
            </a:pPr>
            <a:r>
              <a:rPr lang="en-US" altLang="zh-CN" sz="2400" dirty="0"/>
              <a:t>B</a:t>
            </a:r>
            <a:r>
              <a:rPr lang="en-US" altLang="zh-CN" sz="2400"/>
              <a:t>ackend </a:t>
            </a:r>
            <a:r>
              <a:rPr lang="en-US" altLang="zh-CN" sz="2400" dirty="0"/>
              <a:t>data undefined</a:t>
            </a:r>
          </a:p>
          <a:p>
            <a:pPr marL="470916" lvl="1" indent="-342900">
              <a:buFont typeface="+mj-lt"/>
              <a:buAutoNum type="arabicPeriod"/>
            </a:pPr>
            <a:r>
              <a:rPr lang="en-US" altLang="zh-CN" sz="2400" dirty="0"/>
              <a:t>Backend </a:t>
            </a:r>
            <a:r>
              <a:rPr lang="zh-CN" altLang="en-US" sz="2400" dirty="0"/>
              <a:t>如何保存数据？</a:t>
            </a:r>
            <a:endParaRPr lang="en-US" altLang="zh-CN" sz="2400" dirty="0"/>
          </a:p>
          <a:p>
            <a:pPr marL="470916" lvl="1" indent="-342900">
              <a:buFont typeface="+mj-lt"/>
              <a:buAutoNum type="arabicPeriod"/>
            </a:pPr>
            <a:r>
              <a:rPr lang="en-US" altLang="zh-CN" sz="2400" dirty="0"/>
              <a:t>UX side</a:t>
            </a:r>
            <a:r>
              <a:rPr lang="zh-CN" altLang="en-US" sz="2400" dirty="0"/>
              <a:t>怎么更新数据不生效？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6152947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调查问卷云开发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5A421-49B3-97C6-1CE0-E71AB6AD7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4277898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云函数 </a:t>
            </a:r>
            <a:r>
              <a:rPr lang="en-US" altLang="zh-CN" dirty="0"/>
              <a:t>– skills/index.js</a:t>
            </a:r>
            <a:endParaRPr lang="zh-CN" altLang="en-US" dirty="0"/>
          </a:p>
        </p:txBody>
      </p:sp>
      <p:grpSp>
        <p:nvGrpSpPr>
          <p:cNvPr id="4" name="组合 9">
            <a:extLst>
              <a:ext uri="{FF2B5EF4-FFF2-40B4-BE49-F238E27FC236}">
                <a16:creationId xmlns:a16="http://schemas.microsoft.com/office/drawing/2014/main" id="{71A67AF9-40AA-6429-ECA8-5ACF664BD97B}"/>
              </a:ext>
            </a:extLst>
          </p:cNvPr>
          <p:cNvGrpSpPr>
            <a:grpSpLocks/>
          </p:cNvGrpSpPr>
          <p:nvPr/>
        </p:nvGrpSpPr>
        <p:grpSpPr bwMode="auto">
          <a:xfrm>
            <a:off x="1024128" y="2821760"/>
            <a:ext cx="3773586" cy="3682683"/>
            <a:chOff x="1295203" y="3552091"/>
            <a:chExt cx="2264865" cy="5357856"/>
          </a:xfrm>
        </p:grpSpPr>
        <p:sp>
          <p:nvSpPr>
            <p:cNvPr id="5" name="矩形 10">
              <a:extLst>
                <a:ext uri="{FF2B5EF4-FFF2-40B4-BE49-F238E27FC236}">
                  <a16:creationId xmlns:a16="http://schemas.microsoft.com/office/drawing/2014/main" id="{290A445F-6B40-AE45-95D5-47D48E972B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203" y="3552091"/>
              <a:ext cx="2264865" cy="535785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6" name="矩形 11">
              <a:extLst>
                <a:ext uri="{FF2B5EF4-FFF2-40B4-BE49-F238E27FC236}">
                  <a16:creationId xmlns:a16="http://schemas.microsoft.com/office/drawing/2014/main" id="{AC2407A3-0BC5-60F8-3BB0-4AA568CD4B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359" y="3670950"/>
              <a:ext cx="2196709" cy="4970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200" b="1" dirty="0">
                  <a:solidFill>
                    <a:schemeClr val="bg1"/>
                  </a:solidFill>
                </a:rPr>
                <a:t>// </a:t>
              </a:r>
              <a:r>
                <a:rPr lang="zh-CN" altLang="en-US" sz="1200" b="1" dirty="0">
                  <a:solidFill>
                    <a:schemeClr val="bg1"/>
                  </a:solidFill>
                </a:rPr>
                <a:t>云函数入口函数</a:t>
              </a:r>
            </a:p>
            <a:p>
              <a:pPr eaLnBrk="0" hangingPunct="0"/>
              <a:r>
                <a:rPr lang="en-US" altLang="zh-CN" sz="1200" b="1" dirty="0">
                  <a:solidFill>
                    <a:schemeClr val="bg1"/>
                  </a:solidFill>
                </a:rPr>
                <a:t>var data = {</a:t>
              </a:r>
            </a:p>
            <a:p>
              <a:pPr eaLnBrk="0" hangingPunct="0"/>
              <a:r>
                <a:rPr lang="en-US" altLang="zh-CN" sz="1200" b="1" dirty="0">
                  <a:solidFill>
                    <a:schemeClr val="bg1"/>
                  </a:solidFill>
                </a:rPr>
                <a:t>  name: '</a:t>
              </a:r>
              <a:r>
                <a:rPr lang="zh-CN" altLang="en-US" sz="1200" b="1" dirty="0">
                  <a:solidFill>
                    <a:schemeClr val="bg1"/>
                  </a:solidFill>
                </a:rPr>
                <a:t>张三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',</a:t>
              </a:r>
            </a:p>
            <a:p>
              <a:pPr eaLnBrk="0" hangingPunct="0"/>
              <a:r>
                <a:rPr lang="en-US" altLang="zh-CN" sz="1200" b="1" dirty="0">
                  <a:solidFill>
                    <a:schemeClr val="bg1"/>
                  </a:solidFill>
                </a:rPr>
                <a:t>  gender: [</a:t>
              </a:r>
            </a:p>
            <a:p>
              <a:pPr eaLnBrk="0" hangingPunct="0"/>
              <a:r>
                <a:rPr lang="en-US" altLang="zh-CN" sz="1200" b="1" dirty="0">
                  <a:solidFill>
                    <a:schemeClr val="bg1"/>
                  </a:solidFill>
                </a:rPr>
                <a:t>    { name: '</a:t>
              </a:r>
              <a:r>
                <a:rPr lang="zh-CN" altLang="en-US" sz="1200" b="1" dirty="0">
                  <a:solidFill>
                    <a:schemeClr val="bg1"/>
                  </a:solidFill>
                </a:rPr>
                <a:t>男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', value: '0', checked: true },</a:t>
              </a:r>
            </a:p>
            <a:p>
              <a:pPr eaLnBrk="0" hangingPunct="0"/>
              <a:r>
                <a:rPr lang="en-US" altLang="zh-CN" sz="1200" b="1" dirty="0">
                  <a:solidFill>
                    <a:schemeClr val="bg1"/>
                  </a:solidFill>
                </a:rPr>
                <a:t>    { name: '</a:t>
              </a:r>
              <a:r>
                <a:rPr lang="zh-CN" altLang="en-US" sz="1200" b="1" dirty="0">
                  <a:solidFill>
                    <a:schemeClr val="bg1"/>
                  </a:solidFill>
                </a:rPr>
                <a:t>女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', value: '1', checked: false }</a:t>
              </a:r>
            </a:p>
            <a:p>
              <a:pPr eaLnBrk="0" hangingPunct="0"/>
              <a:r>
                <a:rPr lang="en-US" altLang="zh-CN" sz="1200" b="1" dirty="0">
                  <a:solidFill>
                    <a:schemeClr val="bg1"/>
                  </a:solidFill>
                </a:rPr>
                <a:t>  ],</a:t>
              </a:r>
            </a:p>
            <a:p>
              <a:pPr eaLnBrk="0" hangingPunct="0"/>
              <a:r>
                <a:rPr lang="en-US" altLang="zh-CN" sz="1200" b="1" dirty="0">
                  <a:solidFill>
                    <a:schemeClr val="bg1"/>
                  </a:solidFill>
                </a:rPr>
                <a:t>  skills: [</a:t>
              </a:r>
            </a:p>
            <a:p>
              <a:pPr eaLnBrk="0" hangingPunct="0"/>
              <a:r>
                <a:rPr lang="en-US" altLang="zh-CN" sz="1200" b="1" dirty="0">
                  <a:solidFill>
                    <a:schemeClr val="bg1"/>
                  </a:solidFill>
                </a:rPr>
                <a:t>    { name: 'HTML', value: 'html', checked: true },</a:t>
              </a:r>
            </a:p>
            <a:p>
              <a:pPr eaLnBrk="0" hangingPunct="0"/>
              <a:r>
                <a:rPr lang="en-US" altLang="zh-CN" sz="1200" b="1" dirty="0">
                  <a:solidFill>
                    <a:schemeClr val="bg1"/>
                  </a:solidFill>
                </a:rPr>
                <a:t>    { name: 'CSS', value: '</a:t>
              </a:r>
              <a:r>
                <a:rPr lang="en-US" altLang="zh-CN" sz="1200" b="1" dirty="0" err="1">
                  <a:solidFill>
                    <a:schemeClr val="bg1"/>
                  </a:solidFill>
                </a:rPr>
                <a:t>css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', checked: true },</a:t>
              </a:r>
            </a:p>
            <a:p>
              <a:pPr eaLnBrk="0" hangingPunct="0"/>
              <a:r>
                <a:rPr lang="en-US" altLang="zh-CN" sz="1200" b="1" dirty="0">
                  <a:solidFill>
                    <a:schemeClr val="bg1"/>
                  </a:solidFill>
                </a:rPr>
                <a:t>    { name: 'JavaScript', value: '</a:t>
              </a:r>
              <a:r>
                <a:rPr lang="en-US" altLang="zh-CN" sz="1200" b="1" dirty="0" err="1">
                  <a:solidFill>
                    <a:schemeClr val="bg1"/>
                  </a:solidFill>
                </a:rPr>
                <a:t>js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', checked: false },</a:t>
              </a:r>
            </a:p>
            <a:p>
              <a:pPr eaLnBrk="0" hangingPunct="0"/>
              <a:r>
                <a:rPr lang="en-US" altLang="zh-CN" sz="1200" b="1" dirty="0">
                  <a:solidFill>
                    <a:schemeClr val="bg1"/>
                  </a:solidFill>
                </a:rPr>
                <a:t>    { name: 'Photoshop', value: '</a:t>
              </a:r>
              <a:r>
                <a:rPr lang="en-US" altLang="zh-CN" sz="1200" b="1" dirty="0" err="1">
                  <a:solidFill>
                    <a:schemeClr val="bg1"/>
                  </a:solidFill>
                </a:rPr>
                <a:t>ps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', checked: false },</a:t>
              </a:r>
            </a:p>
            <a:p>
              <a:pPr eaLnBrk="0" hangingPunct="0"/>
              <a:r>
                <a:rPr lang="en-US" altLang="zh-CN" sz="1200" b="1" dirty="0">
                  <a:solidFill>
                    <a:schemeClr val="bg1"/>
                  </a:solidFill>
                </a:rPr>
                <a:t>  ],</a:t>
              </a:r>
            </a:p>
            <a:p>
              <a:pPr eaLnBrk="0" hangingPunct="0"/>
              <a:r>
                <a:rPr lang="en-US" altLang="zh-CN" sz="1200" b="1" dirty="0">
                  <a:solidFill>
                    <a:schemeClr val="bg1"/>
                  </a:solidFill>
                </a:rPr>
                <a:t>  opinion: '</a:t>
              </a:r>
              <a:r>
                <a:rPr lang="zh-CN" altLang="en-US" sz="1200" b="1" dirty="0">
                  <a:solidFill>
                    <a:schemeClr val="bg1"/>
                  </a:solidFill>
                </a:rPr>
                <a:t>测试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'</a:t>
              </a:r>
            </a:p>
            <a:p>
              <a:pPr eaLnBrk="0" hangingPunct="0"/>
              <a:r>
                <a:rPr lang="en-US" altLang="zh-CN" sz="1200" b="1" dirty="0">
                  <a:solidFill>
                    <a:schemeClr val="bg1"/>
                  </a:solidFill>
                </a:rPr>
                <a:t>}</a:t>
              </a:r>
            </a:p>
            <a:p>
              <a:pPr eaLnBrk="0" hangingPunct="0"/>
              <a:r>
                <a:rPr lang="en-US" altLang="zh-CN" sz="1200" b="1" dirty="0" err="1">
                  <a:solidFill>
                    <a:srgbClr val="FFFF00"/>
                  </a:solidFill>
                </a:rPr>
                <a:t>exports.main</a:t>
              </a:r>
              <a:r>
                <a:rPr lang="en-US" altLang="zh-CN" sz="1200" b="1" dirty="0">
                  <a:solidFill>
                    <a:srgbClr val="FFFF00"/>
                  </a:solidFill>
                </a:rPr>
                <a:t> = async (event, context) =&gt; {</a:t>
              </a:r>
            </a:p>
            <a:p>
              <a:pPr eaLnBrk="0" hangingPunct="0"/>
              <a:r>
                <a:rPr lang="en-US" altLang="zh-CN" sz="1200" b="1" dirty="0">
                  <a:solidFill>
                    <a:srgbClr val="FFFF00"/>
                  </a:solidFill>
                </a:rPr>
                <a:t>  return data;</a:t>
              </a:r>
            </a:p>
            <a:p>
              <a:pPr eaLnBrk="0" hangingPunct="0"/>
              <a:r>
                <a:rPr lang="en-US" altLang="zh-CN" sz="1200" b="1" dirty="0">
                  <a:solidFill>
                    <a:srgbClr val="FFFF00"/>
                  </a:solidFill>
                </a:rPr>
                <a:t>};</a:t>
              </a:r>
            </a:p>
          </p:txBody>
        </p:sp>
      </p:grp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C6C2CC5-B979-81A1-97C8-904EF34B33C6}"/>
              </a:ext>
            </a:extLst>
          </p:cNvPr>
          <p:cNvSpPr txBox="1">
            <a:spLocks/>
          </p:cNvSpPr>
          <p:nvPr/>
        </p:nvSpPr>
        <p:spPr>
          <a:xfrm>
            <a:off x="5415583" y="2383468"/>
            <a:ext cx="5752287" cy="438292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右击</a:t>
            </a:r>
            <a:r>
              <a:rPr lang="en-US" altLang="zh-CN" dirty="0"/>
              <a:t>skills</a:t>
            </a:r>
            <a:r>
              <a:rPr lang="zh-CN" altLang="en-US" dirty="0"/>
              <a:t>选择上传并部署：所有文件</a:t>
            </a:r>
            <a:endParaRPr lang="en-US" altLang="zh-C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DE3DFBE-8F82-DBA7-211C-DC72131FC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4051" y="2821760"/>
            <a:ext cx="3154746" cy="368268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3259EF2-2732-378C-7F38-ED6B6CA5E0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5906" y="1179422"/>
            <a:ext cx="6206094" cy="1005994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A902E9-B315-F6C2-DAEE-FE4647B36223}"/>
              </a:ext>
            </a:extLst>
          </p:cNvPr>
          <p:cNvCxnSpPr>
            <a:endCxn id="15" idx="1"/>
          </p:cNvCxnSpPr>
          <p:nvPr/>
        </p:nvCxnSpPr>
        <p:spPr>
          <a:xfrm flipV="1">
            <a:off x="4639733" y="1682419"/>
            <a:ext cx="1346173" cy="920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899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调查问卷云开发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5A421-49B3-97C6-1CE0-E71AB6AD7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4277898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云函数</a:t>
            </a:r>
            <a:r>
              <a:rPr lang="en-US" altLang="zh-CN" dirty="0"/>
              <a:t>debug</a:t>
            </a:r>
            <a:r>
              <a:rPr lang="zh-CN" altLang="en-US" dirty="0"/>
              <a:t>和版本查询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endParaRPr lang="zh-CN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8AB3AE-36B0-8D0D-E030-D8D1D0A91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228" y="2959590"/>
            <a:ext cx="6877353" cy="3349770"/>
          </a:xfrm>
          <a:prstGeom prst="rect">
            <a:avLst/>
          </a:prstGeom>
        </p:spPr>
      </p:pic>
      <p:sp>
        <p:nvSpPr>
          <p:cNvPr id="9" name="圆角矩形 23">
            <a:extLst>
              <a:ext uri="{FF2B5EF4-FFF2-40B4-BE49-F238E27FC236}">
                <a16:creationId xmlns:a16="http://schemas.microsoft.com/office/drawing/2014/main" id="{64C1E77B-B658-DC32-6EA4-231375C59AB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031067" y="3141133"/>
            <a:ext cx="440266" cy="347134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FFFF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cxnSp>
        <p:nvCxnSpPr>
          <p:cNvPr id="10" name="直接箭头连接符 24">
            <a:extLst>
              <a:ext uri="{FF2B5EF4-FFF2-40B4-BE49-F238E27FC236}">
                <a16:creationId xmlns:a16="http://schemas.microsoft.com/office/drawing/2014/main" id="{20442C9A-BEB9-EF63-A5DB-0521D22B10B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277557" y="2259163"/>
            <a:ext cx="1075116" cy="862642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圆角矩形 15">
            <a:extLst>
              <a:ext uri="{FF2B5EF4-FFF2-40B4-BE49-F238E27FC236}">
                <a16:creationId xmlns:a16="http://schemas.microsoft.com/office/drawing/2014/main" id="{27C8AC5B-2DFC-A033-4AEF-E52986482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715" y="1999652"/>
            <a:ext cx="1464449" cy="37152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zh-CN" altLang="en-US" dirty="0"/>
              <a:t>选择云函数</a:t>
            </a:r>
            <a:endParaRPr lang="en-US" altLang="zh-CN" dirty="0"/>
          </a:p>
        </p:txBody>
      </p:sp>
      <p:sp>
        <p:nvSpPr>
          <p:cNvPr id="18" name="圆角矩形 23">
            <a:extLst>
              <a:ext uri="{FF2B5EF4-FFF2-40B4-BE49-F238E27FC236}">
                <a16:creationId xmlns:a16="http://schemas.microsoft.com/office/drawing/2014/main" id="{4F495DD8-B082-BEA9-6FB0-7998936119A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383867" y="4309030"/>
            <a:ext cx="440266" cy="347134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FFFF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cxnSp>
        <p:nvCxnSpPr>
          <p:cNvPr id="19" name="直接箭头连接符 24">
            <a:extLst>
              <a:ext uri="{FF2B5EF4-FFF2-40B4-BE49-F238E27FC236}">
                <a16:creationId xmlns:a16="http://schemas.microsoft.com/office/drawing/2014/main" id="{40427A1B-3DBB-DB04-B9E5-6301144C65C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630357" y="3427060"/>
            <a:ext cx="1075116" cy="862642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圆角矩形 15">
            <a:extLst>
              <a:ext uri="{FF2B5EF4-FFF2-40B4-BE49-F238E27FC236}">
                <a16:creationId xmlns:a16="http://schemas.microsoft.com/office/drawing/2014/main" id="{BEB88FF8-5200-085D-BA84-1461E7AB2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515" y="3167549"/>
            <a:ext cx="1464449" cy="37152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zh-CN" altLang="en-US" dirty="0"/>
              <a:t>本地调试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8973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8" grpId="0" animBg="1"/>
      <p:bldP spid="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调查问卷云开发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5A421-49B3-97C6-1CE0-E71AB6AD7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4277898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云函数 </a:t>
            </a:r>
            <a:r>
              <a:rPr lang="en-US" altLang="zh-CN" dirty="0"/>
              <a:t>– pages/index.js</a:t>
            </a:r>
            <a:endParaRPr lang="zh-CN" altLang="en-US" dirty="0"/>
          </a:p>
        </p:txBody>
      </p:sp>
      <p:grpSp>
        <p:nvGrpSpPr>
          <p:cNvPr id="17" name="组合 9">
            <a:extLst>
              <a:ext uri="{FF2B5EF4-FFF2-40B4-BE49-F238E27FC236}">
                <a16:creationId xmlns:a16="http://schemas.microsoft.com/office/drawing/2014/main" id="{84514D54-C152-78A9-470F-260455B6EF43}"/>
              </a:ext>
            </a:extLst>
          </p:cNvPr>
          <p:cNvGrpSpPr>
            <a:grpSpLocks/>
          </p:cNvGrpSpPr>
          <p:nvPr/>
        </p:nvGrpSpPr>
        <p:grpSpPr bwMode="auto">
          <a:xfrm>
            <a:off x="1024128" y="3509147"/>
            <a:ext cx="3800066" cy="2232380"/>
            <a:chOff x="1295203" y="3552091"/>
            <a:chExt cx="2117762" cy="8077273"/>
          </a:xfrm>
        </p:grpSpPr>
        <p:sp>
          <p:nvSpPr>
            <p:cNvPr id="18" name="矩形 10">
              <a:extLst>
                <a:ext uri="{FF2B5EF4-FFF2-40B4-BE49-F238E27FC236}">
                  <a16:creationId xmlns:a16="http://schemas.microsoft.com/office/drawing/2014/main" id="{26386D18-7CD8-32EB-B8E5-1A0C84772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203" y="3552091"/>
              <a:ext cx="2117762" cy="8077273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9" name="矩形 11">
              <a:extLst>
                <a:ext uri="{FF2B5EF4-FFF2-40B4-BE49-F238E27FC236}">
                  <a16:creationId xmlns:a16="http://schemas.microsoft.com/office/drawing/2014/main" id="{6A0D6402-4725-D52D-6910-D0A55DF11E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359" y="3670950"/>
              <a:ext cx="2049606" cy="5947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latinLnBrk="1"/>
              <a:r>
                <a:rPr lang="en-US" altLang="zh-CN" sz="1600" b="1" dirty="0" err="1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rPr>
                <a:t>onLoad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: function(options) {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/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wx.request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({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/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url: 'http://127.0.0.1:3000/',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/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success: res =&gt; {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/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 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this.setData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res.data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/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}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/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})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/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0" name="圆角矩形 15">
            <a:extLst>
              <a:ext uri="{FF2B5EF4-FFF2-40B4-BE49-F238E27FC236}">
                <a16:creationId xmlns:a16="http://schemas.microsoft.com/office/drawing/2014/main" id="{95A94E08-FECF-8114-30A8-E0B5E4535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128" y="2986088"/>
            <a:ext cx="2224319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en-US" altLang="zh-CN" dirty="0"/>
              <a:t>Original </a:t>
            </a:r>
            <a:r>
              <a:rPr lang="en-US" altLang="zh-CN" dirty="0" err="1"/>
              <a:t>OnLoad</a:t>
            </a:r>
            <a:endParaRPr lang="en-US" altLang="zh-CN" dirty="0"/>
          </a:p>
        </p:txBody>
      </p:sp>
      <p:grpSp>
        <p:nvGrpSpPr>
          <p:cNvPr id="21" name="组合 9">
            <a:extLst>
              <a:ext uri="{FF2B5EF4-FFF2-40B4-BE49-F238E27FC236}">
                <a16:creationId xmlns:a16="http://schemas.microsoft.com/office/drawing/2014/main" id="{DA37A408-301D-CD36-2415-24D338463A3E}"/>
              </a:ext>
            </a:extLst>
          </p:cNvPr>
          <p:cNvGrpSpPr>
            <a:grpSpLocks/>
          </p:cNvGrpSpPr>
          <p:nvPr/>
        </p:nvGrpSpPr>
        <p:grpSpPr bwMode="auto">
          <a:xfrm>
            <a:off x="6944134" y="3509147"/>
            <a:ext cx="3800066" cy="2341174"/>
            <a:chOff x="1295203" y="3552091"/>
            <a:chExt cx="2117762" cy="8470915"/>
          </a:xfrm>
        </p:grpSpPr>
        <p:sp>
          <p:nvSpPr>
            <p:cNvPr id="22" name="矩形 10">
              <a:extLst>
                <a:ext uri="{FF2B5EF4-FFF2-40B4-BE49-F238E27FC236}">
                  <a16:creationId xmlns:a16="http://schemas.microsoft.com/office/drawing/2014/main" id="{8301E059-8C00-CDBC-3C1E-D372A95FDF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203" y="3552091"/>
              <a:ext cx="2117762" cy="8077273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3" name="矩形 11">
              <a:extLst>
                <a:ext uri="{FF2B5EF4-FFF2-40B4-BE49-F238E27FC236}">
                  <a16:creationId xmlns:a16="http://schemas.microsoft.com/office/drawing/2014/main" id="{09735374-FB09-9B8B-15F1-8E4768990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359" y="3670950"/>
              <a:ext cx="2049606" cy="8352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latinLnBrk="1"/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onLoad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: function (options) {</a:t>
              </a:r>
            </a:p>
            <a:p>
              <a:pPr latinLnBrk="1"/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wx.cloud.callFunction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({</a:t>
              </a:r>
            </a:p>
            <a:p>
              <a:pPr latinLnBrk="1"/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  name: "skills",</a:t>
              </a:r>
            </a:p>
            <a:p>
              <a:pPr latinLnBrk="1"/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  success: res =&gt; {</a:t>
              </a:r>
            </a:p>
            <a:p>
              <a:pPr latinLnBrk="1"/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    console.log(res)</a:t>
              </a:r>
            </a:p>
            <a:p>
              <a:pPr latinLnBrk="1"/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   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this.setData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res.result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</a:p>
            <a:p>
              <a:pPr latinLnBrk="1"/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  }</a:t>
              </a:r>
            </a:p>
            <a:p>
              <a:pPr latinLnBrk="1"/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})</a:t>
              </a:r>
            </a:p>
            <a:p>
              <a:pPr latinLnBrk="1"/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},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4" name="圆角矩形 15">
            <a:extLst>
              <a:ext uri="{FF2B5EF4-FFF2-40B4-BE49-F238E27FC236}">
                <a16:creationId xmlns:a16="http://schemas.microsoft.com/office/drawing/2014/main" id="{9C9900C2-5085-A965-ED11-31EDCAF59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4134" y="2986088"/>
            <a:ext cx="2224319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en-US" altLang="zh-CN" dirty="0"/>
              <a:t>Now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1990E088-1E85-8867-775A-7052A8CB5ED2}"/>
              </a:ext>
            </a:extLst>
          </p:cNvPr>
          <p:cNvSpPr/>
          <p:nvPr/>
        </p:nvSpPr>
        <p:spPr>
          <a:xfrm>
            <a:off x="5302027" y="4275667"/>
            <a:ext cx="717773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5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155DC-C485-6EFB-BC8F-656B4CBE6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75785-4DEA-F311-43FC-73945A3C6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小程序</a:t>
            </a:r>
            <a:r>
              <a:rPr lang="en-US" altLang="zh-CN" dirty="0"/>
              <a:t>·</a:t>
            </a:r>
            <a:r>
              <a:rPr lang="zh-CN" altLang="en-US" dirty="0"/>
              <a:t>云开发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开通云开发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rgbClr val="00B0F0"/>
                </a:solidFill>
              </a:rPr>
              <a:t>调查问卷云开发</a:t>
            </a:r>
            <a:endParaRPr lang="en-US" altLang="zh-CN" dirty="0">
              <a:solidFill>
                <a:srgbClr val="00B0F0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云函数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rgbClr val="00B0F0"/>
                </a:solidFill>
              </a:rPr>
              <a:t>云数据库</a:t>
            </a:r>
            <a:endParaRPr lang="en-US" altLang="zh-CN" dirty="0">
              <a:solidFill>
                <a:srgbClr val="00B0F0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云存储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319209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54018-AE88-9843-2D2A-2562D2644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调查问卷云开发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1F13F-67B2-4A2B-F95C-03F17481A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创建数据库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DBEE92-D469-85C4-7E0C-5A52FDF71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90" y="2963994"/>
            <a:ext cx="11488753" cy="2667372"/>
          </a:xfrm>
          <a:prstGeom prst="rect">
            <a:avLst/>
          </a:prstGeom>
        </p:spPr>
      </p:pic>
      <p:sp>
        <p:nvSpPr>
          <p:cNvPr id="6" name="圆角矩形 23">
            <a:extLst>
              <a:ext uri="{FF2B5EF4-FFF2-40B4-BE49-F238E27FC236}">
                <a16:creationId xmlns:a16="http://schemas.microsoft.com/office/drawing/2014/main" id="{31A082D8-6CCF-8FF2-31D1-49575F7C57C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203249" y="3358871"/>
            <a:ext cx="692349" cy="422694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FFFF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cxnSp>
        <p:nvCxnSpPr>
          <p:cNvPr id="7" name="直接箭头连接符 24">
            <a:extLst>
              <a:ext uri="{FF2B5EF4-FFF2-40B4-BE49-F238E27FC236}">
                <a16:creationId xmlns:a16="http://schemas.microsoft.com/office/drawing/2014/main" id="{7E753AE9-FEE6-4E20-4462-E3B633F25B5A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549423" y="2496229"/>
            <a:ext cx="1075116" cy="862642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接箭头连接符 24">
            <a:extLst>
              <a:ext uri="{FF2B5EF4-FFF2-40B4-BE49-F238E27FC236}">
                <a16:creationId xmlns:a16="http://schemas.microsoft.com/office/drawing/2014/main" id="{3FFA21B8-B335-E978-B158-E509FBFC2FCE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011865" y="3996165"/>
            <a:ext cx="883733" cy="5374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圆角矩形 23">
            <a:extLst>
              <a:ext uri="{FF2B5EF4-FFF2-40B4-BE49-F238E27FC236}">
                <a16:creationId xmlns:a16="http://schemas.microsoft.com/office/drawing/2014/main" id="{753F8C17-DBD7-606B-1D3C-773C59BD878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735663" y="3911600"/>
            <a:ext cx="259265" cy="16913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FFFF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11" name="圆角矩形 15">
            <a:extLst>
              <a:ext uri="{FF2B5EF4-FFF2-40B4-BE49-F238E27FC236}">
                <a16:creationId xmlns:a16="http://schemas.microsoft.com/office/drawing/2014/main" id="{92431DDB-06F3-2206-014C-A02CF2722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4539" y="2182085"/>
            <a:ext cx="1525295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zh-CN" altLang="en-US" dirty="0"/>
              <a:t>选择数据库</a:t>
            </a:r>
            <a:endParaRPr lang="en-US" altLang="zh-CN" dirty="0"/>
          </a:p>
        </p:txBody>
      </p:sp>
      <p:sp>
        <p:nvSpPr>
          <p:cNvPr id="12" name="圆角矩形 15">
            <a:extLst>
              <a:ext uri="{FF2B5EF4-FFF2-40B4-BE49-F238E27FC236}">
                <a16:creationId xmlns:a16="http://schemas.microsoft.com/office/drawing/2014/main" id="{7725D790-BC83-E0BA-3AF6-6B2C564D2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2535" y="3781565"/>
            <a:ext cx="883733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zh-CN" altLang="en-US" dirty="0"/>
              <a:t>添加</a:t>
            </a:r>
            <a:endParaRPr lang="en-US" altLang="zh-CN" dirty="0"/>
          </a:p>
        </p:txBody>
      </p:sp>
      <p:sp>
        <p:nvSpPr>
          <p:cNvPr id="13" name="圆角矩形 23">
            <a:extLst>
              <a:ext uri="{FF2B5EF4-FFF2-40B4-BE49-F238E27FC236}">
                <a16:creationId xmlns:a16="http://schemas.microsoft.com/office/drawing/2014/main" id="{65F3C09D-F504-A47C-ADF2-1879219FBCA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883334" y="3918205"/>
            <a:ext cx="4735732" cy="1576661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FFFF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cxnSp>
        <p:nvCxnSpPr>
          <p:cNvPr id="14" name="直接箭头连接符 24">
            <a:extLst>
              <a:ext uri="{FF2B5EF4-FFF2-40B4-BE49-F238E27FC236}">
                <a16:creationId xmlns:a16="http://schemas.microsoft.com/office/drawing/2014/main" id="{E2F36541-0D63-62F2-B6B5-B1CADD24364A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109254" y="2762826"/>
            <a:ext cx="935013" cy="1109595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圆角矩形 15">
            <a:extLst>
              <a:ext uri="{FF2B5EF4-FFF2-40B4-BE49-F238E27FC236}">
                <a16:creationId xmlns:a16="http://schemas.microsoft.com/office/drawing/2014/main" id="{670ECF65-3972-E632-1C2F-5A8865ACF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7896" y="2274773"/>
            <a:ext cx="1525295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zh-CN" altLang="en-US" dirty="0"/>
              <a:t>集合名字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03783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12" grpId="0" animBg="1"/>
      <p:bldP spid="13" grpId="0" animBg="1"/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54018-AE88-9843-2D2A-2562D2644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调查问卷云开发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1F13F-67B2-4A2B-F95C-03F17481A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添加数据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DE8B6D-1B21-7146-9B23-1A718BDC9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68" y="2719320"/>
            <a:ext cx="7286519" cy="7096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B820D64-8CE8-8A62-6DB9-05F0EBF6C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068" y="3661152"/>
            <a:ext cx="4202084" cy="3081528"/>
          </a:xfrm>
          <a:prstGeom prst="rect">
            <a:avLst/>
          </a:prstGeom>
        </p:spPr>
      </p:pic>
      <p:sp>
        <p:nvSpPr>
          <p:cNvPr id="18" name="圆角矩形 23">
            <a:extLst>
              <a:ext uri="{FF2B5EF4-FFF2-40B4-BE49-F238E27FC236}">
                <a16:creationId xmlns:a16="http://schemas.microsoft.com/office/drawing/2014/main" id="{6FD86CCB-F38E-BB09-9183-32ACDF3CAAE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254980" y="3148642"/>
            <a:ext cx="920951" cy="221526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FFFF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cxnSp>
        <p:nvCxnSpPr>
          <p:cNvPr id="19" name="直接箭头连接符 24">
            <a:extLst>
              <a:ext uri="{FF2B5EF4-FFF2-40B4-BE49-F238E27FC236}">
                <a16:creationId xmlns:a16="http://schemas.microsoft.com/office/drawing/2014/main" id="{931AD0C8-D972-C3FE-CF98-D2339DC0D31C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715455" y="2256520"/>
            <a:ext cx="1075116" cy="862642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圆角矩形 15">
            <a:extLst>
              <a:ext uri="{FF2B5EF4-FFF2-40B4-BE49-F238E27FC236}">
                <a16:creationId xmlns:a16="http://schemas.microsoft.com/office/drawing/2014/main" id="{1CD400AC-2644-DF67-6612-D66013B35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0571" y="1989755"/>
            <a:ext cx="2028922" cy="3419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zh-CN" altLang="en-US" dirty="0"/>
              <a:t>添加初始数据</a:t>
            </a:r>
            <a:endParaRPr lang="en-US" altLang="zh-CN" dirty="0"/>
          </a:p>
        </p:txBody>
      </p:sp>
      <p:sp>
        <p:nvSpPr>
          <p:cNvPr id="23" name="圆角矩形 23">
            <a:extLst>
              <a:ext uri="{FF2B5EF4-FFF2-40B4-BE49-F238E27FC236}">
                <a16:creationId xmlns:a16="http://schemas.microsoft.com/office/drawing/2014/main" id="{9E191FD9-85E7-49BF-8BAB-92D1B7552D7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732867" y="4004732"/>
            <a:ext cx="692349" cy="270997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FFFF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cxnSp>
        <p:nvCxnSpPr>
          <p:cNvPr id="24" name="直接箭头连接符 24">
            <a:extLst>
              <a:ext uri="{FF2B5EF4-FFF2-40B4-BE49-F238E27FC236}">
                <a16:creationId xmlns:a16="http://schemas.microsoft.com/office/drawing/2014/main" id="{45E19277-FBD9-20F9-C813-0483E38F259A}"/>
              </a:ext>
            </a:extLst>
          </p:cNvPr>
          <p:cNvCxnSpPr>
            <a:cxnSpLocks noChangeShapeType="1"/>
            <a:stCxn id="25" idx="1"/>
            <a:endCxn id="23" idx="1"/>
          </p:cNvCxnSpPr>
          <p:nvPr/>
        </p:nvCxnSpPr>
        <p:spPr bwMode="auto">
          <a:xfrm flipH="1">
            <a:off x="2425216" y="4140230"/>
            <a:ext cx="837894" cy="1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圆角矩形 15">
            <a:extLst>
              <a:ext uri="{FF2B5EF4-FFF2-40B4-BE49-F238E27FC236}">
                <a16:creationId xmlns:a16="http://schemas.microsoft.com/office/drawing/2014/main" id="{738622C1-5116-3E19-4211-A9535A020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3110" y="3918774"/>
            <a:ext cx="1525295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en-US" altLang="zh-CN" dirty="0" err="1"/>
              <a:t>Json</a:t>
            </a:r>
            <a:r>
              <a:rPr lang="zh-CN" altLang="en-US" dirty="0"/>
              <a:t>结构</a:t>
            </a:r>
            <a:endParaRPr lang="en-US" altLang="zh-CN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3F94C06-4E34-E93F-5DC9-8ED8F489AA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1394" y="3661152"/>
            <a:ext cx="6175118" cy="3081528"/>
          </a:xfrm>
          <a:prstGeom prst="rect">
            <a:avLst/>
          </a:prstGeom>
        </p:spPr>
      </p:pic>
      <p:sp>
        <p:nvSpPr>
          <p:cNvPr id="32" name="圆角矩形 23">
            <a:extLst>
              <a:ext uri="{FF2B5EF4-FFF2-40B4-BE49-F238E27FC236}">
                <a16:creationId xmlns:a16="http://schemas.microsoft.com/office/drawing/2014/main" id="{12D3C170-49BA-490A-847B-0CA0A0B4325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830732" y="4668654"/>
            <a:ext cx="1525293" cy="270997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FFFF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cxnSp>
        <p:nvCxnSpPr>
          <p:cNvPr id="33" name="直接箭头连接符 24">
            <a:extLst>
              <a:ext uri="{FF2B5EF4-FFF2-40B4-BE49-F238E27FC236}">
                <a16:creationId xmlns:a16="http://schemas.microsoft.com/office/drawing/2014/main" id="{712AD252-3197-E28A-CE71-D796FFB66E8A}"/>
              </a:ext>
            </a:extLst>
          </p:cNvPr>
          <p:cNvCxnSpPr>
            <a:cxnSpLocks noChangeShapeType="1"/>
            <a:stCxn id="34" idx="1"/>
            <a:endCxn id="32" idx="1"/>
          </p:cNvCxnSpPr>
          <p:nvPr/>
        </p:nvCxnSpPr>
        <p:spPr bwMode="auto">
          <a:xfrm flipH="1">
            <a:off x="7356025" y="4797686"/>
            <a:ext cx="1017042" cy="6467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圆角矩形 15">
            <a:extLst>
              <a:ext uri="{FF2B5EF4-FFF2-40B4-BE49-F238E27FC236}">
                <a16:creationId xmlns:a16="http://schemas.microsoft.com/office/drawing/2014/main" id="{541C65BF-A38F-7241-FF15-21B6F772C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3067" y="4609865"/>
            <a:ext cx="1676866" cy="37564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zh-CN" altLang="en-US" dirty="0"/>
              <a:t>开放数据权限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73987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3" grpId="0" animBg="1"/>
      <p:bldP spid="25" grpId="0" animBg="1"/>
      <p:bldP spid="32" grpId="0" animBg="1"/>
      <p:bldP spid="3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调查问卷云开发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5A421-49B3-97C6-1CE0-E71AB6AD7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4277898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获取数据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 dirty="0"/>
              <a:t>Index.js </a:t>
            </a:r>
            <a:r>
              <a:rPr lang="zh-CN" altLang="en-US" dirty="0"/>
              <a:t>顶部添加</a:t>
            </a:r>
            <a:r>
              <a:rPr lang="en-US" altLang="zh-CN" dirty="0" err="1"/>
              <a:t>db</a:t>
            </a:r>
            <a:r>
              <a:rPr lang="zh-CN" altLang="en-US" dirty="0"/>
              <a:t>的定义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重写</a:t>
            </a:r>
            <a:r>
              <a:rPr lang="en-US" altLang="zh-CN" dirty="0" err="1"/>
              <a:t>onLoad</a:t>
            </a:r>
            <a:r>
              <a:rPr lang="zh-CN" altLang="en-US" dirty="0"/>
              <a:t>请求数据</a:t>
            </a:r>
            <a:endParaRPr lang="en-US" altLang="zh-CN" dirty="0"/>
          </a:p>
        </p:txBody>
      </p:sp>
      <p:grpSp>
        <p:nvGrpSpPr>
          <p:cNvPr id="9" name="组合 9">
            <a:extLst>
              <a:ext uri="{FF2B5EF4-FFF2-40B4-BE49-F238E27FC236}">
                <a16:creationId xmlns:a16="http://schemas.microsoft.com/office/drawing/2014/main" id="{BF5B1A08-2319-534E-1E2A-3E57A74CDBF0}"/>
              </a:ext>
            </a:extLst>
          </p:cNvPr>
          <p:cNvGrpSpPr>
            <a:grpSpLocks/>
          </p:cNvGrpSpPr>
          <p:nvPr/>
        </p:nvGrpSpPr>
        <p:grpSpPr bwMode="auto">
          <a:xfrm>
            <a:off x="1024128" y="3219716"/>
            <a:ext cx="3954272" cy="878152"/>
            <a:chOff x="1295203" y="3552091"/>
            <a:chExt cx="3010321" cy="5357856"/>
          </a:xfrm>
        </p:grpSpPr>
        <p:sp>
          <p:nvSpPr>
            <p:cNvPr id="18" name="矩形 10">
              <a:extLst>
                <a:ext uri="{FF2B5EF4-FFF2-40B4-BE49-F238E27FC236}">
                  <a16:creationId xmlns:a16="http://schemas.microsoft.com/office/drawing/2014/main" id="{387CEBC7-D303-66FF-0974-CF730A327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203" y="3552091"/>
              <a:ext cx="3010321" cy="535785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30" name="矩形 11">
              <a:extLst>
                <a:ext uri="{FF2B5EF4-FFF2-40B4-BE49-F238E27FC236}">
                  <a16:creationId xmlns:a16="http://schemas.microsoft.com/office/drawing/2014/main" id="{18C95A05-41C2-183D-A8A8-365D8AE3A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359" y="3670950"/>
              <a:ext cx="2899702" cy="3943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b="1" dirty="0">
                  <a:solidFill>
                    <a:schemeClr val="bg1"/>
                  </a:solidFill>
                </a:rPr>
                <a:t>const </a:t>
              </a:r>
              <a:r>
                <a:rPr lang="en-US" altLang="zh-CN" b="1" dirty="0" err="1">
                  <a:solidFill>
                    <a:schemeClr val="bg1"/>
                  </a:solidFill>
                </a:rPr>
                <a:t>db</a:t>
              </a:r>
              <a:r>
                <a:rPr lang="en-US" altLang="zh-CN" b="1" dirty="0">
                  <a:solidFill>
                    <a:schemeClr val="bg1"/>
                  </a:solidFill>
                </a:rPr>
                <a:t> = </a:t>
              </a:r>
              <a:r>
                <a:rPr lang="en-US" altLang="zh-CN" b="1" dirty="0" err="1">
                  <a:solidFill>
                    <a:schemeClr val="bg1"/>
                  </a:solidFill>
                </a:rPr>
                <a:t>wx.cloud.database</a:t>
              </a:r>
              <a:r>
                <a:rPr lang="en-US" altLang="zh-CN" b="1" dirty="0">
                  <a:solidFill>
                    <a:schemeClr val="bg1"/>
                  </a:solidFill>
                </a:rPr>
                <a:t>();</a:t>
              </a:r>
            </a:p>
            <a:p>
              <a:pPr eaLnBrk="0" hangingPunct="0"/>
              <a:r>
                <a:rPr lang="en-US" altLang="zh-CN" b="1" dirty="0">
                  <a:solidFill>
                    <a:schemeClr val="bg1"/>
                  </a:solidFill>
                </a:rPr>
                <a:t>const skills = </a:t>
              </a:r>
              <a:r>
                <a:rPr lang="en-US" altLang="zh-CN" b="1" dirty="0" err="1">
                  <a:solidFill>
                    <a:schemeClr val="bg1"/>
                  </a:solidFill>
                </a:rPr>
                <a:t>db.collection</a:t>
              </a:r>
              <a:r>
                <a:rPr lang="en-US" altLang="zh-CN" b="1" dirty="0">
                  <a:solidFill>
                    <a:schemeClr val="bg1"/>
                  </a:solidFill>
                </a:rPr>
                <a:t>('skills');</a:t>
              </a:r>
              <a:endParaRPr lang="en-US" altLang="zh-CN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组合 9">
            <a:extLst>
              <a:ext uri="{FF2B5EF4-FFF2-40B4-BE49-F238E27FC236}">
                <a16:creationId xmlns:a16="http://schemas.microsoft.com/office/drawing/2014/main" id="{91B3A34E-E003-EFD5-61F0-4172CB387418}"/>
              </a:ext>
            </a:extLst>
          </p:cNvPr>
          <p:cNvGrpSpPr>
            <a:grpSpLocks/>
          </p:cNvGrpSpPr>
          <p:nvPr/>
        </p:nvGrpSpPr>
        <p:grpSpPr bwMode="auto">
          <a:xfrm>
            <a:off x="7105948" y="1255887"/>
            <a:ext cx="3800066" cy="2232380"/>
            <a:chOff x="1295203" y="3552091"/>
            <a:chExt cx="2117762" cy="8077273"/>
          </a:xfrm>
        </p:grpSpPr>
        <p:sp>
          <p:nvSpPr>
            <p:cNvPr id="5" name="矩形 10">
              <a:extLst>
                <a:ext uri="{FF2B5EF4-FFF2-40B4-BE49-F238E27FC236}">
                  <a16:creationId xmlns:a16="http://schemas.microsoft.com/office/drawing/2014/main" id="{B10CF162-2A87-A41F-0CB3-27097C3C7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203" y="3552091"/>
              <a:ext cx="2117762" cy="8077273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6" name="矩形 11">
              <a:extLst>
                <a:ext uri="{FF2B5EF4-FFF2-40B4-BE49-F238E27FC236}">
                  <a16:creationId xmlns:a16="http://schemas.microsoft.com/office/drawing/2014/main" id="{F2E42CF5-1F8E-844A-4C4F-7B73E4B35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359" y="3670950"/>
              <a:ext cx="2049606" cy="5947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latinLnBrk="1"/>
              <a:r>
                <a:rPr lang="en-US" altLang="zh-CN" sz="1600" b="1" dirty="0" err="1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rPr>
                <a:t>onLoad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: function(options) {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/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wx.request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({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/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url: 'http://127.0.0.1:3000/',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/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success: res =&gt; {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/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 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this.setData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res.data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/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}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/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})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/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7" name="圆角矩形 15">
            <a:extLst>
              <a:ext uri="{FF2B5EF4-FFF2-40B4-BE49-F238E27FC236}">
                <a16:creationId xmlns:a16="http://schemas.microsoft.com/office/drawing/2014/main" id="{6CB92D5F-A9AE-B8B1-0A20-54E5E94B7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5948" y="732828"/>
            <a:ext cx="2224319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en-US" altLang="zh-CN" dirty="0"/>
              <a:t>Original </a:t>
            </a:r>
            <a:r>
              <a:rPr lang="en-US" altLang="zh-CN" dirty="0" err="1"/>
              <a:t>OnLoad</a:t>
            </a:r>
            <a:endParaRPr lang="en-US" altLang="zh-CN" dirty="0"/>
          </a:p>
        </p:txBody>
      </p:sp>
      <p:grpSp>
        <p:nvGrpSpPr>
          <p:cNvPr id="8" name="组合 9">
            <a:extLst>
              <a:ext uri="{FF2B5EF4-FFF2-40B4-BE49-F238E27FC236}">
                <a16:creationId xmlns:a16="http://schemas.microsoft.com/office/drawing/2014/main" id="{97C058CA-6323-058B-8695-371079624E80}"/>
              </a:ext>
            </a:extLst>
          </p:cNvPr>
          <p:cNvGrpSpPr>
            <a:grpSpLocks/>
          </p:cNvGrpSpPr>
          <p:nvPr/>
        </p:nvGrpSpPr>
        <p:grpSpPr bwMode="auto">
          <a:xfrm>
            <a:off x="7105948" y="4261553"/>
            <a:ext cx="3800066" cy="2232380"/>
            <a:chOff x="1295203" y="3552091"/>
            <a:chExt cx="2117762" cy="8077273"/>
          </a:xfrm>
        </p:grpSpPr>
        <p:sp>
          <p:nvSpPr>
            <p:cNvPr id="10" name="矩形 10">
              <a:extLst>
                <a:ext uri="{FF2B5EF4-FFF2-40B4-BE49-F238E27FC236}">
                  <a16:creationId xmlns:a16="http://schemas.microsoft.com/office/drawing/2014/main" id="{09207321-407C-B045-6519-D81BC8CB80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203" y="3552091"/>
              <a:ext cx="2117762" cy="8077273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1" name="矩形 11">
              <a:extLst>
                <a:ext uri="{FF2B5EF4-FFF2-40B4-BE49-F238E27FC236}">
                  <a16:creationId xmlns:a16="http://schemas.microsoft.com/office/drawing/2014/main" id="{1B375947-CFAE-1B41-DD27-326286133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359" y="3670950"/>
              <a:ext cx="2049606" cy="7461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latinLnBrk="1"/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onLoad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: function (options) {</a:t>
              </a:r>
            </a:p>
            <a:p>
              <a:pPr latinLnBrk="1"/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zh-CN" sz="1600" b="1" dirty="0" err="1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rPr>
                <a:t>skills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.get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({</a:t>
              </a:r>
            </a:p>
            <a:p>
              <a:pPr latinLnBrk="1"/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  success: res=&gt;{</a:t>
              </a:r>
            </a:p>
            <a:p>
              <a:pPr latinLnBrk="1"/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    console.log(res)</a:t>
              </a:r>
            </a:p>
            <a:p>
              <a:pPr latinLnBrk="1"/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   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this.setData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en-US" altLang="zh-CN" sz="1600" b="1" dirty="0" err="1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rPr>
                <a:t>res.data</a:t>
              </a:r>
              <a:r>
                <a:rPr lang="en-US" altLang="zh-CN" sz="1600" b="1" dirty="0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rPr>
                <a:t>[0]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</a:p>
            <a:p>
              <a:pPr latinLnBrk="1"/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  }</a:t>
              </a:r>
            </a:p>
            <a:p>
              <a:pPr latinLnBrk="1"/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})</a:t>
              </a:r>
            </a:p>
            <a:p>
              <a:pPr latinLnBrk="1"/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},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2" name="圆角矩形 15">
            <a:extLst>
              <a:ext uri="{FF2B5EF4-FFF2-40B4-BE49-F238E27FC236}">
                <a16:creationId xmlns:a16="http://schemas.microsoft.com/office/drawing/2014/main" id="{A98D6F44-5F8D-FE77-A15D-F13342750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5948" y="3738494"/>
            <a:ext cx="2224319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en-US" altLang="zh-CN" dirty="0"/>
              <a:t>Now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2B0478B-4FB7-81EC-C6AE-30CB8C51B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4539568"/>
            <a:ext cx="5258534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29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调查问卷云开发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5A421-49B3-97C6-1CE0-E71AB6AD7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4277898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修改数据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重写</a:t>
            </a:r>
            <a:r>
              <a:rPr lang="en-US" altLang="zh-CN" dirty="0"/>
              <a:t>submit</a:t>
            </a:r>
          </a:p>
        </p:txBody>
      </p:sp>
      <p:sp>
        <p:nvSpPr>
          <p:cNvPr id="7" name="圆角矩形 15">
            <a:extLst>
              <a:ext uri="{FF2B5EF4-FFF2-40B4-BE49-F238E27FC236}">
                <a16:creationId xmlns:a16="http://schemas.microsoft.com/office/drawing/2014/main" id="{6CB92D5F-A9AE-B8B1-0A20-54E5E94B7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4250" y="3241005"/>
            <a:ext cx="2224319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en-US" altLang="zh-CN" dirty="0"/>
              <a:t>Now</a:t>
            </a:r>
          </a:p>
        </p:txBody>
      </p:sp>
      <p:grpSp>
        <p:nvGrpSpPr>
          <p:cNvPr id="8" name="组合 9">
            <a:extLst>
              <a:ext uri="{FF2B5EF4-FFF2-40B4-BE49-F238E27FC236}">
                <a16:creationId xmlns:a16="http://schemas.microsoft.com/office/drawing/2014/main" id="{97C058CA-6323-058B-8695-371079624E80}"/>
              </a:ext>
            </a:extLst>
          </p:cNvPr>
          <p:cNvGrpSpPr>
            <a:grpSpLocks/>
          </p:cNvGrpSpPr>
          <p:nvPr/>
        </p:nvGrpSpPr>
        <p:grpSpPr bwMode="auto">
          <a:xfrm>
            <a:off x="1024128" y="3753553"/>
            <a:ext cx="3800066" cy="2190048"/>
            <a:chOff x="1295203" y="3552091"/>
            <a:chExt cx="2117762" cy="7924106"/>
          </a:xfrm>
        </p:grpSpPr>
        <p:sp>
          <p:nvSpPr>
            <p:cNvPr id="10" name="矩形 10">
              <a:extLst>
                <a:ext uri="{FF2B5EF4-FFF2-40B4-BE49-F238E27FC236}">
                  <a16:creationId xmlns:a16="http://schemas.microsoft.com/office/drawing/2014/main" id="{09207321-407C-B045-6519-D81BC8CB80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203" y="3552091"/>
              <a:ext cx="2117762" cy="792410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1" name="矩形 11">
              <a:extLst>
                <a:ext uri="{FF2B5EF4-FFF2-40B4-BE49-F238E27FC236}">
                  <a16:creationId xmlns:a16="http://schemas.microsoft.com/office/drawing/2014/main" id="{1B375947-CFAE-1B41-DD27-326286133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359" y="3670950"/>
              <a:ext cx="2049606" cy="7461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latinLnBrk="1"/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wx.request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({</a:t>
              </a:r>
            </a:p>
            <a:p>
              <a:pPr latinLnBrk="1"/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method: 'post',</a:t>
              </a:r>
            </a:p>
            <a:p>
              <a:pPr latinLnBrk="1"/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url: 'http://127.0.0.1:3000/',</a:t>
              </a:r>
            </a:p>
            <a:p>
              <a:pPr latinLnBrk="1"/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data: 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this.data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,</a:t>
              </a:r>
            </a:p>
            <a:p>
              <a:pPr latinLnBrk="1"/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success: function (res) {</a:t>
              </a:r>
            </a:p>
            <a:p>
              <a:pPr latinLnBrk="1"/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  console.log(res)</a:t>
              </a:r>
            </a:p>
            <a:p>
              <a:pPr latinLnBrk="1"/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}</a:t>
              </a:r>
            </a:p>
            <a:p>
              <a:pPr latinLnBrk="1"/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})</a:t>
              </a:r>
            </a:p>
          </p:txBody>
        </p:sp>
      </p:grpSp>
      <p:sp>
        <p:nvSpPr>
          <p:cNvPr id="12" name="圆角矩形 15">
            <a:extLst>
              <a:ext uri="{FF2B5EF4-FFF2-40B4-BE49-F238E27FC236}">
                <a16:creationId xmlns:a16="http://schemas.microsoft.com/office/drawing/2014/main" id="{A98D6F44-5F8D-FE77-A15D-F13342750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128" y="3207544"/>
            <a:ext cx="2224319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en-US" altLang="zh-CN" dirty="0"/>
              <a:t>Original submit</a:t>
            </a:r>
          </a:p>
        </p:txBody>
      </p:sp>
      <p:grpSp>
        <p:nvGrpSpPr>
          <p:cNvPr id="14" name="组合 9">
            <a:extLst>
              <a:ext uri="{FF2B5EF4-FFF2-40B4-BE49-F238E27FC236}">
                <a16:creationId xmlns:a16="http://schemas.microsoft.com/office/drawing/2014/main" id="{E25124B1-8319-5BA7-158A-35AF51869744}"/>
              </a:ext>
            </a:extLst>
          </p:cNvPr>
          <p:cNvGrpSpPr>
            <a:grpSpLocks/>
          </p:cNvGrpSpPr>
          <p:nvPr/>
        </p:nvGrpSpPr>
        <p:grpSpPr bwMode="auto">
          <a:xfrm>
            <a:off x="5302027" y="3753553"/>
            <a:ext cx="3800475" cy="2850422"/>
            <a:chOff x="1295203" y="3552091"/>
            <a:chExt cx="2117762" cy="6823052"/>
          </a:xfrm>
        </p:grpSpPr>
        <p:sp>
          <p:nvSpPr>
            <p:cNvPr id="15" name="矩形 10">
              <a:extLst>
                <a:ext uri="{FF2B5EF4-FFF2-40B4-BE49-F238E27FC236}">
                  <a16:creationId xmlns:a16="http://schemas.microsoft.com/office/drawing/2014/main" id="{98F517A8-3757-93DF-72B0-875C1C914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203" y="3552091"/>
              <a:ext cx="2117762" cy="6722194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7" name="矩形 11">
              <a:extLst>
                <a:ext uri="{FF2B5EF4-FFF2-40B4-BE49-F238E27FC236}">
                  <a16:creationId xmlns:a16="http://schemas.microsoft.com/office/drawing/2014/main" id="{2BFEDBAB-A442-9D67-22F2-179139D2C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359" y="3670950"/>
              <a:ext cx="2049606" cy="6704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latinLnBrk="1"/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skills.doc(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this.data._id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).</a:t>
              </a:r>
              <a:r>
                <a:rPr lang="en-US" altLang="zh-CN" sz="1600" b="1" dirty="0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rPr>
                <a:t>update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({</a:t>
              </a:r>
            </a:p>
            <a:p>
              <a:pPr latinLnBrk="1"/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  </a:t>
              </a:r>
              <a:r>
                <a:rPr lang="en-US" altLang="zh-CN" sz="1600" b="1" dirty="0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rPr>
                <a:t>data: {</a:t>
              </a:r>
            </a:p>
            <a:p>
              <a:pPr latinLnBrk="1"/>
              <a:r>
                <a:rPr lang="en-US" altLang="zh-CN" sz="1600" b="1" dirty="0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rPr>
                <a:t>        name: this.data.name,</a:t>
              </a:r>
            </a:p>
            <a:p>
              <a:pPr latinLnBrk="1"/>
              <a:r>
                <a:rPr lang="en-US" altLang="zh-CN" sz="1600" b="1" dirty="0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rPr>
                <a:t>        gender: </a:t>
              </a:r>
              <a:r>
                <a:rPr lang="en-US" altLang="zh-CN" sz="1600" b="1" dirty="0" err="1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rPr>
                <a:t>this.data.gender</a:t>
              </a:r>
              <a:r>
                <a:rPr lang="en-US" altLang="zh-CN" sz="1600" b="1" dirty="0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rPr>
                <a:t>,</a:t>
              </a:r>
            </a:p>
            <a:p>
              <a:pPr latinLnBrk="1"/>
              <a:r>
                <a:rPr lang="en-US" altLang="zh-CN" sz="1600" b="1" dirty="0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rPr>
                <a:t>        skills: </a:t>
              </a:r>
              <a:r>
                <a:rPr lang="en-US" altLang="zh-CN" sz="1600" b="1" dirty="0" err="1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rPr>
                <a:t>this.data.skills</a:t>
              </a:r>
              <a:r>
                <a:rPr lang="en-US" altLang="zh-CN" sz="1600" b="1" dirty="0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rPr>
                <a:t>,</a:t>
              </a:r>
            </a:p>
            <a:p>
              <a:pPr latinLnBrk="1"/>
              <a:r>
                <a:rPr lang="en-US" altLang="zh-CN" sz="1600" b="1" dirty="0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rPr>
                <a:t>        opinion: </a:t>
              </a:r>
              <a:r>
                <a:rPr lang="en-US" altLang="zh-CN" sz="1600" b="1" dirty="0" err="1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rPr>
                <a:t>this.data.opinion</a:t>
              </a:r>
              <a:endParaRPr lang="en-US" altLang="zh-CN" sz="16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/>
              <a:r>
                <a:rPr lang="en-US" altLang="zh-CN" sz="1600" b="1" dirty="0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rPr>
                <a:t>      },</a:t>
              </a:r>
            </a:p>
            <a:p>
              <a:pPr latinLnBrk="1"/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  success: function(res) {</a:t>
              </a:r>
            </a:p>
            <a:p>
              <a:pPr latinLnBrk="1"/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    console.log(</a:t>
              </a:r>
              <a:r>
                <a:rPr lang="en-US" altLang="zh-CN" sz="16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res.data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</a:p>
            <a:p>
              <a:pPr latinLnBrk="1"/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  }</a:t>
              </a:r>
            </a:p>
            <a:p>
              <a:pPr latinLnBrk="1"/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})</a:t>
              </a:r>
              <a:endParaRPr lang="zh-CN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19D3012A-464E-B37C-C9AB-707F355E0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0390" y="698874"/>
            <a:ext cx="3530600" cy="295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776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155DC-C485-6EFB-BC8F-656B4CBE6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75785-4DEA-F311-43FC-73945A3C6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小程序</a:t>
            </a:r>
            <a:r>
              <a:rPr lang="en-US" altLang="zh-CN" dirty="0"/>
              <a:t>·</a:t>
            </a:r>
            <a:r>
              <a:rPr lang="zh-CN" altLang="en-US" dirty="0"/>
              <a:t>云开发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开通云开发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rgbClr val="00B0F0"/>
                </a:solidFill>
              </a:rPr>
              <a:t>调查问卷云开发</a:t>
            </a:r>
            <a:endParaRPr lang="en-US" altLang="zh-CN" dirty="0">
              <a:solidFill>
                <a:srgbClr val="00B0F0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云函数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云数据库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rgbClr val="00B0F0"/>
                </a:solidFill>
              </a:rPr>
              <a:t>云存储</a:t>
            </a:r>
            <a:endParaRPr lang="en-US" altLang="zh-C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1199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调查问卷云开发</a:t>
            </a:r>
            <a:r>
              <a:rPr lang="en-US" altLang="zh-CN" dirty="0"/>
              <a:t>-</a:t>
            </a:r>
            <a:r>
              <a:rPr lang="zh-CN" altLang="en-US" dirty="0"/>
              <a:t>上传头像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5A421-49B3-97C6-1CE0-E71AB6AD7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4277898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了解云存储 </a:t>
            </a:r>
            <a:r>
              <a:rPr lang="en-US" altLang="zh-CN" dirty="0"/>
              <a:t>– </a:t>
            </a:r>
            <a:r>
              <a:rPr lang="zh-CN" altLang="en-US" dirty="0"/>
              <a:t>页面</a:t>
            </a:r>
            <a:endParaRPr lang="en-US" altLang="zh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647BCC-5FEF-1F9F-B260-579C25814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6354" y="1693333"/>
            <a:ext cx="2733054" cy="4866379"/>
          </a:xfrm>
          <a:prstGeom prst="rect">
            <a:avLst/>
          </a:prstGeom>
        </p:spPr>
      </p:pic>
      <p:grpSp>
        <p:nvGrpSpPr>
          <p:cNvPr id="6" name="组合 9">
            <a:extLst>
              <a:ext uri="{FF2B5EF4-FFF2-40B4-BE49-F238E27FC236}">
                <a16:creationId xmlns:a16="http://schemas.microsoft.com/office/drawing/2014/main" id="{C1B1E4AC-173B-54CE-86B6-08ECF4F78C0E}"/>
              </a:ext>
            </a:extLst>
          </p:cNvPr>
          <p:cNvGrpSpPr>
            <a:grpSpLocks/>
          </p:cNvGrpSpPr>
          <p:nvPr/>
        </p:nvGrpSpPr>
        <p:grpSpPr bwMode="auto">
          <a:xfrm>
            <a:off x="1024128" y="2669506"/>
            <a:ext cx="6538071" cy="1936361"/>
            <a:chOff x="1295203" y="3552091"/>
            <a:chExt cx="2117762" cy="6722194"/>
          </a:xfrm>
        </p:grpSpPr>
        <p:sp>
          <p:nvSpPr>
            <p:cNvPr id="9" name="矩形 10">
              <a:extLst>
                <a:ext uri="{FF2B5EF4-FFF2-40B4-BE49-F238E27FC236}">
                  <a16:creationId xmlns:a16="http://schemas.microsoft.com/office/drawing/2014/main" id="{A4CB835B-F702-4EBE-F510-53B3112A38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203" y="3552091"/>
              <a:ext cx="2117762" cy="6722194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3" name="矩形 11">
              <a:extLst>
                <a:ext uri="{FF2B5EF4-FFF2-40B4-BE49-F238E27FC236}">
                  <a16:creationId xmlns:a16="http://schemas.microsoft.com/office/drawing/2014/main" id="{C7E55C23-4A05-332F-CB9A-E3635EF1CB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203" y="3552091"/>
              <a:ext cx="2049606" cy="6090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latinLnBrk="1"/>
              <a:r>
                <a:rPr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&lt;view&gt;</a:t>
              </a:r>
            </a:p>
            <a:p>
              <a:pPr latinLnBrk="1"/>
              <a:r>
                <a:rPr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  &lt;image class="</a:t>
              </a:r>
              <a:r>
                <a:rPr lang="en-US" altLang="zh-CN" sz="12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proImg</a:t>
              </a:r>
              <a:r>
                <a:rPr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" </a:t>
              </a:r>
              <a:r>
                <a:rPr lang="en-US" altLang="zh-CN" sz="12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src</a:t>
              </a:r>
              <a:r>
                <a:rPr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="{{</a:t>
              </a:r>
              <a:r>
                <a:rPr lang="en-US" altLang="zh-CN" sz="12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fileId</a:t>
              </a:r>
              <a:r>
                <a:rPr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}}"&gt;&lt;/image&gt;</a:t>
              </a:r>
            </a:p>
            <a:p>
              <a:pPr latinLnBrk="1"/>
              <a:r>
                <a:rPr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  &lt;view style="display: flex;"&gt;</a:t>
              </a:r>
            </a:p>
            <a:p>
              <a:pPr latinLnBrk="1"/>
              <a:r>
                <a:rPr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    &lt;button </a:t>
              </a:r>
              <a:r>
                <a:rPr lang="en-US" altLang="zh-CN" sz="12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wx:if</a:t>
              </a:r>
              <a:r>
                <a:rPr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=“{{</a:t>
              </a:r>
              <a:r>
                <a:rPr lang="en-US" altLang="zh-CN" sz="12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fileId</a:t>
              </a:r>
              <a:r>
                <a:rPr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===null || </a:t>
              </a:r>
              <a:r>
                <a:rPr lang="en-US" altLang="zh-CN" sz="12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fileId</a:t>
              </a:r>
              <a:r>
                <a:rPr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===''}}" class="</a:t>
              </a:r>
              <a:r>
                <a:rPr lang="en-US" altLang="zh-CN" sz="12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fileBtn</a:t>
              </a:r>
              <a:r>
                <a:rPr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" </a:t>
              </a:r>
              <a:r>
                <a:rPr lang="en-US" altLang="zh-CN" sz="12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bindtap</a:t>
              </a:r>
              <a:r>
                <a:rPr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="</a:t>
              </a:r>
              <a:r>
                <a:rPr lang="en-US" altLang="zh-CN" sz="12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uploadFile</a:t>
              </a:r>
              <a:r>
                <a:rPr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"&gt;</a:t>
              </a:r>
              <a:r>
                <a:rPr lang="zh-CN" altLang="en-US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上传头像</a:t>
              </a:r>
              <a:r>
                <a:rPr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&lt;/button&gt;</a:t>
              </a:r>
            </a:p>
            <a:p>
              <a:pPr latinLnBrk="1"/>
              <a:r>
                <a:rPr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    &lt;button </a:t>
              </a:r>
              <a:r>
                <a:rPr lang="en-US" altLang="zh-CN" sz="12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wx:if</a:t>
              </a:r>
              <a:r>
                <a:rPr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="{{</a:t>
              </a:r>
              <a:r>
                <a:rPr lang="en-US" altLang="zh-CN" sz="12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fileId</a:t>
              </a:r>
              <a:r>
                <a:rPr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!==null}}" class="</a:t>
              </a:r>
              <a:r>
                <a:rPr lang="en-US" altLang="zh-CN" sz="12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fileBtn</a:t>
              </a:r>
              <a:r>
                <a:rPr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" </a:t>
              </a:r>
              <a:r>
                <a:rPr lang="en-US" altLang="zh-CN" sz="12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bindtap</a:t>
              </a:r>
              <a:r>
                <a:rPr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="</a:t>
              </a:r>
              <a:r>
                <a:rPr lang="en-US" altLang="zh-CN" sz="12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uploadFile</a:t>
              </a:r>
              <a:r>
                <a:rPr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"&gt;</a:t>
              </a:r>
              <a:r>
                <a:rPr lang="zh-CN" altLang="en-US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修改头像</a:t>
              </a:r>
              <a:r>
                <a:rPr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&lt;/button&gt;</a:t>
              </a:r>
            </a:p>
            <a:p>
              <a:pPr latinLnBrk="1"/>
              <a:r>
                <a:rPr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  &lt;/view&gt;</a:t>
              </a:r>
            </a:p>
            <a:p>
              <a:pPr latinLnBrk="1"/>
              <a:r>
                <a:rPr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&lt;/view&gt;</a:t>
              </a:r>
              <a:endParaRPr lang="zh-CN" altLang="zh-CN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" name="组合 9">
            <a:extLst>
              <a:ext uri="{FF2B5EF4-FFF2-40B4-BE49-F238E27FC236}">
                <a16:creationId xmlns:a16="http://schemas.microsoft.com/office/drawing/2014/main" id="{877BD081-0888-68B5-5E75-50836EE8F292}"/>
              </a:ext>
            </a:extLst>
          </p:cNvPr>
          <p:cNvGrpSpPr>
            <a:grpSpLocks/>
          </p:cNvGrpSpPr>
          <p:nvPr/>
        </p:nvGrpSpPr>
        <p:grpSpPr bwMode="auto">
          <a:xfrm>
            <a:off x="1024127" y="4773169"/>
            <a:ext cx="6538071" cy="1938992"/>
            <a:chOff x="1295203" y="3552091"/>
            <a:chExt cx="2117762" cy="6731328"/>
          </a:xfrm>
        </p:grpSpPr>
        <p:sp>
          <p:nvSpPr>
            <p:cNvPr id="10" name="矩形 10">
              <a:extLst>
                <a:ext uri="{FF2B5EF4-FFF2-40B4-BE49-F238E27FC236}">
                  <a16:creationId xmlns:a16="http://schemas.microsoft.com/office/drawing/2014/main" id="{120FE868-BF83-1CCE-D507-04DA4AA52B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203" y="3552091"/>
              <a:ext cx="2117762" cy="6722194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1" name="矩形 11">
              <a:extLst>
                <a:ext uri="{FF2B5EF4-FFF2-40B4-BE49-F238E27FC236}">
                  <a16:creationId xmlns:a16="http://schemas.microsoft.com/office/drawing/2014/main" id="{7369185D-CED4-7A72-6D10-F2EB307CD0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203" y="3552091"/>
              <a:ext cx="2049606" cy="6731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.</a:t>
              </a:r>
              <a:r>
                <a:rPr lang="en-US" sz="12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proImg</a:t>
              </a:r>
              <a:r>
                <a:rPr lang="en-US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{</a:t>
              </a:r>
            </a:p>
            <a:p>
              <a:r>
                <a:rPr lang="en-US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  display: block;</a:t>
              </a:r>
            </a:p>
            <a:p>
              <a:r>
                <a:rPr lang="en-US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  width: 150rpx;</a:t>
              </a:r>
            </a:p>
            <a:p>
              <a:r>
                <a:rPr lang="en-US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  height: 150rpx;</a:t>
              </a:r>
            </a:p>
            <a:p>
              <a:r>
                <a:rPr lang="en-US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  margin: auto;</a:t>
              </a:r>
            </a:p>
            <a:p>
              <a:r>
                <a:rPr lang="en-US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  <a:br>
                <a:rPr lang="en-US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</a:br>
              <a:r>
                <a:rPr lang="en-US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.</a:t>
              </a:r>
              <a:r>
                <a:rPr lang="en-US" sz="12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fileBtn</a:t>
              </a:r>
              <a:r>
                <a:rPr lang="en-US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 {</a:t>
              </a:r>
            </a:p>
            <a:p>
              <a:r>
                <a:rPr lang="en-US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  background: </a:t>
              </a:r>
              <a:r>
                <a:rPr lang="en-US" sz="12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lightblue</a:t>
              </a:r>
              <a:r>
                <a:rPr lang="en-US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;</a:t>
              </a:r>
            </a:p>
            <a:p>
              <a:r>
                <a:rPr lang="en-US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  margin: 10px;</a:t>
              </a:r>
            </a:p>
            <a:p>
              <a:r>
                <a:rPr lang="en-US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119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155DC-C485-6EFB-BC8F-656B4CBE6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75785-4DEA-F311-43FC-73945A3C6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小程序</a:t>
            </a:r>
            <a:r>
              <a:rPr lang="en-US" altLang="zh-CN" dirty="0"/>
              <a:t>·</a:t>
            </a:r>
            <a:r>
              <a:rPr lang="zh-CN" altLang="en-US" dirty="0"/>
              <a:t>云开发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开通云开发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调查问卷云开发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567577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调查问卷云开发</a:t>
            </a:r>
            <a:r>
              <a:rPr lang="en-US" altLang="zh-CN" dirty="0"/>
              <a:t>-</a:t>
            </a:r>
            <a:r>
              <a:rPr lang="zh-CN" altLang="en-US" dirty="0"/>
              <a:t>上传头像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5A421-49B3-97C6-1CE0-E71AB6AD7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4277898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了解云存储 </a:t>
            </a:r>
            <a:r>
              <a:rPr lang="en-US" altLang="zh-CN" dirty="0"/>
              <a:t>– </a:t>
            </a:r>
            <a:r>
              <a:rPr lang="zh-CN" altLang="en-US" dirty="0"/>
              <a:t>上传逻辑</a:t>
            </a:r>
            <a:endParaRPr lang="en-US" altLang="zh-CN" dirty="0"/>
          </a:p>
        </p:txBody>
      </p:sp>
      <p:grpSp>
        <p:nvGrpSpPr>
          <p:cNvPr id="6" name="组合 9">
            <a:extLst>
              <a:ext uri="{FF2B5EF4-FFF2-40B4-BE49-F238E27FC236}">
                <a16:creationId xmlns:a16="http://schemas.microsoft.com/office/drawing/2014/main" id="{C1B1E4AC-173B-54CE-86B6-08ECF4F78C0E}"/>
              </a:ext>
            </a:extLst>
          </p:cNvPr>
          <p:cNvGrpSpPr>
            <a:grpSpLocks/>
          </p:cNvGrpSpPr>
          <p:nvPr/>
        </p:nvGrpSpPr>
        <p:grpSpPr bwMode="auto">
          <a:xfrm>
            <a:off x="1024128" y="2669506"/>
            <a:ext cx="6538071" cy="3841022"/>
            <a:chOff x="1295203" y="3552091"/>
            <a:chExt cx="2117762" cy="13334339"/>
          </a:xfrm>
        </p:grpSpPr>
        <p:sp>
          <p:nvSpPr>
            <p:cNvPr id="9" name="矩形 10">
              <a:extLst>
                <a:ext uri="{FF2B5EF4-FFF2-40B4-BE49-F238E27FC236}">
                  <a16:creationId xmlns:a16="http://schemas.microsoft.com/office/drawing/2014/main" id="{A4CB835B-F702-4EBE-F510-53B3112A38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203" y="3552091"/>
              <a:ext cx="2117762" cy="13334339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3" name="矩形 11">
              <a:extLst>
                <a:ext uri="{FF2B5EF4-FFF2-40B4-BE49-F238E27FC236}">
                  <a16:creationId xmlns:a16="http://schemas.microsoft.com/office/drawing/2014/main" id="{C7E55C23-4A05-332F-CB9A-E3635EF1CB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203" y="3552091"/>
              <a:ext cx="2049606" cy="12501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latinLnBrk="1"/>
              <a:r>
                <a:rPr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2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uploadFile</a:t>
              </a:r>
              <a:r>
                <a:rPr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: function () {</a:t>
              </a:r>
            </a:p>
            <a:p>
              <a:pPr latinLnBrk="1"/>
              <a:r>
                <a:rPr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zh-CN" sz="12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wx.chooseMedia</a:t>
              </a:r>
              <a:r>
                <a:rPr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({</a:t>
              </a:r>
            </a:p>
            <a:p>
              <a:pPr latinLnBrk="1"/>
              <a:r>
                <a:rPr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  count: 1,</a:t>
              </a:r>
            </a:p>
            <a:p>
              <a:pPr latinLnBrk="1"/>
              <a:r>
                <a:rPr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  </a:t>
              </a:r>
              <a:r>
                <a:rPr lang="en-US" altLang="zh-CN" sz="12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mediaType</a:t>
              </a:r>
              <a:r>
                <a:rPr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: ['image', 'video'],</a:t>
              </a:r>
            </a:p>
            <a:p>
              <a:pPr latinLnBrk="1"/>
              <a:r>
                <a:rPr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  </a:t>
              </a:r>
              <a:r>
                <a:rPr lang="en-US" altLang="zh-CN" sz="12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sourceType</a:t>
              </a:r>
              <a:r>
                <a:rPr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: ['album', 'camera'],</a:t>
              </a:r>
            </a:p>
            <a:p>
              <a:pPr latinLnBrk="1"/>
              <a:r>
                <a:rPr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  </a:t>
              </a:r>
              <a:r>
                <a:rPr lang="en-US" altLang="zh-CN" sz="12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maxDuration</a:t>
              </a:r>
              <a:r>
                <a:rPr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: 30,</a:t>
              </a:r>
            </a:p>
            <a:p>
              <a:pPr latinLnBrk="1"/>
              <a:r>
                <a:rPr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  camera: 'back',</a:t>
              </a:r>
            </a:p>
            <a:p>
              <a:pPr latinLnBrk="1"/>
              <a:r>
                <a:rPr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  success(res) {</a:t>
              </a:r>
            </a:p>
            <a:p>
              <a:pPr latinLnBrk="1"/>
              <a:r>
                <a:rPr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    </a:t>
              </a:r>
              <a:r>
                <a:rPr lang="en-US" altLang="zh-CN" sz="12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tempFilePath</a:t>
              </a:r>
              <a:r>
                <a:rPr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= res?.</a:t>
              </a:r>
              <a:r>
                <a:rPr lang="en-US" altLang="zh-CN" sz="12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tempFiles</a:t>
              </a:r>
              <a:r>
                <a:rPr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?.[0].</a:t>
              </a:r>
              <a:r>
                <a:rPr lang="en-US" altLang="zh-CN" sz="12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tempFilePath</a:t>
              </a:r>
              <a:r>
                <a:rPr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;</a:t>
              </a:r>
            </a:p>
            <a:p>
              <a:pPr latinLnBrk="1"/>
              <a:r>
                <a:rPr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    </a:t>
              </a:r>
              <a:r>
                <a:rPr lang="en-US" altLang="zh-CN" sz="12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wx.showToast</a:t>
              </a:r>
              <a:r>
                <a:rPr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({</a:t>
              </a:r>
            </a:p>
            <a:p>
              <a:pPr latinLnBrk="1"/>
              <a:r>
                <a:rPr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      title: '</a:t>
              </a:r>
              <a:r>
                <a:rPr lang="zh-CN" altLang="en-US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添加成功</a:t>
              </a:r>
              <a:r>
                <a:rPr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',</a:t>
              </a:r>
            </a:p>
            <a:p>
              <a:pPr latinLnBrk="1"/>
              <a:r>
                <a:rPr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    })</a:t>
              </a:r>
            </a:p>
            <a:p>
              <a:pPr latinLnBrk="1"/>
              <a:r>
                <a:rPr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  },</a:t>
              </a:r>
            </a:p>
            <a:p>
              <a:pPr latinLnBrk="1"/>
              <a:r>
                <a:rPr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  fail: error =&gt; {</a:t>
              </a:r>
            </a:p>
            <a:p>
              <a:pPr latinLnBrk="1"/>
              <a:r>
                <a:rPr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    </a:t>
              </a:r>
              <a:r>
                <a:rPr lang="en-US" altLang="zh-CN" sz="12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wx.showToast</a:t>
              </a:r>
              <a:r>
                <a:rPr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({</a:t>
              </a:r>
            </a:p>
            <a:p>
              <a:pPr latinLnBrk="1"/>
              <a:r>
                <a:rPr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      title: '</a:t>
              </a:r>
              <a:r>
                <a:rPr lang="zh-CN" altLang="en-US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添加失败</a:t>
              </a:r>
              <a:r>
                <a:rPr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'</a:t>
              </a:r>
            </a:p>
            <a:p>
              <a:pPr latinLnBrk="1"/>
              <a:r>
                <a:rPr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    })</a:t>
              </a:r>
            </a:p>
            <a:p>
              <a:pPr latinLnBrk="1"/>
              <a:r>
                <a:rPr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  }</a:t>
              </a:r>
            </a:p>
            <a:p>
              <a:pPr latinLnBrk="1"/>
              <a:r>
                <a:rPr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})</a:t>
              </a:r>
              <a:endParaRPr lang="zh-CN" altLang="zh-CN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" name="圆角矩形 23">
            <a:extLst>
              <a:ext uri="{FF2B5EF4-FFF2-40B4-BE49-F238E27FC236}">
                <a16:creationId xmlns:a16="http://schemas.microsoft.com/office/drawing/2014/main" id="{29E31A5E-0FEB-749B-AD2B-54152577FA1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426963" y="4165516"/>
            <a:ext cx="4277897" cy="264328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FFFF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cxnSp>
        <p:nvCxnSpPr>
          <p:cNvPr id="7" name="直接箭头连接符 24">
            <a:extLst>
              <a:ext uri="{FF2B5EF4-FFF2-40B4-BE49-F238E27FC236}">
                <a16:creationId xmlns:a16="http://schemas.microsoft.com/office/drawing/2014/main" id="{02FC52DF-8B89-BF81-0139-E55F29E01ED0}"/>
              </a:ext>
            </a:extLst>
          </p:cNvPr>
          <p:cNvCxnSpPr>
            <a:cxnSpLocks noChangeShapeType="1"/>
            <a:stCxn id="12" idx="0"/>
          </p:cNvCxnSpPr>
          <p:nvPr/>
        </p:nvCxnSpPr>
        <p:spPr bwMode="auto">
          <a:xfrm flipH="1" flipV="1">
            <a:off x="4862097" y="4469999"/>
            <a:ext cx="228502" cy="705222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圆角矩形 15">
            <a:extLst>
              <a:ext uri="{FF2B5EF4-FFF2-40B4-BE49-F238E27FC236}">
                <a16:creationId xmlns:a16="http://schemas.microsoft.com/office/drawing/2014/main" id="{11D4E7C6-6F3F-BE31-5605-1B637DCEC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0518" y="5175221"/>
            <a:ext cx="1640161" cy="34989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zh-CN" altLang="en-US" dirty="0"/>
              <a:t>临时文件地址</a:t>
            </a:r>
            <a:endParaRPr lang="en-US" altLang="zh-CN" dirty="0"/>
          </a:p>
        </p:txBody>
      </p:sp>
      <p:sp>
        <p:nvSpPr>
          <p:cNvPr id="21" name="圆角矩形 23">
            <a:extLst>
              <a:ext uri="{FF2B5EF4-FFF2-40B4-BE49-F238E27FC236}">
                <a16:creationId xmlns:a16="http://schemas.microsoft.com/office/drawing/2014/main" id="{6B3520C9-44CC-4C51-1014-BF9200AFA8E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265961" y="2871529"/>
            <a:ext cx="1697372" cy="264328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FFFF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cxnSp>
        <p:nvCxnSpPr>
          <p:cNvPr id="24" name="直接箭头连接符 24">
            <a:extLst>
              <a:ext uri="{FF2B5EF4-FFF2-40B4-BE49-F238E27FC236}">
                <a16:creationId xmlns:a16="http://schemas.microsoft.com/office/drawing/2014/main" id="{4867A571-863D-2448-E5BF-CE3383C13A4A}"/>
              </a:ext>
            </a:extLst>
          </p:cNvPr>
          <p:cNvCxnSpPr>
            <a:cxnSpLocks noChangeShapeType="1"/>
            <a:stCxn id="21" idx="1"/>
            <a:endCxn id="34" idx="1"/>
          </p:cNvCxnSpPr>
          <p:nvPr/>
        </p:nvCxnSpPr>
        <p:spPr bwMode="auto">
          <a:xfrm>
            <a:off x="2963333" y="3003693"/>
            <a:ext cx="3926642" cy="828728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F2534BAE-4429-4DC3-D463-DB0E99FFD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975" y="1874042"/>
            <a:ext cx="5552326" cy="39167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5925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2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调查问卷云开发</a:t>
            </a:r>
            <a:r>
              <a:rPr lang="en-US" altLang="zh-CN" sz="3600" dirty="0"/>
              <a:t>-</a:t>
            </a:r>
            <a:r>
              <a:rPr lang="zh-CN" altLang="en-US" sz="3600" dirty="0"/>
              <a:t>上传头像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5A421-49B3-97C6-1CE0-E71AB6AD7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4277898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了解云存储 </a:t>
            </a:r>
            <a:r>
              <a:rPr lang="en-US" altLang="zh-CN" dirty="0"/>
              <a:t>– submit</a:t>
            </a:r>
            <a:r>
              <a:rPr lang="zh-CN" altLang="en-US" dirty="0"/>
              <a:t>到云端</a:t>
            </a:r>
            <a:endParaRPr lang="en-US" altLang="zh-CN" dirty="0"/>
          </a:p>
        </p:txBody>
      </p:sp>
      <p:grpSp>
        <p:nvGrpSpPr>
          <p:cNvPr id="6" name="组合 9">
            <a:extLst>
              <a:ext uri="{FF2B5EF4-FFF2-40B4-BE49-F238E27FC236}">
                <a16:creationId xmlns:a16="http://schemas.microsoft.com/office/drawing/2014/main" id="{C1B1E4AC-173B-54CE-86B6-08ECF4F78C0E}"/>
              </a:ext>
            </a:extLst>
          </p:cNvPr>
          <p:cNvGrpSpPr>
            <a:grpSpLocks/>
          </p:cNvGrpSpPr>
          <p:nvPr/>
        </p:nvGrpSpPr>
        <p:grpSpPr bwMode="auto">
          <a:xfrm>
            <a:off x="6671369" y="106138"/>
            <a:ext cx="5442173" cy="6074321"/>
            <a:chOff x="1263478" y="4790104"/>
            <a:chExt cx="2071453" cy="21087371"/>
          </a:xfrm>
        </p:grpSpPr>
        <p:sp>
          <p:nvSpPr>
            <p:cNvPr id="9" name="矩形 10">
              <a:extLst>
                <a:ext uri="{FF2B5EF4-FFF2-40B4-BE49-F238E27FC236}">
                  <a16:creationId xmlns:a16="http://schemas.microsoft.com/office/drawing/2014/main" id="{A4CB835B-F702-4EBE-F510-53B3112A38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478" y="4790104"/>
              <a:ext cx="2071453" cy="19353934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3" name="矩形 11">
              <a:extLst>
                <a:ext uri="{FF2B5EF4-FFF2-40B4-BE49-F238E27FC236}">
                  <a16:creationId xmlns:a16="http://schemas.microsoft.com/office/drawing/2014/main" id="{C7E55C23-4A05-332F-CB9A-E3635EF1CB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4401" y="5042410"/>
              <a:ext cx="2049606" cy="20835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latinLnBrk="1"/>
              <a:r>
                <a:rPr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submit: function (e) {</a:t>
              </a:r>
            </a:p>
            <a:p>
              <a:pPr latinLnBrk="1"/>
              <a:r>
                <a:rPr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//</a:t>
              </a:r>
              <a:r>
                <a:rPr lang="zh-CN" altLang="en-US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原始</a:t>
              </a:r>
              <a:r>
                <a:rPr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data</a:t>
              </a:r>
              <a:r>
                <a:rPr lang="zh-CN" altLang="en-US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处理保存不变</a:t>
              </a:r>
              <a:endParaRPr lang="en-US" altLang="zh-CN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/>
              <a:endParaRPr lang="en-US" altLang="zh-CN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/>
              <a:r>
                <a:rPr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if (</a:t>
              </a:r>
              <a:r>
                <a:rPr lang="en-US" altLang="zh-CN" sz="12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tempFilePath</a:t>
              </a:r>
              <a:r>
                <a:rPr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) {</a:t>
              </a:r>
            </a:p>
            <a:p>
              <a:pPr latinLnBrk="1"/>
              <a:r>
                <a:rPr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  //</a:t>
              </a:r>
              <a:r>
                <a:rPr lang="zh-CN" altLang="en-US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如果用户选择了照片，上传图片后，再保存</a:t>
              </a:r>
            </a:p>
            <a:p>
              <a:pPr latinLnBrk="1"/>
              <a:r>
                <a:rPr lang="zh-CN" altLang="en-US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const </a:t>
              </a:r>
              <a:r>
                <a:rPr lang="en-US" altLang="zh-CN" sz="12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fileName</a:t>
              </a:r>
              <a:r>
                <a:rPr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= </a:t>
              </a:r>
              <a:r>
                <a:rPr lang="en-US" altLang="zh-CN" sz="12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this.data._id</a:t>
              </a:r>
              <a:r>
                <a:rPr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+ "." + </a:t>
              </a:r>
              <a:r>
                <a:rPr lang="en-US" altLang="zh-CN" sz="12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tempFilePath.split</a:t>
              </a:r>
              <a:r>
                <a:rPr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('.').pop();</a:t>
              </a:r>
            </a:p>
            <a:p>
              <a:pPr latinLnBrk="1"/>
              <a:r>
                <a:rPr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zh-CN" sz="12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wx.cloud.uploadFile</a:t>
              </a:r>
              <a:r>
                <a:rPr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({</a:t>
              </a:r>
            </a:p>
            <a:p>
              <a:pPr latinLnBrk="1"/>
              <a:r>
                <a:rPr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    </a:t>
              </a:r>
              <a:r>
                <a:rPr lang="en-US" altLang="zh-CN" sz="12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cloudPath</a:t>
              </a:r>
              <a:r>
                <a:rPr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: </a:t>
              </a:r>
              <a:r>
                <a:rPr lang="en-US" altLang="zh-CN" sz="12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fileName</a:t>
              </a:r>
              <a:r>
                <a:rPr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, // </a:t>
              </a:r>
              <a:r>
                <a:rPr lang="zh-CN" altLang="en-US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上传至云端的文件名</a:t>
              </a:r>
            </a:p>
            <a:p>
              <a:pPr latinLnBrk="1"/>
              <a:r>
                <a:rPr lang="zh-CN" altLang="en-US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    </a:t>
              </a:r>
              <a:r>
                <a:rPr lang="en-US" altLang="zh-CN" sz="12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filePath</a:t>
              </a:r>
              <a:r>
                <a:rPr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: </a:t>
              </a:r>
              <a:r>
                <a:rPr lang="en-US" altLang="zh-CN" sz="12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tempFilePath</a:t>
              </a:r>
              <a:r>
                <a:rPr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, // </a:t>
              </a:r>
              <a:r>
                <a:rPr lang="zh-CN" altLang="en-US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小程序临时文件路径</a:t>
              </a:r>
            </a:p>
            <a:p>
              <a:pPr latinLnBrk="1"/>
              <a:r>
                <a:rPr lang="zh-CN" altLang="en-US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    </a:t>
              </a:r>
              <a:r>
                <a:rPr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success: res =&gt; {</a:t>
              </a:r>
            </a:p>
            <a:p>
              <a:pPr latinLnBrk="1"/>
              <a:r>
                <a:rPr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	</a:t>
              </a:r>
              <a:r>
                <a:rPr lang="en-US" altLang="zh-CN" sz="12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this.setData</a:t>
              </a:r>
              <a:r>
                <a:rPr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(…)</a:t>
              </a:r>
            </a:p>
            <a:p>
              <a:pPr latinLnBrk="1"/>
              <a:r>
                <a:rPr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      skills.doc(</a:t>
              </a:r>
              <a:r>
                <a:rPr lang="en-US" altLang="zh-CN" sz="12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this.data._id</a:t>
              </a:r>
              <a:r>
                <a:rPr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).update({</a:t>
              </a:r>
            </a:p>
            <a:p>
              <a:pPr latinLnBrk="1"/>
              <a:r>
                <a:rPr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        data: {</a:t>
              </a:r>
            </a:p>
            <a:p>
              <a:pPr latinLnBrk="1"/>
              <a:r>
                <a:rPr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          name: this.data.name,</a:t>
              </a:r>
            </a:p>
            <a:p>
              <a:pPr latinLnBrk="1"/>
              <a:r>
                <a:rPr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          gender: </a:t>
              </a:r>
              <a:r>
                <a:rPr lang="en-US" altLang="zh-CN" sz="12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this.data.gender</a:t>
              </a:r>
              <a:r>
                <a:rPr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,</a:t>
              </a:r>
            </a:p>
            <a:p>
              <a:pPr latinLnBrk="1"/>
              <a:r>
                <a:rPr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          skills: </a:t>
              </a:r>
              <a:r>
                <a:rPr lang="en-US" altLang="zh-CN" sz="12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this.data.skills</a:t>
              </a:r>
              <a:r>
                <a:rPr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,</a:t>
              </a:r>
            </a:p>
            <a:p>
              <a:pPr latinLnBrk="1"/>
              <a:r>
                <a:rPr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          opinion: </a:t>
              </a:r>
              <a:r>
                <a:rPr lang="en-US" altLang="zh-CN" sz="12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this.data.opinion</a:t>
              </a:r>
              <a:r>
                <a:rPr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,</a:t>
              </a:r>
            </a:p>
            <a:p>
              <a:pPr latinLnBrk="1"/>
              <a:r>
                <a:rPr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          </a:t>
              </a:r>
              <a:r>
                <a:rPr lang="en-US" altLang="zh-CN" sz="12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fileId</a:t>
              </a:r>
              <a:r>
                <a:rPr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: </a:t>
              </a:r>
              <a:r>
                <a:rPr lang="en-US" altLang="zh-CN" sz="12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res.fileID</a:t>
              </a:r>
              <a:endParaRPr lang="en-US" altLang="zh-CN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/>
              <a:r>
                <a:rPr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        },</a:t>
              </a:r>
            </a:p>
            <a:p>
              <a:pPr latinLnBrk="1"/>
              <a:r>
                <a:rPr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        success: function (res) {</a:t>
              </a:r>
            </a:p>
            <a:p>
              <a:pPr latinLnBrk="1"/>
              <a:r>
                <a:rPr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            console.log(</a:t>
              </a:r>
              <a:r>
                <a:rPr lang="en-US" altLang="zh-CN" sz="12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res.data</a:t>
              </a:r>
              <a:r>
                <a:rPr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</a:p>
            <a:p>
              <a:pPr latinLnBrk="1"/>
              <a:r>
                <a:rPr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        }</a:t>
              </a:r>
            </a:p>
            <a:p>
              <a:pPr latinLnBrk="1"/>
              <a:r>
                <a:rPr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      })</a:t>
              </a:r>
            </a:p>
            <a:p>
              <a:pPr latinLnBrk="1"/>
              <a:r>
                <a:rPr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    },</a:t>
              </a:r>
            </a:p>
            <a:p>
              <a:pPr latinLnBrk="1"/>
              <a:r>
                <a:rPr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    fail: e =&gt; {</a:t>
              </a:r>
            </a:p>
            <a:p>
              <a:pPr latinLnBrk="1"/>
              <a:r>
                <a:rPr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      console.log(e)</a:t>
              </a:r>
            </a:p>
            <a:p>
              <a:pPr latinLnBrk="1"/>
              <a:r>
                <a:rPr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    }</a:t>
              </a:r>
            </a:p>
            <a:p>
              <a:pPr latinLnBrk="1"/>
              <a:r>
                <a:rPr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  })</a:t>
              </a:r>
            </a:p>
            <a:p>
              <a:pPr latinLnBrk="1"/>
              <a:r>
                <a:rPr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} else {</a:t>
              </a:r>
            </a:p>
            <a:p>
              <a:pPr latinLnBrk="1"/>
              <a:r>
                <a:rPr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  //</a:t>
              </a:r>
              <a:r>
                <a:rPr lang="zh-CN" altLang="en-US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如果用户没有选择照片，保留原来逻辑</a:t>
              </a:r>
              <a:endParaRPr lang="en-US" altLang="zh-CN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/>
              <a:r>
                <a:rPr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  <a:endParaRPr lang="zh-CN" altLang="en-US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" name="圆角矩形 23">
            <a:extLst>
              <a:ext uri="{FF2B5EF4-FFF2-40B4-BE49-F238E27FC236}">
                <a16:creationId xmlns:a16="http://schemas.microsoft.com/office/drawing/2014/main" id="{29E31A5E-0FEB-749B-AD2B-54152577FA1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777893" y="1303866"/>
            <a:ext cx="2205237" cy="203201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FFFF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cxnSp>
        <p:nvCxnSpPr>
          <p:cNvPr id="7" name="直接箭头连接符 24">
            <a:extLst>
              <a:ext uri="{FF2B5EF4-FFF2-40B4-BE49-F238E27FC236}">
                <a16:creationId xmlns:a16="http://schemas.microsoft.com/office/drawing/2014/main" id="{02FC52DF-8B89-BF81-0139-E55F29E01ED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31933" y="1405466"/>
            <a:ext cx="1020008" cy="820251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圆角矩形 15">
            <a:extLst>
              <a:ext uri="{FF2B5EF4-FFF2-40B4-BE49-F238E27FC236}">
                <a16:creationId xmlns:a16="http://schemas.microsoft.com/office/drawing/2014/main" id="{11D4E7C6-6F3F-BE31-5605-1B637DCEC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2933" y="2209387"/>
            <a:ext cx="1253067" cy="34989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zh-CN" altLang="en-US" dirty="0"/>
              <a:t>上传图片</a:t>
            </a:r>
            <a:endParaRPr lang="en-US" altLang="zh-CN" dirty="0"/>
          </a:p>
        </p:txBody>
      </p:sp>
      <p:sp>
        <p:nvSpPr>
          <p:cNvPr id="8" name="圆角矩形 23">
            <a:extLst>
              <a:ext uri="{FF2B5EF4-FFF2-40B4-BE49-F238E27FC236}">
                <a16:creationId xmlns:a16="http://schemas.microsoft.com/office/drawing/2014/main" id="{FD0B6D72-F23E-39DA-DADC-8BD77BB26B1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125138" y="3327399"/>
            <a:ext cx="2205237" cy="203201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FFFF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cxnSp>
        <p:nvCxnSpPr>
          <p:cNvPr id="10" name="直接箭头连接符 24">
            <a:extLst>
              <a:ext uri="{FF2B5EF4-FFF2-40B4-BE49-F238E27FC236}">
                <a16:creationId xmlns:a16="http://schemas.microsoft.com/office/drawing/2014/main" id="{ECBE7A14-5BD6-078E-2F56-266DB0A8D03B}"/>
              </a:ext>
            </a:extLst>
          </p:cNvPr>
          <p:cNvCxnSpPr>
            <a:cxnSpLocks noChangeShapeType="1"/>
            <a:stCxn id="11" idx="3"/>
          </p:cNvCxnSpPr>
          <p:nvPr/>
        </p:nvCxnSpPr>
        <p:spPr bwMode="auto">
          <a:xfrm>
            <a:off x="5986698" y="3276552"/>
            <a:ext cx="1138440" cy="136047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圆角矩形 15">
            <a:extLst>
              <a:ext uri="{FF2B5EF4-FFF2-40B4-BE49-F238E27FC236}">
                <a16:creationId xmlns:a16="http://schemas.microsoft.com/office/drawing/2014/main" id="{955ABB5D-ABEC-E00C-0655-D8F6A47E9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3631" y="2935127"/>
            <a:ext cx="1253067" cy="68284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zh-CN" altLang="en-US" dirty="0"/>
              <a:t>图片云端地址</a:t>
            </a:r>
            <a:endParaRPr lang="en-US" altLang="zh-C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F215322-9E90-988B-71DA-526A1E5D3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52" y="3993822"/>
            <a:ext cx="6164009" cy="181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59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8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F33C4-0BC2-AD92-E587-72E89B8E98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Thanks!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84CB7C-662D-0C03-1BC3-D1CE36BEAE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- Yayun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235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155DC-C485-6EFB-BC8F-656B4CBE6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75785-4DEA-F311-43FC-73945A3C6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rgbClr val="00B0F0"/>
                </a:solidFill>
              </a:rPr>
              <a:t>小程序</a:t>
            </a:r>
            <a:r>
              <a:rPr lang="en-US" altLang="zh-CN" dirty="0">
                <a:solidFill>
                  <a:srgbClr val="00B0F0"/>
                </a:solidFill>
              </a:rPr>
              <a:t>·</a:t>
            </a:r>
            <a:r>
              <a:rPr lang="zh-CN" altLang="en-US" dirty="0">
                <a:solidFill>
                  <a:srgbClr val="00B0F0"/>
                </a:solidFill>
              </a:rPr>
              <a:t>云开发</a:t>
            </a:r>
            <a:endParaRPr lang="en-US" altLang="zh-CN" dirty="0">
              <a:solidFill>
                <a:srgbClr val="00B0F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开通云开发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调查问卷云开发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1314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latinLnBrk="1"/>
            <a:r>
              <a:rPr lang="zh-CN" altLang="en-US" dirty="0"/>
              <a:t>小程序</a:t>
            </a:r>
            <a:r>
              <a:rPr lang="en-US" altLang="zh-CN" dirty="0"/>
              <a:t>·</a:t>
            </a:r>
            <a:r>
              <a:rPr lang="zh-CN" altLang="en-US" dirty="0"/>
              <a:t>云开发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5A421-49B3-97C6-1CE0-E71AB6AD7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2286000"/>
            <a:ext cx="10041805" cy="352224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云开发（</a:t>
            </a:r>
            <a:r>
              <a:rPr lang="en-US" altLang="zh-CN" dirty="0"/>
              <a:t>Tencent Cloud Base, TCB</a:t>
            </a:r>
            <a:r>
              <a:rPr lang="zh-CN" altLang="en-US" dirty="0"/>
              <a:t>）是腾讯提供的一套完整原生云端支持和微信服务支持，开发者无需搭建第三方服务器，就可以直接使用云端能力开发微信小程序、小游戏。</a:t>
            </a:r>
            <a:endParaRPr lang="en-US" altLang="zh-CN" dirty="0"/>
          </a:p>
        </p:txBody>
      </p:sp>
      <p:pic>
        <p:nvPicPr>
          <p:cNvPr id="1026" name="Picture 2" descr="小程序·云开发">
            <a:extLst>
              <a:ext uri="{FF2B5EF4-FFF2-40B4-BE49-F238E27FC236}">
                <a16:creationId xmlns:a16="http://schemas.microsoft.com/office/drawing/2014/main" id="{2969A916-0B14-7B30-FEC2-A6244A467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7316" y="171876"/>
            <a:ext cx="1773767" cy="1879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BA074ACE-0197-7620-AA91-0D8B7A9FA0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8" t="18995" b="5785"/>
          <a:stretch/>
        </p:blipFill>
        <p:spPr bwMode="auto">
          <a:xfrm>
            <a:off x="1508485" y="3429000"/>
            <a:ext cx="9235715" cy="3075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237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latinLnBrk="1"/>
            <a:r>
              <a:rPr lang="zh-CN" altLang="en-US" dirty="0"/>
              <a:t>小程序</a:t>
            </a:r>
            <a:r>
              <a:rPr lang="en-US" altLang="zh-CN" dirty="0"/>
              <a:t>·</a:t>
            </a:r>
            <a:r>
              <a:rPr lang="zh-CN" altLang="en-US" dirty="0"/>
              <a:t>云开发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5A421-49B3-97C6-1CE0-E71AB6AD7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2286000"/>
            <a:ext cx="10041805" cy="352224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以小程序文件上传功能为例</a:t>
            </a:r>
            <a:endParaRPr lang="en-US" altLang="zh-CN" dirty="0"/>
          </a:p>
        </p:txBody>
      </p:sp>
      <p:pic>
        <p:nvPicPr>
          <p:cNvPr id="1026" name="Picture 2" descr="小程序·云开发">
            <a:extLst>
              <a:ext uri="{FF2B5EF4-FFF2-40B4-BE49-F238E27FC236}">
                <a16:creationId xmlns:a16="http://schemas.microsoft.com/office/drawing/2014/main" id="{2969A916-0B14-7B30-FEC2-A6244A467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7316" y="171876"/>
            <a:ext cx="1773767" cy="1879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ADC081B5-AE1B-063F-5818-8B2FC0AFDA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7" t="24791" r="4097" b="2741"/>
          <a:stretch/>
        </p:blipFill>
        <p:spPr bwMode="auto">
          <a:xfrm>
            <a:off x="1024126" y="2845892"/>
            <a:ext cx="9956151" cy="352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940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80E0-5DA6-1CF1-EC89-5F62DFA5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latinLnBrk="1"/>
            <a:r>
              <a:rPr lang="zh-CN" altLang="en-US" dirty="0"/>
              <a:t>小程序</a:t>
            </a:r>
            <a:r>
              <a:rPr lang="en-US" altLang="zh-CN" dirty="0"/>
              <a:t>·</a:t>
            </a:r>
            <a:r>
              <a:rPr lang="zh-CN" altLang="en-US" dirty="0"/>
              <a:t>云开发 </a:t>
            </a:r>
            <a:endParaRPr lang="en-US" dirty="0"/>
          </a:p>
        </p:txBody>
      </p:sp>
      <p:pic>
        <p:nvPicPr>
          <p:cNvPr id="1026" name="Picture 2" descr="小程序·云开发">
            <a:extLst>
              <a:ext uri="{FF2B5EF4-FFF2-40B4-BE49-F238E27FC236}">
                <a16:creationId xmlns:a16="http://schemas.microsoft.com/office/drawing/2014/main" id="{2969A916-0B14-7B30-FEC2-A6244A467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7316" y="171876"/>
            <a:ext cx="1773767" cy="1879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EDCD073A-E472-EFFC-72F2-FED1E1DA2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63" y="1933570"/>
            <a:ext cx="11380055" cy="407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75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F85AB-C462-178A-F280-FB5D9851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小程序</a:t>
            </a:r>
            <a:r>
              <a:rPr lang="en-US" altLang="zh-CN" dirty="0"/>
              <a:t>·</a:t>
            </a:r>
            <a:r>
              <a:rPr lang="zh-CN" altLang="en-US" dirty="0"/>
              <a:t>云开发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E272B-B5F8-7F4A-E41D-D6A4148BE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Wingdings" panose="05000000000000000000" pitchFamily="2" charset="2"/>
              <a:buChar char="§"/>
            </a:pPr>
            <a:r>
              <a:rPr lang="zh-CN" altLang="en-US" dirty="0"/>
              <a:t>小程序</a:t>
            </a:r>
            <a:r>
              <a:rPr lang="en-US" altLang="zh-CN" dirty="0"/>
              <a:t>·</a:t>
            </a:r>
            <a:r>
              <a:rPr lang="zh-CN" altLang="en-US" dirty="0"/>
              <a:t>云开发功能</a:t>
            </a:r>
            <a:endParaRPr lang="en-US" altLang="zh-CN" dirty="0"/>
          </a:p>
          <a:p>
            <a:pPr algn="l">
              <a:buFont typeface="Wingdings" panose="05000000000000000000" pitchFamily="2" charset="2"/>
              <a:buChar char="§"/>
            </a:pPr>
            <a:endParaRPr lang="en-US" altLang="zh-C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1EDC048-489F-9C61-6BFF-727AC86F4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162" y="3109566"/>
            <a:ext cx="2850641" cy="2937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C9DA47B-C8A1-3395-7C14-88B4BB7CB1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4821" y="3109565"/>
            <a:ext cx="2804830" cy="2937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E369D77-CAC9-361D-5670-CE257CD69E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2670" y="3109566"/>
            <a:ext cx="2777805" cy="2937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C30341D-4B3B-5B4E-B224-410F84F45A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2596" y="499282"/>
            <a:ext cx="4609381" cy="23480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0859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F85AB-C462-178A-F280-FB5D9851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小程序</a:t>
            </a:r>
            <a:r>
              <a:rPr lang="en-US" altLang="zh-CN" dirty="0"/>
              <a:t>·</a:t>
            </a:r>
            <a:r>
              <a:rPr lang="zh-CN" altLang="en-US" dirty="0"/>
              <a:t>云开发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E272B-B5F8-7F4A-E41D-D6A4148BE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5452872" cy="4023360"/>
          </a:xfrm>
        </p:spPr>
        <p:txBody>
          <a:bodyPr>
            <a:normAutofit fontScale="92500" lnSpcReduction="10000"/>
          </a:bodyPr>
          <a:lstStyle/>
          <a:p>
            <a:pPr algn="l">
              <a:buFont typeface="Wingdings" panose="05000000000000000000" pitchFamily="2" charset="2"/>
              <a:buChar char="§"/>
            </a:pPr>
            <a:r>
              <a:rPr lang="zh-CN" altLang="en-US" dirty="0"/>
              <a:t>小程序</a:t>
            </a:r>
            <a:r>
              <a:rPr lang="en-US" altLang="zh-CN" dirty="0"/>
              <a:t>·</a:t>
            </a:r>
            <a:r>
              <a:rPr lang="zh-CN" altLang="en-US" dirty="0"/>
              <a:t>云开发缺点</a:t>
            </a:r>
            <a:endParaRPr lang="en-US" altLang="zh-CN" dirty="0"/>
          </a:p>
          <a:p>
            <a:pPr marL="470916" lvl="1" indent="-342900">
              <a:buFont typeface="+mj-lt"/>
              <a:buAutoNum type="arabicPeriod"/>
            </a:pP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云函数运算时间不得超过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3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秒</a:t>
            </a:r>
          </a:p>
          <a:p>
            <a:pPr marL="470916" lvl="1" indent="-342900">
              <a:buFont typeface="+mj-lt"/>
              <a:buAutoNum type="arabicPeriod"/>
            </a:pP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云函数单次返回数据不得超过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1M</a:t>
            </a:r>
          </a:p>
          <a:p>
            <a:pPr marL="470916" lvl="1" indent="-342900">
              <a:buFont typeface="+mj-lt"/>
              <a:buAutoNum type="arabicPeriod"/>
            </a:pP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云函数读取数据库较慢</a:t>
            </a:r>
          </a:p>
          <a:p>
            <a:pPr marL="470916" lvl="1" indent="-342900">
              <a:buFont typeface="+mj-lt"/>
              <a:buAutoNum type="arabicPeriod"/>
            </a:pP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云函数并发次数有限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,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免费版并发数只有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20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次</a:t>
            </a:r>
          </a:p>
          <a:p>
            <a:pPr marL="470916" lvl="1" indent="-342900">
              <a:buFont typeface="+mj-lt"/>
              <a:buAutoNum type="arabicPeriod"/>
            </a:pP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云函数不适合做数据库的较大数量查询功能</a:t>
            </a:r>
          </a:p>
          <a:p>
            <a:pPr marL="470916" lvl="1" indent="-342900">
              <a:buFont typeface="+mj-lt"/>
              <a:buAutoNum type="arabicPeriod"/>
            </a:pP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云函数云端测试功能超慢</a:t>
            </a:r>
          </a:p>
          <a:p>
            <a:pPr marL="470916" lvl="1" indent="-342900">
              <a:buFont typeface="+mj-lt"/>
              <a:buAutoNum type="arabicPeriod"/>
            </a:pP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云函数读取云数据库单次最多读取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100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条</a:t>
            </a:r>
          </a:p>
          <a:p>
            <a:pPr marL="470916" lvl="1" indent="-342900">
              <a:buFont typeface="+mj-lt"/>
              <a:buAutoNum type="arabicPeriod"/>
            </a:pP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小程序前端读取云数据库单次最多读取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20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条</a:t>
            </a:r>
          </a:p>
          <a:p>
            <a:pPr marL="470916" lvl="1" indent="-342900">
              <a:buFont typeface="+mj-lt"/>
              <a:buAutoNum type="arabicPeriod"/>
            </a:pP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异步请求需要通过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Promise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来处理</a:t>
            </a:r>
          </a:p>
          <a:p>
            <a:pPr marL="470916" lvl="1" indent="-342900">
              <a:buFont typeface="+mj-lt"/>
              <a:buAutoNum type="arabicPeriod"/>
            </a:pP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权限结构比较简单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,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定制化能力稍弱</a:t>
            </a:r>
          </a:p>
          <a:p>
            <a:pPr marL="470916" lvl="1" indent="-342900">
              <a:buFont typeface="+mj-lt"/>
              <a:buAutoNum type="arabicPeriod"/>
            </a:pP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对外开放限制多</a:t>
            </a:r>
          </a:p>
          <a:p>
            <a:pPr marL="470916" lvl="1" indent="-342900">
              <a:buFont typeface="+mj-lt"/>
              <a:buAutoNum type="arabicPeriod"/>
            </a:pP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后期移植不方便</a:t>
            </a:r>
            <a:endParaRPr lang="zh-CN" altLang="en-US" b="0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7E76BFD-3A37-9057-90F7-A79CB005C5BE}"/>
              </a:ext>
            </a:extLst>
          </p:cNvPr>
          <p:cNvSpPr/>
          <p:nvPr/>
        </p:nvSpPr>
        <p:spPr>
          <a:xfrm>
            <a:off x="6214533" y="3606800"/>
            <a:ext cx="736600" cy="3132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8BBC7DD-2BA9-DC02-4B05-A92028630060}"/>
              </a:ext>
            </a:extLst>
          </p:cNvPr>
          <p:cNvSpPr txBox="1">
            <a:spLocks/>
          </p:cNvSpPr>
          <p:nvPr/>
        </p:nvSpPr>
        <p:spPr>
          <a:xfrm>
            <a:off x="7391062" y="2768600"/>
            <a:ext cx="3911937" cy="2455333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小程序云开发适用于数据量不大，业务逻辑不复杂，对性能要求不高的场景。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对于中小型团队，云开发上手快、入门成本低，缺点基本可以忽略，非常具有学习的价值。</a:t>
            </a:r>
            <a:endParaRPr lang="zh-CN" altLang="en-US" dirty="0">
              <a:solidFill>
                <a:srgbClr val="121212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1055419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C1C93EF2-4785-427F-84A5-F1666490E9CE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3961</TotalTime>
  <Words>3016</Words>
  <Application>Microsoft Office PowerPoint</Application>
  <PresentationFormat>Widescreen</PresentationFormat>
  <Paragraphs>345</Paragraphs>
  <Slides>32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3" baseType="lpstr">
      <vt:lpstr>-apple-system</vt:lpstr>
      <vt:lpstr>微软雅黑</vt:lpstr>
      <vt:lpstr>pingfang SC</vt:lpstr>
      <vt:lpstr>Arial</vt:lpstr>
      <vt:lpstr>Calibri</vt:lpstr>
      <vt:lpstr>Consolas</vt:lpstr>
      <vt:lpstr>Tw Cen MT</vt:lpstr>
      <vt:lpstr>Tw Cen MT Condensed</vt:lpstr>
      <vt:lpstr>Wingdings</vt:lpstr>
      <vt:lpstr>Wingdings 3</vt:lpstr>
      <vt:lpstr>Integral</vt:lpstr>
      <vt:lpstr>调查问卷云开发</vt:lpstr>
      <vt:lpstr>Q&amp;A – 课程</vt:lpstr>
      <vt:lpstr>目录</vt:lpstr>
      <vt:lpstr>目录</vt:lpstr>
      <vt:lpstr>小程序·云开发 </vt:lpstr>
      <vt:lpstr>小程序·云开发 </vt:lpstr>
      <vt:lpstr>小程序·云开发 </vt:lpstr>
      <vt:lpstr>小程序·云开发 </vt:lpstr>
      <vt:lpstr>小程序·云开发 </vt:lpstr>
      <vt:lpstr>目录</vt:lpstr>
      <vt:lpstr>小程序·云开发 </vt:lpstr>
      <vt:lpstr>小程序·云开发 </vt:lpstr>
      <vt:lpstr>小程序·云开发 </vt:lpstr>
      <vt:lpstr>小程序·云开发 </vt:lpstr>
      <vt:lpstr>目录</vt:lpstr>
      <vt:lpstr>目录</vt:lpstr>
      <vt:lpstr>目录</vt:lpstr>
      <vt:lpstr>调查问卷云开发</vt:lpstr>
      <vt:lpstr>调查问卷云开发</vt:lpstr>
      <vt:lpstr>调查问卷云开发</vt:lpstr>
      <vt:lpstr>调查问卷云开发</vt:lpstr>
      <vt:lpstr>调查问卷云开发</vt:lpstr>
      <vt:lpstr>目录</vt:lpstr>
      <vt:lpstr>调查问卷云开发</vt:lpstr>
      <vt:lpstr>调查问卷云开发</vt:lpstr>
      <vt:lpstr>调查问卷云开发</vt:lpstr>
      <vt:lpstr>调查问卷云开发</vt:lpstr>
      <vt:lpstr>目录</vt:lpstr>
      <vt:lpstr>调查问卷云开发-上传头像</vt:lpstr>
      <vt:lpstr>调查问卷云开发-上传头像</vt:lpstr>
      <vt:lpstr>调查问卷云开发-上传头像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微信小程序</dc:title>
  <dc:creator>Yayun Bao</dc:creator>
  <cp:lastModifiedBy>Yayun Bao</cp:lastModifiedBy>
  <cp:revision>697</cp:revision>
  <dcterms:created xsi:type="dcterms:W3CDTF">2022-12-05T11:42:09Z</dcterms:created>
  <dcterms:modified xsi:type="dcterms:W3CDTF">2023-04-19T06:59:51Z</dcterms:modified>
</cp:coreProperties>
</file>