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718" r:id="rId3"/>
    <p:sldId id="1142" r:id="rId5"/>
    <p:sldId id="1144" r:id="rId6"/>
  </p:sldIdLst>
  <p:sldSz cx="12192000" cy="6858000"/>
  <p:notesSz cx="6858000" cy="9144000"/>
  <p:custDataLst>
    <p:tags r:id="rId11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407" userDrawn="1">
          <p15:clr>
            <a:srgbClr val="A4A3A4"/>
          </p15:clr>
        </p15:guide>
        <p15:guide id="5" orient="horz" pos="1900" userDrawn="1">
          <p15:clr>
            <a:srgbClr val="A4A3A4"/>
          </p15:clr>
        </p15:guide>
        <p15:guide id="8" pos="3576" userDrawn="1">
          <p15:clr>
            <a:srgbClr val="A4A3A4"/>
          </p15:clr>
        </p15:guide>
        <p15:guide id="9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7962" autoAdjust="0"/>
  </p:normalViewPr>
  <p:slideViewPr>
    <p:cSldViewPr snapToGrid="0" showGuides="1">
      <p:cViewPr varScale="1">
        <p:scale>
          <a:sx n="100" d="100"/>
          <a:sy n="100" d="100"/>
        </p:scale>
        <p:origin x="702" y="90"/>
      </p:cViewPr>
      <p:guideLst>
        <p:guide orient="horz" pos="3407"/>
        <p:guide orient="horz" pos="1900"/>
        <p:guide pos="3576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[工作簿1]Sheet1!$C$1:$C$2</c:f>
              <c:strCache>
                <c:ptCount val="1"/>
                <c:pt idx="0">
                  <c:v>Adam 交叉熵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[工作簿1]Sheet1!$A$3:$B$6</c:f>
              <c:multiLvlStrCache>
                <c:ptCount val="4"/>
                <c:lvl>
                  <c:pt idx="0">
                    <c:v>accuracy</c:v>
                  </c:pt>
                  <c:pt idx="1">
                    <c:v>error rate</c:v>
                  </c:pt>
                  <c:pt idx="2">
                    <c:v>accuracy</c:v>
                  </c:pt>
                  <c:pt idx="3">
                    <c:v>error rate</c:v>
                  </c:pt>
                </c:lvl>
                <c:lvl>
                  <c:pt idx="0">
                    <c:v>VGG16</c:v>
                  </c:pt>
                  <c:pt idx="2">
                    <c:v>RepVGG</c:v>
                  </c:pt>
                </c:lvl>
              </c:multiLvlStrCache>
            </c:multiLvlStrRef>
          </c:cat>
          <c:val>
            <c:numRef>
              <c:f>[工作簿1]Sheet1!$C$3:$C$6</c:f>
              <c:numCache>
                <c:formatCode>0%</c:formatCode>
                <c:ptCount val="4"/>
                <c:pt idx="0">
                  <c:v>0.50625</c:v>
                </c:pt>
                <c:pt idx="1">
                  <c:v>0.49375</c:v>
                </c:pt>
                <c:pt idx="2">
                  <c:v>0.496527</c:v>
                </c:pt>
                <c:pt idx="3">
                  <c:v>0.503472</c:v>
                </c:pt>
              </c:numCache>
            </c:numRef>
          </c:val>
        </c:ser>
        <c:ser>
          <c:idx val="1"/>
          <c:order val="1"/>
          <c:tx>
            <c:strRef>
              <c:f>[工作簿1]Sheet1!$D$1:$D$2</c:f>
              <c:strCache>
                <c:ptCount val="1"/>
                <c:pt idx="0">
                  <c:v>Adam NLL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[工作簿1]Sheet1!$A$3:$B$6</c:f>
              <c:multiLvlStrCache>
                <c:ptCount val="4"/>
                <c:lvl>
                  <c:pt idx="0">
                    <c:v>accuracy</c:v>
                  </c:pt>
                  <c:pt idx="1">
                    <c:v>error rate</c:v>
                  </c:pt>
                  <c:pt idx="2">
                    <c:v>accuracy</c:v>
                  </c:pt>
                  <c:pt idx="3">
                    <c:v>error rate</c:v>
                  </c:pt>
                </c:lvl>
                <c:lvl>
                  <c:pt idx="0">
                    <c:v>VGG16</c:v>
                  </c:pt>
                  <c:pt idx="2">
                    <c:v>RepVGG</c:v>
                  </c:pt>
                </c:lvl>
              </c:multiLvlStrCache>
            </c:multiLvlStrRef>
          </c:cat>
          <c:val>
            <c:numRef>
              <c:f>[工作簿1]Sheet1!$D$3:$D$6</c:f>
              <c:numCache>
                <c:formatCode>0%</c:formatCode>
                <c:ptCount val="4"/>
                <c:pt idx="0">
                  <c:v>0.49375</c:v>
                </c:pt>
                <c:pt idx="1">
                  <c:v>0.50625</c:v>
                </c:pt>
                <c:pt idx="2">
                  <c:v>0.45625</c:v>
                </c:pt>
                <c:pt idx="3">
                  <c:v>0.54375</c:v>
                </c:pt>
              </c:numCache>
            </c:numRef>
          </c:val>
        </c:ser>
        <c:ser>
          <c:idx val="2"/>
          <c:order val="2"/>
          <c:tx>
            <c:strRef>
              <c:f>[工作簿1]Sheet1!$E$1:$E$2</c:f>
              <c:strCache>
                <c:ptCount val="1"/>
                <c:pt idx="0">
                  <c:v>Momentum 交叉熵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[工作簿1]Sheet1!$A$3:$B$6</c:f>
              <c:multiLvlStrCache>
                <c:ptCount val="4"/>
                <c:lvl>
                  <c:pt idx="0">
                    <c:v>accuracy</c:v>
                  </c:pt>
                  <c:pt idx="1">
                    <c:v>error rate</c:v>
                  </c:pt>
                  <c:pt idx="2">
                    <c:v>accuracy</c:v>
                  </c:pt>
                  <c:pt idx="3">
                    <c:v>error rate</c:v>
                  </c:pt>
                </c:lvl>
                <c:lvl>
                  <c:pt idx="0">
                    <c:v>VGG16</c:v>
                  </c:pt>
                  <c:pt idx="2">
                    <c:v>RepVGG</c:v>
                  </c:pt>
                </c:lvl>
              </c:multiLvlStrCache>
            </c:multiLvlStrRef>
          </c:cat>
          <c:val>
            <c:numRef>
              <c:f>[工作簿1]Sheet1!$E$3:$E$6</c:f>
              <c:numCache>
                <c:formatCode>0%</c:formatCode>
                <c:ptCount val="4"/>
                <c:pt idx="0">
                  <c:v>0.253125</c:v>
                </c:pt>
                <c:pt idx="1">
                  <c:v>0.746875</c:v>
                </c:pt>
                <c:pt idx="2">
                  <c:v>0.157812</c:v>
                </c:pt>
                <c:pt idx="3">
                  <c:v>0.842187</c:v>
                </c:pt>
              </c:numCache>
            </c:numRef>
          </c:val>
        </c:ser>
        <c:ser>
          <c:idx val="3"/>
          <c:order val="3"/>
          <c:tx>
            <c:strRef>
              <c:f>[工作簿1]Sheet1!$F$1:$F$2</c:f>
              <c:strCache>
                <c:ptCount val="1"/>
                <c:pt idx="0">
                  <c:v>Momentum NLL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[工作簿1]Sheet1!$A$3:$B$6</c:f>
              <c:multiLvlStrCache>
                <c:ptCount val="4"/>
                <c:lvl>
                  <c:pt idx="0">
                    <c:v>accuracy</c:v>
                  </c:pt>
                  <c:pt idx="1">
                    <c:v>error rate</c:v>
                  </c:pt>
                  <c:pt idx="2">
                    <c:v>accuracy</c:v>
                  </c:pt>
                  <c:pt idx="3">
                    <c:v>error rate</c:v>
                  </c:pt>
                </c:lvl>
                <c:lvl>
                  <c:pt idx="0">
                    <c:v>VGG16</c:v>
                  </c:pt>
                  <c:pt idx="2">
                    <c:v>RepVGG</c:v>
                  </c:pt>
                </c:lvl>
              </c:multiLvlStrCache>
            </c:multiLvlStrRef>
          </c:cat>
          <c:val>
            <c:numRef>
              <c:f>[工作簿1]Sheet1!$F$3:$F$6</c:f>
              <c:numCache>
                <c:formatCode>0%</c:formatCode>
                <c:ptCount val="4"/>
                <c:pt idx="0">
                  <c:v>0.25625</c:v>
                </c:pt>
                <c:pt idx="1">
                  <c:v>0.74375</c:v>
                </c:pt>
                <c:pt idx="2">
                  <c:v>0.148437</c:v>
                </c:pt>
                <c:pt idx="3">
                  <c:v>0.851562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266928"/>
        <c:axId val="971273584"/>
      </c:barChart>
      <c:catAx>
        <c:axId val="97126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1273584"/>
        <c:crosses val="autoZero"/>
        <c:auto val="1"/>
        <c:lblAlgn val="ctr"/>
        <c:lblOffset val="100"/>
        <c:noMultiLvlLbl val="0"/>
      </c:catAx>
      <c:valAx>
        <c:axId val="9712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126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tags" Target="../tags/tag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3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矩形: 圆角 1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11537599" y="58831"/>
            <a:ext cx="463826" cy="2516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37964" y="0"/>
            <a:ext cx="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DBE7AFF-4025-4461-9F9F-2672A6707FC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2101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TWO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61946" y="3062258"/>
            <a:ext cx="6419215" cy="989965"/>
            <a:chOff x="1298419" y="2297728"/>
            <a:chExt cx="6419215" cy="989965"/>
          </a:xfrm>
        </p:grpSpPr>
        <p:sp>
          <p:nvSpPr>
            <p:cNvPr id="19" name="文本框 18"/>
            <p:cNvSpPr txBox="1"/>
            <p:nvPr/>
          </p:nvSpPr>
          <p:spPr>
            <a:xfrm>
              <a:off x="1298419" y="2297728"/>
              <a:ext cx="6419215" cy="85915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kumimoji="1" lang="zh-CN" altLang="en-US" sz="5000" dirty="0">
                  <a:solidFill>
                    <a:schemeClr val="bg1"/>
                  </a:solidFill>
                  <a:latin typeface="+mj-ea"/>
                  <a:ea typeface="+mj-ea"/>
                </a:rPr>
                <a:t>动物识别模型搭建</a:t>
              </a:r>
              <a:endParaRPr kumimoji="1" lang="zh-CN" altLang="en-US" sz="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39159" y="3010833"/>
              <a:ext cx="4610100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I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dentification Model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building</a:t>
              </a:r>
              <a:endParaRPr kumimoji="1"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628532" y="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陈增耀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动物识别模型</a:t>
            </a:r>
            <a:r>
              <a:rPr dirty="0"/>
              <a:t>搭建</a:t>
            </a:r>
            <a:endParaRPr dirty="0"/>
          </a:p>
        </p:txBody>
      </p:sp>
      <p:sp>
        <p:nvSpPr>
          <p:cNvPr id="3" name="椭圆 2"/>
          <p:cNvSpPr/>
          <p:nvPr/>
        </p:nvSpPr>
        <p:spPr>
          <a:xfrm>
            <a:off x="1838451" y="1451844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92250" y="1200384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1316" y="1333345"/>
            <a:ext cx="178054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VGG16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46061" y="1448669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55116" y="1333980"/>
            <a:ext cx="17907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02.RepVGG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price-ticket_70951"/>
          <p:cNvSpPr/>
          <p:nvPr/>
        </p:nvSpPr>
        <p:spPr>
          <a:xfrm>
            <a:off x="1152196" y="1360537"/>
            <a:ext cx="341960" cy="341428"/>
          </a:xfrm>
          <a:custGeom>
            <a:avLst/>
            <a:gdLst>
              <a:gd name="T0" fmla="*/ 370 w 413"/>
              <a:gd name="T1" fmla="*/ 139 h 413"/>
              <a:gd name="T2" fmla="*/ 353 w 413"/>
              <a:gd name="T3" fmla="*/ 61 h 413"/>
              <a:gd name="T4" fmla="*/ 274 w 413"/>
              <a:gd name="T5" fmla="*/ 43 h 413"/>
              <a:gd name="T6" fmla="*/ 207 w 413"/>
              <a:gd name="T7" fmla="*/ 0 h 413"/>
              <a:gd name="T8" fmla="*/ 139 w 413"/>
              <a:gd name="T9" fmla="*/ 43 h 413"/>
              <a:gd name="T10" fmla="*/ 43 w 413"/>
              <a:gd name="T11" fmla="*/ 103 h 413"/>
              <a:gd name="T12" fmla="*/ 18 w 413"/>
              <a:gd name="T13" fmla="*/ 164 h 413"/>
              <a:gd name="T14" fmla="*/ 18 w 413"/>
              <a:gd name="T15" fmla="*/ 249 h 413"/>
              <a:gd name="T16" fmla="*/ 43 w 413"/>
              <a:gd name="T17" fmla="*/ 310 h 413"/>
              <a:gd name="T18" fmla="*/ 103 w 413"/>
              <a:gd name="T19" fmla="*/ 370 h 413"/>
              <a:gd name="T20" fmla="*/ 164 w 413"/>
              <a:gd name="T21" fmla="*/ 396 h 413"/>
              <a:gd name="T22" fmla="*/ 249 w 413"/>
              <a:gd name="T23" fmla="*/ 396 h 413"/>
              <a:gd name="T24" fmla="*/ 310 w 413"/>
              <a:gd name="T25" fmla="*/ 370 h 413"/>
              <a:gd name="T26" fmla="*/ 370 w 413"/>
              <a:gd name="T27" fmla="*/ 274 h 413"/>
              <a:gd name="T28" fmla="*/ 413 w 413"/>
              <a:gd name="T29" fmla="*/ 207 h 413"/>
              <a:gd name="T30" fmla="*/ 146 w 413"/>
              <a:gd name="T31" fmla="*/ 261 h 413"/>
              <a:gd name="T32" fmla="*/ 104 w 413"/>
              <a:gd name="T33" fmla="*/ 225 h 413"/>
              <a:gd name="T34" fmla="*/ 88 w 413"/>
              <a:gd name="T35" fmla="*/ 192 h 413"/>
              <a:gd name="T36" fmla="*/ 89 w 413"/>
              <a:gd name="T37" fmla="*/ 261 h 413"/>
              <a:gd name="T38" fmla="*/ 69 w 413"/>
              <a:gd name="T39" fmla="*/ 167 h 413"/>
              <a:gd name="T40" fmla="*/ 113 w 413"/>
              <a:gd name="T41" fmla="*/ 201 h 413"/>
              <a:gd name="T42" fmla="*/ 129 w 413"/>
              <a:gd name="T43" fmla="*/ 233 h 413"/>
              <a:gd name="T44" fmla="*/ 127 w 413"/>
              <a:gd name="T45" fmla="*/ 167 h 413"/>
              <a:gd name="T46" fmla="*/ 146 w 413"/>
              <a:gd name="T47" fmla="*/ 261 h 413"/>
              <a:gd name="T48" fmla="*/ 224 w 413"/>
              <a:gd name="T49" fmla="*/ 261 h 413"/>
              <a:gd name="T50" fmla="*/ 165 w 413"/>
              <a:gd name="T51" fmla="*/ 167 h 413"/>
              <a:gd name="T52" fmla="*/ 222 w 413"/>
              <a:gd name="T53" fmla="*/ 185 h 413"/>
              <a:gd name="T54" fmla="*/ 186 w 413"/>
              <a:gd name="T55" fmla="*/ 204 h 413"/>
              <a:gd name="T56" fmla="*/ 220 w 413"/>
              <a:gd name="T57" fmla="*/ 221 h 413"/>
              <a:gd name="T58" fmla="*/ 186 w 413"/>
              <a:gd name="T59" fmla="*/ 243 h 413"/>
              <a:gd name="T60" fmla="*/ 224 w 413"/>
              <a:gd name="T61" fmla="*/ 261 h 413"/>
              <a:gd name="T62" fmla="*/ 327 w 413"/>
              <a:gd name="T63" fmla="*/ 261 h 413"/>
              <a:gd name="T64" fmla="*/ 297 w 413"/>
              <a:gd name="T65" fmla="*/ 220 h 413"/>
              <a:gd name="T66" fmla="*/ 292 w 413"/>
              <a:gd name="T67" fmla="*/ 192 h 413"/>
              <a:gd name="T68" fmla="*/ 278 w 413"/>
              <a:gd name="T69" fmla="*/ 261 h 413"/>
              <a:gd name="T70" fmla="*/ 232 w 413"/>
              <a:gd name="T71" fmla="*/ 167 h 413"/>
              <a:gd name="T72" fmla="*/ 262 w 413"/>
              <a:gd name="T73" fmla="*/ 206 h 413"/>
              <a:gd name="T74" fmla="*/ 268 w 413"/>
              <a:gd name="T75" fmla="*/ 238 h 413"/>
              <a:gd name="T76" fmla="*/ 282 w 413"/>
              <a:gd name="T77" fmla="*/ 167 h 413"/>
              <a:gd name="T78" fmla="*/ 312 w 413"/>
              <a:gd name="T79" fmla="*/ 207 h 413"/>
              <a:gd name="T80" fmla="*/ 317 w 413"/>
              <a:gd name="T81" fmla="*/ 238 h 413"/>
              <a:gd name="T82" fmla="*/ 330 w 413"/>
              <a:gd name="T83" fmla="*/ 167 h 413"/>
              <a:gd name="T84" fmla="*/ 327 w 413"/>
              <a:gd name="T85" fmla="*/ 26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3" h="413">
                <a:moveTo>
                  <a:pt x="396" y="164"/>
                </a:moveTo>
                <a:lnTo>
                  <a:pt x="370" y="139"/>
                </a:lnTo>
                <a:lnTo>
                  <a:pt x="370" y="103"/>
                </a:lnTo>
                <a:cubicBezTo>
                  <a:pt x="370" y="87"/>
                  <a:pt x="364" y="72"/>
                  <a:pt x="353" y="61"/>
                </a:cubicBezTo>
                <a:cubicBezTo>
                  <a:pt x="341" y="49"/>
                  <a:pt x="326" y="43"/>
                  <a:pt x="310" y="43"/>
                </a:cubicBezTo>
                <a:lnTo>
                  <a:pt x="274" y="43"/>
                </a:lnTo>
                <a:lnTo>
                  <a:pt x="249" y="18"/>
                </a:lnTo>
                <a:cubicBezTo>
                  <a:pt x="238" y="6"/>
                  <a:pt x="223" y="0"/>
                  <a:pt x="207" y="0"/>
                </a:cubicBezTo>
                <a:cubicBezTo>
                  <a:pt x="191" y="0"/>
                  <a:pt x="176" y="6"/>
                  <a:pt x="164" y="18"/>
                </a:cubicBezTo>
                <a:lnTo>
                  <a:pt x="139" y="43"/>
                </a:lnTo>
                <a:lnTo>
                  <a:pt x="103" y="43"/>
                </a:lnTo>
                <a:cubicBezTo>
                  <a:pt x="70" y="43"/>
                  <a:pt x="43" y="70"/>
                  <a:pt x="43" y="103"/>
                </a:cubicBezTo>
                <a:lnTo>
                  <a:pt x="43" y="139"/>
                </a:lnTo>
                <a:lnTo>
                  <a:pt x="18" y="164"/>
                </a:lnTo>
                <a:cubicBezTo>
                  <a:pt x="6" y="176"/>
                  <a:pt x="0" y="191"/>
                  <a:pt x="0" y="207"/>
                </a:cubicBezTo>
                <a:cubicBezTo>
                  <a:pt x="0" y="223"/>
                  <a:pt x="6" y="238"/>
                  <a:pt x="18" y="249"/>
                </a:cubicBezTo>
                <a:lnTo>
                  <a:pt x="43" y="274"/>
                </a:lnTo>
                <a:lnTo>
                  <a:pt x="43" y="310"/>
                </a:lnTo>
                <a:cubicBezTo>
                  <a:pt x="43" y="326"/>
                  <a:pt x="49" y="341"/>
                  <a:pt x="61" y="353"/>
                </a:cubicBezTo>
                <a:cubicBezTo>
                  <a:pt x="72" y="364"/>
                  <a:pt x="87" y="370"/>
                  <a:pt x="103" y="370"/>
                </a:cubicBezTo>
                <a:lnTo>
                  <a:pt x="139" y="370"/>
                </a:lnTo>
                <a:lnTo>
                  <a:pt x="164" y="396"/>
                </a:lnTo>
                <a:cubicBezTo>
                  <a:pt x="176" y="407"/>
                  <a:pt x="191" y="413"/>
                  <a:pt x="207" y="413"/>
                </a:cubicBezTo>
                <a:cubicBezTo>
                  <a:pt x="223" y="413"/>
                  <a:pt x="238" y="407"/>
                  <a:pt x="249" y="396"/>
                </a:cubicBezTo>
                <a:lnTo>
                  <a:pt x="274" y="370"/>
                </a:lnTo>
                <a:lnTo>
                  <a:pt x="310" y="370"/>
                </a:lnTo>
                <a:cubicBezTo>
                  <a:pt x="343" y="370"/>
                  <a:pt x="370" y="343"/>
                  <a:pt x="370" y="310"/>
                </a:cubicBezTo>
                <a:lnTo>
                  <a:pt x="370" y="274"/>
                </a:lnTo>
                <a:lnTo>
                  <a:pt x="396" y="249"/>
                </a:lnTo>
                <a:cubicBezTo>
                  <a:pt x="407" y="238"/>
                  <a:pt x="413" y="223"/>
                  <a:pt x="413" y="207"/>
                </a:cubicBezTo>
                <a:cubicBezTo>
                  <a:pt x="413" y="191"/>
                  <a:pt x="407" y="176"/>
                  <a:pt x="396" y="164"/>
                </a:cubicBezTo>
                <a:close/>
                <a:moveTo>
                  <a:pt x="146" y="261"/>
                </a:moveTo>
                <a:lnTo>
                  <a:pt x="124" y="261"/>
                </a:lnTo>
                <a:lnTo>
                  <a:pt x="104" y="225"/>
                </a:lnTo>
                <a:cubicBezTo>
                  <a:pt x="99" y="215"/>
                  <a:pt x="93" y="203"/>
                  <a:pt x="88" y="192"/>
                </a:cubicBezTo>
                <a:lnTo>
                  <a:pt x="88" y="192"/>
                </a:lnTo>
                <a:cubicBezTo>
                  <a:pt x="88" y="204"/>
                  <a:pt x="89" y="217"/>
                  <a:pt x="89" y="232"/>
                </a:cubicBezTo>
                <a:lnTo>
                  <a:pt x="89" y="261"/>
                </a:lnTo>
                <a:lnTo>
                  <a:pt x="69" y="261"/>
                </a:lnTo>
                <a:lnTo>
                  <a:pt x="69" y="167"/>
                </a:lnTo>
                <a:lnTo>
                  <a:pt x="94" y="167"/>
                </a:lnTo>
                <a:lnTo>
                  <a:pt x="113" y="201"/>
                </a:lnTo>
                <a:cubicBezTo>
                  <a:pt x="119" y="211"/>
                  <a:pt x="124" y="223"/>
                  <a:pt x="128" y="233"/>
                </a:cubicBezTo>
                <a:lnTo>
                  <a:pt x="129" y="233"/>
                </a:lnTo>
                <a:cubicBezTo>
                  <a:pt x="128" y="221"/>
                  <a:pt x="127" y="209"/>
                  <a:pt x="127" y="195"/>
                </a:cubicBezTo>
                <a:lnTo>
                  <a:pt x="127" y="167"/>
                </a:lnTo>
                <a:lnTo>
                  <a:pt x="146" y="167"/>
                </a:lnTo>
                <a:lnTo>
                  <a:pt x="146" y="261"/>
                </a:lnTo>
                <a:lnTo>
                  <a:pt x="146" y="261"/>
                </a:lnTo>
                <a:close/>
                <a:moveTo>
                  <a:pt x="224" y="261"/>
                </a:moveTo>
                <a:lnTo>
                  <a:pt x="165" y="261"/>
                </a:lnTo>
                <a:lnTo>
                  <a:pt x="165" y="167"/>
                </a:lnTo>
                <a:lnTo>
                  <a:pt x="222" y="167"/>
                </a:lnTo>
                <a:lnTo>
                  <a:pt x="222" y="185"/>
                </a:lnTo>
                <a:lnTo>
                  <a:pt x="186" y="185"/>
                </a:lnTo>
                <a:lnTo>
                  <a:pt x="186" y="204"/>
                </a:lnTo>
                <a:lnTo>
                  <a:pt x="220" y="204"/>
                </a:lnTo>
                <a:lnTo>
                  <a:pt x="220" y="221"/>
                </a:lnTo>
                <a:lnTo>
                  <a:pt x="186" y="221"/>
                </a:lnTo>
                <a:lnTo>
                  <a:pt x="186" y="243"/>
                </a:lnTo>
                <a:lnTo>
                  <a:pt x="224" y="243"/>
                </a:lnTo>
                <a:lnTo>
                  <a:pt x="224" y="261"/>
                </a:lnTo>
                <a:lnTo>
                  <a:pt x="224" y="261"/>
                </a:lnTo>
                <a:close/>
                <a:moveTo>
                  <a:pt x="327" y="261"/>
                </a:moveTo>
                <a:lnTo>
                  <a:pt x="305" y="261"/>
                </a:lnTo>
                <a:lnTo>
                  <a:pt x="297" y="220"/>
                </a:lnTo>
                <a:cubicBezTo>
                  <a:pt x="295" y="211"/>
                  <a:pt x="293" y="202"/>
                  <a:pt x="292" y="192"/>
                </a:cubicBezTo>
                <a:lnTo>
                  <a:pt x="292" y="192"/>
                </a:lnTo>
                <a:cubicBezTo>
                  <a:pt x="290" y="202"/>
                  <a:pt x="289" y="211"/>
                  <a:pt x="287" y="220"/>
                </a:cubicBezTo>
                <a:lnTo>
                  <a:pt x="278" y="261"/>
                </a:lnTo>
                <a:lnTo>
                  <a:pt x="255" y="261"/>
                </a:lnTo>
                <a:lnTo>
                  <a:pt x="232" y="167"/>
                </a:lnTo>
                <a:lnTo>
                  <a:pt x="255" y="167"/>
                </a:lnTo>
                <a:lnTo>
                  <a:pt x="262" y="206"/>
                </a:lnTo>
                <a:cubicBezTo>
                  <a:pt x="264" y="217"/>
                  <a:pt x="266" y="229"/>
                  <a:pt x="268" y="238"/>
                </a:cubicBezTo>
                <a:lnTo>
                  <a:pt x="268" y="238"/>
                </a:lnTo>
                <a:cubicBezTo>
                  <a:pt x="269" y="228"/>
                  <a:pt x="272" y="217"/>
                  <a:pt x="274" y="206"/>
                </a:cubicBezTo>
                <a:lnTo>
                  <a:pt x="282" y="167"/>
                </a:lnTo>
                <a:lnTo>
                  <a:pt x="304" y="167"/>
                </a:lnTo>
                <a:lnTo>
                  <a:pt x="312" y="207"/>
                </a:lnTo>
                <a:cubicBezTo>
                  <a:pt x="314" y="218"/>
                  <a:pt x="315" y="228"/>
                  <a:pt x="317" y="238"/>
                </a:cubicBezTo>
                <a:lnTo>
                  <a:pt x="317" y="238"/>
                </a:lnTo>
                <a:cubicBezTo>
                  <a:pt x="318" y="228"/>
                  <a:pt x="320" y="217"/>
                  <a:pt x="322" y="206"/>
                </a:cubicBezTo>
                <a:lnTo>
                  <a:pt x="330" y="167"/>
                </a:lnTo>
                <a:lnTo>
                  <a:pt x="351" y="167"/>
                </a:lnTo>
                <a:lnTo>
                  <a:pt x="327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628532" y="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陈增耀</a:t>
            </a:r>
            <a:endParaRPr lang="zh-CN" altLang="en-US" dirty="0"/>
          </a:p>
        </p:txBody>
      </p:sp>
      <p:pic>
        <p:nvPicPr>
          <p:cNvPr id="4" name="图片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4175" y="1737995"/>
            <a:ext cx="3451860" cy="251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椭圆 12"/>
          <p:cNvSpPr/>
          <p:nvPr/>
        </p:nvSpPr>
        <p:spPr>
          <a:xfrm>
            <a:off x="6015735" y="1201019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price-ticket_70951"/>
          <p:cNvSpPr/>
          <p:nvPr/>
        </p:nvSpPr>
        <p:spPr>
          <a:xfrm>
            <a:off x="6175681" y="1361172"/>
            <a:ext cx="341960" cy="341428"/>
          </a:xfrm>
          <a:custGeom>
            <a:avLst/>
            <a:gdLst>
              <a:gd name="T0" fmla="*/ 370 w 413"/>
              <a:gd name="T1" fmla="*/ 139 h 413"/>
              <a:gd name="T2" fmla="*/ 353 w 413"/>
              <a:gd name="T3" fmla="*/ 61 h 413"/>
              <a:gd name="T4" fmla="*/ 274 w 413"/>
              <a:gd name="T5" fmla="*/ 43 h 413"/>
              <a:gd name="T6" fmla="*/ 207 w 413"/>
              <a:gd name="T7" fmla="*/ 0 h 413"/>
              <a:gd name="T8" fmla="*/ 139 w 413"/>
              <a:gd name="T9" fmla="*/ 43 h 413"/>
              <a:gd name="T10" fmla="*/ 43 w 413"/>
              <a:gd name="T11" fmla="*/ 103 h 413"/>
              <a:gd name="T12" fmla="*/ 18 w 413"/>
              <a:gd name="T13" fmla="*/ 164 h 413"/>
              <a:gd name="T14" fmla="*/ 18 w 413"/>
              <a:gd name="T15" fmla="*/ 249 h 413"/>
              <a:gd name="T16" fmla="*/ 43 w 413"/>
              <a:gd name="T17" fmla="*/ 310 h 413"/>
              <a:gd name="T18" fmla="*/ 103 w 413"/>
              <a:gd name="T19" fmla="*/ 370 h 413"/>
              <a:gd name="T20" fmla="*/ 164 w 413"/>
              <a:gd name="T21" fmla="*/ 396 h 413"/>
              <a:gd name="T22" fmla="*/ 249 w 413"/>
              <a:gd name="T23" fmla="*/ 396 h 413"/>
              <a:gd name="T24" fmla="*/ 310 w 413"/>
              <a:gd name="T25" fmla="*/ 370 h 413"/>
              <a:gd name="T26" fmla="*/ 370 w 413"/>
              <a:gd name="T27" fmla="*/ 274 h 413"/>
              <a:gd name="T28" fmla="*/ 413 w 413"/>
              <a:gd name="T29" fmla="*/ 207 h 413"/>
              <a:gd name="T30" fmla="*/ 146 w 413"/>
              <a:gd name="T31" fmla="*/ 261 h 413"/>
              <a:gd name="T32" fmla="*/ 104 w 413"/>
              <a:gd name="T33" fmla="*/ 225 h 413"/>
              <a:gd name="T34" fmla="*/ 88 w 413"/>
              <a:gd name="T35" fmla="*/ 192 h 413"/>
              <a:gd name="T36" fmla="*/ 89 w 413"/>
              <a:gd name="T37" fmla="*/ 261 h 413"/>
              <a:gd name="T38" fmla="*/ 69 w 413"/>
              <a:gd name="T39" fmla="*/ 167 h 413"/>
              <a:gd name="T40" fmla="*/ 113 w 413"/>
              <a:gd name="T41" fmla="*/ 201 h 413"/>
              <a:gd name="T42" fmla="*/ 129 w 413"/>
              <a:gd name="T43" fmla="*/ 233 h 413"/>
              <a:gd name="T44" fmla="*/ 127 w 413"/>
              <a:gd name="T45" fmla="*/ 167 h 413"/>
              <a:gd name="T46" fmla="*/ 146 w 413"/>
              <a:gd name="T47" fmla="*/ 261 h 413"/>
              <a:gd name="T48" fmla="*/ 224 w 413"/>
              <a:gd name="T49" fmla="*/ 261 h 413"/>
              <a:gd name="T50" fmla="*/ 165 w 413"/>
              <a:gd name="T51" fmla="*/ 167 h 413"/>
              <a:gd name="T52" fmla="*/ 222 w 413"/>
              <a:gd name="T53" fmla="*/ 185 h 413"/>
              <a:gd name="T54" fmla="*/ 186 w 413"/>
              <a:gd name="T55" fmla="*/ 204 h 413"/>
              <a:gd name="T56" fmla="*/ 220 w 413"/>
              <a:gd name="T57" fmla="*/ 221 h 413"/>
              <a:gd name="T58" fmla="*/ 186 w 413"/>
              <a:gd name="T59" fmla="*/ 243 h 413"/>
              <a:gd name="T60" fmla="*/ 224 w 413"/>
              <a:gd name="T61" fmla="*/ 261 h 413"/>
              <a:gd name="T62" fmla="*/ 327 w 413"/>
              <a:gd name="T63" fmla="*/ 261 h 413"/>
              <a:gd name="T64" fmla="*/ 297 w 413"/>
              <a:gd name="T65" fmla="*/ 220 h 413"/>
              <a:gd name="T66" fmla="*/ 292 w 413"/>
              <a:gd name="T67" fmla="*/ 192 h 413"/>
              <a:gd name="T68" fmla="*/ 278 w 413"/>
              <a:gd name="T69" fmla="*/ 261 h 413"/>
              <a:gd name="T70" fmla="*/ 232 w 413"/>
              <a:gd name="T71" fmla="*/ 167 h 413"/>
              <a:gd name="T72" fmla="*/ 262 w 413"/>
              <a:gd name="T73" fmla="*/ 206 h 413"/>
              <a:gd name="T74" fmla="*/ 268 w 413"/>
              <a:gd name="T75" fmla="*/ 238 h 413"/>
              <a:gd name="T76" fmla="*/ 282 w 413"/>
              <a:gd name="T77" fmla="*/ 167 h 413"/>
              <a:gd name="T78" fmla="*/ 312 w 413"/>
              <a:gd name="T79" fmla="*/ 207 h 413"/>
              <a:gd name="T80" fmla="*/ 317 w 413"/>
              <a:gd name="T81" fmla="*/ 238 h 413"/>
              <a:gd name="T82" fmla="*/ 330 w 413"/>
              <a:gd name="T83" fmla="*/ 167 h 413"/>
              <a:gd name="T84" fmla="*/ 327 w 413"/>
              <a:gd name="T85" fmla="*/ 261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3" h="413">
                <a:moveTo>
                  <a:pt x="396" y="164"/>
                </a:moveTo>
                <a:lnTo>
                  <a:pt x="370" y="139"/>
                </a:lnTo>
                <a:lnTo>
                  <a:pt x="370" y="103"/>
                </a:lnTo>
                <a:cubicBezTo>
                  <a:pt x="370" y="87"/>
                  <a:pt x="364" y="72"/>
                  <a:pt x="353" y="61"/>
                </a:cubicBezTo>
                <a:cubicBezTo>
                  <a:pt x="341" y="49"/>
                  <a:pt x="326" y="43"/>
                  <a:pt x="310" y="43"/>
                </a:cubicBezTo>
                <a:lnTo>
                  <a:pt x="274" y="43"/>
                </a:lnTo>
                <a:lnTo>
                  <a:pt x="249" y="18"/>
                </a:lnTo>
                <a:cubicBezTo>
                  <a:pt x="238" y="6"/>
                  <a:pt x="223" y="0"/>
                  <a:pt x="207" y="0"/>
                </a:cubicBezTo>
                <a:cubicBezTo>
                  <a:pt x="191" y="0"/>
                  <a:pt x="176" y="6"/>
                  <a:pt x="164" y="18"/>
                </a:cubicBezTo>
                <a:lnTo>
                  <a:pt x="139" y="43"/>
                </a:lnTo>
                <a:lnTo>
                  <a:pt x="103" y="43"/>
                </a:lnTo>
                <a:cubicBezTo>
                  <a:pt x="70" y="43"/>
                  <a:pt x="43" y="70"/>
                  <a:pt x="43" y="103"/>
                </a:cubicBezTo>
                <a:lnTo>
                  <a:pt x="43" y="139"/>
                </a:lnTo>
                <a:lnTo>
                  <a:pt x="18" y="164"/>
                </a:lnTo>
                <a:cubicBezTo>
                  <a:pt x="6" y="176"/>
                  <a:pt x="0" y="191"/>
                  <a:pt x="0" y="207"/>
                </a:cubicBezTo>
                <a:cubicBezTo>
                  <a:pt x="0" y="223"/>
                  <a:pt x="6" y="238"/>
                  <a:pt x="18" y="249"/>
                </a:cubicBezTo>
                <a:lnTo>
                  <a:pt x="43" y="274"/>
                </a:lnTo>
                <a:lnTo>
                  <a:pt x="43" y="310"/>
                </a:lnTo>
                <a:cubicBezTo>
                  <a:pt x="43" y="326"/>
                  <a:pt x="49" y="341"/>
                  <a:pt x="61" y="353"/>
                </a:cubicBezTo>
                <a:cubicBezTo>
                  <a:pt x="72" y="364"/>
                  <a:pt x="87" y="370"/>
                  <a:pt x="103" y="370"/>
                </a:cubicBezTo>
                <a:lnTo>
                  <a:pt x="139" y="370"/>
                </a:lnTo>
                <a:lnTo>
                  <a:pt x="164" y="396"/>
                </a:lnTo>
                <a:cubicBezTo>
                  <a:pt x="176" y="407"/>
                  <a:pt x="191" y="413"/>
                  <a:pt x="207" y="413"/>
                </a:cubicBezTo>
                <a:cubicBezTo>
                  <a:pt x="223" y="413"/>
                  <a:pt x="238" y="407"/>
                  <a:pt x="249" y="396"/>
                </a:cubicBezTo>
                <a:lnTo>
                  <a:pt x="274" y="370"/>
                </a:lnTo>
                <a:lnTo>
                  <a:pt x="310" y="370"/>
                </a:lnTo>
                <a:cubicBezTo>
                  <a:pt x="343" y="370"/>
                  <a:pt x="370" y="343"/>
                  <a:pt x="370" y="310"/>
                </a:cubicBezTo>
                <a:lnTo>
                  <a:pt x="370" y="274"/>
                </a:lnTo>
                <a:lnTo>
                  <a:pt x="396" y="249"/>
                </a:lnTo>
                <a:cubicBezTo>
                  <a:pt x="407" y="238"/>
                  <a:pt x="413" y="223"/>
                  <a:pt x="413" y="207"/>
                </a:cubicBezTo>
                <a:cubicBezTo>
                  <a:pt x="413" y="191"/>
                  <a:pt x="407" y="176"/>
                  <a:pt x="396" y="164"/>
                </a:cubicBezTo>
                <a:close/>
                <a:moveTo>
                  <a:pt x="146" y="261"/>
                </a:moveTo>
                <a:lnTo>
                  <a:pt x="124" y="261"/>
                </a:lnTo>
                <a:lnTo>
                  <a:pt x="104" y="225"/>
                </a:lnTo>
                <a:cubicBezTo>
                  <a:pt x="99" y="215"/>
                  <a:pt x="93" y="203"/>
                  <a:pt x="88" y="192"/>
                </a:cubicBezTo>
                <a:lnTo>
                  <a:pt x="88" y="192"/>
                </a:lnTo>
                <a:cubicBezTo>
                  <a:pt x="88" y="204"/>
                  <a:pt x="89" y="217"/>
                  <a:pt x="89" y="232"/>
                </a:cubicBezTo>
                <a:lnTo>
                  <a:pt x="89" y="261"/>
                </a:lnTo>
                <a:lnTo>
                  <a:pt x="69" y="261"/>
                </a:lnTo>
                <a:lnTo>
                  <a:pt x="69" y="167"/>
                </a:lnTo>
                <a:lnTo>
                  <a:pt x="94" y="167"/>
                </a:lnTo>
                <a:lnTo>
                  <a:pt x="113" y="201"/>
                </a:lnTo>
                <a:cubicBezTo>
                  <a:pt x="119" y="211"/>
                  <a:pt x="124" y="223"/>
                  <a:pt x="128" y="233"/>
                </a:cubicBezTo>
                <a:lnTo>
                  <a:pt x="129" y="233"/>
                </a:lnTo>
                <a:cubicBezTo>
                  <a:pt x="128" y="221"/>
                  <a:pt x="127" y="209"/>
                  <a:pt x="127" y="195"/>
                </a:cubicBezTo>
                <a:lnTo>
                  <a:pt x="127" y="167"/>
                </a:lnTo>
                <a:lnTo>
                  <a:pt x="146" y="167"/>
                </a:lnTo>
                <a:lnTo>
                  <a:pt x="146" y="261"/>
                </a:lnTo>
                <a:lnTo>
                  <a:pt x="146" y="261"/>
                </a:lnTo>
                <a:close/>
                <a:moveTo>
                  <a:pt x="224" y="261"/>
                </a:moveTo>
                <a:lnTo>
                  <a:pt x="165" y="261"/>
                </a:lnTo>
                <a:lnTo>
                  <a:pt x="165" y="167"/>
                </a:lnTo>
                <a:lnTo>
                  <a:pt x="222" y="167"/>
                </a:lnTo>
                <a:lnTo>
                  <a:pt x="222" y="185"/>
                </a:lnTo>
                <a:lnTo>
                  <a:pt x="186" y="185"/>
                </a:lnTo>
                <a:lnTo>
                  <a:pt x="186" y="204"/>
                </a:lnTo>
                <a:lnTo>
                  <a:pt x="220" y="204"/>
                </a:lnTo>
                <a:lnTo>
                  <a:pt x="220" y="221"/>
                </a:lnTo>
                <a:lnTo>
                  <a:pt x="186" y="221"/>
                </a:lnTo>
                <a:lnTo>
                  <a:pt x="186" y="243"/>
                </a:lnTo>
                <a:lnTo>
                  <a:pt x="224" y="243"/>
                </a:lnTo>
                <a:lnTo>
                  <a:pt x="224" y="261"/>
                </a:lnTo>
                <a:lnTo>
                  <a:pt x="224" y="261"/>
                </a:lnTo>
                <a:close/>
                <a:moveTo>
                  <a:pt x="327" y="261"/>
                </a:moveTo>
                <a:lnTo>
                  <a:pt x="305" y="261"/>
                </a:lnTo>
                <a:lnTo>
                  <a:pt x="297" y="220"/>
                </a:lnTo>
                <a:cubicBezTo>
                  <a:pt x="295" y="211"/>
                  <a:pt x="293" y="202"/>
                  <a:pt x="292" y="192"/>
                </a:cubicBezTo>
                <a:lnTo>
                  <a:pt x="292" y="192"/>
                </a:lnTo>
                <a:cubicBezTo>
                  <a:pt x="290" y="202"/>
                  <a:pt x="289" y="211"/>
                  <a:pt x="287" y="220"/>
                </a:cubicBezTo>
                <a:lnTo>
                  <a:pt x="278" y="261"/>
                </a:lnTo>
                <a:lnTo>
                  <a:pt x="255" y="261"/>
                </a:lnTo>
                <a:lnTo>
                  <a:pt x="232" y="167"/>
                </a:lnTo>
                <a:lnTo>
                  <a:pt x="255" y="167"/>
                </a:lnTo>
                <a:lnTo>
                  <a:pt x="262" y="206"/>
                </a:lnTo>
                <a:cubicBezTo>
                  <a:pt x="264" y="217"/>
                  <a:pt x="266" y="229"/>
                  <a:pt x="268" y="238"/>
                </a:cubicBezTo>
                <a:lnTo>
                  <a:pt x="268" y="238"/>
                </a:lnTo>
                <a:cubicBezTo>
                  <a:pt x="269" y="228"/>
                  <a:pt x="272" y="217"/>
                  <a:pt x="274" y="206"/>
                </a:cubicBezTo>
                <a:lnTo>
                  <a:pt x="282" y="167"/>
                </a:lnTo>
                <a:lnTo>
                  <a:pt x="304" y="167"/>
                </a:lnTo>
                <a:lnTo>
                  <a:pt x="312" y="207"/>
                </a:lnTo>
                <a:cubicBezTo>
                  <a:pt x="314" y="218"/>
                  <a:pt x="315" y="228"/>
                  <a:pt x="317" y="238"/>
                </a:cubicBezTo>
                <a:lnTo>
                  <a:pt x="317" y="238"/>
                </a:lnTo>
                <a:cubicBezTo>
                  <a:pt x="318" y="228"/>
                  <a:pt x="320" y="217"/>
                  <a:pt x="322" y="206"/>
                </a:cubicBezTo>
                <a:lnTo>
                  <a:pt x="330" y="167"/>
                </a:lnTo>
                <a:lnTo>
                  <a:pt x="351" y="167"/>
                </a:lnTo>
                <a:lnTo>
                  <a:pt x="327" y="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pic>
        <p:nvPicPr>
          <p:cNvPr id="5" name="图片 48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55" y="1737995"/>
            <a:ext cx="3333115" cy="2557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1102995" y="4672330"/>
            <a:ext cx="10325100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8325" y="4672330"/>
            <a:ext cx="8978900" cy="129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·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小组结合研究现状，预选了两种</a:t>
            </a:r>
            <a:r>
              <a:rPr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卷积神经网络模型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VGG16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神经</a:t>
            </a:r>
            <a:r>
              <a:rPr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网络模型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RepVGG</a:t>
            </a:r>
            <a:r>
              <a:rPr lang="zh-CN" altLang="en-US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神经网络模型。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小组经过实验比较，最终选择了实验效果较优的</a:t>
            </a:r>
            <a:r>
              <a:rPr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VGG16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神经</a:t>
            </a:r>
            <a:r>
              <a:rPr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网络模型</a:t>
            </a:r>
            <a:r>
              <a:rPr lang="zh-CN" sz="2400" b="1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lang="zh-CN" sz="24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/>
          </a:p>
        </p:txBody>
      </p:sp>
      <p:sp>
        <p:nvSpPr>
          <p:cNvPr id="20" name="圆角矩形 19"/>
          <p:cNvSpPr/>
          <p:nvPr/>
        </p:nvSpPr>
        <p:spPr>
          <a:xfrm>
            <a:off x="2449830" y="1616075"/>
            <a:ext cx="6303010" cy="26327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 b="1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aphicFrame>
        <p:nvGraphicFramePr>
          <p:cNvPr id="18" name="图表 17"/>
          <p:cNvGraphicFramePr/>
          <p:nvPr/>
        </p:nvGraphicFramePr>
        <p:xfrm>
          <a:off x="3242310" y="1590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801" y="534500"/>
            <a:ext cx="4813123" cy="441964"/>
          </a:xfrm>
        </p:spPr>
        <p:txBody>
          <a:bodyPr/>
          <a:lstStyle/>
          <a:p>
            <a:r>
              <a:rPr lang="en-US" altLang="zh-CN" dirty="0"/>
              <a:t>VGG16</a:t>
            </a:r>
            <a:r>
              <a:rPr dirty="0"/>
              <a:t>神经网络</a:t>
            </a:r>
            <a:r>
              <a:rPr dirty="0"/>
              <a:t>模型</a:t>
            </a:r>
            <a:endParaRPr dirty="0"/>
          </a:p>
        </p:txBody>
      </p:sp>
      <p:sp>
        <p:nvSpPr>
          <p:cNvPr id="5" name="椭圆 4"/>
          <p:cNvSpPr/>
          <p:nvPr/>
        </p:nvSpPr>
        <p:spPr>
          <a:xfrm>
            <a:off x="676020" y="1258882"/>
            <a:ext cx="661734" cy="6617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price-ticket_70951"/>
          <p:cNvSpPr/>
          <p:nvPr/>
        </p:nvSpPr>
        <p:spPr>
          <a:xfrm>
            <a:off x="835966" y="1440076"/>
            <a:ext cx="341960" cy="341528"/>
          </a:xfrm>
          <a:custGeom>
            <a:avLst/>
            <a:gdLst>
              <a:gd name="T0" fmla="*/ 5136 w 5158"/>
              <a:gd name="T1" fmla="*/ 1919 h 5159"/>
              <a:gd name="T2" fmla="*/ 4927 w 5158"/>
              <a:gd name="T3" fmla="*/ 600 h 5159"/>
              <a:gd name="T4" fmla="*/ 4559 w 5158"/>
              <a:gd name="T5" fmla="*/ 232 h 5159"/>
              <a:gd name="T6" fmla="*/ 3240 w 5158"/>
              <a:gd name="T7" fmla="*/ 22 h 5159"/>
              <a:gd name="T8" fmla="*/ 2858 w 5158"/>
              <a:gd name="T9" fmla="*/ 147 h 5159"/>
              <a:gd name="T10" fmla="*/ 173 w 5158"/>
              <a:gd name="T11" fmla="*/ 2831 h 5159"/>
              <a:gd name="T12" fmla="*/ 173 w 5158"/>
              <a:gd name="T13" fmla="*/ 3457 h 5159"/>
              <a:gd name="T14" fmla="*/ 1701 w 5158"/>
              <a:gd name="T15" fmla="*/ 4986 h 5159"/>
              <a:gd name="T16" fmla="*/ 2327 w 5158"/>
              <a:gd name="T17" fmla="*/ 4986 h 5159"/>
              <a:gd name="T18" fmla="*/ 5012 w 5158"/>
              <a:gd name="T19" fmla="*/ 2301 h 5159"/>
              <a:gd name="T20" fmla="*/ 5136 w 5158"/>
              <a:gd name="T21" fmla="*/ 1919 h 5159"/>
              <a:gd name="T22" fmla="*/ 2212 w 5158"/>
              <a:gd name="T23" fmla="*/ 4643 h 5159"/>
              <a:gd name="T24" fmla="*/ 1968 w 5158"/>
              <a:gd name="T25" fmla="*/ 4643 h 5159"/>
              <a:gd name="T26" fmla="*/ 515 w 5158"/>
              <a:gd name="T27" fmla="*/ 3191 h 5159"/>
              <a:gd name="T28" fmla="*/ 515 w 5158"/>
              <a:gd name="T29" fmla="*/ 2946 h 5159"/>
              <a:gd name="T30" fmla="*/ 760 w 5158"/>
              <a:gd name="T31" fmla="*/ 2946 h 5159"/>
              <a:gd name="T32" fmla="*/ 2212 w 5158"/>
              <a:gd name="T33" fmla="*/ 4399 h 5159"/>
              <a:gd name="T34" fmla="*/ 2212 w 5158"/>
              <a:gd name="T35" fmla="*/ 4643 h 5159"/>
              <a:gd name="T36" fmla="*/ 4166 w 5158"/>
              <a:gd name="T37" fmla="*/ 1464 h 5159"/>
              <a:gd name="T38" fmla="*/ 3695 w 5158"/>
              <a:gd name="T39" fmla="*/ 1464 h 5159"/>
              <a:gd name="T40" fmla="*/ 3695 w 5158"/>
              <a:gd name="T41" fmla="*/ 993 h 5159"/>
              <a:gd name="T42" fmla="*/ 4166 w 5158"/>
              <a:gd name="T43" fmla="*/ 993 h 5159"/>
              <a:gd name="T44" fmla="*/ 4166 w 5158"/>
              <a:gd name="T45" fmla="*/ 1464 h 5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58" h="5159">
                <a:moveTo>
                  <a:pt x="5136" y="1919"/>
                </a:moveTo>
                <a:lnTo>
                  <a:pt x="4927" y="600"/>
                </a:lnTo>
                <a:cubicBezTo>
                  <a:pt x="4897" y="411"/>
                  <a:pt x="4748" y="262"/>
                  <a:pt x="4559" y="232"/>
                </a:cubicBezTo>
                <a:lnTo>
                  <a:pt x="3240" y="22"/>
                </a:lnTo>
                <a:cubicBezTo>
                  <a:pt x="3100" y="0"/>
                  <a:pt x="2958" y="46"/>
                  <a:pt x="2858" y="147"/>
                </a:cubicBezTo>
                <a:lnTo>
                  <a:pt x="173" y="2831"/>
                </a:lnTo>
                <a:cubicBezTo>
                  <a:pt x="0" y="3004"/>
                  <a:pt x="0" y="3285"/>
                  <a:pt x="173" y="3457"/>
                </a:cubicBezTo>
                <a:lnTo>
                  <a:pt x="1701" y="4986"/>
                </a:lnTo>
                <a:cubicBezTo>
                  <a:pt x="1874" y="5159"/>
                  <a:pt x="2154" y="5159"/>
                  <a:pt x="2327" y="4986"/>
                </a:cubicBezTo>
                <a:lnTo>
                  <a:pt x="5012" y="2301"/>
                </a:lnTo>
                <a:cubicBezTo>
                  <a:pt x="5112" y="2201"/>
                  <a:pt x="5158" y="2059"/>
                  <a:pt x="5136" y="1919"/>
                </a:cubicBezTo>
                <a:close/>
                <a:moveTo>
                  <a:pt x="2212" y="4643"/>
                </a:moveTo>
                <a:cubicBezTo>
                  <a:pt x="2145" y="4711"/>
                  <a:pt x="2035" y="4711"/>
                  <a:pt x="1968" y="4643"/>
                </a:cubicBezTo>
                <a:lnTo>
                  <a:pt x="515" y="3191"/>
                </a:lnTo>
                <a:cubicBezTo>
                  <a:pt x="448" y="3124"/>
                  <a:pt x="448" y="3014"/>
                  <a:pt x="515" y="2946"/>
                </a:cubicBezTo>
                <a:cubicBezTo>
                  <a:pt x="583" y="2879"/>
                  <a:pt x="692" y="2879"/>
                  <a:pt x="760" y="2946"/>
                </a:cubicBezTo>
                <a:lnTo>
                  <a:pt x="2212" y="4399"/>
                </a:lnTo>
                <a:cubicBezTo>
                  <a:pt x="2280" y="4466"/>
                  <a:pt x="2280" y="4576"/>
                  <a:pt x="2212" y="4643"/>
                </a:cubicBezTo>
                <a:close/>
                <a:moveTo>
                  <a:pt x="4166" y="1464"/>
                </a:moveTo>
                <a:cubicBezTo>
                  <a:pt x="4036" y="1594"/>
                  <a:pt x="3825" y="1594"/>
                  <a:pt x="3695" y="1464"/>
                </a:cubicBezTo>
                <a:cubicBezTo>
                  <a:pt x="3565" y="1334"/>
                  <a:pt x="3565" y="1123"/>
                  <a:pt x="3695" y="993"/>
                </a:cubicBezTo>
                <a:cubicBezTo>
                  <a:pt x="3825" y="862"/>
                  <a:pt x="4036" y="862"/>
                  <a:pt x="4166" y="993"/>
                </a:cubicBezTo>
                <a:cubicBezTo>
                  <a:pt x="4296" y="1123"/>
                  <a:pt x="4296" y="1334"/>
                  <a:pt x="4166" y="1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椭圆 30"/>
          <p:cNvSpPr/>
          <p:nvPr/>
        </p:nvSpPr>
        <p:spPr>
          <a:xfrm>
            <a:off x="1414271" y="1519346"/>
            <a:ext cx="141097" cy="141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28532" y="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陈增耀</a:t>
            </a:r>
            <a:endParaRPr lang="zh-CN" altLang="en-US" dirty="0"/>
          </a:p>
        </p:txBody>
      </p:sp>
      <p:pic>
        <p:nvPicPr>
          <p:cNvPr id="3" name="图片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9805" y="1060450"/>
            <a:ext cx="7275195" cy="414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877570" y="5015865"/>
            <a:ext cx="10289540" cy="1175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0135" y="5015865"/>
            <a:ext cx="10030460" cy="9747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indent="457200"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spc="200" dirty="0">
                <a:solidFill>
                  <a:schemeClr val="bg1"/>
                </a:solidFill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VGG使用多个较小卷积核（3×3）的卷积层代替一个卷积核较大的卷积层，一方面可以减少参数，另一方面相当于进行了更多的非线性映射，可以增加网络的拟合/表达能力。</a:t>
            </a:r>
            <a:endParaRPr lang="zh-CN" altLang="en-US" sz="2400" spc="200" dirty="0">
              <a:solidFill>
                <a:schemeClr val="bg1"/>
              </a:solidFill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12.xml><?xml version="1.0" encoding="utf-8"?>
<p:tagLst xmlns:p="http://schemas.openxmlformats.org/presentationml/2006/main">
  <p:tag name="KSO_WM_UNIT_PLACING_PICTURE_USER_VIEWPORT" val="{&quot;height&quot;:4299,&quot;width&quot;:5910}"/>
</p:tagLst>
</file>

<file path=ppt/tags/tag13.xml><?xml version="1.0" encoding="utf-8"?>
<p:tagLst xmlns:p="http://schemas.openxmlformats.org/presentationml/2006/main">
  <p:tag name="KSO_WM_UNIT_PLACING_PICTURE_USER_VIEWPORT" val="{&quot;height&quot;:3908,&quot;width&quot;:5373}"/>
</p:tagLst>
</file>

<file path=ppt/tags/tag14.xml><?xml version="1.0" encoding="utf-8"?>
<p:tagLst xmlns:p="http://schemas.openxmlformats.org/presentationml/2006/main">
  <p:tag name="KSO_WPP_MARK_KEY" val="cc868ab2-be86-423f-8911-d1c408c30f07"/>
  <p:tag name="COMMONDATA" val="eyJoZGlkIjoiZTE0YTYxN2ZkNGRhNjQ2NTJiYzY1Y2YyYmU3MTVjZG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51PPT模板网   www.51pptmoban.com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255</Words>
  <Application>WPS 演示</Application>
  <PresentationFormat>宽屏</PresentationFormat>
  <Paragraphs>27</Paragraphs>
  <Slides>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华文中宋</vt:lpstr>
      <vt:lpstr>OPPOSans B</vt:lpstr>
      <vt:lpstr>Segoe Print</vt:lpstr>
      <vt:lpstr>OPPOSans H</vt:lpstr>
      <vt:lpstr>OPPOSans M</vt:lpstr>
      <vt:lpstr>Arial Unicode MS</vt:lpstr>
      <vt:lpstr>Calibri</vt:lpstr>
      <vt:lpstr>等线</vt:lpstr>
      <vt:lpstr>51PPT模板网   www.51pptmoban.com</vt:lpstr>
      <vt:lpstr>PowerPoint 演示文稿</vt:lpstr>
      <vt:lpstr>动物识别模型搭建</vt:lpstr>
      <vt:lpstr>VGG16神经网络模型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绿色简约几何风总结汇报商务通用ppt模板</dc:title>
  <dc:creator>冷晴</dc:creator>
  <cp:keywords>P界达人</cp:keywords>
  <dc:description>www.51pptmoban.com</dc:description>
  <cp:lastModifiedBy>文档存本地丢失不负责</cp:lastModifiedBy>
  <cp:revision>46</cp:revision>
  <dcterms:created xsi:type="dcterms:W3CDTF">2022-01-18T08:04:00Z</dcterms:created>
  <dcterms:modified xsi:type="dcterms:W3CDTF">2022-12-13T09:30:41Z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B8FCF71A34E6444A84E938F0CFA1A3AD</vt:lpwstr>
  </property>
  <property fmtid="{D5CDD505-2E9C-101B-9397-08002B2CF9AE}" pid="3" name="KSOProductBuildVer">
    <vt:lpwstr>2052-11.1.0.12980</vt:lpwstr>
  </property>
</Properties>
</file>