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17" r:id="rId2"/>
    <p:sldId id="309" r:id="rId3"/>
    <p:sldId id="319" r:id="rId4"/>
    <p:sldId id="524" r:id="rId5"/>
    <p:sldId id="506" r:id="rId6"/>
    <p:sldId id="478" r:id="rId7"/>
    <p:sldId id="479" r:id="rId8"/>
    <p:sldId id="480" r:id="rId9"/>
    <p:sldId id="481" r:id="rId10"/>
    <p:sldId id="482" r:id="rId11"/>
    <p:sldId id="483" r:id="rId12"/>
    <p:sldId id="485" r:id="rId13"/>
    <p:sldId id="486" r:id="rId14"/>
    <p:sldId id="484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505" r:id="rId24"/>
    <p:sldId id="495" r:id="rId25"/>
    <p:sldId id="496" r:id="rId26"/>
    <p:sldId id="498" r:id="rId27"/>
    <p:sldId id="497" r:id="rId28"/>
    <p:sldId id="499" r:id="rId29"/>
    <p:sldId id="500" r:id="rId30"/>
    <p:sldId id="501" r:id="rId31"/>
    <p:sldId id="502" r:id="rId32"/>
    <p:sldId id="503" r:id="rId33"/>
    <p:sldId id="504" r:id="rId34"/>
    <p:sldId id="391" r:id="rId35"/>
    <p:sldId id="507" r:id="rId36"/>
    <p:sldId id="525" r:id="rId37"/>
    <p:sldId id="526" r:id="rId38"/>
    <p:sldId id="527" r:id="rId39"/>
    <p:sldId id="528" r:id="rId40"/>
    <p:sldId id="529" r:id="rId41"/>
    <p:sldId id="530" r:id="rId42"/>
    <p:sldId id="302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79600"/>
    <a:srgbClr val="FEFFBE"/>
    <a:srgbClr val="FDFDFD"/>
    <a:srgbClr val="FFFF00"/>
    <a:srgbClr val="3992DB"/>
    <a:srgbClr val="0F1836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3469" autoAdjust="0"/>
  </p:normalViewPr>
  <p:slideViewPr>
    <p:cSldViewPr>
      <p:cViewPr varScale="1">
        <p:scale>
          <a:sx n="159" d="100"/>
          <a:sy n="159" d="100"/>
        </p:scale>
        <p:origin x="10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2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1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2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8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6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6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24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53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7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7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5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0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0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8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5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65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3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5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79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8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32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15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25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54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2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40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98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1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6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32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45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6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7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0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1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3.jpeg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Time Will Tell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34781" y="0"/>
            <a:ext cx="336542" cy="33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86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131840" y="1901035"/>
            <a:ext cx="550153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讲：函数及内存模型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内联函数、引用形参、默认参数、函数重载、内存模型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42A27D-790C-32ED-8F45-222166285D6C}"/>
              </a:ext>
            </a:extLst>
          </p:cNvPr>
          <p:cNvSpPr txBox="1"/>
          <p:nvPr/>
        </p:nvSpPr>
        <p:spPr>
          <a:xfrm>
            <a:off x="701824" y="771550"/>
            <a:ext cx="761459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变量的引用可以理解为变量的别名，对引用变量的操作等同于对原变量的操作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引用类型必须在定义时初始化，不允许在定义之后初始化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引用关系在引用变量定义时确定，确定后不能修改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27156C-7680-0B2B-CA5E-D9A36261320A}"/>
              </a:ext>
            </a:extLst>
          </p:cNvPr>
          <p:cNvGrpSpPr/>
          <p:nvPr/>
        </p:nvGrpSpPr>
        <p:grpSpPr>
          <a:xfrm>
            <a:off x="835994" y="2605218"/>
            <a:ext cx="7480421" cy="1406692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A785E8-E6A2-A535-4B4A-EA0343D8B49D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CB75B5B-6440-4748-4302-C14FD2E74F71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169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引用类型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86E52C-5FD4-4730-B52D-0CF568635869}"/>
              </a:ext>
            </a:extLst>
          </p:cNvPr>
          <p:cNvGrpSpPr/>
          <p:nvPr/>
        </p:nvGrpSpPr>
        <p:grpSpPr>
          <a:xfrm>
            <a:off x="835994" y="4227934"/>
            <a:ext cx="5680222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C71489D-8AF2-680E-1D42-161A8C088B07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B271703-1DC7-E8FC-3C32-F3C69AAB0938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引用类型最常用的地方是作为函数参数使用，除此之外很少单独使用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7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DE9D33-D2C0-F074-E406-4D7D22FE9CAC}"/>
              </a:ext>
            </a:extLst>
          </p:cNvPr>
          <p:cNvGrpSpPr/>
          <p:nvPr/>
        </p:nvGrpSpPr>
        <p:grpSpPr>
          <a:xfrm>
            <a:off x="701824" y="1347614"/>
            <a:ext cx="7480421" cy="792088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760660-2AA1-0669-C42B-25F1443D4FCA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E450AA-D073-BE25-7149-DA7DFFDC2FC7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6299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值参数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引用参数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4073102-83EE-FBB4-0ED2-22E5CBBB8235}"/>
              </a:ext>
            </a:extLst>
          </p:cNvPr>
          <p:cNvSpPr txBox="1"/>
          <p:nvPr/>
        </p:nvSpPr>
        <p:spPr>
          <a:xfrm>
            <a:off x="693440" y="778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函数调用的值传递和引用传递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2332766"/>
            <a:ext cx="7622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引用参数避免了参数传递时的数据拷贝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当函数参数为引用时，如果变量在函数内被修改，调用方实参也会改变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991CFB-B8B1-290A-708B-6561DD7DF714}"/>
              </a:ext>
            </a:extLst>
          </p:cNvPr>
          <p:cNvGrpSpPr/>
          <p:nvPr/>
        </p:nvGrpSpPr>
        <p:grpSpPr>
          <a:xfrm>
            <a:off x="701824" y="3075805"/>
            <a:ext cx="7480421" cy="186749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ED8181-BEEB-AA6A-C9E2-FCFE2C789FD2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85678E-BCB3-DCA3-D8B8-DA929230690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879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Add(a);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8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73102-83EE-FBB4-0ED2-22E5CBBB8235}"/>
              </a:ext>
            </a:extLst>
          </p:cNvPr>
          <p:cNvSpPr txBox="1"/>
          <p:nvPr/>
        </p:nvSpPr>
        <p:spPr>
          <a:xfrm>
            <a:off x="693440" y="778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函数调用的值传递和引用传递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DDCA4-D81D-2172-01E6-3D8323EF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03598"/>
            <a:ext cx="7560840" cy="37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73102-83EE-FBB4-0ED2-22E5CBBB8235}"/>
              </a:ext>
            </a:extLst>
          </p:cNvPr>
          <p:cNvSpPr txBox="1"/>
          <p:nvPr/>
        </p:nvSpPr>
        <p:spPr>
          <a:xfrm>
            <a:off x="693440" y="778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函数调用的值传递和引用传递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195AE1-C80E-F658-1B56-1B0F8DCD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5" y="1275606"/>
            <a:ext cx="751960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699542"/>
            <a:ext cx="7622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通常采用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引用保证参数在函数中不被误修改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引用参数可以作为函数的出参数使用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991CFB-B8B1-290A-708B-6561DD7DF714}"/>
              </a:ext>
            </a:extLst>
          </p:cNvPr>
          <p:cNvGrpSpPr/>
          <p:nvPr/>
        </p:nvGrpSpPr>
        <p:grpSpPr>
          <a:xfrm>
            <a:off x="701824" y="1465739"/>
            <a:ext cx="7480421" cy="186749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ED8181-BEEB-AA6A-C9E2-FCFE2C789FD2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85678E-BCB3-DCA3-D8B8-DA929230690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879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Get(int&amp;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引用参数作为出参数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11B4C0-54D6-D196-41DF-545F28FA8082}"/>
              </a:ext>
            </a:extLst>
          </p:cNvPr>
          <p:cNvGrpSpPr/>
          <p:nvPr/>
        </p:nvGrpSpPr>
        <p:grpSpPr>
          <a:xfrm>
            <a:off x="701824" y="3507854"/>
            <a:ext cx="3582144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F5C2B8-12ED-E5C7-FB1B-846357A62414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E1F820-A283-8C06-C3BA-EE124334F847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函数参数的引用类型和指针类型有何不同？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A53DF-6E7B-793B-E07A-6393D347FA6D}"/>
              </a:ext>
            </a:extLst>
          </p:cNvPr>
          <p:cNvGrpSpPr/>
          <p:nvPr/>
        </p:nvGrpSpPr>
        <p:grpSpPr>
          <a:xfrm>
            <a:off x="701824" y="4304271"/>
            <a:ext cx="4878288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53A5C7-5F34-388E-E822-8D03B472913C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6F5DB18-BF55-9E91-ED0C-F79C3B69124A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作为函数出参数使用时，最好采用指针类型而非引用类型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9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699542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引用参数和隐式类型转换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991CFB-B8B1-290A-708B-6561DD7DF714}"/>
              </a:ext>
            </a:extLst>
          </p:cNvPr>
          <p:cNvGrpSpPr/>
          <p:nvPr/>
        </p:nvGrpSpPr>
        <p:grpSpPr>
          <a:xfrm>
            <a:off x="701824" y="1465739"/>
            <a:ext cx="7480421" cy="1867495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ED8181-BEEB-AA6A-C9E2-FCFE2C789FD2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85678E-BCB3-DCA3-D8B8-DA929230690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879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long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编译出错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1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699542"/>
            <a:ext cx="7622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函数的引用类型参数只能接受左值作为参数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lvalue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：能够获取内存地址、不能被移动的值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rvalue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：表达式的中间结果，函数返回值（可能有变量名，也可能没有）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C0B9D8-A550-70C6-8F06-8D2C06BDC37E}"/>
              </a:ext>
            </a:extLst>
          </p:cNvPr>
          <p:cNvGrpSpPr/>
          <p:nvPr/>
        </p:nvGrpSpPr>
        <p:grpSpPr>
          <a:xfrm>
            <a:off x="6372200" y="2679394"/>
            <a:ext cx="2220778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1FB8D5-F1AC-BD0A-C0D2-4AA3C9FC5CCA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74D9873-E586-4B7D-DCED-974FA90A8BE9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中的左值和右值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103BDE-FD8E-5546-F933-8E9910790647}"/>
              </a:ext>
            </a:extLst>
          </p:cNvPr>
          <p:cNvGrpSpPr/>
          <p:nvPr/>
        </p:nvGrpSpPr>
        <p:grpSpPr>
          <a:xfrm>
            <a:off x="764717" y="1865608"/>
            <a:ext cx="5535476" cy="29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4E16BB-E510-11B7-20BD-EA08B79F43A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2EFEA6-31D6-6C7F-C80A-BAD5634155CE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355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Add(a+1);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错误，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699542"/>
            <a:ext cx="7622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引用参数可以接受右值作为参数。在给函数传递右值参数后，编译器自动生成了一个临时左值变量作为函数参数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734179-127B-EC38-E123-F0F5DB4B8F8D}"/>
              </a:ext>
            </a:extLst>
          </p:cNvPr>
          <p:cNvGrpSpPr/>
          <p:nvPr/>
        </p:nvGrpSpPr>
        <p:grpSpPr>
          <a:xfrm>
            <a:off x="764717" y="1865608"/>
            <a:ext cx="5535476" cy="29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1EA31F3-0AA5-C876-02FE-8E0B92E1196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D86B83-ABC4-E0B9-0AC5-751855F5711A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355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Add(a+1);	//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为右值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1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的右值引用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586B-85D2-AB35-4BDA-47E57D93AD42}"/>
              </a:ext>
            </a:extLst>
          </p:cNvPr>
          <p:cNvSpPr txBox="1"/>
          <p:nvPr/>
        </p:nvSpPr>
        <p:spPr>
          <a:xfrm>
            <a:off x="693439" y="699542"/>
            <a:ext cx="7622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标准中引入右值引用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左值引用：用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符号引用左值（不能引用右值）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右值引用：用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符号引用右值（也可以移动左值）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常量引用：用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type&amp;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符号，可以引用左值和右值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D2A964-E6C9-777B-9906-9D2BE889837B}"/>
              </a:ext>
            </a:extLst>
          </p:cNvPr>
          <p:cNvGrpSpPr/>
          <p:nvPr/>
        </p:nvGrpSpPr>
        <p:grpSpPr>
          <a:xfrm>
            <a:off x="885426" y="1865608"/>
            <a:ext cx="7622977" cy="293839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8D96D7B-5509-8EB7-DBD4-9B95B3235C55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C76653-D6B0-77C2-7325-487606B31448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0770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a;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正确，左值引用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正确，右值引用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错误，右值引用无法绑定左值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std::move(a);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move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把左值转化为右值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cra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正确，常引用可以引用左值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crb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int();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正确，常引用可以引用右值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D64895-087F-99C6-0C65-DF6887D09D85}"/>
              </a:ext>
            </a:extLst>
          </p:cNvPr>
          <p:cNvGrpSpPr/>
          <p:nvPr/>
        </p:nvGrpSpPr>
        <p:grpSpPr>
          <a:xfrm>
            <a:off x="5796136" y="4299942"/>
            <a:ext cx="2220778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E4E8D2-96D8-8E98-3F30-38E79445D7A5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484ED8-BC65-CE10-1119-9946172BC3AF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为什么需要右值引用？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的右值引用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8AF7C-1B9E-1137-C506-14009F9F449E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右值引用能够避函数参数拷贝，提高执行效率（参考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std::vector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4E953-53DE-7B20-6951-072D69DF8068}"/>
              </a:ext>
            </a:extLst>
          </p:cNvPr>
          <p:cNvGrpSpPr/>
          <p:nvPr/>
        </p:nvGrpSpPr>
        <p:grpSpPr>
          <a:xfrm>
            <a:off x="885426" y="1332756"/>
            <a:ext cx="7622977" cy="3610545"/>
            <a:chOff x="5813482" y="1172537"/>
            <a:chExt cx="2808312" cy="168469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85B69B-CA72-0C8D-028A-0F93867D064C}"/>
                </a:ext>
              </a:extLst>
            </p:cNvPr>
            <p:cNvSpPr/>
            <p:nvPr/>
          </p:nvSpPr>
          <p:spPr>
            <a:xfrm>
              <a:off x="5813482" y="1172537"/>
              <a:ext cx="2808312" cy="16846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44903E-C9BF-DE34-C8C9-83D114906608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594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：需要在函数中修改传入参数值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：调用方不能感知函数中的修改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：尽可能避免拷贝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Type&amp;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不满足需求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Push(Type&amp;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不满足需求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Push(Type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不满足需求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Push(Type&amp;&amp;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能满足上述需求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Push(Type());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直接生成右值对象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Type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Push(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std::move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(a));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move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转化左值为右值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函数及内存模型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50504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内联函数、引用形参、默认参数、函数重载、内存模型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允许给函数参数添加默认值，调用时如果省略该参数，则函数使用默认参数值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函数默认参数能够提高函数使用的灵活性，减少重复代码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函数默认参数的定义方式：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190121-6057-21C6-5287-2B4965C3AE87}"/>
              </a:ext>
            </a:extLst>
          </p:cNvPr>
          <p:cNvGrpSpPr/>
          <p:nvPr/>
        </p:nvGrpSpPr>
        <p:grpSpPr>
          <a:xfrm>
            <a:off x="823981" y="2709806"/>
            <a:ext cx="7622977" cy="2103090"/>
            <a:chOff x="5813482" y="1172537"/>
            <a:chExt cx="2808312" cy="168469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D4768F-7660-FDF8-232F-F0B2581294D1}"/>
                </a:ext>
              </a:extLst>
            </p:cNvPr>
            <p:cNvSpPr/>
            <p:nvPr/>
          </p:nvSpPr>
          <p:spPr>
            <a:xfrm>
              <a:off x="5813482" y="1172537"/>
              <a:ext cx="2808312" cy="16846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329830-AF59-FC2C-F065-217DE9C299E7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6272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Func1(int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Func2(int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Func1(1);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取默认值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Func1(1,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显式赋值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Func2(1);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取默认值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Func2(1,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显式赋值，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取默认值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3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默认参数必须从右向左声明（默认参数右边不允许存在非默认参数）；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如果一个函数同时包含函数声明和函数定义，默认参数只允许在函数声明中出现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D61F13-758D-0D02-AA30-3567F537AE6C}"/>
              </a:ext>
            </a:extLst>
          </p:cNvPr>
          <p:cNvGrpSpPr/>
          <p:nvPr/>
        </p:nvGrpSpPr>
        <p:grpSpPr>
          <a:xfrm>
            <a:off x="823981" y="2192466"/>
            <a:ext cx="7622977" cy="2103090"/>
            <a:chOff x="5813482" y="1172537"/>
            <a:chExt cx="2808312" cy="168469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2B3230-0466-9028-7F43-46AD1A7012B2}"/>
                </a:ext>
              </a:extLst>
            </p:cNvPr>
            <p:cNvSpPr/>
            <p:nvPr/>
          </p:nvSpPr>
          <p:spPr>
            <a:xfrm>
              <a:off x="5813482" y="1172537"/>
              <a:ext cx="2808312" cy="16846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B1FD29-C7E1-89AD-8D6B-631E1F1234D2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6272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Func1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1);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正确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Func2(int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正确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Func3(int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Func4(int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Func1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函数定义时不再定义默认参数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7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调用包含多个默认参数的函数时，参数必须从左向右依次填写，不允许跳过某些参数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D61F13-758D-0D02-AA30-3567F537AE6C}"/>
              </a:ext>
            </a:extLst>
          </p:cNvPr>
          <p:cNvGrpSpPr/>
          <p:nvPr/>
        </p:nvGrpSpPr>
        <p:grpSpPr>
          <a:xfrm>
            <a:off x="823981" y="2192466"/>
            <a:ext cx="7622977" cy="2103090"/>
            <a:chOff x="5813482" y="1172537"/>
            <a:chExt cx="2808312" cy="168469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2B3230-0466-9028-7F43-46AD1A7012B2}"/>
                </a:ext>
              </a:extLst>
            </p:cNvPr>
            <p:cNvSpPr/>
            <p:nvPr/>
          </p:nvSpPr>
          <p:spPr>
            <a:xfrm>
              <a:off x="5813482" y="1172537"/>
              <a:ext cx="2808312" cy="16846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B1FD29-C7E1-89AD-8D6B-631E1F1234D2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1834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(10,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,1);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错误，不允许跳过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直接传入参数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6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中建议不使用默认参数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D61F13-758D-0D02-AA30-3567F537AE6C}"/>
              </a:ext>
            </a:extLst>
          </p:cNvPr>
          <p:cNvGrpSpPr/>
          <p:nvPr/>
        </p:nvGrpSpPr>
        <p:grpSpPr>
          <a:xfrm>
            <a:off x="611559" y="1626825"/>
            <a:ext cx="7622977" cy="2750835"/>
            <a:chOff x="5813482" y="1172536"/>
            <a:chExt cx="2808312" cy="220357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2B3230-0466-9028-7F43-46AD1A7012B2}"/>
                </a:ext>
              </a:extLst>
            </p:cNvPr>
            <p:cNvSpPr/>
            <p:nvPr/>
          </p:nvSpPr>
          <p:spPr>
            <a:xfrm>
              <a:off x="5813482" y="1172536"/>
              <a:ext cx="2808312" cy="22035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B1FD29-C7E1-89AD-8D6B-631E1F1234D2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207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Before change.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(42);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(*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func_ptr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)(int) = &amp;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After change.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b = 10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(42);  // Still works.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(*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func_ptr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)(int) = &amp;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  // Error, wrong function signature.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01F31C-13BB-E452-BA1E-05826BAE2444}"/>
              </a:ext>
            </a:extLst>
          </p:cNvPr>
          <p:cNvGrpSpPr/>
          <p:nvPr/>
        </p:nvGrpSpPr>
        <p:grpSpPr>
          <a:xfrm>
            <a:off x="5148064" y="2247714"/>
            <a:ext cx="2220778" cy="842680"/>
            <a:chOff x="5813482" y="1421168"/>
            <a:chExt cx="2808312" cy="1708768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013A16-A310-1669-6EBA-1800BE3C44A3}"/>
                </a:ext>
              </a:extLst>
            </p:cNvPr>
            <p:cNvSpPr/>
            <p:nvPr/>
          </p:nvSpPr>
          <p:spPr>
            <a:xfrm>
              <a:off x="5813482" y="1421168"/>
              <a:ext cx="2808312" cy="17087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AAB7667-59E1-6727-CA26-B0121586A52E}"/>
                </a:ext>
              </a:extLst>
            </p:cNvPr>
            <p:cNvSpPr txBox="1"/>
            <p:nvPr/>
          </p:nvSpPr>
          <p:spPr>
            <a:xfrm>
              <a:off x="5833143" y="1529486"/>
              <a:ext cx="2753049" cy="14978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默认参数能保证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兼容，无法保证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3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函数重载是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多态性（特设多态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静态多态）的一种体现，即用同样的函数名称，根据不同的传入参数调用不同的处理逻辑。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函数重载是在编译时静态决定的，编译器根据不同的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函数签名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决定具体的调用逻辑。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函数签名：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函数签名由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函数参数数量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以及每个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参数的类型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函数的返回值类型和函数参数名称对函数签名无影响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B079EE-9EFF-3E86-5570-9C10E762F37C}"/>
              </a:ext>
            </a:extLst>
          </p:cNvPr>
          <p:cNvGrpSpPr/>
          <p:nvPr/>
        </p:nvGrpSpPr>
        <p:grpSpPr>
          <a:xfrm>
            <a:off x="823981" y="2848890"/>
            <a:ext cx="7622977" cy="2103090"/>
            <a:chOff x="5813482" y="1172537"/>
            <a:chExt cx="2808312" cy="168469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7F667E-C681-AC44-1896-442D59EE7CEF}"/>
                </a:ext>
              </a:extLst>
            </p:cNvPr>
            <p:cNvSpPr/>
            <p:nvPr/>
          </p:nvSpPr>
          <p:spPr>
            <a:xfrm>
              <a:off x="5813482" y="1172537"/>
              <a:ext cx="2808312" cy="168469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F456DC-A2E5-74A0-C9F4-E65CA0CCF5EA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4053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下面两个函数签名不同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下面两个函数签名相同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函数重载示例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B079EE-9EFF-3E86-5570-9C10E762F37C}"/>
              </a:ext>
            </a:extLst>
          </p:cNvPr>
          <p:cNvGrpSpPr/>
          <p:nvPr/>
        </p:nvGrpSpPr>
        <p:grpSpPr>
          <a:xfrm>
            <a:off x="823981" y="1332756"/>
            <a:ext cx="7622977" cy="3471242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7F667E-C681-AC44-1896-442D59EE7CEF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F456DC-A2E5-74A0-C9F4-E65CA0CCF5EA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251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(char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msg);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f3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(char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msg,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f4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(float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f5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重载调用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(1);				// f1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(1.0f);			// f2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(“hello”);			// f3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(“hello”, 1);			// f4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(1.0, 1);			// f5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5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函数重载可能产生的歧义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B079EE-9EFF-3E86-5570-9C10E762F37C}"/>
              </a:ext>
            </a:extLst>
          </p:cNvPr>
          <p:cNvGrpSpPr/>
          <p:nvPr/>
        </p:nvGrpSpPr>
        <p:grpSpPr>
          <a:xfrm>
            <a:off x="823981" y="1332756"/>
            <a:ext cx="7622977" cy="3471242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7F667E-C681-AC44-1896-442D59EE7CEF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F456DC-A2E5-74A0-C9F4-E65CA0CCF5EA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4053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(1);			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</a:t>
              </a:r>
              <a:r>
                <a:rPr lang="en-US" altLang="zh-CN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编译器报错歧义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函数重载可能产生的歧义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B079EE-9EFF-3E86-5570-9C10E762F37C}"/>
              </a:ext>
            </a:extLst>
          </p:cNvPr>
          <p:cNvGrpSpPr/>
          <p:nvPr/>
        </p:nvGrpSpPr>
        <p:grpSpPr>
          <a:xfrm>
            <a:off x="823981" y="1332756"/>
            <a:ext cx="7622977" cy="3471242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7F667E-C681-AC44-1896-442D59EE7CEF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F456DC-A2E5-74A0-C9F4-E65CA0CCF5EA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14053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编译器报错歧义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编译器报错歧义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函数重载可能产生的歧义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B079EE-9EFF-3E86-5570-9C10E762F37C}"/>
              </a:ext>
            </a:extLst>
          </p:cNvPr>
          <p:cNvGrpSpPr/>
          <p:nvPr/>
        </p:nvGrpSpPr>
        <p:grpSpPr>
          <a:xfrm>
            <a:off x="823981" y="1332756"/>
            <a:ext cx="7622977" cy="3471242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7F667E-C681-AC44-1896-442D59EE7CEF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F456DC-A2E5-74A0-C9F4-E65CA0CCF5EA}"/>
                </a:ext>
              </a:extLst>
            </p:cNvPr>
            <p:cNvSpPr txBox="1"/>
            <p:nvPr/>
          </p:nvSpPr>
          <p:spPr>
            <a:xfrm>
              <a:off x="5860955" y="1213069"/>
              <a:ext cx="2713365" cy="22928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int&amp;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(int&amp;&amp; a);		// f3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 = 1;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 int b = 1;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(a);				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?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(b);				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?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 + b);			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6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函数重载和默认参数：函数默认参数结合函数重载很容易削弱代码的可读性，甚至造成歧义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4286AF-FC0E-FBA5-8D65-BB0B841EAA0A}"/>
              </a:ext>
            </a:extLst>
          </p:cNvPr>
          <p:cNvGrpSpPr/>
          <p:nvPr/>
        </p:nvGrpSpPr>
        <p:grpSpPr>
          <a:xfrm>
            <a:off x="823981" y="1779662"/>
            <a:ext cx="7622977" cy="2463130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CE788A-A896-10FD-6383-2FD8D588E1EC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752277-F048-BA72-CF84-C8BB0E35530B}"/>
                </a:ext>
              </a:extLst>
            </p:cNvPr>
            <p:cNvSpPr txBox="1"/>
            <p:nvPr/>
          </p:nvSpPr>
          <p:spPr>
            <a:xfrm>
              <a:off x="5860955" y="1213070"/>
              <a:ext cx="2713365" cy="166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(1,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(1);	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411762" y="1396497"/>
            <a:ext cx="827482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11762" y="2076111"/>
            <a:ext cx="827482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11762" y="2777959"/>
            <a:ext cx="827482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91014" y="1409808"/>
            <a:ext cx="3569218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91014" y="2103961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引用形参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91014" y="2798113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62760C1-61AD-A42C-96F0-924E3BD18330}"/>
              </a:ext>
            </a:extLst>
          </p:cNvPr>
          <p:cNvGrpSpPr/>
          <p:nvPr/>
        </p:nvGrpSpPr>
        <p:grpSpPr>
          <a:xfrm>
            <a:off x="2411762" y="3481884"/>
            <a:ext cx="827482" cy="523220"/>
            <a:chOff x="2215144" y="3018134"/>
            <a:chExt cx="1244730" cy="959255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555A3EB-857F-96D4-7B17-C5E6A358316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1" name="文本框 11">
              <a:extLst>
                <a:ext uri="{FF2B5EF4-FFF2-40B4-BE49-F238E27FC236}">
                  <a16:creationId xmlns:a16="http://schemas.microsoft.com/office/drawing/2014/main" id="{35CC6C53-B702-A2C2-3F63-CAAF97DA2F91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709B38-8769-2EB1-FDC7-69828EC577BA}"/>
              </a:ext>
            </a:extLst>
          </p:cNvPr>
          <p:cNvGrpSpPr/>
          <p:nvPr/>
        </p:nvGrpSpPr>
        <p:grpSpPr>
          <a:xfrm>
            <a:off x="3091014" y="3502038"/>
            <a:ext cx="3569218" cy="459690"/>
            <a:chOff x="4315150" y="2341731"/>
            <a:chExt cx="3857250" cy="54005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0598EE-3C0B-B862-03C1-42BD217018F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095ED9DC-295A-FE57-9195-217E0D421E06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F44E89-583B-5837-809C-20AE685D7D8F}"/>
              </a:ext>
            </a:extLst>
          </p:cNvPr>
          <p:cNvGrpSpPr/>
          <p:nvPr/>
        </p:nvGrpSpPr>
        <p:grpSpPr>
          <a:xfrm>
            <a:off x="2411762" y="4124468"/>
            <a:ext cx="827482" cy="523220"/>
            <a:chOff x="2215144" y="3018134"/>
            <a:chExt cx="1244730" cy="959255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1577BA3A-CB14-AAC4-3A0A-E293FC4D5A8D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EE76C891-BAF0-6F3B-3CF7-96D41133AC84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53870C-3362-13AA-2FAC-B90DE5111CE7}"/>
              </a:ext>
            </a:extLst>
          </p:cNvPr>
          <p:cNvGrpSpPr/>
          <p:nvPr/>
        </p:nvGrpSpPr>
        <p:grpSpPr>
          <a:xfrm>
            <a:off x="3091014" y="4144622"/>
            <a:ext cx="3569218" cy="459690"/>
            <a:chOff x="4315150" y="2341731"/>
            <a:chExt cx="3857250" cy="5400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785166-B0B5-E789-9313-576432F7469E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内存模型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6987DBC-42C7-8D59-3CB4-BB3FE6466C6D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函数重载和隐式类型转换：当编译器无法完全精确匹配到函数签名时，会利用隐式类型转换模糊匹配重载函数，进一步降低了代码的可读性，增大了出错概率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04F919-7F3A-4710-B7FD-4EA064DABB38}"/>
              </a:ext>
            </a:extLst>
          </p:cNvPr>
          <p:cNvGrpSpPr/>
          <p:nvPr/>
        </p:nvGrpSpPr>
        <p:grpSpPr>
          <a:xfrm>
            <a:off x="823981" y="1779662"/>
            <a:ext cx="7622977" cy="2463130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F27679-79F6-E315-F094-F899C5BD5F08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715987-CD33-D2A2-2BCE-5189D21E33C8}"/>
                </a:ext>
              </a:extLst>
            </p:cNvPr>
            <p:cNvSpPr txBox="1"/>
            <p:nvPr/>
          </p:nvSpPr>
          <p:spPr>
            <a:xfrm>
              <a:off x="5860955" y="1213070"/>
              <a:ext cx="2713365" cy="166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a);		// 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(double a);	// 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float v =  0;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隐式转换成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后调用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3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隐式类型转换造成重载歧义：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04F919-7F3A-4710-B7FD-4EA064DABB38}"/>
              </a:ext>
            </a:extLst>
          </p:cNvPr>
          <p:cNvGrpSpPr/>
          <p:nvPr/>
        </p:nvGrpSpPr>
        <p:grpSpPr>
          <a:xfrm>
            <a:off x="823981" y="1779662"/>
            <a:ext cx="7622977" cy="2463130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F27679-79F6-E315-F094-F899C5BD5F08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715987-CD33-D2A2-2BCE-5189D21E33C8}"/>
                </a:ext>
              </a:extLst>
            </p:cNvPr>
            <p:cNvSpPr txBox="1"/>
            <p:nvPr/>
          </p:nvSpPr>
          <p:spPr>
            <a:xfrm>
              <a:off x="5860955" y="1213070"/>
              <a:ext cx="2713365" cy="166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a);		// 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(float a);		// 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 v =  0;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0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622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函数重载中隐式类型转换等级划分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精确匹配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转换实现匹配（添加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限定词实现精确匹配）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类型提升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实现匹配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通过算数类型转换或者指针转换实现匹配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通过类型转换实现匹配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D880FF-6BEA-965B-4671-026BD2554054}"/>
              </a:ext>
            </a:extLst>
          </p:cNvPr>
          <p:cNvGrpSpPr/>
          <p:nvPr/>
        </p:nvGrpSpPr>
        <p:grpSpPr>
          <a:xfrm>
            <a:off x="857880" y="2859782"/>
            <a:ext cx="7622977" cy="1728192"/>
            <a:chOff x="5813482" y="1172537"/>
            <a:chExt cx="2808312" cy="278066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E240A5-3335-B74A-A666-541507DF7512}"/>
                </a:ext>
              </a:extLst>
            </p:cNvPr>
            <p:cNvSpPr/>
            <p:nvPr/>
          </p:nvSpPr>
          <p:spPr>
            <a:xfrm>
              <a:off x="5813482" y="1172537"/>
              <a:ext cx="2808312" cy="278066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F828CB5-AE9B-0A88-1538-816228CDDF30}"/>
                </a:ext>
              </a:extLst>
            </p:cNvPr>
            <p:cNvSpPr txBox="1"/>
            <p:nvPr/>
          </p:nvSpPr>
          <p:spPr>
            <a:xfrm>
              <a:off x="5860955" y="1213070"/>
              <a:ext cx="2713365" cy="166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a);		// f1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(float a);		// f2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 v =  0;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(v);	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歧义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58087-85D2-BA66-9A0A-FA0408C0527C}"/>
              </a:ext>
            </a:extLst>
          </p:cNvPr>
          <p:cNvSpPr txBox="1"/>
          <p:nvPr/>
        </p:nvSpPr>
        <p:spPr>
          <a:xfrm>
            <a:off x="611559" y="771550"/>
            <a:ext cx="78692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中的默认参数和函数重载很容易被滥用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默认参数和函数重载在被很多社区认为是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慎用默认参数，除非：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在设计时就考虑的默认参数，而非后期为了减少代码修改成本添加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默认参数必须和函数的设计功能相关，不要用默认参数添加无关功能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确保大部分场景用默认参数是合适的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慎用函数重载：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避免隐式类型转换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可以尝试用自定义数据结构作为函数参数，避免定义</a:t>
            </a:r>
            <a:r>
              <a:rPr kumimoji="1" lang="zh-CN" altLang="en-US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多种重载函数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8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38FC6A-FB5F-3453-5E14-FB48523D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0"/>
            <a:ext cx="38115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211C58-479E-51FA-F4E4-3D08B191E258}"/>
              </a:ext>
            </a:extLst>
          </p:cNvPr>
          <p:cNvSpPr txBox="1"/>
          <p:nvPr/>
        </p:nvSpPr>
        <p:spPr>
          <a:xfrm>
            <a:off x="701824" y="771550"/>
            <a:ext cx="4446240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：栈帧是指为一个函数调用单独分配的那部分栈空间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帧随着函数的生命周期产生、发展和消亡。这里用到了两个寄存器，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1"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是帧指针，它总是指向当前帧的底部；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1"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是栈指针，它总是指向当前帧的顶部。这两个寄存器用来定位当前帧中的所有空间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8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38FC6A-FB5F-3453-5E14-FB48523D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0"/>
            <a:ext cx="38115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211C58-479E-51FA-F4E4-3D08B191E258}"/>
              </a:ext>
            </a:extLst>
          </p:cNvPr>
          <p:cNvSpPr txBox="1"/>
          <p:nvPr/>
        </p:nvSpPr>
        <p:spPr>
          <a:xfrm>
            <a:off x="701824" y="771550"/>
            <a:ext cx="4446240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函数参数：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函数参数在调用时被压入（拷贝）栈中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：函数中定义的局部变量都被保存在栈中（或寄存器中），函数返回时栈内数据被销毁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：当返回值为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int/float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内置类型时，通过寄存器返回，当返回值类型为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时，函数返回时会创建一个临时对象，将函数栈内的局部对象拷贝到临时对象并返回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806F90-22E3-CAE1-6CE0-E55FF4D2EDC0}"/>
              </a:ext>
            </a:extLst>
          </p:cNvPr>
          <p:cNvGrpSpPr/>
          <p:nvPr/>
        </p:nvGrpSpPr>
        <p:grpSpPr>
          <a:xfrm>
            <a:off x="814337" y="915566"/>
            <a:ext cx="3613648" cy="388843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610DEF-904B-04F5-E665-D0D7AB10832F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2291A8D-CDCA-DC05-4C31-B049AD2B9404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022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&lt;iostream&gt;</a:t>
              </a: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namespace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std;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struct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St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St(): a(0), b(0){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"construct" &lt;&lt;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}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St(const St&amp; s): a(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s.a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b(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s.b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"copy" &lt;&lt;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}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=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b =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6CA97D-3FE1-1CE6-88CA-544AAE61D078}"/>
              </a:ext>
            </a:extLst>
          </p:cNvPr>
          <p:cNvGrpSpPr/>
          <p:nvPr/>
        </p:nvGrpSpPr>
        <p:grpSpPr>
          <a:xfrm>
            <a:off x="4860032" y="915566"/>
            <a:ext cx="3613648" cy="388843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49BAAD-1FA6-51E2-A054-1E044A321C76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6BD831-AA35-6D92-5CB8-4A3E24ED3B7C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1069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&lt;iostream&gt;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”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st.h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</a:p>
            <a:p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a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B8EA4C-7DDB-C6C9-8C05-8BE9F8731F4C}"/>
              </a:ext>
            </a:extLst>
          </p:cNvPr>
          <p:cNvGrpSpPr/>
          <p:nvPr/>
        </p:nvGrpSpPr>
        <p:grpSpPr>
          <a:xfrm>
            <a:off x="5861371" y="3863274"/>
            <a:ext cx="2581765" cy="648072"/>
            <a:chOff x="6047043" y="1409123"/>
            <a:chExt cx="2808312" cy="1314146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D01312-5A35-62E5-69A9-E9AD6B21E0F8}"/>
                </a:ext>
              </a:extLst>
            </p:cNvPr>
            <p:cNvSpPr/>
            <p:nvPr/>
          </p:nvSpPr>
          <p:spPr>
            <a:xfrm>
              <a:off x="6047043" y="1409123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15F60E-FEAB-44B8-5D63-27568376EB24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会打印几次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1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660121-59DF-DD82-1079-32DAC05FE61A}"/>
              </a:ext>
            </a:extLst>
          </p:cNvPr>
          <p:cNvGrpSpPr/>
          <p:nvPr/>
        </p:nvGrpSpPr>
        <p:grpSpPr>
          <a:xfrm>
            <a:off x="4990799" y="2440050"/>
            <a:ext cx="3613648" cy="250325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47F295-2F92-A85F-A77F-989263EE49FF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C8913C-5EAE-60DC-B5E0-008FBA7B5BB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(void)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a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22E953-71DF-1B24-9F17-DECF22F9AFA8}"/>
              </a:ext>
            </a:extLst>
          </p:cNvPr>
          <p:cNvGrpSpPr/>
          <p:nvPr/>
        </p:nvGrpSpPr>
        <p:grpSpPr>
          <a:xfrm>
            <a:off x="814336" y="1008152"/>
            <a:ext cx="7790111" cy="432047"/>
            <a:chOff x="5813482" y="1421164"/>
            <a:chExt cx="2808312" cy="15609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381048-F3DB-39F0-D76D-3B99C65D6F5C}"/>
                </a:ext>
              </a:extLst>
            </p:cNvPr>
            <p:cNvSpPr/>
            <p:nvPr/>
          </p:nvSpPr>
          <p:spPr>
            <a:xfrm>
              <a:off x="5813482" y="1421164"/>
              <a:ext cx="2808312" cy="1560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986ECA-E75B-CA7B-2E28-34FC4E9D6F23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1334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test.cc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-o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850B2CF-9CB3-F80A-70C7-CA0D16CF2E12}"/>
              </a:ext>
            </a:extLst>
          </p:cNvPr>
          <p:cNvGrpSpPr/>
          <p:nvPr/>
        </p:nvGrpSpPr>
        <p:grpSpPr>
          <a:xfrm>
            <a:off x="814336" y="1851670"/>
            <a:ext cx="7790111" cy="432047"/>
            <a:chOff x="5813482" y="1421164"/>
            <a:chExt cx="2808312" cy="15609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134D93-327D-DE88-59C4-452938F0E896}"/>
                </a:ext>
              </a:extLst>
            </p:cNvPr>
            <p:cNvSpPr/>
            <p:nvPr/>
          </p:nvSpPr>
          <p:spPr>
            <a:xfrm>
              <a:off x="5813482" y="1421164"/>
              <a:ext cx="2808312" cy="1560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085BEB-9187-1C0C-DAB4-ACFD95C863C6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1334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test.cc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fno</a:t>
              </a:r>
              <a:r>
                <a:rPr lang="en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-elide-constructors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-o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DC750C3-5C8C-9ED7-872D-F2C7EA032F01}"/>
              </a:ext>
            </a:extLst>
          </p:cNvPr>
          <p:cNvSpPr txBox="1"/>
          <p:nvPr/>
        </p:nvSpPr>
        <p:spPr>
          <a:xfrm>
            <a:off x="720080" y="6182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编译命令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87D567-4BAE-BBB8-C10C-84CA648A965E}"/>
              </a:ext>
            </a:extLst>
          </p:cNvPr>
          <p:cNvSpPr txBox="1"/>
          <p:nvPr/>
        </p:nvSpPr>
        <p:spPr>
          <a:xfrm>
            <a:off x="720080" y="14751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编译命令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928785-7294-CBE8-0EBE-4279E451CE43}"/>
              </a:ext>
            </a:extLst>
          </p:cNvPr>
          <p:cNvGrpSpPr/>
          <p:nvPr/>
        </p:nvGrpSpPr>
        <p:grpSpPr>
          <a:xfrm>
            <a:off x="814337" y="2935277"/>
            <a:ext cx="3973688" cy="432047"/>
            <a:chOff x="5813482" y="1421164"/>
            <a:chExt cx="2808312" cy="15609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338EEA-BC2D-BD61-2FD7-4B59338106EB}"/>
                </a:ext>
              </a:extLst>
            </p:cNvPr>
            <p:cNvSpPr/>
            <p:nvPr/>
          </p:nvSpPr>
          <p:spPr>
            <a:xfrm>
              <a:off x="5813482" y="1421164"/>
              <a:ext cx="2808312" cy="1560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33EEC9F-7CDB-BE36-66AC-96CFFC34BFC4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1334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4B28E7-75C6-D471-748E-5B47D9665D9D}"/>
              </a:ext>
            </a:extLst>
          </p:cNvPr>
          <p:cNvGrpSpPr/>
          <p:nvPr/>
        </p:nvGrpSpPr>
        <p:grpSpPr>
          <a:xfrm>
            <a:off x="814337" y="3906138"/>
            <a:ext cx="3973688" cy="1038055"/>
            <a:chOff x="5813482" y="1421164"/>
            <a:chExt cx="2808312" cy="375052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306D39-FCE0-1EF6-0F8E-20BDF79A979D}"/>
                </a:ext>
              </a:extLst>
            </p:cNvPr>
            <p:cNvSpPr/>
            <p:nvPr/>
          </p:nvSpPr>
          <p:spPr>
            <a:xfrm>
              <a:off x="5813482" y="1421164"/>
              <a:ext cx="2808312" cy="37505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4DD69FB-C97D-92F3-FE41-7356ABFCE352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3336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E9D03E8-5D47-6C7C-C022-D8950DB04BB3}"/>
              </a:ext>
            </a:extLst>
          </p:cNvPr>
          <p:cNvSpPr txBox="1"/>
          <p:nvPr/>
        </p:nvSpPr>
        <p:spPr>
          <a:xfrm>
            <a:off x="720080" y="24769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73AE75-C098-3515-B85B-905C1B8E4E61}"/>
              </a:ext>
            </a:extLst>
          </p:cNvPr>
          <p:cNvSpPr txBox="1"/>
          <p:nvPr/>
        </p:nvSpPr>
        <p:spPr>
          <a:xfrm>
            <a:off x="720080" y="34922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8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660121-59DF-DD82-1079-32DAC05FE61A}"/>
              </a:ext>
            </a:extLst>
          </p:cNvPr>
          <p:cNvGrpSpPr/>
          <p:nvPr/>
        </p:nvGrpSpPr>
        <p:grpSpPr>
          <a:xfrm>
            <a:off x="5004048" y="832715"/>
            <a:ext cx="3613648" cy="250325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47F295-2F92-A85F-A77F-989263EE49FF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C8913C-5EAE-60DC-B5E0-008FBA7B5BB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(St&amp;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_s)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_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s.St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::St();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s;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//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仅声明不初始化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B8EA4C-7DDB-C6C9-8C05-8BE9F8731F4C}"/>
              </a:ext>
            </a:extLst>
          </p:cNvPr>
          <p:cNvGrpSpPr/>
          <p:nvPr/>
        </p:nvGrpSpPr>
        <p:grpSpPr>
          <a:xfrm>
            <a:off x="5004048" y="4124404"/>
            <a:ext cx="3612118" cy="823610"/>
            <a:chOff x="6047043" y="1409121"/>
            <a:chExt cx="2808312" cy="1670099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D01312-5A35-62E5-69A9-E9AD6B21E0F8}"/>
                </a:ext>
              </a:extLst>
            </p:cNvPr>
            <p:cNvSpPr/>
            <p:nvPr/>
          </p:nvSpPr>
          <p:spPr>
            <a:xfrm>
              <a:off x="6047043" y="1409121"/>
              <a:ext cx="2808312" cy="167009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15F60E-FEAB-44B8-5D63-27568376EB24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4978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延伸阅读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RVO/NRVO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机制和</a:t>
              </a:r>
              <a:r>
                <a:rPr lang="en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fno</a:t>
              </a:r>
              <a:r>
                <a:rPr lang="en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-elide-constructors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编译参数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928785-7294-CBE8-0EBE-4279E451CE43}"/>
              </a:ext>
            </a:extLst>
          </p:cNvPr>
          <p:cNvGrpSpPr/>
          <p:nvPr/>
        </p:nvGrpSpPr>
        <p:grpSpPr>
          <a:xfrm>
            <a:off x="5004048" y="3493754"/>
            <a:ext cx="3612118" cy="432047"/>
            <a:chOff x="5813482" y="1421164"/>
            <a:chExt cx="2808312" cy="15609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338EEA-BC2D-BD61-2FD7-4B59338106EB}"/>
                </a:ext>
              </a:extLst>
            </p:cNvPr>
            <p:cNvSpPr/>
            <p:nvPr/>
          </p:nvSpPr>
          <p:spPr>
            <a:xfrm>
              <a:off x="5813482" y="1421164"/>
              <a:ext cx="2808312" cy="1560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33EEC9F-7CDB-BE36-66AC-96CFFC34BFC4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1334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4B28E7-75C6-D471-748E-5B47D9665D9D}"/>
              </a:ext>
            </a:extLst>
          </p:cNvPr>
          <p:cNvGrpSpPr/>
          <p:nvPr/>
        </p:nvGrpSpPr>
        <p:grpSpPr>
          <a:xfrm>
            <a:off x="793885" y="3493754"/>
            <a:ext cx="3612118" cy="1038055"/>
            <a:chOff x="5813482" y="1421164"/>
            <a:chExt cx="2808312" cy="375052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306D39-FCE0-1EF6-0F8E-20BDF79A979D}"/>
                </a:ext>
              </a:extLst>
            </p:cNvPr>
            <p:cNvSpPr/>
            <p:nvPr/>
          </p:nvSpPr>
          <p:spPr>
            <a:xfrm>
              <a:off x="5813482" y="1421164"/>
              <a:ext cx="2808312" cy="37505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4DD69FB-C97D-92F3-FE41-7356ABFCE352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3336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8BECFC-C540-E624-3816-60E963857B43}"/>
              </a:ext>
            </a:extLst>
          </p:cNvPr>
          <p:cNvGrpSpPr/>
          <p:nvPr/>
        </p:nvGrpSpPr>
        <p:grpSpPr>
          <a:xfrm>
            <a:off x="792355" y="832714"/>
            <a:ext cx="3613648" cy="250325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62C0269-515A-316B-C685-D7AF4035E627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8CB7DA-AC10-89D6-31DD-AAE80BF4D957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(void)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a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5" name="右箭头 4">
            <a:extLst>
              <a:ext uri="{FF2B5EF4-FFF2-40B4-BE49-F238E27FC236}">
                <a16:creationId xmlns:a16="http://schemas.microsoft.com/office/drawing/2014/main" id="{30057A57-336B-D8C6-41CA-652CA6E55258}"/>
              </a:ext>
            </a:extLst>
          </p:cNvPr>
          <p:cNvSpPr/>
          <p:nvPr/>
        </p:nvSpPr>
        <p:spPr>
          <a:xfrm>
            <a:off x="4109409" y="1851670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RVO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6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660121-59DF-DD82-1079-32DAC05FE61A}"/>
              </a:ext>
            </a:extLst>
          </p:cNvPr>
          <p:cNvGrpSpPr/>
          <p:nvPr/>
        </p:nvGrpSpPr>
        <p:grpSpPr>
          <a:xfrm>
            <a:off x="5004048" y="832715"/>
            <a:ext cx="3613648" cy="250325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47F295-2F92-A85F-A77F-989263EE49FF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C8913C-5EAE-60DC-B5E0-008FBA7B5BB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(St&amp;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_s)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_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s.St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::St();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s;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//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仅声明不初始化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928785-7294-CBE8-0EBE-4279E451CE43}"/>
              </a:ext>
            </a:extLst>
          </p:cNvPr>
          <p:cNvGrpSpPr/>
          <p:nvPr/>
        </p:nvGrpSpPr>
        <p:grpSpPr>
          <a:xfrm>
            <a:off x="5004048" y="3493754"/>
            <a:ext cx="3612118" cy="432047"/>
            <a:chOff x="5813482" y="1421164"/>
            <a:chExt cx="2808312" cy="15609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338EEA-BC2D-BD61-2FD7-4B59338106EB}"/>
                </a:ext>
              </a:extLst>
            </p:cNvPr>
            <p:cNvSpPr/>
            <p:nvPr/>
          </p:nvSpPr>
          <p:spPr>
            <a:xfrm>
              <a:off x="5813482" y="1421164"/>
              <a:ext cx="2808312" cy="1560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33EEC9F-7CDB-BE36-66AC-96CFFC34BFC4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1334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4B28E7-75C6-D471-748E-5B47D9665D9D}"/>
              </a:ext>
            </a:extLst>
          </p:cNvPr>
          <p:cNvGrpSpPr/>
          <p:nvPr/>
        </p:nvGrpSpPr>
        <p:grpSpPr>
          <a:xfrm>
            <a:off x="793885" y="3493754"/>
            <a:ext cx="3612118" cy="1038055"/>
            <a:chOff x="5813482" y="1421164"/>
            <a:chExt cx="2808312" cy="375052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306D39-FCE0-1EF6-0F8E-20BDF79A979D}"/>
                </a:ext>
              </a:extLst>
            </p:cNvPr>
            <p:cNvSpPr/>
            <p:nvPr/>
          </p:nvSpPr>
          <p:spPr>
            <a:xfrm>
              <a:off x="5813482" y="1421164"/>
              <a:ext cx="2808312" cy="37505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4DD69FB-C97D-92F3-FE41-7356ABFCE352}"/>
                </a:ext>
              </a:extLst>
            </p:cNvPr>
            <p:cNvSpPr txBox="1"/>
            <p:nvPr/>
          </p:nvSpPr>
          <p:spPr>
            <a:xfrm>
              <a:off x="5841119" y="1534458"/>
              <a:ext cx="2713365" cy="3336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construct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&gt;$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copy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8BECFC-C540-E624-3816-60E963857B43}"/>
              </a:ext>
            </a:extLst>
          </p:cNvPr>
          <p:cNvGrpSpPr/>
          <p:nvPr/>
        </p:nvGrpSpPr>
        <p:grpSpPr>
          <a:xfrm>
            <a:off x="792355" y="832714"/>
            <a:ext cx="3613648" cy="2503251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62C0269-515A-316B-C685-D7AF4035E627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8CB7DA-AC10-89D6-31DD-AAE80BF4D957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(void)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s;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 a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5" name="右箭头 4">
            <a:extLst>
              <a:ext uri="{FF2B5EF4-FFF2-40B4-BE49-F238E27FC236}">
                <a16:creationId xmlns:a16="http://schemas.microsoft.com/office/drawing/2014/main" id="{30057A57-336B-D8C6-41CA-652CA6E55258}"/>
              </a:ext>
            </a:extLst>
          </p:cNvPr>
          <p:cNvSpPr/>
          <p:nvPr/>
        </p:nvSpPr>
        <p:spPr>
          <a:xfrm>
            <a:off x="4109409" y="1851670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RVO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B8EA4C-7DDB-C6C9-8C05-8BE9F8731F4C}"/>
              </a:ext>
            </a:extLst>
          </p:cNvPr>
          <p:cNvGrpSpPr/>
          <p:nvPr/>
        </p:nvGrpSpPr>
        <p:grpSpPr>
          <a:xfrm>
            <a:off x="3709355" y="4095672"/>
            <a:ext cx="4938086" cy="872273"/>
            <a:chOff x="6047043" y="1409121"/>
            <a:chExt cx="2808312" cy="1768777"/>
          </a:xfrm>
          <a:solidFill>
            <a:srgbClr val="FEFFBE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D01312-5A35-62E5-69A9-E9AD6B21E0F8}"/>
                </a:ext>
              </a:extLst>
            </p:cNvPr>
            <p:cNvSpPr/>
            <p:nvPr/>
          </p:nvSpPr>
          <p:spPr>
            <a:xfrm>
              <a:off x="6047043" y="1409121"/>
              <a:ext cx="2808312" cy="176877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15F60E-FEAB-44B8-5D63-27568376EB24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4978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编译器优化有很多限定条件，如果希望达到最佳性能，还需要开发人员良好的代码设计风格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7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761459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函数基本结构回顾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A5BA47-5119-6B31-75F7-394544A01A3B}"/>
              </a:ext>
            </a:extLst>
          </p:cNvPr>
          <p:cNvGrpSpPr/>
          <p:nvPr/>
        </p:nvGrpSpPr>
        <p:grpSpPr>
          <a:xfrm>
            <a:off x="354146" y="1404279"/>
            <a:ext cx="5055710" cy="3199037"/>
            <a:chOff x="5813482" y="1421168"/>
            <a:chExt cx="2958757" cy="25258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073BD2-7107-26BE-51BA-F1DD20A9159E}"/>
                </a:ext>
              </a:extLst>
            </p:cNvPr>
            <p:cNvSpPr/>
            <p:nvPr/>
          </p:nvSpPr>
          <p:spPr>
            <a:xfrm>
              <a:off x="5813482" y="1421168"/>
              <a:ext cx="2958757" cy="252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2786E16-7299-CF75-400A-20DED3712B04}"/>
                </a:ext>
              </a:extLst>
            </p:cNvPr>
            <p:cNvSpPr txBox="1"/>
            <p:nvPr/>
          </p:nvSpPr>
          <p:spPr>
            <a:xfrm>
              <a:off x="5860955" y="1435492"/>
              <a:ext cx="2863075" cy="247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&lt;iostream&gt;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Add(int v);  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函数声明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int age = 0;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std::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age;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“age is “ &lt;&lt; Add(age) &lt;&lt; 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return 0;	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Add(int value) {  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函数定义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return value + 1;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D576471-7D07-87A6-885D-6A4F1B38C080}"/>
              </a:ext>
            </a:extLst>
          </p:cNvPr>
          <p:cNvSpPr txBox="1"/>
          <p:nvPr/>
        </p:nvSpPr>
        <p:spPr>
          <a:xfrm>
            <a:off x="5920695" y="2380987"/>
            <a:ext cx="288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  Add (int 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en-US" sz="2800" b="1" dirty="0">
              <a:solidFill>
                <a:srgbClr val="005DA2"/>
              </a:solidFill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A2E855F2-CFAE-22F8-A129-A841416DE603}"/>
              </a:ext>
            </a:extLst>
          </p:cNvPr>
          <p:cNvSpPr/>
          <p:nvPr/>
        </p:nvSpPr>
        <p:spPr>
          <a:xfrm rot="5400000">
            <a:off x="6143461" y="2153711"/>
            <a:ext cx="165832" cy="396749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22DCFF-41B1-8270-690D-0FE30FAE1101}"/>
              </a:ext>
            </a:extLst>
          </p:cNvPr>
          <p:cNvSpPr txBox="1"/>
          <p:nvPr/>
        </p:nvSpPr>
        <p:spPr>
          <a:xfrm>
            <a:off x="5848687" y="1779662"/>
            <a:ext cx="848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1600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43CDC5C1-EA74-10FA-E36E-37D4CB4E04F0}"/>
              </a:ext>
            </a:extLst>
          </p:cNvPr>
          <p:cNvSpPr/>
          <p:nvPr/>
        </p:nvSpPr>
        <p:spPr>
          <a:xfrm rot="5400000">
            <a:off x="6946328" y="2020477"/>
            <a:ext cx="165832" cy="663220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0E254-466C-2713-D469-40FF3F345682}"/>
              </a:ext>
            </a:extLst>
          </p:cNvPr>
          <p:cNvSpPr txBox="1"/>
          <p:nvPr/>
        </p:nvSpPr>
        <p:spPr>
          <a:xfrm>
            <a:off x="6640775" y="1779662"/>
            <a:ext cx="848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1600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0F0F5EDF-0F8E-3526-5596-B81C63DD4F4F}"/>
              </a:ext>
            </a:extLst>
          </p:cNvPr>
          <p:cNvSpPr/>
          <p:nvPr/>
        </p:nvSpPr>
        <p:spPr>
          <a:xfrm rot="5400000">
            <a:off x="7954441" y="1804453"/>
            <a:ext cx="165832" cy="1095268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A476D8-4C60-B835-DDAB-6418BDA6C753}"/>
              </a:ext>
            </a:extLst>
          </p:cNvPr>
          <p:cNvSpPr txBox="1"/>
          <p:nvPr/>
        </p:nvSpPr>
        <p:spPr>
          <a:xfrm>
            <a:off x="7576879" y="177966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endParaRPr lang="zh-CN" altLang="en-US" sz="16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F106B5-A197-2D91-8777-F76C9D0D50AB}"/>
              </a:ext>
            </a:extLst>
          </p:cNvPr>
          <p:cNvGrpSpPr/>
          <p:nvPr/>
        </p:nvGrpSpPr>
        <p:grpSpPr>
          <a:xfrm>
            <a:off x="6003226" y="3291830"/>
            <a:ext cx="2581765" cy="648072"/>
            <a:chOff x="6047043" y="1409123"/>
            <a:chExt cx="2808312" cy="1314146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287634-F8C9-DEEE-6618-776FAA84AD27}"/>
                </a:ext>
              </a:extLst>
            </p:cNvPr>
            <p:cNvSpPr/>
            <p:nvPr/>
          </p:nvSpPr>
          <p:spPr>
            <a:xfrm>
              <a:off x="6047043" y="1409123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5A6D588-3A9D-E67E-560F-220909EE9AA8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函数是否支持返回多值？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5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5CFAA-BD6D-D80F-B29A-F74542BCCC0D}"/>
              </a:ext>
            </a:extLst>
          </p:cNvPr>
          <p:cNvSpPr txBox="1"/>
          <p:nvPr/>
        </p:nvSpPr>
        <p:spPr>
          <a:xfrm>
            <a:off x="656692" y="771550"/>
            <a:ext cx="7830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理解函数的内存模型不仅有助于我们写出高效的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代码，对我们今后学习其他语言也非常重要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7C32F9-CDE8-69E1-A8D0-F3A9AE226B28}"/>
              </a:ext>
            </a:extLst>
          </p:cNvPr>
          <p:cNvGrpSpPr/>
          <p:nvPr/>
        </p:nvGrpSpPr>
        <p:grpSpPr>
          <a:xfrm>
            <a:off x="755576" y="1779662"/>
            <a:ext cx="3613648" cy="2808312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258650-611F-CC9F-3C7F-74811492C909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8CC9A4-2935-E533-AD21-5565ED650CF7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643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(void) {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new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0;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271D82-C114-41D5-2D25-3D3E1A06EBBF}"/>
              </a:ext>
            </a:extLst>
          </p:cNvPr>
          <p:cNvGrpSpPr/>
          <p:nvPr/>
        </p:nvGrpSpPr>
        <p:grpSpPr>
          <a:xfrm>
            <a:off x="4788024" y="1779662"/>
            <a:ext cx="3613648" cy="2808312"/>
            <a:chOff x="5813482" y="1421168"/>
            <a:chExt cx="2808312" cy="144137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E48E74-4F49-12B9-8DF6-701FEA93A643}"/>
                </a:ext>
              </a:extLst>
            </p:cNvPr>
            <p:cNvSpPr/>
            <p:nvPr/>
          </p:nvSpPr>
          <p:spPr>
            <a:xfrm>
              <a:off x="5813482" y="1421168"/>
              <a:ext cx="2808312" cy="14413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CED393-C9F0-8C69-6C14-8F4D48058E24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326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go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Fun()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var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St{}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s.a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&amp;s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main()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var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Fun()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93B8B3-CFCB-C467-EFB0-AB8A475B6B53}"/>
              </a:ext>
            </a:extLst>
          </p:cNvPr>
          <p:cNvGrpSpPr/>
          <p:nvPr/>
        </p:nvGrpSpPr>
        <p:grpSpPr>
          <a:xfrm>
            <a:off x="5580112" y="4355473"/>
            <a:ext cx="2952328" cy="648072"/>
            <a:chOff x="6047043" y="1409123"/>
            <a:chExt cx="2808312" cy="1314146"/>
          </a:xfrm>
          <a:solidFill>
            <a:srgbClr val="FEFFBE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94B51D-66BF-C4F5-AD17-38300160D46F}"/>
                </a:ext>
              </a:extLst>
            </p:cNvPr>
            <p:cNvSpPr/>
            <p:nvPr/>
          </p:nvSpPr>
          <p:spPr>
            <a:xfrm>
              <a:off x="6047043" y="1409123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99A924A-4B18-2BCB-76AD-2306D3A53FF3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变量分配在堆上还是栈上有何区别？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A9E175-BAD7-64C1-E7DE-F625B1675842}"/>
              </a:ext>
            </a:extLst>
          </p:cNvPr>
          <p:cNvGrpSpPr/>
          <p:nvPr/>
        </p:nvGrpSpPr>
        <p:grpSpPr>
          <a:xfrm>
            <a:off x="6686931" y="3431754"/>
            <a:ext cx="1872208" cy="648072"/>
            <a:chOff x="6047043" y="1409123"/>
            <a:chExt cx="2808312" cy="1314146"/>
          </a:xfrm>
          <a:solidFill>
            <a:srgbClr val="FEFFBE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D76F840-4922-57F5-A89C-AA536AC6CAB5}"/>
                </a:ext>
              </a:extLst>
            </p:cNvPr>
            <p:cNvSpPr/>
            <p:nvPr/>
          </p:nvSpPr>
          <p:spPr>
            <a:xfrm>
              <a:off x="6047043" y="1409123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064EE4-93CA-F690-31FC-5256C1BD34C2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延伸阅读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编译器和逃逸分析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函数的内存模型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5CFAA-BD6D-D80F-B29A-F74542BCCC0D}"/>
              </a:ext>
            </a:extLst>
          </p:cNvPr>
          <p:cNvSpPr txBox="1"/>
          <p:nvPr/>
        </p:nvSpPr>
        <p:spPr>
          <a:xfrm>
            <a:off x="656692" y="771550"/>
            <a:ext cx="7830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堆上内存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栈上内存：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栈上内存空间受到操作系统限制（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栈上内存的分配释放效率远高于堆内存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函数内定义的局部变量位于栈上，作为参数返回会产生内存拷贝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函数输入参数位于栈上，调用函数时会出现内存拷贝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0147F2-E5B2-9ABB-3F68-3CCF209D2B63}"/>
              </a:ext>
            </a:extLst>
          </p:cNvPr>
          <p:cNvGrpSpPr/>
          <p:nvPr/>
        </p:nvGrpSpPr>
        <p:grpSpPr>
          <a:xfrm>
            <a:off x="755576" y="2458486"/>
            <a:ext cx="5328592" cy="872273"/>
            <a:chOff x="6047043" y="1409121"/>
            <a:chExt cx="2808312" cy="1768777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2B45434-E1DF-5AF1-4E2D-30A7C9D3AD1F}"/>
                </a:ext>
              </a:extLst>
            </p:cNvPr>
            <p:cNvSpPr/>
            <p:nvPr/>
          </p:nvSpPr>
          <p:spPr>
            <a:xfrm>
              <a:off x="6047043" y="1409121"/>
              <a:ext cx="2808312" cy="176877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BF98EC-BEA2-0FD5-559C-02E7CFE92C65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4978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设计函数的出入参数时，避免额外的内存拷贝很重要，但同时也要根据实际场景考虑会给内存分配器带来过大的压力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AABE44-F6B0-24B7-0370-4112BDA12CAA}"/>
              </a:ext>
            </a:extLst>
          </p:cNvPr>
          <p:cNvGrpSpPr/>
          <p:nvPr/>
        </p:nvGrpSpPr>
        <p:grpSpPr>
          <a:xfrm>
            <a:off x="755576" y="3499677"/>
            <a:ext cx="5328592" cy="656249"/>
            <a:chOff x="6047043" y="1409121"/>
            <a:chExt cx="2808312" cy="1768777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92B55-9718-B7D3-68DA-65DA2616F531}"/>
                </a:ext>
              </a:extLst>
            </p:cNvPr>
            <p:cNvSpPr/>
            <p:nvPr/>
          </p:nvSpPr>
          <p:spPr>
            <a:xfrm>
              <a:off x="6047043" y="1409121"/>
              <a:ext cx="2808312" cy="176877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0D8CC8-2EE5-A4BA-810A-0F0C090D3BD1}"/>
                </a:ext>
              </a:extLst>
            </p:cNvPr>
            <p:cNvSpPr txBox="1"/>
            <p:nvPr/>
          </p:nvSpPr>
          <p:spPr>
            <a:xfrm>
              <a:off x="6074674" y="1529486"/>
              <a:ext cx="2753049" cy="1060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延伸阅读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内存分配器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malloc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0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下节课再见</a:t>
            </a: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9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2307041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内联函数通过在函数定义前添加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关键字实现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A143A6-B6C2-372C-C6D0-D223D34A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71" y="569554"/>
            <a:ext cx="2714625" cy="4381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F5A048-B919-66B4-D511-6285814F749F}"/>
              </a:ext>
            </a:extLst>
          </p:cNvPr>
          <p:cNvSpPr txBox="1"/>
          <p:nvPr/>
        </p:nvSpPr>
        <p:spPr>
          <a:xfrm>
            <a:off x="5029913" y="596091"/>
            <a:ext cx="114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Regular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998E7-5FFD-47C6-7CE9-DA540AD3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69" y="867673"/>
            <a:ext cx="2390775" cy="3714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E99B65-ACBA-0FF2-8A34-D612A44DEE97}"/>
              </a:ext>
            </a:extLst>
          </p:cNvPr>
          <p:cNvSpPr txBox="1"/>
          <p:nvPr/>
        </p:nvSpPr>
        <p:spPr>
          <a:xfrm>
            <a:off x="8198335" y="842312"/>
            <a:ext cx="91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Inline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8">
            <a:extLst>
              <a:ext uri="{FF2B5EF4-FFF2-40B4-BE49-F238E27FC236}">
                <a16:creationId xmlns:a16="http://schemas.microsoft.com/office/drawing/2014/main" id="{EE8D3F5F-502F-D900-EFDF-4BC080402950}"/>
              </a:ext>
            </a:extLst>
          </p:cNvPr>
          <p:cNvCxnSpPr/>
          <p:nvPr/>
        </p:nvCxnSpPr>
        <p:spPr>
          <a:xfrm>
            <a:off x="4923756" y="1294838"/>
            <a:ext cx="1592317" cy="436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9">
            <a:extLst>
              <a:ext uri="{FF2B5EF4-FFF2-40B4-BE49-F238E27FC236}">
                <a16:creationId xmlns:a16="http://schemas.microsoft.com/office/drawing/2014/main" id="{65174B23-B5F4-5DB5-1046-CCA39B4B4B9F}"/>
              </a:ext>
            </a:extLst>
          </p:cNvPr>
          <p:cNvCxnSpPr/>
          <p:nvPr/>
        </p:nvCxnSpPr>
        <p:spPr>
          <a:xfrm>
            <a:off x="4923756" y="1568322"/>
            <a:ext cx="1607663" cy="12588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0">
            <a:extLst>
              <a:ext uri="{FF2B5EF4-FFF2-40B4-BE49-F238E27FC236}">
                <a16:creationId xmlns:a16="http://schemas.microsoft.com/office/drawing/2014/main" id="{81842BBD-206D-31B7-B13B-8B310A00D8F1}"/>
              </a:ext>
            </a:extLst>
          </p:cNvPr>
          <p:cNvCxnSpPr/>
          <p:nvPr/>
        </p:nvCxnSpPr>
        <p:spPr>
          <a:xfrm>
            <a:off x="4923756" y="1928518"/>
            <a:ext cx="1607663" cy="19076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05283F6-31CC-C6C6-B91B-E3B650095AD9}"/>
              </a:ext>
            </a:extLst>
          </p:cNvPr>
          <p:cNvSpPr txBox="1"/>
          <p:nvPr/>
        </p:nvSpPr>
        <p:spPr>
          <a:xfrm>
            <a:off x="2675130" y="3816436"/>
            <a:ext cx="91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inline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EDCD713-0EA7-331B-1928-F1547B8D2B6D}"/>
              </a:ext>
            </a:extLst>
          </p:cNvPr>
          <p:cNvSpPr/>
          <p:nvPr/>
        </p:nvSpPr>
        <p:spPr>
          <a:xfrm>
            <a:off x="2703481" y="3806584"/>
            <a:ext cx="2056084" cy="33855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4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307808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内联函数能够避免每次调用时的堆栈操作，加快执行速度，但会造成编译后的二进制文件增大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0ABAD7-ECDF-C62B-A276-921507CAA132}"/>
              </a:ext>
            </a:extLst>
          </p:cNvPr>
          <p:cNvGrpSpPr/>
          <p:nvPr/>
        </p:nvGrpSpPr>
        <p:grpSpPr>
          <a:xfrm>
            <a:off x="1475656" y="2859782"/>
            <a:ext cx="1944216" cy="648072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6BFDEEA-50D4-9EA9-9E9F-52F9F428D42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4B9D9F-366E-549A-3103-EF4E67FA0F00}"/>
                </a:ext>
              </a:extLst>
            </p:cNvPr>
            <p:cNvSpPr txBox="1"/>
            <p:nvPr/>
          </p:nvSpPr>
          <p:spPr>
            <a:xfrm>
              <a:off x="5833144" y="1529486"/>
              <a:ext cx="2623455" cy="10609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函数调用堆栈结构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Typical illustration of a stack layout during the function call">
            <a:extLst>
              <a:ext uri="{FF2B5EF4-FFF2-40B4-BE49-F238E27FC236}">
                <a16:creationId xmlns:a16="http://schemas.microsoft.com/office/drawing/2014/main" id="{77E5FF4E-6A1C-5DC4-07B1-825DF3FD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74023"/>
            <a:ext cx="3744416" cy="39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7614592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关于内联函数：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内联函数避免了频繁操堆栈，能够加快程序执行速度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内联函数对编译器是参考而非强制，以下情况内联函数可能失效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函数体中包含循环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函数中包含静态变量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函数中包含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内联函数应该定义在头文件中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6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761459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关于内联函数：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内联函数会使得编译生成的二进制文件变大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修改内联函数会造成大量相关模块重编译，降低编译速度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编译器能够自动决定是否对一个函数进行内联，通常无需手动标识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9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761459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内联函数和宏定义：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3F3DF0C-0E7D-7CB8-AA7C-3E15D0F71887}"/>
              </a:ext>
            </a:extLst>
          </p:cNvPr>
          <p:cNvGrpSpPr/>
          <p:nvPr/>
        </p:nvGrpSpPr>
        <p:grpSpPr>
          <a:xfrm>
            <a:off x="755576" y="1347614"/>
            <a:ext cx="3816422" cy="266429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69DBFA-FC37-8D37-B302-B46451142910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6EA6ED4-91A2-F75F-3F0B-48D9527E69B5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1878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inline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square(double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square(5.0);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square(1.0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4.0);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229B4B-8589-A6E2-BCDA-F68965D5B192}"/>
              </a:ext>
            </a:extLst>
          </p:cNvPr>
          <p:cNvGrpSpPr/>
          <p:nvPr/>
        </p:nvGrpSpPr>
        <p:grpSpPr>
          <a:xfrm>
            <a:off x="4716016" y="1347614"/>
            <a:ext cx="3888432" cy="266429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225F2B-AD72-F844-1AB0-0E489F31E811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E0B06E-2CB5-E143-2E6D-3D1173F8839C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1878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#define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SQUARE(X)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SQUARE(5.0);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SQUARE(1.0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4.0);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SQUARE(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	//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8069</TotalTime>
  <Words>3688</Words>
  <Application>Microsoft Macintosh PowerPoint</Application>
  <PresentationFormat>全屏显示(16:9)</PresentationFormat>
  <Paragraphs>539</Paragraphs>
  <Slides>42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微软雅黑</vt:lpstr>
      <vt:lpstr>微软雅黑 Light</vt:lpstr>
      <vt:lpstr>Arial</vt:lpstr>
      <vt:lpstr>Calibri</vt:lpstr>
      <vt:lpstr>Impact</vt:lpstr>
      <vt:lpstr>Roboto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999</cp:revision>
  <dcterms:created xsi:type="dcterms:W3CDTF">2015-12-11T17:46:00Z</dcterms:created>
  <dcterms:modified xsi:type="dcterms:W3CDTF">2022-10-08T03:30:51Z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