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44"/>
  </p:notesMasterIdLst>
  <p:sldIdLst>
    <p:sldId id="256" r:id="rId2"/>
    <p:sldId id="257" r:id="rId3"/>
    <p:sldId id="292" r:id="rId4"/>
    <p:sldId id="285" r:id="rId5"/>
    <p:sldId id="303" r:id="rId6"/>
    <p:sldId id="293" r:id="rId7"/>
    <p:sldId id="304" r:id="rId8"/>
    <p:sldId id="294" r:id="rId9"/>
    <p:sldId id="305" r:id="rId10"/>
    <p:sldId id="295" r:id="rId11"/>
    <p:sldId id="306" r:id="rId12"/>
    <p:sldId id="297" r:id="rId13"/>
    <p:sldId id="307" r:id="rId14"/>
    <p:sldId id="296" r:id="rId15"/>
    <p:sldId id="308" r:id="rId16"/>
    <p:sldId id="309" r:id="rId17"/>
    <p:sldId id="298" r:id="rId18"/>
    <p:sldId id="310" r:id="rId19"/>
    <p:sldId id="333" r:id="rId20"/>
    <p:sldId id="334" r:id="rId21"/>
    <p:sldId id="299" r:id="rId22"/>
    <p:sldId id="300" r:id="rId23"/>
    <p:sldId id="311" r:id="rId24"/>
    <p:sldId id="312" r:id="rId25"/>
    <p:sldId id="315" r:id="rId26"/>
    <p:sldId id="316" r:id="rId27"/>
    <p:sldId id="314" r:id="rId28"/>
    <p:sldId id="321" r:id="rId29"/>
    <p:sldId id="318" r:id="rId30"/>
    <p:sldId id="317" r:id="rId31"/>
    <p:sldId id="322" r:id="rId32"/>
    <p:sldId id="320" r:id="rId33"/>
    <p:sldId id="323" r:id="rId34"/>
    <p:sldId id="327" r:id="rId35"/>
    <p:sldId id="324" r:id="rId36"/>
    <p:sldId id="325" r:id="rId37"/>
    <p:sldId id="326" r:id="rId38"/>
    <p:sldId id="328" r:id="rId39"/>
    <p:sldId id="329" r:id="rId40"/>
    <p:sldId id="330" r:id="rId41"/>
    <p:sldId id="332" r:id="rId42"/>
    <p:sldId id="331"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8" autoAdjust="0"/>
    <p:restoredTop sz="72608" autoAdjust="0"/>
  </p:normalViewPr>
  <p:slideViewPr>
    <p:cSldViewPr snapToGrid="0">
      <p:cViewPr varScale="1">
        <p:scale>
          <a:sx n="59" d="100"/>
          <a:sy n="59" d="100"/>
        </p:scale>
        <p:origin x="162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AA3AFC-A28F-4E0D-A21E-24C82708D95E}" type="datetimeFigureOut">
              <a:rPr lang="en-US" smtClean="0"/>
              <a:t>3/23/2023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9E27CE-7464-4D8C-A5A2-7CEDB848F520}" type="slidenum">
              <a:rPr lang="en-US" smtClean="0"/>
              <a:t>‹#›</a:t>
            </a:fld>
            <a:endParaRPr lang="en-US"/>
          </a:p>
        </p:txBody>
      </p:sp>
    </p:spTree>
    <p:extLst>
      <p:ext uri="{BB962C8B-B14F-4D97-AF65-F5344CB8AC3E}">
        <p14:creationId xmlns:p14="http://schemas.microsoft.com/office/powerpoint/2010/main" val="1176354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9E27CE-7464-4D8C-A5A2-7CEDB848F520}" type="slidenum">
              <a:rPr lang="en-US" smtClean="0"/>
              <a:t>1</a:t>
            </a:fld>
            <a:endParaRPr lang="en-US"/>
          </a:p>
        </p:txBody>
      </p:sp>
    </p:spTree>
    <p:extLst>
      <p:ext uri="{BB962C8B-B14F-4D97-AF65-F5344CB8AC3E}">
        <p14:creationId xmlns:p14="http://schemas.microsoft.com/office/powerpoint/2010/main" val="22311723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Slide Number Placeholder 3"/>
          <p:cNvSpPr>
            <a:spLocks noGrp="1"/>
          </p:cNvSpPr>
          <p:nvPr>
            <p:ph type="sldNum" sz="quarter" idx="5"/>
          </p:nvPr>
        </p:nvSpPr>
        <p:spPr/>
        <p:txBody>
          <a:bodyPr/>
          <a:lstStyle/>
          <a:p>
            <a:fld id="{379E27CE-7464-4D8C-A5A2-7CEDB848F520}" type="slidenum">
              <a:rPr lang="en-US" smtClean="0"/>
              <a:t>14</a:t>
            </a:fld>
            <a:endParaRPr lang="en-US"/>
          </a:p>
        </p:txBody>
      </p:sp>
    </p:spTree>
    <p:extLst>
      <p:ext uri="{BB962C8B-B14F-4D97-AF65-F5344CB8AC3E}">
        <p14:creationId xmlns:p14="http://schemas.microsoft.com/office/powerpoint/2010/main" val="22393898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Slide Number Placeholder 3"/>
          <p:cNvSpPr>
            <a:spLocks noGrp="1"/>
          </p:cNvSpPr>
          <p:nvPr>
            <p:ph type="sldNum" sz="quarter" idx="5"/>
          </p:nvPr>
        </p:nvSpPr>
        <p:spPr/>
        <p:txBody>
          <a:bodyPr/>
          <a:lstStyle/>
          <a:p>
            <a:fld id="{379E27CE-7464-4D8C-A5A2-7CEDB848F520}" type="slidenum">
              <a:rPr lang="en-US" smtClean="0"/>
              <a:t>15</a:t>
            </a:fld>
            <a:endParaRPr lang="en-US"/>
          </a:p>
        </p:txBody>
      </p:sp>
    </p:spTree>
    <p:extLst>
      <p:ext uri="{BB962C8B-B14F-4D97-AF65-F5344CB8AC3E}">
        <p14:creationId xmlns:p14="http://schemas.microsoft.com/office/powerpoint/2010/main" val="35181164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Slide Number Placeholder 3"/>
          <p:cNvSpPr>
            <a:spLocks noGrp="1"/>
          </p:cNvSpPr>
          <p:nvPr>
            <p:ph type="sldNum" sz="quarter" idx="5"/>
          </p:nvPr>
        </p:nvSpPr>
        <p:spPr/>
        <p:txBody>
          <a:bodyPr/>
          <a:lstStyle/>
          <a:p>
            <a:fld id="{379E27CE-7464-4D8C-A5A2-7CEDB848F520}" type="slidenum">
              <a:rPr lang="en-US" smtClean="0"/>
              <a:t>16</a:t>
            </a:fld>
            <a:endParaRPr lang="en-US"/>
          </a:p>
        </p:txBody>
      </p:sp>
    </p:spTree>
    <p:extLst>
      <p:ext uri="{BB962C8B-B14F-4D97-AF65-F5344CB8AC3E}">
        <p14:creationId xmlns:p14="http://schemas.microsoft.com/office/powerpoint/2010/main" val="20411659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Slide Number Placeholder 3"/>
          <p:cNvSpPr>
            <a:spLocks noGrp="1"/>
          </p:cNvSpPr>
          <p:nvPr>
            <p:ph type="sldNum" sz="quarter" idx="5"/>
          </p:nvPr>
        </p:nvSpPr>
        <p:spPr/>
        <p:txBody>
          <a:bodyPr/>
          <a:lstStyle/>
          <a:p>
            <a:fld id="{379E27CE-7464-4D8C-A5A2-7CEDB848F520}" type="slidenum">
              <a:rPr lang="en-US" smtClean="0"/>
              <a:t>17</a:t>
            </a:fld>
            <a:endParaRPr lang="en-US"/>
          </a:p>
        </p:txBody>
      </p:sp>
    </p:spTree>
    <p:extLst>
      <p:ext uri="{BB962C8B-B14F-4D97-AF65-F5344CB8AC3E}">
        <p14:creationId xmlns:p14="http://schemas.microsoft.com/office/powerpoint/2010/main" val="13127489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Slide Number Placeholder 3"/>
          <p:cNvSpPr>
            <a:spLocks noGrp="1"/>
          </p:cNvSpPr>
          <p:nvPr>
            <p:ph type="sldNum" sz="quarter" idx="5"/>
          </p:nvPr>
        </p:nvSpPr>
        <p:spPr/>
        <p:txBody>
          <a:bodyPr/>
          <a:lstStyle/>
          <a:p>
            <a:fld id="{379E27CE-7464-4D8C-A5A2-7CEDB848F520}" type="slidenum">
              <a:rPr lang="en-US" smtClean="0"/>
              <a:t>18</a:t>
            </a:fld>
            <a:endParaRPr lang="en-US"/>
          </a:p>
        </p:txBody>
      </p:sp>
    </p:spTree>
    <p:extLst>
      <p:ext uri="{BB962C8B-B14F-4D97-AF65-F5344CB8AC3E}">
        <p14:creationId xmlns:p14="http://schemas.microsoft.com/office/powerpoint/2010/main" val="31537399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9E27CE-7464-4D8C-A5A2-7CEDB848F520}" type="slidenum">
              <a:rPr lang="en-US" smtClean="0"/>
              <a:t>19</a:t>
            </a:fld>
            <a:endParaRPr lang="en-US"/>
          </a:p>
        </p:txBody>
      </p:sp>
    </p:spTree>
    <p:extLst>
      <p:ext uri="{BB962C8B-B14F-4D97-AF65-F5344CB8AC3E}">
        <p14:creationId xmlns:p14="http://schemas.microsoft.com/office/powerpoint/2010/main" val="6906139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9E27CE-7464-4D8C-A5A2-7CEDB848F520}" type="slidenum">
              <a:rPr lang="en-US" smtClean="0"/>
              <a:t>20</a:t>
            </a:fld>
            <a:endParaRPr lang="en-US"/>
          </a:p>
        </p:txBody>
      </p:sp>
    </p:spTree>
    <p:extLst>
      <p:ext uri="{BB962C8B-B14F-4D97-AF65-F5344CB8AC3E}">
        <p14:creationId xmlns:p14="http://schemas.microsoft.com/office/powerpoint/2010/main" val="21731973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Slide Number Placeholder 3"/>
          <p:cNvSpPr>
            <a:spLocks noGrp="1"/>
          </p:cNvSpPr>
          <p:nvPr>
            <p:ph type="sldNum" sz="quarter" idx="5"/>
          </p:nvPr>
        </p:nvSpPr>
        <p:spPr/>
        <p:txBody>
          <a:bodyPr/>
          <a:lstStyle/>
          <a:p>
            <a:fld id="{379E27CE-7464-4D8C-A5A2-7CEDB848F520}" type="slidenum">
              <a:rPr lang="en-US" smtClean="0"/>
              <a:t>22</a:t>
            </a:fld>
            <a:endParaRPr lang="en-US"/>
          </a:p>
        </p:txBody>
      </p:sp>
    </p:spTree>
    <p:extLst>
      <p:ext uri="{BB962C8B-B14F-4D97-AF65-F5344CB8AC3E}">
        <p14:creationId xmlns:p14="http://schemas.microsoft.com/office/powerpoint/2010/main" val="39979635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Slide Number Placeholder 3"/>
          <p:cNvSpPr>
            <a:spLocks noGrp="1"/>
          </p:cNvSpPr>
          <p:nvPr>
            <p:ph type="sldNum" sz="quarter" idx="5"/>
          </p:nvPr>
        </p:nvSpPr>
        <p:spPr/>
        <p:txBody>
          <a:bodyPr/>
          <a:lstStyle/>
          <a:p>
            <a:fld id="{379E27CE-7464-4D8C-A5A2-7CEDB848F520}" type="slidenum">
              <a:rPr lang="en-US" smtClean="0"/>
              <a:t>23</a:t>
            </a:fld>
            <a:endParaRPr lang="en-US"/>
          </a:p>
        </p:txBody>
      </p:sp>
    </p:spTree>
    <p:extLst>
      <p:ext uri="{BB962C8B-B14F-4D97-AF65-F5344CB8AC3E}">
        <p14:creationId xmlns:p14="http://schemas.microsoft.com/office/powerpoint/2010/main" val="4625090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Slide Number Placeholder 3"/>
          <p:cNvSpPr>
            <a:spLocks noGrp="1"/>
          </p:cNvSpPr>
          <p:nvPr>
            <p:ph type="sldNum" sz="quarter" idx="5"/>
          </p:nvPr>
        </p:nvSpPr>
        <p:spPr/>
        <p:txBody>
          <a:bodyPr/>
          <a:lstStyle/>
          <a:p>
            <a:fld id="{379E27CE-7464-4D8C-A5A2-7CEDB848F520}" type="slidenum">
              <a:rPr lang="en-US" smtClean="0"/>
              <a:t>24</a:t>
            </a:fld>
            <a:endParaRPr lang="en-US"/>
          </a:p>
        </p:txBody>
      </p:sp>
    </p:spTree>
    <p:extLst>
      <p:ext uri="{BB962C8B-B14F-4D97-AF65-F5344CB8AC3E}">
        <p14:creationId xmlns:p14="http://schemas.microsoft.com/office/powerpoint/2010/main" val="2358955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Slide Number Placeholder 3"/>
          <p:cNvSpPr>
            <a:spLocks noGrp="1"/>
          </p:cNvSpPr>
          <p:nvPr>
            <p:ph type="sldNum" sz="quarter" idx="5"/>
          </p:nvPr>
        </p:nvSpPr>
        <p:spPr/>
        <p:txBody>
          <a:bodyPr/>
          <a:lstStyle/>
          <a:p>
            <a:fld id="{379E27CE-7464-4D8C-A5A2-7CEDB848F520}" type="slidenum">
              <a:rPr lang="en-US" smtClean="0"/>
              <a:t>4</a:t>
            </a:fld>
            <a:endParaRPr lang="en-US"/>
          </a:p>
        </p:txBody>
      </p:sp>
    </p:spTree>
    <p:extLst>
      <p:ext uri="{BB962C8B-B14F-4D97-AF65-F5344CB8AC3E}">
        <p14:creationId xmlns:p14="http://schemas.microsoft.com/office/powerpoint/2010/main" val="16989395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Slide Number Placeholder 3"/>
          <p:cNvSpPr>
            <a:spLocks noGrp="1"/>
          </p:cNvSpPr>
          <p:nvPr>
            <p:ph type="sldNum" sz="quarter" idx="5"/>
          </p:nvPr>
        </p:nvSpPr>
        <p:spPr/>
        <p:txBody>
          <a:bodyPr/>
          <a:lstStyle/>
          <a:p>
            <a:fld id="{379E27CE-7464-4D8C-A5A2-7CEDB848F520}" type="slidenum">
              <a:rPr lang="en-US" smtClean="0"/>
              <a:t>25</a:t>
            </a:fld>
            <a:endParaRPr lang="en-US"/>
          </a:p>
        </p:txBody>
      </p:sp>
    </p:spTree>
    <p:extLst>
      <p:ext uri="{BB962C8B-B14F-4D97-AF65-F5344CB8AC3E}">
        <p14:creationId xmlns:p14="http://schemas.microsoft.com/office/powerpoint/2010/main" val="10400579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Slide Number Placeholder 3"/>
          <p:cNvSpPr>
            <a:spLocks noGrp="1"/>
          </p:cNvSpPr>
          <p:nvPr>
            <p:ph type="sldNum" sz="quarter" idx="5"/>
          </p:nvPr>
        </p:nvSpPr>
        <p:spPr/>
        <p:txBody>
          <a:bodyPr/>
          <a:lstStyle/>
          <a:p>
            <a:fld id="{379E27CE-7464-4D8C-A5A2-7CEDB848F520}" type="slidenum">
              <a:rPr lang="en-US" smtClean="0"/>
              <a:t>26</a:t>
            </a:fld>
            <a:endParaRPr lang="en-US"/>
          </a:p>
        </p:txBody>
      </p:sp>
    </p:spTree>
    <p:extLst>
      <p:ext uri="{BB962C8B-B14F-4D97-AF65-F5344CB8AC3E}">
        <p14:creationId xmlns:p14="http://schemas.microsoft.com/office/powerpoint/2010/main" val="12262307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Slide Number Placeholder 3"/>
          <p:cNvSpPr>
            <a:spLocks noGrp="1"/>
          </p:cNvSpPr>
          <p:nvPr>
            <p:ph type="sldNum" sz="quarter" idx="5"/>
          </p:nvPr>
        </p:nvSpPr>
        <p:spPr/>
        <p:txBody>
          <a:bodyPr/>
          <a:lstStyle/>
          <a:p>
            <a:fld id="{379E27CE-7464-4D8C-A5A2-7CEDB848F520}" type="slidenum">
              <a:rPr lang="en-US" smtClean="0"/>
              <a:t>27</a:t>
            </a:fld>
            <a:endParaRPr lang="en-US"/>
          </a:p>
        </p:txBody>
      </p:sp>
    </p:spTree>
    <p:extLst>
      <p:ext uri="{BB962C8B-B14F-4D97-AF65-F5344CB8AC3E}">
        <p14:creationId xmlns:p14="http://schemas.microsoft.com/office/powerpoint/2010/main" val="21745207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Slide Number Placeholder 3"/>
          <p:cNvSpPr>
            <a:spLocks noGrp="1"/>
          </p:cNvSpPr>
          <p:nvPr>
            <p:ph type="sldNum" sz="quarter" idx="5"/>
          </p:nvPr>
        </p:nvSpPr>
        <p:spPr/>
        <p:txBody>
          <a:bodyPr/>
          <a:lstStyle/>
          <a:p>
            <a:fld id="{379E27CE-7464-4D8C-A5A2-7CEDB848F520}" type="slidenum">
              <a:rPr lang="en-US" smtClean="0"/>
              <a:t>28</a:t>
            </a:fld>
            <a:endParaRPr lang="en-US"/>
          </a:p>
        </p:txBody>
      </p:sp>
    </p:spTree>
    <p:extLst>
      <p:ext uri="{BB962C8B-B14F-4D97-AF65-F5344CB8AC3E}">
        <p14:creationId xmlns:p14="http://schemas.microsoft.com/office/powerpoint/2010/main" val="10058388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Slide Number Placeholder 3"/>
          <p:cNvSpPr>
            <a:spLocks noGrp="1"/>
          </p:cNvSpPr>
          <p:nvPr>
            <p:ph type="sldNum" sz="quarter" idx="5"/>
          </p:nvPr>
        </p:nvSpPr>
        <p:spPr/>
        <p:txBody>
          <a:bodyPr/>
          <a:lstStyle/>
          <a:p>
            <a:fld id="{379E27CE-7464-4D8C-A5A2-7CEDB848F520}" type="slidenum">
              <a:rPr lang="en-US" smtClean="0"/>
              <a:t>29</a:t>
            </a:fld>
            <a:endParaRPr lang="en-US"/>
          </a:p>
        </p:txBody>
      </p:sp>
    </p:spTree>
    <p:extLst>
      <p:ext uri="{BB962C8B-B14F-4D97-AF65-F5344CB8AC3E}">
        <p14:creationId xmlns:p14="http://schemas.microsoft.com/office/powerpoint/2010/main" val="6677814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Slide Number Placeholder 3"/>
          <p:cNvSpPr>
            <a:spLocks noGrp="1"/>
          </p:cNvSpPr>
          <p:nvPr>
            <p:ph type="sldNum" sz="quarter" idx="5"/>
          </p:nvPr>
        </p:nvSpPr>
        <p:spPr/>
        <p:txBody>
          <a:bodyPr/>
          <a:lstStyle/>
          <a:p>
            <a:fld id="{379E27CE-7464-4D8C-A5A2-7CEDB848F520}" type="slidenum">
              <a:rPr lang="en-US" smtClean="0"/>
              <a:t>30</a:t>
            </a:fld>
            <a:endParaRPr lang="en-US"/>
          </a:p>
        </p:txBody>
      </p:sp>
    </p:spTree>
    <p:extLst>
      <p:ext uri="{BB962C8B-B14F-4D97-AF65-F5344CB8AC3E}">
        <p14:creationId xmlns:p14="http://schemas.microsoft.com/office/powerpoint/2010/main" val="20460496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Slide Number Placeholder 3"/>
          <p:cNvSpPr>
            <a:spLocks noGrp="1"/>
          </p:cNvSpPr>
          <p:nvPr>
            <p:ph type="sldNum" sz="quarter" idx="5"/>
          </p:nvPr>
        </p:nvSpPr>
        <p:spPr/>
        <p:txBody>
          <a:bodyPr/>
          <a:lstStyle/>
          <a:p>
            <a:fld id="{379E27CE-7464-4D8C-A5A2-7CEDB848F520}" type="slidenum">
              <a:rPr lang="en-US" smtClean="0"/>
              <a:t>31</a:t>
            </a:fld>
            <a:endParaRPr lang="en-US"/>
          </a:p>
        </p:txBody>
      </p:sp>
    </p:spTree>
    <p:extLst>
      <p:ext uri="{BB962C8B-B14F-4D97-AF65-F5344CB8AC3E}">
        <p14:creationId xmlns:p14="http://schemas.microsoft.com/office/powerpoint/2010/main" val="40432132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Slide Number Placeholder 3"/>
          <p:cNvSpPr>
            <a:spLocks noGrp="1"/>
          </p:cNvSpPr>
          <p:nvPr>
            <p:ph type="sldNum" sz="quarter" idx="5"/>
          </p:nvPr>
        </p:nvSpPr>
        <p:spPr/>
        <p:txBody>
          <a:bodyPr/>
          <a:lstStyle/>
          <a:p>
            <a:fld id="{379E27CE-7464-4D8C-A5A2-7CEDB848F520}" type="slidenum">
              <a:rPr lang="en-US" smtClean="0"/>
              <a:t>32</a:t>
            </a:fld>
            <a:endParaRPr lang="en-US"/>
          </a:p>
        </p:txBody>
      </p:sp>
    </p:spTree>
    <p:extLst>
      <p:ext uri="{BB962C8B-B14F-4D97-AF65-F5344CB8AC3E}">
        <p14:creationId xmlns:p14="http://schemas.microsoft.com/office/powerpoint/2010/main" val="16731057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https://bbs.huaweicloud.com/blogs/279930</a:t>
            </a:r>
          </a:p>
        </p:txBody>
      </p:sp>
      <p:sp>
        <p:nvSpPr>
          <p:cNvPr id="4" name="Slide Number Placeholder 3"/>
          <p:cNvSpPr>
            <a:spLocks noGrp="1"/>
          </p:cNvSpPr>
          <p:nvPr>
            <p:ph type="sldNum" sz="quarter" idx="5"/>
          </p:nvPr>
        </p:nvSpPr>
        <p:spPr/>
        <p:txBody>
          <a:bodyPr/>
          <a:lstStyle/>
          <a:p>
            <a:fld id="{379E27CE-7464-4D8C-A5A2-7CEDB848F520}" type="slidenum">
              <a:rPr lang="en-US" smtClean="0"/>
              <a:t>33</a:t>
            </a:fld>
            <a:endParaRPr lang="en-US"/>
          </a:p>
        </p:txBody>
      </p:sp>
    </p:spTree>
    <p:extLst>
      <p:ext uri="{BB962C8B-B14F-4D97-AF65-F5344CB8AC3E}">
        <p14:creationId xmlns:p14="http://schemas.microsoft.com/office/powerpoint/2010/main" val="40895584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https://bbs.huaweicloud.com/blogs/279930</a:t>
            </a:r>
          </a:p>
        </p:txBody>
      </p:sp>
      <p:sp>
        <p:nvSpPr>
          <p:cNvPr id="4" name="Slide Number Placeholder 3"/>
          <p:cNvSpPr>
            <a:spLocks noGrp="1"/>
          </p:cNvSpPr>
          <p:nvPr>
            <p:ph type="sldNum" sz="quarter" idx="5"/>
          </p:nvPr>
        </p:nvSpPr>
        <p:spPr/>
        <p:txBody>
          <a:bodyPr/>
          <a:lstStyle/>
          <a:p>
            <a:fld id="{379E27CE-7464-4D8C-A5A2-7CEDB848F520}" type="slidenum">
              <a:rPr lang="en-US" smtClean="0"/>
              <a:t>34</a:t>
            </a:fld>
            <a:endParaRPr lang="en-US"/>
          </a:p>
        </p:txBody>
      </p:sp>
    </p:spTree>
    <p:extLst>
      <p:ext uri="{BB962C8B-B14F-4D97-AF65-F5344CB8AC3E}">
        <p14:creationId xmlns:p14="http://schemas.microsoft.com/office/powerpoint/2010/main" val="4111335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Slide Number Placeholder 3"/>
          <p:cNvSpPr>
            <a:spLocks noGrp="1"/>
          </p:cNvSpPr>
          <p:nvPr>
            <p:ph type="sldNum" sz="quarter" idx="5"/>
          </p:nvPr>
        </p:nvSpPr>
        <p:spPr/>
        <p:txBody>
          <a:bodyPr/>
          <a:lstStyle/>
          <a:p>
            <a:fld id="{379E27CE-7464-4D8C-A5A2-7CEDB848F520}" type="slidenum">
              <a:rPr lang="en-US" smtClean="0"/>
              <a:t>5</a:t>
            </a:fld>
            <a:endParaRPr lang="en-US"/>
          </a:p>
        </p:txBody>
      </p:sp>
    </p:spTree>
    <p:extLst>
      <p:ext uri="{BB962C8B-B14F-4D97-AF65-F5344CB8AC3E}">
        <p14:creationId xmlns:p14="http://schemas.microsoft.com/office/powerpoint/2010/main" val="19888464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https://bbs.huaweicloud.com/blogs/279930</a:t>
            </a:r>
          </a:p>
        </p:txBody>
      </p:sp>
      <p:sp>
        <p:nvSpPr>
          <p:cNvPr id="4" name="Slide Number Placeholder 3"/>
          <p:cNvSpPr>
            <a:spLocks noGrp="1"/>
          </p:cNvSpPr>
          <p:nvPr>
            <p:ph type="sldNum" sz="quarter" idx="5"/>
          </p:nvPr>
        </p:nvSpPr>
        <p:spPr/>
        <p:txBody>
          <a:bodyPr/>
          <a:lstStyle/>
          <a:p>
            <a:fld id="{379E27CE-7464-4D8C-A5A2-7CEDB848F520}" type="slidenum">
              <a:rPr lang="en-US" smtClean="0"/>
              <a:t>35</a:t>
            </a:fld>
            <a:endParaRPr lang="en-US"/>
          </a:p>
        </p:txBody>
      </p:sp>
    </p:spTree>
    <p:extLst>
      <p:ext uri="{BB962C8B-B14F-4D97-AF65-F5344CB8AC3E}">
        <p14:creationId xmlns:p14="http://schemas.microsoft.com/office/powerpoint/2010/main" val="29295027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https://bbs.huaweicloud.com/blogs/279930</a:t>
            </a:r>
          </a:p>
        </p:txBody>
      </p:sp>
      <p:sp>
        <p:nvSpPr>
          <p:cNvPr id="4" name="Slide Number Placeholder 3"/>
          <p:cNvSpPr>
            <a:spLocks noGrp="1"/>
          </p:cNvSpPr>
          <p:nvPr>
            <p:ph type="sldNum" sz="quarter" idx="5"/>
          </p:nvPr>
        </p:nvSpPr>
        <p:spPr/>
        <p:txBody>
          <a:bodyPr/>
          <a:lstStyle/>
          <a:p>
            <a:fld id="{379E27CE-7464-4D8C-A5A2-7CEDB848F520}" type="slidenum">
              <a:rPr lang="en-US" smtClean="0"/>
              <a:t>36</a:t>
            </a:fld>
            <a:endParaRPr lang="en-US"/>
          </a:p>
        </p:txBody>
      </p:sp>
    </p:spTree>
    <p:extLst>
      <p:ext uri="{BB962C8B-B14F-4D97-AF65-F5344CB8AC3E}">
        <p14:creationId xmlns:p14="http://schemas.microsoft.com/office/powerpoint/2010/main" val="34050004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https://bbs.huaweicloud.com/blogs/279930</a:t>
            </a:r>
          </a:p>
        </p:txBody>
      </p:sp>
      <p:sp>
        <p:nvSpPr>
          <p:cNvPr id="4" name="Slide Number Placeholder 3"/>
          <p:cNvSpPr>
            <a:spLocks noGrp="1"/>
          </p:cNvSpPr>
          <p:nvPr>
            <p:ph type="sldNum" sz="quarter" idx="5"/>
          </p:nvPr>
        </p:nvSpPr>
        <p:spPr/>
        <p:txBody>
          <a:bodyPr/>
          <a:lstStyle/>
          <a:p>
            <a:fld id="{379E27CE-7464-4D8C-A5A2-7CEDB848F520}" type="slidenum">
              <a:rPr lang="en-US" smtClean="0"/>
              <a:t>37</a:t>
            </a:fld>
            <a:endParaRPr lang="en-US"/>
          </a:p>
        </p:txBody>
      </p:sp>
    </p:spTree>
    <p:extLst>
      <p:ext uri="{BB962C8B-B14F-4D97-AF65-F5344CB8AC3E}">
        <p14:creationId xmlns:p14="http://schemas.microsoft.com/office/powerpoint/2010/main" val="7685219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https://bbs.huaweicloud.com/blogs/279930</a:t>
            </a:r>
          </a:p>
        </p:txBody>
      </p:sp>
      <p:sp>
        <p:nvSpPr>
          <p:cNvPr id="4" name="Slide Number Placeholder 3"/>
          <p:cNvSpPr>
            <a:spLocks noGrp="1"/>
          </p:cNvSpPr>
          <p:nvPr>
            <p:ph type="sldNum" sz="quarter" idx="5"/>
          </p:nvPr>
        </p:nvSpPr>
        <p:spPr/>
        <p:txBody>
          <a:bodyPr/>
          <a:lstStyle/>
          <a:p>
            <a:fld id="{379E27CE-7464-4D8C-A5A2-7CEDB848F520}" type="slidenum">
              <a:rPr lang="en-US" smtClean="0"/>
              <a:t>38</a:t>
            </a:fld>
            <a:endParaRPr lang="en-US"/>
          </a:p>
        </p:txBody>
      </p:sp>
    </p:spTree>
    <p:extLst>
      <p:ext uri="{BB962C8B-B14F-4D97-AF65-F5344CB8AC3E}">
        <p14:creationId xmlns:p14="http://schemas.microsoft.com/office/powerpoint/2010/main" val="35338822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https://bbs.huaweicloud.com/blogs/279930</a:t>
            </a:r>
          </a:p>
        </p:txBody>
      </p:sp>
      <p:sp>
        <p:nvSpPr>
          <p:cNvPr id="4" name="Slide Number Placeholder 3"/>
          <p:cNvSpPr>
            <a:spLocks noGrp="1"/>
          </p:cNvSpPr>
          <p:nvPr>
            <p:ph type="sldNum" sz="quarter" idx="5"/>
          </p:nvPr>
        </p:nvSpPr>
        <p:spPr/>
        <p:txBody>
          <a:bodyPr/>
          <a:lstStyle/>
          <a:p>
            <a:fld id="{379E27CE-7464-4D8C-A5A2-7CEDB848F520}" type="slidenum">
              <a:rPr lang="en-US" smtClean="0"/>
              <a:t>39</a:t>
            </a:fld>
            <a:endParaRPr lang="en-US"/>
          </a:p>
        </p:txBody>
      </p:sp>
    </p:spTree>
    <p:extLst>
      <p:ext uri="{BB962C8B-B14F-4D97-AF65-F5344CB8AC3E}">
        <p14:creationId xmlns:p14="http://schemas.microsoft.com/office/powerpoint/2010/main" val="14060025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https://bbs.huaweicloud.com/blogs/279930</a:t>
            </a:r>
          </a:p>
        </p:txBody>
      </p:sp>
      <p:sp>
        <p:nvSpPr>
          <p:cNvPr id="4" name="Slide Number Placeholder 3"/>
          <p:cNvSpPr>
            <a:spLocks noGrp="1"/>
          </p:cNvSpPr>
          <p:nvPr>
            <p:ph type="sldNum" sz="quarter" idx="5"/>
          </p:nvPr>
        </p:nvSpPr>
        <p:spPr/>
        <p:txBody>
          <a:bodyPr/>
          <a:lstStyle/>
          <a:p>
            <a:fld id="{379E27CE-7464-4D8C-A5A2-7CEDB848F520}" type="slidenum">
              <a:rPr lang="en-US" smtClean="0"/>
              <a:t>40</a:t>
            </a:fld>
            <a:endParaRPr lang="en-US"/>
          </a:p>
        </p:txBody>
      </p:sp>
    </p:spTree>
    <p:extLst>
      <p:ext uri="{BB962C8B-B14F-4D97-AF65-F5344CB8AC3E}">
        <p14:creationId xmlns:p14="http://schemas.microsoft.com/office/powerpoint/2010/main" val="40309918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https://bbs.huaweicloud.com/blogs/279930</a:t>
            </a:r>
          </a:p>
        </p:txBody>
      </p:sp>
      <p:sp>
        <p:nvSpPr>
          <p:cNvPr id="4" name="Slide Number Placeholder 3"/>
          <p:cNvSpPr>
            <a:spLocks noGrp="1"/>
          </p:cNvSpPr>
          <p:nvPr>
            <p:ph type="sldNum" sz="quarter" idx="5"/>
          </p:nvPr>
        </p:nvSpPr>
        <p:spPr/>
        <p:txBody>
          <a:bodyPr/>
          <a:lstStyle/>
          <a:p>
            <a:fld id="{379E27CE-7464-4D8C-A5A2-7CEDB848F520}" type="slidenum">
              <a:rPr lang="en-US" smtClean="0"/>
              <a:t>41</a:t>
            </a:fld>
            <a:endParaRPr lang="en-US"/>
          </a:p>
        </p:txBody>
      </p:sp>
    </p:spTree>
    <p:extLst>
      <p:ext uri="{BB962C8B-B14F-4D97-AF65-F5344CB8AC3E}">
        <p14:creationId xmlns:p14="http://schemas.microsoft.com/office/powerpoint/2010/main" val="3221735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9E27CE-7464-4D8C-A5A2-7CEDB848F520}" type="slidenum">
              <a:rPr lang="en-US" smtClean="0"/>
              <a:t>42</a:t>
            </a:fld>
            <a:endParaRPr lang="en-US"/>
          </a:p>
        </p:txBody>
      </p:sp>
    </p:spTree>
    <p:extLst>
      <p:ext uri="{BB962C8B-B14F-4D97-AF65-F5344CB8AC3E}">
        <p14:creationId xmlns:p14="http://schemas.microsoft.com/office/powerpoint/2010/main" val="1771633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Slide Number Placeholder 3"/>
          <p:cNvSpPr>
            <a:spLocks noGrp="1"/>
          </p:cNvSpPr>
          <p:nvPr>
            <p:ph type="sldNum" sz="quarter" idx="5"/>
          </p:nvPr>
        </p:nvSpPr>
        <p:spPr/>
        <p:txBody>
          <a:bodyPr/>
          <a:lstStyle/>
          <a:p>
            <a:fld id="{379E27CE-7464-4D8C-A5A2-7CEDB848F520}" type="slidenum">
              <a:rPr lang="en-US" smtClean="0"/>
              <a:t>6</a:t>
            </a:fld>
            <a:endParaRPr lang="en-US"/>
          </a:p>
        </p:txBody>
      </p:sp>
    </p:spTree>
    <p:extLst>
      <p:ext uri="{BB962C8B-B14F-4D97-AF65-F5344CB8AC3E}">
        <p14:creationId xmlns:p14="http://schemas.microsoft.com/office/powerpoint/2010/main" val="489397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Slide Number Placeholder 3"/>
          <p:cNvSpPr>
            <a:spLocks noGrp="1"/>
          </p:cNvSpPr>
          <p:nvPr>
            <p:ph type="sldNum" sz="quarter" idx="5"/>
          </p:nvPr>
        </p:nvSpPr>
        <p:spPr/>
        <p:txBody>
          <a:bodyPr/>
          <a:lstStyle/>
          <a:p>
            <a:fld id="{379E27CE-7464-4D8C-A5A2-7CEDB848F520}" type="slidenum">
              <a:rPr lang="en-US" smtClean="0"/>
              <a:t>7</a:t>
            </a:fld>
            <a:endParaRPr lang="en-US"/>
          </a:p>
        </p:txBody>
      </p:sp>
    </p:spTree>
    <p:extLst>
      <p:ext uri="{BB962C8B-B14F-4D97-AF65-F5344CB8AC3E}">
        <p14:creationId xmlns:p14="http://schemas.microsoft.com/office/powerpoint/2010/main" val="4269841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Slide Number Placeholder 3"/>
          <p:cNvSpPr>
            <a:spLocks noGrp="1"/>
          </p:cNvSpPr>
          <p:nvPr>
            <p:ph type="sldNum" sz="quarter" idx="5"/>
          </p:nvPr>
        </p:nvSpPr>
        <p:spPr/>
        <p:txBody>
          <a:bodyPr/>
          <a:lstStyle/>
          <a:p>
            <a:fld id="{379E27CE-7464-4D8C-A5A2-7CEDB848F520}" type="slidenum">
              <a:rPr lang="en-US" smtClean="0"/>
              <a:t>8</a:t>
            </a:fld>
            <a:endParaRPr lang="en-US"/>
          </a:p>
        </p:txBody>
      </p:sp>
    </p:spTree>
    <p:extLst>
      <p:ext uri="{BB962C8B-B14F-4D97-AF65-F5344CB8AC3E}">
        <p14:creationId xmlns:p14="http://schemas.microsoft.com/office/powerpoint/2010/main" val="1499853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Slide Number Placeholder 3"/>
          <p:cNvSpPr>
            <a:spLocks noGrp="1"/>
          </p:cNvSpPr>
          <p:nvPr>
            <p:ph type="sldNum" sz="quarter" idx="5"/>
          </p:nvPr>
        </p:nvSpPr>
        <p:spPr/>
        <p:txBody>
          <a:bodyPr/>
          <a:lstStyle/>
          <a:p>
            <a:fld id="{379E27CE-7464-4D8C-A5A2-7CEDB848F520}" type="slidenum">
              <a:rPr lang="en-US" smtClean="0"/>
              <a:t>9</a:t>
            </a:fld>
            <a:endParaRPr lang="en-US"/>
          </a:p>
        </p:txBody>
      </p:sp>
    </p:spTree>
    <p:extLst>
      <p:ext uri="{BB962C8B-B14F-4D97-AF65-F5344CB8AC3E}">
        <p14:creationId xmlns:p14="http://schemas.microsoft.com/office/powerpoint/2010/main" val="974122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Slide Number Placeholder 3"/>
          <p:cNvSpPr>
            <a:spLocks noGrp="1"/>
          </p:cNvSpPr>
          <p:nvPr>
            <p:ph type="sldNum" sz="quarter" idx="5"/>
          </p:nvPr>
        </p:nvSpPr>
        <p:spPr/>
        <p:txBody>
          <a:bodyPr/>
          <a:lstStyle/>
          <a:p>
            <a:fld id="{379E27CE-7464-4D8C-A5A2-7CEDB848F520}" type="slidenum">
              <a:rPr lang="en-US" smtClean="0"/>
              <a:t>10</a:t>
            </a:fld>
            <a:endParaRPr lang="en-US"/>
          </a:p>
        </p:txBody>
      </p:sp>
    </p:spTree>
    <p:extLst>
      <p:ext uri="{BB962C8B-B14F-4D97-AF65-F5344CB8AC3E}">
        <p14:creationId xmlns:p14="http://schemas.microsoft.com/office/powerpoint/2010/main" val="30127201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Slide Number Placeholder 3"/>
          <p:cNvSpPr>
            <a:spLocks noGrp="1"/>
          </p:cNvSpPr>
          <p:nvPr>
            <p:ph type="sldNum" sz="quarter" idx="5"/>
          </p:nvPr>
        </p:nvSpPr>
        <p:spPr/>
        <p:txBody>
          <a:bodyPr/>
          <a:lstStyle/>
          <a:p>
            <a:fld id="{379E27CE-7464-4D8C-A5A2-7CEDB848F520}" type="slidenum">
              <a:rPr lang="en-US" smtClean="0"/>
              <a:t>11</a:t>
            </a:fld>
            <a:endParaRPr lang="en-US"/>
          </a:p>
        </p:txBody>
      </p:sp>
    </p:spTree>
    <p:extLst>
      <p:ext uri="{BB962C8B-B14F-4D97-AF65-F5344CB8AC3E}">
        <p14:creationId xmlns:p14="http://schemas.microsoft.com/office/powerpoint/2010/main" val="33878820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812753A3-EA75-48ED-9517-B5BBF1A489FB}" type="datetimeFigureOut">
              <a:rPr lang="en-US" smtClean="0"/>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8C8BC-1A7D-4F8E-9F54-840008CA7911}" type="slidenum">
              <a:rPr lang="en-US" smtClean="0"/>
              <a:t>‹#›</a:t>
            </a:fld>
            <a:endParaRPr lang="en-US"/>
          </a:p>
        </p:txBody>
      </p:sp>
      <p:sp>
        <p:nvSpPr>
          <p:cNvPr id="13" name="Rectangle 12"/>
          <p:cNvSpPr/>
          <p:nvPr/>
        </p:nvSpPr>
        <p:spPr>
          <a:xfrm>
            <a:off x="0" y="0"/>
            <a:ext cx="12192000" cy="4572001"/>
          </a:xfrm>
          <a:prstGeom prst="rect">
            <a:avLst/>
          </a:prstGeom>
          <a:blipFill dpi="0" rotWithShape="1">
            <a:blip r:embed="rId2">
              <a:duotone>
                <a:schemeClr val="accent2">
                  <a:shade val="45000"/>
                  <a:satMod val="135000"/>
                </a:schemeClr>
                <a:prstClr val="white"/>
              </a:duotone>
            </a:blip>
            <a:srcRect/>
            <a:tile tx="-393700" ty="-82550" sx="35000" sy="35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0411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2753A3-EA75-48ED-9517-B5BBF1A489FB}" type="datetimeFigureOut">
              <a:rPr lang="en-US" smtClean="0"/>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8C8BC-1A7D-4F8E-9F54-840008CA7911}" type="slidenum">
              <a:rPr lang="en-US" smtClean="0"/>
              <a:t>‹#›</a:t>
            </a:fld>
            <a:endParaRPr lang="en-US"/>
          </a:p>
        </p:txBody>
      </p:sp>
    </p:spTree>
    <p:extLst>
      <p:ext uri="{BB962C8B-B14F-4D97-AF65-F5344CB8AC3E}">
        <p14:creationId xmlns:p14="http://schemas.microsoft.com/office/powerpoint/2010/main" val="2647467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2753A3-EA75-48ED-9517-B5BBF1A489FB}" type="datetimeFigureOut">
              <a:rPr lang="en-US" smtClean="0"/>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8C8BC-1A7D-4F8E-9F54-840008CA7911}" type="slidenum">
              <a:rPr lang="en-US" smtClean="0"/>
              <a:t>‹#›</a:t>
            </a:fld>
            <a:endParaRPr lang="en-US"/>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0244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2753A3-EA75-48ED-9517-B5BBF1A489FB}" type="datetimeFigureOut">
              <a:rPr lang="en-US" smtClean="0"/>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8C8BC-1A7D-4F8E-9F54-840008CA7911}" type="slidenum">
              <a:rPr lang="en-US" smtClean="0"/>
              <a:t>‹#›</a:t>
            </a:fld>
            <a:endParaRPr lang="en-US"/>
          </a:p>
        </p:txBody>
      </p:sp>
    </p:spTree>
    <p:extLst>
      <p:ext uri="{BB962C8B-B14F-4D97-AF65-F5344CB8AC3E}">
        <p14:creationId xmlns:p14="http://schemas.microsoft.com/office/powerpoint/2010/main" val="2942634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2753A3-EA75-48ED-9517-B5BBF1A489FB}" type="datetimeFigureOut">
              <a:rPr lang="en-US" smtClean="0"/>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8C8BC-1A7D-4F8E-9F54-840008CA7911}"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0" y="0"/>
            <a:ext cx="12192000" cy="4572000"/>
          </a:xfrm>
          <a:prstGeom prst="rect">
            <a:avLst/>
          </a:prstGeom>
          <a:blipFill dpi="0" rotWithShape="1">
            <a:blip r:embed="rId2">
              <a:duotone>
                <a:schemeClr val="accent1">
                  <a:shade val="45000"/>
                  <a:satMod val="135000"/>
                </a:schemeClr>
                <a:prstClr val="white"/>
              </a:duotone>
            </a:blip>
            <a:srcRect/>
            <a:tile tx="-393700" ty="-82550" sx="35000" sy="3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77807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2753A3-EA75-48ED-9517-B5BBF1A489FB}" type="datetimeFigureOut">
              <a:rPr lang="en-US" smtClean="0"/>
              <a:t>3/23/2023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88C8BC-1A7D-4F8E-9F54-840008CA7911}" type="slidenum">
              <a:rPr lang="en-US" smtClean="0"/>
              <a:t>‹#›</a:t>
            </a:fld>
            <a:endParaRPr lang="en-US"/>
          </a:p>
        </p:txBody>
      </p:sp>
    </p:spTree>
    <p:extLst>
      <p:ext uri="{BB962C8B-B14F-4D97-AF65-F5344CB8AC3E}">
        <p14:creationId xmlns:p14="http://schemas.microsoft.com/office/powerpoint/2010/main" val="4024359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2753A3-EA75-48ED-9517-B5BBF1A489FB}" type="datetimeFigureOut">
              <a:rPr lang="en-US" smtClean="0"/>
              <a:t>3/23/2023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88C8BC-1A7D-4F8E-9F54-840008CA7911}" type="slidenum">
              <a:rPr lang="en-US" smtClean="0"/>
              <a:t>‹#›</a:t>
            </a:fld>
            <a:endParaRPr lang="en-US"/>
          </a:p>
        </p:txBody>
      </p:sp>
    </p:spTree>
    <p:extLst>
      <p:ext uri="{BB962C8B-B14F-4D97-AF65-F5344CB8AC3E}">
        <p14:creationId xmlns:p14="http://schemas.microsoft.com/office/powerpoint/2010/main" val="2316584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2753A3-EA75-48ED-9517-B5BBF1A489FB}" type="datetimeFigureOut">
              <a:rPr lang="en-US" smtClean="0"/>
              <a:t>3/23/2023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88C8BC-1A7D-4F8E-9F54-840008CA7911}" type="slidenum">
              <a:rPr lang="en-US" smtClean="0"/>
              <a:t>‹#›</a:t>
            </a:fld>
            <a:endParaRPr lang="en-US"/>
          </a:p>
        </p:txBody>
      </p:sp>
    </p:spTree>
    <p:extLst>
      <p:ext uri="{BB962C8B-B14F-4D97-AF65-F5344CB8AC3E}">
        <p14:creationId xmlns:p14="http://schemas.microsoft.com/office/powerpoint/2010/main" val="653659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2753A3-EA75-48ED-9517-B5BBF1A489FB}" type="datetimeFigureOut">
              <a:rPr lang="en-US" smtClean="0"/>
              <a:t>3/23/2023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88C8BC-1A7D-4F8E-9F54-840008CA7911}" type="slidenum">
              <a:rPr lang="en-US" smtClean="0"/>
              <a:t>‹#›</a:t>
            </a:fld>
            <a:endParaRPr lang="en-US"/>
          </a:p>
        </p:txBody>
      </p:sp>
    </p:spTree>
    <p:extLst>
      <p:ext uri="{BB962C8B-B14F-4D97-AF65-F5344CB8AC3E}">
        <p14:creationId xmlns:p14="http://schemas.microsoft.com/office/powerpoint/2010/main" val="1845091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2753A3-EA75-48ED-9517-B5BBF1A489FB}" type="datetimeFigureOut">
              <a:rPr lang="en-US" smtClean="0"/>
              <a:t>3/23/2023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88C8BC-1A7D-4F8E-9F54-840008CA7911}" type="slidenum">
              <a:rPr lang="en-US" smtClean="0"/>
              <a:t>‹#›</a:t>
            </a:fld>
            <a:endParaRPr lang="en-US"/>
          </a:p>
        </p:txBody>
      </p:sp>
    </p:spTree>
    <p:extLst>
      <p:ext uri="{BB962C8B-B14F-4D97-AF65-F5344CB8AC3E}">
        <p14:creationId xmlns:p14="http://schemas.microsoft.com/office/powerpoint/2010/main" val="3564764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12753A3-EA75-48ED-9517-B5BBF1A489FB}" type="datetimeFigureOut">
              <a:rPr lang="en-US" smtClean="0"/>
              <a:t>3/23/2023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88C8BC-1A7D-4F8E-9F54-840008CA7911}"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8792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12753A3-EA75-48ED-9517-B5BBF1A489FB}" type="datetimeFigureOut">
              <a:rPr lang="en-US" smtClean="0"/>
              <a:t>3/23/2023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A88C8BC-1A7D-4F8E-9F54-840008CA7911}" type="slidenum">
              <a:rPr lang="en-US" smtClean="0"/>
              <a:t>‹#›</a:t>
            </a:fld>
            <a:endParaRPr lang="en-US"/>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7353384"/>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F33C4-0BC2-AD92-E587-72E89B8E98DA}"/>
              </a:ext>
            </a:extLst>
          </p:cNvPr>
          <p:cNvSpPr>
            <a:spLocks noGrp="1"/>
          </p:cNvSpPr>
          <p:nvPr>
            <p:ph type="ctrTitle"/>
          </p:nvPr>
        </p:nvSpPr>
        <p:spPr/>
        <p:txBody>
          <a:bodyPr/>
          <a:lstStyle/>
          <a:p>
            <a:r>
              <a:rPr lang="zh-CN" altLang="en-US" dirty="0"/>
              <a:t>布局</a:t>
            </a:r>
            <a:endParaRPr lang="en-US" dirty="0"/>
          </a:p>
        </p:txBody>
      </p:sp>
      <p:sp>
        <p:nvSpPr>
          <p:cNvPr id="3" name="Subtitle 2">
            <a:extLst>
              <a:ext uri="{FF2B5EF4-FFF2-40B4-BE49-F238E27FC236}">
                <a16:creationId xmlns:a16="http://schemas.microsoft.com/office/drawing/2014/main" id="{EA84CB7C-662D-0C03-1BC3-D1CE36BEAE87}"/>
              </a:ext>
            </a:extLst>
          </p:cNvPr>
          <p:cNvSpPr>
            <a:spLocks noGrp="1"/>
          </p:cNvSpPr>
          <p:nvPr>
            <p:ph type="subTitle" idx="1"/>
          </p:nvPr>
        </p:nvSpPr>
        <p:spPr/>
        <p:txBody>
          <a:bodyPr/>
          <a:lstStyle/>
          <a:p>
            <a:r>
              <a:rPr lang="en-US" altLang="zh-CN" dirty="0"/>
              <a:t>- </a:t>
            </a:r>
            <a:r>
              <a:rPr lang="zh-CN" altLang="en-US" dirty="0"/>
              <a:t>轻量化平台开发</a:t>
            </a:r>
            <a:endParaRPr lang="en-US" dirty="0"/>
          </a:p>
        </p:txBody>
      </p:sp>
    </p:spTree>
    <p:extLst>
      <p:ext uri="{BB962C8B-B14F-4D97-AF65-F5344CB8AC3E}">
        <p14:creationId xmlns:p14="http://schemas.microsoft.com/office/powerpoint/2010/main" val="2768955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DCA14-7580-B827-E988-F1D130F015D5}"/>
              </a:ext>
            </a:extLst>
          </p:cNvPr>
          <p:cNvSpPr>
            <a:spLocks noGrp="1"/>
          </p:cNvSpPr>
          <p:nvPr>
            <p:ph type="title"/>
          </p:nvPr>
        </p:nvSpPr>
        <p:spPr/>
        <p:txBody>
          <a:bodyPr/>
          <a:lstStyle/>
          <a:p>
            <a:r>
              <a:rPr lang="zh-CN" altLang="en-US" dirty="0"/>
              <a:t>基本知识 </a:t>
            </a:r>
            <a:r>
              <a:rPr lang="en-US" altLang="zh-CN" dirty="0"/>
              <a:t>–</a:t>
            </a:r>
            <a:r>
              <a:rPr lang="zh-CN" altLang="en-US" dirty="0"/>
              <a:t> 行内块元素</a:t>
            </a:r>
            <a:endParaRPr lang="en-US" dirty="0"/>
          </a:p>
        </p:txBody>
      </p:sp>
      <p:sp>
        <p:nvSpPr>
          <p:cNvPr id="4" name="Content Placeholder 3">
            <a:extLst>
              <a:ext uri="{FF2B5EF4-FFF2-40B4-BE49-F238E27FC236}">
                <a16:creationId xmlns:a16="http://schemas.microsoft.com/office/drawing/2014/main" id="{5A0E5BCE-0D7A-3FD9-4761-7D01FAB46E24}"/>
              </a:ext>
            </a:extLst>
          </p:cNvPr>
          <p:cNvSpPr>
            <a:spLocks noGrp="1"/>
          </p:cNvSpPr>
          <p:nvPr>
            <p:ph idx="1"/>
          </p:nvPr>
        </p:nvSpPr>
        <p:spPr/>
        <p:txBody>
          <a:bodyPr vert="horz" lIns="45720" tIns="45720" rIns="45720" bIns="45720" rtlCol="0">
            <a:normAutofit/>
          </a:bodyPr>
          <a:lstStyle/>
          <a:p>
            <a:pPr>
              <a:buFont typeface="Wingdings" panose="05000000000000000000" pitchFamily="2" charset="2"/>
              <a:buChar char="§"/>
            </a:pPr>
            <a:r>
              <a:rPr lang="en-US" altLang="zh-CN" dirty="0"/>
              <a:t>display: inline-block</a:t>
            </a:r>
          </a:p>
          <a:p>
            <a:pPr lvl="1">
              <a:buFont typeface="Wingdings" panose="05000000000000000000" pitchFamily="2" charset="2"/>
              <a:buChar char="§"/>
            </a:pPr>
            <a:r>
              <a:rPr lang="zh-CN" altLang="en-US" dirty="0"/>
              <a:t>行内块元素是块级元素和行内元素的混合物</a:t>
            </a:r>
            <a:endParaRPr lang="en-US" altLang="zh-CN" dirty="0"/>
          </a:p>
          <a:p>
            <a:pPr lvl="1">
              <a:buFont typeface="Wingdings" panose="05000000000000000000" pitchFamily="2" charset="2"/>
              <a:buChar char="§"/>
            </a:pPr>
            <a:r>
              <a:rPr lang="zh-CN" altLang="en-US" dirty="0"/>
              <a:t>行内块元素可以设置宽、高、内边距和外边距，可以简单认为行内块元素是把块级元素以行的形式展现，保留了块级元素对宽、高、内边距、外边距的设置，它就像一张图一样放在一个文本行中。</a:t>
            </a:r>
            <a:endParaRPr lang="en-US" dirty="0"/>
          </a:p>
        </p:txBody>
      </p:sp>
    </p:spTree>
    <p:extLst>
      <p:ext uri="{BB962C8B-B14F-4D97-AF65-F5344CB8AC3E}">
        <p14:creationId xmlns:p14="http://schemas.microsoft.com/office/powerpoint/2010/main" val="1636984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DCA14-7580-B827-E988-F1D130F015D5}"/>
              </a:ext>
            </a:extLst>
          </p:cNvPr>
          <p:cNvSpPr>
            <a:spLocks noGrp="1"/>
          </p:cNvSpPr>
          <p:nvPr>
            <p:ph type="title"/>
          </p:nvPr>
        </p:nvSpPr>
        <p:spPr/>
        <p:txBody>
          <a:bodyPr/>
          <a:lstStyle/>
          <a:p>
            <a:r>
              <a:rPr lang="zh-CN" altLang="en-US" dirty="0"/>
              <a:t>基本知识 </a:t>
            </a:r>
            <a:r>
              <a:rPr lang="en-US" altLang="zh-CN" dirty="0"/>
              <a:t>– </a:t>
            </a:r>
            <a:r>
              <a:rPr lang="zh-CN" altLang="en-US" dirty="0"/>
              <a:t>行内块元素</a:t>
            </a:r>
            <a:endParaRPr lang="en-US" dirty="0"/>
          </a:p>
        </p:txBody>
      </p:sp>
      <p:grpSp>
        <p:nvGrpSpPr>
          <p:cNvPr id="8" name="组合 9">
            <a:extLst>
              <a:ext uri="{FF2B5EF4-FFF2-40B4-BE49-F238E27FC236}">
                <a16:creationId xmlns:a16="http://schemas.microsoft.com/office/drawing/2014/main" id="{175D53ED-C00D-4B34-16DD-53984151345C}"/>
              </a:ext>
            </a:extLst>
          </p:cNvPr>
          <p:cNvGrpSpPr>
            <a:grpSpLocks/>
          </p:cNvGrpSpPr>
          <p:nvPr/>
        </p:nvGrpSpPr>
        <p:grpSpPr bwMode="auto">
          <a:xfrm>
            <a:off x="6125457" y="1961976"/>
            <a:ext cx="5469635" cy="4616648"/>
            <a:chOff x="1295203" y="3552092"/>
            <a:chExt cx="2346358" cy="7048199"/>
          </a:xfrm>
        </p:grpSpPr>
        <p:sp>
          <p:nvSpPr>
            <p:cNvPr id="9" name="矩形 10">
              <a:extLst>
                <a:ext uri="{FF2B5EF4-FFF2-40B4-BE49-F238E27FC236}">
                  <a16:creationId xmlns:a16="http://schemas.microsoft.com/office/drawing/2014/main" id="{55223C0A-6B6E-0C8D-C1B3-CF6AAF8AA851}"/>
                </a:ext>
              </a:extLst>
            </p:cNvPr>
            <p:cNvSpPr>
              <a:spLocks noChangeArrowheads="1"/>
            </p:cNvSpPr>
            <p:nvPr/>
          </p:nvSpPr>
          <p:spPr bwMode="auto">
            <a:xfrm>
              <a:off x="1295203" y="3552092"/>
              <a:ext cx="2346358" cy="7048199"/>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p>
              <a:pPr>
                <a:buFont typeface="Arial" pitchFamily="34" charset="0"/>
                <a:buNone/>
              </a:pPr>
              <a:endParaRPr lang="zh-CN" altLang="en-US" sz="1400"/>
            </a:p>
          </p:txBody>
        </p:sp>
        <p:sp>
          <p:nvSpPr>
            <p:cNvPr id="10" name="矩形 11">
              <a:extLst>
                <a:ext uri="{FF2B5EF4-FFF2-40B4-BE49-F238E27FC236}">
                  <a16:creationId xmlns:a16="http://schemas.microsoft.com/office/drawing/2014/main" id="{FB089E96-E6C8-8232-EE19-190E3A2715DF}"/>
                </a:ext>
              </a:extLst>
            </p:cNvPr>
            <p:cNvSpPr>
              <a:spLocks noChangeArrowheads="1"/>
            </p:cNvSpPr>
            <p:nvPr/>
          </p:nvSpPr>
          <p:spPr bwMode="auto">
            <a:xfrm>
              <a:off x="1363359" y="3670950"/>
              <a:ext cx="2278202" cy="4416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b="1" dirty="0">
                  <a:solidFill>
                    <a:schemeClr val="bg1"/>
                  </a:solidFill>
                </a:rPr>
                <a:t>&lt;! -- </a:t>
              </a:r>
              <a:r>
                <a:rPr lang="zh-CN" altLang="en-US" sz="1400" b="1" dirty="0">
                  <a:solidFill>
                    <a:schemeClr val="bg1"/>
                  </a:solidFill>
                </a:rPr>
                <a:t>行内块元素宽度撑满父级宽度情况 </a:t>
              </a:r>
              <a:r>
                <a:rPr lang="en-US" altLang="zh-CN" sz="1400" b="1" dirty="0">
                  <a:solidFill>
                    <a:schemeClr val="bg1"/>
                  </a:solidFill>
                </a:rPr>
                <a:t>--&gt;​​​​</a:t>
              </a:r>
            </a:p>
            <a:p>
              <a:pPr eaLnBrk="0" hangingPunct="0"/>
              <a:r>
                <a:rPr lang="zh-CN" altLang="en-US" sz="1400" b="1" dirty="0">
                  <a:solidFill>
                    <a:schemeClr val="bg1"/>
                  </a:solidFill>
                </a:rPr>
                <a:t>前面的文字</a:t>
              </a:r>
              <a:endParaRPr lang="en-US" altLang="zh-CN" sz="1400" b="1" dirty="0">
                <a:solidFill>
                  <a:schemeClr val="bg1"/>
                </a:solidFill>
              </a:endParaRPr>
            </a:p>
            <a:p>
              <a:pPr eaLnBrk="0" hangingPunct="0"/>
              <a:endParaRPr lang="en-US" altLang="zh-CN" sz="1400" b="1" dirty="0">
                <a:solidFill>
                  <a:schemeClr val="bg1"/>
                </a:solidFill>
              </a:endParaRPr>
            </a:p>
            <a:p>
              <a:pPr eaLnBrk="0" hangingPunct="0"/>
              <a:r>
                <a:rPr lang="en-US" altLang="zh-CN" sz="1400" b="1" dirty="0">
                  <a:solidFill>
                    <a:schemeClr val="bg1"/>
                  </a:solidFill>
                </a:rPr>
                <a:t>&lt;view style="</a:t>
              </a:r>
              <a:r>
                <a:rPr lang="en-US" altLang="zh-CN" sz="1400" b="1" dirty="0" err="1">
                  <a:solidFill>
                    <a:schemeClr val="bg1"/>
                  </a:solidFill>
                </a:rPr>
                <a:t>border:solid</a:t>
              </a:r>
              <a:r>
                <a:rPr lang="en-US" altLang="zh-CN" sz="1400" b="1" dirty="0">
                  <a:solidFill>
                    <a:schemeClr val="bg1"/>
                  </a:solidFill>
                </a:rPr>
                <a:t> 1px; margin:10px; padding : 10px; </a:t>
              </a:r>
              <a:r>
                <a:rPr lang="en-US" altLang="zh-CN" sz="1400" b="1" dirty="0" err="1">
                  <a:solidFill>
                    <a:schemeClr val="bg1"/>
                  </a:solidFill>
                </a:rPr>
                <a:t>display:inline</a:t>
              </a:r>
              <a:r>
                <a:rPr lang="en-US" altLang="zh-CN" sz="1400" b="1" dirty="0">
                  <a:solidFill>
                    <a:schemeClr val="bg1"/>
                  </a:solidFill>
                </a:rPr>
                <a:t>-​​​​    block; "&gt;</a:t>
              </a:r>
              <a:r>
                <a:rPr lang="zh-CN" altLang="en-US" sz="1400" b="1" dirty="0">
                  <a:solidFill>
                    <a:schemeClr val="bg1"/>
                  </a:solidFill>
                </a:rPr>
                <a:t>我是块级元素我是块级元素我是块级元素我是块级元素我是块级元素</a:t>
              </a:r>
              <a:r>
                <a:rPr lang="en-US" altLang="zh-CN" sz="1400" b="1" dirty="0">
                  <a:solidFill>
                    <a:schemeClr val="bg1"/>
                  </a:solidFill>
                </a:rPr>
                <a:t>&lt;/view&gt;</a:t>
              </a:r>
            </a:p>
            <a:p>
              <a:pPr eaLnBrk="0" hangingPunct="0"/>
              <a:endParaRPr lang="en-US" altLang="zh-CN" sz="1400" b="1" dirty="0">
                <a:solidFill>
                  <a:schemeClr val="bg1"/>
                </a:solidFill>
              </a:endParaRPr>
            </a:p>
            <a:p>
              <a:pPr eaLnBrk="0" hangingPunct="0"/>
              <a:r>
                <a:rPr lang="zh-CN" altLang="en-US" sz="1400" b="1" dirty="0">
                  <a:solidFill>
                    <a:schemeClr val="bg1"/>
                  </a:solidFill>
                </a:rPr>
                <a:t>后面的文字</a:t>
              </a:r>
              <a:endParaRPr lang="en-US" altLang="zh-CN" sz="1400" b="1" dirty="0">
                <a:solidFill>
                  <a:schemeClr val="bg1"/>
                </a:solidFill>
              </a:endParaRPr>
            </a:p>
            <a:p>
              <a:pPr eaLnBrk="0" hangingPunct="0"/>
              <a:r>
                <a:rPr lang="zh-CN" altLang="en-US" sz="1400" b="1" dirty="0">
                  <a:solidFill>
                    <a:schemeClr val="bg1"/>
                  </a:solidFill>
                </a:rPr>
                <a:t>​​​​</a:t>
              </a:r>
              <a:r>
                <a:rPr lang="en-US" altLang="zh-CN" sz="1400" b="1" dirty="0">
                  <a:solidFill>
                    <a:schemeClr val="bg1"/>
                  </a:solidFill>
                </a:rPr>
                <a:t>&lt;! -- </a:t>
              </a:r>
              <a:r>
                <a:rPr lang="zh-CN" altLang="en-US" sz="1400" b="1" dirty="0">
                  <a:solidFill>
                    <a:schemeClr val="bg1"/>
                  </a:solidFill>
                </a:rPr>
                <a:t>行内块元素宽度不足父级宽度情况 </a:t>
              </a:r>
              <a:r>
                <a:rPr lang="en-US" altLang="zh-CN" sz="1400" b="1" dirty="0">
                  <a:solidFill>
                    <a:schemeClr val="bg1"/>
                  </a:solidFill>
                </a:rPr>
                <a:t>--&gt;​​​​</a:t>
              </a:r>
            </a:p>
            <a:p>
              <a:pPr eaLnBrk="0" hangingPunct="0"/>
              <a:r>
                <a:rPr lang="zh-CN" altLang="en-US" sz="1400" b="1" dirty="0">
                  <a:solidFill>
                    <a:schemeClr val="bg1"/>
                  </a:solidFill>
                </a:rPr>
                <a:t>前面的文字</a:t>
              </a:r>
              <a:endParaRPr lang="en-US" altLang="zh-CN" sz="1400" b="1" dirty="0">
                <a:solidFill>
                  <a:schemeClr val="bg1"/>
                </a:solidFill>
              </a:endParaRPr>
            </a:p>
            <a:p>
              <a:pPr eaLnBrk="0" hangingPunct="0"/>
              <a:r>
                <a:rPr lang="en-US" altLang="zh-CN" sz="1400" b="1" dirty="0">
                  <a:solidFill>
                    <a:schemeClr val="bg1"/>
                  </a:solidFill>
                </a:rPr>
                <a:t>&lt;view  style="</a:t>
              </a:r>
              <a:r>
                <a:rPr lang="en-US" altLang="zh-CN" sz="1400" b="1" dirty="0" err="1">
                  <a:solidFill>
                    <a:schemeClr val="bg1"/>
                  </a:solidFill>
                </a:rPr>
                <a:t>border:solid</a:t>
              </a:r>
              <a:r>
                <a:rPr lang="en-US" altLang="zh-CN" sz="1400" b="1" dirty="0">
                  <a:solidFill>
                    <a:schemeClr val="bg1"/>
                  </a:solidFill>
                </a:rPr>
                <a:t>  1px;  margin:  10px;  padding  :  10px;  display:​​​​    inline-block; "&gt;</a:t>
              </a:r>
              <a:r>
                <a:rPr lang="zh-CN" altLang="en-US" sz="1400" b="1" dirty="0">
                  <a:solidFill>
                    <a:schemeClr val="bg1"/>
                  </a:solidFill>
                </a:rPr>
                <a:t>我是行内块元素</a:t>
              </a:r>
              <a:r>
                <a:rPr lang="en-US" altLang="zh-CN" sz="1400" b="1" dirty="0">
                  <a:solidFill>
                    <a:schemeClr val="bg1"/>
                  </a:solidFill>
                </a:rPr>
                <a:t>&lt;/view&gt;</a:t>
              </a:r>
            </a:p>
            <a:p>
              <a:pPr eaLnBrk="0" hangingPunct="0"/>
              <a:r>
                <a:rPr lang="zh-CN" altLang="en-US" sz="1400" b="1" dirty="0">
                  <a:solidFill>
                    <a:schemeClr val="bg1"/>
                  </a:solidFill>
                </a:rPr>
                <a:t>后面的文字后面的文字后面的文字​​</a:t>
              </a:r>
              <a:endParaRPr lang="en-US" altLang="zh-CN" sz="1400" b="1" dirty="0">
                <a:solidFill>
                  <a:schemeClr val="bg1"/>
                </a:solidFill>
              </a:endParaRPr>
            </a:p>
          </p:txBody>
        </p:sp>
      </p:grpSp>
      <p:pic>
        <p:nvPicPr>
          <p:cNvPr id="5" name="Picture 4" descr="Graphical user interface&#10;&#10;Description automatically generated">
            <a:extLst>
              <a:ext uri="{FF2B5EF4-FFF2-40B4-BE49-F238E27FC236}">
                <a16:creationId xmlns:a16="http://schemas.microsoft.com/office/drawing/2014/main" id="{199507BA-4A83-B2BB-8C8D-846C67AD73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127" y="1961976"/>
            <a:ext cx="5746890" cy="4616648"/>
          </a:xfrm>
          <a:prstGeom prst="rect">
            <a:avLst/>
          </a:prstGeom>
        </p:spPr>
      </p:pic>
    </p:spTree>
    <p:extLst>
      <p:ext uri="{BB962C8B-B14F-4D97-AF65-F5344CB8AC3E}">
        <p14:creationId xmlns:p14="http://schemas.microsoft.com/office/powerpoint/2010/main" val="2457610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155DC-C485-6EFB-BC8F-656B4CBE6951}"/>
              </a:ext>
            </a:extLst>
          </p:cNvPr>
          <p:cNvSpPr>
            <a:spLocks noGrp="1"/>
          </p:cNvSpPr>
          <p:nvPr>
            <p:ph type="title"/>
          </p:nvPr>
        </p:nvSpPr>
        <p:spPr/>
        <p:txBody>
          <a:bodyPr/>
          <a:lstStyle/>
          <a:p>
            <a:r>
              <a:rPr lang="zh-CN" altLang="en-US" dirty="0"/>
              <a:t>目录</a:t>
            </a:r>
            <a:endParaRPr lang="en-US" dirty="0"/>
          </a:p>
        </p:txBody>
      </p:sp>
      <p:sp>
        <p:nvSpPr>
          <p:cNvPr id="3" name="Content Placeholder 2">
            <a:extLst>
              <a:ext uri="{FF2B5EF4-FFF2-40B4-BE49-F238E27FC236}">
                <a16:creationId xmlns:a16="http://schemas.microsoft.com/office/drawing/2014/main" id="{85F75785-4DEA-F311-43FC-73945A3C672F}"/>
              </a:ext>
            </a:extLst>
          </p:cNvPr>
          <p:cNvSpPr>
            <a:spLocks noGrp="1"/>
          </p:cNvSpPr>
          <p:nvPr>
            <p:ph idx="1"/>
          </p:nvPr>
        </p:nvSpPr>
        <p:spPr/>
        <p:txBody>
          <a:bodyPr/>
          <a:lstStyle/>
          <a:p>
            <a:pPr>
              <a:buFont typeface="Wingdings" panose="05000000000000000000" pitchFamily="2" charset="2"/>
              <a:buChar char="§"/>
            </a:pPr>
            <a:r>
              <a:rPr lang="zh-CN" altLang="en-US" dirty="0"/>
              <a:t>基本知识</a:t>
            </a:r>
            <a:endParaRPr lang="en-US" altLang="zh-CN" dirty="0"/>
          </a:p>
          <a:p>
            <a:pPr>
              <a:buFont typeface="Wingdings" panose="05000000000000000000" pitchFamily="2" charset="2"/>
              <a:buChar char="§"/>
            </a:pPr>
            <a:r>
              <a:rPr lang="zh-CN" altLang="en-US" dirty="0">
                <a:solidFill>
                  <a:srgbClr val="00B0F0"/>
                </a:solidFill>
              </a:rPr>
              <a:t>浮动和定位</a:t>
            </a:r>
            <a:endParaRPr lang="en-US" altLang="zh-CN" dirty="0">
              <a:solidFill>
                <a:srgbClr val="00B0F0"/>
              </a:solidFill>
            </a:endParaRPr>
          </a:p>
          <a:p>
            <a:pPr>
              <a:buFont typeface="Wingdings" panose="05000000000000000000" pitchFamily="2" charset="2"/>
              <a:buChar char="§"/>
            </a:pPr>
            <a:r>
              <a:rPr lang="en-US" altLang="zh-CN" dirty="0"/>
              <a:t>Flex</a:t>
            </a:r>
            <a:r>
              <a:rPr lang="zh-CN" altLang="en-US" dirty="0"/>
              <a:t>布局</a:t>
            </a:r>
            <a:endParaRPr lang="en-US" altLang="zh-CN" dirty="0"/>
          </a:p>
        </p:txBody>
      </p:sp>
    </p:spTree>
    <p:extLst>
      <p:ext uri="{BB962C8B-B14F-4D97-AF65-F5344CB8AC3E}">
        <p14:creationId xmlns:p14="http://schemas.microsoft.com/office/powerpoint/2010/main" val="4165195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2E7E7-71AF-2A77-C3F7-5A016C29B364}"/>
              </a:ext>
            </a:extLst>
          </p:cNvPr>
          <p:cNvSpPr>
            <a:spLocks noGrp="1"/>
          </p:cNvSpPr>
          <p:nvPr>
            <p:ph type="title"/>
          </p:nvPr>
        </p:nvSpPr>
        <p:spPr/>
        <p:txBody>
          <a:bodyPr/>
          <a:lstStyle/>
          <a:p>
            <a:r>
              <a:rPr lang="zh-CN" altLang="en-US" dirty="0"/>
              <a:t>浮动和定位</a:t>
            </a:r>
            <a:endParaRPr lang="en-US" dirty="0"/>
          </a:p>
        </p:txBody>
      </p:sp>
      <p:sp>
        <p:nvSpPr>
          <p:cNvPr id="3" name="Content Placeholder 2">
            <a:extLst>
              <a:ext uri="{FF2B5EF4-FFF2-40B4-BE49-F238E27FC236}">
                <a16:creationId xmlns:a16="http://schemas.microsoft.com/office/drawing/2014/main" id="{5385DC01-43DE-9CBF-5129-A27B2AA32AF8}"/>
              </a:ext>
            </a:extLst>
          </p:cNvPr>
          <p:cNvSpPr>
            <a:spLocks noGrp="1"/>
          </p:cNvSpPr>
          <p:nvPr>
            <p:ph idx="1"/>
          </p:nvPr>
        </p:nvSpPr>
        <p:spPr/>
        <p:txBody>
          <a:bodyPr vert="horz" lIns="45720" tIns="45720" rIns="45720" bIns="45720" rtlCol="0">
            <a:normAutofit/>
          </a:bodyPr>
          <a:lstStyle/>
          <a:p>
            <a:pPr>
              <a:buFont typeface="Wingdings" panose="05000000000000000000" pitchFamily="2" charset="2"/>
              <a:buChar char="§"/>
            </a:pPr>
            <a:r>
              <a:rPr lang="zh-CN" altLang="en-US" dirty="0"/>
              <a:t>定位的基本思想很简单，它允许你定义元素框相对于其正常位置应该出现在哪，或者相对于父元素、另一个元素甚至浏览器窗口本身的位置。</a:t>
            </a:r>
            <a:endParaRPr lang="en-US" dirty="0"/>
          </a:p>
        </p:txBody>
      </p:sp>
      <p:pic>
        <p:nvPicPr>
          <p:cNvPr id="1026" name="Picture 2" descr="Positioning things in CSS using floats | by Anas Ansari | Medium">
            <a:extLst>
              <a:ext uri="{FF2B5EF4-FFF2-40B4-BE49-F238E27FC236}">
                <a16:creationId xmlns:a16="http://schemas.microsoft.com/office/drawing/2014/main" id="{F18D0A5E-3BB9-9959-8508-C51EFFFD24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546" y="3214232"/>
            <a:ext cx="4987636" cy="187630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028" name="Picture 4" descr="The Complete Guide to CSS Position — static, relative, absolute, fixed, and  sticky : r/css">
            <a:extLst>
              <a:ext uri="{FF2B5EF4-FFF2-40B4-BE49-F238E27FC236}">
                <a16:creationId xmlns:a16="http://schemas.microsoft.com/office/drawing/2014/main" id="{26E9D467-37E6-15E4-00AD-45063F05BE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0054" y="3214233"/>
            <a:ext cx="5672535" cy="18763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3864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DCA14-7580-B827-E988-F1D130F015D5}"/>
              </a:ext>
            </a:extLst>
          </p:cNvPr>
          <p:cNvSpPr>
            <a:spLocks noGrp="1"/>
          </p:cNvSpPr>
          <p:nvPr>
            <p:ph type="title"/>
          </p:nvPr>
        </p:nvSpPr>
        <p:spPr/>
        <p:txBody>
          <a:bodyPr/>
          <a:lstStyle/>
          <a:p>
            <a:r>
              <a:rPr lang="zh-CN" altLang="en-US" dirty="0"/>
              <a:t>浮动和定位 </a:t>
            </a:r>
            <a:r>
              <a:rPr lang="en-US" altLang="zh-CN" dirty="0"/>
              <a:t>–</a:t>
            </a:r>
            <a:r>
              <a:rPr lang="zh-CN" altLang="en-US" dirty="0"/>
              <a:t> 浮动（</a:t>
            </a:r>
            <a:r>
              <a:rPr lang="en-US" altLang="zh-CN" dirty="0"/>
              <a:t>float</a:t>
            </a:r>
            <a:r>
              <a:rPr lang="zh-CN" altLang="en-US" dirty="0"/>
              <a:t>）</a:t>
            </a:r>
            <a:endParaRPr lang="en-US" dirty="0"/>
          </a:p>
        </p:txBody>
      </p:sp>
      <p:sp>
        <p:nvSpPr>
          <p:cNvPr id="3" name="Content Placeholder 3">
            <a:extLst>
              <a:ext uri="{FF2B5EF4-FFF2-40B4-BE49-F238E27FC236}">
                <a16:creationId xmlns:a16="http://schemas.microsoft.com/office/drawing/2014/main" id="{9CB33D86-69D4-05D9-31E9-1348A337A5C9}"/>
              </a:ext>
            </a:extLst>
          </p:cNvPr>
          <p:cNvSpPr>
            <a:spLocks noGrp="1"/>
          </p:cNvSpPr>
          <p:nvPr>
            <p:ph idx="1"/>
          </p:nvPr>
        </p:nvSpPr>
        <p:spPr>
          <a:xfrm>
            <a:off x="1024128" y="2286000"/>
            <a:ext cx="9720073" cy="1206843"/>
          </a:xfrm>
        </p:spPr>
        <p:txBody>
          <a:bodyPr vert="horz" lIns="45720" tIns="45720" rIns="45720" bIns="45720" rtlCol="0">
            <a:normAutofit fontScale="92500" lnSpcReduction="20000"/>
          </a:bodyPr>
          <a:lstStyle/>
          <a:p>
            <a:pPr>
              <a:buFont typeface="Wingdings" panose="05000000000000000000" pitchFamily="2" charset="2"/>
              <a:buChar char="§"/>
            </a:pPr>
            <a:r>
              <a:rPr lang="en-US" altLang="zh-CN" dirty="0"/>
              <a:t>float: left/right</a:t>
            </a:r>
          </a:p>
          <a:p>
            <a:pPr lvl="1">
              <a:buFont typeface="Wingdings" panose="05000000000000000000" pitchFamily="2" charset="2"/>
              <a:buChar char="§"/>
            </a:pPr>
            <a:r>
              <a:rPr lang="zh-CN" altLang="en-US" dirty="0"/>
              <a:t>通过设置</a:t>
            </a:r>
            <a:r>
              <a:rPr lang="en-US" altLang="zh-CN" dirty="0"/>
              <a:t>float</a:t>
            </a:r>
            <a:r>
              <a:rPr lang="zh-CN" altLang="en-US" dirty="0"/>
              <a:t>属性，浮动的框可以向左或者向右移动，直到其外边缘碰到包含框或另一个浮动框的边框为止</a:t>
            </a:r>
            <a:r>
              <a:rPr lang="en-US" altLang="zh-CN" dirty="0"/>
              <a:t>;</a:t>
            </a:r>
          </a:p>
          <a:p>
            <a:pPr lvl="1">
              <a:buFont typeface="Wingdings" panose="05000000000000000000" pitchFamily="2" charset="2"/>
              <a:buChar char="§"/>
            </a:pPr>
            <a:r>
              <a:rPr lang="en-US" altLang="zh-CN" dirty="0" err="1"/>
              <a:t>floar</a:t>
            </a:r>
            <a:r>
              <a:rPr lang="zh-CN" altLang="en-US" dirty="0"/>
              <a:t>不完全是定位，它不是正常流布局（不在文档的普通流中）。文档的普通流中的会表现的浮动框不存在一样，其他内容会环绕过去。</a:t>
            </a:r>
            <a:endParaRPr lang="en-US" dirty="0"/>
          </a:p>
        </p:txBody>
      </p:sp>
      <p:pic>
        <p:nvPicPr>
          <p:cNvPr id="7" name="Picture 6" descr="Graphical user interface&#10;&#10;Description automatically generated">
            <a:extLst>
              <a:ext uri="{FF2B5EF4-FFF2-40B4-BE49-F238E27FC236}">
                <a16:creationId xmlns:a16="http://schemas.microsoft.com/office/drawing/2014/main" id="{E3E3140C-29A6-F568-F059-31AB12712B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6044" y="3492843"/>
            <a:ext cx="3337145" cy="3039741"/>
          </a:xfrm>
          <a:prstGeom prst="rect">
            <a:avLst/>
          </a:prstGeom>
        </p:spPr>
      </p:pic>
      <p:grpSp>
        <p:nvGrpSpPr>
          <p:cNvPr id="10" name="组合 9">
            <a:extLst>
              <a:ext uri="{FF2B5EF4-FFF2-40B4-BE49-F238E27FC236}">
                <a16:creationId xmlns:a16="http://schemas.microsoft.com/office/drawing/2014/main" id="{59BE829C-B01F-CB31-F8F6-0E41DAB811A3}"/>
              </a:ext>
            </a:extLst>
          </p:cNvPr>
          <p:cNvGrpSpPr>
            <a:grpSpLocks/>
          </p:cNvGrpSpPr>
          <p:nvPr/>
        </p:nvGrpSpPr>
        <p:grpSpPr bwMode="auto">
          <a:xfrm>
            <a:off x="5033319" y="3555579"/>
            <a:ext cx="3962399" cy="2957199"/>
            <a:chOff x="1295203" y="3552092"/>
            <a:chExt cx="2346358" cy="7048199"/>
          </a:xfrm>
        </p:grpSpPr>
        <p:sp>
          <p:nvSpPr>
            <p:cNvPr id="11" name="矩形 10">
              <a:extLst>
                <a:ext uri="{FF2B5EF4-FFF2-40B4-BE49-F238E27FC236}">
                  <a16:creationId xmlns:a16="http://schemas.microsoft.com/office/drawing/2014/main" id="{448BC532-2516-D122-77FB-76EC433FF3CC}"/>
                </a:ext>
              </a:extLst>
            </p:cNvPr>
            <p:cNvSpPr>
              <a:spLocks noChangeArrowheads="1"/>
            </p:cNvSpPr>
            <p:nvPr/>
          </p:nvSpPr>
          <p:spPr bwMode="auto">
            <a:xfrm>
              <a:off x="1295203" y="3552092"/>
              <a:ext cx="2346358" cy="7048199"/>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p>
              <a:pPr>
                <a:buFont typeface="Arial" pitchFamily="34" charset="0"/>
                <a:buNone/>
              </a:pPr>
              <a:endParaRPr lang="zh-CN" altLang="en-US" sz="1400"/>
            </a:p>
          </p:txBody>
        </p:sp>
        <p:sp>
          <p:nvSpPr>
            <p:cNvPr id="12" name="矩形 11">
              <a:extLst>
                <a:ext uri="{FF2B5EF4-FFF2-40B4-BE49-F238E27FC236}">
                  <a16:creationId xmlns:a16="http://schemas.microsoft.com/office/drawing/2014/main" id="{A9EAEE27-E93D-1362-DCDC-D07415D13AD0}"/>
                </a:ext>
              </a:extLst>
            </p:cNvPr>
            <p:cNvSpPr>
              <a:spLocks noChangeArrowheads="1"/>
            </p:cNvSpPr>
            <p:nvPr/>
          </p:nvSpPr>
          <p:spPr bwMode="auto">
            <a:xfrm>
              <a:off x="1363359" y="3670950"/>
              <a:ext cx="2278202" cy="4327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b="1" dirty="0">
                  <a:solidFill>
                    <a:schemeClr val="bg1"/>
                  </a:solidFill>
                </a:rPr>
                <a:t>&lt;view&gt;​​​​ </a:t>
              </a:r>
              <a:r>
                <a:rPr lang="zh-CN" altLang="en-US" sz="1400" b="1" dirty="0">
                  <a:solidFill>
                    <a:schemeClr val="bg1"/>
                  </a:solidFill>
                </a:rPr>
                <a:t>文本文本文本文本文本文本文本文本文本文本文本</a:t>
              </a:r>
              <a:r>
                <a:rPr lang="en-US" altLang="zh-CN" sz="1400" b="1" dirty="0">
                  <a:solidFill>
                    <a:schemeClr val="bg1"/>
                  </a:solidFill>
                </a:rPr>
                <a:t>&lt;view​​​​style="</a:t>
              </a:r>
              <a:r>
                <a:rPr lang="en-US" altLang="zh-CN" sz="1400" b="1" dirty="0" err="1">
                  <a:solidFill>
                    <a:schemeClr val="bg1"/>
                  </a:solidFill>
                </a:rPr>
                <a:t>display:block</a:t>
              </a:r>
              <a:r>
                <a:rPr lang="en-US" altLang="zh-CN" sz="1400" b="1" dirty="0">
                  <a:solidFill>
                    <a:schemeClr val="bg1"/>
                  </a:solidFill>
                </a:rPr>
                <a:t>; </a:t>
              </a:r>
              <a:r>
                <a:rPr lang="en-US" altLang="zh-CN" sz="1400" b="1" dirty="0" err="1">
                  <a:solidFill>
                    <a:schemeClr val="bg1"/>
                  </a:solidFill>
                </a:rPr>
                <a:t>float:left</a:t>
              </a:r>
              <a:r>
                <a:rPr lang="en-US" altLang="zh-CN" sz="1400" b="1" dirty="0">
                  <a:solidFill>
                    <a:schemeClr val="bg1"/>
                  </a:solidFill>
                </a:rPr>
                <a:t>; </a:t>
              </a:r>
              <a:r>
                <a:rPr lang="en-US" altLang="zh-CN" sz="1400" b="1" dirty="0" err="1">
                  <a:solidFill>
                    <a:schemeClr val="bg1"/>
                  </a:solidFill>
                </a:rPr>
                <a:t>border:solid</a:t>
              </a:r>
              <a:r>
                <a:rPr lang="en-US" altLang="zh-CN" sz="1400" b="1" dirty="0">
                  <a:solidFill>
                    <a:schemeClr val="bg1"/>
                  </a:solidFill>
                </a:rPr>
                <a:t>  1px; margin  :  20px; "&gt;</a:t>
              </a:r>
              <a:r>
                <a:rPr lang="zh-CN" altLang="en-US" sz="1400" b="1" dirty="0">
                  <a:solidFill>
                    <a:schemeClr val="bg1"/>
                  </a:solidFill>
                </a:rPr>
                <a:t>浮动框</a:t>
              </a:r>
              <a:r>
                <a:rPr lang="en-US" altLang="zh-CN" sz="1400" b="1" dirty="0">
                  <a:solidFill>
                    <a:schemeClr val="bg1"/>
                  </a:solidFill>
                </a:rPr>
                <a:t>&lt;/view&gt;</a:t>
              </a:r>
              <a:r>
                <a:rPr lang="zh-CN" altLang="en-US" sz="1400" b="1" dirty="0">
                  <a:solidFill>
                    <a:schemeClr val="bg1"/>
                  </a:solidFill>
                </a:rPr>
                <a:t>文​​​​    本文本文本文本文本文本文本文本文本文本文本文本文本文本文本文本文本文本文本文本文本文本文本文​​​​    本文本文本文本文本文本文本文本文本文本文本文本文本文本文本文本文本文本文本​​​​</a:t>
              </a:r>
              <a:r>
                <a:rPr lang="en-US" altLang="zh-CN" sz="1400" b="1" dirty="0">
                  <a:solidFill>
                    <a:schemeClr val="bg1"/>
                  </a:solidFill>
                </a:rPr>
                <a:t>&lt;/view&gt;​​</a:t>
              </a:r>
            </a:p>
          </p:txBody>
        </p:sp>
      </p:grpSp>
    </p:spTree>
    <p:extLst>
      <p:ext uri="{BB962C8B-B14F-4D97-AF65-F5344CB8AC3E}">
        <p14:creationId xmlns:p14="http://schemas.microsoft.com/office/powerpoint/2010/main" val="3377276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DCA14-7580-B827-E988-F1D130F015D5}"/>
              </a:ext>
            </a:extLst>
          </p:cNvPr>
          <p:cNvSpPr>
            <a:spLocks noGrp="1"/>
          </p:cNvSpPr>
          <p:nvPr>
            <p:ph type="title"/>
          </p:nvPr>
        </p:nvSpPr>
        <p:spPr/>
        <p:txBody>
          <a:bodyPr/>
          <a:lstStyle/>
          <a:p>
            <a:r>
              <a:rPr lang="zh-CN" altLang="en-US" dirty="0"/>
              <a:t>浮动和定位 </a:t>
            </a:r>
            <a:r>
              <a:rPr lang="en-US" altLang="zh-CN" dirty="0"/>
              <a:t>–</a:t>
            </a:r>
            <a:r>
              <a:rPr lang="zh-CN" altLang="en-US" dirty="0"/>
              <a:t> 浮动（</a:t>
            </a:r>
            <a:r>
              <a:rPr lang="en-US" altLang="zh-CN" dirty="0"/>
              <a:t>float</a:t>
            </a:r>
            <a:r>
              <a:rPr lang="zh-CN" altLang="en-US" dirty="0"/>
              <a:t>）</a:t>
            </a:r>
            <a:endParaRPr lang="en-US" dirty="0"/>
          </a:p>
        </p:txBody>
      </p:sp>
      <p:sp>
        <p:nvSpPr>
          <p:cNvPr id="3" name="Content Placeholder 3">
            <a:extLst>
              <a:ext uri="{FF2B5EF4-FFF2-40B4-BE49-F238E27FC236}">
                <a16:creationId xmlns:a16="http://schemas.microsoft.com/office/drawing/2014/main" id="{9CB33D86-69D4-05D9-31E9-1348A337A5C9}"/>
              </a:ext>
            </a:extLst>
          </p:cNvPr>
          <p:cNvSpPr>
            <a:spLocks noGrp="1"/>
          </p:cNvSpPr>
          <p:nvPr>
            <p:ph idx="1"/>
          </p:nvPr>
        </p:nvSpPr>
        <p:spPr>
          <a:xfrm>
            <a:off x="1024128" y="2286000"/>
            <a:ext cx="9720073" cy="1206843"/>
          </a:xfrm>
        </p:spPr>
        <p:txBody>
          <a:bodyPr vert="horz" lIns="45720" tIns="45720" rIns="45720" bIns="45720" rtlCol="0">
            <a:normAutofit/>
          </a:bodyPr>
          <a:lstStyle/>
          <a:p>
            <a:pPr>
              <a:buFont typeface="Wingdings" panose="05000000000000000000" pitchFamily="2" charset="2"/>
              <a:buChar char="§"/>
            </a:pPr>
            <a:r>
              <a:rPr lang="en-US" altLang="zh-CN" dirty="0"/>
              <a:t>float: left/right</a:t>
            </a:r>
          </a:p>
          <a:p>
            <a:pPr lvl="1">
              <a:buFont typeface="Wingdings" panose="05000000000000000000" pitchFamily="2" charset="2"/>
              <a:buChar char="§"/>
            </a:pPr>
            <a:r>
              <a:rPr lang="zh-CN" altLang="en-US" dirty="0"/>
              <a:t>下图中父级元素的边框并没有包裹浮动框，这是浮动的一个特性，父级元素不计算浮动元素高度。</a:t>
            </a:r>
            <a:endParaRPr lang="en-US" altLang="zh-CN" dirty="0"/>
          </a:p>
        </p:txBody>
      </p:sp>
      <p:pic>
        <p:nvPicPr>
          <p:cNvPr id="5" name="Picture 4" descr="Graphical user interface, application&#10;&#10;Description automatically generated">
            <a:extLst>
              <a:ext uri="{FF2B5EF4-FFF2-40B4-BE49-F238E27FC236}">
                <a16:creationId xmlns:a16="http://schemas.microsoft.com/office/drawing/2014/main" id="{9049C7F1-45F8-774E-8DB7-D0ACE756BA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3957" y="3429001"/>
            <a:ext cx="3827472" cy="3021042"/>
          </a:xfrm>
          <a:prstGeom prst="rect">
            <a:avLst/>
          </a:prstGeom>
        </p:spPr>
      </p:pic>
      <p:grpSp>
        <p:nvGrpSpPr>
          <p:cNvPr id="6" name="组合 9">
            <a:extLst>
              <a:ext uri="{FF2B5EF4-FFF2-40B4-BE49-F238E27FC236}">
                <a16:creationId xmlns:a16="http://schemas.microsoft.com/office/drawing/2014/main" id="{F2E53115-8955-9142-E140-8C2A4C407715}"/>
              </a:ext>
            </a:extLst>
          </p:cNvPr>
          <p:cNvGrpSpPr>
            <a:grpSpLocks/>
          </p:cNvGrpSpPr>
          <p:nvPr/>
        </p:nvGrpSpPr>
        <p:grpSpPr bwMode="auto">
          <a:xfrm>
            <a:off x="5884164" y="3492843"/>
            <a:ext cx="4923879" cy="2957199"/>
            <a:chOff x="1295203" y="3552092"/>
            <a:chExt cx="2346358" cy="7048199"/>
          </a:xfrm>
        </p:grpSpPr>
        <p:sp>
          <p:nvSpPr>
            <p:cNvPr id="8" name="矩形 10">
              <a:extLst>
                <a:ext uri="{FF2B5EF4-FFF2-40B4-BE49-F238E27FC236}">
                  <a16:creationId xmlns:a16="http://schemas.microsoft.com/office/drawing/2014/main" id="{7D03369E-5513-4CF1-CCF1-897F97274BF9}"/>
                </a:ext>
              </a:extLst>
            </p:cNvPr>
            <p:cNvSpPr>
              <a:spLocks noChangeArrowheads="1"/>
            </p:cNvSpPr>
            <p:nvPr/>
          </p:nvSpPr>
          <p:spPr bwMode="auto">
            <a:xfrm>
              <a:off x="1295203" y="3552092"/>
              <a:ext cx="2346358" cy="7048199"/>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p>
              <a:pPr>
                <a:buFont typeface="Arial" pitchFamily="34" charset="0"/>
                <a:buNone/>
              </a:pPr>
              <a:endParaRPr lang="zh-CN" altLang="en-US" sz="1400"/>
            </a:p>
          </p:txBody>
        </p:sp>
        <p:sp>
          <p:nvSpPr>
            <p:cNvPr id="9" name="矩形 11">
              <a:extLst>
                <a:ext uri="{FF2B5EF4-FFF2-40B4-BE49-F238E27FC236}">
                  <a16:creationId xmlns:a16="http://schemas.microsoft.com/office/drawing/2014/main" id="{3B515C80-0C4E-36C2-70D6-390E33A18357}"/>
                </a:ext>
              </a:extLst>
            </p:cNvPr>
            <p:cNvSpPr>
              <a:spLocks noChangeArrowheads="1"/>
            </p:cNvSpPr>
            <p:nvPr/>
          </p:nvSpPr>
          <p:spPr bwMode="auto">
            <a:xfrm>
              <a:off x="1363359" y="3670950"/>
              <a:ext cx="2278202" cy="278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b="1" dirty="0">
                  <a:solidFill>
                    <a:schemeClr val="bg1"/>
                  </a:solidFill>
                </a:rPr>
                <a:t>&lt;! -- </a:t>
              </a:r>
              <a:r>
                <a:rPr lang="zh-CN" altLang="en-US" sz="1400" b="1" dirty="0">
                  <a:solidFill>
                    <a:schemeClr val="bg1"/>
                  </a:solidFill>
                </a:rPr>
                <a:t>父级元素高度只会包含第一元素 忽略浮动元素 </a:t>
              </a:r>
              <a:r>
                <a:rPr lang="en-US" altLang="zh-CN" sz="1400" b="1" dirty="0">
                  <a:solidFill>
                    <a:schemeClr val="bg1"/>
                  </a:solidFill>
                </a:rPr>
                <a:t>--&gt;​​​​</a:t>
              </a:r>
            </a:p>
            <a:p>
              <a:pPr eaLnBrk="0" hangingPunct="0"/>
              <a:r>
                <a:rPr lang="en-US" altLang="zh-CN" sz="1400" b="1" dirty="0">
                  <a:solidFill>
                    <a:schemeClr val="bg1"/>
                  </a:solidFill>
                </a:rPr>
                <a:t>&lt;view style="</a:t>
              </a:r>
              <a:r>
                <a:rPr lang="en-US" altLang="zh-CN" sz="1400" b="1" dirty="0" err="1">
                  <a:solidFill>
                    <a:schemeClr val="bg1"/>
                  </a:solidFill>
                </a:rPr>
                <a:t>border:solid</a:t>
              </a:r>
              <a:r>
                <a:rPr lang="en-US" altLang="zh-CN" sz="1400" b="1" dirty="0">
                  <a:solidFill>
                    <a:schemeClr val="bg1"/>
                  </a:solidFill>
                </a:rPr>
                <a:t> 1px; "&gt;​​​​</a:t>
              </a:r>
              <a:br>
                <a:rPr lang="en-US" altLang="zh-CN" sz="1400" b="1" dirty="0">
                  <a:solidFill>
                    <a:schemeClr val="bg1"/>
                  </a:solidFill>
                </a:rPr>
              </a:br>
              <a:r>
                <a:rPr lang="en-US" altLang="zh-CN" sz="1400" b="1" dirty="0">
                  <a:solidFill>
                    <a:schemeClr val="bg1"/>
                  </a:solidFill>
                </a:rPr>
                <a:t>      &lt;view&gt;</a:t>
              </a:r>
              <a:r>
                <a:rPr lang="zh-CN" altLang="en-US" sz="1400" b="1" dirty="0">
                  <a:solidFill>
                    <a:schemeClr val="bg1"/>
                  </a:solidFill>
                </a:rPr>
                <a:t>其他元素</a:t>
              </a:r>
              <a:r>
                <a:rPr lang="en-US" altLang="zh-CN" sz="1400" b="1" dirty="0">
                  <a:solidFill>
                    <a:schemeClr val="bg1"/>
                  </a:solidFill>
                </a:rPr>
                <a:t>&lt;/view&gt;​​​​   </a:t>
              </a:r>
            </a:p>
            <a:p>
              <a:pPr eaLnBrk="0" hangingPunct="0"/>
              <a:r>
                <a:rPr lang="en-US" altLang="zh-CN" sz="1400" b="1" dirty="0">
                  <a:solidFill>
                    <a:schemeClr val="bg1"/>
                  </a:solidFill>
                </a:rPr>
                <a:t>      &lt;view style="</a:t>
              </a:r>
              <a:r>
                <a:rPr lang="en-US" altLang="zh-CN" sz="1400" b="1" dirty="0" err="1">
                  <a:solidFill>
                    <a:schemeClr val="bg1"/>
                  </a:solidFill>
                </a:rPr>
                <a:t>float:left</a:t>
              </a:r>
              <a:r>
                <a:rPr lang="en-US" altLang="zh-CN" sz="1400" b="1" dirty="0">
                  <a:solidFill>
                    <a:schemeClr val="bg1"/>
                  </a:solidFill>
                </a:rPr>
                <a:t>; "&gt;</a:t>
              </a:r>
              <a:r>
                <a:rPr lang="zh-CN" altLang="en-US" sz="1400" b="1" dirty="0">
                  <a:solidFill>
                    <a:schemeClr val="bg1"/>
                  </a:solidFill>
                </a:rPr>
                <a:t>浮动框</a:t>
              </a:r>
              <a:r>
                <a:rPr lang="en-US" altLang="zh-CN" sz="1400" b="1" dirty="0">
                  <a:solidFill>
                    <a:schemeClr val="bg1"/>
                  </a:solidFill>
                </a:rPr>
                <a:t>&lt;/view&gt;​​​​</a:t>
              </a:r>
            </a:p>
            <a:p>
              <a:pPr eaLnBrk="0" hangingPunct="0"/>
              <a:r>
                <a:rPr lang="en-US" altLang="zh-CN" sz="1400" b="1" dirty="0">
                  <a:solidFill>
                    <a:schemeClr val="bg1"/>
                  </a:solidFill>
                </a:rPr>
                <a:t>&lt;/view&gt;​​</a:t>
              </a:r>
            </a:p>
          </p:txBody>
        </p:sp>
      </p:grpSp>
    </p:spTree>
    <p:extLst>
      <p:ext uri="{BB962C8B-B14F-4D97-AF65-F5344CB8AC3E}">
        <p14:creationId xmlns:p14="http://schemas.microsoft.com/office/powerpoint/2010/main" val="998352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DCA14-7580-B827-E988-F1D130F015D5}"/>
              </a:ext>
            </a:extLst>
          </p:cNvPr>
          <p:cNvSpPr>
            <a:spLocks noGrp="1"/>
          </p:cNvSpPr>
          <p:nvPr>
            <p:ph type="title"/>
          </p:nvPr>
        </p:nvSpPr>
        <p:spPr/>
        <p:txBody>
          <a:bodyPr/>
          <a:lstStyle/>
          <a:p>
            <a:r>
              <a:rPr lang="zh-CN" altLang="en-US" dirty="0"/>
              <a:t>浮动和定位 </a:t>
            </a:r>
            <a:r>
              <a:rPr lang="en-US" altLang="zh-CN" dirty="0"/>
              <a:t>–</a:t>
            </a:r>
            <a:r>
              <a:rPr lang="zh-CN" altLang="en-US" dirty="0"/>
              <a:t> 浮动（</a:t>
            </a:r>
            <a:r>
              <a:rPr lang="en-US" altLang="zh-CN" dirty="0"/>
              <a:t>float</a:t>
            </a:r>
            <a:r>
              <a:rPr lang="zh-CN" altLang="en-US" dirty="0"/>
              <a:t>）</a:t>
            </a:r>
            <a:endParaRPr lang="en-US" dirty="0"/>
          </a:p>
        </p:txBody>
      </p:sp>
      <p:sp>
        <p:nvSpPr>
          <p:cNvPr id="3" name="Content Placeholder 3">
            <a:extLst>
              <a:ext uri="{FF2B5EF4-FFF2-40B4-BE49-F238E27FC236}">
                <a16:creationId xmlns:a16="http://schemas.microsoft.com/office/drawing/2014/main" id="{9CB33D86-69D4-05D9-31E9-1348A337A5C9}"/>
              </a:ext>
            </a:extLst>
          </p:cNvPr>
          <p:cNvSpPr>
            <a:spLocks noGrp="1"/>
          </p:cNvSpPr>
          <p:nvPr>
            <p:ph idx="1"/>
          </p:nvPr>
        </p:nvSpPr>
        <p:spPr>
          <a:xfrm>
            <a:off x="1024128" y="2286000"/>
            <a:ext cx="9720073" cy="1206843"/>
          </a:xfrm>
        </p:spPr>
        <p:txBody>
          <a:bodyPr vert="horz" lIns="45720" tIns="45720" rIns="45720" bIns="45720" rtlCol="0">
            <a:normAutofit/>
          </a:bodyPr>
          <a:lstStyle/>
          <a:p>
            <a:pPr>
              <a:buFont typeface="Wingdings" panose="05000000000000000000" pitchFamily="2" charset="2"/>
              <a:buChar char="§"/>
            </a:pPr>
            <a:r>
              <a:rPr lang="en-US" altLang="zh-CN" dirty="0"/>
              <a:t>float: left/right =&gt; clear</a:t>
            </a:r>
          </a:p>
          <a:p>
            <a:pPr lvl="1">
              <a:buFont typeface="Wingdings" panose="05000000000000000000" pitchFamily="2" charset="2"/>
              <a:buChar char="§"/>
            </a:pPr>
            <a:r>
              <a:rPr lang="zh-CN" altLang="en-US" dirty="0"/>
              <a:t>但在某些情况下我们仍然希望在使用浮动的同时，父级元素的高度能包裹浮动元素，可以设置属性</a:t>
            </a:r>
            <a:r>
              <a:rPr lang="en-US" altLang="zh-CN" dirty="0"/>
              <a:t>clear</a:t>
            </a:r>
            <a:r>
              <a:rPr lang="zh-CN" altLang="en-US" dirty="0"/>
              <a:t>（清除）。确保当前元素的左边、右边或左右两边同时不能出现浮动的元素。</a:t>
            </a:r>
            <a:endParaRPr lang="en-US" altLang="zh-CN" dirty="0"/>
          </a:p>
          <a:p>
            <a:pPr>
              <a:buFont typeface="Wingdings" panose="05000000000000000000" pitchFamily="2" charset="2"/>
              <a:buChar char="§"/>
            </a:pPr>
            <a:endParaRPr lang="en-US" altLang="zh-CN" dirty="0"/>
          </a:p>
        </p:txBody>
      </p:sp>
      <p:grpSp>
        <p:nvGrpSpPr>
          <p:cNvPr id="6" name="组合 9">
            <a:extLst>
              <a:ext uri="{FF2B5EF4-FFF2-40B4-BE49-F238E27FC236}">
                <a16:creationId xmlns:a16="http://schemas.microsoft.com/office/drawing/2014/main" id="{F2E53115-8955-9142-E140-8C2A4C407715}"/>
              </a:ext>
            </a:extLst>
          </p:cNvPr>
          <p:cNvGrpSpPr>
            <a:grpSpLocks/>
          </p:cNvGrpSpPr>
          <p:nvPr/>
        </p:nvGrpSpPr>
        <p:grpSpPr bwMode="auto">
          <a:xfrm>
            <a:off x="5884164" y="3492843"/>
            <a:ext cx="4923879" cy="2957199"/>
            <a:chOff x="1295203" y="3552092"/>
            <a:chExt cx="2346358" cy="7048199"/>
          </a:xfrm>
        </p:grpSpPr>
        <p:sp>
          <p:nvSpPr>
            <p:cNvPr id="8" name="矩形 10">
              <a:extLst>
                <a:ext uri="{FF2B5EF4-FFF2-40B4-BE49-F238E27FC236}">
                  <a16:creationId xmlns:a16="http://schemas.microsoft.com/office/drawing/2014/main" id="{7D03369E-5513-4CF1-CCF1-897F97274BF9}"/>
                </a:ext>
              </a:extLst>
            </p:cNvPr>
            <p:cNvSpPr>
              <a:spLocks noChangeArrowheads="1"/>
            </p:cNvSpPr>
            <p:nvPr/>
          </p:nvSpPr>
          <p:spPr bwMode="auto">
            <a:xfrm>
              <a:off x="1295203" y="3552092"/>
              <a:ext cx="2346358" cy="7048199"/>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p>
              <a:pPr>
                <a:buFont typeface="Arial" pitchFamily="34" charset="0"/>
                <a:buNone/>
              </a:pPr>
              <a:endParaRPr lang="zh-CN" altLang="en-US" sz="1400"/>
            </a:p>
          </p:txBody>
        </p:sp>
        <p:sp>
          <p:nvSpPr>
            <p:cNvPr id="9" name="矩形 11">
              <a:extLst>
                <a:ext uri="{FF2B5EF4-FFF2-40B4-BE49-F238E27FC236}">
                  <a16:creationId xmlns:a16="http://schemas.microsoft.com/office/drawing/2014/main" id="{3B515C80-0C4E-36C2-70D6-390E33A18357}"/>
                </a:ext>
              </a:extLst>
            </p:cNvPr>
            <p:cNvSpPr>
              <a:spLocks noChangeArrowheads="1"/>
            </p:cNvSpPr>
            <p:nvPr/>
          </p:nvSpPr>
          <p:spPr bwMode="auto">
            <a:xfrm>
              <a:off x="1363359" y="3670950"/>
              <a:ext cx="2278202" cy="68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zh-CN" altLang="en-US" sz="1400" b="1" dirty="0">
                  <a:solidFill>
                    <a:schemeClr val="bg1"/>
                  </a:solidFill>
                </a:rPr>
                <a:t>​​​​​​</a:t>
              </a:r>
              <a:r>
                <a:rPr lang="en-US" altLang="zh-CN" sz="1400" b="1" dirty="0">
                  <a:solidFill>
                    <a:schemeClr val="bg1"/>
                  </a:solidFill>
                </a:rPr>
                <a:t>&lt;! -- </a:t>
              </a:r>
              <a:r>
                <a:rPr lang="zh-CN" altLang="en-US" sz="1400" b="1" dirty="0">
                  <a:solidFill>
                    <a:schemeClr val="bg1"/>
                  </a:solidFill>
                </a:rPr>
                <a:t>父元素会包含清除浮动元素 </a:t>
              </a:r>
              <a:r>
                <a:rPr lang="en-US" altLang="zh-CN" sz="1400" b="1" dirty="0">
                  <a:solidFill>
                    <a:schemeClr val="bg1"/>
                  </a:solidFill>
                </a:rPr>
                <a:t>--&gt;​​​​</a:t>
              </a:r>
            </a:p>
            <a:p>
              <a:pPr eaLnBrk="0" hangingPunct="0"/>
              <a:r>
                <a:rPr lang="en-US" altLang="zh-CN" sz="1400" b="1" dirty="0">
                  <a:solidFill>
                    <a:schemeClr val="bg1"/>
                  </a:solidFill>
                </a:rPr>
                <a:t>&lt;view style="</a:t>
              </a:r>
              <a:r>
                <a:rPr lang="en-US" altLang="zh-CN" sz="1400" b="1" dirty="0" err="1">
                  <a:solidFill>
                    <a:schemeClr val="bg1"/>
                  </a:solidFill>
                </a:rPr>
                <a:t>border:solid</a:t>
              </a:r>
              <a:r>
                <a:rPr lang="en-US" altLang="zh-CN" sz="1400" b="1" dirty="0">
                  <a:solidFill>
                    <a:schemeClr val="bg1"/>
                  </a:solidFill>
                </a:rPr>
                <a:t> 1px; "&gt;​​​​    </a:t>
              </a:r>
            </a:p>
            <a:p>
              <a:pPr eaLnBrk="0" hangingPunct="0"/>
              <a:r>
                <a:rPr lang="en-US" altLang="zh-CN" sz="1400" b="1" dirty="0">
                  <a:solidFill>
                    <a:schemeClr val="bg1"/>
                  </a:solidFill>
                </a:rPr>
                <a:t>     &lt;view&gt;</a:t>
              </a:r>
              <a:r>
                <a:rPr lang="zh-CN" altLang="en-US" sz="1400" b="1" dirty="0">
                  <a:solidFill>
                    <a:schemeClr val="bg1"/>
                  </a:solidFill>
                </a:rPr>
                <a:t>其他元素</a:t>
              </a:r>
              <a:r>
                <a:rPr lang="en-US" altLang="zh-CN" sz="1400" b="1" dirty="0">
                  <a:solidFill>
                    <a:schemeClr val="bg1"/>
                  </a:solidFill>
                </a:rPr>
                <a:t>&lt;/view&gt;​​​​   </a:t>
              </a:r>
            </a:p>
            <a:p>
              <a:pPr eaLnBrk="0" hangingPunct="0"/>
              <a:r>
                <a:rPr lang="en-US" altLang="zh-CN" sz="1400" b="1" dirty="0">
                  <a:solidFill>
                    <a:schemeClr val="bg1"/>
                  </a:solidFill>
                </a:rPr>
                <a:t>     &lt;view style="</a:t>
              </a:r>
              <a:r>
                <a:rPr lang="en-US" altLang="zh-CN" sz="1400" b="1" dirty="0" err="1">
                  <a:solidFill>
                    <a:schemeClr val="bg1"/>
                  </a:solidFill>
                </a:rPr>
                <a:t>float:left</a:t>
              </a:r>
              <a:r>
                <a:rPr lang="en-US" altLang="zh-CN" sz="1400" b="1" dirty="0">
                  <a:solidFill>
                    <a:schemeClr val="bg1"/>
                  </a:solidFill>
                </a:rPr>
                <a:t>; "&gt;</a:t>
              </a:r>
              <a:r>
                <a:rPr lang="zh-CN" altLang="en-US" sz="1400" b="1" dirty="0">
                  <a:solidFill>
                    <a:schemeClr val="bg1"/>
                  </a:solidFill>
                </a:rPr>
                <a:t>浮动框</a:t>
              </a:r>
              <a:r>
                <a:rPr lang="en-US" altLang="zh-CN" sz="1400" b="1" dirty="0">
                  <a:solidFill>
                    <a:schemeClr val="bg1"/>
                  </a:solidFill>
                </a:rPr>
                <a:t>&lt;/view&gt;​​​​    </a:t>
              </a:r>
            </a:p>
            <a:p>
              <a:pPr eaLnBrk="0" hangingPunct="0"/>
              <a:r>
                <a:rPr lang="en-US" altLang="zh-CN" sz="1400" b="1" dirty="0">
                  <a:solidFill>
                    <a:schemeClr val="bg1"/>
                  </a:solidFill>
                </a:rPr>
                <a:t>     &lt;! -- </a:t>
              </a:r>
              <a:r>
                <a:rPr lang="zh-CN" altLang="en-US" sz="1400" b="1" dirty="0">
                  <a:solidFill>
                    <a:schemeClr val="bg1"/>
                  </a:solidFill>
                </a:rPr>
                <a:t>设置当前元素左边不能出现浮动元素 </a:t>
              </a:r>
              <a:r>
                <a:rPr lang="en-US" altLang="zh-CN" sz="1400" b="1" dirty="0">
                  <a:solidFill>
                    <a:schemeClr val="bg1"/>
                  </a:solidFill>
                </a:rPr>
                <a:t>--&gt;​​​​   </a:t>
              </a:r>
            </a:p>
            <a:p>
              <a:pPr eaLnBrk="0" hangingPunct="0"/>
              <a:r>
                <a:rPr lang="en-US" altLang="zh-CN" sz="1400" b="1" dirty="0">
                  <a:solidFill>
                    <a:schemeClr val="bg1"/>
                  </a:solidFill>
                </a:rPr>
                <a:t>     &lt;view style="</a:t>
              </a:r>
              <a:r>
                <a:rPr lang="en-US" altLang="zh-CN" sz="1400" b="1" dirty="0" err="1">
                  <a:solidFill>
                    <a:schemeClr val="bg1"/>
                  </a:solidFill>
                </a:rPr>
                <a:t>clear:left</a:t>
              </a:r>
              <a:r>
                <a:rPr lang="en-US" altLang="zh-CN" sz="1400" b="1" dirty="0">
                  <a:solidFill>
                    <a:schemeClr val="bg1"/>
                  </a:solidFill>
                </a:rPr>
                <a:t>; "&gt;</a:t>
              </a:r>
              <a:r>
                <a:rPr lang="zh-CN" altLang="en-US" sz="1400" b="1" dirty="0">
                  <a:solidFill>
                    <a:schemeClr val="bg1"/>
                  </a:solidFill>
                </a:rPr>
                <a:t>清除浮动元素</a:t>
              </a:r>
              <a:r>
                <a:rPr lang="en-US" altLang="zh-CN" sz="1400" b="1" dirty="0">
                  <a:solidFill>
                    <a:schemeClr val="bg1"/>
                  </a:solidFill>
                </a:rPr>
                <a:t>&lt;/view&gt;</a:t>
              </a:r>
            </a:p>
            <a:p>
              <a:pPr eaLnBrk="0" hangingPunct="0"/>
              <a:r>
                <a:rPr lang="en-US" altLang="zh-CN" sz="1400" b="1" dirty="0">
                  <a:solidFill>
                    <a:schemeClr val="bg1"/>
                  </a:solidFill>
                </a:rPr>
                <a:t>​​​​&lt;/view&gt;</a:t>
              </a:r>
            </a:p>
            <a:p>
              <a:pPr eaLnBrk="0" hangingPunct="0"/>
              <a:endParaRPr lang="en-US" altLang="zh-CN" sz="1400" b="1" dirty="0">
                <a:solidFill>
                  <a:schemeClr val="bg1"/>
                </a:solidFill>
              </a:endParaRPr>
            </a:p>
            <a:p>
              <a:pPr eaLnBrk="0" hangingPunct="0"/>
              <a:r>
                <a:rPr lang="en-US" altLang="zh-CN" sz="1400" b="1" dirty="0">
                  <a:solidFill>
                    <a:schemeClr val="bg1"/>
                  </a:solidFill>
                </a:rPr>
                <a:t>​​​​&lt;view style="</a:t>
              </a:r>
              <a:r>
                <a:rPr lang="en-US" altLang="zh-CN" sz="1400" b="1" dirty="0" err="1">
                  <a:solidFill>
                    <a:schemeClr val="bg1"/>
                  </a:solidFill>
                </a:rPr>
                <a:t>border:solid</a:t>
              </a:r>
              <a:r>
                <a:rPr lang="en-US" altLang="zh-CN" sz="1400" b="1" dirty="0">
                  <a:solidFill>
                    <a:schemeClr val="bg1"/>
                  </a:solidFill>
                </a:rPr>
                <a:t> 1px; margin-top:10px; "&gt;​​​​      </a:t>
              </a:r>
            </a:p>
            <a:p>
              <a:pPr eaLnBrk="0" hangingPunct="0"/>
              <a:r>
                <a:rPr lang="en-US" altLang="zh-CN" sz="1400" b="1" dirty="0">
                  <a:solidFill>
                    <a:schemeClr val="bg1"/>
                  </a:solidFill>
                </a:rPr>
                <a:t>     &lt;view&gt;</a:t>
              </a:r>
              <a:r>
                <a:rPr lang="zh-CN" altLang="en-US" sz="1400" b="1" dirty="0">
                  <a:solidFill>
                    <a:schemeClr val="bg1"/>
                  </a:solidFill>
                </a:rPr>
                <a:t>其他元素</a:t>
              </a:r>
              <a:r>
                <a:rPr lang="en-US" altLang="zh-CN" sz="1400" b="1" dirty="0">
                  <a:solidFill>
                    <a:schemeClr val="bg1"/>
                  </a:solidFill>
                </a:rPr>
                <a:t>&lt;/view&gt;​​​​    </a:t>
              </a:r>
            </a:p>
            <a:p>
              <a:pPr eaLnBrk="0" hangingPunct="0"/>
              <a:r>
                <a:rPr lang="en-US" altLang="zh-CN" sz="1400" b="1" dirty="0">
                  <a:solidFill>
                    <a:schemeClr val="bg1"/>
                  </a:solidFill>
                </a:rPr>
                <a:t>     &lt;view style="</a:t>
              </a:r>
              <a:r>
                <a:rPr lang="en-US" altLang="zh-CN" sz="1400" b="1" dirty="0" err="1">
                  <a:solidFill>
                    <a:schemeClr val="bg1"/>
                  </a:solidFill>
                </a:rPr>
                <a:t>float:left</a:t>
              </a:r>
              <a:r>
                <a:rPr lang="en-US" altLang="zh-CN" sz="1400" b="1" dirty="0">
                  <a:solidFill>
                    <a:schemeClr val="bg1"/>
                  </a:solidFill>
                </a:rPr>
                <a:t>; "&gt;</a:t>
              </a:r>
              <a:r>
                <a:rPr lang="zh-CN" altLang="en-US" sz="1400" b="1" dirty="0">
                  <a:solidFill>
                    <a:schemeClr val="bg1"/>
                  </a:solidFill>
                </a:rPr>
                <a:t>浮动框</a:t>
              </a:r>
              <a:r>
                <a:rPr lang="en-US" altLang="zh-CN" sz="1400" b="1" dirty="0">
                  <a:solidFill>
                    <a:schemeClr val="bg1"/>
                  </a:solidFill>
                </a:rPr>
                <a:t>&lt;/view&gt;​​​​    </a:t>
              </a:r>
            </a:p>
            <a:p>
              <a:pPr eaLnBrk="0" hangingPunct="0"/>
              <a:r>
                <a:rPr lang="en-US" altLang="zh-CN" sz="1400" b="1" dirty="0">
                  <a:solidFill>
                    <a:schemeClr val="bg1"/>
                  </a:solidFill>
                </a:rPr>
                <a:t>     &lt;view&gt;</a:t>
              </a:r>
              <a:r>
                <a:rPr lang="zh-CN" altLang="en-US" sz="1400" b="1" dirty="0">
                  <a:solidFill>
                    <a:schemeClr val="bg1"/>
                  </a:solidFill>
                </a:rPr>
                <a:t>不清除浮动</a:t>
              </a:r>
              <a:r>
                <a:rPr lang="en-US" altLang="zh-CN" sz="1400" b="1" dirty="0">
                  <a:solidFill>
                    <a:schemeClr val="bg1"/>
                  </a:solidFill>
                </a:rPr>
                <a:t>&lt;/view&gt;​​​​</a:t>
              </a:r>
            </a:p>
            <a:p>
              <a:pPr eaLnBrk="0" hangingPunct="0"/>
              <a:r>
                <a:rPr lang="en-US" altLang="zh-CN" sz="1400" b="1" dirty="0">
                  <a:solidFill>
                    <a:schemeClr val="bg1"/>
                  </a:solidFill>
                </a:rPr>
                <a:t>&lt;/view&gt;​​</a:t>
              </a:r>
            </a:p>
          </p:txBody>
        </p:sp>
      </p:grpSp>
      <p:pic>
        <p:nvPicPr>
          <p:cNvPr id="7" name="Picture 6" descr="Graphical user interface&#10;&#10;Description automatically generated with medium confidence">
            <a:extLst>
              <a:ext uri="{FF2B5EF4-FFF2-40B4-BE49-F238E27FC236}">
                <a16:creationId xmlns:a16="http://schemas.microsoft.com/office/drawing/2014/main" id="{D60E2C00-2880-3AD0-8E62-6DF2030FE1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3426" y="3443470"/>
            <a:ext cx="3836253" cy="3006571"/>
          </a:xfrm>
          <a:prstGeom prst="rect">
            <a:avLst/>
          </a:prstGeom>
        </p:spPr>
      </p:pic>
    </p:spTree>
    <p:extLst>
      <p:ext uri="{BB962C8B-B14F-4D97-AF65-F5344CB8AC3E}">
        <p14:creationId xmlns:p14="http://schemas.microsoft.com/office/powerpoint/2010/main" val="3998971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DCA14-7580-B827-E988-F1D130F015D5}"/>
              </a:ext>
            </a:extLst>
          </p:cNvPr>
          <p:cNvSpPr>
            <a:spLocks noGrp="1"/>
          </p:cNvSpPr>
          <p:nvPr>
            <p:ph type="title"/>
          </p:nvPr>
        </p:nvSpPr>
        <p:spPr/>
        <p:txBody>
          <a:bodyPr/>
          <a:lstStyle/>
          <a:p>
            <a:r>
              <a:rPr lang="zh-CN" altLang="en-US" dirty="0"/>
              <a:t>浮动和定位 </a:t>
            </a:r>
            <a:r>
              <a:rPr lang="en-US" altLang="zh-CN" dirty="0"/>
              <a:t>–</a:t>
            </a:r>
            <a:r>
              <a:rPr lang="zh-CN" altLang="en-US" dirty="0"/>
              <a:t> 定位（</a:t>
            </a:r>
            <a:r>
              <a:rPr lang="en-US" altLang="zh-CN" dirty="0"/>
              <a:t>float</a:t>
            </a:r>
            <a:r>
              <a:rPr lang="zh-CN" altLang="en-US" dirty="0"/>
              <a:t>）</a:t>
            </a:r>
            <a:endParaRPr lang="en-US" dirty="0"/>
          </a:p>
        </p:txBody>
      </p:sp>
      <p:sp>
        <p:nvSpPr>
          <p:cNvPr id="4" name="Content Placeholder 3">
            <a:extLst>
              <a:ext uri="{FF2B5EF4-FFF2-40B4-BE49-F238E27FC236}">
                <a16:creationId xmlns:a16="http://schemas.microsoft.com/office/drawing/2014/main" id="{5A0E5BCE-0D7A-3FD9-4761-7D01FAB46E24}"/>
              </a:ext>
            </a:extLst>
          </p:cNvPr>
          <p:cNvSpPr>
            <a:spLocks noGrp="1"/>
          </p:cNvSpPr>
          <p:nvPr>
            <p:ph idx="1"/>
          </p:nvPr>
        </p:nvSpPr>
        <p:spPr/>
        <p:txBody>
          <a:bodyPr vert="horz" lIns="45720" tIns="45720" rIns="45720" bIns="45720" rtlCol="0">
            <a:normAutofit/>
          </a:bodyPr>
          <a:lstStyle/>
          <a:p>
            <a:pPr>
              <a:buFont typeface="Wingdings" panose="05000000000000000000" pitchFamily="2" charset="2"/>
              <a:buChar char="§"/>
            </a:pPr>
            <a:r>
              <a:rPr lang="en-US" altLang="zh-CN" dirty="0"/>
              <a:t>Position: static/relative/absolute/fixed/sticky</a:t>
            </a:r>
          </a:p>
          <a:p>
            <a:pPr lvl="1">
              <a:buFont typeface="Wingdings" panose="05000000000000000000" pitchFamily="2" charset="2"/>
              <a:buChar char="§"/>
            </a:pPr>
            <a:r>
              <a:rPr lang="en-US" altLang="zh-CN" dirty="0"/>
              <a:t>static</a:t>
            </a:r>
            <a:r>
              <a:rPr lang="zh-CN" altLang="en-US" dirty="0"/>
              <a:t>：</a:t>
            </a:r>
            <a:r>
              <a:rPr lang="en-US" altLang="zh-CN" dirty="0"/>
              <a:t> static</a:t>
            </a:r>
            <a:r>
              <a:rPr lang="zh-CN" altLang="en-US" dirty="0"/>
              <a:t>是</a:t>
            </a:r>
            <a:r>
              <a:rPr lang="en-US" altLang="zh-CN" dirty="0"/>
              <a:t>position</a:t>
            </a:r>
            <a:r>
              <a:rPr lang="zh-CN" altLang="en-US" dirty="0"/>
              <a:t>的默认值。块级元素生成一个矩形框，作为文档流的一部分，行内元素则会创建一个或多个行框，置于其父元素中。</a:t>
            </a:r>
            <a:endParaRPr lang="en-US" altLang="zh-CN" dirty="0"/>
          </a:p>
          <a:p>
            <a:pPr lvl="1">
              <a:buFont typeface="Wingdings" panose="05000000000000000000" pitchFamily="2" charset="2"/>
              <a:buChar char="§"/>
            </a:pPr>
            <a:r>
              <a:rPr lang="en-US" altLang="zh-CN" dirty="0"/>
              <a:t>relative</a:t>
            </a:r>
            <a:r>
              <a:rPr lang="zh-CN" altLang="en-US" dirty="0"/>
              <a:t>：元素框偏移某个距离。元素仍保持其未定位前的形状，它原本所占的空间仍保留。</a:t>
            </a:r>
            <a:endParaRPr lang="en-US" altLang="zh-CN" dirty="0"/>
          </a:p>
          <a:p>
            <a:pPr lvl="1">
              <a:buFont typeface="Wingdings" panose="05000000000000000000" pitchFamily="2" charset="2"/>
              <a:buChar char="§"/>
            </a:pPr>
            <a:r>
              <a:rPr lang="en-US" altLang="zh-CN" dirty="0"/>
              <a:t>absolute</a:t>
            </a:r>
            <a:r>
              <a:rPr lang="zh-CN" altLang="en-US" dirty="0"/>
              <a:t>：元素框从文档流中完全删除，并相对于其包含块定位，包含块可能是文档中的另一个元素或者是初始包含块。对于</a:t>
            </a:r>
            <a:r>
              <a:rPr lang="en-US" altLang="zh-CN" dirty="0"/>
              <a:t>absolute</a:t>
            </a:r>
            <a:r>
              <a:rPr lang="zh-CN" altLang="en-US" dirty="0"/>
              <a:t>来说，包含块是离当前元素最近的</a:t>
            </a:r>
            <a:r>
              <a:rPr lang="en-US" altLang="zh-CN" dirty="0"/>
              <a:t>position</a:t>
            </a:r>
            <a:r>
              <a:rPr lang="zh-CN" altLang="en-US" dirty="0"/>
              <a:t>为</a:t>
            </a:r>
            <a:r>
              <a:rPr lang="en-US" altLang="zh-CN" dirty="0"/>
              <a:t>absolute</a:t>
            </a:r>
            <a:r>
              <a:rPr lang="zh-CN" altLang="en-US" dirty="0"/>
              <a:t>或</a:t>
            </a:r>
            <a:r>
              <a:rPr lang="en-US" altLang="zh-CN" dirty="0"/>
              <a:t>relative</a:t>
            </a:r>
            <a:r>
              <a:rPr lang="zh-CN" altLang="en-US" dirty="0"/>
              <a:t>的父元素，如果父元素中没有任何</a:t>
            </a:r>
            <a:r>
              <a:rPr lang="en-US" altLang="zh-CN" dirty="0"/>
              <a:t>absolute</a:t>
            </a:r>
            <a:r>
              <a:rPr lang="zh-CN" altLang="en-US" dirty="0"/>
              <a:t>或</a:t>
            </a:r>
            <a:r>
              <a:rPr lang="en-US" altLang="zh-CN" dirty="0"/>
              <a:t>relative</a:t>
            </a:r>
            <a:r>
              <a:rPr lang="zh-CN" altLang="en-US" dirty="0"/>
              <a:t>布局的元素，那么包含块就是根元素。使用</a:t>
            </a:r>
            <a:r>
              <a:rPr lang="en-US" altLang="zh-CN" dirty="0"/>
              <a:t>position</a:t>
            </a:r>
            <a:r>
              <a:rPr lang="zh-CN" altLang="en-US" dirty="0"/>
              <a:t>布局后，元素原先在正常文档流中所占用的空间会关闭，就好像该元素原来不存在一样。元素定位后生成一个块级框，不论原来它在正常流中生成何种类型的框。</a:t>
            </a:r>
            <a:endParaRPr lang="en-US" altLang="zh-CN" dirty="0"/>
          </a:p>
          <a:p>
            <a:pPr lvl="1">
              <a:buFont typeface="Wingdings" panose="05000000000000000000" pitchFamily="2" charset="2"/>
              <a:buChar char="§"/>
            </a:pPr>
            <a:r>
              <a:rPr lang="en-US" altLang="zh-CN" dirty="0"/>
              <a:t>fixed</a:t>
            </a:r>
            <a:r>
              <a:rPr lang="zh-CN" altLang="en-US" dirty="0"/>
              <a:t>：元素框的表现类似于将</a:t>
            </a:r>
            <a:r>
              <a:rPr lang="en-US" altLang="zh-CN" dirty="0"/>
              <a:t>position</a:t>
            </a:r>
            <a:r>
              <a:rPr lang="zh-CN" altLang="en-US" dirty="0"/>
              <a:t>设置为</a:t>
            </a:r>
            <a:r>
              <a:rPr lang="en-US" altLang="zh-CN" dirty="0"/>
              <a:t>absolute</a:t>
            </a:r>
            <a:r>
              <a:rPr lang="zh-CN" altLang="en-US" dirty="0"/>
              <a:t>，不过其包含块是视窗本身。</a:t>
            </a:r>
            <a:endParaRPr lang="en-US" altLang="zh-CN" dirty="0"/>
          </a:p>
          <a:p>
            <a:pPr lvl="1">
              <a:buFont typeface="Wingdings" panose="05000000000000000000" pitchFamily="2" charset="2"/>
              <a:buChar char="§"/>
            </a:pPr>
            <a:r>
              <a:rPr lang="en-US" dirty="0"/>
              <a:t>sticky</a:t>
            </a:r>
            <a:r>
              <a:rPr lang="zh-CN" altLang="en-US" dirty="0"/>
              <a:t>：</a:t>
            </a:r>
            <a:r>
              <a:rPr lang="zh-CN" altLang="en-US" b="0" i="0" dirty="0">
                <a:solidFill>
                  <a:srgbClr val="1B1B1B"/>
                </a:solidFill>
                <a:effectLst/>
                <a:latin typeface="Inter"/>
              </a:rPr>
              <a:t>可以被认为是相对定位和固定定位的混合。元素在跨越特定阈值前为相对定位，之后为固定定位。</a:t>
            </a:r>
            <a:r>
              <a:rPr lang="en-US" altLang="zh-CN" b="0" i="0" dirty="0">
                <a:solidFill>
                  <a:srgbClr val="1B1B1B"/>
                </a:solidFill>
                <a:effectLst/>
                <a:latin typeface="Inter"/>
              </a:rPr>
              <a:t>#one { position: sticky; top: 10px; } </a:t>
            </a:r>
            <a:r>
              <a:rPr lang="zh-CN" altLang="en-US" b="0" i="0" dirty="0">
                <a:solidFill>
                  <a:srgbClr val="1B1B1B"/>
                </a:solidFill>
                <a:effectLst/>
                <a:latin typeface="Inter"/>
              </a:rPr>
              <a:t>在 </a:t>
            </a:r>
            <a:r>
              <a:rPr lang="en-US" altLang="zh-CN" b="0" i="0" dirty="0">
                <a:solidFill>
                  <a:srgbClr val="1B1B1B"/>
                </a:solidFill>
                <a:effectLst/>
                <a:latin typeface="Inter"/>
              </a:rPr>
              <a:t>viewport </a:t>
            </a:r>
            <a:r>
              <a:rPr lang="zh-CN" altLang="en-US" b="0" i="0" dirty="0">
                <a:solidFill>
                  <a:srgbClr val="1B1B1B"/>
                </a:solidFill>
                <a:effectLst/>
                <a:latin typeface="Inter"/>
              </a:rPr>
              <a:t>视口滚动到元素 </a:t>
            </a:r>
            <a:r>
              <a:rPr lang="en-US" altLang="zh-CN" b="0" i="0" dirty="0">
                <a:solidFill>
                  <a:srgbClr val="1B1B1B"/>
                </a:solidFill>
                <a:effectLst/>
                <a:latin typeface="Inter"/>
              </a:rPr>
              <a:t>top </a:t>
            </a:r>
            <a:r>
              <a:rPr lang="zh-CN" altLang="en-US" b="0" i="0" dirty="0">
                <a:solidFill>
                  <a:srgbClr val="1B1B1B"/>
                </a:solidFill>
                <a:effectLst/>
                <a:latin typeface="Inter"/>
              </a:rPr>
              <a:t>距离小于 </a:t>
            </a:r>
            <a:r>
              <a:rPr lang="en-US" altLang="zh-CN" b="0" i="0" dirty="0">
                <a:solidFill>
                  <a:srgbClr val="1B1B1B"/>
                </a:solidFill>
                <a:effectLst/>
                <a:latin typeface="Inter"/>
              </a:rPr>
              <a:t>10px </a:t>
            </a:r>
            <a:r>
              <a:rPr lang="zh-CN" altLang="en-US" b="0" i="0" dirty="0">
                <a:solidFill>
                  <a:srgbClr val="1B1B1B"/>
                </a:solidFill>
                <a:effectLst/>
                <a:latin typeface="Inter"/>
              </a:rPr>
              <a:t>之前，元素为相对定位。之后，元素将固定在与顶部距离 </a:t>
            </a:r>
            <a:r>
              <a:rPr lang="en-US" altLang="zh-CN" b="0" i="0" dirty="0">
                <a:solidFill>
                  <a:srgbClr val="1B1B1B"/>
                </a:solidFill>
                <a:effectLst/>
                <a:latin typeface="Inter"/>
              </a:rPr>
              <a:t>10px </a:t>
            </a:r>
            <a:r>
              <a:rPr lang="zh-CN" altLang="en-US" b="0" i="0" dirty="0">
                <a:solidFill>
                  <a:srgbClr val="1B1B1B"/>
                </a:solidFill>
                <a:effectLst/>
                <a:latin typeface="Inter"/>
              </a:rPr>
              <a:t>的位置，直到 </a:t>
            </a:r>
            <a:r>
              <a:rPr lang="en-US" altLang="zh-CN" b="0" i="0" dirty="0">
                <a:solidFill>
                  <a:srgbClr val="1B1B1B"/>
                </a:solidFill>
                <a:effectLst/>
                <a:latin typeface="Inter"/>
              </a:rPr>
              <a:t>viewport </a:t>
            </a:r>
            <a:r>
              <a:rPr lang="zh-CN" altLang="en-US" b="0" i="0" dirty="0">
                <a:solidFill>
                  <a:srgbClr val="1B1B1B"/>
                </a:solidFill>
                <a:effectLst/>
                <a:latin typeface="Inter"/>
              </a:rPr>
              <a:t>视口回滚到阈值以下。</a:t>
            </a:r>
            <a:endParaRPr lang="en-US" dirty="0"/>
          </a:p>
        </p:txBody>
      </p:sp>
      <p:sp>
        <p:nvSpPr>
          <p:cNvPr id="3" name="Rectangle 2">
            <a:extLst>
              <a:ext uri="{FF2B5EF4-FFF2-40B4-BE49-F238E27FC236}">
                <a16:creationId xmlns:a16="http://schemas.microsoft.com/office/drawing/2014/main" id="{F7559583-4C16-E922-D956-78EC60A48059}"/>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1B1B1B"/>
                </a:solidFill>
                <a:effectLst/>
                <a:latin typeface="Arial Unicode MS"/>
                <a:ea typeface="var(--font-code)"/>
              </a:rPr>
              <a:t>#one { position: sticky; top: 10px; }</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68389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DCA14-7580-B827-E988-F1D130F015D5}"/>
              </a:ext>
            </a:extLst>
          </p:cNvPr>
          <p:cNvSpPr>
            <a:spLocks noGrp="1"/>
          </p:cNvSpPr>
          <p:nvPr>
            <p:ph type="title"/>
          </p:nvPr>
        </p:nvSpPr>
        <p:spPr/>
        <p:txBody>
          <a:bodyPr/>
          <a:lstStyle/>
          <a:p>
            <a:r>
              <a:rPr lang="zh-CN" altLang="en-US" dirty="0"/>
              <a:t>浮动和定位 </a:t>
            </a:r>
            <a:r>
              <a:rPr lang="en-US" altLang="zh-CN" dirty="0"/>
              <a:t>–</a:t>
            </a:r>
            <a:r>
              <a:rPr lang="zh-CN" altLang="en-US" dirty="0"/>
              <a:t> 定位（</a:t>
            </a:r>
            <a:r>
              <a:rPr lang="en-US" altLang="zh-CN" dirty="0"/>
              <a:t>float</a:t>
            </a:r>
            <a:r>
              <a:rPr lang="zh-CN" altLang="en-US" dirty="0"/>
              <a:t>）</a:t>
            </a:r>
            <a:endParaRPr lang="en-US" dirty="0"/>
          </a:p>
        </p:txBody>
      </p:sp>
      <p:grpSp>
        <p:nvGrpSpPr>
          <p:cNvPr id="8" name="组合 9">
            <a:extLst>
              <a:ext uri="{FF2B5EF4-FFF2-40B4-BE49-F238E27FC236}">
                <a16:creationId xmlns:a16="http://schemas.microsoft.com/office/drawing/2014/main" id="{C0D38A52-E39A-7B42-B16B-D672A0F903DC}"/>
              </a:ext>
            </a:extLst>
          </p:cNvPr>
          <p:cNvGrpSpPr>
            <a:grpSpLocks/>
          </p:cNvGrpSpPr>
          <p:nvPr/>
        </p:nvGrpSpPr>
        <p:grpSpPr bwMode="auto">
          <a:xfrm>
            <a:off x="6125457" y="1961976"/>
            <a:ext cx="5469635" cy="4632946"/>
            <a:chOff x="1295203" y="3552092"/>
            <a:chExt cx="2346358" cy="7073081"/>
          </a:xfrm>
        </p:grpSpPr>
        <p:sp>
          <p:nvSpPr>
            <p:cNvPr id="9" name="矩形 10">
              <a:extLst>
                <a:ext uri="{FF2B5EF4-FFF2-40B4-BE49-F238E27FC236}">
                  <a16:creationId xmlns:a16="http://schemas.microsoft.com/office/drawing/2014/main" id="{52B10C1C-11BF-9EC3-1454-2295CFA14E11}"/>
                </a:ext>
              </a:extLst>
            </p:cNvPr>
            <p:cNvSpPr>
              <a:spLocks noChangeArrowheads="1"/>
            </p:cNvSpPr>
            <p:nvPr/>
          </p:nvSpPr>
          <p:spPr bwMode="auto">
            <a:xfrm>
              <a:off x="1295203" y="3552092"/>
              <a:ext cx="2346358" cy="7048199"/>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p>
              <a:pPr>
                <a:buFont typeface="Arial" pitchFamily="34" charset="0"/>
                <a:buNone/>
              </a:pPr>
              <a:endParaRPr lang="zh-CN" altLang="en-US" sz="1400"/>
            </a:p>
          </p:txBody>
        </p:sp>
        <p:sp>
          <p:nvSpPr>
            <p:cNvPr id="10" name="矩形 11">
              <a:extLst>
                <a:ext uri="{FF2B5EF4-FFF2-40B4-BE49-F238E27FC236}">
                  <a16:creationId xmlns:a16="http://schemas.microsoft.com/office/drawing/2014/main" id="{613CEAE2-4C9C-C47D-7D07-3812A5ABB343}"/>
                </a:ext>
              </a:extLst>
            </p:cNvPr>
            <p:cNvSpPr>
              <a:spLocks noChangeArrowheads="1"/>
            </p:cNvSpPr>
            <p:nvPr/>
          </p:nvSpPr>
          <p:spPr bwMode="auto">
            <a:xfrm>
              <a:off x="1363359" y="3670950"/>
              <a:ext cx="2278202" cy="6954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b="1" dirty="0">
                  <a:solidFill>
                    <a:schemeClr val="bg1"/>
                  </a:solidFill>
                </a:rPr>
                <a:t>​​​​</a:t>
              </a:r>
              <a:r>
                <a:rPr lang="en-US" altLang="zh-CN" sz="1200" b="1" dirty="0">
                  <a:solidFill>
                    <a:schemeClr val="bg1"/>
                  </a:solidFill>
                </a:rPr>
                <a:t>&lt;! – relative</a:t>
              </a:r>
              <a:r>
                <a:rPr lang="zh-CN" altLang="en-US" sz="1200" b="1" dirty="0">
                  <a:solidFill>
                    <a:schemeClr val="bg1"/>
                  </a:solidFill>
                </a:rPr>
                <a:t>相对之前位置进行移动，空间不会被关闭 </a:t>
              </a:r>
              <a:r>
                <a:rPr lang="en-US" altLang="zh-CN" sz="1200" b="1" dirty="0">
                  <a:solidFill>
                    <a:schemeClr val="bg1"/>
                  </a:solidFill>
                </a:rPr>
                <a:t>--&gt;​​​​</a:t>
              </a:r>
            </a:p>
            <a:p>
              <a:pPr eaLnBrk="0" hangingPunct="0"/>
              <a:r>
                <a:rPr lang="en-US" altLang="zh-CN" sz="1200" b="1" dirty="0">
                  <a:solidFill>
                    <a:schemeClr val="bg1"/>
                  </a:solidFill>
                </a:rPr>
                <a:t>&lt;view style=“</a:t>
              </a:r>
              <a:r>
                <a:rPr lang="en-US" altLang="zh-CN" sz="1200" b="1" dirty="0" err="1">
                  <a:solidFill>
                    <a:schemeClr val="bg1"/>
                  </a:solidFill>
                </a:rPr>
                <a:t>border:solid</a:t>
              </a:r>
              <a:r>
                <a:rPr lang="en-US" altLang="zh-CN" sz="1200" b="1" dirty="0">
                  <a:solidFill>
                    <a:schemeClr val="bg1"/>
                  </a:solidFill>
                </a:rPr>
                <a:t> 1px; ”&gt;​​​​</a:t>
              </a:r>
            </a:p>
            <a:p>
              <a:pPr eaLnBrk="0" hangingPunct="0"/>
              <a:r>
                <a:rPr lang="en-US" altLang="zh-CN" sz="1200" b="1" dirty="0">
                  <a:solidFill>
                    <a:schemeClr val="bg1"/>
                  </a:solidFill>
                </a:rPr>
                <a:t>     </a:t>
              </a:r>
              <a:r>
                <a:rPr lang="zh-CN" altLang="en-US" sz="1200" b="1" dirty="0">
                  <a:solidFill>
                    <a:schemeClr val="bg1"/>
                  </a:solidFill>
                </a:rPr>
                <a:t>文案文案</a:t>
              </a:r>
              <a:r>
                <a:rPr lang="en-US" altLang="zh-CN" sz="1200" b="1" dirty="0">
                  <a:solidFill>
                    <a:schemeClr val="bg1"/>
                  </a:solidFill>
                </a:rPr>
                <a:t>&lt;text style="</a:t>
              </a:r>
              <a:r>
                <a:rPr lang="en-US" altLang="zh-CN" sz="1200" b="1" dirty="0" err="1">
                  <a:solidFill>
                    <a:schemeClr val="bg1"/>
                  </a:solidFill>
                </a:rPr>
                <a:t>position:relative</a:t>
              </a:r>
              <a:r>
                <a:rPr lang="en-US" altLang="zh-CN" sz="1200" b="1" dirty="0">
                  <a:solidFill>
                    <a:schemeClr val="bg1"/>
                  </a:solidFill>
                </a:rPr>
                <a:t>; top : 10px; left : 10px; "&gt;relative&lt;/​​​​ text&gt;</a:t>
              </a:r>
              <a:r>
                <a:rPr lang="zh-CN" altLang="en-US" sz="1200" b="1" dirty="0">
                  <a:solidFill>
                    <a:schemeClr val="bg1"/>
                  </a:solidFill>
                </a:rPr>
                <a:t>文案文案文案文案文案文案文案</a:t>
              </a:r>
              <a:endParaRPr lang="en-US" altLang="zh-CN" sz="1200" b="1" dirty="0">
                <a:solidFill>
                  <a:schemeClr val="bg1"/>
                </a:solidFill>
              </a:endParaRPr>
            </a:p>
            <a:p>
              <a:pPr eaLnBrk="0" hangingPunct="0"/>
              <a:r>
                <a:rPr lang="zh-CN" altLang="en-US" sz="1200" b="1" dirty="0">
                  <a:solidFill>
                    <a:schemeClr val="bg1"/>
                  </a:solidFill>
                </a:rPr>
                <a:t>​​​​</a:t>
              </a:r>
              <a:r>
                <a:rPr lang="en-US" altLang="zh-CN" sz="1200" b="1" dirty="0">
                  <a:solidFill>
                    <a:schemeClr val="bg1"/>
                  </a:solidFill>
                </a:rPr>
                <a:t>&lt;/view&gt;​​​​</a:t>
              </a:r>
            </a:p>
            <a:p>
              <a:pPr eaLnBrk="0" hangingPunct="0"/>
              <a:endParaRPr lang="en-US" altLang="zh-CN" sz="1200" b="1" dirty="0">
                <a:solidFill>
                  <a:schemeClr val="bg1"/>
                </a:solidFill>
              </a:endParaRPr>
            </a:p>
            <a:p>
              <a:pPr eaLnBrk="0" hangingPunct="0"/>
              <a:r>
                <a:rPr lang="en-US" altLang="zh-CN" sz="1200" b="1" dirty="0">
                  <a:solidFill>
                    <a:schemeClr val="bg1"/>
                  </a:solidFill>
                </a:rPr>
                <a:t>&lt;! -- absolute</a:t>
              </a:r>
              <a:r>
                <a:rPr lang="zh-CN" altLang="en-US" sz="1200" b="1" dirty="0">
                  <a:solidFill>
                    <a:schemeClr val="bg1"/>
                  </a:solidFill>
                </a:rPr>
                <a:t>依赖于包含块，原占有空间会被关闭 </a:t>
              </a:r>
              <a:r>
                <a:rPr lang="en-US" altLang="zh-CN" sz="1200" b="1" dirty="0">
                  <a:solidFill>
                    <a:schemeClr val="bg1"/>
                  </a:solidFill>
                </a:rPr>
                <a:t>--&gt;​​​​</a:t>
              </a:r>
            </a:p>
            <a:p>
              <a:pPr eaLnBrk="0" hangingPunct="0"/>
              <a:r>
                <a:rPr lang="en-US" altLang="zh-CN" sz="1200" b="1" dirty="0">
                  <a:solidFill>
                    <a:schemeClr val="bg1"/>
                  </a:solidFill>
                </a:rPr>
                <a:t>&lt;view style="</a:t>
              </a:r>
              <a:r>
                <a:rPr lang="en-US" altLang="zh-CN" sz="1200" b="1" dirty="0" err="1">
                  <a:solidFill>
                    <a:schemeClr val="bg1"/>
                  </a:solidFill>
                </a:rPr>
                <a:t>border:solid</a:t>
              </a:r>
              <a:r>
                <a:rPr lang="en-US" altLang="zh-CN" sz="1200" b="1" dirty="0">
                  <a:solidFill>
                    <a:schemeClr val="bg1"/>
                  </a:solidFill>
                </a:rPr>
                <a:t> 1px; </a:t>
              </a:r>
              <a:r>
                <a:rPr lang="en-US" altLang="zh-CN" sz="1200" b="1" dirty="0" err="1">
                  <a:solidFill>
                    <a:schemeClr val="bg1"/>
                  </a:solidFill>
                </a:rPr>
                <a:t>position:relative</a:t>
              </a:r>
              <a:r>
                <a:rPr lang="en-US" altLang="zh-CN" sz="1200" b="1" dirty="0">
                  <a:solidFill>
                    <a:schemeClr val="bg1"/>
                  </a:solidFill>
                </a:rPr>
                <a:t>; height : 80px; "&gt;​​​​</a:t>
              </a:r>
            </a:p>
            <a:p>
              <a:pPr eaLnBrk="0" hangingPunct="0"/>
              <a:r>
                <a:rPr lang="en-US" altLang="zh-CN" sz="1200" b="1" dirty="0">
                  <a:solidFill>
                    <a:schemeClr val="bg1"/>
                  </a:solidFill>
                </a:rPr>
                <a:t>    </a:t>
              </a:r>
              <a:r>
                <a:rPr lang="zh-CN" altLang="en-US" sz="1200" b="1" dirty="0">
                  <a:solidFill>
                    <a:schemeClr val="bg1"/>
                  </a:solidFill>
                </a:rPr>
                <a:t>文案文案</a:t>
              </a:r>
              <a:r>
                <a:rPr lang="en-US" altLang="zh-CN" sz="1200" b="1" dirty="0">
                  <a:solidFill>
                    <a:schemeClr val="bg1"/>
                  </a:solidFill>
                </a:rPr>
                <a:t>&lt;text style="</a:t>
              </a:r>
              <a:r>
                <a:rPr lang="en-US" altLang="zh-CN" sz="1200" b="1" dirty="0" err="1">
                  <a:solidFill>
                    <a:schemeClr val="bg1"/>
                  </a:solidFill>
                </a:rPr>
                <a:t>position:absolute</a:t>
              </a:r>
              <a:r>
                <a:rPr lang="en-US" altLang="zh-CN" sz="1200" b="1" dirty="0">
                  <a:solidFill>
                    <a:schemeClr val="bg1"/>
                  </a:solidFill>
                </a:rPr>
                <a:t>; left : 10px; bottom : 10px; "&gt;absolute&lt;/​​​​text&gt;</a:t>
              </a:r>
              <a:r>
                <a:rPr lang="zh-CN" altLang="en-US" sz="1200" b="1" dirty="0">
                  <a:solidFill>
                    <a:schemeClr val="bg1"/>
                  </a:solidFill>
                </a:rPr>
                <a:t>文案文案文案文案文案文案文案​​​​</a:t>
              </a:r>
              <a:endParaRPr lang="en-US" altLang="zh-CN" sz="1200" b="1" dirty="0">
                <a:solidFill>
                  <a:schemeClr val="bg1"/>
                </a:solidFill>
              </a:endParaRPr>
            </a:p>
            <a:p>
              <a:pPr eaLnBrk="0" hangingPunct="0"/>
              <a:r>
                <a:rPr lang="en-US" altLang="zh-CN" sz="1200" b="1" dirty="0">
                  <a:solidFill>
                    <a:schemeClr val="bg1"/>
                  </a:solidFill>
                </a:rPr>
                <a:t>&lt;/view&gt;​​​​</a:t>
              </a:r>
            </a:p>
            <a:p>
              <a:pPr eaLnBrk="0" hangingPunct="0"/>
              <a:endParaRPr lang="en-US" altLang="zh-CN" sz="1200" b="1" dirty="0">
                <a:solidFill>
                  <a:schemeClr val="bg1"/>
                </a:solidFill>
              </a:endParaRPr>
            </a:p>
            <a:p>
              <a:pPr eaLnBrk="0" hangingPunct="0"/>
              <a:r>
                <a:rPr lang="en-US" altLang="zh-CN" sz="1200" b="1" dirty="0">
                  <a:solidFill>
                    <a:schemeClr val="bg1"/>
                  </a:solidFill>
                </a:rPr>
                <a:t>&lt;! -- </a:t>
              </a:r>
              <a:r>
                <a:rPr lang="zh-CN" altLang="en-US" sz="1200" b="1" dirty="0">
                  <a:solidFill>
                    <a:schemeClr val="bg1"/>
                  </a:solidFill>
                </a:rPr>
                <a:t>没有找到最近的</a:t>
              </a:r>
              <a:r>
                <a:rPr lang="en-US" altLang="zh-CN" sz="1200" b="1" dirty="0">
                  <a:solidFill>
                    <a:schemeClr val="bg1"/>
                  </a:solidFill>
                </a:rPr>
                <a:t>absolute</a:t>
              </a:r>
              <a:r>
                <a:rPr lang="zh-CN" altLang="en-US" sz="1200" b="1" dirty="0">
                  <a:solidFill>
                    <a:schemeClr val="bg1"/>
                  </a:solidFill>
                </a:rPr>
                <a:t>或</a:t>
              </a:r>
              <a:r>
                <a:rPr lang="en-US" altLang="zh-CN" sz="1200" b="1" dirty="0">
                  <a:solidFill>
                    <a:schemeClr val="bg1"/>
                  </a:solidFill>
                </a:rPr>
                <a:t>relative</a:t>
              </a:r>
              <a:r>
                <a:rPr lang="zh-CN" altLang="en-US" sz="1200" b="1" dirty="0">
                  <a:solidFill>
                    <a:schemeClr val="bg1"/>
                  </a:solidFill>
                </a:rPr>
                <a:t>元素会直接认为根元素是包含块，原占有空间会关闭 </a:t>
              </a:r>
              <a:r>
                <a:rPr lang="en-US" altLang="zh-CN" sz="1200" b="1" dirty="0">
                  <a:solidFill>
                    <a:schemeClr val="bg1"/>
                  </a:solidFill>
                </a:rPr>
                <a:t>--&gt;​​​​</a:t>
              </a:r>
            </a:p>
            <a:p>
              <a:pPr eaLnBrk="0" hangingPunct="0"/>
              <a:r>
                <a:rPr lang="en-US" altLang="zh-CN" sz="1200" b="1" dirty="0">
                  <a:solidFill>
                    <a:schemeClr val="bg1"/>
                  </a:solidFill>
                </a:rPr>
                <a:t>&lt;view style="</a:t>
              </a:r>
              <a:r>
                <a:rPr lang="en-US" altLang="zh-CN" sz="1200" b="1" dirty="0" err="1">
                  <a:solidFill>
                    <a:schemeClr val="bg1"/>
                  </a:solidFill>
                </a:rPr>
                <a:t>border:solid</a:t>
              </a:r>
              <a:r>
                <a:rPr lang="en-US" altLang="zh-CN" sz="1200" b="1" dirty="0">
                  <a:solidFill>
                    <a:schemeClr val="bg1"/>
                  </a:solidFill>
                </a:rPr>
                <a:t> 1px; "&gt;​​​​ </a:t>
              </a:r>
            </a:p>
            <a:p>
              <a:pPr eaLnBrk="0" hangingPunct="0"/>
              <a:r>
                <a:rPr lang="en-US" altLang="zh-CN" sz="1200" b="1" dirty="0">
                  <a:solidFill>
                    <a:schemeClr val="bg1"/>
                  </a:solidFill>
                </a:rPr>
                <a:t>    </a:t>
              </a:r>
              <a:r>
                <a:rPr lang="zh-CN" altLang="en-US" sz="1200" b="1" dirty="0">
                  <a:solidFill>
                    <a:schemeClr val="bg1"/>
                  </a:solidFill>
                </a:rPr>
                <a:t>文案文案</a:t>
              </a:r>
              <a:r>
                <a:rPr lang="en-US" altLang="zh-CN" sz="1200" b="1" dirty="0">
                  <a:solidFill>
                    <a:schemeClr val="bg1"/>
                  </a:solidFill>
                </a:rPr>
                <a:t>&lt;text  style="</a:t>
              </a:r>
              <a:r>
                <a:rPr lang="en-US" altLang="zh-CN" sz="1200" b="1" dirty="0" err="1">
                  <a:solidFill>
                    <a:schemeClr val="bg1"/>
                  </a:solidFill>
                </a:rPr>
                <a:t>position:absolute</a:t>
              </a:r>
              <a:r>
                <a:rPr lang="en-US" altLang="zh-CN" sz="1200" b="1" dirty="0">
                  <a:solidFill>
                    <a:schemeClr val="bg1"/>
                  </a:solidFill>
                </a:rPr>
                <a:t>; left  :  10px;  bottom  :  10px; "&gt;absolute​​​​ </a:t>
              </a:r>
              <a:r>
                <a:rPr lang="zh-CN" altLang="en-US" sz="1200" b="1" dirty="0">
                  <a:solidFill>
                    <a:schemeClr val="bg1"/>
                  </a:solidFill>
                </a:rPr>
                <a:t>不设置包含块</a:t>
              </a:r>
              <a:r>
                <a:rPr lang="en-US" altLang="zh-CN" sz="1200" b="1" dirty="0">
                  <a:solidFill>
                    <a:schemeClr val="bg1"/>
                  </a:solidFill>
                </a:rPr>
                <a:t>&lt;/text&gt;</a:t>
              </a:r>
              <a:r>
                <a:rPr lang="zh-CN" altLang="en-US" sz="1200" b="1" dirty="0">
                  <a:solidFill>
                    <a:schemeClr val="bg1"/>
                  </a:solidFill>
                </a:rPr>
                <a:t>文案文案文案文案文案文案文案​​​​</a:t>
              </a:r>
              <a:endParaRPr lang="en-US" altLang="zh-CN" sz="1200" b="1" dirty="0">
                <a:solidFill>
                  <a:schemeClr val="bg1"/>
                </a:solidFill>
              </a:endParaRPr>
            </a:p>
            <a:p>
              <a:pPr eaLnBrk="0" hangingPunct="0"/>
              <a:r>
                <a:rPr lang="en-US" altLang="zh-CN" sz="1200" b="1" dirty="0">
                  <a:solidFill>
                    <a:schemeClr val="bg1"/>
                  </a:solidFill>
                </a:rPr>
                <a:t>&lt;/view&gt;​​​​</a:t>
              </a:r>
            </a:p>
            <a:p>
              <a:pPr eaLnBrk="0" hangingPunct="0"/>
              <a:endParaRPr lang="en-US" altLang="zh-CN" sz="1200" b="1" dirty="0">
                <a:solidFill>
                  <a:schemeClr val="bg1"/>
                </a:solidFill>
              </a:endParaRPr>
            </a:p>
            <a:p>
              <a:pPr eaLnBrk="0" hangingPunct="0"/>
              <a:r>
                <a:rPr lang="en-US" altLang="zh-CN" sz="1200" b="1" dirty="0">
                  <a:solidFill>
                    <a:schemeClr val="bg1"/>
                  </a:solidFill>
                </a:rPr>
                <a:t>&lt;! -- fixed</a:t>
              </a:r>
              <a:r>
                <a:rPr lang="zh-CN" altLang="en-US" sz="1200" b="1" dirty="0">
                  <a:solidFill>
                    <a:schemeClr val="bg1"/>
                  </a:solidFill>
                </a:rPr>
                <a:t>直接认为视窗本身为包含块，原占有空间会关闭 </a:t>
              </a:r>
              <a:r>
                <a:rPr lang="en-US" altLang="zh-CN" sz="1200" b="1" dirty="0">
                  <a:solidFill>
                    <a:schemeClr val="bg1"/>
                  </a:solidFill>
                </a:rPr>
                <a:t>--&gt;</a:t>
              </a:r>
            </a:p>
            <a:p>
              <a:pPr eaLnBrk="0" hangingPunct="0"/>
              <a:r>
                <a:rPr lang="en-US" altLang="zh-CN" sz="1200" b="1" dirty="0">
                  <a:solidFill>
                    <a:schemeClr val="bg1"/>
                  </a:solidFill>
                </a:rPr>
                <a:t>​​​​&lt;view style="</a:t>
              </a:r>
              <a:r>
                <a:rPr lang="en-US" altLang="zh-CN" sz="1200" b="1" dirty="0" err="1">
                  <a:solidFill>
                    <a:schemeClr val="bg1"/>
                  </a:solidFill>
                </a:rPr>
                <a:t>border:solid</a:t>
              </a:r>
              <a:r>
                <a:rPr lang="en-US" altLang="zh-CN" sz="1200" b="1" dirty="0">
                  <a:solidFill>
                    <a:schemeClr val="bg1"/>
                  </a:solidFill>
                </a:rPr>
                <a:t> 1px; "&gt;​​​​</a:t>
              </a:r>
              <a:r>
                <a:rPr lang="zh-CN" altLang="en-US" sz="1200" b="1" dirty="0">
                  <a:solidFill>
                    <a:schemeClr val="bg1"/>
                  </a:solidFill>
                </a:rPr>
                <a:t>文案文案</a:t>
              </a:r>
              <a:endParaRPr lang="en-US" altLang="zh-CN" sz="1200" b="1" dirty="0">
                <a:solidFill>
                  <a:schemeClr val="bg1"/>
                </a:solidFill>
              </a:endParaRPr>
            </a:p>
            <a:p>
              <a:pPr eaLnBrk="0" hangingPunct="0"/>
              <a:r>
                <a:rPr lang="en-US" altLang="zh-CN" sz="1200" b="1" dirty="0">
                  <a:solidFill>
                    <a:schemeClr val="bg1"/>
                  </a:solidFill>
                </a:rPr>
                <a:t>     &lt;text  style="</a:t>
              </a:r>
              <a:r>
                <a:rPr lang="en-US" altLang="zh-CN" sz="1200" b="1" dirty="0" err="1">
                  <a:solidFill>
                    <a:schemeClr val="bg1"/>
                  </a:solidFill>
                </a:rPr>
                <a:t>position:fixed</a:t>
              </a:r>
              <a:r>
                <a:rPr lang="en-US" altLang="zh-CN" sz="1200" b="1" dirty="0">
                  <a:solidFill>
                    <a:schemeClr val="bg1"/>
                  </a:solidFill>
                </a:rPr>
                <a:t>; right  :  10px;  bottom  :  30px; </a:t>
              </a:r>
              <a:r>
                <a:rPr lang="en-US" altLang="zh-CN" sz="1200" b="1" dirty="0" err="1">
                  <a:solidFill>
                    <a:schemeClr val="bg1"/>
                  </a:solidFill>
                </a:rPr>
                <a:t>border:solid</a:t>
              </a:r>
              <a:r>
                <a:rPr lang="en-US" altLang="zh-CN" sz="1200" b="1" dirty="0">
                  <a:solidFill>
                    <a:schemeClr val="bg1"/>
                  </a:solidFill>
                </a:rPr>
                <a:t>​​​​    1px; "&gt;fixed&lt;/text&gt;</a:t>
              </a:r>
              <a:r>
                <a:rPr lang="zh-CN" altLang="en-US" sz="1200" b="1" dirty="0">
                  <a:solidFill>
                    <a:schemeClr val="bg1"/>
                  </a:solidFill>
                </a:rPr>
                <a:t>文案文案文案文案文案文案文案​​​​</a:t>
              </a:r>
              <a:endParaRPr lang="en-US" altLang="zh-CN" sz="1200" b="1" dirty="0">
                <a:solidFill>
                  <a:schemeClr val="bg1"/>
                </a:solidFill>
              </a:endParaRPr>
            </a:p>
            <a:p>
              <a:pPr eaLnBrk="0" hangingPunct="0"/>
              <a:r>
                <a:rPr lang="en-US" altLang="zh-CN" sz="1200" b="1" dirty="0">
                  <a:solidFill>
                    <a:schemeClr val="bg1"/>
                  </a:solidFill>
                </a:rPr>
                <a:t>&lt;/view&gt;​​</a:t>
              </a:r>
            </a:p>
          </p:txBody>
        </p:sp>
      </p:grpSp>
      <p:pic>
        <p:nvPicPr>
          <p:cNvPr id="13" name="Picture 12" descr="Graphical user interface&#10;&#10;Description automatically generated">
            <a:extLst>
              <a:ext uri="{FF2B5EF4-FFF2-40B4-BE49-F238E27FC236}">
                <a16:creationId xmlns:a16="http://schemas.microsoft.com/office/drawing/2014/main" id="{4E9BA674-446A-C358-C303-AFF3AE8AB7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118" y="1767454"/>
            <a:ext cx="4995327" cy="5005691"/>
          </a:xfrm>
          <a:prstGeom prst="rect">
            <a:avLst/>
          </a:prstGeom>
        </p:spPr>
      </p:pic>
    </p:spTree>
    <p:extLst>
      <p:ext uri="{BB962C8B-B14F-4D97-AF65-F5344CB8AC3E}">
        <p14:creationId xmlns:p14="http://schemas.microsoft.com/office/powerpoint/2010/main" val="2124602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45F8D-BEF0-EE86-BCBD-07FA7BF2577F}"/>
              </a:ext>
            </a:extLst>
          </p:cNvPr>
          <p:cNvSpPr>
            <a:spLocks noGrp="1"/>
          </p:cNvSpPr>
          <p:nvPr>
            <p:ph type="title"/>
          </p:nvPr>
        </p:nvSpPr>
        <p:spPr/>
        <p:txBody>
          <a:bodyPr/>
          <a:lstStyle/>
          <a:p>
            <a:r>
              <a:rPr lang="zh-CN" altLang="en-US" dirty="0"/>
              <a:t>定位实践</a:t>
            </a:r>
            <a:endParaRPr lang="en-US" dirty="0"/>
          </a:p>
        </p:txBody>
      </p:sp>
      <p:pic>
        <p:nvPicPr>
          <p:cNvPr id="4" name="Picture 3">
            <a:extLst>
              <a:ext uri="{FF2B5EF4-FFF2-40B4-BE49-F238E27FC236}">
                <a16:creationId xmlns:a16="http://schemas.microsoft.com/office/drawing/2014/main" id="{59B2E4A0-ACFF-9906-F199-0CF371207ABE}"/>
              </a:ext>
            </a:extLst>
          </p:cNvPr>
          <p:cNvPicPr>
            <a:picLocks noChangeAspect="1"/>
          </p:cNvPicPr>
          <p:nvPr/>
        </p:nvPicPr>
        <p:blipFill>
          <a:blip r:embed="rId3"/>
          <a:stretch>
            <a:fillRect/>
          </a:stretch>
        </p:blipFill>
        <p:spPr>
          <a:xfrm>
            <a:off x="810118" y="1903600"/>
            <a:ext cx="2723913" cy="4798472"/>
          </a:xfrm>
          <a:prstGeom prst="rect">
            <a:avLst/>
          </a:prstGeom>
        </p:spPr>
      </p:pic>
      <p:sp>
        <p:nvSpPr>
          <p:cNvPr id="5" name="圆角矩形 5">
            <a:extLst>
              <a:ext uri="{FF2B5EF4-FFF2-40B4-BE49-F238E27FC236}">
                <a16:creationId xmlns:a16="http://schemas.microsoft.com/office/drawing/2014/main" id="{5940F60B-7F7A-5B7F-ED34-54541B00C3F0}"/>
              </a:ext>
            </a:extLst>
          </p:cNvPr>
          <p:cNvSpPr>
            <a:spLocks noChangeArrowheads="1"/>
          </p:cNvSpPr>
          <p:nvPr/>
        </p:nvSpPr>
        <p:spPr bwMode="auto">
          <a:xfrm>
            <a:off x="2512542" y="2487827"/>
            <a:ext cx="1021489" cy="271849"/>
          </a:xfrm>
          <a:prstGeom prst="roundRect">
            <a:avLst>
              <a:gd name="adj" fmla="val 16667"/>
            </a:avLst>
          </a:prstGeom>
          <a:noFill/>
          <a:ln w="12700" algn="ctr">
            <a:solidFill>
              <a:srgbClr val="FFFF00"/>
            </a:solidFill>
            <a:prstDash val="sys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 typeface="Arial" pitchFamily="34" charset="0"/>
              <a:buNone/>
            </a:pPr>
            <a:endParaRPr lang="zh-CN" altLang="en-US"/>
          </a:p>
        </p:txBody>
      </p:sp>
      <p:cxnSp>
        <p:nvCxnSpPr>
          <p:cNvPr id="6" name="直接箭头连接符 31">
            <a:extLst>
              <a:ext uri="{FF2B5EF4-FFF2-40B4-BE49-F238E27FC236}">
                <a16:creationId xmlns:a16="http://schemas.microsoft.com/office/drawing/2014/main" id="{44533AD7-812C-80F5-E3EA-2848DCB1906A}"/>
              </a:ext>
            </a:extLst>
          </p:cNvPr>
          <p:cNvCxnSpPr>
            <a:cxnSpLocks noChangeShapeType="1"/>
            <a:stCxn id="5" idx="3"/>
          </p:cNvCxnSpPr>
          <p:nvPr/>
        </p:nvCxnSpPr>
        <p:spPr bwMode="auto">
          <a:xfrm flipV="1">
            <a:off x="3534031" y="2623751"/>
            <a:ext cx="716693" cy="1"/>
          </a:xfrm>
          <a:prstGeom prst="straightConnector1">
            <a:avLst/>
          </a:prstGeom>
          <a:noFill/>
          <a:ln w="28575" algn="ctr">
            <a:solidFill>
              <a:srgbClr val="00ACE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圆角矩形 15">
            <a:extLst>
              <a:ext uri="{FF2B5EF4-FFF2-40B4-BE49-F238E27FC236}">
                <a16:creationId xmlns:a16="http://schemas.microsoft.com/office/drawing/2014/main" id="{704299DD-EEE1-0226-EF65-E1073A174CEA}"/>
              </a:ext>
            </a:extLst>
          </p:cNvPr>
          <p:cNvSpPr>
            <a:spLocks noChangeArrowheads="1"/>
          </p:cNvSpPr>
          <p:nvPr/>
        </p:nvSpPr>
        <p:spPr bwMode="auto">
          <a:xfrm>
            <a:off x="4361493" y="2450379"/>
            <a:ext cx="874962" cy="346744"/>
          </a:xfrm>
          <a:prstGeom prst="roundRect">
            <a:avLst>
              <a:gd name="adj" fmla="val 16667"/>
            </a:avLst>
          </a:prstGeom>
          <a:solidFill>
            <a:schemeClr val="bg1"/>
          </a:solidFill>
          <a:ln w="12700" algn="ctr">
            <a:solidFill>
              <a:srgbClr val="00ACE6"/>
            </a:solidFill>
            <a:round/>
            <a:headEnd/>
            <a:tailEnd/>
          </a:ln>
        </p:spPr>
        <p:txBody>
          <a:bodyPr/>
          <a:lstStyle/>
          <a:p>
            <a:r>
              <a:rPr lang="en-US" altLang="zh-CN" dirty="0"/>
              <a:t>float</a:t>
            </a:r>
            <a:endParaRPr lang="en-US" dirty="0"/>
          </a:p>
        </p:txBody>
      </p:sp>
      <p:sp>
        <p:nvSpPr>
          <p:cNvPr id="11" name="圆角矩形 5">
            <a:extLst>
              <a:ext uri="{FF2B5EF4-FFF2-40B4-BE49-F238E27FC236}">
                <a16:creationId xmlns:a16="http://schemas.microsoft.com/office/drawing/2014/main" id="{274A9429-D0BC-C6E1-A2EC-4AC3A02251E8}"/>
              </a:ext>
            </a:extLst>
          </p:cNvPr>
          <p:cNvSpPr>
            <a:spLocks noChangeArrowheads="1"/>
          </p:cNvSpPr>
          <p:nvPr/>
        </p:nvSpPr>
        <p:spPr bwMode="auto">
          <a:xfrm>
            <a:off x="766563" y="2350174"/>
            <a:ext cx="2767467" cy="1191814"/>
          </a:xfrm>
          <a:prstGeom prst="roundRect">
            <a:avLst>
              <a:gd name="adj" fmla="val 0"/>
            </a:avLst>
          </a:prstGeom>
          <a:noFill/>
          <a:ln w="12700" algn="ctr">
            <a:solidFill>
              <a:srgbClr val="FFFF00"/>
            </a:solidFill>
            <a:prstDash val="sys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 typeface="Arial" pitchFamily="34" charset="0"/>
              <a:buNone/>
            </a:pPr>
            <a:endParaRPr lang="zh-CN" altLang="en-US"/>
          </a:p>
        </p:txBody>
      </p:sp>
      <p:cxnSp>
        <p:nvCxnSpPr>
          <p:cNvPr id="12" name="直接箭头连接符 31">
            <a:extLst>
              <a:ext uri="{FF2B5EF4-FFF2-40B4-BE49-F238E27FC236}">
                <a16:creationId xmlns:a16="http://schemas.microsoft.com/office/drawing/2014/main" id="{5F03353A-DECB-5465-E2D7-3269E31F2335}"/>
              </a:ext>
            </a:extLst>
          </p:cNvPr>
          <p:cNvCxnSpPr>
            <a:cxnSpLocks noChangeShapeType="1"/>
            <a:endCxn id="13" idx="1"/>
          </p:cNvCxnSpPr>
          <p:nvPr/>
        </p:nvCxnSpPr>
        <p:spPr bwMode="auto">
          <a:xfrm>
            <a:off x="3534030" y="2958625"/>
            <a:ext cx="716694" cy="409991"/>
          </a:xfrm>
          <a:prstGeom prst="straightConnector1">
            <a:avLst/>
          </a:prstGeom>
          <a:noFill/>
          <a:ln w="28575" algn="ctr">
            <a:solidFill>
              <a:srgbClr val="00ACE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圆角矩形 15">
            <a:extLst>
              <a:ext uri="{FF2B5EF4-FFF2-40B4-BE49-F238E27FC236}">
                <a16:creationId xmlns:a16="http://schemas.microsoft.com/office/drawing/2014/main" id="{63E4BAD5-B526-F0B0-F942-68A687453941}"/>
              </a:ext>
            </a:extLst>
          </p:cNvPr>
          <p:cNvSpPr>
            <a:spLocks noChangeArrowheads="1"/>
          </p:cNvSpPr>
          <p:nvPr/>
        </p:nvSpPr>
        <p:spPr bwMode="auto">
          <a:xfrm>
            <a:off x="4250724" y="3195244"/>
            <a:ext cx="874962" cy="346744"/>
          </a:xfrm>
          <a:prstGeom prst="roundRect">
            <a:avLst>
              <a:gd name="adj" fmla="val 16667"/>
            </a:avLst>
          </a:prstGeom>
          <a:solidFill>
            <a:schemeClr val="bg1"/>
          </a:solidFill>
          <a:ln w="12700" algn="ctr">
            <a:solidFill>
              <a:srgbClr val="00ACE6"/>
            </a:solidFill>
            <a:round/>
            <a:headEnd/>
            <a:tailEnd/>
          </a:ln>
        </p:spPr>
        <p:txBody>
          <a:bodyPr/>
          <a:lstStyle/>
          <a:p>
            <a:r>
              <a:rPr lang="en-US" dirty="0"/>
              <a:t>header</a:t>
            </a:r>
          </a:p>
        </p:txBody>
      </p:sp>
    </p:spTree>
    <p:extLst>
      <p:ext uri="{BB962C8B-B14F-4D97-AF65-F5344CB8AC3E}">
        <p14:creationId xmlns:p14="http://schemas.microsoft.com/office/powerpoint/2010/main" val="1352190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par>
                                <p:cTn id="18" presetID="10" presetClass="entr" presetSubtype="0"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1" grpId="0" animBg="1"/>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155DC-C485-6EFB-BC8F-656B4CBE6951}"/>
              </a:ext>
            </a:extLst>
          </p:cNvPr>
          <p:cNvSpPr>
            <a:spLocks noGrp="1"/>
          </p:cNvSpPr>
          <p:nvPr>
            <p:ph type="title"/>
          </p:nvPr>
        </p:nvSpPr>
        <p:spPr/>
        <p:txBody>
          <a:bodyPr/>
          <a:lstStyle/>
          <a:p>
            <a:r>
              <a:rPr lang="zh-CN" altLang="en-US" dirty="0"/>
              <a:t>目录</a:t>
            </a:r>
            <a:endParaRPr lang="en-US" dirty="0"/>
          </a:p>
        </p:txBody>
      </p:sp>
      <p:sp>
        <p:nvSpPr>
          <p:cNvPr id="3" name="Content Placeholder 2">
            <a:extLst>
              <a:ext uri="{FF2B5EF4-FFF2-40B4-BE49-F238E27FC236}">
                <a16:creationId xmlns:a16="http://schemas.microsoft.com/office/drawing/2014/main" id="{85F75785-4DEA-F311-43FC-73945A3C672F}"/>
              </a:ext>
            </a:extLst>
          </p:cNvPr>
          <p:cNvSpPr>
            <a:spLocks noGrp="1"/>
          </p:cNvSpPr>
          <p:nvPr>
            <p:ph idx="1"/>
          </p:nvPr>
        </p:nvSpPr>
        <p:spPr/>
        <p:txBody>
          <a:bodyPr/>
          <a:lstStyle/>
          <a:p>
            <a:pPr>
              <a:buFont typeface="Wingdings" panose="05000000000000000000" pitchFamily="2" charset="2"/>
              <a:buChar char="§"/>
            </a:pPr>
            <a:r>
              <a:rPr lang="zh-CN" altLang="en-US" dirty="0"/>
              <a:t>基本知识</a:t>
            </a:r>
            <a:endParaRPr lang="en-US" altLang="zh-CN" dirty="0"/>
          </a:p>
          <a:p>
            <a:pPr>
              <a:buFont typeface="Wingdings" panose="05000000000000000000" pitchFamily="2" charset="2"/>
              <a:buChar char="§"/>
            </a:pPr>
            <a:r>
              <a:rPr lang="zh-CN" altLang="en-US" dirty="0"/>
              <a:t>浮动和定位</a:t>
            </a:r>
            <a:endParaRPr lang="en-US" altLang="zh-CN" dirty="0"/>
          </a:p>
          <a:p>
            <a:pPr>
              <a:buFont typeface="Wingdings" panose="05000000000000000000" pitchFamily="2" charset="2"/>
              <a:buChar char="§"/>
            </a:pPr>
            <a:r>
              <a:rPr lang="en-US" altLang="zh-CN" dirty="0"/>
              <a:t>Flex</a:t>
            </a:r>
            <a:r>
              <a:rPr lang="zh-CN" altLang="en-US" dirty="0"/>
              <a:t>布局</a:t>
            </a:r>
            <a:endParaRPr lang="en-US" altLang="zh-CN" dirty="0"/>
          </a:p>
        </p:txBody>
      </p:sp>
    </p:spTree>
    <p:extLst>
      <p:ext uri="{BB962C8B-B14F-4D97-AF65-F5344CB8AC3E}">
        <p14:creationId xmlns:p14="http://schemas.microsoft.com/office/powerpoint/2010/main" val="2956757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45F8D-BEF0-EE86-BCBD-07FA7BF2577F}"/>
              </a:ext>
            </a:extLst>
          </p:cNvPr>
          <p:cNvSpPr>
            <a:spLocks noGrp="1"/>
          </p:cNvSpPr>
          <p:nvPr>
            <p:ph type="title"/>
          </p:nvPr>
        </p:nvSpPr>
        <p:spPr/>
        <p:txBody>
          <a:bodyPr/>
          <a:lstStyle/>
          <a:p>
            <a:r>
              <a:rPr lang="zh-CN" altLang="en-US" dirty="0"/>
              <a:t>定位实践</a:t>
            </a:r>
            <a:endParaRPr lang="en-US" dirty="0"/>
          </a:p>
        </p:txBody>
      </p:sp>
      <p:pic>
        <p:nvPicPr>
          <p:cNvPr id="4" name="Picture 3">
            <a:extLst>
              <a:ext uri="{FF2B5EF4-FFF2-40B4-BE49-F238E27FC236}">
                <a16:creationId xmlns:a16="http://schemas.microsoft.com/office/drawing/2014/main" id="{59B2E4A0-ACFF-9906-F199-0CF371207ABE}"/>
              </a:ext>
            </a:extLst>
          </p:cNvPr>
          <p:cNvPicPr>
            <a:picLocks noChangeAspect="1"/>
          </p:cNvPicPr>
          <p:nvPr/>
        </p:nvPicPr>
        <p:blipFill>
          <a:blip r:embed="rId3"/>
          <a:stretch>
            <a:fillRect/>
          </a:stretch>
        </p:blipFill>
        <p:spPr>
          <a:xfrm>
            <a:off x="810118" y="1903600"/>
            <a:ext cx="2723913" cy="4798472"/>
          </a:xfrm>
          <a:prstGeom prst="rect">
            <a:avLst/>
          </a:prstGeom>
        </p:spPr>
      </p:pic>
      <p:grpSp>
        <p:nvGrpSpPr>
          <p:cNvPr id="3" name="组合 9">
            <a:extLst>
              <a:ext uri="{FF2B5EF4-FFF2-40B4-BE49-F238E27FC236}">
                <a16:creationId xmlns:a16="http://schemas.microsoft.com/office/drawing/2014/main" id="{F3A1ED5B-8E6F-B101-BA1E-8F3D70C81988}"/>
              </a:ext>
            </a:extLst>
          </p:cNvPr>
          <p:cNvGrpSpPr>
            <a:grpSpLocks/>
          </p:cNvGrpSpPr>
          <p:nvPr/>
        </p:nvGrpSpPr>
        <p:grpSpPr bwMode="auto">
          <a:xfrm>
            <a:off x="6964918" y="156522"/>
            <a:ext cx="2787883" cy="6430656"/>
            <a:chOff x="1121201" y="727001"/>
            <a:chExt cx="2346358" cy="9817634"/>
          </a:xfrm>
        </p:grpSpPr>
        <p:sp>
          <p:nvSpPr>
            <p:cNvPr id="8" name="矩形 10">
              <a:extLst>
                <a:ext uri="{FF2B5EF4-FFF2-40B4-BE49-F238E27FC236}">
                  <a16:creationId xmlns:a16="http://schemas.microsoft.com/office/drawing/2014/main" id="{F4630E34-3836-AE52-6F72-44FF8F605F4E}"/>
                </a:ext>
              </a:extLst>
            </p:cNvPr>
            <p:cNvSpPr>
              <a:spLocks noChangeArrowheads="1"/>
            </p:cNvSpPr>
            <p:nvPr/>
          </p:nvSpPr>
          <p:spPr bwMode="auto">
            <a:xfrm>
              <a:off x="1121201" y="727001"/>
              <a:ext cx="2346358" cy="9817634"/>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p>
              <a:pPr>
                <a:buFont typeface="Arial" pitchFamily="34" charset="0"/>
                <a:buNone/>
              </a:pPr>
              <a:endParaRPr lang="zh-CN" altLang="en-US" sz="1400"/>
            </a:p>
          </p:txBody>
        </p:sp>
        <p:sp>
          <p:nvSpPr>
            <p:cNvPr id="9" name="矩形 11">
              <a:extLst>
                <a:ext uri="{FF2B5EF4-FFF2-40B4-BE49-F238E27FC236}">
                  <a16:creationId xmlns:a16="http://schemas.microsoft.com/office/drawing/2014/main" id="{F325B4FD-49E8-D24D-302D-0B84D7640002}"/>
                </a:ext>
              </a:extLst>
            </p:cNvPr>
            <p:cNvSpPr>
              <a:spLocks noChangeArrowheads="1"/>
            </p:cNvSpPr>
            <p:nvPr/>
          </p:nvSpPr>
          <p:spPr bwMode="auto">
            <a:xfrm>
              <a:off x="1155278" y="740584"/>
              <a:ext cx="2278202" cy="9632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200" b="1" dirty="0">
                  <a:solidFill>
                    <a:schemeClr val="bg1"/>
                  </a:solidFill>
                </a:rPr>
                <a:t>.container{</a:t>
              </a:r>
            </a:p>
            <a:p>
              <a:pPr eaLnBrk="0" hangingPunct="0"/>
              <a:r>
                <a:rPr lang="en-US" altLang="zh-CN" sz="1200" b="1" dirty="0">
                  <a:solidFill>
                    <a:schemeClr val="bg1"/>
                  </a:solidFill>
                </a:rPr>
                <a:t>  height: 1500rpx;</a:t>
              </a:r>
            </a:p>
            <a:p>
              <a:pPr eaLnBrk="0" hangingPunct="0"/>
              <a:r>
                <a:rPr lang="en-US" altLang="zh-CN" sz="1200" b="1" dirty="0">
                  <a:solidFill>
                    <a:schemeClr val="bg1"/>
                  </a:solidFill>
                </a:rPr>
                <a:t>  background-color: </a:t>
              </a:r>
              <a:r>
                <a:rPr lang="en-US" altLang="zh-CN" sz="1200" b="1" dirty="0" err="1">
                  <a:solidFill>
                    <a:schemeClr val="bg1"/>
                  </a:solidFill>
                </a:rPr>
                <a:t>skyblue</a:t>
              </a:r>
              <a:r>
                <a:rPr lang="en-US" altLang="zh-CN" sz="1200" b="1" dirty="0">
                  <a:solidFill>
                    <a:schemeClr val="bg1"/>
                  </a:solidFill>
                </a:rPr>
                <a:t>;</a:t>
              </a:r>
            </a:p>
            <a:p>
              <a:pPr eaLnBrk="0" hangingPunct="0"/>
              <a:r>
                <a:rPr lang="en-US" altLang="zh-CN" sz="1200" b="1" dirty="0">
                  <a:solidFill>
                    <a:schemeClr val="bg1"/>
                  </a:solidFill>
                </a:rPr>
                <a:t>}</a:t>
              </a:r>
            </a:p>
            <a:p>
              <a:pPr eaLnBrk="0" hangingPunct="0"/>
              <a:r>
                <a:rPr lang="en-US" altLang="zh-CN" sz="1200" b="1" dirty="0">
                  <a:solidFill>
                    <a:schemeClr val="bg1"/>
                  </a:solidFill>
                </a:rPr>
                <a:t>.header{</a:t>
              </a:r>
            </a:p>
            <a:p>
              <a:pPr eaLnBrk="0" hangingPunct="0"/>
              <a:r>
                <a:rPr lang="en-US" altLang="zh-CN" sz="1200" b="1" dirty="0">
                  <a:solidFill>
                    <a:schemeClr val="bg1"/>
                  </a:solidFill>
                </a:rPr>
                <a:t>  width: 100%;</a:t>
              </a:r>
            </a:p>
            <a:p>
              <a:pPr eaLnBrk="0" hangingPunct="0"/>
              <a:r>
                <a:rPr lang="en-US" altLang="zh-CN" sz="1200" b="1" dirty="0">
                  <a:solidFill>
                    <a:schemeClr val="bg1"/>
                  </a:solidFill>
                </a:rPr>
                <a:t>  height: 300rpx;</a:t>
              </a:r>
            </a:p>
            <a:p>
              <a:pPr eaLnBrk="0" hangingPunct="0"/>
              <a:r>
                <a:rPr lang="en-US" altLang="zh-CN" sz="1200" b="1" dirty="0">
                  <a:solidFill>
                    <a:schemeClr val="bg1"/>
                  </a:solidFill>
                </a:rPr>
                <a:t>  background: </a:t>
              </a:r>
              <a:r>
                <a:rPr lang="en-US" altLang="zh-CN" sz="1200" b="1" dirty="0" err="1">
                  <a:solidFill>
                    <a:schemeClr val="bg1"/>
                  </a:solidFill>
                </a:rPr>
                <a:t>lightblue</a:t>
              </a:r>
              <a:r>
                <a:rPr lang="en-US" altLang="zh-CN" sz="1200" b="1" dirty="0">
                  <a:solidFill>
                    <a:schemeClr val="bg1"/>
                  </a:solidFill>
                </a:rPr>
                <a:t>;</a:t>
              </a:r>
            </a:p>
            <a:p>
              <a:pPr eaLnBrk="0" hangingPunct="0"/>
              <a:r>
                <a:rPr lang="en-US" altLang="zh-CN" sz="1200" b="1" dirty="0">
                  <a:solidFill>
                    <a:schemeClr val="bg1"/>
                  </a:solidFill>
                </a:rPr>
                <a:t>  position: fixed;</a:t>
              </a:r>
            </a:p>
            <a:p>
              <a:pPr eaLnBrk="0" hangingPunct="0"/>
              <a:r>
                <a:rPr lang="en-US" altLang="zh-CN" sz="1200" b="1" dirty="0">
                  <a:solidFill>
                    <a:schemeClr val="bg1"/>
                  </a:solidFill>
                </a:rPr>
                <a:t>}</a:t>
              </a:r>
            </a:p>
            <a:p>
              <a:pPr eaLnBrk="0" hangingPunct="0"/>
              <a:r>
                <a:rPr lang="en-US" altLang="zh-CN" sz="1200" b="1" dirty="0">
                  <a:solidFill>
                    <a:schemeClr val="bg1"/>
                  </a:solidFill>
                </a:rPr>
                <a:t>.nav {</a:t>
              </a:r>
            </a:p>
            <a:p>
              <a:pPr eaLnBrk="0" hangingPunct="0"/>
              <a:r>
                <a:rPr lang="en-US" altLang="zh-CN" sz="1200" b="1" dirty="0">
                  <a:solidFill>
                    <a:schemeClr val="bg1"/>
                  </a:solidFill>
                </a:rPr>
                <a:t>  float: right;</a:t>
              </a:r>
            </a:p>
            <a:p>
              <a:pPr eaLnBrk="0" hangingPunct="0"/>
              <a:r>
                <a:rPr lang="en-US" altLang="zh-CN" sz="1200" b="1" dirty="0">
                  <a:solidFill>
                    <a:schemeClr val="bg1"/>
                  </a:solidFill>
                </a:rPr>
                <a:t>}</a:t>
              </a:r>
            </a:p>
            <a:p>
              <a:pPr eaLnBrk="0" hangingPunct="0"/>
              <a:r>
                <a:rPr lang="en-US" altLang="zh-CN" sz="1200" b="1" dirty="0">
                  <a:solidFill>
                    <a:schemeClr val="bg1"/>
                  </a:solidFill>
                </a:rPr>
                <a:t>.nav li{</a:t>
              </a:r>
            </a:p>
            <a:p>
              <a:pPr eaLnBrk="0" hangingPunct="0"/>
              <a:r>
                <a:rPr lang="en-US" altLang="zh-CN" sz="1200" b="1" dirty="0">
                  <a:solidFill>
                    <a:schemeClr val="bg1"/>
                  </a:solidFill>
                </a:rPr>
                <a:t>  display: inline-block;</a:t>
              </a:r>
            </a:p>
            <a:p>
              <a:pPr eaLnBrk="0" hangingPunct="0"/>
              <a:r>
                <a:rPr lang="en-US" altLang="zh-CN" sz="1200" b="1" dirty="0">
                  <a:solidFill>
                    <a:schemeClr val="bg1"/>
                  </a:solidFill>
                </a:rPr>
                <a:t>  background: green;</a:t>
              </a:r>
            </a:p>
            <a:p>
              <a:pPr eaLnBrk="0" hangingPunct="0"/>
              <a:r>
                <a:rPr lang="en-US" altLang="zh-CN" sz="1200" b="1" dirty="0">
                  <a:solidFill>
                    <a:schemeClr val="bg1"/>
                  </a:solidFill>
                </a:rPr>
                <a:t>  width: 60rpx;</a:t>
              </a:r>
            </a:p>
            <a:p>
              <a:pPr eaLnBrk="0" hangingPunct="0"/>
              <a:r>
                <a:rPr lang="en-US" altLang="zh-CN" sz="1200" b="1" dirty="0">
                  <a:solidFill>
                    <a:schemeClr val="bg1"/>
                  </a:solidFill>
                </a:rPr>
                <a:t>  height: 60rpx;</a:t>
              </a:r>
            </a:p>
            <a:p>
              <a:pPr eaLnBrk="0" hangingPunct="0"/>
              <a:r>
                <a:rPr lang="en-US" altLang="zh-CN" sz="1200" b="1" dirty="0">
                  <a:solidFill>
                    <a:schemeClr val="bg1"/>
                  </a:solidFill>
                </a:rPr>
                <a:t>  margin: 10rpx;</a:t>
              </a:r>
            </a:p>
            <a:p>
              <a:pPr eaLnBrk="0" hangingPunct="0"/>
              <a:r>
                <a:rPr lang="en-US" altLang="zh-CN" sz="1200" b="1" dirty="0">
                  <a:solidFill>
                    <a:schemeClr val="bg1"/>
                  </a:solidFill>
                </a:rPr>
                <a:t>}</a:t>
              </a:r>
            </a:p>
            <a:p>
              <a:pPr eaLnBrk="0" hangingPunct="0"/>
              <a:r>
                <a:rPr lang="en-US" altLang="zh-CN" sz="1200" b="1" dirty="0">
                  <a:solidFill>
                    <a:schemeClr val="bg1"/>
                  </a:solidFill>
                </a:rPr>
                <a:t>.button{</a:t>
              </a:r>
            </a:p>
            <a:p>
              <a:pPr eaLnBrk="0" hangingPunct="0"/>
              <a:r>
                <a:rPr lang="en-US" altLang="zh-CN" sz="1200" b="1" dirty="0">
                  <a:solidFill>
                    <a:schemeClr val="bg1"/>
                  </a:solidFill>
                </a:rPr>
                <a:t>  width: 250rpx;</a:t>
              </a:r>
            </a:p>
            <a:p>
              <a:pPr eaLnBrk="0" hangingPunct="0"/>
              <a:r>
                <a:rPr lang="en-US" altLang="zh-CN" sz="1200" b="1" dirty="0">
                  <a:solidFill>
                    <a:schemeClr val="bg1"/>
                  </a:solidFill>
                </a:rPr>
                <a:t>  height: 80rpx;</a:t>
              </a:r>
            </a:p>
            <a:p>
              <a:pPr eaLnBrk="0" hangingPunct="0"/>
              <a:r>
                <a:rPr lang="en-US" altLang="zh-CN" sz="1200" b="1" dirty="0">
                  <a:solidFill>
                    <a:schemeClr val="bg1"/>
                  </a:solidFill>
                </a:rPr>
                <a:t>  background-color: blue;</a:t>
              </a:r>
            </a:p>
            <a:p>
              <a:pPr eaLnBrk="0" hangingPunct="0"/>
              <a:r>
                <a:rPr lang="en-US" altLang="zh-CN" sz="1200" b="1" dirty="0">
                  <a:solidFill>
                    <a:schemeClr val="bg1"/>
                  </a:solidFill>
                </a:rPr>
                <a:t>  color: white;</a:t>
              </a:r>
            </a:p>
            <a:p>
              <a:pPr eaLnBrk="0" hangingPunct="0"/>
              <a:r>
                <a:rPr lang="en-US" altLang="zh-CN" sz="1200" b="1" dirty="0">
                  <a:solidFill>
                    <a:schemeClr val="bg1"/>
                  </a:solidFill>
                </a:rPr>
                <a:t>  position: absolute; </a:t>
              </a:r>
            </a:p>
            <a:p>
              <a:pPr eaLnBrk="0" hangingPunct="0"/>
              <a:r>
                <a:rPr lang="en-US" altLang="zh-CN" sz="1200" b="1" dirty="0">
                  <a:solidFill>
                    <a:schemeClr val="bg1"/>
                  </a:solidFill>
                </a:rPr>
                <a:t>  text-align: center;</a:t>
              </a:r>
            </a:p>
            <a:p>
              <a:pPr eaLnBrk="0" hangingPunct="0"/>
              <a:r>
                <a:rPr lang="en-US" altLang="zh-CN" sz="1200" b="1" dirty="0">
                  <a:solidFill>
                    <a:schemeClr val="bg1"/>
                  </a:solidFill>
                </a:rPr>
                <a:t>  left: 25%;</a:t>
              </a:r>
            </a:p>
            <a:p>
              <a:pPr eaLnBrk="0" hangingPunct="0"/>
              <a:r>
                <a:rPr lang="en-US" altLang="zh-CN" sz="1200" b="1" dirty="0">
                  <a:solidFill>
                    <a:schemeClr val="bg1"/>
                  </a:solidFill>
                </a:rPr>
                <a:t>  bottom: 75rpx;</a:t>
              </a:r>
            </a:p>
            <a:p>
              <a:pPr eaLnBrk="0" hangingPunct="0"/>
              <a:r>
                <a:rPr lang="en-US" altLang="zh-CN" sz="1200" b="1" dirty="0">
                  <a:solidFill>
                    <a:schemeClr val="bg1"/>
                  </a:solidFill>
                </a:rPr>
                <a:t>}</a:t>
              </a:r>
            </a:p>
            <a:p>
              <a:pPr eaLnBrk="0" hangingPunct="0"/>
              <a:r>
                <a:rPr lang="en-US" altLang="zh-CN" sz="1200" b="1" dirty="0">
                  <a:solidFill>
                    <a:schemeClr val="bg1"/>
                  </a:solidFill>
                </a:rPr>
                <a:t>.content{</a:t>
              </a:r>
            </a:p>
            <a:p>
              <a:pPr eaLnBrk="0" hangingPunct="0"/>
              <a:r>
                <a:rPr lang="en-US" altLang="zh-CN" sz="1200" b="1" dirty="0">
                  <a:solidFill>
                    <a:schemeClr val="bg1"/>
                  </a:solidFill>
                </a:rPr>
                <a:t>  padding-top: 300rpx;</a:t>
              </a:r>
            </a:p>
            <a:p>
              <a:pPr eaLnBrk="0" hangingPunct="0"/>
              <a:r>
                <a:rPr lang="en-US" altLang="zh-CN" sz="1200" b="1" dirty="0">
                  <a:solidFill>
                    <a:schemeClr val="bg1"/>
                  </a:solidFill>
                </a:rPr>
                <a:t>}</a:t>
              </a:r>
            </a:p>
            <a:p>
              <a:pPr eaLnBrk="0" hangingPunct="0"/>
              <a:endParaRPr lang="en-US" altLang="zh-CN" sz="800" b="1" dirty="0">
                <a:solidFill>
                  <a:schemeClr val="bg1"/>
                </a:solidFill>
              </a:endParaRPr>
            </a:p>
          </p:txBody>
        </p:sp>
      </p:grpSp>
      <p:grpSp>
        <p:nvGrpSpPr>
          <p:cNvPr id="10" name="组合 9">
            <a:extLst>
              <a:ext uri="{FF2B5EF4-FFF2-40B4-BE49-F238E27FC236}">
                <a16:creationId xmlns:a16="http://schemas.microsoft.com/office/drawing/2014/main" id="{666DFE47-FE9C-A0EE-5A6F-5351F6596683}"/>
              </a:ext>
            </a:extLst>
          </p:cNvPr>
          <p:cNvGrpSpPr>
            <a:grpSpLocks/>
          </p:cNvGrpSpPr>
          <p:nvPr/>
        </p:nvGrpSpPr>
        <p:grpSpPr bwMode="auto">
          <a:xfrm>
            <a:off x="3963025" y="1970530"/>
            <a:ext cx="2787883" cy="4616648"/>
            <a:chOff x="1295203" y="3552092"/>
            <a:chExt cx="2346358" cy="7048199"/>
          </a:xfrm>
        </p:grpSpPr>
        <p:sp>
          <p:nvSpPr>
            <p:cNvPr id="14" name="矩形 10">
              <a:extLst>
                <a:ext uri="{FF2B5EF4-FFF2-40B4-BE49-F238E27FC236}">
                  <a16:creationId xmlns:a16="http://schemas.microsoft.com/office/drawing/2014/main" id="{F56B59B2-A79B-06DA-160B-1B4364817BFC}"/>
                </a:ext>
              </a:extLst>
            </p:cNvPr>
            <p:cNvSpPr>
              <a:spLocks noChangeArrowheads="1"/>
            </p:cNvSpPr>
            <p:nvPr/>
          </p:nvSpPr>
          <p:spPr bwMode="auto">
            <a:xfrm>
              <a:off x="1295203" y="3552092"/>
              <a:ext cx="2346358" cy="7048199"/>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p>
              <a:pPr>
                <a:buFont typeface="Arial" pitchFamily="34" charset="0"/>
                <a:buNone/>
              </a:pPr>
              <a:endParaRPr lang="zh-CN" altLang="en-US" sz="1400"/>
            </a:p>
          </p:txBody>
        </p:sp>
        <p:sp>
          <p:nvSpPr>
            <p:cNvPr id="15" name="矩形 11">
              <a:extLst>
                <a:ext uri="{FF2B5EF4-FFF2-40B4-BE49-F238E27FC236}">
                  <a16:creationId xmlns:a16="http://schemas.microsoft.com/office/drawing/2014/main" id="{8A71CF8C-B13F-15F1-951D-A1F063E2B377}"/>
                </a:ext>
              </a:extLst>
            </p:cNvPr>
            <p:cNvSpPr>
              <a:spLocks noChangeArrowheads="1"/>
            </p:cNvSpPr>
            <p:nvPr/>
          </p:nvSpPr>
          <p:spPr bwMode="auto">
            <a:xfrm>
              <a:off x="1363359" y="3670950"/>
              <a:ext cx="2278202" cy="474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b="1" dirty="0">
                  <a:solidFill>
                    <a:schemeClr val="bg1"/>
                  </a:solidFill>
                </a:rPr>
                <a:t>&lt;view class="container"&gt;</a:t>
              </a:r>
            </a:p>
            <a:p>
              <a:pPr eaLnBrk="0" hangingPunct="0"/>
              <a:r>
                <a:rPr lang="en-US" altLang="zh-CN" sz="1400" b="1" dirty="0">
                  <a:solidFill>
                    <a:schemeClr val="bg1"/>
                  </a:solidFill>
                </a:rPr>
                <a:t>  &lt;view class="header"&gt;</a:t>
              </a:r>
            </a:p>
            <a:p>
              <a:pPr eaLnBrk="0" hangingPunct="0"/>
              <a:r>
                <a:rPr lang="en-US" altLang="zh-CN" sz="1400" b="1" dirty="0">
                  <a:solidFill>
                    <a:schemeClr val="bg1"/>
                  </a:solidFill>
                </a:rPr>
                <a:t>    &lt;view class="nav"&gt;</a:t>
              </a:r>
            </a:p>
            <a:p>
              <a:pPr eaLnBrk="0" hangingPunct="0"/>
              <a:r>
                <a:rPr lang="en-US" altLang="zh-CN" sz="1400" b="1" dirty="0">
                  <a:solidFill>
                    <a:schemeClr val="bg1"/>
                  </a:solidFill>
                </a:rPr>
                <a:t>      &lt;li&gt;1&lt;/li&gt;</a:t>
              </a:r>
            </a:p>
            <a:p>
              <a:pPr eaLnBrk="0" hangingPunct="0"/>
              <a:r>
                <a:rPr lang="en-US" altLang="zh-CN" sz="1400" b="1" dirty="0">
                  <a:solidFill>
                    <a:schemeClr val="bg1"/>
                  </a:solidFill>
                </a:rPr>
                <a:t>      &lt;li&gt;2&lt;/li&gt;</a:t>
              </a:r>
            </a:p>
            <a:p>
              <a:pPr eaLnBrk="0" hangingPunct="0"/>
              <a:r>
                <a:rPr lang="en-US" altLang="zh-CN" sz="1400" b="1" dirty="0">
                  <a:solidFill>
                    <a:schemeClr val="bg1"/>
                  </a:solidFill>
                </a:rPr>
                <a:t>      &lt;li&gt;3&lt;/li&gt;</a:t>
              </a:r>
            </a:p>
            <a:p>
              <a:pPr eaLnBrk="0" hangingPunct="0"/>
              <a:r>
                <a:rPr lang="en-US" altLang="zh-CN" sz="1400" b="1" dirty="0">
                  <a:solidFill>
                    <a:schemeClr val="bg1"/>
                  </a:solidFill>
                </a:rPr>
                <a:t>    &lt;/view&gt;</a:t>
              </a:r>
            </a:p>
            <a:p>
              <a:pPr eaLnBrk="0" hangingPunct="0"/>
              <a:r>
                <a:rPr lang="en-US" altLang="zh-CN" sz="1400" b="1" dirty="0">
                  <a:solidFill>
                    <a:schemeClr val="bg1"/>
                  </a:solidFill>
                </a:rPr>
                <a:t>    &lt;view class="button"&gt;see more&lt;/view&gt;</a:t>
              </a:r>
            </a:p>
            <a:p>
              <a:pPr eaLnBrk="0" hangingPunct="0"/>
              <a:r>
                <a:rPr lang="en-US" altLang="zh-CN" sz="1400" b="1" dirty="0">
                  <a:solidFill>
                    <a:schemeClr val="bg1"/>
                  </a:solidFill>
                </a:rPr>
                <a:t>  &lt;/view&gt;</a:t>
              </a:r>
            </a:p>
            <a:p>
              <a:pPr eaLnBrk="0" hangingPunct="0"/>
              <a:r>
                <a:rPr lang="en-US" altLang="zh-CN" sz="1400" b="1" dirty="0">
                  <a:solidFill>
                    <a:schemeClr val="bg1"/>
                  </a:solidFill>
                </a:rPr>
                <a:t>  &lt;view class="content"&gt;content&lt;/view&gt;</a:t>
              </a:r>
            </a:p>
            <a:p>
              <a:pPr eaLnBrk="0" hangingPunct="0"/>
              <a:r>
                <a:rPr lang="en-US" altLang="zh-CN" sz="1400" b="1" dirty="0">
                  <a:solidFill>
                    <a:schemeClr val="bg1"/>
                  </a:solidFill>
                </a:rPr>
                <a:t>&lt;/view&gt;</a:t>
              </a:r>
            </a:p>
            <a:p>
              <a:pPr eaLnBrk="0" hangingPunct="0"/>
              <a:endParaRPr lang="en-US" altLang="zh-CN" sz="1400" b="1" dirty="0">
                <a:solidFill>
                  <a:schemeClr val="bg1"/>
                </a:solidFill>
              </a:endParaRPr>
            </a:p>
          </p:txBody>
        </p:sp>
      </p:grpSp>
    </p:spTree>
    <p:extLst>
      <p:ext uri="{BB962C8B-B14F-4D97-AF65-F5344CB8AC3E}">
        <p14:creationId xmlns:p14="http://schemas.microsoft.com/office/powerpoint/2010/main" val="3316947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155DC-C485-6EFB-BC8F-656B4CBE6951}"/>
              </a:ext>
            </a:extLst>
          </p:cNvPr>
          <p:cNvSpPr>
            <a:spLocks noGrp="1"/>
          </p:cNvSpPr>
          <p:nvPr>
            <p:ph type="title"/>
          </p:nvPr>
        </p:nvSpPr>
        <p:spPr/>
        <p:txBody>
          <a:bodyPr/>
          <a:lstStyle/>
          <a:p>
            <a:r>
              <a:rPr lang="zh-CN" altLang="en-US" dirty="0"/>
              <a:t>目录</a:t>
            </a:r>
            <a:endParaRPr lang="en-US" dirty="0"/>
          </a:p>
        </p:txBody>
      </p:sp>
      <p:sp>
        <p:nvSpPr>
          <p:cNvPr id="3" name="Content Placeholder 2">
            <a:extLst>
              <a:ext uri="{FF2B5EF4-FFF2-40B4-BE49-F238E27FC236}">
                <a16:creationId xmlns:a16="http://schemas.microsoft.com/office/drawing/2014/main" id="{85F75785-4DEA-F311-43FC-73945A3C672F}"/>
              </a:ext>
            </a:extLst>
          </p:cNvPr>
          <p:cNvSpPr>
            <a:spLocks noGrp="1"/>
          </p:cNvSpPr>
          <p:nvPr>
            <p:ph idx="1"/>
          </p:nvPr>
        </p:nvSpPr>
        <p:spPr/>
        <p:txBody>
          <a:bodyPr/>
          <a:lstStyle/>
          <a:p>
            <a:pPr>
              <a:buFont typeface="Wingdings" panose="05000000000000000000" pitchFamily="2" charset="2"/>
              <a:buChar char="§"/>
            </a:pPr>
            <a:r>
              <a:rPr lang="zh-CN" altLang="en-US" dirty="0"/>
              <a:t>基本知识</a:t>
            </a:r>
            <a:endParaRPr lang="en-US" altLang="zh-CN" dirty="0"/>
          </a:p>
          <a:p>
            <a:pPr>
              <a:buFont typeface="Wingdings" panose="05000000000000000000" pitchFamily="2" charset="2"/>
              <a:buChar char="§"/>
            </a:pPr>
            <a:r>
              <a:rPr lang="zh-CN" altLang="en-US" dirty="0"/>
              <a:t>浮动和定位</a:t>
            </a:r>
            <a:endParaRPr lang="en-US" altLang="zh-CN" dirty="0"/>
          </a:p>
          <a:p>
            <a:pPr>
              <a:buFont typeface="Wingdings" panose="05000000000000000000" pitchFamily="2" charset="2"/>
              <a:buChar char="§"/>
            </a:pPr>
            <a:r>
              <a:rPr lang="en-US" altLang="zh-CN" dirty="0">
                <a:solidFill>
                  <a:srgbClr val="00B0F0"/>
                </a:solidFill>
              </a:rPr>
              <a:t>Flex</a:t>
            </a:r>
            <a:r>
              <a:rPr lang="zh-CN" altLang="en-US" dirty="0">
                <a:solidFill>
                  <a:srgbClr val="00B0F0"/>
                </a:solidFill>
              </a:rPr>
              <a:t>布局</a:t>
            </a:r>
            <a:endParaRPr lang="en-US" altLang="zh-CN" dirty="0">
              <a:solidFill>
                <a:srgbClr val="00B0F0"/>
              </a:solidFill>
            </a:endParaRPr>
          </a:p>
        </p:txBody>
      </p:sp>
    </p:spTree>
    <p:extLst>
      <p:ext uri="{BB962C8B-B14F-4D97-AF65-F5344CB8AC3E}">
        <p14:creationId xmlns:p14="http://schemas.microsoft.com/office/powerpoint/2010/main" val="27384262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DCA14-7580-B827-E988-F1D130F015D5}"/>
              </a:ext>
            </a:extLst>
          </p:cNvPr>
          <p:cNvSpPr>
            <a:spLocks noGrp="1"/>
          </p:cNvSpPr>
          <p:nvPr>
            <p:ph type="title"/>
          </p:nvPr>
        </p:nvSpPr>
        <p:spPr/>
        <p:txBody>
          <a:bodyPr/>
          <a:lstStyle/>
          <a:p>
            <a:r>
              <a:rPr lang="en-US" altLang="zh-CN" dirty="0"/>
              <a:t>Flex</a:t>
            </a:r>
            <a:r>
              <a:rPr lang="zh-CN" altLang="en-US" dirty="0"/>
              <a:t>布局 </a:t>
            </a:r>
            <a:r>
              <a:rPr lang="en-US" altLang="zh-CN" dirty="0"/>
              <a:t>–</a:t>
            </a:r>
            <a:r>
              <a:rPr lang="zh-CN" altLang="en-US" dirty="0"/>
              <a:t> 基本概念</a:t>
            </a:r>
            <a:endParaRPr lang="en-US" dirty="0"/>
          </a:p>
        </p:txBody>
      </p:sp>
      <p:sp>
        <p:nvSpPr>
          <p:cNvPr id="4" name="Content Placeholder 3">
            <a:extLst>
              <a:ext uri="{FF2B5EF4-FFF2-40B4-BE49-F238E27FC236}">
                <a16:creationId xmlns:a16="http://schemas.microsoft.com/office/drawing/2014/main" id="{5A0E5BCE-0D7A-3FD9-4761-7D01FAB46E24}"/>
              </a:ext>
            </a:extLst>
          </p:cNvPr>
          <p:cNvSpPr>
            <a:spLocks noGrp="1"/>
          </p:cNvSpPr>
          <p:nvPr>
            <p:ph idx="1"/>
          </p:nvPr>
        </p:nvSpPr>
        <p:spPr>
          <a:xfrm>
            <a:off x="1024129" y="2286000"/>
            <a:ext cx="10159686" cy="2688337"/>
          </a:xfrm>
        </p:spPr>
        <p:txBody>
          <a:bodyPr vert="horz" lIns="45720" tIns="45720" rIns="45720" bIns="45720" rtlCol="0">
            <a:normAutofit/>
          </a:bodyPr>
          <a:lstStyle/>
          <a:p>
            <a:pPr>
              <a:buFont typeface="Wingdings" panose="05000000000000000000" pitchFamily="2" charset="2"/>
              <a:buChar char="§"/>
            </a:pPr>
            <a:r>
              <a:rPr lang="en-US" dirty="0" err="1"/>
              <a:t>display:flex</a:t>
            </a:r>
            <a:r>
              <a:rPr lang="en-US" dirty="0"/>
              <a:t>/inline-flex</a:t>
            </a:r>
            <a:endParaRPr lang="en-US" altLang="zh-CN" dirty="0"/>
          </a:p>
          <a:p>
            <a:pPr lvl="1">
              <a:buFont typeface="Wingdings" panose="05000000000000000000" pitchFamily="2" charset="2"/>
              <a:buChar char="§"/>
            </a:pPr>
            <a:r>
              <a:rPr lang="zh-CN" altLang="en-US" dirty="0"/>
              <a:t>浮动和定位是基于盒子模型的传统布局解决方案，它在处理一些特殊布局时非常不方便，比如垂直居中；</a:t>
            </a:r>
            <a:endParaRPr lang="en-US" altLang="zh-CN" dirty="0"/>
          </a:p>
          <a:p>
            <a:pPr lvl="1">
              <a:buFont typeface="Wingdings" panose="05000000000000000000" pitchFamily="2" charset="2"/>
              <a:buChar char="§"/>
            </a:pPr>
            <a:r>
              <a:rPr lang="en-US" altLang="zh-CN" dirty="0"/>
              <a:t>2009</a:t>
            </a:r>
            <a:r>
              <a:rPr lang="zh-CN" altLang="en-US" dirty="0"/>
              <a:t>年</a:t>
            </a:r>
            <a:r>
              <a:rPr lang="en-US" altLang="zh-CN" dirty="0"/>
              <a:t>W3C</a:t>
            </a:r>
            <a:r>
              <a:rPr lang="zh-CN" altLang="en-US" dirty="0"/>
              <a:t>提出了一种新的方案</a:t>
            </a:r>
            <a:r>
              <a:rPr lang="en-US" altLang="zh-CN" dirty="0"/>
              <a:t>Flex</a:t>
            </a:r>
            <a:r>
              <a:rPr lang="zh-CN" altLang="en-US" dirty="0"/>
              <a:t>布局（弹性盒子布局），可以简单快速地完成各种伸缩性的设计；</a:t>
            </a:r>
            <a:endParaRPr lang="en-US" altLang="zh-CN" dirty="0"/>
          </a:p>
          <a:p>
            <a:pPr lvl="1">
              <a:buFont typeface="Wingdings" panose="05000000000000000000" pitchFamily="2" charset="2"/>
              <a:buChar char="§"/>
            </a:pPr>
            <a:r>
              <a:rPr lang="en-US" dirty="0"/>
              <a:t>Flex</a:t>
            </a:r>
            <a:r>
              <a:rPr lang="zh-CN" altLang="en-US" dirty="0"/>
              <a:t>布局主要由容器和项目构成，采用</a:t>
            </a:r>
            <a:r>
              <a:rPr lang="en-US" dirty="0"/>
              <a:t>Flex</a:t>
            </a:r>
            <a:r>
              <a:rPr lang="zh-CN" altLang="en-US" dirty="0"/>
              <a:t>布局的元素，称为</a:t>
            </a:r>
            <a:r>
              <a:rPr lang="en-US" dirty="0"/>
              <a:t>Flex</a:t>
            </a:r>
            <a:r>
              <a:rPr lang="zh-CN" altLang="en-US" dirty="0"/>
              <a:t>容器（</a:t>
            </a:r>
            <a:r>
              <a:rPr lang="en-US" dirty="0"/>
              <a:t>flex container），</a:t>
            </a:r>
            <a:r>
              <a:rPr lang="zh-CN" altLang="en-US" dirty="0"/>
              <a:t>它的直接子元素为容器成员，称为</a:t>
            </a:r>
            <a:r>
              <a:rPr lang="en-US" dirty="0"/>
              <a:t>Flex</a:t>
            </a:r>
            <a:r>
              <a:rPr lang="zh-CN" altLang="en-US" dirty="0"/>
              <a:t>项目（</a:t>
            </a:r>
            <a:r>
              <a:rPr lang="en-US" dirty="0"/>
              <a:t>flex item）。</a:t>
            </a:r>
            <a:endParaRPr lang="en-US" altLang="zh-CN" dirty="0"/>
          </a:p>
        </p:txBody>
      </p:sp>
      <p:pic>
        <p:nvPicPr>
          <p:cNvPr id="1026" name="Picture 2" descr="Getting started with CSS Flexbox • Inchoo">
            <a:extLst>
              <a:ext uri="{FF2B5EF4-FFF2-40B4-BE49-F238E27FC236}">
                <a16:creationId xmlns:a16="http://schemas.microsoft.com/office/drawing/2014/main" id="{EFCEAD70-EDD6-A6F7-EDA4-5A9B0576BE7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 t="10559" r="3008" b="8758"/>
          <a:stretch/>
        </p:blipFill>
        <p:spPr bwMode="auto">
          <a:xfrm>
            <a:off x="1360031" y="4545970"/>
            <a:ext cx="8626399" cy="1928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501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DCA14-7580-B827-E988-F1D130F015D5}"/>
              </a:ext>
            </a:extLst>
          </p:cNvPr>
          <p:cNvSpPr>
            <a:spLocks noGrp="1"/>
          </p:cNvSpPr>
          <p:nvPr>
            <p:ph type="title"/>
          </p:nvPr>
        </p:nvSpPr>
        <p:spPr/>
        <p:txBody>
          <a:bodyPr/>
          <a:lstStyle/>
          <a:p>
            <a:r>
              <a:rPr lang="en-US" altLang="zh-CN" dirty="0"/>
              <a:t>Flex</a:t>
            </a:r>
            <a:r>
              <a:rPr lang="zh-CN" altLang="en-US" dirty="0"/>
              <a:t>布局 </a:t>
            </a:r>
            <a:r>
              <a:rPr lang="en-US" altLang="zh-CN" dirty="0"/>
              <a:t>–</a:t>
            </a:r>
            <a:r>
              <a:rPr lang="zh-CN" altLang="en-US" dirty="0"/>
              <a:t> 容器属性</a:t>
            </a:r>
            <a:endParaRPr lang="en-US" dirty="0"/>
          </a:p>
        </p:txBody>
      </p:sp>
      <p:sp>
        <p:nvSpPr>
          <p:cNvPr id="4" name="Content Placeholder 3">
            <a:extLst>
              <a:ext uri="{FF2B5EF4-FFF2-40B4-BE49-F238E27FC236}">
                <a16:creationId xmlns:a16="http://schemas.microsoft.com/office/drawing/2014/main" id="{5A0E5BCE-0D7A-3FD9-4761-7D01FAB46E24}"/>
              </a:ext>
            </a:extLst>
          </p:cNvPr>
          <p:cNvSpPr>
            <a:spLocks noGrp="1"/>
          </p:cNvSpPr>
          <p:nvPr>
            <p:ph idx="1"/>
          </p:nvPr>
        </p:nvSpPr>
        <p:spPr>
          <a:xfrm>
            <a:off x="1024129" y="2286000"/>
            <a:ext cx="4948304" cy="2178908"/>
          </a:xfrm>
        </p:spPr>
        <p:txBody>
          <a:bodyPr vert="horz" lIns="45720" tIns="45720" rIns="45720" bIns="45720" rtlCol="0">
            <a:normAutofit/>
          </a:bodyPr>
          <a:lstStyle/>
          <a:p>
            <a:pPr>
              <a:buFont typeface="Wingdings" panose="05000000000000000000" pitchFamily="2" charset="2"/>
              <a:buChar char="§"/>
            </a:pPr>
            <a:r>
              <a:rPr lang="en-US" dirty="0"/>
              <a:t>flex-direction</a:t>
            </a:r>
            <a:r>
              <a:rPr lang="zh-CN" altLang="en-US" dirty="0"/>
              <a:t>用于指定水项目排列的方向：</a:t>
            </a:r>
            <a:endParaRPr lang="en-US" altLang="zh-CN" dirty="0"/>
          </a:p>
          <a:p>
            <a:pPr lvl="1">
              <a:buFont typeface="Wingdings" panose="05000000000000000000" pitchFamily="2" charset="2"/>
              <a:buChar char="§"/>
            </a:pPr>
            <a:r>
              <a:rPr lang="en-US" altLang="zh-CN" dirty="0"/>
              <a:t>row</a:t>
            </a:r>
            <a:r>
              <a:rPr lang="zh-CN" altLang="en-US" dirty="0"/>
              <a:t>：主轴为水平方向，起点在左端，默认值。</a:t>
            </a:r>
            <a:endParaRPr lang="en-US" altLang="zh-CN" dirty="0"/>
          </a:p>
          <a:p>
            <a:pPr lvl="1">
              <a:buFont typeface="Wingdings" panose="05000000000000000000" pitchFamily="2" charset="2"/>
              <a:buChar char="§"/>
            </a:pPr>
            <a:r>
              <a:rPr lang="en-US" altLang="zh-CN" dirty="0"/>
              <a:t>row-reverse</a:t>
            </a:r>
            <a:r>
              <a:rPr lang="zh-CN" altLang="en-US" dirty="0"/>
              <a:t>：主轴为水平方向，起点在右端。</a:t>
            </a:r>
            <a:endParaRPr lang="en-US" altLang="zh-CN" dirty="0"/>
          </a:p>
          <a:p>
            <a:pPr lvl="1">
              <a:buFont typeface="Wingdings" panose="05000000000000000000" pitchFamily="2" charset="2"/>
              <a:buChar char="§"/>
            </a:pPr>
            <a:r>
              <a:rPr lang="en-US" altLang="zh-CN" dirty="0"/>
              <a:t>column</a:t>
            </a:r>
            <a:r>
              <a:rPr lang="zh-CN" altLang="en-US" dirty="0"/>
              <a:t>：主轴为垂直方向，起点在上沿</a:t>
            </a:r>
            <a:endParaRPr lang="en-US" altLang="zh-CN" dirty="0"/>
          </a:p>
          <a:p>
            <a:pPr lvl="1">
              <a:buFont typeface="Wingdings" panose="05000000000000000000" pitchFamily="2" charset="2"/>
              <a:buChar char="§"/>
            </a:pPr>
            <a:r>
              <a:rPr lang="en-US" altLang="zh-CN" dirty="0"/>
              <a:t>column-reverse</a:t>
            </a:r>
            <a:r>
              <a:rPr lang="zh-CN" altLang="en-US" dirty="0"/>
              <a:t>：主轴为垂直方向，起点在下沿。</a:t>
            </a:r>
            <a:endParaRPr lang="en-US" dirty="0"/>
          </a:p>
        </p:txBody>
      </p:sp>
      <p:pic>
        <p:nvPicPr>
          <p:cNvPr id="5" name="Picture 4" descr="Table&#10;&#10;Description automatically generated">
            <a:extLst>
              <a:ext uri="{FF2B5EF4-FFF2-40B4-BE49-F238E27FC236}">
                <a16:creationId xmlns:a16="http://schemas.microsoft.com/office/drawing/2014/main" id="{31792E27-AB1E-D752-C397-85B040F542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4223" y="2001020"/>
            <a:ext cx="5247502" cy="3922481"/>
          </a:xfrm>
          <a:prstGeom prst="rect">
            <a:avLst/>
          </a:prstGeom>
        </p:spPr>
      </p:pic>
    </p:spTree>
    <p:extLst>
      <p:ext uri="{BB962C8B-B14F-4D97-AF65-F5344CB8AC3E}">
        <p14:creationId xmlns:p14="http://schemas.microsoft.com/office/powerpoint/2010/main" val="23779817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DCA14-7580-B827-E988-F1D130F015D5}"/>
              </a:ext>
            </a:extLst>
          </p:cNvPr>
          <p:cNvSpPr>
            <a:spLocks noGrp="1"/>
          </p:cNvSpPr>
          <p:nvPr>
            <p:ph type="title"/>
          </p:nvPr>
        </p:nvSpPr>
        <p:spPr/>
        <p:txBody>
          <a:bodyPr/>
          <a:lstStyle/>
          <a:p>
            <a:r>
              <a:rPr lang="en-US" altLang="zh-CN" dirty="0"/>
              <a:t>Flex</a:t>
            </a:r>
            <a:r>
              <a:rPr lang="zh-CN" altLang="en-US" dirty="0"/>
              <a:t>布局 </a:t>
            </a:r>
            <a:r>
              <a:rPr lang="en-US" altLang="zh-CN" dirty="0"/>
              <a:t>–</a:t>
            </a:r>
            <a:r>
              <a:rPr lang="zh-CN" altLang="en-US" dirty="0"/>
              <a:t> 容器属性</a:t>
            </a:r>
            <a:endParaRPr lang="en-US" dirty="0"/>
          </a:p>
        </p:txBody>
      </p:sp>
      <p:sp>
        <p:nvSpPr>
          <p:cNvPr id="4" name="Content Placeholder 3">
            <a:extLst>
              <a:ext uri="{FF2B5EF4-FFF2-40B4-BE49-F238E27FC236}">
                <a16:creationId xmlns:a16="http://schemas.microsoft.com/office/drawing/2014/main" id="{5A0E5BCE-0D7A-3FD9-4761-7D01FAB46E24}"/>
              </a:ext>
            </a:extLst>
          </p:cNvPr>
          <p:cNvSpPr>
            <a:spLocks noGrp="1"/>
          </p:cNvSpPr>
          <p:nvPr>
            <p:ph idx="1"/>
          </p:nvPr>
        </p:nvSpPr>
        <p:spPr>
          <a:xfrm>
            <a:off x="1024129" y="2286000"/>
            <a:ext cx="4948304" cy="4023360"/>
          </a:xfrm>
        </p:spPr>
        <p:txBody>
          <a:bodyPr vert="horz" lIns="45720" tIns="45720" rIns="45720" bIns="45720" rtlCol="0">
            <a:normAutofit/>
          </a:bodyPr>
          <a:lstStyle/>
          <a:p>
            <a:pPr>
              <a:buFont typeface="Wingdings" panose="05000000000000000000" pitchFamily="2" charset="2"/>
              <a:buChar char="§"/>
            </a:pPr>
            <a:r>
              <a:rPr lang="en-US" altLang="zh-CN" dirty="0"/>
              <a:t>flex-wrap</a:t>
            </a:r>
            <a:r>
              <a:rPr lang="zh-CN" altLang="en-US" dirty="0"/>
              <a:t>用来指定如果一列排不下，该如何换行，默认情况下，项目都排在一条线上：</a:t>
            </a:r>
            <a:endParaRPr lang="en-US" altLang="zh-CN" dirty="0"/>
          </a:p>
          <a:p>
            <a:pPr lvl="1">
              <a:buFont typeface="Wingdings" panose="05000000000000000000" pitchFamily="2" charset="2"/>
              <a:buChar char="§"/>
            </a:pPr>
            <a:r>
              <a:rPr lang="en-US" altLang="zh-CN" dirty="0" err="1"/>
              <a:t>nowrap</a:t>
            </a:r>
            <a:r>
              <a:rPr lang="zh-CN" altLang="en-US" dirty="0"/>
              <a:t>：不换行，默认值。</a:t>
            </a:r>
            <a:endParaRPr lang="en-US" altLang="zh-CN" dirty="0"/>
          </a:p>
          <a:p>
            <a:pPr lvl="1">
              <a:buFont typeface="Wingdings" panose="05000000000000000000" pitchFamily="2" charset="2"/>
              <a:buChar char="§"/>
            </a:pPr>
            <a:r>
              <a:rPr lang="en-US" altLang="zh-CN" dirty="0"/>
              <a:t>wrap</a:t>
            </a:r>
            <a:r>
              <a:rPr lang="zh-CN" altLang="en-US" dirty="0"/>
              <a:t>：换行，第一行在上方。</a:t>
            </a:r>
            <a:endParaRPr lang="en-US" altLang="zh-CN" dirty="0"/>
          </a:p>
          <a:p>
            <a:pPr lvl="1">
              <a:buFont typeface="Wingdings" panose="05000000000000000000" pitchFamily="2" charset="2"/>
              <a:buChar char="§"/>
            </a:pPr>
            <a:r>
              <a:rPr lang="en-US" altLang="zh-CN" dirty="0"/>
              <a:t>wrap-reverse</a:t>
            </a:r>
            <a:r>
              <a:rPr lang="zh-CN" altLang="en-US" dirty="0"/>
              <a:t>：换行，第一行在下方。</a:t>
            </a:r>
            <a:endParaRPr lang="en-US" altLang="zh-CN" dirty="0"/>
          </a:p>
          <a:p>
            <a:pPr>
              <a:buFont typeface="Wingdings" panose="05000000000000000000" pitchFamily="2" charset="2"/>
              <a:buChar char="§"/>
            </a:pPr>
            <a:r>
              <a:rPr lang="zh-CN" altLang="en-US" dirty="0"/>
              <a:t>当设置换行时，还需要设置</a:t>
            </a:r>
            <a:r>
              <a:rPr lang="en-US" altLang="zh-CN" dirty="0"/>
              <a:t>align-item</a:t>
            </a:r>
            <a:r>
              <a:rPr lang="zh-CN" altLang="en-US" dirty="0"/>
              <a:t>属性配合实现自动换行，并且</a:t>
            </a:r>
            <a:r>
              <a:rPr lang="en-US" altLang="zh-CN" dirty="0"/>
              <a:t>align-item</a:t>
            </a:r>
            <a:r>
              <a:rPr lang="zh-CN" altLang="en-US" dirty="0"/>
              <a:t>的值不能为“</a:t>
            </a:r>
            <a:r>
              <a:rPr lang="en-US" altLang="zh-CN" dirty="0"/>
              <a:t>stretch”</a:t>
            </a:r>
            <a:r>
              <a:rPr lang="zh-CN" altLang="en-US" dirty="0"/>
              <a:t>。</a:t>
            </a:r>
            <a:endParaRPr lang="en-US" dirty="0"/>
          </a:p>
        </p:txBody>
      </p:sp>
      <p:pic>
        <p:nvPicPr>
          <p:cNvPr id="6" name="Picture 5" descr="A picture containing furniture, cabinet, wardrobe, chest of drawers&#10;&#10;Description automatically generated">
            <a:extLst>
              <a:ext uri="{FF2B5EF4-FFF2-40B4-BE49-F238E27FC236}">
                <a16:creationId xmlns:a16="http://schemas.microsoft.com/office/drawing/2014/main" id="{A581DD20-EBF4-2B77-5837-403C7989EC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0190" y="2562619"/>
            <a:ext cx="5332174" cy="3982191"/>
          </a:xfrm>
          <a:prstGeom prst="rect">
            <a:avLst/>
          </a:prstGeom>
        </p:spPr>
      </p:pic>
    </p:spTree>
    <p:extLst>
      <p:ext uri="{BB962C8B-B14F-4D97-AF65-F5344CB8AC3E}">
        <p14:creationId xmlns:p14="http://schemas.microsoft.com/office/powerpoint/2010/main" val="13569224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DCA14-7580-B827-E988-F1D130F015D5}"/>
              </a:ext>
            </a:extLst>
          </p:cNvPr>
          <p:cNvSpPr>
            <a:spLocks noGrp="1"/>
          </p:cNvSpPr>
          <p:nvPr>
            <p:ph type="title"/>
          </p:nvPr>
        </p:nvSpPr>
        <p:spPr/>
        <p:txBody>
          <a:bodyPr/>
          <a:lstStyle/>
          <a:p>
            <a:r>
              <a:rPr lang="en-US" altLang="zh-CN" dirty="0"/>
              <a:t>Flex</a:t>
            </a:r>
            <a:r>
              <a:rPr lang="zh-CN" altLang="en-US" dirty="0"/>
              <a:t>布局 </a:t>
            </a:r>
            <a:r>
              <a:rPr lang="en-US" altLang="zh-CN" dirty="0"/>
              <a:t>–</a:t>
            </a:r>
            <a:r>
              <a:rPr lang="zh-CN" altLang="en-US" dirty="0"/>
              <a:t> 容器属性</a:t>
            </a:r>
            <a:endParaRPr lang="en-US" dirty="0"/>
          </a:p>
        </p:txBody>
      </p:sp>
      <p:sp>
        <p:nvSpPr>
          <p:cNvPr id="4" name="Content Placeholder 3">
            <a:extLst>
              <a:ext uri="{FF2B5EF4-FFF2-40B4-BE49-F238E27FC236}">
                <a16:creationId xmlns:a16="http://schemas.microsoft.com/office/drawing/2014/main" id="{5A0E5BCE-0D7A-3FD9-4761-7D01FAB46E24}"/>
              </a:ext>
            </a:extLst>
          </p:cNvPr>
          <p:cNvSpPr>
            <a:spLocks noGrp="1"/>
          </p:cNvSpPr>
          <p:nvPr>
            <p:ph idx="1"/>
          </p:nvPr>
        </p:nvSpPr>
        <p:spPr>
          <a:xfrm>
            <a:off x="1024129" y="2286000"/>
            <a:ext cx="4948304" cy="4023360"/>
          </a:xfrm>
        </p:spPr>
        <p:txBody>
          <a:bodyPr vert="horz" lIns="45720" tIns="45720" rIns="45720" bIns="45720" rtlCol="0">
            <a:normAutofit/>
          </a:bodyPr>
          <a:lstStyle/>
          <a:p>
            <a:pPr>
              <a:buFont typeface="Wingdings" panose="05000000000000000000" pitchFamily="2" charset="2"/>
              <a:buChar char="§"/>
            </a:pPr>
            <a:r>
              <a:rPr lang="en-US" dirty="0"/>
              <a:t>align-items</a:t>
            </a:r>
            <a:r>
              <a:rPr lang="zh-CN" altLang="en-US" dirty="0"/>
              <a:t>指定项目在垂直方向上如何对齐：</a:t>
            </a:r>
            <a:endParaRPr lang="en-US" altLang="zh-CN" dirty="0"/>
          </a:p>
          <a:p>
            <a:pPr lvl="1">
              <a:buFont typeface="Wingdings" panose="05000000000000000000" pitchFamily="2" charset="2"/>
              <a:buChar char="§"/>
            </a:pPr>
            <a:r>
              <a:rPr lang="en-US" altLang="zh-CN" dirty="0"/>
              <a:t>flex-start</a:t>
            </a:r>
            <a:r>
              <a:rPr lang="zh-CN" altLang="en-US" dirty="0"/>
              <a:t>：垂直方向</a:t>
            </a:r>
            <a:r>
              <a:rPr lang="en-US" altLang="zh-CN" dirty="0"/>
              <a:t>top</a:t>
            </a:r>
            <a:r>
              <a:rPr lang="zh-CN" altLang="en-US" dirty="0"/>
              <a:t>对齐。</a:t>
            </a:r>
            <a:endParaRPr lang="en-US" altLang="zh-CN" dirty="0"/>
          </a:p>
          <a:p>
            <a:pPr lvl="1">
              <a:buFont typeface="Wingdings" panose="05000000000000000000" pitchFamily="2" charset="2"/>
              <a:buChar char="§"/>
            </a:pPr>
            <a:r>
              <a:rPr lang="en-US" altLang="zh-CN" dirty="0"/>
              <a:t>flex-end</a:t>
            </a:r>
            <a:r>
              <a:rPr lang="zh-CN" altLang="en-US" dirty="0"/>
              <a:t>：垂直方向</a:t>
            </a:r>
            <a:r>
              <a:rPr lang="en-US" altLang="zh-CN" dirty="0"/>
              <a:t>bottom</a:t>
            </a:r>
            <a:r>
              <a:rPr lang="zh-CN" altLang="en-US" dirty="0"/>
              <a:t>对齐。</a:t>
            </a:r>
            <a:endParaRPr lang="en-US" altLang="zh-CN" dirty="0"/>
          </a:p>
          <a:p>
            <a:pPr lvl="1">
              <a:buFont typeface="Wingdings" panose="05000000000000000000" pitchFamily="2" charset="2"/>
              <a:buChar char="§"/>
            </a:pPr>
            <a:r>
              <a:rPr lang="en-US" altLang="zh-CN" dirty="0"/>
              <a:t>center</a:t>
            </a:r>
            <a:r>
              <a:rPr lang="zh-CN" altLang="en-US" dirty="0"/>
              <a:t>：垂直方向</a:t>
            </a:r>
            <a:r>
              <a:rPr lang="en-US" altLang="zh-CN" dirty="0"/>
              <a:t>middle</a:t>
            </a:r>
            <a:r>
              <a:rPr lang="zh-CN" altLang="en-US" dirty="0"/>
              <a:t>对齐。</a:t>
            </a:r>
            <a:endParaRPr lang="en-US" altLang="zh-CN" dirty="0"/>
          </a:p>
          <a:p>
            <a:pPr lvl="1">
              <a:buFont typeface="Wingdings" panose="05000000000000000000" pitchFamily="2" charset="2"/>
              <a:buChar char="§"/>
            </a:pPr>
            <a:r>
              <a:rPr lang="en-US" altLang="zh-CN" dirty="0"/>
              <a:t>baseline</a:t>
            </a:r>
            <a:r>
              <a:rPr lang="zh-CN" altLang="en-US" dirty="0"/>
              <a:t>：项目根据它们第一行文字的基线对齐。</a:t>
            </a:r>
            <a:endParaRPr lang="en-US" altLang="zh-CN" dirty="0"/>
          </a:p>
          <a:p>
            <a:pPr lvl="1">
              <a:buFont typeface="Wingdings" panose="05000000000000000000" pitchFamily="2" charset="2"/>
              <a:buChar char="§"/>
            </a:pPr>
            <a:r>
              <a:rPr lang="en-US" altLang="zh-CN" dirty="0"/>
              <a:t>stretch</a:t>
            </a:r>
            <a:r>
              <a:rPr lang="zh-CN" altLang="en-US" dirty="0"/>
              <a:t>：如果项目未设置高度或设置为</a:t>
            </a:r>
            <a:r>
              <a:rPr lang="en-US" altLang="zh-CN" dirty="0"/>
              <a:t>auto</a:t>
            </a:r>
            <a:r>
              <a:rPr lang="zh-CN" altLang="en-US" dirty="0"/>
              <a:t>，项目将在交叉轴方向拉伸填充整个容器，默认值。</a:t>
            </a:r>
            <a:endParaRPr lang="en-US" dirty="0"/>
          </a:p>
        </p:txBody>
      </p:sp>
      <p:pic>
        <p:nvPicPr>
          <p:cNvPr id="6" name="Picture 5" descr="A picture containing diagram&#10;&#10;Description automatically generated">
            <a:extLst>
              <a:ext uri="{FF2B5EF4-FFF2-40B4-BE49-F238E27FC236}">
                <a16:creationId xmlns:a16="http://schemas.microsoft.com/office/drawing/2014/main" id="{29E4229F-6A8C-CC34-53BD-E54D20718E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3839" y="2286000"/>
            <a:ext cx="3398606" cy="3810000"/>
          </a:xfrm>
          <a:prstGeom prst="rect">
            <a:avLst/>
          </a:prstGeom>
        </p:spPr>
      </p:pic>
    </p:spTree>
    <p:extLst>
      <p:ext uri="{BB962C8B-B14F-4D97-AF65-F5344CB8AC3E}">
        <p14:creationId xmlns:p14="http://schemas.microsoft.com/office/powerpoint/2010/main" val="25157826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DCA14-7580-B827-E988-F1D130F015D5}"/>
              </a:ext>
            </a:extLst>
          </p:cNvPr>
          <p:cNvSpPr>
            <a:spLocks noGrp="1"/>
          </p:cNvSpPr>
          <p:nvPr>
            <p:ph type="title"/>
          </p:nvPr>
        </p:nvSpPr>
        <p:spPr/>
        <p:txBody>
          <a:bodyPr/>
          <a:lstStyle/>
          <a:p>
            <a:r>
              <a:rPr lang="en-US" altLang="zh-CN" dirty="0"/>
              <a:t>Flex</a:t>
            </a:r>
            <a:r>
              <a:rPr lang="zh-CN" altLang="en-US" dirty="0"/>
              <a:t>布局 </a:t>
            </a:r>
            <a:r>
              <a:rPr lang="en-US" altLang="zh-CN" dirty="0"/>
              <a:t>–</a:t>
            </a:r>
            <a:r>
              <a:rPr lang="zh-CN" altLang="en-US" dirty="0"/>
              <a:t> 容器属性</a:t>
            </a:r>
            <a:endParaRPr lang="en-US" dirty="0"/>
          </a:p>
        </p:txBody>
      </p:sp>
      <p:sp>
        <p:nvSpPr>
          <p:cNvPr id="4" name="Content Placeholder 3">
            <a:extLst>
              <a:ext uri="{FF2B5EF4-FFF2-40B4-BE49-F238E27FC236}">
                <a16:creationId xmlns:a16="http://schemas.microsoft.com/office/drawing/2014/main" id="{5A0E5BCE-0D7A-3FD9-4761-7D01FAB46E24}"/>
              </a:ext>
            </a:extLst>
          </p:cNvPr>
          <p:cNvSpPr>
            <a:spLocks noGrp="1"/>
          </p:cNvSpPr>
          <p:nvPr>
            <p:ph idx="1"/>
          </p:nvPr>
        </p:nvSpPr>
        <p:spPr>
          <a:xfrm>
            <a:off x="1024129" y="2286000"/>
            <a:ext cx="4948304" cy="4023360"/>
          </a:xfrm>
        </p:spPr>
        <p:txBody>
          <a:bodyPr vert="horz" lIns="45720" tIns="45720" rIns="45720" bIns="45720" rtlCol="0">
            <a:normAutofit fontScale="92500" lnSpcReduction="10000"/>
          </a:bodyPr>
          <a:lstStyle/>
          <a:p>
            <a:pPr>
              <a:buFont typeface="Wingdings" panose="05000000000000000000" pitchFamily="2" charset="2"/>
              <a:buChar char="§"/>
            </a:pPr>
            <a:r>
              <a:rPr lang="en-US" altLang="zh-CN" dirty="0"/>
              <a:t>align-content</a:t>
            </a:r>
            <a:r>
              <a:rPr lang="zh-CN" altLang="en-US" dirty="0"/>
              <a:t>用来定义项目多根轴线（出现换行后）在交叉轴上的对齐方式，如果项目只有一根轴线，该属性不起作用：</a:t>
            </a:r>
            <a:endParaRPr lang="en-US" altLang="zh-CN" dirty="0"/>
          </a:p>
          <a:p>
            <a:pPr lvl="1">
              <a:buFont typeface="Wingdings" panose="05000000000000000000" pitchFamily="2" charset="2"/>
              <a:buChar char="§"/>
            </a:pPr>
            <a:r>
              <a:rPr lang="en-US" altLang="zh-CN" dirty="0"/>
              <a:t>flex-start</a:t>
            </a:r>
            <a:r>
              <a:rPr lang="zh-CN" altLang="en-US" dirty="0"/>
              <a:t>：与垂直方向的起点对齐。</a:t>
            </a:r>
            <a:endParaRPr lang="en-US" altLang="zh-CN" dirty="0"/>
          </a:p>
          <a:p>
            <a:pPr lvl="1">
              <a:buFont typeface="Wingdings" panose="05000000000000000000" pitchFamily="2" charset="2"/>
              <a:buChar char="§"/>
            </a:pPr>
            <a:r>
              <a:rPr lang="en-US" altLang="zh-CN" dirty="0"/>
              <a:t>flex-end</a:t>
            </a:r>
            <a:r>
              <a:rPr lang="zh-CN" altLang="en-US" dirty="0"/>
              <a:t>：与垂直方向的终点对齐。</a:t>
            </a:r>
            <a:endParaRPr lang="en-US" altLang="zh-CN" dirty="0"/>
          </a:p>
          <a:p>
            <a:pPr lvl="1">
              <a:buFont typeface="Wingdings" panose="05000000000000000000" pitchFamily="2" charset="2"/>
              <a:buChar char="§"/>
            </a:pPr>
            <a:r>
              <a:rPr lang="en-US" altLang="zh-CN" dirty="0"/>
              <a:t>flex-start</a:t>
            </a:r>
            <a:r>
              <a:rPr lang="zh-CN" altLang="en-US" dirty="0"/>
              <a:t>：与垂直方向的起点对齐。</a:t>
            </a:r>
            <a:endParaRPr lang="en-US" altLang="zh-CN" dirty="0"/>
          </a:p>
          <a:p>
            <a:pPr lvl="1">
              <a:buFont typeface="Wingdings" panose="05000000000000000000" pitchFamily="2" charset="2"/>
              <a:buChar char="§"/>
            </a:pPr>
            <a:r>
              <a:rPr lang="en-US" altLang="zh-CN" dirty="0"/>
              <a:t>flex-end</a:t>
            </a:r>
            <a:r>
              <a:rPr lang="zh-CN" altLang="en-US" dirty="0"/>
              <a:t>：与垂直方向的终点对齐。</a:t>
            </a:r>
            <a:endParaRPr lang="en-US" altLang="zh-CN" dirty="0"/>
          </a:p>
          <a:p>
            <a:pPr lvl="1">
              <a:buFont typeface="Wingdings" panose="05000000000000000000" pitchFamily="2" charset="2"/>
              <a:buChar char="§"/>
            </a:pPr>
            <a:r>
              <a:rPr lang="en-US" altLang="zh-CN" dirty="0"/>
              <a:t>center</a:t>
            </a:r>
            <a:r>
              <a:rPr lang="zh-CN" altLang="en-US" dirty="0"/>
              <a:t>：与垂直方向的中点对齐。</a:t>
            </a:r>
            <a:endParaRPr lang="en-US" altLang="zh-CN" dirty="0"/>
          </a:p>
          <a:p>
            <a:pPr lvl="1">
              <a:buFont typeface="Wingdings" panose="05000000000000000000" pitchFamily="2" charset="2"/>
              <a:buChar char="§"/>
            </a:pPr>
            <a:r>
              <a:rPr lang="en-US" altLang="zh-CN" dirty="0"/>
              <a:t>space-between</a:t>
            </a:r>
            <a:r>
              <a:rPr lang="zh-CN" altLang="en-US" dirty="0"/>
              <a:t>：与垂直方向两端对齐，轴线之间的间隔平均分布。</a:t>
            </a:r>
            <a:endParaRPr lang="en-US" altLang="zh-CN" dirty="0"/>
          </a:p>
          <a:p>
            <a:pPr lvl="1">
              <a:buFont typeface="Wingdings" panose="05000000000000000000" pitchFamily="2" charset="2"/>
              <a:buChar char="§"/>
            </a:pPr>
            <a:r>
              <a:rPr lang="en-US" altLang="zh-CN" dirty="0"/>
              <a:t>space-around</a:t>
            </a:r>
            <a:r>
              <a:rPr lang="zh-CN" altLang="en-US" dirty="0"/>
              <a:t>：每根轴线两侧的间隔都相等，轴线之间的间隔比轴线与边框间隔大一倍。</a:t>
            </a:r>
            <a:endParaRPr lang="en-US" altLang="zh-CN" dirty="0"/>
          </a:p>
          <a:p>
            <a:pPr lvl="1">
              <a:buFont typeface="Wingdings" panose="05000000000000000000" pitchFamily="2" charset="2"/>
              <a:buChar char="§"/>
            </a:pPr>
            <a:r>
              <a:rPr lang="en-US" altLang="zh-CN" dirty="0"/>
              <a:t>stretch</a:t>
            </a:r>
            <a:r>
              <a:rPr lang="zh-CN" altLang="en-US" dirty="0"/>
              <a:t>：轴线占满整个交叉轴，每个项目会被拉伸直至填满交叉轴，默认值。</a:t>
            </a:r>
            <a:endParaRPr lang="en-US" dirty="0"/>
          </a:p>
        </p:txBody>
      </p:sp>
      <p:pic>
        <p:nvPicPr>
          <p:cNvPr id="5" name="Picture 4" descr="Diagram&#10;&#10;Description automatically generated">
            <a:extLst>
              <a:ext uri="{FF2B5EF4-FFF2-40B4-BE49-F238E27FC236}">
                <a16:creationId xmlns:a16="http://schemas.microsoft.com/office/drawing/2014/main" id="{1E3C6958-EA9E-B445-084B-7650325199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6152" y="1195959"/>
            <a:ext cx="4483793" cy="5067300"/>
          </a:xfrm>
          <a:prstGeom prst="rect">
            <a:avLst/>
          </a:prstGeom>
        </p:spPr>
      </p:pic>
    </p:spTree>
    <p:extLst>
      <p:ext uri="{BB962C8B-B14F-4D97-AF65-F5344CB8AC3E}">
        <p14:creationId xmlns:p14="http://schemas.microsoft.com/office/powerpoint/2010/main" val="8149946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DCA14-7580-B827-E988-F1D130F015D5}"/>
              </a:ext>
            </a:extLst>
          </p:cNvPr>
          <p:cNvSpPr>
            <a:spLocks noGrp="1"/>
          </p:cNvSpPr>
          <p:nvPr>
            <p:ph type="title"/>
          </p:nvPr>
        </p:nvSpPr>
        <p:spPr/>
        <p:txBody>
          <a:bodyPr/>
          <a:lstStyle/>
          <a:p>
            <a:r>
              <a:rPr lang="en-US" altLang="zh-CN" dirty="0"/>
              <a:t>Flex</a:t>
            </a:r>
            <a:r>
              <a:rPr lang="zh-CN" altLang="en-US" dirty="0"/>
              <a:t>布局 </a:t>
            </a:r>
            <a:r>
              <a:rPr lang="en-US" altLang="zh-CN" dirty="0"/>
              <a:t>–</a:t>
            </a:r>
            <a:r>
              <a:rPr lang="zh-CN" altLang="en-US" dirty="0"/>
              <a:t> 容器属性</a:t>
            </a:r>
            <a:endParaRPr lang="en-US" dirty="0"/>
          </a:p>
        </p:txBody>
      </p:sp>
      <p:sp>
        <p:nvSpPr>
          <p:cNvPr id="4" name="Content Placeholder 3">
            <a:extLst>
              <a:ext uri="{FF2B5EF4-FFF2-40B4-BE49-F238E27FC236}">
                <a16:creationId xmlns:a16="http://schemas.microsoft.com/office/drawing/2014/main" id="{5A0E5BCE-0D7A-3FD9-4761-7D01FAB46E24}"/>
              </a:ext>
            </a:extLst>
          </p:cNvPr>
          <p:cNvSpPr>
            <a:spLocks noGrp="1"/>
          </p:cNvSpPr>
          <p:nvPr>
            <p:ph idx="1"/>
          </p:nvPr>
        </p:nvSpPr>
        <p:spPr>
          <a:xfrm>
            <a:off x="1024129" y="2286000"/>
            <a:ext cx="4948304" cy="4023360"/>
          </a:xfrm>
        </p:spPr>
        <p:txBody>
          <a:bodyPr vert="horz" lIns="45720" tIns="45720" rIns="45720" bIns="45720" rtlCol="0">
            <a:normAutofit/>
          </a:bodyPr>
          <a:lstStyle/>
          <a:p>
            <a:pPr>
              <a:buFont typeface="Wingdings" panose="05000000000000000000" pitchFamily="2" charset="2"/>
              <a:buChar char="§"/>
            </a:pPr>
            <a:r>
              <a:rPr lang="en-US" dirty="0"/>
              <a:t>justify-content</a:t>
            </a:r>
            <a:r>
              <a:rPr lang="zh-CN" altLang="en-US" dirty="0"/>
              <a:t>属性定义了项目在水平轴上的对齐方式：</a:t>
            </a:r>
            <a:endParaRPr lang="en-US" altLang="zh-CN" dirty="0"/>
          </a:p>
          <a:p>
            <a:pPr lvl="1">
              <a:buFont typeface="Wingdings" panose="05000000000000000000" pitchFamily="2" charset="2"/>
              <a:buChar char="§"/>
            </a:pPr>
            <a:r>
              <a:rPr lang="en-US" dirty="0"/>
              <a:t>flex-start：</a:t>
            </a:r>
            <a:r>
              <a:rPr lang="zh-CN" altLang="en-US" dirty="0"/>
              <a:t>左对齐，默认值。</a:t>
            </a:r>
            <a:endParaRPr lang="en-US" altLang="zh-CN" dirty="0"/>
          </a:p>
          <a:p>
            <a:pPr lvl="1">
              <a:buFont typeface="Wingdings" panose="05000000000000000000" pitchFamily="2" charset="2"/>
              <a:buChar char="§"/>
            </a:pPr>
            <a:r>
              <a:rPr lang="en-US" dirty="0"/>
              <a:t>flex-end：</a:t>
            </a:r>
            <a:r>
              <a:rPr lang="zh-CN" altLang="en-US" dirty="0"/>
              <a:t>右对齐。</a:t>
            </a:r>
            <a:endParaRPr lang="en-US" altLang="zh-CN" dirty="0"/>
          </a:p>
          <a:p>
            <a:pPr lvl="1">
              <a:buFont typeface="Wingdings" panose="05000000000000000000" pitchFamily="2" charset="2"/>
              <a:buChar char="§"/>
            </a:pPr>
            <a:r>
              <a:rPr lang="en-US" dirty="0"/>
              <a:t>center：</a:t>
            </a:r>
            <a:r>
              <a:rPr lang="zh-CN" altLang="en-US" dirty="0"/>
              <a:t>居中。</a:t>
            </a:r>
            <a:endParaRPr lang="en-US" altLang="zh-CN" dirty="0"/>
          </a:p>
          <a:p>
            <a:pPr lvl="1">
              <a:buFont typeface="Wingdings" panose="05000000000000000000" pitchFamily="2" charset="2"/>
              <a:buChar char="§"/>
            </a:pPr>
            <a:r>
              <a:rPr lang="en-US" dirty="0"/>
              <a:t>space-between：</a:t>
            </a:r>
            <a:r>
              <a:rPr lang="zh-CN" altLang="en-US" dirty="0"/>
              <a:t>两端对齐，项目之间的间隔都相等。</a:t>
            </a:r>
            <a:endParaRPr lang="en-US" altLang="zh-CN" dirty="0"/>
          </a:p>
          <a:p>
            <a:pPr lvl="1">
              <a:buFont typeface="Wingdings" panose="05000000000000000000" pitchFamily="2" charset="2"/>
              <a:buChar char="§"/>
            </a:pPr>
            <a:r>
              <a:rPr lang="en-US" dirty="0"/>
              <a:t>space-around：</a:t>
            </a:r>
            <a:r>
              <a:rPr lang="zh-CN" altLang="en-US" dirty="0"/>
              <a:t>每个项目两侧的间隔相等。所以，项目之间的间隔比项目与边框的间隔大一倍。</a:t>
            </a:r>
            <a:endParaRPr lang="en-US" dirty="0"/>
          </a:p>
        </p:txBody>
      </p:sp>
      <p:pic>
        <p:nvPicPr>
          <p:cNvPr id="5" name="Picture 4" descr="Diagram, engineering drawing&#10;&#10;Description automatically generated">
            <a:extLst>
              <a:ext uri="{FF2B5EF4-FFF2-40B4-BE49-F238E27FC236}">
                <a16:creationId xmlns:a16="http://schemas.microsoft.com/office/drawing/2014/main" id="{5C7CF652-C4B1-2C3C-3CB2-17CFF6F360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2861" y="1861283"/>
            <a:ext cx="4341339" cy="4916545"/>
          </a:xfrm>
          <a:prstGeom prst="rect">
            <a:avLst/>
          </a:prstGeom>
        </p:spPr>
      </p:pic>
    </p:spTree>
    <p:extLst>
      <p:ext uri="{BB962C8B-B14F-4D97-AF65-F5344CB8AC3E}">
        <p14:creationId xmlns:p14="http://schemas.microsoft.com/office/powerpoint/2010/main" val="14122932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DCA14-7580-B827-E988-F1D130F015D5}"/>
              </a:ext>
            </a:extLst>
          </p:cNvPr>
          <p:cNvSpPr>
            <a:spLocks noGrp="1"/>
          </p:cNvSpPr>
          <p:nvPr>
            <p:ph type="title"/>
          </p:nvPr>
        </p:nvSpPr>
        <p:spPr/>
        <p:txBody>
          <a:bodyPr/>
          <a:lstStyle/>
          <a:p>
            <a:r>
              <a:rPr lang="en-US" altLang="zh-CN" dirty="0"/>
              <a:t>Flex</a:t>
            </a:r>
            <a:r>
              <a:rPr lang="zh-CN" altLang="en-US" dirty="0"/>
              <a:t>布局 </a:t>
            </a:r>
            <a:r>
              <a:rPr lang="en-US" altLang="zh-CN" dirty="0"/>
              <a:t>–</a:t>
            </a:r>
            <a:r>
              <a:rPr lang="zh-CN" altLang="en-US" dirty="0"/>
              <a:t> 项目属性</a:t>
            </a:r>
            <a:endParaRPr lang="en-US" dirty="0"/>
          </a:p>
        </p:txBody>
      </p:sp>
      <p:sp>
        <p:nvSpPr>
          <p:cNvPr id="4" name="Content Placeholder 3">
            <a:extLst>
              <a:ext uri="{FF2B5EF4-FFF2-40B4-BE49-F238E27FC236}">
                <a16:creationId xmlns:a16="http://schemas.microsoft.com/office/drawing/2014/main" id="{5A0E5BCE-0D7A-3FD9-4761-7D01FAB46E24}"/>
              </a:ext>
            </a:extLst>
          </p:cNvPr>
          <p:cNvSpPr>
            <a:spLocks noGrp="1"/>
          </p:cNvSpPr>
          <p:nvPr>
            <p:ph idx="1"/>
          </p:nvPr>
        </p:nvSpPr>
        <p:spPr>
          <a:xfrm>
            <a:off x="1024129" y="2286000"/>
            <a:ext cx="4652772" cy="4023360"/>
          </a:xfrm>
        </p:spPr>
        <p:txBody>
          <a:bodyPr vert="horz" lIns="45720" tIns="45720" rIns="45720" bIns="45720" rtlCol="0">
            <a:normAutofit/>
          </a:bodyPr>
          <a:lstStyle/>
          <a:p>
            <a:pPr>
              <a:buFont typeface="Wingdings" panose="05000000000000000000" pitchFamily="2" charset="2"/>
              <a:buChar char="§"/>
            </a:pPr>
            <a:r>
              <a:rPr lang="en-US" altLang="zh-CN" dirty="0"/>
              <a:t>order</a:t>
            </a:r>
            <a:r>
              <a:rPr lang="zh-CN" altLang="en-US" dirty="0"/>
              <a:t>：</a:t>
            </a:r>
            <a:r>
              <a:rPr lang="en-US" altLang="zh-CN" dirty="0"/>
              <a:t>&lt;integer&gt;</a:t>
            </a:r>
            <a:r>
              <a:rPr lang="zh-CN" altLang="en-US" dirty="0"/>
              <a:t>，项目的排列顺序。数值越小，排列越靠前，默认为</a:t>
            </a:r>
            <a:r>
              <a:rPr lang="en-US" altLang="zh-CN" dirty="0"/>
              <a:t>0</a:t>
            </a:r>
            <a:r>
              <a:rPr lang="zh-CN" altLang="en-US" dirty="0"/>
              <a:t>；</a:t>
            </a:r>
            <a:endParaRPr lang="en-US" dirty="0"/>
          </a:p>
        </p:txBody>
      </p:sp>
      <p:pic>
        <p:nvPicPr>
          <p:cNvPr id="7" name="Picture 6" descr="A picture containing furniture, wardrobe, screenshot&#10;&#10;Description automatically generated">
            <a:extLst>
              <a:ext uri="{FF2B5EF4-FFF2-40B4-BE49-F238E27FC236}">
                <a16:creationId xmlns:a16="http://schemas.microsoft.com/office/drawing/2014/main" id="{737334E8-BAFB-5AF5-F873-205B0B393B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4164" y="2212361"/>
            <a:ext cx="5541686" cy="3897869"/>
          </a:xfrm>
          <a:prstGeom prst="rect">
            <a:avLst/>
          </a:prstGeom>
        </p:spPr>
      </p:pic>
    </p:spTree>
    <p:extLst>
      <p:ext uri="{BB962C8B-B14F-4D97-AF65-F5344CB8AC3E}">
        <p14:creationId xmlns:p14="http://schemas.microsoft.com/office/powerpoint/2010/main" val="34425819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DCA14-7580-B827-E988-F1D130F015D5}"/>
              </a:ext>
            </a:extLst>
          </p:cNvPr>
          <p:cNvSpPr>
            <a:spLocks noGrp="1"/>
          </p:cNvSpPr>
          <p:nvPr>
            <p:ph type="title"/>
          </p:nvPr>
        </p:nvSpPr>
        <p:spPr/>
        <p:txBody>
          <a:bodyPr/>
          <a:lstStyle/>
          <a:p>
            <a:r>
              <a:rPr lang="en-US" altLang="zh-CN" dirty="0"/>
              <a:t>Flex</a:t>
            </a:r>
            <a:r>
              <a:rPr lang="zh-CN" altLang="en-US" dirty="0"/>
              <a:t>布局 </a:t>
            </a:r>
            <a:r>
              <a:rPr lang="en-US" altLang="zh-CN" dirty="0"/>
              <a:t>–</a:t>
            </a:r>
            <a:r>
              <a:rPr lang="zh-CN" altLang="en-US" dirty="0"/>
              <a:t> 项目属性</a:t>
            </a:r>
            <a:endParaRPr lang="en-US" dirty="0"/>
          </a:p>
        </p:txBody>
      </p:sp>
      <p:sp>
        <p:nvSpPr>
          <p:cNvPr id="4" name="Content Placeholder 3">
            <a:extLst>
              <a:ext uri="{FF2B5EF4-FFF2-40B4-BE49-F238E27FC236}">
                <a16:creationId xmlns:a16="http://schemas.microsoft.com/office/drawing/2014/main" id="{5A0E5BCE-0D7A-3FD9-4761-7D01FAB46E24}"/>
              </a:ext>
            </a:extLst>
          </p:cNvPr>
          <p:cNvSpPr>
            <a:spLocks noGrp="1"/>
          </p:cNvSpPr>
          <p:nvPr>
            <p:ph idx="1"/>
          </p:nvPr>
        </p:nvSpPr>
        <p:spPr>
          <a:xfrm>
            <a:off x="1024129" y="2286000"/>
            <a:ext cx="4652772" cy="4023360"/>
          </a:xfrm>
        </p:spPr>
        <p:txBody>
          <a:bodyPr vert="horz" lIns="45720" tIns="45720" rIns="45720" bIns="45720" rtlCol="0">
            <a:normAutofit/>
          </a:bodyPr>
          <a:lstStyle/>
          <a:p>
            <a:pPr>
              <a:buFont typeface="Wingdings" panose="05000000000000000000" pitchFamily="2" charset="2"/>
              <a:buChar char="§"/>
            </a:pPr>
            <a:r>
              <a:rPr lang="en-US" altLang="zh-CN" dirty="0"/>
              <a:t>flex-grow: &lt;number&gt;</a:t>
            </a:r>
            <a:r>
              <a:rPr lang="zh-CN" altLang="en-US" dirty="0"/>
              <a:t>，项目的放大比例，默认为</a:t>
            </a:r>
            <a:r>
              <a:rPr lang="en-US" altLang="zh-CN" dirty="0"/>
              <a:t>0</a:t>
            </a:r>
            <a:r>
              <a:rPr lang="zh-CN" altLang="en-US" dirty="0"/>
              <a:t>，即如果存在剩余空间，也不放大：​​​​​​</a:t>
            </a:r>
            <a:endParaRPr lang="en-US" altLang="zh-CN" dirty="0"/>
          </a:p>
          <a:p>
            <a:pPr lvl="1">
              <a:buFont typeface="Wingdings" panose="05000000000000000000" pitchFamily="2" charset="2"/>
              <a:buChar char="§"/>
            </a:pPr>
            <a:r>
              <a:rPr lang="en-US" altLang="zh-CN" dirty="0"/>
              <a:t>​​</a:t>
            </a:r>
            <a:r>
              <a:rPr lang="zh-CN" altLang="en-US" dirty="0"/>
              <a:t>如果所有项目的</a:t>
            </a:r>
            <a:r>
              <a:rPr lang="en-US" altLang="zh-CN" dirty="0"/>
              <a:t>flex-grow</a:t>
            </a:r>
            <a:r>
              <a:rPr lang="zh-CN" altLang="en-US" dirty="0"/>
              <a:t>值都为</a:t>
            </a:r>
            <a:r>
              <a:rPr lang="en-US" altLang="zh-CN" dirty="0"/>
              <a:t>1</a:t>
            </a:r>
            <a:r>
              <a:rPr lang="zh-CN" altLang="en-US" dirty="0"/>
              <a:t>，则它们将等分剩余空间（如果有的话）。</a:t>
            </a:r>
            <a:endParaRPr lang="en-US" altLang="zh-CN" dirty="0"/>
          </a:p>
          <a:p>
            <a:pPr lvl="1">
              <a:buFont typeface="Wingdings" panose="05000000000000000000" pitchFamily="2" charset="2"/>
              <a:buChar char="§"/>
            </a:pPr>
            <a:r>
              <a:rPr lang="zh-CN" altLang="en-US" dirty="0"/>
              <a:t>如果一个项目的</a:t>
            </a:r>
            <a:r>
              <a:rPr lang="en-US" altLang="zh-CN" dirty="0"/>
              <a:t>flex-grow</a:t>
            </a:r>
            <a:r>
              <a:rPr lang="zh-CN" altLang="en-US" dirty="0"/>
              <a:t>属性为</a:t>
            </a:r>
            <a:r>
              <a:rPr lang="en-US" altLang="zh-CN" dirty="0"/>
              <a:t>2</a:t>
            </a:r>
            <a:r>
              <a:rPr lang="zh-CN" altLang="en-US" dirty="0"/>
              <a:t>，其他项目都为</a:t>
            </a:r>
            <a:r>
              <a:rPr lang="en-US" altLang="zh-CN" dirty="0"/>
              <a:t>1</a:t>
            </a:r>
            <a:r>
              <a:rPr lang="zh-CN" altLang="en-US" dirty="0"/>
              <a:t>，则前者占据的剩余空间将比其他项多一倍，整体按比例填充剩余空间。</a:t>
            </a:r>
            <a:endParaRPr lang="en-US" dirty="0"/>
          </a:p>
        </p:txBody>
      </p:sp>
      <p:pic>
        <p:nvPicPr>
          <p:cNvPr id="6" name="Picture 5" descr="Rectangle&#10;&#10;Description automatically generated with medium confidence">
            <a:extLst>
              <a:ext uri="{FF2B5EF4-FFF2-40B4-BE49-F238E27FC236}">
                <a16:creationId xmlns:a16="http://schemas.microsoft.com/office/drawing/2014/main" id="{13CACF1A-F983-7777-4F87-473892F4F7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1243" y="2642620"/>
            <a:ext cx="6088602" cy="2130549"/>
          </a:xfrm>
          <a:prstGeom prst="rect">
            <a:avLst/>
          </a:prstGeom>
        </p:spPr>
      </p:pic>
    </p:spTree>
    <p:extLst>
      <p:ext uri="{BB962C8B-B14F-4D97-AF65-F5344CB8AC3E}">
        <p14:creationId xmlns:p14="http://schemas.microsoft.com/office/powerpoint/2010/main" val="2040481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155DC-C485-6EFB-BC8F-656B4CBE6951}"/>
              </a:ext>
            </a:extLst>
          </p:cNvPr>
          <p:cNvSpPr>
            <a:spLocks noGrp="1"/>
          </p:cNvSpPr>
          <p:nvPr>
            <p:ph type="title"/>
          </p:nvPr>
        </p:nvSpPr>
        <p:spPr/>
        <p:txBody>
          <a:bodyPr/>
          <a:lstStyle/>
          <a:p>
            <a:r>
              <a:rPr lang="zh-CN" altLang="en-US" dirty="0"/>
              <a:t>目录</a:t>
            </a:r>
            <a:endParaRPr lang="en-US" dirty="0"/>
          </a:p>
        </p:txBody>
      </p:sp>
      <p:sp>
        <p:nvSpPr>
          <p:cNvPr id="3" name="Content Placeholder 2">
            <a:extLst>
              <a:ext uri="{FF2B5EF4-FFF2-40B4-BE49-F238E27FC236}">
                <a16:creationId xmlns:a16="http://schemas.microsoft.com/office/drawing/2014/main" id="{85F75785-4DEA-F311-43FC-73945A3C672F}"/>
              </a:ext>
            </a:extLst>
          </p:cNvPr>
          <p:cNvSpPr>
            <a:spLocks noGrp="1"/>
          </p:cNvSpPr>
          <p:nvPr>
            <p:ph idx="1"/>
          </p:nvPr>
        </p:nvSpPr>
        <p:spPr/>
        <p:txBody>
          <a:bodyPr/>
          <a:lstStyle/>
          <a:p>
            <a:pPr>
              <a:buFont typeface="Wingdings" panose="05000000000000000000" pitchFamily="2" charset="2"/>
              <a:buChar char="§"/>
            </a:pPr>
            <a:r>
              <a:rPr lang="zh-CN" altLang="en-US" dirty="0">
                <a:solidFill>
                  <a:srgbClr val="00B0F0"/>
                </a:solidFill>
              </a:rPr>
              <a:t>基本知识</a:t>
            </a:r>
            <a:endParaRPr lang="en-US" altLang="zh-CN" dirty="0">
              <a:solidFill>
                <a:srgbClr val="00B0F0"/>
              </a:solidFill>
            </a:endParaRPr>
          </a:p>
          <a:p>
            <a:pPr>
              <a:buFont typeface="Wingdings" panose="05000000000000000000" pitchFamily="2" charset="2"/>
              <a:buChar char="§"/>
            </a:pPr>
            <a:r>
              <a:rPr lang="zh-CN" altLang="en-US" dirty="0"/>
              <a:t>浮动和定位</a:t>
            </a:r>
            <a:endParaRPr lang="en-US" altLang="zh-CN" dirty="0"/>
          </a:p>
          <a:p>
            <a:pPr>
              <a:buFont typeface="Wingdings" panose="05000000000000000000" pitchFamily="2" charset="2"/>
              <a:buChar char="§"/>
            </a:pPr>
            <a:r>
              <a:rPr lang="en-US" altLang="zh-CN" dirty="0"/>
              <a:t>Flex</a:t>
            </a:r>
            <a:r>
              <a:rPr lang="zh-CN" altLang="en-US" dirty="0"/>
              <a:t>布局</a:t>
            </a:r>
            <a:endParaRPr lang="en-US" altLang="zh-CN" dirty="0"/>
          </a:p>
        </p:txBody>
      </p:sp>
    </p:spTree>
    <p:extLst>
      <p:ext uri="{BB962C8B-B14F-4D97-AF65-F5344CB8AC3E}">
        <p14:creationId xmlns:p14="http://schemas.microsoft.com/office/powerpoint/2010/main" val="16077516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DCA14-7580-B827-E988-F1D130F015D5}"/>
              </a:ext>
            </a:extLst>
          </p:cNvPr>
          <p:cNvSpPr>
            <a:spLocks noGrp="1"/>
          </p:cNvSpPr>
          <p:nvPr>
            <p:ph type="title"/>
          </p:nvPr>
        </p:nvSpPr>
        <p:spPr/>
        <p:txBody>
          <a:bodyPr/>
          <a:lstStyle/>
          <a:p>
            <a:r>
              <a:rPr lang="en-US" altLang="zh-CN" dirty="0"/>
              <a:t>Flex</a:t>
            </a:r>
            <a:r>
              <a:rPr lang="zh-CN" altLang="en-US" dirty="0"/>
              <a:t>布局 </a:t>
            </a:r>
            <a:r>
              <a:rPr lang="en-US" altLang="zh-CN" dirty="0"/>
              <a:t>–</a:t>
            </a:r>
            <a:r>
              <a:rPr lang="zh-CN" altLang="en-US" dirty="0"/>
              <a:t> 项目属性</a:t>
            </a:r>
            <a:endParaRPr lang="en-US" dirty="0"/>
          </a:p>
        </p:txBody>
      </p:sp>
      <p:sp>
        <p:nvSpPr>
          <p:cNvPr id="4" name="Content Placeholder 3">
            <a:extLst>
              <a:ext uri="{FF2B5EF4-FFF2-40B4-BE49-F238E27FC236}">
                <a16:creationId xmlns:a16="http://schemas.microsoft.com/office/drawing/2014/main" id="{5A0E5BCE-0D7A-3FD9-4761-7D01FAB46E24}"/>
              </a:ext>
            </a:extLst>
          </p:cNvPr>
          <p:cNvSpPr>
            <a:spLocks noGrp="1"/>
          </p:cNvSpPr>
          <p:nvPr>
            <p:ph idx="1"/>
          </p:nvPr>
        </p:nvSpPr>
        <p:spPr>
          <a:xfrm>
            <a:off x="1024129" y="2286000"/>
            <a:ext cx="4652772" cy="4023360"/>
          </a:xfrm>
        </p:spPr>
        <p:txBody>
          <a:bodyPr vert="horz" lIns="45720" tIns="45720" rIns="45720" bIns="45720" rtlCol="0">
            <a:normAutofit fontScale="77500" lnSpcReduction="20000"/>
          </a:bodyPr>
          <a:lstStyle/>
          <a:p>
            <a:pPr>
              <a:buFont typeface="Wingdings" panose="05000000000000000000" pitchFamily="2" charset="2"/>
              <a:buChar char="§"/>
            </a:pPr>
            <a:r>
              <a:rPr lang="en-US" altLang="zh-CN" dirty="0"/>
              <a:t>flex-shrink</a:t>
            </a:r>
            <a:r>
              <a:rPr lang="zh-CN" altLang="en-US" dirty="0"/>
              <a:t>：</a:t>
            </a:r>
            <a:r>
              <a:rPr lang="en-US" altLang="zh-CN" dirty="0"/>
              <a:t>&lt;number&gt;</a:t>
            </a:r>
            <a:r>
              <a:rPr lang="zh-CN" altLang="en-US" dirty="0"/>
              <a:t>，定义了项目的缩小比例，默认为</a:t>
            </a:r>
            <a:r>
              <a:rPr lang="en-US" altLang="zh-CN" dirty="0"/>
              <a:t>1</a:t>
            </a:r>
            <a:r>
              <a:rPr lang="zh-CN" altLang="en-US" dirty="0"/>
              <a:t>，如果空间不足，该项目将缩小</a:t>
            </a:r>
            <a:endParaRPr lang="en-US" altLang="zh-CN" dirty="0"/>
          </a:p>
          <a:p>
            <a:pPr lvl="1">
              <a:buFont typeface="Wingdings" panose="05000000000000000000" pitchFamily="2" charset="2"/>
              <a:buChar char="§"/>
            </a:pPr>
            <a:r>
              <a:rPr lang="en-US" altLang="zh-CN" dirty="0"/>
              <a:t>​​</a:t>
            </a:r>
            <a:r>
              <a:rPr lang="zh-CN" altLang="en-US" dirty="0"/>
              <a:t>如果所有项目的</a:t>
            </a:r>
            <a:r>
              <a:rPr lang="en-US" altLang="zh-CN" dirty="0"/>
              <a:t>flex-shrink</a:t>
            </a:r>
            <a:r>
              <a:rPr lang="zh-CN" altLang="en-US" dirty="0"/>
              <a:t>属性都为</a:t>
            </a:r>
            <a:r>
              <a:rPr lang="en-US" altLang="zh-CN" dirty="0"/>
              <a:t>1</a:t>
            </a:r>
            <a:r>
              <a:rPr lang="zh-CN" altLang="en-US" dirty="0"/>
              <a:t>，当空间不足时，都将等比缩小。</a:t>
            </a:r>
            <a:endParaRPr lang="en-US" altLang="zh-CN" dirty="0"/>
          </a:p>
          <a:p>
            <a:pPr lvl="1">
              <a:buFont typeface="Wingdings" panose="05000000000000000000" pitchFamily="2" charset="2"/>
              <a:buChar char="§"/>
            </a:pPr>
            <a:r>
              <a:rPr lang="zh-CN" altLang="en-US" dirty="0"/>
              <a:t>如果一个项目的</a:t>
            </a:r>
            <a:r>
              <a:rPr lang="en-US" altLang="zh-CN" dirty="0"/>
              <a:t>flex-shrink</a:t>
            </a:r>
            <a:r>
              <a:rPr lang="zh-CN" altLang="en-US" dirty="0"/>
              <a:t>属性为</a:t>
            </a:r>
            <a:r>
              <a:rPr lang="en-US" altLang="zh-CN" dirty="0"/>
              <a:t>0</a:t>
            </a:r>
            <a:r>
              <a:rPr lang="zh-CN" altLang="en-US" dirty="0"/>
              <a:t>，其他项目都为</a:t>
            </a:r>
            <a:r>
              <a:rPr lang="en-US" altLang="zh-CN" dirty="0"/>
              <a:t>1</a:t>
            </a:r>
            <a:r>
              <a:rPr lang="zh-CN" altLang="en-US" dirty="0"/>
              <a:t>，则空间不足时，前者不缩小，负值对该属性无效。</a:t>
            </a:r>
            <a:endParaRPr lang="en-US" altLang="zh-CN" dirty="0"/>
          </a:p>
          <a:p>
            <a:pPr marL="0" indent="0">
              <a:buNone/>
            </a:pPr>
            <a:r>
              <a:rPr lang="zh-CN" altLang="en-US" dirty="0">
                <a:solidFill>
                  <a:schemeClr val="tx1">
                    <a:lumMod val="50000"/>
                    <a:lumOff val="50000"/>
                  </a:schemeClr>
                </a:solidFill>
              </a:rPr>
              <a:t>如一个容器宽</a:t>
            </a:r>
            <a:r>
              <a:rPr lang="en-US" altLang="zh-CN" dirty="0">
                <a:solidFill>
                  <a:schemeClr val="tx1">
                    <a:lumMod val="50000"/>
                    <a:lumOff val="50000"/>
                  </a:schemeClr>
                </a:solidFill>
              </a:rPr>
              <a:t>200px</a:t>
            </a:r>
            <a:r>
              <a:rPr lang="zh-CN" altLang="en-US" dirty="0">
                <a:solidFill>
                  <a:schemeClr val="tx1">
                    <a:lumMod val="50000"/>
                    <a:lumOff val="50000"/>
                  </a:schemeClr>
                </a:solidFill>
              </a:rPr>
              <a:t>，里面有</a:t>
            </a:r>
            <a:r>
              <a:rPr lang="en-US" altLang="zh-CN" dirty="0">
                <a:solidFill>
                  <a:schemeClr val="tx1">
                    <a:lumMod val="50000"/>
                    <a:lumOff val="50000"/>
                  </a:schemeClr>
                </a:solidFill>
              </a:rPr>
              <a:t>4</a:t>
            </a:r>
            <a:r>
              <a:rPr lang="zh-CN" altLang="en-US" dirty="0">
                <a:solidFill>
                  <a:schemeClr val="tx1">
                    <a:lumMod val="50000"/>
                    <a:lumOff val="50000"/>
                  </a:schemeClr>
                </a:solidFill>
              </a:rPr>
              <a:t>个项目，它们的宽度都为</a:t>
            </a:r>
            <a:r>
              <a:rPr lang="en-US" altLang="zh-CN" dirty="0">
                <a:solidFill>
                  <a:schemeClr val="tx1">
                    <a:lumMod val="50000"/>
                    <a:lumOff val="50000"/>
                  </a:schemeClr>
                </a:solidFill>
              </a:rPr>
              <a:t>60px</a:t>
            </a:r>
            <a:r>
              <a:rPr lang="zh-CN" altLang="en-US" dirty="0">
                <a:solidFill>
                  <a:schemeClr val="tx1">
                    <a:lumMod val="50000"/>
                    <a:lumOff val="50000"/>
                  </a:schemeClr>
                </a:solidFill>
              </a:rPr>
              <a:t>，那么整体宽度就是</a:t>
            </a:r>
            <a:r>
              <a:rPr lang="en-US" altLang="zh-CN" dirty="0">
                <a:solidFill>
                  <a:schemeClr val="tx1">
                    <a:lumMod val="50000"/>
                    <a:lumOff val="50000"/>
                  </a:schemeClr>
                </a:solidFill>
              </a:rPr>
              <a:t>4×60=240px</a:t>
            </a:r>
            <a:r>
              <a:rPr lang="zh-CN" altLang="en-US" dirty="0">
                <a:solidFill>
                  <a:schemeClr val="tx1">
                    <a:lumMod val="50000"/>
                    <a:lumOff val="50000"/>
                  </a:schemeClr>
                </a:solidFill>
              </a:rPr>
              <a:t>，比容器多了</a:t>
            </a:r>
            <a:r>
              <a:rPr lang="en-US" altLang="zh-CN" dirty="0">
                <a:solidFill>
                  <a:schemeClr val="tx1">
                    <a:lumMod val="50000"/>
                    <a:lumOff val="50000"/>
                  </a:schemeClr>
                </a:solidFill>
              </a:rPr>
              <a:t>40px</a:t>
            </a:r>
            <a:r>
              <a:rPr lang="zh-CN" altLang="en-US" dirty="0">
                <a:solidFill>
                  <a:schemeClr val="tx1">
                    <a:lumMod val="50000"/>
                    <a:lumOff val="50000"/>
                  </a:schemeClr>
                </a:solidFill>
              </a:rPr>
              <a:t>：</a:t>
            </a:r>
            <a:endParaRPr lang="en-US" altLang="zh-CN" dirty="0">
              <a:solidFill>
                <a:schemeClr val="tx1">
                  <a:lumMod val="50000"/>
                  <a:lumOff val="50000"/>
                </a:schemeClr>
              </a:solidFill>
            </a:endParaRPr>
          </a:p>
          <a:p>
            <a:pPr marL="0" indent="0">
              <a:buNone/>
            </a:pPr>
            <a:r>
              <a:rPr lang="zh-CN" altLang="en-US" dirty="0">
                <a:solidFill>
                  <a:schemeClr val="tx1">
                    <a:lumMod val="50000"/>
                    <a:lumOff val="50000"/>
                  </a:schemeClr>
                </a:solidFill>
              </a:rPr>
              <a:t>如果这</a:t>
            </a:r>
            <a:r>
              <a:rPr lang="en-US" altLang="zh-CN" dirty="0">
                <a:solidFill>
                  <a:schemeClr val="tx1">
                    <a:lumMod val="50000"/>
                    <a:lumOff val="50000"/>
                  </a:schemeClr>
                </a:solidFill>
              </a:rPr>
              <a:t>4</a:t>
            </a:r>
            <a:r>
              <a:rPr lang="zh-CN" altLang="en-US" dirty="0">
                <a:solidFill>
                  <a:schemeClr val="tx1">
                    <a:lumMod val="50000"/>
                    <a:lumOff val="50000"/>
                  </a:schemeClr>
                </a:solidFill>
              </a:rPr>
              <a:t>个项目的</a:t>
            </a:r>
            <a:r>
              <a:rPr lang="en-US" altLang="zh-CN" dirty="0">
                <a:solidFill>
                  <a:schemeClr val="tx1">
                    <a:lumMod val="50000"/>
                    <a:lumOff val="50000"/>
                  </a:schemeClr>
                </a:solidFill>
              </a:rPr>
              <a:t>flex-shrink</a:t>
            </a:r>
            <a:r>
              <a:rPr lang="zh-CN" altLang="en-US" dirty="0">
                <a:solidFill>
                  <a:schemeClr val="tx1">
                    <a:lumMod val="50000"/>
                    <a:lumOff val="50000"/>
                  </a:schemeClr>
                </a:solidFill>
              </a:rPr>
              <a:t>值分别为</a:t>
            </a:r>
            <a:r>
              <a:rPr lang="en-US" altLang="zh-CN" dirty="0">
                <a:solidFill>
                  <a:schemeClr val="tx1">
                    <a:lumMod val="50000"/>
                    <a:lumOff val="50000"/>
                  </a:schemeClr>
                </a:solidFill>
              </a:rPr>
              <a:t>1</a:t>
            </a:r>
            <a:r>
              <a:rPr lang="zh-CN" altLang="en-US" dirty="0">
                <a:solidFill>
                  <a:schemeClr val="tx1">
                    <a:lumMod val="50000"/>
                    <a:lumOff val="50000"/>
                  </a:schemeClr>
                </a:solidFill>
              </a:rPr>
              <a:t>、</a:t>
            </a:r>
            <a:r>
              <a:rPr lang="en-US" altLang="zh-CN" dirty="0">
                <a:solidFill>
                  <a:schemeClr val="tx1">
                    <a:lumMod val="50000"/>
                    <a:lumOff val="50000"/>
                  </a:schemeClr>
                </a:solidFill>
              </a:rPr>
              <a:t>2</a:t>
            </a:r>
            <a:r>
              <a:rPr lang="zh-CN" altLang="en-US" dirty="0">
                <a:solidFill>
                  <a:schemeClr val="tx1">
                    <a:lumMod val="50000"/>
                    <a:lumOff val="50000"/>
                  </a:schemeClr>
                </a:solidFill>
              </a:rPr>
              <a:t>、</a:t>
            </a:r>
            <a:r>
              <a:rPr lang="en-US" altLang="zh-CN" dirty="0">
                <a:solidFill>
                  <a:schemeClr val="tx1">
                    <a:lumMod val="50000"/>
                    <a:lumOff val="50000"/>
                  </a:schemeClr>
                </a:solidFill>
              </a:rPr>
              <a:t>1</a:t>
            </a:r>
            <a:r>
              <a:rPr lang="zh-CN" altLang="en-US" dirty="0">
                <a:solidFill>
                  <a:schemeClr val="tx1">
                    <a:lumMod val="50000"/>
                    <a:lumOff val="50000"/>
                  </a:schemeClr>
                </a:solidFill>
              </a:rPr>
              <a:t>、</a:t>
            </a:r>
            <a:r>
              <a:rPr lang="en-US" altLang="zh-CN" dirty="0">
                <a:solidFill>
                  <a:schemeClr val="tx1">
                    <a:lumMod val="50000"/>
                    <a:lumOff val="50000"/>
                  </a:schemeClr>
                </a:solidFill>
              </a:rPr>
              <a:t>3</a:t>
            </a:r>
            <a:r>
              <a:rPr lang="zh-CN" altLang="en-US" dirty="0">
                <a:solidFill>
                  <a:schemeClr val="tx1">
                    <a:lumMod val="50000"/>
                    <a:lumOff val="50000"/>
                  </a:schemeClr>
                </a:solidFill>
              </a:rPr>
              <a:t>，那么它们的宽度分别按比例减少</a:t>
            </a:r>
            <a:endParaRPr lang="en-US" altLang="zh-CN" dirty="0">
              <a:solidFill>
                <a:schemeClr val="tx1">
                  <a:lumMod val="50000"/>
                  <a:lumOff val="50000"/>
                </a:schemeClr>
              </a:solidFill>
            </a:endParaRPr>
          </a:p>
          <a:p>
            <a:pPr lvl="1">
              <a:buFont typeface="Wingdings" panose="05000000000000000000" pitchFamily="2" charset="2"/>
              <a:buChar char="§"/>
            </a:pPr>
            <a:r>
              <a:rPr lang="en-US" altLang="zh-CN" dirty="0">
                <a:solidFill>
                  <a:schemeClr val="tx1">
                    <a:lumMod val="50000"/>
                    <a:lumOff val="50000"/>
                  </a:schemeClr>
                </a:solidFill>
              </a:rPr>
              <a:t>40px × 1 / (1+2+1+4) = 5px</a:t>
            </a:r>
          </a:p>
          <a:p>
            <a:pPr lvl="1">
              <a:buFont typeface="Wingdings" panose="05000000000000000000" pitchFamily="2" charset="2"/>
              <a:buChar char="§"/>
            </a:pPr>
            <a:r>
              <a:rPr lang="en-US" altLang="zh-CN" dirty="0">
                <a:solidFill>
                  <a:schemeClr val="tx1">
                    <a:lumMod val="50000"/>
                    <a:lumOff val="50000"/>
                  </a:schemeClr>
                </a:solidFill>
              </a:rPr>
              <a:t>40px × 2 / (1+2+1+4) = 10px</a:t>
            </a:r>
          </a:p>
          <a:p>
            <a:pPr lvl="1">
              <a:buFont typeface="Wingdings" panose="05000000000000000000" pitchFamily="2" charset="2"/>
              <a:buChar char="§"/>
            </a:pPr>
            <a:r>
              <a:rPr lang="en-US" altLang="zh-CN" dirty="0">
                <a:solidFill>
                  <a:schemeClr val="tx1">
                    <a:lumMod val="50000"/>
                    <a:lumOff val="50000"/>
                  </a:schemeClr>
                </a:solidFill>
              </a:rPr>
              <a:t>40px × 1 /(1+2+1+4) = 5px</a:t>
            </a:r>
          </a:p>
          <a:p>
            <a:pPr lvl="1">
              <a:buFont typeface="Wingdings" panose="05000000000000000000" pitchFamily="2" charset="2"/>
              <a:buChar char="§"/>
            </a:pPr>
            <a:r>
              <a:rPr lang="en-US" altLang="zh-CN" dirty="0">
                <a:solidFill>
                  <a:schemeClr val="tx1">
                    <a:lumMod val="50000"/>
                    <a:lumOff val="50000"/>
                  </a:schemeClr>
                </a:solidFill>
              </a:rPr>
              <a:t>40px × 4 / (1+2+1+4) = 20px</a:t>
            </a:r>
          </a:p>
          <a:p>
            <a:pPr marL="0" indent="0">
              <a:buNone/>
            </a:pPr>
            <a:r>
              <a:rPr lang="zh-CN" altLang="en-US" dirty="0">
                <a:solidFill>
                  <a:schemeClr val="tx1">
                    <a:lumMod val="50000"/>
                    <a:lumOff val="50000"/>
                  </a:schemeClr>
                </a:solidFill>
              </a:rPr>
              <a:t>缩小后它们的宽度分别为：</a:t>
            </a:r>
            <a:r>
              <a:rPr lang="en-US" altLang="zh-CN" dirty="0">
                <a:solidFill>
                  <a:schemeClr val="tx1">
                    <a:lumMod val="50000"/>
                    <a:lumOff val="50000"/>
                  </a:schemeClr>
                </a:solidFill>
              </a:rPr>
              <a:t>55px</a:t>
            </a:r>
            <a:r>
              <a:rPr lang="zh-CN" altLang="en-US" dirty="0">
                <a:solidFill>
                  <a:schemeClr val="tx1">
                    <a:lumMod val="50000"/>
                    <a:lumOff val="50000"/>
                  </a:schemeClr>
                </a:solidFill>
              </a:rPr>
              <a:t>、</a:t>
            </a:r>
            <a:r>
              <a:rPr lang="en-US" altLang="zh-CN" dirty="0">
                <a:solidFill>
                  <a:schemeClr val="tx1">
                    <a:lumMod val="50000"/>
                    <a:lumOff val="50000"/>
                  </a:schemeClr>
                </a:solidFill>
              </a:rPr>
              <a:t>50px</a:t>
            </a:r>
            <a:r>
              <a:rPr lang="zh-CN" altLang="en-US" dirty="0">
                <a:solidFill>
                  <a:schemeClr val="tx1">
                    <a:lumMod val="50000"/>
                    <a:lumOff val="50000"/>
                  </a:schemeClr>
                </a:solidFill>
              </a:rPr>
              <a:t>、</a:t>
            </a:r>
            <a:r>
              <a:rPr lang="en-US" altLang="zh-CN" dirty="0">
                <a:solidFill>
                  <a:schemeClr val="tx1">
                    <a:lumMod val="50000"/>
                    <a:lumOff val="50000"/>
                  </a:schemeClr>
                </a:solidFill>
              </a:rPr>
              <a:t>55px</a:t>
            </a:r>
            <a:r>
              <a:rPr lang="zh-CN" altLang="en-US" dirty="0">
                <a:solidFill>
                  <a:schemeClr val="tx1">
                    <a:lumMod val="50000"/>
                    <a:lumOff val="50000"/>
                  </a:schemeClr>
                </a:solidFill>
              </a:rPr>
              <a:t>、</a:t>
            </a:r>
            <a:r>
              <a:rPr lang="en-US" altLang="zh-CN" dirty="0">
                <a:solidFill>
                  <a:schemeClr val="tx1">
                    <a:lumMod val="50000"/>
                    <a:lumOff val="50000"/>
                  </a:schemeClr>
                </a:solidFill>
              </a:rPr>
              <a:t>40px</a:t>
            </a:r>
            <a:r>
              <a:rPr lang="zh-CN" altLang="en-US" dirty="0">
                <a:solidFill>
                  <a:schemeClr val="tx1">
                    <a:lumMod val="50000"/>
                    <a:lumOff val="50000"/>
                  </a:schemeClr>
                </a:solidFill>
              </a:rPr>
              <a:t>。</a:t>
            </a:r>
          </a:p>
          <a:p>
            <a:pPr>
              <a:buFont typeface="Wingdings" panose="05000000000000000000" pitchFamily="2" charset="2"/>
              <a:buChar char="§"/>
            </a:pPr>
            <a:endParaRPr lang="en-US" dirty="0"/>
          </a:p>
        </p:txBody>
      </p:sp>
      <p:pic>
        <p:nvPicPr>
          <p:cNvPr id="7" name="Picture 6" descr="Diagram&#10;&#10;Description automatically generated">
            <a:extLst>
              <a:ext uri="{FF2B5EF4-FFF2-40B4-BE49-F238E27FC236}">
                <a16:creationId xmlns:a16="http://schemas.microsoft.com/office/drawing/2014/main" id="{81FEE9EE-B930-D92A-9489-17EC01A3F1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5101" y="1228725"/>
            <a:ext cx="4137302" cy="3695700"/>
          </a:xfrm>
          <a:prstGeom prst="rect">
            <a:avLst/>
          </a:prstGeom>
        </p:spPr>
      </p:pic>
    </p:spTree>
    <p:extLst>
      <p:ext uri="{BB962C8B-B14F-4D97-AF65-F5344CB8AC3E}">
        <p14:creationId xmlns:p14="http://schemas.microsoft.com/office/powerpoint/2010/main" val="21737081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DCA14-7580-B827-E988-F1D130F015D5}"/>
              </a:ext>
            </a:extLst>
          </p:cNvPr>
          <p:cNvSpPr>
            <a:spLocks noGrp="1"/>
          </p:cNvSpPr>
          <p:nvPr>
            <p:ph type="title"/>
          </p:nvPr>
        </p:nvSpPr>
        <p:spPr/>
        <p:txBody>
          <a:bodyPr/>
          <a:lstStyle/>
          <a:p>
            <a:r>
              <a:rPr lang="en-US" altLang="zh-CN" dirty="0"/>
              <a:t>Flex</a:t>
            </a:r>
            <a:r>
              <a:rPr lang="zh-CN" altLang="en-US" dirty="0"/>
              <a:t>布局 </a:t>
            </a:r>
            <a:r>
              <a:rPr lang="en-US" altLang="zh-CN" dirty="0"/>
              <a:t>–</a:t>
            </a:r>
            <a:r>
              <a:rPr lang="zh-CN" altLang="en-US" dirty="0"/>
              <a:t> 项目属性</a:t>
            </a:r>
            <a:endParaRPr lang="en-US" dirty="0"/>
          </a:p>
        </p:txBody>
      </p:sp>
      <p:sp>
        <p:nvSpPr>
          <p:cNvPr id="4" name="Content Placeholder 3">
            <a:extLst>
              <a:ext uri="{FF2B5EF4-FFF2-40B4-BE49-F238E27FC236}">
                <a16:creationId xmlns:a16="http://schemas.microsoft.com/office/drawing/2014/main" id="{5A0E5BCE-0D7A-3FD9-4761-7D01FAB46E24}"/>
              </a:ext>
            </a:extLst>
          </p:cNvPr>
          <p:cNvSpPr>
            <a:spLocks noGrp="1"/>
          </p:cNvSpPr>
          <p:nvPr>
            <p:ph idx="1"/>
          </p:nvPr>
        </p:nvSpPr>
        <p:spPr>
          <a:xfrm>
            <a:off x="1024129" y="2286000"/>
            <a:ext cx="4652772" cy="4023360"/>
          </a:xfrm>
        </p:spPr>
        <p:txBody>
          <a:bodyPr vert="horz" lIns="45720" tIns="45720" rIns="45720" bIns="45720" rtlCol="0">
            <a:normAutofit/>
          </a:bodyPr>
          <a:lstStyle/>
          <a:p>
            <a:pPr>
              <a:buFont typeface="Wingdings" panose="05000000000000000000" pitchFamily="2" charset="2"/>
              <a:buChar char="§"/>
            </a:pPr>
            <a:r>
              <a:rPr lang="en-US" altLang="zh-CN" dirty="0"/>
              <a:t>flex-basis</a:t>
            </a:r>
            <a:r>
              <a:rPr lang="zh-CN" altLang="en-US" dirty="0"/>
              <a:t>：</a:t>
            </a:r>
            <a:r>
              <a:rPr lang="en-US" altLang="zh-CN" dirty="0"/>
              <a:t> &lt;length&gt; | auto</a:t>
            </a:r>
            <a:r>
              <a:rPr lang="zh-CN" altLang="en-US" dirty="0"/>
              <a:t>，用来定义伸缩项目的基准值，剩余的空间将按比例进行缩放。</a:t>
            </a:r>
            <a:endParaRPr lang="en-US" altLang="zh-CN" dirty="0"/>
          </a:p>
          <a:p>
            <a:pPr>
              <a:buFont typeface="Wingdings" panose="05000000000000000000" pitchFamily="2" charset="2"/>
              <a:buChar char="§"/>
            </a:pPr>
            <a:r>
              <a:rPr lang="zh-CN" altLang="en-US" dirty="0"/>
              <a:t>它的默认值为</a:t>
            </a:r>
            <a:r>
              <a:rPr lang="en-US" altLang="zh-CN" dirty="0"/>
              <a:t>auto</a:t>
            </a:r>
            <a:r>
              <a:rPr lang="zh-CN" altLang="en-US" dirty="0"/>
              <a:t>，即项目的本来大小。可以设为跟</a:t>
            </a:r>
            <a:r>
              <a:rPr lang="en-US" altLang="zh-CN" dirty="0"/>
              <a:t>width</a:t>
            </a:r>
            <a:r>
              <a:rPr lang="zh-CN" altLang="en-US" dirty="0"/>
              <a:t>或</a:t>
            </a:r>
            <a:r>
              <a:rPr lang="en-US" altLang="zh-CN" dirty="0"/>
              <a:t>height</a:t>
            </a:r>
            <a:r>
              <a:rPr lang="zh-CN" altLang="en-US" dirty="0"/>
              <a:t>属性一样的固定值，如</a:t>
            </a:r>
            <a:r>
              <a:rPr lang="en-US" altLang="zh-CN" dirty="0"/>
              <a:t>320px</a:t>
            </a:r>
            <a:r>
              <a:rPr lang="zh-CN" altLang="en-US" dirty="0"/>
              <a:t>，这样项目将占据固定空间。</a:t>
            </a:r>
            <a:endParaRPr lang="en-US" dirty="0"/>
          </a:p>
        </p:txBody>
      </p:sp>
    </p:spTree>
    <p:extLst>
      <p:ext uri="{BB962C8B-B14F-4D97-AF65-F5344CB8AC3E}">
        <p14:creationId xmlns:p14="http://schemas.microsoft.com/office/powerpoint/2010/main" val="9658772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DCA14-7580-B827-E988-F1D130F015D5}"/>
              </a:ext>
            </a:extLst>
          </p:cNvPr>
          <p:cNvSpPr>
            <a:spLocks noGrp="1"/>
          </p:cNvSpPr>
          <p:nvPr>
            <p:ph type="title"/>
          </p:nvPr>
        </p:nvSpPr>
        <p:spPr/>
        <p:txBody>
          <a:bodyPr/>
          <a:lstStyle/>
          <a:p>
            <a:r>
              <a:rPr lang="en-US" altLang="zh-CN" dirty="0"/>
              <a:t>Flex</a:t>
            </a:r>
            <a:r>
              <a:rPr lang="zh-CN" altLang="en-US" dirty="0"/>
              <a:t>布局 </a:t>
            </a:r>
            <a:r>
              <a:rPr lang="en-US" altLang="zh-CN" dirty="0"/>
              <a:t>–</a:t>
            </a:r>
            <a:r>
              <a:rPr lang="zh-CN" altLang="en-US" dirty="0"/>
              <a:t> 项目属性</a:t>
            </a:r>
            <a:endParaRPr lang="en-US" dirty="0"/>
          </a:p>
        </p:txBody>
      </p:sp>
      <p:sp>
        <p:nvSpPr>
          <p:cNvPr id="4" name="Content Placeholder 3">
            <a:extLst>
              <a:ext uri="{FF2B5EF4-FFF2-40B4-BE49-F238E27FC236}">
                <a16:creationId xmlns:a16="http://schemas.microsoft.com/office/drawing/2014/main" id="{5A0E5BCE-0D7A-3FD9-4761-7D01FAB46E24}"/>
              </a:ext>
            </a:extLst>
          </p:cNvPr>
          <p:cNvSpPr>
            <a:spLocks noGrp="1"/>
          </p:cNvSpPr>
          <p:nvPr>
            <p:ph idx="1"/>
          </p:nvPr>
        </p:nvSpPr>
        <p:spPr>
          <a:xfrm>
            <a:off x="1024129" y="2286000"/>
            <a:ext cx="4652772" cy="4023360"/>
          </a:xfrm>
        </p:spPr>
        <p:txBody>
          <a:bodyPr vert="horz" lIns="45720" tIns="45720" rIns="45720" bIns="45720" rtlCol="0">
            <a:normAutofit/>
          </a:bodyPr>
          <a:lstStyle/>
          <a:p>
            <a:pPr>
              <a:buFont typeface="Wingdings" panose="05000000000000000000" pitchFamily="2" charset="2"/>
              <a:buChar char="§"/>
            </a:pPr>
            <a:r>
              <a:rPr lang="en-US" dirty="0"/>
              <a:t>align-self</a:t>
            </a:r>
            <a:r>
              <a:rPr lang="zh-CN" altLang="en-US" dirty="0"/>
              <a:t>用来设置单独的伸缩项目在垂直方向上的对齐方式，该属性会复写默认的对齐方式：</a:t>
            </a:r>
            <a:endParaRPr lang="en-US" altLang="zh-CN" dirty="0"/>
          </a:p>
          <a:p>
            <a:pPr lvl="1">
              <a:buFont typeface="Wingdings" panose="05000000000000000000" pitchFamily="2" charset="2"/>
              <a:buChar char="§"/>
            </a:pPr>
            <a:r>
              <a:rPr lang="en-US" altLang="zh-CN" dirty="0"/>
              <a:t>auto</a:t>
            </a:r>
            <a:r>
              <a:rPr lang="zh-CN" altLang="en-US" dirty="0"/>
              <a:t>：表示继承容器</a:t>
            </a:r>
            <a:r>
              <a:rPr lang="en-US" altLang="zh-CN" dirty="0"/>
              <a:t>align-items</a:t>
            </a:r>
            <a:r>
              <a:rPr lang="zh-CN" altLang="en-US" dirty="0"/>
              <a:t>属性，如果没有父元素，则等同于</a:t>
            </a:r>
            <a:r>
              <a:rPr lang="en-US" altLang="zh-CN" dirty="0"/>
              <a:t>stretch</a:t>
            </a:r>
            <a:r>
              <a:rPr lang="zh-CN" altLang="en-US" dirty="0"/>
              <a:t>，默认值；</a:t>
            </a:r>
            <a:endParaRPr lang="en-US" altLang="zh-CN" dirty="0"/>
          </a:p>
          <a:p>
            <a:pPr lvl="1">
              <a:buFont typeface="Wingdings" panose="05000000000000000000" pitchFamily="2" charset="2"/>
              <a:buChar char="§"/>
            </a:pPr>
            <a:r>
              <a:rPr lang="en-US" altLang="zh-CN" dirty="0"/>
              <a:t>flex-start</a:t>
            </a:r>
            <a:r>
              <a:rPr lang="zh-CN" altLang="en-US" dirty="0"/>
              <a:t>：垂直方向</a:t>
            </a:r>
            <a:r>
              <a:rPr lang="en-US" altLang="zh-CN" dirty="0"/>
              <a:t>top</a:t>
            </a:r>
            <a:r>
              <a:rPr lang="zh-CN" altLang="en-US" dirty="0"/>
              <a:t>对齐，</a:t>
            </a:r>
            <a:endParaRPr lang="en-US" altLang="zh-CN" dirty="0"/>
          </a:p>
          <a:p>
            <a:pPr lvl="1">
              <a:buFont typeface="Wingdings" panose="05000000000000000000" pitchFamily="2" charset="2"/>
              <a:buChar char="§"/>
            </a:pPr>
            <a:r>
              <a:rPr lang="en-US" altLang="zh-CN" dirty="0"/>
              <a:t>flex-end</a:t>
            </a:r>
            <a:r>
              <a:rPr lang="zh-CN" altLang="en-US" dirty="0"/>
              <a:t>：垂直方向</a:t>
            </a:r>
            <a:r>
              <a:rPr lang="en-US" altLang="zh-CN" dirty="0"/>
              <a:t>bottom</a:t>
            </a:r>
            <a:r>
              <a:rPr lang="zh-CN" altLang="en-US" dirty="0"/>
              <a:t>对齐。</a:t>
            </a:r>
            <a:endParaRPr lang="en-US" altLang="zh-CN" dirty="0"/>
          </a:p>
          <a:p>
            <a:pPr lvl="1">
              <a:buFont typeface="Wingdings" panose="05000000000000000000" pitchFamily="2" charset="2"/>
              <a:buChar char="§"/>
            </a:pPr>
            <a:r>
              <a:rPr lang="en-US" altLang="zh-CN" dirty="0"/>
              <a:t>center</a:t>
            </a:r>
            <a:r>
              <a:rPr lang="zh-CN" altLang="en-US" dirty="0"/>
              <a:t>：垂直方向</a:t>
            </a:r>
            <a:r>
              <a:rPr lang="en-US" altLang="zh-CN" dirty="0"/>
              <a:t>middle</a:t>
            </a:r>
            <a:r>
              <a:rPr lang="zh-CN" altLang="en-US" dirty="0"/>
              <a:t>对齐。</a:t>
            </a:r>
            <a:endParaRPr lang="en-US" altLang="zh-CN" dirty="0"/>
          </a:p>
          <a:p>
            <a:pPr lvl="1">
              <a:buFont typeface="Wingdings" panose="05000000000000000000" pitchFamily="2" charset="2"/>
              <a:buChar char="§"/>
            </a:pPr>
            <a:r>
              <a:rPr lang="en-US" altLang="zh-CN" dirty="0"/>
              <a:t>baseline</a:t>
            </a:r>
            <a:r>
              <a:rPr lang="zh-CN" altLang="en-US" dirty="0"/>
              <a:t>：项目根据它们第一行文字的基线对齐。</a:t>
            </a:r>
            <a:endParaRPr lang="en-US" altLang="zh-CN" dirty="0"/>
          </a:p>
          <a:p>
            <a:pPr lvl="1">
              <a:buFont typeface="Wingdings" panose="05000000000000000000" pitchFamily="2" charset="2"/>
              <a:buChar char="§"/>
            </a:pPr>
            <a:r>
              <a:rPr lang="en-US" altLang="zh-CN" dirty="0"/>
              <a:t>stretch</a:t>
            </a:r>
            <a:r>
              <a:rPr lang="zh-CN" altLang="en-US" dirty="0"/>
              <a:t>：如果项目未设置高度或设置为</a:t>
            </a:r>
            <a:r>
              <a:rPr lang="en-US" altLang="zh-CN" dirty="0"/>
              <a:t>auto</a:t>
            </a:r>
            <a:r>
              <a:rPr lang="zh-CN" altLang="en-US" dirty="0"/>
              <a:t>，项目将在交叉轴方向拉伸填充整个容器，默认值</a:t>
            </a:r>
            <a:endParaRPr lang="en-US" dirty="0"/>
          </a:p>
        </p:txBody>
      </p:sp>
      <p:pic>
        <p:nvPicPr>
          <p:cNvPr id="5" name="Picture 4" descr="Chart&#10;&#10;Description automatically generated">
            <a:extLst>
              <a:ext uri="{FF2B5EF4-FFF2-40B4-BE49-F238E27FC236}">
                <a16:creationId xmlns:a16="http://schemas.microsoft.com/office/drawing/2014/main" id="{AD248910-6A08-6B51-83F9-13CE7343D7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371725"/>
            <a:ext cx="5621576" cy="2652712"/>
          </a:xfrm>
          <a:prstGeom prst="rect">
            <a:avLst/>
          </a:prstGeom>
        </p:spPr>
      </p:pic>
    </p:spTree>
    <p:extLst>
      <p:ext uri="{BB962C8B-B14F-4D97-AF65-F5344CB8AC3E}">
        <p14:creationId xmlns:p14="http://schemas.microsoft.com/office/powerpoint/2010/main" val="27743326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45F8D-BEF0-EE86-BCBD-07FA7BF2577F}"/>
              </a:ext>
            </a:extLst>
          </p:cNvPr>
          <p:cNvSpPr>
            <a:spLocks noGrp="1"/>
          </p:cNvSpPr>
          <p:nvPr>
            <p:ph type="title"/>
          </p:nvPr>
        </p:nvSpPr>
        <p:spPr/>
        <p:txBody>
          <a:bodyPr/>
          <a:lstStyle/>
          <a:p>
            <a:r>
              <a:rPr lang="zh-CN" altLang="en-US" dirty="0"/>
              <a:t>布局实践</a:t>
            </a:r>
            <a:endParaRPr lang="en-US" dirty="0"/>
          </a:p>
        </p:txBody>
      </p:sp>
      <p:pic>
        <p:nvPicPr>
          <p:cNvPr id="7" name="Picture 6">
            <a:extLst>
              <a:ext uri="{FF2B5EF4-FFF2-40B4-BE49-F238E27FC236}">
                <a16:creationId xmlns:a16="http://schemas.microsoft.com/office/drawing/2014/main" id="{BF02E512-8FCD-4C91-B730-79FA58C6DF36}"/>
              </a:ext>
            </a:extLst>
          </p:cNvPr>
          <p:cNvPicPr>
            <a:picLocks noChangeAspect="1"/>
          </p:cNvPicPr>
          <p:nvPr/>
        </p:nvPicPr>
        <p:blipFill>
          <a:blip r:embed="rId3"/>
          <a:stretch>
            <a:fillRect/>
          </a:stretch>
        </p:blipFill>
        <p:spPr>
          <a:xfrm>
            <a:off x="897925" y="1970530"/>
            <a:ext cx="2505581" cy="4423916"/>
          </a:xfrm>
          <a:prstGeom prst="rect">
            <a:avLst/>
          </a:prstGeom>
          <a:ln>
            <a:noFill/>
          </a:ln>
          <a:effectLst>
            <a:outerShdw blurRad="190500" algn="tl" rotWithShape="0">
              <a:srgbClr val="000000">
                <a:alpha val="70000"/>
              </a:srgbClr>
            </a:outerShdw>
          </a:effectLst>
        </p:spPr>
      </p:pic>
      <p:pic>
        <p:nvPicPr>
          <p:cNvPr id="13" name="Picture 12">
            <a:extLst>
              <a:ext uri="{FF2B5EF4-FFF2-40B4-BE49-F238E27FC236}">
                <a16:creationId xmlns:a16="http://schemas.microsoft.com/office/drawing/2014/main" id="{30C4DE57-C980-432A-D04F-94FFEFDCEFBE}"/>
              </a:ext>
            </a:extLst>
          </p:cNvPr>
          <p:cNvPicPr>
            <a:picLocks noChangeAspect="1"/>
          </p:cNvPicPr>
          <p:nvPr/>
        </p:nvPicPr>
        <p:blipFill>
          <a:blip r:embed="rId4"/>
          <a:stretch>
            <a:fillRect/>
          </a:stretch>
        </p:blipFill>
        <p:spPr>
          <a:xfrm>
            <a:off x="4461150" y="1970528"/>
            <a:ext cx="2497751" cy="4423916"/>
          </a:xfrm>
          <a:prstGeom prst="rect">
            <a:avLst/>
          </a:prstGeom>
          <a:ln>
            <a:noFill/>
          </a:ln>
          <a:effectLst>
            <a:outerShdw blurRad="190500" algn="tl" rotWithShape="0">
              <a:srgbClr val="000000">
                <a:alpha val="70000"/>
              </a:srgbClr>
            </a:outerShdw>
          </a:effectLst>
        </p:spPr>
      </p:pic>
      <p:pic>
        <p:nvPicPr>
          <p:cNvPr id="15" name="Picture 14">
            <a:extLst>
              <a:ext uri="{FF2B5EF4-FFF2-40B4-BE49-F238E27FC236}">
                <a16:creationId xmlns:a16="http://schemas.microsoft.com/office/drawing/2014/main" id="{30478FEB-7B35-6527-3BA9-B2420483ECAE}"/>
              </a:ext>
            </a:extLst>
          </p:cNvPr>
          <p:cNvPicPr>
            <a:picLocks noChangeAspect="1"/>
          </p:cNvPicPr>
          <p:nvPr/>
        </p:nvPicPr>
        <p:blipFill>
          <a:blip r:embed="rId5"/>
          <a:stretch>
            <a:fillRect/>
          </a:stretch>
        </p:blipFill>
        <p:spPr>
          <a:xfrm>
            <a:off x="7868649" y="1970529"/>
            <a:ext cx="2475841" cy="442391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9878379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45F8D-BEF0-EE86-BCBD-07FA7BF2577F}"/>
              </a:ext>
            </a:extLst>
          </p:cNvPr>
          <p:cNvSpPr>
            <a:spLocks noGrp="1"/>
          </p:cNvSpPr>
          <p:nvPr>
            <p:ph type="title"/>
          </p:nvPr>
        </p:nvSpPr>
        <p:spPr/>
        <p:txBody>
          <a:bodyPr/>
          <a:lstStyle/>
          <a:p>
            <a:r>
              <a:rPr lang="zh-CN" altLang="en-US" dirty="0"/>
              <a:t>布局实践</a:t>
            </a:r>
            <a:endParaRPr lang="en-US" dirty="0"/>
          </a:p>
        </p:txBody>
      </p:sp>
      <p:pic>
        <p:nvPicPr>
          <p:cNvPr id="4" name="Picture 3">
            <a:extLst>
              <a:ext uri="{FF2B5EF4-FFF2-40B4-BE49-F238E27FC236}">
                <a16:creationId xmlns:a16="http://schemas.microsoft.com/office/drawing/2014/main" id="{13BE6DD9-985E-183C-212F-60940DECE6CE}"/>
              </a:ext>
            </a:extLst>
          </p:cNvPr>
          <p:cNvPicPr>
            <a:picLocks noChangeAspect="1"/>
          </p:cNvPicPr>
          <p:nvPr/>
        </p:nvPicPr>
        <p:blipFill>
          <a:blip r:embed="rId3"/>
          <a:stretch>
            <a:fillRect/>
          </a:stretch>
        </p:blipFill>
        <p:spPr>
          <a:xfrm>
            <a:off x="873403" y="1968881"/>
            <a:ext cx="2502160" cy="4425696"/>
          </a:xfrm>
          <a:prstGeom prst="rect">
            <a:avLst/>
          </a:prstGeom>
          <a:ln>
            <a:noFill/>
          </a:ln>
          <a:effectLst>
            <a:outerShdw blurRad="190500" algn="tl" rotWithShape="0">
              <a:srgbClr val="000000">
                <a:alpha val="70000"/>
              </a:srgbClr>
            </a:outerShdw>
          </a:effectLst>
        </p:spPr>
      </p:pic>
      <p:pic>
        <p:nvPicPr>
          <p:cNvPr id="6" name="Picture 5">
            <a:extLst>
              <a:ext uri="{FF2B5EF4-FFF2-40B4-BE49-F238E27FC236}">
                <a16:creationId xmlns:a16="http://schemas.microsoft.com/office/drawing/2014/main" id="{1928CDEB-6DCC-6D59-FE84-785A5EB740CF}"/>
              </a:ext>
            </a:extLst>
          </p:cNvPr>
          <p:cNvPicPr>
            <a:picLocks noChangeAspect="1"/>
          </p:cNvPicPr>
          <p:nvPr/>
        </p:nvPicPr>
        <p:blipFill>
          <a:blip r:embed="rId4"/>
          <a:stretch>
            <a:fillRect/>
          </a:stretch>
        </p:blipFill>
        <p:spPr>
          <a:xfrm>
            <a:off x="4183058" y="1968879"/>
            <a:ext cx="2489942" cy="4425696"/>
          </a:xfrm>
          <a:prstGeom prst="rect">
            <a:avLst/>
          </a:prstGeom>
          <a:ln>
            <a:noFill/>
          </a:ln>
          <a:effectLst>
            <a:outerShdw blurRad="190500" algn="tl" rotWithShape="0">
              <a:srgbClr val="000000">
                <a:alpha val="70000"/>
              </a:srgbClr>
            </a:outerShdw>
          </a:effectLst>
        </p:spPr>
      </p:pic>
      <p:pic>
        <p:nvPicPr>
          <p:cNvPr id="9" name="Picture 8">
            <a:extLst>
              <a:ext uri="{FF2B5EF4-FFF2-40B4-BE49-F238E27FC236}">
                <a16:creationId xmlns:a16="http://schemas.microsoft.com/office/drawing/2014/main" id="{32692E5C-A80A-2E1D-CAF1-9298B8EE222A}"/>
              </a:ext>
            </a:extLst>
          </p:cNvPr>
          <p:cNvPicPr>
            <a:picLocks noChangeAspect="1"/>
          </p:cNvPicPr>
          <p:nvPr/>
        </p:nvPicPr>
        <p:blipFill>
          <a:blip r:embed="rId5"/>
          <a:stretch>
            <a:fillRect/>
          </a:stretch>
        </p:blipFill>
        <p:spPr>
          <a:xfrm>
            <a:off x="7480495" y="1968880"/>
            <a:ext cx="2501141" cy="442569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740286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45F8D-BEF0-EE86-BCBD-07FA7BF2577F}"/>
              </a:ext>
            </a:extLst>
          </p:cNvPr>
          <p:cNvSpPr>
            <a:spLocks noGrp="1"/>
          </p:cNvSpPr>
          <p:nvPr>
            <p:ph type="title"/>
          </p:nvPr>
        </p:nvSpPr>
        <p:spPr/>
        <p:txBody>
          <a:bodyPr/>
          <a:lstStyle/>
          <a:p>
            <a:r>
              <a:rPr lang="zh-CN" altLang="en-US" dirty="0"/>
              <a:t>布局实践</a:t>
            </a:r>
            <a:endParaRPr lang="en-US" dirty="0"/>
          </a:p>
        </p:txBody>
      </p:sp>
      <p:pic>
        <p:nvPicPr>
          <p:cNvPr id="7" name="Picture 6">
            <a:extLst>
              <a:ext uri="{FF2B5EF4-FFF2-40B4-BE49-F238E27FC236}">
                <a16:creationId xmlns:a16="http://schemas.microsoft.com/office/drawing/2014/main" id="{BF02E512-8FCD-4C91-B730-79FA58C6DF36}"/>
              </a:ext>
            </a:extLst>
          </p:cNvPr>
          <p:cNvPicPr>
            <a:picLocks noChangeAspect="1"/>
          </p:cNvPicPr>
          <p:nvPr/>
        </p:nvPicPr>
        <p:blipFill>
          <a:blip r:embed="rId3"/>
          <a:stretch>
            <a:fillRect/>
          </a:stretch>
        </p:blipFill>
        <p:spPr>
          <a:xfrm>
            <a:off x="897925" y="1970530"/>
            <a:ext cx="2644345" cy="4668922"/>
          </a:xfrm>
          <a:prstGeom prst="rect">
            <a:avLst/>
          </a:prstGeom>
        </p:spPr>
      </p:pic>
      <p:grpSp>
        <p:nvGrpSpPr>
          <p:cNvPr id="3" name="组合 9">
            <a:extLst>
              <a:ext uri="{FF2B5EF4-FFF2-40B4-BE49-F238E27FC236}">
                <a16:creationId xmlns:a16="http://schemas.microsoft.com/office/drawing/2014/main" id="{C3AD98F6-CC0B-FDBD-B7DB-4480680ED732}"/>
              </a:ext>
            </a:extLst>
          </p:cNvPr>
          <p:cNvGrpSpPr>
            <a:grpSpLocks/>
          </p:cNvGrpSpPr>
          <p:nvPr/>
        </p:nvGrpSpPr>
        <p:grpSpPr bwMode="auto">
          <a:xfrm>
            <a:off x="7171663" y="2006987"/>
            <a:ext cx="2787883" cy="4616647"/>
            <a:chOff x="1295203" y="3552092"/>
            <a:chExt cx="2346358" cy="7048199"/>
          </a:xfrm>
        </p:grpSpPr>
        <p:sp>
          <p:nvSpPr>
            <p:cNvPr id="4" name="矩形 10">
              <a:extLst>
                <a:ext uri="{FF2B5EF4-FFF2-40B4-BE49-F238E27FC236}">
                  <a16:creationId xmlns:a16="http://schemas.microsoft.com/office/drawing/2014/main" id="{3B66C5E8-BE80-83B6-76EC-804C7AF4ECAB}"/>
                </a:ext>
              </a:extLst>
            </p:cNvPr>
            <p:cNvSpPr>
              <a:spLocks noChangeArrowheads="1"/>
            </p:cNvSpPr>
            <p:nvPr/>
          </p:nvSpPr>
          <p:spPr bwMode="auto">
            <a:xfrm>
              <a:off x="1295203" y="3552092"/>
              <a:ext cx="2346358" cy="7048199"/>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p>
              <a:pPr>
                <a:buFont typeface="Arial" pitchFamily="34" charset="0"/>
                <a:buNone/>
              </a:pPr>
              <a:endParaRPr lang="zh-CN" altLang="en-US" sz="1400"/>
            </a:p>
          </p:txBody>
        </p:sp>
        <p:sp>
          <p:nvSpPr>
            <p:cNvPr id="5" name="矩形 11">
              <a:extLst>
                <a:ext uri="{FF2B5EF4-FFF2-40B4-BE49-F238E27FC236}">
                  <a16:creationId xmlns:a16="http://schemas.microsoft.com/office/drawing/2014/main" id="{F8C554C6-6391-9066-9578-09FC510143FD}"/>
                </a:ext>
              </a:extLst>
            </p:cNvPr>
            <p:cNvSpPr>
              <a:spLocks noChangeArrowheads="1"/>
            </p:cNvSpPr>
            <p:nvPr/>
          </p:nvSpPr>
          <p:spPr bwMode="auto">
            <a:xfrm>
              <a:off x="1363359" y="3670950"/>
              <a:ext cx="2278202" cy="6719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b="1" dirty="0">
                  <a:solidFill>
                    <a:schemeClr val="bg1"/>
                  </a:solidFill>
                </a:rPr>
                <a:t>/**</a:t>
              </a:r>
              <a:r>
                <a:rPr lang="en-US" altLang="zh-CN" sz="1400" b="1" dirty="0" err="1">
                  <a:solidFill>
                    <a:schemeClr val="bg1"/>
                  </a:solidFill>
                </a:rPr>
                <a:t>index.wxss</a:t>
              </a:r>
              <a:r>
                <a:rPr lang="en-US" altLang="zh-CN" sz="1400" b="1" dirty="0">
                  <a:solidFill>
                    <a:schemeClr val="bg1"/>
                  </a:solidFill>
                </a:rPr>
                <a:t>**/</a:t>
              </a:r>
            </a:p>
            <a:p>
              <a:pPr eaLnBrk="0" hangingPunct="0"/>
              <a:r>
                <a:rPr lang="en-US" altLang="zh-CN" sz="1400" b="1" dirty="0">
                  <a:solidFill>
                    <a:schemeClr val="bg1"/>
                  </a:solidFill>
                </a:rPr>
                <a:t>.container{</a:t>
              </a:r>
            </a:p>
            <a:p>
              <a:pPr eaLnBrk="0" hangingPunct="0"/>
              <a:r>
                <a:rPr lang="en-US" altLang="zh-CN" sz="1400" b="1" dirty="0">
                  <a:solidFill>
                    <a:schemeClr val="bg1"/>
                  </a:solidFill>
                </a:rPr>
                <a:t>  width: 750rpx;</a:t>
              </a:r>
            </a:p>
            <a:p>
              <a:pPr eaLnBrk="0" hangingPunct="0"/>
              <a:r>
                <a:rPr lang="en-US" altLang="zh-CN" sz="1400" b="1" dirty="0">
                  <a:solidFill>
                    <a:schemeClr val="bg1"/>
                  </a:solidFill>
                </a:rPr>
                <a:t>  height: 750rpx;</a:t>
              </a:r>
            </a:p>
            <a:p>
              <a:pPr eaLnBrk="0" hangingPunct="0"/>
              <a:r>
                <a:rPr lang="en-US" altLang="zh-CN" sz="1400" b="1" dirty="0">
                  <a:solidFill>
                    <a:schemeClr val="bg1"/>
                  </a:solidFill>
                </a:rPr>
                <a:t>  background-color: </a:t>
              </a:r>
              <a:r>
                <a:rPr lang="en-US" altLang="zh-CN" sz="1400" b="1" dirty="0" err="1">
                  <a:solidFill>
                    <a:schemeClr val="bg1"/>
                  </a:solidFill>
                </a:rPr>
                <a:t>skyblue</a:t>
              </a:r>
              <a:r>
                <a:rPr lang="en-US" altLang="zh-CN" sz="1400" b="1" dirty="0">
                  <a:solidFill>
                    <a:schemeClr val="bg1"/>
                  </a:solidFill>
                </a:rPr>
                <a:t>;</a:t>
              </a:r>
            </a:p>
            <a:p>
              <a:pPr eaLnBrk="0" hangingPunct="0"/>
              <a:r>
                <a:rPr lang="en-US" altLang="zh-CN" sz="1400" b="1" dirty="0">
                  <a:solidFill>
                    <a:schemeClr val="bg1"/>
                  </a:solidFill>
                </a:rPr>
                <a:t>  display: flex;</a:t>
              </a:r>
            </a:p>
            <a:p>
              <a:pPr eaLnBrk="0" hangingPunct="0"/>
              <a:r>
                <a:rPr lang="en-US" sz="1400" b="1" dirty="0">
                  <a:solidFill>
                    <a:schemeClr val="bg1"/>
                  </a:solidFill>
                </a:rPr>
                <a:t> //justify-content</a:t>
              </a:r>
              <a:r>
                <a:rPr lang="zh-CN" altLang="en-US" sz="1400" b="1" dirty="0">
                  <a:solidFill>
                    <a:schemeClr val="bg1"/>
                  </a:solidFill>
                </a:rPr>
                <a:t>属性定义了项目在水平轴上的对齐方式</a:t>
              </a:r>
              <a:endParaRPr lang="en-US" altLang="zh-CN" sz="1400" b="1" dirty="0">
                <a:solidFill>
                  <a:schemeClr val="bg1"/>
                </a:solidFill>
              </a:endParaRPr>
            </a:p>
            <a:p>
              <a:pPr eaLnBrk="0" hangingPunct="0"/>
              <a:r>
                <a:rPr lang="en-US" altLang="zh-CN" sz="1400" b="1" dirty="0">
                  <a:solidFill>
                    <a:schemeClr val="bg1"/>
                  </a:solidFill>
                </a:rPr>
                <a:t>  justify-content: center;</a:t>
              </a:r>
            </a:p>
            <a:p>
              <a:pPr eaLnBrk="0" hangingPunct="0"/>
              <a:r>
                <a:rPr lang="en-US" sz="1400" b="1" dirty="0">
                  <a:solidFill>
                    <a:schemeClr val="bg1"/>
                  </a:solidFill>
                </a:rPr>
                <a:t> // </a:t>
              </a:r>
              <a:r>
                <a:rPr lang="en-US" altLang="zh-CN" sz="1400" b="1" dirty="0">
                  <a:solidFill>
                    <a:schemeClr val="bg1"/>
                  </a:solidFill>
                </a:rPr>
                <a:t>align-items</a:t>
              </a:r>
              <a:r>
                <a:rPr lang="zh-CN" altLang="en-US" sz="1400" b="1" dirty="0">
                  <a:solidFill>
                    <a:schemeClr val="bg1"/>
                  </a:solidFill>
                </a:rPr>
                <a:t>属性定义了项目在垂直轴上的对齐方式</a:t>
              </a:r>
              <a:endParaRPr lang="en-US" altLang="zh-CN" sz="1400" b="1" dirty="0">
                <a:solidFill>
                  <a:schemeClr val="bg1"/>
                </a:solidFill>
              </a:endParaRPr>
            </a:p>
            <a:p>
              <a:pPr eaLnBrk="0" hangingPunct="0"/>
              <a:r>
                <a:rPr lang="en-US" altLang="zh-CN" sz="1400" b="1" dirty="0">
                  <a:solidFill>
                    <a:schemeClr val="bg1"/>
                  </a:solidFill>
                </a:rPr>
                <a:t>  align-items: center;</a:t>
              </a:r>
            </a:p>
            <a:p>
              <a:pPr eaLnBrk="0" hangingPunct="0"/>
              <a:r>
                <a:rPr lang="en-US" altLang="zh-CN" sz="1400" b="1" dirty="0">
                  <a:solidFill>
                    <a:schemeClr val="bg1"/>
                  </a:solidFill>
                </a:rPr>
                <a:t>}</a:t>
              </a:r>
            </a:p>
            <a:p>
              <a:pPr eaLnBrk="0" hangingPunct="0"/>
              <a:endParaRPr lang="en-US" altLang="zh-CN" sz="1400" b="1" dirty="0">
                <a:solidFill>
                  <a:schemeClr val="bg1"/>
                </a:solidFill>
              </a:endParaRPr>
            </a:p>
            <a:p>
              <a:pPr eaLnBrk="0" hangingPunct="0"/>
              <a:r>
                <a:rPr lang="en-US" altLang="zh-CN" sz="1400" b="1" dirty="0">
                  <a:solidFill>
                    <a:schemeClr val="bg1"/>
                  </a:solidFill>
                </a:rPr>
                <a:t>.item{</a:t>
              </a:r>
            </a:p>
            <a:p>
              <a:pPr eaLnBrk="0" hangingPunct="0"/>
              <a:r>
                <a:rPr lang="en-US" altLang="zh-CN" sz="1400" b="1" dirty="0">
                  <a:solidFill>
                    <a:schemeClr val="bg1"/>
                  </a:solidFill>
                </a:rPr>
                <a:t>  width: 300rpx;</a:t>
              </a:r>
            </a:p>
            <a:p>
              <a:pPr eaLnBrk="0" hangingPunct="0"/>
              <a:r>
                <a:rPr lang="en-US" altLang="zh-CN" sz="1400" b="1" dirty="0">
                  <a:solidFill>
                    <a:schemeClr val="bg1"/>
                  </a:solidFill>
                </a:rPr>
                <a:t>  height: 300rpx;</a:t>
              </a:r>
            </a:p>
            <a:p>
              <a:pPr eaLnBrk="0" hangingPunct="0"/>
              <a:r>
                <a:rPr lang="en-US" altLang="zh-CN" sz="1400" b="1" dirty="0">
                  <a:solidFill>
                    <a:schemeClr val="bg1"/>
                  </a:solidFill>
                </a:rPr>
                <a:t>  background-color: blue;</a:t>
              </a:r>
            </a:p>
            <a:p>
              <a:pPr eaLnBrk="0" hangingPunct="0"/>
              <a:r>
                <a:rPr lang="en-US" altLang="zh-CN" sz="1400" b="1" dirty="0">
                  <a:solidFill>
                    <a:schemeClr val="bg1"/>
                  </a:solidFill>
                </a:rPr>
                <a:t>}</a:t>
              </a:r>
            </a:p>
            <a:p>
              <a:pPr eaLnBrk="0" hangingPunct="0"/>
              <a:endParaRPr lang="en-US" altLang="zh-CN" sz="1400" b="1" dirty="0">
                <a:solidFill>
                  <a:schemeClr val="bg1"/>
                </a:solidFill>
              </a:endParaRPr>
            </a:p>
          </p:txBody>
        </p:sp>
      </p:grpSp>
      <p:grpSp>
        <p:nvGrpSpPr>
          <p:cNvPr id="6" name="组合 9">
            <a:extLst>
              <a:ext uri="{FF2B5EF4-FFF2-40B4-BE49-F238E27FC236}">
                <a16:creationId xmlns:a16="http://schemas.microsoft.com/office/drawing/2014/main" id="{5C6E9B75-09D6-2999-D8E6-81A07FFA63EA}"/>
              </a:ext>
            </a:extLst>
          </p:cNvPr>
          <p:cNvGrpSpPr>
            <a:grpSpLocks/>
          </p:cNvGrpSpPr>
          <p:nvPr/>
        </p:nvGrpSpPr>
        <p:grpSpPr bwMode="auto">
          <a:xfrm>
            <a:off x="3963025" y="1970530"/>
            <a:ext cx="2787883" cy="4616648"/>
            <a:chOff x="1295203" y="3552092"/>
            <a:chExt cx="2346358" cy="7048199"/>
          </a:xfrm>
        </p:grpSpPr>
        <p:sp>
          <p:nvSpPr>
            <p:cNvPr id="8" name="矩形 10">
              <a:extLst>
                <a:ext uri="{FF2B5EF4-FFF2-40B4-BE49-F238E27FC236}">
                  <a16:creationId xmlns:a16="http://schemas.microsoft.com/office/drawing/2014/main" id="{A92D2F0E-6364-9EDE-A850-D7A7AA599FEB}"/>
                </a:ext>
              </a:extLst>
            </p:cNvPr>
            <p:cNvSpPr>
              <a:spLocks noChangeArrowheads="1"/>
            </p:cNvSpPr>
            <p:nvPr/>
          </p:nvSpPr>
          <p:spPr bwMode="auto">
            <a:xfrm>
              <a:off x="1295203" y="3552092"/>
              <a:ext cx="2346358" cy="7048199"/>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p>
              <a:pPr>
                <a:buFont typeface="Arial" pitchFamily="34" charset="0"/>
                <a:buNone/>
              </a:pPr>
              <a:endParaRPr lang="zh-CN" altLang="en-US" sz="1400"/>
            </a:p>
          </p:txBody>
        </p:sp>
        <p:sp>
          <p:nvSpPr>
            <p:cNvPr id="9" name="矩形 11">
              <a:extLst>
                <a:ext uri="{FF2B5EF4-FFF2-40B4-BE49-F238E27FC236}">
                  <a16:creationId xmlns:a16="http://schemas.microsoft.com/office/drawing/2014/main" id="{9928B2E0-B283-3D6C-7117-046F8584EB9D}"/>
                </a:ext>
              </a:extLst>
            </p:cNvPr>
            <p:cNvSpPr>
              <a:spLocks noChangeArrowheads="1"/>
            </p:cNvSpPr>
            <p:nvPr/>
          </p:nvSpPr>
          <p:spPr bwMode="auto">
            <a:xfrm>
              <a:off x="1363359" y="3670950"/>
              <a:ext cx="2278202" cy="1785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b="1" dirty="0">
                  <a:solidFill>
                    <a:schemeClr val="bg1"/>
                  </a:solidFill>
                </a:rPr>
                <a:t>&lt;view class="container"&gt;</a:t>
              </a:r>
            </a:p>
            <a:p>
              <a:pPr eaLnBrk="0" hangingPunct="0"/>
              <a:r>
                <a:rPr lang="en-US" altLang="zh-CN" sz="1400" b="1" dirty="0">
                  <a:solidFill>
                    <a:schemeClr val="bg1"/>
                  </a:solidFill>
                </a:rPr>
                <a:t>  &lt;view class="item"&gt;&lt;/view&gt;</a:t>
              </a:r>
            </a:p>
            <a:p>
              <a:pPr eaLnBrk="0" hangingPunct="0"/>
              <a:r>
                <a:rPr lang="en-US" altLang="zh-CN" sz="1400" b="1" dirty="0">
                  <a:solidFill>
                    <a:schemeClr val="bg1"/>
                  </a:solidFill>
                </a:rPr>
                <a:t>&lt;/view&gt;</a:t>
              </a:r>
            </a:p>
            <a:p>
              <a:pPr eaLnBrk="0" hangingPunct="0"/>
              <a:endParaRPr lang="en-US" altLang="zh-CN" sz="1400" b="1" dirty="0">
                <a:solidFill>
                  <a:schemeClr val="bg1"/>
                </a:solidFill>
              </a:endParaRPr>
            </a:p>
            <a:p>
              <a:pPr eaLnBrk="0" hangingPunct="0"/>
              <a:endParaRPr lang="en-US" altLang="zh-CN" sz="1400" b="1" dirty="0">
                <a:solidFill>
                  <a:schemeClr val="bg1"/>
                </a:solidFill>
              </a:endParaRPr>
            </a:p>
          </p:txBody>
        </p:sp>
      </p:grpSp>
    </p:spTree>
    <p:extLst>
      <p:ext uri="{BB962C8B-B14F-4D97-AF65-F5344CB8AC3E}">
        <p14:creationId xmlns:p14="http://schemas.microsoft.com/office/powerpoint/2010/main" val="2384359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45F8D-BEF0-EE86-BCBD-07FA7BF2577F}"/>
              </a:ext>
            </a:extLst>
          </p:cNvPr>
          <p:cNvSpPr>
            <a:spLocks noGrp="1"/>
          </p:cNvSpPr>
          <p:nvPr>
            <p:ph type="title"/>
          </p:nvPr>
        </p:nvSpPr>
        <p:spPr/>
        <p:txBody>
          <a:bodyPr/>
          <a:lstStyle/>
          <a:p>
            <a:r>
              <a:rPr lang="zh-CN" altLang="en-US" dirty="0"/>
              <a:t>布局实践</a:t>
            </a:r>
            <a:endParaRPr lang="en-US" dirty="0"/>
          </a:p>
        </p:txBody>
      </p:sp>
      <p:grpSp>
        <p:nvGrpSpPr>
          <p:cNvPr id="3" name="组合 9">
            <a:extLst>
              <a:ext uri="{FF2B5EF4-FFF2-40B4-BE49-F238E27FC236}">
                <a16:creationId xmlns:a16="http://schemas.microsoft.com/office/drawing/2014/main" id="{C3AD98F6-CC0B-FDBD-B7DB-4480680ED732}"/>
              </a:ext>
            </a:extLst>
          </p:cNvPr>
          <p:cNvGrpSpPr>
            <a:grpSpLocks/>
          </p:cNvGrpSpPr>
          <p:nvPr/>
        </p:nvGrpSpPr>
        <p:grpSpPr bwMode="auto">
          <a:xfrm>
            <a:off x="7171663" y="2006987"/>
            <a:ext cx="2787883" cy="4694502"/>
            <a:chOff x="1295203" y="3552092"/>
            <a:chExt cx="2346358" cy="7167059"/>
          </a:xfrm>
        </p:grpSpPr>
        <p:sp>
          <p:nvSpPr>
            <p:cNvPr id="4" name="矩形 10">
              <a:extLst>
                <a:ext uri="{FF2B5EF4-FFF2-40B4-BE49-F238E27FC236}">
                  <a16:creationId xmlns:a16="http://schemas.microsoft.com/office/drawing/2014/main" id="{3B66C5E8-BE80-83B6-76EC-804C7AF4ECAB}"/>
                </a:ext>
              </a:extLst>
            </p:cNvPr>
            <p:cNvSpPr>
              <a:spLocks noChangeArrowheads="1"/>
            </p:cNvSpPr>
            <p:nvPr/>
          </p:nvSpPr>
          <p:spPr bwMode="auto">
            <a:xfrm>
              <a:off x="1295203" y="3552092"/>
              <a:ext cx="2346358" cy="7048199"/>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p>
              <a:pPr>
                <a:buFont typeface="Arial" pitchFamily="34" charset="0"/>
                <a:buNone/>
              </a:pPr>
              <a:endParaRPr lang="zh-CN" altLang="en-US" sz="1400"/>
            </a:p>
          </p:txBody>
        </p:sp>
        <p:sp>
          <p:nvSpPr>
            <p:cNvPr id="5" name="矩形 11">
              <a:extLst>
                <a:ext uri="{FF2B5EF4-FFF2-40B4-BE49-F238E27FC236}">
                  <a16:creationId xmlns:a16="http://schemas.microsoft.com/office/drawing/2014/main" id="{F8C554C6-6391-9066-9578-09FC510143FD}"/>
                </a:ext>
              </a:extLst>
            </p:cNvPr>
            <p:cNvSpPr>
              <a:spLocks noChangeArrowheads="1"/>
            </p:cNvSpPr>
            <p:nvPr/>
          </p:nvSpPr>
          <p:spPr bwMode="auto">
            <a:xfrm>
              <a:off x="1363359" y="3670950"/>
              <a:ext cx="2278202" cy="7048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b="1" dirty="0">
                  <a:solidFill>
                    <a:schemeClr val="bg1"/>
                  </a:solidFill>
                </a:rPr>
                <a:t>/**</a:t>
              </a:r>
              <a:r>
                <a:rPr lang="en-US" altLang="zh-CN" sz="1400" b="1" dirty="0" err="1">
                  <a:solidFill>
                    <a:schemeClr val="bg1"/>
                  </a:solidFill>
                </a:rPr>
                <a:t>index.wxss</a:t>
              </a:r>
              <a:r>
                <a:rPr lang="en-US" altLang="zh-CN" sz="1400" b="1" dirty="0">
                  <a:solidFill>
                    <a:schemeClr val="bg1"/>
                  </a:solidFill>
                </a:rPr>
                <a:t>**/</a:t>
              </a:r>
            </a:p>
            <a:p>
              <a:pPr eaLnBrk="0" hangingPunct="0"/>
              <a:r>
                <a:rPr lang="en-US" altLang="zh-CN" sz="1400" b="1" dirty="0">
                  <a:solidFill>
                    <a:schemeClr val="bg1"/>
                  </a:solidFill>
                </a:rPr>
                <a:t>.container{</a:t>
              </a:r>
            </a:p>
            <a:p>
              <a:pPr eaLnBrk="0" hangingPunct="0"/>
              <a:r>
                <a:rPr lang="en-US" altLang="zh-CN" sz="1400" b="1" dirty="0">
                  <a:solidFill>
                    <a:schemeClr val="bg1"/>
                  </a:solidFill>
                </a:rPr>
                <a:t>  width: 750rpx;</a:t>
              </a:r>
            </a:p>
            <a:p>
              <a:pPr eaLnBrk="0" hangingPunct="0"/>
              <a:r>
                <a:rPr lang="en-US" altLang="zh-CN" sz="1400" b="1" dirty="0">
                  <a:solidFill>
                    <a:schemeClr val="bg1"/>
                  </a:solidFill>
                </a:rPr>
                <a:t>  height: 750rpx;</a:t>
              </a:r>
            </a:p>
            <a:p>
              <a:pPr eaLnBrk="0" hangingPunct="0"/>
              <a:r>
                <a:rPr lang="en-US" altLang="zh-CN" sz="1400" b="1" dirty="0">
                  <a:solidFill>
                    <a:schemeClr val="bg1"/>
                  </a:solidFill>
                </a:rPr>
                <a:t>  background-color: </a:t>
              </a:r>
              <a:r>
                <a:rPr lang="en-US" altLang="zh-CN" sz="1400" b="1" dirty="0" err="1">
                  <a:solidFill>
                    <a:schemeClr val="bg1"/>
                  </a:solidFill>
                </a:rPr>
                <a:t>skyblue</a:t>
              </a:r>
              <a:r>
                <a:rPr lang="en-US" altLang="zh-CN" sz="1400" b="1" dirty="0">
                  <a:solidFill>
                    <a:schemeClr val="bg1"/>
                  </a:solidFill>
                </a:rPr>
                <a:t>;</a:t>
              </a:r>
            </a:p>
            <a:p>
              <a:pPr eaLnBrk="0" hangingPunct="0"/>
              <a:r>
                <a:rPr lang="en-US" altLang="zh-CN" sz="1400" b="1" dirty="0">
                  <a:solidFill>
                    <a:schemeClr val="bg1"/>
                  </a:solidFill>
                </a:rPr>
                <a:t>  display: flex;</a:t>
              </a:r>
            </a:p>
            <a:p>
              <a:pPr eaLnBrk="0" hangingPunct="0"/>
              <a:r>
                <a:rPr lang="en-US" altLang="zh-CN" sz="1400" b="1" dirty="0">
                  <a:solidFill>
                    <a:schemeClr val="bg1"/>
                  </a:solidFill>
                </a:rPr>
                <a:t>  //justify-content</a:t>
              </a:r>
              <a:r>
                <a:rPr lang="zh-CN" altLang="en-US" sz="1400" b="1" dirty="0">
                  <a:solidFill>
                    <a:schemeClr val="bg1"/>
                  </a:solidFill>
                </a:rPr>
                <a:t>属性定义了项目在水平轴上的对齐方式</a:t>
              </a:r>
            </a:p>
            <a:p>
              <a:pPr eaLnBrk="0" hangingPunct="0"/>
              <a:r>
                <a:rPr lang="zh-CN" altLang="en-US" sz="1400" b="1" dirty="0">
                  <a:solidFill>
                    <a:schemeClr val="bg1"/>
                  </a:solidFill>
                </a:rPr>
                <a:t>  </a:t>
              </a:r>
              <a:r>
                <a:rPr lang="en-US" altLang="zh-CN" sz="1400" b="1" dirty="0">
                  <a:solidFill>
                    <a:schemeClr val="bg1"/>
                  </a:solidFill>
                </a:rPr>
                <a:t>justify-content: space-around;</a:t>
              </a:r>
            </a:p>
            <a:p>
              <a:pPr eaLnBrk="0" hangingPunct="0"/>
              <a:r>
                <a:rPr lang="en-US" altLang="zh-CN" sz="1400" b="1" dirty="0">
                  <a:solidFill>
                    <a:schemeClr val="bg1"/>
                  </a:solidFill>
                </a:rPr>
                <a:t>  //flex-wrap</a:t>
              </a:r>
              <a:r>
                <a:rPr lang="zh-CN" altLang="en-US" sz="1400" b="1" dirty="0">
                  <a:solidFill>
                    <a:schemeClr val="bg1"/>
                  </a:solidFill>
                </a:rPr>
                <a:t>用来指定如果一列排不下，该如何换行</a:t>
              </a:r>
            </a:p>
            <a:p>
              <a:pPr eaLnBrk="0" hangingPunct="0"/>
              <a:r>
                <a:rPr lang="zh-CN" altLang="en-US" sz="1400" b="1" dirty="0">
                  <a:solidFill>
                    <a:schemeClr val="bg1"/>
                  </a:solidFill>
                </a:rPr>
                <a:t>  </a:t>
              </a:r>
              <a:r>
                <a:rPr lang="en-US" altLang="zh-CN" sz="1400" b="1" dirty="0">
                  <a:solidFill>
                    <a:schemeClr val="bg1"/>
                  </a:solidFill>
                </a:rPr>
                <a:t>flex-wrap: wrap;</a:t>
              </a:r>
            </a:p>
            <a:p>
              <a:pPr eaLnBrk="0" hangingPunct="0"/>
              <a:r>
                <a:rPr lang="en-US" altLang="zh-CN" sz="1400" b="1" dirty="0">
                  <a:solidFill>
                    <a:schemeClr val="bg1"/>
                  </a:solidFill>
                </a:rPr>
                <a:t>  // align-items</a:t>
              </a:r>
              <a:r>
                <a:rPr lang="zh-CN" altLang="en-US" sz="1400" b="1" dirty="0">
                  <a:solidFill>
                    <a:schemeClr val="bg1"/>
                  </a:solidFill>
                </a:rPr>
                <a:t>属性定义了项目在垂直轴上的对齐方式</a:t>
              </a:r>
            </a:p>
            <a:p>
              <a:pPr eaLnBrk="0" hangingPunct="0"/>
              <a:r>
                <a:rPr lang="zh-CN" altLang="en-US" sz="1400" b="1" dirty="0">
                  <a:solidFill>
                    <a:schemeClr val="bg1"/>
                  </a:solidFill>
                </a:rPr>
                <a:t>  </a:t>
              </a:r>
              <a:r>
                <a:rPr lang="en-US" altLang="zh-CN" sz="1400" b="1" dirty="0">
                  <a:solidFill>
                    <a:schemeClr val="bg1"/>
                  </a:solidFill>
                </a:rPr>
                <a:t>align-content: space-around;</a:t>
              </a:r>
            </a:p>
            <a:p>
              <a:pPr eaLnBrk="0" hangingPunct="0"/>
              <a:r>
                <a:rPr lang="en-US" altLang="zh-CN" sz="1400" b="1" dirty="0">
                  <a:solidFill>
                    <a:schemeClr val="bg1"/>
                  </a:solidFill>
                </a:rPr>
                <a:t>}</a:t>
              </a:r>
            </a:p>
            <a:p>
              <a:pPr eaLnBrk="0" hangingPunct="0"/>
              <a:r>
                <a:rPr lang="en-US" altLang="zh-CN" sz="1400" b="1" dirty="0">
                  <a:solidFill>
                    <a:schemeClr val="bg1"/>
                  </a:solidFill>
                </a:rPr>
                <a:t>.item{</a:t>
              </a:r>
            </a:p>
            <a:p>
              <a:pPr eaLnBrk="0" hangingPunct="0"/>
              <a:r>
                <a:rPr lang="en-US" altLang="zh-CN" sz="1400" b="1" dirty="0">
                  <a:solidFill>
                    <a:schemeClr val="bg1"/>
                  </a:solidFill>
                </a:rPr>
                <a:t>  width: 240rpx;</a:t>
              </a:r>
            </a:p>
            <a:p>
              <a:pPr eaLnBrk="0" hangingPunct="0"/>
              <a:r>
                <a:rPr lang="en-US" altLang="zh-CN" sz="1400" b="1" dirty="0">
                  <a:solidFill>
                    <a:schemeClr val="bg1"/>
                  </a:solidFill>
                </a:rPr>
                <a:t>  height: 2400rpx;</a:t>
              </a:r>
            </a:p>
            <a:p>
              <a:pPr eaLnBrk="0" hangingPunct="0"/>
              <a:r>
                <a:rPr lang="en-US" altLang="zh-CN" sz="1400" b="1" dirty="0">
                  <a:solidFill>
                    <a:schemeClr val="bg1"/>
                  </a:solidFill>
                </a:rPr>
                <a:t>  background-color: blue;</a:t>
              </a:r>
            </a:p>
            <a:p>
              <a:pPr eaLnBrk="0" hangingPunct="0"/>
              <a:r>
                <a:rPr lang="en-US" altLang="zh-CN" sz="1400" b="1" dirty="0">
                  <a:solidFill>
                    <a:schemeClr val="bg1"/>
                  </a:solidFill>
                </a:rPr>
                <a:t>}</a:t>
              </a:r>
            </a:p>
          </p:txBody>
        </p:sp>
      </p:grpSp>
      <p:grpSp>
        <p:nvGrpSpPr>
          <p:cNvPr id="6" name="组合 9">
            <a:extLst>
              <a:ext uri="{FF2B5EF4-FFF2-40B4-BE49-F238E27FC236}">
                <a16:creationId xmlns:a16="http://schemas.microsoft.com/office/drawing/2014/main" id="{5C6E9B75-09D6-2999-D8E6-81A07FFA63EA}"/>
              </a:ext>
            </a:extLst>
          </p:cNvPr>
          <p:cNvGrpSpPr>
            <a:grpSpLocks/>
          </p:cNvGrpSpPr>
          <p:nvPr/>
        </p:nvGrpSpPr>
        <p:grpSpPr bwMode="auto">
          <a:xfrm>
            <a:off x="3963025" y="1970530"/>
            <a:ext cx="2787883" cy="4616648"/>
            <a:chOff x="1295203" y="3552092"/>
            <a:chExt cx="2346358" cy="7048199"/>
          </a:xfrm>
        </p:grpSpPr>
        <p:sp>
          <p:nvSpPr>
            <p:cNvPr id="8" name="矩形 10">
              <a:extLst>
                <a:ext uri="{FF2B5EF4-FFF2-40B4-BE49-F238E27FC236}">
                  <a16:creationId xmlns:a16="http://schemas.microsoft.com/office/drawing/2014/main" id="{A92D2F0E-6364-9EDE-A850-D7A7AA599FEB}"/>
                </a:ext>
              </a:extLst>
            </p:cNvPr>
            <p:cNvSpPr>
              <a:spLocks noChangeArrowheads="1"/>
            </p:cNvSpPr>
            <p:nvPr/>
          </p:nvSpPr>
          <p:spPr bwMode="auto">
            <a:xfrm>
              <a:off x="1295203" y="3552092"/>
              <a:ext cx="2346358" cy="7048199"/>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p>
              <a:pPr>
                <a:buFont typeface="Arial" pitchFamily="34" charset="0"/>
                <a:buNone/>
              </a:pPr>
              <a:endParaRPr lang="zh-CN" altLang="en-US" sz="1400"/>
            </a:p>
          </p:txBody>
        </p:sp>
        <p:sp>
          <p:nvSpPr>
            <p:cNvPr id="9" name="矩形 11">
              <a:extLst>
                <a:ext uri="{FF2B5EF4-FFF2-40B4-BE49-F238E27FC236}">
                  <a16:creationId xmlns:a16="http://schemas.microsoft.com/office/drawing/2014/main" id="{9928B2E0-B283-3D6C-7117-046F8584EB9D}"/>
                </a:ext>
              </a:extLst>
            </p:cNvPr>
            <p:cNvSpPr>
              <a:spLocks noChangeArrowheads="1"/>
            </p:cNvSpPr>
            <p:nvPr/>
          </p:nvSpPr>
          <p:spPr bwMode="auto">
            <a:xfrm>
              <a:off x="1363359" y="3670950"/>
              <a:ext cx="2278202" cy="2772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b="1" dirty="0">
                  <a:solidFill>
                    <a:schemeClr val="bg1"/>
                  </a:solidFill>
                </a:rPr>
                <a:t>&lt;view class="container"&gt;</a:t>
              </a:r>
            </a:p>
            <a:p>
              <a:pPr eaLnBrk="0" hangingPunct="0"/>
              <a:r>
                <a:rPr lang="en-US" altLang="zh-CN" sz="1400" b="1" dirty="0">
                  <a:solidFill>
                    <a:schemeClr val="bg1"/>
                  </a:solidFill>
                </a:rPr>
                <a:t>  &lt;view class="item"&gt;&lt;/view&gt;</a:t>
              </a:r>
            </a:p>
            <a:p>
              <a:pPr eaLnBrk="0" hangingPunct="0"/>
              <a:r>
                <a:rPr lang="en-US" altLang="zh-CN" sz="1400" b="1" dirty="0">
                  <a:solidFill>
                    <a:schemeClr val="bg1"/>
                  </a:solidFill>
                </a:rPr>
                <a:t>  &lt;view class="item"&gt;&lt;/view&gt;</a:t>
              </a:r>
            </a:p>
            <a:p>
              <a:pPr eaLnBrk="0" hangingPunct="0"/>
              <a:r>
                <a:rPr lang="en-US" altLang="zh-CN" sz="1400" b="1" dirty="0">
                  <a:solidFill>
                    <a:schemeClr val="bg1"/>
                  </a:solidFill>
                </a:rPr>
                <a:t>  &lt;view class="item"&gt;&lt;/view&gt;</a:t>
              </a:r>
            </a:p>
            <a:p>
              <a:pPr eaLnBrk="0" hangingPunct="0"/>
              <a:r>
                <a:rPr lang="en-US" altLang="zh-CN" sz="1400" b="1" dirty="0">
                  <a:solidFill>
                    <a:schemeClr val="bg1"/>
                  </a:solidFill>
                </a:rPr>
                <a:t>  &lt;view class="item"&gt;&lt;/view&gt;</a:t>
              </a:r>
            </a:p>
            <a:p>
              <a:pPr eaLnBrk="0" hangingPunct="0"/>
              <a:r>
                <a:rPr lang="en-US" altLang="zh-CN" sz="1400" b="1" dirty="0">
                  <a:solidFill>
                    <a:schemeClr val="bg1"/>
                  </a:solidFill>
                </a:rPr>
                <a:t>  &lt;view class="item"&gt;&lt;/view&gt;</a:t>
              </a:r>
            </a:p>
            <a:p>
              <a:pPr eaLnBrk="0" hangingPunct="0"/>
              <a:r>
                <a:rPr lang="en-US" altLang="zh-CN" sz="1400" b="1" dirty="0">
                  <a:solidFill>
                    <a:schemeClr val="bg1"/>
                  </a:solidFill>
                </a:rPr>
                <a:t>  &lt;view class="item"&gt;&lt;/view&gt;</a:t>
              </a:r>
            </a:p>
            <a:p>
              <a:pPr eaLnBrk="0" hangingPunct="0"/>
              <a:r>
                <a:rPr lang="en-US" altLang="zh-CN" sz="1400" b="1" dirty="0">
                  <a:solidFill>
                    <a:schemeClr val="bg1"/>
                  </a:solidFill>
                </a:rPr>
                <a:t>&lt;/view&gt;</a:t>
              </a:r>
            </a:p>
          </p:txBody>
        </p:sp>
      </p:grpSp>
      <p:pic>
        <p:nvPicPr>
          <p:cNvPr id="11" name="Picture 10">
            <a:extLst>
              <a:ext uri="{FF2B5EF4-FFF2-40B4-BE49-F238E27FC236}">
                <a16:creationId xmlns:a16="http://schemas.microsoft.com/office/drawing/2014/main" id="{F8E63A83-14D0-5585-D6D3-9D2DAF124B5D}"/>
              </a:ext>
            </a:extLst>
          </p:cNvPr>
          <p:cNvPicPr>
            <a:picLocks noChangeAspect="1"/>
          </p:cNvPicPr>
          <p:nvPr/>
        </p:nvPicPr>
        <p:blipFill>
          <a:blip r:embed="rId3"/>
          <a:stretch>
            <a:fillRect/>
          </a:stretch>
        </p:blipFill>
        <p:spPr>
          <a:xfrm>
            <a:off x="983578" y="1906532"/>
            <a:ext cx="2606567" cy="4616647"/>
          </a:xfrm>
          <a:prstGeom prst="rect">
            <a:avLst/>
          </a:prstGeom>
        </p:spPr>
      </p:pic>
    </p:spTree>
    <p:extLst>
      <p:ext uri="{BB962C8B-B14F-4D97-AF65-F5344CB8AC3E}">
        <p14:creationId xmlns:p14="http://schemas.microsoft.com/office/powerpoint/2010/main" val="1461662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45F8D-BEF0-EE86-BCBD-07FA7BF2577F}"/>
              </a:ext>
            </a:extLst>
          </p:cNvPr>
          <p:cNvSpPr>
            <a:spLocks noGrp="1"/>
          </p:cNvSpPr>
          <p:nvPr>
            <p:ph type="title"/>
          </p:nvPr>
        </p:nvSpPr>
        <p:spPr/>
        <p:txBody>
          <a:bodyPr/>
          <a:lstStyle/>
          <a:p>
            <a:r>
              <a:rPr lang="zh-CN" altLang="en-US" dirty="0"/>
              <a:t>布局实践</a:t>
            </a:r>
            <a:endParaRPr lang="en-US" dirty="0"/>
          </a:p>
        </p:txBody>
      </p:sp>
      <p:grpSp>
        <p:nvGrpSpPr>
          <p:cNvPr id="3" name="组合 9">
            <a:extLst>
              <a:ext uri="{FF2B5EF4-FFF2-40B4-BE49-F238E27FC236}">
                <a16:creationId xmlns:a16="http://schemas.microsoft.com/office/drawing/2014/main" id="{C3AD98F6-CC0B-FDBD-B7DB-4480680ED732}"/>
              </a:ext>
            </a:extLst>
          </p:cNvPr>
          <p:cNvGrpSpPr>
            <a:grpSpLocks/>
          </p:cNvGrpSpPr>
          <p:nvPr/>
        </p:nvGrpSpPr>
        <p:grpSpPr bwMode="auto">
          <a:xfrm>
            <a:off x="7171663" y="2006987"/>
            <a:ext cx="2787883" cy="4616647"/>
            <a:chOff x="1295203" y="3552092"/>
            <a:chExt cx="2346358" cy="7048199"/>
          </a:xfrm>
        </p:grpSpPr>
        <p:sp>
          <p:nvSpPr>
            <p:cNvPr id="4" name="矩形 10">
              <a:extLst>
                <a:ext uri="{FF2B5EF4-FFF2-40B4-BE49-F238E27FC236}">
                  <a16:creationId xmlns:a16="http://schemas.microsoft.com/office/drawing/2014/main" id="{3B66C5E8-BE80-83B6-76EC-804C7AF4ECAB}"/>
                </a:ext>
              </a:extLst>
            </p:cNvPr>
            <p:cNvSpPr>
              <a:spLocks noChangeArrowheads="1"/>
            </p:cNvSpPr>
            <p:nvPr/>
          </p:nvSpPr>
          <p:spPr bwMode="auto">
            <a:xfrm>
              <a:off x="1295203" y="3552092"/>
              <a:ext cx="2346358" cy="7048199"/>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p>
              <a:pPr>
                <a:buFont typeface="Arial" pitchFamily="34" charset="0"/>
                <a:buNone/>
              </a:pPr>
              <a:endParaRPr lang="zh-CN" altLang="en-US" sz="1400"/>
            </a:p>
          </p:txBody>
        </p:sp>
        <p:sp>
          <p:nvSpPr>
            <p:cNvPr id="5" name="矩形 11">
              <a:extLst>
                <a:ext uri="{FF2B5EF4-FFF2-40B4-BE49-F238E27FC236}">
                  <a16:creationId xmlns:a16="http://schemas.microsoft.com/office/drawing/2014/main" id="{F8C554C6-6391-9066-9578-09FC510143FD}"/>
                </a:ext>
              </a:extLst>
            </p:cNvPr>
            <p:cNvSpPr>
              <a:spLocks noChangeArrowheads="1"/>
            </p:cNvSpPr>
            <p:nvPr/>
          </p:nvSpPr>
          <p:spPr bwMode="auto">
            <a:xfrm>
              <a:off x="1363359" y="3670950"/>
              <a:ext cx="2278202" cy="5074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b="1" dirty="0">
                  <a:solidFill>
                    <a:schemeClr val="bg1"/>
                  </a:solidFill>
                </a:rPr>
                <a:t>.container{</a:t>
              </a:r>
            </a:p>
            <a:p>
              <a:pPr eaLnBrk="0" hangingPunct="0"/>
              <a:r>
                <a:rPr lang="en-US" altLang="zh-CN" sz="1400" b="1" dirty="0">
                  <a:solidFill>
                    <a:schemeClr val="bg1"/>
                  </a:solidFill>
                </a:rPr>
                <a:t>  width: 750rpx;</a:t>
              </a:r>
            </a:p>
            <a:p>
              <a:pPr eaLnBrk="0" hangingPunct="0"/>
              <a:r>
                <a:rPr lang="en-US" altLang="zh-CN" sz="1400" b="1" dirty="0">
                  <a:solidFill>
                    <a:schemeClr val="bg1"/>
                  </a:solidFill>
                </a:rPr>
                <a:t>  height: 750rpx;</a:t>
              </a:r>
            </a:p>
            <a:p>
              <a:pPr eaLnBrk="0" hangingPunct="0"/>
              <a:r>
                <a:rPr lang="en-US" altLang="zh-CN" sz="1400" b="1" dirty="0">
                  <a:solidFill>
                    <a:schemeClr val="bg1"/>
                  </a:solidFill>
                </a:rPr>
                <a:t>  background-color: </a:t>
              </a:r>
              <a:r>
                <a:rPr lang="en-US" altLang="zh-CN" sz="1400" b="1" dirty="0" err="1">
                  <a:solidFill>
                    <a:schemeClr val="bg1"/>
                  </a:solidFill>
                </a:rPr>
                <a:t>skyblue</a:t>
              </a:r>
              <a:r>
                <a:rPr lang="en-US" altLang="zh-CN" sz="1400" b="1" dirty="0">
                  <a:solidFill>
                    <a:schemeClr val="bg1"/>
                  </a:solidFill>
                </a:rPr>
                <a:t>;</a:t>
              </a:r>
            </a:p>
            <a:p>
              <a:pPr eaLnBrk="0" hangingPunct="0"/>
              <a:r>
                <a:rPr lang="en-US" altLang="zh-CN" sz="1400" b="1" dirty="0">
                  <a:solidFill>
                    <a:schemeClr val="bg1"/>
                  </a:solidFill>
                </a:rPr>
                <a:t>  display: flex;</a:t>
              </a:r>
            </a:p>
            <a:p>
              <a:pPr eaLnBrk="0" hangingPunct="0"/>
              <a:r>
                <a:rPr lang="en-US" altLang="zh-CN" sz="1400" b="1" dirty="0">
                  <a:solidFill>
                    <a:schemeClr val="bg1"/>
                  </a:solidFill>
                </a:rPr>
                <a:t>  justify-content: space-between;</a:t>
              </a:r>
            </a:p>
            <a:p>
              <a:pPr eaLnBrk="0" hangingPunct="0"/>
              <a:r>
                <a:rPr lang="en-US" altLang="zh-CN" sz="1400" b="1" dirty="0">
                  <a:solidFill>
                    <a:schemeClr val="bg1"/>
                  </a:solidFill>
                </a:rPr>
                <a:t>}</a:t>
              </a:r>
            </a:p>
            <a:p>
              <a:pPr eaLnBrk="0" hangingPunct="0"/>
              <a:r>
                <a:rPr lang="en-US" altLang="zh-CN" sz="1400" b="1" dirty="0">
                  <a:solidFill>
                    <a:schemeClr val="bg1"/>
                  </a:solidFill>
                </a:rPr>
                <a:t>.item{</a:t>
              </a:r>
            </a:p>
            <a:p>
              <a:pPr eaLnBrk="0" hangingPunct="0"/>
              <a:r>
                <a:rPr lang="en-US" altLang="zh-CN" sz="1400" b="1" dirty="0">
                  <a:solidFill>
                    <a:schemeClr val="bg1"/>
                  </a:solidFill>
                </a:rPr>
                <a:t>  width: 240rpx;</a:t>
              </a:r>
            </a:p>
            <a:p>
              <a:pPr eaLnBrk="0" hangingPunct="0"/>
              <a:r>
                <a:rPr lang="en-US" altLang="zh-CN" sz="1400" b="1" dirty="0">
                  <a:solidFill>
                    <a:schemeClr val="bg1"/>
                  </a:solidFill>
                </a:rPr>
                <a:t>  height: 240rpx;</a:t>
              </a:r>
            </a:p>
            <a:p>
              <a:pPr eaLnBrk="0" hangingPunct="0"/>
              <a:r>
                <a:rPr lang="en-US" altLang="zh-CN" sz="1400" b="1" dirty="0">
                  <a:solidFill>
                    <a:schemeClr val="bg1"/>
                  </a:solidFill>
                </a:rPr>
                <a:t>  background-color: blue;</a:t>
              </a:r>
            </a:p>
            <a:p>
              <a:pPr eaLnBrk="0" hangingPunct="0"/>
              <a:r>
                <a:rPr lang="en-US" altLang="zh-CN" sz="1400" b="1" dirty="0">
                  <a:solidFill>
                    <a:schemeClr val="bg1"/>
                  </a:solidFill>
                </a:rPr>
                <a:t>}</a:t>
              </a:r>
            </a:p>
            <a:p>
              <a:pPr eaLnBrk="0" hangingPunct="0"/>
              <a:r>
                <a:rPr lang="en-US" altLang="zh-CN" sz="1400" b="1" dirty="0">
                  <a:solidFill>
                    <a:schemeClr val="bg1"/>
                  </a:solidFill>
                </a:rPr>
                <a:t>.container </a:t>
              </a:r>
              <a:r>
                <a:rPr lang="en-US" altLang="zh-CN" sz="1400" b="1" dirty="0" err="1">
                  <a:solidFill>
                    <a:schemeClr val="bg1"/>
                  </a:solidFill>
                </a:rPr>
                <a:t>view:nth-of-type</a:t>
              </a:r>
              <a:r>
                <a:rPr lang="en-US" altLang="zh-CN" sz="1400" b="1" dirty="0">
                  <a:solidFill>
                    <a:schemeClr val="bg1"/>
                  </a:solidFill>
                </a:rPr>
                <a:t>(2){</a:t>
              </a:r>
            </a:p>
            <a:p>
              <a:pPr eaLnBrk="0" hangingPunct="0"/>
              <a:r>
                <a:rPr lang="en-US" altLang="zh-CN" sz="1400" b="1" dirty="0">
                  <a:solidFill>
                    <a:schemeClr val="bg1"/>
                  </a:solidFill>
                </a:rPr>
                <a:t>  align-self: flex-end;</a:t>
              </a:r>
            </a:p>
            <a:p>
              <a:pPr eaLnBrk="0" hangingPunct="0"/>
              <a:r>
                <a:rPr lang="en-US" altLang="zh-CN" sz="1400" b="1" dirty="0">
                  <a:solidFill>
                    <a:schemeClr val="bg1"/>
                  </a:solidFill>
                </a:rPr>
                <a:t>}</a:t>
              </a:r>
            </a:p>
          </p:txBody>
        </p:sp>
      </p:grpSp>
      <p:grpSp>
        <p:nvGrpSpPr>
          <p:cNvPr id="6" name="组合 9">
            <a:extLst>
              <a:ext uri="{FF2B5EF4-FFF2-40B4-BE49-F238E27FC236}">
                <a16:creationId xmlns:a16="http://schemas.microsoft.com/office/drawing/2014/main" id="{5C6E9B75-09D6-2999-D8E6-81A07FFA63EA}"/>
              </a:ext>
            </a:extLst>
          </p:cNvPr>
          <p:cNvGrpSpPr>
            <a:grpSpLocks/>
          </p:cNvGrpSpPr>
          <p:nvPr/>
        </p:nvGrpSpPr>
        <p:grpSpPr bwMode="auto">
          <a:xfrm>
            <a:off x="3963025" y="1970530"/>
            <a:ext cx="2787883" cy="4616648"/>
            <a:chOff x="1295203" y="3552092"/>
            <a:chExt cx="2346358" cy="7048199"/>
          </a:xfrm>
        </p:grpSpPr>
        <p:sp>
          <p:nvSpPr>
            <p:cNvPr id="8" name="矩形 10">
              <a:extLst>
                <a:ext uri="{FF2B5EF4-FFF2-40B4-BE49-F238E27FC236}">
                  <a16:creationId xmlns:a16="http://schemas.microsoft.com/office/drawing/2014/main" id="{A92D2F0E-6364-9EDE-A850-D7A7AA599FEB}"/>
                </a:ext>
              </a:extLst>
            </p:cNvPr>
            <p:cNvSpPr>
              <a:spLocks noChangeArrowheads="1"/>
            </p:cNvSpPr>
            <p:nvPr/>
          </p:nvSpPr>
          <p:spPr bwMode="auto">
            <a:xfrm>
              <a:off x="1295203" y="3552092"/>
              <a:ext cx="2346358" cy="7048199"/>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p>
              <a:pPr>
                <a:buFont typeface="Arial" pitchFamily="34" charset="0"/>
                <a:buNone/>
              </a:pPr>
              <a:endParaRPr lang="zh-CN" altLang="en-US" sz="1400"/>
            </a:p>
          </p:txBody>
        </p:sp>
        <p:sp>
          <p:nvSpPr>
            <p:cNvPr id="9" name="矩形 11">
              <a:extLst>
                <a:ext uri="{FF2B5EF4-FFF2-40B4-BE49-F238E27FC236}">
                  <a16:creationId xmlns:a16="http://schemas.microsoft.com/office/drawing/2014/main" id="{9928B2E0-B283-3D6C-7117-046F8584EB9D}"/>
                </a:ext>
              </a:extLst>
            </p:cNvPr>
            <p:cNvSpPr>
              <a:spLocks noChangeArrowheads="1"/>
            </p:cNvSpPr>
            <p:nvPr/>
          </p:nvSpPr>
          <p:spPr bwMode="auto">
            <a:xfrm>
              <a:off x="1363359" y="3670950"/>
              <a:ext cx="2278202" cy="1785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b="1" dirty="0">
                  <a:solidFill>
                    <a:schemeClr val="bg1"/>
                  </a:solidFill>
                </a:rPr>
                <a:t>&lt;view class="container"&gt;</a:t>
              </a:r>
            </a:p>
            <a:p>
              <a:pPr eaLnBrk="0" hangingPunct="0"/>
              <a:r>
                <a:rPr lang="en-US" altLang="zh-CN" sz="1400" b="1" dirty="0">
                  <a:solidFill>
                    <a:schemeClr val="bg1"/>
                  </a:solidFill>
                </a:rPr>
                <a:t>  &lt;view class="item"&gt;&lt;/view&gt;</a:t>
              </a:r>
            </a:p>
            <a:p>
              <a:pPr eaLnBrk="0" hangingPunct="0"/>
              <a:r>
                <a:rPr lang="en-US" altLang="zh-CN" sz="1400" b="1" dirty="0">
                  <a:solidFill>
                    <a:schemeClr val="bg1"/>
                  </a:solidFill>
                </a:rPr>
                <a:t>  &lt;view class="item"&gt;&lt;/view&gt;</a:t>
              </a:r>
            </a:p>
            <a:p>
              <a:pPr eaLnBrk="0" hangingPunct="0"/>
              <a:r>
                <a:rPr lang="en-US" altLang="zh-CN" sz="1400" b="1" dirty="0">
                  <a:solidFill>
                    <a:schemeClr val="bg1"/>
                  </a:solidFill>
                </a:rPr>
                <a:t>&lt;/view&gt;</a:t>
              </a:r>
            </a:p>
            <a:p>
              <a:pPr eaLnBrk="0" hangingPunct="0"/>
              <a:endParaRPr lang="en-US" altLang="zh-CN" sz="1400" b="1" dirty="0">
                <a:solidFill>
                  <a:schemeClr val="bg1"/>
                </a:solidFill>
              </a:endParaRPr>
            </a:p>
          </p:txBody>
        </p:sp>
      </p:grpSp>
      <p:pic>
        <p:nvPicPr>
          <p:cNvPr id="11" name="Picture 10">
            <a:extLst>
              <a:ext uri="{FF2B5EF4-FFF2-40B4-BE49-F238E27FC236}">
                <a16:creationId xmlns:a16="http://schemas.microsoft.com/office/drawing/2014/main" id="{0EBEC423-C389-5A6D-EA6D-DDECDDA4714E}"/>
              </a:ext>
            </a:extLst>
          </p:cNvPr>
          <p:cNvPicPr>
            <a:picLocks noChangeAspect="1"/>
          </p:cNvPicPr>
          <p:nvPr/>
        </p:nvPicPr>
        <p:blipFill>
          <a:blip r:embed="rId3"/>
          <a:stretch>
            <a:fillRect/>
          </a:stretch>
        </p:blipFill>
        <p:spPr>
          <a:xfrm>
            <a:off x="1065478" y="1970530"/>
            <a:ext cx="2604106" cy="4653104"/>
          </a:xfrm>
          <a:prstGeom prst="rect">
            <a:avLst/>
          </a:prstGeom>
        </p:spPr>
      </p:pic>
    </p:spTree>
    <p:extLst>
      <p:ext uri="{BB962C8B-B14F-4D97-AF65-F5344CB8AC3E}">
        <p14:creationId xmlns:p14="http://schemas.microsoft.com/office/powerpoint/2010/main" val="1575590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45F8D-BEF0-EE86-BCBD-07FA7BF2577F}"/>
              </a:ext>
            </a:extLst>
          </p:cNvPr>
          <p:cNvSpPr>
            <a:spLocks noGrp="1"/>
          </p:cNvSpPr>
          <p:nvPr>
            <p:ph type="title"/>
          </p:nvPr>
        </p:nvSpPr>
        <p:spPr/>
        <p:txBody>
          <a:bodyPr/>
          <a:lstStyle/>
          <a:p>
            <a:r>
              <a:rPr lang="zh-CN" altLang="en-US" dirty="0"/>
              <a:t>布局实践</a:t>
            </a:r>
            <a:endParaRPr lang="en-US" dirty="0"/>
          </a:p>
        </p:txBody>
      </p:sp>
      <p:grpSp>
        <p:nvGrpSpPr>
          <p:cNvPr id="3" name="组合 9">
            <a:extLst>
              <a:ext uri="{FF2B5EF4-FFF2-40B4-BE49-F238E27FC236}">
                <a16:creationId xmlns:a16="http://schemas.microsoft.com/office/drawing/2014/main" id="{C3AD98F6-CC0B-FDBD-B7DB-4480680ED732}"/>
              </a:ext>
            </a:extLst>
          </p:cNvPr>
          <p:cNvGrpSpPr>
            <a:grpSpLocks/>
          </p:cNvGrpSpPr>
          <p:nvPr/>
        </p:nvGrpSpPr>
        <p:grpSpPr bwMode="auto">
          <a:xfrm>
            <a:off x="7171663" y="2006987"/>
            <a:ext cx="2787883" cy="4616647"/>
            <a:chOff x="1295203" y="3552092"/>
            <a:chExt cx="2346358" cy="7048199"/>
          </a:xfrm>
        </p:grpSpPr>
        <p:sp>
          <p:nvSpPr>
            <p:cNvPr id="4" name="矩形 10">
              <a:extLst>
                <a:ext uri="{FF2B5EF4-FFF2-40B4-BE49-F238E27FC236}">
                  <a16:creationId xmlns:a16="http://schemas.microsoft.com/office/drawing/2014/main" id="{3B66C5E8-BE80-83B6-76EC-804C7AF4ECAB}"/>
                </a:ext>
              </a:extLst>
            </p:cNvPr>
            <p:cNvSpPr>
              <a:spLocks noChangeArrowheads="1"/>
            </p:cNvSpPr>
            <p:nvPr/>
          </p:nvSpPr>
          <p:spPr bwMode="auto">
            <a:xfrm>
              <a:off x="1295203" y="3552092"/>
              <a:ext cx="2346358" cy="7048199"/>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p>
              <a:pPr>
                <a:buFont typeface="Arial" pitchFamily="34" charset="0"/>
                <a:buNone/>
              </a:pPr>
              <a:endParaRPr lang="zh-CN" altLang="en-US" sz="1400"/>
            </a:p>
          </p:txBody>
        </p:sp>
        <p:sp>
          <p:nvSpPr>
            <p:cNvPr id="5" name="矩形 11">
              <a:extLst>
                <a:ext uri="{FF2B5EF4-FFF2-40B4-BE49-F238E27FC236}">
                  <a16:creationId xmlns:a16="http://schemas.microsoft.com/office/drawing/2014/main" id="{F8C554C6-6391-9066-9578-09FC510143FD}"/>
                </a:ext>
              </a:extLst>
            </p:cNvPr>
            <p:cNvSpPr>
              <a:spLocks noChangeArrowheads="1"/>
            </p:cNvSpPr>
            <p:nvPr/>
          </p:nvSpPr>
          <p:spPr bwMode="auto">
            <a:xfrm>
              <a:off x="1363359" y="3670950"/>
              <a:ext cx="2278202" cy="6061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b="1" dirty="0">
                  <a:solidFill>
                    <a:schemeClr val="bg1"/>
                  </a:solidFill>
                </a:rPr>
                <a:t>.container{</a:t>
              </a:r>
            </a:p>
            <a:p>
              <a:pPr eaLnBrk="0" hangingPunct="0"/>
              <a:r>
                <a:rPr lang="en-US" altLang="zh-CN" sz="1400" b="1" dirty="0">
                  <a:solidFill>
                    <a:schemeClr val="bg1"/>
                  </a:solidFill>
                </a:rPr>
                <a:t>  width: 750rpx;</a:t>
              </a:r>
            </a:p>
            <a:p>
              <a:pPr eaLnBrk="0" hangingPunct="0"/>
              <a:r>
                <a:rPr lang="en-US" altLang="zh-CN" sz="1400" b="1" dirty="0">
                  <a:solidFill>
                    <a:schemeClr val="bg1"/>
                  </a:solidFill>
                </a:rPr>
                <a:t>  height: 750rpx;</a:t>
              </a:r>
            </a:p>
            <a:p>
              <a:pPr eaLnBrk="0" hangingPunct="0"/>
              <a:r>
                <a:rPr lang="en-US" altLang="zh-CN" sz="1400" b="1" dirty="0">
                  <a:solidFill>
                    <a:schemeClr val="bg1"/>
                  </a:solidFill>
                </a:rPr>
                <a:t>  background-color: </a:t>
              </a:r>
              <a:r>
                <a:rPr lang="en-US" altLang="zh-CN" sz="1400" b="1" dirty="0" err="1">
                  <a:solidFill>
                    <a:schemeClr val="bg1"/>
                  </a:solidFill>
                </a:rPr>
                <a:t>skyblue</a:t>
              </a:r>
              <a:r>
                <a:rPr lang="en-US" altLang="zh-CN" sz="1400" b="1" dirty="0">
                  <a:solidFill>
                    <a:schemeClr val="bg1"/>
                  </a:solidFill>
                </a:rPr>
                <a:t>;</a:t>
              </a:r>
            </a:p>
            <a:p>
              <a:pPr eaLnBrk="0" hangingPunct="0"/>
              <a:r>
                <a:rPr lang="en-US" altLang="zh-CN" sz="1400" b="1" dirty="0">
                  <a:solidFill>
                    <a:schemeClr val="bg1"/>
                  </a:solidFill>
                </a:rPr>
                <a:t>  display: flex;</a:t>
              </a:r>
            </a:p>
            <a:p>
              <a:pPr eaLnBrk="0" hangingPunct="0"/>
              <a:r>
                <a:rPr lang="en-US" altLang="zh-CN" sz="1400" b="1" dirty="0">
                  <a:solidFill>
                    <a:schemeClr val="bg1"/>
                  </a:solidFill>
                </a:rPr>
                <a:t>  justify-content: space-between;</a:t>
              </a:r>
            </a:p>
            <a:p>
              <a:pPr eaLnBrk="0" hangingPunct="0"/>
              <a:r>
                <a:rPr lang="en-US" altLang="zh-CN" sz="1400" b="1" dirty="0">
                  <a:solidFill>
                    <a:schemeClr val="bg1"/>
                  </a:solidFill>
                </a:rPr>
                <a:t>}</a:t>
              </a:r>
            </a:p>
            <a:p>
              <a:pPr eaLnBrk="0" hangingPunct="0"/>
              <a:r>
                <a:rPr lang="en-US" altLang="zh-CN" sz="1400" b="1" dirty="0">
                  <a:solidFill>
                    <a:schemeClr val="bg1"/>
                  </a:solidFill>
                </a:rPr>
                <a:t>.item{</a:t>
              </a:r>
            </a:p>
            <a:p>
              <a:pPr eaLnBrk="0" hangingPunct="0"/>
              <a:r>
                <a:rPr lang="en-US" altLang="zh-CN" sz="1400" b="1" dirty="0">
                  <a:solidFill>
                    <a:schemeClr val="bg1"/>
                  </a:solidFill>
                </a:rPr>
                <a:t>  width: 240rpx;</a:t>
              </a:r>
            </a:p>
            <a:p>
              <a:pPr eaLnBrk="0" hangingPunct="0"/>
              <a:r>
                <a:rPr lang="en-US" altLang="zh-CN" sz="1400" b="1" dirty="0">
                  <a:solidFill>
                    <a:schemeClr val="bg1"/>
                  </a:solidFill>
                </a:rPr>
                <a:t>  height: 240rpx;</a:t>
              </a:r>
            </a:p>
            <a:p>
              <a:pPr eaLnBrk="0" hangingPunct="0"/>
              <a:r>
                <a:rPr lang="en-US" altLang="zh-CN" sz="1400" b="1" dirty="0">
                  <a:solidFill>
                    <a:schemeClr val="bg1"/>
                  </a:solidFill>
                </a:rPr>
                <a:t>  background-color: blue;</a:t>
              </a:r>
            </a:p>
            <a:p>
              <a:pPr eaLnBrk="0" hangingPunct="0"/>
              <a:r>
                <a:rPr lang="en-US" altLang="zh-CN" sz="1400" b="1" dirty="0">
                  <a:solidFill>
                    <a:schemeClr val="bg1"/>
                  </a:solidFill>
                </a:rPr>
                <a:t>}</a:t>
              </a:r>
            </a:p>
            <a:p>
              <a:pPr eaLnBrk="0" hangingPunct="0"/>
              <a:r>
                <a:rPr lang="en-US" altLang="zh-CN" sz="1400" b="1" dirty="0">
                  <a:solidFill>
                    <a:schemeClr val="bg1"/>
                  </a:solidFill>
                </a:rPr>
                <a:t>.container </a:t>
              </a:r>
              <a:r>
                <a:rPr lang="en-US" altLang="zh-CN" sz="1400" b="1" dirty="0" err="1">
                  <a:solidFill>
                    <a:schemeClr val="bg1"/>
                  </a:solidFill>
                </a:rPr>
                <a:t>view:nth-of-type</a:t>
              </a:r>
              <a:r>
                <a:rPr lang="en-US" altLang="zh-CN" sz="1400" b="1" dirty="0">
                  <a:solidFill>
                    <a:schemeClr val="bg1"/>
                  </a:solidFill>
                </a:rPr>
                <a:t>(2){</a:t>
              </a:r>
            </a:p>
            <a:p>
              <a:pPr eaLnBrk="0" hangingPunct="0"/>
              <a:r>
                <a:rPr lang="en-US" altLang="zh-CN" sz="1400" b="1" dirty="0">
                  <a:solidFill>
                    <a:schemeClr val="bg1"/>
                  </a:solidFill>
                </a:rPr>
                <a:t>  align-self: center;</a:t>
              </a:r>
            </a:p>
            <a:p>
              <a:pPr eaLnBrk="0" hangingPunct="0"/>
              <a:r>
                <a:rPr lang="en-US" altLang="zh-CN" sz="1400" b="1" dirty="0">
                  <a:solidFill>
                    <a:schemeClr val="bg1"/>
                  </a:solidFill>
                </a:rPr>
                <a:t>}</a:t>
              </a:r>
            </a:p>
            <a:p>
              <a:pPr eaLnBrk="0" hangingPunct="0"/>
              <a:r>
                <a:rPr lang="en-US" altLang="zh-CN" sz="1400" b="1" dirty="0">
                  <a:solidFill>
                    <a:schemeClr val="bg1"/>
                  </a:solidFill>
                </a:rPr>
                <a:t>.container </a:t>
              </a:r>
              <a:r>
                <a:rPr lang="en-US" altLang="zh-CN" sz="1400" b="1" dirty="0" err="1">
                  <a:solidFill>
                    <a:schemeClr val="bg1"/>
                  </a:solidFill>
                </a:rPr>
                <a:t>view:nth-of-type</a:t>
              </a:r>
              <a:r>
                <a:rPr lang="en-US" altLang="zh-CN" sz="1400" b="1" dirty="0">
                  <a:solidFill>
                    <a:schemeClr val="bg1"/>
                  </a:solidFill>
                </a:rPr>
                <a:t>(3){</a:t>
              </a:r>
            </a:p>
            <a:p>
              <a:pPr eaLnBrk="0" hangingPunct="0"/>
              <a:r>
                <a:rPr lang="en-US" altLang="zh-CN" sz="1400" b="1" dirty="0">
                  <a:solidFill>
                    <a:schemeClr val="bg1"/>
                  </a:solidFill>
                </a:rPr>
                <a:t>  align-self: flex-end;</a:t>
              </a:r>
            </a:p>
            <a:p>
              <a:pPr eaLnBrk="0" hangingPunct="0"/>
              <a:r>
                <a:rPr lang="en-US" altLang="zh-CN" sz="1400" b="1" dirty="0">
                  <a:solidFill>
                    <a:schemeClr val="bg1"/>
                  </a:solidFill>
                </a:rPr>
                <a:t>}</a:t>
              </a:r>
            </a:p>
          </p:txBody>
        </p:sp>
      </p:grpSp>
      <p:grpSp>
        <p:nvGrpSpPr>
          <p:cNvPr id="6" name="组合 9">
            <a:extLst>
              <a:ext uri="{FF2B5EF4-FFF2-40B4-BE49-F238E27FC236}">
                <a16:creationId xmlns:a16="http://schemas.microsoft.com/office/drawing/2014/main" id="{5C6E9B75-09D6-2999-D8E6-81A07FFA63EA}"/>
              </a:ext>
            </a:extLst>
          </p:cNvPr>
          <p:cNvGrpSpPr>
            <a:grpSpLocks/>
          </p:cNvGrpSpPr>
          <p:nvPr/>
        </p:nvGrpSpPr>
        <p:grpSpPr bwMode="auto">
          <a:xfrm>
            <a:off x="3963025" y="1970530"/>
            <a:ext cx="2787883" cy="4616648"/>
            <a:chOff x="1295203" y="3552092"/>
            <a:chExt cx="2346358" cy="7048199"/>
          </a:xfrm>
        </p:grpSpPr>
        <p:sp>
          <p:nvSpPr>
            <p:cNvPr id="8" name="矩形 10">
              <a:extLst>
                <a:ext uri="{FF2B5EF4-FFF2-40B4-BE49-F238E27FC236}">
                  <a16:creationId xmlns:a16="http://schemas.microsoft.com/office/drawing/2014/main" id="{A92D2F0E-6364-9EDE-A850-D7A7AA599FEB}"/>
                </a:ext>
              </a:extLst>
            </p:cNvPr>
            <p:cNvSpPr>
              <a:spLocks noChangeArrowheads="1"/>
            </p:cNvSpPr>
            <p:nvPr/>
          </p:nvSpPr>
          <p:spPr bwMode="auto">
            <a:xfrm>
              <a:off x="1295203" y="3552092"/>
              <a:ext cx="2346358" cy="7048199"/>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p>
              <a:pPr>
                <a:buFont typeface="Arial" pitchFamily="34" charset="0"/>
                <a:buNone/>
              </a:pPr>
              <a:endParaRPr lang="zh-CN" altLang="en-US" sz="1400"/>
            </a:p>
          </p:txBody>
        </p:sp>
        <p:sp>
          <p:nvSpPr>
            <p:cNvPr id="9" name="矩形 11">
              <a:extLst>
                <a:ext uri="{FF2B5EF4-FFF2-40B4-BE49-F238E27FC236}">
                  <a16:creationId xmlns:a16="http://schemas.microsoft.com/office/drawing/2014/main" id="{9928B2E0-B283-3D6C-7117-046F8584EB9D}"/>
                </a:ext>
              </a:extLst>
            </p:cNvPr>
            <p:cNvSpPr>
              <a:spLocks noChangeArrowheads="1"/>
            </p:cNvSpPr>
            <p:nvPr/>
          </p:nvSpPr>
          <p:spPr bwMode="auto">
            <a:xfrm>
              <a:off x="1363359" y="3670950"/>
              <a:ext cx="2278202" cy="1785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b="1" dirty="0">
                  <a:solidFill>
                    <a:schemeClr val="bg1"/>
                  </a:solidFill>
                </a:rPr>
                <a:t>&lt;view class="container"&gt;</a:t>
              </a:r>
            </a:p>
            <a:p>
              <a:pPr eaLnBrk="0" hangingPunct="0"/>
              <a:r>
                <a:rPr lang="en-US" altLang="zh-CN" sz="1400" b="1" dirty="0">
                  <a:solidFill>
                    <a:schemeClr val="bg1"/>
                  </a:solidFill>
                </a:rPr>
                <a:t>  &lt;view class="item"&gt;&lt;/view&gt;</a:t>
              </a:r>
            </a:p>
            <a:p>
              <a:pPr eaLnBrk="0" hangingPunct="0"/>
              <a:r>
                <a:rPr lang="en-US" altLang="zh-CN" sz="1400" b="1" dirty="0">
                  <a:solidFill>
                    <a:schemeClr val="bg1"/>
                  </a:solidFill>
                </a:rPr>
                <a:t>  &lt;view class="item"&gt;&lt;/view&gt;</a:t>
              </a:r>
            </a:p>
            <a:p>
              <a:pPr eaLnBrk="0" hangingPunct="0"/>
              <a:r>
                <a:rPr lang="en-US" altLang="zh-CN" sz="1400" b="1" dirty="0">
                  <a:solidFill>
                    <a:schemeClr val="bg1"/>
                  </a:solidFill>
                </a:rPr>
                <a:t>  &lt;view class="item"&gt;&lt;/view&gt;</a:t>
              </a:r>
            </a:p>
            <a:p>
              <a:pPr eaLnBrk="0" hangingPunct="0"/>
              <a:r>
                <a:rPr lang="en-US" altLang="zh-CN" sz="1400" b="1" dirty="0">
                  <a:solidFill>
                    <a:schemeClr val="bg1"/>
                  </a:solidFill>
                </a:rPr>
                <a:t>&lt;/view&gt;</a:t>
              </a:r>
            </a:p>
          </p:txBody>
        </p:sp>
      </p:grpSp>
      <p:pic>
        <p:nvPicPr>
          <p:cNvPr id="7" name="Picture 6">
            <a:extLst>
              <a:ext uri="{FF2B5EF4-FFF2-40B4-BE49-F238E27FC236}">
                <a16:creationId xmlns:a16="http://schemas.microsoft.com/office/drawing/2014/main" id="{F294F2B3-154B-E093-5FE6-0B0916BE8892}"/>
              </a:ext>
            </a:extLst>
          </p:cNvPr>
          <p:cNvPicPr>
            <a:picLocks noChangeAspect="1"/>
          </p:cNvPicPr>
          <p:nvPr/>
        </p:nvPicPr>
        <p:blipFill>
          <a:blip r:embed="rId3"/>
          <a:stretch>
            <a:fillRect/>
          </a:stretch>
        </p:blipFill>
        <p:spPr>
          <a:xfrm>
            <a:off x="927394" y="1926932"/>
            <a:ext cx="2610119" cy="4616648"/>
          </a:xfrm>
          <a:prstGeom prst="rect">
            <a:avLst/>
          </a:prstGeom>
        </p:spPr>
      </p:pic>
    </p:spTree>
    <p:extLst>
      <p:ext uri="{BB962C8B-B14F-4D97-AF65-F5344CB8AC3E}">
        <p14:creationId xmlns:p14="http://schemas.microsoft.com/office/powerpoint/2010/main" val="722346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45F8D-BEF0-EE86-BCBD-07FA7BF2577F}"/>
              </a:ext>
            </a:extLst>
          </p:cNvPr>
          <p:cNvSpPr>
            <a:spLocks noGrp="1"/>
          </p:cNvSpPr>
          <p:nvPr>
            <p:ph type="title"/>
          </p:nvPr>
        </p:nvSpPr>
        <p:spPr/>
        <p:txBody>
          <a:bodyPr/>
          <a:lstStyle/>
          <a:p>
            <a:r>
              <a:rPr lang="zh-CN" altLang="en-US" dirty="0"/>
              <a:t>布局实践</a:t>
            </a:r>
            <a:endParaRPr lang="en-US" dirty="0"/>
          </a:p>
        </p:txBody>
      </p:sp>
      <p:grpSp>
        <p:nvGrpSpPr>
          <p:cNvPr id="3" name="组合 9">
            <a:extLst>
              <a:ext uri="{FF2B5EF4-FFF2-40B4-BE49-F238E27FC236}">
                <a16:creationId xmlns:a16="http://schemas.microsoft.com/office/drawing/2014/main" id="{C3AD98F6-CC0B-FDBD-B7DB-4480680ED732}"/>
              </a:ext>
            </a:extLst>
          </p:cNvPr>
          <p:cNvGrpSpPr>
            <a:grpSpLocks/>
          </p:cNvGrpSpPr>
          <p:nvPr/>
        </p:nvGrpSpPr>
        <p:grpSpPr bwMode="auto">
          <a:xfrm>
            <a:off x="7171663" y="2006987"/>
            <a:ext cx="2787883" cy="4616647"/>
            <a:chOff x="1295203" y="3552092"/>
            <a:chExt cx="2346358" cy="7048199"/>
          </a:xfrm>
        </p:grpSpPr>
        <p:sp>
          <p:nvSpPr>
            <p:cNvPr id="4" name="矩形 10">
              <a:extLst>
                <a:ext uri="{FF2B5EF4-FFF2-40B4-BE49-F238E27FC236}">
                  <a16:creationId xmlns:a16="http://schemas.microsoft.com/office/drawing/2014/main" id="{3B66C5E8-BE80-83B6-76EC-804C7AF4ECAB}"/>
                </a:ext>
              </a:extLst>
            </p:cNvPr>
            <p:cNvSpPr>
              <a:spLocks noChangeArrowheads="1"/>
            </p:cNvSpPr>
            <p:nvPr/>
          </p:nvSpPr>
          <p:spPr bwMode="auto">
            <a:xfrm>
              <a:off x="1295203" y="3552092"/>
              <a:ext cx="2346358" cy="7048199"/>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p>
              <a:pPr>
                <a:buFont typeface="Arial" pitchFamily="34" charset="0"/>
                <a:buNone/>
              </a:pPr>
              <a:endParaRPr lang="zh-CN" altLang="en-US" sz="1400" dirty="0"/>
            </a:p>
          </p:txBody>
        </p:sp>
        <p:sp>
          <p:nvSpPr>
            <p:cNvPr id="5" name="矩形 11">
              <a:extLst>
                <a:ext uri="{FF2B5EF4-FFF2-40B4-BE49-F238E27FC236}">
                  <a16:creationId xmlns:a16="http://schemas.microsoft.com/office/drawing/2014/main" id="{F8C554C6-6391-9066-9578-09FC510143FD}"/>
                </a:ext>
              </a:extLst>
            </p:cNvPr>
            <p:cNvSpPr>
              <a:spLocks noChangeArrowheads="1"/>
            </p:cNvSpPr>
            <p:nvPr/>
          </p:nvSpPr>
          <p:spPr bwMode="auto">
            <a:xfrm>
              <a:off x="1363359" y="3670950"/>
              <a:ext cx="2278202" cy="573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b="1" dirty="0">
                  <a:solidFill>
                    <a:schemeClr val="bg1"/>
                  </a:solidFill>
                </a:rPr>
                <a:t>.container{</a:t>
              </a:r>
            </a:p>
            <a:p>
              <a:pPr eaLnBrk="0" hangingPunct="0"/>
              <a:r>
                <a:rPr lang="en-US" altLang="zh-CN" sz="1400" b="1" dirty="0">
                  <a:solidFill>
                    <a:schemeClr val="bg1"/>
                  </a:solidFill>
                </a:rPr>
                <a:t>  width: 750rpx;</a:t>
              </a:r>
            </a:p>
            <a:p>
              <a:pPr eaLnBrk="0" hangingPunct="0"/>
              <a:r>
                <a:rPr lang="en-US" altLang="zh-CN" sz="1400" b="1" dirty="0">
                  <a:solidFill>
                    <a:schemeClr val="bg1"/>
                  </a:solidFill>
                </a:rPr>
                <a:t>  height: 750rpx;</a:t>
              </a:r>
            </a:p>
            <a:p>
              <a:pPr eaLnBrk="0" hangingPunct="0"/>
              <a:r>
                <a:rPr lang="en-US" altLang="zh-CN" sz="1400" b="1" dirty="0">
                  <a:solidFill>
                    <a:schemeClr val="bg1"/>
                  </a:solidFill>
                </a:rPr>
                <a:t>  background-color: </a:t>
              </a:r>
              <a:r>
                <a:rPr lang="en-US" altLang="zh-CN" sz="1400" b="1" dirty="0" err="1">
                  <a:solidFill>
                    <a:schemeClr val="bg1"/>
                  </a:solidFill>
                </a:rPr>
                <a:t>skyblue</a:t>
              </a:r>
              <a:r>
                <a:rPr lang="en-US" altLang="zh-CN" sz="1400" b="1" dirty="0">
                  <a:solidFill>
                    <a:schemeClr val="bg1"/>
                  </a:solidFill>
                </a:rPr>
                <a:t>;</a:t>
              </a:r>
            </a:p>
            <a:p>
              <a:pPr eaLnBrk="0" hangingPunct="0"/>
              <a:r>
                <a:rPr lang="en-US" altLang="zh-CN" sz="1400" b="1" dirty="0">
                  <a:solidFill>
                    <a:schemeClr val="bg1"/>
                  </a:solidFill>
                </a:rPr>
                <a:t>  display: flex;</a:t>
              </a:r>
            </a:p>
            <a:p>
              <a:pPr eaLnBrk="0" hangingPunct="0"/>
              <a:r>
                <a:rPr lang="en-US" altLang="zh-CN" sz="1400" b="1" dirty="0">
                  <a:solidFill>
                    <a:schemeClr val="bg1"/>
                  </a:solidFill>
                </a:rPr>
                <a:t>  justify-content: space-between;</a:t>
              </a:r>
            </a:p>
            <a:p>
              <a:pPr eaLnBrk="0" hangingPunct="0"/>
              <a:r>
                <a:rPr lang="en-US" altLang="zh-CN" sz="1400" b="1" dirty="0">
                  <a:solidFill>
                    <a:schemeClr val="bg1"/>
                  </a:solidFill>
                </a:rPr>
                <a:t>}</a:t>
              </a:r>
            </a:p>
            <a:p>
              <a:pPr eaLnBrk="0" hangingPunct="0"/>
              <a:r>
                <a:rPr lang="en-US" altLang="zh-CN" sz="1400" b="1" dirty="0">
                  <a:solidFill>
                    <a:schemeClr val="bg1"/>
                  </a:solidFill>
                </a:rPr>
                <a:t>.item{</a:t>
              </a:r>
            </a:p>
            <a:p>
              <a:pPr eaLnBrk="0" hangingPunct="0"/>
              <a:r>
                <a:rPr lang="en-US" altLang="zh-CN" sz="1400" b="1" dirty="0">
                  <a:solidFill>
                    <a:schemeClr val="bg1"/>
                  </a:solidFill>
                </a:rPr>
                <a:t>  width: 240rpx;</a:t>
              </a:r>
            </a:p>
            <a:p>
              <a:pPr eaLnBrk="0" hangingPunct="0"/>
              <a:r>
                <a:rPr lang="en-US" altLang="zh-CN" sz="1400" b="1" dirty="0">
                  <a:solidFill>
                    <a:schemeClr val="bg1"/>
                  </a:solidFill>
                </a:rPr>
                <a:t>  height: 240rpx;</a:t>
              </a:r>
            </a:p>
            <a:p>
              <a:pPr eaLnBrk="0" hangingPunct="0"/>
              <a:r>
                <a:rPr lang="en-US" altLang="zh-CN" sz="1400" b="1" dirty="0">
                  <a:solidFill>
                    <a:schemeClr val="bg1"/>
                  </a:solidFill>
                </a:rPr>
                <a:t>  background-color: blue;</a:t>
              </a:r>
            </a:p>
            <a:p>
              <a:pPr eaLnBrk="0" hangingPunct="0"/>
              <a:r>
                <a:rPr lang="en-US" altLang="zh-CN" sz="1400" b="1" dirty="0">
                  <a:solidFill>
                    <a:schemeClr val="bg1"/>
                  </a:solidFill>
                </a:rPr>
                <a:t>}</a:t>
              </a:r>
            </a:p>
            <a:p>
              <a:pPr eaLnBrk="0" hangingPunct="0"/>
              <a:r>
                <a:rPr lang="en-US" altLang="zh-CN" sz="1400" b="1" dirty="0">
                  <a:solidFill>
                    <a:schemeClr val="bg1"/>
                  </a:solidFill>
                </a:rPr>
                <a:t>.</a:t>
              </a:r>
              <a:r>
                <a:rPr lang="en-US" altLang="zh-CN" sz="1400" b="1" dirty="0" err="1">
                  <a:solidFill>
                    <a:schemeClr val="bg1"/>
                  </a:solidFill>
                </a:rPr>
                <a:t>first,.second</a:t>
              </a:r>
              <a:r>
                <a:rPr lang="en-US" altLang="zh-CN" sz="1400" b="1" dirty="0">
                  <a:solidFill>
                    <a:schemeClr val="bg1"/>
                  </a:solidFill>
                </a:rPr>
                <a:t>{</a:t>
              </a:r>
            </a:p>
            <a:p>
              <a:pPr eaLnBrk="0" hangingPunct="0"/>
              <a:r>
                <a:rPr lang="en-US" altLang="zh-CN" sz="1400" b="1" dirty="0">
                  <a:solidFill>
                    <a:schemeClr val="bg1"/>
                  </a:solidFill>
                </a:rPr>
                <a:t>  display: flex;</a:t>
              </a:r>
            </a:p>
            <a:p>
              <a:pPr eaLnBrk="0" hangingPunct="0"/>
              <a:r>
                <a:rPr lang="en-US" altLang="zh-CN" sz="1400" b="1" dirty="0">
                  <a:solidFill>
                    <a:schemeClr val="bg1"/>
                  </a:solidFill>
                </a:rPr>
                <a:t>  flex-direction: column;</a:t>
              </a:r>
            </a:p>
            <a:p>
              <a:pPr eaLnBrk="0" hangingPunct="0"/>
              <a:r>
                <a:rPr lang="en-US" altLang="zh-CN" sz="1400" b="1" dirty="0">
                  <a:solidFill>
                    <a:schemeClr val="bg1"/>
                  </a:solidFill>
                </a:rPr>
                <a:t>  justify-content: space-between;</a:t>
              </a:r>
            </a:p>
            <a:p>
              <a:pPr eaLnBrk="0" hangingPunct="0"/>
              <a:r>
                <a:rPr lang="en-US" altLang="zh-CN" sz="1400" b="1" dirty="0">
                  <a:solidFill>
                    <a:schemeClr val="bg1"/>
                  </a:solidFill>
                </a:rPr>
                <a:t>}</a:t>
              </a:r>
            </a:p>
          </p:txBody>
        </p:sp>
      </p:grpSp>
      <p:grpSp>
        <p:nvGrpSpPr>
          <p:cNvPr id="6" name="组合 9">
            <a:extLst>
              <a:ext uri="{FF2B5EF4-FFF2-40B4-BE49-F238E27FC236}">
                <a16:creationId xmlns:a16="http://schemas.microsoft.com/office/drawing/2014/main" id="{5C6E9B75-09D6-2999-D8E6-81A07FFA63EA}"/>
              </a:ext>
            </a:extLst>
          </p:cNvPr>
          <p:cNvGrpSpPr>
            <a:grpSpLocks/>
          </p:cNvGrpSpPr>
          <p:nvPr/>
        </p:nvGrpSpPr>
        <p:grpSpPr bwMode="auto">
          <a:xfrm>
            <a:off x="3963025" y="1970530"/>
            <a:ext cx="2787883" cy="4616648"/>
            <a:chOff x="1295203" y="3552092"/>
            <a:chExt cx="2346358" cy="7048199"/>
          </a:xfrm>
        </p:grpSpPr>
        <p:sp>
          <p:nvSpPr>
            <p:cNvPr id="8" name="矩形 10">
              <a:extLst>
                <a:ext uri="{FF2B5EF4-FFF2-40B4-BE49-F238E27FC236}">
                  <a16:creationId xmlns:a16="http://schemas.microsoft.com/office/drawing/2014/main" id="{A92D2F0E-6364-9EDE-A850-D7A7AA599FEB}"/>
                </a:ext>
              </a:extLst>
            </p:cNvPr>
            <p:cNvSpPr>
              <a:spLocks noChangeArrowheads="1"/>
            </p:cNvSpPr>
            <p:nvPr/>
          </p:nvSpPr>
          <p:spPr bwMode="auto">
            <a:xfrm>
              <a:off x="1295203" y="3552092"/>
              <a:ext cx="2346358" cy="7048199"/>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p>
              <a:pPr>
                <a:buFont typeface="Arial" pitchFamily="34" charset="0"/>
                <a:buNone/>
              </a:pPr>
              <a:endParaRPr lang="zh-CN" altLang="en-US" sz="1400"/>
            </a:p>
          </p:txBody>
        </p:sp>
        <p:sp>
          <p:nvSpPr>
            <p:cNvPr id="9" name="矩形 11">
              <a:extLst>
                <a:ext uri="{FF2B5EF4-FFF2-40B4-BE49-F238E27FC236}">
                  <a16:creationId xmlns:a16="http://schemas.microsoft.com/office/drawing/2014/main" id="{9928B2E0-B283-3D6C-7117-046F8584EB9D}"/>
                </a:ext>
              </a:extLst>
            </p:cNvPr>
            <p:cNvSpPr>
              <a:spLocks noChangeArrowheads="1"/>
            </p:cNvSpPr>
            <p:nvPr/>
          </p:nvSpPr>
          <p:spPr bwMode="auto">
            <a:xfrm>
              <a:off x="1363359" y="3670950"/>
              <a:ext cx="2278202" cy="3430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b="1" dirty="0">
                  <a:solidFill>
                    <a:schemeClr val="bg1"/>
                  </a:solidFill>
                </a:rPr>
                <a:t>&lt;view class="container"&gt;</a:t>
              </a:r>
            </a:p>
            <a:p>
              <a:pPr eaLnBrk="0" hangingPunct="0"/>
              <a:r>
                <a:rPr lang="en-US" altLang="zh-CN" sz="1400" b="1" dirty="0">
                  <a:solidFill>
                    <a:schemeClr val="bg1"/>
                  </a:solidFill>
                </a:rPr>
                <a:t>  &lt;view class="first"&gt;</a:t>
              </a:r>
            </a:p>
            <a:p>
              <a:pPr eaLnBrk="0" hangingPunct="0"/>
              <a:r>
                <a:rPr lang="en-US" altLang="zh-CN" sz="1400" b="1" dirty="0">
                  <a:solidFill>
                    <a:schemeClr val="bg1"/>
                  </a:solidFill>
                </a:rPr>
                <a:t>    &lt;view class="item"&gt;&lt;/view&gt;</a:t>
              </a:r>
            </a:p>
            <a:p>
              <a:pPr eaLnBrk="0" hangingPunct="0"/>
              <a:r>
                <a:rPr lang="en-US" altLang="zh-CN" sz="1400" b="1" dirty="0">
                  <a:solidFill>
                    <a:schemeClr val="bg1"/>
                  </a:solidFill>
                </a:rPr>
                <a:t>    &lt;view class="item"&gt;&lt;/view&gt;</a:t>
              </a:r>
            </a:p>
            <a:p>
              <a:pPr eaLnBrk="0" hangingPunct="0"/>
              <a:r>
                <a:rPr lang="en-US" altLang="zh-CN" sz="1400" b="1" dirty="0">
                  <a:solidFill>
                    <a:schemeClr val="bg1"/>
                  </a:solidFill>
                </a:rPr>
                <a:t>  &lt;/view&gt;</a:t>
              </a:r>
            </a:p>
            <a:p>
              <a:pPr eaLnBrk="0" hangingPunct="0"/>
              <a:r>
                <a:rPr lang="en-US" altLang="zh-CN" sz="1400" b="1" dirty="0">
                  <a:solidFill>
                    <a:schemeClr val="bg1"/>
                  </a:solidFill>
                </a:rPr>
                <a:t>  &lt;view class="second"&gt;</a:t>
              </a:r>
            </a:p>
            <a:p>
              <a:pPr eaLnBrk="0" hangingPunct="0"/>
              <a:r>
                <a:rPr lang="en-US" altLang="zh-CN" sz="1400" b="1" dirty="0">
                  <a:solidFill>
                    <a:schemeClr val="bg1"/>
                  </a:solidFill>
                </a:rPr>
                <a:t>    &lt;view class="item"&gt;&lt;/view&gt;</a:t>
              </a:r>
            </a:p>
            <a:p>
              <a:pPr eaLnBrk="0" hangingPunct="0"/>
              <a:r>
                <a:rPr lang="en-US" altLang="zh-CN" sz="1400" b="1" dirty="0">
                  <a:solidFill>
                    <a:schemeClr val="bg1"/>
                  </a:solidFill>
                </a:rPr>
                <a:t>    &lt;view class="item"&gt;&lt;/view&gt;</a:t>
              </a:r>
            </a:p>
            <a:p>
              <a:pPr eaLnBrk="0" hangingPunct="0"/>
              <a:r>
                <a:rPr lang="en-US" altLang="zh-CN" sz="1400" b="1" dirty="0">
                  <a:solidFill>
                    <a:schemeClr val="bg1"/>
                  </a:solidFill>
                </a:rPr>
                <a:t>  &lt;/view&gt;</a:t>
              </a:r>
            </a:p>
            <a:p>
              <a:pPr eaLnBrk="0" hangingPunct="0"/>
              <a:r>
                <a:rPr lang="en-US" altLang="zh-CN" sz="1400" b="1" dirty="0">
                  <a:solidFill>
                    <a:schemeClr val="bg1"/>
                  </a:solidFill>
                </a:rPr>
                <a:t>&lt;/view&gt;</a:t>
              </a:r>
            </a:p>
          </p:txBody>
        </p:sp>
      </p:grpSp>
      <p:pic>
        <p:nvPicPr>
          <p:cNvPr id="11" name="Picture 10">
            <a:extLst>
              <a:ext uri="{FF2B5EF4-FFF2-40B4-BE49-F238E27FC236}">
                <a16:creationId xmlns:a16="http://schemas.microsoft.com/office/drawing/2014/main" id="{F9B656D9-082E-0006-8B91-A04CE771D79B}"/>
              </a:ext>
            </a:extLst>
          </p:cNvPr>
          <p:cNvPicPr>
            <a:picLocks noChangeAspect="1"/>
          </p:cNvPicPr>
          <p:nvPr/>
        </p:nvPicPr>
        <p:blipFill>
          <a:blip r:embed="rId3"/>
          <a:stretch>
            <a:fillRect/>
          </a:stretch>
        </p:blipFill>
        <p:spPr>
          <a:xfrm>
            <a:off x="890261" y="1909875"/>
            <a:ext cx="2652009" cy="4713759"/>
          </a:xfrm>
          <a:prstGeom prst="rect">
            <a:avLst/>
          </a:prstGeom>
        </p:spPr>
      </p:pic>
    </p:spTree>
    <p:extLst>
      <p:ext uri="{BB962C8B-B14F-4D97-AF65-F5344CB8AC3E}">
        <p14:creationId xmlns:p14="http://schemas.microsoft.com/office/powerpoint/2010/main" val="3923702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DCA14-7580-B827-E988-F1D130F015D5}"/>
              </a:ext>
            </a:extLst>
          </p:cNvPr>
          <p:cNvSpPr>
            <a:spLocks noGrp="1"/>
          </p:cNvSpPr>
          <p:nvPr>
            <p:ph type="title"/>
          </p:nvPr>
        </p:nvSpPr>
        <p:spPr/>
        <p:txBody>
          <a:bodyPr/>
          <a:lstStyle/>
          <a:p>
            <a:r>
              <a:rPr lang="zh-CN" altLang="en-US" dirty="0"/>
              <a:t>基本知识 </a:t>
            </a:r>
            <a:r>
              <a:rPr lang="en-US" altLang="zh-CN" dirty="0"/>
              <a:t>- </a:t>
            </a:r>
            <a:r>
              <a:rPr lang="zh-CN" altLang="en-US" dirty="0"/>
              <a:t>盒子模型</a:t>
            </a:r>
            <a:endParaRPr lang="en-US" dirty="0"/>
          </a:p>
        </p:txBody>
      </p:sp>
      <p:sp>
        <p:nvSpPr>
          <p:cNvPr id="9" name="Content Placeholder 8">
            <a:extLst>
              <a:ext uri="{FF2B5EF4-FFF2-40B4-BE49-F238E27FC236}">
                <a16:creationId xmlns:a16="http://schemas.microsoft.com/office/drawing/2014/main" id="{D16BFDE2-9636-BC1A-0ADA-29DA7D7CB4F3}"/>
              </a:ext>
            </a:extLst>
          </p:cNvPr>
          <p:cNvSpPr>
            <a:spLocks noGrp="1"/>
          </p:cNvSpPr>
          <p:nvPr>
            <p:ph idx="1"/>
          </p:nvPr>
        </p:nvSpPr>
        <p:spPr>
          <a:xfrm>
            <a:off x="532154" y="2249424"/>
            <a:ext cx="5410470" cy="4023360"/>
          </a:xfrm>
        </p:spPr>
        <p:txBody>
          <a:bodyPr>
            <a:normAutofit/>
          </a:bodyPr>
          <a:lstStyle/>
          <a:p>
            <a:pPr>
              <a:buFont typeface="Wingdings" panose="05000000000000000000" pitchFamily="2" charset="2"/>
              <a:buChar char="§"/>
            </a:pPr>
            <a:r>
              <a:rPr lang="zh-CN" altLang="en-US" dirty="0"/>
              <a:t>盒子模型是</a:t>
            </a:r>
            <a:r>
              <a:rPr lang="en-US" altLang="zh-CN" dirty="0"/>
              <a:t>CSS</a:t>
            </a:r>
            <a:r>
              <a:rPr lang="zh-CN" altLang="en-US" dirty="0"/>
              <a:t>布局的基础；</a:t>
            </a:r>
            <a:endParaRPr lang="en-US" altLang="zh-CN" dirty="0"/>
          </a:p>
          <a:p>
            <a:pPr>
              <a:buFont typeface="Wingdings" panose="05000000000000000000" pitchFamily="2" charset="2"/>
              <a:buChar char="§"/>
            </a:pPr>
            <a:r>
              <a:rPr lang="en-US" altLang="zh-CN" dirty="0"/>
              <a:t>CSS</a:t>
            </a:r>
            <a:r>
              <a:rPr lang="zh-CN" altLang="en-US" dirty="0"/>
              <a:t>将页面汇总所有的元素的都设置为一个个矩形的盒子。元素设置为矩形的盒子后，对页面的布局就变成了将不同的盒子摆放到不同的位置；</a:t>
            </a:r>
            <a:endParaRPr lang="en-US" altLang="zh-CN" dirty="0"/>
          </a:p>
          <a:p>
            <a:pPr>
              <a:buFont typeface="Wingdings" panose="05000000000000000000" pitchFamily="2" charset="2"/>
              <a:buChar char="§"/>
            </a:pPr>
            <a:r>
              <a:rPr lang="en-US" altLang="zh-CN" dirty="0"/>
              <a:t>Content</a:t>
            </a:r>
            <a:r>
              <a:rPr lang="zh-CN" altLang="en-US" dirty="0"/>
              <a:t>：内容区域</a:t>
            </a:r>
            <a:endParaRPr lang="en-US" altLang="zh-CN" dirty="0"/>
          </a:p>
          <a:p>
            <a:pPr>
              <a:buFont typeface="Wingdings" panose="05000000000000000000" pitchFamily="2" charset="2"/>
              <a:buChar char="§"/>
            </a:pPr>
            <a:r>
              <a:rPr lang="en-US" altLang="zh-CN" dirty="0"/>
              <a:t>Padding</a:t>
            </a:r>
            <a:r>
              <a:rPr lang="zh-CN" altLang="en-US" dirty="0"/>
              <a:t>：内边距</a:t>
            </a:r>
            <a:endParaRPr lang="en-US" altLang="zh-CN" dirty="0"/>
          </a:p>
          <a:p>
            <a:pPr>
              <a:buFont typeface="Wingdings" panose="05000000000000000000" pitchFamily="2" charset="2"/>
              <a:buChar char="§"/>
            </a:pPr>
            <a:r>
              <a:rPr lang="en-US" altLang="zh-CN" dirty="0"/>
              <a:t>Border</a:t>
            </a:r>
            <a:r>
              <a:rPr lang="zh-CN" altLang="en-US" dirty="0"/>
              <a:t>：边框</a:t>
            </a:r>
            <a:endParaRPr lang="en-US" altLang="zh-CN" dirty="0"/>
          </a:p>
          <a:p>
            <a:pPr>
              <a:buFont typeface="Wingdings" panose="05000000000000000000" pitchFamily="2" charset="2"/>
              <a:buChar char="§"/>
            </a:pPr>
            <a:r>
              <a:rPr lang="en-US" altLang="zh-CN" dirty="0"/>
              <a:t>Margin</a:t>
            </a:r>
            <a:r>
              <a:rPr lang="zh-CN" altLang="en-US" dirty="0"/>
              <a:t>：外边距</a:t>
            </a:r>
            <a:endParaRPr lang="en-US" altLang="zh-CN" dirty="0"/>
          </a:p>
        </p:txBody>
      </p:sp>
      <p:pic>
        <p:nvPicPr>
          <p:cNvPr id="11" name="Picture 10" descr="Table&#10;&#10;Description automatically generated">
            <a:extLst>
              <a:ext uri="{FF2B5EF4-FFF2-40B4-BE49-F238E27FC236}">
                <a16:creationId xmlns:a16="http://schemas.microsoft.com/office/drawing/2014/main" id="{ED3586AE-1D09-FEB2-2F40-F586D3C413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1840" y="2707640"/>
            <a:ext cx="6011862" cy="3425815"/>
          </a:xfrm>
          <a:prstGeom prst="rect">
            <a:avLst/>
          </a:prstGeom>
        </p:spPr>
      </p:pic>
    </p:spTree>
    <p:extLst>
      <p:ext uri="{BB962C8B-B14F-4D97-AF65-F5344CB8AC3E}">
        <p14:creationId xmlns:p14="http://schemas.microsoft.com/office/powerpoint/2010/main" val="23744476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45F8D-BEF0-EE86-BCBD-07FA7BF2577F}"/>
              </a:ext>
            </a:extLst>
          </p:cNvPr>
          <p:cNvSpPr>
            <a:spLocks noGrp="1"/>
          </p:cNvSpPr>
          <p:nvPr>
            <p:ph type="title"/>
          </p:nvPr>
        </p:nvSpPr>
        <p:spPr/>
        <p:txBody>
          <a:bodyPr/>
          <a:lstStyle/>
          <a:p>
            <a:r>
              <a:rPr lang="zh-CN" altLang="en-US" dirty="0"/>
              <a:t>布局实践</a:t>
            </a:r>
            <a:endParaRPr lang="en-US" dirty="0"/>
          </a:p>
        </p:txBody>
      </p:sp>
      <p:grpSp>
        <p:nvGrpSpPr>
          <p:cNvPr id="3" name="组合 9">
            <a:extLst>
              <a:ext uri="{FF2B5EF4-FFF2-40B4-BE49-F238E27FC236}">
                <a16:creationId xmlns:a16="http://schemas.microsoft.com/office/drawing/2014/main" id="{C3AD98F6-CC0B-FDBD-B7DB-4480680ED732}"/>
              </a:ext>
            </a:extLst>
          </p:cNvPr>
          <p:cNvGrpSpPr>
            <a:grpSpLocks/>
          </p:cNvGrpSpPr>
          <p:nvPr/>
        </p:nvGrpSpPr>
        <p:grpSpPr bwMode="auto">
          <a:xfrm>
            <a:off x="7171663" y="2006987"/>
            <a:ext cx="2787883" cy="4616647"/>
            <a:chOff x="1295203" y="3552092"/>
            <a:chExt cx="2346358" cy="7048199"/>
          </a:xfrm>
        </p:grpSpPr>
        <p:sp>
          <p:nvSpPr>
            <p:cNvPr id="4" name="矩形 10">
              <a:extLst>
                <a:ext uri="{FF2B5EF4-FFF2-40B4-BE49-F238E27FC236}">
                  <a16:creationId xmlns:a16="http://schemas.microsoft.com/office/drawing/2014/main" id="{3B66C5E8-BE80-83B6-76EC-804C7AF4ECAB}"/>
                </a:ext>
              </a:extLst>
            </p:cNvPr>
            <p:cNvSpPr>
              <a:spLocks noChangeArrowheads="1"/>
            </p:cNvSpPr>
            <p:nvPr/>
          </p:nvSpPr>
          <p:spPr bwMode="auto">
            <a:xfrm>
              <a:off x="1295203" y="3552092"/>
              <a:ext cx="2346358" cy="7048199"/>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p>
              <a:pPr>
                <a:buFont typeface="Arial" pitchFamily="34" charset="0"/>
                <a:buNone/>
              </a:pPr>
              <a:endParaRPr lang="zh-CN" altLang="en-US" sz="1400" dirty="0"/>
            </a:p>
          </p:txBody>
        </p:sp>
        <p:sp>
          <p:nvSpPr>
            <p:cNvPr id="5" name="矩形 11">
              <a:extLst>
                <a:ext uri="{FF2B5EF4-FFF2-40B4-BE49-F238E27FC236}">
                  <a16:creationId xmlns:a16="http://schemas.microsoft.com/office/drawing/2014/main" id="{F8C554C6-6391-9066-9578-09FC510143FD}"/>
                </a:ext>
              </a:extLst>
            </p:cNvPr>
            <p:cNvSpPr>
              <a:spLocks noChangeArrowheads="1"/>
            </p:cNvSpPr>
            <p:nvPr/>
          </p:nvSpPr>
          <p:spPr bwMode="auto">
            <a:xfrm>
              <a:off x="1363359" y="3670950"/>
              <a:ext cx="2278202" cy="6719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b="1" dirty="0">
                  <a:solidFill>
                    <a:schemeClr val="bg1"/>
                  </a:solidFill>
                </a:rPr>
                <a:t>.container{</a:t>
              </a:r>
            </a:p>
            <a:p>
              <a:pPr eaLnBrk="0" hangingPunct="0"/>
              <a:r>
                <a:rPr lang="en-US" altLang="zh-CN" sz="1400" b="1" dirty="0">
                  <a:solidFill>
                    <a:schemeClr val="bg1"/>
                  </a:solidFill>
                </a:rPr>
                <a:t>  width: 750rpx;</a:t>
              </a:r>
            </a:p>
            <a:p>
              <a:pPr eaLnBrk="0" hangingPunct="0"/>
              <a:r>
                <a:rPr lang="en-US" altLang="zh-CN" sz="1400" b="1" dirty="0">
                  <a:solidFill>
                    <a:schemeClr val="bg1"/>
                  </a:solidFill>
                </a:rPr>
                <a:t>  height: 750rpx;</a:t>
              </a:r>
            </a:p>
            <a:p>
              <a:pPr eaLnBrk="0" hangingPunct="0"/>
              <a:r>
                <a:rPr lang="en-US" altLang="zh-CN" sz="1400" b="1" dirty="0">
                  <a:solidFill>
                    <a:schemeClr val="bg1"/>
                  </a:solidFill>
                </a:rPr>
                <a:t>  background-color: </a:t>
              </a:r>
              <a:r>
                <a:rPr lang="en-US" altLang="zh-CN" sz="1400" b="1" dirty="0" err="1">
                  <a:solidFill>
                    <a:schemeClr val="bg1"/>
                  </a:solidFill>
                </a:rPr>
                <a:t>skyblue</a:t>
              </a:r>
              <a:r>
                <a:rPr lang="en-US" altLang="zh-CN" sz="1400" b="1" dirty="0">
                  <a:solidFill>
                    <a:schemeClr val="bg1"/>
                  </a:solidFill>
                </a:rPr>
                <a:t>;</a:t>
              </a:r>
            </a:p>
            <a:p>
              <a:pPr eaLnBrk="0" hangingPunct="0"/>
              <a:r>
                <a:rPr lang="en-US" altLang="zh-CN" sz="1400" b="1" dirty="0">
                  <a:solidFill>
                    <a:schemeClr val="bg1"/>
                  </a:solidFill>
                </a:rPr>
                <a:t>  display: flex;</a:t>
              </a:r>
            </a:p>
            <a:p>
              <a:pPr eaLnBrk="0" hangingPunct="0"/>
              <a:r>
                <a:rPr lang="en-US" altLang="zh-CN" sz="1400" b="1" dirty="0">
                  <a:solidFill>
                    <a:schemeClr val="bg1"/>
                  </a:solidFill>
                </a:rPr>
                <a:t>  justify-content: space-between;</a:t>
              </a:r>
            </a:p>
            <a:p>
              <a:pPr eaLnBrk="0" hangingPunct="0"/>
              <a:r>
                <a:rPr lang="en-US" altLang="zh-CN" sz="1400" b="1" dirty="0">
                  <a:solidFill>
                    <a:schemeClr val="bg1"/>
                  </a:solidFill>
                </a:rPr>
                <a:t>}</a:t>
              </a:r>
            </a:p>
            <a:p>
              <a:pPr eaLnBrk="0" hangingPunct="0"/>
              <a:r>
                <a:rPr lang="en-US" altLang="zh-CN" sz="1400" b="1" dirty="0">
                  <a:solidFill>
                    <a:schemeClr val="bg1"/>
                  </a:solidFill>
                </a:rPr>
                <a:t>.item{</a:t>
              </a:r>
            </a:p>
            <a:p>
              <a:pPr eaLnBrk="0" hangingPunct="0"/>
              <a:r>
                <a:rPr lang="en-US" altLang="zh-CN" sz="1400" b="1" dirty="0">
                  <a:solidFill>
                    <a:schemeClr val="bg1"/>
                  </a:solidFill>
                </a:rPr>
                <a:t>  width: 240rpx;</a:t>
              </a:r>
            </a:p>
            <a:p>
              <a:pPr eaLnBrk="0" hangingPunct="0"/>
              <a:r>
                <a:rPr lang="en-US" altLang="zh-CN" sz="1400" b="1" dirty="0">
                  <a:solidFill>
                    <a:schemeClr val="bg1"/>
                  </a:solidFill>
                </a:rPr>
                <a:t>  height: 240rpx;</a:t>
              </a:r>
            </a:p>
            <a:p>
              <a:pPr eaLnBrk="0" hangingPunct="0"/>
              <a:r>
                <a:rPr lang="en-US" altLang="zh-CN" sz="1400" b="1" dirty="0">
                  <a:solidFill>
                    <a:schemeClr val="bg1"/>
                  </a:solidFill>
                </a:rPr>
                <a:t>  background-color: blue;</a:t>
              </a:r>
            </a:p>
            <a:p>
              <a:pPr eaLnBrk="0" hangingPunct="0"/>
              <a:r>
                <a:rPr lang="en-US" altLang="zh-CN" sz="1400" b="1" dirty="0">
                  <a:solidFill>
                    <a:schemeClr val="bg1"/>
                  </a:solidFill>
                </a:rPr>
                <a:t>}</a:t>
              </a:r>
            </a:p>
            <a:p>
              <a:pPr eaLnBrk="0" hangingPunct="0"/>
              <a:r>
                <a:rPr lang="en-US" altLang="zh-CN" sz="1400" b="1" dirty="0">
                  <a:solidFill>
                    <a:schemeClr val="bg1"/>
                  </a:solidFill>
                </a:rPr>
                <a:t>.</a:t>
              </a:r>
              <a:r>
                <a:rPr lang="en-US" altLang="zh-CN" sz="1400" b="1" dirty="0" err="1">
                  <a:solidFill>
                    <a:schemeClr val="bg1"/>
                  </a:solidFill>
                </a:rPr>
                <a:t>first,.third</a:t>
              </a:r>
              <a:r>
                <a:rPr lang="en-US" altLang="zh-CN" sz="1400" b="1" dirty="0">
                  <a:solidFill>
                    <a:schemeClr val="bg1"/>
                  </a:solidFill>
                </a:rPr>
                <a:t>{</a:t>
              </a:r>
            </a:p>
            <a:p>
              <a:pPr eaLnBrk="0" hangingPunct="0"/>
              <a:r>
                <a:rPr lang="en-US" altLang="zh-CN" sz="1400" b="1" dirty="0">
                  <a:solidFill>
                    <a:schemeClr val="bg1"/>
                  </a:solidFill>
                </a:rPr>
                <a:t>  display: flex;</a:t>
              </a:r>
            </a:p>
            <a:p>
              <a:pPr eaLnBrk="0" hangingPunct="0"/>
              <a:r>
                <a:rPr lang="en-US" altLang="zh-CN" sz="1400" b="1" dirty="0">
                  <a:solidFill>
                    <a:schemeClr val="bg1"/>
                  </a:solidFill>
                </a:rPr>
                <a:t>  flex-direction: column;</a:t>
              </a:r>
            </a:p>
            <a:p>
              <a:pPr eaLnBrk="0" hangingPunct="0"/>
              <a:r>
                <a:rPr lang="en-US" altLang="zh-CN" sz="1400" b="1" dirty="0">
                  <a:solidFill>
                    <a:schemeClr val="bg1"/>
                  </a:solidFill>
                </a:rPr>
                <a:t>  justify-content: space-between;</a:t>
              </a:r>
            </a:p>
            <a:p>
              <a:pPr eaLnBrk="0" hangingPunct="0"/>
              <a:r>
                <a:rPr lang="en-US" altLang="zh-CN" sz="1400" b="1" dirty="0">
                  <a:solidFill>
                    <a:schemeClr val="bg1"/>
                  </a:solidFill>
                </a:rPr>
                <a:t>}</a:t>
              </a:r>
            </a:p>
            <a:p>
              <a:pPr eaLnBrk="0" hangingPunct="0"/>
              <a:r>
                <a:rPr lang="en-US" altLang="zh-CN" sz="1400" b="1" dirty="0">
                  <a:solidFill>
                    <a:schemeClr val="bg1"/>
                  </a:solidFill>
                </a:rPr>
                <a:t>.second{</a:t>
              </a:r>
            </a:p>
            <a:p>
              <a:pPr eaLnBrk="0" hangingPunct="0"/>
              <a:r>
                <a:rPr lang="en-US" altLang="zh-CN" sz="1400" b="1" dirty="0">
                  <a:solidFill>
                    <a:schemeClr val="bg1"/>
                  </a:solidFill>
                </a:rPr>
                <a:t>  align-self: center;</a:t>
              </a:r>
            </a:p>
            <a:p>
              <a:pPr eaLnBrk="0" hangingPunct="0"/>
              <a:r>
                <a:rPr lang="en-US" altLang="zh-CN" sz="1400" b="1" dirty="0">
                  <a:solidFill>
                    <a:schemeClr val="bg1"/>
                  </a:solidFill>
                </a:rPr>
                <a:t>}</a:t>
              </a:r>
            </a:p>
          </p:txBody>
        </p:sp>
      </p:grpSp>
      <p:grpSp>
        <p:nvGrpSpPr>
          <p:cNvPr id="6" name="组合 9">
            <a:extLst>
              <a:ext uri="{FF2B5EF4-FFF2-40B4-BE49-F238E27FC236}">
                <a16:creationId xmlns:a16="http://schemas.microsoft.com/office/drawing/2014/main" id="{5C6E9B75-09D6-2999-D8E6-81A07FFA63EA}"/>
              </a:ext>
            </a:extLst>
          </p:cNvPr>
          <p:cNvGrpSpPr>
            <a:grpSpLocks/>
          </p:cNvGrpSpPr>
          <p:nvPr/>
        </p:nvGrpSpPr>
        <p:grpSpPr bwMode="auto">
          <a:xfrm>
            <a:off x="3963025" y="1970530"/>
            <a:ext cx="2787883" cy="4616648"/>
            <a:chOff x="1295203" y="3552092"/>
            <a:chExt cx="2346358" cy="7048199"/>
          </a:xfrm>
        </p:grpSpPr>
        <p:sp>
          <p:nvSpPr>
            <p:cNvPr id="8" name="矩形 10">
              <a:extLst>
                <a:ext uri="{FF2B5EF4-FFF2-40B4-BE49-F238E27FC236}">
                  <a16:creationId xmlns:a16="http://schemas.microsoft.com/office/drawing/2014/main" id="{A92D2F0E-6364-9EDE-A850-D7A7AA599FEB}"/>
                </a:ext>
              </a:extLst>
            </p:cNvPr>
            <p:cNvSpPr>
              <a:spLocks noChangeArrowheads="1"/>
            </p:cNvSpPr>
            <p:nvPr/>
          </p:nvSpPr>
          <p:spPr bwMode="auto">
            <a:xfrm>
              <a:off x="1295203" y="3552092"/>
              <a:ext cx="2346358" cy="7048199"/>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p>
              <a:pPr>
                <a:buFont typeface="Arial" pitchFamily="34" charset="0"/>
                <a:buNone/>
              </a:pPr>
              <a:endParaRPr lang="zh-CN" altLang="en-US" sz="1400"/>
            </a:p>
          </p:txBody>
        </p:sp>
        <p:sp>
          <p:nvSpPr>
            <p:cNvPr id="9" name="矩形 11">
              <a:extLst>
                <a:ext uri="{FF2B5EF4-FFF2-40B4-BE49-F238E27FC236}">
                  <a16:creationId xmlns:a16="http://schemas.microsoft.com/office/drawing/2014/main" id="{9928B2E0-B283-3D6C-7117-046F8584EB9D}"/>
                </a:ext>
              </a:extLst>
            </p:cNvPr>
            <p:cNvSpPr>
              <a:spLocks noChangeArrowheads="1"/>
            </p:cNvSpPr>
            <p:nvPr/>
          </p:nvSpPr>
          <p:spPr bwMode="auto">
            <a:xfrm>
              <a:off x="1363359" y="3670950"/>
              <a:ext cx="2278202" cy="4416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b="1" dirty="0">
                  <a:solidFill>
                    <a:schemeClr val="bg1"/>
                  </a:solidFill>
                </a:rPr>
                <a:t>&lt;view class="container"&gt;</a:t>
              </a:r>
            </a:p>
            <a:p>
              <a:pPr eaLnBrk="0" hangingPunct="0"/>
              <a:r>
                <a:rPr lang="en-US" altLang="zh-CN" sz="1400" b="1" dirty="0">
                  <a:solidFill>
                    <a:schemeClr val="bg1"/>
                  </a:solidFill>
                </a:rPr>
                <a:t>  &lt;view class="first"&gt;</a:t>
              </a:r>
            </a:p>
            <a:p>
              <a:pPr eaLnBrk="0" hangingPunct="0"/>
              <a:r>
                <a:rPr lang="en-US" altLang="zh-CN" sz="1400" b="1" dirty="0">
                  <a:solidFill>
                    <a:schemeClr val="bg1"/>
                  </a:solidFill>
                </a:rPr>
                <a:t>    &lt;view class="item"&gt;&lt;/view&gt;</a:t>
              </a:r>
            </a:p>
            <a:p>
              <a:pPr eaLnBrk="0" hangingPunct="0"/>
              <a:r>
                <a:rPr lang="en-US" altLang="zh-CN" sz="1400" b="1" dirty="0">
                  <a:solidFill>
                    <a:schemeClr val="bg1"/>
                  </a:solidFill>
                </a:rPr>
                <a:t>    &lt;view class="item"&gt;&lt;/view&gt;</a:t>
              </a:r>
            </a:p>
            <a:p>
              <a:pPr eaLnBrk="0" hangingPunct="0"/>
              <a:r>
                <a:rPr lang="en-US" altLang="zh-CN" sz="1400" b="1" dirty="0">
                  <a:solidFill>
                    <a:schemeClr val="bg1"/>
                  </a:solidFill>
                </a:rPr>
                <a:t>  &lt;/view&gt;</a:t>
              </a:r>
            </a:p>
            <a:p>
              <a:pPr eaLnBrk="0" hangingPunct="0"/>
              <a:r>
                <a:rPr lang="en-US" altLang="zh-CN" sz="1400" b="1" dirty="0">
                  <a:solidFill>
                    <a:schemeClr val="bg1"/>
                  </a:solidFill>
                </a:rPr>
                <a:t>  &lt;view class="second"&gt;</a:t>
              </a:r>
            </a:p>
            <a:p>
              <a:pPr eaLnBrk="0" hangingPunct="0"/>
              <a:r>
                <a:rPr lang="en-US" altLang="zh-CN" sz="1400" b="1" dirty="0">
                  <a:solidFill>
                    <a:schemeClr val="bg1"/>
                  </a:solidFill>
                </a:rPr>
                <a:t>    &lt;view class="item"&gt;&lt;/view&gt;</a:t>
              </a:r>
            </a:p>
            <a:p>
              <a:pPr eaLnBrk="0" hangingPunct="0"/>
              <a:r>
                <a:rPr lang="en-US" altLang="zh-CN" sz="1400" b="1" dirty="0">
                  <a:solidFill>
                    <a:schemeClr val="bg1"/>
                  </a:solidFill>
                </a:rPr>
                <a:t>  &lt;/view&gt;</a:t>
              </a:r>
            </a:p>
            <a:p>
              <a:pPr eaLnBrk="0" hangingPunct="0"/>
              <a:r>
                <a:rPr lang="en-US" altLang="zh-CN" sz="1400" b="1" dirty="0">
                  <a:solidFill>
                    <a:schemeClr val="bg1"/>
                  </a:solidFill>
                </a:rPr>
                <a:t>  &lt;view class="third"&gt;</a:t>
              </a:r>
            </a:p>
            <a:p>
              <a:pPr eaLnBrk="0" hangingPunct="0"/>
              <a:r>
                <a:rPr lang="en-US" altLang="zh-CN" sz="1400" b="1" dirty="0">
                  <a:solidFill>
                    <a:schemeClr val="bg1"/>
                  </a:solidFill>
                </a:rPr>
                <a:t>    &lt;view class="item"&gt;&lt;/view&gt;</a:t>
              </a:r>
            </a:p>
            <a:p>
              <a:pPr eaLnBrk="0" hangingPunct="0"/>
              <a:r>
                <a:rPr lang="en-US" altLang="zh-CN" sz="1400" b="1" dirty="0">
                  <a:solidFill>
                    <a:schemeClr val="bg1"/>
                  </a:solidFill>
                </a:rPr>
                <a:t>    &lt;view class="item"&gt;&lt;/view&gt;</a:t>
              </a:r>
            </a:p>
            <a:p>
              <a:pPr eaLnBrk="0" hangingPunct="0"/>
              <a:r>
                <a:rPr lang="en-US" altLang="zh-CN" sz="1400" b="1" dirty="0">
                  <a:solidFill>
                    <a:schemeClr val="bg1"/>
                  </a:solidFill>
                </a:rPr>
                <a:t>  &lt;/view&gt;</a:t>
              </a:r>
            </a:p>
            <a:p>
              <a:pPr eaLnBrk="0" hangingPunct="0"/>
              <a:r>
                <a:rPr lang="en-US" altLang="zh-CN" sz="1400" b="1" dirty="0">
                  <a:solidFill>
                    <a:schemeClr val="bg1"/>
                  </a:solidFill>
                </a:rPr>
                <a:t>&lt;/view&gt;</a:t>
              </a:r>
            </a:p>
          </p:txBody>
        </p:sp>
      </p:grpSp>
      <p:pic>
        <p:nvPicPr>
          <p:cNvPr id="10" name="Picture 9">
            <a:extLst>
              <a:ext uri="{FF2B5EF4-FFF2-40B4-BE49-F238E27FC236}">
                <a16:creationId xmlns:a16="http://schemas.microsoft.com/office/drawing/2014/main" id="{A5297156-3538-4855-5D58-3F8B43B9ACAF}"/>
              </a:ext>
            </a:extLst>
          </p:cNvPr>
          <p:cNvPicPr>
            <a:picLocks noChangeAspect="1"/>
          </p:cNvPicPr>
          <p:nvPr/>
        </p:nvPicPr>
        <p:blipFill>
          <a:blip r:embed="rId3"/>
          <a:stretch>
            <a:fillRect/>
          </a:stretch>
        </p:blipFill>
        <p:spPr>
          <a:xfrm>
            <a:off x="936707" y="1970530"/>
            <a:ext cx="2605563" cy="4610465"/>
          </a:xfrm>
          <a:prstGeom prst="rect">
            <a:avLst/>
          </a:prstGeom>
        </p:spPr>
      </p:pic>
    </p:spTree>
    <p:extLst>
      <p:ext uri="{BB962C8B-B14F-4D97-AF65-F5344CB8AC3E}">
        <p14:creationId xmlns:p14="http://schemas.microsoft.com/office/powerpoint/2010/main" val="3216415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45F8D-BEF0-EE86-BCBD-07FA7BF2577F}"/>
              </a:ext>
            </a:extLst>
          </p:cNvPr>
          <p:cNvSpPr>
            <a:spLocks noGrp="1"/>
          </p:cNvSpPr>
          <p:nvPr>
            <p:ph type="title"/>
          </p:nvPr>
        </p:nvSpPr>
        <p:spPr/>
        <p:txBody>
          <a:bodyPr/>
          <a:lstStyle/>
          <a:p>
            <a:r>
              <a:rPr lang="zh-CN" altLang="en-US" dirty="0"/>
              <a:t>布局实践</a:t>
            </a:r>
            <a:endParaRPr lang="en-US" dirty="0"/>
          </a:p>
        </p:txBody>
      </p:sp>
      <p:grpSp>
        <p:nvGrpSpPr>
          <p:cNvPr id="3" name="组合 9">
            <a:extLst>
              <a:ext uri="{FF2B5EF4-FFF2-40B4-BE49-F238E27FC236}">
                <a16:creationId xmlns:a16="http://schemas.microsoft.com/office/drawing/2014/main" id="{C3AD98F6-CC0B-FDBD-B7DB-4480680ED732}"/>
              </a:ext>
            </a:extLst>
          </p:cNvPr>
          <p:cNvGrpSpPr>
            <a:grpSpLocks/>
          </p:cNvGrpSpPr>
          <p:nvPr/>
        </p:nvGrpSpPr>
        <p:grpSpPr bwMode="auto">
          <a:xfrm>
            <a:off x="7171663" y="2006987"/>
            <a:ext cx="2787883" cy="4616647"/>
            <a:chOff x="1295203" y="3552092"/>
            <a:chExt cx="2346358" cy="7048199"/>
          </a:xfrm>
        </p:grpSpPr>
        <p:sp>
          <p:nvSpPr>
            <p:cNvPr id="4" name="矩形 10">
              <a:extLst>
                <a:ext uri="{FF2B5EF4-FFF2-40B4-BE49-F238E27FC236}">
                  <a16:creationId xmlns:a16="http://schemas.microsoft.com/office/drawing/2014/main" id="{3B66C5E8-BE80-83B6-76EC-804C7AF4ECAB}"/>
                </a:ext>
              </a:extLst>
            </p:cNvPr>
            <p:cNvSpPr>
              <a:spLocks noChangeArrowheads="1"/>
            </p:cNvSpPr>
            <p:nvPr/>
          </p:nvSpPr>
          <p:spPr bwMode="auto">
            <a:xfrm>
              <a:off x="1295203" y="3552092"/>
              <a:ext cx="2346358" cy="7048199"/>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p>
              <a:pPr>
                <a:buFont typeface="Arial" pitchFamily="34" charset="0"/>
                <a:buNone/>
              </a:pPr>
              <a:endParaRPr lang="zh-CN" altLang="en-US" sz="1400" dirty="0"/>
            </a:p>
          </p:txBody>
        </p:sp>
        <p:sp>
          <p:nvSpPr>
            <p:cNvPr id="5" name="矩形 11">
              <a:extLst>
                <a:ext uri="{FF2B5EF4-FFF2-40B4-BE49-F238E27FC236}">
                  <a16:creationId xmlns:a16="http://schemas.microsoft.com/office/drawing/2014/main" id="{F8C554C6-6391-9066-9578-09FC510143FD}"/>
                </a:ext>
              </a:extLst>
            </p:cNvPr>
            <p:cNvSpPr>
              <a:spLocks noChangeArrowheads="1"/>
            </p:cNvSpPr>
            <p:nvPr/>
          </p:nvSpPr>
          <p:spPr bwMode="auto">
            <a:xfrm>
              <a:off x="1363359" y="3670950"/>
              <a:ext cx="2278202" cy="6719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b="1" dirty="0">
                  <a:solidFill>
                    <a:schemeClr val="bg1"/>
                  </a:solidFill>
                </a:rPr>
                <a:t>.container{</a:t>
              </a:r>
            </a:p>
            <a:p>
              <a:pPr eaLnBrk="0" hangingPunct="0"/>
              <a:r>
                <a:rPr lang="en-US" altLang="zh-CN" sz="1400" b="1" dirty="0">
                  <a:solidFill>
                    <a:schemeClr val="bg1"/>
                  </a:solidFill>
                </a:rPr>
                <a:t>  width: 750rpx;</a:t>
              </a:r>
            </a:p>
            <a:p>
              <a:pPr eaLnBrk="0" hangingPunct="0"/>
              <a:r>
                <a:rPr lang="en-US" altLang="zh-CN" sz="1400" b="1" dirty="0">
                  <a:solidFill>
                    <a:schemeClr val="bg1"/>
                  </a:solidFill>
                </a:rPr>
                <a:t>  height: 750rpx;</a:t>
              </a:r>
            </a:p>
            <a:p>
              <a:pPr eaLnBrk="0" hangingPunct="0"/>
              <a:r>
                <a:rPr lang="en-US" altLang="zh-CN" sz="1400" b="1" dirty="0">
                  <a:solidFill>
                    <a:schemeClr val="bg1"/>
                  </a:solidFill>
                </a:rPr>
                <a:t>  background-color: </a:t>
              </a:r>
              <a:r>
                <a:rPr lang="en-US" altLang="zh-CN" sz="1400" b="1" dirty="0" err="1">
                  <a:solidFill>
                    <a:schemeClr val="bg1"/>
                  </a:solidFill>
                </a:rPr>
                <a:t>skyblue</a:t>
              </a:r>
              <a:r>
                <a:rPr lang="en-US" altLang="zh-CN" sz="1400" b="1" dirty="0">
                  <a:solidFill>
                    <a:schemeClr val="bg1"/>
                  </a:solidFill>
                </a:rPr>
                <a:t>;</a:t>
              </a:r>
            </a:p>
            <a:p>
              <a:pPr eaLnBrk="0" hangingPunct="0"/>
              <a:r>
                <a:rPr lang="en-US" altLang="zh-CN" sz="1400" b="1" dirty="0">
                  <a:solidFill>
                    <a:schemeClr val="bg1"/>
                  </a:solidFill>
                </a:rPr>
                <a:t>  display: flex;</a:t>
              </a:r>
            </a:p>
            <a:p>
              <a:pPr eaLnBrk="0" hangingPunct="0"/>
              <a:r>
                <a:rPr lang="en-US" altLang="zh-CN" sz="1400" b="1" dirty="0">
                  <a:solidFill>
                    <a:schemeClr val="bg1"/>
                  </a:solidFill>
                </a:rPr>
                <a:t>  justify-content: space-between;</a:t>
              </a:r>
            </a:p>
            <a:p>
              <a:pPr eaLnBrk="0" hangingPunct="0"/>
              <a:r>
                <a:rPr lang="en-US" altLang="zh-CN" sz="1400" b="1" dirty="0">
                  <a:solidFill>
                    <a:schemeClr val="bg1"/>
                  </a:solidFill>
                </a:rPr>
                <a:t>}</a:t>
              </a:r>
            </a:p>
            <a:p>
              <a:pPr eaLnBrk="0" hangingPunct="0"/>
              <a:r>
                <a:rPr lang="en-US" altLang="zh-CN" sz="1400" b="1" dirty="0">
                  <a:solidFill>
                    <a:schemeClr val="bg1"/>
                  </a:solidFill>
                </a:rPr>
                <a:t>.item{</a:t>
              </a:r>
            </a:p>
            <a:p>
              <a:pPr eaLnBrk="0" hangingPunct="0"/>
              <a:r>
                <a:rPr lang="en-US" altLang="zh-CN" sz="1400" b="1" dirty="0">
                  <a:solidFill>
                    <a:schemeClr val="bg1"/>
                  </a:solidFill>
                </a:rPr>
                <a:t>  width: 240rpx;</a:t>
              </a:r>
            </a:p>
            <a:p>
              <a:pPr eaLnBrk="0" hangingPunct="0"/>
              <a:r>
                <a:rPr lang="en-US" altLang="zh-CN" sz="1400" b="1" dirty="0">
                  <a:solidFill>
                    <a:schemeClr val="bg1"/>
                  </a:solidFill>
                </a:rPr>
                <a:t>  height: 240rpx;</a:t>
              </a:r>
            </a:p>
            <a:p>
              <a:pPr eaLnBrk="0" hangingPunct="0"/>
              <a:r>
                <a:rPr lang="en-US" altLang="zh-CN" sz="1400" b="1" dirty="0">
                  <a:solidFill>
                    <a:schemeClr val="bg1"/>
                  </a:solidFill>
                </a:rPr>
                <a:t>  background-color: blue;</a:t>
              </a:r>
            </a:p>
            <a:p>
              <a:pPr eaLnBrk="0" hangingPunct="0"/>
              <a:r>
                <a:rPr lang="en-US" altLang="zh-CN" sz="1400" b="1" dirty="0">
                  <a:solidFill>
                    <a:schemeClr val="bg1"/>
                  </a:solidFill>
                </a:rPr>
                <a:t>}</a:t>
              </a:r>
            </a:p>
            <a:p>
              <a:pPr eaLnBrk="0" hangingPunct="0"/>
              <a:r>
                <a:rPr lang="en-US" altLang="zh-CN" sz="1400" b="1" dirty="0">
                  <a:solidFill>
                    <a:schemeClr val="bg1"/>
                  </a:solidFill>
                </a:rPr>
                <a:t>.</a:t>
              </a:r>
              <a:r>
                <a:rPr lang="en-US" altLang="zh-CN" sz="1400" b="1" dirty="0" err="1">
                  <a:solidFill>
                    <a:schemeClr val="bg1"/>
                  </a:solidFill>
                </a:rPr>
                <a:t>first,.third</a:t>
              </a:r>
              <a:r>
                <a:rPr lang="en-US" altLang="zh-CN" sz="1400" b="1" dirty="0">
                  <a:solidFill>
                    <a:schemeClr val="bg1"/>
                  </a:solidFill>
                </a:rPr>
                <a:t>{</a:t>
              </a:r>
            </a:p>
            <a:p>
              <a:pPr eaLnBrk="0" hangingPunct="0"/>
              <a:r>
                <a:rPr lang="en-US" altLang="zh-CN" sz="1400" b="1" dirty="0">
                  <a:solidFill>
                    <a:schemeClr val="bg1"/>
                  </a:solidFill>
                </a:rPr>
                <a:t>  display: flex;</a:t>
              </a:r>
            </a:p>
            <a:p>
              <a:pPr eaLnBrk="0" hangingPunct="0"/>
              <a:r>
                <a:rPr lang="en-US" altLang="zh-CN" sz="1400" b="1" dirty="0">
                  <a:solidFill>
                    <a:schemeClr val="bg1"/>
                  </a:solidFill>
                </a:rPr>
                <a:t>  flex-direction: column;</a:t>
              </a:r>
            </a:p>
            <a:p>
              <a:pPr eaLnBrk="0" hangingPunct="0"/>
              <a:r>
                <a:rPr lang="en-US" altLang="zh-CN" sz="1400" b="1" dirty="0">
                  <a:solidFill>
                    <a:schemeClr val="bg1"/>
                  </a:solidFill>
                </a:rPr>
                <a:t>  justify-content: space-between;</a:t>
              </a:r>
            </a:p>
            <a:p>
              <a:pPr eaLnBrk="0" hangingPunct="0"/>
              <a:r>
                <a:rPr lang="en-US" altLang="zh-CN" sz="1400" b="1" dirty="0">
                  <a:solidFill>
                    <a:schemeClr val="bg1"/>
                  </a:solidFill>
                </a:rPr>
                <a:t>}</a:t>
              </a:r>
            </a:p>
            <a:p>
              <a:pPr eaLnBrk="0" hangingPunct="0"/>
              <a:r>
                <a:rPr lang="en-US" altLang="zh-CN" sz="1400" b="1" dirty="0">
                  <a:solidFill>
                    <a:schemeClr val="bg1"/>
                  </a:solidFill>
                </a:rPr>
                <a:t>.second{</a:t>
              </a:r>
            </a:p>
            <a:p>
              <a:pPr eaLnBrk="0" hangingPunct="0"/>
              <a:r>
                <a:rPr lang="en-US" altLang="zh-CN" sz="1400" b="1" dirty="0">
                  <a:solidFill>
                    <a:schemeClr val="bg1"/>
                  </a:solidFill>
                </a:rPr>
                <a:t>  align-self: center;</a:t>
              </a:r>
            </a:p>
            <a:p>
              <a:pPr eaLnBrk="0" hangingPunct="0"/>
              <a:r>
                <a:rPr lang="en-US" altLang="zh-CN" sz="1400" b="1" dirty="0">
                  <a:solidFill>
                    <a:schemeClr val="bg1"/>
                  </a:solidFill>
                </a:rPr>
                <a:t>}</a:t>
              </a:r>
            </a:p>
          </p:txBody>
        </p:sp>
      </p:grpSp>
      <p:grpSp>
        <p:nvGrpSpPr>
          <p:cNvPr id="6" name="组合 9">
            <a:extLst>
              <a:ext uri="{FF2B5EF4-FFF2-40B4-BE49-F238E27FC236}">
                <a16:creationId xmlns:a16="http://schemas.microsoft.com/office/drawing/2014/main" id="{5C6E9B75-09D6-2999-D8E6-81A07FFA63EA}"/>
              </a:ext>
            </a:extLst>
          </p:cNvPr>
          <p:cNvGrpSpPr>
            <a:grpSpLocks/>
          </p:cNvGrpSpPr>
          <p:nvPr/>
        </p:nvGrpSpPr>
        <p:grpSpPr bwMode="auto">
          <a:xfrm>
            <a:off x="3963025" y="1970530"/>
            <a:ext cx="2787883" cy="4616648"/>
            <a:chOff x="1295203" y="3552092"/>
            <a:chExt cx="2346358" cy="7048199"/>
          </a:xfrm>
        </p:grpSpPr>
        <p:sp>
          <p:nvSpPr>
            <p:cNvPr id="8" name="矩形 10">
              <a:extLst>
                <a:ext uri="{FF2B5EF4-FFF2-40B4-BE49-F238E27FC236}">
                  <a16:creationId xmlns:a16="http://schemas.microsoft.com/office/drawing/2014/main" id="{A92D2F0E-6364-9EDE-A850-D7A7AA599FEB}"/>
                </a:ext>
              </a:extLst>
            </p:cNvPr>
            <p:cNvSpPr>
              <a:spLocks noChangeArrowheads="1"/>
            </p:cNvSpPr>
            <p:nvPr/>
          </p:nvSpPr>
          <p:spPr bwMode="auto">
            <a:xfrm>
              <a:off x="1295203" y="3552092"/>
              <a:ext cx="2346358" cy="7048199"/>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p>
              <a:pPr>
                <a:buFont typeface="Arial" pitchFamily="34" charset="0"/>
                <a:buNone/>
              </a:pPr>
              <a:endParaRPr lang="zh-CN" altLang="en-US" sz="1400"/>
            </a:p>
          </p:txBody>
        </p:sp>
        <p:sp>
          <p:nvSpPr>
            <p:cNvPr id="9" name="矩形 11">
              <a:extLst>
                <a:ext uri="{FF2B5EF4-FFF2-40B4-BE49-F238E27FC236}">
                  <a16:creationId xmlns:a16="http://schemas.microsoft.com/office/drawing/2014/main" id="{9928B2E0-B283-3D6C-7117-046F8584EB9D}"/>
                </a:ext>
              </a:extLst>
            </p:cNvPr>
            <p:cNvSpPr>
              <a:spLocks noChangeArrowheads="1"/>
            </p:cNvSpPr>
            <p:nvPr/>
          </p:nvSpPr>
          <p:spPr bwMode="auto">
            <a:xfrm>
              <a:off x="1363359" y="3670950"/>
              <a:ext cx="2278202" cy="4416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b="1" dirty="0">
                  <a:solidFill>
                    <a:schemeClr val="bg1"/>
                  </a:solidFill>
                </a:rPr>
                <a:t>&lt;view class="container"&gt;</a:t>
              </a:r>
            </a:p>
            <a:p>
              <a:pPr eaLnBrk="0" hangingPunct="0"/>
              <a:r>
                <a:rPr lang="en-US" altLang="zh-CN" sz="1400" b="1" dirty="0">
                  <a:solidFill>
                    <a:schemeClr val="bg1"/>
                  </a:solidFill>
                </a:rPr>
                <a:t>  &lt;view class="first"&gt;</a:t>
              </a:r>
            </a:p>
            <a:p>
              <a:pPr eaLnBrk="0" hangingPunct="0"/>
              <a:r>
                <a:rPr lang="en-US" altLang="zh-CN" sz="1400" b="1" dirty="0">
                  <a:solidFill>
                    <a:schemeClr val="bg1"/>
                  </a:solidFill>
                </a:rPr>
                <a:t>    &lt;view class="item"&gt;&lt;/view&gt;</a:t>
              </a:r>
            </a:p>
            <a:p>
              <a:pPr eaLnBrk="0" hangingPunct="0"/>
              <a:r>
                <a:rPr lang="en-US" altLang="zh-CN" sz="1400" b="1" dirty="0">
                  <a:solidFill>
                    <a:schemeClr val="bg1"/>
                  </a:solidFill>
                </a:rPr>
                <a:t>    &lt;view class="item"&gt;&lt;/view&gt;</a:t>
              </a:r>
            </a:p>
            <a:p>
              <a:pPr eaLnBrk="0" hangingPunct="0"/>
              <a:r>
                <a:rPr lang="en-US" altLang="zh-CN" sz="1400" b="1" dirty="0">
                  <a:solidFill>
                    <a:schemeClr val="bg1"/>
                  </a:solidFill>
                </a:rPr>
                <a:t>  &lt;/view&gt;</a:t>
              </a:r>
            </a:p>
            <a:p>
              <a:pPr eaLnBrk="0" hangingPunct="0"/>
              <a:r>
                <a:rPr lang="en-US" altLang="zh-CN" sz="1400" b="1" dirty="0">
                  <a:solidFill>
                    <a:schemeClr val="bg1"/>
                  </a:solidFill>
                </a:rPr>
                <a:t>  &lt;view class="second"&gt;</a:t>
              </a:r>
            </a:p>
            <a:p>
              <a:pPr eaLnBrk="0" hangingPunct="0"/>
              <a:r>
                <a:rPr lang="en-US" altLang="zh-CN" sz="1400" b="1" dirty="0">
                  <a:solidFill>
                    <a:schemeClr val="bg1"/>
                  </a:solidFill>
                </a:rPr>
                <a:t>    &lt;view class="item"&gt;&lt;/view&gt;</a:t>
              </a:r>
            </a:p>
            <a:p>
              <a:pPr eaLnBrk="0" hangingPunct="0"/>
              <a:r>
                <a:rPr lang="en-US" altLang="zh-CN" sz="1400" b="1" dirty="0">
                  <a:solidFill>
                    <a:schemeClr val="bg1"/>
                  </a:solidFill>
                </a:rPr>
                <a:t>  &lt;/view&gt;</a:t>
              </a:r>
            </a:p>
            <a:p>
              <a:pPr eaLnBrk="0" hangingPunct="0"/>
              <a:r>
                <a:rPr lang="en-US" altLang="zh-CN" sz="1400" b="1" dirty="0">
                  <a:solidFill>
                    <a:schemeClr val="bg1"/>
                  </a:solidFill>
                </a:rPr>
                <a:t>  &lt;view class="third"&gt;</a:t>
              </a:r>
            </a:p>
            <a:p>
              <a:pPr eaLnBrk="0" hangingPunct="0"/>
              <a:r>
                <a:rPr lang="en-US" altLang="zh-CN" sz="1400" b="1" dirty="0">
                  <a:solidFill>
                    <a:schemeClr val="bg1"/>
                  </a:solidFill>
                </a:rPr>
                <a:t>    &lt;view class="item"&gt;&lt;/view&gt;</a:t>
              </a:r>
            </a:p>
            <a:p>
              <a:pPr eaLnBrk="0" hangingPunct="0"/>
              <a:r>
                <a:rPr lang="en-US" altLang="zh-CN" sz="1400" b="1" dirty="0">
                  <a:solidFill>
                    <a:schemeClr val="bg1"/>
                  </a:solidFill>
                </a:rPr>
                <a:t>    &lt;view class="item"&gt;&lt;/view&gt;</a:t>
              </a:r>
            </a:p>
            <a:p>
              <a:pPr eaLnBrk="0" hangingPunct="0"/>
              <a:r>
                <a:rPr lang="en-US" altLang="zh-CN" sz="1400" b="1" dirty="0">
                  <a:solidFill>
                    <a:schemeClr val="bg1"/>
                  </a:solidFill>
                </a:rPr>
                <a:t>  &lt;/view&gt;</a:t>
              </a:r>
            </a:p>
            <a:p>
              <a:pPr eaLnBrk="0" hangingPunct="0"/>
              <a:r>
                <a:rPr lang="en-US" altLang="zh-CN" sz="1400" b="1" dirty="0">
                  <a:solidFill>
                    <a:schemeClr val="bg1"/>
                  </a:solidFill>
                </a:rPr>
                <a:t>&lt;/view&gt;</a:t>
              </a:r>
            </a:p>
          </p:txBody>
        </p:sp>
      </p:grpSp>
      <p:pic>
        <p:nvPicPr>
          <p:cNvPr id="10" name="Picture 9">
            <a:extLst>
              <a:ext uri="{FF2B5EF4-FFF2-40B4-BE49-F238E27FC236}">
                <a16:creationId xmlns:a16="http://schemas.microsoft.com/office/drawing/2014/main" id="{A5297156-3538-4855-5D58-3F8B43B9ACAF}"/>
              </a:ext>
            </a:extLst>
          </p:cNvPr>
          <p:cNvPicPr>
            <a:picLocks noChangeAspect="1"/>
          </p:cNvPicPr>
          <p:nvPr/>
        </p:nvPicPr>
        <p:blipFill>
          <a:blip r:embed="rId3"/>
          <a:stretch>
            <a:fillRect/>
          </a:stretch>
        </p:blipFill>
        <p:spPr>
          <a:xfrm>
            <a:off x="936707" y="1970530"/>
            <a:ext cx="2605563" cy="4610465"/>
          </a:xfrm>
          <a:prstGeom prst="rect">
            <a:avLst/>
          </a:prstGeom>
        </p:spPr>
      </p:pic>
    </p:spTree>
    <p:extLst>
      <p:ext uri="{BB962C8B-B14F-4D97-AF65-F5344CB8AC3E}">
        <p14:creationId xmlns:p14="http://schemas.microsoft.com/office/powerpoint/2010/main" val="1861260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F33C4-0BC2-AD92-E587-72E89B8E98DA}"/>
              </a:ext>
            </a:extLst>
          </p:cNvPr>
          <p:cNvSpPr>
            <a:spLocks noGrp="1"/>
          </p:cNvSpPr>
          <p:nvPr>
            <p:ph type="ctrTitle"/>
          </p:nvPr>
        </p:nvSpPr>
        <p:spPr/>
        <p:txBody>
          <a:bodyPr/>
          <a:lstStyle/>
          <a:p>
            <a:r>
              <a:rPr lang="en-US" altLang="zh-CN" dirty="0"/>
              <a:t>Thanks!</a:t>
            </a:r>
            <a:endParaRPr lang="en-US" dirty="0"/>
          </a:p>
        </p:txBody>
      </p:sp>
      <p:sp>
        <p:nvSpPr>
          <p:cNvPr id="3" name="Subtitle 2">
            <a:extLst>
              <a:ext uri="{FF2B5EF4-FFF2-40B4-BE49-F238E27FC236}">
                <a16:creationId xmlns:a16="http://schemas.microsoft.com/office/drawing/2014/main" id="{EA84CB7C-662D-0C03-1BC3-D1CE36BEAE87}"/>
              </a:ext>
            </a:extLst>
          </p:cNvPr>
          <p:cNvSpPr>
            <a:spLocks noGrp="1"/>
          </p:cNvSpPr>
          <p:nvPr>
            <p:ph type="subTitle" idx="1"/>
          </p:nvPr>
        </p:nvSpPr>
        <p:spPr/>
        <p:txBody>
          <a:bodyPr/>
          <a:lstStyle/>
          <a:p>
            <a:r>
              <a:rPr lang="en-US" altLang="zh-CN" dirty="0"/>
              <a:t>- Yayun</a:t>
            </a:r>
            <a:endParaRPr lang="en-US" dirty="0"/>
          </a:p>
        </p:txBody>
      </p:sp>
    </p:spTree>
    <p:extLst>
      <p:ext uri="{BB962C8B-B14F-4D97-AF65-F5344CB8AC3E}">
        <p14:creationId xmlns:p14="http://schemas.microsoft.com/office/powerpoint/2010/main" val="1713076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DCA14-7580-B827-E988-F1D130F015D5}"/>
              </a:ext>
            </a:extLst>
          </p:cNvPr>
          <p:cNvSpPr>
            <a:spLocks noGrp="1"/>
          </p:cNvSpPr>
          <p:nvPr>
            <p:ph type="title"/>
          </p:nvPr>
        </p:nvSpPr>
        <p:spPr/>
        <p:txBody>
          <a:bodyPr/>
          <a:lstStyle/>
          <a:p>
            <a:r>
              <a:rPr lang="zh-CN" altLang="en-US" dirty="0"/>
              <a:t>基本知识 </a:t>
            </a:r>
            <a:r>
              <a:rPr lang="en-US" altLang="zh-CN" dirty="0"/>
              <a:t>- </a:t>
            </a:r>
            <a:r>
              <a:rPr lang="zh-CN" altLang="en-US" dirty="0"/>
              <a:t>盒子模型</a:t>
            </a:r>
            <a:endParaRPr lang="en-US" dirty="0"/>
          </a:p>
        </p:txBody>
      </p:sp>
      <p:sp>
        <p:nvSpPr>
          <p:cNvPr id="9" name="Content Placeholder 8">
            <a:extLst>
              <a:ext uri="{FF2B5EF4-FFF2-40B4-BE49-F238E27FC236}">
                <a16:creationId xmlns:a16="http://schemas.microsoft.com/office/drawing/2014/main" id="{D16BFDE2-9636-BC1A-0ADA-29DA7D7CB4F3}"/>
              </a:ext>
            </a:extLst>
          </p:cNvPr>
          <p:cNvSpPr>
            <a:spLocks noGrp="1"/>
          </p:cNvSpPr>
          <p:nvPr>
            <p:ph idx="1"/>
          </p:nvPr>
        </p:nvSpPr>
        <p:spPr>
          <a:xfrm>
            <a:off x="532154" y="2249424"/>
            <a:ext cx="5410470" cy="4023360"/>
          </a:xfrm>
        </p:spPr>
        <p:txBody>
          <a:bodyPr>
            <a:normAutofit/>
          </a:bodyPr>
          <a:lstStyle/>
          <a:p>
            <a:pPr>
              <a:buFont typeface="Wingdings" panose="05000000000000000000" pitchFamily="2" charset="2"/>
              <a:buChar char="§"/>
            </a:pPr>
            <a:r>
              <a:rPr lang="en-US" altLang="zh-CN" dirty="0"/>
              <a:t>W3C</a:t>
            </a:r>
            <a:r>
              <a:rPr lang="zh-CN" altLang="en-US" dirty="0"/>
              <a:t>标准盒子模型和</a:t>
            </a:r>
            <a:r>
              <a:rPr lang="en-US" altLang="zh-CN" dirty="0"/>
              <a:t>IE</a:t>
            </a:r>
            <a:r>
              <a:rPr lang="zh-CN" altLang="en-US" dirty="0"/>
              <a:t>盒子模型区别在于宽度和高度的计算不同</a:t>
            </a:r>
            <a:endParaRPr lang="en-US" altLang="zh-CN" dirty="0"/>
          </a:p>
          <a:p>
            <a:pPr>
              <a:buFont typeface="Wingdings" panose="05000000000000000000" pitchFamily="2" charset="2"/>
              <a:buChar char="§"/>
            </a:pPr>
            <a:r>
              <a:rPr lang="en-US" altLang="zh-CN" dirty="0"/>
              <a:t>W3C width = content width</a:t>
            </a:r>
          </a:p>
          <a:p>
            <a:pPr>
              <a:buFont typeface="Wingdings" panose="05000000000000000000" pitchFamily="2" charset="2"/>
              <a:buChar char="§"/>
            </a:pPr>
            <a:r>
              <a:rPr lang="en-US" altLang="zh-CN" dirty="0"/>
              <a:t>IE width = content width + padding + border</a:t>
            </a:r>
          </a:p>
          <a:p>
            <a:pPr marL="0" indent="0">
              <a:buNone/>
            </a:pPr>
            <a:r>
              <a:rPr lang="en-US" altLang="zh-CN" dirty="0">
                <a:sym typeface="Wingdings" panose="05000000000000000000" pitchFamily="2" charset="2"/>
              </a:rPr>
              <a:t></a:t>
            </a:r>
            <a:r>
              <a:rPr lang="zh-CN" altLang="en-US" dirty="0">
                <a:sym typeface="Wingdings" panose="05000000000000000000" pitchFamily="2" charset="2"/>
              </a:rPr>
              <a:t>微信小程序</a:t>
            </a:r>
            <a:r>
              <a:rPr lang="en-US" altLang="zh-CN" dirty="0" err="1">
                <a:sym typeface="Wingdings" panose="05000000000000000000" pitchFamily="2" charset="2"/>
              </a:rPr>
              <a:t>wxss</a:t>
            </a:r>
            <a:r>
              <a:rPr lang="zh-CN" altLang="en-US" dirty="0">
                <a:sym typeface="Wingdings" panose="05000000000000000000" pitchFamily="2" charset="2"/>
              </a:rPr>
              <a:t>完全遵守</a:t>
            </a:r>
            <a:r>
              <a:rPr lang="en-US" altLang="zh-CN" dirty="0">
                <a:sym typeface="Wingdings" panose="05000000000000000000" pitchFamily="2" charset="2"/>
              </a:rPr>
              <a:t>W3C</a:t>
            </a:r>
            <a:r>
              <a:rPr lang="zh-CN" altLang="en-US" dirty="0">
                <a:sym typeface="Wingdings" panose="05000000000000000000" pitchFamily="2" charset="2"/>
              </a:rPr>
              <a:t>盒子模型规范</a:t>
            </a:r>
            <a:endParaRPr lang="en-US" altLang="zh-CN" dirty="0"/>
          </a:p>
        </p:txBody>
      </p:sp>
      <p:pic>
        <p:nvPicPr>
          <p:cNvPr id="11" name="Picture 10" descr="Table&#10;&#10;Description automatically generated">
            <a:extLst>
              <a:ext uri="{FF2B5EF4-FFF2-40B4-BE49-F238E27FC236}">
                <a16:creationId xmlns:a16="http://schemas.microsoft.com/office/drawing/2014/main" id="{ED3586AE-1D09-FEB2-2F40-F586D3C413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1840" y="2707640"/>
            <a:ext cx="6011862" cy="3425815"/>
          </a:xfrm>
          <a:prstGeom prst="rect">
            <a:avLst/>
          </a:prstGeom>
        </p:spPr>
      </p:pic>
    </p:spTree>
    <p:extLst>
      <p:ext uri="{BB962C8B-B14F-4D97-AF65-F5344CB8AC3E}">
        <p14:creationId xmlns:p14="http://schemas.microsoft.com/office/powerpoint/2010/main" val="3285660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DCA14-7580-B827-E988-F1D130F015D5}"/>
              </a:ext>
            </a:extLst>
          </p:cNvPr>
          <p:cNvSpPr>
            <a:spLocks noGrp="1"/>
          </p:cNvSpPr>
          <p:nvPr>
            <p:ph type="title"/>
          </p:nvPr>
        </p:nvSpPr>
        <p:spPr/>
        <p:txBody>
          <a:bodyPr/>
          <a:lstStyle/>
          <a:p>
            <a:r>
              <a:rPr lang="zh-CN" altLang="en-US" dirty="0"/>
              <a:t>基本知识 </a:t>
            </a:r>
            <a:r>
              <a:rPr lang="en-US" altLang="zh-CN" dirty="0"/>
              <a:t>– </a:t>
            </a:r>
            <a:r>
              <a:rPr lang="zh-CN" altLang="en-US" dirty="0"/>
              <a:t>块级元素</a:t>
            </a:r>
            <a:endParaRPr lang="en-US" dirty="0"/>
          </a:p>
        </p:txBody>
      </p:sp>
      <p:sp>
        <p:nvSpPr>
          <p:cNvPr id="4" name="Content Placeholder 3">
            <a:extLst>
              <a:ext uri="{FF2B5EF4-FFF2-40B4-BE49-F238E27FC236}">
                <a16:creationId xmlns:a16="http://schemas.microsoft.com/office/drawing/2014/main" id="{5A0E5BCE-0D7A-3FD9-4761-7D01FAB46E24}"/>
              </a:ext>
            </a:extLst>
          </p:cNvPr>
          <p:cNvSpPr>
            <a:spLocks noGrp="1"/>
          </p:cNvSpPr>
          <p:nvPr>
            <p:ph idx="1"/>
          </p:nvPr>
        </p:nvSpPr>
        <p:spPr/>
        <p:txBody>
          <a:bodyPr vert="horz" lIns="45720" tIns="45720" rIns="45720" bIns="45720" rtlCol="0">
            <a:normAutofit/>
          </a:bodyPr>
          <a:lstStyle/>
          <a:p>
            <a:pPr>
              <a:buFont typeface="Wingdings" panose="05000000000000000000" pitchFamily="2" charset="2"/>
              <a:buChar char="§"/>
            </a:pPr>
            <a:r>
              <a:rPr lang="en-US" altLang="zh-CN" dirty="0"/>
              <a:t>display: block</a:t>
            </a:r>
          </a:p>
          <a:p>
            <a:pPr lvl="1">
              <a:buFont typeface="Wingdings" panose="05000000000000000000" pitchFamily="2" charset="2"/>
              <a:buChar char="§"/>
            </a:pPr>
            <a:r>
              <a:rPr lang="zh-CN" altLang="en-US" dirty="0"/>
              <a:t>块级元素会默认占一行高度，一般一行内只有一个块级元素（浮动后除外），当再添加新的块级元素时，新元素会自动换行显示。</a:t>
            </a:r>
            <a:endParaRPr lang="en-US" altLang="zh-CN" dirty="0"/>
          </a:p>
          <a:p>
            <a:pPr lvl="1">
              <a:buFont typeface="Wingdings" panose="05000000000000000000" pitchFamily="2" charset="2"/>
              <a:buChar char="§"/>
            </a:pPr>
            <a:r>
              <a:rPr lang="zh-CN" altLang="en-US" dirty="0"/>
              <a:t>块级元素一般作为容器出现，用于组织结构</a:t>
            </a:r>
            <a:endParaRPr lang="en-US" altLang="zh-CN" dirty="0"/>
          </a:p>
          <a:p>
            <a:pPr lvl="1">
              <a:buFont typeface="Wingdings" panose="05000000000000000000" pitchFamily="2" charset="2"/>
              <a:buChar char="§"/>
            </a:pPr>
            <a:r>
              <a:rPr lang="zh-CN" altLang="en-US" dirty="0"/>
              <a:t>宽度默认为</a:t>
            </a:r>
            <a:r>
              <a:rPr lang="en-US" altLang="zh-CN" dirty="0" err="1"/>
              <a:t>width+marginLeft+marginRight+paddingLeft+paddingRight</a:t>
            </a:r>
            <a:r>
              <a:rPr lang="zh-CN" altLang="en-US" dirty="0"/>
              <a:t>刚好等于父级元素内容区宽度，除非设定一个新宽度，这里需要注意，当设置块级元素宽度为</a:t>
            </a:r>
            <a:r>
              <a:rPr lang="en-US" altLang="zh-CN" dirty="0"/>
              <a:t>100%</a:t>
            </a:r>
            <a:r>
              <a:rPr lang="zh-CN" altLang="en-US" dirty="0"/>
              <a:t>时，如果当前块级元素存在</a:t>
            </a:r>
            <a:r>
              <a:rPr lang="en-US" altLang="zh-CN" dirty="0"/>
              <a:t>padding</a:t>
            </a:r>
            <a:r>
              <a:rPr lang="zh-CN" altLang="en-US" dirty="0"/>
              <a:t>、</a:t>
            </a:r>
            <a:r>
              <a:rPr lang="en-US" altLang="zh-CN" dirty="0"/>
              <a:t>margin</a:t>
            </a:r>
            <a:r>
              <a:rPr lang="zh-CN" altLang="en-US" dirty="0"/>
              <a:t>会导致块级元素溢出父元素。</a:t>
            </a:r>
            <a:endParaRPr lang="en-US" altLang="zh-CN" dirty="0"/>
          </a:p>
          <a:p>
            <a:pPr lvl="1">
              <a:buFont typeface="Wingdings" panose="05000000000000000000" pitchFamily="2" charset="2"/>
              <a:buChar char="§"/>
            </a:pPr>
            <a:r>
              <a:rPr lang="zh-CN" altLang="en-US" dirty="0"/>
              <a:t>盒子模型高度默认由内容决定。</a:t>
            </a:r>
            <a:endParaRPr lang="en-US" altLang="zh-CN" dirty="0"/>
          </a:p>
          <a:p>
            <a:pPr lvl="1">
              <a:buFont typeface="Wingdings" panose="05000000000000000000" pitchFamily="2" charset="2"/>
              <a:buChar char="§"/>
            </a:pPr>
            <a:r>
              <a:rPr lang="zh-CN" altLang="en-US" dirty="0"/>
              <a:t>盒子模型中高度、宽度及外边距和内边距都可控制。</a:t>
            </a:r>
            <a:endParaRPr lang="en-US" altLang="zh-CN" dirty="0"/>
          </a:p>
          <a:p>
            <a:pPr lvl="1">
              <a:buFont typeface="Wingdings" panose="05000000000000000000" pitchFamily="2" charset="2"/>
              <a:buChar char="§"/>
            </a:pPr>
            <a:r>
              <a:rPr lang="zh-CN" altLang="en-US" dirty="0"/>
              <a:t>可以容纳行内元素和其他块级元素。</a:t>
            </a:r>
            <a:endParaRPr lang="en-US" altLang="zh-CN" dirty="0"/>
          </a:p>
          <a:p>
            <a:pPr lvl="1">
              <a:buFont typeface="Wingdings" panose="05000000000000000000" pitchFamily="2" charset="2"/>
              <a:buChar char="§"/>
            </a:pPr>
            <a:r>
              <a:rPr lang="en-US" altLang="zh-CN" dirty="0"/>
              <a:t>&lt;view/&gt;</a:t>
            </a:r>
            <a:r>
              <a:rPr lang="zh-CN" altLang="en-US" dirty="0"/>
              <a:t>是一个块级元素</a:t>
            </a:r>
            <a:endParaRPr lang="en-US" altLang="zh-CN" dirty="0"/>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2802028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DCA14-7580-B827-E988-F1D130F015D5}"/>
              </a:ext>
            </a:extLst>
          </p:cNvPr>
          <p:cNvSpPr>
            <a:spLocks noGrp="1"/>
          </p:cNvSpPr>
          <p:nvPr>
            <p:ph type="title"/>
          </p:nvPr>
        </p:nvSpPr>
        <p:spPr/>
        <p:txBody>
          <a:bodyPr/>
          <a:lstStyle/>
          <a:p>
            <a:r>
              <a:rPr lang="zh-CN" altLang="en-US" dirty="0"/>
              <a:t>基本知识 </a:t>
            </a:r>
            <a:r>
              <a:rPr lang="en-US" altLang="zh-CN" dirty="0"/>
              <a:t>– </a:t>
            </a:r>
            <a:r>
              <a:rPr lang="zh-CN" altLang="en-US" dirty="0"/>
              <a:t>块级元素</a:t>
            </a:r>
            <a:endParaRPr lang="en-US" dirty="0"/>
          </a:p>
        </p:txBody>
      </p:sp>
      <p:pic>
        <p:nvPicPr>
          <p:cNvPr id="7" name="Picture 6" descr="Graphical user interface&#10;&#10;Description automatically generated">
            <a:extLst>
              <a:ext uri="{FF2B5EF4-FFF2-40B4-BE49-F238E27FC236}">
                <a16:creationId xmlns:a16="http://schemas.microsoft.com/office/drawing/2014/main" id="{32FC5C44-5A7B-B6DD-A8ED-CF6184F532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240" y="1881632"/>
            <a:ext cx="5101329" cy="4651989"/>
          </a:xfrm>
          <a:prstGeom prst="rect">
            <a:avLst/>
          </a:prstGeom>
        </p:spPr>
      </p:pic>
      <p:grpSp>
        <p:nvGrpSpPr>
          <p:cNvPr id="8" name="组合 9">
            <a:extLst>
              <a:ext uri="{FF2B5EF4-FFF2-40B4-BE49-F238E27FC236}">
                <a16:creationId xmlns:a16="http://schemas.microsoft.com/office/drawing/2014/main" id="{175D53ED-C00D-4B34-16DD-53984151345C}"/>
              </a:ext>
            </a:extLst>
          </p:cNvPr>
          <p:cNvGrpSpPr>
            <a:grpSpLocks/>
          </p:cNvGrpSpPr>
          <p:nvPr/>
        </p:nvGrpSpPr>
        <p:grpSpPr bwMode="auto">
          <a:xfrm>
            <a:off x="6125457" y="1961976"/>
            <a:ext cx="5469635" cy="4694501"/>
            <a:chOff x="1295203" y="3552092"/>
            <a:chExt cx="2346358" cy="7167057"/>
          </a:xfrm>
        </p:grpSpPr>
        <p:sp>
          <p:nvSpPr>
            <p:cNvPr id="9" name="矩形 10">
              <a:extLst>
                <a:ext uri="{FF2B5EF4-FFF2-40B4-BE49-F238E27FC236}">
                  <a16:creationId xmlns:a16="http://schemas.microsoft.com/office/drawing/2014/main" id="{55223C0A-6B6E-0C8D-C1B3-CF6AAF8AA851}"/>
                </a:ext>
              </a:extLst>
            </p:cNvPr>
            <p:cNvSpPr>
              <a:spLocks noChangeArrowheads="1"/>
            </p:cNvSpPr>
            <p:nvPr/>
          </p:nvSpPr>
          <p:spPr bwMode="auto">
            <a:xfrm>
              <a:off x="1295203" y="3552092"/>
              <a:ext cx="2346358" cy="7048199"/>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p>
              <a:pPr>
                <a:buFont typeface="Arial" pitchFamily="34" charset="0"/>
                <a:buNone/>
              </a:pPr>
              <a:endParaRPr lang="zh-CN" altLang="en-US" sz="1400"/>
            </a:p>
          </p:txBody>
        </p:sp>
        <p:sp>
          <p:nvSpPr>
            <p:cNvPr id="10" name="矩形 11">
              <a:extLst>
                <a:ext uri="{FF2B5EF4-FFF2-40B4-BE49-F238E27FC236}">
                  <a16:creationId xmlns:a16="http://schemas.microsoft.com/office/drawing/2014/main" id="{FB089E96-E6C8-8232-EE19-190E3A2715DF}"/>
                </a:ext>
              </a:extLst>
            </p:cNvPr>
            <p:cNvSpPr>
              <a:spLocks noChangeArrowheads="1"/>
            </p:cNvSpPr>
            <p:nvPr/>
          </p:nvSpPr>
          <p:spPr bwMode="auto">
            <a:xfrm>
              <a:off x="1363359" y="3670950"/>
              <a:ext cx="2278202" cy="7048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b="1" dirty="0">
                  <a:solidFill>
                    <a:schemeClr val="bg1"/>
                  </a:solidFill>
                </a:rPr>
                <a:t>&lt;! – </a:t>
              </a:r>
              <a:r>
                <a:rPr lang="zh-CN" altLang="en-US" sz="1400" b="1" dirty="0">
                  <a:solidFill>
                    <a:schemeClr val="bg1"/>
                  </a:solidFill>
                </a:rPr>
                <a:t>每一个块级元素占领一行</a:t>
              </a:r>
              <a:r>
                <a:rPr lang="en-US" altLang="zh-CN" sz="1400" b="1" dirty="0">
                  <a:solidFill>
                    <a:schemeClr val="bg1"/>
                  </a:solidFill>
                </a:rPr>
                <a:t> --&gt;</a:t>
              </a:r>
            </a:p>
            <a:p>
              <a:pPr eaLnBrk="0" hangingPunct="0"/>
              <a:r>
                <a:rPr lang="en-US" altLang="zh-CN" sz="1400" b="1" dirty="0">
                  <a:solidFill>
                    <a:schemeClr val="bg1"/>
                  </a:solidFill>
                </a:rPr>
                <a:t>&lt;view style="</a:t>
              </a:r>
              <a:r>
                <a:rPr lang="en-US" altLang="zh-CN" sz="1400" b="1" dirty="0" err="1">
                  <a:solidFill>
                    <a:schemeClr val="bg1"/>
                  </a:solidFill>
                </a:rPr>
                <a:t>border:solid</a:t>
              </a:r>
              <a:r>
                <a:rPr lang="en-US" altLang="zh-CN" sz="1400" b="1" dirty="0">
                  <a:solidFill>
                    <a:schemeClr val="bg1"/>
                  </a:solidFill>
                </a:rPr>
                <a:t> 1px; "&gt;</a:t>
              </a:r>
              <a:r>
                <a:rPr lang="zh-CN" altLang="en-US" sz="1400" b="1" dirty="0">
                  <a:solidFill>
                    <a:schemeClr val="bg1"/>
                  </a:solidFill>
                </a:rPr>
                <a:t>第一个块级元素</a:t>
              </a:r>
              <a:r>
                <a:rPr lang="en-US" altLang="zh-CN" sz="1400" b="1" dirty="0">
                  <a:solidFill>
                    <a:schemeClr val="bg1"/>
                  </a:solidFill>
                </a:rPr>
                <a:t>&lt;/view&gt;​​​​</a:t>
              </a:r>
            </a:p>
            <a:p>
              <a:pPr eaLnBrk="0" hangingPunct="0"/>
              <a:endParaRPr lang="en-US" altLang="zh-CN" sz="1400" b="1" dirty="0">
                <a:solidFill>
                  <a:schemeClr val="bg1"/>
                </a:solidFill>
              </a:endParaRPr>
            </a:p>
            <a:p>
              <a:pPr eaLnBrk="0" hangingPunct="0"/>
              <a:r>
                <a:rPr lang="en-US" altLang="zh-CN" sz="1400" b="1" dirty="0">
                  <a:solidFill>
                    <a:schemeClr val="bg1"/>
                  </a:solidFill>
                </a:rPr>
                <a:t>&lt;! -- </a:t>
              </a:r>
              <a:r>
                <a:rPr lang="zh-CN" altLang="en-US" sz="1400" b="1" dirty="0">
                  <a:solidFill>
                    <a:schemeClr val="bg1"/>
                  </a:solidFill>
                </a:rPr>
                <a:t>默认情况下块级元素的元素框和父级元素的</a:t>
              </a:r>
              <a:r>
                <a:rPr lang="en-US" altLang="zh-CN" sz="1400" b="1" dirty="0">
                  <a:solidFill>
                    <a:schemeClr val="bg1"/>
                  </a:solidFill>
                </a:rPr>
                <a:t>width</a:t>
              </a:r>
              <a:r>
                <a:rPr lang="zh-CN" altLang="en-US" sz="1400" b="1" dirty="0">
                  <a:solidFill>
                    <a:schemeClr val="bg1"/>
                  </a:solidFill>
                </a:rPr>
                <a:t>相同，刚好撑满内容区 </a:t>
              </a:r>
              <a:r>
                <a:rPr lang="en-US" altLang="zh-CN" sz="1400" b="1" dirty="0">
                  <a:solidFill>
                    <a:schemeClr val="bg1"/>
                  </a:solidFill>
                </a:rPr>
                <a:t>--&gt;</a:t>
              </a:r>
            </a:p>
            <a:p>
              <a:pPr eaLnBrk="0" hangingPunct="0"/>
              <a:r>
                <a:rPr lang="en-US" altLang="zh-CN" sz="1400" b="1" dirty="0">
                  <a:solidFill>
                    <a:schemeClr val="bg1"/>
                  </a:solidFill>
                </a:rPr>
                <a:t>​​​​&lt;view style="</a:t>
              </a:r>
              <a:r>
                <a:rPr lang="en-US" altLang="zh-CN" sz="1400" b="1" dirty="0" err="1">
                  <a:solidFill>
                    <a:schemeClr val="bg1"/>
                  </a:solidFill>
                </a:rPr>
                <a:t>border:solid</a:t>
              </a:r>
              <a:r>
                <a:rPr lang="en-US" altLang="zh-CN" sz="1400" b="1" dirty="0">
                  <a:solidFill>
                    <a:schemeClr val="bg1"/>
                  </a:solidFill>
                </a:rPr>
                <a:t> 10px; margin : 10px; padding :10px; "&gt;</a:t>
              </a:r>
              <a:r>
                <a:rPr lang="zh-CN" altLang="en-US" sz="1400" b="1" dirty="0">
                  <a:solidFill>
                    <a:schemeClr val="bg1"/>
                  </a:solidFill>
                </a:rPr>
                <a:t>第二个块级元素​​​​</a:t>
              </a:r>
              <a:r>
                <a:rPr lang="en-US" altLang="zh-CN" sz="1400" b="1" dirty="0">
                  <a:solidFill>
                    <a:schemeClr val="bg1"/>
                  </a:solidFill>
                </a:rPr>
                <a:t>&lt;/view&gt;​​​​</a:t>
              </a:r>
            </a:p>
            <a:p>
              <a:pPr eaLnBrk="0" hangingPunct="0"/>
              <a:endParaRPr lang="en-US" altLang="zh-CN" sz="1400" b="1" dirty="0">
                <a:solidFill>
                  <a:schemeClr val="bg1"/>
                </a:solidFill>
              </a:endParaRPr>
            </a:p>
            <a:p>
              <a:pPr eaLnBrk="0" hangingPunct="0"/>
              <a:r>
                <a:rPr lang="en-US" altLang="zh-CN" sz="1400" b="1" dirty="0">
                  <a:solidFill>
                    <a:schemeClr val="bg1"/>
                  </a:solidFill>
                </a:rPr>
                <a:t>&lt;! -- </a:t>
              </a:r>
              <a:r>
                <a:rPr lang="zh-CN" altLang="en-US" sz="1400" b="1" dirty="0">
                  <a:solidFill>
                    <a:schemeClr val="bg1"/>
                  </a:solidFill>
                </a:rPr>
                <a:t>即使宽度不足，仍会占领一行让其余元素换行 </a:t>
              </a:r>
              <a:r>
                <a:rPr lang="en-US" altLang="zh-CN" sz="1400" b="1" dirty="0">
                  <a:solidFill>
                    <a:schemeClr val="bg1"/>
                  </a:solidFill>
                </a:rPr>
                <a:t>--&gt;​​​</a:t>
              </a:r>
            </a:p>
            <a:p>
              <a:pPr eaLnBrk="0" hangingPunct="0"/>
              <a:r>
                <a:rPr lang="en-US" altLang="zh-CN" sz="1400" b="1" dirty="0">
                  <a:solidFill>
                    <a:schemeClr val="bg1"/>
                  </a:solidFill>
                </a:rPr>
                <a:t>​&lt;view style="</a:t>
              </a:r>
              <a:r>
                <a:rPr lang="en-US" altLang="zh-CN" sz="1400" b="1" dirty="0" err="1">
                  <a:solidFill>
                    <a:schemeClr val="bg1"/>
                  </a:solidFill>
                </a:rPr>
                <a:t>border:solid</a:t>
              </a:r>
              <a:r>
                <a:rPr lang="en-US" altLang="zh-CN" sz="1400" b="1" dirty="0">
                  <a:solidFill>
                    <a:schemeClr val="bg1"/>
                  </a:solidFill>
                </a:rPr>
                <a:t> 1px; width : 200px; "&gt;</a:t>
              </a:r>
              <a:r>
                <a:rPr lang="zh-CN" altLang="en-US" sz="1400" b="1" dirty="0">
                  <a:solidFill>
                    <a:schemeClr val="bg1"/>
                  </a:solidFill>
                </a:rPr>
                <a:t>第三个块级元素</a:t>
              </a:r>
              <a:r>
                <a:rPr lang="en-US" altLang="zh-CN" sz="1400" b="1" dirty="0">
                  <a:solidFill>
                    <a:schemeClr val="bg1"/>
                  </a:solidFill>
                </a:rPr>
                <a:t>&lt;/view&gt;​​​​</a:t>
              </a:r>
              <a:r>
                <a:rPr lang="zh-CN" altLang="en-US" sz="1400" b="1" dirty="0">
                  <a:solidFill>
                    <a:schemeClr val="bg1"/>
                  </a:solidFill>
                </a:rPr>
                <a:t>其他信息</a:t>
              </a:r>
              <a:endParaRPr lang="en-US" altLang="zh-CN" sz="1400" b="1" dirty="0">
                <a:solidFill>
                  <a:schemeClr val="bg1"/>
                </a:solidFill>
              </a:endParaRPr>
            </a:p>
            <a:p>
              <a:pPr eaLnBrk="0" hangingPunct="0"/>
              <a:endParaRPr lang="en-US" altLang="zh-CN" sz="1400" b="1" dirty="0">
                <a:solidFill>
                  <a:schemeClr val="bg1"/>
                </a:solidFill>
              </a:endParaRPr>
            </a:p>
            <a:p>
              <a:pPr eaLnBrk="0" hangingPunct="0"/>
              <a:r>
                <a:rPr lang="zh-CN" altLang="en-US" sz="1400" b="1" dirty="0">
                  <a:solidFill>
                    <a:schemeClr val="bg1"/>
                  </a:solidFill>
                </a:rPr>
                <a:t>​​​​</a:t>
              </a:r>
              <a:r>
                <a:rPr lang="en-US" altLang="zh-CN" sz="1400" b="1" dirty="0">
                  <a:solidFill>
                    <a:schemeClr val="bg1"/>
                  </a:solidFill>
                </a:rPr>
                <a:t>&lt;! -- </a:t>
              </a:r>
              <a:r>
                <a:rPr lang="zh-CN" altLang="en-US" sz="1400" b="1" dirty="0">
                  <a:solidFill>
                    <a:schemeClr val="bg1"/>
                  </a:solidFill>
                </a:rPr>
                <a:t>父级元素高度随内容决定 内容为块级元素</a:t>
              </a:r>
              <a:r>
                <a:rPr lang="en-US" altLang="zh-CN" sz="1400" b="1" dirty="0">
                  <a:solidFill>
                    <a:schemeClr val="bg1"/>
                  </a:solidFill>
                </a:rPr>
                <a:t>--&gt;</a:t>
              </a:r>
            </a:p>
            <a:p>
              <a:pPr eaLnBrk="0" hangingPunct="0"/>
              <a:r>
                <a:rPr lang="en-US" altLang="zh-CN" sz="1400" b="1" dirty="0">
                  <a:solidFill>
                    <a:schemeClr val="bg1"/>
                  </a:solidFill>
                </a:rPr>
                <a:t>​​​​&lt;view style="margin-top:10px; </a:t>
              </a:r>
              <a:r>
                <a:rPr lang="en-US" altLang="zh-CN" sz="1400" b="1" dirty="0" err="1">
                  <a:solidFill>
                    <a:schemeClr val="bg1"/>
                  </a:solidFill>
                </a:rPr>
                <a:t>border:solid</a:t>
              </a:r>
              <a:r>
                <a:rPr lang="en-US" altLang="zh-CN" sz="1400" b="1" dirty="0">
                  <a:solidFill>
                    <a:schemeClr val="bg1"/>
                  </a:solidFill>
                </a:rPr>
                <a:t> 1px; "&gt;​​​​</a:t>
              </a:r>
            </a:p>
            <a:p>
              <a:pPr eaLnBrk="0" hangingPunct="0"/>
              <a:r>
                <a:rPr lang="en-US" altLang="zh-CN" sz="1400" b="1" dirty="0">
                  <a:solidFill>
                    <a:schemeClr val="bg1"/>
                  </a:solidFill>
                </a:rPr>
                <a:t>    &lt;view style="height : 100px; "&gt;</a:t>
              </a:r>
              <a:r>
                <a:rPr lang="zh-CN" altLang="en-US" sz="1400" b="1" dirty="0">
                  <a:solidFill>
                    <a:schemeClr val="bg1"/>
                  </a:solidFill>
                </a:rPr>
                <a:t>块级元素</a:t>
              </a:r>
              <a:r>
                <a:rPr lang="en-US" altLang="zh-CN" sz="1400" b="1" dirty="0">
                  <a:solidFill>
                    <a:schemeClr val="bg1"/>
                  </a:solidFill>
                </a:rPr>
                <a:t>&lt;/view&gt;</a:t>
              </a:r>
            </a:p>
            <a:p>
              <a:pPr eaLnBrk="0" hangingPunct="0"/>
              <a:r>
                <a:rPr lang="en-US" altLang="zh-CN" sz="1400" b="1" dirty="0">
                  <a:solidFill>
                    <a:schemeClr val="bg1"/>
                  </a:solidFill>
                </a:rPr>
                <a:t>​​​​&lt;/view&gt;​</a:t>
              </a:r>
            </a:p>
            <a:p>
              <a:pPr eaLnBrk="0" hangingPunct="0"/>
              <a:endParaRPr lang="en-US" altLang="zh-CN" sz="1400" b="1" dirty="0">
                <a:solidFill>
                  <a:schemeClr val="bg1"/>
                </a:solidFill>
              </a:endParaRPr>
            </a:p>
            <a:p>
              <a:pPr eaLnBrk="0" hangingPunct="0"/>
              <a:r>
                <a:rPr lang="en-US" altLang="zh-CN" sz="1400" b="1" dirty="0">
                  <a:solidFill>
                    <a:schemeClr val="bg1"/>
                  </a:solidFill>
                </a:rPr>
                <a:t>​​​&lt;! -- </a:t>
              </a:r>
              <a:r>
                <a:rPr lang="zh-CN" altLang="en-US" sz="1400" b="1" dirty="0">
                  <a:solidFill>
                    <a:schemeClr val="bg1"/>
                  </a:solidFill>
                </a:rPr>
                <a:t>父级元素高度随内容决定 内容为文本流情况 </a:t>
              </a:r>
              <a:r>
                <a:rPr lang="en-US" altLang="zh-CN" sz="1400" b="1" dirty="0">
                  <a:solidFill>
                    <a:schemeClr val="bg1"/>
                  </a:solidFill>
                </a:rPr>
                <a:t>--&gt;​​​​</a:t>
              </a:r>
            </a:p>
            <a:p>
              <a:pPr eaLnBrk="0" hangingPunct="0"/>
              <a:r>
                <a:rPr lang="en-US" altLang="zh-CN" sz="1400" b="1" dirty="0">
                  <a:solidFill>
                    <a:schemeClr val="bg1"/>
                  </a:solidFill>
                </a:rPr>
                <a:t>&lt;view style="margin-top:10px; </a:t>
              </a:r>
              <a:r>
                <a:rPr lang="en-US" altLang="zh-CN" sz="1400" b="1" dirty="0" err="1">
                  <a:solidFill>
                    <a:schemeClr val="bg1"/>
                  </a:solidFill>
                </a:rPr>
                <a:t>border:solid</a:t>
              </a:r>
              <a:r>
                <a:rPr lang="en-US" altLang="zh-CN" sz="1400" b="1" dirty="0">
                  <a:solidFill>
                    <a:schemeClr val="bg1"/>
                  </a:solidFill>
                </a:rPr>
                <a:t> 1px; "&gt;​​​​</a:t>
              </a:r>
              <a:r>
                <a:rPr lang="zh-CN" altLang="en-US" sz="1400" b="1" dirty="0">
                  <a:solidFill>
                    <a:schemeClr val="bg1"/>
                  </a:solidFill>
                </a:rPr>
                <a:t>文本文本文本文本文本文本文本文本文本文本文本文本文本文本文本文本文本文本文本文本文本文本​​​​</a:t>
              </a:r>
              <a:r>
                <a:rPr lang="en-US" altLang="zh-CN" sz="1400" b="1" dirty="0">
                  <a:solidFill>
                    <a:schemeClr val="bg1"/>
                  </a:solidFill>
                </a:rPr>
                <a:t>&lt;/view&gt;​​</a:t>
              </a:r>
            </a:p>
          </p:txBody>
        </p:sp>
      </p:grpSp>
    </p:spTree>
    <p:extLst>
      <p:ext uri="{BB962C8B-B14F-4D97-AF65-F5344CB8AC3E}">
        <p14:creationId xmlns:p14="http://schemas.microsoft.com/office/powerpoint/2010/main" val="2167532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DCA14-7580-B827-E988-F1D130F015D5}"/>
              </a:ext>
            </a:extLst>
          </p:cNvPr>
          <p:cNvSpPr>
            <a:spLocks noGrp="1"/>
          </p:cNvSpPr>
          <p:nvPr>
            <p:ph type="title"/>
          </p:nvPr>
        </p:nvSpPr>
        <p:spPr/>
        <p:txBody>
          <a:bodyPr/>
          <a:lstStyle/>
          <a:p>
            <a:r>
              <a:rPr lang="zh-CN" altLang="en-US" dirty="0"/>
              <a:t>基本知识 </a:t>
            </a:r>
            <a:r>
              <a:rPr lang="en-US" altLang="zh-CN" dirty="0"/>
              <a:t>– </a:t>
            </a:r>
            <a:r>
              <a:rPr lang="zh-CN" altLang="en-US" dirty="0"/>
              <a:t>行内元素</a:t>
            </a:r>
            <a:endParaRPr lang="en-US" dirty="0"/>
          </a:p>
        </p:txBody>
      </p:sp>
      <p:sp>
        <p:nvSpPr>
          <p:cNvPr id="4" name="Content Placeholder 3">
            <a:extLst>
              <a:ext uri="{FF2B5EF4-FFF2-40B4-BE49-F238E27FC236}">
                <a16:creationId xmlns:a16="http://schemas.microsoft.com/office/drawing/2014/main" id="{5A0E5BCE-0D7A-3FD9-4761-7D01FAB46E24}"/>
              </a:ext>
            </a:extLst>
          </p:cNvPr>
          <p:cNvSpPr>
            <a:spLocks noGrp="1"/>
          </p:cNvSpPr>
          <p:nvPr>
            <p:ph idx="1"/>
          </p:nvPr>
        </p:nvSpPr>
        <p:spPr/>
        <p:txBody>
          <a:bodyPr vert="horz" lIns="45720" tIns="45720" rIns="45720" bIns="45720" rtlCol="0">
            <a:normAutofit/>
          </a:bodyPr>
          <a:lstStyle/>
          <a:p>
            <a:pPr>
              <a:buFont typeface="Wingdings" panose="05000000000000000000" pitchFamily="2" charset="2"/>
              <a:buChar char="§"/>
            </a:pPr>
            <a:r>
              <a:rPr lang="en-US" altLang="zh-CN" dirty="0"/>
              <a:t>display: inline</a:t>
            </a:r>
          </a:p>
          <a:p>
            <a:pPr lvl="1">
              <a:buFont typeface="Wingdings" panose="05000000000000000000" pitchFamily="2" charset="2"/>
              <a:buChar char="§"/>
            </a:pPr>
            <a:r>
              <a:rPr lang="zh-CN" altLang="en-US" dirty="0"/>
              <a:t>和其他非块级元素都在一行上。</a:t>
            </a:r>
            <a:endParaRPr lang="en-US" altLang="zh-CN" dirty="0"/>
          </a:p>
          <a:p>
            <a:pPr lvl="1">
              <a:buFont typeface="Wingdings" panose="05000000000000000000" pitchFamily="2" charset="2"/>
              <a:buChar char="§"/>
            </a:pPr>
            <a:r>
              <a:rPr lang="zh-CN" altLang="en-US" dirty="0"/>
              <a:t>盒子模型中高度、宽度、上下</a:t>
            </a:r>
            <a:r>
              <a:rPr lang="en-US" altLang="zh-CN" dirty="0"/>
              <a:t>margin</a:t>
            </a:r>
            <a:r>
              <a:rPr lang="zh-CN" altLang="en-US" dirty="0"/>
              <a:t>、上下</a:t>
            </a:r>
            <a:r>
              <a:rPr lang="en-US" altLang="zh-CN" dirty="0"/>
              <a:t>padding</a:t>
            </a:r>
            <a:r>
              <a:rPr lang="zh-CN" altLang="en-US" dirty="0"/>
              <a:t>设置均无效，只能设置左右</a:t>
            </a:r>
            <a:r>
              <a:rPr lang="en-US" altLang="zh-CN" dirty="0"/>
              <a:t>margin</a:t>
            </a:r>
            <a:r>
              <a:rPr lang="zh-CN" altLang="en-US" dirty="0"/>
              <a:t>和左右</a:t>
            </a:r>
            <a:r>
              <a:rPr lang="en-US" altLang="zh-CN" dirty="0"/>
              <a:t>padding</a:t>
            </a:r>
            <a:r>
              <a:rPr lang="zh-CN" altLang="en-US" dirty="0"/>
              <a:t>。</a:t>
            </a:r>
            <a:endParaRPr lang="en-US" altLang="zh-CN" dirty="0"/>
          </a:p>
          <a:p>
            <a:pPr lvl="1">
              <a:buFont typeface="Wingdings" panose="05000000000000000000" pitchFamily="2" charset="2"/>
              <a:buChar char="§"/>
            </a:pPr>
            <a:r>
              <a:rPr lang="zh-CN" altLang="en-US" dirty="0"/>
              <a:t>宽度就是文字或图片的宽度，不可改变。</a:t>
            </a:r>
            <a:endParaRPr lang="en-US" altLang="zh-CN" dirty="0"/>
          </a:p>
          <a:p>
            <a:pPr lvl="1">
              <a:buFont typeface="Wingdings" panose="05000000000000000000" pitchFamily="2" charset="2"/>
              <a:buChar char="§"/>
            </a:pPr>
            <a:r>
              <a:rPr lang="zh-CN" altLang="en-US" dirty="0"/>
              <a:t>行内元素宽度、高度都不能直接设</a:t>
            </a:r>
            <a:endParaRPr lang="en-US" altLang="zh-CN" dirty="0"/>
          </a:p>
          <a:p>
            <a:pPr lvl="1">
              <a:buFont typeface="Wingdings" panose="05000000000000000000" pitchFamily="2" charset="2"/>
              <a:buChar char="§"/>
            </a:pPr>
            <a:r>
              <a:rPr lang="zh-CN" altLang="en-US" dirty="0"/>
              <a:t>行内元素只能容纳文本或其他行内元素，在行内元素中放置块级元素会引起不必要的混乱。</a:t>
            </a:r>
            <a:endParaRPr lang="en-US" altLang="zh-CN" dirty="0"/>
          </a:p>
          <a:p>
            <a:pPr lvl="1">
              <a:buFont typeface="Wingdings" panose="05000000000000000000" pitchFamily="2" charset="2"/>
              <a:buChar char="§"/>
            </a:pPr>
            <a:r>
              <a:rPr lang="en-US" altLang="zh-CN" dirty="0"/>
              <a:t>&lt;text/&gt;</a:t>
            </a:r>
            <a:r>
              <a:rPr lang="zh-CN" altLang="en-US" dirty="0"/>
              <a:t>是一个行内元素</a:t>
            </a:r>
            <a:endParaRPr lang="en-US" altLang="zh-CN" dirty="0"/>
          </a:p>
        </p:txBody>
      </p:sp>
    </p:spTree>
    <p:extLst>
      <p:ext uri="{BB962C8B-B14F-4D97-AF65-F5344CB8AC3E}">
        <p14:creationId xmlns:p14="http://schemas.microsoft.com/office/powerpoint/2010/main" val="1943484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DCA14-7580-B827-E988-F1D130F015D5}"/>
              </a:ext>
            </a:extLst>
          </p:cNvPr>
          <p:cNvSpPr>
            <a:spLocks noGrp="1"/>
          </p:cNvSpPr>
          <p:nvPr>
            <p:ph type="title"/>
          </p:nvPr>
        </p:nvSpPr>
        <p:spPr/>
        <p:txBody>
          <a:bodyPr/>
          <a:lstStyle/>
          <a:p>
            <a:r>
              <a:rPr lang="zh-CN" altLang="en-US" dirty="0"/>
              <a:t>基本知识 </a:t>
            </a:r>
            <a:r>
              <a:rPr lang="en-US" altLang="zh-CN" dirty="0"/>
              <a:t>– </a:t>
            </a:r>
            <a:r>
              <a:rPr lang="zh-CN" altLang="en-US" dirty="0"/>
              <a:t>行内元素</a:t>
            </a:r>
            <a:endParaRPr lang="en-US" dirty="0"/>
          </a:p>
        </p:txBody>
      </p:sp>
      <p:grpSp>
        <p:nvGrpSpPr>
          <p:cNvPr id="8" name="组合 9">
            <a:extLst>
              <a:ext uri="{FF2B5EF4-FFF2-40B4-BE49-F238E27FC236}">
                <a16:creationId xmlns:a16="http://schemas.microsoft.com/office/drawing/2014/main" id="{175D53ED-C00D-4B34-16DD-53984151345C}"/>
              </a:ext>
            </a:extLst>
          </p:cNvPr>
          <p:cNvGrpSpPr>
            <a:grpSpLocks/>
          </p:cNvGrpSpPr>
          <p:nvPr/>
        </p:nvGrpSpPr>
        <p:grpSpPr bwMode="auto">
          <a:xfrm>
            <a:off x="6125457" y="1961976"/>
            <a:ext cx="5469635" cy="4616648"/>
            <a:chOff x="1295203" y="3552092"/>
            <a:chExt cx="2346358" cy="7048199"/>
          </a:xfrm>
        </p:grpSpPr>
        <p:sp>
          <p:nvSpPr>
            <p:cNvPr id="9" name="矩形 10">
              <a:extLst>
                <a:ext uri="{FF2B5EF4-FFF2-40B4-BE49-F238E27FC236}">
                  <a16:creationId xmlns:a16="http://schemas.microsoft.com/office/drawing/2014/main" id="{55223C0A-6B6E-0C8D-C1B3-CF6AAF8AA851}"/>
                </a:ext>
              </a:extLst>
            </p:cNvPr>
            <p:cNvSpPr>
              <a:spLocks noChangeArrowheads="1"/>
            </p:cNvSpPr>
            <p:nvPr/>
          </p:nvSpPr>
          <p:spPr bwMode="auto">
            <a:xfrm>
              <a:off x="1295203" y="3552092"/>
              <a:ext cx="2346358" cy="7048199"/>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p>
              <a:pPr>
                <a:buFont typeface="Arial" pitchFamily="34" charset="0"/>
                <a:buNone/>
              </a:pPr>
              <a:endParaRPr lang="zh-CN" altLang="en-US" sz="1400"/>
            </a:p>
          </p:txBody>
        </p:sp>
        <p:sp>
          <p:nvSpPr>
            <p:cNvPr id="10" name="矩形 11">
              <a:extLst>
                <a:ext uri="{FF2B5EF4-FFF2-40B4-BE49-F238E27FC236}">
                  <a16:creationId xmlns:a16="http://schemas.microsoft.com/office/drawing/2014/main" id="{FB089E96-E6C8-8232-EE19-190E3A2715DF}"/>
                </a:ext>
              </a:extLst>
            </p:cNvPr>
            <p:cNvSpPr>
              <a:spLocks noChangeArrowheads="1"/>
            </p:cNvSpPr>
            <p:nvPr/>
          </p:nvSpPr>
          <p:spPr bwMode="auto">
            <a:xfrm>
              <a:off x="1363359" y="3670950"/>
              <a:ext cx="2278202" cy="3101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b="1" dirty="0">
                  <a:solidFill>
                    <a:schemeClr val="bg1"/>
                  </a:solidFill>
                </a:rPr>
                <a:t>&lt;! -- </a:t>
              </a:r>
              <a:r>
                <a:rPr lang="zh-CN" altLang="en-US" sz="1400" b="1" dirty="0">
                  <a:solidFill>
                    <a:schemeClr val="bg1"/>
                  </a:solidFill>
                </a:rPr>
                <a:t>块级元素 </a:t>
              </a:r>
              <a:r>
                <a:rPr lang="en-US" altLang="zh-CN" sz="1400" b="1" dirty="0">
                  <a:solidFill>
                    <a:schemeClr val="bg1"/>
                  </a:solidFill>
                </a:rPr>
                <a:t>--&gt;​​​​</a:t>
              </a:r>
            </a:p>
            <a:p>
              <a:pPr eaLnBrk="0" hangingPunct="0"/>
              <a:r>
                <a:rPr lang="en-US" altLang="zh-CN" sz="1400" b="1" dirty="0">
                  <a:solidFill>
                    <a:schemeClr val="bg1"/>
                  </a:solidFill>
                </a:rPr>
                <a:t>&lt;view style="</a:t>
              </a:r>
              <a:r>
                <a:rPr lang="en-US" altLang="zh-CN" sz="1400" b="1" dirty="0" err="1">
                  <a:solidFill>
                    <a:schemeClr val="bg1"/>
                  </a:solidFill>
                </a:rPr>
                <a:t>border:solid</a:t>
              </a:r>
              <a:r>
                <a:rPr lang="en-US" altLang="zh-CN" sz="1400" b="1" dirty="0">
                  <a:solidFill>
                    <a:schemeClr val="bg1"/>
                  </a:solidFill>
                </a:rPr>
                <a:t> 1px #999; color : #999; "&gt;</a:t>
              </a:r>
              <a:r>
                <a:rPr lang="zh-CN" altLang="en-US" sz="1400" b="1" dirty="0">
                  <a:solidFill>
                    <a:schemeClr val="bg1"/>
                  </a:solidFill>
                </a:rPr>
                <a:t>我是块级元素我是块级元素我是块级元​​​​  素我是块级元素我是块级元素</a:t>
              </a:r>
              <a:r>
                <a:rPr lang="en-US" altLang="zh-CN" sz="1400" b="1" dirty="0">
                  <a:solidFill>
                    <a:schemeClr val="bg1"/>
                  </a:solidFill>
                </a:rPr>
                <a:t>&lt;/view&gt;​​​​</a:t>
              </a:r>
            </a:p>
            <a:p>
              <a:pPr eaLnBrk="0" hangingPunct="0"/>
              <a:r>
                <a:rPr lang="en-US" altLang="zh-CN" sz="1400" b="1" dirty="0">
                  <a:solidFill>
                    <a:schemeClr val="bg1"/>
                  </a:solidFill>
                </a:rPr>
                <a:t>&lt;! -- </a:t>
              </a:r>
              <a:r>
                <a:rPr lang="zh-CN" altLang="en-US" sz="1400" b="1" dirty="0">
                  <a:solidFill>
                    <a:schemeClr val="bg1"/>
                  </a:solidFill>
                </a:rPr>
                <a:t>通过修改</a:t>
              </a:r>
              <a:r>
                <a:rPr lang="en-US" altLang="zh-CN" sz="1400" b="1" dirty="0">
                  <a:solidFill>
                    <a:schemeClr val="bg1"/>
                  </a:solidFill>
                </a:rPr>
                <a:t>display</a:t>
              </a:r>
              <a:r>
                <a:rPr lang="zh-CN" altLang="en-US" sz="1400" b="1" dirty="0">
                  <a:solidFill>
                    <a:schemeClr val="bg1"/>
                  </a:solidFill>
                </a:rPr>
                <a:t>属性的行内元素 </a:t>
              </a:r>
              <a:r>
                <a:rPr lang="en-US" altLang="zh-CN" sz="1400" b="1" dirty="0">
                  <a:solidFill>
                    <a:schemeClr val="bg1"/>
                  </a:solidFill>
                </a:rPr>
                <a:t>--&gt;​​​​</a:t>
              </a:r>
            </a:p>
            <a:p>
              <a:pPr eaLnBrk="0" hangingPunct="0"/>
              <a:r>
                <a:rPr lang="zh-CN" altLang="en-US" sz="1400" b="1" dirty="0">
                  <a:solidFill>
                    <a:schemeClr val="bg1"/>
                  </a:solidFill>
                </a:rPr>
                <a:t>前面的文字</a:t>
              </a:r>
              <a:endParaRPr lang="en-US" altLang="zh-CN" sz="1400" b="1" dirty="0">
                <a:solidFill>
                  <a:schemeClr val="bg1"/>
                </a:solidFill>
              </a:endParaRPr>
            </a:p>
            <a:p>
              <a:pPr eaLnBrk="0" hangingPunct="0"/>
              <a:r>
                <a:rPr lang="en-US" altLang="zh-CN" sz="1400" b="1" dirty="0">
                  <a:solidFill>
                    <a:schemeClr val="bg1"/>
                  </a:solidFill>
                </a:rPr>
                <a:t>&lt;view style="</a:t>
              </a:r>
              <a:r>
                <a:rPr lang="en-US" altLang="zh-CN" sz="1400" b="1" dirty="0" err="1">
                  <a:solidFill>
                    <a:schemeClr val="bg1"/>
                  </a:solidFill>
                </a:rPr>
                <a:t>border:solid</a:t>
              </a:r>
              <a:r>
                <a:rPr lang="en-US" altLang="zh-CN" sz="1400" b="1" dirty="0">
                  <a:solidFill>
                    <a:schemeClr val="bg1"/>
                  </a:solidFill>
                </a:rPr>
                <a:t> 1px; margin:10px; padding : 0 10px; display:</a:t>
              </a:r>
              <a:r>
                <a:rPr lang="zh-CN" altLang="en-US" sz="1400" b="1" dirty="0">
                  <a:solidFill>
                    <a:schemeClr val="bg1"/>
                  </a:solidFill>
                </a:rPr>
                <a:t> </a:t>
              </a:r>
              <a:r>
                <a:rPr lang="en-US" altLang="zh-CN" sz="1400" b="1" dirty="0">
                  <a:solidFill>
                    <a:schemeClr val="bg1"/>
                  </a:solidFill>
                </a:rPr>
                <a:t>inline; "&gt;</a:t>
              </a:r>
              <a:r>
                <a:rPr lang="zh-CN" altLang="en-US" sz="1400" b="1" dirty="0">
                  <a:solidFill>
                    <a:schemeClr val="bg1"/>
                  </a:solidFill>
                </a:rPr>
                <a:t>我是块级元素我是块级元素我是块级元素我是块级元素我是块级元素</a:t>
              </a:r>
              <a:r>
                <a:rPr lang="en-US" altLang="zh-CN" sz="1400" b="1" dirty="0">
                  <a:solidFill>
                    <a:schemeClr val="bg1"/>
                  </a:solidFill>
                </a:rPr>
                <a:t>&lt;/view&gt;</a:t>
              </a:r>
            </a:p>
            <a:p>
              <a:pPr eaLnBrk="0" hangingPunct="0"/>
              <a:r>
                <a:rPr lang="zh-CN" altLang="en-US" sz="1400" b="1" dirty="0">
                  <a:solidFill>
                    <a:schemeClr val="bg1"/>
                  </a:solidFill>
                </a:rPr>
                <a:t>后面的文字​</a:t>
              </a:r>
              <a:endParaRPr lang="en-US" altLang="zh-CN" sz="1400" b="1" dirty="0">
                <a:solidFill>
                  <a:schemeClr val="bg1"/>
                </a:solidFill>
              </a:endParaRPr>
            </a:p>
          </p:txBody>
        </p:sp>
      </p:grpSp>
      <p:pic>
        <p:nvPicPr>
          <p:cNvPr id="4" name="Picture 3" descr="Graphical user interface, text&#10;&#10;Description automatically generated">
            <a:extLst>
              <a:ext uri="{FF2B5EF4-FFF2-40B4-BE49-F238E27FC236}">
                <a16:creationId xmlns:a16="http://schemas.microsoft.com/office/drawing/2014/main" id="{510ED884-CEF7-DE0D-7DC7-850BD04080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484" y="1928533"/>
            <a:ext cx="5139767" cy="4727944"/>
          </a:xfrm>
          <a:prstGeom prst="rect">
            <a:avLst/>
          </a:prstGeom>
        </p:spPr>
      </p:pic>
      <p:sp>
        <p:nvSpPr>
          <p:cNvPr id="6" name="圆角矩形 5">
            <a:extLst>
              <a:ext uri="{FF2B5EF4-FFF2-40B4-BE49-F238E27FC236}">
                <a16:creationId xmlns:a16="http://schemas.microsoft.com/office/drawing/2014/main" id="{31843FA0-6B09-7A40-E1F4-CCBFC8957608}"/>
              </a:ext>
            </a:extLst>
          </p:cNvPr>
          <p:cNvSpPr>
            <a:spLocks noChangeArrowheads="1"/>
          </p:cNvSpPr>
          <p:nvPr/>
        </p:nvSpPr>
        <p:spPr bwMode="auto">
          <a:xfrm>
            <a:off x="6359610" y="3138089"/>
            <a:ext cx="5115697" cy="643080"/>
          </a:xfrm>
          <a:prstGeom prst="roundRect">
            <a:avLst>
              <a:gd name="adj" fmla="val 16667"/>
            </a:avLst>
          </a:prstGeom>
          <a:noFill/>
          <a:ln w="12700" algn="ctr">
            <a:solidFill>
              <a:srgbClr val="FFFF00"/>
            </a:solidFill>
            <a:prstDash val="sys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 typeface="Arial" pitchFamily="34" charset="0"/>
              <a:buNone/>
            </a:pPr>
            <a:endParaRPr lang="zh-CN" altLang="en-US"/>
          </a:p>
        </p:txBody>
      </p:sp>
      <p:cxnSp>
        <p:nvCxnSpPr>
          <p:cNvPr id="7" name="直接箭头连接符 31">
            <a:extLst>
              <a:ext uri="{FF2B5EF4-FFF2-40B4-BE49-F238E27FC236}">
                <a16:creationId xmlns:a16="http://schemas.microsoft.com/office/drawing/2014/main" id="{34D4E0D1-3247-010C-BEFB-ECA165EE238B}"/>
              </a:ext>
            </a:extLst>
          </p:cNvPr>
          <p:cNvCxnSpPr>
            <a:cxnSpLocks noChangeShapeType="1"/>
          </p:cNvCxnSpPr>
          <p:nvPr/>
        </p:nvCxnSpPr>
        <p:spPr bwMode="auto">
          <a:xfrm>
            <a:off x="8939714" y="3781169"/>
            <a:ext cx="179572" cy="864972"/>
          </a:xfrm>
          <a:prstGeom prst="straightConnector1">
            <a:avLst/>
          </a:prstGeom>
          <a:noFill/>
          <a:ln w="28575" algn="ctr">
            <a:solidFill>
              <a:srgbClr val="00ACE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圆角矩形 15">
            <a:extLst>
              <a:ext uri="{FF2B5EF4-FFF2-40B4-BE49-F238E27FC236}">
                <a16:creationId xmlns:a16="http://schemas.microsoft.com/office/drawing/2014/main" id="{2661F114-B6E0-9E48-5DDB-8AF2B8196688}"/>
              </a:ext>
            </a:extLst>
          </p:cNvPr>
          <p:cNvSpPr>
            <a:spLocks noChangeArrowheads="1"/>
          </p:cNvSpPr>
          <p:nvPr/>
        </p:nvSpPr>
        <p:spPr bwMode="auto">
          <a:xfrm>
            <a:off x="6499654" y="4646141"/>
            <a:ext cx="4975653" cy="801774"/>
          </a:xfrm>
          <a:prstGeom prst="roundRect">
            <a:avLst>
              <a:gd name="adj" fmla="val 16667"/>
            </a:avLst>
          </a:prstGeom>
          <a:solidFill>
            <a:schemeClr val="bg1"/>
          </a:solidFill>
          <a:ln w="12700" algn="ctr">
            <a:solidFill>
              <a:srgbClr val="00ACE6"/>
            </a:solidFill>
            <a:round/>
            <a:headEnd/>
            <a:tailEnd/>
          </a:ln>
        </p:spPr>
        <p:txBody>
          <a:bodyPr/>
          <a:lstStyle/>
          <a:p>
            <a:r>
              <a:rPr lang="zh-CN" altLang="en-US" dirty="0"/>
              <a:t>设置了行内元素的</a:t>
            </a:r>
            <a:r>
              <a:rPr lang="en-US" altLang="zh-CN" dirty="0"/>
              <a:t>margin</a:t>
            </a:r>
            <a:r>
              <a:rPr lang="zh-CN" altLang="en-US" dirty="0"/>
              <a:t>，布局时上下</a:t>
            </a:r>
            <a:r>
              <a:rPr lang="en-US" altLang="zh-CN" dirty="0"/>
              <a:t>margin</a:t>
            </a:r>
            <a:r>
              <a:rPr lang="zh-CN" altLang="en-US" dirty="0"/>
              <a:t>都被忽略了。</a:t>
            </a:r>
            <a:r>
              <a:rPr lang="en-US" altLang="zh-CN" dirty="0"/>
              <a:t>Padding</a:t>
            </a:r>
            <a:r>
              <a:rPr lang="zh-CN" altLang="en-US" dirty="0"/>
              <a:t>左右值生效。</a:t>
            </a:r>
            <a:endParaRPr lang="en-US" dirty="0"/>
          </a:p>
        </p:txBody>
      </p:sp>
    </p:spTree>
    <p:extLst>
      <p:ext uri="{BB962C8B-B14F-4D97-AF65-F5344CB8AC3E}">
        <p14:creationId xmlns:p14="http://schemas.microsoft.com/office/powerpoint/2010/main" val="1342472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par>
                                <p:cTn id="12" presetID="10" presetClass="entr" presetSubtype="0"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C1C93EF2-4785-427F-84A5-F1666490E9CE}"/>
    </a:ext>
  </a:extLst>
</a:theme>
</file>

<file path=ppt/theme/theme2.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Integral</Template>
  <TotalTime>3008</TotalTime>
  <Words>5800</Words>
  <Application>Microsoft Office PowerPoint</Application>
  <PresentationFormat>Widescreen</PresentationFormat>
  <Paragraphs>500</Paragraphs>
  <Slides>42</Slides>
  <Notes>37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Arial Unicode MS</vt:lpstr>
      <vt:lpstr>Inter</vt:lpstr>
      <vt:lpstr>Arial</vt:lpstr>
      <vt:lpstr>Calibri</vt:lpstr>
      <vt:lpstr>Tw Cen MT</vt:lpstr>
      <vt:lpstr>Tw Cen MT Condensed</vt:lpstr>
      <vt:lpstr>Wingdings</vt:lpstr>
      <vt:lpstr>Wingdings 3</vt:lpstr>
      <vt:lpstr>Integral</vt:lpstr>
      <vt:lpstr>布局</vt:lpstr>
      <vt:lpstr>目录</vt:lpstr>
      <vt:lpstr>目录</vt:lpstr>
      <vt:lpstr>基本知识 - 盒子模型</vt:lpstr>
      <vt:lpstr>基本知识 - 盒子模型</vt:lpstr>
      <vt:lpstr>基本知识 – 块级元素</vt:lpstr>
      <vt:lpstr>基本知识 – 块级元素</vt:lpstr>
      <vt:lpstr>基本知识 – 行内元素</vt:lpstr>
      <vt:lpstr>基本知识 – 行内元素</vt:lpstr>
      <vt:lpstr>基本知识 – 行内块元素</vt:lpstr>
      <vt:lpstr>基本知识 – 行内块元素</vt:lpstr>
      <vt:lpstr>目录</vt:lpstr>
      <vt:lpstr>浮动和定位</vt:lpstr>
      <vt:lpstr>浮动和定位 – 浮动（float）</vt:lpstr>
      <vt:lpstr>浮动和定位 – 浮动（float）</vt:lpstr>
      <vt:lpstr>浮动和定位 – 浮动（float）</vt:lpstr>
      <vt:lpstr>浮动和定位 – 定位（float）</vt:lpstr>
      <vt:lpstr>浮动和定位 – 定位（float）</vt:lpstr>
      <vt:lpstr>定位实践</vt:lpstr>
      <vt:lpstr>定位实践</vt:lpstr>
      <vt:lpstr>目录</vt:lpstr>
      <vt:lpstr>Flex布局 – 基本概念</vt:lpstr>
      <vt:lpstr>Flex布局 – 容器属性</vt:lpstr>
      <vt:lpstr>Flex布局 – 容器属性</vt:lpstr>
      <vt:lpstr>Flex布局 – 容器属性</vt:lpstr>
      <vt:lpstr>Flex布局 – 容器属性</vt:lpstr>
      <vt:lpstr>Flex布局 – 容器属性</vt:lpstr>
      <vt:lpstr>Flex布局 – 项目属性</vt:lpstr>
      <vt:lpstr>Flex布局 – 项目属性</vt:lpstr>
      <vt:lpstr>Flex布局 – 项目属性</vt:lpstr>
      <vt:lpstr>Flex布局 – 项目属性</vt:lpstr>
      <vt:lpstr>Flex布局 – 项目属性</vt:lpstr>
      <vt:lpstr>布局实践</vt:lpstr>
      <vt:lpstr>布局实践</vt:lpstr>
      <vt:lpstr>布局实践</vt:lpstr>
      <vt:lpstr>布局实践</vt:lpstr>
      <vt:lpstr>布局实践</vt:lpstr>
      <vt:lpstr>布局实践</vt:lpstr>
      <vt:lpstr>布局实践</vt:lpstr>
      <vt:lpstr>布局实践</vt:lpstr>
      <vt:lpstr>布局实践</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微信小程序</dc:title>
  <dc:creator>Yayun Bao</dc:creator>
  <cp:lastModifiedBy>Yayun Bao</cp:lastModifiedBy>
  <cp:revision>460</cp:revision>
  <dcterms:created xsi:type="dcterms:W3CDTF">2022-12-05T11:42:09Z</dcterms:created>
  <dcterms:modified xsi:type="dcterms:W3CDTF">2023-03-23T10:11:17Z</dcterms:modified>
</cp:coreProperties>
</file>