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303" r:id="rId3"/>
    <p:sldId id="314" r:id="rId4"/>
    <p:sldId id="260" r:id="rId5"/>
    <p:sldId id="304" r:id="rId6"/>
    <p:sldId id="305" r:id="rId7"/>
    <p:sldId id="308" r:id="rId8"/>
    <p:sldId id="315" r:id="rId9"/>
    <p:sldId id="307" r:id="rId10"/>
    <p:sldId id="312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  <p:sldId id="327" r:id="rId22"/>
    <p:sldId id="328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1612" autoAdjust="0"/>
  </p:normalViewPr>
  <p:slideViewPr>
    <p:cSldViewPr snapToGrid="0">
      <p:cViewPr varScale="1">
        <p:scale>
          <a:sx n="75" d="100"/>
          <a:sy n="75" d="100"/>
        </p:scale>
        <p:origin x="9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3AFC-A28F-4E0D-A21E-24C82708D95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E27CE-7464-4D8C-A5A2-7CEDB848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quickstart/code.html#JSON-%E9%85%8D%E7%BD%A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quickstart/code.html#JSON-%E9%85%8D%E7%BD%A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quickstart/code.html#JSON-%E9%85%8D%E7%BD%A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72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49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8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小程序代码构成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微信开放文档 </a:t>
            </a:r>
            <a:r>
              <a:rPr lang="en-US" altLang="zh-CN" dirty="0">
                <a:hlinkClick r:id="rId3"/>
              </a:rPr>
              <a:t>(qq.com)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2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小程序代码构成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微信开放文档 </a:t>
            </a:r>
            <a:r>
              <a:rPr lang="en-US" altLang="zh-CN" dirty="0">
                <a:hlinkClick r:id="rId3"/>
              </a:rPr>
              <a:t>(qq.com)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7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5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小程序代码构成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微信开放文档 </a:t>
            </a:r>
            <a:r>
              <a:rPr lang="en-US" altLang="zh-CN" dirty="0">
                <a:hlinkClick r:id="rId3"/>
              </a:rPr>
              <a:t>(qq.com)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91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3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6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8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2753A3-EA75-48ED-9517-B5BBF1A489FB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weixin.qq.com/miniprogram/dev/devtools/devtool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devtools/devtool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第一个小程序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7AFA5-20F9-5F98-38FE-B3C09F01D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轻量化平台开发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创建第一个小程序</a:t>
            </a:r>
            <a:endParaRPr lang="en-US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38E2C885-A5B1-0C66-2C97-E5B0555146D3}"/>
              </a:ext>
            </a:extLst>
          </p:cNvPr>
          <p:cNvSpPr txBox="1">
            <a:spLocks/>
          </p:cNvSpPr>
          <p:nvPr/>
        </p:nvSpPr>
        <p:spPr>
          <a:xfrm>
            <a:off x="8155578" y="1786975"/>
            <a:ext cx="362086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小程序创建成功之后会进入开发调试环境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点击编译，得到如图“</a:t>
            </a:r>
            <a:r>
              <a:rPr lang="en-US" altLang="zh-CN" dirty="0"/>
              <a:t>hello world</a:t>
            </a:r>
            <a:r>
              <a:rPr lang="zh-CN" altLang="en-US" dirty="0"/>
              <a:t>”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1308B-C0C2-0BA8-E6C5-867E990F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26" y="1786975"/>
            <a:ext cx="6114473" cy="48964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E396DA-9FAD-65FB-CF28-1CE47DE2FE56}"/>
              </a:ext>
            </a:extLst>
          </p:cNvPr>
          <p:cNvSpPr/>
          <p:nvPr/>
        </p:nvSpPr>
        <p:spPr>
          <a:xfrm>
            <a:off x="4102042" y="1930401"/>
            <a:ext cx="294467" cy="2356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A9DF9E-8C3E-1121-71FA-FE89BEE3B9B8}"/>
              </a:ext>
            </a:extLst>
          </p:cNvPr>
          <p:cNvCxnSpPr>
            <a:cxnSpLocks/>
          </p:cNvCxnSpPr>
          <p:nvPr/>
        </p:nvCxnSpPr>
        <p:spPr>
          <a:xfrm flipH="1">
            <a:off x="4396509" y="1770678"/>
            <a:ext cx="294467" cy="319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45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开发工具下载安装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创建第一个小程序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1"/>
                </a:solidFill>
              </a:rPr>
              <a:t>开发工具使用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小程序代码结构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712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D2F10-5204-AEB2-A30A-6C01FADF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9" y="1878833"/>
            <a:ext cx="7458229" cy="4414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开发工具使用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CCFC1-EE47-F607-6853-EC88EB8F27E2}"/>
              </a:ext>
            </a:extLst>
          </p:cNvPr>
          <p:cNvSpPr txBox="1"/>
          <p:nvPr/>
        </p:nvSpPr>
        <p:spPr>
          <a:xfrm>
            <a:off x="8046553" y="1869611"/>
            <a:ext cx="3710658" cy="24047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22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zh-CN" altLang="en-US" dirty="0"/>
              <a:t>开发者工具主界面，从上到下，从左到右，分别为：菜单栏、工具栏、模拟器、目录树、编辑区、调试器 六大部分。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概览 </a:t>
            </a:r>
            <a:r>
              <a:rPr lang="en-US" altLang="zh-CN" dirty="0">
                <a:hlinkClick r:id="rId4"/>
              </a:rPr>
              <a:t>| </a:t>
            </a:r>
            <a:r>
              <a:rPr lang="zh-CN" altLang="en-US" dirty="0">
                <a:hlinkClick r:id="rId4"/>
              </a:rPr>
              <a:t>微信开放文档 </a:t>
            </a:r>
            <a:r>
              <a:rPr lang="en-US" altLang="zh-CN" dirty="0">
                <a:hlinkClick r:id="rId4"/>
              </a:rPr>
              <a:t>(qq.com)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B7A3E-ECED-B6E2-4997-A3104A9E115B}"/>
              </a:ext>
            </a:extLst>
          </p:cNvPr>
          <p:cNvSpPr txBox="1"/>
          <p:nvPr/>
        </p:nvSpPr>
        <p:spPr>
          <a:xfrm>
            <a:off x="1024128" y="1772117"/>
            <a:ext cx="6279554" cy="21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AF9FC-2B4B-4659-386E-C9AE9BE7E0E6}"/>
              </a:ext>
            </a:extLst>
          </p:cNvPr>
          <p:cNvSpPr/>
          <p:nvPr/>
        </p:nvSpPr>
        <p:spPr>
          <a:xfrm>
            <a:off x="434789" y="1865785"/>
            <a:ext cx="7458229" cy="1357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76C93-C2D8-9D38-1077-96B47FF4DB7A}"/>
              </a:ext>
            </a:extLst>
          </p:cNvPr>
          <p:cNvSpPr/>
          <p:nvPr/>
        </p:nvSpPr>
        <p:spPr>
          <a:xfrm>
            <a:off x="434789" y="2054879"/>
            <a:ext cx="7458229" cy="2190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2530F-9ED2-235E-4BB5-FF572EE32457}"/>
              </a:ext>
            </a:extLst>
          </p:cNvPr>
          <p:cNvSpPr/>
          <p:nvPr/>
        </p:nvSpPr>
        <p:spPr>
          <a:xfrm>
            <a:off x="434789" y="2327284"/>
            <a:ext cx="2246418" cy="38525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6BD230-4179-2BBD-7554-0C99B9608D25}"/>
              </a:ext>
            </a:extLst>
          </p:cNvPr>
          <p:cNvSpPr/>
          <p:nvPr/>
        </p:nvSpPr>
        <p:spPr>
          <a:xfrm>
            <a:off x="2746570" y="2327284"/>
            <a:ext cx="810291" cy="38525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E89E3-BA56-FDE2-499E-E824712A1F3A}"/>
              </a:ext>
            </a:extLst>
          </p:cNvPr>
          <p:cNvSpPr/>
          <p:nvPr/>
        </p:nvSpPr>
        <p:spPr>
          <a:xfrm>
            <a:off x="3622224" y="2327284"/>
            <a:ext cx="4270794" cy="250975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B42C8-C461-5CC2-3E76-B4A5DD22489A}"/>
              </a:ext>
            </a:extLst>
          </p:cNvPr>
          <p:cNvSpPr/>
          <p:nvPr/>
        </p:nvSpPr>
        <p:spPr>
          <a:xfrm>
            <a:off x="3622224" y="4999334"/>
            <a:ext cx="4270794" cy="12734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B0087-04BD-15C7-6CBB-D1128B8F7671}"/>
              </a:ext>
            </a:extLst>
          </p:cNvPr>
          <p:cNvSpPr txBox="1"/>
          <p:nvPr/>
        </p:nvSpPr>
        <p:spPr>
          <a:xfrm>
            <a:off x="7059478" y="1311120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菜单栏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DC2574-605B-31A8-1589-3783C2680C91}"/>
              </a:ext>
            </a:extLst>
          </p:cNvPr>
          <p:cNvCxnSpPr/>
          <p:nvPr/>
        </p:nvCxnSpPr>
        <p:spPr>
          <a:xfrm flipV="1">
            <a:off x="6439546" y="1521691"/>
            <a:ext cx="619932" cy="3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C3888-9CFB-D732-76D7-74E6687110DB}"/>
              </a:ext>
            </a:extLst>
          </p:cNvPr>
          <p:cNvSpPr txBox="1"/>
          <p:nvPr/>
        </p:nvSpPr>
        <p:spPr>
          <a:xfrm>
            <a:off x="5129459" y="1500552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工具栏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16543-5C4F-BF6A-7400-938A29E221C1}"/>
              </a:ext>
            </a:extLst>
          </p:cNvPr>
          <p:cNvCxnSpPr/>
          <p:nvPr/>
        </p:nvCxnSpPr>
        <p:spPr>
          <a:xfrm flipV="1">
            <a:off x="4502018" y="1757846"/>
            <a:ext cx="619932" cy="3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6A89DD-52DA-D9D2-4A71-F10D3FEFDA0A}"/>
              </a:ext>
            </a:extLst>
          </p:cNvPr>
          <p:cNvSpPr txBox="1"/>
          <p:nvPr/>
        </p:nvSpPr>
        <p:spPr>
          <a:xfrm>
            <a:off x="579830" y="5527528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模拟器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49B3D-55B0-3001-44C2-8F6BFC480796}"/>
              </a:ext>
            </a:extLst>
          </p:cNvPr>
          <p:cNvSpPr txBox="1"/>
          <p:nvPr/>
        </p:nvSpPr>
        <p:spPr>
          <a:xfrm>
            <a:off x="2746570" y="5528706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目录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BF5E6-E7C1-67BF-E401-6352F749E1FE}"/>
              </a:ext>
            </a:extLst>
          </p:cNvPr>
          <p:cNvSpPr txBox="1"/>
          <p:nvPr/>
        </p:nvSpPr>
        <p:spPr>
          <a:xfrm>
            <a:off x="3727958" y="5527528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调试器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12666-DEE0-0E82-639A-86725DDEC62F}"/>
              </a:ext>
            </a:extLst>
          </p:cNvPr>
          <p:cNvSpPr txBox="1"/>
          <p:nvPr/>
        </p:nvSpPr>
        <p:spPr>
          <a:xfrm>
            <a:off x="3727958" y="2401190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编辑区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1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D2F10-5204-AEB2-A30A-6C01FADF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9" y="1878833"/>
            <a:ext cx="7458229" cy="4414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开发工具使用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B7A3E-ECED-B6E2-4997-A3104A9E115B}"/>
              </a:ext>
            </a:extLst>
          </p:cNvPr>
          <p:cNvSpPr txBox="1"/>
          <p:nvPr/>
        </p:nvSpPr>
        <p:spPr>
          <a:xfrm>
            <a:off x="1024128" y="1772117"/>
            <a:ext cx="6279554" cy="21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AF9FC-2B4B-4659-386E-C9AE9BE7E0E6}"/>
              </a:ext>
            </a:extLst>
          </p:cNvPr>
          <p:cNvSpPr/>
          <p:nvPr/>
        </p:nvSpPr>
        <p:spPr>
          <a:xfrm>
            <a:off x="434789" y="1865785"/>
            <a:ext cx="7458229" cy="1357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B0087-04BD-15C7-6CBB-D1128B8F7671}"/>
              </a:ext>
            </a:extLst>
          </p:cNvPr>
          <p:cNvSpPr txBox="1"/>
          <p:nvPr/>
        </p:nvSpPr>
        <p:spPr>
          <a:xfrm>
            <a:off x="7059478" y="1311120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菜单栏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DC2574-605B-31A8-1589-3783C2680C91}"/>
              </a:ext>
            </a:extLst>
          </p:cNvPr>
          <p:cNvCxnSpPr/>
          <p:nvPr/>
        </p:nvCxnSpPr>
        <p:spPr>
          <a:xfrm flipV="1">
            <a:off x="6439546" y="1521691"/>
            <a:ext cx="619932" cy="3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1608445-785B-12C1-B293-D8ABEC134A9C}"/>
              </a:ext>
            </a:extLst>
          </p:cNvPr>
          <p:cNvSpPr txBox="1">
            <a:spLocks/>
          </p:cNvSpPr>
          <p:nvPr/>
        </p:nvSpPr>
        <p:spPr>
          <a:xfrm>
            <a:off x="8136347" y="1865785"/>
            <a:ext cx="3620864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zh-CN" altLang="zh-CN" dirty="0"/>
              <a:t>通过菜单栏可以访问微信开发者工具的大部分功能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sz="1700" dirty="0">
                <a:solidFill>
                  <a:schemeClr val="accent1"/>
                </a:solidFill>
              </a:rPr>
              <a:t>项目：</a:t>
            </a:r>
            <a:r>
              <a:rPr lang="zh-CN" altLang="zh-CN" dirty="0"/>
              <a:t>用于新建项目或打开一个现有的项目。</a:t>
            </a:r>
          </a:p>
          <a:p>
            <a:pPr lvl="1"/>
            <a:r>
              <a:rPr lang="zh-CN" altLang="zh-CN" sz="1700" dirty="0">
                <a:solidFill>
                  <a:schemeClr val="accent1"/>
                </a:solidFill>
              </a:rPr>
              <a:t>文件：</a:t>
            </a:r>
            <a:r>
              <a:rPr lang="zh-CN" altLang="zh-CN" dirty="0"/>
              <a:t>用于新建文件、保存文件或关闭文件。</a:t>
            </a:r>
          </a:p>
          <a:p>
            <a:pPr lvl="1"/>
            <a:r>
              <a:rPr lang="zh-CN" altLang="zh-CN" sz="1700" dirty="0">
                <a:solidFill>
                  <a:schemeClr val="accent1"/>
                </a:solidFill>
              </a:rPr>
              <a:t>编辑：</a:t>
            </a:r>
            <a:r>
              <a:rPr lang="zh-CN" altLang="zh-CN" dirty="0"/>
              <a:t>用于编辑代码，对代码进行格式化。</a:t>
            </a:r>
          </a:p>
          <a:p>
            <a:pPr lvl="1"/>
            <a:r>
              <a:rPr lang="zh-CN" altLang="zh-CN" sz="1700" dirty="0">
                <a:solidFill>
                  <a:schemeClr val="accent1"/>
                </a:solidFill>
              </a:rPr>
              <a:t>工具：</a:t>
            </a:r>
            <a:r>
              <a:rPr lang="zh-CN" altLang="zh-CN" dirty="0"/>
              <a:t>用于访问一些辅助工具。</a:t>
            </a:r>
          </a:p>
          <a:p>
            <a:pPr lvl="1"/>
            <a:r>
              <a:rPr lang="zh-CN" altLang="zh-CN" sz="1700" dirty="0">
                <a:solidFill>
                  <a:schemeClr val="accent1"/>
                </a:solidFill>
              </a:rPr>
              <a:t>界面：</a:t>
            </a:r>
            <a:r>
              <a:rPr lang="zh-CN" altLang="zh-CN" dirty="0"/>
              <a:t>用于控制界面中各部分的显示和隐藏。</a:t>
            </a:r>
          </a:p>
          <a:p>
            <a:pPr lvl="1"/>
            <a:r>
              <a:rPr lang="zh-CN" altLang="zh-CN" sz="1700" dirty="0">
                <a:solidFill>
                  <a:schemeClr val="accent1"/>
                </a:solidFill>
              </a:rPr>
              <a:t>设置：</a:t>
            </a:r>
            <a:r>
              <a:rPr lang="zh-CN" altLang="zh-CN" dirty="0"/>
              <a:t>用于对外观、快捷键、编辑器等进行设置。</a:t>
            </a:r>
          </a:p>
          <a:p>
            <a:pPr lvl="1"/>
            <a:r>
              <a:rPr lang="zh-CN" altLang="zh-CN" sz="1700" dirty="0">
                <a:solidFill>
                  <a:schemeClr val="accent1"/>
                </a:solidFill>
              </a:rPr>
              <a:t>微信开发者工具：</a:t>
            </a:r>
            <a:r>
              <a:rPr lang="zh-CN" altLang="zh-CN" dirty="0"/>
              <a:t>可以进行切换账号、更换开发模式、调试等操作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8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D2F10-5204-AEB2-A30A-6C01FADF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9" y="1878833"/>
            <a:ext cx="7458229" cy="4414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开发工具使用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CCFC1-EE47-F607-6853-EC88EB8F27E2}"/>
              </a:ext>
            </a:extLst>
          </p:cNvPr>
          <p:cNvSpPr txBox="1"/>
          <p:nvPr/>
        </p:nvSpPr>
        <p:spPr>
          <a:xfrm>
            <a:off x="8046553" y="1869611"/>
            <a:ext cx="3710658" cy="3671033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22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700">
                <a:solidFill>
                  <a:schemeClr val="accent1"/>
                </a:solidFill>
              </a:defRPr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zh-CN" altLang="zh-CN" dirty="0"/>
              <a:t>工具栏提供了一些常用功能的快捷按钮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个人中心：</a:t>
            </a:r>
            <a:r>
              <a:rPr lang="zh-CN" altLang="zh-CN" dirty="0">
                <a:solidFill>
                  <a:schemeClr val="tx1"/>
                </a:solidFill>
              </a:rPr>
              <a:t>位于工具栏最左侧第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个按钮，显示当前登录用户头像。</a:t>
            </a:r>
          </a:p>
          <a:p>
            <a:pPr lvl="1"/>
            <a:r>
              <a:rPr lang="zh-CN" altLang="zh-CN" dirty="0"/>
              <a:t>模拟器、编辑器和调试器：</a:t>
            </a:r>
            <a:r>
              <a:rPr lang="zh-CN" altLang="zh-CN" dirty="0">
                <a:solidFill>
                  <a:schemeClr val="tx1"/>
                </a:solidFill>
              </a:rPr>
              <a:t>用于控制相应工具的显示和隐藏。</a:t>
            </a:r>
          </a:p>
          <a:p>
            <a:pPr lvl="1"/>
            <a:r>
              <a:rPr lang="zh-CN" altLang="zh-CN" dirty="0"/>
              <a:t>云开发：</a:t>
            </a:r>
            <a:r>
              <a:rPr lang="zh-CN" altLang="zh-CN" dirty="0">
                <a:solidFill>
                  <a:schemeClr val="tx1"/>
                </a:solidFill>
              </a:rPr>
              <a:t>开发者可以使用云开发来开发小程序、小游戏。云开发能力从基础库</a:t>
            </a:r>
            <a:r>
              <a:rPr lang="en-US" altLang="zh-CN" dirty="0">
                <a:solidFill>
                  <a:schemeClr val="tx1"/>
                </a:solidFill>
              </a:rPr>
              <a:t>2.2.3</a:t>
            </a:r>
            <a:r>
              <a:rPr lang="zh-CN" altLang="zh-CN" dirty="0">
                <a:solidFill>
                  <a:schemeClr val="tx1"/>
                </a:solidFill>
              </a:rPr>
              <a:t>开始支持。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zh-CN" dirty="0"/>
              <a:t>模式切换下拉菜单：</a:t>
            </a:r>
            <a:r>
              <a:rPr lang="zh-CN" altLang="zh-CN" dirty="0">
                <a:solidFill>
                  <a:schemeClr val="tx1"/>
                </a:solidFill>
              </a:rPr>
              <a:t>用于在小程序模式搜索动态页和插件模式之间切换。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zh-CN" dirty="0"/>
              <a:t>编译下拉菜单：</a:t>
            </a:r>
            <a:r>
              <a:rPr lang="zh-CN" altLang="zh-CN" dirty="0">
                <a:solidFill>
                  <a:schemeClr val="tx1"/>
                </a:solidFill>
              </a:rPr>
              <a:t>用于切换编译模式，默认为普通编译。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zh-CN" dirty="0"/>
              <a:t>编译：</a:t>
            </a:r>
            <a:r>
              <a:rPr lang="zh-CN" altLang="zh-CN" dirty="0">
                <a:solidFill>
                  <a:schemeClr val="tx1"/>
                </a:solidFill>
              </a:rPr>
              <a:t>编写小程序的代码后，需要编译才能运行。</a:t>
            </a:r>
          </a:p>
          <a:p>
            <a:pPr lvl="1"/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76C93-C2D8-9D38-1077-96B47FF4DB7A}"/>
              </a:ext>
            </a:extLst>
          </p:cNvPr>
          <p:cNvSpPr/>
          <p:nvPr/>
        </p:nvSpPr>
        <p:spPr>
          <a:xfrm>
            <a:off x="434789" y="2054879"/>
            <a:ext cx="7458229" cy="2190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C3888-9CFB-D732-76D7-74E6687110DB}"/>
              </a:ext>
            </a:extLst>
          </p:cNvPr>
          <p:cNvSpPr txBox="1"/>
          <p:nvPr/>
        </p:nvSpPr>
        <p:spPr>
          <a:xfrm>
            <a:off x="5129459" y="1500552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工具栏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16543-5C4F-BF6A-7400-938A29E221C1}"/>
              </a:ext>
            </a:extLst>
          </p:cNvPr>
          <p:cNvCxnSpPr/>
          <p:nvPr/>
        </p:nvCxnSpPr>
        <p:spPr>
          <a:xfrm flipV="1">
            <a:off x="4502018" y="1757846"/>
            <a:ext cx="619932" cy="3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1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D2F10-5204-AEB2-A30A-6C01FADF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9" y="1878833"/>
            <a:ext cx="7458229" cy="4414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开发工具使用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CCFC1-EE47-F607-6853-EC88EB8F27E2}"/>
              </a:ext>
            </a:extLst>
          </p:cNvPr>
          <p:cNvSpPr txBox="1"/>
          <p:nvPr/>
        </p:nvSpPr>
        <p:spPr>
          <a:xfrm>
            <a:off x="8046553" y="1869611"/>
            <a:ext cx="3710658" cy="3671033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22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700">
                <a:solidFill>
                  <a:schemeClr val="accent1"/>
                </a:solidFill>
              </a:defRPr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zh-CN" altLang="zh-CN" dirty="0"/>
              <a:t>工具栏提供了一些常用功能的快捷按钮</a:t>
            </a:r>
            <a:r>
              <a:rPr lang="zh-CN" altLang="en-US" dirty="0"/>
              <a:t>：</a:t>
            </a:r>
            <a:endParaRPr lang="zh-CN" altLang="zh-CN" dirty="0"/>
          </a:p>
          <a:p>
            <a:pPr lvl="1"/>
            <a:r>
              <a:rPr lang="zh-CN" altLang="zh-CN" dirty="0"/>
              <a:t>预览：</a:t>
            </a:r>
            <a:r>
              <a:rPr lang="zh-CN" altLang="zh-CN" dirty="0">
                <a:solidFill>
                  <a:schemeClr val="tx1"/>
                </a:solidFill>
              </a:rPr>
              <a:t>单击预览按钮会生成一个二维码，使用手机中的微信扫描二维码。</a:t>
            </a:r>
          </a:p>
          <a:p>
            <a:pPr lvl="1"/>
            <a:r>
              <a:rPr lang="zh-CN" altLang="zh-CN" dirty="0"/>
              <a:t>真机调试：</a:t>
            </a:r>
            <a:r>
              <a:rPr lang="zh-CN" altLang="zh-CN" dirty="0">
                <a:solidFill>
                  <a:schemeClr val="tx1"/>
                </a:solidFill>
              </a:rPr>
              <a:t>通过网络连接对手机上运行的小程序进行调试。</a:t>
            </a:r>
          </a:p>
          <a:p>
            <a:pPr lvl="1"/>
            <a:r>
              <a:rPr lang="zh-CN" altLang="zh-CN" dirty="0"/>
              <a:t>切后台：</a:t>
            </a:r>
            <a:r>
              <a:rPr lang="zh-CN" altLang="zh-CN" dirty="0">
                <a:solidFill>
                  <a:schemeClr val="tx1"/>
                </a:solidFill>
              </a:rPr>
              <a:t>用于模拟小程序在手机中切后台的效果。</a:t>
            </a:r>
          </a:p>
          <a:p>
            <a:pPr lvl="1"/>
            <a:r>
              <a:rPr lang="zh-CN" altLang="zh-CN" dirty="0"/>
              <a:t>清缓存：</a:t>
            </a:r>
            <a:r>
              <a:rPr lang="zh-CN" altLang="zh-CN" dirty="0">
                <a:solidFill>
                  <a:schemeClr val="tx1"/>
                </a:solidFill>
              </a:rPr>
              <a:t>用于清除数据缓存、文件缓存等。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zh-CN" dirty="0"/>
              <a:t>上传：</a:t>
            </a:r>
            <a:r>
              <a:rPr lang="zh-CN" altLang="zh-CN" dirty="0">
                <a:solidFill>
                  <a:schemeClr val="tx1"/>
                </a:solidFill>
              </a:rPr>
              <a:t>用于将代码上传到小程序管理后台。</a:t>
            </a:r>
          </a:p>
          <a:p>
            <a:pPr lvl="1"/>
            <a:r>
              <a:rPr lang="zh-CN" altLang="zh-CN" dirty="0"/>
              <a:t>版本管理：</a:t>
            </a:r>
            <a:r>
              <a:rPr lang="zh-CN" altLang="zh-CN" dirty="0">
                <a:solidFill>
                  <a:schemeClr val="tx1"/>
                </a:solidFill>
              </a:rPr>
              <a:t>用于通过</a:t>
            </a:r>
            <a:r>
              <a:rPr lang="en-US" altLang="zh-CN" dirty="0">
                <a:solidFill>
                  <a:schemeClr val="tx1"/>
                </a:solidFill>
              </a:rPr>
              <a:t>Git</a:t>
            </a:r>
            <a:r>
              <a:rPr lang="zh-CN" altLang="zh-CN" dirty="0">
                <a:solidFill>
                  <a:schemeClr val="tx1"/>
                </a:solidFill>
              </a:rPr>
              <a:t>对小程序进行版本管理。</a:t>
            </a:r>
          </a:p>
          <a:p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76C93-C2D8-9D38-1077-96B47FF4DB7A}"/>
              </a:ext>
            </a:extLst>
          </p:cNvPr>
          <p:cNvSpPr/>
          <p:nvPr/>
        </p:nvSpPr>
        <p:spPr>
          <a:xfrm>
            <a:off x="434789" y="2054879"/>
            <a:ext cx="7458229" cy="2190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C3888-9CFB-D732-76D7-74E6687110DB}"/>
              </a:ext>
            </a:extLst>
          </p:cNvPr>
          <p:cNvSpPr txBox="1"/>
          <p:nvPr/>
        </p:nvSpPr>
        <p:spPr>
          <a:xfrm>
            <a:off x="5129459" y="1500552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工具栏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16543-5C4F-BF6A-7400-938A29E221C1}"/>
              </a:ext>
            </a:extLst>
          </p:cNvPr>
          <p:cNvCxnSpPr/>
          <p:nvPr/>
        </p:nvCxnSpPr>
        <p:spPr>
          <a:xfrm flipV="1">
            <a:off x="4502018" y="1757846"/>
            <a:ext cx="619932" cy="3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7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D2F10-5204-AEB2-A30A-6C01FADF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9" y="1878833"/>
            <a:ext cx="7458229" cy="4414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开发工具使用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CCFC1-EE47-F607-6853-EC88EB8F27E2}"/>
              </a:ext>
            </a:extLst>
          </p:cNvPr>
          <p:cNvSpPr txBox="1"/>
          <p:nvPr/>
        </p:nvSpPr>
        <p:spPr>
          <a:xfrm>
            <a:off x="8046553" y="1869612"/>
            <a:ext cx="3710658" cy="11525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22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zh-CN" altLang="en-US" dirty="0"/>
              <a:t>模拟器用于模拟手机环境，查看不同型号手机的运行效果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B7A3E-ECED-B6E2-4997-A3104A9E115B}"/>
              </a:ext>
            </a:extLst>
          </p:cNvPr>
          <p:cNvSpPr txBox="1"/>
          <p:nvPr/>
        </p:nvSpPr>
        <p:spPr>
          <a:xfrm>
            <a:off x="1024128" y="1772117"/>
            <a:ext cx="6279554" cy="21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2530F-9ED2-235E-4BB5-FF572EE32457}"/>
              </a:ext>
            </a:extLst>
          </p:cNvPr>
          <p:cNvSpPr/>
          <p:nvPr/>
        </p:nvSpPr>
        <p:spPr>
          <a:xfrm>
            <a:off x="434789" y="2327284"/>
            <a:ext cx="2246418" cy="38525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A89DD-52DA-D9D2-4A71-F10D3FEFDA0A}"/>
              </a:ext>
            </a:extLst>
          </p:cNvPr>
          <p:cNvSpPr txBox="1"/>
          <p:nvPr/>
        </p:nvSpPr>
        <p:spPr>
          <a:xfrm>
            <a:off x="579830" y="5527528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模拟器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B5D21-41C6-F461-3136-E539F404A8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661"/>
          <a:stretch/>
        </p:blipFill>
        <p:spPr>
          <a:xfrm>
            <a:off x="8608767" y="2786746"/>
            <a:ext cx="2724719" cy="35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D2F10-5204-AEB2-A30A-6C01FADF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9" y="1878833"/>
            <a:ext cx="7458229" cy="4414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开发工具使用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CCFC1-EE47-F607-6853-EC88EB8F27E2}"/>
              </a:ext>
            </a:extLst>
          </p:cNvPr>
          <p:cNvSpPr txBox="1"/>
          <p:nvPr/>
        </p:nvSpPr>
        <p:spPr>
          <a:xfrm>
            <a:off x="8046553" y="1869611"/>
            <a:ext cx="3710658" cy="4724918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22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700">
                <a:solidFill>
                  <a:schemeClr val="accent1"/>
                </a:solidFill>
              </a:defRPr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zh-CN" altLang="zh-CN" dirty="0"/>
              <a:t>调试器类似于</a:t>
            </a:r>
            <a:r>
              <a:rPr lang="en-US" altLang="zh-CN" dirty="0"/>
              <a:t>Google Chrome</a:t>
            </a:r>
            <a:r>
              <a:rPr lang="zh-CN" altLang="zh-CN" dirty="0"/>
              <a:t>浏览器中的开发者工具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Console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chemeClr val="tx1"/>
                </a:solidFill>
              </a:rPr>
              <a:t>控制台面板，用于输出调试信息，也可以直接编写代码执行。</a:t>
            </a:r>
          </a:p>
          <a:p>
            <a:pPr lvl="1"/>
            <a:r>
              <a:rPr lang="en-US" altLang="zh-CN" dirty="0"/>
              <a:t>Sources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chemeClr val="tx1"/>
                </a:solidFill>
              </a:rPr>
              <a:t>源代码面板，可以查看或编辑源代码，并支持代码调试。</a:t>
            </a:r>
          </a:p>
          <a:p>
            <a:pPr lvl="1"/>
            <a:r>
              <a:rPr lang="en-US" altLang="zh-CN" dirty="0"/>
              <a:t>Network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chemeClr val="tx1"/>
                </a:solidFill>
              </a:rPr>
              <a:t>网络面板，记录网络请求信息，根据它可进行网络性能优化。</a:t>
            </a:r>
          </a:p>
          <a:p>
            <a:pPr lvl="1"/>
            <a:r>
              <a:rPr lang="en-US" altLang="zh-CN" dirty="0"/>
              <a:t>Security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chemeClr val="tx1"/>
                </a:solidFill>
              </a:rPr>
              <a:t>安全面板，用于调试页面的安全和认证等信息，如</a:t>
            </a:r>
            <a:r>
              <a:rPr lang="en-US" altLang="zh-CN" dirty="0" err="1">
                <a:solidFill>
                  <a:schemeClr val="tx1"/>
                </a:solidFill>
              </a:rPr>
              <a:t>HTTpS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 err="1"/>
              <a:t>AppData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chemeClr val="tx1"/>
                </a:solidFill>
              </a:rPr>
              <a:t>App</a:t>
            </a:r>
            <a:r>
              <a:rPr lang="zh-CN" altLang="zh-CN" dirty="0">
                <a:solidFill>
                  <a:schemeClr val="tx1"/>
                </a:solidFill>
              </a:rPr>
              <a:t>数据面板，可以查看或编辑当前小程序运行时的数据。</a:t>
            </a:r>
          </a:p>
          <a:p>
            <a:pPr lvl="1"/>
            <a:r>
              <a:rPr lang="en-US" altLang="zh-CN" dirty="0"/>
              <a:t>Audits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chemeClr val="tx1"/>
                </a:solidFill>
              </a:rPr>
              <a:t>审计面板，用于对小程序进行体验评分。</a:t>
            </a:r>
          </a:p>
          <a:p>
            <a:pPr lvl="1"/>
            <a:r>
              <a:rPr lang="en-US" altLang="zh-CN" dirty="0"/>
              <a:t>Sensor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chemeClr val="tx1"/>
                </a:solidFill>
              </a:rPr>
              <a:t>传感器面板，用于模拟地理位置、重力感应。 </a:t>
            </a:r>
          </a:p>
          <a:p>
            <a:pPr lvl="1"/>
            <a:r>
              <a:rPr lang="en-US" altLang="zh-CN" dirty="0"/>
              <a:t>Storage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chemeClr val="tx1"/>
                </a:solidFill>
              </a:rPr>
              <a:t>存储面板，用于查看和管理本地数据缓存。</a:t>
            </a:r>
          </a:p>
          <a:p>
            <a:pPr lvl="1"/>
            <a:r>
              <a:rPr lang="en-US" altLang="zh-CN" dirty="0"/>
              <a:t>Trace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chemeClr val="tx1"/>
                </a:solidFill>
              </a:rPr>
              <a:t>跟踪面板，用于真机调试时跟踪调试信息。</a:t>
            </a:r>
          </a:p>
          <a:p>
            <a:pPr lvl="1"/>
            <a:r>
              <a:rPr lang="en-US" altLang="zh-CN" dirty="0" err="1"/>
              <a:t>Wxml</a:t>
            </a:r>
            <a:r>
              <a:rPr lang="zh-CN" altLang="zh-CN" dirty="0"/>
              <a:t>：</a:t>
            </a:r>
            <a:r>
              <a:rPr lang="en-US" altLang="zh-CN" dirty="0" err="1">
                <a:solidFill>
                  <a:schemeClr val="tx1"/>
                </a:solidFill>
              </a:rPr>
              <a:t>Wxml</a:t>
            </a:r>
            <a:r>
              <a:rPr lang="zh-CN" altLang="zh-CN" dirty="0">
                <a:solidFill>
                  <a:schemeClr val="tx1"/>
                </a:solidFill>
              </a:rPr>
              <a:t>面板，用于查看和调试</a:t>
            </a:r>
            <a:r>
              <a:rPr lang="en-US" altLang="zh-CN" dirty="0">
                <a:solidFill>
                  <a:schemeClr val="tx1"/>
                </a:solidFill>
              </a:rPr>
              <a:t>WXML</a:t>
            </a:r>
            <a:r>
              <a:rPr lang="zh-CN" altLang="zh-CN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WXSS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B7A3E-ECED-B6E2-4997-A3104A9E115B}"/>
              </a:ext>
            </a:extLst>
          </p:cNvPr>
          <p:cNvSpPr txBox="1"/>
          <p:nvPr/>
        </p:nvSpPr>
        <p:spPr>
          <a:xfrm>
            <a:off x="1024128" y="1772117"/>
            <a:ext cx="6279554" cy="21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B42C8-C461-5CC2-3E76-B4A5DD22489A}"/>
              </a:ext>
            </a:extLst>
          </p:cNvPr>
          <p:cNvSpPr/>
          <p:nvPr/>
        </p:nvSpPr>
        <p:spPr>
          <a:xfrm>
            <a:off x="3622224" y="4999334"/>
            <a:ext cx="4270794" cy="12734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BF5E6-E7C1-67BF-E401-6352F749E1FE}"/>
              </a:ext>
            </a:extLst>
          </p:cNvPr>
          <p:cNvSpPr txBox="1"/>
          <p:nvPr/>
        </p:nvSpPr>
        <p:spPr>
          <a:xfrm>
            <a:off x="3727958" y="5527528"/>
            <a:ext cx="8885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调试器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开发工具下载安装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创建第一个小程序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开发工具使用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1"/>
                </a:solidFill>
              </a:rPr>
              <a:t>小程序代码结构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92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小程序代码结构</a:t>
            </a:r>
            <a:endParaRPr lang="en-US" altLang="zh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6A663-945C-3926-A820-A3013B2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18" y="2249424"/>
            <a:ext cx="3943506" cy="18188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文件类型</a:t>
            </a:r>
            <a:endParaRPr lang="en-US" altLang="zh-CN" dirty="0"/>
          </a:p>
          <a:p>
            <a:pPr lvl="1"/>
            <a:r>
              <a:rPr lang="en-US" altLang="zh-CN" dirty="0"/>
              <a:t>*.</a:t>
            </a:r>
            <a:r>
              <a:rPr lang="en-US" altLang="zh-CN" dirty="0" err="1"/>
              <a:t>json</a:t>
            </a:r>
            <a:r>
              <a:rPr lang="zh-CN" altLang="zh-CN" dirty="0"/>
              <a:t>：</a:t>
            </a:r>
            <a:r>
              <a:rPr lang="zh-CN" altLang="en-US" dirty="0"/>
              <a:t>配置文件</a:t>
            </a:r>
            <a:endParaRPr lang="zh-CN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*.</a:t>
            </a:r>
            <a:r>
              <a:rPr lang="en-US" altLang="zh-CN" dirty="0" err="1"/>
              <a:t>wxml</a:t>
            </a:r>
            <a:r>
              <a:rPr lang="en-US" altLang="zh-CN" dirty="0"/>
              <a:t>: </a:t>
            </a:r>
            <a:r>
              <a:rPr lang="zh-CN" altLang="en-US" dirty="0"/>
              <a:t>模板文件</a:t>
            </a:r>
            <a:endParaRPr lang="zh-CN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*.</a:t>
            </a:r>
            <a:r>
              <a:rPr lang="en-US" altLang="zh-CN" dirty="0" err="1"/>
              <a:t>wxss</a:t>
            </a:r>
            <a:r>
              <a:rPr lang="zh-CN" altLang="zh-CN" dirty="0"/>
              <a:t>：</a:t>
            </a:r>
            <a:r>
              <a:rPr lang="zh-CN" altLang="en-US" dirty="0"/>
              <a:t>样式文件</a:t>
            </a:r>
            <a:endParaRPr lang="zh-CN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*.</a:t>
            </a:r>
            <a:r>
              <a:rPr lang="en-US" altLang="zh-CN" dirty="0" err="1"/>
              <a:t>ts</a:t>
            </a:r>
            <a:r>
              <a:rPr lang="en-US" altLang="zh-CN" dirty="0"/>
              <a:t>/*.</a:t>
            </a:r>
            <a:r>
              <a:rPr lang="en-US" altLang="zh-CN" dirty="0" err="1"/>
              <a:t>js</a:t>
            </a:r>
            <a:r>
              <a:rPr lang="zh-CN" altLang="zh-CN" dirty="0"/>
              <a:t>：</a:t>
            </a:r>
            <a:r>
              <a:rPr lang="zh-CN" altLang="en-US" dirty="0"/>
              <a:t>逻辑文件</a:t>
            </a: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ABD970-09C2-448B-9E19-2C9CA8803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75" y="2084832"/>
            <a:ext cx="1543748" cy="425490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60CC79-25B1-2B18-6EB8-FA790AEB4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79148"/>
              </p:ext>
            </p:extLst>
          </p:nvPr>
        </p:nvGraphicFramePr>
        <p:xfrm>
          <a:off x="6333250" y="200609"/>
          <a:ext cx="5702805" cy="6456781"/>
        </p:xfrm>
        <a:graphic>
          <a:graphicData uri="http://schemas.openxmlformats.org/drawingml/2006/table">
            <a:tbl>
              <a:tblPr firstRow="1" bandRow="1"/>
              <a:tblGrid>
                <a:gridCol w="2017948">
                  <a:extLst>
                    <a:ext uri="{9D8B030D-6E8A-4147-A177-3AD203B41FA5}">
                      <a16:colId xmlns:a16="http://schemas.microsoft.com/office/drawing/2014/main" val="2723477108"/>
                    </a:ext>
                  </a:extLst>
                </a:gridCol>
                <a:gridCol w="3684857">
                  <a:extLst>
                    <a:ext uri="{9D8B030D-6E8A-4147-A177-3AD203B41FA5}">
                      <a16:colId xmlns:a16="http://schemas.microsoft.com/office/drawing/2014/main" val="3248659720"/>
                    </a:ext>
                  </a:extLst>
                </a:gridCol>
              </a:tblGrid>
              <a:tr h="358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路径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12942"/>
                  </a:ext>
                </a:extLst>
              </a:tr>
              <a:tr h="18048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project.config.json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项目配置文件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09322"/>
                  </a:ext>
                </a:extLst>
              </a:tr>
              <a:tr h="336171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app.js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应用程序的逻辑文件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09064"/>
                  </a:ext>
                </a:extLst>
              </a:tr>
              <a:tr h="336171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app.json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应用程序的配置文件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56894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app.wxss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应用程序公共样式文件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96610"/>
                  </a:ext>
                </a:extLst>
              </a:tr>
              <a:tr h="406225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存放页面文件目录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310034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pages/index/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存放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页面的目录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964817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pages/index/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index.ts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页面的逻辑文件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55720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pages/index/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index.json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页面的配置文件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24449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pages/index/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index.wxml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页面的结构文件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92655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pages/index/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index.wxss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Index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页面的样式文件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32993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pages/logs/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存放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页面的目录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25628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pages/logs/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logs.ts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页面的逻辑文件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533348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pages/logs/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logs.json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页面的配置文件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227058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pages/logs/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logs.wxml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页面的结构文件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97120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pages/logs/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logs.wxss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logs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页面的样式文件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135497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utils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存放公共脚本文件的目录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76632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utils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/utils.js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公共脚本文件，保存一些工具代码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09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开发工具下载安装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创建第一个小程序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开发工具使用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小程序代码结构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74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小程序代码结构</a:t>
            </a:r>
            <a:endParaRPr lang="en-US" altLang="zh-CN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ABD970-09C2-448B-9E19-2C9CA8803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2" y="2017876"/>
            <a:ext cx="1543748" cy="4254908"/>
          </a:xfrm>
          <a:prstGeom prst="rect">
            <a:avLst/>
          </a:prstGeom>
        </p:spPr>
      </p:pic>
      <p:graphicFrame>
        <p:nvGraphicFramePr>
          <p:cNvPr id="8" name="对象 11">
            <a:extLst>
              <a:ext uri="{FF2B5EF4-FFF2-40B4-BE49-F238E27FC236}">
                <a16:creationId xmlns:a16="http://schemas.microsoft.com/office/drawing/2014/main" id="{BFF5DAC9-44CE-C7BD-2E99-A7D8B2835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403903"/>
              </p:ext>
            </p:extLst>
          </p:nvPr>
        </p:nvGraphicFramePr>
        <p:xfrm>
          <a:off x="2703451" y="2316955"/>
          <a:ext cx="9172370" cy="376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1241990" imgH="4634272" progId="Visio.Drawing.11">
                  <p:embed/>
                </p:oleObj>
              </mc:Choice>
              <mc:Fallback>
                <p:oleObj name="Visio" r:id="rId4" imgW="11241990" imgH="4634272" progId="Visio.Drawing.11">
                  <p:embed/>
                  <p:pic>
                    <p:nvPicPr>
                      <p:cNvPr id="50184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451" y="2316955"/>
                        <a:ext cx="9172370" cy="3764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8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开发工具下载安装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创建第一个小程序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开发工具使用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小程序代码结构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1"/>
                </a:solidFill>
              </a:rPr>
              <a:t>作业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51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altLang="zh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6A663-945C-3926-A820-A3013B2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什么是小程序？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对比支付宝小程序，抖音小程序，微信小程序的优势在于？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请简单介绍微信小程序和原生</a:t>
            </a:r>
            <a:r>
              <a:rPr lang="en-US" altLang="zh-CN" dirty="0"/>
              <a:t>app</a:t>
            </a:r>
            <a:r>
              <a:rPr lang="zh-CN" altLang="en-US" dirty="0"/>
              <a:t>的区别？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小程序开发工具主要分为几个部分？功能分别是？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小程序文件类型主要有？作用是？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邮件名：</a:t>
            </a:r>
            <a:r>
              <a:rPr lang="en-US" altLang="zh-CN" dirty="0"/>
              <a:t>{</a:t>
            </a:r>
            <a:r>
              <a:rPr lang="zh-CN" altLang="en-US" dirty="0"/>
              <a:t>周四</a:t>
            </a:r>
            <a:r>
              <a:rPr lang="en-US" altLang="zh-CN" dirty="0"/>
              <a:t>/</a:t>
            </a:r>
            <a:r>
              <a:rPr lang="zh-CN" altLang="en-US" dirty="0"/>
              <a:t>周六</a:t>
            </a:r>
            <a:r>
              <a:rPr lang="en-US" altLang="zh-CN" dirty="0"/>
              <a:t>}_{</a:t>
            </a:r>
            <a:r>
              <a:rPr lang="zh-CN" altLang="en-US" dirty="0"/>
              <a:t>学号</a:t>
            </a:r>
            <a:r>
              <a:rPr lang="en-US" altLang="zh-CN" dirty="0"/>
              <a:t>}_{</a:t>
            </a:r>
            <a:r>
              <a:rPr lang="zh-CN" altLang="en-US" dirty="0"/>
              <a:t>作业</a:t>
            </a:r>
            <a:r>
              <a:rPr lang="en-US" altLang="zh-CN" dirty="0"/>
              <a:t>1/2/3}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以附件形式交 </a:t>
            </a:r>
            <a:r>
              <a:rPr lang="en-US" altLang="zh-CN" dirty="0"/>
              <a:t>{</a:t>
            </a:r>
            <a:r>
              <a:rPr lang="zh-CN" altLang="en-US" dirty="0"/>
              <a:t>周四</a:t>
            </a:r>
            <a:r>
              <a:rPr lang="en-US" altLang="zh-CN" dirty="0"/>
              <a:t>/</a:t>
            </a:r>
            <a:r>
              <a:rPr lang="zh-CN" altLang="en-US" dirty="0"/>
              <a:t>周六</a:t>
            </a:r>
            <a:r>
              <a:rPr lang="en-US" altLang="zh-CN" dirty="0"/>
              <a:t>}_{</a:t>
            </a:r>
            <a:r>
              <a:rPr lang="zh-CN" altLang="en-US" dirty="0"/>
              <a:t>学号</a:t>
            </a:r>
            <a:r>
              <a:rPr lang="en-US" altLang="zh-CN" dirty="0"/>
              <a:t>}_{</a:t>
            </a:r>
            <a:r>
              <a:rPr lang="zh-CN" altLang="en-US" dirty="0"/>
              <a:t>作业</a:t>
            </a:r>
            <a:r>
              <a:rPr lang="en-US" altLang="zh-CN" dirty="0"/>
              <a:t>1/2/3}.doc </a:t>
            </a:r>
            <a:r>
              <a:rPr lang="zh-CN" altLang="en-US" dirty="0"/>
              <a:t>发送至 </a:t>
            </a:r>
            <a:r>
              <a:rPr lang="en-US" altLang="zh-CN" dirty="0"/>
              <a:t>yayun202212@qq</a:t>
            </a:r>
            <a:r>
              <a:rPr lang="en-US" altLang="zh-CN"/>
              <a:t>.com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930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Yayun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1"/>
                </a:solidFill>
              </a:rPr>
              <a:t>开发工具下载安装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创建第一个小程序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开发工具使用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小程序代码结构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96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6A663-945C-3926-A820-A3013B2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b="1" dirty="0"/>
              <a:t>安装开发工具</a:t>
            </a:r>
          </a:p>
          <a:p>
            <a:r>
              <a:rPr lang="zh-CN" altLang="en-US" dirty="0"/>
              <a:t>前往开发者工具下载页面 （</a:t>
            </a:r>
            <a:r>
              <a:rPr lang="en-US" altLang="zh-CN" dirty="0"/>
              <a:t>https://developers.weixin.qq.com/miniprogram/dev/devtools/download.html</a:t>
            </a:r>
            <a:r>
              <a:rPr lang="zh-CN" altLang="en-US" dirty="0"/>
              <a:t>） ，根据自己的操作系统下载对应的安装包进行安装，有关开发者工具更详细的介绍可以查看 </a:t>
            </a:r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开发者工具介绍</a:t>
            </a:r>
            <a:r>
              <a:rPr lang="en-US" altLang="zh-CN" dirty="0">
                <a:hlinkClick r:id="rId3"/>
              </a:rPr>
              <a:t>》</a:t>
            </a:r>
            <a:r>
              <a:rPr lang="zh-CN" altLang="en-US" dirty="0"/>
              <a:t> 。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14CE5-9BA5-E8A3-6852-2F68BBE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75" y="4123248"/>
            <a:ext cx="6007192" cy="1698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4B1CD-6EFF-4C5A-E5A2-F7F358F2E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75" y="6049443"/>
            <a:ext cx="8260162" cy="6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6A663-945C-3926-A820-A3013B2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17" y="2249424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b="1" dirty="0"/>
              <a:t>安装开发工具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双击</a:t>
            </a:r>
            <a:r>
              <a:rPr lang="en-US" altLang="zh-CN" dirty="0"/>
              <a:t>exe</a:t>
            </a:r>
            <a:r>
              <a:rPr lang="zh-CN" altLang="en-US" dirty="0"/>
              <a:t>进行安装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3" name="图片 1">
            <a:extLst>
              <a:ext uri="{FF2B5EF4-FFF2-40B4-BE49-F238E27FC236}">
                <a16:creationId xmlns:a16="http://schemas.microsoft.com/office/drawing/2014/main" id="{362F4BBB-8D7E-13B2-8E25-C11715519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63" y="1074992"/>
            <a:ext cx="3076575" cy="22186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>
            <a:extLst>
              <a:ext uri="{FF2B5EF4-FFF2-40B4-BE49-F238E27FC236}">
                <a16:creationId xmlns:a16="http://schemas.microsoft.com/office/drawing/2014/main" id="{2B8AA38B-7925-F5CA-8728-C5BA676C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61" y="1074992"/>
            <a:ext cx="3000375" cy="2171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1">
            <a:extLst>
              <a:ext uri="{FF2B5EF4-FFF2-40B4-BE49-F238E27FC236}">
                <a16:creationId xmlns:a16="http://schemas.microsoft.com/office/drawing/2014/main" id="{4B7FD939-3136-E574-C606-5ECA7E01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64" y="3634645"/>
            <a:ext cx="3076575" cy="2228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">
            <a:extLst>
              <a:ext uri="{FF2B5EF4-FFF2-40B4-BE49-F238E27FC236}">
                <a16:creationId xmlns:a16="http://schemas.microsoft.com/office/drawing/2014/main" id="{8ADD88BE-AADA-2122-C31A-F5D7FA35B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62" y="3634645"/>
            <a:ext cx="3066828" cy="2228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2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17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6A663-945C-3926-A820-A3013B2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18" y="2249424"/>
            <a:ext cx="433704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b="1" dirty="0"/>
              <a:t>开发工具登录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zh-CN" dirty="0"/>
              <a:t>与一般手动输入账号和密码的流程不同，微信</a:t>
            </a:r>
            <a:r>
              <a:rPr lang="en-US" altLang="zh-CN" dirty="0"/>
              <a:t>web</a:t>
            </a:r>
            <a:r>
              <a:rPr lang="zh-CN" altLang="zh-CN" dirty="0"/>
              <a:t>开发者工具是使用微信扫描二维码的方式验证开发者身份。在</a:t>
            </a:r>
            <a:r>
              <a:rPr lang="en-US" altLang="zh-CN" dirty="0"/>
              <a:t>PC</a:t>
            </a:r>
            <a:r>
              <a:rPr lang="zh-CN" altLang="zh-CN" dirty="0"/>
              <a:t>端双击微信开发者工具图标，会跳出二维码登录页面。</a:t>
            </a:r>
          </a:p>
          <a:p>
            <a:endParaRPr lang="en-US" dirty="0"/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BE1D6A86-9B84-1599-D652-DEB39B56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89" y="2249424"/>
            <a:ext cx="2392494" cy="33893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">
            <a:extLst>
              <a:ext uri="{FF2B5EF4-FFF2-40B4-BE49-F238E27FC236}">
                <a16:creationId xmlns:a16="http://schemas.microsoft.com/office/drawing/2014/main" id="{38EEA0EC-C340-66D6-1CD5-973982B9F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752" y="2249424"/>
            <a:ext cx="1904027" cy="33893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IMG_9510">
            <a:extLst>
              <a:ext uri="{FF2B5EF4-FFF2-40B4-BE49-F238E27FC236}">
                <a16:creationId xmlns:a16="http://schemas.microsoft.com/office/drawing/2014/main" id="{E8A88091-06B4-09E1-4C85-D5ADB094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249" y="2249424"/>
            <a:ext cx="1905266" cy="33893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2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17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6A663-945C-3926-A820-A3013B2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18" y="2249424"/>
            <a:ext cx="433704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b="1" dirty="0"/>
              <a:t>开发工具登录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登录成功页面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009F2-1229-A12C-9B36-A2767C25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983" y="1916905"/>
            <a:ext cx="5951712" cy="44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2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开发工具下载安装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1"/>
                </a:solidFill>
              </a:rPr>
              <a:t>创建第一个小程序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开发工具使用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小程序代码结构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17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创建第一个小程序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8C9794-71E7-B318-66D6-29B8ACCD6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1536" y="2164055"/>
            <a:ext cx="7368357" cy="4022725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2B3031-367F-9400-9596-EFA76E1765B5}"/>
              </a:ext>
            </a:extLst>
          </p:cNvPr>
          <p:cNvSpPr/>
          <p:nvPr/>
        </p:nvSpPr>
        <p:spPr>
          <a:xfrm>
            <a:off x="914401" y="3023899"/>
            <a:ext cx="914400" cy="21524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268F05-4740-B917-E9C1-F8509DF4B914}"/>
              </a:ext>
            </a:extLst>
          </p:cNvPr>
          <p:cNvCxnSpPr>
            <a:cxnSpLocks/>
          </p:cNvCxnSpPr>
          <p:nvPr/>
        </p:nvCxnSpPr>
        <p:spPr>
          <a:xfrm flipH="1">
            <a:off x="1828801" y="2704454"/>
            <a:ext cx="294467" cy="319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B5971-614A-AAC2-1EF4-BBFD8BBC902E}"/>
              </a:ext>
            </a:extLst>
          </p:cNvPr>
          <p:cNvSpPr/>
          <p:nvPr/>
        </p:nvSpPr>
        <p:spPr>
          <a:xfrm>
            <a:off x="2740618" y="3656747"/>
            <a:ext cx="1955368" cy="21524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6C814-5D6E-14B9-8A69-5E2C2FEA331A}"/>
              </a:ext>
            </a:extLst>
          </p:cNvPr>
          <p:cNvCxnSpPr>
            <a:cxnSpLocks/>
          </p:cNvCxnSpPr>
          <p:nvPr/>
        </p:nvCxnSpPr>
        <p:spPr>
          <a:xfrm flipH="1">
            <a:off x="4695986" y="3497024"/>
            <a:ext cx="294467" cy="319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8964F7-9682-215A-A0B4-E3571479DBAB}"/>
              </a:ext>
            </a:extLst>
          </p:cNvPr>
          <p:cNvSpPr/>
          <p:nvPr/>
        </p:nvSpPr>
        <p:spPr>
          <a:xfrm>
            <a:off x="3582692" y="4174223"/>
            <a:ext cx="1113294" cy="21524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BA632-22D6-0EF7-1836-A2B8C2B97AB5}"/>
              </a:ext>
            </a:extLst>
          </p:cNvPr>
          <p:cNvCxnSpPr>
            <a:cxnSpLocks/>
          </p:cNvCxnSpPr>
          <p:nvPr/>
        </p:nvCxnSpPr>
        <p:spPr>
          <a:xfrm flipH="1">
            <a:off x="4695986" y="4014500"/>
            <a:ext cx="294467" cy="319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38E2C885-A5B1-0C66-2C97-E5B0555146D3}"/>
              </a:ext>
            </a:extLst>
          </p:cNvPr>
          <p:cNvSpPr txBox="1">
            <a:spLocks/>
          </p:cNvSpPr>
          <p:nvPr/>
        </p:nvSpPr>
        <p:spPr>
          <a:xfrm>
            <a:off x="8506560" y="2166096"/>
            <a:ext cx="362086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创建第一个小程序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左侧菜单选择小程序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填写项目名称和目录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填写</a:t>
            </a:r>
            <a:r>
              <a:rPr lang="en-US" altLang="zh-CN" dirty="0" err="1"/>
              <a:t>appID</a:t>
            </a:r>
            <a:r>
              <a:rPr lang="en-US" altLang="zh-CN" dirty="0"/>
              <a:t> (</a:t>
            </a:r>
            <a:r>
              <a:rPr lang="zh-CN" altLang="en-US" dirty="0"/>
              <a:t>微信小程序后台管理</a:t>
            </a:r>
            <a:r>
              <a:rPr lang="en-US" altLang="zh-CN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选择不适用云服务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选择</a:t>
            </a:r>
            <a:r>
              <a:rPr lang="en-US" altLang="zh-CN" dirty="0"/>
              <a:t>TypeScript – </a:t>
            </a:r>
            <a:r>
              <a:rPr lang="zh-CN" altLang="en-US" dirty="0"/>
              <a:t>基础模板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54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1502</TotalTime>
  <Words>1963</Words>
  <Application>Microsoft Office PowerPoint</Application>
  <PresentationFormat>Widescreen</PresentationFormat>
  <Paragraphs>190</Paragraphs>
  <Slides>23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Visio</vt:lpstr>
      <vt:lpstr>第一个小程序</vt:lpstr>
      <vt:lpstr>目录</vt:lpstr>
      <vt:lpstr>目录</vt:lpstr>
      <vt:lpstr>开发工具</vt:lpstr>
      <vt:lpstr>开发工具</vt:lpstr>
      <vt:lpstr>开发工具</vt:lpstr>
      <vt:lpstr>开发工具</vt:lpstr>
      <vt:lpstr>目录</vt:lpstr>
      <vt:lpstr>创建第一个小程序</vt:lpstr>
      <vt:lpstr>创建第一个小程序</vt:lpstr>
      <vt:lpstr>目录</vt:lpstr>
      <vt:lpstr>开发工具使用</vt:lpstr>
      <vt:lpstr>开发工具使用</vt:lpstr>
      <vt:lpstr>开发工具使用</vt:lpstr>
      <vt:lpstr>开发工具使用</vt:lpstr>
      <vt:lpstr>开发工具使用</vt:lpstr>
      <vt:lpstr>开发工具使用</vt:lpstr>
      <vt:lpstr>目录</vt:lpstr>
      <vt:lpstr>小程序代码结构</vt:lpstr>
      <vt:lpstr>小程序代码结构</vt:lpstr>
      <vt:lpstr>目录</vt:lpstr>
      <vt:lpstr>作业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</dc:title>
  <dc:creator>Yayun Bao</dc:creator>
  <cp:lastModifiedBy>Yayun Bao</cp:lastModifiedBy>
  <cp:revision>265</cp:revision>
  <dcterms:created xsi:type="dcterms:W3CDTF">2022-12-05T11:42:09Z</dcterms:created>
  <dcterms:modified xsi:type="dcterms:W3CDTF">2023-03-09T11:46:02Z</dcterms:modified>
</cp:coreProperties>
</file>