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333" r:id="rId4"/>
    <p:sldId id="260" r:id="rId5"/>
    <p:sldId id="291" r:id="rId6"/>
    <p:sldId id="292" r:id="rId7"/>
    <p:sldId id="293" r:id="rId8"/>
    <p:sldId id="295" r:id="rId9"/>
    <p:sldId id="294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7" r:id="rId23"/>
    <p:sldId id="309" r:id="rId24"/>
    <p:sldId id="310" r:id="rId25"/>
    <p:sldId id="311" r:id="rId26"/>
    <p:sldId id="312" r:id="rId27"/>
    <p:sldId id="313" r:id="rId28"/>
    <p:sldId id="315" r:id="rId29"/>
    <p:sldId id="325" r:id="rId30"/>
    <p:sldId id="326" r:id="rId31"/>
    <p:sldId id="327" r:id="rId32"/>
    <p:sldId id="328" r:id="rId33"/>
    <p:sldId id="316" r:id="rId34"/>
    <p:sldId id="317" r:id="rId35"/>
    <p:sldId id="318" r:id="rId36"/>
    <p:sldId id="319" r:id="rId37"/>
    <p:sldId id="321" r:id="rId38"/>
    <p:sldId id="322" r:id="rId39"/>
    <p:sldId id="323" r:id="rId40"/>
    <p:sldId id="324" r:id="rId41"/>
    <p:sldId id="329" r:id="rId42"/>
    <p:sldId id="330" r:id="rId43"/>
    <p:sldId id="331" r:id="rId44"/>
    <p:sldId id="332" r:id="rId45"/>
    <p:sldId id="29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1112" autoAdjust="0"/>
  </p:normalViewPr>
  <p:slideViewPr>
    <p:cSldViewPr snapToGrid="0">
      <p:cViewPr varScale="1">
        <p:scale>
          <a:sx n="66" d="100"/>
          <a:sy n="66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6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https://blog.csdn.net/qq_48960335/article/details/123561673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7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1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0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0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3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1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9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9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9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0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1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5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0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7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1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4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0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scroll-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wxml/data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比较数字大小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项目组件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构建页面 </a:t>
            </a:r>
            <a:r>
              <a:rPr lang="en-US" altLang="zh-CN" dirty="0"/>
              <a:t>– </a:t>
            </a:r>
            <a:r>
              <a:rPr lang="en-US" altLang="zh-CN" dirty="0" err="1"/>
              <a:t>index.wxml</a:t>
            </a:r>
            <a:endParaRPr lang="en-US" altLang="zh-CN" dirty="0"/>
          </a:p>
        </p:txBody>
      </p:sp>
      <p:graphicFrame>
        <p:nvGraphicFramePr>
          <p:cNvPr id="4" name="表格 20">
            <a:extLst>
              <a:ext uri="{FF2B5EF4-FFF2-40B4-BE49-F238E27FC236}">
                <a16:creationId xmlns:a16="http://schemas.microsoft.com/office/drawing/2014/main" id="{465EEC9D-D665-82BE-82FC-7434C602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3262"/>
              </p:ext>
            </p:extLst>
          </p:nvPr>
        </p:nvGraphicFramePr>
        <p:xfrm>
          <a:off x="1123020" y="2814145"/>
          <a:ext cx="5380256" cy="2057400"/>
        </p:xfrm>
        <a:graphic>
          <a:graphicData uri="http://schemas.openxmlformats.org/drawingml/2006/table">
            <a:tbl>
              <a:tblPr firstRow="1" bandRow="1"/>
              <a:tblGrid>
                <a:gridCol w="112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文本输入键盘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数字输入键盘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idcard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身份证输入键盘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digit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带小数点的数字键盘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39">
            <a:extLst>
              <a:ext uri="{FF2B5EF4-FFF2-40B4-BE49-F238E27FC236}">
                <a16:creationId xmlns:a16="http://schemas.microsoft.com/office/drawing/2014/main" id="{3FFA6A5D-E494-95D8-AF66-A384DA99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348" y="1019749"/>
            <a:ext cx="3572135" cy="36933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buFont typeface="Arial" pitchFamily="34" charset="0"/>
              <a:buNone/>
            </a:lvl1pPr>
          </a:lstStyle>
          <a:p>
            <a:r>
              <a:rPr lang="en-US" altLang="zh-CN" dirty="0"/>
              <a:t>input</a:t>
            </a:r>
            <a:r>
              <a:rPr lang="zh-CN" altLang="en-US" dirty="0"/>
              <a:t>组件</a:t>
            </a:r>
            <a:r>
              <a:rPr lang="en-US" altLang="zh-CN" dirty="0"/>
              <a:t>type</a:t>
            </a:r>
            <a:r>
              <a:rPr lang="zh-CN" altLang="en-US" dirty="0"/>
              <a:t>属性值为</a:t>
            </a:r>
            <a:r>
              <a:rPr lang="en-US" altLang="zh-CN" dirty="0"/>
              <a:t>number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19" name="Picture 8" descr="QQ图片20181107162909">
            <a:extLst>
              <a:ext uri="{FF2B5EF4-FFF2-40B4-BE49-F238E27FC236}">
                <a16:creationId xmlns:a16="http://schemas.microsoft.com/office/drawing/2014/main" id="{B1ADE7D6-91F6-E18C-30B3-70EC47D2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83" y="1526922"/>
            <a:ext cx="2426353" cy="431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1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项目组件 </a:t>
            </a:r>
            <a:r>
              <a:rPr lang="en-US" altLang="zh-CN" dirty="0"/>
              <a:t>–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19192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其他常用组件介绍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scroll-view | </a:t>
            </a:r>
            <a:r>
              <a:rPr lang="zh-CN" altLang="en-US" dirty="0">
                <a:hlinkClick r:id="rId3"/>
              </a:rPr>
              <a:t>微信开放文档 </a:t>
            </a:r>
            <a:r>
              <a:rPr lang="en-US" altLang="zh-CN" dirty="0">
                <a:hlinkClick r:id="rId3"/>
              </a:rPr>
              <a:t>(</a:t>
            </a:r>
            <a:r>
              <a:rPr lang="en-US" dirty="0">
                <a:hlinkClick r:id="rId3"/>
              </a:rPr>
              <a:t>qq.com)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9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页面样式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配置文件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页面逻辑</a:t>
            </a:r>
          </a:p>
        </p:txBody>
      </p:sp>
    </p:spTree>
    <p:extLst>
      <p:ext uri="{BB962C8B-B14F-4D97-AF65-F5344CB8AC3E}">
        <p14:creationId xmlns:p14="http://schemas.microsoft.com/office/powerpoint/2010/main" val="355209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构建页面 </a:t>
            </a:r>
            <a:r>
              <a:rPr lang="en-US" altLang="zh-CN" dirty="0"/>
              <a:t>– </a:t>
            </a:r>
            <a:r>
              <a:rPr lang="en-US" altLang="zh-CN" dirty="0" err="1"/>
              <a:t>index.wxss</a:t>
            </a:r>
            <a:endParaRPr lang="en-US" altLang="zh-CN" dirty="0"/>
          </a:p>
        </p:txBody>
      </p:sp>
      <p:pic>
        <p:nvPicPr>
          <p:cNvPr id="19" name="Picture 8" descr="QQ图片20181107162909">
            <a:extLst>
              <a:ext uri="{FF2B5EF4-FFF2-40B4-BE49-F238E27FC236}">
                <a16:creationId xmlns:a16="http://schemas.microsoft.com/office/drawing/2014/main" id="{B1ADE7D6-91F6-E18C-30B3-70EC47D2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797978"/>
            <a:ext cx="2669628" cy="47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无标sdf题">
            <a:extLst>
              <a:ext uri="{FF2B5EF4-FFF2-40B4-BE49-F238E27FC236}">
                <a16:creationId xmlns:a16="http://schemas.microsoft.com/office/drawing/2014/main" id="{05C4A095-3A5D-E1CD-4A6E-58593CD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04805" y="797978"/>
            <a:ext cx="2678790" cy="47435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AF3C98-E185-E330-B7DE-15F2CA28F743}"/>
              </a:ext>
            </a:extLst>
          </p:cNvPr>
          <p:cNvSpPr/>
          <p:nvPr/>
        </p:nvSpPr>
        <p:spPr>
          <a:xfrm>
            <a:off x="8691578" y="2837793"/>
            <a:ext cx="575441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1365504C-3EDC-AA09-854A-44A96C57D09B}"/>
              </a:ext>
            </a:extLst>
          </p:cNvPr>
          <p:cNvGrpSpPr>
            <a:grpSpLocks/>
          </p:cNvGrpSpPr>
          <p:nvPr/>
        </p:nvGrpSpPr>
        <p:grpSpPr bwMode="auto">
          <a:xfrm>
            <a:off x="703085" y="2837793"/>
            <a:ext cx="5196884" cy="3672735"/>
            <a:chOff x="-1542191" y="3552090"/>
            <a:chExt cx="3405054" cy="252458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1BDB6181-A745-0FDB-C5FF-1543F7A26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42191" y="3552090"/>
              <a:ext cx="3227047" cy="2524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73795119-D2AD-C8DF-1CD3-D81E4FA0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7931" y="3670950"/>
              <a:ext cx="3310794" cy="2318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lvl="1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&lt;input type="number" 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60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 </a:t>
            </a:r>
            <a:r>
              <a:rPr lang="en-US" altLang="zh-CN" dirty="0"/>
              <a:t>– </a:t>
            </a:r>
            <a:r>
              <a:rPr lang="en-US" altLang="zh-CN" dirty="0" err="1"/>
              <a:t>index.wxss</a:t>
            </a:r>
            <a:endParaRPr lang="en-US" altLang="zh-CN" dirty="0"/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3DD81F14-E5EE-C391-A326-B88DC88D0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661"/>
              </p:ext>
            </p:extLst>
          </p:nvPr>
        </p:nvGraphicFramePr>
        <p:xfrm>
          <a:off x="863146" y="2875020"/>
          <a:ext cx="4599864" cy="2658674"/>
        </p:xfrm>
        <a:graphic>
          <a:graphicData uri="http://schemas.openxmlformats.org/drawingml/2006/table">
            <a:tbl>
              <a:tblPr firstRow="1" bandRow="1"/>
              <a:tblGrid>
                <a:gridCol w="120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.class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.container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class="container"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的组件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#id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#id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id="#id"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的组件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element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element, element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view, text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组件和所有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::after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view::after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在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组件内的后面插入内容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::before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view::before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在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组件内的前面插入内容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组合 9">
            <a:extLst>
              <a:ext uri="{FF2B5EF4-FFF2-40B4-BE49-F238E27FC236}">
                <a16:creationId xmlns:a16="http://schemas.microsoft.com/office/drawing/2014/main" id="{C672B60B-1717-9B95-E454-63B1381AE6E2}"/>
              </a:ext>
            </a:extLst>
          </p:cNvPr>
          <p:cNvGrpSpPr>
            <a:grpSpLocks/>
          </p:cNvGrpSpPr>
          <p:nvPr/>
        </p:nvGrpSpPr>
        <p:grpSpPr bwMode="auto">
          <a:xfrm>
            <a:off x="5884164" y="1860959"/>
            <a:ext cx="5196884" cy="3672735"/>
            <a:chOff x="-1542191" y="3552090"/>
            <a:chExt cx="3405054" cy="252458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7C9BC8E0-FF32-DA71-B145-697AC935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42191" y="3552090"/>
              <a:ext cx="3227047" cy="2524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3986EF59-E12B-052A-00AA-5E3135B8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7931" y="3670950"/>
              <a:ext cx="3310794" cy="2318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id=“no_1”&gt;</a:t>
              </a:r>
            </a:p>
            <a:p>
              <a:pPr lvl="1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class=“container”&gt;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&lt;input type="number" 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style=“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color:red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6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 </a:t>
            </a:r>
            <a:r>
              <a:rPr lang="en-US" altLang="zh-CN" dirty="0"/>
              <a:t>– </a:t>
            </a:r>
            <a:r>
              <a:rPr lang="en-US" altLang="zh-CN" dirty="0" err="1"/>
              <a:t>index.wxss</a:t>
            </a:r>
            <a:endParaRPr lang="en-US" altLang="zh-CN" dirty="0"/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C672B60B-1717-9B95-E454-63B1381AE6E2}"/>
              </a:ext>
            </a:extLst>
          </p:cNvPr>
          <p:cNvGrpSpPr>
            <a:grpSpLocks/>
          </p:cNvGrpSpPr>
          <p:nvPr/>
        </p:nvGrpSpPr>
        <p:grpSpPr bwMode="auto">
          <a:xfrm>
            <a:off x="687280" y="2818401"/>
            <a:ext cx="5196884" cy="3672735"/>
            <a:chOff x="-1542191" y="3552090"/>
            <a:chExt cx="3405054" cy="2524589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7C9BC8E0-FF32-DA71-B145-697AC935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42191" y="3552090"/>
              <a:ext cx="3227047" cy="2524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>
              <a:extLst>
                <a:ext uri="{FF2B5EF4-FFF2-40B4-BE49-F238E27FC236}">
                  <a16:creationId xmlns:a16="http://schemas.microsoft.com/office/drawing/2014/main" id="{3986EF59-E12B-052A-00AA-5E3135B8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7931" y="3670950"/>
              <a:ext cx="3310794" cy="2318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id=“no_1”&gt;</a:t>
              </a:r>
            </a:p>
            <a:p>
              <a:pPr lvl="1"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class=“container”&gt;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&lt;input type="number" 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style=“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color:red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9">
            <a:extLst>
              <a:ext uri="{FF2B5EF4-FFF2-40B4-BE49-F238E27FC236}">
                <a16:creationId xmlns:a16="http://schemas.microsoft.com/office/drawing/2014/main" id="{5913ECD1-DF6A-A960-277D-2B5EC772514A}"/>
              </a:ext>
            </a:extLst>
          </p:cNvPr>
          <p:cNvGrpSpPr>
            <a:grpSpLocks/>
          </p:cNvGrpSpPr>
          <p:nvPr/>
        </p:nvGrpSpPr>
        <p:grpSpPr bwMode="auto">
          <a:xfrm>
            <a:off x="7134677" y="3036415"/>
            <a:ext cx="2409825" cy="1547812"/>
            <a:chOff x="1277816" y="3552091"/>
            <a:chExt cx="2271831" cy="2437621"/>
          </a:xfrm>
        </p:grpSpPr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5C3DFB62-B273-478D-53CE-72123F86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1"/>
              <a:ext cx="2117762" cy="243762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>
              <a:extLst>
                <a:ext uri="{FF2B5EF4-FFF2-40B4-BE49-F238E27FC236}">
                  <a16:creationId xmlns:a16="http://schemas.microsoft.com/office/drawing/2014/main" id="{6C660598-D95B-859C-51A2-C9C386F1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6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.container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margin: 20px;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15">
            <a:extLst>
              <a:ext uri="{FF2B5EF4-FFF2-40B4-BE49-F238E27FC236}">
                <a16:creationId xmlns:a16="http://schemas.microsoft.com/office/drawing/2014/main" id="{A1825494-4CDF-9BBB-61D2-04BFC943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462" y="2665733"/>
            <a:ext cx="159861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endParaRPr lang="en-US" altLang="zh-CN" dirty="0"/>
          </a:p>
        </p:txBody>
      </p:sp>
      <p:grpSp>
        <p:nvGrpSpPr>
          <p:cNvPr id="24" name="组合 9">
            <a:extLst>
              <a:ext uri="{FF2B5EF4-FFF2-40B4-BE49-F238E27FC236}">
                <a16:creationId xmlns:a16="http://schemas.microsoft.com/office/drawing/2014/main" id="{EFD55AB8-93F1-AB38-E5C5-BB7F13256C15}"/>
              </a:ext>
            </a:extLst>
          </p:cNvPr>
          <p:cNvGrpSpPr>
            <a:grpSpLocks/>
          </p:cNvGrpSpPr>
          <p:nvPr/>
        </p:nvGrpSpPr>
        <p:grpSpPr bwMode="auto">
          <a:xfrm>
            <a:off x="7120389" y="904269"/>
            <a:ext cx="2409825" cy="1585912"/>
            <a:chOff x="1277816" y="3552092"/>
            <a:chExt cx="2271831" cy="1733595"/>
          </a:xfrm>
        </p:grpSpPr>
        <p:sp>
          <p:nvSpPr>
            <p:cNvPr id="25" name="矩形 10">
              <a:extLst>
                <a:ext uri="{FF2B5EF4-FFF2-40B4-BE49-F238E27FC236}">
                  <a16:creationId xmlns:a16="http://schemas.microsoft.com/office/drawing/2014/main" id="{36639550-B38A-1158-9E9C-FB706B09A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17335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11">
              <a:extLst>
                <a:ext uri="{FF2B5EF4-FFF2-40B4-BE49-F238E27FC236}">
                  <a16:creationId xmlns:a16="http://schemas.microsoft.com/office/drawing/2014/main" id="{93EF41EB-DEA3-792E-7BD7-C98B33832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61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margin: 20px;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9">
            <a:extLst>
              <a:ext uri="{FF2B5EF4-FFF2-40B4-BE49-F238E27FC236}">
                <a16:creationId xmlns:a16="http://schemas.microsoft.com/office/drawing/2014/main" id="{5F89B3B0-E325-0FFC-A533-3992BF495BAA}"/>
              </a:ext>
            </a:extLst>
          </p:cNvPr>
          <p:cNvGrpSpPr>
            <a:grpSpLocks/>
          </p:cNvGrpSpPr>
          <p:nvPr/>
        </p:nvGrpSpPr>
        <p:grpSpPr bwMode="auto">
          <a:xfrm>
            <a:off x="7120389" y="4989576"/>
            <a:ext cx="2424113" cy="1530350"/>
            <a:chOff x="1277816" y="3552092"/>
            <a:chExt cx="2271831" cy="2039728"/>
          </a:xfrm>
        </p:grpSpPr>
        <p:sp>
          <p:nvSpPr>
            <p:cNvPr id="28" name="矩形 10">
              <a:extLst>
                <a:ext uri="{FF2B5EF4-FFF2-40B4-BE49-F238E27FC236}">
                  <a16:creationId xmlns:a16="http://schemas.microsoft.com/office/drawing/2014/main" id="{FECEB30C-B835-3ECE-E83E-C8924BF88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矩形 11">
              <a:extLst>
                <a:ext uri="{FF2B5EF4-FFF2-40B4-BE49-F238E27FC236}">
                  <a16:creationId xmlns:a16="http://schemas.microsoft.com/office/drawing/2014/main" id="{22E295C5-7586-AC2D-5F77-C223ABB9C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23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view::after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content: "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";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圆角矩形 15">
            <a:extLst>
              <a:ext uri="{FF2B5EF4-FFF2-40B4-BE49-F238E27FC236}">
                <a16:creationId xmlns:a16="http://schemas.microsoft.com/office/drawing/2014/main" id="{7A10862C-17D4-1886-9FE8-2E98EA54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231" y="4697752"/>
            <a:ext cx="15303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::after</a:t>
            </a:r>
            <a:r>
              <a:rPr lang="zh-CN" altLang="en-US" dirty="0"/>
              <a:t>选择器</a:t>
            </a:r>
            <a:endParaRPr lang="en-US" altLang="zh-CN" dirty="0"/>
          </a:p>
        </p:txBody>
      </p:sp>
      <p:sp>
        <p:nvSpPr>
          <p:cNvPr id="31" name="圆角矩形 15">
            <a:extLst>
              <a:ext uri="{FF2B5EF4-FFF2-40B4-BE49-F238E27FC236}">
                <a16:creationId xmlns:a16="http://schemas.microsoft.com/office/drawing/2014/main" id="{B6FAC6F9-F180-DD9D-FE11-B73EA6A2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389" y="585181"/>
            <a:ext cx="185896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element</a:t>
            </a:r>
            <a:r>
              <a:rPr lang="zh-CN" altLang="en-US" dirty="0"/>
              <a:t>选择器</a:t>
            </a:r>
            <a:endParaRPr lang="en-US" altLang="zh-CN" dirty="0"/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3C95820A-1656-2D13-C579-75C85F16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955" y="101577"/>
            <a:ext cx="2248583" cy="36933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buFont typeface="Arial" pitchFamily="34" charset="0"/>
              <a:buNone/>
            </a:lvl1pPr>
          </a:lstStyle>
          <a:p>
            <a:r>
              <a:rPr lang="zh-CN" altLang="en-US" dirty="0"/>
              <a:t>选择器的使用：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62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选择器的优先级 </a:t>
            </a:r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06D03-6AC2-CE92-391D-CD3CEDA5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61" y="2703786"/>
            <a:ext cx="5788201" cy="31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1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5999"/>
            <a:ext cx="5138341" cy="221505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px</a:t>
            </a:r>
            <a:r>
              <a:rPr lang="zh-CN" altLang="en-US" dirty="0"/>
              <a:t>和</a:t>
            </a:r>
            <a:r>
              <a:rPr lang="en-US" altLang="zh-CN" dirty="0" err="1"/>
              <a:t>rpx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zh-CN" dirty="0"/>
              <a:t>物理像素</a:t>
            </a:r>
            <a:r>
              <a:rPr lang="zh-CN" altLang="en-US" dirty="0"/>
              <a:t>：</a:t>
            </a:r>
            <a:r>
              <a:rPr lang="zh-CN" altLang="zh-CN" dirty="0"/>
              <a:t>指屏幕上实际有多少个像素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zh-CN" dirty="0"/>
              <a:t>逻辑像素</a:t>
            </a:r>
            <a:r>
              <a:rPr lang="zh-CN" altLang="en-US" dirty="0"/>
              <a:t>：</a:t>
            </a:r>
            <a:r>
              <a:rPr lang="zh-CN" altLang="zh-CN" dirty="0"/>
              <a:t>是指</a:t>
            </a:r>
            <a:r>
              <a:rPr lang="en-US" altLang="zh-CN" dirty="0"/>
              <a:t>CSS</a:t>
            </a:r>
            <a:r>
              <a:rPr lang="zh-CN" altLang="zh-CN" dirty="0"/>
              <a:t>中使用的像素单位。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rpx</a:t>
            </a:r>
            <a:r>
              <a:rPr lang="zh-CN" altLang="en-US" dirty="0"/>
              <a:t>单位规定了任何手机屏幕的宽度都为</a:t>
            </a:r>
            <a:r>
              <a:rPr lang="en-US" altLang="zh-CN" dirty="0"/>
              <a:t>750rpx</a:t>
            </a:r>
            <a:r>
              <a:rPr lang="zh-CN" altLang="en-US" dirty="0"/>
              <a:t>（逻辑像素）。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目标：为了方便开发人员适配各种手机屏幕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grpSp>
        <p:nvGrpSpPr>
          <p:cNvPr id="6" name="组合 2">
            <a:extLst>
              <a:ext uri="{FF2B5EF4-FFF2-40B4-BE49-F238E27FC236}">
                <a16:creationId xmlns:a16="http://schemas.microsoft.com/office/drawing/2014/main" id="{2B75CE6A-D851-061B-91D4-AE88F6BC114B}"/>
              </a:ext>
            </a:extLst>
          </p:cNvPr>
          <p:cNvGrpSpPr/>
          <p:nvPr/>
        </p:nvGrpSpPr>
        <p:grpSpPr>
          <a:xfrm>
            <a:off x="6523884" y="2306924"/>
            <a:ext cx="4684713" cy="2652713"/>
            <a:chOff x="2320925" y="3581400"/>
            <a:chExt cx="4684713" cy="2652713"/>
          </a:xfrm>
        </p:grpSpPr>
        <p:grpSp>
          <p:nvGrpSpPr>
            <p:cNvPr id="7" name="组合 1">
              <a:extLst>
                <a:ext uri="{FF2B5EF4-FFF2-40B4-BE49-F238E27FC236}">
                  <a16:creationId xmlns:a16="http://schemas.microsoft.com/office/drawing/2014/main" id="{7E0678D9-278C-1DB0-BDCA-29E764EE7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3581400"/>
              <a:ext cx="4684713" cy="2652713"/>
              <a:chOff x="2320925" y="3581400"/>
              <a:chExt cx="4684713" cy="2652713"/>
            </a:xfrm>
          </p:grpSpPr>
          <p:sp>
            <p:nvSpPr>
              <p:cNvPr id="12" name="矩形 8">
                <a:extLst>
                  <a:ext uri="{FF2B5EF4-FFF2-40B4-BE49-F238E27FC236}">
                    <a16:creationId xmlns:a16="http://schemas.microsoft.com/office/drawing/2014/main" id="{F79D3E27-BA28-F5B6-FF64-474596163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100" y="3581400"/>
                <a:ext cx="2105025" cy="2651125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7A4AC4D5-42CD-43FC-0AB7-DC177A009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925" y="4711700"/>
                <a:ext cx="21050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/>
                  <a:t>iphone6</a:t>
                </a:r>
                <a:r>
                  <a:rPr lang="zh-CN" altLang="zh-CN" sz="1400" dirty="0"/>
                  <a:t>物理分辨率为</a:t>
                </a:r>
                <a:r>
                  <a:rPr lang="en-US" altLang="zh-CN" sz="1400" dirty="0"/>
                  <a:t>750px</a:t>
                </a:r>
                <a:r>
                  <a:rPr lang="zh-CN" altLang="zh-CN" sz="1400" dirty="0"/>
                  <a:t>×</a:t>
                </a:r>
                <a:r>
                  <a:rPr lang="en-US" altLang="zh-CN" sz="1400" dirty="0"/>
                  <a:t>1334px</a:t>
                </a:r>
                <a:endParaRPr lang="zh-CN" altLang="en-US" sz="1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33B001-3390-A546-A014-C41E9419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613" y="3582988"/>
                <a:ext cx="2105025" cy="2651125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E6A70D-12D4-3856-9A7A-C462256E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0613" y="4721225"/>
                <a:ext cx="21050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/>
                  <a:t>iphone6</a:t>
                </a:r>
                <a:r>
                  <a:rPr lang="zh-CN" altLang="en-US" sz="1400" dirty="0"/>
                  <a:t>的</a:t>
                </a:r>
                <a:r>
                  <a:rPr lang="zh-CN" altLang="zh-CN" sz="1400" dirty="0"/>
                  <a:t>逻辑分辨率为</a:t>
                </a:r>
                <a:r>
                  <a:rPr lang="en-US" altLang="zh-CN" sz="1400" dirty="0"/>
                  <a:t>375px</a:t>
                </a:r>
                <a:r>
                  <a:rPr lang="zh-CN" altLang="zh-CN" sz="1400" dirty="0"/>
                  <a:t>×</a:t>
                </a:r>
                <a:r>
                  <a:rPr lang="en-US" altLang="zh-CN" sz="1400" dirty="0"/>
                  <a:t>667px</a:t>
                </a:r>
                <a:endParaRPr lang="zh-CN" altLang="en-US" sz="14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E55B4D4-FC68-9207-5EDC-5FA42601E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100" y="3582989"/>
                <a:ext cx="750352" cy="723686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927A15F-9599-0D5B-26AC-C1DDEA775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912" y="3586164"/>
                <a:ext cx="745064" cy="731156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FC006AC-947D-FC5B-DA94-655662D5C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925" y="3581400"/>
                <a:ext cx="376238" cy="366713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ED0B69-CC53-B8A6-E645-77FC7C543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311" y="3770099"/>
                <a:ext cx="5842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 dirty="0"/>
                  <a:t>1px</a:t>
                </a:r>
                <a:endParaRPr lang="zh-CN" altLang="en-US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436B5-F4C4-38C1-C085-42D1B23DC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450" y="3649663"/>
                <a:ext cx="373063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900" dirty="0"/>
                  <a:t>1px</a:t>
                </a:r>
                <a:endParaRPr lang="zh-CN" altLang="en-US" sz="900" dirty="0"/>
              </a:p>
            </p:txBody>
          </p:sp>
        </p:grpSp>
        <p:sp>
          <p:nvSpPr>
            <p:cNvPr id="8" name="矩形 17">
              <a:extLst>
                <a:ext uri="{FF2B5EF4-FFF2-40B4-BE49-F238E27FC236}">
                  <a16:creationId xmlns:a16="http://schemas.microsoft.com/office/drawing/2014/main" id="{69160C44-0BAA-3F3A-968F-424A36D3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14" y="3586164"/>
              <a:ext cx="376238" cy="355600"/>
            </a:xfrm>
            <a:prstGeom prst="rect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8">
              <a:extLst>
                <a:ext uri="{FF2B5EF4-FFF2-40B4-BE49-F238E27FC236}">
                  <a16:creationId xmlns:a16="http://schemas.microsoft.com/office/drawing/2014/main" id="{91B23357-8CC6-927B-3EEF-B579D112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91" y="3944939"/>
              <a:ext cx="376238" cy="355600"/>
            </a:xfrm>
            <a:prstGeom prst="rect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9">
              <a:extLst>
                <a:ext uri="{FF2B5EF4-FFF2-40B4-BE49-F238E27FC236}">
                  <a16:creationId xmlns:a16="http://schemas.microsoft.com/office/drawing/2014/main" id="{55C5F11D-2873-884A-A10D-42F97D653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100" y="3947899"/>
              <a:ext cx="376238" cy="355600"/>
            </a:xfrm>
            <a:prstGeom prst="rect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6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8EE354-C35C-2D5A-690C-50FEB6177965}"/>
              </a:ext>
            </a:extLst>
          </p:cNvPr>
          <p:cNvGrpSpPr>
            <a:grpSpLocks/>
          </p:cNvGrpSpPr>
          <p:nvPr/>
        </p:nvGrpSpPr>
        <p:grpSpPr bwMode="auto">
          <a:xfrm>
            <a:off x="1239822" y="2904954"/>
            <a:ext cx="3846512" cy="2960687"/>
            <a:chOff x="1277816" y="3552091"/>
            <a:chExt cx="3978697" cy="4662985"/>
          </a:xfrm>
        </p:grpSpPr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C59D4575-6D07-48B8-2967-24E4F0CF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46629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>
              <a:extLst>
                <a:ext uri="{FF2B5EF4-FFF2-40B4-BE49-F238E27FC236}">
                  <a16:creationId xmlns:a16="http://schemas.microsoft.com/office/drawing/2014/main" id="{365F1D1A-B282-C008-7632-B3B356CF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1"/>
              <a:ext cx="3893154" cy="4217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input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width: 600rpx;</a:t>
              </a:r>
              <a:endParaRPr lang="zh-CN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margin-top: 20rpx;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border-bottom: 2rpx solid #ccc;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3" name="对象 3">
            <a:extLst>
              <a:ext uri="{FF2B5EF4-FFF2-40B4-BE49-F238E27FC236}">
                <a16:creationId xmlns:a16="http://schemas.microsoft.com/office/drawing/2014/main" id="{914C362F-8B7D-2EEE-5FD3-CB04CC38E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26691"/>
              </p:ext>
            </p:extLst>
          </p:nvPr>
        </p:nvGraphicFramePr>
        <p:xfrm>
          <a:off x="5561024" y="2117607"/>
          <a:ext cx="3961154" cy="366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447600" imgH="5961931" progId="Visio.Drawing.11">
                  <p:embed/>
                </p:oleObj>
              </mc:Choice>
              <mc:Fallback>
                <p:oleObj name="Visio" r:id="rId3" imgW="6447600" imgH="5961931" progId="Visio.Drawing.11">
                  <p:embed/>
                  <p:pic>
                    <p:nvPicPr>
                      <p:cNvPr id="2560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24" y="2117607"/>
                        <a:ext cx="3961154" cy="366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444356A-8782-87FA-463C-4EA36C14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对比</a:t>
            </a:r>
            <a:r>
              <a:rPr lang="en-US" altLang="zh-CN" dirty="0"/>
              <a:t>WXSS</a:t>
            </a:r>
            <a:r>
              <a:rPr lang="zh-CN" altLang="en-US" dirty="0"/>
              <a:t>中的</a:t>
            </a:r>
            <a:r>
              <a:rPr lang="en-US" altLang="zh-CN" dirty="0" err="1"/>
              <a:t>rpx</a:t>
            </a:r>
            <a:r>
              <a:rPr lang="zh-CN" altLang="en-US" dirty="0"/>
              <a:t>运行效果展示：</a:t>
            </a:r>
          </a:p>
        </p:txBody>
      </p:sp>
    </p:spTree>
    <p:extLst>
      <p:ext uri="{BB962C8B-B14F-4D97-AF65-F5344CB8AC3E}">
        <p14:creationId xmlns:p14="http://schemas.microsoft.com/office/powerpoint/2010/main" val="34434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8EE354-C35C-2D5A-690C-50FEB6177965}"/>
              </a:ext>
            </a:extLst>
          </p:cNvPr>
          <p:cNvGrpSpPr>
            <a:grpSpLocks/>
          </p:cNvGrpSpPr>
          <p:nvPr/>
        </p:nvGrpSpPr>
        <p:grpSpPr bwMode="auto">
          <a:xfrm>
            <a:off x="1239822" y="2832593"/>
            <a:ext cx="3846512" cy="3369246"/>
            <a:chOff x="1277816" y="3552091"/>
            <a:chExt cx="3978697" cy="4849299"/>
          </a:xfrm>
        </p:grpSpPr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C59D4575-6D07-48B8-2967-24E4F0CF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46629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>
              <a:extLst>
                <a:ext uri="{FF2B5EF4-FFF2-40B4-BE49-F238E27FC236}">
                  <a16:creationId xmlns:a16="http://schemas.microsoft.com/office/drawing/2014/main" id="{365F1D1A-B282-C008-7632-B3B356CF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1"/>
              <a:ext cx="3893154" cy="47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input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此处将原来的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600rpx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改为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300px */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width: 300px;</a:t>
              </a:r>
              <a:endParaRPr lang="zh-CN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margin-top: 20rpx;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border-bottom: 2rpx solid #ccc;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444356A-8782-87FA-463C-4EA36C14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对比</a:t>
            </a:r>
            <a:r>
              <a:rPr lang="en-US" altLang="zh-CN" dirty="0"/>
              <a:t>WXSS</a:t>
            </a:r>
            <a:r>
              <a:rPr lang="zh-CN" altLang="en-US" dirty="0"/>
              <a:t>中的</a:t>
            </a:r>
            <a:r>
              <a:rPr lang="en-US" altLang="zh-CN" dirty="0" err="1"/>
              <a:t>px</a:t>
            </a:r>
            <a:r>
              <a:rPr lang="zh-CN" altLang="en-US" dirty="0"/>
              <a:t>运行效果展示：</a:t>
            </a:r>
          </a:p>
        </p:txBody>
      </p:sp>
      <p:graphicFrame>
        <p:nvGraphicFramePr>
          <p:cNvPr id="3" name="对象 15">
            <a:extLst>
              <a:ext uri="{FF2B5EF4-FFF2-40B4-BE49-F238E27FC236}">
                <a16:creationId xmlns:a16="http://schemas.microsoft.com/office/drawing/2014/main" id="{9E504375-CC22-78DE-CC15-E41F55909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21077"/>
              </p:ext>
            </p:extLst>
          </p:nvPr>
        </p:nvGraphicFramePr>
        <p:xfrm>
          <a:off x="5302027" y="2286000"/>
          <a:ext cx="3898563" cy="360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447533" imgH="5961870" progId="Visio.Drawing.11">
                  <p:embed/>
                </p:oleObj>
              </mc:Choice>
              <mc:Fallback>
                <p:oleObj name="Visio" r:id="rId3" imgW="6447533" imgH="5961870" progId="Visio.Drawing.11">
                  <p:embed/>
                  <p:pic>
                    <p:nvPicPr>
                      <p:cNvPr id="26633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027" y="2286000"/>
                        <a:ext cx="3898563" cy="3606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0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配置文件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页面逻辑</a:t>
            </a:r>
          </a:p>
        </p:txBody>
      </p:sp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页面样式</a:t>
            </a:r>
            <a:endParaRPr lang="en-US" altLang="zh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23295A-6450-40F4-B40E-4AA8802A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5999"/>
            <a:ext cx="5138341" cy="221505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样式导入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/>
              <a:t>pages/index</a:t>
            </a:r>
            <a:r>
              <a:rPr lang="zh-CN" altLang="en-US" dirty="0"/>
              <a:t>下创建</a:t>
            </a:r>
            <a:r>
              <a:rPr lang="en-US" altLang="zh-CN" dirty="0" err="1"/>
              <a:t>text.wxss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加入</a:t>
            </a:r>
            <a:r>
              <a:rPr lang="en-US" altLang="zh-CN" dirty="0"/>
              <a:t>button</a:t>
            </a:r>
            <a:r>
              <a:rPr lang="zh-CN" altLang="en-US" dirty="0"/>
              <a:t>样式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index.wxss</a:t>
            </a:r>
            <a:r>
              <a:rPr lang="zh-CN" altLang="en-US" dirty="0"/>
              <a:t>中引入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全局样式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在</a:t>
            </a:r>
            <a:r>
              <a:rPr lang="en-US" altLang="zh-CN" dirty="0" err="1"/>
              <a:t>app.wxss</a:t>
            </a:r>
            <a:r>
              <a:rPr lang="zh-CN" altLang="en-US" dirty="0"/>
              <a:t>定义样式</a:t>
            </a:r>
            <a:endParaRPr lang="en-US" altLang="zh-CN" dirty="0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FE79338E-C9FA-96EA-3BDA-5BF7F7481583}"/>
              </a:ext>
            </a:extLst>
          </p:cNvPr>
          <p:cNvGrpSpPr>
            <a:grpSpLocks/>
          </p:cNvGrpSpPr>
          <p:nvPr/>
        </p:nvGrpSpPr>
        <p:grpSpPr bwMode="auto">
          <a:xfrm>
            <a:off x="5366172" y="1729288"/>
            <a:ext cx="3352160" cy="1596076"/>
            <a:chOff x="1277816" y="3670951"/>
            <a:chExt cx="4793420" cy="45203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377469-651D-7F9E-2276-E22BD4EA3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744088"/>
              <a:ext cx="4793420" cy="44471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EE94A2-004E-F58E-89C5-595D0C23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51"/>
              <a:ext cx="4707878" cy="432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color: 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fff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background: #369;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13" name="组合 9">
            <a:extLst>
              <a:ext uri="{FF2B5EF4-FFF2-40B4-BE49-F238E27FC236}">
                <a16:creationId xmlns:a16="http://schemas.microsoft.com/office/drawing/2014/main" id="{6BAD6F22-C23C-6BDD-85F7-A605DFA4CBDB}"/>
              </a:ext>
            </a:extLst>
          </p:cNvPr>
          <p:cNvGrpSpPr>
            <a:grpSpLocks/>
          </p:cNvGrpSpPr>
          <p:nvPr/>
        </p:nvGrpSpPr>
        <p:grpSpPr bwMode="auto">
          <a:xfrm>
            <a:off x="5366172" y="3526531"/>
            <a:ext cx="3352160" cy="506468"/>
            <a:chOff x="1277816" y="3552090"/>
            <a:chExt cx="4793420" cy="4081588"/>
          </a:xfrm>
        </p:grpSpPr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E7E51069-E31A-BB3B-8053-C98BB5A1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0"/>
              <a:ext cx="4793420" cy="40815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1">
              <a:extLst>
                <a:ext uri="{FF2B5EF4-FFF2-40B4-BE49-F238E27FC236}">
                  <a16:creationId xmlns:a16="http://schemas.microsoft.com/office/drawing/2014/main" id="{B80F2E41-AD7C-B249-09F6-B1066461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51"/>
              <a:ext cx="4707878" cy="658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@import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test.wxss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箭头连接符 31">
            <a:extLst>
              <a:ext uri="{FF2B5EF4-FFF2-40B4-BE49-F238E27FC236}">
                <a16:creationId xmlns:a16="http://schemas.microsoft.com/office/drawing/2014/main" id="{15608EE5-F65A-DF12-578D-E62008BDB79B}"/>
              </a:ext>
            </a:extLst>
          </p:cNvPr>
          <p:cNvCxnSpPr>
            <a:cxnSpLocks noChangeShapeType="1"/>
            <a:endCxn id="4" idx="2"/>
          </p:cNvCxnSpPr>
          <p:nvPr/>
        </p:nvCxnSpPr>
        <p:spPr bwMode="auto">
          <a:xfrm flipV="1">
            <a:off x="7703213" y="1261233"/>
            <a:ext cx="0" cy="53181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圆角矩形 15">
            <a:extLst>
              <a:ext uri="{FF2B5EF4-FFF2-40B4-BE49-F238E27FC236}">
                <a16:creationId xmlns:a16="http://schemas.microsoft.com/office/drawing/2014/main" id="{FCC651D8-24D7-87B0-91C3-AF199AA0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450" y="818321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Text.wxss</a:t>
            </a:r>
            <a:endParaRPr lang="en-US" altLang="zh-CN" dirty="0"/>
          </a:p>
        </p:txBody>
      </p:sp>
      <p:cxnSp>
        <p:nvCxnSpPr>
          <p:cNvPr id="5" name="直接箭头连接符 31">
            <a:extLst>
              <a:ext uri="{FF2B5EF4-FFF2-40B4-BE49-F238E27FC236}">
                <a16:creationId xmlns:a16="http://schemas.microsoft.com/office/drawing/2014/main" id="{1D37C46E-B222-2C60-2673-93BCB031C30E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 flipV="1">
            <a:off x="8775186" y="3597222"/>
            <a:ext cx="438715" cy="221456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圆角矩形 15">
            <a:extLst>
              <a:ext uri="{FF2B5EF4-FFF2-40B4-BE49-F238E27FC236}">
                <a16:creationId xmlns:a16="http://schemas.microsoft.com/office/drawing/2014/main" id="{4CE494CC-FE44-0EB4-616B-2B84CABA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901" y="3375766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Index.wxss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9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配置文件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页面逻辑</a:t>
            </a:r>
          </a:p>
        </p:txBody>
      </p:sp>
    </p:spTree>
    <p:extLst>
      <p:ext uri="{BB962C8B-B14F-4D97-AF65-F5344CB8AC3E}">
        <p14:creationId xmlns:p14="http://schemas.microsoft.com/office/powerpoint/2010/main" val="119888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endParaRPr lang="en-US" altLang="zh-CN" dirty="0"/>
          </a:p>
        </p:txBody>
      </p:sp>
      <p:pic>
        <p:nvPicPr>
          <p:cNvPr id="3" name="Picture 8" descr="QQ图片20181107162909">
            <a:extLst>
              <a:ext uri="{FF2B5EF4-FFF2-40B4-BE49-F238E27FC236}">
                <a16:creationId xmlns:a16="http://schemas.microsoft.com/office/drawing/2014/main" id="{A07766ED-A93E-616B-102B-4F4A053BC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797978"/>
            <a:ext cx="2669628" cy="47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无标sdf题">
            <a:extLst>
              <a:ext uri="{FF2B5EF4-FFF2-40B4-BE49-F238E27FC236}">
                <a16:creationId xmlns:a16="http://schemas.microsoft.com/office/drawing/2014/main" id="{AA259B0A-6148-F37E-2FE1-96DEB88E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04805" y="797978"/>
            <a:ext cx="2678790" cy="47435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3E6956D-8A68-1B1C-679F-B0D749A62A08}"/>
              </a:ext>
            </a:extLst>
          </p:cNvPr>
          <p:cNvSpPr/>
          <p:nvPr/>
        </p:nvSpPr>
        <p:spPr>
          <a:xfrm>
            <a:off x="8691578" y="2837793"/>
            <a:ext cx="575441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BEE94-42DD-17C9-03EE-81A5CF86888B}"/>
              </a:ext>
            </a:extLst>
          </p:cNvPr>
          <p:cNvSpPr/>
          <p:nvPr/>
        </p:nvSpPr>
        <p:spPr>
          <a:xfrm>
            <a:off x="9267019" y="585216"/>
            <a:ext cx="2924981" cy="825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9DDC3-CD27-CE3D-E8D0-243D436B1034}"/>
              </a:ext>
            </a:extLst>
          </p:cNvPr>
          <p:cNvCxnSpPr/>
          <p:nvPr/>
        </p:nvCxnSpPr>
        <p:spPr>
          <a:xfrm>
            <a:off x="8261131" y="149772"/>
            <a:ext cx="1005888" cy="52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7">
            <a:extLst>
              <a:ext uri="{FF2B5EF4-FFF2-40B4-BE49-F238E27FC236}">
                <a16:creationId xmlns:a16="http://schemas.microsoft.com/office/drawing/2014/main" id="{39248981-8A61-AE11-E10B-A0C0DCD3A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14390"/>
              </p:ext>
            </p:extLst>
          </p:nvPr>
        </p:nvGraphicFramePr>
        <p:xfrm>
          <a:off x="565192" y="2796109"/>
          <a:ext cx="5133920" cy="2716212"/>
        </p:xfrm>
        <a:graphic>
          <a:graphicData uri="http://schemas.openxmlformats.org/drawingml/2006/table">
            <a:tbl>
              <a:tblPr firstRow="1" bandRow="1"/>
              <a:tblGrid>
                <a:gridCol w="198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navigationBarBackgroundColor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导航栏背景颜色，默认为“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#000000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”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navigationBarTextStyle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导航栏标题颜色，仅支持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black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white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（默认）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navigationBarTitleText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导航栏的标题文字内容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backgroundColor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窗口的背景色，默认为“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ffffff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”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backgroundTextStyle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下拉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loading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的样式，仅支持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dark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（默认）、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light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页面级配置文件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index.json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0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页面级配置文件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index.json</a:t>
            </a:r>
            <a:endParaRPr lang="zh-CN" altLang="en-US" dirty="0"/>
          </a:p>
        </p:txBody>
      </p:sp>
      <p:graphicFrame>
        <p:nvGraphicFramePr>
          <p:cNvPr id="7" name="表格 18">
            <a:extLst>
              <a:ext uri="{FF2B5EF4-FFF2-40B4-BE49-F238E27FC236}">
                <a16:creationId xmlns:a16="http://schemas.microsoft.com/office/drawing/2014/main" id="{0AC269DF-87B9-7AB9-8FA0-719B6D068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54706"/>
              </p:ext>
            </p:extLst>
          </p:nvPr>
        </p:nvGraphicFramePr>
        <p:xfrm>
          <a:off x="1024128" y="2818361"/>
          <a:ext cx="7921625" cy="1811336"/>
        </p:xfrm>
        <a:graphic>
          <a:graphicData uri="http://schemas.openxmlformats.org/drawingml/2006/table">
            <a:tbl>
              <a:tblPr firstRow="1" bandRow="1"/>
              <a:tblGrid>
                <a:gridCol w="211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enablePullDownRefresh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是否全局开启下拉刷新，默认为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onReachBottomDistance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页面上拉触底事件触发时距页面底部距离（单位为</a:t>
                      </a: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px</a:t>
                      </a: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），默认为</a:t>
                      </a: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disableScroll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。设为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时，页面整体不能上下滚动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17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应用级配置文件 </a:t>
            </a:r>
            <a:r>
              <a:rPr lang="en-US" altLang="zh-CN" dirty="0"/>
              <a:t>– </a:t>
            </a:r>
            <a:r>
              <a:rPr lang="en-US" altLang="zh-CN" dirty="0" err="1"/>
              <a:t>app.json</a:t>
            </a:r>
            <a:endParaRPr lang="zh-CN" altLang="en-US" dirty="0"/>
          </a:p>
        </p:txBody>
      </p:sp>
      <p:graphicFrame>
        <p:nvGraphicFramePr>
          <p:cNvPr id="3" name="表格 16">
            <a:extLst>
              <a:ext uri="{FF2B5EF4-FFF2-40B4-BE49-F238E27FC236}">
                <a16:creationId xmlns:a16="http://schemas.microsoft.com/office/drawing/2014/main" id="{39770FB5-E0CB-D18A-6019-5B4BA13D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02303"/>
              </p:ext>
            </p:extLst>
          </p:nvPr>
        </p:nvGraphicFramePr>
        <p:xfrm>
          <a:off x="417156" y="2715819"/>
          <a:ext cx="5061361" cy="3593151"/>
        </p:xfrm>
        <a:graphic>
          <a:graphicData uri="http://schemas.openxmlformats.org/drawingml/2006/table">
            <a:tbl>
              <a:tblPr firstRow="1" bandRow="1"/>
              <a:tblGrid>
                <a:gridCol w="135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pages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页面路径列表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window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全局的默认窗口表现</a:t>
                      </a:r>
                      <a:r>
                        <a:rPr lang="zh-CN" altLang="en-US" sz="1000" kern="100" dirty="0">
                          <a:effectLst/>
                          <a:latin typeface="Times New Roman"/>
                          <a:ea typeface="宋体"/>
                        </a:rPr>
                        <a:t>，可以一次设置多个页面级配置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tabBar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底部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 tab 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栏的表现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networkTimeout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网络超时时间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debug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是否开启调试模式，默认为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requiredBackgroundModes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需要在后台使用的能力，如“音乐播放”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42466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plugins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使用到的插件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9923"/>
                  </a:ext>
                </a:extLst>
              </a:tr>
            </a:tbl>
          </a:graphicData>
        </a:graphic>
      </p:graphicFrame>
      <p:graphicFrame>
        <p:nvGraphicFramePr>
          <p:cNvPr id="4" name="表格 16">
            <a:extLst>
              <a:ext uri="{FF2B5EF4-FFF2-40B4-BE49-F238E27FC236}">
                <a16:creationId xmlns:a16="http://schemas.microsoft.com/office/drawing/2014/main" id="{F081E935-9070-F01A-1A56-1F9018C39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30912"/>
              </p:ext>
            </p:extLst>
          </p:nvPr>
        </p:nvGraphicFramePr>
        <p:xfrm>
          <a:off x="5912940" y="1970690"/>
          <a:ext cx="6132788" cy="2242266"/>
        </p:xfrm>
        <a:graphic>
          <a:graphicData uri="http://schemas.openxmlformats.org/drawingml/2006/table">
            <a:tbl>
              <a:tblPr firstRow="1" bandRow="1"/>
              <a:tblGrid>
                <a:gridCol w="129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request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wx.request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connectSocket	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wx.connectSocket()</a:t>
                      </a: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uploadFile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wx.uploadFile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downloadFile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wx.downloadFile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0B19B-FBC2-01A4-C815-48FFA01EA851}"/>
              </a:ext>
            </a:extLst>
          </p:cNvPr>
          <p:cNvCxnSpPr>
            <a:cxnSpLocks/>
          </p:cNvCxnSpPr>
          <p:nvPr/>
        </p:nvCxnSpPr>
        <p:spPr>
          <a:xfrm flipV="1">
            <a:off x="4691113" y="3278880"/>
            <a:ext cx="1193051" cy="111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B099874-82A6-4652-5798-9F523A9E810A}"/>
              </a:ext>
            </a:extLst>
          </p:cNvPr>
          <p:cNvSpPr/>
          <p:nvPr/>
        </p:nvSpPr>
        <p:spPr>
          <a:xfrm>
            <a:off x="417156" y="4512394"/>
            <a:ext cx="5061361" cy="39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 descr="无标sdf 题">
            <a:extLst>
              <a:ext uri="{FF2B5EF4-FFF2-40B4-BE49-F238E27FC236}">
                <a16:creationId xmlns:a16="http://schemas.microsoft.com/office/drawing/2014/main" id="{E4212024-9F1F-8B39-8910-74548559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0615"/>
            <a:ext cx="4278096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46DFBD-030A-30A8-EC73-02A9BD948D99}"/>
              </a:ext>
            </a:extLst>
          </p:cNvPr>
          <p:cNvCxnSpPr>
            <a:cxnSpLocks/>
          </p:cNvCxnSpPr>
          <p:nvPr/>
        </p:nvCxnSpPr>
        <p:spPr>
          <a:xfrm>
            <a:off x="4832131" y="5186855"/>
            <a:ext cx="1263869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4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配置文件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页面逻辑</a:t>
            </a:r>
          </a:p>
        </p:txBody>
      </p:sp>
    </p:spTree>
    <p:extLst>
      <p:ext uri="{BB962C8B-B14F-4D97-AF65-F5344CB8AC3E}">
        <p14:creationId xmlns:p14="http://schemas.microsoft.com/office/powerpoint/2010/main" val="244253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index.js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输入关键词</a:t>
            </a:r>
            <a:r>
              <a:rPr lang="en-US" altLang="zh-CN" dirty="0"/>
              <a:t>page,</a:t>
            </a:r>
            <a:r>
              <a:rPr lang="zh-CN" altLang="en-US" dirty="0"/>
              <a:t>并</a:t>
            </a:r>
            <a:r>
              <a:rPr lang="en-US" altLang="zh-CN" dirty="0"/>
              <a:t>enter,</a:t>
            </a:r>
            <a:r>
              <a:rPr lang="zh-CN" altLang="en-US" dirty="0"/>
              <a:t>让其自动补全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9C7A7-8A07-4A24-7327-AEFBA6D2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45" y="3093487"/>
            <a:ext cx="4348189" cy="3381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69E85-89D2-400F-D72D-41B93D400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053" y="148893"/>
            <a:ext cx="2637019" cy="656021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E03C21-1137-ADA0-5792-3264B60E1BEE}"/>
              </a:ext>
            </a:extLst>
          </p:cNvPr>
          <p:cNvSpPr/>
          <p:nvPr/>
        </p:nvSpPr>
        <p:spPr>
          <a:xfrm>
            <a:off x="6156925" y="3428999"/>
            <a:ext cx="575441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E7C81-8272-5BB2-B508-4113FB7A6B67}"/>
              </a:ext>
            </a:extLst>
          </p:cNvPr>
          <p:cNvSpPr/>
          <p:nvPr/>
        </p:nvSpPr>
        <p:spPr>
          <a:xfrm>
            <a:off x="7453985" y="1129126"/>
            <a:ext cx="2233925" cy="3340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AFFA8-1F76-64E3-48A7-321172BA128B}"/>
              </a:ext>
            </a:extLst>
          </p:cNvPr>
          <p:cNvSpPr/>
          <p:nvPr/>
        </p:nvSpPr>
        <p:spPr>
          <a:xfrm>
            <a:off x="7453985" y="4592724"/>
            <a:ext cx="2233925" cy="188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onLoad</a:t>
            </a:r>
            <a:r>
              <a:rPr lang="zh-CN" altLang="en-US" dirty="0"/>
              <a:t>、</a:t>
            </a:r>
            <a:r>
              <a:rPr lang="en-US" altLang="zh-CN" dirty="0" err="1"/>
              <a:t>onReady</a:t>
            </a:r>
            <a:r>
              <a:rPr lang="zh-CN" altLang="en-US" dirty="0"/>
              <a:t>、</a:t>
            </a:r>
            <a:r>
              <a:rPr lang="en-US" altLang="zh-CN" dirty="0" err="1"/>
              <a:t>onShow</a:t>
            </a:r>
            <a:r>
              <a:rPr lang="zh-CN" altLang="en-US" dirty="0"/>
              <a:t>函数：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DA626882-81D7-E32B-5629-80D782CA967A}"/>
              </a:ext>
            </a:extLst>
          </p:cNvPr>
          <p:cNvGrpSpPr>
            <a:grpSpLocks/>
          </p:cNvGrpSpPr>
          <p:nvPr/>
        </p:nvGrpSpPr>
        <p:grpSpPr bwMode="auto">
          <a:xfrm>
            <a:off x="1106489" y="2795962"/>
            <a:ext cx="3998912" cy="3538537"/>
            <a:chOff x="1277816" y="3552087"/>
            <a:chExt cx="4793420" cy="5499956"/>
          </a:xfrm>
        </p:grpSpPr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9137B9F1-DBA0-769C-A6D2-937CD38F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87"/>
              <a:ext cx="4793420" cy="54999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C6803872-B7A6-7C51-F476-E24E8562F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51"/>
              <a:ext cx="4707878" cy="538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页面加载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页面初次渲染完成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onShow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页面显示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Picture 14" descr="无sfsfsfsdf标题">
            <a:extLst>
              <a:ext uri="{FF2B5EF4-FFF2-40B4-BE49-F238E27FC236}">
                <a16:creationId xmlns:a16="http://schemas.microsoft.com/office/drawing/2014/main" id="{2694A867-506E-F26C-5DD4-31631F1C2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89" y="5431919"/>
            <a:ext cx="3657197" cy="125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8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5865" cy="2733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生命周期回调函数的区别分析如下：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onLoad</a:t>
            </a:r>
            <a:r>
              <a:rPr lang="zh-CN" altLang="en-US" dirty="0"/>
              <a:t>：页面加载时触发，一个页面只会调用一次。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onReady</a:t>
            </a:r>
            <a:r>
              <a:rPr lang="zh-CN" altLang="en-US" dirty="0"/>
              <a:t>：页面初次渲染完成的时候调用。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onShow</a:t>
            </a:r>
            <a:r>
              <a:rPr lang="zh-CN" altLang="en-US" dirty="0"/>
              <a:t>：当页面显示时触发。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onHide</a:t>
            </a:r>
            <a:r>
              <a:rPr lang="zh-CN" altLang="en-US" dirty="0"/>
              <a:t>：当页面隐藏时触发。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onUnload</a:t>
            </a:r>
            <a:r>
              <a:rPr lang="zh-CN" altLang="en-US" dirty="0"/>
              <a:t>：页面卸载时触发。</a:t>
            </a:r>
          </a:p>
        </p:txBody>
      </p:sp>
      <p:pic>
        <p:nvPicPr>
          <p:cNvPr id="1026" name="Picture 2" descr="小程序生命周期与小程序组件生命周期_weixin_34329187的博客-CSDN博客">
            <a:extLst>
              <a:ext uri="{FF2B5EF4-FFF2-40B4-BE49-F238E27FC236}">
                <a16:creationId xmlns:a16="http://schemas.microsoft.com/office/drawing/2014/main" id="{DF73D732-63A7-3632-2A42-A4017268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21" y="1694604"/>
            <a:ext cx="5890150" cy="407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9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36D7C-F4CD-0BEA-B149-1616C4C5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页面相关处理事件</a:t>
            </a:r>
            <a:endParaRPr lang="en-US" altLang="zh-CN" dirty="0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E9CF623A-9606-2756-46DC-9E97FA8E34C8}"/>
              </a:ext>
            </a:extLst>
          </p:cNvPr>
          <p:cNvGrpSpPr>
            <a:grpSpLocks/>
          </p:cNvGrpSpPr>
          <p:nvPr/>
        </p:nvGrpSpPr>
        <p:grpSpPr bwMode="auto">
          <a:xfrm>
            <a:off x="1203650" y="2961436"/>
            <a:ext cx="7389844" cy="3311348"/>
            <a:chOff x="1277817" y="3552089"/>
            <a:chExt cx="10532062" cy="4282622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455AFA3A-4689-C9EE-FDD7-61D5FE66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7" y="3552089"/>
              <a:ext cx="10532062" cy="42826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F59AA1B7-F1B4-312B-CB87-DBA3255F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1"/>
              <a:ext cx="10446520" cy="292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onPullDownRefresh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此时用户下拉触顶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onReachBottom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此时用户上拉触底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onPageScroll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此时用户正在滚动页面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滚动距离：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+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options.scrollTop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5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案例分析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配置文件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页面逻辑</a:t>
            </a:r>
          </a:p>
        </p:txBody>
      </p:sp>
    </p:spTree>
    <p:extLst>
      <p:ext uri="{BB962C8B-B14F-4D97-AF65-F5344CB8AC3E}">
        <p14:creationId xmlns:p14="http://schemas.microsoft.com/office/powerpoint/2010/main" val="3317136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36D7C-F4CD-0BEA-B149-1616C4C5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data =&gt;</a:t>
            </a:r>
            <a:r>
              <a:rPr lang="zh-CN" altLang="en-US" dirty="0"/>
              <a:t>页面初始数据</a:t>
            </a:r>
            <a:endParaRPr lang="en-US" altLang="zh-CN" dirty="0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F425AAD7-CA11-033A-F89A-24990108B644}"/>
              </a:ext>
            </a:extLst>
          </p:cNvPr>
          <p:cNvGrpSpPr>
            <a:grpSpLocks/>
          </p:cNvGrpSpPr>
          <p:nvPr/>
        </p:nvGrpSpPr>
        <p:grpSpPr bwMode="auto">
          <a:xfrm>
            <a:off x="1091683" y="2796095"/>
            <a:ext cx="3349687" cy="1987424"/>
            <a:chOff x="1277817" y="3552089"/>
            <a:chExt cx="6924923" cy="2570369"/>
          </a:xfrm>
        </p:grpSpPr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3E22EB14-CC0E-0AF2-FDD1-25932144B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7" y="3552089"/>
              <a:ext cx="6924923" cy="25703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671F80E9-332C-9611-4D1C-A2D33290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1"/>
              <a:ext cx="5499641" cy="245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message: 'Hello!'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  <p:grpSp>
        <p:nvGrpSpPr>
          <p:cNvPr id="16" name="组合 9">
            <a:extLst>
              <a:ext uri="{FF2B5EF4-FFF2-40B4-BE49-F238E27FC236}">
                <a16:creationId xmlns:a16="http://schemas.microsoft.com/office/drawing/2014/main" id="{EC0B5491-A762-8A3E-1BB3-E437649C197C}"/>
              </a:ext>
            </a:extLst>
          </p:cNvPr>
          <p:cNvGrpSpPr>
            <a:grpSpLocks/>
          </p:cNvGrpSpPr>
          <p:nvPr/>
        </p:nvGrpSpPr>
        <p:grpSpPr bwMode="auto">
          <a:xfrm>
            <a:off x="1112371" y="4880263"/>
            <a:ext cx="3786200" cy="615466"/>
            <a:chOff x="1277817" y="3552089"/>
            <a:chExt cx="7827341" cy="795993"/>
          </a:xfrm>
        </p:grpSpPr>
        <p:sp>
          <p:nvSpPr>
            <p:cNvPr id="17" name="矩形 10">
              <a:extLst>
                <a:ext uri="{FF2B5EF4-FFF2-40B4-BE49-F238E27FC236}">
                  <a16:creationId xmlns:a16="http://schemas.microsoft.com/office/drawing/2014/main" id="{2F4F4C5A-3BBA-887F-BB0F-CEB3D3CA8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7" y="3552089"/>
              <a:ext cx="6882156" cy="79599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8" name="矩形 11">
              <a:extLst>
                <a:ext uri="{FF2B5EF4-FFF2-40B4-BE49-F238E27FC236}">
                  <a16:creationId xmlns:a16="http://schemas.microsoft.com/office/drawing/2014/main" id="{B3EFE290-481A-2A72-9272-DAA6BA87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1"/>
              <a:ext cx="7741799" cy="540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 {{ message }}&lt;/view&gt;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5746E2-E1CE-825B-C860-C3BEB6628ADF}"/>
              </a:ext>
            </a:extLst>
          </p:cNvPr>
          <p:cNvSpPr txBox="1"/>
          <p:nvPr/>
        </p:nvSpPr>
        <p:spPr>
          <a:xfrm>
            <a:off x="3963178" y="2309143"/>
            <a:ext cx="613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数据绑定 </a:t>
            </a:r>
            <a:r>
              <a:rPr lang="en-US" altLang="zh-CN">
                <a:hlinkClick r:id="rId3"/>
              </a:rPr>
              <a:t>| </a:t>
            </a:r>
            <a:r>
              <a:rPr lang="zh-CN" altLang="en-US">
                <a:hlinkClick r:id="rId3"/>
              </a:rPr>
              <a:t>微信开放文档 </a:t>
            </a:r>
            <a:r>
              <a:rPr lang="en-US" altLang="zh-CN">
                <a:hlinkClick r:id="rId3"/>
              </a:rPr>
              <a:t>(qq.com)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757DE-326F-AD45-2A5D-1E3D0339D2AF}"/>
              </a:ext>
            </a:extLst>
          </p:cNvPr>
          <p:cNvSpPr txBox="1"/>
          <p:nvPr/>
        </p:nvSpPr>
        <p:spPr>
          <a:xfrm>
            <a:off x="5002413" y="296733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状态模式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单向数据流。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状态模式定义一个对象，改对象可以通过管理其状态的变化，从而实现应用程序做出相应的变化。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36D7C-F4CD-0BEA-B149-1616C4C5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76671" cy="15831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状态模式</a:t>
            </a:r>
            <a:r>
              <a:rPr lang="en-US" altLang="zh-CN" dirty="0"/>
              <a:t>-</a:t>
            </a:r>
            <a:r>
              <a:rPr lang="zh-CN" altLang="en-US" dirty="0"/>
              <a:t>单向数据流。</a:t>
            </a:r>
            <a:br>
              <a:rPr lang="zh-CN" altLang="en-US" dirty="0"/>
            </a:br>
            <a:r>
              <a:rPr lang="zh-CN" altLang="en-US" dirty="0"/>
              <a:t>状态模式定义一个对象，改对象可以通过管理其状态的变化，从而实现应用程序做出相应的变化。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66A4-85B3-970E-F4B9-3FC0EA12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0" y="3768091"/>
            <a:ext cx="5106113" cy="158311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6E7666F-61F9-63DE-A321-9FD837B5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69" y="5446252"/>
            <a:ext cx="5955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注意数据流向是单向的，即视图变化不会影响对象状态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981F2-FAD8-6221-E445-BFE031BE2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082" y="227791"/>
            <a:ext cx="5168217" cy="64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36D7C-F4CD-0BEA-B149-1616C4C5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76671" cy="2731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其实仅仅通过绑定数据实现视图的展示是不够的，一旦用户操作或者数据更新引起数据变化，视图需要同步更新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视图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由于用户操作，触发事件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事件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处理函数中，更新对象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和对象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的状态。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由于对象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状态变化，通知视图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更新</a:t>
            </a:r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5AE9C-7A84-B318-C312-8D338DC8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72"/>
          <a:stretch/>
        </p:blipFill>
        <p:spPr>
          <a:xfrm>
            <a:off x="562353" y="4328433"/>
            <a:ext cx="5838447" cy="1944351"/>
          </a:xfrm>
          <a:prstGeom prst="rect">
            <a:avLst/>
          </a:prstGeom>
        </p:spPr>
      </p:pic>
      <p:grpSp>
        <p:nvGrpSpPr>
          <p:cNvPr id="19" name="组合 9">
            <a:extLst>
              <a:ext uri="{FF2B5EF4-FFF2-40B4-BE49-F238E27FC236}">
                <a16:creationId xmlns:a16="http://schemas.microsoft.com/office/drawing/2014/main" id="{88265AAB-35B3-B015-0015-1966BA52C7FC}"/>
              </a:ext>
            </a:extLst>
          </p:cNvPr>
          <p:cNvGrpSpPr>
            <a:grpSpLocks/>
          </p:cNvGrpSpPr>
          <p:nvPr/>
        </p:nvGrpSpPr>
        <p:grpSpPr bwMode="auto">
          <a:xfrm>
            <a:off x="6768082" y="702882"/>
            <a:ext cx="4968806" cy="1583118"/>
            <a:chOff x="1277816" y="3552091"/>
            <a:chExt cx="8212634" cy="3142353"/>
          </a:xfrm>
        </p:grpSpPr>
        <p:sp>
          <p:nvSpPr>
            <p:cNvPr id="20" name="矩形 10">
              <a:extLst>
                <a:ext uri="{FF2B5EF4-FFF2-40B4-BE49-F238E27FC236}">
                  <a16:creationId xmlns:a16="http://schemas.microsoft.com/office/drawing/2014/main" id="{E5F5D6EA-A0D6-3E8A-E47B-E9AF9F0C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1"/>
              <a:ext cx="8127091" cy="20940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>
              <a:extLst>
                <a:ext uri="{FF2B5EF4-FFF2-40B4-BE49-F238E27FC236}">
                  <a16:creationId xmlns:a16="http://schemas.microsoft.com/office/drawing/2014/main" id="{9EA54603-9CAF-D4D3-2880-B88071FDD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7" y="3670950"/>
              <a:ext cx="8127093" cy="302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 {{ message }} &lt;/view&gt;</a:t>
              </a:r>
            </a:p>
          </p:txBody>
        </p:sp>
      </p:grpSp>
      <p:grpSp>
        <p:nvGrpSpPr>
          <p:cNvPr id="22" name="组合 9">
            <a:extLst>
              <a:ext uri="{FF2B5EF4-FFF2-40B4-BE49-F238E27FC236}">
                <a16:creationId xmlns:a16="http://schemas.microsoft.com/office/drawing/2014/main" id="{76BD0E0E-BCBD-5E1F-01A8-427A5EB2E816}"/>
              </a:ext>
            </a:extLst>
          </p:cNvPr>
          <p:cNvGrpSpPr>
            <a:grpSpLocks/>
          </p:cNvGrpSpPr>
          <p:nvPr/>
        </p:nvGrpSpPr>
        <p:grpSpPr bwMode="auto">
          <a:xfrm>
            <a:off x="6768082" y="1981632"/>
            <a:ext cx="4917051" cy="3910743"/>
            <a:chOff x="1277817" y="3552087"/>
            <a:chExt cx="10454864" cy="5465920"/>
          </a:xfrm>
        </p:grpSpPr>
        <p:sp>
          <p:nvSpPr>
            <p:cNvPr id="23" name="矩形 10">
              <a:extLst>
                <a:ext uri="{FF2B5EF4-FFF2-40B4-BE49-F238E27FC236}">
                  <a16:creationId xmlns:a16="http://schemas.microsoft.com/office/drawing/2014/main" id="{E5E5D996-DFBE-2290-1064-4839F6F3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7" y="3552087"/>
              <a:ext cx="10454864" cy="54659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4" name="矩形 11">
              <a:extLst>
                <a:ext uri="{FF2B5EF4-FFF2-40B4-BE49-F238E27FC236}">
                  <a16:creationId xmlns:a16="http://schemas.microsoft.com/office/drawing/2014/main" id="{89771B5A-0189-3361-EAD2-45525DE98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51"/>
              <a:ext cx="8127092" cy="523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data: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message: 'Hello!'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message:'changed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data'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4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5865" cy="2733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组件绑定事件：</a:t>
            </a: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AB1F3294-6055-D94B-0014-03272E586A0B}"/>
              </a:ext>
            </a:extLst>
          </p:cNvPr>
          <p:cNvGrpSpPr>
            <a:grpSpLocks/>
          </p:cNvGrpSpPr>
          <p:nvPr/>
        </p:nvGrpSpPr>
        <p:grpSpPr bwMode="auto">
          <a:xfrm>
            <a:off x="630239" y="2863198"/>
            <a:ext cx="4968806" cy="545440"/>
            <a:chOff x="1277816" y="3552091"/>
            <a:chExt cx="8212634" cy="2094078"/>
          </a:xfrm>
        </p:grpSpPr>
        <p:sp>
          <p:nvSpPr>
            <p:cNvPr id="4" name="矩形 10">
              <a:extLst>
                <a:ext uri="{FF2B5EF4-FFF2-40B4-BE49-F238E27FC236}">
                  <a16:creationId xmlns:a16="http://schemas.microsoft.com/office/drawing/2014/main" id="{379B25A8-E082-4742-4547-8E001B6E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6" y="3552091"/>
              <a:ext cx="8127091" cy="20940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08A26D42-4EB6-2A1C-CE18-C8D5DEBE9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7" y="3670952"/>
              <a:ext cx="8127093" cy="110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="compare"&gt;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</p:txBody>
        </p:sp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id="{1DF4B8A3-3899-4094-700E-4E2C22EBE517}"/>
              </a:ext>
            </a:extLst>
          </p:cNvPr>
          <p:cNvGrpSpPr>
            <a:grpSpLocks/>
          </p:cNvGrpSpPr>
          <p:nvPr/>
        </p:nvGrpSpPr>
        <p:grpSpPr bwMode="auto">
          <a:xfrm>
            <a:off x="630239" y="3619795"/>
            <a:ext cx="4917051" cy="1707986"/>
            <a:chOff x="1277817" y="3552087"/>
            <a:chExt cx="10454864" cy="2387197"/>
          </a:xfrm>
        </p:grpSpPr>
        <p:sp>
          <p:nvSpPr>
            <p:cNvPr id="7" name="矩形 10">
              <a:extLst>
                <a:ext uri="{FF2B5EF4-FFF2-40B4-BE49-F238E27FC236}">
                  <a16:creationId xmlns:a16="http://schemas.microsoft.com/office/drawing/2014/main" id="{93C126BB-D063-AA5E-CBD5-40651996E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7" y="3552087"/>
              <a:ext cx="10454864" cy="23871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C367B41B-69B4-0C86-131C-BD0AD8E2B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51"/>
              <a:ext cx="8127092" cy="2133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compare: function 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比较按钮被单击了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console.log(e)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31">
            <a:extLst>
              <a:ext uri="{FF2B5EF4-FFF2-40B4-BE49-F238E27FC236}">
                <a16:creationId xmlns:a16="http://schemas.microsoft.com/office/drawing/2014/main" id="{E76180CB-6BE0-B82F-E4B8-22BFA49968A9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 flipV="1">
            <a:off x="5599044" y="2971692"/>
            <a:ext cx="438715" cy="221456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AA1EC281-B756-B87C-326F-44280E18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759" y="2750236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Index.wxml</a:t>
            </a:r>
            <a:endParaRPr lang="en-US" altLang="zh-CN" dirty="0"/>
          </a:p>
        </p:txBody>
      </p:sp>
      <p:cxnSp>
        <p:nvCxnSpPr>
          <p:cNvPr id="11" name="直接箭头连接符 31">
            <a:extLst>
              <a:ext uri="{FF2B5EF4-FFF2-40B4-BE49-F238E27FC236}">
                <a16:creationId xmlns:a16="http://schemas.microsoft.com/office/drawing/2014/main" id="{20D59B18-57C5-2DBE-F731-6B5EFC970A4B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V="1">
            <a:off x="5547290" y="4192970"/>
            <a:ext cx="438715" cy="221456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72E4C530-DF62-3DC6-D8DD-C4233E34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005" y="3971514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Index.js</a:t>
            </a:r>
          </a:p>
        </p:txBody>
      </p:sp>
      <p:pic>
        <p:nvPicPr>
          <p:cNvPr id="13" name="Picture 7" descr="22222">
            <a:extLst>
              <a:ext uri="{FF2B5EF4-FFF2-40B4-BE49-F238E27FC236}">
                <a16:creationId xmlns:a16="http://schemas.microsoft.com/office/drawing/2014/main" id="{EFD056C6-1492-6E61-FE37-4E3FFEE9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73" y="637753"/>
            <a:ext cx="5456127" cy="10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8F13E2EB-10F0-F4CE-CC30-4425CBE32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84177"/>
              </p:ext>
            </p:extLst>
          </p:nvPr>
        </p:nvGraphicFramePr>
        <p:xfrm>
          <a:off x="7625194" y="1891639"/>
          <a:ext cx="4411295" cy="2441934"/>
        </p:xfrm>
        <a:graphic>
          <a:graphicData uri="http://schemas.openxmlformats.org/drawingml/2006/table">
            <a:tbl>
              <a:tblPr firstRow="1" bandRow="1"/>
              <a:tblGrid>
                <a:gridCol w="108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/>
                          <a:ea typeface="宋体"/>
                        </a:rPr>
                        <a:t>type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Times New Roman"/>
                          <a:ea typeface="宋体"/>
                        </a:rPr>
                        <a:t>事件类型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     </a:t>
                      </a:r>
                      <a:r>
                        <a:rPr lang="en-US" altLang="zh-CN" sz="1100" kern="1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timeStamp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	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Times New Roman"/>
                          <a:ea typeface="宋体"/>
                        </a:rPr>
                        <a:t>事件生成时间戳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/>
                          <a:ea typeface="宋体"/>
                        </a:rPr>
                        <a:t>target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Times New Roman"/>
                          <a:ea typeface="宋体"/>
                        </a:rPr>
                        <a:t>触发事件的组件的一些属性值集合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err="1">
                          <a:effectLst/>
                          <a:latin typeface="Times New Roman"/>
                          <a:ea typeface="宋体"/>
                        </a:rPr>
                        <a:t>currentTarget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Times New Roman"/>
                          <a:ea typeface="宋体"/>
                        </a:rPr>
                        <a:t>当前组件的一些属性集合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/>
                          <a:ea typeface="宋体"/>
                        </a:rPr>
                        <a:t>detail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Times New Roman"/>
                          <a:ea typeface="宋体"/>
                        </a:rPr>
                        <a:t>额外的信息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3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5865" cy="2733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对比</a:t>
            </a:r>
            <a:r>
              <a:rPr lang="en-US" altLang="zh-CN" dirty="0" err="1"/>
              <a:t>e.target</a:t>
            </a:r>
            <a:r>
              <a:rPr lang="zh-CN" altLang="en-US" dirty="0"/>
              <a:t>和</a:t>
            </a:r>
            <a:r>
              <a:rPr lang="en-US" altLang="zh-CN" dirty="0" err="1"/>
              <a:t>e.currentTarget</a:t>
            </a:r>
            <a:r>
              <a:rPr lang="zh-CN" altLang="en-US" dirty="0"/>
              <a:t>：</a:t>
            </a:r>
          </a:p>
        </p:txBody>
      </p:sp>
      <p:grpSp>
        <p:nvGrpSpPr>
          <p:cNvPr id="15" name="组合 9">
            <a:extLst>
              <a:ext uri="{FF2B5EF4-FFF2-40B4-BE49-F238E27FC236}">
                <a16:creationId xmlns:a16="http://schemas.microsoft.com/office/drawing/2014/main" id="{C3D0B121-49E6-0C8B-A4FB-EA0E9E4FD6B1}"/>
              </a:ext>
            </a:extLst>
          </p:cNvPr>
          <p:cNvGrpSpPr>
            <a:grpSpLocks/>
          </p:cNvGrpSpPr>
          <p:nvPr/>
        </p:nvGrpSpPr>
        <p:grpSpPr bwMode="auto">
          <a:xfrm>
            <a:off x="855695" y="2913682"/>
            <a:ext cx="6028288" cy="3065062"/>
            <a:chOff x="1363356" y="3552087"/>
            <a:chExt cx="9652177" cy="5919512"/>
          </a:xfrm>
        </p:grpSpPr>
        <p:sp>
          <p:nvSpPr>
            <p:cNvPr id="16" name="矩形 10">
              <a:extLst>
                <a:ext uri="{FF2B5EF4-FFF2-40B4-BE49-F238E27FC236}">
                  <a16:creationId xmlns:a16="http://schemas.microsoft.com/office/drawing/2014/main" id="{25184D86-FBAF-ACD1-F164-962374A63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6" y="3552087"/>
              <a:ext cx="9213900" cy="56535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1">
              <a:extLst>
                <a:ext uri="{FF2B5EF4-FFF2-40B4-BE49-F238E27FC236}">
                  <a16:creationId xmlns:a16="http://schemas.microsoft.com/office/drawing/2014/main" id="{F0229746-8CEC-8C29-3FD2-B5CF0F45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6" y="3670952"/>
              <a:ext cx="9652177" cy="5800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id="outer"&gt;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outer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id="inner"&gt;inner&lt;/view&gt;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console.log(e.target.id + '-' + e.currentTarget.id)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20">
            <a:extLst>
              <a:ext uri="{FF2B5EF4-FFF2-40B4-BE49-F238E27FC236}">
                <a16:creationId xmlns:a16="http://schemas.microsoft.com/office/drawing/2014/main" id="{06DBDC30-4E97-3819-10E2-F757F92B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371" y="4910757"/>
            <a:ext cx="1174750" cy="3127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0" name="直接箭头连接符 21">
            <a:extLst>
              <a:ext uri="{FF2B5EF4-FFF2-40B4-BE49-F238E27FC236}">
                <a16:creationId xmlns:a16="http://schemas.microsoft.com/office/drawing/2014/main" id="{357EAD1D-654C-3C5F-31B0-23C5F1E507F8}"/>
              </a:ext>
            </a:extLst>
          </p:cNvPr>
          <p:cNvCxnSpPr>
            <a:cxnSpLocks noChangeShapeType="1"/>
            <a:stCxn id="18" idx="2"/>
            <a:endCxn id="21" idx="0"/>
          </p:cNvCxnSpPr>
          <p:nvPr/>
        </p:nvCxnSpPr>
        <p:spPr bwMode="auto">
          <a:xfrm flipH="1">
            <a:off x="2822514" y="5223494"/>
            <a:ext cx="2232" cy="76517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15">
            <a:extLst>
              <a:ext uri="{FF2B5EF4-FFF2-40B4-BE49-F238E27FC236}">
                <a16:creationId xmlns:a16="http://schemas.microsoft.com/office/drawing/2014/main" id="{526B0F4C-7678-3C64-65D6-F4589637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91" y="5988669"/>
            <a:ext cx="2360645" cy="681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kern="100" dirty="0">
                <a:latin typeface="Times New Roman"/>
                <a:ea typeface="宋体"/>
              </a:rPr>
              <a:t>触发事件的组件的一些属性值集合</a:t>
            </a:r>
          </a:p>
        </p:txBody>
      </p:sp>
      <p:sp>
        <p:nvSpPr>
          <p:cNvPr id="22" name="圆角矩形 23">
            <a:extLst>
              <a:ext uri="{FF2B5EF4-FFF2-40B4-BE49-F238E27FC236}">
                <a16:creationId xmlns:a16="http://schemas.microsoft.com/office/drawing/2014/main" id="{3B8D72B4-EF46-57F0-AA0D-F615CD30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158" y="4931394"/>
            <a:ext cx="1985963" cy="3127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3" name="直接箭头连接符 24">
            <a:extLst>
              <a:ext uri="{FF2B5EF4-FFF2-40B4-BE49-F238E27FC236}">
                <a16:creationId xmlns:a16="http://schemas.microsoft.com/office/drawing/2014/main" id="{65FD0B42-17A5-EC2C-0CE3-7EDB9F53D14C}"/>
              </a:ext>
            </a:extLst>
          </p:cNvPr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5086140" y="5244132"/>
            <a:ext cx="358273" cy="74453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>
            <a:extLst>
              <a:ext uri="{FF2B5EF4-FFF2-40B4-BE49-F238E27FC236}">
                <a16:creationId xmlns:a16="http://schemas.microsoft.com/office/drawing/2014/main" id="{138558C0-C50C-81B4-0EB4-6B9EF266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90" y="5988669"/>
            <a:ext cx="2360645" cy="681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kern="100" dirty="0">
                <a:latin typeface="Times New Roman"/>
                <a:ea typeface="宋体"/>
              </a:rPr>
              <a:t>当前组件的一些属性集合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F3C27B7-BD04-65C0-4D34-48BD3DE7B0CE}"/>
              </a:ext>
            </a:extLst>
          </p:cNvPr>
          <p:cNvSpPr txBox="1">
            <a:spLocks/>
          </p:cNvSpPr>
          <p:nvPr/>
        </p:nvSpPr>
        <p:spPr>
          <a:xfrm>
            <a:off x="6883983" y="1335024"/>
            <a:ext cx="4975865" cy="27338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生命周期回调函数的区别分析如下：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点击</a:t>
            </a:r>
            <a:r>
              <a:rPr lang="en-US" altLang="zh-CN" dirty="0"/>
              <a:t>outer =&gt; outer – outer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点击</a:t>
            </a:r>
            <a:r>
              <a:rPr lang="en-US" altLang="zh-CN" dirty="0"/>
              <a:t>inner =&gt; inner - outer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6A9481-A7B7-56FA-A58F-F39CE9ACB06D}"/>
              </a:ext>
            </a:extLst>
          </p:cNvPr>
          <p:cNvSpPr txBox="1"/>
          <p:nvPr/>
        </p:nvSpPr>
        <p:spPr>
          <a:xfrm>
            <a:off x="7938508" y="3777192"/>
            <a:ext cx="3153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冒泡事件是指当一个组件上的事件被触发后，事件会向父节点传递，而非冒泡事件不会向父节点传递。</a:t>
            </a:r>
            <a:endParaRPr lang="en-US" dirty="0"/>
          </a:p>
        </p:txBody>
      </p:sp>
      <p:cxnSp>
        <p:nvCxnSpPr>
          <p:cNvPr id="37" name="直接箭头连接符 24">
            <a:extLst>
              <a:ext uri="{FF2B5EF4-FFF2-40B4-BE49-F238E27FC236}">
                <a16:creationId xmlns:a16="http://schemas.microsoft.com/office/drawing/2014/main" id="{78861FE3-3F3D-3F95-D528-007B78F7954F}"/>
              </a:ext>
            </a:extLst>
          </p:cNvPr>
          <p:cNvCxnSpPr>
            <a:cxnSpLocks noChangeShapeType="1"/>
            <a:endCxn id="36" idx="1"/>
          </p:cNvCxnSpPr>
          <p:nvPr/>
        </p:nvCxnSpPr>
        <p:spPr bwMode="auto">
          <a:xfrm flipV="1">
            <a:off x="6624735" y="4377357"/>
            <a:ext cx="1313773" cy="1927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9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5865" cy="2733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常见冒泡函数</a:t>
            </a:r>
          </a:p>
        </p:txBody>
      </p:sp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5D4DF8E2-7853-9806-6836-3EE341FC1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69584"/>
              </p:ext>
            </p:extLst>
          </p:nvPr>
        </p:nvGraphicFramePr>
        <p:xfrm>
          <a:off x="956356" y="2912447"/>
          <a:ext cx="10081758" cy="3479021"/>
        </p:xfrm>
        <a:graphic>
          <a:graphicData uri="http://schemas.openxmlformats.org/drawingml/2006/table">
            <a:tbl>
              <a:tblPr firstRow="1" bandRow="1"/>
              <a:tblGrid>
                <a:gridCol w="298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touchstart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手指触摸动作开始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touchmove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手指触摸后移动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touchcan</a:t>
                      </a:r>
                      <a:r>
                        <a:rPr lang="en-US" altLang="zh-CN" sz="1200" kern="100" dirty="0" err="1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el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手指触摸动作被打断，如来电提醒，弹窗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touchend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手指触摸动作结束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tap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手指触摸后马上离开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longpress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手指触摸后，超过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350ms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再离开。如果指定了事件回调函数并触发了这个事件，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tap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事件将不被触发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5865" cy="1499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组件绑定事件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Bind: </a:t>
            </a:r>
            <a:r>
              <a:rPr lang="zh-CN" altLang="en-US" dirty="0"/>
              <a:t>不会阻止冒泡事件向上冒泡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 Catch</a:t>
            </a:r>
            <a:r>
              <a:rPr lang="zh-CN" altLang="en-US" dirty="0"/>
              <a:t>：可以阻止事件向上冒泡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24F79F64-6FAC-E0BD-AA2E-F31E7AC12B80}"/>
              </a:ext>
            </a:extLst>
          </p:cNvPr>
          <p:cNvGrpSpPr>
            <a:grpSpLocks/>
          </p:cNvGrpSpPr>
          <p:nvPr/>
        </p:nvGrpSpPr>
        <p:grpSpPr bwMode="auto">
          <a:xfrm>
            <a:off x="883687" y="3785616"/>
            <a:ext cx="6028288" cy="2927350"/>
            <a:chOff x="1363356" y="3552087"/>
            <a:chExt cx="9652177" cy="5653551"/>
          </a:xfrm>
        </p:grpSpPr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89042FB3-DA99-EF98-D5A0-4C507DD1F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6" y="3552087"/>
              <a:ext cx="9213900" cy="56535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F4608ABF-51A5-B100-3696-C80BCD70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6" y="3670951"/>
              <a:ext cx="9652177" cy="5186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outerTap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outer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catchtap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middleTap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middle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&lt;view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innerTap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"&gt;inner&lt;/view&gt;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CBB4F221-770B-E69C-0FE5-BC9509BD080A}"/>
              </a:ext>
            </a:extLst>
          </p:cNvPr>
          <p:cNvGrpSpPr>
            <a:grpSpLocks/>
          </p:cNvGrpSpPr>
          <p:nvPr/>
        </p:nvGrpSpPr>
        <p:grpSpPr bwMode="auto">
          <a:xfrm>
            <a:off x="7052416" y="2512154"/>
            <a:ext cx="4256088" cy="2887663"/>
            <a:chOff x="1790700" y="3051175"/>
            <a:chExt cx="4256088" cy="2887663"/>
          </a:xfrm>
        </p:grpSpPr>
        <p:sp>
          <p:nvSpPr>
            <p:cNvPr id="9" name="椭圆 2">
              <a:extLst>
                <a:ext uri="{FF2B5EF4-FFF2-40B4-BE49-F238E27FC236}">
                  <a16:creationId xmlns:a16="http://schemas.microsoft.com/office/drawing/2014/main" id="{788F28B3-025D-109E-0ACE-2DFEFF03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5051425"/>
              <a:ext cx="1577975" cy="887413"/>
            </a:xfrm>
            <a:prstGeom prst="ellipse">
              <a:avLst/>
            </a:prstGeom>
            <a:solidFill>
              <a:srgbClr val="29C7FF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0" name="椭圆 26">
              <a:extLst>
                <a:ext uri="{FF2B5EF4-FFF2-40B4-BE49-F238E27FC236}">
                  <a16:creationId xmlns:a16="http://schemas.microsoft.com/office/drawing/2014/main" id="{5D1C1683-5A92-4D50-6A20-7339BFFF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688" y="3051175"/>
              <a:ext cx="2070100" cy="1343025"/>
            </a:xfrm>
            <a:prstGeom prst="ellipse">
              <a:avLst/>
            </a:prstGeom>
            <a:solidFill>
              <a:srgbClr val="29C7FF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椭圆 27">
              <a:extLst>
                <a:ext uri="{FF2B5EF4-FFF2-40B4-BE49-F238E27FC236}">
                  <a16:creationId xmlns:a16="http://schemas.microsoft.com/office/drawing/2014/main" id="{BA3E73E8-608C-CB36-DFAE-5791DA88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4159250"/>
              <a:ext cx="2035175" cy="1150938"/>
            </a:xfrm>
            <a:prstGeom prst="ellipse">
              <a:avLst/>
            </a:prstGeom>
            <a:solidFill>
              <a:srgbClr val="29C7FF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2C6939D9-B637-DACA-D5F0-D43DFC01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984" y="5260079"/>
              <a:ext cx="133667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</a:rPr>
                <a:t>单击</a:t>
              </a:r>
              <a:r>
                <a:rPr lang="en-US" altLang="zh-CN" sz="1200" dirty="0">
                  <a:solidFill>
                    <a:schemeClr val="bg1"/>
                  </a:solidFill>
                </a:rPr>
                <a:t>middle</a:t>
              </a:r>
              <a:r>
                <a:rPr lang="zh-CN" altLang="en-US" sz="1200" dirty="0">
                  <a:solidFill>
                    <a:schemeClr val="bg1"/>
                  </a:solidFill>
                </a:rPr>
                <a:t>触发</a:t>
              </a:r>
              <a:r>
                <a:rPr lang="en-US" altLang="zh-CN" sz="1200" dirty="0">
                  <a:solidFill>
                    <a:schemeClr val="bg1"/>
                  </a:solidFill>
                </a:rPr>
                <a:t>middle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30">
              <a:extLst>
                <a:ext uri="{FF2B5EF4-FFF2-40B4-BE49-F238E27FC236}">
                  <a16:creationId xmlns:a16="http://schemas.microsoft.com/office/drawing/2014/main" id="{EB7697EA-EC47-F6B5-4499-E467D5ED7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638" y="4521200"/>
              <a:ext cx="15462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</a:rPr>
                <a:t>单击</a:t>
              </a:r>
              <a:r>
                <a:rPr lang="en-US" altLang="zh-CN" sz="1200">
                  <a:solidFill>
                    <a:schemeClr val="bg1"/>
                  </a:solidFill>
                </a:rPr>
                <a:t>inner</a:t>
              </a:r>
              <a:r>
                <a:rPr lang="zh-CN" altLang="en-US" sz="1200">
                  <a:solidFill>
                    <a:schemeClr val="bg1"/>
                  </a:solidFill>
                </a:rPr>
                <a:t>触发</a:t>
              </a:r>
              <a:r>
                <a:rPr lang="en-US" altLang="zh-CN" sz="1200">
                  <a:solidFill>
                    <a:schemeClr val="bg1"/>
                  </a:solidFill>
                </a:rPr>
                <a:t>middle</a:t>
              </a:r>
              <a:r>
                <a:rPr lang="zh-CN" altLang="en-US" sz="1200">
                  <a:solidFill>
                    <a:schemeClr val="bg1"/>
                  </a:solidFill>
                </a:rPr>
                <a:t>、</a:t>
              </a:r>
              <a:r>
                <a:rPr lang="en-US" altLang="zh-CN" sz="1200">
                  <a:solidFill>
                    <a:schemeClr val="bg1"/>
                  </a:solidFill>
                </a:rPr>
                <a:t>inner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4" name="TextBox 31">
              <a:extLst>
                <a:ext uri="{FF2B5EF4-FFF2-40B4-BE49-F238E27FC236}">
                  <a16:creationId xmlns:a16="http://schemas.microsoft.com/office/drawing/2014/main" id="{1B81B039-3927-9002-9BAE-5B23E0601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300" y="3611563"/>
              <a:ext cx="16065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</a:rPr>
                <a:t>单击</a:t>
              </a:r>
              <a:r>
                <a:rPr lang="en-US" altLang="zh-CN" sz="1200">
                  <a:solidFill>
                    <a:schemeClr val="bg1"/>
                  </a:solidFill>
                </a:rPr>
                <a:t>outer</a:t>
              </a:r>
              <a:r>
                <a:rPr lang="zh-CN" altLang="en-US" sz="1200">
                  <a:solidFill>
                    <a:schemeClr val="bg1"/>
                  </a:solidFill>
                </a:rPr>
                <a:t>触发</a:t>
              </a:r>
              <a:r>
                <a:rPr lang="en-US" altLang="zh-CN" sz="1200">
                  <a:solidFill>
                    <a:schemeClr val="bg1"/>
                  </a:solidFill>
                </a:rPr>
                <a:t>outer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5" name="肘形连接符 29">
              <a:extLst>
                <a:ext uri="{FF2B5EF4-FFF2-40B4-BE49-F238E27FC236}">
                  <a16:creationId xmlns:a16="http://schemas.microsoft.com/office/drawing/2014/main" id="{A8AE8659-D481-3870-B668-C4B03313B414}"/>
                </a:ext>
              </a:extLst>
            </p:cNvPr>
            <p:cNvCxnSpPr>
              <a:cxnSpLocks noChangeShapeType="1"/>
              <a:stCxn id="9" idx="0"/>
              <a:endCxn id="11" idx="0"/>
            </p:cNvCxnSpPr>
            <p:nvPr/>
          </p:nvCxnSpPr>
          <p:spPr bwMode="auto">
            <a:xfrm rot="5400000" flipH="1" flipV="1">
              <a:off x="2742406" y="3996532"/>
              <a:ext cx="892175" cy="1217612"/>
            </a:xfrm>
            <a:prstGeom prst="bentConnector3">
              <a:avLst>
                <a:gd name="adj1" fmla="val 125602"/>
              </a:avLst>
            </a:prstGeom>
            <a:noFill/>
            <a:ln w="12700" algn="ctr">
              <a:solidFill>
                <a:srgbClr val="FF0000">
                  <a:alpha val="54117"/>
                </a:srgb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肘形连接符 33">
              <a:extLst>
                <a:ext uri="{FF2B5EF4-FFF2-40B4-BE49-F238E27FC236}">
                  <a16:creationId xmlns:a16="http://schemas.microsoft.com/office/drawing/2014/main" id="{443A499A-D933-700C-AA5D-D1E9AF13F2AD}"/>
                </a:ext>
              </a:extLst>
            </p:cNvPr>
            <p:cNvCxnSpPr>
              <a:cxnSpLocks noChangeShapeType="1"/>
              <a:stCxn id="11" idx="0"/>
              <a:endCxn id="10" idx="0"/>
            </p:cNvCxnSpPr>
            <p:nvPr/>
          </p:nvCxnSpPr>
          <p:spPr bwMode="auto">
            <a:xfrm rot="5400000" flipH="1" flipV="1">
              <a:off x="3850481" y="2997994"/>
              <a:ext cx="1108075" cy="1214438"/>
            </a:xfrm>
            <a:prstGeom prst="bentConnector3">
              <a:avLst>
                <a:gd name="adj1" fmla="val 120639"/>
              </a:avLst>
            </a:prstGeom>
            <a:noFill/>
            <a:ln w="12700" algn="ctr">
              <a:solidFill>
                <a:srgbClr val="FF0000">
                  <a:alpha val="54117"/>
                </a:srgb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986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app.js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输入关键词</a:t>
            </a:r>
            <a:r>
              <a:rPr lang="en-US" altLang="zh-CN" dirty="0"/>
              <a:t>app,</a:t>
            </a:r>
            <a:r>
              <a:rPr lang="zh-CN" altLang="en-US" dirty="0"/>
              <a:t>并</a:t>
            </a:r>
            <a:r>
              <a:rPr lang="en-US" altLang="zh-CN" dirty="0"/>
              <a:t>enter,</a:t>
            </a:r>
            <a:r>
              <a:rPr lang="zh-CN" altLang="en-US" dirty="0"/>
              <a:t>让其自动补全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E03C21-1137-ADA0-5792-3264B60E1BEE}"/>
              </a:ext>
            </a:extLst>
          </p:cNvPr>
          <p:cNvSpPr/>
          <p:nvPr/>
        </p:nvSpPr>
        <p:spPr>
          <a:xfrm>
            <a:off x="5664748" y="3680925"/>
            <a:ext cx="575441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05ED-31F5-11DA-E216-39A9943B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38" y="3126766"/>
            <a:ext cx="3853513" cy="3582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F2FA2-5115-5395-7369-25CCE784A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251" y="268680"/>
            <a:ext cx="2735887" cy="6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8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272410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app.js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App()</a:t>
            </a:r>
            <a:r>
              <a:rPr lang="zh-CN" altLang="en-US" dirty="0"/>
              <a:t>函数中还可以保存一些在所有页面中共享的数据：</a:t>
            </a:r>
          </a:p>
        </p:txBody>
      </p:sp>
      <p:grpSp>
        <p:nvGrpSpPr>
          <p:cNvPr id="3" name="组合 16">
            <a:extLst>
              <a:ext uri="{FF2B5EF4-FFF2-40B4-BE49-F238E27FC236}">
                <a16:creationId xmlns:a16="http://schemas.microsoft.com/office/drawing/2014/main" id="{187FA993-8DE9-AA8D-9350-AFCDCF2501B7}"/>
              </a:ext>
            </a:extLst>
          </p:cNvPr>
          <p:cNvGrpSpPr>
            <a:grpSpLocks/>
          </p:cNvGrpSpPr>
          <p:nvPr/>
        </p:nvGrpSpPr>
        <p:grpSpPr bwMode="auto">
          <a:xfrm>
            <a:off x="1292742" y="3595525"/>
            <a:ext cx="3402012" cy="2845853"/>
            <a:chOff x="1157003" y="2484208"/>
            <a:chExt cx="18073287" cy="14971176"/>
          </a:xfrm>
        </p:grpSpPr>
        <p:sp>
          <p:nvSpPr>
            <p:cNvPr id="4" name="矩形 17">
              <a:extLst>
                <a:ext uri="{FF2B5EF4-FFF2-40B4-BE49-F238E27FC236}">
                  <a16:creationId xmlns:a16="http://schemas.microsoft.com/office/drawing/2014/main" id="{1A6ACDE4-7A3C-2A5A-C4AC-E3020220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3" y="2484208"/>
              <a:ext cx="18073287" cy="149711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8">
              <a:extLst>
                <a:ext uri="{FF2B5EF4-FFF2-40B4-BE49-F238E27FC236}">
                  <a16:creationId xmlns:a16="http://schemas.microsoft.com/office/drawing/2014/main" id="{66F5E176-AE1E-0606-AAAF-8DF739376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1" y="3670954"/>
              <a:ext cx="17077598" cy="11962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123,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test: function() {console.log('test')}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23">
            <a:extLst>
              <a:ext uri="{FF2B5EF4-FFF2-40B4-BE49-F238E27FC236}">
                <a16:creationId xmlns:a16="http://schemas.microsoft.com/office/drawing/2014/main" id="{122FF455-D171-C887-4439-33CF6C0AF61C}"/>
              </a:ext>
            </a:extLst>
          </p:cNvPr>
          <p:cNvGrpSpPr>
            <a:grpSpLocks/>
          </p:cNvGrpSpPr>
          <p:nvPr/>
        </p:nvGrpSpPr>
        <p:grpSpPr bwMode="auto">
          <a:xfrm>
            <a:off x="4997966" y="3628069"/>
            <a:ext cx="3149600" cy="2333625"/>
            <a:chOff x="1157008" y="2484200"/>
            <a:chExt cx="13337243" cy="12876714"/>
          </a:xfrm>
        </p:grpSpPr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5E4E5B09-9E23-0264-F18F-7ADA1633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8" y="2484200"/>
              <a:ext cx="13216436" cy="128767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96C6EFCB-6B46-60C8-88F2-489061E42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4" y="3670952"/>
              <a:ext cx="13130897" cy="909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onReady: function ()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var app = getApp()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console.log(app.num)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app.test()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D85EF531-A166-6D73-374B-F43431A0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154" y="3237544"/>
            <a:ext cx="13716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注册数据</a:t>
            </a:r>
            <a:endParaRPr lang="en-US" altLang="zh-CN"/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9CA458EF-9B00-E0FE-F40F-73C21EA1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578" y="3278819"/>
            <a:ext cx="1508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打印数据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4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138621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 实现比较功能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给两个</a:t>
            </a:r>
            <a:r>
              <a:rPr lang="en-US" altLang="zh-CN" dirty="0"/>
              <a:t>input</a:t>
            </a:r>
            <a:r>
              <a:rPr lang="zh-CN" altLang="en-US" dirty="0"/>
              <a:t>组件 绑定不同事件</a:t>
            </a:r>
            <a:r>
              <a:rPr lang="en-US" altLang="zh-CN" dirty="0"/>
              <a:t>num1Change</a:t>
            </a:r>
            <a:r>
              <a:rPr lang="zh-CN" altLang="en-US" dirty="0"/>
              <a:t>、</a:t>
            </a:r>
            <a:r>
              <a:rPr lang="en-US" altLang="zh-CN" dirty="0"/>
              <a:t>num2Change</a:t>
            </a:r>
            <a:r>
              <a:rPr lang="zh-CN" altLang="en-US" dirty="0"/>
              <a:t>：</a:t>
            </a:r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0906CB97-062E-76EF-24C2-E2F14B835C70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3545967"/>
            <a:ext cx="3742693" cy="2935287"/>
            <a:chOff x="287852" y="3231927"/>
            <a:chExt cx="19703872" cy="14971176"/>
          </a:xfrm>
        </p:grpSpPr>
        <p:sp>
          <p:nvSpPr>
            <p:cNvPr id="10" name="矩形 16">
              <a:extLst>
                <a:ext uri="{FF2B5EF4-FFF2-40B4-BE49-F238E27FC236}">
                  <a16:creationId xmlns:a16="http://schemas.microsoft.com/office/drawing/2014/main" id="{4CD43609-1198-2DF7-3483-A963D7DA4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52" y="3231927"/>
              <a:ext cx="18969036" cy="149711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7">
              <a:extLst>
                <a:ext uri="{FF2B5EF4-FFF2-40B4-BE49-F238E27FC236}">
                  <a16:creationId xmlns:a16="http://schemas.microsoft.com/office/drawing/2014/main" id="{B219E5C9-0B79-17CC-9650-9401960C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52" y="3670955"/>
              <a:ext cx="19703872" cy="13435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="num1change“/&gt;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="num2change" 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&lt;text&gt;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{{result}}&lt;/text&gt;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8">
            <a:extLst>
              <a:ext uri="{FF2B5EF4-FFF2-40B4-BE49-F238E27FC236}">
                <a16:creationId xmlns:a16="http://schemas.microsoft.com/office/drawing/2014/main" id="{810B5A5F-874C-F826-CD08-12732578DC40}"/>
              </a:ext>
            </a:extLst>
          </p:cNvPr>
          <p:cNvGrpSpPr>
            <a:grpSpLocks/>
          </p:cNvGrpSpPr>
          <p:nvPr/>
        </p:nvGrpSpPr>
        <p:grpSpPr bwMode="auto">
          <a:xfrm>
            <a:off x="4835948" y="3573438"/>
            <a:ext cx="4266380" cy="2907816"/>
            <a:chOff x="1157008" y="2484200"/>
            <a:chExt cx="14570432" cy="14558571"/>
          </a:xfrm>
        </p:grpSpPr>
        <p:sp>
          <p:nvSpPr>
            <p:cNvPr id="15" name="矩形 19">
              <a:extLst>
                <a:ext uri="{FF2B5EF4-FFF2-40B4-BE49-F238E27FC236}">
                  <a16:creationId xmlns:a16="http://schemas.microsoft.com/office/drawing/2014/main" id="{F7F2E4CA-71F1-8213-F457-3258F850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8" y="2484200"/>
              <a:ext cx="13857660" cy="145585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20">
              <a:extLst>
                <a:ext uri="{FF2B5EF4-FFF2-40B4-BE49-F238E27FC236}">
                  <a16:creationId xmlns:a16="http://schemas.microsoft.com/office/drawing/2014/main" id="{FB30406A-6447-EFDE-D452-F46FB6C2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085" y="3132858"/>
              <a:ext cx="14334355" cy="13804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num1: 0, //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num2: 0, //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num1change: function 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this.num1 = Number(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num2change: function 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this.num2 = Number(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174B17E3-10D4-8FCC-DAC9-16900B35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219" y="3208182"/>
            <a:ext cx="13716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事件绑定</a:t>
            </a:r>
            <a:endParaRPr lang="en-US" altLang="zh-CN" dirty="0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ABFE6B0F-70DE-FEAB-4D58-22AA45B0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496" y="3213429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57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比较数字大小实现效果如右侧：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输入第</a:t>
            </a:r>
            <a:r>
              <a:rPr lang="en-US" altLang="zh-CN" dirty="0"/>
              <a:t>1</a:t>
            </a:r>
            <a:r>
              <a:rPr lang="zh-CN" altLang="en-US" dirty="0"/>
              <a:t>个数；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输入第</a:t>
            </a:r>
            <a:r>
              <a:rPr lang="en-US" altLang="zh-CN" dirty="0"/>
              <a:t>2</a:t>
            </a:r>
            <a:r>
              <a:rPr lang="zh-CN" altLang="en-US" dirty="0"/>
              <a:t>个数；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单击比较按钮；</a:t>
            </a:r>
            <a:endParaRPr lang="en-US" altLang="zh-CN" dirty="0"/>
          </a:p>
        </p:txBody>
      </p:sp>
      <p:pic>
        <p:nvPicPr>
          <p:cNvPr id="5" name="Picture 8" descr="无标sdf题">
            <a:extLst>
              <a:ext uri="{FF2B5EF4-FFF2-40B4-BE49-F238E27FC236}">
                <a16:creationId xmlns:a16="http://schemas.microsoft.com/office/drawing/2014/main" id="{D923E350-2D5A-ABA9-75C1-BD321572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409" y="1335024"/>
            <a:ext cx="2595600" cy="459628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138621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 实现比较功能</a:t>
            </a:r>
            <a:endParaRPr lang="en-US" altLang="zh-CN" dirty="0"/>
          </a:p>
        </p:txBody>
      </p:sp>
      <p:grpSp>
        <p:nvGrpSpPr>
          <p:cNvPr id="21" name="组合 15">
            <a:extLst>
              <a:ext uri="{FF2B5EF4-FFF2-40B4-BE49-F238E27FC236}">
                <a16:creationId xmlns:a16="http://schemas.microsoft.com/office/drawing/2014/main" id="{130CC633-7C2F-089B-C1EF-2497B9155F9F}"/>
              </a:ext>
            </a:extLst>
          </p:cNvPr>
          <p:cNvGrpSpPr>
            <a:grpSpLocks/>
          </p:cNvGrpSpPr>
          <p:nvPr/>
        </p:nvGrpSpPr>
        <p:grpSpPr bwMode="auto">
          <a:xfrm>
            <a:off x="2551016" y="2934050"/>
            <a:ext cx="4259263" cy="3678238"/>
            <a:chOff x="1157007" y="2484203"/>
            <a:chExt cx="14540706" cy="20291768"/>
          </a:xfrm>
        </p:grpSpPr>
        <p:sp>
          <p:nvSpPr>
            <p:cNvPr id="22" name="矩形 18">
              <a:extLst>
                <a:ext uri="{FF2B5EF4-FFF2-40B4-BE49-F238E27FC236}">
                  <a16:creationId xmlns:a16="http://schemas.microsoft.com/office/drawing/2014/main" id="{6A1A4779-6CF6-1B50-7420-7CE755986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7" y="2484203"/>
              <a:ext cx="13857662" cy="2029176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9">
              <a:extLst>
                <a:ext uri="{FF2B5EF4-FFF2-40B4-BE49-F238E27FC236}">
                  <a16:creationId xmlns:a16="http://schemas.microsoft.com/office/drawing/2014/main" id="{381C16BD-6BE6-03B4-B663-01D75D2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7" y="3670952"/>
              <a:ext cx="14334356" cy="1859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compare: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if (this.num1 &gt; this.num2)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 else if (this.num1 &lt; this.num2)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({result: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0">
            <a:extLst>
              <a:ext uri="{FF2B5EF4-FFF2-40B4-BE49-F238E27FC236}">
                <a16:creationId xmlns:a16="http://schemas.microsoft.com/office/drawing/2014/main" id="{741DC9C6-BFB8-7ECE-0CA5-6C5F9CF7985B}"/>
              </a:ext>
            </a:extLst>
          </p:cNvPr>
          <p:cNvGrpSpPr>
            <a:grpSpLocks/>
          </p:cNvGrpSpPr>
          <p:nvPr/>
        </p:nvGrpSpPr>
        <p:grpSpPr bwMode="auto">
          <a:xfrm>
            <a:off x="6673754" y="2934054"/>
            <a:ext cx="4390486" cy="1078540"/>
            <a:chOff x="865502" y="2139635"/>
            <a:chExt cx="24514263" cy="11079896"/>
          </a:xfrm>
        </p:grpSpPr>
        <p:sp>
          <p:nvSpPr>
            <p:cNvPr id="25" name="矩形 32">
              <a:extLst>
                <a:ext uri="{FF2B5EF4-FFF2-40B4-BE49-F238E27FC236}">
                  <a16:creationId xmlns:a16="http://schemas.microsoft.com/office/drawing/2014/main" id="{5E6B188F-0A93-02DC-8E65-F5E78963F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2" y="2139635"/>
              <a:ext cx="24514263" cy="110798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33">
              <a:extLst>
                <a:ext uri="{FF2B5EF4-FFF2-40B4-BE49-F238E27FC236}">
                  <a16:creationId xmlns:a16="http://schemas.microsoft.com/office/drawing/2014/main" id="{3137EADF-1543-1D25-1C2E-3742D3CB3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49" y="3015577"/>
              <a:ext cx="22763491" cy="8090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="compare"&gt;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" name="Picture 32" descr="无as 标asd 题">
            <a:extLst>
              <a:ext uri="{FF2B5EF4-FFF2-40B4-BE49-F238E27FC236}">
                <a16:creationId xmlns:a16="http://schemas.microsoft.com/office/drawing/2014/main" id="{12FE98C7-603D-25E4-AF90-5F6B8080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919" y="4097859"/>
            <a:ext cx="2348520" cy="244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17">
            <a:extLst>
              <a:ext uri="{FF2B5EF4-FFF2-40B4-BE49-F238E27FC236}">
                <a16:creationId xmlns:a16="http://schemas.microsoft.com/office/drawing/2014/main" id="{00A4493B-31AA-1361-56EB-EF066E57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109" y="2682345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事件处理函数</a:t>
            </a:r>
            <a:endParaRPr lang="en-US" altLang="zh-CN" dirty="0"/>
          </a:p>
        </p:txBody>
      </p:sp>
      <p:sp>
        <p:nvSpPr>
          <p:cNvPr id="29" name="圆角矩形 34">
            <a:extLst>
              <a:ext uri="{FF2B5EF4-FFF2-40B4-BE49-F238E27FC236}">
                <a16:creationId xmlns:a16="http://schemas.microsoft.com/office/drawing/2014/main" id="{47F90335-F2D1-D4FD-90BF-76580044E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06" y="2656243"/>
            <a:ext cx="137160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事件绑定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87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</a:t>
            </a:r>
            <a:endParaRPr lang="en-US" altLang="zh-CN" dirty="0"/>
          </a:p>
        </p:txBody>
      </p:sp>
      <p:grpSp>
        <p:nvGrpSpPr>
          <p:cNvPr id="21" name="组合 15">
            <a:extLst>
              <a:ext uri="{FF2B5EF4-FFF2-40B4-BE49-F238E27FC236}">
                <a16:creationId xmlns:a16="http://schemas.microsoft.com/office/drawing/2014/main" id="{130CC633-7C2F-089B-C1EF-2497B9155F9F}"/>
              </a:ext>
            </a:extLst>
          </p:cNvPr>
          <p:cNvGrpSpPr>
            <a:grpSpLocks/>
          </p:cNvGrpSpPr>
          <p:nvPr/>
        </p:nvGrpSpPr>
        <p:grpSpPr bwMode="auto">
          <a:xfrm>
            <a:off x="253586" y="1893624"/>
            <a:ext cx="4259263" cy="4701486"/>
            <a:chOff x="1157007" y="2484203"/>
            <a:chExt cx="14540706" cy="25936730"/>
          </a:xfrm>
        </p:grpSpPr>
        <p:sp>
          <p:nvSpPr>
            <p:cNvPr id="22" name="矩形 18">
              <a:extLst>
                <a:ext uri="{FF2B5EF4-FFF2-40B4-BE49-F238E27FC236}">
                  <a16:creationId xmlns:a16="http://schemas.microsoft.com/office/drawing/2014/main" id="{6A1A4779-6CF6-1B50-7420-7CE755986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7" y="2484203"/>
              <a:ext cx="13327095" cy="2593673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23" name="矩形 19">
              <a:extLst>
                <a:ext uri="{FF2B5EF4-FFF2-40B4-BE49-F238E27FC236}">
                  <a16:creationId xmlns:a16="http://schemas.microsoft.com/office/drawing/2014/main" id="{381C16BD-6BE6-03B4-B663-01D75D2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7" y="3670952"/>
              <a:ext cx="14334356" cy="2349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&lt;text&gt;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&lt;input type="number" </a:t>
              </a:r>
              <a:r>
                <a:rPr lang="en-US" altLang="zh-CN" sz="13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="num1change" 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&lt;text&gt;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&lt;input type="number" </a:t>
              </a:r>
              <a:r>
                <a:rPr lang="en-US" altLang="zh-CN" sz="13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="num2change" 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3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="compare"&gt;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&lt;text&gt;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{{result}}&lt;/text&gt;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圆角矩形 17">
            <a:extLst>
              <a:ext uri="{FF2B5EF4-FFF2-40B4-BE49-F238E27FC236}">
                <a16:creationId xmlns:a16="http://schemas.microsoft.com/office/drawing/2014/main" id="{00A4493B-31AA-1361-56EB-EF066E57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701" y="1688191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index.wxml</a:t>
            </a:r>
            <a:endParaRPr lang="en-US" altLang="zh-CN" dirty="0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E79BCAC4-D659-ADF7-00EA-09F9389338F0}"/>
              </a:ext>
            </a:extLst>
          </p:cNvPr>
          <p:cNvGrpSpPr>
            <a:grpSpLocks/>
          </p:cNvGrpSpPr>
          <p:nvPr/>
        </p:nvGrpSpPr>
        <p:grpSpPr bwMode="auto">
          <a:xfrm>
            <a:off x="4271972" y="1878626"/>
            <a:ext cx="3555295" cy="4972353"/>
            <a:chOff x="72096" y="2148555"/>
            <a:chExt cx="13328766" cy="27431025"/>
          </a:xfrm>
        </p:grpSpPr>
        <p:sp>
          <p:nvSpPr>
            <p:cNvPr id="6" name="矩形 18">
              <a:extLst>
                <a:ext uri="{FF2B5EF4-FFF2-40B4-BE49-F238E27FC236}">
                  <a16:creationId xmlns:a16="http://schemas.microsoft.com/office/drawing/2014/main" id="{AD9EC6F2-A5F7-F1F0-6F65-DCA5BAE5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96" y="2148555"/>
              <a:ext cx="13328766" cy="2593673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7" name="矩形 19">
              <a:extLst>
                <a:ext uri="{FF2B5EF4-FFF2-40B4-BE49-F238E27FC236}">
                  <a16:creationId xmlns:a16="http://schemas.microsoft.com/office/drawing/2014/main" id="{DBDDB099-641D-9D33-363B-2A8187E6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35" y="2778012"/>
              <a:ext cx="12248916" cy="2680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margin: 50rpx;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input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width: 600rpx;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margin-top: 20rpx;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border-bottom: 2rpx solid #ccc;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margin: 50rpx;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color: #fff;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background: #369;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letter-spacing: 12rpx;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25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8" name="圆角矩形 17">
            <a:extLst>
              <a:ext uri="{FF2B5EF4-FFF2-40B4-BE49-F238E27FC236}">
                <a16:creationId xmlns:a16="http://schemas.microsoft.com/office/drawing/2014/main" id="{59768845-BD59-3C31-9990-06B48D0C1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196" y="1688190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index.wxss</a:t>
            </a:r>
            <a:endParaRPr lang="en-US" altLang="zh-CN" dirty="0"/>
          </a:p>
        </p:txBody>
      </p:sp>
      <p:grpSp>
        <p:nvGrpSpPr>
          <p:cNvPr id="9" name="组合 15">
            <a:extLst>
              <a:ext uri="{FF2B5EF4-FFF2-40B4-BE49-F238E27FC236}">
                <a16:creationId xmlns:a16="http://schemas.microsoft.com/office/drawing/2014/main" id="{080F2799-E590-A146-8E64-BC79DAF55011}"/>
              </a:ext>
            </a:extLst>
          </p:cNvPr>
          <p:cNvGrpSpPr>
            <a:grpSpLocks/>
          </p:cNvGrpSpPr>
          <p:nvPr/>
        </p:nvGrpSpPr>
        <p:grpSpPr bwMode="auto">
          <a:xfrm>
            <a:off x="7961438" y="380872"/>
            <a:ext cx="4059186" cy="6199239"/>
            <a:chOff x="246454" y="2589180"/>
            <a:chExt cx="13857662" cy="34199398"/>
          </a:xfrm>
        </p:grpSpPr>
        <p:sp>
          <p:nvSpPr>
            <p:cNvPr id="10" name="矩形 18">
              <a:extLst>
                <a:ext uri="{FF2B5EF4-FFF2-40B4-BE49-F238E27FC236}">
                  <a16:creationId xmlns:a16="http://schemas.microsoft.com/office/drawing/2014/main" id="{D1814C6D-635B-3E18-0CF7-6E3FD09A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54" y="2589180"/>
              <a:ext cx="13857662" cy="341993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1" name="矩形 19">
              <a:extLst>
                <a:ext uri="{FF2B5EF4-FFF2-40B4-BE49-F238E27FC236}">
                  <a16:creationId xmlns:a16="http://schemas.microsoft.com/office/drawing/2014/main" id="{F471DD44-0476-3EA0-F703-79FA9042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35" y="2778011"/>
              <a:ext cx="12248915" cy="3346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    result: ''  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num1: 0, // 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保存第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num2: 0, // 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保存第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num1change: function(e)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this.num1 = Number(</a:t>
              </a:r>
              <a:r>
                <a:rPr lang="en-US" altLang="zh-CN" sz="1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console.log('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个数字为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+ this.num1)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num2change: function(e)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this.num2 = Number(</a:t>
              </a:r>
              <a:r>
                <a:rPr lang="en-US" altLang="zh-CN" sz="1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console.log('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个数字为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+ this.num2)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compare: function(e)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var str = '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两数相等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if (this.num1 &gt; this.num2)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str = '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 else if (this.num1 &lt; this.num2)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str = '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result: str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// </a:t>
              </a:r>
              <a:r>
                <a:rPr lang="en-US" altLang="zh-CN" sz="1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this.data.result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str // 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这种方式无法改变页面中的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{{result}}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的值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722D30F4-DA10-CB08-9A74-3E328B18B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253" y="142303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5219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 </a:t>
            </a:r>
            <a:r>
              <a:rPr lang="en-US" altLang="zh-CN" dirty="0"/>
              <a:t>– </a:t>
            </a:r>
            <a:r>
              <a:rPr lang="zh-CN" altLang="en-US" dirty="0"/>
              <a:t>代码优化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138621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 实现比较功能 </a:t>
            </a:r>
            <a:r>
              <a:rPr lang="en-US" altLang="zh-CN" dirty="0"/>
              <a:t>– input</a:t>
            </a:r>
            <a:r>
              <a:rPr lang="zh-CN" altLang="en-US" dirty="0"/>
              <a:t>使用相同函数</a:t>
            </a:r>
            <a:endParaRPr lang="en-US" altLang="zh-CN" dirty="0"/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A5CDCB58-B119-D20D-E733-2BFFF38DA737}"/>
              </a:ext>
            </a:extLst>
          </p:cNvPr>
          <p:cNvGrpSpPr>
            <a:grpSpLocks/>
          </p:cNvGrpSpPr>
          <p:nvPr/>
        </p:nvGrpSpPr>
        <p:grpSpPr bwMode="auto">
          <a:xfrm>
            <a:off x="1388110" y="3119032"/>
            <a:ext cx="8533130" cy="1068793"/>
            <a:chOff x="1157008" y="2484172"/>
            <a:chExt cx="24528997" cy="14773460"/>
          </a:xfrm>
        </p:grpSpPr>
        <p:sp>
          <p:nvSpPr>
            <p:cNvPr id="4" name="矩形 18">
              <a:extLst>
                <a:ext uri="{FF2B5EF4-FFF2-40B4-BE49-F238E27FC236}">
                  <a16:creationId xmlns:a16="http://schemas.microsoft.com/office/drawing/2014/main" id="{FFFFC209-1A75-B333-BC91-EB21988D4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8" y="2484172"/>
              <a:ext cx="24528997" cy="147734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9">
              <a:extLst>
                <a:ext uri="{FF2B5EF4-FFF2-40B4-BE49-F238E27FC236}">
                  <a16:creationId xmlns:a16="http://schemas.microsoft.com/office/drawing/2014/main" id="{3F0D1540-73B7-E107-C025-B03621B4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36"/>
              <a:ext cx="21924142" cy="1088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id="num1"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id="num2"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="change" /&gt;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15">
            <a:extLst>
              <a:ext uri="{FF2B5EF4-FFF2-40B4-BE49-F238E27FC236}">
                <a16:creationId xmlns:a16="http://schemas.microsoft.com/office/drawing/2014/main" id="{63D6095D-6652-0BDD-26BB-E38B60F6788D}"/>
              </a:ext>
            </a:extLst>
          </p:cNvPr>
          <p:cNvGrpSpPr>
            <a:grpSpLocks/>
          </p:cNvGrpSpPr>
          <p:nvPr/>
        </p:nvGrpSpPr>
        <p:grpSpPr bwMode="auto">
          <a:xfrm>
            <a:off x="1388110" y="4486460"/>
            <a:ext cx="8533130" cy="1354270"/>
            <a:chOff x="1157008" y="2484172"/>
            <a:chExt cx="24528997" cy="18719485"/>
          </a:xfrm>
        </p:grpSpPr>
        <p:sp>
          <p:nvSpPr>
            <p:cNvPr id="7" name="矩形 18">
              <a:extLst>
                <a:ext uri="{FF2B5EF4-FFF2-40B4-BE49-F238E27FC236}">
                  <a16:creationId xmlns:a16="http://schemas.microsoft.com/office/drawing/2014/main" id="{AA8088F3-B813-318B-2671-30B8E93C8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8" y="2484172"/>
              <a:ext cx="24528997" cy="187194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" name="矩形 19">
              <a:extLst>
                <a:ext uri="{FF2B5EF4-FFF2-40B4-BE49-F238E27FC236}">
                  <a16:creationId xmlns:a16="http://schemas.microsoft.com/office/drawing/2014/main" id="{1DC5C666-AA27-59C2-E84E-37104976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8" y="3670936"/>
              <a:ext cx="21924142" cy="1599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change: function (e)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this[e.currentTarget.id] = Number(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 </a:t>
            </a:r>
            <a:r>
              <a:rPr lang="en-US" altLang="zh-CN" dirty="0"/>
              <a:t>– </a:t>
            </a:r>
            <a:r>
              <a:rPr lang="zh-CN" altLang="en-US" dirty="0"/>
              <a:t>代码优化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1887"/>
            <a:ext cx="8138621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 实现比较功能 </a:t>
            </a:r>
            <a:r>
              <a:rPr lang="en-US" altLang="zh-CN" dirty="0"/>
              <a:t>– </a:t>
            </a:r>
            <a:r>
              <a:rPr lang="zh-CN" altLang="en-US" dirty="0"/>
              <a:t>页面直接实现比较</a:t>
            </a:r>
            <a:endParaRPr lang="en-US" altLang="zh-CN" dirty="0"/>
          </a:p>
        </p:txBody>
      </p:sp>
      <p:grpSp>
        <p:nvGrpSpPr>
          <p:cNvPr id="9" name="组合 15">
            <a:extLst>
              <a:ext uri="{FF2B5EF4-FFF2-40B4-BE49-F238E27FC236}">
                <a16:creationId xmlns:a16="http://schemas.microsoft.com/office/drawing/2014/main" id="{0E677994-4FAC-0FFF-5E50-FE2904F0B9CF}"/>
              </a:ext>
            </a:extLst>
          </p:cNvPr>
          <p:cNvGrpSpPr>
            <a:grpSpLocks/>
          </p:cNvGrpSpPr>
          <p:nvPr/>
        </p:nvGrpSpPr>
        <p:grpSpPr bwMode="auto">
          <a:xfrm>
            <a:off x="5540776" y="2345946"/>
            <a:ext cx="5652654" cy="4306314"/>
            <a:chOff x="1764436" y="2487055"/>
            <a:chExt cx="19297605" cy="23756680"/>
          </a:xfrm>
        </p:grpSpPr>
        <p:sp>
          <p:nvSpPr>
            <p:cNvPr id="10" name="矩形 18">
              <a:extLst>
                <a:ext uri="{FF2B5EF4-FFF2-40B4-BE49-F238E27FC236}">
                  <a16:creationId xmlns:a16="http://schemas.microsoft.com/office/drawing/2014/main" id="{134B27E7-052D-547D-0C18-EC28959C9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436" y="2487055"/>
              <a:ext cx="19210349" cy="2375668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11" name="矩形 19">
              <a:extLst>
                <a:ext uri="{FF2B5EF4-FFF2-40B4-BE49-F238E27FC236}">
                  <a16:creationId xmlns:a16="http://schemas.microsoft.com/office/drawing/2014/main" id="{115F4E12-9CE3-FE30-3738-2D6BFF9CC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997" y="2620074"/>
              <a:ext cx="18805044" cy="2169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Page({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data: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num1: 0,	// </a:t>
              </a:r>
              <a:r>
                <a:rPr lang="zh-CN" altLang="en-US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中新增</a:t>
              </a:r>
              <a:r>
                <a:rPr lang="en-US" altLang="zh-CN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num1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num2: 0, 	// </a:t>
              </a:r>
              <a:r>
                <a:rPr lang="zh-CN" altLang="en-US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中新增</a:t>
              </a:r>
              <a:r>
                <a:rPr lang="en-US" altLang="zh-CN" sz="1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num2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result: ''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change: function(e)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var data = {}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this[e.currentTarget.id] = Number(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(data)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D928687B-C104-100A-033D-8F8484A13ABF}"/>
              </a:ext>
            </a:extLst>
          </p:cNvPr>
          <p:cNvGrpSpPr>
            <a:grpSpLocks/>
          </p:cNvGrpSpPr>
          <p:nvPr/>
        </p:nvGrpSpPr>
        <p:grpSpPr bwMode="auto">
          <a:xfrm>
            <a:off x="287234" y="2551686"/>
            <a:ext cx="4741966" cy="1704300"/>
            <a:chOff x="246454" y="2589192"/>
            <a:chExt cx="12859963" cy="9402127"/>
          </a:xfrm>
        </p:grpSpPr>
        <p:sp>
          <p:nvSpPr>
            <p:cNvPr id="18" name="矩形 18">
              <a:extLst>
                <a:ext uri="{FF2B5EF4-FFF2-40B4-BE49-F238E27FC236}">
                  <a16:creationId xmlns:a16="http://schemas.microsoft.com/office/drawing/2014/main" id="{268F4F9F-B82D-C4CA-17D5-EF4E2847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54" y="2589192"/>
              <a:ext cx="12859963" cy="92133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8B3656-C182-57D9-BF12-31B8163B4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34" y="2778012"/>
              <a:ext cx="12248915" cy="921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&lt;text&gt;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{{num1 &gt; num2 ?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: (num1 &lt; num2 ?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: '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两数相等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')}}&lt;/text&gt;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8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页面逻辑 </a:t>
            </a:r>
            <a:r>
              <a:rPr lang="en-US" altLang="zh-CN" dirty="0"/>
              <a:t>– </a:t>
            </a:r>
            <a:r>
              <a:rPr lang="zh-CN" altLang="en-US" dirty="0"/>
              <a:t>代码优化</a:t>
            </a:r>
            <a:endParaRPr lang="en-US" altLang="zh-C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A0A52-6943-8EAF-C910-46C63874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1887"/>
            <a:ext cx="8138621" cy="1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 实现比较功能 </a:t>
            </a:r>
            <a:r>
              <a:rPr lang="en-US" altLang="zh-CN" dirty="0"/>
              <a:t>– </a:t>
            </a:r>
            <a:r>
              <a:rPr lang="zh-CN" altLang="en-US" dirty="0"/>
              <a:t>页面直接实现比较 </a:t>
            </a:r>
            <a:r>
              <a:rPr lang="en-US" altLang="zh-CN" dirty="0"/>
              <a:t>– </a:t>
            </a:r>
            <a:r>
              <a:rPr lang="zh-CN" altLang="en-US" dirty="0"/>
              <a:t>条件渲染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4094D307-0F49-5347-3D0F-77CBE1A977B4}"/>
              </a:ext>
            </a:extLst>
          </p:cNvPr>
          <p:cNvGrpSpPr>
            <a:grpSpLocks/>
          </p:cNvGrpSpPr>
          <p:nvPr/>
        </p:nvGrpSpPr>
        <p:grpSpPr bwMode="auto">
          <a:xfrm>
            <a:off x="1105609" y="2789978"/>
            <a:ext cx="6921500" cy="1423987"/>
            <a:chOff x="1157008" y="2484186"/>
            <a:chExt cx="14540705" cy="46617708"/>
          </a:xfrm>
        </p:grpSpPr>
        <p:sp>
          <p:nvSpPr>
            <p:cNvPr id="4" name="矩形 17">
              <a:extLst>
                <a:ext uri="{FF2B5EF4-FFF2-40B4-BE49-F238E27FC236}">
                  <a16:creationId xmlns:a16="http://schemas.microsoft.com/office/drawing/2014/main" id="{AAA4DD1F-9330-D9AB-5162-E4F2F745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8" y="2484186"/>
              <a:ext cx="14540705" cy="46617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8">
              <a:extLst>
                <a:ext uri="{FF2B5EF4-FFF2-40B4-BE49-F238E27FC236}">
                  <a16:creationId xmlns:a16="http://schemas.microsoft.com/office/drawing/2014/main" id="{C1435A1D-3DE7-315F-B5A1-19B2C684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7" y="3670942"/>
              <a:ext cx="14334356" cy="45430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&gt;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&lt;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==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圆角矩形 34">
            <a:extLst>
              <a:ext uri="{FF2B5EF4-FFF2-40B4-BE49-F238E27FC236}">
                <a16:creationId xmlns:a16="http://schemas.microsoft.com/office/drawing/2014/main" id="{007B66F5-ECCC-0076-2B15-0088C2F4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97" y="2348653"/>
            <a:ext cx="192881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wx:if</a:t>
            </a:r>
            <a:endParaRPr lang="en-US" altLang="zh-CN" dirty="0"/>
          </a:p>
        </p:txBody>
      </p:sp>
      <p:grpSp>
        <p:nvGrpSpPr>
          <p:cNvPr id="7" name="组合 15">
            <a:extLst>
              <a:ext uri="{FF2B5EF4-FFF2-40B4-BE49-F238E27FC236}">
                <a16:creationId xmlns:a16="http://schemas.microsoft.com/office/drawing/2014/main" id="{EEF82C2A-C7C6-5F52-215A-7C04EA49532C}"/>
              </a:ext>
            </a:extLst>
          </p:cNvPr>
          <p:cNvGrpSpPr>
            <a:grpSpLocks/>
          </p:cNvGrpSpPr>
          <p:nvPr/>
        </p:nvGrpSpPr>
        <p:grpSpPr bwMode="auto">
          <a:xfrm>
            <a:off x="1107197" y="4615603"/>
            <a:ext cx="6969125" cy="1493673"/>
            <a:chOff x="1157008" y="2484186"/>
            <a:chExt cx="14540705" cy="48908779"/>
          </a:xfrm>
        </p:grpSpPr>
        <p:sp>
          <p:nvSpPr>
            <p:cNvPr id="8" name="矩形 27">
              <a:extLst>
                <a:ext uri="{FF2B5EF4-FFF2-40B4-BE49-F238E27FC236}">
                  <a16:creationId xmlns:a16="http://schemas.microsoft.com/office/drawing/2014/main" id="{C2D871AA-A651-BCA2-22E9-5773694CD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8" y="2484186"/>
              <a:ext cx="14540705" cy="489087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3B55CCCB-76E6-E998-F685-0739A82C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5" y="3670926"/>
              <a:ext cx="14334358" cy="39303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&gt;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wx:elif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&lt;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wx:else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34">
            <a:extLst>
              <a:ext uri="{FF2B5EF4-FFF2-40B4-BE49-F238E27FC236}">
                <a16:creationId xmlns:a16="http://schemas.microsoft.com/office/drawing/2014/main" id="{6B061338-CA9F-ECEB-0418-EE8EDA8E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84" y="4315565"/>
            <a:ext cx="192881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wx:if</a:t>
            </a:r>
            <a:r>
              <a:rPr lang="en-US" altLang="zh-CN" dirty="0"/>
              <a:t> </a:t>
            </a:r>
            <a:r>
              <a:rPr lang="en-US" altLang="zh-CN" dirty="0" err="1"/>
              <a:t>wx:else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7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通过案例实现，掌握如下知识点：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了解小程序基础知识：页面组件，页面样式，页面逻辑等；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了解文件常见配置含义；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利用事件，数据绑定，条件渲染，表单等实现小程序页面交互</a:t>
            </a:r>
            <a:endParaRPr lang="en-US" altLang="zh-CN" dirty="0"/>
          </a:p>
        </p:txBody>
      </p:sp>
      <p:pic>
        <p:nvPicPr>
          <p:cNvPr id="5" name="Picture 8" descr="无标sdf题">
            <a:extLst>
              <a:ext uri="{FF2B5EF4-FFF2-40B4-BE49-F238E27FC236}">
                <a16:creationId xmlns:a16="http://schemas.microsoft.com/office/drawing/2014/main" id="{D923E350-2D5A-ABA9-75C1-BD321572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409" y="1335024"/>
            <a:ext cx="2595600" cy="459628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案例分析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页面组件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页面样式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配置文件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页面逻辑</a:t>
            </a:r>
          </a:p>
        </p:txBody>
      </p:sp>
    </p:spTree>
    <p:extLst>
      <p:ext uri="{BB962C8B-B14F-4D97-AF65-F5344CB8AC3E}">
        <p14:creationId xmlns:p14="http://schemas.microsoft.com/office/powerpoint/2010/main" val="219253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项目组件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创建一个空白项目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不使用云服务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不使用模板</a:t>
            </a:r>
            <a:endParaRPr lang="en-US" altLang="zh-CN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A8888E-FD0C-1B4D-57E1-9073B326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1" y="1700784"/>
            <a:ext cx="61171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项目组件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构建页面 </a:t>
            </a:r>
            <a:r>
              <a:rPr lang="en-US" altLang="zh-CN" dirty="0"/>
              <a:t>– </a:t>
            </a:r>
            <a:r>
              <a:rPr lang="en-US" altLang="zh-CN" dirty="0" err="1"/>
              <a:t>index.wxml</a:t>
            </a:r>
            <a:endParaRPr lang="en-US" altLang="zh-CN" dirty="0"/>
          </a:p>
        </p:txBody>
      </p:sp>
      <p:graphicFrame>
        <p:nvGraphicFramePr>
          <p:cNvPr id="9" name="表格 25">
            <a:extLst>
              <a:ext uri="{FF2B5EF4-FFF2-40B4-BE49-F238E27FC236}">
                <a16:creationId xmlns:a16="http://schemas.microsoft.com/office/drawing/2014/main" id="{B894060F-6ADF-4F5E-A767-ABE529DB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69277"/>
              </p:ext>
            </p:extLst>
          </p:nvPr>
        </p:nvGraphicFramePr>
        <p:xfrm>
          <a:off x="555061" y="2986393"/>
          <a:ext cx="7663740" cy="2716212"/>
        </p:xfrm>
        <a:graphic>
          <a:graphicData uri="http://schemas.openxmlformats.org/drawingml/2006/table">
            <a:tbl>
              <a:tblPr firstRow="1" bandRow="1"/>
              <a:tblGrid>
                <a:gridCol w="1529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4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&lt;view&gt;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视图容器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&lt;icon&gt;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图标文件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&lt;text&gt;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文本域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&lt;checkbox&gt;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复选框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&lt;button&gt;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&lt;radio&gt;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单选框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&lt;image&gt;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图片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&lt;input&gt;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输入框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&lt;form&gt;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表单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&lt;progress&gt;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进度条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Picture 7" descr="无标题sdfsd ">
            <a:extLst>
              <a:ext uri="{FF2B5EF4-FFF2-40B4-BE49-F238E27FC236}">
                <a16:creationId xmlns:a16="http://schemas.microsoft.com/office/drawing/2014/main" id="{7D02C606-02F4-F64C-1528-99A517BD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6060" y="442770"/>
            <a:ext cx="3544422" cy="27175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项目组件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构建页面 </a:t>
            </a:r>
            <a:r>
              <a:rPr lang="en-US" altLang="zh-CN" dirty="0"/>
              <a:t>– </a:t>
            </a:r>
            <a:r>
              <a:rPr lang="en-US" altLang="zh-CN" dirty="0" err="1"/>
              <a:t>index.wxml</a:t>
            </a:r>
            <a:endParaRPr lang="en-US" altLang="zh-CN" dirty="0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B519C9BE-52F3-29F3-059B-46915205082F}"/>
              </a:ext>
            </a:extLst>
          </p:cNvPr>
          <p:cNvGrpSpPr>
            <a:grpSpLocks/>
          </p:cNvGrpSpPr>
          <p:nvPr/>
        </p:nvGrpSpPr>
        <p:grpSpPr bwMode="auto">
          <a:xfrm>
            <a:off x="1183933" y="3933685"/>
            <a:ext cx="7989888" cy="1822450"/>
            <a:chOff x="-1542191" y="3552091"/>
            <a:chExt cx="5235060" cy="1664396"/>
          </a:xfrm>
        </p:grpSpPr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A0D8B44C-2EDC-C519-AE7F-27176D5FB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16643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64439F95-5B88-3E80-BBCC-E2CF0CB0E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7932" y="3670950"/>
              <a:ext cx="5140801" cy="143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圆角矩形 3">
            <a:extLst>
              <a:ext uri="{FF2B5EF4-FFF2-40B4-BE49-F238E27FC236}">
                <a16:creationId xmlns:a16="http://schemas.microsoft.com/office/drawing/2014/main" id="{A1D9A07A-DB3A-E53F-5B7F-AB485CE6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83" y="4144822"/>
            <a:ext cx="696913" cy="3524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68A37C00-E450-45D8-C86B-B03A5C9E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358" y="4162285"/>
            <a:ext cx="747713" cy="3333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6FD83766-AA37-18F7-9177-F189B1B7F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58" y="5286235"/>
            <a:ext cx="4187825" cy="3127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389154E6-6340-41D5-8955-022E5E8B17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41246" y="3641585"/>
            <a:ext cx="0" cy="50323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D41731C7-58E9-B1A2-B9CF-CD588B3D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96" y="3198672"/>
            <a:ext cx="12795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/>
              <a:t>text</a:t>
            </a:r>
            <a:r>
              <a:rPr lang="zh-CN" altLang="en-US"/>
              <a:t>组件</a:t>
            </a:r>
            <a:endParaRPr lang="en-US" altLang="zh-CN"/>
          </a:p>
        </p:txBody>
      </p:sp>
      <p:cxnSp>
        <p:nvCxnSpPr>
          <p:cNvPr id="14" name="直接箭头连接符 29">
            <a:extLst>
              <a:ext uri="{FF2B5EF4-FFF2-40B4-BE49-F238E27FC236}">
                <a16:creationId xmlns:a16="http://schemas.microsoft.com/office/drawing/2014/main" id="{0E349C50-1733-C0F6-7865-C59A1E9DD8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09883" y="5427041"/>
            <a:ext cx="1179513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F3C2B348-859B-32E0-2595-3146AED3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396" y="5190023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/>
              <a:t>view</a:t>
            </a:r>
            <a:r>
              <a:rPr lang="zh-CN" altLang="en-US"/>
              <a:t>组件</a:t>
            </a:r>
            <a:endParaRPr lang="en-US" altLang="zh-CN"/>
          </a:p>
        </p:txBody>
      </p:sp>
      <p:cxnSp>
        <p:nvCxnSpPr>
          <p:cNvPr id="16" name="直接箭头连接符 31">
            <a:extLst>
              <a:ext uri="{FF2B5EF4-FFF2-40B4-BE49-F238E27FC236}">
                <a16:creationId xmlns:a16="http://schemas.microsoft.com/office/drawing/2014/main" id="{EED0D0AE-D700-AEAA-637B-1739103840B6}"/>
              </a:ext>
            </a:extLst>
          </p:cNvPr>
          <p:cNvCxnSpPr>
            <a:cxnSpLocks noChangeShapeType="1"/>
            <a:stCxn id="10" idx="0"/>
            <a:endCxn id="17" idx="2"/>
          </p:cNvCxnSpPr>
          <p:nvPr/>
        </p:nvCxnSpPr>
        <p:spPr bwMode="auto">
          <a:xfrm flipV="1">
            <a:off x="5846421" y="3630472"/>
            <a:ext cx="0" cy="53181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5E4DC410-99EA-3D04-0050-1E8D7238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658" y="3187560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input</a:t>
            </a:r>
            <a:r>
              <a:rPr lang="zh-CN" altLang="en-US" dirty="0"/>
              <a:t>组件</a:t>
            </a:r>
            <a:endParaRPr lang="en-US" altLang="zh-CN" dirty="0"/>
          </a:p>
        </p:txBody>
      </p:sp>
      <p:pic>
        <p:nvPicPr>
          <p:cNvPr id="18" name="Picture 7" descr="无标题sdfsd ">
            <a:extLst>
              <a:ext uri="{FF2B5EF4-FFF2-40B4-BE49-F238E27FC236}">
                <a16:creationId xmlns:a16="http://schemas.microsoft.com/office/drawing/2014/main" id="{26E7DF7E-CDB9-8600-D516-123E4E76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6060" y="442770"/>
            <a:ext cx="3544422" cy="27175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5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2248</TotalTime>
  <Words>3980</Words>
  <Application>Microsoft Office PowerPoint</Application>
  <PresentationFormat>Widescreen</PresentationFormat>
  <Paragraphs>585</Paragraphs>
  <Slides>45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-apple-system</vt:lpstr>
      <vt:lpstr>微软雅黑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Visio</vt:lpstr>
      <vt:lpstr>比较数字大小</vt:lpstr>
      <vt:lpstr>目录</vt:lpstr>
      <vt:lpstr>目录</vt:lpstr>
      <vt:lpstr>案例分析</vt:lpstr>
      <vt:lpstr>案例分析</vt:lpstr>
      <vt:lpstr>目录</vt:lpstr>
      <vt:lpstr>项目组件</vt:lpstr>
      <vt:lpstr>项目组件</vt:lpstr>
      <vt:lpstr>项目组件</vt:lpstr>
      <vt:lpstr>项目组件</vt:lpstr>
      <vt:lpstr>项目组件 – to be</vt:lpstr>
      <vt:lpstr>目录</vt:lpstr>
      <vt:lpstr>页面样式</vt:lpstr>
      <vt:lpstr>页面样式</vt:lpstr>
      <vt:lpstr>页面样式</vt:lpstr>
      <vt:lpstr>页面样式</vt:lpstr>
      <vt:lpstr>页面样式</vt:lpstr>
      <vt:lpstr>页面样式</vt:lpstr>
      <vt:lpstr>页面样式</vt:lpstr>
      <vt:lpstr>页面样式</vt:lpstr>
      <vt:lpstr>目录</vt:lpstr>
      <vt:lpstr>配置文件</vt:lpstr>
      <vt:lpstr>配置文件</vt:lpstr>
      <vt:lpstr>配置文件</vt:lpstr>
      <vt:lpstr>目录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</vt:lpstr>
      <vt:lpstr>页面逻辑 – 代码优化</vt:lpstr>
      <vt:lpstr>页面逻辑 – 代码优化</vt:lpstr>
      <vt:lpstr>页面逻辑 – 代码优化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377</cp:revision>
  <dcterms:created xsi:type="dcterms:W3CDTF">2022-12-05T11:42:09Z</dcterms:created>
  <dcterms:modified xsi:type="dcterms:W3CDTF">2023-03-09T12:38:17Z</dcterms:modified>
</cp:coreProperties>
</file>