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720" r:id="rId3"/>
    <p:sldId id="1151" r:id="rId5"/>
    <p:sldId id="1152" r:id="rId6"/>
    <p:sldId id="1153" r:id="rId7"/>
    <p:sldId id="1154" r:id="rId8"/>
  </p:sldIdLst>
  <p:sldSz cx="12192000" cy="6858000"/>
  <p:notesSz cx="6858000" cy="9144000"/>
  <p:custDataLst>
    <p:tags r:id="rId13"/>
  </p:custDataLst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7962" autoAdjust="0"/>
  </p:normalViewPr>
  <p:slideViewPr>
    <p:cSldViewPr snapToGrid="0">
      <p:cViewPr varScale="1">
        <p:scale>
          <a:sx n="100" d="100"/>
          <a:sy n="100" d="100"/>
        </p:scale>
        <p:origin x="702" y="90"/>
      </p:cViewPr>
      <p:guideLst>
        <p:guide orient="horz" pos="3336"/>
        <p:guide orient="horz" pos="1915"/>
        <p:guide pos="3628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2CC0E-1389-4DD3-9173-5C8E3CDE1DD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E542CEF6-A3E2-42C0-B3DC-70D53B01E655}">
      <dgm:prSet phldrT="[文本]"/>
      <dgm:spPr/>
      <dgm:t>
        <a:bodyPr/>
        <a:lstStyle/>
        <a:p>
          <a:r>
            <a:rPr lang="en-US" dirty="0"/>
            <a:t>224*224</a:t>
          </a:r>
          <a:r>
            <a:rPr lang="zh-CN" dirty="0"/>
            <a:t>的</a:t>
          </a:r>
          <a:r>
            <a:rPr lang="en-US" dirty="0"/>
            <a:t>RGB</a:t>
          </a:r>
          <a:r>
            <a:rPr lang="zh-CN" dirty="0"/>
            <a:t>图像</a:t>
          </a:r>
          <a:endParaRPr lang="zh-CN" altLang="en-US" dirty="0"/>
        </a:p>
      </dgm:t>
    </dgm:pt>
    <dgm:pt modelId="{2B5B0169-76A8-4228-8B5D-61E2094FB564}" cxnId="{58B03A9E-6B17-4581-9887-B6C436160AC7}" type="parTrans">
      <dgm:prSet/>
      <dgm:spPr/>
      <dgm:t>
        <a:bodyPr/>
        <a:lstStyle/>
        <a:p>
          <a:endParaRPr lang="zh-CN" altLang="en-US"/>
        </a:p>
      </dgm:t>
    </dgm:pt>
    <dgm:pt modelId="{C043D5E2-292E-4331-ACFE-47D0EFCACF64}" cxnId="{58B03A9E-6B17-4581-9887-B6C436160AC7}" type="sibTrans">
      <dgm:prSet/>
      <dgm:spPr/>
      <dgm:t>
        <a:bodyPr/>
        <a:lstStyle/>
        <a:p>
          <a:endParaRPr lang="zh-CN" altLang="en-US"/>
        </a:p>
      </dgm:t>
    </dgm:pt>
    <dgm:pt modelId="{5F9FFE9E-FC2A-4268-865B-239A31EAA75C}">
      <dgm:prSet phldrT="[文本]"/>
      <dgm:spPr/>
      <dgm:t>
        <a:bodyPr/>
        <a:lstStyle/>
        <a:p>
          <a:r>
            <a:rPr lang="zh-CN" altLang="zh-CN" b="0" dirty="0">
              <a:latin typeface="+mj-ea"/>
              <a:ea typeface="+mj-ea"/>
            </a:rPr>
            <a:t>裁切</a:t>
          </a:r>
          <a:r>
            <a:rPr lang="zh-CN" altLang="en-US" b="0" dirty="0">
              <a:latin typeface="+mj-ea"/>
              <a:ea typeface="+mj-ea"/>
            </a:rPr>
            <a:t>为</a:t>
          </a:r>
          <a:r>
            <a:rPr lang="en-US" altLang="zh-CN" b="0" dirty="0">
              <a:latin typeface="+mj-ea"/>
              <a:ea typeface="+mj-ea"/>
            </a:rPr>
            <a:t>224*224</a:t>
          </a:r>
          <a:r>
            <a:rPr lang="zh-CN" altLang="en-US" b="0" dirty="0">
              <a:latin typeface="+mj-ea"/>
              <a:ea typeface="+mj-ea"/>
            </a:rPr>
            <a:t>大小</a:t>
          </a:r>
          <a:endParaRPr lang="zh-CN" altLang="en-US" dirty="0"/>
        </a:p>
      </dgm:t>
    </dgm:pt>
    <dgm:pt modelId="{210675F6-CFF6-49F3-9338-237CB57A859B}" cxnId="{249B3FFD-88C2-44F2-B9E7-84EF24D1555C}" type="parTrans">
      <dgm:prSet/>
      <dgm:spPr/>
      <dgm:t>
        <a:bodyPr/>
        <a:lstStyle/>
        <a:p>
          <a:endParaRPr lang="zh-CN" altLang="en-US"/>
        </a:p>
      </dgm:t>
    </dgm:pt>
    <dgm:pt modelId="{E36AD43F-DEC7-470E-B4D2-257EDF50AC7C}" cxnId="{249B3FFD-88C2-44F2-B9E7-84EF24D1555C}" type="sibTrans">
      <dgm:prSet/>
      <dgm:spPr/>
      <dgm:t>
        <a:bodyPr/>
        <a:lstStyle/>
        <a:p>
          <a:endParaRPr lang="zh-CN" altLang="en-US"/>
        </a:p>
      </dgm:t>
    </dgm:pt>
    <dgm:pt modelId="{306D3865-ED28-48B0-A9F5-BDB1D16CE590}">
      <dgm:prSet phldrT="[文本]"/>
      <dgm:spPr/>
      <dgm:t>
        <a:bodyPr/>
        <a:lstStyle/>
        <a:p>
          <a:r>
            <a:rPr lang="en-US" altLang="zh-CN" b="0" dirty="0">
              <a:latin typeface="+mj-ea"/>
              <a:ea typeface="+mj-ea"/>
            </a:rPr>
            <a:t>50%</a:t>
          </a:r>
          <a:r>
            <a:rPr lang="zh-CN" altLang="zh-CN" b="0" dirty="0">
              <a:latin typeface="+mj-ea"/>
              <a:ea typeface="+mj-ea"/>
            </a:rPr>
            <a:t>的概率水平翻转</a:t>
          </a:r>
          <a:endParaRPr lang="zh-CN" altLang="en-US" dirty="0"/>
        </a:p>
      </dgm:t>
    </dgm:pt>
    <dgm:pt modelId="{A713052F-602C-43F2-A97C-D4EF7CB78036}" cxnId="{8C8ABE41-6751-4C7E-94C9-6DBFFDE11893}" type="parTrans">
      <dgm:prSet/>
      <dgm:spPr/>
      <dgm:t>
        <a:bodyPr/>
        <a:lstStyle/>
        <a:p>
          <a:endParaRPr lang="zh-CN" altLang="en-US"/>
        </a:p>
      </dgm:t>
    </dgm:pt>
    <dgm:pt modelId="{57B22F19-CFAD-4285-9595-722E39A02986}" cxnId="{8C8ABE41-6751-4C7E-94C9-6DBFFDE11893}" type="sibTrans">
      <dgm:prSet/>
      <dgm:spPr/>
      <dgm:t>
        <a:bodyPr/>
        <a:lstStyle/>
        <a:p>
          <a:endParaRPr lang="zh-CN" altLang="en-US"/>
        </a:p>
      </dgm:t>
    </dgm:pt>
    <dgm:pt modelId="{42FAC091-CE85-43C5-897E-07FEFF641EBF}" type="pres">
      <dgm:prSet presAssocID="{0522CC0E-1389-4DD3-9173-5C8E3CDE1DD9}" presName="arrowDiagram" presStyleCnt="0">
        <dgm:presLayoutVars>
          <dgm:chMax val="5"/>
          <dgm:dir/>
          <dgm:resizeHandles val="exact"/>
        </dgm:presLayoutVars>
      </dgm:prSet>
      <dgm:spPr/>
    </dgm:pt>
    <dgm:pt modelId="{EE249EDD-D258-4DCE-829A-13C784362B14}" type="pres">
      <dgm:prSet presAssocID="{0522CC0E-1389-4DD3-9173-5C8E3CDE1DD9}" presName="arrow" presStyleLbl="bgShp" presStyleIdx="0" presStyleCnt="1"/>
      <dgm:spPr/>
    </dgm:pt>
    <dgm:pt modelId="{DC4669EB-9618-4F56-8023-0DA68E3CC73D}" type="pres">
      <dgm:prSet presAssocID="{0522CC0E-1389-4DD3-9173-5C8E3CDE1DD9}" presName="arrowDiagram3" presStyleCnt="0"/>
      <dgm:spPr/>
    </dgm:pt>
    <dgm:pt modelId="{466B45A6-3E9B-447E-8BE0-82C0942DCC01}" type="pres">
      <dgm:prSet presAssocID="{E542CEF6-A3E2-42C0-B3DC-70D53B01E655}" presName="bullet3a" presStyleLbl="node1" presStyleIdx="0" presStyleCnt="3"/>
      <dgm:spPr/>
    </dgm:pt>
    <dgm:pt modelId="{7F108AF4-50A4-45DA-9329-F62F87E83AE3}" type="pres">
      <dgm:prSet presAssocID="{E542CEF6-A3E2-42C0-B3DC-70D53B01E655}" presName="textBox3a" presStyleLbl="revTx" presStyleIdx="0" presStyleCnt="3">
        <dgm:presLayoutVars>
          <dgm:bulletEnabled val="1"/>
        </dgm:presLayoutVars>
      </dgm:prSet>
      <dgm:spPr/>
    </dgm:pt>
    <dgm:pt modelId="{F1BBE44E-ACFE-4C21-AC39-76B2300C35E2}" type="pres">
      <dgm:prSet presAssocID="{5F9FFE9E-FC2A-4268-865B-239A31EAA75C}" presName="bullet3b" presStyleLbl="node1" presStyleIdx="1" presStyleCnt="3"/>
      <dgm:spPr/>
    </dgm:pt>
    <dgm:pt modelId="{5AF5872F-6CA8-4C3A-A03D-B7EA71214D61}" type="pres">
      <dgm:prSet presAssocID="{5F9FFE9E-FC2A-4268-865B-239A31EAA75C}" presName="textBox3b" presStyleLbl="revTx" presStyleIdx="1" presStyleCnt="3">
        <dgm:presLayoutVars>
          <dgm:bulletEnabled val="1"/>
        </dgm:presLayoutVars>
      </dgm:prSet>
      <dgm:spPr/>
    </dgm:pt>
    <dgm:pt modelId="{748100B6-0273-475E-97DC-8BCD22981FF4}" type="pres">
      <dgm:prSet presAssocID="{306D3865-ED28-48B0-A9F5-BDB1D16CE590}" presName="bullet3c" presStyleLbl="node1" presStyleIdx="2" presStyleCnt="3"/>
      <dgm:spPr/>
    </dgm:pt>
    <dgm:pt modelId="{4E5920EC-895D-41A6-8503-CC1A313BE863}" type="pres">
      <dgm:prSet presAssocID="{306D3865-ED28-48B0-A9F5-BDB1D16CE590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85B3242B-F1D4-4640-9C8B-603AACB85A40}" type="presOf" srcId="{5F9FFE9E-FC2A-4268-865B-239A31EAA75C}" destId="{5AF5872F-6CA8-4C3A-A03D-B7EA71214D61}" srcOrd="0" destOrd="0" presId="urn:microsoft.com/office/officeart/2005/8/layout/arrow2"/>
    <dgm:cxn modelId="{19A5752E-9053-459C-A3FA-DCBA5C9338E3}" type="presOf" srcId="{0522CC0E-1389-4DD3-9173-5C8E3CDE1DD9}" destId="{42FAC091-CE85-43C5-897E-07FEFF641EBF}" srcOrd="0" destOrd="0" presId="urn:microsoft.com/office/officeart/2005/8/layout/arrow2"/>
    <dgm:cxn modelId="{9ACEA340-C70E-45F2-BE75-662EFCD2807D}" type="presOf" srcId="{E542CEF6-A3E2-42C0-B3DC-70D53B01E655}" destId="{7F108AF4-50A4-45DA-9329-F62F87E83AE3}" srcOrd="0" destOrd="0" presId="urn:microsoft.com/office/officeart/2005/8/layout/arrow2"/>
    <dgm:cxn modelId="{8C8ABE41-6751-4C7E-94C9-6DBFFDE11893}" srcId="{0522CC0E-1389-4DD3-9173-5C8E3CDE1DD9}" destId="{306D3865-ED28-48B0-A9F5-BDB1D16CE590}" srcOrd="2" destOrd="0" parTransId="{A713052F-602C-43F2-A97C-D4EF7CB78036}" sibTransId="{57B22F19-CFAD-4285-9595-722E39A02986}"/>
    <dgm:cxn modelId="{3A61108A-8881-4677-B0A1-8D538E447AF1}" type="presOf" srcId="{306D3865-ED28-48B0-A9F5-BDB1D16CE590}" destId="{4E5920EC-895D-41A6-8503-CC1A313BE863}" srcOrd="0" destOrd="0" presId="urn:microsoft.com/office/officeart/2005/8/layout/arrow2"/>
    <dgm:cxn modelId="{58B03A9E-6B17-4581-9887-B6C436160AC7}" srcId="{0522CC0E-1389-4DD3-9173-5C8E3CDE1DD9}" destId="{E542CEF6-A3E2-42C0-B3DC-70D53B01E655}" srcOrd="0" destOrd="0" parTransId="{2B5B0169-76A8-4228-8B5D-61E2094FB564}" sibTransId="{C043D5E2-292E-4331-ACFE-47D0EFCACF64}"/>
    <dgm:cxn modelId="{249B3FFD-88C2-44F2-B9E7-84EF24D1555C}" srcId="{0522CC0E-1389-4DD3-9173-5C8E3CDE1DD9}" destId="{5F9FFE9E-FC2A-4268-865B-239A31EAA75C}" srcOrd="1" destOrd="0" parTransId="{210675F6-CFF6-49F3-9338-237CB57A859B}" sibTransId="{E36AD43F-DEC7-470E-B4D2-257EDF50AC7C}"/>
    <dgm:cxn modelId="{DC3237E6-2365-4A48-A98C-1613E1D9893F}" type="presParOf" srcId="{42FAC091-CE85-43C5-897E-07FEFF641EBF}" destId="{EE249EDD-D258-4DCE-829A-13C784362B14}" srcOrd="0" destOrd="0" presId="urn:microsoft.com/office/officeart/2005/8/layout/arrow2"/>
    <dgm:cxn modelId="{6108358C-80F2-4CE5-AF59-D5DE9A8DB2EC}" type="presParOf" srcId="{42FAC091-CE85-43C5-897E-07FEFF641EBF}" destId="{DC4669EB-9618-4F56-8023-0DA68E3CC73D}" srcOrd="1" destOrd="0" presId="urn:microsoft.com/office/officeart/2005/8/layout/arrow2"/>
    <dgm:cxn modelId="{48EDA00F-9E9B-4323-A145-CC65AF69E94A}" type="presParOf" srcId="{DC4669EB-9618-4F56-8023-0DA68E3CC73D}" destId="{466B45A6-3E9B-447E-8BE0-82C0942DCC01}" srcOrd="0" destOrd="0" presId="urn:microsoft.com/office/officeart/2005/8/layout/arrow2"/>
    <dgm:cxn modelId="{DECEFB1D-F71F-480D-84B5-FE99378EE95D}" type="presParOf" srcId="{DC4669EB-9618-4F56-8023-0DA68E3CC73D}" destId="{7F108AF4-50A4-45DA-9329-F62F87E83AE3}" srcOrd="1" destOrd="0" presId="urn:microsoft.com/office/officeart/2005/8/layout/arrow2"/>
    <dgm:cxn modelId="{C8FC8386-7708-4A80-AD26-172B6744CE18}" type="presParOf" srcId="{DC4669EB-9618-4F56-8023-0DA68E3CC73D}" destId="{F1BBE44E-ACFE-4C21-AC39-76B2300C35E2}" srcOrd="2" destOrd="0" presId="urn:microsoft.com/office/officeart/2005/8/layout/arrow2"/>
    <dgm:cxn modelId="{1C8652DB-AA71-4792-B47D-30088330865C}" type="presParOf" srcId="{DC4669EB-9618-4F56-8023-0DA68E3CC73D}" destId="{5AF5872F-6CA8-4C3A-A03D-B7EA71214D61}" srcOrd="3" destOrd="0" presId="urn:microsoft.com/office/officeart/2005/8/layout/arrow2"/>
    <dgm:cxn modelId="{E69B122E-AA98-443A-9C7F-841744BD97C1}" type="presParOf" srcId="{DC4669EB-9618-4F56-8023-0DA68E3CC73D}" destId="{748100B6-0273-475E-97DC-8BCD22981FF4}" srcOrd="4" destOrd="0" presId="urn:microsoft.com/office/officeart/2005/8/layout/arrow2"/>
    <dgm:cxn modelId="{D2D565A2-7FD2-460C-80BA-042AFBCF58F2}" type="presParOf" srcId="{DC4669EB-9618-4F56-8023-0DA68E3CC73D}" destId="{4E5920EC-895D-41A6-8503-CC1A313BE863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832600" cy="4270375"/>
        <a:chOff x="0" y="0"/>
        <a:chExt cx="6832600" cy="4270375"/>
      </a:xfrm>
    </dsp:grpSpPr>
    <dsp:sp modelId="{EE249EDD-D258-4DCE-829A-13C784362B14}">
      <dsp:nvSpPr>
        <dsp:cNvPr id="3" name="形状 2"/>
        <dsp:cNvSpPr/>
      </dsp:nvSpPr>
      <dsp:spPr bwMode="white">
        <a:xfrm>
          <a:off x="198120" y="0"/>
          <a:ext cx="6832600" cy="4270375"/>
        </a:xfrm>
        <a:prstGeom prst="swooshArrow">
          <a:avLst>
            <a:gd name="adj1" fmla="val 25000"/>
            <a:gd name="adj2" fmla="val 25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198120" y="0"/>
        <a:ext cx="6832600" cy="4270375"/>
      </dsp:txXfrm>
    </dsp:sp>
    <dsp:sp modelId="{466B45A6-3E9B-447E-8BE0-82C0942DCC01}">
      <dsp:nvSpPr>
        <dsp:cNvPr id="4" name="椭圆 3"/>
        <dsp:cNvSpPr/>
      </dsp:nvSpPr>
      <dsp:spPr bwMode="white">
        <a:xfrm>
          <a:off x="1065860" y="2947413"/>
          <a:ext cx="177648" cy="17764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065860" y="2947413"/>
        <a:ext cx="177648" cy="177648"/>
      </dsp:txXfrm>
    </dsp:sp>
    <dsp:sp modelId="{7F108AF4-50A4-45DA-9329-F62F87E83AE3}">
      <dsp:nvSpPr>
        <dsp:cNvPr id="5" name="矩形 4"/>
        <dsp:cNvSpPr/>
      </dsp:nvSpPr>
      <dsp:spPr bwMode="white">
        <a:xfrm>
          <a:off x="1154684" y="3036237"/>
          <a:ext cx="1591996" cy="12341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4131" tIns="0" rIns="0" bIns="0" anchor="t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224*224</a:t>
          </a:r>
          <a:r>
            <a:rPr lang="zh-CN" dirty="0">
              <a:solidFill>
                <a:schemeClr val="tx1"/>
              </a:solidFill>
            </a:rPr>
            <a:t>的</a:t>
          </a:r>
          <a:r>
            <a:rPr lang="en-US" dirty="0">
              <a:solidFill>
                <a:schemeClr val="tx1"/>
              </a:solidFill>
            </a:rPr>
            <a:t>RGB</a:t>
          </a:r>
          <a:r>
            <a:rPr lang="zh-CN" dirty="0">
              <a:solidFill>
                <a:schemeClr val="tx1"/>
              </a:solidFill>
            </a:rPr>
            <a:t>图像</a:t>
          </a:r>
          <a:endParaRPr lang="zh-CN" altLang="en-US" dirty="0">
            <a:solidFill>
              <a:schemeClr val="tx1"/>
            </a:solidFill>
          </a:endParaRPr>
        </a:p>
      </dsp:txBody>
      <dsp:txXfrm>
        <a:off x="1154684" y="3036237"/>
        <a:ext cx="1591996" cy="1234138"/>
      </dsp:txXfrm>
    </dsp:sp>
    <dsp:sp modelId="{F1BBE44E-ACFE-4C21-AC39-76B2300C35E2}">
      <dsp:nvSpPr>
        <dsp:cNvPr id="6" name="椭圆 5"/>
        <dsp:cNvSpPr/>
      </dsp:nvSpPr>
      <dsp:spPr bwMode="white">
        <a:xfrm>
          <a:off x="2633942" y="1786725"/>
          <a:ext cx="321132" cy="32113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633942" y="1786725"/>
        <a:ext cx="321132" cy="321132"/>
      </dsp:txXfrm>
    </dsp:sp>
    <dsp:sp modelId="{5AF5872F-6CA8-4C3A-A03D-B7EA71214D61}">
      <dsp:nvSpPr>
        <dsp:cNvPr id="7" name="矩形 6"/>
        <dsp:cNvSpPr/>
      </dsp:nvSpPr>
      <dsp:spPr bwMode="white">
        <a:xfrm>
          <a:off x="2794508" y="1947291"/>
          <a:ext cx="1639824" cy="232308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0161" tIns="0" rIns="0" bIns="0" anchor="t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b="0" dirty="0">
              <a:solidFill>
                <a:schemeClr val="tx1"/>
              </a:solidFill>
              <a:latin typeface="+mj-ea"/>
              <a:ea typeface="+mj-ea"/>
            </a:rPr>
            <a:t>裁切</a:t>
          </a:r>
          <a:r>
            <a:rPr lang="zh-CN" altLang="en-US" b="0" dirty="0">
              <a:solidFill>
                <a:schemeClr val="tx1"/>
              </a:solidFill>
              <a:latin typeface="+mj-ea"/>
              <a:ea typeface="+mj-ea"/>
            </a:rPr>
            <a:t>为</a:t>
          </a:r>
          <a:r>
            <a:rPr lang="en-US" altLang="zh-CN" b="0" dirty="0">
              <a:solidFill>
                <a:schemeClr val="tx1"/>
              </a:solidFill>
              <a:latin typeface="+mj-ea"/>
              <a:ea typeface="+mj-ea"/>
            </a:rPr>
            <a:t>224*224</a:t>
          </a:r>
          <a:r>
            <a:rPr lang="zh-CN" altLang="en-US" b="0" dirty="0">
              <a:solidFill>
                <a:schemeClr val="tx1"/>
              </a:solidFill>
              <a:latin typeface="+mj-ea"/>
              <a:ea typeface="+mj-ea"/>
            </a:rPr>
            <a:t>大小</a:t>
          </a:r>
          <a:endParaRPr lang="zh-CN" altLang="en-US" dirty="0">
            <a:solidFill>
              <a:schemeClr val="tx1"/>
            </a:solidFill>
          </a:endParaRPr>
        </a:p>
      </dsp:txBody>
      <dsp:txXfrm>
        <a:off x="2794508" y="1947291"/>
        <a:ext cx="1639824" cy="2323084"/>
      </dsp:txXfrm>
    </dsp:sp>
    <dsp:sp modelId="{748100B6-0273-475E-97DC-8BCD22981FF4}">
      <dsp:nvSpPr>
        <dsp:cNvPr id="8" name="椭圆 7"/>
        <dsp:cNvSpPr/>
      </dsp:nvSpPr>
      <dsp:spPr bwMode="white">
        <a:xfrm>
          <a:off x="4519740" y="1080405"/>
          <a:ext cx="444119" cy="44411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519740" y="1080405"/>
        <a:ext cx="444119" cy="444119"/>
      </dsp:txXfrm>
    </dsp:sp>
    <dsp:sp modelId="{4E5920EC-895D-41A6-8503-CC1A313BE863}">
      <dsp:nvSpPr>
        <dsp:cNvPr id="9" name="矩形 8"/>
        <dsp:cNvSpPr/>
      </dsp:nvSpPr>
      <dsp:spPr bwMode="white">
        <a:xfrm>
          <a:off x="4741799" y="1302464"/>
          <a:ext cx="1639824" cy="296791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35329" tIns="0" rIns="0" bIns="0" anchor="t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0" dirty="0">
              <a:solidFill>
                <a:schemeClr val="tx1"/>
              </a:solidFill>
              <a:latin typeface="+mj-ea"/>
              <a:ea typeface="+mj-ea"/>
            </a:rPr>
            <a:t>50%</a:t>
          </a:r>
          <a:r>
            <a:rPr lang="zh-CN" altLang="zh-CN" b="0" dirty="0">
              <a:solidFill>
                <a:schemeClr val="tx1"/>
              </a:solidFill>
              <a:latin typeface="+mj-ea"/>
              <a:ea typeface="+mj-ea"/>
            </a:rPr>
            <a:t>的概率水平翻转</a:t>
          </a:r>
          <a:endParaRPr lang="zh-CN" altLang="en-US" dirty="0">
            <a:solidFill>
              <a:schemeClr val="tx1"/>
            </a:solidFill>
          </a:endParaRPr>
        </a:p>
      </dsp:txBody>
      <dsp:txXfrm>
        <a:off x="4741799" y="1302464"/>
        <a:ext cx="1639824" cy="2967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9FB1-9CE7-424C-9066-EDC65E2AD646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DE7EC-E8C7-4CC2-868C-776C897D16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EBF-75C4-4EE4-BF83-56F40D5107F4}" type="datetimeFigureOut">
              <a:rPr lang="zh-SG" altLang="en-US" smtClean="0"/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tags" Target="../tags/tag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-26635" y="-5137"/>
            <a:ext cx="12245271" cy="6868275"/>
            <a:chOff x="-1" y="0"/>
            <a:chExt cx="12245271" cy="6868275"/>
          </a:xfrm>
        </p:grpSpPr>
        <p:sp>
          <p:nvSpPr>
            <p:cNvPr id="22" name="任意多边形: 形状 21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-1" y="5137"/>
              <a:ext cx="9173817" cy="6858000"/>
            </a:xfrm>
            <a:custGeom>
              <a:avLst/>
              <a:gdLst>
                <a:gd name="connsiteX0" fmla="*/ 9215065 w 9215065"/>
                <a:gd name="connsiteY0" fmla="*/ 0 h 6858000"/>
                <a:gd name="connsiteX1" fmla="*/ 0 w 9215065"/>
                <a:gd name="connsiteY1" fmla="*/ 0 h 6858000"/>
                <a:gd name="connsiteX2" fmla="*/ 1149654 w 9215065"/>
                <a:gd name="connsiteY2" fmla="*/ 6858000 h 6858000"/>
                <a:gd name="connsiteX3" fmla="*/ 9215065 w 921506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5065" h="6858000">
                  <a:moveTo>
                    <a:pt x="9215065" y="0"/>
                  </a:moveTo>
                  <a:lnTo>
                    <a:pt x="0" y="0"/>
                  </a:lnTo>
                  <a:lnTo>
                    <a:pt x="1149654" y="6858000"/>
                  </a:lnTo>
                  <a:lnTo>
                    <a:pt x="9215065" y="685800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8004747" y="0"/>
              <a:ext cx="4240523" cy="6868275"/>
            </a:xfrm>
            <a:custGeom>
              <a:avLst/>
              <a:gdLst>
                <a:gd name="connsiteX0" fmla="*/ 0 w 5083169"/>
                <a:gd name="connsiteY0" fmla="*/ 0 h 6846828"/>
                <a:gd name="connsiteX1" fmla="*/ 3527537 w 5083169"/>
                <a:gd name="connsiteY1" fmla="*/ 0 h 6846828"/>
                <a:gd name="connsiteX2" fmla="*/ 5083169 w 5083169"/>
                <a:gd name="connsiteY2" fmla="*/ 6846828 h 6846828"/>
                <a:gd name="connsiteX3" fmla="*/ 0 w 5083169"/>
                <a:gd name="connsiteY3" fmla="*/ 6846828 h 6846828"/>
                <a:gd name="connsiteX0-1" fmla="*/ 0 w 4867882"/>
                <a:gd name="connsiteY0-2" fmla="*/ 0 h 6857103"/>
                <a:gd name="connsiteX1-3" fmla="*/ 3527537 w 4867882"/>
                <a:gd name="connsiteY1-4" fmla="*/ 0 h 6857103"/>
                <a:gd name="connsiteX2-5" fmla="*/ 4867882 w 4867882"/>
                <a:gd name="connsiteY2-6" fmla="*/ 6857103 h 6857103"/>
                <a:gd name="connsiteX3-7" fmla="*/ 0 w 4867882"/>
                <a:gd name="connsiteY3-8" fmla="*/ 6846828 h 6857103"/>
                <a:gd name="connsiteX4" fmla="*/ 0 w 4867882"/>
                <a:gd name="connsiteY4" fmla="*/ 0 h 68571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4867882" h="6857103">
                  <a:moveTo>
                    <a:pt x="0" y="0"/>
                  </a:moveTo>
                  <a:lnTo>
                    <a:pt x="3527537" y="0"/>
                  </a:lnTo>
                  <a:lnTo>
                    <a:pt x="4867882" y="6857103"/>
                  </a:lnTo>
                  <a:lnTo>
                    <a:pt x="0" y="6846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3" name="图片 42" descr="绿色的叶子&#10;&#10;描述已自动生成"/>
          <p:cNvPicPr>
            <a:picLocks noChangeAspect="1"/>
          </p:cNvPicPr>
          <p:nvPr userDrawn="1"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76027" y="655081"/>
            <a:ext cx="11482939" cy="5573027"/>
          </a:xfrm>
          <a:custGeom>
            <a:avLst/>
            <a:gdLst>
              <a:gd name="connsiteX0" fmla="*/ 0 w 11482939"/>
              <a:gd name="connsiteY0" fmla="*/ 0 h 5573027"/>
              <a:gd name="connsiteX1" fmla="*/ 11482939 w 11482939"/>
              <a:gd name="connsiteY1" fmla="*/ 0 h 5573027"/>
              <a:gd name="connsiteX2" fmla="*/ 11482939 w 11482939"/>
              <a:gd name="connsiteY2" fmla="*/ 5573027 h 5573027"/>
              <a:gd name="connsiteX3" fmla="*/ 0 w 11482939"/>
              <a:gd name="connsiteY3" fmla="*/ 5573027 h 557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2939" h="5573027">
                <a:moveTo>
                  <a:pt x="0" y="0"/>
                </a:moveTo>
                <a:lnTo>
                  <a:pt x="11482939" y="0"/>
                </a:lnTo>
                <a:lnTo>
                  <a:pt x="11482939" y="5573027"/>
                </a:lnTo>
                <a:lnTo>
                  <a:pt x="0" y="5573027"/>
                </a:lnTo>
                <a:close/>
              </a:path>
            </a:pathLst>
          </a:custGeom>
        </p:spPr>
      </p:pic>
      <p:grpSp>
        <p:nvGrpSpPr>
          <p:cNvPr id="13" name="组合 12"/>
          <p:cNvGrpSpPr/>
          <p:nvPr userDrawn="1"/>
        </p:nvGrpSpPr>
        <p:grpSpPr>
          <a:xfrm>
            <a:off x="333034" y="629893"/>
            <a:ext cx="11525932" cy="5598215"/>
            <a:chOff x="333034" y="629893"/>
            <a:chExt cx="11525932" cy="5598215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333034" y="629893"/>
              <a:ext cx="11525932" cy="5598215"/>
              <a:chOff x="378745" y="1254695"/>
              <a:chExt cx="11525932" cy="5598215"/>
            </a:xfrm>
          </p:grpSpPr>
          <p:sp>
            <p:nvSpPr>
              <p:cNvPr id="41" name="任意多边形: 形状 40"/>
              <p:cNvSpPr/>
              <p:nvPr/>
            </p:nvSpPr>
            <p:spPr>
              <a:xfrm>
                <a:off x="378745" y="1254695"/>
                <a:ext cx="8729396" cy="5588000"/>
              </a:xfrm>
              <a:custGeom>
                <a:avLst/>
                <a:gdLst>
                  <a:gd name="connsiteX0" fmla="*/ 0 w 8729396"/>
                  <a:gd name="connsiteY0" fmla="*/ 0 h 5588000"/>
                  <a:gd name="connsiteX1" fmla="*/ 8729396 w 8729396"/>
                  <a:gd name="connsiteY1" fmla="*/ 0 h 5588000"/>
                  <a:gd name="connsiteX2" fmla="*/ 7791939 w 8729396"/>
                  <a:gd name="connsiteY2" fmla="*/ 5588000 h 5588000"/>
                  <a:gd name="connsiteX3" fmla="*/ 0 w 8729396"/>
                  <a:gd name="connsiteY3" fmla="*/ 5588000 h 5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9396" h="5588000">
                    <a:moveTo>
                      <a:pt x="0" y="0"/>
                    </a:moveTo>
                    <a:lnTo>
                      <a:pt x="8729396" y="0"/>
                    </a:lnTo>
                    <a:lnTo>
                      <a:pt x="7791939" y="5588000"/>
                    </a:lnTo>
                    <a:lnTo>
                      <a:pt x="0" y="5588000"/>
                    </a:lnTo>
                    <a:close/>
                  </a:path>
                </a:pathLst>
              </a:custGeom>
              <a:solidFill>
                <a:schemeClr val="bg2">
                  <a:alpha val="96000"/>
                </a:schemeClr>
              </a:solidFill>
              <a:ln w="31750"/>
              <a:effectLst>
                <a:outerShdw blurRad="127000" dist="38100" dir="5400000" algn="t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3"/>
              <p:cNvSpPr/>
              <p:nvPr/>
            </p:nvSpPr>
            <p:spPr>
              <a:xfrm flipH="1">
                <a:off x="8170684" y="1264876"/>
                <a:ext cx="3733993" cy="5588034"/>
              </a:xfrm>
              <a:custGeom>
                <a:avLst/>
                <a:gdLst>
                  <a:gd name="connsiteX0" fmla="*/ 0 w 4456252"/>
                  <a:gd name="connsiteY0" fmla="*/ 5588000 h 5588000"/>
                  <a:gd name="connsiteX1" fmla="*/ 1278410 w 4456252"/>
                  <a:gd name="connsiteY1" fmla="*/ 0 h 5588000"/>
                  <a:gd name="connsiteX2" fmla="*/ 3177842 w 4456252"/>
                  <a:gd name="connsiteY2" fmla="*/ 0 h 5588000"/>
                  <a:gd name="connsiteX3" fmla="*/ 4456252 w 4456252"/>
                  <a:gd name="connsiteY3" fmla="*/ 5588000 h 5588000"/>
                  <a:gd name="connsiteX4" fmla="*/ 0 w 4456252"/>
                  <a:gd name="connsiteY4" fmla="*/ 5588000 h 5588000"/>
                  <a:gd name="connsiteX0-1" fmla="*/ 4456252 w 4547692"/>
                  <a:gd name="connsiteY0-2" fmla="*/ 5588000 h 5679440"/>
                  <a:gd name="connsiteX1-3" fmla="*/ 0 w 4547692"/>
                  <a:gd name="connsiteY1-4" fmla="*/ 5588000 h 5679440"/>
                  <a:gd name="connsiteX2-5" fmla="*/ 1278410 w 4547692"/>
                  <a:gd name="connsiteY2-6" fmla="*/ 0 h 5679440"/>
                  <a:gd name="connsiteX3-7" fmla="*/ 3177842 w 4547692"/>
                  <a:gd name="connsiteY3-8" fmla="*/ 0 h 5679440"/>
                  <a:gd name="connsiteX4-9" fmla="*/ 4547692 w 4547692"/>
                  <a:gd name="connsiteY4-10" fmla="*/ 5679440 h 5679440"/>
                  <a:gd name="connsiteX0-11" fmla="*/ 4456252 w 4456252"/>
                  <a:gd name="connsiteY0-12" fmla="*/ 5588000 h 5588000"/>
                  <a:gd name="connsiteX1-13" fmla="*/ 0 w 4456252"/>
                  <a:gd name="connsiteY1-14" fmla="*/ 5588000 h 5588000"/>
                  <a:gd name="connsiteX2-15" fmla="*/ 1278410 w 4456252"/>
                  <a:gd name="connsiteY2-16" fmla="*/ 0 h 5588000"/>
                  <a:gd name="connsiteX3-17" fmla="*/ 3177842 w 4456252"/>
                  <a:gd name="connsiteY3-18" fmla="*/ 0 h 5588000"/>
                  <a:gd name="connsiteX0-19" fmla="*/ 4503209 w 4503209"/>
                  <a:gd name="connsiteY0-20" fmla="*/ 5588000 h 5588000"/>
                  <a:gd name="connsiteX1-21" fmla="*/ 46957 w 4503209"/>
                  <a:gd name="connsiteY1-22" fmla="*/ 5588000 h 5588000"/>
                  <a:gd name="connsiteX2-23" fmla="*/ 0 w 4503209"/>
                  <a:gd name="connsiteY2-24" fmla="*/ 61645 h 5588000"/>
                  <a:gd name="connsiteX3-25" fmla="*/ 3224799 w 4503209"/>
                  <a:gd name="connsiteY3-26" fmla="*/ 0 h 5588000"/>
                  <a:gd name="connsiteX0-27" fmla="*/ 4503209 w 4503209"/>
                  <a:gd name="connsiteY0-28" fmla="*/ 5588000 h 5588000"/>
                  <a:gd name="connsiteX1-29" fmla="*/ 46957 w 4503209"/>
                  <a:gd name="connsiteY1-30" fmla="*/ 5588000 h 5588000"/>
                  <a:gd name="connsiteX2-31" fmla="*/ 0 w 4503209"/>
                  <a:gd name="connsiteY2-32" fmla="*/ 10275 h 5588000"/>
                  <a:gd name="connsiteX3-33" fmla="*/ 3224799 w 4503209"/>
                  <a:gd name="connsiteY3-34" fmla="*/ 0 h 5588000"/>
                  <a:gd name="connsiteX0-35" fmla="*/ 4311842 w 4311842"/>
                  <a:gd name="connsiteY0-36" fmla="*/ 5588000 h 5588000"/>
                  <a:gd name="connsiteX1-37" fmla="*/ 46957 w 4311842"/>
                  <a:gd name="connsiteY1-38" fmla="*/ 5588000 h 5588000"/>
                  <a:gd name="connsiteX2-39" fmla="*/ 0 w 4311842"/>
                  <a:gd name="connsiteY2-40" fmla="*/ 10275 h 5588000"/>
                  <a:gd name="connsiteX3-41" fmla="*/ 3224799 w 4311842"/>
                  <a:gd name="connsiteY3-42" fmla="*/ 0 h 5588000"/>
                  <a:gd name="connsiteX0-43" fmla="*/ 4265561 w 4265561"/>
                  <a:gd name="connsiteY0-44" fmla="*/ 5588000 h 5588000"/>
                  <a:gd name="connsiteX1-45" fmla="*/ 46957 w 4265561"/>
                  <a:gd name="connsiteY1-46" fmla="*/ 5588000 h 5588000"/>
                  <a:gd name="connsiteX2-47" fmla="*/ 0 w 4265561"/>
                  <a:gd name="connsiteY2-48" fmla="*/ 10275 h 5588000"/>
                  <a:gd name="connsiteX3-49" fmla="*/ 3224799 w 4265561"/>
                  <a:gd name="connsiteY3-50" fmla="*/ 0 h 5588000"/>
                  <a:gd name="connsiteX0-51" fmla="*/ 4265561 w 4265561"/>
                  <a:gd name="connsiteY0-52" fmla="*/ 5588000 h 5588000"/>
                  <a:gd name="connsiteX1-53" fmla="*/ 46957 w 4265561"/>
                  <a:gd name="connsiteY1-54" fmla="*/ 5588000 h 5588000"/>
                  <a:gd name="connsiteX2-55" fmla="*/ 0 w 4265561"/>
                  <a:gd name="connsiteY2-56" fmla="*/ 10275 h 5588000"/>
                  <a:gd name="connsiteX3-57" fmla="*/ 3194641 w 4265561"/>
                  <a:gd name="connsiteY3-58" fmla="*/ 0 h 5588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65561" h="5588000">
                    <a:moveTo>
                      <a:pt x="4265561" y="5588000"/>
                    </a:moveTo>
                    <a:lnTo>
                      <a:pt x="46957" y="5588000"/>
                    </a:lnTo>
                    <a:lnTo>
                      <a:pt x="0" y="10275"/>
                    </a:lnTo>
                    <a:lnTo>
                      <a:pt x="3194641" y="0"/>
                    </a:lnTo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 flipH="1">
              <a:off x="10572502" y="5800567"/>
              <a:ext cx="966987" cy="152400"/>
              <a:chOff x="9774601" y="5660136"/>
              <a:chExt cx="966987" cy="1524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664749" y="870774"/>
              <a:ext cx="966987" cy="152400"/>
              <a:chOff x="9800002" y="5660136"/>
              <a:chExt cx="966987" cy="1524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0071531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34306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61458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800002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矩形: 圆角 1"/>
          <p:cNvSpPr/>
          <p:nvPr userDrawn="1"/>
        </p:nvSpPr>
        <p:spPr>
          <a:xfrm>
            <a:off x="11537599" y="58831"/>
            <a:ext cx="463826" cy="2516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1537964" y="0"/>
            <a:ext cx="4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DBE7AFF-4025-4461-9F9F-2672A6707F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3318" y="1"/>
            <a:ext cx="12208526" cy="6857999"/>
          </a:xfrm>
          <a:prstGeom prst="rect">
            <a:avLst/>
          </a:prstGeom>
        </p:spPr>
      </p:pic>
      <p:sp>
        <p:nvSpPr>
          <p:cNvPr id="14" name="任意多边形: 形状 13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440077" y="406471"/>
            <a:ext cx="11311846" cy="6045058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440077" y="406471"/>
            <a:ext cx="11311846" cy="6045058"/>
          </a:xfrm>
          <a:prstGeom prst="rect">
            <a:avLst/>
          </a:prstGeom>
          <a:solidFill>
            <a:schemeClr val="bg1">
              <a:alpha val="95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/>
          <p:cNvSpPr/>
          <p:nvPr userDrawn="1"/>
        </p:nvSpPr>
        <p:spPr>
          <a:xfrm>
            <a:off x="11537599" y="58831"/>
            <a:ext cx="463826" cy="2516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37964" y="0"/>
            <a:ext cx="4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DBE7AFF-4025-4461-9F9F-2672A6707F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2783540" y="0"/>
            <a:ext cx="9407061" cy="6858000"/>
          </a:xfrm>
          <a:custGeom>
            <a:avLst/>
            <a:gdLst>
              <a:gd name="connsiteX0" fmla="*/ 0 w 9407061"/>
              <a:gd name="connsiteY0" fmla="*/ 0 h 6858000"/>
              <a:gd name="connsiteX1" fmla="*/ 9407061 w 9407061"/>
              <a:gd name="connsiteY1" fmla="*/ 0 h 6858000"/>
              <a:gd name="connsiteX2" fmla="*/ 9407061 w 9407061"/>
              <a:gd name="connsiteY2" fmla="*/ 6858000 h 6858000"/>
              <a:gd name="connsiteX3" fmla="*/ 0 w 94070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7061" h="6858000">
                <a:moveTo>
                  <a:pt x="0" y="0"/>
                </a:moveTo>
                <a:lnTo>
                  <a:pt x="9407061" y="0"/>
                </a:lnTo>
                <a:lnTo>
                  <a:pt x="9407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0" y="0"/>
            <a:ext cx="6949440" cy="6858000"/>
          </a:xfrm>
          <a:custGeom>
            <a:avLst/>
            <a:gdLst>
              <a:gd name="connsiteX0" fmla="*/ 0 w 6949440"/>
              <a:gd name="connsiteY0" fmla="*/ 0 h 6858000"/>
              <a:gd name="connsiteX1" fmla="*/ 5234940 w 6949440"/>
              <a:gd name="connsiteY1" fmla="*/ 0 h 6858000"/>
              <a:gd name="connsiteX2" fmla="*/ 6949440 w 6949440"/>
              <a:gd name="connsiteY2" fmla="*/ 6858000 h 6858000"/>
              <a:gd name="connsiteX3" fmla="*/ 0 w 69494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9440" h="6858000">
                <a:moveTo>
                  <a:pt x="0" y="0"/>
                </a:moveTo>
                <a:lnTo>
                  <a:pt x="5234940" y="0"/>
                </a:lnTo>
                <a:lnTo>
                  <a:pt x="6949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341086" y="359229"/>
            <a:ext cx="11509829" cy="6139543"/>
            <a:chOff x="341086" y="359229"/>
            <a:chExt cx="11509829" cy="6139543"/>
          </a:xfrm>
        </p:grpSpPr>
        <p:sp>
          <p:nvSpPr>
            <p:cNvPr id="11" name="矩形 10"/>
            <p:cNvSpPr/>
            <p:nvPr userDrawn="1"/>
          </p:nvSpPr>
          <p:spPr>
            <a:xfrm>
              <a:off x="341086" y="359229"/>
              <a:ext cx="11509829" cy="613954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 w="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flipH="1">
              <a:off x="10570977" y="6019903"/>
              <a:ext cx="966987" cy="152400"/>
              <a:chOff x="9774601" y="5660136"/>
              <a:chExt cx="966987" cy="1524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80771" y="6068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>
              <a:defRPr lang="zh-CN" altLang="en-US" sz="280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635052" y="631428"/>
            <a:ext cx="45719" cy="392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11537599" y="58831"/>
            <a:ext cx="463826" cy="2516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537964" y="0"/>
            <a:ext cx="4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DBE7AFF-4025-4461-9F9F-2672A6707F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2700" y="1"/>
            <a:ext cx="12204700" cy="6857999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420431" y="395239"/>
            <a:ext cx="11351138" cy="6067522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 flipH="1">
            <a:off x="10241326" y="5715501"/>
            <a:ext cx="966987" cy="152400"/>
            <a:chOff x="9774601" y="5660136"/>
            <a:chExt cx="966987" cy="152400"/>
          </a:xfrm>
        </p:grpSpPr>
        <p:sp>
          <p:nvSpPr>
            <p:cNvPr id="18" name="矩形 17"/>
            <p:cNvSpPr/>
            <p:nvPr/>
          </p:nvSpPr>
          <p:spPr>
            <a:xfrm>
              <a:off x="10046130" y="5660136"/>
              <a:ext cx="1524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17659" y="5660136"/>
              <a:ext cx="152400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89188" y="5660136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774601" y="5660136"/>
              <a:ext cx="1524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任意多边形: 形状 22"/>
          <p:cNvSpPr/>
          <p:nvPr userDrawn="1"/>
        </p:nvSpPr>
        <p:spPr>
          <a:xfrm>
            <a:off x="1029903" y="1645921"/>
            <a:ext cx="10178410" cy="3474720"/>
          </a:xfrm>
          <a:custGeom>
            <a:avLst/>
            <a:gdLst>
              <a:gd name="connsiteX0" fmla="*/ 0 w 10195560"/>
              <a:gd name="connsiteY0" fmla="*/ 0 h 3474720"/>
              <a:gd name="connsiteX1" fmla="*/ 10195560 w 10195560"/>
              <a:gd name="connsiteY1" fmla="*/ 0 h 3474720"/>
              <a:gd name="connsiteX2" fmla="*/ 10195560 w 10195560"/>
              <a:gd name="connsiteY2" fmla="*/ 1530157 h 3474720"/>
              <a:gd name="connsiteX3" fmla="*/ 9838314 w 10195560"/>
              <a:gd name="connsiteY3" fmla="*/ 1737360 h 3474720"/>
              <a:gd name="connsiteX4" fmla="*/ 10195560 w 10195560"/>
              <a:gd name="connsiteY4" fmla="*/ 1944562 h 3474720"/>
              <a:gd name="connsiteX5" fmla="*/ 10195560 w 10195560"/>
              <a:gd name="connsiteY5" fmla="*/ 3474720 h 3474720"/>
              <a:gd name="connsiteX6" fmla="*/ 0 w 10195560"/>
              <a:gd name="connsiteY6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5560" h="3474720">
                <a:moveTo>
                  <a:pt x="0" y="0"/>
                </a:moveTo>
                <a:lnTo>
                  <a:pt x="10195560" y="0"/>
                </a:lnTo>
                <a:lnTo>
                  <a:pt x="10195560" y="1530157"/>
                </a:lnTo>
                <a:lnTo>
                  <a:pt x="9838314" y="1737360"/>
                </a:lnTo>
                <a:lnTo>
                  <a:pt x="10195560" y="1944562"/>
                </a:lnTo>
                <a:lnTo>
                  <a:pt x="10195560" y="3474720"/>
                </a:lnTo>
                <a:lnTo>
                  <a:pt x="0" y="3474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: 圆角 4"/>
          <p:cNvSpPr/>
          <p:nvPr userDrawn="1"/>
        </p:nvSpPr>
        <p:spPr>
          <a:xfrm>
            <a:off x="11537599" y="58831"/>
            <a:ext cx="463826" cy="2516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37964" y="0"/>
            <a:ext cx="4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DBE7AFF-4025-4461-9F9F-2672A6707F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525041" y="2150798"/>
            <a:ext cx="4154984" cy="36779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39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23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8974" y="3426553"/>
            <a:ext cx="2840703" cy="6949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2980" y="3596199"/>
            <a:ext cx="1800173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PART FRUR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439002" y="1969913"/>
            <a:ext cx="5486400" cy="2158286"/>
            <a:chOff x="1674970" y="1198543"/>
            <a:chExt cx="5486400" cy="2158286"/>
          </a:xfrm>
        </p:grpSpPr>
        <p:sp>
          <p:nvSpPr>
            <p:cNvPr id="19" name="文本框 18"/>
            <p:cNvSpPr txBox="1"/>
            <p:nvPr/>
          </p:nvSpPr>
          <p:spPr>
            <a:xfrm>
              <a:off x="1674970" y="1198543"/>
              <a:ext cx="5486400" cy="83058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5400" dirty="0">
                  <a:solidFill>
                    <a:schemeClr val="bg1"/>
                  </a:solidFill>
                  <a:latin typeface="+mj-ea"/>
                  <a:ea typeface="+mj-ea"/>
                </a:rPr>
                <a:t>系统的设计与</a:t>
              </a:r>
              <a:r>
                <a:rPr kumimoji="1" lang="zh-CN" altLang="en-US" sz="5400" dirty="0">
                  <a:solidFill>
                    <a:schemeClr val="bg1"/>
                  </a:solidFill>
                  <a:latin typeface="+mj-ea"/>
                  <a:ea typeface="+mj-ea"/>
                </a:rPr>
                <a:t>实现</a:t>
              </a:r>
              <a:endParaRPr kumimoji="1" lang="zh-CN" altLang="en-US" sz="5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08240" y="3079969"/>
              <a:ext cx="4616649" cy="27686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Design and Implementation</a:t>
              </a:r>
              <a:endParaRPr kumimoji="1"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28532" y="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蒋涵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596900"/>
            <a:ext cx="4823460" cy="441960"/>
          </a:xfrm>
        </p:spPr>
        <p:txBody>
          <a:bodyPr/>
          <a:lstStyle/>
          <a:p>
            <a:r>
              <a:rPr dirty="0"/>
              <a:t>系统</a:t>
            </a:r>
            <a:r>
              <a:rPr dirty="0"/>
              <a:t>需求</a:t>
            </a:r>
            <a:r>
              <a:rPr dirty="0"/>
              <a:t>分析：</a:t>
            </a:r>
            <a:endParaRPr dirty="0"/>
          </a:p>
        </p:txBody>
      </p:sp>
      <p:sp>
        <p:nvSpPr>
          <p:cNvPr id="8" name="文本框 7"/>
          <p:cNvSpPr txBox="1"/>
          <p:nvPr/>
        </p:nvSpPr>
        <p:spPr>
          <a:xfrm>
            <a:off x="1880870" y="2607310"/>
            <a:ext cx="3119120" cy="6394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系统可以读取本地或用户输入的动物图片，并将其进行标准化处理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80235" y="3583305"/>
            <a:ext cx="2383155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02.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 动物图片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识别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0461" y="3980134"/>
            <a:ext cx="2586845" cy="6394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+mn-ea"/>
              </a:rPr>
              <a:t>系统可以识别出标准化处理后的动物图片的动物种类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80235" y="5123180"/>
            <a:ext cx="2587625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03.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动物识别结果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展示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80235" y="5461635"/>
            <a:ext cx="2985770" cy="6394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+mn-ea"/>
              </a:rPr>
              <a:t>系统可以将最后的动物识别结果和系统输入的图片展示到前端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22630" y="2200435"/>
            <a:ext cx="2976796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01.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动物图片读取与处理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628532" y="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蒋涵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251700" y="2607310"/>
            <a:ext cx="3119120" cy="6394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系统可以读取本地或用户输入的动物图片，并将其进行标准化处理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51065" y="3583305"/>
            <a:ext cx="2383155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02.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 系统资源占用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51291" y="3980134"/>
            <a:ext cx="2586845" cy="6394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+mn-ea"/>
              </a:rPr>
              <a:t>系统可以识别出标准化处理后的动物图片的动物种类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251065" y="5123180"/>
            <a:ext cx="2587625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03.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系统稳定性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251065" y="5461635"/>
            <a:ext cx="2985770" cy="6394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+mn-ea"/>
              </a:rPr>
              <a:t>系统可以将最后的动物识别结果和系统输入的图片展示到前端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393460" y="2200435"/>
            <a:ext cx="2976796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01.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系统识别精度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50703" y="1379422"/>
            <a:ext cx="546814" cy="5468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price-ticket_70951"/>
          <p:cNvSpPr/>
          <p:nvPr/>
        </p:nvSpPr>
        <p:spPr>
          <a:xfrm>
            <a:off x="986008" y="1553190"/>
            <a:ext cx="282573" cy="282216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21790" y="1466215"/>
            <a:ext cx="151320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/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功能性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需求：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534428" y="1363695"/>
            <a:ext cx="546814" cy="5468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price-ticket_70951"/>
          <p:cNvSpPr/>
          <p:nvPr/>
        </p:nvSpPr>
        <p:spPr>
          <a:xfrm>
            <a:off x="6669483" y="1501598"/>
            <a:ext cx="276702" cy="282573"/>
          </a:xfrm>
          <a:custGeom>
            <a:avLst/>
            <a:gdLst>
              <a:gd name="connsiteX0" fmla="*/ 47370 w 595290"/>
              <a:gd name="connsiteY0" fmla="*/ 369974 h 607921"/>
              <a:gd name="connsiteX1" fmla="*/ 48020 w 595290"/>
              <a:gd name="connsiteY1" fmla="*/ 369974 h 607921"/>
              <a:gd name="connsiteX2" fmla="*/ 96040 w 595290"/>
              <a:gd name="connsiteY2" fmla="*/ 417923 h 607921"/>
              <a:gd name="connsiteX3" fmla="*/ 48020 w 595290"/>
              <a:gd name="connsiteY3" fmla="*/ 465872 h 607921"/>
              <a:gd name="connsiteX4" fmla="*/ 47370 w 595290"/>
              <a:gd name="connsiteY4" fmla="*/ 465872 h 607921"/>
              <a:gd name="connsiteX5" fmla="*/ 37366 w 595290"/>
              <a:gd name="connsiteY5" fmla="*/ 464673 h 607921"/>
              <a:gd name="connsiteX6" fmla="*/ 27361 w 595290"/>
              <a:gd name="connsiteY6" fmla="*/ 461177 h 607921"/>
              <a:gd name="connsiteX7" fmla="*/ 0 w 595290"/>
              <a:gd name="connsiteY7" fmla="*/ 417923 h 607921"/>
              <a:gd name="connsiteX8" fmla="*/ 27361 w 595290"/>
              <a:gd name="connsiteY8" fmla="*/ 374619 h 607921"/>
              <a:gd name="connsiteX9" fmla="*/ 37366 w 595290"/>
              <a:gd name="connsiteY9" fmla="*/ 371173 h 607921"/>
              <a:gd name="connsiteX10" fmla="*/ 47370 w 595290"/>
              <a:gd name="connsiteY10" fmla="*/ 369974 h 607921"/>
              <a:gd name="connsiteX11" fmla="*/ 547270 w 595290"/>
              <a:gd name="connsiteY11" fmla="*/ 369833 h 607921"/>
              <a:gd name="connsiteX12" fmla="*/ 557274 w 595290"/>
              <a:gd name="connsiteY12" fmla="*/ 370882 h 607921"/>
              <a:gd name="connsiteX13" fmla="*/ 567278 w 595290"/>
              <a:gd name="connsiteY13" fmla="*/ 374228 h 607921"/>
              <a:gd name="connsiteX14" fmla="*/ 595290 w 595290"/>
              <a:gd name="connsiteY14" fmla="*/ 417828 h 607921"/>
              <a:gd name="connsiteX15" fmla="*/ 567278 w 595290"/>
              <a:gd name="connsiteY15" fmla="*/ 461478 h 607921"/>
              <a:gd name="connsiteX16" fmla="*/ 557274 w 595290"/>
              <a:gd name="connsiteY16" fmla="*/ 464774 h 607921"/>
              <a:gd name="connsiteX17" fmla="*/ 547270 w 595290"/>
              <a:gd name="connsiteY17" fmla="*/ 465873 h 607921"/>
              <a:gd name="connsiteX18" fmla="*/ 499250 w 595290"/>
              <a:gd name="connsiteY18" fmla="*/ 417928 h 607921"/>
              <a:gd name="connsiteX19" fmla="*/ 547270 w 595290"/>
              <a:gd name="connsiteY19" fmla="*/ 369833 h 607921"/>
              <a:gd name="connsiteX20" fmla="*/ 172366 w 595290"/>
              <a:gd name="connsiteY20" fmla="*/ 284449 h 607921"/>
              <a:gd name="connsiteX21" fmla="*/ 297363 w 595290"/>
              <a:gd name="connsiteY21" fmla="*/ 306124 h 607921"/>
              <a:gd name="connsiteX22" fmla="*/ 422360 w 595290"/>
              <a:gd name="connsiteY22" fmla="*/ 284449 h 607921"/>
              <a:gd name="connsiteX23" fmla="*/ 535652 w 595290"/>
              <a:gd name="connsiteY23" fmla="*/ 302128 h 607921"/>
              <a:gd name="connsiteX24" fmla="*/ 547306 w 595290"/>
              <a:gd name="connsiteY24" fmla="*/ 318010 h 607921"/>
              <a:gd name="connsiteX25" fmla="*/ 547306 w 595290"/>
              <a:gd name="connsiteY25" fmla="*/ 345977 h 607921"/>
              <a:gd name="connsiteX26" fmla="*/ 496387 w 595290"/>
              <a:gd name="connsiteY26" fmla="*/ 367002 h 607921"/>
              <a:gd name="connsiteX27" fmla="*/ 475279 w 595290"/>
              <a:gd name="connsiteY27" fmla="*/ 417893 h 607921"/>
              <a:gd name="connsiteX28" fmla="*/ 496387 w 595290"/>
              <a:gd name="connsiteY28" fmla="*/ 468734 h 607921"/>
              <a:gd name="connsiteX29" fmla="*/ 547306 w 595290"/>
              <a:gd name="connsiteY29" fmla="*/ 489809 h 607921"/>
              <a:gd name="connsiteX30" fmla="*/ 547306 w 595290"/>
              <a:gd name="connsiteY30" fmla="*/ 586197 h 607921"/>
              <a:gd name="connsiteX31" fmla="*/ 530700 w 595290"/>
              <a:gd name="connsiteY31" fmla="*/ 602877 h 607921"/>
              <a:gd name="connsiteX32" fmla="*/ 527299 w 595290"/>
              <a:gd name="connsiteY32" fmla="*/ 602527 h 607921"/>
              <a:gd name="connsiteX33" fmla="*/ 422360 w 595290"/>
              <a:gd name="connsiteY33" fmla="*/ 594087 h 607921"/>
              <a:gd name="connsiteX34" fmla="*/ 297363 w 595290"/>
              <a:gd name="connsiteY34" fmla="*/ 607921 h 607921"/>
              <a:gd name="connsiteX35" fmla="*/ 172366 w 595290"/>
              <a:gd name="connsiteY35" fmla="*/ 594087 h 607921"/>
              <a:gd name="connsiteX36" fmla="*/ 67427 w 595290"/>
              <a:gd name="connsiteY36" fmla="*/ 602527 h 607921"/>
              <a:gd name="connsiteX37" fmla="*/ 64026 w 595290"/>
              <a:gd name="connsiteY37" fmla="*/ 602877 h 607921"/>
              <a:gd name="connsiteX38" fmla="*/ 47420 w 595290"/>
              <a:gd name="connsiteY38" fmla="*/ 586197 h 607921"/>
              <a:gd name="connsiteX39" fmla="*/ 47420 w 595290"/>
              <a:gd name="connsiteY39" fmla="*/ 489809 h 607921"/>
              <a:gd name="connsiteX40" fmla="*/ 48070 w 595290"/>
              <a:gd name="connsiteY40" fmla="*/ 489809 h 607921"/>
              <a:gd name="connsiteX41" fmla="*/ 99039 w 595290"/>
              <a:gd name="connsiteY41" fmla="*/ 468734 h 607921"/>
              <a:gd name="connsiteX42" fmla="*/ 120097 w 595290"/>
              <a:gd name="connsiteY42" fmla="*/ 417893 h 607921"/>
              <a:gd name="connsiteX43" fmla="*/ 99039 w 595290"/>
              <a:gd name="connsiteY43" fmla="*/ 367002 h 607921"/>
              <a:gd name="connsiteX44" fmla="*/ 48070 w 595290"/>
              <a:gd name="connsiteY44" fmla="*/ 345977 h 607921"/>
              <a:gd name="connsiteX45" fmla="*/ 47420 w 595290"/>
              <a:gd name="connsiteY45" fmla="*/ 345977 h 607921"/>
              <a:gd name="connsiteX46" fmla="*/ 47420 w 595290"/>
              <a:gd name="connsiteY46" fmla="*/ 318010 h 607921"/>
              <a:gd name="connsiteX47" fmla="*/ 59074 w 595290"/>
              <a:gd name="connsiteY47" fmla="*/ 302128 h 607921"/>
              <a:gd name="connsiteX48" fmla="*/ 172366 w 595290"/>
              <a:gd name="connsiteY48" fmla="*/ 284449 h 607921"/>
              <a:gd name="connsiteX49" fmla="*/ 297363 w 595290"/>
              <a:gd name="connsiteY49" fmla="*/ 0 h 607921"/>
              <a:gd name="connsiteX50" fmla="*/ 432355 w 595290"/>
              <a:gd name="connsiteY50" fmla="*/ 134780 h 607921"/>
              <a:gd name="connsiteX51" fmla="*/ 297363 w 595290"/>
              <a:gd name="connsiteY51" fmla="*/ 269560 h 607921"/>
              <a:gd name="connsiteX52" fmla="*/ 162371 w 595290"/>
              <a:gd name="connsiteY52" fmla="*/ 134780 h 607921"/>
              <a:gd name="connsiteX53" fmla="*/ 297363 w 595290"/>
              <a:gd name="connsiteY53" fmla="*/ 0 h 6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95290" h="607921">
                <a:moveTo>
                  <a:pt x="47370" y="369974"/>
                </a:moveTo>
                <a:lnTo>
                  <a:pt x="48020" y="369974"/>
                </a:lnTo>
                <a:cubicBezTo>
                  <a:pt x="74581" y="369974"/>
                  <a:pt x="96040" y="391401"/>
                  <a:pt x="96040" y="417923"/>
                </a:cubicBezTo>
                <a:cubicBezTo>
                  <a:pt x="96040" y="444395"/>
                  <a:pt x="74581" y="465872"/>
                  <a:pt x="48020" y="465872"/>
                </a:cubicBezTo>
                <a:lnTo>
                  <a:pt x="47370" y="465872"/>
                </a:lnTo>
                <a:cubicBezTo>
                  <a:pt x="43968" y="465772"/>
                  <a:pt x="40567" y="465373"/>
                  <a:pt x="37366" y="464673"/>
                </a:cubicBezTo>
                <a:cubicBezTo>
                  <a:pt x="33864" y="463874"/>
                  <a:pt x="30463" y="462725"/>
                  <a:pt x="27361" y="461177"/>
                </a:cubicBezTo>
                <a:cubicBezTo>
                  <a:pt x="11205" y="453485"/>
                  <a:pt x="0" y="437003"/>
                  <a:pt x="0" y="417923"/>
                </a:cubicBezTo>
                <a:cubicBezTo>
                  <a:pt x="0" y="398793"/>
                  <a:pt x="11155" y="382361"/>
                  <a:pt x="27361" y="374619"/>
                </a:cubicBezTo>
                <a:cubicBezTo>
                  <a:pt x="30463" y="373071"/>
                  <a:pt x="33864" y="371972"/>
                  <a:pt x="37366" y="371173"/>
                </a:cubicBezTo>
                <a:cubicBezTo>
                  <a:pt x="40617" y="370424"/>
                  <a:pt x="43968" y="370024"/>
                  <a:pt x="47370" y="369974"/>
                </a:cubicBezTo>
                <a:close/>
                <a:moveTo>
                  <a:pt x="547270" y="369833"/>
                </a:moveTo>
                <a:cubicBezTo>
                  <a:pt x="550671" y="369833"/>
                  <a:pt x="554073" y="370233"/>
                  <a:pt x="557274" y="370882"/>
                </a:cubicBezTo>
                <a:cubicBezTo>
                  <a:pt x="560726" y="371631"/>
                  <a:pt x="564127" y="372780"/>
                  <a:pt x="567278" y="374228"/>
                </a:cubicBezTo>
                <a:cubicBezTo>
                  <a:pt x="583835" y="381819"/>
                  <a:pt x="595290" y="398450"/>
                  <a:pt x="595290" y="417828"/>
                </a:cubicBezTo>
                <a:cubicBezTo>
                  <a:pt x="595290" y="437206"/>
                  <a:pt x="583835" y="453887"/>
                  <a:pt x="567278" y="461478"/>
                </a:cubicBezTo>
                <a:cubicBezTo>
                  <a:pt x="564127" y="462927"/>
                  <a:pt x="560726" y="464075"/>
                  <a:pt x="557274" y="464774"/>
                </a:cubicBezTo>
                <a:cubicBezTo>
                  <a:pt x="554073" y="465524"/>
                  <a:pt x="550671" y="465873"/>
                  <a:pt x="547270" y="465873"/>
                </a:cubicBezTo>
                <a:cubicBezTo>
                  <a:pt x="520709" y="465873"/>
                  <a:pt x="499250" y="444398"/>
                  <a:pt x="499250" y="417928"/>
                </a:cubicBezTo>
                <a:cubicBezTo>
                  <a:pt x="499250" y="391458"/>
                  <a:pt x="520709" y="369983"/>
                  <a:pt x="547270" y="369833"/>
                </a:cubicBezTo>
                <a:close/>
                <a:moveTo>
                  <a:pt x="172366" y="284449"/>
                </a:moveTo>
                <a:cubicBezTo>
                  <a:pt x="241392" y="284449"/>
                  <a:pt x="297363" y="306124"/>
                  <a:pt x="297363" y="306124"/>
                </a:cubicBezTo>
                <a:cubicBezTo>
                  <a:pt x="297363" y="306124"/>
                  <a:pt x="353334" y="284449"/>
                  <a:pt x="422360" y="284449"/>
                </a:cubicBezTo>
                <a:cubicBezTo>
                  <a:pt x="472478" y="284449"/>
                  <a:pt x="515794" y="295886"/>
                  <a:pt x="535652" y="302128"/>
                </a:cubicBezTo>
                <a:cubicBezTo>
                  <a:pt x="542604" y="304276"/>
                  <a:pt x="547306" y="310718"/>
                  <a:pt x="547306" y="318010"/>
                </a:cubicBezTo>
                <a:lnTo>
                  <a:pt x="547306" y="345977"/>
                </a:lnTo>
                <a:cubicBezTo>
                  <a:pt x="528049" y="345977"/>
                  <a:pt x="509992" y="353418"/>
                  <a:pt x="496387" y="367002"/>
                </a:cubicBezTo>
                <a:cubicBezTo>
                  <a:pt x="482782" y="380587"/>
                  <a:pt x="475279" y="398716"/>
                  <a:pt x="475279" y="417893"/>
                </a:cubicBezTo>
                <a:cubicBezTo>
                  <a:pt x="475279" y="437121"/>
                  <a:pt x="482782" y="455150"/>
                  <a:pt x="496387" y="468734"/>
                </a:cubicBezTo>
                <a:cubicBezTo>
                  <a:pt x="509992" y="482318"/>
                  <a:pt x="528099" y="489809"/>
                  <a:pt x="547306" y="489809"/>
                </a:cubicBezTo>
                <a:lnTo>
                  <a:pt x="547306" y="586197"/>
                </a:lnTo>
                <a:cubicBezTo>
                  <a:pt x="547306" y="595586"/>
                  <a:pt x="539703" y="602877"/>
                  <a:pt x="530700" y="602877"/>
                </a:cubicBezTo>
                <a:cubicBezTo>
                  <a:pt x="529599" y="602877"/>
                  <a:pt x="528449" y="602727"/>
                  <a:pt x="527299" y="602527"/>
                </a:cubicBezTo>
                <a:cubicBezTo>
                  <a:pt x="502039" y="597334"/>
                  <a:pt x="464425" y="594087"/>
                  <a:pt x="422360" y="594087"/>
                </a:cubicBezTo>
                <a:cubicBezTo>
                  <a:pt x="366939" y="594087"/>
                  <a:pt x="319171" y="599731"/>
                  <a:pt x="297363" y="607921"/>
                </a:cubicBezTo>
                <a:cubicBezTo>
                  <a:pt x="275505" y="599731"/>
                  <a:pt x="227737" y="594087"/>
                  <a:pt x="172366" y="594087"/>
                </a:cubicBezTo>
                <a:cubicBezTo>
                  <a:pt x="130301" y="594087"/>
                  <a:pt x="92687" y="597383"/>
                  <a:pt x="67427" y="602527"/>
                </a:cubicBezTo>
                <a:cubicBezTo>
                  <a:pt x="66277" y="602727"/>
                  <a:pt x="65127" y="602877"/>
                  <a:pt x="64026" y="602877"/>
                </a:cubicBezTo>
                <a:cubicBezTo>
                  <a:pt x="55073" y="602877"/>
                  <a:pt x="47420" y="595586"/>
                  <a:pt x="47420" y="586197"/>
                </a:cubicBezTo>
                <a:lnTo>
                  <a:pt x="47420" y="489809"/>
                </a:lnTo>
                <a:lnTo>
                  <a:pt x="48070" y="489809"/>
                </a:lnTo>
                <a:cubicBezTo>
                  <a:pt x="67327" y="489809"/>
                  <a:pt x="85434" y="482318"/>
                  <a:pt x="99039" y="468734"/>
                </a:cubicBezTo>
                <a:cubicBezTo>
                  <a:pt x="112644" y="455150"/>
                  <a:pt x="120097" y="437071"/>
                  <a:pt x="120097" y="417893"/>
                </a:cubicBezTo>
                <a:cubicBezTo>
                  <a:pt x="120097" y="398616"/>
                  <a:pt x="112644" y="380587"/>
                  <a:pt x="99039" y="367002"/>
                </a:cubicBezTo>
                <a:cubicBezTo>
                  <a:pt x="85434" y="353418"/>
                  <a:pt x="67277" y="345977"/>
                  <a:pt x="48070" y="345977"/>
                </a:cubicBezTo>
                <a:lnTo>
                  <a:pt x="47420" y="345977"/>
                </a:lnTo>
                <a:lnTo>
                  <a:pt x="47420" y="318010"/>
                </a:lnTo>
                <a:cubicBezTo>
                  <a:pt x="47420" y="310718"/>
                  <a:pt x="52122" y="304326"/>
                  <a:pt x="59074" y="302128"/>
                </a:cubicBezTo>
                <a:cubicBezTo>
                  <a:pt x="78932" y="295886"/>
                  <a:pt x="122248" y="284449"/>
                  <a:pt x="172366" y="284449"/>
                </a:cubicBezTo>
                <a:close/>
                <a:moveTo>
                  <a:pt x="297363" y="0"/>
                </a:moveTo>
                <a:cubicBezTo>
                  <a:pt x="371917" y="0"/>
                  <a:pt x="432355" y="60343"/>
                  <a:pt x="432355" y="134780"/>
                </a:cubicBezTo>
                <a:cubicBezTo>
                  <a:pt x="432355" y="209217"/>
                  <a:pt x="371917" y="269560"/>
                  <a:pt x="297363" y="269560"/>
                </a:cubicBezTo>
                <a:cubicBezTo>
                  <a:pt x="222809" y="269560"/>
                  <a:pt x="162371" y="209217"/>
                  <a:pt x="162371" y="134780"/>
                </a:cubicBezTo>
                <a:cubicBezTo>
                  <a:pt x="162371" y="60343"/>
                  <a:pt x="222809" y="0"/>
                  <a:pt x="2973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sp>
        <p:nvSpPr>
          <p:cNvPr id="56" name="文本框 55"/>
          <p:cNvSpPr txBox="1"/>
          <p:nvPr/>
        </p:nvSpPr>
        <p:spPr>
          <a:xfrm>
            <a:off x="7393305" y="1537970"/>
            <a:ext cx="176974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/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非功能性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需求：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596900"/>
            <a:ext cx="4823460" cy="441960"/>
          </a:xfrm>
        </p:spPr>
        <p:txBody>
          <a:bodyPr/>
          <a:lstStyle/>
          <a:p>
            <a:r>
              <a:rPr dirty="0"/>
              <a:t>系统</a:t>
            </a:r>
            <a:r>
              <a:rPr dirty="0"/>
              <a:t>设计：</a:t>
            </a:r>
            <a:endParaRPr dirty="0"/>
          </a:p>
        </p:txBody>
      </p:sp>
      <p:sp>
        <p:nvSpPr>
          <p:cNvPr id="8" name="文本框 7"/>
          <p:cNvSpPr txBox="1"/>
          <p:nvPr/>
        </p:nvSpPr>
        <p:spPr>
          <a:xfrm>
            <a:off x="1490980" y="2617470"/>
            <a:ext cx="3119120" cy="6394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读取本地或者用户上传的动物图片，并将动物图片进行标准化处理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90980" y="4322445"/>
            <a:ext cx="262001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sz="2000" dirty="0">
                <a:solidFill>
                  <a:schemeClr val="accent1"/>
                </a:solidFill>
                <a:latin typeface="+mj-ea"/>
                <a:ea typeface="+mj-ea"/>
              </a:rPr>
              <a:t>（2）动物识别模块</a:t>
            </a:r>
            <a:endParaRPr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24965" y="4691380"/>
            <a:ext cx="2916555" cy="9594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利用训练完成的模型对用户输入的动物图片进行动物识别，并在前端展示最终的动物种类。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90980" y="2200910"/>
            <a:ext cx="334772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sz="2000" dirty="0">
                <a:solidFill>
                  <a:schemeClr val="accent1"/>
                </a:solidFill>
                <a:latin typeface="+mj-ea"/>
                <a:ea typeface="+mj-ea"/>
              </a:rPr>
              <a:t>（1）动物图片预处理模块</a:t>
            </a:r>
            <a:endParaRPr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628532" y="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蒋涵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50703" y="1379422"/>
            <a:ext cx="546814" cy="5468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price-ticket_70951"/>
          <p:cNvSpPr/>
          <p:nvPr/>
        </p:nvSpPr>
        <p:spPr>
          <a:xfrm>
            <a:off x="986008" y="1553190"/>
            <a:ext cx="282573" cy="282216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21790" y="1466215"/>
            <a:ext cx="209042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系统功能结构：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-2147482619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0610" y="1665605"/>
            <a:ext cx="5033010" cy="3796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596900"/>
            <a:ext cx="4823460" cy="441960"/>
          </a:xfrm>
        </p:spPr>
        <p:txBody>
          <a:bodyPr/>
          <a:lstStyle/>
          <a:p>
            <a:r>
              <a:rPr dirty="0"/>
              <a:t>系统</a:t>
            </a:r>
            <a:r>
              <a:rPr dirty="0"/>
              <a:t>实现：</a:t>
            </a:r>
            <a:endParaRPr dirty="0"/>
          </a:p>
        </p:txBody>
      </p:sp>
      <p:sp>
        <p:nvSpPr>
          <p:cNvPr id="15" name="文本框 14"/>
          <p:cNvSpPr txBox="1"/>
          <p:nvPr/>
        </p:nvSpPr>
        <p:spPr>
          <a:xfrm>
            <a:off x="10628532" y="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蒋涵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50703" y="1379422"/>
            <a:ext cx="546814" cy="5468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price-ticket_70951"/>
          <p:cNvSpPr/>
          <p:nvPr/>
        </p:nvSpPr>
        <p:spPr>
          <a:xfrm>
            <a:off x="986008" y="1553190"/>
            <a:ext cx="282573" cy="282216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21790" y="1466215"/>
            <a:ext cx="248856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r>
              <a:rPr sz="20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动物图片预处理模块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7275" y="2468245"/>
            <a:ext cx="4135755" cy="3433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将所有图像格式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化为RGB格式；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</a:b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原图随机裁切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为224*224大小；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</a:b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数据将有50%的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概率水平翻转。</a:t>
            </a:r>
            <a:br>
              <a:rPr lang="zh-CN" altLang="zh-CN" sz="3200" dirty="0">
                <a:latin typeface="+mj-ea"/>
                <a:ea typeface="+mj-ea"/>
                <a:sym typeface="+mn-ea"/>
              </a:rPr>
            </a:br>
            <a:endParaRPr lang="zh-CN" altLang="zh-CN" sz="3200" dirty="0">
              <a:latin typeface="+mj-ea"/>
              <a:ea typeface="+mj-ea"/>
              <a:sym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4463415" y="1465580"/>
          <a:ext cx="7228840" cy="427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65" y="596900"/>
            <a:ext cx="4823460" cy="441960"/>
          </a:xfrm>
        </p:spPr>
        <p:txBody>
          <a:bodyPr/>
          <a:lstStyle/>
          <a:p>
            <a:r>
              <a:rPr dirty="0"/>
              <a:t>系统</a:t>
            </a:r>
            <a:r>
              <a:rPr dirty="0"/>
              <a:t>实现：</a:t>
            </a:r>
            <a:endParaRPr dirty="0"/>
          </a:p>
        </p:txBody>
      </p:sp>
      <p:sp>
        <p:nvSpPr>
          <p:cNvPr id="15" name="文本框 14"/>
          <p:cNvSpPr txBox="1"/>
          <p:nvPr/>
        </p:nvSpPr>
        <p:spPr>
          <a:xfrm>
            <a:off x="10628532" y="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蒋涵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50703" y="1379422"/>
            <a:ext cx="546814" cy="5468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price-ticket_70951"/>
          <p:cNvSpPr/>
          <p:nvPr/>
        </p:nvSpPr>
        <p:spPr>
          <a:xfrm>
            <a:off x="986008" y="1553190"/>
            <a:ext cx="282573" cy="282216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21790" y="1466215"/>
            <a:ext cx="248856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r>
              <a:rPr sz="20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动物识别模块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-2147482617" name="图片 41" descr="upload_post_object_v2_428537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0045" y="1466215"/>
            <a:ext cx="4166870" cy="3610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490980" y="2617470"/>
            <a:ext cx="3119120" cy="9594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将处理好的动物图片作为系统内训练好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的神经网络的输入，输出动物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种类</a:t>
            </a:r>
            <a:endParaRPr lang="zh-CN" alt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0980" y="4322445"/>
            <a:ext cx="262001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r>
              <a:rPr sz="2000" dirty="0">
                <a:solidFill>
                  <a:schemeClr val="accent1"/>
                </a:solidFill>
                <a:latin typeface="+mj-ea"/>
                <a:ea typeface="+mj-ea"/>
              </a:rPr>
              <a:t>（2）</a:t>
            </a:r>
            <a:r>
              <a:rPr lang="zh-CN" sz="2000" dirty="0">
                <a:solidFill>
                  <a:schemeClr val="accent1"/>
                </a:solidFill>
                <a:latin typeface="+mj-ea"/>
                <a:ea typeface="+mj-ea"/>
              </a:rPr>
              <a:t>结果</a:t>
            </a:r>
            <a:r>
              <a:rPr lang="zh-CN" sz="2000" dirty="0">
                <a:solidFill>
                  <a:schemeClr val="accent1"/>
                </a:solidFill>
                <a:latin typeface="+mj-ea"/>
                <a:ea typeface="+mj-ea"/>
              </a:rPr>
              <a:t>展示</a:t>
            </a:r>
            <a:endParaRPr lang="zh-CN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4965" y="4691380"/>
            <a:ext cx="2916555" cy="6394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如图，展示用户输入的图片并在图片顶端输出识别出的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动物种类</a:t>
            </a:r>
            <a:endParaRPr lang="zh-CN" alt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0980" y="2200910"/>
            <a:ext cx="334772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r>
              <a:rPr sz="2000" dirty="0">
                <a:solidFill>
                  <a:schemeClr val="accent1"/>
                </a:solidFill>
                <a:latin typeface="+mj-ea"/>
                <a:ea typeface="+mj-ea"/>
              </a:rPr>
              <a:t>（1）动物</a:t>
            </a:r>
            <a:r>
              <a:rPr lang="zh-CN" sz="2000" dirty="0">
                <a:solidFill>
                  <a:schemeClr val="accent1"/>
                </a:solidFill>
                <a:latin typeface="+mj-ea"/>
                <a:ea typeface="+mj-ea"/>
              </a:rPr>
              <a:t>识别</a:t>
            </a:r>
            <a:endParaRPr lang="zh-CN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SHOW_EDIT_AREA_INDICATION" val="0"/>
  <p:tag name="KSO_WM_TEMPLATE_THUMBS_INDEX" val="1、4、7、8、9、10、13、16、19、20、21、22、23、24、25、26、27、28、29、30"/>
  <p:tag name="KSO_WM_TEMPLATE_SUBCATEGORY" val="0"/>
  <p:tag name="KSO_WM_TAG_VERSION" val="1.0"/>
  <p:tag name="KSO_WM_BEAUTIFY_FLAG" val="#wm#"/>
  <p:tag name="KSO_WM_TEMPLATE_CATEGORY" val="custom"/>
  <p:tag name="KSO_WM_TEMPLATE_INDEX" val="20203157"/>
  <p:tag name="KSO_WM_TEMPLATE_MASTER_TYPE" val="1"/>
  <p:tag name="KSO_WM_TEMPLATE_COLOR_TYPE" val="1"/>
  <p:tag name="KSO_WM_TEMPLATE_MASTER_THUMB_INDEX" val="12"/>
</p:tagLst>
</file>

<file path=ppt/tags/tag12.xml><?xml version="1.0" encoding="utf-8"?>
<p:tagLst xmlns:p="http://schemas.openxmlformats.org/presentationml/2006/main">
  <p:tag name="KSO_WPP_MARK_KEY" val="78d83d89-6a31-49f8-8cb0-6a9caa4990ed"/>
  <p:tag name="COMMONDATA" val="eyJoZGlkIjoiZTRiZjZiOGE4NmI5YTBkMzRkODhlNTljMjJiYzE2NjE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51PPT模板网   www.51pptmoban.com">
  <a:themeElements>
    <a:clrScheme name="自定义 6">
      <a:dk1>
        <a:sysClr val="windowText" lastClr="000000"/>
      </a:dk1>
      <a:lt1>
        <a:sysClr val="window" lastClr="FFFFFF"/>
      </a:lt1>
      <a:dk2>
        <a:srgbClr val="EDF3F3"/>
      </a:dk2>
      <a:lt2>
        <a:srgbClr val="FFFFFF"/>
      </a:lt2>
      <a:accent1>
        <a:srgbClr val="587F7E"/>
      </a:accent1>
      <a:accent2>
        <a:srgbClr val="E7A55A"/>
      </a:accent2>
      <a:accent3>
        <a:srgbClr val="607F6F"/>
      </a:accent3>
      <a:accent4>
        <a:srgbClr val="657F67"/>
      </a:accent4>
      <a:accent5>
        <a:srgbClr val="697F60"/>
      </a:accent5>
      <a:accent6>
        <a:srgbClr val="6D7F58"/>
      </a:accent6>
      <a:hlink>
        <a:srgbClr val="658BD5"/>
      </a:hlink>
      <a:folHlink>
        <a:srgbClr val="A16AA5"/>
      </a:folHlink>
    </a:clrScheme>
    <a:fontScheme name="oppo">
      <a:majorFont>
        <a:latin typeface="OPPOSans H"/>
        <a:ea typeface="OPPOSans H"/>
        <a:cs typeface=""/>
      </a:majorFont>
      <a:minorFont>
        <a:latin typeface="OPPOSans B"/>
        <a:ea typeface="OPPOSans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550</Words>
  <Application>WPS 演示</Application>
  <PresentationFormat>宽屏</PresentationFormat>
  <Paragraphs>78</Paragraphs>
  <Slides>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Times New Roman</vt:lpstr>
      <vt:lpstr>OPPOSans B</vt:lpstr>
      <vt:lpstr>Segoe Print</vt:lpstr>
      <vt:lpstr>OPPOSans H</vt:lpstr>
      <vt:lpstr>OPPOSans M</vt:lpstr>
      <vt:lpstr>Arial Unicode MS</vt:lpstr>
      <vt:lpstr>Calibri</vt:lpstr>
      <vt:lpstr>等线</vt:lpstr>
      <vt:lpstr>51PPT模板网   www.51pptmoban.com</vt:lpstr>
      <vt:lpstr>PowerPoint 演示文稿</vt:lpstr>
      <vt:lpstr>系统功能性需求分析：</vt:lpstr>
      <vt:lpstr>系统需求分析：</vt:lpstr>
      <vt:lpstr>系统设计：</vt:lpstr>
      <vt:lpstr>系统实现：</vt:lpstr>
    </vt:vector>
  </TitlesOfParts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绿色简约几何风总结汇报商务通用ppt模板</dc:title>
  <dc:creator>冷晴</dc:creator>
  <cp:keywords>P界达人</cp:keywords>
  <dc:description>www.51pptmoban.com</dc:description>
  <cp:lastModifiedBy>jianghan</cp:lastModifiedBy>
  <cp:revision>46</cp:revision>
  <dcterms:created xsi:type="dcterms:W3CDTF">2022-01-18T08:04:00Z</dcterms:created>
  <dcterms:modified xsi:type="dcterms:W3CDTF">2022-12-11T07:49:35Z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3FD09D7723424338B36A429853F9802F</vt:lpwstr>
  </property>
  <property fmtid="{D5CDD505-2E9C-101B-9397-08002B2CF9AE}" pid="3" name="KSOProductBuildVer">
    <vt:lpwstr>2052-11.1.0.12763</vt:lpwstr>
  </property>
</Properties>
</file>