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7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handoutMasterIdLst>
    <p:handoutMasterId r:id="rId71"/>
  </p:handoutMasterIdLst>
  <p:sldIdLst>
    <p:sldId id="696" r:id="rId2"/>
    <p:sldId id="920" r:id="rId3"/>
    <p:sldId id="1010" r:id="rId4"/>
    <p:sldId id="924" r:id="rId5"/>
    <p:sldId id="921" r:id="rId6"/>
    <p:sldId id="965" r:id="rId7"/>
    <p:sldId id="964" r:id="rId8"/>
    <p:sldId id="966" r:id="rId9"/>
    <p:sldId id="925" r:id="rId10"/>
    <p:sldId id="967" r:id="rId11"/>
    <p:sldId id="1011" r:id="rId12"/>
    <p:sldId id="1016" r:id="rId13"/>
    <p:sldId id="1017" r:id="rId14"/>
    <p:sldId id="1018" r:id="rId15"/>
    <p:sldId id="1019" r:id="rId16"/>
    <p:sldId id="1062" r:id="rId17"/>
    <p:sldId id="1012" r:id="rId18"/>
    <p:sldId id="926" r:id="rId19"/>
    <p:sldId id="971" r:id="rId20"/>
    <p:sldId id="1007" r:id="rId21"/>
    <p:sldId id="972" r:id="rId22"/>
    <p:sldId id="973" r:id="rId23"/>
    <p:sldId id="968" r:id="rId24"/>
    <p:sldId id="931" r:id="rId25"/>
    <p:sldId id="932" r:id="rId26"/>
    <p:sldId id="933" r:id="rId27"/>
    <p:sldId id="934" r:id="rId28"/>
    <p:sldId id="935" r:id="rId29"/>
    <p:sldId id="969" r:id="rId30"/>
    <p:sldId id="936" r:id="rId31"/>
    <p:sldId id="1109" r:id="rId32"/>
    <p:sldId id="1013" r:id="rId33"/>
    <p:sldId id="927" r:id="rId34"/>
    <p:sldId id="1008" r:id="rId35"/>
    <p:sldId id="1103" r:id="rId36"/>
    <p:sldId id="943" r:id="rId37"/>
    <p:sldId id="1104" r:id="rId38"/>
    <p:sldId id="1105" r:id="rId39"/>
    <p:sldId id="1106" r:id="rId40"/>
    <p:sldId id="1107" r:id="rId41"/>
    <p:sldId id="1108" r:id="rId42"/>
    <p:sldId id="1110" r:id="rId43"/>
    <p:sldId id="938" r:id="rId44"/>
    <p:sldId id="944" r:id="rId45"/>
    <p:sldId id="945" r:id="rId46"/>
    <p:sldId id="946" r:id="rId47"/>
    <p:sldId id="947" r:id="rId48"/>
    <p:sldId id="948" r:id="rId49"/>
    <p:sldId id="949" r:id="rId50"/>
    <p:sldId id="1111" r:id="rId51"/>
    <p:sldId id="1112" r:id="rId52"/>
    <p:sldId id="950" r:id="rId53"/>
    <p:sldId id="1014" r:id="rId54"/>
    <p:sldId id="940" r:id="rId55"/>
    <p:sldId id="1113" r:id="rId56"/>
    <p:sldId id="1114" r:id="rId57"/>
    <p:sldId id="955" r:id="rId58"/>
    <p:sldId id="952" r:id="rId59"/>
    <p:sldId id="954" r:id="rId60"/>
    <p:sldId id="956" r:id="rId61"/>
    <p:sldId id="957" r:id="rId62"/>
    <p:sldId id="1102" r:id="rId63"/>
    <p:sldId id="958" r:id="rId64"/>
    <p:sldId id="959" r:id="rId65"/>
    <p:sldId id="1009" r:id="rId66"/>
    <p:sldId id="960" r:id="rId67"/>
    <p:sldId id="961" r:id="rId68"/>
    <p:sldId id="916" r:id="rId69"/>
  </p:sldIdLst>
  <p:sldSz cx="12192000" cy="6858000"/>
  <p:notesSz cx="6811963" cy="9945688"/>
  <p:custDataLst>
    <p:tags r:id="rId72"/>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374">
          <p15:clr>
            <a:srgbClr val="A4A3A4"/>
          </p15:clr>
        </p15:guide>
        <p15:guide id="2" pos="39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33CC"/>
    <a:srgbClr val="0070C0"/>
    <a:srgbClr val="00B0F0"/>
    <a:srgbClr val="DFF1F2"/>
    <a:srgbClr val="A3D6D9"/>
    <a:srgbClr val="004586"/>
    <a:srgbClr val="1C2948"/>
    <a:srgbClr val="FBBCA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5" autoAdjust="0"/>
    <p:restoredTop sz="86484" autoAdjust="0"/>
  </p:normalViewPr>
  <p:slideViewPr>
    <p:cSldViewPr snapToGrid="0">
      <p:cViewPr varScale="1">
        <p:scale>
          <a:sx n="74" d="100"/>
          <a:sy n="74" d="100"/>
        </p:scale>
        <p:origin x="630" y="48"/>
      </p:cViewPr>
      <p:guideLst>
        <p:guide orient="horz" pos="2374"/>
        <p:guide pos="399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2022/11/5</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53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198996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79583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Ppt</a:t>
            </a:r>
            <a:r>
              <a:rPr lang="zh-CN" altLang="en-US" dirty="0"/>
              <a:t>有问题</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kern="100" dirty="0">
                <a:effectLst/>
                <a:latin typeface="+mj-ea"/>
                <a:ea typeface="+mj-ea"/>
                <a:cs typeface="Times New Roman" panose="02020603050405020304" pitchFamily="18" charset="0"/>
              </a:rPr>
              <a:t>C4.5</a:t>
            </a:r>
            <a:r>
              <a:rPr lang="zh-CN" altLang="en-US" kern="100">
                <a:effectLst/>
                <a:latin typeface="+mj-ea"/>
                <a:ea typeface="+mj-ea"/>
                <a:cs typeface="Times New Roman" panose="02020603050405020304" pitchFamily="18" charset="0"/>
              </a:rPr>
              <a:t>内存需求高，</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68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这里的数值与</a:t>
            </a:r>
            <a:r>
              <a:rPr lang="en-US" altLang="zh-CN" dirty="0"/>
              <a:t>ppt</a:t>
            </a:r>
            <a:r>
              <a:rPr lang="zh-CN" altLang="en-US" dirty="0"/>
              <a:t>中的数据集不一致</a:t>
            </a:r>
            <a:r>
              <a:rPr lang="en-US" altLang="zh-CN" dirty="0"/>
              <a:t>,</a:t>
            </a:r>
            <a:r>
              <a:rPr lang="zh-CN" altLang="en-US" dirty="0"/>
              <a:t>所以这里数值对应的是西瓜书表</a:t>
            </a:r>
            <a:r>
              <a:rPr lang="en-US" altLang="zh-CN" dirty="0"/>
              <a:t>4.3</a:t>
            </a:r>
            <a:r>
              <a:rPr lang="zh-CN" altLang="en-US" dirty="0"/>
              <a:t>的数据集</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49</a:t>
            </a:fld>
            <a:endParaRPr lang="en-US" altLang="zh-CN"/>
          </a:p>
        </p:txBody>
      </p:sp>
    </p:spTree>
    <p:extLst>
      <p:ext uri="{BB962C8B-B14F-4D97-AF65-F5344CB8AC3E}">
        <p14:creationId xmlns:p14="http://schemas.microsoft.com/office/powerpoint/2010/main" val="103110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50</a:t>
            </a:fld>
            <a:endParaRPr lang="en-US" altLang="zh-CN"/>
          </a:p>
        </p:txBody>
      </p:sp>
    </p:spTree>
    <p:extLst>
      <p:ext uri="{BB962C8B-B14F-4D97-AF65-F5344CB8AC3E}">
        <p14:creationId xmlns:p14="http://schemas.microsoft.com/office/powerpoint/2010/main" val="3090817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训练集中好瓜和坏瓜各占</a:t>
            </a:r>
            <a:r>
              <a:rPr lang="en-US" altLang="zh-CN" dirty="0"/>
              <a:t>1/2</a:t>
            </a:r>
            <a:r>
              <a:rPr lang="zh-CN" altLang="en-US" dirty="0"/>
              <a:t>，所以纹理这个结点随机选一个，比如选的是好瓜。</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51</a:t>
            </a:fld>
            <a:endParaRPr lang="en-US" altLang="zh-CN"/>
          </a:p>
        </p:txBody>
      </p:sp>
    </p:spTree>
    <p:extLst>
      <p:ext uri="{BB962C8B-B14F-4D97-AF65-F5344CB8AC3E}">
        <p14:creationId xmlns:p14="http://schemas.microsoft.com/office/powerpoint/2010/main" val="1767875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1412" y="117930"/>
            <a:ext cx="3384376" cy="8512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49320" y="117931"/>
            <a:ext cx="1714332"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841489" y="111580"/>
            <a:ext cx="1262062"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7"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241089" y="117930"/>
            <a:ext cx="1204913"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446002" y="117930"/>
            <a:ext cx="120331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33CC"/>
                </a:solidFill>
              </a:defRPr>
            </a:lvl1pPr>
          </a:lstStyle>
          <a:p>
            <a:r>
              <a:rPr lang="zh-CN" altLang="en-US" dirty="0"/>
              <a:t>单击此处编辑母版标题样式</a:t>
            </a:r>
          </a:p>
        </p:txBody>
      </p:sp>
      <p:sp>
        <p:nvSpPr>
          <p:cNvPr id="3" name="内容占位符 2"/>
          <p:cNvSpPr>
            <a:spLocks noGrp="1"/>
          </p:cNvSpPr>
          <p:nvPr>
            <p:ph idx="1"/>
          </p:nvPr>
        </p:nvSpPr>
        <p:spPr>
          <a:xfrm>
            <a:off x="293688" y="1452881"/>
            <a:ext cx="11523662" cy="4673286"/>
          </a:xfrm>
          <a:prstGeom prst="rect">
            <a:avLst/>
          </a:prstGeom>
        </p:spPr>
        <p:txBody>
          <a:bodyPr/>
          <a:lstStyle>
            <a:lvl1pPr>
              <a:defRPr>
                <a:latin typeface="+mj-ea"/>
                <a:ea typeface="+mj-ea"/>
              </a:defRPr>
            </a:lvl1pPr>
            <a:lvl2pPr>
              <a:defRPr b="1"/>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33CC"/>
                </a:solidFill>
              </a:defRPr>
            </a:lvl1pPr>
          </a:lstStyle>
          <a:p>
            <a:r>
              <a:rPr lang="zh-CN" altLang="en-US" dirty="0"/>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33CC"/>
                </a:solidFill>
              </a:defRPr>
            </a:lvl1pPr>
          </a:lstStyle>
          <a:p>
            <a:r>
              <a:rPr lang="zh-CN" altLang="en-US" dirty="0"/>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17843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18161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4329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dirty="0">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8.xml"/><Relationship Id="rId7" Type="http://schemas.openxmlformats.org/officeDocument/2006/relationships/image" Target="../media/image2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42.png"/><Relationship Id="rId7"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8.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3.png"/></Relationships>
</file>

<file path=ppt/slides/_rels/slide56.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5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notesSlide" Target="../notesSlides/notesSlide14.xml"/><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58.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70.png"/><Relationship Id="rId4" Type="http://schemas.openxmlformats.org/officeDocument/2006/relationships/image" Target="../media/image360.png"/><Relationship Id="rId9" Type="http://schemas.openxmlformats.org/officeDocument/2006/relationships/image" Target="../media/image410.png"/></Relationships>
</file>

<file path=ppt/slides/_rels/slide59.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image" Target="../media/image420.png"/><Relationship Id="rId7" Type="http://schemas.openxmlformats.org/officeDocument/2006/relationships/image" Target="../media/image4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440.png"/><Relationship Id="rId4" Type="http://schemas.openxmlformats.org/officeDocument/2006/relationships/image" Target="../media/image43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0" name="矩形 13"/>
          <p:cNvSpPr>
            <a:spLocks noChangeArrowheads="1"/>
          </p:cNvSpPr>
          <p:nvPr/>
        </p:nvSpPr>
        <p:spPr bwMode="auto">
          <a:xfrm>
            <a:off x="4987925" y="5002805"/>
            <a:ext cx="2459990" cy="460375"/>
          </a:xfrm>
          <a:prstGeom prst="rect">
            <a:avLst/>
          </a:prstGeom>
          <a:noFill/>
          <a:ln w="9525">
            <a:noFill/>
            <a:miter lim="800000"/>
          </a:ln>
        </p:spPr>
        <p:txBody>
          <a:bodyPr wrap="square">
            <a:spAutoFit/>
          </a:bodyPr>
          <a:lstStyle/>
          <a:p>
            <a:pPr algn="ctr" eaLnBrk="1" hangingPunct="1"/>
            <a:r>
              <a:rPr lang="en-US" altLang="zh-CN" sz="2400" b="1" dirty="0">
                <a:latin typeface="Times New Roman" panose="02020603050405020304" pitchFamily="18" charset="0"/>
                <a:ea typeface="微软雅黑" panose="020B0503020204020204" pitchFamily="34" charset="-122"/>
              </a:rPr>
              <a:t>2022</a:t>
            </a:r>
            <a:r>
              <a:rPr lang="zh-CN" altLang="en-US" sz="2400" b="1" dirty="0">
                <a:latin typeface="Times New Roman" panose="02020603050405020304" pitchFamily="18" charset="0"/>
                <a:ea typeface="微软雅黑" panose="020B0503020204020204" pitchFamily="34" charset="-122"/>
              </a:rPr>
              <a:t>年</a:t>
            </a:r>
            <a:r>
              <a:rPr lang="en-US" altLang="zh-CN" sz="2400" b="1" dirty="0">
                <a:latin typeface="Times New Roman" panose="02020603050405020304" pitchFamily="18" charset="0"/>
                <a:ea typeface="微软雅黑" panose="020B0503020204020204" pitchFamily="34" charset="-122"/>
              </a:rPr>
              <a:t>11</a:t>
            </a:r>
            <a:r>
              <a:rPr lang="zh-CN" altLang="en-US" sz="2400" b="1">
                <a:latin typeface="Times New Roman" panose="02020603050405020304" pitchFamily="18" charset="0"/>
                <a:ea typeface="微软雅黑" panose="020B0503020204020204" pitchFamily="34" charset="-122"/>
              </a:rPr>
              <a:t>月</a:t>
            </a:r>
            <a:endParaRPr lang="zh-CN" altLang="en-US" sz="2400" b="1" dirty="0">
              <a:latin typeface="Times New Roman" panose="02020603050405020304" pitchFamily="18" charset="0"/>
              <a:ea typeface="微软雅黑" panose="020B0503020204020204" pitchFamily="34" charset="-122"/>
            </a:endParaRPr>
          </a:p>
        </p:txBody>
      </p:sp>
      <p:sp>
        <p:nvSpPr>
          <p:cNvPr id="3074" name="Rectangle 2"/>
          <p:cNvSpPr>
            <a:spLocks noGrp="1" noChangeArrowheads="1"/>
          </p:cNvSpPr>
          <p:nvPr>
            <p:ph type="ctrTitle"/>
          </p:nvPr>
        </p:nvSpPr>
        <p:spPr>
          <a:xfrm>
            <a:off x="-7426" y="2953385"/>
            <a:ext cx="12199426" cy="1263015"/>
          </a:xfrm>
          <a:solidFill>
            <a:srgbClr val="0070C0"/>
          </a:solidFill>
          <a:effectLst>
            <a:outerShdw blurRad="50800" dist="38100" dir="2700000" algn="tl" rotWithShape="0">
              <a:prstClr val="black">
                <a:alpha val="40000"/>
              </a:prstClr>
            </a:outerShdw>
          </a:effectLst>
        </p:spPr>
        <p:txBody>
          <a:bodyPr/>
          <a:lstStyle/>
          <a:p>
            <a:pPr eaLnBrk="1" hangingPunct="1"/>
            <a:r>
              <a:rPr lang="zh-CN" altLang="en-US" sz="4800" dirty="0">
                <a:solidFill>
                  <a:schemeClr val="bg1"/>
                </a:solidFill>
                <a:latin typeface="隶书" panose="02010509060101010101" pitchFamily="49" charset="-122"/>
                <a:ea typeface="隶书" panose="02010509060101010101" pitchFamily="49" charset="-122"/>
                <a:sym typeface="+mn-ea"/>
              </a:rPr>
              <a:t>第七章 决策树</a:t>
            </a:r>
            <a:br>
              <a:rPr lang="en-US" altLang="zh-CN" sz="4800" dirty="0">
                <a:solidFill>
                  <a:schemeClr val="bg1"/>
                </a:solidFill>
                <a:latin typeface="微软雅黑" panose="020B0503020204020204" pitchFamily="34" charset="-122"/>
                <a:ea typeface="微软雅黑" panose="020B0503020204020204" pitchFamily="34" charset="-122"/>
                <a:sym typeface="+mn-ea"/>
              </a:rPr>
            </a:br>
            <a:endParaRPr lang="zh-CN" altLang="en-US" sz="2400" dirty="0">
              <a:solidFill>
                <a:schemeClr val="bg1"/>
              </a:solidFill>
              <a:latin typeface="+mj-ea"/>
            </a:endParaRPr>
          </a:p>
        </p:txBody>
      </p:sp>
      <p:sp>
        <p:nvSpPr>
          <p:cNvPr id="8" name="文本框 7"/>
          <p:cNvSpPr txBox="1"/>
          <p:nvPr/>
        </p:nvSpPr>
        <p:spPr>
          <a:xfrm>
            <a:off x="2915920" y="1636853"/>
            <a:ext cx="6156960" cy="923330"/>
          </a:xfrm>
          <a:prstGeom prst="rect">
            <a:avLst/>
          </a:prstGeom>
          <a:noFill/>
        </p:spPr>
        <p:txBody>
          <a:bodyPr wrap="square">
            <a:spAutoFit/>
          </a:bodyPr>
          <a:lstStyle/>
          <a:p>
            <a:pPr algn="ctr"/>
            <a:r>
              <a:rPr lang="zh-CN" altLang="en-US" sz="5400" b="1" dirty="0">
                <a:solidFill>
                  <a:srgbClr val="0070C0"/>
                </a:solidFill>
                <a:latin typeface="微软雅黑" panose="020B0503020204020204" pitchFamily="34" charset="-122"/>
                <a:ea typeface="微软雅黑" panose="020B0503020204020204" pitchFamily="34" charset="-122"/>
                <a:sym typeface="+mn-ea"/>
              </a:rPr>
              <a:t>机器学习</a:t>
            </a:r>
            <a:endParaRPr lang="zh-CN" altLang="en-US" sz="5400" b="1"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7175"/>
    </mc:Choice>
    <mc:Fallback xmlns="">
      <p:transition spd="slow" advTm="71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决策树算法的发展过程</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决策树原理</a:t>
            </a:r>
          </a:p>
        </p:txBody>
      </p:sp>
      <p:sp>
        <p:nvSpPr>
          <p:cNvPr id="41" name="文本框 17"/>
          <p:cNvSpPr txBox="1"/>
          <p:nvPr/>
        </p:nvSpPr>
        <p:spPr>
          <a:xfrm>
            <a:off x="1169035" y="2076450"/>
            <a:ext cx="10196830" cy="443039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buFont typeface="Wingdings" panose="05000000000000000000" charset="0"/>
              <a:buChar char=""/>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1966年，CLS</a:t>
            </a:r>
            <a:r>
              <a:rPr lang="en-US" altLang="zh-CN" sz="2400" dirty="0">
                <a:latin typeface="Times New Roman Regular" panose="02020603050405020304" charset="0"/>
                <a:ea typeface="微软雅黑" panose="020B0503020204020204" pitchFamily="34" charset="-122"/>
                <a:cs typeface="Times New Roman Regular" panose="02020603050405020304" charset="0"/>
                <a:sym typeface="+mn-ea"/>
              </a:rPr>
              <a:t> (Concept Learning System) </a:t>
            </a: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学习系统中就已经提出决策树算法的概念。</a:t>
            </a:r>
          </a:p>
          <a:p>
            <a:pPr marL="342900" indent="-342900" algn="just">
              <a:buFont typeface="Wingdings" panose="05000000000000000000" charset="0"/>
              <a:buChar char=""/>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1979年, J.R. Quinlan提出ID3算法，并在1983年和1986年对ID3 进行了总结和简化，使其成为决策树学习算法的典型。</a:t>
            </a:r>
          </a:p>
          <a:p>
            <a:pPr marL="342900" indent="-342900" algn="just">
              <a:buFont typeface="Wingdings" panose="05000000000000000000" charset="0"/>
              <a:buChar char=""/>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Schlimmer 和Fisher 于1986年对ID3进行改进，在每个可能的决策树节点创建缓冲区，使决策树可以递增式生成，得到ID4算法。</a:t>
            </a:r>
          </a:p>
          <a:p>
            <a:pPr marL="342900" indent="-342900" algn="just">
              <a:buFont typeface="Wingdings" panose="05000000000000000000" charset="0"/>
              <a:buChar char=""/>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1988年，Utgoff 在ID4基础上提出了ID5学习算法，进一步提高了效率。</a:t>
            </a:r>
          </a:p>
          <a:p>
            <a:pPr marL="342900" indent="-342900" algn="just">
              <a:buFont typeface="Wingdings" panose="05000000000000000000" charset="0"/>
              <a:buChar char=""/>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1993年，Quinlan 进一步发展了ID3算法，改进成C4.5算法。</a:t>
            </a:r>
          </a:p>
          <a:p>
            <a:pPr marL="342900" indent="-342900" algn="just">
              <a:buFont typeface="Wingdings" panose="05000000000000000000" charset="0"/>
              <a:buChar char=""/>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另一类决策树算法为CART，与C4.5不同的是，CART的决策树由二元逻辑问题生成，每个树节点只有两个分支。</a:t>
            </a:r>
            <a:endParaRPr lang="zh-CN" altLang="en-US" sz="2400" dirty="0">
              <a:latin typeface="Times New Roman Regular" panose="02020603050405020304" charset="0"/>
              <a:ea typeface="微软雅黑" panose="020B0503020204020204" pitchFamily="34" charset="-122"/>
              <a:cs typeface="Times New Roman Regular"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759075" y="2663190"/>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4" name="TextBox 6"/>
          <p:cNvSpPr txBox="1">
            <a:spLocks noChangeArrowheads="1"/>
          </p:cNvSpPr>
          <p:nvPr/>
        </p:nvSpPr>
        <p:spPr bwMode="auto">
          <a:xfrm>
            <a:off x="3029495" y="187309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决策树原理</a:t>
            </a:r>
          </a:p>
        </p:txBody>
      </p:sp>
      <p:sp>
        <p:nvSpPr>
          <p:cNvPr id="47" name="TextBox 10"/>
          <p:cNvSpPr txBox="1">
            <a:spLocks noChangeArrowheads="1"/>
          </p:cNvSpPr>
          <p:nvPr/>
        </p:nvSpPr>
        <p:spPr bwMode="auto">
          <a:xfrm>
            <a:off x="3002508" y="274985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02    CLS</a:t>
            </a:r>
            <a:r>
              <a:rPr lang="zh-CN" altLang="en-US" sz="3600" dirty="0">
                <a:solidFill>
                  <a:schemeClr val="bg1"/>
                </a:solidFill>
                <a:latin typeface="Impact" panose="020B0806030902050204" pitchFamily="34" charset="0"/>
                <a:ea typeface="微软雅黑" panose="020B0503020204020204" pitchFamily="34" charset="-122"/>
              </a:rPr>
              <a:t>算法</a:t>
            </a:r>
          </a:p>
        </p:txBody>
      </p:sp>
      <p:sp>
        <p:nvSpPr>
          <p:cNvPr id="48" name="TextBox 11"/>
          <p:cNvSpPr txBox="1">
            <a:spLocks noChangeArrowheads="1"/>
          </p:cNvSpPr>
          <p:nvPr/>
        </p:nvSpPr>
        <p:spPr bwMode="auto">
          <a:xfrm>
            <a:off x="3002507" y="356503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en-US" altLang="zh-CN" sz="3600" dirty="0">
                <a:latin typeface="Impact" panose="020B0806030902050204" pitchFamily="34" charset="0"/>
                <a:ea typeface="微软雅黑" panose="020B0503020204020204" pitchFamily="34" charset="-122"/>
                <a:sym typeface="+mn-ea"/>
              </a:rPr>
              <a:t>ID3</a:t>
            </a:r>
            <a:r>
              <a:rPr lang="zh-CN" altLang="en-US" sz="3600" dirty="0">
                <a:latin typeface="Impact" panose="020B0806030902050204" pitchFamily="34" charset="0"/>
                <a:ea typeface="微软雅黑" panose="020B0503020204020204" pitchFamily="34" charset="-122"/>
                <a:sym typeface="+mn-ea"/>
              </a:rPr>
              <a:t>算法</a:t>
            </a:r>
            <a:endParaRPr lang="zh-CN" altLang="en-US" sz="3600" dirty="0">
              <a:latin typeface="Impact" panose="020B0806030902050204" pitchFamily="34" charset="0"/>
              <a:ea typeface="微软雅黑" panose="020B0503020204020204" pitchFamily="34" charset="-122"/>
            </a:endParaRPr>
          </a:p>
        </p:txBody>
      </p:sp>
      <p:sp>
        <p:nvSpPr>
          <p:cNvPr id="51" name="TextBox 10"/>
          <p:cNvSpPr txBox="1">
            <a:spLocks noChangeArrowheads="1"/>
          </p:cNvSpPr>
          <p:nvPr/>
        </p:nvSpPr>
        <p:spPr bwMode="auto">
          <a:xfrm>
            <a:off x="3029495" y="438021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en-US" altLang="zh-CN" sz="3600" dirty="0">
                <a:latin typeface="Impact" panose="020B0806030902050204" pitchFamily="34" charset="0"/>
                <a:ea typeface="微软雅黑" panose="020B0503020204020204" pitchFamily="34" charset="-122"/>
                <a:sym typeface="+mn-ea"/>
              </a:rPr>
              <a:t>C4.5</a:t>
            </a:r>
            <a:r>
              <a:rPr lang="zh-CN" altLang="en-US" sz="3600" dirty="0">
                <a:latin typeface="Impact" panose="020B0806030902050204" pitchFamily="34" charset="0"/>
                <a:ea typeface="微软雅黑" panose="020B0503020204020204" pitchFamily="34" charset="-122"/>
                <a:sym typeface="+mn-ea"/>
              </a:rPr>
              <a:t>算法</a:t>
            </a:r>
            <a:endParaRPr lang="zh-CN" altLang="en-US" sz="3600" dirty="0">
              <a:latin typeface="Impact" panose="020B0806030902050204" pitchFamily="34" charset="0"/>
              <a:ea typeface="微软雅黑" panose="020B0503020204020204" pitchFamily="34" charset="-122"/>
            </a:endParaRPr>
          </a:p>
        </p:txBody>
      </p:sp>
      <p:sp>
        <p:nvSpPr>
          <p:cNvPr id="2" name="TextBox 10"/>
          <p:cNvSpPr txBox="1">
            <a:spLocks noChangeArrowheads="1"/>
          </p:cNvSpPr>
          <p:nvPr/>
        </p:nvSpPr>
        <p:spPr bwMode="auto">
          <a:xfrm>
            <a:off x="3002190" y="519491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05    CART</a:t>
            </a:r>
            <a:r>
              <a:rPr lang="zh-CN" altLang="en-US" sz="3600" dirty="0">
                <a:latin typeface="Impact" panose="020B0806030902050204" pitchFamily="34" charset="0"/>
                <a:ea typeface="微软雅黑" panose="020B0503020204020204" pitchFamily="34" charset="-122"/>
              </a:rPr>
              <a:t>算法</a:t>
            </a:r>
          </a:p>
        </p:txBody>
      </p:sp>
      <p:sp>
        <p:nvSpPr>
          <p:cNvPr id="7"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2.CLS</a:t>
            </a:r>
            <a:r>
              <a:rPr lang="zh-CN" altLang="en-US" dirty="0">
                <a:solidFill>
                  <a:schemeClr val="tx1"/>
                </a:solidFill>
              </a:rPr>
              <a:t>算法</a:t>
            </a:r>
          </a:p>
        </p:txBody>
      </p:sp>
    </p:spTree>
  </p:cSld>
  <p:clrMapOvr>
    <a:masterClrMapping/>
  </p:clrMapOvr>
  <p:transition advTm="800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CLS（Concept Learning System）算法</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2.CLS</a:t>
            </a:r>
            <a:r>
              <a:rPr lang="zh-CN" altLang="en-US" dirty="0">
                <a:solidFill>
                  <a:schemeClr val="tx1"/>
                </a:solidFill>
              </a:rPr>
              <a:t>算法</a:t>
            </a:r>
          </a:p>
        </p:txBody>
      </p:sp>
      <p:sp>
        <p:nvSpPr>
          <p:cNvPr id="41" name="文本框 17"/>
          <p:cNvSpPr txBox="1"/>
          <p:nvPr/>
        </p:nvSpPr>
        <p:spPr>
          <a:xfrm>
            <a:off x="1169035" y="2076450"/>
            <a:ext cx="10196830" cy="317563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buFont typeface="Wingdings" panose="05000000000000000000" charset="0"/>
              <a:buChar char=""/>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CLS算法是早期的决策树学习算法。它是许多决策树学习算法的基础。</a:t>
            </a:r>
            <a:endParaRPr lang="zh-CN" altLang="en-US" sz="2400" dirty="0">
              <a:latin typeface="Times New Roman Regular" panose="02020603050405020304" charset="0"/>
              <a:ea typeface="微软雅黑" panose="020B0503020204020204" pitchFamily="34" charset="-122"/>
              <a:cs typeface="Times New Roman Regular" panose="02020603050405020304" charset="0"/>
            </a:endParaRPr>
          </a:p>
          <a:p>
            <a:pPr marL="342900" indent="-342900" algn="just">
              <a:buFont typeface="Wingdings" panose="05000000000000000000" charset="0"/>
              <a:buChar char=""/>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CLS基本思想</a:t>
            </a:r>
            <a:endParaRPr lang="zh-CN" altLang="en-US" sz="2400" dirty="0"/>
          </a:p>
          <a:p>
            <a:pPr marL="800100" lvl="1" indent="-342900">
              <a:buFont typeface="Arial" panose="020B0604020202020204" pitchFamily="34" charset="0"/>
              <a:buChar char="•"/>
            </a:pPr>
            <a:r>
              <a:rPr lang="zh-CN" altLang="en-US" sz="2400" dirty="0">
                <a:sym typeface="+mn-ea"/>
              </a:rPr>
              <a:t>从一棵空决策树开始，选择某一</a:t>
            </a:r>
            <a:r>
              <a:rPr lang="zh-CN" altLang="en-US" dirty="0">
                <a:sym typeface="+mn-ea"/>
              </a:rPr>
              <a:t>分类</a:t>
            </a:r>
            <a:r>
              <a:rPr lang="zh-CN" altLang="en-US" sz="2400" dirty="0">
                <a:sym typeface="+mn-ea"/>
              </a:rPr>
              <a:t>属性作为测试属性。该测试属性对应决策树中的决策结点。根据该属性值的不同，可将训练样本分成相应的子集：</a:t>
            </a:r>
            <a:endParaRPr lang="en-US" altLang="zh-CN" sz="2400" dirty="0"/>
          </a:p>
          <a:p>
            <a:pPr lvl="2"/>
            <a:r>
              <a:rPr lang="zh-CN" altLang="en-US" sz="2400" dirty="0">
                <a:sym typeface="+mn-ea"/>
              </a:rPr>
              <a:t>      </a:t>
            </a:r>
            <a:endParaRPr lang="zh-CN" altLang="en-US" sz="2400" dirty="0"/>
          </a:p>
          <a:p>
            <a:pPr lvl="1"/>
            <a:endParaRPr lang="zh-CN" altLang="en-US" sz="2400" dirty="0"/>
          </a:p>
          <a:p>
            <a:pPr marL="342900" indent="-342900" algn="just">
              <a:buFont typeface="Wingdings" panose="05000000000000000000" charset="0"/>
              <a:buChar char=""/>
            </a:pPr>
            <a:endPar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endParaRPr>
          </a:p>
        </p:txBody>
      </p:sp>
      <p:sp>
        <p:nvSpPr>
          <p:cNvPr id="2" name="文本框 1"/>
          <p:cNvSpPr txBox="1"/>
          <p:nvPr/>
        </p:nvSpPr>
        <p:spPr>
          <a:xfrm>
            <a:off x="1410970" y="4188460"/>
            <a:ext cx="10039350" cy="1938020"/>
          </a:xfrm>
          <a:prstGeom prst="rect">
            <a:avLst/>
          </a:prstGeom>
          <a:noFill/>
        </p:spPr>
        <p:txBody>
          <a:bodyPr wrap="square" rtlCol="0" anchor="t">
            <a:spAutoFit/>
          </a:bodyPr>
          <a:lstStyle/>
          <a:p>
            <a:pPr lvl="2"/>
            <a:r>
              <a:rPr lang="en-US" altLang="zh-CN" dirty="0">
                <a:sym typeface="+mn-ea"/>
              </a:rPr>
              <a:t>- </a:t>
            </a:r>
            <a:r>
              <a:rPr lang="zh-CN" altLang="en-US" dirty="0">
                <a:sym typeface="+mn-ea"/>
              </a:rPr>
              <a:t>如果该子集为空，或该子集中样本属于同一个类，则该子集为叶节点；</a:t>
            </a:r>
          </a:p>
          <a:p>
            <a:pPr lvl="2"/>
            <a:r>
              <a:rPr lang="en-US" altLang="zh-CN" dirty="0">
                <a:sym typeface="+mn-ea"/>
              </a:rPr>
              <a:t>- </a:t>
            </a:r>
            <a:r>
              <a:rPr lang="zh-CN" altLang="en-US" dirty="0">
                <a:sym typeface="+mn-ea"/>
              </a:rPr>
              <a:t>否则该子集对应于决策树的内部节点，即测试节点，需要选择一个新的分类属性对该子集进行划分，直到所有的子集都为空或者</a:t>
            </a:r>
          </a:p>
          <a:p>
            <a:pPr lvl="2"/>
            <a:r>
              <a:rPr lang="zh-CN" altLang="en-US" dirty="0">
                <a:sym typeface="+mn-ea"/>
              </a:rPr>
              <a:t>属于同一类。</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CLS算法</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2.CLS</a:t>
            </a:r>
            <a:r>
              <a:rPr lang="zh-CN" altLang="en-US" dirty="0">
                <a:solidFill>
                  <a:schemeClr val="tx1"/>
                </a:solidFill>
              </a:rPr>
              <a:t>算法</a:t>
            </a:r>
          </a:p>
        </p:txBody>
      </p:sp>
      <p:graphicFrame>
        <p:nvGraphicFramePr>
          <p:cNvPr id="799811" name="Group 67"/>
          <p:cNvGraphicFramePr>
            <a:graphicFrameLocks noGrp="1"/>
          </p:cNvGraphicFramePr>
          <p:nvPr>
            <p:custDataLst>
              <p:tags r:id="rId1"/>
            </p:custDataLst>
          </p:nvPr>
        </p:nvGraphicFramePr>
        <p:xfrm>
          <a:off x="2279650" y="2251076"/>
          <a:ext cx="7632700" cy="3914779"/>
        </p:xfrm>
        <a:graphic>
          <a:graphicData uri="http://schemas.openxmlformats.org/drawingml/2006/table">
            <a:tbl>
              <a:tblPr/>
              <a:tblGrid>
                <a:gridCol w="1908175">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gridCol w="1906587">
                  <a:extLst>
                    <a:ext uri="{9D8B030D-6E8A-4147-A177-3AD203B41FA5}">
                      <a16:colId xmlns:a16="http://schemas.microsoft.com/office/drawing/2014/main" val="20002"/>
                    </a:ext>
                  </a:extLst>
                </a:gridCol>
                <a:gridCol w="1908175">
                  <a:extLst>
                    <a:ext uri="{9D8B030D-6E8A-4147-A177-3AD203B41FA5}">
                      <a16:colId xmlns:a16="http://schemas.microsoft.com/office/drawing/2014/main" val="20003"/>
                    </a:ext>
                  </a:extLst>
                </a:gridCol>
              </a:tblGrid>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人员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眼睛颜色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头发颜色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所属人种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4975">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CLS算法</a:t>
            </a:r>
            <a:r>
              <a:rPr lang="en-US" altLang="zh-CN" b="1" dirty="0">
                <a:sym typeface="+mn-ea"/>
              </a:rPr>
              <a:t>-</a:t>
            </a:r>
            <a:r>
              <a:rPr lang="zh-CN" altLang="en-US" b="1" dirty="0">
                <a:sym typeface="+mn-ea"/>
              </a:rPr>
              <a:t>决策树的构建</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2.CLS</a:t>
            </a:r>
            <a:r>
              <a:rPr lang="zh-CN" altLang="en-US" dirty="0">
                <a:solidFill>
                  <a:schemeClr val="tx1"/>
                </a:solidFill>
              </a:rPr>
              <a:t>算法</a:t>
            </a:r>
          </a:p>
        </p:txBody>
      </p:sp>
      <p:graphicFrame>
        <p:nvGraphicFramePr>
          <p:cNvPr id="800828" name="Group 60"/>
          <p:cNvGraphicFramePr>
            <a:graphicFrameLocks noGrp="1"/>
          </p:cNvGraphicFramePr>
          <p:nvPr>
            <p:custDataLst>
              <p:tags r:id="rId1"/>
            </p:custDataLst>
          </p:nvPr>
        </p:nvGraphicFramePr>
        <p:xfrm>
          <a:off x="954882" y="2319338"/>
          <a:ext cx="4565967" cy="3914779"/>
        </p:xfrm>
        <a:graphic>
          <a:graphicData uri="http://schemas.openxmlformats.org/drawingml/2006/table">
            <a:tbl>
              <a:tblPr/>
              <a:tblGrid>
                <a:gridCol w="792162">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40155">
                  <a:extLst>
                    <a:ext uri="{9D8B030D-6E8A-4147-A177-3AD203B41FA5}">
                      <a16:colId xmlns:a16="http://schemas.microsoft.com/office/drawing/2014/main" val="20003"/>
                    </a:ext>
                  </a:extLst>
                </a:gridCol>
              </a:tblGrid>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人员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眼睛颜色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头发颜色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所属人种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4975">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00831" name="Oval 63"/>
          <p:cNvSpPr>
            <a:spLocks noChangeArrowheads="1"/>
          </p:cNvSpPr>
          <p:nvPr/>
        </p:nvSpPr>
        <p:spPr bwMode="auto">
          <a:xfrm>
            <a:off x="8077836" y="1854519"/>
            <a:ext cx="1584325" cy="719137"/>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眼睛颜色</a:t>
            </a:r>
          </a:p>
        </p:txBody>
      </p:sp>
      <p:sp>
        <p:nvSpPr>
          <p:cNvPr id="800836" name="Oval 68"/>
          <p:cNvSpPr>
            <a:spLocks noChangeArrowheads="1"/>
          </p:cNvSpPr>
          <p:nvPr/>
        </p:nvSpPr>
        <p:spPr bwMode="auto">
          <a:xfrm>
            <a:off x="6240780" y="3238500"/>
            <a:ext cx="1441450" cy="91948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en-US" altLang="zh-CN"/>
              <a:t>[1</a:t>
            </a:r>
            <a:r>
              <a:rPr lang="zh-CN" altLang="en-US"/>
              <a:t>，</a:t>
            </a:r>
            <a:r>
              <a:rPr lang="en-US" altLang="zh-CN"/>
              <a:t>6]</a:t>
            </a:r>
          </a:p>
        </p:txBody>
      </p:sp>
      <p:sp>
        <p:nvSpPr>
          <p:cNvPr id="800838" name="Oval 70"/>
          <p:cNvSpPr>
            <a:spLocks noChangeArrowheads="1"/>
          </p:cNvSpPr>
          <p:nvPr/>
        </p:nvSpPr>
        <p:spPr bwMode="auto">
          <a:xfrm>
            <a:off x="8149908" y="3294064"/>
            <a:ext cx="1439862" cy="935037"/>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en-US" altLang="zh-CN" dirty="0"/>
              <a:t>[2</a:t>
            </a:r>
            <a:r>
              <a:rPr lang="zh-CN" altLang="en-US" dirty="0"/>
              <a:t>，</a:t>
            </a:r>
            <a:r>
              <a:rPr lang="en-US" altLang="zh-CN" dirty="0"/>
              <a:t>4</a:t>
            </a:r>
            <a:r>
              <a:rPr lang="zh-CN" altLang="en-US" dirty="0"/>
              <a:t>，</a:t>
            </a:r>
            <a:r>
              <a:rPr lang="en-US" altLang="zh-CN" dirty="0"/>
              <a:t>8]</a:t>
            </a:r>
          </a:p>
        </p:txBody>
      </p:sp>
      <p:sp>
        <p:nvSpPr>
          <p:cNvPr id="800840" name="Oval 72"/>
          <p:cNvSpPr>
            <a:spLocks noChangeArrowheads="1"/>
          </p:cNvSpPr>
          <p:nvPr/>
        </p:nvSpPr>
        <p:spPr bwMode="auto">
          <a:xfrm>
            <a:off x="10057131" y="3294064"/>
            <a:ext cx="1439863" cy="935037"/>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en-US" altLang="zh-CN" dirty="0"/>
              <a:t>[3</a:t>
            </a:r>
            <a:r>
              <a:rPr lang="zh-CN" altLang="en-US" dirty="0"/>
              <a:t>，</a:t>
            </a:r>
            <a:r>
              <a:rPr lang="en-US" altLang="zh-CN" dirty="0"/>
              <a:t>5</a:t>
            </a:r>
            <a:r>
              <a:rPr lang="zh-CN" altLang="en-US" dirty="0"/>
              <a:t>，</a:t>
            </a:r>
            <a:r>
              <a:rPr lang="en-US" altLang="zh-CN" dirty="0"/>
              <a:t>7]</a:t>
            </a:r>
          </a:p>
        </p:txBody>
      </p:sp>
      <p:sp>
        <p:nvSpPr>
          <p:cNvPr id="800841" name="Text Box 73"/>
          <p:cNvSpPr txBox="1">
            <a:spLocks noChangeArrowheads="1"/>
          </p:cNvSpPr>
          <p:nvPr/>
        </p:nvSpPr>
        <p:spPr bwMode="auto">
          <a:xfrm>
            <a:off x="7244716" y="2468563"/>
            <a:ext cx="646331" cy="369332"/>
          </a:xfrm>
          <a:prstGeom prst="rect">
            <a:avLst/>
          </a:prstGeom>
          <a:noFill/>
          <a:ln>
            <a:noFill/>
          </a:ln>
          <a:effectLst/>
        </p:spPr>
        <p:txBody>
          <a:bodyPr wrap="none">
            <a:spAutoFit/>
          </a:bodyPr>
          <a:lstStyle/>
          <a:p>
            <a:r>
              <a:rPr lang="zh-CN" altLang="en-US"/>
              <a:t>黑色</a:t>
            </a:r>
          </a:p>
        </p:txBody>
      </p:sp>
      <p:sp>
        <p:nvSpPr>
          <p:cNvPr id="800842" name="Text Box 74"/>
          <p:cNvSpPr txBox="1">
            <a:spLocks noChangeArrowheads="1"/>
          </p:cNvSpPr>
          <p:nvPr/>
        </p:nvSpPr>
        <p:spPr bwMode="auto">
          <a:xfrm>
            <a:off x="8149909" y="2833688"/>
            <a:ext cx="792480" cy="460375"/>
          </a:xfrm>
          <a:prstGeom prst="rect">
            <a:avLst/>
          </a:prstGeom>
          <a:noFill/>
          <a:ln>
            <a:noFill/>
          </a:ln>
          <a:effectLst/>
        </p:spPr>
        <p:txBody>
          <a:bodyPr wrap="none">
            <a:spAutoFit/>
          </a:bodyPr>
          <a:lstStyle/>
          <a:p>
            <a:r>
              <a:rPr lang="zh-CN" altLang="en-US"/>
              <a:t>蓝色</a:t>
            </a:r>
          </a:p>
        </p:txBody>
      </p:sp>
      <p:sp>
        <p:nvSpPr>
          <p:cNvPr id="800843" name="Text Box 75"/>
          <p:cNvSpPr txBox="1">
            <a:spLocks noChangeArrowheads="1"/>
          </p:cNvSpPr>
          <p:nvPr/>
        </p:nvSpPr>
        <p:spPr bwMode="auto">
          <a:xfrm>
            <a:off x="9785669" y="2509838"/>
            <a:ext cx="646331" cy="369332"/>
          </a:xfrm>
          <a:prstGeom prst="rect">
            <a:avLst/>
          </a:prstGeom>
          <a:noFill/>
          <a:ln>
            <a:noFill/>
          </a:ln>
          <a:effectLst/>
        </p:spPr>
        <p:txBody>
          <a:bodyPr wrap="none">
            <a:spAutoFit/>
          </a:bodyPr>
          <a:lstStyle/>
          <a:p>
            <a:r>
              <a:rPr lang="zh-CN" altLang="en-US"/>
              <a:t>灰色</a:t>
            </a:r>
          </a:p>
        </p:txBody>
      </p:sp>
      <p:sp>
        <p:nvSpPr>
          <p:cNvPr id="800844" name="AutoShape 76"/>
          <p:cNvSpPr/>
          <p:nvPr/>
        </p:nvSpPr>
        <p:spPr bwMode="auto">
          <a:xfrm rot="16200000">
            <a:off x="8632825" y="2724150"/>
            <a:ext cx="576580" cy="3875405"/>
          </a:xfrm>
          <a:prstGeom prst="leftBrace">
            <a:avLst>
              <a:gd name="adj1" fmla="val 35009"/>
              <a:gd name="adj2" fmla="val 50000"/>
            </a:avLst>
          </a:prstGeom>
          <a:noFill/>
          <a:ln w="9525">
            <a:solidFill>
              <a:schemeClr val="tx1"/>
            </a:solidFill>
            <a:round/>
          </a:ln>
          <a:effectLst/>
        </p:spPr>
        <p:txBody>
          <a:bodyPr wrap="none" anchor="ctr"/>
          <a:lstStyle/>
          <a:p>
            <a:endParaRPr lang="zh-CN" altLang="en-US"/>
          </a:p>
        </p:txBody>
      </p:sp>
      <p:sp>
        <p:nvSpPr>
          <p:cNvPr id="800845" name="Text Box 77"/>
          <p:cNvSpPr txBox="1">
            <a:spLocks noChangeArrowheads="1"/>
          </p:cNvSpPr>
          <p:nvPr/>
        </p:nvSpPr>
        <p:spPr bwMode="auto">
          <a:xfrm>
            <a:off x="7244716" y="5166360"/>
            <a:ext cx="2723823" cy="369332"/>
          </a:xfrm>
          <a:prstGeom prst="rect">
            <a:avLst/>
          </a:prstGeom>
          <a:noFill/>
          <a:ln>
            <a:noFill/>
          </a:ln>
          <a:effectLst/>
        </p:spPr>
        <p:txBody>
          <a:bodyPr wrap="none">
            <a:spAutoFit/>
          </a:bodyPr>
          <a:lstStyle/>
          <a:p>
            <a:r>
              <a:rPr lang="zh-CN" altLang="en-US"/>
              <a:t>不属于同一类，非叶结点</a:t>
            </a:r>
          </a:p>
        </p:txBody>
      </p:sp>
      <p:cxnSp>
        <p:nvCxnSpPr>
          <p:cNvPr id="4" name="直接连接符 3"/>
          <p:cNvCxnSpPr>
            <a:stCxn id="800831" idx="4"/>
            <a:endCxn id="800836" idx="0"/>
          </p:cNvCxnSpPr>
          <p:nvPr/>
        </p:nvCxnSpPr>
        <p:spPr>
          <a:xfrm flipH="1">
            <a:off x="6961505" y="2573655"/>
            <a:ext cx="1908810" cy="664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800831" idx="4"/>
            <a:endCxn id="800838" idx="0"/>
          </p:cNvCxnSpPr>
          <p:nvPr/>
        </p:nvCxnSpPr>
        <p:spPr>
          <a:xfrm>
            <a:off x="8870315" y="2573655"/>
            <a:ext cx="0" cy="720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800831" idx="4"/>
            <a:endCxn id="800840" idx="0"/>
          </p:cNvCxnSpPr>
          <p:nvPr/>
        </p:nvCxnSpPr>
        <p:spPr>
          <a:xfrm>
            <a:off x="8870315" y="2573655"/>
            <a:ext cx="1906905" cy="720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CLS算法</a:t>
            </a:r>
            <a:r>
              <a:rPr lang="en-US" altLang="zh-CN" b="1" dirty="0">
                <a:sym typeface="+mn-ea"/>
              </a:rPr>
              <a:t>-</a:t>
            </a:r>
            <a:r>
              <a:rPr lang="zh-CN" altLang="en-US" b="1" dirty="0">
                <a:sym typeface="+mn-ea"/>
              </a:rPr>
              <a:t>决策树的构建</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2.CLS</a:t>
            </a:r>
            <a:r>
              <a:rPr lang="zh-CN" altLang="en-US" dirty="0">
                <a:solidFill>
                  <a:schemeClr val="tx1"/>
                </a:solidFill>
              </a:rPr>
              <a:t>算法</a:t>
            </a:r>
          </a:p>
        </p:txBody>
      </p:sp>
      <p:sp>
        <p:nvSpPr>
          <p:cNvPr id="801799" name="Oval 7"/>
          <p:cNvSpPr>
            <a:spLocks noChangeArrowheads="1"/>
          </p:cNvSpPr>
          <p:nvPr/>
        </p:nvSpPr>
        <p:spPr bwMode="auto">
          <a:xfrm>
            <a:off x="4844416" y="2077720"/>
            <a:ext cx="1584325" cy="7191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眼睛颜色</a:t>
            </a:r>
          </a:p>
        </p:txBody>
      </p:sp>
      <p:sp>
        <p:nvSpPr>
          <p:cNvPr id="801803" name="Oval 11"/>
          <p:cNvSpPr>
            <a:spLocks noChangeArrowheads="1"/>
          </p:cNvSpPr>
          <p:nvPr/>
        </p:nvSpPr>
        <p:spPr bwMode="auto">
          <a:xfrm>
            <a:off x="1174433" y="3398838"/>
            <a:ext cx="1441450" cy="1008062"/>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头发颜色</a:t>
            </a:r>
          </a:p>
        </p:txBody>
      </p:sp>
      <p:sp>
        <p:nvSpPr>
          <p:cNvPr id="801804" name="Oval 12"/>
          <p:cNvSpPr>
            <a:spLocks noChangeArrowheads="1"/>
          </p:cNvSpPr>
          <p:nvPr/>
        </p:nvSpPr>
        <p:spPr bwMode="auto">
          <a:xfrm>
            <a:off x="4920298" y="3403600"/>
            <a:ext cx="1439862" cy="9350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a:t>头发颜色</a:t>
            </a:r>
          </a:p>
        </p:txBody>
      </p:sp>
      <p:sp>
        <p:nvSpPr>
          <p:cNvPr id="801805" name="Oval 13"/>
          <p:cNvSpPr>
            <a:spLocks noChangeArrowheads="1"/>
          </p:cNvSpPr>
          <p:nvPr/>
        </p:nvSpPr>
        <p:spPr bwMode="auto">
          <a:xfrm>
            <a:off x="9232901" y="3403600"/>
            <a:ext cx="1439863" cy="9350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头发颜色</a:t>
            </a:r>
          </a:p>
        </p:txBody>
      </p:sp>
      <p:sp>
        <p:nvSpPr>
          <p:cNvPr id="801806" name="Text Box 14"/>
          <p:cNvSpPr txBox="1">
            <a:spLocks noChangeArrowheads="1"/>
          </p:cNvSpPr>
          <p:nvPr/>
        </p:nvSpPr>
        <p:spPr bwMode="auto">
          <a:xfrm>
            <a:off x="3171826" y="2643505"/>
            <a:ext cx="646331" cy="369332"/>
          </a:xfrm>
          <a:prstGeom prst="rect">
            <a:avLst/>
          </a:prstGeom>
          <a:noFill/>
          <a:ln>
            <a:noFill/>
          </a:ln>
          <a:effectLst/>
        </p:spPr>
        <p:txBody>
          <a:bodyPr wrap="none">
            <a:spAutoFit/>
          </a:bodyPr>
          <a:lstStyle/>
          <a:p>
            <a:r>
              <a:rPr lang="zh-CN" altLang="en-US"/>
              <a:t>黑色</a:t>
            </a:r>
          </a:p>
        </p:txBody>
      </p:sp>
      <p:sp>
        <p:nvSpPr>
          <p:cNvPr id="801808" name="Text Box 16"/>
          <p:cNvSpPr txBox="1">
            <a:spLocks noChangeArrowheads="1"/>
          </p:cNvSpPr>
          <p:nvPr/>
        </p:nvSpPr>
        <p:spPr bwMode="auto">
          <a:xfrm>
            <a:off x="7607619" y="2629535"/>
            <a:ext cx="646331" cy="369332"/>
          </a:xfrm>
          <a:prstGeom prst="rect">
            <a:avLst/>
          </a:prstGeom>
          <a:noFill/>
          <a:ln>
            <a:noFill/>
          </a:ln>
          <a:effectLst/>
        </p:spPr>
        <p:txBody>
          <a:bodyPr wrap="none">
            <a:spAutoFit/>
          </a:bodyPr>
          <a:lstStyle/>
          <a:p>
            <a:r>
              <a:rPr lang="zh-CN" altLang="en-US"/>
              <a:t>灰色</a:t>
            </a:r>
          </a:p>
        </p:txBody>
      </p:sp>
      <p:sp>
        <p:nvSpPr>
          <p:cNvPr id="801812" name="Oval 20"/>
          <p:cNvSpPr>
            <a:spLocks noChangeArrowheads="1"/>
          </p:cNvSpPr>
          <p:nvPr/>
        </p:nvSpPr>
        <p:spPr bwMode="auto">
          <a:xfrm>
            <a:off x="346710" y="5462905"/>
            <a:ext cx="1382395"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黄种人</a:t>
            </a:r>
            <a:r>
              <a:rPr lang="en-US" altLang="zh-CN">
                <a:solidFill>
                  <a:schemeClr val="bg1"/>
                </a:solidFill>
              </a:rPr>
              <a:t>[1]</a:t>
            </a:r>
          </a:p>
        </p:txBody>
      </p:sp>
      <p:sp>
        <p:nvSpPr>
          <p:cNvPr id="801819" name="Oval 27"/>
          <p:cNvSpPr>
            <a:spLocks noChangeArrowheads="1"/>
          </p:cNvSpPr>
          <p:nvPr/>
        </p:nvSpPr>
        <p:spPr bwMode="auto">
          <a:xfrm>
            <a:off x="1962150" y="5459095"/>
            <a:ext cx="1383030"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混血</a:t>
            </a:r>
            <a:r>
              <a:rPr lang="en-US" altLang="zh-CN">
                <a:solidFill>
                  <a:schemeClr val="bg1"/>
                </a:solidFill>
              </a:rPr>
              <a:t>[6]</a:t>
            </a:r>
          </a:p>
        </p:txBody>
      </p:sp>
      <p:sp>
        <p:nvSpPr>
          <p:cNvPr id="801820" name="Oval 28"/>
          <p:cNvSpPr>
            <a:spLocks noChangeArrowheads="1"/>
          </p:cNvSpPr>
          <p:nvPr/>
        </p:nvSpPr>
        <p:spPr bwMode="auto">
          <a:xfrm>
            <a:off x="3506470" y="5462905"/>
            <a:ext cx="1383030"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[2]</a:t>
            </a:r>
          </a:p>
        </p:txBody>
      </p:sp>
      <p:sp>
        <p:nvSpPr>
          <p:cNvPr id="801821" name="Oval 29"/>
          <p:cNvSpPr>
            <a:spLocks noChangeArrowheads="1"/>
          </p:cNvSpPr>
          <p:nvPr/>
        </p:nvSpPr>
        <p:spPr bwMode="auto">
          <a:xfrm>
            <a:off x="4945380" y="5462905"/>
            <a:ext cx="1383030"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[4]</a:t>
            </a:r>
          </a:p>
        </p:txBody>
      </p:sp>
      <p:sp>
        <p:nvSpPr>
          <p:cNvPr id="801822" name="Oval 30"/>
          <p:cNvSpPr>
            <a:spLocks noChangeArrowheads="1"/>
          </p:cNvSpPr>
          <p:nvPr/>
        </p:nvSpPr>
        <p:spPr bwMode="auto">
          <a:xfrm>
            <a:off x="6384290" y="5462905"/>
            <a:ext cx="1382395"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混血</a:t>
            </a:r>
            <a:r>
              <a:rPr lang="en-US" altLang="zh-CN">
                <a:solidFill>
                  <a:schemeClr val="bg1"/>
                </a:solidFill>
              </a:rPr>
              <a:t>[8]</a:t>
            </a:r>
          </a:p>
        </p:txBody>
      </p:sp>
      <p:sp>
        <p:nvSpPr>
          <p:cNvPr id="801823" name="Oval 31"/>
          <p:cNvSpPr>
            <a:spLocks noChangeArrowheads="1"/>
          </p:cNvSpPr>
          <p:nvPr/>
        </p:nvSpPr>
        <p:spPr bwMode="auto">
          <a:xfrm>
            <a:off x="7779385" y="5462905"/>
            <a:ext cx="1383030"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[3]</a:t>
            </a:r>
          </a:p>
        </p:txBody>
      </p:sp>
      <p:sp>
        <p:nvSpPr>
          <p:cNvPr id="801824" name="Oval 32"/>
          <p:cNvSpPr>
            <a:spLocks noChangeArrowheads="1"/>
          </p:cNvSpPr>
          <p:nvPr/>
        </p:nvSpPr>
        <p:spPr bwMode="auto">
          <a:xfrm>
            <a:off x="9261475" y="5462905"/>
            <a:ext cx="1382395"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[5]</a:t>
            </a:r>
          </a:p>
        </p:txBody>
      </p:sp>
      <p:sp>
        <p:nvSpPr>
          <p:cNvPr id="801825" name="Oval 33"/>
          <p:cNvSpPr>
            <a:spLocks noChangeArrowheads="1"/>
          </p:cNvSpPr>
          <p:nvPr/>
        </p:nvSpPr>
        <p:spPr bwMode="auto">
          <a:xfrm>
            <a:off x="10714355" y="5462905"/>
            <a:ext cx="1382395"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混血</a:t>
            </a:r>
            <a:r>
              <a:rPr lang="en-US" altLang="zh-CN">
                <a:solidFill>
                  <a:schemeClr val="bg1"/>
                </a:solidFill>
              </a:rPr>
              <a:t>[7]</a:t>
            </a:r>
          </a:p>
        </p:txBody>
      </p:sp>
      <p:sp>
        <p:nvSpPr>
          <p:cNvPr id="801832" name="Text Box 40"/>
          <p:cNvSpPr txBox="1">
            <a:spLocks noChangeArrowheads="1"/>
          </p:cNvSpPr>
          <p:nvPr/>
        </p:nvSpPr>
        <p:spPr bwMode="auto">
          <a:xfrm>
            <a:off x="661989" y="4678998"/>
            <a:ext cx="646331" cy="369332"/>
          </a:xfrm>
          <a:prstGeom prst="rect">
            <a:avLst/>
          </a:prstGeom>
          <a:noFill/>
          <a:ln>
            <a:noFill/>
          </a:ln>
          <a:effectLst/>
        </p:spPr>
        <p:txBody>
          <a:bodyPr wrap="none">
            <a:spAutoFit/>
          </a:bodyPr>
          <a:lstStyle/>
          <a:p>
            <a:r>
              <a:rPr lang="zh-CN" altLang="en-US"/>
              <a:t>黑色</a:t>
            </a:r>
          </a:p>
        </p:txBody>
      </p:sp>
      <p:sp>
        <p:nvSpPr>
          <p:cNvPr id="801833" name="Text Box 41"/>
          <p:cNvSpPr txBox="1">
            <a:spLocks noChangeArrowheads="1"/>
          </p:cNvSpPr>
          <p:nvPr/>
        </p:nvSpPr>
        <p:spPr bwMode="auto">
          <a:xfrm>
            <a:off x="2339024" y="4678680"/>
            <a:ext cx="646331" cy="369332"/>
          </a:xfrm>
          <a:prstGeom prst="rect">
            <a:avLst/>
          </a:prstGeom>
          <a:noFill/>
          <a:ln>
            <a:noFill/>
          </a:ln>
          <a:effectLst/>
        </p:spPr>
        <p:txBody>
          <a:bodyPr wrap="none">
            <a:spAutoFit/>
          </a:bodyPr>
          <a:lstStyle/>
          <a:p>
            <a:r>
              <a:rPr lang="zh-CN" altLang="en-US"/>
              <a:t>金色</a:t>
            </a:r>
          </a:p>
        </p:txBody>
      </p:sp>
      <p:sp>
        <p:nvSpPr>
          <p:cNvPr id="801834" name="Text Box 42"/>
          <p:cNvSpPr txBox="1">
            <a:spLocks noChangeArrowheads="1"/>
          </p:cNvSpPr>
          <p:nvPr/>
        </p:nvSpPr>
        <p:spPr bwMode="auto">
          <a:xfrm>
            <a:off x="3950336" y="4716145"/>
            <a:ext cx="646331" cy="369332"/>
          </a:xfrm>
          <a:prstGeom prst="rect">
            <a:avLst/>
          </a:prstGeom>
          <a:noFill/>
          <a:ln>
            <a:noFill/>
          </a:ln>
          <a:effectLst/>
        </p:spPr>
        <p:txBody>
          <a:bodyPr wrap="none">
            <a:spAutoFit/>
          </a:bodyPr>
          <a:lstStyle/>
          <a:p>
            <a:r>
              <a:rPr lang="zh-CN" altLang="en-US"/>
              <a:t>金色</a:t>
            </a:r>
          </a:p>
        </p:txBody>
      </p:sp>
      <p:sp>
        <p:nvSpPr>
          <p:cNvPr id="801835" name="Text Box 43"/>
          <p:cNvSpPr txBox="1">
            <a:spLocks noChangeArrowheads="1"/>
          </p:cNvSpPr>
          <p:nvPr/>
        </p:nvSpPr>
        <p:spPr bwMode="auto">
          <a:xfrm>
            <a:off x="5204461" y="4716145"/>
            <a:ext cx="876935" cy="460375"/>
          </a:xfrm>
          <a:prstGeom prst="rect">
            <a:avLst/>
          </a:prstGeom>
          <a:noFill/>
          <a:ln>
            <a:noFill/>
          </a:ln>
          <a:effectLst/>
        </p:spPr>
        <p:txBody>
          <a:bodyPr wrap="none">
            <a:spAutoFit/>
          </a:bodyPr>
          <a:lstStyle/>
          <a:p>
            <a:r>
              <a:rPr lang="zh-CN" altLang="en-US"/>
              <a:t>红 色</a:t>
            </a:r>
          </a:p>
        </p:txBody>
      </p:sp>
      <p:sp>
        <p:nvSpPr>
          <p:cNvPr id="801836" name="Text Box 44"/>
          <p:cNvSpPr txBox="1">
            <a:spLocks noChangeArrowheads="1"/>
          </p:cNvSpPr>
          <p:nvPr/>
        </p:nvSpPr>
        <p:spPr bwMode="auto">
          <a:xfrm>
            <a:off x="6606224" y="4716145"/>
            <a:ext cx="646331" cy="369332"/>
          </a:xfrm>
          <a:prstGeom prst="rect">
            <a:avLst/>
          </a:prstGeom>
          <a:noFill/>
          <a:ln>
            <a:noFill/>
          </a:ln>
          <a:effectLst/>
        </p:spPr>
        <p:txBody>
          <a:bodyPr wrap="none">
            <a:spAutoFit/>
          </a:bodyPr>
          <a:lstStyle/>
          <a:p>
            <a:r>
              <a:rPr lang="zh-CN" altLang="en-US"/>
              <a:t>黑色</a:t>
            </a:r>
          </a:p>
        </p:txBody>
      </p:sp>
      <p:sp>
        <p:nvSpPr>
          <p:cNvPr id="801837" name="Text Box 45"/>
          <p:cNvSpPr txBox="1">
            <a:spLocks noChangeArrowheads="1"/>
          </p:cNvSpPr>
          <p:nvPr/>
        </p:nvSpPr>
        <p:spPr bwMode="auto">
          <a:xfrm>
            <a:off x="8251191" y="4716780"/>
            <a:ext cx="646331" cy="369332"/>
          </a:xfrm>
          <a:prstGeom prst="rect">
            <a:avLst/>
          </a:prstGeom>
          <a:noFill/>
          <a:ln>
            <a:noFill/>
          </a:ln>
          <a:effectLst/>
        </p:spPr>
        <p:txBody>
          <a:bodyPr wrap="none">
            <a:spAutoFit/>
          </a:bodyPr>
          <a:lstStyle/>
          <a:p>
            <a:r>
              <a:rPr lang="zh-CN" altLang="en-US"/>
              <a:t>金色</a:t>
            </a:r>
          </a:p>
        </p:txBody>
      </p:sp>
      <p:sp>
        <p:nvSpPr>
          <p:cNvPr id="801838" name="Text Box 46"/>
          <p:cNvSpPr txBox="1">
            <a:spLocks noChangeArrowheads="1"/>
          </p:cNvSpPr>
          <p:nvPr/>
        </p:nvSpPr>
        <p:spPr bwMode="auto">
          <a:xfrm>
            <a:off x="9514206" y="4742815"/>
            <a:ext cx="876935" cy="460375"/>
          </a:xfrm>
          <a:prstGeom prst="rect">
            <a:avLst/>
          </a:prstGeom>
          <a:noFill/>
          <a:ln>
            <a:noFill/>
          </a:ln>
          <a:effectLst/>
        </p:spPr>
        <p:txBody>
          <a:bodyPr wrap="none">
            <a:spAutoFit/>
          </a:bodyPr>
          <a:lstStyle/>
          <a:p>
            <a:r>
              <a:rPr lang="zh-CN" altLang="en-US"/>
              <a:t>红</a:t>
            </a:r>
            <a:r>
              <a:rPr lang="en-US" altLang="zh-CN"/>
              <a:t> </a:t>
            </a:r>
            <a:r>
              <a:rPr lang="zh-CN" altLang="en-US"/>
              <a:t>色</a:t>
            </a:r>
          </a:p>
        </p:txBody>
      </p:sp>
      <p:sp>
        <p:nvSpPr>
          <p:cNvPr id="801839" name="Text Box 47"/>
          <p:cNvSpPr txBox="1">
            <a:spLocks noChangeArrowheads="1"/>
          </p:cNvSpPr>
          <p:nvPr/>
        </p:nvSpPr>
        <p:spPr bwMode="auto">
          <a:xfrm>
            <a:off x="10950259" y="4715828"/>
            <a:ext cx="646331" cy="369332"/>
          </a:xfrm>
          <a:prstGeom prst="rect">
            <a:avLst/>
          </a:prstGeom>
          <a:noFill/>
          <a:ln>
            <a:noFill/>
          </a:ln>
          <a:effectLst/>
        </p:spPr>
        <p:txBody>
          <a:bodyPr wrap="none">
            <a:spAutoFit/>
          </a:bodyPr>
          <a:lstStyle/>
          <a:p>
            <a:r>
              <a:rPr lang="zh-CN" altLang="en-US"/>
              <a:t>黑色</a:t>
            </a:r>
          </a:p>
        </p:txBody>
      </p:sp>
      <p:sp>
        <p:nvSpPr>
          <p:cNvPr id="2" name="Text Box 74"/>
          <p:cNvSpPr txBox="1">
            <a:spLocks noChangeArrowheads="1"/>
          </p:cNvSpPr>
          <p:nvPr/>
        </p:nvSpPr>
        <p:spPr bwMode="auto">
          <a:xfrm>
            <a:off x="5203509" y="2973388"/>
            <a:ext cx="876935" cy="460375"/>
          </a:xfrm>
          <a:prstGeom prst="rect">
            <a:avLst/>
          </a:prstGeom>
          <a:noFill/>
          <a:ln>
            <a:noFill/>
          </a:ln>
          <a:effectLst/>
        </p:spPr>
        <p:txBody>
          <a:bodyPr wrap="none">
            <a:spAutoFit/>
          </a:bodyPr>
          <a:lstStyle/>
          <a:p>
            <a:r>
              <a:rPr lang="zh-CN" altLang="en-US"/>
              <a:t>蓝 色</a:t>
            </a:r>
          </a:p>
        </p:txBody>
      </p:sp>
      <p:cxnSp>
        <p:nvCxnSpPr>
          <p:cNvPr id="8" name="直接连接符 7"/>
          <p:cNvCxnSpPr>
            <a:stCxn id="801799" idx="4"/>
            <a:endCxn id="801803" idx="0"/>
          </p:cNvCxnSpPr>
          <p:nvPr/>
        </p:nvCxnSpPr>
        <p:spPr>
          <a:xfrm flipH="1">
            <a:off x="1895475" y="2797175"/>
            <a:ext cx="3741420" cy="60198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801799" idx="4"/>
            <a:endCxn id="801804" idx="0"/>
          </p:cNvCxnSpPr>
          <p:nvPr/>
        </p:nvCxnSpPr>
        <p:spPr>
          <a:xfrm>
            <a:off x="5636895" y="2797175"/>
            <a:ext cx="3810" cy="606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01799" idx="4"/>
            <a:endCxn id="801805" idx="0"/>
          </p:cNvCxnSpPr>
          <p:nvPr/>
        </p:nvCxnSpPr>
        <p:spPr>
          <a:xfrm>
            <a:off x="5636895" y="2797175"/>
            <a:ext cx="4316095" cy="606425"/>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801803" idx="4"/>
            <a:endCxn id="801812" idx="0"/>
          </p:cNvCxnSpPr>
          <p:nvPr/>
        </p:nvCxnSpPr>
        <p:spPr>
          <a:xfrm flipH="1">
            <a:off x="1038225" y="4406900"/>
            <a:ext cx="857250" cy="1056005"/>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801803" idx="4"/>
            <a:endCxn id="801819" idx="0"/>
          </p:cNvCxnSpPr>
          <p:nvPr/>
        </p:nvCxnSpPr>
        <p:spPr>
          <a:xfrm>
            <a:off x="1895475" y="4406900"/>
            <a:ext cx="758190" cy="1052195"/>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801804" idx="4"/>
            <a:endCxn id="801820" idx="0"/>
          </p:cNvCxnSpPr>
          <p:nvPr/>
        </p:nvCxnSpPr>
        <p:spPr>
          <a:xfrm flipH="1">
            <a:off x="4197985" y="4338955"/>
            <a:ext cx="1442720" cy="112395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stCxn id="801804" idx="4"/>
            <a:endCxn id="801821" idx="0"/>
          </p:cNvCxnSpPr>
          <p:nvPr/>
        </p:nvCxnSpPr>
        <p:spPr>
          <a:xfrm flipH="1">
            <a:off x="5636895" y="4338955"/>
            <a:ext cx="3810" cy="112395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a:stCxn id="801804" idx="4"/>
            <a:endCxn id="801822" idx="0"/>
          </p:cNvCxnSpPr>
          <p:nvPr/>
        </p:nvCxnSpPr>
        <p:spPr>
          <a:xfrm>
            <a:off x="5640705" y="4338955"/>
            <a:ext cx="1435100" cy="112395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stCxn id="801805" idx="4"/>
            <a:endCxn id="801823" idx="0"/>
          </p:cNvCxnSpPr>
          <p:nvPr/>
        </p:nvCxnSpPr>
        <p:spPr>
          <a:xfrm flipH="1">
            <a:off x="8470900" y="4338955"/>
            <a:ext cx="1482090" cy="112395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801805" idx="4"/>
            <a:endCxn id="801824" idx="0"/>
          </p:cNvCxnSpPr>
          <p:nvPr/>
        </p:nvCxnSpPr>
        <p:spPr>
          <a:xfrm>
            <a:off x="9952990" y="4338955"/>
            <a:ext cx="0" cy="112395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801805" idx="4"/>
            <a:endCxn id="801825" idx="0"/>
          </p:cNvCxnSpPr>
          <p:nvPr/>
        </p:nvCxnSpPr>
        <p:spPr>
          <a:xfrm>
            <a:off x="9952990" y="4338955"/>
            <a:ext cx="1452880" cy="112395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CLS算法步骤</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2.CLS</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41" name="文本框 17"/>
              <p:cNvSpPr txBox="1"/>
              <p:nvPr/>
            </p:nvSpPr>
            <p:spPr>
              <a:xfrm>
                <a:off x="1169035" y="2076450"/>
                <a:ext cx="10334625" cy="5464810"/>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0" indent="0" algn="just">
                  <a:buFont typeface="Wingdings" panose="05000000000000000000" charset="0"/>
                  <a:buNone/>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1. 生成一棵空决策树和一张训练样本属性集;</a:t>
                </a:r>
              </a:p>
              <a:p>
                <a:pPr marL="0" indent="0" algn="just">
                  <a:buFont typeface="Wingdings" panose="05000000000000000000" charset="0"/>
                  <a:buNone/>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2. 若训练样本集</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𝑇</m:t>
                    </m:r>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中所有的样本都属于同一类, 则生成结点</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𝑇</m:t>
                    </m:r>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 并终止学习算法;</a:t>
                </a:r>
              </a:p>
              <a:p>
                <a:pPr marL="0" indent="0" algn="just">
                  <a:buFont typeface="Wingdings" panose="05000000000000000000" charset="0"/>
                  <a:buNone/>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3. 否则,  根据某种策略从训练样本属性表中选择属性</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𝐴</m:t>
                    </m:r>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作为测试属性,  生成测试节点</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𝐴</m:t>
                    </m:r>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a:t>
                </a:r>
              </a:p>
              <a:p>
                <a:pPr marL="0" indent="0" algn="just">
                  <a:buFont typeface="Wingdings" panose="05000000000000000000" charset="0"/>
                  <a:buNone/>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4. 若</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𝐴</m:t>
                    </m:r>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的取值为</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𝑣</m:t>
                        </m:r>
                      </m:e>
                      <m:sub>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1</m:t>
                        </m:r>
                      </m:sub>
                    </m:sSub>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𝑣</m:t>
                        </m:r>
                      </m:e>
                      <m:sub>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2</m:t>
                        </m:r>
                      </m:sub>
                    </m:sSub>
                    <m:r>
                      <a:rPr lang="zh-CN" altLang="en-US" sz="2400" dirty="0">
                        <a:latin typeface="Cambria Math" panose="02040503050406030204" pitchFamily="18" charset="0"/>
                        <a:ea typeface="微软雅黑" panose="020B0503020204020204" pitchFamily="34" charset="-122"/>
                        <a:cs typeface="Times New Roman Regular" panose="02020603050405020304" charset="0"/>
                        <a:sym typeface="+mn-ea"/>
                      </a:rPr>
                      <m:t>, </m:t>
                    </m:r>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 ...</m:t>
                    </m:r>
                    <m:r>
                      <a:rPr lang="zh-CN" altLang="en-US" sz="2400" dirty="0">
                        <a:latin typeface="Cambria Math" panose="02040503050406030204" pitchFamily="18" charset="0"/>
                        <a:ea typeface="微软雅黑" panose="020B0503020204020204" pitchFamily="34" charset="-122"/>
                        <a:cs typeface="Times New Roman Regular" panose="02020603050405020304" charset="0"/>
                        <a:sym typeface="+mn-ea"/>
                      </a:rPr>
                      <m:t>, </m:t>
                    </m:r>
                    <m:sSub>
                      <m:sSubPr>
                        <m:ctrlP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𝑣</m:t>
                        </m:r>
                      </m:e>
                      <m:sub>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𝑚</m:t>
                        </m:r>
                      </m:sub>
                    </m:sSub>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则根据</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𝐴</m:t>
                    </m:r>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的取值的不同,将</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𝑇</m:t>
                    </m:r>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划分成 m个子集</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𝑇</m:t>
                        </m:r>
                      </m:e>
                      <m:sub>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1</m:t>
                        </m:r>
                      </m:sub>
                    </m:sSub>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𝑇</m:t>
                        </m:r>
                      </m:e>
                      <m:sub>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2</m:t>
                        </m:r>
                      </m:sub>
                    </m:sSub>
                    <m:r>
                      <a:rPr lang="zh-CN" altLang="en-US" sz="2400" dirty="0">
                        <a:latin typeface="Cambria Math" panose="02040503050406030204" pitchFamily="18" charset="0"/>
                        <a:ea typeface="微软雅黑" panose="020B0503020204020204" pitchFamily="34" charset="-122"/>
                        <a:cs typeface="Times New Roman Regular" panose="02020603050405020304" charset="0"/>
                        <a:sym typeface="+mn-ea"/>
                      </a:rPr>
                      <m:t>, </m:t>
                    </m:r>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 </m:t>
                    </m:r>
                    <m:sSub>
                      <m:sSubPr>
                        <m:ctrlP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m:t>
                        </m:r>
                        <m:r>
                          <a:rPr lang="zh-CN" altLang="en-US" sz="2400" dirty="0">
                            <a:latin typeface="Cambria Math" panose="02040503050406030204" pitchFamily="18" charset="0"/>
                            <a:ea typeface="微软雅黑" panose="020B0503020204020204" pitchFamily="34" charset="-122"/>
                            <a:cs typeface="Times New Roman Regular" panose="02020603050405020304" charset="0"/>
                            <a:sym typeface="+mn-ea"/>
                          </a:rPr>
                          <m:t>, </m:t>
                        </m:r>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 </m:t>
                        </m:r>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𝑇</m:t>
                        </m:r>
                      </m:e>
                      <m:sub>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𝑚</m:t>
                        </m:r>
                      </m:sub>
                    </m:sSub>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a:t>
                </a:r>
              </a:p>
              <a:p>
                <a:pPr marL="0" indent="0" algn="just">
                  <a:buFont typeface="Wingdings" panose="05000000000000000000" charset="0"/>
                  <a:buNone/>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5. 从训练样本属性表中删除属性</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𝐴</m:t>
                    </m:r>
                  </m:oMath>
                </a14:m>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a:t>
                </a:r>
              </a:p>
              <a:p>
                <a:pPr marL="0" indent="0" algn="just">
                  <a:buFont typeface="Wingdings" panose="05000000000000000000" charset="0"/>
                  <a:buNone/>
                </a:pP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6. 转步骤2, 对每个子集递归调用CLS。</a:t>
                </a:r>
                <a:endParaRPr lang="en-US" altLang="zh-CN" dirty="0"/>
              </a:p>
              <a:p>
                <a:pPr marL="800100" lvl="1" indent="-342900">
                  <a:buFont typeface="Arial" panose="020B0604020202020204" pitchFamily="34" charset="0"/>
                  <a:buChar char="•"/>
                </a:pPr>
                <a:endParaRPr lang="zh-CN" altLang="en-US" dirty="0"/>
              </a:p>
              <a:p>
                <a:pPr marL="800100" lvl="1" indent="-342900">
                  <a:buFont typeface="Arial" panose="020B0604020202020204" pitchFamily="34" charset="0"/>
                  <a:buChar char="•"/>
                </a:pPr>
                <a:endParaRPr lang="en-US" altLang="zh-CN" sz="2400" dirty="0"/>
              </a:p>
              <a:p>
                <a:pPr lvl="2"/>
                <a:r>
                  <a:rPr lang="zh-CN" altLang="en-US" sz="2400" dirty="0">
                    <a:sym typeface="+mn-ea"/>
                  </a:rPr>
                  <a:t>      </a:t>
                </a:r>
                <a:endParaRPr lang="zh-CN" altLang="en-US" sz="2400" dirty="0"/>
              </a:p>
              <a:p>
                <a:pPr lvl="1"/>
                <a:endParaRPr lang="zh-CN" altLang="en-US" sz="2400" dirty="0"/>
              </a:p>
              <a:p>
                <a:pPr marL="342900" indent="-342900" algn="just">
                  <a:buFont typeface="Wingdings" panose="05000000000000000000" charset="0"/>
                  <a:buChar char=""/>
                </a:pPr>
                <a:endPar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endParaRPr>
              </a:p>
            </p:txBody>
          </p:sp>
        </mc:Choice>
        <mc:Fallback xmlns="">
          <p:sp>
            <p:nvSpPr>
              <p:cNvPr id="41" name="文本框 17"/>
              <p:cNvSpPr txBox="1">
                <a:spLocks noRot="1" noChangeAspect="1" noMove="1" noResize="1" noEditPoints="1" noAdjustHandles="1" noChangeArrowheads="1" noChangeShapeType="1" noTextEdit="1"/>
              </p:cNvSpPr>
              <p:nvPr/>
            </p:nvSpPr>
            <p:spPr>
              <a:xfrm>
                <a:off x="1169035" y="2076450"/>
                <a:ext cx="10334625" cy="546481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759075" y="3488690"/>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4" name="TextBox 6"/>
          <p:cNvSpPr txBox="1">
            <a:spLocks noChangeArrowheads="1"/>
          </p:cNvSpPr>
          <p:nvPr/>
        </p:nvSpPr>
        <p:spPr bwMode="auto">
          <a:xfrm>
            <a:off x="3029495" y="187309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决策树原理</a:t>
            </a:r>
          </a:p>
        </p:txBody>
      </p:sp>
      <p:sp>
        <p:nvSpPr>
          <p:cNvPr id="47" name="TextBox 10"/>
          <p:cNvSpPr txBox="1">
            <a:spLocks noChangeArrowheads="1"/>
          </p:cNvSpPr>
          <p:nvPr/>
        </p:nvSpPr>
        <p:spPr bwMode="auto">
          <a:xfrm>
            <a:off x="3002508" y="274985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02    CLS</a:t>
            </a:r>
            <a:r>
              <a:rPr lang="zh-CN" altLang="en-US" sz="3600" dirty="0">
                <a:solidFill>
                  <a:schemeClr val="tx1"/>
                </a:solidFill>
                <a:latin typeface="Impact" panose="020B0806030902050204" pitchFamily="34" charset="0"/>
                <a:ea typeface="微软雅黑" panose="020B0503020204020204" pitchFamily="34" charset="-122"/>
              </a:rPr>
              <a:t>算法</a:t>
            </a:r>
          </a:p>
        </p:txBody>
      </p:sp>
      <p:sp>
        <p:nvSpPr>
          <p:cNvPr id="48" name="TextBox 11"/>
          <p:cNvSpPr txBox="1">
            <a:spLocks noChangeArrowheads="1"/>
          </p:cNvSpPr>
          <p:nvPr/>
        </p:nvSpPr>
        <p:spPr bwMode="auto">
          <a:xfrm>
            <a:off x="3002507" y="356503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03    </a:t>
            </a:r>
            <a:r>
              <a:rPr lang="en-US" altLang="zh-CN" sz="3600" dirty="0">
                <a:solidFill>
                  <a:schemeClr val="bg1"/>
                </a:solidFill>
                <a:latin typeface="Impact" panose="020B0806030902050204" pitchFamily="34" charset="0"/>
                <a:ea typeface="微软雅黑" panose="020B0503020204020204" pitchFamily="34" charset="-122"/>
                <a:sym typeface="+mn-ea"/>
              </a:rPr>
              <a:t>ID3</a:t>
            </a:r>
            <a:r>
              <a:rPr lang="zh-CN" altLang="en-US" sz="3600" dirty="0">
                <a:solidFill>
                  <a:schemeClr val="bg1"/>
                </a:solidFill>
                <a:latin typeface="Impact" panose="020B0806030902050204" pitchFamily="34" charset="0"/>
                <a:ea typeface="微软雅黑" panose="020B0503020204020204" pitchFamily="34" charset="-122"/>
                <a:sym typeface="+mn-ea"/>
              </a:rPr>
              <a:t>算法</a:t>
            </a:r>
          </a:p>
        </p:txBody>
      </p:sp>
      <p:sp>
        <p:nvSpPr>
          <p:cNvPr id="51" name="TextBox 10"/>
          <p:cNvSpPr txBox="1">
            <a:spLocks noChangeArrowheads="1"/>
          </p:cNvSpPr>
          <p:nvPr/>
        </p:nvSpPr>
        <p:spPr bwMode="auto">
          <a:xfrm>
            <a:off x="3029495" y="438021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en-US" altLang="zh-CN" sz="3600" dirty="0">
                <a:latin typeface="Impact" panose="020B0806030902050204" pitchFamily="34" charset="0"/>
                <a:ea typeface="微软雅黑" panose="020B0503020204020204" pitchFamily="34" charset="-122"/>
                <a:sym typeface="+mn-ea"/>
              </a:rPr>
              <a:t>C4.5</a:t>
            </a:r>
            <a:r>
              <a:rPr lang="zh-CN" altLang="en-US" sz="3600" dirty="0">
                <a:latin typeface="Impact" panose="020B0806030902050204" pitchFamily="34" charset="0"/>
                <a:ea typeface="微软雅黑" panose="020B0503020204020204" pitchFamily="34" charset="-122"/>
                <a:sym typeface="+mn-ea"/>
              </a:rPr>
              <a:t>算法</a:t>
            </a:r>
            <a:endParaRPr lang="zh-CN" altLang="en-US" sz="3600" dirty="0">
              <a:latin typeface="Impact" panose="020B0806030902050204" pitchFamily="34" charset="0"/>
              <a:ea typeface="微软雅黑" panose="020B0503020204020204" pitchFamily="34" charset="-122"/>
            </a:endParaRPr>
          </a:p>
        </p:txBody>
      </p:sp>
      <p:sp>
        <p:nvSpPr>
          <p:cNvPr id="2" name="TextBox 10"/>
          <p:cNvSpPr txBox="1">
            <a:spLocks noChangeArrowheads="1"/>
          </p:cNvSpPr>
          <p:nvPr/>
        </p:nvSpPr>
        <p:spPr bwMode="auto">
          <a:xfrm>
            <a:off x="3002190" y="519491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05    CART</a:t>
            </a:r>
            <a:r>
              <a:rPr lang="zh-CN" altLang="en-US" sz="3600" dirty="0">
                <a:latin typeface="Impact" panose="020B0806030902050204" pitchFamily="34" charset="0"/>
                <a:ea typeface="微软雅黑" panose="020B0503020204020204" pitchFamily="34" charset="-122"/>
              </a:rPr>
              <a:t>算法</a:t>
            </a:r>
          </a:p>
        </p:txBody>
      </p:sp>
      <p:sp>
        <p:nvSpPr>
          <p:cNvPr id="6"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p:spTree>
  </p:cSld>
  <p:clrMapOvr>
    <a:masterClrMapping/>
  </p:clrMapOvr>
  <p:transition advTm="800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t>ID3</a:t>
            </a:r>
            <a:r>
              <a:rPr lang="zh-CN" altLang="en-US" b="1" dirty="0"/>
              <a:t>算法</a:t>
            </a:r>
            <a:endParaRPr lang="zh-CN" altLang="en-US" dirty="0"/>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p:sp>
        <p:nvSpPr>
          <p:cNvPr id="34" name="文本框 17"/>
          <p:cNvSpPr txBox="1"/>
          <p:nvPr/>
        </p:nvSpPr>
        <p:spPr>
          <a:xfrm>
            <a:off x="1403351" y="2273765"/>
            <a:ext cx="9878665" cy="387794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ID3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算法最早是由罗斯昆（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J. Ross Quinlan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）于</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1975</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年提出的一种决策树构建算法</a:t>
            </a: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算法的核心是“</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信息熵</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期望信息越小</a:t>
            </a: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信息熵越大</a:t>
            </a: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样本纯度越低。</a:t>
            </a:r>
          </a:p>
          <a:p>
            <a:pPr marL="342900" indent="-342900" algn="just">
              <a:lnSpc>
                <a:spcPct val="150000"/>
              </a:lnSpc>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ID3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算法是以信息论为基础</a:t>
            </a: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信息增益</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为衡量标准</a:t>
            </a: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从而实现对数据的归纳分类。</a:t>
            </a:r>
          </a:p>
          <a:p>
            <a:pPr marL="342900" indent="-342900" algn="just">
              <a:lnSpc>
                <a:spcPct val="150000"/>
              </a:lnSpc>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ID3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算法计算每个属性的信息增益</a:t>
            </a:r>
            <a:r>
              <a:rPr lang="zh-CN" altLang="en-US" sz="2400" dirty="0">
                <a:latin typeface="Times New Roman Regular" panose="02020603050405020304" charset="0"/>
                <a:ea typeface="微软雅黑" panose="020B0503020204020204" pitchFamily="34" charset="-122"/>
                <a:cs typeface="Times New Roman Regular" panose="02020603050405020304" charset="0"/>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并选取具有最高增益的属性作为给定的测试属性。</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熵</a:t>
            </a:r>
            <a:endParaRPr lang="zh-CN" altLang="en-US" dirty="0"/>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34" name="文本框 17"/>
              <p:cNvSpPr txBox="1"/>
              <p:nvPr/>
            </p:nvSpPr>
            <p:spPr>
              <a:xfrm>
                <a:off x="1403351" y="2273765"/>
                <a:ext cx="9878665" cy="3629660"/>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Shannon 1948年提出的信息论理论。</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熵(entropy)：信息量大小的度量，是表示随机变量不确定性的度量。</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熵的通俗解释：事件</a:t>
                </a:r>
                <a14:m>
                  <m:oMath xmlns:m="http://schemas.openxmlformats.org/officeDocument/2006/math">
                    <m:sSub>
                      <m:sSubPr>
                        <m:ctrlPr>
                          <a:rPr lang="en-US" altLang="zh-CN" sz="2400" i="1" dirty="0">
                            <a:latin typeface="Cambria Math" panose="02040503050406030204" pitchFamily="18" charset="0"/>
                            <a:ea typeface="微软雅黑" panose="020B0503020204020204" pitchFamily="34" charset="-122"/>
                            <a:cs typeface="Cambria Math" panose="02040503050406030204" pitchFamily="18" charset="0"/>
                            <a:sym typeface="+mn-ea"/>
                          </a:rPr>
                        </m:ctrlPr>
                      </m:sSubPr>
                      <m:e>
                        <m:r>
                          <a:rPr lang="en-US" altLang="zh-CN" sz="2400" i="1" dirty="0">
                            <a:latin typeface="Cambria Math" panose="02040503050406030204" pitchFamily="18" charset="0"/>
                            <a:ea typeface="微软雅黑" panose="020B0503020204020204" pitchFamily="34" charset="-122"/>
                            <a:cs typeface="Cambria Math" panose="02040503050406030204" pitchFamily="18" charset="0"/>
                            <a:sym typeface="+mn-ea"/>
                          </a:rPr>
                          <m:t>𝑎</m:t>
                        </m:r>
                      </m:e>
                      <m:sub>
                        <m:r>
                          <a:rPr lang="en-US" altLang="zh-CN" sz="2400" i="1" dirty="0">
                            <a:latin typeface="Cambria Math" panose="02040503050406030204" pitchFamily="18" charset="0"/>
                            <a:ea typeface="微软雅黑" panose="020B0503020204020204" pitchFamily="34" charset="-122"/>
                            <a:cs typeface="Cambria Math" panose="02040503050406030204" pitchFamily="18" charset="0"/>
                            <a:sym typeface="+mn-ea"/>
                          </a:rPr>
                          <m:t>𝑖</m:t>
                        </m:r>
                      </m:sub>
                    </m:sSub>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的信息量</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𝐼</m:t>
                    </m:r>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𝑖</m:t>
                            </m:r>
                          </m:sub>
                        </m:sSub>
                      </m:e>
                    </m:d>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可表示为：</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gn="just">
                  <a:lnSpc>
                    <a:spcPct val="150000"/>
                  </a:lnSpc>
                  <a:buFont typeface="Wingdings" panose="05000000000000000000" charset="0"/>
                  <a:buNone/>
                </a:pP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                                                       </m:t>
                    </m:r>
                    <m:r>
                      <a:rPr lang="en-US" altLang="zh-CN" sz="2400" b="0" i="1" smtClean="0">
                        <a:latin typeface="Cambria Math" panose="02040503050406030204" pitchFamily="18" charset="0"/>
                        <a:ea typeface="微软雅黑" panose="020B0503020204020204" pitchFamily="34" charset="-122"/>
                      </a:rPr>
                      <m:t>𝐼</m:t>
                    </m:r>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𝑖</m:t>
                            </m:r>
                          </m:sub>
                        </m:sSub>
                      </m:e>
                    </m:d>
                  </m:oMath>
                </a14:m>
                <a:r>
                  <a:rPr lang="en-US" altLang="zh-CN" sz="2400" i="1">
                    <a:latin typeface="Cambria Math" panose="02040503050406030204" pitchFamily="18" charset="0"/>
                    <a:ea typeface="微软雅黑" panose="020B0503020204020204" pitchFamily="34" charset="-122"/>
                  </a:rPr>
                  <a:t>= p</a:t>
                </a:r>
                <a14:m>
                  <m:oMath xmlns:m="http://schemas.openxmlformats.org/officeDocument/2006/math">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𝑎</m:t>
                            </m:r>
                          </m:e>
                          <m:sub>
                            <m:r>
                              <a:rPr lang="en-US" altLang="zh-CN" sz="2400" b="0" i="1" smtClean="0">
                                <a:latin typeface="Cambria Math" panose="02040503050406030204" pitchFamily="18" charset="0"/>
                                <a:ea typeface="微软雅黑" panose="020B0503020204020204" pitchFamily="34" charset="-122"/>
                              </a:rPr>
                              <m:t>𝑖</m:t>
                            </m:r>
                          </m:sub>
                        </m:sSub>
                      </m:e>
                    </m:d>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𝑙𝑜𝑔</m:t>
                        </m:r>
                      </m:e>
                      <m:sub>
                        <m:r>
                          <a:rPr lang="en-US" altLang="zh-CN" sz="2400" b="0" i="1" smtClean="0">
                            <a:latin typeface="Cambria Math" panose="02040503050406030204" pitchFamily="18" charset="0"/>
                            <a:ea typeface="微软雅黑" panose="020B0503020204020204" pitchFamily="34" charset="-122"/>
                          </a:rPr>
                          <m:t>2</m:t>
                        </m:r>
                      </m:sub>
                    </m:sSub>
                    <m:f>
                      <m:fPr>
                        <m:ctrlPr>
                          <a:rPr lang="en-US" altLang="zh-CN" sz="2400" b="0" i="1" smtClean="0">
                            <a:latin typeface="Cambria Math" panose="02040503050406030204" pitchFamily="18" charset="0"/>
                            <a:ea typeface="微软雅黑" panose="020B0503020204020204" pitchFamily="34" charset="-122"/>
                          </a:rPr>
                        </m:ctrlPr>
                      </m:fPr>
                      <m:num>
                        <m:r>
                          <a:rPr lang="en-US" altLang="zh-CN" sz="2400" b="0" i="1" smtClean="0">
                            <a:latin typeface="Cambria Math" panose="02040503050406030204" pitchFamily="18" charset="0"/>
                            <a:ea typeface="微软雅黑" panose="020B0503020204020204" pitchFamily="34" charset="-122"/>
                          </a:rPr>
                          <m:t>1</m:t>
                        </m:r>
                      </m:num>
                      <m:den>
                        <m:r>
                          <a:rPr lang="en-US" altLang="zh-CN" sz="2400" i="1" smtClean="0">
                            <a:latin typeface="Cambria Math" panose="02040503050406030204" pitchFamily="18" charset="0"/>
                            <a:ea typeface="微软雅黑" panose="020B0503020204020204" pitchFamily="34" charset="-122"/>
                            <a:sym typeface="+mn-ea"/>
                          </a:rPr>
                          <m:t>𝑝</m:t>
                        </m:r>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𝑎</m:t>
                                </m:r>
                              </m:e>
                              <m:sub>
                                <m:r>
                                  <a:rPr lang="en-US" altLang="zh-CN" sz="2400" b="0" i="1" smtClean="0">
                                    <a:latin typeface="Cambria Math" panose="02040503050406030204" pitchFamily="18" charset="0"/>
                                    <a:ea typeface="微软雅黑" panose="020B0503020204020204" pitchFamily="34" charset="-122"/>
                                  </a:rPr>
                                  <m:t>𝑖</m:t>
                                </m:r>
                              </m:sub>
                            </m:sSub>
                          </m:e>
                        </m:d>
                      </m:den>
                    </m:f>
                  </m:oMath>
                </a14:m>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altLang="zh-CN" sz="2400" i="1">
                    <a:latin typeface="Cambria Math" panose="02040503050406030204" pitchFamily="18" charset="0"/>
                    <a:ea typeface="微软雅黑" panose="020B0503020204020204" pitchFamily="34" charset="-122"/>
                    <a:sym typeface="+mn-ea"/>
                  </a:rPr>
                  <a:t>p</a:t>
                </a:r>
                <a14:m>
                  <m:oMath xmlns:m="http://schemas.openxmlformats.org/officeDocument/2006/math">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𝑎</m:t>
                            </m:r>
                          </m:e>
                          <m:sub>
                            <m:r>
                              <a:rPr lang="en-US" altLang="zh-CN" sz="2400" b="0" i="1" smtClean="0">
                                <a:latin typeface="Cambria Math" panose="02040503050406030204" pitchFamily="18" charset="0"/>
                                <a:ea typeface="微软雅黑" panose="020B0503020204020204" pitchFamily="34" charset="-122"/>
                              </a:rPr>
                              <m:t>𝑖</m:t>
                            </m:r>
                          </m:sub>
                        </m:sSub>
                      </m:e>
                    </m:d>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表示事件</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1" smtClean="0">
                            <a:latin typeface="Cambria Math" panose="02040503050406030204" pitchFamily="18" charset="0"/>
                            <a:ea typeface="微软雅黑" panose="020B0503020204020204" pitchFamily="34" charset="-122"/>
                            <a:cs typeface="Cambria Math" panose="02040503050406030204" pitchFamily="18" charset="0"/>
                          </a:rPr>
                          <m:t>𝑖</m:t>
                        </m:r>
                      </m:sub>
                    </m:sSub>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发生的概率。</a:t>
                </a:r>
                <a:endParaRPr lang="zh-CN" altLang="en-US" sz="2400" dirty="0"/>
              </a:p>
              <a:p>
                <a:pPr marL="0" indent="0" algn="just">
                  <a:lnSpc>
                    <a:spcPct val="150000"/>
                  </a:lnSpc>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4" name="文本框 17"/>
              <p:cNvSpPr txBox="1">
                <a:spLocks noRot="1" noChangeAspect="1" noMove="1" noResize="1" noEditPoints="1" noAdjustHandles="1" noChangeArrowheads="1" noChangeShapeType="1" noTextEdit="1"/>
              </p:cNvSpPr>
              <p:nvPr/>
            </p:nvSpPr>
            <p:spPr>
              <a:xfrm>
                <a:off x="1403351" y="2273765"/>
                <a:ext cx="9878665" cy="3629660"/>
              </a:xfrm>
              <a:prstGeom prst="rect">
                <a:avLst/>
              </a:prstGeom>
              <a:blipFill rotWithShape="1">
                <a:blip r:embed="rId2"/>
                <a:stretch>
                  <a:fillRect t="-13" r="6" b="13"/>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44" name="TextBox 6"/>
          <p:cNvSpPr txBox="1">
            <a:spLocks noChangeArrowheads="1"/>
          </p:cNvSpPr>
          <p:nvPr/>
        </p:nvSpPr>
        <p:spPr bwMode="auto">
          <a:xfrm>
            <a:off x="3029495" y="187309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决策树原理</a:t>
            </a:r>
          </a:p>
        </p:txBody>
      </p:sp>
      <p:sp>
        <p:nvSpPr>
          <p:cNvPr id="47" name="TextBox 10"/>
          <p:cNvSpPr txBox="1">
            <a:spLocks noChangeArrowheads="1"/>
          </p:cNvSpPr>
          <p:nvPr/>
        </p:nvSpPr>
        <p:spPr bwMode="auto">
          <a:xfrm>
            <a:off x="3002508" y="274985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CLS</a:t>
            </a:r>
            <a:r>
              <a:rPr lang="zh-CN" altLang="en-US" sz="3600" dirty="0">
                <a:latin typeface="Impact" panose="020B0806030902050204" pitchFamily="34" charset="0"/>
                <a:ea typeface="微软雅黑" panose="020B0503020204020204" pitchFamily="34" charset="-122"/>
              </a:rPr>
              <a:t>算法</a:t>
            </a:r>
          </a:p>
        </p:txBody>
      </p:sp>
      <p:sp>
        <p:nvSpPr>
          <p:cNvPr id="48" name="TextBox 11"/>
          <p:cNvSpPr txBox="1">
            <a:spLocks noChangeArrowheads="1"/>
          </p:cNvSpPr>
          <p:nvPr/>
        </p:nvSpPr>
        <p:spPr bwMode="auto">
          <a:xfrm>
            <a:off x="3002507" y="356503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en-US" altLang="zh-CN" sz="3600" dirty="0">
                <a:latin typeface="Impact" panose="020B0806030902050204" pitchFamily="34" charset="0"/>
                <a:ea typeface="微软雅黑" panose="020B0503020204020204" pitchFamily="34" charset="-122"/>
                <a:sym typeface="+mn-ea"/>
              </a:rPr>
              <a:t>ID3</a:t>
            </a:r>
            <a:r>
              <a:rPr lang="zh-CN" altLang="en-US" sz="3600" dirty="0">
                <a:latin typeface="Impact" panose="020B0806030902050204" pitchFamily="34" charset="0"/>
                <a:ea typeface="微软雅黑" panose="020B0503020204020204" pitchFamily="34" charset="-122"/>
                <a:sym typeface="+mn-ea"/>
              </a:rPr>
              <a:t>算法</a:t>
            </a:r>
            <a:endParaRPr lang="zh-CN" altLang="en-US" sz="3600" dirty="0">
              <a:latin typeface="Impact" panose="020B0806030902050204" pitchFamily="34" charset="0"/>
              <a:ea typeface="微软雅黑" panose="020B0503020204020204" pitchFamily="34" charset="-122"/>
            </a:endParaRPr>
          </a:p>
        </p:txBody>
      </p:sp>
      <p:sp>
        <p:nvSpPr>
          <p:cNvPr id="51" name="TextBox 10"/>
          <p:cNvSpPr txBox="1">
            <a:spLocks noChangeArrowheads="1"/>
          </p:cNvSpPr>
          <p:nvPr/>
        </p:nvSpPr>
        <p:spPr bwMode="auto">
          <a:xfrm>
            <a:off x="3029495" y="438021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en-US" altLang="zh-CN" sz="3600" dirty="0">
                <a:latin typeface="Impact" panose="020B0806030902050204" pitchFamily="34" charset="0"/>
                <a:ea typeface="微软雅黑" panose="020B0503020204020204" pitchFamily="34" charset="-122"/>
                <a:sym typeface="+mn-ea"/>
              </a:rPr>
              <a:t>C4.5</a:t>
            </a:r>
            <a:r>
              <a:rPr lang="zh-CN" altLang="en-US" sz="3600" dirty="0">
                <a:latin typeface="Impact" panose="020B0806030902050204" pitchFamily="34" charset="0"/>
                <a:ea typeface="微软雅黑" panose="020B0503020204020204" pitchFamily="34" charset="-122"/>
                <a:sym typeface="+mn-ea"/>
              </a:rPr>
              <a:t>算法</a:t>
            </a:r>
            <a:endParaRPr lang="zh-CN" altLang="en-US" sz="3600" dirty="0">
              <a:latin typeface="Impact" panose="020B0806030902050204" pitchFamily="34" charset="0"/>
              <a:ea typeface="微软雅黑" panose="020B0503020204020204" pitchFamily="34" charset="-122"/>
            </a:endParaRPr>
          </a:p>
        </p:txBody>
      </p:sp>
      <p:sp>
        <p:nvSpPr>
          <p:cNvPr id="2" name="TextBox 10"/>
          <p:cNvSpPr txBox="1">
            <a:spLocks noChangeArrowheads="1"/>
          </p:cNvSpPr>
          <p:nvPr/>
        </p:nvSpPr>
        <p:spPr bwMode="auto">
          <a:xfrm>
            <a:off x="3002190" y="519491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05    CART</a:t>
            </a:r>
            <a:r>
              <a:rPr lang="zh-CN" altLang="en-US" sz="3600" dirty="0">
                <a:latin typeface="Impact" panose="020B0806030902050204" pitchFamily="34" charset="0"/>
                <a:ea typeface="微软雅黑" panose="020B0503020204020204" pitchFamily="34" charset="-122"/>
              </a:rPr>
              <a:t>算法</a:t>
            </a:r>
          </a:p>
        </p:txBody>
      </p:sp>
    </p:spTree>
  </p:cSld>
  <p:clrMapOvr>
    <a:masterClrMapping/>
  </p:clrMapOvr>
  <p:transition advTm="800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熵的理论解释</a:t>
            </a:r>
            <a:endParaRPr lang="zh-CN" altLang="en-US" dirty="0"/>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34" name="文本框 17"/>
              <p:cNvSpPr txBox="1"/>
              <p:nvPr/>
            </p:nvSpPr>
            <p:spPr>
              <a:xfrm>
                <a:off x="1403351" y="2273765"/>
                <a:ext cx="9878665" cy="443166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设</a:t>
                </a:r>
                <a14:m>
                  <m:oMath xmlns:m="http://schemas.openxmlformats.org/officeDocument/2006/math">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𝑋</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是一个取有限个值的离散随机变量，其概率分布为：</a:t>
                </a:r>
              </a:p>
              <a:p>
                <a:pPr marL="342900" indent="-342900" algn="just">
                  <a:lnSpc>
                    <a:spcPct val="150000"/>
                  </a:lnSpc>
                  <a:buFont typeface="Wingdings" panose="05000000000000000000" charset="0"/>
                  <a:buChar char=""/>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ct val="150000"/>
                  </a:lnSpc>
                  <a:buFont typeface="Wingdings" panose="05000000000000000000" charset="0"/>
                  <a:buChar char=""/>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则随机变量</a:t>
                </a:r>
                <a14:m>
                  <m:oMath xmlns:m="http://schemas.openxmlformats.org/officeDocument/2006/math">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𝑋</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的熵定义为：</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gn="just">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rPr>
                        <m:t>                                                       </m:t>
                      </m:r>
                    </m:oMath>
                  </m:oMathPara>
                </a14:m>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熵</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越大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，随机变量的</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不确定性越大</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p>
              <a:p>
                <a:pPr marL="0" indent="0" algn="just">
                  <a:lnSpc>
                    <a:spcPct val="150000"/>
                  </a:lnSpc>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4" name="文本框 17"/>
              <p:cNvSpPr txBox="1">
                <a:spLocks noRot="1" noChangeAspect="1" noMove="1" noResize="1" noEditPoints="1" noAdjustHandles="1" noChangeArrowheads="1" noChangeShapeType="1" noTextEdit="1"/>
              </p:cNvSpPr>
              <p:nvPr/>
            </p:nvSpPr>
            <p:spPr>
              <a:xfrm>
                <a:off x="1403351" y="2273765"/>
                <a:ext cx="9878665" cy="4431665"/>
              </a:xfrm>
              <a:prstGeom prst="rect">
                <a:avLst/>
              </a:prstGeom>
              <a:blipFill rotWithShape="1">
                <a:blip r:embed="rId2"/>
                <a:stretch>
                  <a:fillRect t="-10" r="6" b="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3314700" y="3166745"/>
                <a:ext cx="4415155" cy="52387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微软雅黑" panose="020B0503020204020204" pitchFamily="34" charset="-122"/>
                          <a:cs typeface="Cambria Math" panose="02040503050406030204" pitchFamily="18" charset="0"/>
                        </a:rPr>
                        <m:t>𝑃</m:t>
                      </m:r>
                      <m:r>
                        <a:rPr lang="en-US" altLang="zh-CN" i="1" dirty="0">
                          <a:latin typeface="Cambria Math" panose="02040503050406030204" pitchFamily="18" charset="0"/>
                          <a:ea typeface="宋体" panose="02010600030101010101" pitchFamily="2" charset="-122"/>
                          <a:cs typeface="Cambria Math" panose="02040503050406030204" pitchFamily="18" charset="0"/>
                        </a:rPr>
                        <m:t>( </m:t>
                      </m:r>
                      <m:r>
                        <a:rPr lang="en-US" altLang="zh-CN" i="1" dirty="0">
                          <a:latin typeface="Cambria Math" panose="02040503050406030204" pitchFamily="18" charset="0"/>
                          <a:ea typeface="宋体" panose="02010600030101010101" pitchFamily="2" charset="-122"/>
                          <a:cs typeface="Cambria Math" panose="02040503050406030204" pitchFamily="18" charset="0"/>
                        </a:rPr>
                        <m:t>𝑋</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𝑥</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i="1" dirty="0">
                          <a:latin typeface="Cambria Math" panose="02040503050406030204" pitchFamily="18" charset="0"/>
                          <a:ea typeface="宋体" panose="02010600030101010101" pitchFamily="2" charset="-122"/>
                          <a:cs typeface="Cambria Math" panose="02040503050406030204" pitchFamily="18" charset="0"/>
                        </a:rPr>
                        <m:t>) = </m:t>
                      </m:r>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𝑝</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i="1" dirty="0">
                          <a:latin typeface="Cambria Math" panose="02040503050406030204" pitchFamily="18" charset="0"/>
                          <a:ea typeface="宋体" panose="02010600030101010101" pitchFamily="2" charset="-122"/>
                          <a:cs typeface="Cambria Math" panose="02040503050406030204" pitchFamily="18" charset="0"/>
                        </a:rPr>
                        <m:t>,   </m:t>
                      </m:r>
                      <m:r>
                        <a:rPr lang="en-US" altLang="zh-CN" i="1" dirty="0">
                          <a:latin typeface="Cambria Math" panose="02040503050406030204" pitchFamily="18" charset="0"/>
                          <a:ea typeface="宋体" panose="02010600030101010101" pitchFamily="2" charset="-122"/>
                          <a:cs typeface="Cambria Math" panose="02040503050406030204" pitchFamily="18" charset="0"/>
                        </a:rPr>
                        <m:t>𝑖</m:t>
                      </m:r>
                      <m:r>
                        <a:rPr lang="en-US" altLang="zh-CN" i="1" dirty="0">
                          <a:latin typeface="Cambria Math" panose="02040503050406030204" pitchFamily="18" charset="0"/>
                          <a:ea typeface="宋体" panose="02010600030101010101" pitchFamily="2" charset="-122"/>
                          <a:cs typeface="Cambria Math" panose="02040503050406030204" pitchFamily="18" charset="0"/>
                        </a:rPr>
                        <m:t>=1,2,...,</m:t>
                      </m:r>
                      <m:r>
                        <a:rPr lang="en-US" altLang="zh-CN" i="1" dirty="0">
                          <a:latin typeface="Cambria Math" panose="02040503050406030204" pitchFamily="18" charset="0"/>
                          <a:ea typeface="宋体" panose="02010600030101010101" pitchFamily="2" charset="-122"/>
                          <a:cs typeface="Cambria Math" panose="02040503050406030204" pitchFamily="18" charset="0"/>
                        </a:rPr>
                        <m:t>𝑛</m:t>
                      </m:r>
                      <m:r>
                        <a:rPr lang="en-US" altLang="zh-CN" i="1" dirty="0">
                          <a:latin typeface="Cambria Math" panose="02040503050406030204" pitchFamily="18" charset="0"/>
                          <a:ea typeface="宋体" panose="02010600030101010101" pitchFamily="2" charset="-122"/>
                          <a:cs typeface="Cambria Math" panose="02040503050406030204" pitchFamily="18" charset="0"/>
                        </a:rPr>
                        <m:t> </m:t>
                      </m:r>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3314700" y="3166745"/>
                <a:ext cx="4415155" cy="52387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192905" y="4790440"/>
                <a:ext cx="3089275" cy="498475"/>
              </a:xfrm>
              <a:prstGeom prst="rect">
                <a:avLst/>
              </a:prstGeom>
              <a:noFill/>
            </p:spPr>
            <p:txBody>
              <a:bodyPr wrap="none" rtlCol="0" anchor="t">
                <a:spAutoFit/>
              </a:bodyPr>
              <a:lstStyle/>
              <a:p>
                <a:pPr algn="l"/>
                <a14:m>
                  <m:oMath xmlns:m="http://schemas.openxmlformats.org/officeDocument/2006/math">
                    <m:r>
                      <a:rPr lang="en-US" altLang="zh-CN" i="1" dirty="0">
                        <a:latin typeface="Cambria Math" panose="02040503050406030204" pitchFamily="18" charset="0"/>
                        <a:cs typeface="Cambria Math" panose="02040503050406030204" pitchFamily="18" charset="0"/>
                      </a:rPr>
                      <m:t>𝐻</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𝑋</m:t>
                    </m:r>
                    <m:r>
                      <a:rPr lang="en-US" altLang="zh-CN" i="1" dirty="0">
                        <a:latin typeface="Cambria Math" panose="02040503050406030204" pitchFamily="18" charset="0"/>
                        <a:cs typeface="Cambria Math" panose="02040503050406030204" pitchFamily="18" charset="0"/>
                      </a:rPr>
                      <m:t>)</m:t>
                    </m:r>
                  </m:oMath>
                </a14:m>
                <a: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a:t>= </a:t>
                </a:r>
                <a14:m>
                  <m:oMath xmlns:m="http://schemas.openxmlformats.org/officeDocument/2006/math">
                    <m: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t>−</m:t>
                    </m:r>
                    <m:nary>
                      <m:naryPr>
                        <m:chr m:val="∑"/>
                        <m:limLoc m:val="undOvr"/>
                        <m:ctrlPr>
                          <a:rPr lang="en-US" altLang="zh-CN" i="1" dirty="0">
                            <a:latin typeface="Cambria Math" panose="02040503050406030204" pitchFamily="18" charset="0"/>
                            <a:ea typeface="微软雅黑" panose="020B0503020204020204" pitchFamily="34" charset="-122"/>
                            <a:cs typeface="Cambria Math" panose="02040503050406030204" pitchFamily="18" charset="0"/>
                          </a:rPr>
                        </m:ctrlPr>
                      </m:naryPr>
                      <m:sub>
                        <m:r>
                          <a:rPr lang="en-US" altLang="zh-CN" i="1" dirty="0">
                            <a:latin typeface="Cambria Math" panose="02040503050406030204" pitchFamily="18" charset="0"/>
                            <a:ea typeface="微软雅黑" panose="020B0503020204020204" pitchFamily="34" charset="-122"/>
                            <a:cs typeface="Cambria Math" panose="02040503050406030204" pitchFamily="18" charset="0"/>
                          </a:rPr>
                          <m:t>𝑖</m:t>
                        </m:r>
                        <m:r>
                          <a:rPr lang="en-US" altLang="zh-CN" i="1" dirty="0">
                            <a:latin typeface="Cambria Math" panose="02040503050406030204" pitchFamily="18" charset="0"/>
                            <a:ea typeface="微软雅黑" panose="020B0503020204020204" pitchFamily="34" charset="-122"/>
                            <a:cs typeface="Cambria Math" panose="02040503050406030204" pitchFamily="18" charset="0"/>
                          </a:rPr>
                          <m:t>=1</m:t>
                        </m:r>
                      </m:sub>
                      <m:sup>
                        <m:r>
                          <a:rPr lang="en-US" altLang="zh-CN" i="1" dirty="0">
                            <a:latin typeface="Cambria Math" panose="02040503050406030204" pitchFamily="18" charset="0"/>
                            <a:ea typeface="微软雅黑" panose="020B0503020204020204" pitchFamily="34" charset="-122"/>
                            <a:cs typeface="Cambria Math" panose="02040503050406030204" pitchFamily="18" charset="0"/>
                          </a:rPr>
                          <m:t>𝑛</m:t>
                        </m:r>
                      </m:sup>
                      <m:e>
                        <m:sSub>
                          <m:sSubPr>
                            <m:ctrlPr>
                              <a:rPr lang="en-US" altLang="zh-CN" i="1" dirty="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i="1" dirty="0">
                                <a:latin typeface="Cambria Math" panose="02040503050406030204" pitchFamily="18" charset="0"/>
                                <a:ea typeface="微软雅黑" panose="020B0503020204020204" pitchFamily="34" charset="-122"/>
                                <a:cs typeface="Cambria Math" panose="02040503050406030204" pitchFamily="18" charset="0"/>
                              </a:rPr>
                              <m:t>𝑝</m:t>
                            </m:r>
                          </m:e>
                          <m:sub>
                            <m:r>
                              <a:rPr lang="en-US" altLang="zh-CN" i="1" dirty="0">
                                <a:latin typeface="Cambria Math" panose="02040503050406030204" pitchFamily="18" charset="0"/>
                                <a:ea typeface="微软雅黑" panose="020B0503020204020204" pitchFamily="34" charset="-122"/>
                                <a:cs typeface="Cambria Math" panose="02040503050406030204" pitchFamily="18" charset="0"/>
                              </a:rPr>
                              <m:t>𝑖</m:t>
                            </m:r>
                          </m:sub>
                        </m:sSub>
                      </m:e>
                    </m:nary>
                    <m:r>
                      <a:rPr lang="en-US" altLang="zh-CN" i="1" dirty="0">
                        <a:latin typeface="Cambria Math" panose="02040503050406030204" pitchFamily="18" charset="0"/>
                        <a:ea typeface="微软雅黑" panose="020B0503020204020204" pitchFamily="34" charset="-122"/>
                        <a:cs typeface="Cambria Math" panose="02040503050406030204" pitchFamily="18" charset="0"/>
                      </a:rPr>
                      <m:t>𝑙𝑜𝑔</m:t>
                    </m:r>
                    <m:sSub>
                      <m:sSubPr>
                        <m:ctrlPr>
                          <a:rPr lang="en-US" altLang="zh-CN" i="1" dirty="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i="1" dirty="0">
                            <a:latin typeface="Cambria Math" panose="02040503050406030204" pitchFamily="18" charset="0"/>
                            <a:ea typeface="微软雅黑" panose="020B0503020204020204" pitchFamily="34" charset="-122"/>
                            <a:cs typeface="Cambria Math" panose="02040503050406030204" pitchFamily="18" charset="0"/>
                          </a:rPr>
                          <m:t>𝑝</m:t>
                        </m:r>
                      </m:e>
                      <m:sub>
                        <m:r>
                          <a:rPr lang="en-US" altLang="zh-CN" i="1" dirty="0">
                            <a:latin typeface="Cambria Math" panose="02040503050406030204" pitchFamily="18" charset="0"/>
                            <a:ea typeface="微软雅黑" panose="020B0503020204020204" pitchFamily="34" charset="-122"/>
                            <a:cs typeface="Cambria Math" panose="02040503050406030204" pitchFamily="18" charset="0"/>
                          </a:rPr>
                          <m:t>𝑖</m:t>
                        </m:r>
                      </m:sub>
                    </m:sSub>
                  </m:oMath>
                </a14:m>
                <a:endParaRPr lang="zh-CN" altLang="en-US"/>
              </a:p>
            </p:txBody>
          </p:sp>
        </mc:Choice>
        <mc:Fallback xmlns="">
          <p:sp>
            <p:nvSpPr>
              <p:cNvPr id="4" name="文本框 3"/>
              <p:cNvSpPr txBox="1">
                <a:spLocks noRot="1" noChangeAspect="1" noMove="1" noResize="1" noEditPoints="1" noAdjustHandles="1" noChangeArrowheads="1" noChangeShapeType="1" noTextEdit="1"/>
              </p:cNvSpPr>
              <p:nvPr/>
            </p:nvSpPr>
            <p:spPr>
              <a:xfrm>
                <a:off x="4192905" y="4790440"/>
                <a:ext cx="3089275" cy="49847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34" name="文本框 17"/>
              <p:cNvSpPr txBox="1"/>
              <p:nvPr/>
            </p:nvSpPr>
            <p:spPr>
              <a:xfrm>
                <a:off x="1403350" y="2273935"/>
                <a:ext cx="10326370" cy="452945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设有随机变量</a:t>
                </a:r>
                <a14:m>
                  <m:oMath xmlns:m="http://schemas.openxmlformats.org/officeDocument/2006/math">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𝑋</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 </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𝑌</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,其联合概率分布为：</a:t>
                </a:r>
              </a:p>
              <a:p>
                <a:pPr marL="0" indent="0" algn="just">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微软雅黑" panose="020B0503020204020204" pitchFamily="34" charset="-122"/>
                          <a:cs typeface="Cambria Math" panose="02040503050406030204" pitchFamily="18" charset="0"/>
                        </a:rPr>
                        <m:t>𝑃</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 </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𝑋</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sz="2400"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sz="2400" i="1" dirty="0">
                          <a:latin typeface="Cambria Math" panose="02040503050406030204" pitchFamily="18" charset="0"/>
                          <a:ea typeface="宋体" panose="02010600030101010101" pitchFamily="2" charset="-122"/>
                          <a:cs typeface="Cambria Math" panose="02040503050406030204" pitchFamily="18" charset="0"/>
                        </a:rPr>
                        <m:t>, </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𝑌</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 =</m:t>
                      </m:r>
                      <m:sSub>
                        <m:sSubPr>
                          <m:ctrlPr>
                            <a:rPr lang="en-US" altLang="zh-CN" sz="2400"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𝑦</m:t>
                          </m:r>
                        </m:e>
                        <m:sub>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sz="2400" i="1" dirty="0">
                          <a:latin typeface="Cambria Math" panose="02040503050406030204" pitchFamily="18" charset="0"/>
                          <a:ea typeface="宋体" panose="02010600030101010101" pitchFamily="2" charset="-122"/>
                          <a:cs typeface="Cambria Math" panose="02040503050406030204" pitchFamily="18" charset="0"/>
                        </a:rPr>
                        <m:t>) = </m:t>
                      </m:r>
                      <m:sSub>
                        <m:sSubPr>
                          <m:ctrlPr>
                            <a:rPr lang="en-US" altLang="zh-CN" sz="2400"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𝑝</m:t>
                          </m:r>
                        </m:e>
                        <m:sub>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𝑖𝑗</m:t>
                          </m:r>
                        </m:sub>
                      </m:sSub>
                      <m:r>
                        <a:rPr lang="en-US" altLang="zh-CN" sz="2400" i="1" dirty="0">
                          <a:latin typeface="Cambria Math" panose="02040503050406030204" pitchFamily="18" charset="0"/>
                          <a:ea typeface="宋体" panose="02010600030101010101" pitchFamily="2" charset="-122"/>
                          <a:cs typeface="Cambria Math" panose="02040503050406030204" pitchFamily="18" charset="0"/>
                        </a:rPr>
                        <m:t>,   </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𝑖</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=1,2,...,</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𝑛</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  </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𝑗</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 =1,2,..</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𝑚</m:t>
                      </m:r>
                    </m:oMath>
                  </m:oMathPara>
                </a14:m>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条件熵</a:t>
                </a:r>
                <a14:m>
                  <m:oMath xmlns:m="http://schemas.openxmlformats.org/officeDocument/2006/math">
                    <m:r>
                      <a:rPr lang="en-US" altLang="zh-CN" sz="2400" i="1" dirty="0">
                        <a:latin typeface="Cambria Math" panose="02040503050406030204" pitchFamily="18" charset="0"/>
                        <a:ea typeface="宋体" panose="02010600030101010101" pitchFamily="2" charset="-122"/>
                        <a:cs typeface="Cambria Math" panose="02040503050406030204" pitchFamily="18" charset="0"/>
                      </a:rPr>
                      <m:t>𝐻</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𝑌</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𝑋</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：表示在已知随机变量</a:t>
                </a:r>
                <a14:m>
                  <m:oMath xmlns:m="http://schemas.openxmlformats.org/officeDocument/2006/math">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𝑋</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的条件下随机变量</a:t>
                </a:r>
                <a14:m>
                  <m:oMath xmlns:m="http://schemas.openxmlformats.org/officeDocument/2006/math">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𝑌</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的不确定性，定义为给定</a:t>
                </a:r>
                <a14:m>
                  <m:oMath xmlns:m="http://schemas.openxmlformats.org/officeDocument/2006/math">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𝑋</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条件下，</a:t>
                </a:r>
                <a14:m>
                  <m:oMath xmlns:m="http://schemas.openxmlformats.org/officeDocument/2006/math">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𝑌</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的条件概率分布的熵对</a:t>
                </a:r>
                <a14:m>
                  <m:oMath xmlns:m="http://schemas.openxmlformats.org/officeDocument/2006/math">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𝑋</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的数学期望：</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gn="just">
                  <a:lnSpc>
                    <a:spcPct val="150000"/>
                  </a:lnSpc>
                  <a:buFont typeface="Wingdings" panose="05000000000000000000" charset="0"/>
                  <a:buNone/>
                </a:pP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                                                    </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𝐻</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𝑌</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𝑋</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oMath>
                </a14:m>
                <a:r>
                  <a:rPr lang="zh-CN" altLang="en-US" sz="2400" dirty="0">
                    <a:ea typeface="微软雅黑" panose="020B0503020204020204" pitchFamily="34" charset="-122"/>
                  </a:rPr>
                  <a:t>= </a:t>
                </a:r>
                <a14:m>
                  <m:oMath xmlns:m="http://schemas.openxmlformats.org/officeDocument/2006/math">
                    <m:nary>
                      <m:naryPr>
                        <m:chr m:val="∑"/>
                        <m:limLoc m:val="undOvr"/>
                        <m:ctrlPr>
                          <a:rPr lang="en-US" altLang="zh-CN" sz="2400" i="1" dirty="0">
                            <a:latin typeface="Cambria Math" panose="02040503050406030204" pitchFamily="18" charset="0"/>
                            <a:ea typeface="微软雅黑" panose="020B0503020204020204" pitchFamily="34" charset="-122"/>
                            <a:cs typeface="Cambria Math" panose="02040503050406030204" pitchFamily="18" charset="0"/>
                          </a:rPr>
                        </m:ctrlPr>
                      </m:naryPr>
                      <m:sub>
                        <m:r>
                          <a:rPr lang="en-US" altLang="zh-CN" sz="2400" i="1" dirty="0">
                            <a:latin typeface="Cambria Math" panose="02040503050406030204" pitchFamily="18" charset="0"/>
                            <a:ea typeface="微软雅黑" panose="020B0503020204020204" pitchFamily="34" charset="-122"/>
                            <a:cs typeface="Cambria Math" panose="02040503050406030204" pitchFamily="18" charset="0"/>
                          </a:rPr>
                          <m:t>𝑖</m:t>
                        </m:r>
                        <m:r>
                          <a:rPr lang="en-US" altLang="zh-CN" sz="2400" i="1" dirty="0">
                            <a:latin typeface="Cambria Math" panose="02040503050406030204" pitchFamily="18" charset="0"/>
                            <a:ea typeface="微软雅黑" panose="020B0503020204020204" pitchFamily="34" charset="-122"/>
                            <a:cs typeface="Cambria Math" panose="02040503050406030204" pitchFamily="18" charset="0"/>
                          </a:rPr>
                          <m:t>=1</m:t>
                        </m:r>
                      </m:sub>
                      <m:sup>
                        <m:r>
                          <a:rPr lang="en-US" altLang="zh-CN" sz="2400" i="1" dirty="0">
                            <a:latin typeface="Cambria Math" panose="02040503050406030204" pitchFamily="18" charset="0"/>
                            <a:ea typeface="微软雅黑" panose="020B0503020204020204" pitchFamily="34" charset="-122"/>
                            <a:cs typeface="Cambria Math" panose="02040503050406030204" pitchFamily="18" charset="0"/>
                          </a:rPr>
                          <m:t>𝑛</m:t>
                        </m:r>
                      </m:sup>
                      <m:e>
                        <m:sSub>
                          <m:sSubPr>
                            <m:ctrlPr>
                              <a:rPr lang="en-US" altLang="zh-CN" sz="2400" i="1" dirty="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i="1" dirty="0">
                                <a:latin typeface="Cambria Math" panose="02040503050406030204" pitchFamily="18" charset="0"/>
                                <a:ea typeface="微软雅黑" panose="020B0503020204020204" pitchFamily="34" charset="-122"/>
                                <a:cs typeface="Cambria Math" panose="02040503050406030204" pitchFamily="18" charset="0"/>
                              </a:rPr>
                              <m:t>𝑝</m:t>
                            </m:r>
                          </m:e>
                          <m:sub>
                            <m:r>
                              <a:rPr lang="en-US" altLang="zh-CN" sz="2400" i="1" dirty="0">
                                <a:latin typeface="Cambria Math" panose="02040503050406030204" pitchFamily="18" charset="0"/>
                                <a:ea typeface="微软雅黑" panose="020B0503020204020204" pitchFamily="34" charset="-122"/>
                                <a:cs typeface="Cambria Math" panose="02040503050406030204" pitchFamily="18" charset="0"/>
                              </a:rPr>
                              <m:t>𝑖</m:t>
                            </m:r>
                          </m:sub>
                        </m:sSub>
                      </m:e>
                    </m:nary>
                    <m:r>
                      <a:rPr lang="en-US" altLang="zh-CN" sz="2400" i="1" dirty="0">
                        <a:latin typeface="Cambria Math" panose="02040503050406030204" pitchFamily="18" charset="0"/>
                        <a:ea typeface="宋体" panose="02010600030101010101" pitchFamily="2" charset="-122"/>
                        <a:cs typeface="Cambria Math" panose="02040503050406030204" pitchFamily="18" charset="0"/>
                      </a:rPr>
                      <m:t>𝐻</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𝑌</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𝑋</m:t>
                    </m:r>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sz="2400"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2400" i="1" dirty="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sz="2400" i="1" dirty="0">
                        <a:latin typeface="Cambria Math" panose="02040503050406030204" pitchFamily="18" charset="0"/>
                        <a:ea typeface="宋体" panose="02010600030101010101" pitchFamily="2" charset="-122"/>
                        <a:cs typeface="Cambria Math" panose="02040503050406030204" pitchFamily="18" charset="0"/>
                      </a:rPr>
                      <m:t>)</m:t>
                    </m:r>
                  </m:oMath>
                </a14:m>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gn="just">
                  <a:lnSpc>
                    <a:spcPct val="150000"/>
                  </a:lnSpc>
                  <a:buFont typeface="Wingdings" panose="05000000000000000000" charse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endParaRPr lang="zh-CN" altLang="en-US" sz="2400" dirty="0"/>
              </a:p>
              <a:p>
                <a:pPr marL="0" indent="0" algn="just">
                  <a:lnSpc>
                    <a:spcPct val="150000"/>
                  </a:lnSpc>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4" name="文本框 17"/>
              <p:cNvSpPr txBox="1">
                <a:spLocks noRot="1" noChangeAspect="1" noMove="1" noResize="1" noEditPoints="1" noAdjustHandles="1" noChangeArrowheads="1" noChangeShapeType="1" noTextEdit="1"/>
              </p:cNvSpPr>
              <p:nvPr/>
            </p:nvSpPr>
            <p:spPr>
              <a:xfrm>
                <a:off x="1403350" y="2273935"/>
                <a:ext cx="10326370" cy="4529455"/>
              </a:xfrm>
              <a:prstGeom prst="rect">
                <a:avLst/>
              </a:prstGeom>
              <a:blipFill rotWithShape="1">
                <a:blip r:embed="rId2"/>
                <a:stretch>
                  <a:fillRect/>
                </a:stretch>
              </a:blipFill>
            </p:spPr>
            <p:txBody>
              <a:bodyPr/>
              <a:lstStyle/>
              <a:p>
                <a:r>
                  <a:rPr lang="zh-CN" altLang="en-US">
                    <a:noFill/>
                  </a:rPr>
                  <a:t> </a:t>
                </a:r>
              </a:p>
            </p:txBody>
          </p:sp>
        </mc:Fallback>
      </mc:AlternateContent>
      <p:sp>
        <p:nvSpPr>
          <p:cNvPr id="6" name="内容占位符 5"/>
          <p:cNvSpPr>
            <a:spLocks noGrp="1"/>
          </p:cNvSpPr>
          <p:nvPr>
            <p:ph idx="1"/>
          </p:nvPr>
        </p:nvSpPr>
        <p:spPr>
          <a:xfrm>
            <a:off x="294005" y="1452880"/>
            <a:ext cx="11897360" cy="686435"/>
          </a:xfrm>
        </p:spPr>
        <p:txBody>
          <a:bodyPr/>
          <a:lstStyle/>
          <a:p>
            <a:r>
              <a:rPr lang="zh-CN" altLang="en-US" b="1" dirty="0">
                <a:latin typeface="微软雅黑" panose="020B0503020204020204" pitchFamily="34" charset="-122"/>
                <a:ea typeface="微软雅黑" panose="020B0503020204020204" pitchFamily="34" charset="-122"/>
                <a:sym typeface="+mn-ea"/>
              </a:rPr>
              <a:t>条件熵</a:t>
            </a:r>
            <a:endParaRPr lang="zh-CN" altLang="en-US" b="1" dirty="0">
              <a:ea typeface="微软雅黑" panose="020B0503020204020204" pitchFamily="34" charset="-122"/>
            </a:endParaRP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688" y="1452881"/>
            <a:ext cx="11523662" cy="677863"/>
          </a:xfrm>
        </p:spPr>
        <p:txBody>
          <a:bodyPr/>
          <a:lstStyle/>
          <a:p>
            <a:r>
              <a:rPr lang="en-US" altLang="zh-CN" b="1" dirty="0">
                <a:latin typeface="微软雅黑" panose="020B0503020204020204" pitchFamily="34" charset="-122"/>
                <a:ea typeface="微软雅黑" panose="020B0503020204020204" pitchFamily="34" charset="-122"/>
                <a:sym typeface="+mn-ea"/>
              </a:rPr>
              <a:t>信息增益</a:t>
            </a:r>
            <a:endParaRPr lang="zh-CN" altLang="en-US" b="1" dirty="0">
              <a:ea typeface="微软雅黑" panose="020B0503020204020204" pitchFamily="34" charset="-122"/>
            </a:endParaRPr>
          </a:p>
          <a:p>
            <a:endParaRPr lang="zh-CN" altLang="en-US" dirty="0"/>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18" name="文本框 17"/>
              <p:cNvSpPr txBox="1"/>
              <p:nvPr/>
            </p:nvSpPr>
            <p:spPr>
              <a:xfrm>
                <a:off x="3673917" y="3361297"/>
                <a:ext cx="414422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𝑔</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ea typeface="微软雅黑" panose="020B0503020204020204" pitchFamily="34" charset="-122"/>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3673917" y="3361297"/>
                <a:ext cx="4144224" cy="369332"/>
              </a:xfrm>
              <a:prstGeom prst="rect">
                <a:avLst/>
              </a:prstGeom>
              <a:blipFill>
                <a:blip r:embed="rId2"/>
                <a:stretch>
                  <a:fillRect b="-377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17"/>
              <p:cNvSpPr txBox="1"/>
              <p:nvPr/>
            </p:nvSpPr>
            <p:spPr>
              <a:xfrm>
                <a:off x="668338" y="2193606"/>
                <a:ext cx="10326370" cy="1596719"/>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定义：特征</a:t>
                </a:r>
                <a14:m>
                  <m:oMath xmlns:m="http://schemas.openxmlformats.org/officeDocument/2006/math">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𝐴</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对训练数据集</a:t>
                </a:r>
                <a14:m>
                  <m:oMath xmlns:m="http://schemas.openxmlformats.org/officeDocument/2006/math">
                    <m:r>
                      <a:rPr lang="zh-CN" altLang="en-US" sz="2400" dirty="0">
                        <a:latin typeface="Cambria Math" panose="02040503050406030204" pitchFamily="18" charset="0"/>
                        <a:ea typeface="微软雅黑" panose="020B0503020204020204" pitchFamily="34" charset="-122"/>
                        <a:cs typeface="微软雅黑" panose="020B0503020204020204" pitchFamily="34" charset="-122"/>
                      </a:rPr>
                      <m:t>𝐷</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的信息增益</a:t>
                </a:r>
                <a14:m>
                  <m:oMath xmlns:m="http://schemas.openxmlformats.org/officeDocument/2006/math">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m:t>
                    </m:r>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𝑔</m:t>
                    </m:r>
                    <m:d>
                      <m:dPr>
                        <m:ctrlPr>
                          <a:rPr lang="zh-CN" altLang="en-US" sz="2400" b="0" i="1" dirty="0">
                            <a:latin typeface="Cambria Math" panose="02040503050406030204" pitchFamily="18" charset="0"/>
                            <a:ea typeface="微软雅黑" panose="020B0503020204020204" pitchFamily="34" charset="-122"/>
                            <a:cs typeface="微软雅黑" panose="020B0503020204020204" pitchFamily="34" charset="-122"/>
                          </a:rPr>
                        </m:ctrlPr>
                      </m:dPr>
                      <m:e>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𝐷</m:t>
                        </m:r>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m:t>
                        </m:r>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𝐴</m:t>
                        </m:r>
                      </m:e>
                    </m:d>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定义为集合</a:t>
                </a:r>
                <a14:m>
                  <m:oMath xmlns:m="http://schemas.openxmlformats.org/officeDocument/2006/math">
                    <m:r>
                      <a:rPr lang="zh-CN" altLang="en-US" sz="2400" dirty="0">
                        <a:latin typeface="Cambria Math" panose="02040503050406030204" pitchFamily="18" charset="0"/>
                        <a:ea typeface="微软雅黑" panose="020B0503020204020204" pitchFamily="34" charset="-122"/>
                        <a:cs typeface="微软雅黑" panose="020B0503020204020204" pitchFamily="34" charset="-122"/>
                      </a:rPr>
                      <m:t>𝐷</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的经验熵</a:t>
                </a:r>
                <a14:m>
                  <m:oMath xmlns:m="http://schemas.openxmlformats.org/officeDocument/2006/math">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𝐻</m:t>
                    </m:r>
                    <m:d>
                      <m:dPr>
                        <m:ctrlPr>
                          <a:rPr lang="zh-CN" altLang="en-US" sz="2400" b="0" i="1" dirty="0">
                            <a:latin typeface="Cambria Math" panose="02040503050406030204" pitchFamily="18" charset="0"/>
                            <a:ea typeface="微软雅黑" panose="020B0503020204020204" pitchFamily="34" charset="-122"/>
                            <a:cs typeface="微软雅黑" panose="020B0503020204020204" pitchFamily="34" charset="-122"/>
                          </a:rPr>
                        </m:ctrlPr>
                      </m:dPr>
                      <m:e>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𝐷</m:t>
                        </m:r>
                      </m:e>
                    </m:d>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与特征</a:t>
                </a:r>
                <a14:m>
                  <m:oMath xmlns:m="http://schemas.openxmlformats.org/officeDocument/2006/math">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𝐴</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给定条件下</a:t>
                </a:r>
                <a14:m>
                  <m:oMath xmlns:m="http://schemas.openxmlformats.org/officeDocument/2006/math">
                    <m:r>
                      <a:rPr lang="zh-CN" altLang="en-US" sz="2400" dirty="0">
                        <a:latin typeface="Cambria Math" panose="02040503050406030204" pitchFamily="18" charset="0"/>
                        <a:ea typeface="微软雅黑" panose="020B0503020204020204" pitchFamily="34" charset="-122"/>
                        <a:cs typeface="微软雅黑" panose="020B0503020204020204" pitchFamily="34" charset="-122"/>
                      </a:rPr>
                      <m:t>𝐷</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的经验条件熵</a:t>
                </a:r>
                <a14:m>
                  <m:oMath xmlns:m="http://schemas.openxmlformats.org/officeDocument/2006/math">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𝐻</m:t>
                    </m:r>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m:t>
                    </m:r>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𝐷</m:t>
                    </m:r>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m:t>
                    </m:r>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𝐴</m:t>
                    </m:r>
                    <m:r>
                      <a:rPr lang="zh-CN" altLang="en-US" sz="2400" b="0" dirty="0">
                        <a:latin typeface="Cambria Math" panose="02040503050406030204" pitchFamily="18" charset="0"/>
                        <a:ea typeface="微软雅黑" panose="020B0503020204020204" pitchFamily="34" charset="-122"/>
                        <a:cs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之差，即： </a:t>
                </a:r>
              </a:p>
              <a:p>
                <a:pPr marL="342900" indent="-342900" algn="just">
                  <a:lnSpc>
                    <a:spcPct val="150000"/>
                  </a:lnSpc>
                  <a:buFont typeface="Wingdings" panose="05000000000000000000" charset="0"/>
                  <a:buChar char=""/>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Choice>
        <mc:Fallback xmlns="">
          <p:sp>
            <p:nvSpPr>
              <p:cNvPr id="4" name="文本框 17"/>
              <p:cNvSpPr txBox="1">
                <a:spLocks noRot="1" noChangeAspect="1" noMove="1" noResize="1" noEditPoints="1" noAdjustHandles="1" noChangeArrowheads="1" noChangeShapeType="1" noTextEdit="1"/>
              </p:cNvSpPr>
              <p:nvPr/>
            </p:nvSpPr>
            <p:spPr>
              <a:xfrm>
                <a:off x="668338" y="2193606"/>
                <a:ext cx="10326370" cy="1596719"/>
              </a:xfrm>
              <a:prstGeom prst="rect">
                <a:avLst/>
              </a:prstGeom>
              <a:blipFill>
                <a:blip r:embed="rId3"/>
                <a:stretch>
                  <a:fillRect l="-1712" r="-17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280F8DE-F60B-CEEE-1351-D114AB2CD936}"/>
                  </a:ext>
                </a:extLst>
              </p:cNvPr>
              <p:cNvSpPr txBox="1"/>
              <p:nvPr/>
            </p:nvSpPr>
            <p:spPr>
              <a:xfrm>
                <a:off x="625916" y="4157378"/>
                <a:ext cx="10368791" cy="1134413"/>
              </a:xfrm>
              <a:prstGeom prst="rect">
                <a:avLst/>
              </a:prstGeom>
              <a:noFill/>
            </p:spPr>
            <p:txBody>
              <a:bodyPr wrap="square">
                <a:spAutoFit/>
              </a:bodyPr>
              <a:lstStyle/>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—般地，熵</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𝐻</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𝑌</m:t>
                        </m:r>
                      </m:e>
                    </m:d>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与条件熵</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𝐻</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𝑌</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𝑋</m:t>
                    </m:r>
                    <m:r>
                      <a:rPr lang="en-US" altLang="zh-CN" sz="2400" b="0" i="1" smtClean="0">
                        <a:latin typeface="Cambria Math" panose="02040503050406030204" pitchFamily="18" charset="0"/>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之差称为互信息（mutual information)</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决策树学习中的信息增益等价于训练数据集中类与特征的互信息。</a:t>
                </a:r>
                <a:endParaRPr lang="zh-CN" altLang="en-US" sz="2400" dirty="0"/>
              </a:p>
            </p:txBody>
          </p:sp>
        </mc:Choice>
        <mc:Fallback xmlns="">
          <p:sp>
            <p:nvSpPr>
              <p:cNvPr id="5" name="文本框 4">
                <a:extLst>
                  <a:ext uri="{FF2B5EF4-FFF2-40B4-BE49-F238E27FC236}">
                    <a16:creationId xmlns:a16="http://schemas.microsoft.com/office/drawing/2014/main" id="{2280F8DE-F60B-CEEE-1351-D114AB2CD936}"/>
                  </a:ext>
                </a:extLst>
              </p:cNvPr>
              <p:cNvSpPr txBox="1">
                <a:spLocks noRot="1" noChangeAspect="1" noMove="1" noResize="1" noEditPoints="1" noAdjustHandles="1" noChangeArrowheads="1" noChangeShapeType="1" noTextEdit="1"/>
              </p:cNvSpPr>
              <p:nvPr/>
            </p:nvSpPr>
            <p:spPr>
              <a:xfrm>
                <a:off x="625916" y="4157378"/>
                <a:ext cx="10368791" cy="1134413"/>
              </a:xfrm>
              <a:prstGeom prst="rect">
                <a:avLst/>
              </a:prstGeom>
              <a:blipFill>
                <a:blip r:embed="rId4"/>
                <a:stretch>
                  <a:fillRect l="-823" r="-412" b="-11828"/>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34" name="文本框 17"/>
              <p:cNvSpPr txBox="1"/>
              <p:nvPr/>
            </p:nvSpPr>
            <p:spPr>
              <a:xfrm>
                <a:off x="1403351" y="2273765"/>
                <a:ext cx="9878665" cy="387794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输入：训练数据集</a:t>
                </a:r>
                <a14:m>
                  <m:oMath xmlns:m="http://schemas.openxmlformats.org/officeDocument/2006/math">
                    <m:r>
                      <a:rPr lang="en-US" altLang="zh-CN" sz="2400" i="1" dirty="0">
                        <a:latin typeface="Cambria Math" panose="02040503050406030204" pitchFamily="18" charset="0"/>
                        <a:ea typeface="微软雅黑" panose="020B0503020204020204" pitchFamily="34" charset="-122"/>
                        <a:cs typeface="Cambria Math" panose="02040503050406030204" pitchFamily="18" charset="0"/>
                        <a:sym typeface="+mn-ea"/>
                      </a:rPr>
                      <m:t>𝐷</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和特征</a:t>
                </a:r>
                <a14:m>
                  <m:oMath xmlns:m="http://schemas.openxmlformats.org/officeDocument/2006/math">
                    <m:r>
                      <a:rPr lang="en-US" altLang="zh-CN" sz="2400" i="1" dirty="0">
                        <a:latin typeface="Cambria Math" panose="02040503050406030204" pitchFamily="18" charset="0"/>
                        <a:ea typeface="微软雅黑" panose="020B0503020204020204" pitchFamily="34" charset="-122"/>
                        <a:cs typeface="Cambria Math" panose="02040503050406030204" pitchFamily="18" charset="0"/>
                        <a:sym typeface="+mn-ea"/>
                      </a:rPr>
                      <m:t>𝐴</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输出：特征</a:t>
                </a:r>
                <a14:m>
                  <m:oMath xmlns:m="http://schemas.openxmlformats.org/officeDocument/2006/math">
                    <m:r>
                      <a:rPr lang="en-US" altLang="zh-CN" sz="2400" i="1" dirty="0">
                        <a:latin typeface="Cambria Math" panose="02040503050406030204" pitchFamily="18" charset="0"/>
                        <a:ea typeface="微软雅黑" panose="020B0503020204020204" pitchFamily="34" charset="-122"/>
                        <a:cs typeface="Cambria Math" panose="02040503050406030204" pitchFamily="18" charset="0"/>
                        <a:sym typeface="+mn-ea"/>
                      </a:rPr>
                      <m:t>𝐴</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对训练数据集</a:t>
                </a:r>
                <a14:m>
                  <m:oMath xmlns:m="http://schemas.openxmlformats.org/officeDocument/2006/math">
                    <m:r>
                      <a:rPr lang="en-US" altLang="zh-CN" sz="2400" i="1" dirty="0">
                        <a:latin typeface="Cambria Math" panose="02040503050406030204" pitchFamily="18" charset="0"/>
                        <a:ea typeface="微软雅黑" panose="020B0503020204020204" pitchFamily="34" charset="-122"/>
                        <a:cs typeface="Cambria Math" panose="02040503050406030204" pitchFamily="18" charset="0"/>
                        <a:sym typeface="+mn-ea"/>
                      </a:rPr>
                      <m:t>𝐷</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的信息增益</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𝑔</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𝐷</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𝐴</m:t>
                        </m:r>
                      </m:e>
                    </m:d>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p>
              <a:p>
                <a:pPr marL="342900" indent="-342900" algn="just">
                  <a:lnSpc>
                    <a:spcPct val="150000"/>
                  </a:lnSpc>
                  <a:buFont typeface="Wingdings" panose="05000000000000000000" charset="0"/>
                  <a:buChar char=""/>
                </a:pPr>
                <a:r>
                  <a:rPr lang="en-US" sz="2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计算数据集</a:t>
                </a:r>
                <a14:m>
                  <m:oMath xmlns:m="http://schemas.openxmlformats.org/officeDocument/2006/math">
                    <m:r>
                      <a:rPr lang="en-US" altLang="zh-CN" sz="2400" i="1" dirty="0">
                        <a:latin typeface="Cambria Math" panose="02040503050406030204" pitchFamily="18" charset="0"/>
                        <a:ea typeface="微软雅黑" panose="020B0503020204020204" pitchFamily="34" charset="-122"/>
                        <a:cs typeface="Cambria Math" panose="02040503050406030204" pitchFamily="18" charset="0"/>
                        <a:sym typeface="+mn-ea"/>
                      </a:rPr>
                      <m:t>𝐷</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的经验熵</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𝐻</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𝐷</m:t>
                        </m:r>
                      </m:e>
                    </m:d>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p>
              <a:p>
                <a:pPr marL="342900" indent="-342900" algn="just">
                  <a:lnSpc>
                    <a:spcPct val="150000"/>
                  </a:lnSpc>
                  <a:buFont typeface="Wingdings" panose="05000000000000000000" charset="0"/>
                  <a:buChar char=""/>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gn="just">
                  <a:lnSpc>
                    <a:spcPct val="150000"/>
                  </a:lnSpc>
                  <a:buFont typeface="Wingdings" panose="05000000000000000000" charse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en-US" sz="24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计算特征</a:t>
                </a:r>
                <a14:m>
                  <m:oMath xmlns:m="http://schemas.openxmlformats.org/officeDocument/2006/math">
                    <m:r>
                      <a:rPr lang="en-US" altLang="zh-CN" sz="2400" i="1" dirty="0">
                        <a:latin typeface="Cambria Math" panose="02040503050406030204" pitchFamily="18" charset="0"/>
                        <a:ea typeface="微软雅黑" panose="020B0503020204020204" pitchFamily="34" charset="-122"/>
                        <a:cs typeface="Cambria Math" panose="02040503050406030204" pitchFamily="18" charset="0"/>
                        <a:sym typeface="+mn-ea"/>
                      </a:rPr>
                      <m:t>𝐴</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对数据集</a:t>
                </a:r>
                <a14:m>
                  <m:oMath xmlns:m="http://schemas.openxmlformats.org/officeDocument/2006/math">
                    <m:r>
                      <a:rPr lang="en-US" altLang="zh-CN" sz="2400" i="1" dirty="0">
                        <a:latin typeface="Cambria Math" panose="02040503050406030204" pitchFamily="18" charset="0"/>
                        <a:ea typeface="微软雅黑" panose="020B0503020204020204" pitchFamily="34" charset="-122"/>
                        <a:cs typeface="Cambria Math" panose="02040503050406030204" pitchFamily="18" charset="0"/>
                        <a:sym typeface="+mn-ea"/>
                      </a:rPr>
                      <m:t>𝐷</m:t>
                    </m:r>
                  </m:oMath>
                </a14:m>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的经验条件熵</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𝐻</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𝐷</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𝐴</m:t>
                        </m:r>
                      </m:e>
                    </m:d>
                  </m:oMath>
                </a14:m>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计算信息增益</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𝑔</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𝐷</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𝐴</m:t>
                        </m:r>
                      </m:e>
                    </m:d>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𝐻</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𝐷</m:t>
                        </m:r>
                      </m:e>
                    </m:d>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𝐻</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𝐷</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𝐴</m:t>
                    </m:r>
                    <m:r>
                      <a:rPr lang="en-US" altLang="zh-CN" sz="2400" b="0" i="1" smtClean="0">
                        <a:latin typeface="Cambria Math" panose="02040503050406030204" pitchFamily="18" charset="0"/>
                        <a:ea typeface="微软雅黑" panose="020B0503020204020204" pitchFamily="34" charset="-122"/>
                      </a:rPr>
                      <m:t>)</m:t>
                    </m:r>
                  </m:oMath>
                </a14:m>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4" name="文本框 17"/>
              <p:cNvSpPr txBox="1">
                <a:spLocks noRot="1" noChangeAspect="1" noMove="1" noResize="1" noEditPoints="1" noAdjustHandles="1" noChangeArrowheads="1" noChangeShapeType="1" noTextEdit="1"/>
              </p:cNvSpPr>
              <p:nvPr/>
            </p:nvSpPr>
            <p:spPr>
              <a:xfrm>
                <a:off x="1403351" y="2273765"/>
                <a:ext cx="9878665" cy="3877945"/>
              </a:xfrm>
              <a:prstGeom prst="rect">
                <a:avLst/>
              </a:prstGeom>
              <a:blipFill rotWithShape="1">
                <a:blip r:embed="rId2"/>
                <a:stretch>
                  <a:fillRect t="-12" r="6" b="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4528280" y="4006770"/>
                <a:ext cx="2753126"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nary>
                        <m:naryPr>
                          <m:chr m:val="∑"/>
                          <m:ctrlPr>
                            <a:rPr lang="en-US" altLang="zh-CN" b="0"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𝑘</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𝐾</m:t>
                          </m:r>
                        </m:sup>
                        <m:e>
                          <m:f>
                            <m:fPr>
                              <m:ctrlPr>
                                <a:rPr lang="en-US" altLang="zh-CN" b="0" i="1" smtClean="0">
                                  <a:latin typeface="Cambria Math" panose="02040503050406030204" pitchFamily="18" charset="0"/>
                                  <a:ea typeface="微软雅黑" panose="020B0503020204020204" pitchFamily="34" charset="-122"/>
                                </a:rPr>
                              </m:ctrlPr>
                            </m:fPr>
                            <m:num>
                              <m:d>
                                <m:dPr>
                                  <m:begChr m:val="|"/>
                                  <m:endChr m:val="|"/>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𝐶</m:t>
                                      </m:r>
                                    </m:e>
                                    <m:sub>
                                      <m:r>
                                        <a:rPr lang="en-US" altLang="zh-CN" b="0" i="1" smtClean="0">
                                          <a:latin typeface="Cambria Math" panose="02040503050406030204" pitchFamily="18" charset="0"/>
                                          <a:ea typeface="微软雅黑" panose="020B0503020204020204" pitchFamily="34" charset="-122"/>
                                        </a:rPr>
                                        <m:t>𝑘</m:t>
                                      </m:r>
                                    </m:sub>
                                  </m:sSub>
                                </m:e>
                              </m:d>
                            </m:num>
                            <m:den>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𝑙𝑜𝑔</m:t>
                              </m:r>
                            </m:e>
                            <m:sub>
                              <m:r>
                                <a:rPr lang="en-US" altLang="zh-CN" b="0" i="1" smtClean="0">
                                  <a:latin typeface="Cambria Math" panose="02040503050406030204" pitchFamily="18" charset="0"/>
                                  <a:ea typeface="微软雅黑" panose="020B0503020204020204" pitchFamily="34" charset="-122"/>
                                </a:rPr>
                                <m:t>2</m:t>
                              </m:r>
                            </m:sub>
                          </m:sSub>
                          <m:f>
                            <m:fPr>
                              <m:ctrlPr>
                                <a:rPr lang="en-US" altLang="zh-CN" b="0" i="1" smtClean="0">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𝐶</m:t>
                                      </m:r>
                                    </m:e>
                                    <m:sub>
                                      <m:r>
                                        <a:rPr lang="en-US" altLang="zh-CN" i="1">
                                          <a:latin typeface="Cambria Math" panose="02040503050406030204" pitchFamily="18" charset="0"/>
                                          <a:ea typeface="微软雅黑" panose="020B0503020204020204" pitchFamily="34" charset="-122"/>
                                        </a:rPr>
                                        <m:t>𝑘</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e>
                      </m:nary>
                    </m:oMath>
                  </m:oMathPara>
                </a14:m>
                <a:endParaRPr lang="zh-CN" altLang="en-US" dirty="0">
                  <a:ea typeface="微软雅黑" panose="020B0503020204020204" pitchFamily="34" charset="-122"/>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4528280" y="4006770"/>
                <a:ext cx="2753126" cy="778868"/>
              </a:xfrm>
              <a:prstGeom prst="rect">
                <a:avLst/>
              </a:prstGeom>
              <a:blipFill rotWithShape="1">
                <a:blip r:embed="rId3"/>
                <a:stretch>
                  <a:fillRect l="-3" t="-71" r="-29113" b="-34043"/>
                </a:stretch>
              </a:blipFill>
            </p:spPr>
            <p:txBody>
              <a:bodyPr/>
              <a:lstStyle/>
              <a:p>
                <a:r>
                  <a:rPr lang="zh-CN" altLang="en-US">
                    <a:noFill/>
                  </a:rPr>
                  <a:t> </a:t>
                </a:r>
              </a:p>
            </p:txBody>
          </p:sp>
        </mc:Fallback>
      </mc:AlternateContent>
      <p:sp>
        <p:nvSpPr>
          <p:cNvPr id="6" name="内容占位符 5"/>
          <p:cNvSpPr>
            <a:spLocks noGrp="1"/>
          </p:cNvSpPr>
          <p:nvPr>
            <p:ph idx="1"/>
          </p:nvPr>
        </p:nvSpPr>
        <p:spPr>
          <a:xfrm>
            <a:off x="294005" y="1452880"/>
            <a:ext cx="11523345" cy="684530"/>
          </a:xfrm>
        </p:spPr>
        <p:txBody>
          <a:bodyPr/>
          <a:lstStyle/>
          <a:p>
            <a:r>
              <a:rPr lang="en-US" altLang="zh-CN" b="1" dirty="0">
                <a:latin typeface="微软雅黑" panose="020B0503020204020204" pitchFamily="34" charset="-122"/>
                <a:ea typeface="微软雅黑" panose="020B0503020204020204" pitchFamily="34" charset="-122"/>
                <a:sym typeface="+mn-ea"/>
              </a:rPr>
              <a:t>信息增益</a:t>
            </a:r>
            <a:r>
              <a:rPr lang="zh-CN" altLang="en-US" b="1" dirty="0">
                <a:latin typeface="微软雅黑" panose="020B0503020204020204" pitchFamily="34" charset="-122"/>
                <a:ea typeface="微软雅黑" panose="020B0503020204020204" pitchFamily="34" charset="-122"/>
                <a:sym typeface="+mn-ea"/>
              </a:rPr>
              <a:t>的算法</a:t>
            </a:r>
            <a:endParaRPr lang="zh-CN" altLang="en-US"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微软雅黑" panose="020B0503020204020204" pitchFamily="34" charset="-122"/>
                <a:ea typeface="微软雅黑" panose="020B0503020204020204" pitchFamily="34" charset="-122"/>
              </a:rPr>
              <a:t>ID3算法</a:t>
            </a:r>
            <a:endParaRPr lang="zh-CN" altLang="en-US" dirty="0"/>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p:sp>
        <p:nvSpPr>
          <p:cNvPr id="8" name="文本框 7"/>
          <p:cNvSpPr txBox="1"/>
          <p:nvPr/>
        </p:nvSpPr>
        <p:spPr>
          <a:xfrm>
            <a:off x="702366" y="2163061"/>
            <a:ext cx="10741774" cy="3969385"/>
          </a:xfrm>
          <a:prstGeom prst="rect">
            <a:avLst/>
          </a:prstGeom>
          <a:noFill/>
        </p:spPr>
        <p:txBody>
          <a:bodyPr wrap="square">
            <a:spAutoFit/>
          </a:bodyPr>
          <a:lstStyle/>
          <a:p>
            <a:pPr indent="266700" algn="just">
              <a:lnSpc>
                <a:spcPct val="150000"/>
              </a:lnSpc>
            </a:pP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其大致步骤为：</a:t>
            </a:r>
          </a:p>
          <a:p>
            <a:pPr marL="342900" lvl="0" indent="-342900" algn="just">
              <a:lnSpc>
                <a:spcPct val="150000"/>
              </a:lnSpc>
              <a:buFont typeface="+mj-lt"/>
              <a:buAutoNum type="arabicPeriod"/>
            </a:pP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初始化特征集合和数据集合；</a:t>
            </a:r>
          </a:p>
          <a:p>
            <a:pPr marL="342900" lvl="0" indent="-342900" algn="just">
              <a:lnSpc>
                <a:spcPct val="150000"/>
              </a:lnSpc>
              <a:buFont typeface="+mj-lt"/>
              <a:buAutoNum type="arabicPeriod"/>
            </a:pP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计算数据集合</a:t>
            </a:r>
            <a:r>
              <a:rPr lang="zh-CN" altLang="zh-CN" sz="2400"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信息熵</a:t>
            </a: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和所有特征的</a:t>
            </a:r>
            <a:r>
              <a:rPr lang="zh-CN" altLang="zh-CN" sz="2400"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条件熵</a:t>
            </a: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，选择</a:t>
            </a:r>
            <a:r>
              <a:rPr lang="zh-CN" altLang="zh-CN" sz="2400"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信息增益</a:t>
            </a: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最大的特征作为当前决策节点；</a:t>
            </a:r>
          </a:p>
          <a:p>
            <a:pPr marL="342900" lvl="0" indent="-342900" algn="just">
              <a:lnSpc>
                <a:spcPct val="150000"/>
              </a:lnSpc>
              <a:buFont typeface="+mj-lt"/>
              <a:buAutoNum type="arabicPeriod"/>
            </a:pP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更新数据集合和特征集合（删除上一步使用的特征，并按照特征值来划分不同分支的数据集合）；</a:t>
            </a:r>
          </a:p>
          <a:p>
            <a:pPr marL="342900" lvl="0" indent="-342900" algn="just">
              <a:lnSpc>
                <a:spcPct val="150000"/>
              </a:lnSpc>
              <a:buFont typeface="+mj-lt"/>
              <a:buAutoNum type="arabicPeriod"/>
            </a:pP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重复</a:t>
            </a:r>
            <a:r>
              <a:rPr lang="en-US"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 2</a:t>
            </a: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3 </a:t>
            </a: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两步，若子集值包含单一特征，则为分支叶子节点。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微软雅黑" panose="020B0503020204020204" pitchFamily="34" charset="-122"/>
                <a:ea typeface="微软雅黑" panose="020B0503020204020204" pitchFamily="34" charset="-122"/>
                <a:sym typeface="+mn-ea"/>
              </a:rPr>
              <a:t>信息熵</a:t>
            </a:r>
            <a:endParaRPr lang="zh-CN" altLang="en-US" b="1" dirty="0">
              <a:ea typeface="微软雅黑" panose="020B0503020204020204" pitchFamily="34" charset="-122"/>
            </a:endParaRPr>
          </a:p>
          <a:p>
            <a:endParaRPr lang="zh-CN" altLang="en-US" dirty="0"/>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4" name="文本框 3"/>
              <p:cNvSpPr txBox="1"/>
              <p:nvPr/>
            </p:nvSpPr>
            <p:spPr>
              <a:xfrm>
                <a:off x="2279745" y="1209595"/>
                <a:ext cx="2753126"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nary>
                        <m:naryPr>
                          <m:chr m:val="∑"/>
                          <m:ctrlPr>
                            <a:rPr lang="en-US" altLang="zh-CN" b="0"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𝑘</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𝐾</m:t>
                          </m:r>
                        </m:sup>
                        <m:e>
                          <m:f>
                            <m:fPr>
                              <m:ctrlPr>
                                <a:rPr lang="en-US" altLang="zh-CN" b="0" i="1" smtClean="0">
                                  <a:latin typeface="Cambria Math" panose="02040503050406030204" pitchFamily="18" charset="0"/>
                                  <a:ea typeface="微软雅黑" panose="020B0503020204020204" pitchFamily="34" charset="-122"/>
                                </a:rPr>
                              </m:ctrlPr>
                            </m:fPr>
                            <m:num>
                              <m:d>
                                <m:dPr>
                                  <m:begChr m:val="|"/>
                                  <m:endChr m:val="|"/>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𝐶</m:t>
                                      </m:r>
                                    </m:e>
                                    <m:sub>
                                      <m:r>
                                        <a:rPr lang="en-US" altLang="zh-CN" b="0" i="1" smtClean="0">
                                          <a:latin typeface="Cambria Math" panose="02040503050406030204" pitchFamily="18" charset="0"/>
                                          <a:ea typeface="微软雅黑" panose="020B0503020204020204" pitchFamily="34" charset="-122"/>
                                        </a:rPr>
                                        <m:t>𝑘</m:t>
                                      </m:r>
                                    </m:sub>
                                  </m:sSub>
                                </m:e>
                              </m:d>
                            </m:num>
                            <m:den>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𝑙𝑜𝑔</m:t>
                              </m:r>
                            </m:e>
                            <m:sub>
                              <m:r>
                                <a:rPr lang="en-US" altLang="zh-CN" b="0" i="1" smtClean="0">
                                  <a:latin typeface="Cambria Math" panose="02040503050406030204" pitchFamily="18" charset="0"/>
                                  <a:ea typeface="微软雅黑" panose="020B0503020204020204" pitchFamily="34" charset="-122"/>
                                </a:rPr>
                                <m:t>2</m:t>
                              </m:r>
                            </m:sub>
                          </m:sSub>
                          <m:f>
                            <m:fPr>
                              <m:ctrlPr>
                                <a:rPr lang="en-US" altLang="zh-CN" b="0" i="1" smtClean="0">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𝐶</m:t>
                                      </m:r>
                                    </m:e>
                                    <m:sub>
                                      <m:r>
                                        <a:rPr lang="en-US" altLang="zh-CN" i="1">
                                          <a:latin typeface="Cambria Math" panose="02040503050406030204" pitchFamily="18" charset="0"/>
                                          <a:ea typeface="微软雅黑" panose="020B0503020204020204" pitchFamily="34" charset="-122"/>
                                        </a:rPr>
                                        <m:t>𝑘</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e>
                      </m:nary>
                    </m:oMath>
                  </m:oMathPara>
                </a14:m>
                <a:endParaRPr lang="zh-CN" altLang="en-US" dirty="0">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279745" y="1209595"/>
                <a:ext cx="2753126" cy="778868"/>
              </a:xfrm>
              <a:prstGeom prst="rect">
                <a:avLst/>
              </a:prstGeom>
              <a:blipFill rotWithShape="1">
                <a:blip r:embed="rId3"/>
                <a:stretch>
                  <a:fillRect l="-3" t="-71" r="-29113" b="-34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803642" y="2579445"/>
                <a:ext cx="7098347" cy="461665"/>
              </a:xfrm>
              <a:prstGeom prst="rect">
                <a:avLst/>
              </a:prstGeom>
              <a:noFill/>
            </p:spPr>
            <p:txBody>
              <a:bodyPr wrap="square" rtlCol="0">
                <a:spAutoFit/>
              </a:bodyPr>
              <a:lstStyle/>
              <a:p>
                <a14:m>
                  <m:oMath xmlns:m="http://schemas.openxmlformats.org/officeDocument/2006/math">
                    <m:r>
                      <a:rPr lang="en-US" altLang="zh-CN" i="1">
                        <a:latin typeface="Cambria Math" panose="02040503050406030204" pitchFamily="18" charset="0"/>
                        <a:ea typeface="微软雅黑" panose="020B0503020204020204" pitchFamily="34" charset="-122"/>
                      </a:rPr>
                      <m:t>𝐾</m:t>
                    </m:r>
                  </m:oMath>
                </a14:m>
                <a:r>
                  <a:rPr lang="zh-CN" altLang="en-US" dirty="0">
                    <a:ea typeface="微软雅黑" panose="020B0503020204020204" pitchFamily="34" charset="-122"/>
                  </a:rPr>
                  <a:t>是类别，</a:t>
                </a:r>
                <a14:m>
                  <m:oMath xmlns:m="http://schemas.openxmlformats.org/officeDocument/2006/math">
                    <m:r>
                      <a:rPr lang="en-US" altLang="zh-CN" i="1">
                        <a:latin typeface="Cambria Math" panose="02040503050406030204" pitchFamily="18" charset="0"/>
                        <a:ea typeface="微软雅黑" panose="020B0503020204020204" pitchFamily="34" charset="-122"/>
                      </a:rPr>
                      <m:t>𝐷</m:t>
                    </m:r>
                  </m:oMath>
                </a14:m>
                <a:r>
                  <a:rPr lang="zh-CN" altLang="en-US" dirty="0">
                    <a:ea typeface="微软雅黑" panose="020B0503020204020204" pitchFamily="34" charset="-122"/>
                  </a:rPr>
                  <a:t>是数据集，</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𝐶</m:t>
                        </m:r>
                      </m:e>
                      <m:sub>
                        <m:r>
                          <a:rPr lang="en-US" altLang="zh-CN" i="1">
                            <a:latin typeface="Cambria Math" panose="02040503050406030204" pitchFamily="18" charset="0"/>
                            <a:ea typeface="微软雅黑" panose="020B0503020204020204" pitchFamily="34" charset="-122"/>
                          </a:rPr>
                          <m:t>𝑘</m:t>
                        </m:r>
                      </m:sub>
                    </m:sSub>
                  </m:oMath>
                </a14:m>
                <a:r>
                  <a:rPr lang="zh-CN" altLang="en-US" dirty="0">
                    <a:ea typeface="微软雅黑" panose="020B0503020204020204" pitchFamily="34" charset="-122"/>
                  </a:rPr>
                  <a:t>是类别</a:t>
                </a:r>
                <a14:m>
                  <m:oMath xmlns:m="http://schemas.openxmlformats.org/officeDocument/2006/math">
                    <m:r>
                      <a:rPr lang="en-US" altLang="zh-CN" i="1">
                        <a:latin typeface="Cambria Math" panose="02040503050406030204" pitchFamily="18" charset="0"/>
                        <a:ea typeface="微软雅黑" panose="020B0503020204020204" pitchFamily="34" charset="-122"/>
                      </a:rPr>
                      <m:t>𝐾</m:t>
                    </m:r>
                  </m:oMath>
                </a14:m>
                <a:r>
                  <a:rPr lang="zh-CN" altLang="en-US" dirty="0">
                    <a:ea typeface="微软雅黑" panose="020B0503020204020204" pitchFamily="34" charset="-122"/>
                  </a:rPr>
                  <a:t>下的数据集</a:t>
                </a:r>
              </a:p>
            </p:txBody>
          </p:sp>
        </mc:Choice>
        <mc:Fallback xmlns="">
          <p:sp>
            <p:nvSpPr>
              <p:cNvPr id="6" name="文本框 5"/>
              <p:cNvSpPr txBox="1">
                <a:spLocks noRot="1" noChangeAspect="1" noMove="1" noResize="1" noEditPoints="1" noAdjustHandles="1" noChangeArrowheads="1" noChangeShapeType="1" noTextEdit="1"/>
              </p:cNvSpPr>
              <p:nvPr/>
            </p:nvSpPr>
            <p:spPr>
              <a:xfrm>
                <a:off x="803642" y="2579445"/>
                <a:ext cx="7098347" cy="461665"/>
              </a:xfrm>
              <a:prstGeom prst="rect">
                <a:avLst/>
              </a:prstGeom>
              <a:blipFill rotWithShape="1">
                <a:blip r:embed="rId4"/>
                <a:stretch>
                  <a:fillRect l="-5" t="-16" r="1" b="21"/>
                </a:stretch>
              </a:blipFill>
            </p:spPr>
            <p:txBody>
              <a:bodyPr/>
              <a:lstStyle/>
              <a:p>
                <a:r>
                  <a:rPr lang="zh-CN" altLang="en-US">
                    <a:noFill/>
                  </a:rPr>
                  <a:t> </a:t>
                </a:r>
              </a:p>
            </p:txBody>
          </p:sp>
        </mc:Fallback>
      </mc:AlternateContent>
      <p:sp>
        <p:nvSpPr>
          <p:cNvPr id="7" name="文本框 6"/>
          <p:cNvSpPr txBox="1"/>
          <p:nvPr/>
        </p:nvSpPr>
        <p:spPr>
          <a:xfrm>
            <a:off x="839145" y="3635205"/>
            <a:ext cx="2011680" cy="461665"/>
          </a:xfrm>
          <a:prstGeom prst="rect">
            <a:avLst/>
          </a:prstGeom>
          <a:noFill/>
        </p:spPr>
        <p:txBody>
          <a:bodyPr wrap="square" rtlCol="0">
            <a:spAutoFit/>
          </a:bodyPr>
          <a:lstStyle/>
          <a:p>
            <a:r>
              <a:rPr lang="zh-CN" altLang="en-US" dirty="0"/>
              <a:t>右边数据中：</a:t>
            </a:r>
          </a:p>
        </p:txBody>
      </p:sp>
      <mc:AlternateContent xmlns:mc="http://schemas.openxmlformats.org/markup-compatibility/2006" xmlns:a14="http://schemas.microsoft.com/office/drawing/2010/main">
        <mc:Choice Requires="a14">
          <p:sp>
            <p:nvSpPr>
              <p:cNvPr id="8" name="文本框 7"/>
              <p:cNvSpPr txBox="1"/>
              <p:nvPr/>
            </p:nvSpPr>
            <p:spPr>
              <a:xfrm>
                <a:off x="510532" y="4318781"/>
                <a:ext cx="7720181" cy="15001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m:t>
                      </m:r>
                      <m:nary>
                        <m:naryPr>
                          <m:chr m:val="∑"/>
                          <m:ctrlPr>
                            <a:rPr lang="en-US" altLang="zh-CN" i="1">
                              <a:latin typeface="Cambria Math" panose="02040503050406030204" pitchFamily="18" charset="0"/>
                              <a:ea typeface="微软雅黑" panose="020B0503020204020204" pitchFamily="34" charset="-122"/>
                            </a:rPr>
                          </m:ctrlPr>
                        </m:naryPr>
                        <m:sub>
                          <m:r>
                            <m:rPr>
                              <m:brk m:alnAt="23"/>
                            </m:rPr>
                            <a:rPr lang="en-US" altLang="zh-CN" i="1">
                              <a:latin typeface="Cambria Math" panose="02040503050406030204" pitchFamily="18" charset="0"/>
                              <a:ea typeface="微软雅黑" panose="020B0503020204020204" pitchFamily="34" charset="-122"/>
                            </a:rPr>
                            <m:t>𝑘</m:t>
                          </m:r>
                          <m:r>
                            <a:rPr lang="en-US" altLang="zh-CN" i="1">
                              <a:latin typeface="Cambria Math" panose="02040503050406030204" pitchFamily="18" charset="0"/>
                              <a:ea typeface="微软雅黑" panose="020B0503020204020204" pitchFamily="34" charset="-122"/>
                            </a:rPr>
                            <m:t>=1</m:t>
                          </m:r>
                        </m:sub>
                        <m:sup>
                          <m:r>
                            <a:rPr lang="en-US" altLang="zh-CN" i="1">
                              <a:latin typeface="Cambria Math" panose="02040503050406030204" pitchFamily="18" charset="0"/>
                              <a:ea typeface="微软雅黑" panose="020B0503020204020204" pitchFamily="34" charset="-122"/>
                            </a:rPr>
                            <m:t>𝐾</m:t>
                          </m:r>
                        </m:sup>
                        <m:e>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𝐶</m:t>
                                      </m:r>
                                    </m:e>
                                    <m:sub>
                                      <m:r>
                                        <a:rPr lang="en-US" altLang="zh-CN" i="1">
                                          <a:latin typeface="Cambria Math" panose="02040503050406030204" pitchFamily="18" charset="0"/>
                                          <a:ea typeface="微软雅黑" panose="020B0503020204020204" pitchFamily="34" charset="-122"/>
                                        </a:rPr>
                                        <m:t>𝑘</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𝑙𝑜𝑔</m:t>
                              </m:r>
                            </m:e>
                            <m:sub>
                              <m:r>
                                <a:rPr lang="en-US" altLang="zh-CN" i="1">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𝐶</m:t>
                                      </m:r>
                                    </m:e>
                                    <m:sub>
                                      <m:r>
                                        <a:rPr lang="en-US" altLang="zh-CN" i="1">
                                          <a:latin typeface="Cambria Math" panose="02040503050406030204" pitchFamily="18" charset="0"/>
                                          <a:ea typeface="微软雅黑" panose="020B0503020204020204" pitchFamily="34" charset="-122"/>
                                        </a:rPr>
                                        <m:t>𝑘</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e>
                      </m:nary>
                      <m:r>
                        <a:rPr lang="en-US" altLang="zh-CN" i="1">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9</m:t>
                              </m:r>
                            </m:e>
                          </m:d>
                        </m:num>
                        <m:den>
                          <m:r>
                            <a:rPr lang="en-US" altLang="zh-CN" b="0" i="1" smtClean="0">
                              <a:latin typeface="Cambria Math" panose="02040503050406030204" pitchFamily="18" charset="0"/>
                              <a:ea typeface="微软雅黑" panose="020B0503020204020204" pitchFamily="34" charset="-122"/>
                            </a:rPr>
                            <m:t>15</m:t>
                          </m:r>
                        </m:den>
                      </m:f>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𝑙𝑜𝑔</m:t>
                          </m:r>
                        </m:e>
                        <m:sub>
                          <m:r>
                            <a:rPr lang="en-US" altLang="zh-CN" i="1">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9</m:t>
                              </m:r>
                            </m:e>
                          </m:d>
                        </m:num>
                        <m:den>
                          <m:r>
                            <a:rPr lang="en-US" altLang="zh-CN" i="1">
                              <a:latin typeface="Cambria Math" panose="02040503050406030204" pitchFamily="18" charset="0"/>
                              <a:ea typeface="微软雅黑" panose="020B0503020204020204" pitchFamily="34" charset="-122"/>
                            </a:rPr>
                            <m:t>15</m:t>
                          </m:r>
                        </m:den>
                      </m:f>
                      <m:r>
                        <a:rPr lang="en-US" altLang="zh-CN" i="1">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6</m:t>
                              </m:r>
                            </m:e>
                          </m:d>
                        </m:num>
                        <m:den>
                          <m:r>
                            <a:rPr lang="en-US" altLang="zh-CN" i="1">
                              <a:latin typeface="Cambria Math" panose="02040503050406030204" pitchFamily="18" charset="0"/>
                              <a:ea typeface="微软雅黑" panose="020B0503020204020204" pitchFamily="34" charset="-122"/>
                            </a:rPr>
                            <m:t>15</m:t>
                          </m:r>
                        </m:den>
                      </m:f>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𝑙𝑜𝑔</m:t>
                          </m:r>
                        </m:e>
                        <m:sub>
                          <m:r>
                            <a:rPr lang="en-US" altLang="zh-CN" i="1">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6</m:t>
                              </m:r>
                            </m:e>
                          </m:d>
                        </m:num>
                        <m:den>
                          <m:r>
                            <a:rPr lang="en-US" altLang="zh-CN" i="1">
                              <a:latin typeface="Cambria Math" panose="02040503050406030204" pitchFamily="18" charset="0"/>
                              <a:ea typeface="微软雅黑" panose="020B0503020204020204" pitchFamily="34" charset="-122"/>
                            </a:rPr>
                            <m:t>15</m:t>
                          </m:r>
                        </m:den>
                      </m:f>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0.971</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10532" y="4318781"/>
                <a:ext cx="7720181" cy="1500154"/>
              </a:xfrm>
              <a:prstGeom prst="rect">
                <a:avLst/>
              </a:prstGeom>
              <a:blipFill rotWithShape="1">
                <a:blip r:embed="rId5"/>
                <a:stretch>
                  <a:fillRect l="-8" t="-10" r="6" b="29"/>
                </a:stretch>
              </a:blipFill>
            </p:spPr>
            <p:txBody>
              <a:bodyPr/>
              <a:lstStyle/>
              <a:p>
                <a:r>
                  <a:rPr lang="zh-CN" altLang="en-US">
                    <a:noFill/>
                  </a:rPr>
                  <a:t> </a:t>
                </a:r>
              </a:p>
            </p:txBody>
          </p:sp>
        </mc:Fallback>
      </mc:AlternateContent>
      <p:graphicFrame>
        <p:nvGraphicFramePr>
          <p:cNvPr id="9" name="表格 8"/>
          <p:cNvGraphicFramePr>
            <a:graphicFrameLocks noGrp="1"/>
          </p:cNvGraphicFramePr>
          <p:nvPr/>
        </p:nvGraphicFramePr>
        <p:xfrm>
          <a:off x="3221294" y="3483038"/>
          <a:ext cx="3623153" cy="711820"/>
        </p:xfrm>
        <a:graphic>
          <a:graphicData uri="http://schemas.openxmlformats.org/drawingml/2006/table">
            <a:tbl>
              <a:tblPr firstRow="1" bandRow="1">
                <a:tableStyleId>{8A107856-5554-42FB-B03E-39F5DBC370BA}</a:tableStyleId>
              </a:tblPr>
              <a:tblGrid>
                <a:gridCol w="751206">
                  <a:extLst>
                    <a:ext uri="{9D8B030D-6E8A-4147-A177-3AD203B41FA5}">
                      <a16:colId xmlns:a16="http://schemas.microsoft.com/office/drawing/2014/main" val="20000"/>
                    </a:ext>
                  </a:extLst>
                </a:gridCol>
                <a:gridCol w="715633">
                  <a:extLst>
                    <a:ext uri="{9D8B030D-6E8A-4147-A177-3AD203B41FA5}">
                      <a16:colId xmlns:a16="http://schemas.microsoft.com/office/drawing/2014/main" val="20001"/>
                    </a:ext>
                  </a:extLst>
                </a:gridCol>
                <a:gridCol w="527308">
                  <a:extLst>
                    <a:ext uri="{9D8B030D-6E8A-4147-A177-3AD203B41FA5}">
                      <a16:colId xmlns:a16="http://schemas.microsoft.com/office/drawing/2014/main" val="20002"/>
                    </a:ext>
                  </a:extLst>
                </a:gridCol>
                <a:gridCol w="1629006">
                  <a:extLst>
                    <a:ext uri="{9D8B030D-6E8A-4147-A177-3AD203B41FA5}">
                      <a16:colId xmlns:a16="http://schemas.microsoft.com/office/drawing/2014/main" val="20003"/>
                    </a:ext>
                  </a:extLst>
                </a:gridCol>
              </a:tblGrid>
              <a:tr h="353553">
                <a:tc>
                  <a:txBody>
                    <a:bodyPr/>
                    <a:lstStyle/>
                    <a:p>
                      <a:pPr algn="ctr"/>
                      <a:r>
                        <a:rPr lang="zh-CN" altLang="en-US" sz="1800" b="0" dirty="0">
                          <a:solidFill>
                            <a:schemeClr val="bg1"/>
                          </a:solidFill>
                          <a:latin typeface="微软雅黑" panose="020B0503020204020204" pitchFamily="34" charset="-122"/>
                          <a:ea typeface="微软雅黑" panose="020B0503020204020204" pitchFamily="34" charset="-122"/>
                        </a:rPr>
                        <a:t>数量</a:t>
                      </a:r>
                    </a:p>
                  </a:txBody>
                  <a:tcPr marL="81589" marR="81589" marT="40795" marB="40795">
                    <a:solidFill>
                      <a:srgbClr val="0066CC"/>
                    </a:solidFill>
                  </a:tcPr>
                </a:tc>
                <a:tc>
                  <a:txBody>
                    <a:bodyPr/>
                    <a:lstStyle/>
                    <a:p>
                      <a:pPr algn="ctr"/>
                      <a:r>
                        <a:rPr lang="zh-CN" altLang="en-US" sz="1800" b="0" dirty="0">
                          <a:solidFill>
                            <a:schemeClr val="bg1"/>
                          </a:solidFill>
                          <a:latin typeface="微软雅黑" panose="020B0503020204020204" pitchFamily="34" charset="-122"/>
                          <a:ea typeface="微软雅黑" panose="020B0503020204020204" pitchFamily="34" charset="-122"/>
                        </a:rPr>
                        <a:t>是</a:t>
                      </a:r>
                    </a:p>
                  </a:txBody>
                  <a:tcPr marL="81589" marR="81589" marT="40795" marB="40795">
                    <a:solidFill>
                      <a:srgbClr val="0066CC"/>
                    </a:solidFill>
                  </a:tcPr>
                </a:tc>
                <a:tc>
                  <a:txBody>
                    <a:bodyPr/>
                    <a:lstStyle/>
                    <a:p>
                      <a:pPr algn="ctr"/>
                      <a:r>
                        <a:rPr lang="zh-CN" altLang="en-US" sz="1800" b="0" dirty="0">
                          <a:solidFill>
                            <a:schemeClr val="bg1"/>
                          </a:solidFill>
                          <a:latin typeface="微软雅黑" panose="020B0503020204020204" pitchFamily="34" charset="-122"/>
                          <a:ea typeface="微软雅黑" panose="020B0503020204020204" pitchFamily="34" charset="-122"/>
                        </a:rPr>
                        <a:t>否</a:t>
                      </a:r>
                    </a:p>
                  </a:txBody>
                  <a:tcPr marL="81589" marR="81589" marT="40795" marB="40795">
                    <a:solidFill>
                      <a:srgbClr val="0066CC"/>
                    </a:solidFill>
                  </a:tcPr>
                </a:tc>
                <a:tc>
                  <a:txBody>
                    <a:bodyPr/>
                    <a:lstStyle/>
                    <a:p>
                      <a:pPr algn="ctr"/>
                      <a:r>
                        <a:rPr lang="zh-CN" altLang="en-US" sz="1800" b="0" dirty="0">
                          <a:solidFill>
                            <a:schemeClr val="bg1"/>
                          </a:solidFill>
                          <a:latin typeface="微软雅黑" panose="020B0503020204020204" pitchFamily="34" charset="-122"/>
                          <a:ea typeface="微软雅黑" panose="020B0503020204020204" pitchFamily="34" charset="-122"/>
                        </a:rPr>
                        <a:t>信息熵</a:t>
                      </a:r>
                    </a:p>
                  </a:txBody>
                  <a:tcPr marL="81589" marR="81589" marT="40795" marB="40795">
                    <a:solidFill>
                      <a:srgbClr val="0066CC"/>
                    </a:solidFill>
                  </a:tcPr>
                </a:tc>
                <a:extLst>
                  <a:ext uri="{0D108BD9-81ED-4DB2-BD59-A6C34878D82A}">
                    <a16:rowId xmlns:a16="http://schemas.microsoft.com/office/drawing/2014/main" val="10000"/>
                  </a:ext>
                </a:extLst>
              </a:tr>
              <a:tr h="353553">
                <a:tc>
                  <a:txBody>
                    <a:bodyPr/>
                    <a:lstStyle/>
                    <a:p>
                      <a:pPr algn="ctr"/>
                      <a:r>
                        <a:rPr lang="en-US" altLang="zh-CN" sz="1800" b="0" dirty="0">
                          <a:solidFill>
                            <a:schemeClr val="bg1"/>
                          </a:solidFill>
                          <a:latin typeface="微软雅黑" panose="020B0503020204020204" pitchFamily="34" charset="-122"/>
                          <a:ea typeface="微软雅黑" panose="020B0503020204020204" pitchFamily="34" charset="-122"/>
                        </a:rPr>
                        <a:t>15</a:t>
                      </a:r>
                      <a:endParaRPr lang="zh-CN" altLang="en-US" sz="1800" b="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81589" marR="81589" marT="40795" marB="40795">
                    <a:solidFill>
                      <a:srgbClr val="0066CC"/>
                    </a:solidFill>
                  </a:tcPr>
                </a:tc>
                <a:tc>
                  <a:txBody>
                    <a:bodyPr/>
                    <a:lstStyle/>
                    <a:p>
                      <a:pPr algn="ctr"/>
                      <a:r>
                        <a:rPr lang="en-US" altLang="zh-CN" sz="1800" b="0" dirty="0">
                          <a:solidFill>
                            <a:schemeClr val="bg1"/>
                          </a:solidFill>
                          <a:latin typeface="微软雅黑" panose="020B0503020204020204" pitchFamily="34" charset="-122"/>
                          <a:ea typeface="微软雅黑" panose="020B0503020204020204" pitchFamily="34" charset="-122"/>
                        </a:rPr>
                        <a:t>9</a:t>
                      </a:r>
                      <a:endParaRPr lang="zh-CN" altLang="en-US" sz="1800" b="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81589" marR="81589" marT="40795" marB="40795">
                    <a:solidFill>
                      <a:srgbClr val="0066CC"/>
                    </a:solidFill>
                  </a:tcPr>
                </a:tc>
                <a:tc>
                  <a:txBody>
                    <a:bodyPr/>
                    <a:lstStyle/>
                    <a:p>
                      <a:pPr algn="ctr"/>
                      <a:r>
                        <a:rPr lang="en-US" altLang="zh-CN" sz="1800" b="0" dirty="0">
                          <a:solidFill>
                            <a:schemeClr val="bg1"/>
                          </a:solidFill>
                          <a:latin typeface="微软雅黑" panose="020B0503020204020204" pitchFamily="34" charset="-122"/>
                          <a:ea typeface="微软雅黑" panose="020B0503020204020204" pitchFamily="34" charset="-122"/>
                        </a:rPr>
                        <a:t>6</a:t>
                      </a:r>
                      <a:endParaRPr lang="zh-CN" altLang="en-US" sz="1800" b="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81589" marR="81589" marT="40795" marB="40795">
                    <a:solidFill>
                      <a:srgbClr val="0066CC"/>
                    </a:solidFill>
                  </a:tcPr>
                </a:tc>
                <a:tc>
                  <a:txBody>
                    <a:bodyPr/>
                    <a:lstStyle/>
                    <a:p>
                      <a:pPr algn="ctr"/>
                      <a:r>
                        <a:rPr lang="en-US" altLang="zh-CN" sz="1800" b="0" dirty="0">
                          <a:solidFill>
                            <a:schemeClr val="bg1"/>
                          </a:solidFill>
                          <a:latin typeface="微软雅黑" panose="020B0503020204020204" pitchFamily="34" charset="-122"/>
                          <a:ea typeface="微软雅黑" panose="020B0503020204020204" pitchFamily="34" charset="-122"/>
                        </a:rPr>
                        <a:t>0.971</a:t>
                      </a:r>
                      <a:endParaRPr lang="zh-CN" altLang="en-US" sz="1800" b="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81589" marR="81589" marT="40795" marB="40795">
                    <a:solidFill>
                      <a:srgbClr val="0066CC"/>
                    </a:solidFill>
                  </a:tcPr>
                </a:tc>
                <a:extLst>
                  <a:ext uri="{0D108BD9-81ED-4DB2-BD59-A6C34878D82A}">
                    <a16:rowId xmlns:a16="http://schemas.microsoft.com/office/drawing/2014/main" val="10001"/>
                  </a:ext>
                </a:extLst>
              </a:tr>
            </a:tbl>
          </a:graphicData>
        </a:graphic>
      </p:graphicFrame>
      <p:graphicFrame>
        <p:nvGraphicFramePr>
          <p:cNvPr id="12" name="表格 11"/>
          <p:cNvGraphicFramePr>
            <a:graphicFrameLocks noGrp="1"/>
          </p:cNvGraphicFramePr>
          <p:nvPr>
            <p:custDataLst>
              <p:tags r:id="rId1"/>
            </p:custDataLst>
          </p:nvPr>
        </p:nvGraphicFramePr>
        <p:xfrm>
          <a:off x="8164438" y="1644674"/>
          <a:ext cx="3955091" cy="4679840"/>
        </p:xfrm>
        <a:graphic>
          <a:graphicData uri="http://schemas.openxmlformats.org/drawingml/2006/table">
            <a:tbl>
              <a:tblPr>
                <a:tableStyleId>{5DA37D80-6434-44D0-A028-1B22A696006F}</a:tableStyleId>
              </a:tblPr>
              <a:tblGrid>
                <a:gridCol w="481965">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770890">
                  <a:extLst>
                    <a:ext uri="{9D8B030D-6E8A-4147-A177-3AD203B41FA5}">
                      <a16:colId xmlns:a16="http://schemas.microsoft.com/office/drawing/2014/main" val="20003"/>
                    </a:ext>
                  </a:extLst>
                </a:gridCol>
                <a:gridCol w="770566">
                  <a:extLst>
                    <a:ext uri="{9D8B030D-6E8A-4147-A177-3AD203B41FA5}">
                      <a16:colId xmlns:a16="http://schemas.microsoft.com/office/drawing/2014/main" val="20004"/>
                    </a:ext>
                  </a:extLst>
                </a:gridCol>
                <a:gridCol w="589915">
                  <a:extLst>
                    <a:ext uri="{9D8B030D-6E8A-4147-A177-3AD203B41FA5}">
                      <a16:colId xmlns:a16="http://schemas.microsoft.com/office/drawing/2014/main" val="20005"/>
                    </a:ext>
                  </a:extLst>
                </a:gridCol>
              </a:tblGrid>
              <a:tr h="131005">
                <a:tc>
                  <a:txBody>
                    <a:bodyPr/>
                    <a:lstStyle/>
                    <a:p>
                      <a:pPr algn="l" latinLnBrk="1"/>
                      <a:endParaRPr lang="en-US" altLang="zh-CN" sz="1600" dirty="0">
                        <a:solidFill>
                          <a:schemeClr val="bg1"/>
                        </a:solidFill>
                        <a:effectLst/>
                        <a:latin typeface="+mj-ea"/>
                        <a:ea typeface="+mj-ea"/>
                      </a:endParaRP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年龄</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有工作</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有房子</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信用</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131005">
                <a:tc>
                  <a:txBody>
                    <a:bodyPr/>
                    <a:lstStyle/>
                    <a:p>
                      <a:pPr algn="l" latinLnBrk="1"/>
                      <a:r>
                        <a:rPr lang="en-US" altLang="zh-CN" sz="1600" dirty="0">
                          <a:solidFill>
                            <a:schemeClr val="bg1"/>
                          </a:solidFill>
                          <a:effectLst/>
                          <a:latin typeface="+mj-ea"/>
                          <a:ea typeface="+mj-ea"/>
                        </a:rPr>
                        <a:t>0</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258823">
                <a:tc>
                  <a:txBody>
                    <a:bodyPr/>
                    <a:lstStyle/>
                    <a:p>
                      <a:pPr algn="l" latinLnBrk="1"/>
                      <a:r>
                        <a:rPr lang="en-US" altLang="zh-CN" sz="1600">
                          <a:solidFill>
                            <a:schemeClr val="bg1"/>
                          </a:solidFill>
                          <a:effectLst/>
                          <a:latin typeface="+mj-ea"/>
                          <a:ea typeface="+mj-ea"/>
                        </a:rPr>
                        <a:t>1</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258823">
                <a:tc>
                  <a:txBody>
                    <a:bodyPr/>
                    <a:lstStyle/>
                    <a:p>
                      <a:pPr algn="l" latinLnBrk="1"/>
                      <a:r>
                        <a:rPr lang="en-US" altLang="zh-CN" sz="1600">
                          <a:solidFill>
                            <a:schemeClr val="bg1"/>
                          </a:solidFill>
                          <a:effectLst/>
                          <a:latin typeface="+mj-ea"/>
                          <a:ea typeface="+mj-ea"/>
                        </a:rPr>
                        <a:t>2</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258823">
                <a:tc>
                  <a:txBody>
                    <a:bodyPr/>
                    <a:lstStyle/>
                    <a:p>
                      <a:pPr algn="l" latinLnBrk="1"/>
                      <a:r>
                        <a:rPr lang="en-US" altLang="zh-CN" sz="1600">
                          <a:solidFill>
                            <a:schemeClr val="bg1"/>
                          </a:solidFill>
                          <a:effectLst/>
                          <a:latin typeface="+mj-ea"/>
                          <a:ea typeface="+mj-ea"/>
                        </a:rPr>
                        <a:t>3</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258823">
                <a:tc>
                  <a:txBody>
                    <a:bodyPr/>
                    <a:lstStyle/>
                    <a:p>
                      <a:pPr algn="l" latinLnBrk="1"/>
                      <a:r>
                        <a:rPr lang="en-US" altLang="zh-CN" sz="1600">
                          <a:solidFill>
                            <a:schemeClr val="bg1"/>
                          </a:solidFill>
                          <a:effectLst/>
                          <a:latin typeface="+mj-ea"/>
                          <a:ea typeface="+mj-ea"/>
                        </a:rPr>
                        <a:t>4</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258823">
                <a:tc>
                  <a:txBody>
                    <a:bodyPr/>
                    <a:lstStyle/>
                    <a:p>
                      <a:pPr algn="l" latinLnBrk="1"/>
                      <a:r>
                        <a:rPr lang="en-US" altLang="zh-CN" sz="1600">
                          <a:solidFill>
                            <a:schemeClr val="bg1"/>
                          </a:solidFill>
                          <a:effectLst/>
                          <a:latin typeface="+mj-ea"/>
                          <a:ea typeface="+mj-ea"/>
                        </a:rPr>
                        <a:t>5</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258823">
                <a:tc>
                  <a:txBody>
                    <a:bodyPr/>
                    <a:lstStyle/>
                    <a:p>
                      <a:pPr algn="l" latinLnBrk="1"/>
                      <a:r>
                        <a:rPr lang="en-US" altLang="zh-CN" sz="1600">
                          <a:solidFill>
                            <a:schemeClr val="bg1"/>
                          </a:solidFill>
                          <a:effectLst/>
                          <a:latin typeface="+mj-ea"/>
                          <a:ea typeface="+mj-ea"/>
                        </a:rPr>
                        <a:t>6</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258823">
                <a:tc>
                  <a:txBody>
                    <a:bodyPr/>
                    <a:lstStyle/>
                    <a:p>
                      <a:pPr algn="l" latinLnBrk="1"/>
                      <a:r>
                        <a:rPr lang="en-US" altLang="zh-CN" sz="1600">
                          <a:solidFill>
                            <a:schemeClr val="bg1"/>
                          </a:solidFill>
                          <a:effectLst/>
                          <a:latin typeface="+mj-ea"/>
                          <a:ea typeface="+mj-ea"/>
                        </a:rPr>
                        <a:t>7</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258823">
                <a:tc>
                  <a:txBody>
                    <a:bodyPr/>
                    <a:lstStyle/>
                    <a:p>
                      <a:pPr algn="l" latinLnBrk="1"/>
                      <a:r>
                        <a:rPr lang="en-US" altLang="zh-CN" sz="1600">
                          <a:solidFill>
                            <a:schemeClr val="bg1"/>
                          </a:solidFill>
                          <a:effectLst/>
                          <a:latin typeface="+mj-ea"/>
                          <a:ea typeface="+mj-ea"/>
                        </a:rPr>
                        <a:t>8</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258823">
                <a:tc>
                  <a:txBody>
                    <a:bodyPr/>
                    <a:lstStyle/>
                    <a:p>
                      <a:pPr algn="l" latinLnBrk="1"/>
                      <a:r>
                        <a:rPr lang="en-US" altLang="zh-CN" sz="1600">
                          <a:solidFill>
                            <a:schemeClr val="bg1"/>
                          </a:solidFill>
                          <a:effectLst/>
                          <a:latin typeface="+mj-ea"/>
                          <a:ea typeface="+mj-ea"/>
                        </a:rPr>
                        <a:t>9</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258823">
                <a:tc>
                  <a:txBody>
                    <a:bodyPr/>
                    <a:lstStyle/>
                    <a:p>
                      <a:pPr algn="l" latinLnBrk="1"/>
                      <a:r>
                        <a:rPr lang="en-US" altLang="zh-CN" sz="1600">
                          <a:solidFill>
                            <a:schemeClr val="bg1"/>
                          </a:solidFill>
                          <a:effectLst/>
                          <a:latin typeface="+mj-ea"/>
                          <a:ea typeface="+mj-ea"/>
                        </a:rPr>
                        <a:t>10</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258823">
                <a:tc>
                  <a:txBody>
                    <a:bodyPr/>
                    <a:lstStyle/>
                    <a:p>
                      <a:pPr algn="l" latinLnBrk="1"/>
                      <a:r>
                        <a:rPr lang="en-US" altLang="zh-CN" sz="1600">
                          <a:solidFill>
                            <a:schemeClr val="bg1"/>
                          </a:solidFill>
                          <a:effectLst/>
                          <a:latin typeface="+mj-ea"/>
                          <a:ea typeface="+mj-ea"/>
                        </a:rPr>
                        <a:t>11</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258823">
                <a:tc>
                  <a:txBody>
                    <a:bodyPr/>
                    <a:lstStyle/>
                    <a:p>
                      <a:pPr algn="l" latinLnBrk="1"/>
                      <a:r>
                        <a:rPr lang="en-US" altLang="zh-CN" sz="1600">
                          <a:solidFill>
                            <a:schemeClr val="bg1"/>
                          </a:solidFill>
                          <a:effectLst/>
                          <a:latin typeface="+mj-ea"/>
                          <a:ea typeface="+mj-ea"/>
                        </a:rPr>
                        <a:t>12</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258823">
                <a:tc>
                  <a:txBody>
                    <a:bodyPr/>
                    <a:lstStyle/>
                    <a:p>
                      <a:pPr algn="l" latinLnBrk="1"/>
                      <a:r>
                        <a:rPr lang="en-US" altLang="zh-CN" sz="1600">
                          <a:solidFill>
                            <a:schemeClr val="bg1"/>
                          </a:solidFill>
                          <a:effectLst/>
                          <a:latin typeface="+mj-ea"/>
                          <a:ea typeface="+mj-ea"/>
                        </a:rPr>
                        <a:t>13</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258823">
                <a:tc>
                  <a:txBody>
                    <a:bodyPr/>
                    <a:lstStyle/>
                    <a:p>
                      <a:pPr algn="l" latinLnBrk="1"/>
                      <a:r>
                        <a:rPr lang="en-US" altLang="zh-CN" sz="1600">
                          <a:solidFill>
                            <a:schemeClr val="bg1"/>
                          </a:solidFill>
                          <a:effectLst/>
                          <a:latin typeface="+mj-ea"/>
                          <a:ea typeface="+mj-ea"/>
                        </a:rPr>
                        <a:t>14</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微软雅黑" panose="020B0503020204020204" pitchFamily="34" charset="-122"/>
                <a:ea typeface="微软雅黑" panose="020B0503020204020204" pitchFamily="34" charset="-122"/>
                <a:sym typeface="+mn-ea"/>
              </a:rPr>
              <a:t>按年龄划分</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17" name="文本框 16"/>
              <p:cNvSpPr txBox="1"/>
              <p:nvPr/>
            </p:nvSpPr>
            <p:spPr>
              <a:xfrm>
                <a:off x="571812" y="3245735"/>
                <a:ext cx="7720181" cy="616964"/>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𝐴</m:t>
                            </m:r>
                          </m:e>
                          <m:sub>
                            <m:r>
                              <a:rPr lang="en-US" altLang="zh-CN" i="1">
                                <a:latin typeface="Cambria Math" panose="02040503050406030204" pitchFamily="18" charset="0"/>
                                <a:ea typeface="微软雅黑" panose="020B0503020204020204" pitchFamily="34" charset="-122"/>
                              </a:rPr>
                              <m:t>1</m:t>
                            </m:r>
                          </m:sub>
                        </m:sSub>
                        <m:r>
                          <a:rPr lang="en-US" altLang="zh-CN" i="1">
                            <a:latin typeface="Cambria Math" panose="02040503050406030204" pitchFamily="18" charset="0"/>
                            <a:ea typeface="微软雅黑" panose="020B0503020204020204" pitchFamily="34" charset="-122"/>
                          </a:rPr>
                          <m:t>=</m:t>
                        </m:r>
                        <m:r>
                          <a:rPr lang="zh-CN" altLang="en-US" i="1">
                            <a:latin typeface="Cambria Math" panose="02040503050406030204" pitchFamily="18" charset="0"/>
                            <a:ea typeface="微软雅黑" panose="020B0503020204020204" pitchFamily="34" charset="-122"/>
                          </a:rPr>
                          <m:t>青年</m:t>
                        </m:r>
                      </m:e>
                    </m:d>
                    <m:r>
                      <a:rPr lang="en-US" altLang="zh-CN" b="0"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m:t>
                    </m:r>
                    <m:f>
                      <m:fPr>
                        <m:ctrlPr>
                          <a:rPr lang="en-US" altLang="zh-CN" i="1" smtClean="0">
                            <a:latin typeface="Cambria Math" panose="02040503050406030204" pitchFamily="18" charset="0"/>
                            <a:ea typeface="微软雅黑" panose="020B0503020204020204" pitchFamily="34" charset="-122"/>
                          </a:rPr>
                        </m:ctrlPr>
                      </m:fPr>
                      <m:num>
                        <m:r>
                          <a:rPr lang="en-US" altLang="zh-CN" i="1" smtClean="0">
                            <a:latin typeface="Cambria Math" panose="02040503050406030204" pitchFamily="18" charset="0"/>
                            <a:ea typeface="微软雅黑" panose="020B0503020204020204" pitchFamily="34" charset="-122"/>
                          </a:rPr>
                          <m:t>2</m:t>
                        </m:r>
                      </m:num>
                      <m:den>
                        <m:r>
                          <a:rPr lang="en-US" altLang="zh-CN" b="0" i="1" smtClean="0">
                            <a:latin typeface="Cambria Math" panose="02040503050406030204" pitchFamily="18" charset="0"/>
                            <a:ea typeface="微软雅黑" panose="020B0503020204020204" pitchFamily="34" charset="-122"/>
                          </a:rPr>
                          <m:t>5</m:t>
                        </m:r>
                      </m:den>
                    </m:f>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𝑙𝑜𝑔</m:t>
                        </m:r>
                      </m:e>
                      <m:sub>
                        <m:r>
                          <a:rPr lang="en-US" altLang="zh-CN" i="1">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2</m:t>
                        </m:r>
                      </m:num>
                      <m:den>
                        <m:r>
                          <a:rPr lang="en-US" altLang="zh-CN" i="1">
                            <a:latin typeface="Cambria Math" panose="02040503050406030204" pitchFamily="18" charset="0"/>
                            <a:ea typeface="微软雅黑" panose="020B0503020204020204" pitchFamily="34" charset="-122"/>
                          </a:rPr>
                          <m:t>5</m:t>
                        </m:r>
                      </m:den>
                    </m:f>
                  </m:oMath>
                </a14:m>
                <a:r>
                  <a:rPr lang="en-US" altLang="zh-CN" dirty="0">
                    <a:ea typeface="微软雅黑" panose="020B0503020204020204" pitchFamily="34" charset="-122"/>
                  </a:rPr>
                  <a:t> </a:t>
                </a:r>
                <a14:m>
                  <m:oMath xmlns:m="http://schemas.openxmlformats.org/officeDocument/2006/math">
                    <m:r>
                      <a:rPr lang="en-US" altLang="zh-CN" i="1" smtClean="0">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r>
                          <a:rPr lang="en-US" altLang="zh-CN" i="1" smtClean="0">
                            <a:latin typeface="Cambria Math" panose="02040503050406030204" pitchFamily="18" charset="0"/>
                            <a:ea typeface="微软雅黑" panose="020B0503020204020204" pitchFamily="34" charset="-122"/>
                          </a:rPr>
                          <m:t>3</m:t>
                        </m:r>
                      </m:num>
                      <m:den>
                        <m:r>
                          <a:rPr lang="en-US" altLang="zh-CN" i="1">
                            <a:latin typeface="Cambria Math" panose="02040503050406030204" pitchFamily="18" charset="0"/>
                            <a:ea typeface="微软雅黑" panose="020B0503020204020204" pitchFamily="34" charset="-122"/>
                          </a:rPr>
                          <m:t>5</m:t>
                        </m:r>
                      </m:den>
                    </m:f>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𝑙𝑜𝑔</m:t>
                        </m:r>
                      </m:e>
                      <m:sub>
                        <m:r>
                          <a:rPr lang="en-US" altLang="zh-CN" i="1">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3</m:t>
                            </m:r>
                          </m:e>
                        </m:d>
                      </m:num>
                      <m:den>
                        <m:r>
                          <a:rPr lang="en-US" altLang="zh-CN" i="1">
                            <a:latin typeface="Cambria Math" panose="02040503050406030204" pitchFamily="18" charset="0"/>
                            <a:ea typeface="微软雅黑" panose="020B0503020204020204" pitchFamily="34" charset="-122"/>
                          </a:rPr>
                          <m:t>5</m:t>
                        </m:r>
                      </m:den>
                    </m:f>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0.971</m:t>
                    </m:r>
                  </m:oMath>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571812" y="3245735"/>
                <a:ext cx="7720181" cy="616964"/>
              </a:xfrm>
              <a:prstGeom prst="rect">
                <a:avLst/>
              </a:prstGeom>
              <a:blipFill rotWithShape="1">
                <a:blip r:embed="rId5"/>
                <a:stretch>
                  <a:fillRect l="-4" t="-41" r="2" b="102"/>
                </a:stretch>
              </a:blipFill>
            </p:spPr>
            <p:txBody>
              <a:bodyPr/>
              <a:lstStyle/>
              <a:p>
                <a:r>
                  <a:rPr lang="zh-CN" altLang="en-US">
                    <a:noFill/>
                  </a:rPr>
                  <a:t> </a:t>
                </a:r>
              </a:p>
            </p:txBody>
          </p:sp>
        </mc:Fallback>
      </mc:AlternateContent>
      <p:graphicFrame>
        <p:nvGraphicFramePr>
          <p:cNvPr id="11" name="表格 10"/>
          <p:cNvGraphicFramePr>
            <a:graphicFrameLocks noGrp="1"/>
          </p:cNvGraphicFramePr>
          <p:nvPr>
            <p:custDataLst>
              <p:tags r:id="rId1"/>
            </p:custDataLst>
          </p:nvPr>
        </p:nvGraphicFramePr>
        <p:xfrm>
          <a:off x="2929435" y="1476509"/>
          <a:ext cx="3195955" cy="1331148"/>
        </p:xfrm>
        <a:graphic>
          <a:graphicData uri="http://schemas.openxmlformats.org/drawingml/2006/table">
            <a:tbl>
              <a:tblPr firstRow="1" bandRow="1">
                <a:tableStyleId>{8A107856-5554-42FB-B03E-39F5DBC370BA}</a:tableStyleId>
              </a:tblPr>
              <a:tblGrid>
                <a:gridCol w="660400">
                  <a:extLst>
                    <a:ext uri="{9D8B030D-6E8A-4147-A177-3AD203B41FA5}">
                      <a16:colId xmlns:a16="http://schemas.microsoft.com/office/drawing/2014/main" val="20000"/>
                    </a:ext>
                  </a:extLst>
                </a:gridCol>
                <a:gridCol w="612140">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498475">
                  <a:extLst>
                    <a:ext uri="{9D8B030D-6E8A-4147-A177-3AD203B41FA5}">
                      <a16:colId xmlns:a16="http://schemas.microsoft.com/office/drawing/2014/main" val="20003"/>
                    </a:ext>
                  </a:extLst>
                </a:gridCol>
                <a:gridCol w="951865">
                  <a:extLst>
                    <a:ext uri="{9D8B030D-6E8A-4147-A177-3AD203B41FA5}">
                      <a16:colId xmlns:a16="http://schemas.microsoft.com/office/drawing/2014/main" val="20004"/>
                    </a:ext>
                  </a:extLst>
                </a:gridCol>
              </a:tblGrid>
              <a:tr h="332787">
                <a:tc>
                  <a:txBody>
                    <a:bodyPr/>
                    <a:lstStyle/>
                    <a:p>
                      <a:pPr algn="l" latinLnBrk="1"/>
                      <a:r>
                        <a:rPr lang="zh-CN" altLang="en-US" sz="1600" b="0">
                          <a:solidFill>
                            <a:schemeClr val="bg1"/>
                          </a:solidFill>
                          <a:effectLst/>
                          <a:latin typeface="+mj-ea"/>
                          <a:ea typeface="+mj-ea"/>
                        </a:rPr>
                        <a:t>年龄</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数量</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是</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否</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信息熵</a:t>
                      </a:r>
                    </a:p>
                  </a:txBody>
                  <a:tcPr marL="76223" marR="76223" marT="38111" marB="38111">
                    <a:solidFill>
                      <a:srgbClr val="0066CC"/>
                    </a:solidFill>
                  </a:tcPr>
                </a:tc>
                <a:extLst>
                  <a:ext uri="{0D108BD9-81ED-4DB2-BD59-A6C34878D82A}">
                    <a16:rowId xmlns:a16="http://schemas.microsoft.com/office/drawing/2014/main" val="10000"/>
                  </a:ext>
                </a:extLst>
              </a:tr>
              <a:tr h="332787">
                <a:tc>
                  <a:txBody>
                    <a:bodyPr/>
                    <a:lstStyle/>
                    <a:p>
                      <a:pPr algn="l" latinLnBrk="1"/>
                      <a:r>
                        <a:rPr lang="zh-CN" altLang="en-US" sz="1600" b="0">
                          <a:solidFill>
                            <a:schemeClr val="bg1"/>
                          </a:solidFill>
                          <a:effectLst/>
                          <a:latin typeface="+mj-ea"/>
                          <a:ea typeface="+mj-ea"/>
                        </a:rPr>
                        <a:t>青年</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5</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2</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3</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0.9710</a:t>
                      </a:r>
                    </a:p>
                  </a:txBody>
                  <a:tcPr marL="76223" marR="76223" marT="38111" marB="38111">
                    <a:solidFill>
                      <a:srgbClr val="0066CC"/>
                    </a:solidFill>
                  </a:tcPr>
                </a:tc>
                <a:extLst>
                  <a:ext uri="{0D108BD9-81ED-4DB2-BD59-A6C34878D82A}">
                    <a16:rowId xmlns:a16="http://schemas.microsoft.com/office/drawing/2014/main" val="10001"/>
                  </a:ext>
                </a:extLst>
              </a:tr>
              <a:tr h="332787">
                <a:tc>
                  <a:txBody>
                    <a:bodyPr/>
                    <a:lstStyle/>
                    <a:p>
                      <a:pPr algn="l" latinLnBrk="1"/>
                      <a:r>
                        <a:rPr lang="zh-CN" altLang="en-US" sz="1600" b="0">
                          <a:solidFill>
                            <a:schemeClr val="bg1"/>
                          </a:solidFill>
                          <a:effectLst/>
                          <a:latin typeface="+mj-ea"/>
                          <a:ea typeface="+mj-ea"/>
                        </a:rPr>
                        <a:t>中年</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5</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3</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2</a:t>
                      </a:r>
                    </a:p>
                  </a:txBody>
                  <a:tcPr marL="76223" marR="76223" marT="38111" marB="38111">
                    <a:solidFill>
                      <a:srgbClr val="0066CC"/>
                    </a:solidFill>
                  </a:tcPr>
                </a:tc>
                <a:tc>
                  <a:txBody>
                    <a:bodyPr/>
                    <a:lstStyle/>
                    <a:p>
                      <a:pPr algn="l" latinLnBrk="1"/>
                      <a:r>
                        <a:rPr lang="zh-CN" altLang="en-US" sz="1600" b="0" kern="1200">
                          <a:solidFill>
                            <a:schemeClr val="bg1"/>
                          </a:solidFill>
                          <a:effectLst/>
                          <a:latin typeface="+mj-ea"/>
                          <a:ea typeface="+mj-ea"/>
                          <a:cs typeface="+mn-cs"/>
                        </a:rPr>
                        <a:t>0.9710</a:t>
                      </a:r>
                      <a:endParaRPr lang="zh-CN" altLang="en-US" sz="1600" b="0" kern="1200">
                        <a:solidFill>
                          <a:schemeClr val="bg1"/>
                        </a:solidFill>
                        <a:effectLst/>
                        <a:latin typeface="+mj-ea"/>
                        <a:ea typeface="+mj-ea"/>
                      </a:endParaRPr>
                    </a:p>
                  </a:txBody>
                  <a:tcPr marL="76223" marR="76223" marT="38111" marB="38111">
                    <a:solidFill>
                      <a:srgbClr val="0066CC"/>
                    </a:solidFill>
                  </a:tcPr>
                </a:tc>
                <a:extLst>
                  <a:ext uri="{0D108BD9-81ED-4DB2-BD59-A6C34878D82A}">
                    <a16:rowId xmlns:a16="http://schemas.microsoft.com/office/drawing/2014/main" val="10002"/>
                  </a:ext>
                </a:extLst>
              </a:tr>
              <a:tr h="332787">
                <a:tc>
                  <a:txBody>
                    <a:bodyPr/>
                    <a:lstStyle/>
                    <a:p>
                      <a:pPr algn="l" latinLnBrk="1"/>
                      <a:r>
                        <a:rPr lang="zh-CN" altLang="en-US" sz="1600" b="0">
                          <a:solidFill>
                            <a:schemeClr val="bg1"/>
                          </a:solidFill>
                          <a:effectLst/>
                          <a:latin typeface="+mj-ea"/>
                          <a:ea typeface="+mj-ea"/>
                        </a:rPr>
                        <a:t>老年</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5</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4</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1</a:t>
                      </a: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0.7219</a:t>
                      </a:r>
                    </a:p>
                  </a:txBody>
                  <a:tcPr marL="76223" marR="76223" marT="38111" marB="38111">
                    <a:solidFill>
                      <a:srgbClr val="0066CC"/>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592626" y="4106209"/>
                <a:ext cx="7720181" cy="616964"/>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𝐴</m:t>
                            </m:r>
                          </m:e>
                          <m:sub>
                            <m:r>
                              <a:rPr lang="en-US" altLang="zh-CN" i="1">
                                <a:latin typeface="Cambria Math" panose="02040503050406030204" pitchFamily="18" charset="0"/>
                                <a:ea typeface="微软雅黑" panose="020B0503020204020204" pitchFamily="34" charset="-122"/>
                              </a:rPr>
                              <m:t>1</m:t>
                            </m:r>
                          </m:sub>
                        </m:sSub>
                        <m:r>
                          <a:rPr lang="en-US" altLang="zh-CN" i="1">
                            <a:latin typeface="Cambria Math" panose="02040503050406030204" pitchFamily="18" charset="0"/>
                            <a:ea typeface="微软雅黑" panose="020B0503020204020204" pitchFamily="34" charset="-122"/>
                          </a:rPr>
                          <m:t>=</m:t>
                        </m:r>
                        <m:r>
                          <a:rPr lang="zh-CN" altLang="en-US" i="1">
                            <a:latin typeface="Cambria Math" panose="02040503050406030204" pitchFamily="18" charset="0"/>
                            <a:ea typeface="微软雅黑" panose="020B0503020204020204" pitchFamily="34" charset="-122"/>
                          </a:rPr>
                          <m:t>中年</m:t>
                        </m:r>
                      </m:e>
                    </m:d>
                    <m:r>
                      <a:rPr lang="en-US" altLang="zh-CN" b="0"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r>
                          <a:rPr lang="en-US" altLang="zh-CN" i="1" smtClean="0">
                            <a:latin typeface="Cambria Math" panose="02040503050406030204" pitchFamily="18" charset="0"/>
                            <a:ea typeface="微软雅黑" panose="020B0503020204020204" pitchFamily="34" charset="-122"/>
                          </a:rPr>
                          <m:t>3</m:t>
                        </m:r>
                      </m:num>
                      <m:den>
                        <m:r>
                          <a:rPr lang="en-US" altLang="zh-CN" b="0" i="1" smtClean="0">
                            <a:latin typeface="Cambria Math" panose="02040503050406030204" pitchFamily="18" charset="0"/>
                            <a:ea typeface="微软雅黑" panose="020B0503020204020204" pitchFamily="34" charset="-122"/>
                          </a:rPr>
                          <m:t>5</m:t>
                        </m:r>
                      </m:den>
                    </m:f>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𝑙𝑜𝑔</m:t>
                        </m:r>
                      </m:e>
                      <m:sub>
                        <m:r>
                          <a:rPr lang="en-US" altLang="zh-CN" i="1">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3</m:t>
                            </m:r>
                          </m:e>
                        </m:d>
                      </m:num>
                      <m:den>
                        <m:r>
                          <a:rPr lang="en-US" altLang="zh-CN" i="1">
                            <a:latin typeface="Cambria Math" panose="02040503050406030204" pitchFamily="18" charset="0"/>
                            <a:ea typeface="微软雅黑" panose="020B0503020204020204" pitchFamily="34" charset="-122"/>
                          </a:rPr>
                          <m:t>5</m:t>
                        </m:r>
                      </m:den>
                    </m:f>
                  </m:oMath>
                </a14:m>
                <a:r>
                  <a:rPr lang="en-US" altLang="zh-CN" dirty="0">
                    <a:ea typeface="微软雅黑" panose="020B0503020204020204" pitchFamily="34" charset="-122"/>
                  </a:rPr>
                  <a:t> </a:t>
                </a:r>
                <a14:m>
                  <m:oMath xmlns:m="http://schemas.openxmlformats.org/officeDocument/2006/math">
                    <m:r>
                      <a:rPr lang="en-US" altLang="zh-CN" i="1">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r>
                          <a:rPr lang="en-US" altLang="zh-CN" i="1" smtClean="0">
                            <a:latin typeface="Cambria Math" panose="02040503050406030204" pitchFamily="18" charset="0"/>
                            <a:ea typeface="微软雅黑" panose="020B0503020204020204" pitchFamily="34" charset="-122"/>
                          </a:rPr>
                          <m:t>2</m:t>
                        </m:r>
                      </m:num>
                      <m:den>
                        <m:r>
                          <a:rPr lang="en-US" altLang="zh-CN" i="1">
                            <a:latin typeface="Cambria Math" panose="02040503050406030204" pitchFamily="18" charset="0"/>
                            <a:ea typeface="微软雅黑" panose="020B0503020204020204" pitchFamily="34" charset="-122"/>
                          </a:rPr>
                          <m:t>5</m:t>
                        </m:r>
                      </m:den>
                    </m:f>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𝑙𝑜𝑔</m:t>
                        </m:r>
                      </m:e>
                      <m:sub>
                        <m:r>
                          <a:rPr lang="en-US" altLang="zh-CN" i="1">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r>
                          <a:rPr lang="en-US" altLang="zh-CN" i="1" smtClean="0">
                            <a:latin typeface="Cambria Math" panose="02040503050406030204" pitchFamily="18" charset="0"/>
                            <a:ea typeface="微软雅黑" panose="020B0503020204020204" pitchFamily="34" charset="-122"/>
                          </a:rPr>
                          <m:t>2</m:t>
                        </m:r>
                      </m:num>
                      <m:den>
                        <m:r>
                          <a:rPr lang="en-US" altLang="zh-CN" i="1">
                            <a:latin typeface="Cambria Math" panose="02040503050406030204" pitchFamily="18" charset="0"/>
                            <a:ea typeface="微软雅黑" panose="020B0503020204020204" pitchFamily="34" charset="-122"/>
                          </a:rPr>
                          <m:t>5</m:t>
                        </m:r>
                      </m:den>
                    </m:f>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0.971</m:t>
                    </m:r>
                  </m:oMath>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592626" y="4106209"/>
                <a:ext cx="7720181" cy="616964"/>
              </a:xfrm>
              <a:prstGeom prst="rect">
                <a:avLst/>
              </a:prstGeom>
              <a:blipFill rotWithShape="1">
                <a:blip r:embed="rId6"/>
                <a:stretch>
                  <a:fillRect l="-2" t="-48" b="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92625" y="5024596"/>
                <a:ext cx="7720181" cy="616964"/>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𝐴</m:t>
                            </m:r>
                          </m:e>
                          <m:sub>
                            <m:r>
                              <a:rPr lang="en-US" altLang="zh-CN" i="1">
                                <a:latin typeface="Cambria Math" panose="02040503050406030204" pitchFamily="18" charset="0"/>
                                <a:ea typeface="微软雅黑" panose="020B0503020204020204" pitchFamily="34" charset="-122"/>
                              </a:rPr>
                              <m:t>1</m:t>
                            </m:r>
                          </m:sub>
                        </m:sSub>
                        <m:r>
                          <a:rPr lang="en-US" altLang="zh-CN" i="1">
                            <a:latin typeface="Cambria Math" panose="02040503050406030204" pitchFamily="18" charset="0"/>
                            <a:ea typeface="微软雅黑" panose="020B0503020204020204" pitchFamily="34" charset="-122"/>
                          </a:rPr>
                          <m:t>=</m:t>
                        </m:r>
                        <m:r>
                          <a:rPr lang="zh-CN" altLang="en-US" i="1">
                            <a:latin typeface="Cambria Math" panose="02040503050406030204" pitchFamily="18" charset="0"/>
                            <a:ea typeface="微软雅黑" panose="020B0503020204020204" pitchFamily="34" charset="-122"/>
                          </a:rPr>
                          <m:t>老年</m:t>
                        </m:r>
                      </m:e>
                    </m:d>
                    <m:r>
                      <a:rPr lang="en-US" altLang="zh-CN" b="0"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4</m:t>
                        </m:r>
                      </m:num>
                      <m:den>
                        <m:r>
                          <a:rPr lang="en-US" altLang="zh-CN" b="0" i="1" smtClean="0">
                            <a:latin typeface="Cambria Math" panose="02040503050406030204" pitchFamily="18" charset="0"/>
                            <a:ea typeface="微软雅黑" panose="020B0503020204020204" pitchFamily="34" charset="-122"/>
                          </a:rPr>
                          <m:t>5</m:t>
                        </m:r>
                      </m:den>
                    </m:f>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𝑙𝑜𝑔</m:t>
                        </m:r>
                      </m:e>
                      <m:sub>
                        <m:r>
                          <a:rPr lang="en-US" altLang="zh-CN" i="1">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r>
                          <a:rPr lang="en-US" altLang="zh-CN" i="1" smtClean="0">
                            <a:latin typeface="Cambria Math" panose="02040503050406030204" pitchFamily="18" charset="0"/>
                            <a:ea typeface="微软雅黑" panose="020B0503020204020204" pitchFamily="34" charset="-122"/>
                          </a:rPr>
                          <m:t>4</m:t>
                        </m:r>
                      </m:num>
                      <m:den>
                        <m:r>
                          <a:rPr lang="en-US" altLang="zh-CN" i="1">
                            <a:latin typeface="Cambria Math" panose="02040503050406030204" pitchFamily="18" charset="0"/>
                            <a:ea typeface="微软雅黑" panose="020B0503020204020204" pitchFamily="34" charset="-122"/>
                          </a:rPr>
                          <m:t>5</m:t>
                        </m:r>
                      </m:den>
                    </m:f>
                  </m:oMath>
                </a14:m>
                <a:r>
                  <a:rPr lang="en-US" altLang="zh-CN" dirty="0">
                    <a:ea typeface="微软雅黑" panose="020B0503020204020204" pitchFamily="34" charset="-122"/>
                  </a:rPr>
                  <a:t> </a:t>
                </a:r>
                <a14:m>
                  <m:oMath xmlns:m="http://schemas.openxmlformats.org/officeDocument/2006/math">
                    <m:r>
                      <a:rPr lang="en-US" altLang="zh-CN" i="1">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i="1">
                            <a:latin typeface="Cambria Math" panose="02040503050406030204" pitchFamily="18" charset="0"/>
                            <a:ea typeface="微软雅黑" panose="020B0503020204020204" pitchFamily="34" charset="-122"/>
                          </a:rPr>
                          <m:t>5</m:t>
                        </m:r>
                      </m:den>
                    </m:f>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𝑙𝑜𝑔</m:t>
                        </m:r>
                      </m:e>
                      <m:sub>
                        <m:r>
                          <a:rPr lang="en-US" altLang="zh-CN" i="1">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i="1">
                            <a:latin typeface="Cambria Math" panose="02040503050406030204" pitchFamily="18" charset="0"/>
                            <a:ea typeface="微软雅黑" panose="020B0503020204020204" pitchFamily="34" charset="-122"/>
                          </a:rPr>
                          <m:t>5</m:t>
                        </m:r>
                      </m:den>
                    </m:f>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0.7219</m:t>
                    </m:r>
                  </m:oMath>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92625" y="5024596"/>
                <a:ext cx="7720181" cy="616964"/>
              </a:xfrm>
              <a:prstGeom prst="rect">
                <a:avLst/>
              </a:prstGeom>
              <a:blipFill rotWithShape="1">
                <a:blip r:embed="rId7"/>
                <a:stretch>
                  <a:fillRect l="-2" t="-77" b="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custDataLst>
                  <p:tags r:id="rId2"/>
                </p:custDataLst>
              </p:nvPr>
            </p:nvGraphicFramePr>
            <p:xfrm>
              <a:off x="6283428" y="1470431"/>
              <a:ext cx="1722401" cy="1381266"/>
            </p:xfrm>
            <a:graphic>
              <a:graphicData uri="http://schemas.openxmlformats.org/drawingml/2006/table">
                <a:tbl>
                  <a:tblPr firstRow="1" bandRow="1">
                    <a:tableStyleId>{8A107856-5554-42FB-B03E-39F5DBC370BA}</a:tableStyleId>
                  </a:tblPr>
                  <a:tblGrid>
                    <a:gridCol w="550086">
                      <a:extLst>
                        <a:ext uri="{9D8B030D-6E8A-4147-A177-3AD203B41FA5}">
                          <a16:colId xmlns:a16="http://schemas.microsoft.com/office/drawing/2014/main" val="20000"/>
                        </a:ext>
                      </a:extLst>
                    </a:gridCol>
                    <a:gridCol w="1172315">
                      <a:extLst>
                        <a:ext uri="{9D8B030D-6E8A-4147-A177-3AD203B41FA5}">
                          <a16:colId xmlns:a16="http://schemas.microsoft.com/office/drawing/2014/main" val="20001"/>
                        </a:ext>
                      </a:extLst>
                    </a:gridCol>
                  </a:tblGrid>
                  <a:tr h="382905">
                    <a:tc>
                      <a:txBody>
                        <a:bodyPr/>
                        <a:lstStyle/>
                        <a:p>
                          <a:pPr algn="l" latinLnBrk="1"/>
                          <a14:m>
                            <m:oMathPara xmlns:m="http://schemas.openxmlformats.org/officeDocument/2006/math">
                              <m:oMathParaPr>
                                <m:jc m:val="centerGroup"/>
                              </m:oMathParaPr>
                              <m:oMath xmlns:m="http://schemas.openxmlformats.org/officeDocument/2006/math">
                                <m:sSub>
                                  <m:sSubPr>
                                    <m:ctrlPr>
                                      <a:rPr lang="zh-CN" altLang="en-US" sz="1600" b="0" i="1">
                                        <a:solidFill>
                                          <a:schemeClr val="bg1"/>
                                        </a:solidFill>
                                        <a:effectLst/>
                                        <a:latin typeface="Cambria Math" panose="02040503050406030204" pitchFamily="18" charset="0"/>
                                        <a:ea typeface="+mj-ea"/>
                                      </a:rPr>
                                    </m:ctrlPr>
                                  </m:sSubPr>
                                  <m:e>
                                    <m:r>
                                      <a:rPr lang="zh-CN" altLang="en-US" sz="1600" b="0">
                                        <a:solidFill>
                                          <a:schemeClr val="bg1"/>
                                        </a:solidFill>
                                        <a:effectLst/>
                                        <a:latin typeface="Cambria Math" panose="02040503050406030204" pitchFamily="18" charset="0"/>
                                        <a:ea typeface="+mj-ea"/>
                                      </a:rPr>
                                      <m:t>𝐴</m:t>
                                    </m:r>
                                  </m:e>
                                  <m:sub>
                                    <m:r>
                                      <a:rPr lang="zh-CN" altLang="en-US" sz="1600" b="0">
                                        <a:solidFill>
                                          <a:schemeClr val="bg1"/>
                                        </a:solidFill>
                                        <a:effectLst/>
                                        <a:latin typeface="Cambria Math" panose="02040503050406030204" pitchFamily="18" charset="0"/>
                                        <a:ea typeface="+mj-ea"/>
                                      </a:rPr>
                                      <m:t>1</m:t>
                                    </m:r>
                                  </m:sub>
                                </m:sSub>
                              </m:oMath>
                            </m:oMathPara>
                          </a14:m>
                          <a:endParaRPr lang="zh-CN" altLang="en-US" sz="1600" b="0">
                            <a:solidFill>
                              <a:schemeClr val="bg1"/>
                            </a:solidFill>
                            <a:effectLst/>
                            <a:latin typeface="+mj-ea"/>
                            <a:ea typeface="+mj-ea"/>
                          </a:endParaRP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年龄</a:t>
                          </a:r>
                        </a:p>
                      </a:txBody>
                      <a:tcPr marL="76223" marR="76223" marT="38111" marB="38111">
                        <a:solidFill>
                          <a:srgbClr val="0066CC"/>
                        </a:solidFill>
                      </a:tcPr>
                    </a:tc>
                    <a:extLst>
                      <a:ext uri="{0D108BD9-81ED-4DB2-BD59-A6C34878D82A}">
                        <a16:rowId xmlns:a16="http://schemas.microsoft.com/office/drawing/2014/main" val="10000"/>
                      </a:ext>
                    </a:extLst>
                  </a:tr>
                  <a:tr h="332787">
                    <a:tc>
                      <a:txBody>
                        <a:bodyPr/>
                        <a:lstStyle/>
                        <a:p>
                          <a:pPr algn="l" latinLnBrk="1"/>
                          <a14:m>
                            <m:oMathPara xmlns:m="http://schemas.openxmlformats.org/officeDocument/2006/math">
                              <m:oMathParaPr>
                                <m:jc m:val="centerGroup"/>
                              </m:oMathParaPr>
                              <m:oMath xmlns:m="http://schemas.openxmlformats.org/officeDocument/2006/math">
                                <m:sSub>
                                  <m:sSubPr>
                                    <m:ctrlPr>
                                      <a:rPr lang="zh-CN" altLang="en-US" sz="1600" i="1">
                                        <a:solidFill>
                                          <a:schemeClr val="bg1"/>
                                        </a:solidFill>
                                        <a:effectLst/>
                                        <a:latin typeface="Cambria Math" panose="02040503050406030204" pitchFamily="18" charset="0"/>
                                        <a:ea typeface="+mj-ea"/>
                                      </a:rPr>
                                    </m:ctrlPr>
                                  </m:sSubPr>
                                  <m:e>
                                    <m:r>
                                      <a:rPr lang="zh-CN" altLang="en-US" sz="1600">
                                        <a:solidFill>
                                          <a:schemeClr val="bg1"/>
                                        </a:solidFill>
                                        <a:effectLst/>
                                        <a:latin typeface="Cambria Math" panose="02040503050406030204" pitchFamily="18" charset="0"/>
                                        <a:ea typeface="+mj-ea"/>
                                      </a:rPr>
                                      <m:t>𝐴</m:t>
                                    </m:r>
                                  </m:e>
                                  <m:sub>
                                    <m:r>
                                      <a:rPr lang="zh-CN" altLang="en-US" sz="1600" b="0">
                                        <a:solidFill>
                                          <a:schemeClr val="bg1"/>
                                        </a:solidFill>
                                        <a:effectLst/>
                                        <a:latin typeface="Cambria Math" panose="02040503050406030204" pitchFamily="18" charset="0"/>
                                        <a:ea typeface="+mj-ea"/>
                                      </a:rPr>
                                      <m:t>2</m:t>
                                    </m:r>
                                  </m:sub>
                                </m:sSub>
                              </m:oMath>
                            </m:oMathPara>
                          </a14:m>
                          <a:endParaRPr lang="zh-CN" altLang="en-US" sz="1600" b="0">
                            <a:solidFill>
                              <a:schemeClr val="bg1"/>
                            </a:solidFill>
                            <a:effectLst/>
                            <a:latin typeface="+mj-ea"/>
                            <a:ea typeface="+mj-ea"/>
                          </a:endParaRP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有工作</a:t>
                          </a:r>
                        </a:p>
                      </a:txBody>
                      <a:tcPr marL="76223" marR="76223" marT="38111" marB="38111">
                        <a:solidFill>
                          <a:srgbClr val="0066CC"/>
                        </a:solidFill>
                      </a:tcPr>
                    </a:tc>
                    <a:extLst>
                      <a:ext uri="{0D108BD9-81ED-4DB2-BD59-A6C34878D82A}">
                        <a16:rowId xmlns:a16="http://schemas.microsoft.com/office/drawing/2014/main" val="10001"/>
                      </a:ext>
                    </a:extLst>
                  </a:tr>
                  <a:tr h="332787">
                    <a:tc>
                      <a:txBody>
                        <a:bodyPr/>
                        <a:lstStyle/>
                        <a:p>
                          <a:pPr algn="l" latinLnBrk="1"/>
                          <a14:m>
                            <m:oMathPara xmlns:m="http://schemas.openxmlformats.org/officeDocument/2006/math">
                              <m:oMathParaPr>
                                <m:jc m:val="centerGroup"/>
                              </m:oMathParaPr>
                              <m:oMath xmlns:m="http://schemas.openxmlformats.org/officeDocument/2006/math">
                                <m:sSub>
                                  <m:sSubPr>
                                    <m:ctrlPr>
                                      <a:rPr lang="zh-CN" altLang="en-US" sz="1600" i="1">
                                        <a:solidFill>
                                          <a:schemeClr val="bg1"/>
                                        </a:solidFill>
                                        <a:effectLst/>
                                        <a:latin typeface="Cambria Math" panose="02040503050406030204" pitchFamily="18" charset="0"/>
                                        <a:ea typeface="+mj-ea"/>
                                      </a:rPr>
                                    </m:ctrlPr>
                                  </m:sSubPr>
                                  <m:e>
                                    <m:r>
                                      <a:rPr lang="zh-CN" altLang="en-US" sz="1600">
                                        <a:solidFill>
                                          <a:schemeClr val="bg1"/>
                                        </a:solidFill>
                                        <a:effectLst/>
                                        <a:latin typeface="Cambria Math" panose="02040503050406030204" pitchFamily="18" charset="0"/>
                                        <a:ea typeface="+mj-ea"/>
                                      </a:rPr>
                                      <m:t>𝐴</m:t>
                                    </m:r>
                                  </m:e>
                                  <m:sub>
                                    <m:r>
                                      <a:rPr lang="zh-CN" altLang="en-US" sz="1600" b="0">
                                        <a:solidFill>
                                          <a:schemeClr val="bg1"/>
                                        </a:solidFill>
                                        <a:effectLst/>
                                        <a:latin typeface="Cambria Math" panose="02040503050406030204" pitchFamily="18" charset="0"/>
                                        <a:ea typeface="+mj-ea"/>
                                      </a:rPr>
                                      <m:t>3</m:t>
                                    </m:r>
                                  </m:sub>
                                </m:sSub>
                              </m:oMath>
                            </m:oMathPara>
                          </a14:m>
                          <a:endParaRPr lang="zh-CN" altLang="en-US" sz="1600" b="0">
                            <a:solidFill>
                              <a:schemeClr val="bg1"/>
                            </a:solidFill>
                            <a:effectLst/>
                            <a:latin typeface="+mj-ea"/>
                            <a:ea typeface="+mj-ea"/>
                          </a:endParaRPr>
                        </a:p>
                      </a:txBody>
                      <a:tcPr marL="76223" marR="76223" marT="38111" marB="38111">
                        <a:solidFill>
                          <a:srgbClr val="0066CC"/>
                        </a:solidFill>
                      </a:tcPr>
                    </a:tc>
                    <a:tc>
                      <a:txBody>
                        <a:bodyPr/>
                        <a:lstStyle/>
                        <a:p>
                          <a:pPr algn="l" latinLnBrk="1"/>
                          <a:r>
                            <a:rPr lang="zh-CN" altLang="en-US" sz="1600" b="0" kern="1200">
                              <a:solidFill>
                                <a:schemeClr val="bg1"/>
                              </a:solidFill>
                              <a:effectLst/>
                              <a:latin typeface="+mj-ea"/>
                              <a:ea typeface="+mj-ea"/>
                              <a:cs typeface="+mn-cs"/>
                            </a:rPr>
                            <a:t>有房子</a:t>
                          </a:r>
                          <a:endParaRPr lang="zh-CN" altLang="en-US" sz="1600" b="0" kern="1200">
                            <a:solidFill>
                              <a:schemeClr val="bg1"/>
                            </a:solidFill>
                            <a:effectLst/>
                            <a:latin typeface="+mj-ea"/>
                            <a:ea typeface="+mj-ea"/>
                          </a:endParaRPr>
                        </a:p>
                      </a:txBody>
                      <a:tcPr marL="76223" marR="76223" marT="38111" marB="38111">
                        <a:solidFill>
                          <a:srgbClr val="0066CC"/>
                        </a:solidFill>
                      </a:tcPr>
                    </a:tc>
                    <a:extLst>
                      <a:ext uri="{0D108BD9-81ED-4DB2-BD59-A6C34878D82A}">
                        <a16:rowId xmlns:a16="http://schemas.microsoft.com/office/drawing/2014/main" val="10002"/>
                      </a:ext>
                    </a:extLst>
                  </a:tr>
                  <a:tr h="332787">
                    <a:tc>
                      <a:txBody>
                        <a:bodyPr/>
                        <a:lstStyle/>
                        <a:p>
                          <a:pPr algn="l" latinLnBrk="1"/>
                          <a14:m>
                            <m:oMathPara xmlns:m="http://schemas.openxmlformats.org/officeDocument/2006/math">
                              <m:oMathParaPr>
                                <m:jc m:val="centerGroup"/>
                              </m:oMathParaPr>
                              <m:oMath xmlns:m="http://schemas.openxmlformats.org/officeDocument/2006/math">
                                <m:sSub>
                                  <m:sSubPr>
                                    <m:ctrlPr>
                                      <a:rPr lang="zh-CN" altLang="en-US" sz="1600" i="1">
                                        <a:solidFill>
                                          <a:schemeClr val="bg1"/>
                                        </a:solidFill>
                                        <a:effectLst/>
                                        <a:latin typeface="Cambria Math" panose="02040503050406030204" pitchFamily="18" charset="0"/>
                                        <a:ea typeface="+mj-ea"/>
                                      </a:rPr>
                                    </m:ctrlPr>
                                  </m:sSubPr>
                                  <m:e>
                                    <m:r>
                                      <a:rPr lang="zh-CN" altLang="en-US" sz="1600">
                                        <a:solidFill>
                                          <a:schemeClr val="bg1"/>
                                        </a:solidFill>
                                        <a:effectLst/>
                                        <a:latin typeface="Cambria Math" panose="02040503050406030204" pitchFamily="18" charset="0"/>
                                        <a:ea typeface="+mj-ea"/>
                                      </a:rPr>
                                      <m:t>𝐴</m:t>
                                    </m:r>
                                  </m:e>
                                  <m:sub>
                                    <m:r>
                                      <a:rPr lang="zh-CN" altLang="en-US" sz="1600" b="0">
                                        <a:solidFill>
                                          <a:schemeClr val="bg1"/>
                                        </a:solidFill>
                                        <a:effectLst/>
                                        <a:latin typeface="Cambria Math" panose="02040503050406030204" pitchFamily="18" charset="0"/>
                                        <a:ea typeface="+mj-ea"/>
                                      </a:rPr>
                                      <m:t>4</m:t>
                                    </m:r>
                                  </m:sub>
                                </m:sSub>
                              </m:oMath>
                            </m:oMathPara>
                          </a14:m>
                          <a:endParaRPr lang="zh-CN" altLang="en-US" sz="1600" b="0">
                            <a:solidFill>
                              <a:schemeClr val="bg1"/>
                            </a:solidFill>
                            <a:effectLst/>
                            <a:latin typeface="+mj-ea"/>
                            <a:ea typeface="+mj-ea"/>
                          </a:endParaRPr>
                        </a:p>
                      </a:txBody>
                      <a:tcPr marL="76223" marR="76223" marT="38111" marB="38111">
                        <a:solidFill>
                          <a:srgbClr val="0066CC"/>
                        </a:solidFill>
                      </a:tcPr>
                    </a:tc>
                    <a:tc>
                      <a:txBody>
                        <a:bodyPr/>
                        <a:lstStyle/>
                        <a:p>
                          <a:pPr algn="l" latinLnBrk="1"/>
                          <a:r>
                            <a:rPr lang="zh-CN" altLang="en-US" sz="1600" b="0">
                              <a:solidFill>
                                <a:schemeClr val="bg1"/>
                              </a:solidFill>
                              <a:effectLst/>
                              <a:latin typeface="+mj-ea"/>
                              <a:ea typeface="+mj-ea"/>
                            </a:rPr>
                            <a:t>信用</a:t>
                          </a:r>
                        </a:p>
                      </a:txBody>
                      <a:tcPr marL="76223" marR="76223" marT="38111" marB="38111">
                        <a:solidFill>
                          <a:srgbClr val="0066CC"/>
                        </a:solidFill>
                      </a:tcPr>
                    </a:tc>
                    <a:extLst>
                      <a:ext uri="{0D108BD9-81ED-4DB2-BD59-A6C34878D82A}">
                        <a16:rowId xmlns:a16="http://schemas.microsoft.com/office/drawing/2014/main" val="10003"/>
                      </a:ext>
                    </a:extLst>
                  </a:tr>
                </a:tbl>
              </a:graphicData>
            </a:graphic>
          </p:graphicFrame>
        </mc:Choice>
        <mc:Fallback xmlns="">
          <p:graphicFrame>
            <p:nvGraphicFramePr>
              <p:cNvPr id="2" name="表格 1"/>
              <p:cNvGraphicFramePr>
                <a:graphicFrameLocks noGrp="1"/>
              </p:cNvGraphicFramePr>
              <p:nvPr>
                <p:custDataLst>
                  <p:tags r:id="rId8"/>
                </p:custDataLst>
              </p:nvPr>
            </p:nvGraphicFramePr>
            <p:xfrm>
              <a:off x="6283428" y="1470431"/>
              <a:ext cx="1722401" cy="1381266"/>
            </p:xfrm>
            <a:graphic>
              <a:graphicData uri="http://schemas.openxmlformats.org/drawingml/2006/table">
                <a:tbl>
                  <a:tblPr firstRow="1" bandRow="1">
                    <a:tableStyleId>{8A107856-5554-42FB-B03E-39F5DBC370BA}</a:tableStyleId>
                  </a:tblPr>
                  <a:tblGrid>
                    <a:gridCol w="550086"/>
                    <a:gridCol w="1172315"/>
                  </a:tblGrid>
                  <a:tr h="409575">
                    <a:tc>
                      <a:txBody>
                        <a:bodyPr/>
                        <a:lstStyle/>
                        <a:p>
                          <a:endParaRPr lang="zh-CN"/>
                        </a:p>
                      </a:txBody>
                      <a:tcPr marL="76223" marR="76223" marT="38111" marB="38111">
                        <a:blipFill>
                          <a:blip r:embed="rId9"/>
                        </a:blipFill>
                      </a:tcPr>
                    </a:tc>
                    <a:tc>
                      <a:txBody>
                        <a:bodyPr/>
                        <a:p>
                          <a:pPr algn="l" latinLnBrk="1"/>
                          <a:r>
                            <a:rPr lang="zh-CN" altLang="en-US" sz="1600" b="0">
                              <a:solidFill>
                                <a:schemeClr val="bg1"/>
                              </a:solidFill>
                              <a:effectLst/>
                              <a:latin typeface="+mj-ea"/>
                              <a:ea typeface="+mj-ea"/>
                            </a:rPr>
                            <a:t>年龄</a:t>
                          </a:r>
                          <a:endParaRPr lang="zh-CN" altLang="en-US" sz="1600" b="0">
                            <a:solidFill>
                              <a:schemeClr val="bg1"/>
                            </a:solidFill>
                            <a:effectLst/>
                            <a:latin typeface="+mj-ea"/>
                            <a:ea typeface="+mj-ea"/>
                          </a:endParaRPr>
                        </a:p>
                      </a:txBody>
                      <a:tcPr marL="76223" marR="76223" marT="38111" marB="38111">
                        <a:solidFill>
                          <a:srgbClr val="0066CC"/>
                        </a:solidFill>
                      </a:tcPr>
                    </a:tc>
                  </a:tr>
                  <a:tr h="409575">
                    <a:tc>
                      <a:txBody>
                        <a:bodyPr/>
                        <a:lstStyle/>
                        <a:p>
                          <a:endParaRPr lang="zh-CN"/>
                        </a:p>
                      </a:txBody>
                      <a:tcPr marL="76223" marR="76223" marT="38111" marB="38111">
                        <a:blipFill>
                          <a:blip r:embed="rId9"/>
                        </a:blipFill>
                      </a:tcPr>
                    </a:tc>
                    <a:tc>
                      <a:txBody>
                        <a:bodyPr/>
                        <a:p>
                          <a:pPr algn="l" latinLnBrk="1"/>
                          <a:r>
                            <a:rPr lang="zh-CN" altLang="en-US" sz="1600" b="0">
                              <a:solidFill>
                                <a:schemeClr val="bg1"/>
                              </a:solidFill>
                              <a:effectLst/>
                              <a:latin typeface="+mj-ea"/>
                              <a:ea typeface="+mj-ea"/>
                            </a:rPr>
                            <a:t>有工作</a:t>
                          </a:r>
                          <a:endParaRPr lang="zh-CN" altLang="en-US" sz="1600" b="0">
                            <a:solidFill>
                              <a:schemeClr val="bg1"/>
                            </a:solidFill>
                            <a:effectLst/>
                            <a:latin typeface="+mj-ea"/>
                            <a:ea typeface="+mj-ea"/>
                          </a:endParaRPr>
                        </a:p>
                      </a:txBody>
                      <a:tcPr marL="76223" marR="76223" marT="38111" marB="38111">
                        <a:solidFill>
                          <a:srgbClr val="0066CC"/>
                        </a:solidFill>
                      </a:tcPr>
                    </a:tc>
                  </a:tr>
                  <a:tr h="409575">
                    <a:tc>
                      <a:txBody>
                        <a:bodyPr/>
                        <a:lstStyle/>
                        <a:p>
                          <a:endParaRPr lang="zh-CN"/>
                        </a:p>
                      </a:txBody>
                      <a:tcPr marL="76223" marR="76223" marT="38111" marB="38111">
                        <a:blipFill>
                          <a:blip r:embed="rId9"/>
                        </a:blipFill>
                      </a:tcPr>
                    </a:tc>
                    <a:tc>
                      <a:txBody>
                        <a:bodyPr/>
                        <a:p>
                          <a:pPr algn="l" latinLnBrk="1"/>
                          <a:r>
                            <a:rPr lang="zh-CN" altLang="en-US" sz="1600" b="0" kern="1200">
                              <a:solidFill>
                                <a:schemeClr val="bg1"/>
                              </a:solidFill>
                              <a:effectLst/>
                              <a:latin typeface="+mj-ea"/>
                              <a:ea typeface="+mj-ea"/>
                              <a:cs typeface="+mn-cs"/>
                            </a:rPr>
                            <a:t>有房子</a:t>
                          </a:r>
                          <a:endParaRPr lang="zh-CN" altLang="en-US" sz="1600" b="0" kern="1200">
                            <a:solidFill>
                              <a:schemeClr val="bg1"/>
                            </a:solidFill>
                            <a:effectLst/>
                            <a:latin typeface="+mj-ea"/>
                            <a:ea typeface="+mj-ea"/>
                          </a:endParaRPr>
                        </a:p>
                      </a:txBody>
                      <a:tcPr marL="76223" marR="76223" marT="38111" marB="38111">
                        <a:solidFill>
                          <a:srgbClr val="0066CC"/>
                        </a:solidFill>
                      </a:tcPr>
                    </a:tc>
                  </a:tr>
                  <a:tr h="409575">
                    <a:tc>
                      <a:txBody>
                        <a:bodyPr/>
                        <a:lstStyle/>
                        <a:p>
                          <a:endParaRPr lang="zh-CN"/>
                        </a:p>
                      </a:txBody>
                      <a:tcPr marL="76223" marR="76223" marT="38111" marB="38111">
                        <a:blipFill>
                          <a:blip r:embed="rId9"/>
                        </a:blipFill>
                      </a:tcPr>
                    </a:tc>
                    <a:tc>
                      <a:txBody>
                        <a:bodyPr/>
                        <a:p>
                          <a:pPr algn="l" latinLnBrk="1"/>
                          <a:r>
                            <a:rPr lang="zh-CN" altLang="en-US" sz="1600" b="0">
                              <a:solidFill>
                                <a:schemeClr val="bg1"/>
                              </a:solidFill>
                              <a:effectLst/>
                              <a:latin typeface="+mj-ea"/>
                              <a:ea typeface="+mj-ea"/>
                            </a:rPr>
                            <a:t>信用</a:t>
                          </a:r>
                          <a:endParaRPr lang="zh-CN" altLang="en-US" sz="1600" b="0">
                            <a:solidFill>
                              <a:schemeClr val="bg1"/>
                            </a:solidFill>
                            <a:effectLst/>
                            <a:latin typeface="+mj-ea"/>
                            <a:ea typeface="+mj-ea"/>
                          </a:endParaRPr>
                        </a:p>
                      </a:txBody>
                      <a:tcPr marL="76223" marR="76223" marT="38111" marB="38111">
                        <a:solidFill>
                          <a:srgbClr val="0066CC"/>
                        </a:solidFill>
                      </a:tcPr>
                    </a:tc>
                  </a:tr>
                </a:tbl>
              </a:graphicData>
            </a:graphic>
          </p:graphicFrame>
        </mc:Fallback>
      </mc:AlternateContent>
      <p:graphicFrame>
        <p:nvGraphicFramePr>
          <p:cNvPr id="12" name="表格 11"/>
          <p:cNvGraphicFramePr>
            <a:graphicFrameLocks noGrp="1"/>
          </p:cNvGraphicFramePr>
          <p:nvPr>
            <p:custDataLst>
              <p:tags r:id="rId3"/>
            </p:custDataLst>
          </p:nvPr>
        </p:nvGraphicFramePr>
        <p:xfrm>
          <a:off x="8164438" y="1644674"/>
          <a:ext cx="3955091" cy="4679840"/>
        </p:xfrm>
        <a:graphic>
          <a:graphicData uri="http://schemas.openxmlformats.org/drawingml/2006/table">
            <a:tbl>
              <a:tblPr>
                <a:tableStyleId>{5DA37D80-6434-44D0-A028-1B22A696006F}</a:tableStyleId>
              </a:tblPr>
              <a:tblGrid>
                <a:gridCol w="481965">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770890">
                  <a:extLst>
                    <a:ext uri="{9D8B030D-6E8A-4147-A177-3AD203B41FA5}">
                      <a16:colId xmlns:a16="http://schemas.microsoft.com/office/drawing/2014/main" val="20003"/>
                    </a:ext>
                  </a:extLst>
                </a:gridCol>
                <a:gridCol w="770566">
                  <a:extLst>
                    <a:ext uri="{9D8B030D-6E8A-4147-A177-3AD203B41FA5}">
                      <a16:colId xmlns:a16="http://schemas.microsoft.com/office/drawing/2014/main" val="20004"/>
                    </a:ext>
                  </a:extLst>
                </a:gridCol>
                <a:gridCol w="589915">
                  <a:extLst>
                    <a:ext uri="{9D8B030D-6E8A-4147-A177-3AD203B41FA5}">
                      <a16:colId xmlns:a16="http://schemas.microsoft.com/office/drawing/2014/main" val="20005"/>
                    </a:ext>
                  </a:extLst>
                </a:gridCol>
              </a:tblGrid>
              <a:tr h="131005">
                <a:tc>
                  <a:txBody>
                    <a:bodyPr/>
                    <a:lstStyle/>
                    <a:p>
                      <a:pPr algn="l" latinLnBrk="1"/>
                      <a:endParaRPr lang="en-US" altLang="zh-CN" sz="1600" dirty="0">
                        <a:solidFill>
                          <a:schemeClr val="bg1"/>
                        </a:solidFill>
                        <a:effectLst/>
                        <a:latin typeface="+mj-ea"/>
                        <a:ea typeface="+mj-ea"/>
                      </a:endParaRP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年龄</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有工作</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有房子</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信用</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131005">
                <a:tc>
                  <a:txBody>
                    <a:bodyPr/>
                    <a:lstStyle/>
                    <a:p>
                      <a:pPr algn="l" latinLnBrk="1"/>
                      <a:r>
                        <a:rPr lang="en-US" altLang="zh-CN" sz="1600" dirty="0">
                          <a:solidFill>
                            <a:schemeClr val="bg1"/>
                          </a:solidFill>
                          <a:effectLst/>
                          <a:latin typeface="+mj-ea"/>
                          <a:ea typeface="+mj-ea"/>
                        </a:rPr>
                        <a:t>0</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258823">
                <a:tc>
                  <a:txBody>
                    <a:bodyPr/>
                    <a:lstStyle/>
                    <a:p>
                      <a:pPr algn="l" latinLnBrk="1"/>
                      <a:r>
                        <a:rPr lang="en-US" altLang="zh-CN" sz="1600">
                          <a:solidFill>
                            <a:schemeClr val="bg1"/>
                          </a:solidFill>
                          <a:effectLst/>
                          <a:latin typeface="+mj-ea"/>
                          <a:ea typeface="+mj-ea"/>
                        </a:rPr>
                        <a:t>1</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258823">
                <a:tc>
                  <a:txBody>
                    <a:bodyPr/>
                    <a:lstStyle/>
                    <a:p>
                      <a:pPr algn="l" latinLnBrk="1"/>
                      <a:r>
                        <a:rPr lang="en-US" altLang="zh-CN" sz="1600">
                          <a:solidFill>
                            <a:schemeClr val="bg1"/>
                          </a:solidFill>
                          <a:effectLst/>
                          <a:latin typeface="+mj-ea"/>
                          <a:ea typeface="+mj-ea"/>
                        </a:rPr>
                        <a:t>2</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258823">
                <a:tc>
                  <a:txBody>
                    <a:bodyPr/>
                    <a:lstStyle/>
                    <a:p>
                      <a:pPr algn="l" latinLnBrk="1"/>
                      <a:r>
                        <a:rPr lang="en-US" altLang="zh-CN" sz="1600">
                          <a:solidFill>
                            <a:schemeClr val="bg1"/>
                          </a:solidFill>
                          <a:effectLst/>
                          <a:latin typeface="+mj-ea"/>
                          <a:ea typeface="+mj-ea"/>
                        </a:rPr>
                        <a:t>3</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258823">
                <a:tc>
                  <a:txBody>
                    <a:bodyPr/>
                    <a:lstStyle/>
                    <a:p>
                      <a:pPr algn="l" latinLnBrk="1"/>
                      <a:r>
                        <a:rPr lang="en-US" altLang="zh-CN" sz="1600">
                          <a:solidFill>
                            <a:schemeClr val="bg1"/>
                          </a:solidFill>
                          <a:effectLst/>
                          <a:latin typeface="+mj-ea"/>
                          <a:ea typeface="+mj-ea"/>
                        </a:rPr>
                        <a:t>4</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258823">
                <a:tc>
                  <a:txBody>
                    <a:bodyPr/>
                    <a:lstStyle/>
                    <a:p>
                      <a:pPr algn="l" latinLnBrk="1"/>
                      <a:r>
                        <a:rPr lang="en-US" altLang="zh-CN" sz="1600">
                          <a:solidFill>
                            <a:schemeClr val="bg1"/>
                          </a:solidFill>
                          <a:effectLst/>
                          <a:latin typeface="+mj-ea"/>
                          <a:ea typeface="+mj-ea"/>
                        </a:rPr>
                        <a:t>5</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258823">
                <a:tc>
                  <a:txBody>
                    <a:bodyPr/>
                    <a:lstStyle/>
                    <a:p>
                      <a:pPr algn="l" latinLnBrk="1"/>
                      <a:r>
                        <a:rPr lang="en-US" altLang="zh-CN" sz="1600">
                          <a:solidFill>
                            <a:schemeClr val="bg1"/>
                          </a:solidFill>
                          <a:effectLst/>
                          <a:latin typeface="+mj-ea"/>
                          <a:ea typeface="+mj-ea"/>
                        </a:rPr>
                        <a:t>6</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258823">
                <a:tc>
                  <a:txBody>
                    <a:bodyPr/>
                    <a:lstStyle/>
                    <a:p>
                      <a:pPr algn="l" latinLnBrk="1"/>
                      <a:r>
                        <a:rPr lang="en-US" altLang="zh-CN" sz="1600">
                          <a:solidFill>
                            <a:schemeClr val="bg1"/>
                          </a:solidFill>
                          <a:effectLst/>
                          <a:latin typeface="+mj-ea"/>
                          <a:ea typeface="+mj-ea"/>
                        </a:rPr>
                        <a:t>7</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258823">
                <a:tc>
                  <a:txBody>
                    <a:bodyPr/>
                    <a:lstStyle/>
                    <a:p>
                      <a:pPr algn="l" latinLnBrk="1"/>
                      <a:r>
                        <a:rPr lang="en-US" altLang="zh-CN" sz="1600">
                          <a:solidFill>
                            <a:schemeClr val="bg1"/>
                          </a:solidFill>
                          <a:effectLst/>
                          <a:latin typeface="+mj-ea"/>
                          <a:ea typeface="+mj-ea"/>
                        </a:rPr>
                        <a:t>8</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258823">
                <a:tc>
                  <a:txBody>
                    <a:bodyPr/>
                    <a:lstStyle/>
                    <a:p>
                      <a:pPr algn="l" latinLnBrk="1"/>
                      <a:r>
                        <a:rPr lang="en-US" altLang="zh-CN" sz="1600">
                          <a:solidFill>
                            <a:schemeClr val="bg1"/>
                          </a:solidFill>
                          <a:effectLst/>
                          <a:latin typeface="+mj-ea"/>
                          <a:ea typeface="+mj-ea"/>
                        </a:rPr>
                        <a:t>9</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258823">
                <a:tc>
                  <a:txBody>
                    <a:bodyPr/>
                    <a:lstStyle/>
                    <a:p>
                      <a:pPr algn="l" latinLnBrk="1"/>
                      <a:r>
                        <a:rPr lang="en-US" altLang="zh-CN" sz="1600">
                          <a:solidFill>
                            <a:schemeClr val="bg1"/>
                          </a:solidFill>
                          <a:effectLst/>
                          <a:latin typeface="+mj-ea"/>
                          <a:ea typeface="+mj-ea"/>
                        </a:rPr>
                        <a:t>10</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258823">
                <a:tc>
                  <a:txBody>
                    <a:bodyPr/>
                    <a:lstStyle/>
                    <a:p>
                      <a:pPr algn="l" latinLnBrk="1"/>
                      <a:r>
                        <a:rPr lang="en-US" altLang="zh-CN" sz="1600">
                          <a:solidFill>
                            <a:schemeClr val="bg1"/>
                          </a:solidFill>
                          <a:effectLst/>
                          <a:latin typeface="+mj-ea"/>
                          <a:ea typeface="+mj-ea"/>
                        </a:rPr>
                        <a:t>11</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258823">
                <a:tc>
                  <a:txBody>
                    <a:bodyPr/>
                    <a:lstStyle/>
                    <a:p>
                      <a:pPr algn="l" latinLnBrk="1"/>
                      <a:r>
                        <a:rPr lang="en-US" altLang="zh-CN" sz="1600">
                          <a:solidFill>
                            <a:schemeClr val="bg1"/>
                          </a:solidFill>
                          <a:effectLst/>
                          <a:latin typeface="+mj-ea"/>
                          <a:ea typeface="+mj-ea"/>
                        </a:rPr>
                        <a:t>12</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258823">
                <a:tc>
                  <a:txBody>
                    <a:bodyPr/>
                    <a:lstStyle/>
                    <a:p>
                      <a:pPr algn="l" latinLnBrk="1"/>
                      <a:r>
                        <a:rPr lang="en-US" altLang="zh-CN" sz="1600">
                          <a:solidFill>
                            <a:schemeClr val="bg1"/>
                          </a:solidFill>
                          <a:effectLst/>
                          <a:latin typeface="+mj-ea"/>
                          <a:ea typeface="+mj-ea"/>
                        </a:rPr>
                        <a:t>13</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258823">
                <a:tc>
                  <a:txBody>
                    <a:bodyPr/>
                    <a:lstStyle/>
                    <a:p>
                      <a:pPr algn="l" latinLnBrk="1"/>
                      <a:r>
                        <a:rPr lang="en-US" altLang="zh-CN" sz="1600">
                          <a:solidFill>
                            <a:schemeClr val="bg1"/>
                          </a:solidFill>
                          <a:effectLst/>
                          <a:latin typeface="+mj-ea"/>
                          <a:ea typeface="+mj-ea"/>
                        </a:rPr>
                        <a:t>14</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微软雅黑" panose="020B0503020204020204" pitchFamily="34" charset="-122"/>
                <a:ea typeface="微软雅黑" panose="020B0503020204020204" pitchFamily="34" charset="-122"/>
                <a:sym typeface="+mn-ea"/>
              </a:rPr>
              <a:t>条件熵</a:t>
            </a:r>
            <a:endParaRPr lang="en-US" altLang="zh-CN" b="1" dirty="0"/>
          </a:p>
          <a:p>
            <a:endParaRPr lang="zh-CN" altLang="en-US" dirty="0"/>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11" name="文本框 10"/>
              <p:cNvSpPr txBox="1"/>
              <p:nvPr/>
            </p:nvSpPr>
            <p:spPr>
              <a:xfrm>
                <a:off x="2162514" y="1251679"/>
                <a:ext cx="244829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e>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nary>
                        <m:naryPr>
                          <m:chr m:val="∑"/>
                          <m:ctrlPr>
                            <a:rPr lang="en-US" altLang="zh-CN" b="0"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𝑛</m:t>
                          </m:r>
                        </m:sup>
                        <m:e>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𝐷</m:t>
                                      </m:r>
                                    </m:e>
                                    <m:sub>
                                      <m:r>
                                        <a:rPr lang="en-US" altLang="zh-CN" b="0" i="1" smtClean="0">
                                          <a:latin typeface="Cambria Math" panose="02040503050406030204" pitchFamily="18" charset="0"/>
                                          <a:ea typeface="微软雅黑" panose="020B0503020204020204" pitchFamily="34" charset="-122"/>
                                        </a:rPr>
                                        <m:t>𝑖</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r>
                            <a:rPr lang="en-US" altLang="zh-CN" b="0" i="1" smtClean="0">
                              <a:latin typeface="Cambria Math" panose="02040503050406030204" pitchFamily="18" charset="0"/>
                              <a:ea typeface="微软雅黑" panose="020B0503020204020204" pitchFamily="34" charset="-122"/>
                            </a:rPr>
                            <m:t>𝐻</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𝐷</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e>
                      </m:nary>
                    </m:oMath>
                  </m:oMathPara>
                </a14:m>
                <a:endParaRPr lang="zh-CN" altLang="en-US" dirty="0">
                  <a:ea typeface="微软雅黑" panose="020B0503020204020204" pitchFamily="34"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2162514" y="1251679"/>
                <a:ext cx="2448298" cy="756233"/>
              </a:xfrm>
              <a:prstGeom prst="rect">
                <a:avLst/>
              </a:prstGeom>
              <a:blipFill rotWithShape="1">
                <a:blip r:embed="rId3"/>
                <a:stretch>
                  <a:fillRect l="-14" t="-12" r="-31328" b="-319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288719" y="2465592"/>
                <a:ext cx="4841966" cy="460375"/>
              </a:xfrm>
              <a:prstGeom prst="rect">
                <a:avLst/>
              </a:prstGeom>
              <a:noFill/>
            </p:spPr>
            <p:txBody>
              <a:bodyPr wrap="square" rtlCol="0">
                <a:spAutoFit/>
              </a:bodyPr>
              <a:lstStyle/>
              <a:p>
                <a:r>
                  <a:rPr lang="zh-CN" altLang="en-US" dirty="0">
                    <a:ea typeface="微软雅黑" panose="020B0503020204020204" pitchFamily="34" charset="-122"/>
                  </a:rPr>
                  <a:t>其中，</a:t>
                </a:r>
                <a14:m>
                  <m:oMath xmlns:m="http://schemas.openxmlformats.org/officeDocument/2006/math">
                    <m:r>
                      <a:rPr lang="en-US" altLang="zh-CN" i="1">
                        <a:latin typeface="Cambria Math" panose="02040503050406030204" pitchFamily="18" charset="0"/>
                        <a:ea typeface="微软雅黑" panose="020B0503020204020204" pitchFamily="34" charset="-122"/>
                      </a:rPr>
                      <m:t>𝐷</m:t>
                    </m:r>
                  </m:oMath>
                </a14:m>
                <a:r>
                  <a:rPr lang="zh-CN" altLang="en-US" dirty="0">
                    <a:sym typeface="+mn-ea"/>
                  </a:rPr>
                  <a:t>是数据集，</a:t>
                </a:r>
                <a:r>
                  <a:rPr lang="en-US" altLang="zh-CN" i="1" dirty="0">
                    <a:ea typeface="微软雅黑" panose="020B0503020204020204" pitchFamily="34" charset="-122"/>
                  </a:rPr>
                  <a:t>A</a:t>
                </a:r>
                <a:r>
                  <a:rPr lang="zh-CN" altLang="en-US" dirty="0">
                    <a:ea typeface="微软雅黑" panose="020B0503020204020204" pitchFamily="34" charset="-122"/>
                  </a:rPr>
                  <a:t>是特征。</a:t>
                </a:r>
              </a:p>
            </p:txBody>
          </p:sp>
        </mc:Choice>
        <mc:Fallback xmlns="">
          <p:sp>
            <p:nvSpPr>
              <p:cNvPr id="24" name="文本框 23"/>
              <p:cNvSpPr txBox="1">
                <a:spLocks noRot="1" noChangeAspect="1" noMove="1" noResize="1" noEditPoints="1" noAdjustHandles="1" noChangeArrowheads="1" noChangeShapeType="1" noTextEdit="1"/>
              </p:cNvSpPr>
              <p:nvPr/>
            </p:nvSpPr>
            <p:spPr>
              <a:xfrm>
                <a:off x="288719" y="2465592"/>
                <a:ext cx="4841966" cy="460375"/>
              </a:xfrm>
              <a:prstGeom prst="rect">
                <a:avLst/>
              </a:prstGeom>
              <a:blipFill rotWithShape="1">
                <a:blip r:embed="rId4"/>
                <a:stretch>
                  <a:fillRect l="-9" t="-113" r="11" b="1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366467" y="3384901"/>
                <a:ext cx="4244345" cy="14698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e>
                          <m:r>
                            <a:rPr lang="zh-CN" altLang="en-US" i="1">
                              <a:latin typeface="Cambria Math" panose="02040503050406030204" pitchFamily="18" charset="0"/>
                              <a:ea typeface="微软雅黑" panose="020B0503020204020204" pitchFamily="34" charset="-122"/>
                            </a:rPr>
                            <m:t>年龄</m:t>
                          </m:r>
                        </m:e>
                      </m:d>
                      <m:r>
                        <a:rPr lang="en-US" altLang="zh-CN" b="0" i="1" smtClean="0">
                          <a:latin typeface="Cambria Math" panose="02040503050406030204" pitchFamily="18" charset="0"/>
                          <a:ea typeface="微软雅黑" panose="020B0503020204020204" pitchFamily="34" charset="-122"/>
                        </a:rPr>
                        <m:t>=</m:t>
                      </m:r>
                      <m:nary>
                        <m:naryPr>
                          <m:chr m:val="∑"/>
                          <m:ctrlPr>
                            <a:rPr lang="en-US" altLang="zh-CN" b="0"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𝑛</m:t>
                          </m:r>
                        </m:sup>
                        <m:e>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𝐷</m:t>
                                      </m:r>
                                    </m:e>
                                    <m:sub>
                                      <m:r>
                                        <a:rPr lang="en-US" altLang="zh-CN" b="0" i="1" smtClean="0">
                                          <a:latin typeface="Cambria Math" panose="02040503050406030204" pitchFamily="18" charset="0"/>
                                          <a:ea typeface="微软雅黑" panose="020B0503020204020204" pitchFamily="34" charset="-122"/>
                                        </a:rPr>
                                        <m:t>𝑖</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r>
                            <a:rPr lang="en-US" altLang="zh-CN" b="0" i="1" smtClean="0">
                              <a:latin typeface="Cambria Math" panose="02040503050406030204" pitchFamily="18" charset="0"/>
                              <a:ea typeface="微软雅黑" panose="020B0503020204020204" pitchFamily="34" charset="-122"/>
                            </a:rPr>
                            <m:t>𝐻</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𝐷</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e>
                      </m:nary>
                    </m:oMath>
                  </m:oMathPara>
                </a14:m>
                <a:endParaRPr lang="en-US" altLang="zh-CN" b="0" i="1" dirty="0">
                  <a:latin typeface="Cambria Math" panose="02040503050406030204" pitchFamily="18" charset="0"/>
                  <a:ea typeface="微软雅黑" panose="020B0503020204020204" pitchFamily="34" charset="-122"/>
                </a:endParaRPr>
              </a:p>
              <a:p>
                <a:endParaRPr lang="zh-CN" altLang="en-US" dirty="0">
                  <a:ea typeface="微软雅黑" panose="020B0503020204020204" pitchFamily="34"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366467" y="3384901"/>
                <a:ext cx="4244345" cy="1469890"/>
              </a:xfrm>
              <a:prstGeom prst="rect">
                <a:avLst/>
              </a:prstGeom>
              <a:blipFill rotWithShape="1">
                <a:blip r:embed="rId5"/>
                <a:stretch>
                  <a:fillRect l="-2" t="-24" r="2" b="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162514" y="4578391"/>
                <a:ext cx="6096000" cy="991553"/>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ea typeface="微软雅黑" panose="020B0503020204020204" pitchFamily="34" charset="-122"/>
                      </a:rPr>
                      <m:t>=</m:t>
                    </m:r>
                  </m:oMath>
                </a14:m>
                <a:r>
                  <a:rPr lang="en-US" altLang="zh-CN" dirty="0">
                    <a:ea typeface="微软雅黑" panose="020B0503020204020204" pitchFamily="34" charset="-122"/>
                  </a:rPr>
                  <a:t> </a:t>
                </a:r>
                <a14:m>
                  <m:oMath xmlns:m="http://schemas.openxmlformats.org/officeDocument/2006/math">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5</m:t>
                        </m:r>
                      </m:num>
                      <m:den>
                        <m:r>
                          <a:rPr lang="en-US" altLang="zh-CN" i="1">
                            <a:latin typeface="Cambria Math" panose="02040503050406030204" pitchFamily="18" charset="0"/>
                            <a:ea typeface="微软雅黑" panose="020B0503020204020204" pitchFamily="34" charset="-122"/>
                          </a:rPr>
                          <m:t>15</m:t>
                        </m:r>
                      </m:den>
                    </m:f>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微软雅黑" panose="020B0503020204020204" pitchFamily="34" charset="-122"/>
                      </a:rPr>
                      <m:t>0.971</m:t>
                    </m:r>
                    <m:r>
                      <a:rPr lang="en-US" altLang="zh-CN" i="1">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5</m:t>
                        </m:r>
                      </m:num>
                      <m:den>
                        <m:r>
                          <a:rPr lang="en-US" altLang="zh-CN" i="1">
                            <a:latin typeface="Cambria Math" panose="02040503050406030204" pitchFamily="18" charset="0"/>
                            <a:ea typeface="微软雅黑" panose="020B0503020204020204" pitchFamily="34" charset="-122"/>
                          </a:rPr>
                          <m:t>15</m:t>
                        </m:r>
                      </m:den>
                    </m:f>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微软雅黑" panose="020B0503020204020204" pitchFamily="34" charset="-122"/>
                      </a:rPr>
                      <m:t>0.971</m:t>
                    </m:r>
                  </m:oMath>
                </a14:m>
                <a:r>
                  <a:rPr lang="en-US" altLang="zh-CN" dirty="0">
                    <a:ea typeface="微软雅黑" panose="020B0503020204020204" pitchFamily="34" charset="-122"/>
                  </a:rPr>
                  <a:t> </a:t>
                </a:r>
                <a14:m>
                  <m:oMath xmlns:m="http://schemas.openxmlformats.org/officeDocument/2006/math">
                    <m:r>
                      <a:rPr lang="en-US" altLang="zh-CN" i="1">
                        <a:latin typeface="Cambria Math" panose="02040503050406030204" pitchFamily="18" charset="0"/>
                        <a:ea typeface="微软雅黑" panose="020B0503020204020204" pitchFamily="34" charset="-122"/>
                      </a:rPr>
                      <m:t>+</m:t>
                    </m:r>
                  </m:oMath>
                </a14:m>
                <a:r>
                  <a:rPr lang="en-US" altLang="zh-CN" dirty="0">
                    <a:ea typeface="微软雅黑" panose="020B0503020204020204" pitchFamily="34" charset="-122"/>
                  </a:rPr>
                  <a:t> </a:t>
                </a:r>
                <a14:m>
                  <m:oMath xmlns:m="http://schemas.openxmlformats.org/officeDocument/2006/math">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5</m:t>
                        </m:r>
                      </m:num>
                      <m:den>
                        <m:r>
                          <a:rPr lang="en-US" altLang="zh-CN" i="1">
                            <a:latin typeface="Cambria Math" panose="02040503050406030204" pitchFamily="18" charset="0"/>
                            <a:ea typeface="微软雅黑" panose="020B0503020204020204" pitchFamily="34" charset="-122"/>
                          </a:rPr>
                          <m:t>15</m:t>
                        </m:r>
                      </m:den>
                    </m:f>
                    <m:r>
                      <a:rPr lang="en-US" altLang="zh-CN" i="1">
                        <a:latin typeface="Cambria Math" panose="02040503050406030204" pitchFamily="18" charset="0"/>
                        <a:ea typeface="Cambria Math" panose="02040503050406030204" pitchFamily="18" charset="0"/>
                      </a:rPr>
                      <m:t>×</m:t>
                    </m:r>
                  </m:oMath>
                </a14:m>
                <a:r>
                  <a:rPr lang="en-US" altLang="zh-CN" dirty="0">
                    <a:ea typeface="微软雅黑" panose="020B0503020204020204" pitchFamily="34" charset="-122"/>
                  </a:rPr>
                  <a:t>0.7219</a:t>
                </a:r>
              </a:p>
              <a:p>
                <a14:m>
                  <m:oMath xmlns:m="http://schemas.openxmlformats.org/officeDocument/2006/math">
                    <m:r>
                      <a:rPr lang="en-US" altLang="zh-CN" i="1" smtClean="0">
                        <a:latin typeface="Cambria Math" panose="02040503050406030204" pitchFamily="18" charset="0"/>
                        <a:ea typeface="微软雅黑" panose="020B0503020204020204" pitchFamily="34" charset="-122"/>
                      </a:rPr>
                      <m:t>=</m:t>
                    </m:r>
                  </m:oMath>
                </a14:m>
                <a:r>
                  <a:rPr lang="en-US" altLang="zh-CN" dirty="0">
                    <a:ea typeface="微软雅黑" panose="020B0503020204020204" pitchFamily="34" charset="-122"/>
                  </a:rPr>
                  <a:t> 0.8897</a:t>
                </a:r>
              </a:p>
            </p:txBody>
          </p:sp>
        </mc:Choice>
        <mc:Fallback xmlns="">
          <p:sp>
            <p:nvSpPr>
              <p:cNvPr id="10" name="文本框 9"/>
              <p:cNvSpPr txBox="1">
                <a:spLocks noRot="1" noChangeAspect="1" noMove="1" noResize="1" noEditPoints="1" noAdjustHandles="1" noChangeArrowheads="1" noChangeShapeType="1" noTextEdit="1"/>
              </p:cNvSpPr>
              <p:nvPr/>
            </p:nvSpPr>
            <p:spPr>
              <a:xfrm>
                <a:off x="2162514" y="4578391"/>
                <a:ext cx="6096000" cy="991553"/>
              </a:xfrm>
              <a:prstGeom prst="rect">
                <a:avLst/>
              </a:prstGeom>
              <a:blipFill rotWithShape="1">
                <a:blip r:embed="rId6"/>
                <a:stretch>
                  <a:fillRect l="-6" t="-4" r="6" b="36"/>
                </a:stretch>
              </a:blipFill>
            </p:spPr>
            <p:txBody>
              <a:bodyPr/>
              <a:lstStyle/>
              <a:p>
                <a:r>
                  <a:rPr lang="zh-CN" altLang="en-US">
                    <a:noFill/>
                  </a:rPr>
                  <a:t> </a:t>
                </a:r>
              </a:p>
            </p:txBody>
          </p:sp>
        </mc:Fallback>
      </mc:AlternateContent>
      <p:graphicFrame>
        <p:nvGraphicFramePr>
          <p:cNvPr id="12" name="表格 11"/>
          <p:cNvGraphicFramePr>
            <a:graphicFrameLocks noGrp="1"/>
          </p:cNvGraphicFramePr>
          <p:nvPr>
            <p:custDataLst>
              <p:tags r:id="rId1"/>
            </p:custDataLst>
          </p:nvPr>
        </p:nvGraphicFramePr>
        <p:xfrm>
          <a:off x="8164438" y="1644674"/>
          <a:ext cx="3955091" cy="4679840"/>
        </p:xfrm>
        <a:graphic>
          <a:graphicData uri="http://schemas.openxmlformats.org/drawingml/2006/table">
            <a:tbl>
              <a:tblPr>
                <a:tableStyleId>{5DA37D80-6434-44D0-A028-1B22A696006F}</a:tableStyleId>
              </a:tblPr>
              <a:tblGrid>
                <a:gridCol w="481965">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770890">
                  <a:extLst>
                    <a:ext uri="{9D8B030D-6E8A-4147-A177-3AD203B41FA5}">
                      <a16:colId xmlns:a16="http://schemas.microsoft.com/office/drawing/2014/main" val="20003"/>
                    </a:ext>
                  </a:extLst>
                </a:gridCol>
                <a:gridCol w="770566">
                  <a:extLst>
                    <a:ext uri="{9D8B030D-6E8A-4147-A177-3AD203B41FA5}">
                      <a16:colId xmlns:a16="http://schemas.microsoft.com/office/drawing/2014/main" val="20004"/>
                    </a:ext>
                  </a:extLst>
                </a:gridCol>
                <a:gridCol w="589915">
                  <a:extLst>
                    <a:ext uri="{9D8B030D-6E8A-4147-A177-3AD203B41FA5}">
                      <a16:colId xmlns:a16="http://schemas.microsoft.com/office/drawing/2014/main" val="20005"/>
                    </a:ext>
                  </a:extLst>
                </a:gridCol>
              </a:tblGrid>
              <a:tr h="131005">
                <a:tc>
                  <a:txBody>
                    <a:bodyPr/>
                    <a:lstStyle/>
                    <a:p>
                      <a:pPr algn="l" latinLnBrk="1"/>
                      <a:endParaRPr lang="en-US" altLang="zh-CN" sz="1600" dirty="0">
                        <a:solidFill>
                          <a:schemeClr val="bg1"/>
                        </a:solidFill>
                        <a:effectLst/>
                        <a:latin typeface="+mj-ea"/>
                        <a:ea typeface="+mj-ea"/>
                      </a:endParaRP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年龄</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有工作</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有房子</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信用</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131005">
                <a:tc>
                  <a:txBody>
                    <a:bodyPr/>
                    <a:lstStyle/>
                    <a:p>
                      <a:pPr algn="l" latinLnBrk="1"/>
                      <a:r>
                        <a:rPr lang="en-US" altLang="zh-CN" sz="1600" dirty="0">
                          <a:solidFill>
                            <a:schemeClr val="bg1"/>
                          </a:solidFill>
                          <a:effectLst/>
                          <a:latin typeface="+mj-ea"/>
                          <a:ea typeface="+mj-ea"/>
                        </a:rPr>
                        <a:t>0</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258823">
                <a:tc>
                  <a:txBody>
                    <a:bodyPr/>
                    <a:lstStyle/>
                    <a:p>
                      <a:pPr algn="l" latinLnBrk="1"/>
                      <a:r>
                        <a:rPr lang="en-US" altLang="zh-CN" sz="1600">
                          <a:solidFill>
                            <a:schemeClr val="bg1"/>
                          </a:solidFill>
                          <a:effectLst/>
                          <a:latin typeface="+mj-ea"/>
                          <a:ea typeface="+mj-ea"/>
                        </a:rPr>
                        <a:t>1</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258823">
                <a:tc>
                  <a:txBody>
                    <a:bodyPr/>
                    <a:lstStyle/>
                    <a:p>
                      <a:pPr algn="l" latinLnBrk="1"/>
                      <a:r>
                        <a:rPr lang="en-US" altLang="zh-CN" sz="1600">
                          <a:solidFill>
                            <a:schemeClr val="bg1"/>
                          </a:solidFill>
                          <a:effectLst/>
                          <a:latin typeface="+mj-ea"/>
                          <a:ea typeface="+mj-ea"/>
                        </a:rPr>
                        <a:t>2</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258823">
                <a:tc>
                  <a:txBody>
                    <a:bodyPr/>
                    <a:lstStyle/>
                    <a:p>
                      <a:pPr algn="l" latinLnBrk="1"/>
                      <a:r>
                        <a:rPr lang="en-US" altLang="zh-CN" sz="1600">
                          <a:solidFill>
                            <a:schemeClr val="bg1"/>
                          </a:solidFill>
                          <a:effectLst/>
                          <a:latin typeface="+mj-ea"/>
                          <a:ea typeface="+mj-ea"/>
                        </a:rPr>
                        <a:t>3</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258823">
                <a:tc>
                  <a:txBody>
                    <a:bodyPr/>
                    <a:lstStyle/>
                    <a:p>
                      <a:pPr algn="l" latinLnBrk="1"/>
                      <a:r>
                        <a:rPr lang="en-US" altLang="zh-CN" sz="1600">
                          <a:solidFill>
                            <a:schemeClr val="bg1"/>
                          </a:solidFill>
                          <a:effectLst/>
                          <a:latin typeface="+mj-ea"/>
                          <a:ea typeface="+mj-ea"/>
                        </a:rPr>
                        <a:t>4</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258823">
                <a:tc>
                  <a:txBody>
                    <a:bodyPr/>
                    <a:lstStyle/>
                    <a:p>
                      <a:pPr algn="l" latinLnBrk="1"/>
                      <a:r>
                        <a:rPr lang="en-US" altLang="zh-CN" sz="1600">
                          <a:solidFill>
                            <a:schemeClr val="bg1"/>
                          </a:solidFill>
                          <a:effectLst/>
                          <a:latin typeface="+mj-ea"/>
                          <a:ea typeface="+mj-ea"/>
                        </a:rPr>
                        <a:t>5</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258823">
                <a:tc>
                  <a:txBody>
                    <a:bodyPr/>
                    <a:lstStyle/>
                    <a:p>
                      <a:pPr algn="l" latinLnBrk="1"/>
                      <a:r>
                        <a:rPr lang="en-US" altLang="zh-CN" sz="1600">
                          <a:solidFill>
                            <a:schemeClr val="bg1"/>
                          </a:solidFill>
                          <a:effectLst/>
                          <a:latin typeface="+mj-ea"/>
                          <a:ea typeface="+mj-ea"/>
                        </a:rPr>
                        <a:t>6</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258823">
                <a:tc>
                  <a:txBody>
                    <a:bodyPr/>
                    <a:lstStyle/>
                    <a:p>
                      <a:pPr algn="l" latinLnBrk="1"/>
                      <a:r>
                        <a:rPr lang="en-US" altLang="zh-CN" sz="1600">
                          <a:solidFill>
                            <a:schemeClr val="bg1"/>
                          </a:solidFill>
                          <a:effectLst/>
                          <a:latin typeface="+mj-ea"/>
                          <a:ea typeface="+mj-ea"/>
                        </a:rPr>
                        <a:t>7</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258823">
                <a:tc>
                  <a:txBody>
                    <a:bodyPr/>
                    <a:lstStyle/>
                    <a:p>
                      <a:pPr algn="l" latinLnBrk="1"/>
                      <a:r>
                        <a:rPr lang="en-US" altLang="zh-CN" sz="1600">
                          <a:solidFill>
                            <a:schemeClr val="bg1"/>
                          </a:solidFill>
                          <a:effectLst/>
                          <a:latin typeface="+mj-ea"/>
                          <a:ea typeface="+mj-ea"/>
                        </a:rPr>
                        <a:t>8</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258823">
                <a:tc>
                  <a:txBody>
                    <a:bodyPr/>
                    <a:lstStyle/>
                    <a:p>
                      <a:pPr algn="l" latinLnBrk="1"/>
                      <a:r>
                        <a:rPr lang="en-US" altLang="zh-CN" sz="1600">
                          <a:solidFill>
                            <a:schemeClr val="bg1"/>
                          </a:solidFill>
                          <a:effectLst/>
                          <a:latin typeface="+mj-ea"/>
                          <a:ea typeface="+mj-ea"/>
                        </a:rPr>
                        <a:t>9</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258823">
                <a:tc>
                  <a:txBody>
                    <a:bodyPr/>
                    <a:lstStyle/>
                    <a:p>
                      <a:pPr algn="l" latinLnBrk="1"/>
                      <a:r>
                        <a:rPr lang="en-US" altLang="zh-CN" sz="1600">
                          <a:solidFill>
                            <a:schemeClr val="bg1"/>
                          </a:solidFill>
                          <a:effectLst/>
                          <a:latin typeface="+mj-ea"/>
                          <a:ea typeface="+mj-ea"/>
                        </a:rPr>
                        <a:t>10</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258823">
                <a:tc>
                  <a:txBody>
                    <a:bodyPr/>
                    <a:lstStyle/>
                    <a:p>
                      <a:pPr algn="l" latinLnBrk="1"/>
                      <a:r>
                        <a:rPr lang="en-US" altLang="zh-CN" sz="1600">
                          <a:solidFill>
                            <a:schemeClr val="bg1"/>
                          </a:solidFill>
                          <a:effectLst/>
                          <a:latin typeface="+mj-ea"/>
                          <a:ea typeface="+mj-ea"/>
                        </a:rPr>
                        <a:t>11</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258823">
                <a:tc>
                  <a:txBody>
                    <a:bodyPr/>
                    <a:lstStyle/>
                    <a:p>
                      <a:pPr algn="l" latinLnBrk="1"/>
                      <a:r>
                        <a:rPr lang="en-US" altLang="zh-CN" sz="1600">
                          <a:solidFill>
                            <a:schemeClr val="bg1"/>
                          </a:solidFill>
                          <a:effectLst/>
                          <a:latin typeface="+mj-ea"/>
                          <a:ea typeface="+mj-ea"/>
                        </a:rPr>
                        <a:t>12</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258823">
                <a:tc>
                  <a:txBody>
                    <a:bodyPr/>
                    <a:lstStyle/>
                    <a:p>
                      <a:pPr algn="l" latinLnBrk="1"/>
                      <a:r>
                        <a:rPr lang="en-US" altLang="zh-CN" sz="1600">
                          <a:solidFill>
                            <a:schemeClr val="bg1"/>
                          </a:solidFill>
                          <a:effectLst/>
                          <a:latin typeface="+mj-ea"/>
                          <a:ea typeface="+mj-ea"/>
                        </a:rPr>
                        <a:t>13</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258823">
                <a:tc>
                  <a:txBody>
                    <a:bodyPr/>
                    <a:lstStyle/>
                    <a:p>
                      <a:pPr algn="l" latinLnBrk="1"/>
                      <a:r>
                        <a:rPr lang="en-US" altLang="zh-CN" sz="1600">
                          <a:solidFill>
                            <a:schemeClr val="bg1"/>
                          </a:solidFill>
                          <a:effectLst/>
                          <a:latin typeface="+mj-ea"/>
                          <a:ea typeface="+mj-ea"/>
                        </a:rPr>
                        <a:t>14</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微软雅黑" panose="020B0503020204020204" pitchFamily="34" charset="-122"/>
                <a:ea typeface="微软雅黑" panose="020B0503020204020204" pitchFamily="34" charset="-122"/>
                <a:sym typeface="+mn-ea"/>
              </a:rPr>
              <a:t>信息增益</a:t>
            </a:r>
            <a:endParaRPr lang="zh-CN" altLang="en-US" b="1" dirty="0">
              <a:ea typeface="微软雅黑" panose="020B0503020204020204" pitchFamily="34" charset="-122"/>
            </a:endParaRPr>
          </a:p>
          <a:p>
            <a:endParaRPr lang="zh-CN" altLang="en-US" dirty="0"/>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p:graphicFrame>
        <p:nvGraphicFramePr>
          <p:cNvPr id="12" name="表格 11"/>
          <p:cNvGraphicFramePr>
            <a:graphicFrameLocks noGrp="1"/>
          </p:cNvGraphicFramePr>
          <p:nvPr>
            <p:custDataLst>
              <p:tags r:id="rId1"/>
            </p:custDataLst>
            <p:extLst>
              <p:ext uri="{D42A27DB-BD31-4B8C-83A1-F6EECF244321}">
                <p14:modId xmlns:p14="http://schemas.microsoft.com/office/powerpoint/2010/main" val="1142787313"/>
              </p:ext>
            </p:extLst>
          </p:nvPr>
        </p:nvGraphicFramePr>
        <p:xfrm>
          <a:off x="8164438" y="1644674"/>
          <a:ext cx="3955091" cy="4679840"/>
        </p:xfrm>
        <a:graphic>
          <a:graphicData uri="http://schemas.openxmlformats.org/drawingml/2006/table">
            <a:tbl>
              <a:tblPr>
                <a:tableStyleId>{5DA37D80-6434-44D0-A028-1B22A696006F}</a:tableStyleId>
              </a:tblPr>
              <a:tblGrid>
                <a:gridCol w="481965">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770890">
                  <a:extLst>
                    <a:ext uri="{9D8B030D-6E8A-4147-A177-3AD203B41FA5}">
                      <a16:colId xmlns:a16="http://schemas.microsoft.com/office/drawing/2014/main" val="20003"/>
                    </a:ext>
                  </a:extLst>
                </a:gridCol>
                <a:gridCol w="770566">
                  <a:extLst>
                    <a:ext uri="{9D8B030D-6E8A-4147-A177-3AD203B41FA5}">
                      <a16:colId xmlns:a16="http://schemas.microsoft.com/office/drawing/2014/main" val="20004"/>
                    </a:ext>
                  </a:extLst>
                </a:gridCol>
                <a:gridCol w="589915">
                  <a:extLst>
                    <a:ext uri="{9D8B030D-6E8A-4147-A177-3AD203B41FA5}">
                      <a16:colId xmlns:a16="http://schemas.microsoft.com/office/drawing/2014/main" val="20005"/>
                    </a:ext>
                  </a:extLst>
                </a:gridCol>
              </a:tblGrid>
              <a:tr h="131005">
                <a:tc>
                  <a:txBody>
                    <a:bodyPr/>
                    <a:lstStyle/>
                    <a:p>
                      <a:pPr algn="l" latinLnBrk="1"/>
                      <a:endParaRPr lang="en-US" altLang="zh-CN" sz="1600" dirty="0">
                        <a:solidFill>
                          <a:schemeClr val="bg1"/>
                        </a:solidFill>
                        <a:effectLst/>
                        <a:latin typeface="+mj-ea"/>
                        <a:ea typeface="+mj-ea"/>
                      </a:endParaRP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年龄</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有工作</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有房子</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信用</a:t>
                      </a:r>
                    </a:p>
                  </a:txBody>
                  <a:tcPr marL="48651" marR="48651" marT="24325" marB="24325" anchor="ctr">
                    <a:solidFill>
                      <a:srgbClr val="0070C0"/>
                    </a:solidFill>
                  </a:tcPr>
                </a:tc>
                <a:tc>
                  <a:txBody>
                    <a:bodyPr/>
                    <a:lstStyle/>
                    <a:p>
                      <a:pPr algn="l" latinLnBrk="1"/>
                      <a:r>
                        <a:rPr lang="zh-CN" altLang="en-US" sz="1600"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131005">
                <a:tc>
                  <a:txBody>
                    <a:bodyPr/>
                    <a:lstStyle/>
                    <a:p>
                      <a:pPr algn="l" latinLnBrk="1"/>
                      <a:r>
                        <a:rPr lang="en-US" altLang="zh-CN" sz="1600" dirty="0">
                          <a:solidFill>
                            <a:schemeClr val="bg1"/>
                          </a:solidFill>
                          <a:effectLst/>
                          <a:latin typeface="+mj-ea"/>
                          <a:ea typeface="+mj-ea"/>
                        </a:rPr>
                        <a:t>0</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258823">
                <a:tc>
                  <a:txBody>
                    <a:bodyPr/>
                    <a:lstStyle/>
                    <a:p>
                      <a:pPr algn="l" latinLnBrk="1"/>
                      <a:r>
                        <a:rPr lang="en-US" altLang="zh-CN" sz="1600">
                          <a:solidFill>
                            <a:schemeClr val="bg1"/>
                          </a:solidFill>
                          <a:effectLst/>
                          <a:latin typeface="+mj-ea"/>
                          <a:ea typeface="+mj-ea"/>
                        </a:rPr>
                        <a:t>1</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258823">
                <a:tc>
                  <a:txBody>
                    <a:bodyPr/>
                    <a:lstStyle/>
                    <a:p>
                      <a:pPr algn="l" latinLnBrk="1"/>
                      <a:r>
                        <a:rPr lang="en-US" altLang="zh-CN" sz="1600">
                          <a:solidFill>
                            <a:schemeClr val="bg1"/>
                          </a:solidFill>
                          <a:effectLst/>
                          <a:latin typeface="+mj-ea"/>
                          <a:ea typeface="+mj-ea"/>
                        </a:rPr>
                        <a:t>2</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258823">
                <a:tc>
                  <a:txBody>
                    <a:bodyPr/>
                    <a:lstStyle/>
                    <a:p>
                      <a:pPr algn="l" latinLnBrk="1"/>
                      <a:r>
                        <a:rPr lang="en-US" altLang="zh-CN" sz="1600">
                          <a:solidFill>
                            <a:schemeClr val="bg1"/>
                          </a:solidFill>
                          <a:effectLst/>
                          <a:latin typeface="+mj-ea"/>
                          <a:ea typeface="+mj-ea"/>
                        </a:rPr>
                        <a:t>3</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258823">
                <a:tc>
                  <a:txBody>
                    <a:bodyPr/>
                    <a:lstStyle/>
                    <a:p>
                      <a:pPr algn="l" latinLnBrk="1"/>
                      <a:r>
                        <a:rPr lang="en-US" altLang="zh-CN" sz="1600">
                          <a:solidFill>
                            <a:schemeClr val="bg1"/>
                          </a:solidFill>
                          <a:effectLst/>
                          <a:latin typeface="+mj-ea"/>
                          <a:ea typeface="+mj-ea"/>
                        </a:rPr>
                        <a:t>4</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258823">
                <a:tc>
                  <a:txBody>
                    <a:bodyPr/>
                    <a:lstStyle/>
                    <a:p>
                      <a:pPr algn="l" latinLnBrk="1"/>
                      <a:r>
                        <a:rPr lang="en-US" altLang="zh-CN" sz="1600">
                          <a:solidFill>
                            <a:schemeClr val="bg1"/>
                          </a:solidFill>
                          <a:effectLst/>
                          <a:latin typeface="+mj-ea"/>
                          <a:ea typeface="+mj-ea"/>
                        </a:rPr>
                        <a:t>5</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258823">
                <a:tc>
                  <a:txBody>
                    <a:bodyPr/>
                    <a:lstStyle/>
                    <a:p>
                      <a:pPr algn="l" latinLnBrk="1"/>
                      <a:r>
                        <a:rPr lang="en-US" altLang="zh-CN" sz="1600">
                          <a:solidFill>
                            <a:schemeClr val="bg1"/>
                          </a:solidFill>
                          <a:effectLst/>
                          <a:latin typeface="+mj-ea"/>
                          <a:ea typeface="+mj-ea"/>
                        </a:rPr>
                        <a:t>6</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258823">
                <a:tc>
                  <a:txBody>
                    <a:bodyPr/>
                    <a:lstStyle/>
                    <a:p>
                      <a:pPr algn="l" latinLnBrk="1"/>
                      <a:r>
                        <a:rPr lang="en-US" altLang="zh-CN" sz="1600">
                          <a:solidFill>
                            <a:schemeClr val="bg1"/>
                          </a:solidFill>
                          <a:effectLst/>
                          <a:latin typeface="+mj-ea"/>
                          <a:ea typeface="+mj-ea"/>
                        </a:rPr>
                        <a:t>7</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258823">
                <a:tc>
                  <a:txBody>
                    <a:bodyPr/>
                    <a:lstStyle/>
                    <a:p>
                      <a:pPr algn="l" latinLnBrk="1"/>
                      <a:r>
                        <a:rPr lang="en-US" altLang="zh-CN" sz="1600">
                          <a:solidFill>
                            <a:schemeClr val="bg1"/>
                          </a:solidFill>
                          <a:effectLst/>
                          <a:latin typeface="+mj-ea"/>
                          <a:ea typeface="+mj-ea"/>
                        </a:rPr>
                        <a:t>8</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258823">
                <a:tc>
                  <a:txBody>
                    <a:bodyPr/>
                    <a:lstStyle/>
                    <a:p>
                      <a:pPr algn="l" latinLnBrk="1"/>
                      <a:r>
                        <a:rPr lang="en-US" altLang="zh-CN" sz="1600">
                          <a:solidFill>
                            <a:schemeClr val="bg1"/>
                          </a:solidFill>
                          <a:effectLst/>
                          <a:latin typeface="+mj-ea"/>
                          <a:ea typeface="+mj-ea"/>
                        </a:rPr>
                        <a:t>9</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258823">
                <a:tc>
                  <a:txBody>
                    <a:bodyPr/>
                    <a:lstStyle/>
                    <a:p>
                      <a:pPr algn="l" latinLnBrk="1"/>
                      <a:r>
                        <a:rPr lang="en-US" altLang="zh-CN" sz="1600">
                          <a:solidFill>
                            <a:schemeClr val="bg1"/>
                          </a:solidFill>
                          <a:effectLst/>
                          <a:latin typeface="+mj-ea"/>
                          <a:ea typeface="+mj-ea"/>
                        </a:rPr>
                        <a:t>10</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258823">
                <a:tc>
                  <a:txBody>
                    <a:bodyPr/>
                    <a:lstStyle/>
                    <a:p>
                      <a:pPr algn="l" latinLnBrk="1"/>
                      <a:r>
                        <a:rPr lang="en-US" altLang="zh-CN" sz="1600">
                          <a:solidFill>
                            <a:schemeClr val="bg1"/>
                          </a:solidFill>
                          <a:effectLst/>
                          <a:latin typeface="+mj-ea"/>
                          <a:ea typeface="+mj-ea"/>
                        </a:rPr>
                        <a:t>11</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258823">
                <a:tc>
                  <a:txBody>
                    <a:bodyPr/>
                    <a:lstStyle/>
                    <a:p>
                      <a:pPr algn="l" latinLnBrk="1"/>
                      <a:r>
                        <a:rPr lang="en-US" altLang="zh-CN" sz="1600">
                          <a:solidFill>
                            <a:schemeClr val="bg1"/>
                          </a:solidFill>
                          <a:effectLst/>
                          <a:latin typeface="+mj-ea"/>
                          <a:ea typeface="+mj-ea"/>
                        </a:rPr>
                        <a:t>12</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258823">
                <a:tc>
                  <a:txBody>
                    <a:bodyPr/>
                    <a:lstStyle/>
                    <a:p>
                      <a:pPr algn="l" latinLnBrk="1"/>
                      <a:r>
                        <a:rPr lang="en-US" altLang="zh-CN" sz="1600">
                          <a:solidFill>
                            <a:schemeClr val="bg1"/>
                          </a:solidFill>
                          <a:effectLst/>
                          <a:latin typeface="+mj-ea"/>
                          <a:ea typeface="+mj-ea"/>
                        </a:rPr>
                        <a:t>13</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258823">
                <a:tc>
                  <a:txBody>
                    <a:bodyPr/>
                    <a:lstStyle/>
                    <a:p>
                      <a:pPr algn="l" latinLnBrk="1"/>
                      <a:r>
                        <a:rPr lang="en-US" altLang="zh-CN" sz="1600">
                          <a:solidFill>
                            <a:schemeClr val="bg1"/>
                          </a:solidFill>
                          <a:effectLst/>
                          <a:latin typeface="+mj-ea"/>
                          <a:ea typeface="+mj-ea"/>
                        </a:rPr>
                        <a:t>14</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60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6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2" name="文本框 1"/>
              <p:cNvSpPr txBox="1"/>
              <p:nvPr/>
            </p:nvSpPr>
            <p:spPr>
              <a:xfrm>
                <a:off x="2528991" y="1587524"/>
                <a:ext cx="26582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𝑔</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528991" y="1587524"/>
                <a:ext cx="2658292" cy="276999"/>
              </a:xfrm>
              <a:prstGeom prst="rect">
                <a:avLst/>
              </a:prstGeom>
              <a:blipFill rotWithShape="1">
                <a:blip r:embed="rId3"/>
                <a:stretch>
                  <a:fillRect l="-16" t="-9" r="-29717" b="-32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800398" y="2885196"/>
                <a:ext cx="6636721" cy="84029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zh-CN" altLang="en-US" sz="2000" i="1" smtClean="0">
                          <a:latin typeface="Cambria Math" panose="02040503050406030204" pitchFamily="18" charset="0"/>
                          <a:ea typeface="微软雅黑" panose="020B0503020204020204" pitchFamily="34" charset="-122"/>
                        </a:rPr>
                        <m:t>其中</m:t>
                      </m:r>
                      <m:r>
                        <a:rPr lang="zh-CN" altLang="en-US" sz="2000" b="0" i="1" smtClean="0">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𝐻</m:t>
                      </m:r>
                      <m:d>
                        <m:dPr>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𝐷</m:t>
                          </m:r>
                        </m:e>
                        <m:e>
                          <m:r>
                            <a:rPr lang="en-US" altLang="zh-CN" sz="2000" i="1">
                              <a:latin typeface="Cambria Math" panose="02040503050406030204" pitchFamily="18" charset="0"/>
                              <a:ea typeface="微软雅黑" panose="020B0503020204020204" pitchFamily="34" charset="-122"/>
                            </a:rPr>
                            <m:t>𝐴</m:t>
                          </m:r>
                        </m:e>
                      </m:d>
                      <m:r>
                        <a:rPr lang="en-US" altLang="zh-CN" sz="2000" b="0" i="1" smtClean="0">
                          <a:latin typeface="Cambria Math" panose="02040503050406030204" pitchFamily="18" charset="0"/>
                          <a:ea typeface="微软雅黑" panose="020B0503020204020204" pitchFamily="34" charset="-122"/>
                        </a:rPr>
                        <m:t>=−</m:t>
                      </m:r>
                      <m:nary>
                        <m:naryPr>
                          <m:chr m:val="∑"/>
                          <m:ctrlPr>
                            <a:rPr lang="en-US" altLang="zh-CN" sz="2000" b="0" i="1" smtClean="0">
                              <a:latin typeface="Cambria Math" panose="02040503050406030204" pitchFamily="18" charset="0"/>
                              <a:ea typeface="微软雅黑" panose="020B0503020204020204" pitchFamily="34" charset="-122"/>
                            </a:rPr>
                          </m:ctrlPr>
                        </m:naryPr>
                        <m:sub>
                          <m:r>
                            <m:rPr>
                              <m:brk m:alnAt="23"/>
                            </m:rPr>
                            <a:rPr lang="en-US" altLang="zh-CN" sz="2000" b="0" i="1" smtClean="0">
                              <a:latin typeface="Cambria Math" panose="02040503050406030204" pitchFamily="18" charset="0"/>
                              <a:ea typeface="微软雅黑" panose="020B0503020204020204" pitchFamily="34" charset="-122"/>
                            </a:rPr>
                            <m:t>𝑖</m:t>
                          </m:r>
                          <m:r>
                            <a:rPr lang="en-US" altLang="zh-CN" sz="2000" b="0" i="1" smtClean="0">
                              <a:latin typeface="Cambria Math" panose="02040503050406030204" pitchFamily="18" charset="0"/>
                              <a:ea typeface="微软雅黑" panose="020B0503020204020204" pitchFamily="34" charset="-122"/>
                            </a:rPr>
                            <m:t>=1</m:t>
                          </m:r>
                        </m:sub>
                        <m:sup>
                          <m:r>
                            <a:rPr lang="en-US" altLang="zh-CN" sz="2000" b="0" i="1" smtClean="0">
                              <a:latin typeface="Cambria Math" panose="02040503050406030204" pitchFamily="18" charset="0"/>
                              <a:ea typeface="微软雅黑" panose="020B0503020204020204" pitchFamily="34" charset="-122"/>
                            </a:rPr>
                            <m:t>𝑛</m:t>
                          </m:r>
                        </m:sup>
                        <m:e>
                          <m:f>
                            <m:fPr>
                              <m:ctrlPr>
                                <a:rPr lang="en-US" altLang="zh-CN" sz="2000" i="1">
                                  <a:latin typeface="Cambria Math" panose="02040503050406030204" pitchFamily="18" charset="0"/>
                                  <a:ea typeface="微软雅黑" panose="020B0503020204020204" pitchFamily="34" charset="-122"/>
                                </a:rPr>
                              </m:ctrlPr>
                            </m:fPr>
                            <m:num>
                              <m:d>
                                <m:dPr>
                                  <m:begChr m:val="|"/>
                                  <m:endChr m:val="|"/>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𝐷</m:t>
                                      </m:r>
                                    </m:e>
                                    <m:sub>
                                      <m:r>
                                        <a:rPr lang="en-US" altLang="zh-CN" sz="2000" i="1">
                                          <a:latin typeface="Cambria Math" panose="02040503050406030204" pitchFamily="18" charset="0"/>
                                          <a:ea typeface="微软雅黑" panose="020B0503020204020204" pitchFamily="34" charset="-122"/>
                                        </a:rPr>
                                        <m:t>𝑖</m:t>
                                      </m:r>
                                    </m:sub>
                                  </m:sSub>
                                </m:e>
                              </m:d>
                            </m:num>
                            <m:den>
                              <m:d>
                                <m:dPr>
                                  <m:begChr m:val="|"/>
                                  <m:endChr m:val="|"/>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𝐷</m:t>
                                  </m:r>
                                </m:e>
                              </m:d>
                            </m:den>
                          </m:f>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𝑙𝑜𝑔</m:t>
                              </m:r>
                            </m:e>
                            <m:sub>
                              <m:r>
                                <a:rPr lang="en-US" altLang="zh-CN" sz="2000" b="0" i="1" smtClean="0">
                                  <a:latin typeface="Cambria Math" panose="02040503050406030204" pitchFamily="18" charset="0"/>
                                  <a:ea typeface="微软雅黑" panose="020B0503020204020204" pitchFamily="34" charset="-122"/>
                                </a:rPr>
                                <m:t>2</m:t>
                              </m:r>
                            </m:sub>
                          </m:sSub>
                          <m:f>
                            <m:fPr>
                              <m:ctrlPr>
                                <a:rPr lang="en-US" altLang="zh-CN" sz="2000" i="1">
                                  <a:latin typeface="Cambria Math" panose="02040503050406030204" pitchFamily="18" charset="0"/>
                                  <a:ea typeface="微软雅黑" panose="020B0503020204020204" pitchFamily="34" charset="-122"/>
                                </a:rPr>
                              </m:ctrlPr>
                            </m:fPr>
                            <m:num>
                              <m:d>
                                <m:dPr>
                                  <m:begChr m:val="|"/>
                                  <m:endChr m:val="|"/>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𝐷</m:t>
                                      </m:r>
                                    </m:e>
                                    <m:sub>
                                      <m:r>
                                        <a:rPr lang="en-US" altLang="zh-CN" sz="2000" i="1">
                                          <a:latin typeface="Cambria Math" panose="02040503050406030204" pitchFamily="18" charset="0"/>
                                          <a:ea typeface="微软雅黑" panose="020B0503020204020204" pitchFamily="34" charset="-122"/>
                                        </a:rPr>
                                        <m:t>𝑖</m:t>
                                      </m:r>
                                    </m:sub>
                                  </m:sSub>
                                </m:e>
                              </m:d>
                            </m:num>
                            <m:den>
                              <m:d>
                                <m:dPr>
                                  <m:begChr m:val="|"/>
                                  <m:endChr m:val="|"/>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𝐷</m:t>
                                  </m:r>
                                </m:e>
                              </m:d>
                            </m:den>
                          </m:f>
                        </m:e>
                      </m:nary>
                      <m:r>
                        <a:rPr lang="zh-CN" altLang="en-US"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𝑛</m:t>
                      </m:r>
                      <m:r>
                        <a:rPr lang="zh-CN" altLang="en-US" sz="2000" b="0" i="1" smtClean="0">
                          <a:latin typeface="Cambria Math" panose="02040503050406030204" pitchFamily="18" charset="0"/>
                          <a:ea typeface="微软雅黑" panose="020B0503020204020204" pitchFamily="34" charset="-122"/>
                        </a:rPr>
                        <m:t>是</m:t>
                      </m:r>
                      <m:r>
                        <a:rPr lang="zh-CN" altLang="en-US" sz="2000" i="1">
                          <a:latin typeface="Cambria Math" panose="02040503050406030204" pitchFamily="18" charset="0"/>
                          <a:ea typeface="微软雅黑" panose="020B0503020204020204" pitchFamily="34" charset="-122"/>
                        </a:rPr>
                        <m:t>特征</m:t>
                      </m:r>
                      <m:r>
                        <a:rPr lang="en-US" altLang="zh-CN" sz="2000" b="0" i="1" smtClean="0">
                          <a:latin typeface="Cambria Math" panose="02040503050406030204" pitchFamily="18" charset="0"/>
                          <a:ea typeface="微软雅黑" panose="020B0503020204020204" pitchFamily="34" charset="-122"/>
                        </a:rPr>
                        <m:t>𝐴</m:t>
                      </m:r>
                      <m:r>
                        <a:rPr lang="zh-CN" altLang="en-US" sz="2000" b="0" i="1" smtClean="0">
                          <a:latin typeface="Cambria Math" panose="02040503050406030204" pitchFamily="18" charset="0"/>
                          <a:ea typeface="微软雅黑" panose="020B0503020204020204" pitchFamily="34" charset="-122"/>
                        </a:rPr>
                        <m:t>的</m:t>
                      </m:r>
                      <m:r>
                        <a:rPr lang="zh-CN" altLang="en-US" sz="2000" i="1">
                          <a:latin typeface="Cambria Math" panose="02040503050406030204" pitchFamily="18" charset="0"/>
                          <a:ea typeface="微软雅黑" panose="020B0503020204020204" pitchFamily="34" charset="-122"/>
                        </a:rPr>
                        <m:t>取值</m:t>
                      </m:r>
                      <m:r>
                        <a:rPr lang="zh-CN" altLang="en-US" sz="2000" i="1" smtClean="0">
                          <a:latin typeface="Cambria Math" panose="02040503050406030204" pitchFamily="18" charset="0"/>
                          <a:ea typeface="微软雅黑" panose="020B0503020204020204" pitchFamily="34" charset="-122"/>
                        </a:rPr>
                        <m:t>个数</m:t>
                      </m:r>
                    </m:oMath>
                  </m:oMathPara>
                </a14:m>
                <a:endParaRPr lang="zh-CN" altLang="en-US" sz="2000" dirty="0">
                  <a:ea typeface="微软雅黑" panose="020B0503020204020204" pitchFamily="34" charset="-122"/>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800398" y="2885196"/>
                <a:ext cx="6636721" cy="840295"/>
              </a:xfrm>
              <a:prstGeom prst="rect">
                <a:avLst/>
              </a:prstGeom>
              <a:blipFill rotWithShape="1">
                <a:blip r:embed="rId4"/>
                <a:stretch>
                  <a:fillRect l="-4" t="-47" r="10"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662586" y="4211832"/>
                <a:ext cx="4816887" cy="1018099"/>
              </a:xfrm>
              <a:prstGeom prst="rect">
                <a:avLst/>
              </a:prstGeom>
              <a:noFill/>
            </p:spPr>
            <p:txBody>
              <a:bodyPr wrap="square">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𝑔</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𝐷</m:t>
                          </m:r>
                          <m:r>
                            <a:rPr lang="en-US" altLang="zh-CN" sz="2000" b="0" i="1" smtClean="0">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rPr>
                            <m:t>𝐴</m:t>
                          </m:r>
                          <m:r>
                            <a:rPr lang="en-US" altLang="zh-CN" sz="2000" i="1">
                              <a:latin typeface="Cambria Math" panose="02040503050406030204" pitchFamily="18" charset="0"/>
                              <a:ea typeface="微软雅黑" panose="020B0503020204020204" pitchFamily="34" charset="-122"/>
                            </a:rPr>
                            <m:t>=</m:t>
                          </m:r>
                          <m:r>
                            <a:rPr lang="zh-CN" altLang="en-US" sz="2000" i="1">
                              <a:latin typeface="Cambria Math" panose="02040503050406030204" pitchFamily="18" charset="0"/>
                            </a:rPr>
                            <m:t>年龄</m:t>
                          </m:r>
                        </m:e>
                      </m:d>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𝐻</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𝐷</m:t>
                          </m:r>
                        </m:e>
                      </m:d>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𝐻</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𝐷</m:t>
                          </m:r>
                        </m:e>
                        <m:e>
                          <m:r>
                            <a:rPr lang="en-US" altLang="zh-CN" sz="2000" i="1">
                              <a:latin typeface="Cambria Math" panose="02040503050406030204" pitchFamily="18" charset="0"/>
                            </a:rPr>
                            <m:t>𝐴</m:t>
                          </m:r>
                          <m:r>
                            <a:rPr lang="en-US" altLang="zh-CN" sz="2000" i="1">
                              <a:latin typeface="Cambria Math" panose="02040503050406030204" pitchFamily="18" charset="0"/>
                              <a:ea typeface="微软雅黑" panose="020B0503020204020204" pitchFamily="34" charset="-122"/>
                            </a:rPr>
                            <m:t>=</m:t>
                          </m:r>
                          <m:r>
                            <a:rPr lang="zh-CN" altLang="en-US" sz="2000" i="1">
                              <a:latin typeface="Cambria Math" panose="02040503050406030204" pitchFamily="18" charset="0"/>
                            </a:rPr>
                            <m:t>年龄</m:t>
                          </m:r>
                        </m:e>
                      </m:d>
                    </m:oMath>
                  </m:oMathPara>
                </a14:m>
                <a:endParaRPr lang="en-US" altLang="zh-CN" sz="2000" b="0" i="1" dirty="0">
                  <a:latin typeface="Cambria Math" panose="02040503050406030204" pitchFamily="18" charset="0"/>
                  <a:ea typeface="微软雅黑" panose="020B0503020204020204" pitchFamily="34" charset="-122"/>
                </a:endParaRPr>
              </a:p>
              <a:p>
                <a:pPr>
                  <a:lnSpc>
                    <a:spcPct val="150000"/>
                  </a:lnSpc>
                </a:pPr>
                <a14:m>
                  <m:oMath xmlns:m="http://schemas.openxmlformats.org/officeDocument/2006/math">
                    <m:r>
                      <a:rPr lang="en-US" altLang="zh-CN" sz="2000" i="1">
                        <a:latin typeface="Cambria Math" panose="02040503050406030204" pitchFamily="18" charset="0"/>
                        <a:ea typeface="微软雅黑" panose="020B0503020204020204" pitchFamily="34" charset="-122"/>
                      </a:rPr>
                      <m:t>=</m:t>
                    </m:r>
                  </m:oMath>
                </a14:m>
                <a:r>
                  <a:rPr lang="en-US" altLang="zh-CN" sz="2000" dirty="0"/>
                  <a:t>0.971- 0.8897 </a:t>
                </a:r>
                <a14:m>
                  <m:oMath xmlns:m="http://schemas.openxmlformats.org/officeDocument/2006/math">
                    <m:r>
                      <a:rPr lang="en-US" altLang="zh-CN" sz="2000" i="1">
                        <a:latin typeface="Cambria Math" panose="02040503050406030204" pitchFamily="18" charset="0"/>
                        <a:ea typeface="微软雅黑" panose="020B0503020204020204" pitchFamily="34" charset="-122"/>
                      </a:rPr>
                      <m:t>= </m:t>
                    </m:r>
                  </m:oMath>
                </a14:m>
                <a:r>
                  <a:rPr lang="en-US" altLang="zh-CN" sz="2000" dirty="0">
                    <a:ea typeface="微软雅黑" panose="020B0503020204020204" pitchFamily="34" charset="-122"/>
                  </a:rPr>
                  <a:t>0.0813</a:t>
                </a:r>
                <a:endParaRPr lang="zh-CN" altLang="en-US" sz="2000" dirty="0">
                  <a:ea typeface="微软雅黑" panose="020B0503020204020204" pitchFamily="34"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662586" y="4211832"/>
                <a:ext cx="4816887" cy="1018099"/>
              </a:xfrm>
              <a:prstGeom prst="rect">
                <a:avLst/>
              </a:prstGeom>
              <a:blipFill>
                <a:blip r:embed="rId5"/>
                <a:stretch>
                  <a:fillRect b="-10180"/>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3693" y="1452881"/>
            <a:ext cx="11523662" cy="4673286"/>
          </a:xfrm>
        </p:spPr>
        <p:txBody>
          <a:bodyPr/>
          <a:lstStyle/>
          <a:p>
            <a:r>
              <a:rPr lang="en-US" altLang="zh-CN" b="1" dirty="0">
                <a:latin typeface="微软雅黑" panose="020B0503020204020204" pitchFamily="34" charset="-122"/>
                <a:ea typeface="微软雅黑" panose="020B0503020204020204" pitchFamily="34" charset="-122"/>
                <a:sym typeface="+mn-ea"/>
              </a:rPr>
              <a:t>ID3</a:t>
            </a:r>
            <a:r>
              <a:rPr lang="zh-CN" altLang="en-US" b="1" dirty="0">
                <a:latin typeface="微软雅黑" panose="020B0503020204020204" pitchFamily="34" charset="-122"/>
                <a:ea typeface="微软雅黑" panose="020B0503020204020204" pitchFamily="34" charset="-122"/>
                <a:sym typeface="+mn-ea"/>
              </a:rPr>
              <a:t>算法</a:t>
            </a:r>
            <a:r>
              <a:rPr lang="en-US" altLang="zh-CN" b="1" dirty="0">
                <a:latin typeface="微软雅黑" panose="020B0503020204020204" pitchFamily="34" charset="-122"/>
                <a:ea typeface="微软雅黑" panose="020B0503020204020204" pitchFamily="34" charset="-122"/>
                <a:sym typeface="+mn-ea"/>
              </a:rPr>
              <a:t>-</a:t>
            </a:r>
            <a:r>
              <a:rPr lang="zh-CN" altLang="en-US" b="1" dirty="0">
                <a:latin typeface="微软雅黑" panose="020B0503020204020204" pitchFamily="34" charset="-122"/>
                <a:ea typeface="微软雅黑" panose="020B0503020204020204" pitchFamily="34" charset="-122"/>
                <a:sym typeface="+mn-ea"/>
              </a:rPr>
              <a:t>小结</a:t>
            </a:r>
            <a:endParaRPr lang="zh-CN" altLang="en-US" b="1" dirty="0">
              <a:ea typeface="微软雅黑" panose="020B0503020204020204" pitchFamily="34" charset="-122"/>
            </a:endParaRPr>
          </a:p>
          <a:p>
            <a:endParaRPr lang="zh-CN" altLang="en-US" dirty="0"/>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p:sp>
        <p:nvSpPr>
          <p:cNvPr id="34" name="文本框 17"/>
          <p:cNvSpPr txBox="1"/>
          <p:nvPr/>
        </p:nvSpPr>
        <p:spPr>
          <a:xfrm>
            <a:off x="1403350" y="2273935"/>
            <a:ext cx="9996170" cy="221551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ID3算法的基本思想是：以信息熵为度量，用于决策树节点的属性选择，每次优先选取</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信息量最多</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的属性，亦即能使熵值变为最小的属性，以构造一棵熵值下降最快的决策树，到叶子节点处的熵值为0。此时，每个叶子节点对应的实例集中的实例属于同一类。</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0"/>
          <p:cNvSpPr txBox="1">
            <a:spLocks noChangeArrowheads="1"/>
          </p:cNvSpPr>
          <p:nvPr/>
        </p:nvSpPr>
        <p:spPr bwMode="auto">
          <a:xfrm>
            <a:off x="3002508" y="274985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CLS</a:t>
            </a:r>
            <a:r>
              <a:rPr lang="zh-CN" altLang="en-US" sz="3600" dirty="0">
                <a:latin typeface="Impact" panose="020B0806030902050204" pitchFamily="34" charset="0"/>
                <a:ea typeface="微软雅黑" panose="020B0503020204020204" pitchFamily="34" charset="-122"/>
              </a:rPr>
              <a:t>算法</a:t>
            </a:r>
          </a:p>
        </p:txBody>
      </p:sp>
      <p:sp>
        <p:nvSpPr>
          <p:cNvPr id="48" name="TextBox 11"/>
          <p:cNvSpPr txBox="1">
            <a:spLocks noChangeArrowheads="1"/>
          </p:cNvSpPr>
          <p:nvPr/>
        </p:nvSpPr>
        <p:spPr bwMode="auto">
          <a:xfrm>
            <a:off x="3002507" y="356503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en-US" altLang="zh-CN" sz="3600" dirty="0">
                <a:latin typeface="Impact" panose="020B0806030902050204" pitchFamily="34" charset="0"/>
                <a:ea typeface="微软雅黑" panose="020B0503020204020204" pitchFamily="34" charset="-122"/>
                <a:sym typeface="+mn-ea"/>
              </a:rPr>
              <a:t>ID3</a:t>
            </a:r>
            <a:r>
              <a:rPr lang="zh-CN" altLang="en-US" sz="3600" dirty="0">
                <a:latin typeface="Impact" panose="020B0806030902050204" pitchFamily="34" charset="0"/>
                <a:ea typeface="微软雅黑" panose="020B0503020204020204" pitchFamily="34" charset="-122"/>
                <a:sym typeface="+mn-ea"/>
              </a:rPr>
              <a:t>算法</a:t>
            </a:r>
            <a:endParaRPr lang="zh-CN" altLang="en-US" sz="3600" dirty="0">
              <a:latin typeface="Impact" panose="020B0806030902050204" pitchFamily="34" charset="0"/>
              <a:ea typeface="微软雅黑" panose="020B0503020204020204" pitchFamily="34" charset="-122"/>
            </a:endParaRPr>
          </a:p>
        </p:txBody>
      </p:sp>
      <p:sp>
        <p:nvSpPr>
          <p:cNvPr id="51" name="TextBox 10"/>
          <p:cNvSpPr txBox="1">
            <a:spLocks noChangeArrowheads="1"/>
          </p:cNvSpPr>
          <p:nvPr/>
        </p:nvSpPr>
        <p:spPr bwMode="auto">
          <a:xfrm>
            <a:off x="3029495" y="438021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en-US" altLang="zh-CN" sz="3600" dirty="0">
                <a:latin typeface="Impact" panose="020B0806030902050204" pitchFamily="34" charset="0"/>
                <a:ea typeface="微软雅黑" panose="020B0503020204020204" pitchFamily="34" charset="-122"/>
                <a:sym typeface="+mn-ea"/>
              </a:rPr>
              <a:t>C4.5</a:t>
            </a:r>
            <a:r>
              <a:rPr lang="zh-CN" altLang="en-US" sz="3600" dirty="0">
                <a:latin typeface="Impact" panose="020B0806030902050204" pitchFamily="34" charset="0"/>
                <a:ea typeface="微软雅黑" panose="020B0503020204020204" pitchFamily="34" charset="-122"/>
                <a:sym typeface="+mn-ea"/>
              </a:rPr>
              <a:t>算法</a:t>
            </a:r>
            <a:endParaRPr lang="zh-CN" altLang="en-US" sz="3600" dirty="0">
              <a:latin typeface="Impact" panose="020B0806030902050204" pitchFamily="34" charset="0"/>
              <a:ea typeface="微软雅黑" panose="020B0503020204020204" pitchFamily="34" charset="-122"/>
            </a:endParaRPr>
          </a:p>
        </p:txBody>
      </p:sp>
      <p:sp>
        <p:nvSpPr>
          <p:cNvPr id="2" name="TextBox 10"/>
          <p:cNvSpPr txBox="1">
            <a:spLocks noChangeArrowheads="1"/>
          </p:cNvSpPr>
          <p:nvPr/>
        </p:nvSpPr>
        <p:spPr bwMode="auto">
          <a:xfrm>
            <a:off x="3002190" y="519491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05    CART</a:t>
            </a:r>
            <a:r>
              <a:rPr lang="zh-CN" altLang="en-US" sz="3600" dirty="0">
                <a:latin typeface="Impact" panose="020B0806030902050204" pitchFamily="34" charset="0"/>
                <a:ea typeface="微软雅黑" panose="020B0503020204020204" pitchFamily="34" charset="-122"/>
              </a:rPr>
              <a:t>算法</a:t>
            </a:r>
          </a:p>
        </p:txBody>
      </p:sp>
      <p:pic>
        <p:nvPicPr>
          <p:cNvPr id="3" name="图片 2"/>
          <p:cNvPicPr>
            <a:picLocks noChangeAspect="1"/>
          </p:cNvPicPr>
          <p:nvPr/>
        </p:nvPicPr>
        <p:blipFill>
          <a:blip r:embed="rId3"/>
          <a:stretch>
            <a:fillRect/>
          </a:stretch>
        </p:blipFill>
        <p:spPr>
          <a:xfrm>
            <a:off x="2759075" y="1875790"/>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 name="TextBox 6"/>
          <p:cNvSpPr txBox="1">
            <a:spLocks noChangeArrowheads="1"/>
          </p:cNvSpPr>
          <p:nvPr/>
        </p:nvSpPr>
        <p:spPr bwMode="auto">
          <a:xfrm>
            <a:off x="3029495" y="187309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01 </a:t>
            </a:r>
            <a:r>
              <a:rPr lang="en-US" altLang="zh-CN" sz="4000" dirty="0">
                <a:solidFill>
                  <a:schemeClr val="bg1"/>
                </a:solidFill>
                <a:latin typeface="Impact" panose="020B0806030902050204" pitchFamily="34" charset="0"/>
                <a:ea typeface="微软雅黑" panose="020B0503020204020204" pitchFamily="34" charset="-122"/>
              </a:rPr>
              <a:t> </a:t>
            </a:r>
            <a:r>
              <a:rPr lang="en-US" altLang="zh-CN" sz="3600" dirty="0">
                <a:solidFill>
                  <a:schemeClr val="bg1"/>
                </a:solidFill>
                <a:latin typeface="Impact" panose="020B0806030902050204" pitchFamily="34" charset="0"/>
                <a:ea typeface="微软雅黑" panose="020B0503020204020204" pitchFamily="34" charset="-122"/>
              </a:rPr>
              <a:t>  </a:t>
            </a:r>
            <a:r>
              <a:rPr lang="zh-CN" altLang="en-US" sz="3600" dirty="0">
                <a:solidFill>
                  <a:schemeClr val="bg1"/>
                </a:solidFill>
                <a:latin typeface="Impact" panose="020B0806030902050204" pitchFamily="34" charset="0"/>
                <a:ea typeface="微软雅黑" panose="020B0503020204020204" pitchFamily="34" charset="-122"/>
              </a:rPr>
              <a:t>决策树原理</a:t>
            </a:r>
          </a:p>
        </p:txBody>
      </p:sp>
      <p:sp>
        <p:nvSpPr>
          <p:cNvPr id="6"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决策树原理</a:t>
            </a:r>
          </a:p>
        </p:txBody>
      </p:sp>
    </p:spTree>
  </p:cSld>
  <p:clrMapOvr>
    <a:masterClrMapping/>
  </p:clrMapOvr>
  <p:transition advTm="8005"/>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缺点</a:t>
            </a:r>
            <a:endParaRPr lang="zh-CN" altLang="en-US" dirty="0"/>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p:sp>
        <p:nvSpPr>
          <p:cNvPr id="34" name="文本框 17"/>
          <p:cNvSpPr txBox="1"/>
          <p:nvPr/>
        </p:nvSpPr>
        <p:spPr>
          <a:xfrm>
            <a:off x="1403351" y="2273765"/>
            <a:ext cx="9878665" cy="270471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sym typeface="+mn-ea"/>
              </a:rPr>
              <a:t>只能用于处理离散分布的特征</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（没有考虑连续特征）</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342900" indent="-342900" algn="just">
              <a:lnSpc>
                <a:spcPct val="150000"/>
              </a:lnSpc>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ID3 没有剪枝策略，容易过拟合；</a:t>
            </a:r>
          </a:p>
          <a:p>
            <a:pPr marL="342900" indent="-342900" algn="just">
              <a:lnSpc>
                <a:spcPct val="150000"/>
              </a:lnSpc>
              <a:buFont typeface="Wingdings" panose="05000000000000000000" charset="0"/>
              <a:buChar char=""/>
            </a:pP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信息增益准则对可取值数目较多的特征有所偏好，类似“编号”的特征其信息增益接近于 1；</a:t>
            </a:r>
          </a:p>
          <a:p>
            <a:pPr marL="342900" indent="-342900" algn="just">
              <a:lnSpc>
                <a:spcPct val="150000"/>
              </a:lnSpc>
              <a:buFont typeface="Wingdings" panose="05000000000000000000" charset="0"/>
              <a:buChar char=""/>
            </a:pP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sym typeface="+mn-ea"/>
              </a:rPr>
              <a:t>没有考虑缺失值</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688" y="1452881"/>
            <a:ext cx="7554912" cy="604519"/>
          </a:xfrm>
        </p:spPr>
        <p:txBody>
          <a:bodyPr/>
          <a:lstStyle/>
          <a:p>
            <a:r>
              <a:rPr lang="zh-CN" altLang="en-US" sz="2400" dirty="0"/>
              <a:t>缺点：比如天气属性有</a:t>
            </a:r>
            <a:r>
              <a:rPr lang="en-US" altLang="zh-CN" sz="2400" dirty="0"/>
              <a:t>2</a:t>
            </a:r>
            <a:r>
              <a:rPr lang="zh-CN" altLang="en-US" sz="2400" dirty="0"/>
              <a:t>个值</a:t>
            </a:r>
            <a:r>
              <a:rPr lang="en-US" altLang="zh-CN" sz="2400" dirty="0"/>
              <a:t>(</a:t>
            </a:r>
            <a:r>
              <a:rPr lang="zh-CN" altLang="en-US" sz="2400" dirty="0"/>
              <a:t>晴天、小雨</a:t>
            </a:r>
            <a:r>
              <a:rPr lang="en-US" altLang="zh-CN" sz="2400" dirty="0"/>
              <a:t>)</a:t>
            </a:r>
            <a:r>
              <a:rPr lang="zh-CN" altLang="en-US" sz="2400" dirty="0"/>
              <a:t>，每个值占比</a:t>
            </a:r>
            <a:r>
              <a:rPr lang="en-US" altLang="zh-CN" sz="2400" dirty="0"/>
              <a:t>1/2</a:t>
            </a:r>
            <a:r>
              <a:rPr lang="zh-CN" altLang="en-US" sz="2400" dirty="0"/>
              <a:t>，另一个属性温度有</a:t>
            </a:r>
            <a:r>
              <a:rPr lang="en-US" altLang="zh-CN" sz="2400" dirty="0"/>
              <a:t>3</a:t>
            </a:r>
            <a:r>
              <a:rPr lang="zh-CN" altLang="en-US" sz="2400" dirty="0"/>
              <a:t>个值（高、中、低），分别占比</a:t>
            </a:r>
            <a:r>
              <a:rPr lang="en-US" altLang="zh-CN" sz="2400" dirty="0"/>
              <a:t>1/3</a:t>
            </a:r>
            <a:r>
              <a:rPr lang="zh-CN" altLang="en-US" sz="2400" dirty="0"/>
              <a:t>。其实它们都是不确定的，但是取</a:t>
            </a:r>
            <a:r>
              <a:rPr lang="en-US" altLang="zh-CN" sz="2400" dirty="0"/>
              <a:t>3</a:t>
            </a:r>
            <a:r>
              <a:rPr lang="zh-CN" altLang="en-US" sz="2400" dirty="0"/>
              <a:t>个值的属性比取</a:t>
            </a:r>
            <a:r>
              <a:rPr lang="en-US" altLang="zh-CN" sz="2400" dirty="0"/>
              <a:t>2</a:t>
            </a:r>
            <a:r>
              <a:rPr lang="zh-CN" altLang="en-US" sz="2400" dirty="0"/>
              <a:t>个值的属性，作为条件时的信息增益大。</a:t>
            </a:r>
            <a:endParaRPr lang="en-US" altLang="zh-CN" sz="2400"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3.ID3</a:t>
            </a:r>
            <a:r>
              <a:rPr lang="zh-CN" altLang="en-US" dirty="0">
                <a:solidFill>
                  <a:schemeClr val="tx1"/>
                </a:solidFill>
              </a:rPr>
              <a:t>算法</a:t>
            </a:r>
          </a:p>
        </p:txBody>
      </p:sp>
      <p:graphicFrame>
        <p:nvGraphicFramePr>
          <p:cNvPr id="8" name="表格 7">
            <a:extLst>
              <a:ext uri="{FF2B5EF4-FFF2-40B4-BE49-F238E27FC236}">
                <a16:creationId xmlns:a16="http://schemas.microsoft.com/office/drawing/2014/main" id="{D8AC413E-1CCB-8B9B-4912-43E42B67A94A}"/>
              </a:ext>
            </a:extLst>
          </p:cNvPr>
          <p:cNvGraphicFramePr>
            <a:graphicFrameLocks noGrp="1"/>
          </p:cNvGraphicFramePr>
          <p:nvPr>
            <p:custDataLst>
              <p:tags r:id="rId1"/>
            </p:custDataLst>
            <p:extLst>
              <p:ext uri="{D42A27DB-BD31-4B8C-83A1-F6EECF244321}">
                <p14:modId xmlns:p14="http://schemas.microsoft.com/office/powerpoint/2010/main" val="2419999405"/>
              </p:ext>
            </p:extLst>
          </p:nvPr>
        </p:nvGraphicFramePr>
        <p:xfrm>
          <a:off x="8226784" y="1342742"/>
          <a:ext cx="3733873" cy="3291601"/>
        </p:xfrm>
        <a:graphic>
          <a:graphicData uri="http://schemas.openxmlformats.org/drawingml/2006/table">
            <a:tbl>
              <a:tblPr>
                <a:tableStyleId>{5DA37D80-6434-44D0-A028-1B22A696006F}</a:tableStyleId>
              </a:tblPr>
              <a:tblGrid>
                <a:gridCol w="693590">
                  <a:extLst>
                    <a:ext uri="{9D8B030D-6E8A-4147-A177-3AD203B41FA5}">
                      <a16:colId xmlns:a16="http://schemas.microsoft.com/office/drawing/2014/main" val="20000"/>
                    </a:ext>
                  </a:extLst>
                </a:gridCol>
                <a:gridCol w="857164">
                  <a:extLst>
                    <a:ext uri="{9D8B030D-6E8A-4147-A177-3AD203B41FA5}">
                      <a16:colId xmlns:a16="http://schemas.microsoft.com/office/drawing/2014/main" val="20001"/>
                    </a:ext>
                  </a:extLst>
                </a:gridCol>
                <a:gridCol w="758844">
                  <a:extLst>
                    <a:ext uri="{9D8B030D-6E8A-4147-A177-3AD203B41FA5}">
                      <a16:colId xmlns:a16="http://schemas.microsoft.com/office/drawing/2014/main" val="20002"/>
                    </a:ext>
                  </a:extLst>
                </a:gridCol>
                <a:gridCol w="1424275">
                  <a:extLst>
                    <a:ext uri="{9D8B030D-6E8A-4147-A177-3AD203B41FA5}">
                      <a16:colId xmlns:a16="http://schemas.microsoft.com/office/drawing/2014/main" val="20003"/>
                    </a:ext>
                  </a:extLst>
                </a:gridCol>
              </a:tblGrid>
              <a:tr h="467689">
                <a:tc>
                  <a:txBody>
                    <a:bodyPr/>
                    <a:lstStyle/>
                    <a:p>
                      <a:pPr algn="ctr" latinLnBrk="1"/>
                      <a:endParaRPr lang="en-US" altLang="zh-CN" sz="1600" dirty="0">
                        <a:solidFill>
                          <a:schemeClr val="bg1"/>
                        </a:solidFill>
                        <a:effectLst/>
                        <a:latin typeface="+mj-ea"/>
                        <a:ea typeface="+mj-ea"/>
                      </a:endParaRPr>
                    </a:p>
                  </a:txBody>
                  <a:tcPr marL="48651" marR="48651" marT="24325" marB="24325" anchor="ctr">
                    <a:solidFill>
                      <a:srgbClr val="0070C0"/>
                    </a:solidFill>
                  </a:tcPr>
                </a:tc>
                <a:tc>
                  <a:txBody>
                    <a:bodyPr/>
                    <a:lstStyle/>
                    <a:p>
                      <a:pPr algn="ctr" latinLnBrk="1"/>
                      <a:r>
                        <a:rPr lang="zh-CN" altLang="en-US" sz="1600" dirty="0">
                          <a:solidFill>
                            <a:schemeClr val="bg1"/>
                          </a:solidFill>
                          <a:effectLst/>
                          <a:latin typeface="+mj-ea"/>
                          <a:ea typeface="+mj-ea"/>
                        </a:rPr>
                        <a:t>天气</a:t>
                      </a:r>
                    </a:p>
                  </a:txBody>
                  <a:tcPr marL="48651" marR="48651" marT="24325" marB="24325" anchor="ctr">
                    <a:solidFill>
                      <a:srgbClr val="0070C0"/>
                    </a:solidFill>
                  </a:tcPr>
                </a:tc>
                <a:tc>
                  <a:txBody>
                    <a:bodyPr/>
                    <a:lstStyle/>
                    <a:p>
                      <a:pPr algn="ctr" latinLnBrk="1"/>
                      <a:r>
                        <a:rPr lang="zh-CN" altLang="en-US" sz="1600" dirty="0">
                          <a:solidFill>
                            <a:schemeClr val="bg1"/>
                          </a:solidFill>
                          <a:effectLst/>
                          <a:latin typeface="+mj-ea"/>
                          <a:ea typeface="+mj-ea"/>
                        </a:rPr>
                        <a:t>温度</a:t>
                      </a:r>
                    </a:p>
                  </a:txBody>
                  <a:tcPr marL="48651" marR="48651" marT="24325" marB="24325" anchor="ctr">
                    <a:solidFill>
                      <a:srgbClr val="0070C0"/>
                    </a:solidFill>
                  </a:tcPr>
                </a:tc>
                <a:tc>
                  <a:txBody>
                    <a:bodyPr/>
                    <a:lstStyle/>
                    <a:p>
                      <a:pPr algn="ctr" latinLnBrk="1"/>
                      <a:r>
                        <a:rPr lang="zh-CN" altLang="en-US" sz="1600" dirty="0">
                          <a:solidFill>
                            <a:schemeClr val="bg1"/>
                          </a:solidFill>
                          <a:effectLst/>
                          <a:latin typeface="+mj-ea"/>
                          <a:ea typeface="+mj-ea"/>
                        </a:rPr>
                        <a:t>是否打篮球</a:t>
                      </a:r>
                    </a:p>
                  </a:txBody>
                  <a:tcPr marL="48651" marR="48651" marT="24325" marB="24325" anchor="ctr">
                    <a:solidFill>
                      <a:srgbClr val="0070C0"/>
                    </a:solidFill>
                  </a:tcPr>
                </a:tc>
                <a:extLst>
                  <a:ext uri="{0D108BD9-81ED-4DB2-BD59-A6C34878D82A}">
                    <a16:rowId xmlns:a16="http://schemas.microsoft.com/office/drawing/2014/main" val="10000"/>
                  </a:ext>
                </a:extLst>
              </a:tr>
              <a:tr h="467689">
                <a:tc>
                  <a:txBody>
                    <a:bodyPr/>
                    <a:lstStyle/>
                    <a:p>
                      <a:pPr algn="ctr" latinLnBrk="1"/>
                      <a:r>
                        <a:rPr lang="en-US" altLang="zh-CN" sz="1600" dirty="0">
                          <a:solidFill>
                            <a:schemeClr val="bg1"/>
                          </a:solidFill>
                          <a:effectLst/>
                          <a:latin typeface="+mj-ea"/>
                          <a:ea typeface="+mj-ea"/>
                        </a:rPr>
                        <a:t>0</a:t>
                      </a:r>
                    </a:p>
                  </a:txBody>
                  <a:tcPr marL="48651" marR="48651" marT="24325" marB="24325" anchor="ctr">
                    <a:solidFill>
                      <a:srgbClr val="0070C0"/>
                    </a:solidFill>
                  </a:tcPr>
                </a:tc>
                <a:tc>
                  <a:txBody>
                    <a:bodyPr/>
                    <a:lstStyle/>
                    <a:p>
                      <a:pPr marL="0" algn="ctr" defTabSz="914400" rtl="0" eaLnBrk="1" latinLnBrk="1" hangingPunct="1"/>
                      <a:r>
                        <a:rPr lang="zh-CN" altLang="en-US" sz="1600" kern="1200" dirty="0">
                          <a:solidFill>
                            <a:schemeClr val="bg1"/>
                          </a:solidFill>
                          <a:effectLst/>
                          <a:latin typeface="+mj-ea"/>
                          <a:ea typeface="+mj-ea"/>
                          <a:cs typeface="+mn-cs"/>
                        </a:rPr>
                        <a:t>晴天</a:t>
                      </a:r>
                    </a:p>
                  </a:txBody>
                  <a:tcPr marL="48651" marR="48651" marT="24325" marB="24325" anchor="ctr">
                    <a:solidFill>
                      <a:srgbClr val="0070C0"/>
                    </a:solidFill>
                  </a:tcPr>
                </a:tc>
                <a:tc>
                  <a:txBody>
                    <a:bodyPr/>
                    <a:lstStyle/>
                    <a:p>
                      <a:pPr marL="0" algn="ctr" defTabSz="914400" rtl="0" eaLnBrk="1" latinLnBrk="1" hangingPunct="1"/>
                      <a:r>
                        <a:rPr lang="zh-CN" altLang="en-US" sz="1600" kern="1200" dirty="0">
                          <a:solidFill>
                            <a:schemeClr val="bg1"/>
                          </a:solidFill>
                          <a:effectLst/>
                          <a:latin typeface="+mj-ea"/>
                          <a:ea typeface="+mj-ea"/>
                          <a:cs typeface="+mn-cs"/>
                        </a:rPr>
                        <a:t>高</a:t>
                      </a:r>
                    </a:p>
                  </a:txBody>
                  <a:tcPr marL="48651" marR="48651" marT="24325" marB="24325" anchor="ctr">
                    <a:solidFill>
                      <a:srgbClr val="0070C0"/>
                    </a:solidFill>
                  </a:tcPr>
                </a:tc>
                <a:tc>
                  <a:txBody>
                    <a:bodyPr/>
                    <a:lstStyle/>
                    <a:p>
                      <a:pPr algn="ctr" latinLnBrk="1"/>
                      <a:r>
                        <a:rPr lang="zh-CN" altLang="en-US" sz="1600" kern="1200" dirty="0">
                          <a:solidFill>
                            <a:schemeClr val="bg1"/>
                          </a:solidFill>
                          <a:effectLst/>
                          <a:latin typeface="+mj-ea"/>
                          <a:ea typeface="+mj-ea"/>
                          <a:cs typeface="+mn-cs"/>
                        </a:rPr>
                        <a:t>打</a:t>
                      </a:r>
                    </a:p>
                  </a:txBody>
                  <a:tcPr marL="48651" marR="48651" marT="24325" marB="24325" anchor="ctr">
                    <a:solidFill>
                      <a:srgbClr val="0070C0"/>
                    </a:solidFill>
                  </a:tcPr>
                </a:tc>
                <a:extLst>
                  <a:ext uri="{0D108BD9-81ED-4DB2-BD59-A6C34878D82A}">
                    <a16:rowId xmlns:a16="http://schemas.microsoft.com/office/drawing/2014/main" val="10001"/>
                  </a:ext>
                </a:extLst>
              </a:tr>
              <a:tr h="467689">
                <a:tc>
                  <a:txBody>
                    <a:bodyPr/>
                    <a:lstStyle/>
                    <a:p>
                      <a:pPr algn="ctr" latinLnBrk="1"/>
                      <a:r>
                        <a:rPr lang="en-US" altLang="zh-CN" sz="1600">
                          <a:solidFill>
                            <a:schemeClr val="bg1"/>
                          </a:solidFill>
                          <a:effectLst/>
                          <a:latin typeface="+mj-ea"/>
                          <a:ea typeface="+mj-ea"/>
                        </a:rPr>
                        <a:t>1</a:t>
                      </a:r>
                    </a:p>
                  </a:txBody>
                  <a:tcPr marL="48651" marR="48651" marT="24325" marB="24325" anchor="ctr">
                    <a:solidFill>
                      <a:srgbClr val="0070C0"/>
                    </a:solidFill>
                  </a:tcPr>
                </a:tc>
                <a:tc>
                  <a:txBody>
                    <a:bodyPr/>
                    <a:lstStyle/>
                    <a:p>
                      <a:pPr marL="0" algn="ctr" defTabSz="914400" rtl="0" eaLnBrk="1" latinLnBrk="1" hangingPunct="1"/>
                      <a:r>
                        <a:rPr lang="zh-CN" altLang="en-US" sz="1600" kern="1200" dirty="0">
                          <a:solidFill>
                            <a:schemeClr val="bg1"/>
                          </a:solidFill>
                          <a:effectLst/>
                          <a:latin typeface="+mj-ea"/>
                          <a:ea typeface="+mj-ea"/>
                          <a:cs typeface="+mn-cs"/>
                        </a:rPr>
                        <a:t>晴天</a:t>
                      </a:r>
                    </a:p>
                  </a:txBody>
                  <a:tcPr marL="48651" marR="48651" marT="24325" marB="24325" anchor="ctr">
                    <a:solidFill>
                      <a:srgbClr val="0070C0"/>
                    </a:solidFill>
                  </a:tcPr>
                </a:tc>
                <a:tc>
                  <a:txBody>
                    <a:bodyPr/>
                    <a:lstStyle/>
                    <a:p>
                      <a:pPr marL="0" algn="ctr" defTabSz="914400" rtl="0" eaLnBrk="1" latinLnBrk="1" hangingPunct="1"/>
                      <a:r>
                        <a:rPr lang="zh-CN" altLang="en-US" sz="1600" kern="1200" dirty="0">
                          <a:solidFill>
                            <a:schemeClr val="bg1"/>
                          </a:solidFill>
                          <a:effectLst/>
                          <a:latin typeface="+mj-ea"/>
                          <a:ea typeface="+mj-ea"/>
                          <a:cs typeface="+mn-cs"/>
                        </a:rPr>
                        <a:t>高</a:t>
                      </a:r>
                    </a:p>
                  </a:txBody>
                  <a:tcPr marL="48651" marR="48651" marT="24325" marB="24325" anchor="ctr">
                    <a:solidFill>
                      <a:srgbClr val="0070C0"/>
                    </a:solidFill>
                  </a:tcPr>
                </a:tc>
                <a:tc>
                  <a:txBody>
                    <a:bodyPr/>
                    <a:lstStyle/>
                    <a:p>
                      <a:pPr algn="ctr" latinLnBrk="1"/>
                      <a:r>
                        <a:rPr lang="zh-CN" altLang="en-US" sz="1600" kern="1200" dirty="0">
                          <a:solidFill>
                            <a:schemeClr val="bg1"/>
                          </a:solidFill>
                          <a:effectLst/>
                          <a:latin typeface="+mj-ea"/>
                          <a:ea typeface="+mj-ea"/>
                          <a:cs typeface="+mn-cs"/>
                        </a:rPr>
                        <a:t>打</a:t>
                      </a:r>
                    </a:p>
                  </a:txBody>
                  <a:tcPr marL="48651" marR="48651" marT="24325" marB="24325" anchor="ctr">
                    <a:solidFill>
                      <a:srgbClr val="0070C0"/>
                    </a:solidFill>
                  </a:tcPr>
                </a:tc>
                <a:extLst>
                  <a:ext uri="{0D108BD9-81ED-4DB2-BD59-A6C34878D82A}">
                    <a16:rowId xmlns:a16="http://schemas.microsoft.com/office/drawing/2014/main" val="10002"/>
                  </a:ext>
                </a:extLst>
              </a:tr>
              <a:tr h="467689">
                <a:tc>
                  <a:txBody>
                    <a:bodyPr/>
                    <a:lstStyle/>
                    <a:p>
                      <a:pPr algn="ctr" latinLnBrk="1"/>
                      <a:r>
                        <a:rPr lang="en-US" altLang="zh-CN" sz="1600">
                          <a:solidFill>
                            <a:schemeClr val="bg1"/>
                          </a:solidFill>
                          <a:effectLst/>
                          <a:latin typeface="+mj-ea"/>
                          <a:ea typeface="+mj-ea"/>
                        </a:rPr>
                        <a:t>2</a:t>
                      </a:r>
                    </a:p>
                  </a:txBody>
                  <a:tcPr marL="48651" marR="48651" marT="24325" marB="24325" anchor="ctr">
                    <a:solidFill>
                      <a:srgbClr val="0070C0"/>
                    </a:solidFill>
                  </a:tcPr>
                </a:tc>
                <a:tc>
                  <a:txBody>
                    <a:bodyPr/>
                    <a:lstStyle/>
                    <a:p>
                      <a:pPr marL="0" algn="ctr" defTabSz="914400" rtl="0" eaLnBrk="1" latinLnBrk="1" hangingPunct="1"/>
                      <a:r>
                        <a:rPr lang="zh-CN" altLang="en-US" sz="1600" kern="1200" dirty="0">
                          <a:solidFill>
                            <a:schemeClr val="bg1"/>
                          </a:solidFill>
                          <a:effectLst/>
                          <a:latin typeface="+mj-ea"/>
                          <a:ea typeface="+mj-ea"/>
                          <a:cs typeface="+mn-cs"/>
                        </a:rPr>
                        <a:t>晴天</a:t>
                      </a:r>
                    </a:p>
                  </a:txBody>
                  <a:tcPr marL="48651" marR="48651" marT="24325" marB="24325" anchor="ctr">
                    <a:solidFill>
                      <a:srgbClr val="0070C0"/>
                    </a:solidFill>
                  </a:tcPr>
                </a:tc>
                <a:tc>
                  <a:txBody>
                    <a:bodyPr/>
                    <a:lstStyle/>
                    <a:p>
                      <a:pPr marL="0" algn="ctr" defTabSz="914400" rtl="0" eaLnBrk="1" latinLnBrk="1" hangingPunct="1"/>
                      <a:r>
                        <a:rPr lang="zh-CN" altLang="en-US" sz="1600" kern="1200" dirty="0">
                          <a:solidFill>
                            <a:schemeClr val="bg1"/>
                          </a:solidFill>
                          <a:effectLst/>
                          <a:latin typeface="+mj-ea"/>
                          <a:ea typeface="+mj-ea"/>
                          <a:cs typeface="+mn-cs"/>
                        </a:rPr>
                        <a:t>中</a:t>
                      </a:r>
                    </a:p>
                  </a:txBody>
                  <a:tcPr marL="48651" marR="48651" marT="24325" marB="24325" anchor="ctr">
                    <a:solidFill>
                      <a:srgbClr val="0070C0"/>
                    </a:solidFill>
                  </a:tcPr>
                </a:tc>
                <a:tc>
                  <a:txBody>
                    <a:bodyPr/>
                    <a:lstStyle/>
                    <a:p>
                      <a:pPr algn="ctr" latinLnBrk="1"/>
                      <a:r>
                        <a:rPr lang="zh-CN" altLang="en-US" sz="1600" kern="1200" dirty="0">
                          <a:solidFill>
                            <a:schemeClr val="bg1"/>
                          </a:solidFill>
                          <a:effectLst/>
                          <a:latin typeface="+mj-ea"/>
                          <a:ea typeface="+mj-ea"/>
                          <a:cs typeface="+mn-cs"/>
                        </a:rPr>
                        <a:t>打</a:t>
                      </a:r>
                    </a:p>
                  </a:txBody>
                  <a:tcPr marL="48651" marR="48651" marT="24325" marB="24325" anchor="ctr">
                    <a:solidFill>
                      <a:srgbClr val="0070C0"/>
                    </a:solidFill>
                  </a:tcPr>
                </a:tc>
                <a:extLst>
                  <a:ext uri="{0D108BD9-81ED-4DB2-BD59-A6C34878D82A}">
                    <a16:rowId xmlns:a16="http://schemas.microsoft.com/office/drawing/2014/main" val="10003"/>
                  </a:ext>
                </a:extLst>
              </a:tr>
              <a:tr h="485467">
                <a:tc>
                  <a:txBody>
                    <a:bodyPr/>
                    <a:lstStyle/>
                    <a:p>
                      <a:pPr algn="ctr" latinLnBrk="1"/>
                      <a:r>
                        <a:rPr lang="en-US" altLang="zh-CN" sz="1600">
                          <a:solidFill>
                            <a:schemeClr val="bg1"/>
                          </a:solidFill>
                          <a:effectLst/>
                          <a:latin typeface="+mj-ea"/>
                          <a:ea typeface="+mj-ea"/>
                        </a:rPr>
                        <a:t>3</a:t>
                      </a:r>
                    </a:p>
                  </a:txBody>
                  <a:tcPr marL="48651" marR="48651" marT="24325" marB="24325" anchor="ctr">
                    <a:solidFill>
                      <a:srgbClr val="0070C0"/>
                    </a:solidFill>
                  </a:tcPr>
                </a:tc>
                <a:tc>
                  <a:txBody>
                    <a:bodyPr/>
                    <a:lstStyle/>
                    <a:p>
                      <a:pPr algn="ctr" latinLnBrk="1"/>
                      <a:r>
                        <a:rPr lang="zh-CN" altLang="en-US" sz="1600" dirty="0">
                          <a:solidFill>
                            <a:schemeClr val="bg1"/>
                          </a:solidFill>
                          <a:effectLst/>
                          <a:latin typeface="+mj-ea"/>
                          <a:ea typeface="+mj-ea"/>
                        </a:rPr>
                        <a:t>小雨</a:t>
                      </a:r>
                    </a:p>
                  </a:txBody>
                  <a:tcPr marL="48651" marR="48651" marT="24325" marB="24325" anchor="ctr">
                    <a:solidFill>
                      <a:srgbClr val="0070C0"/>
                    </a:solidFill>
                  </a:tcPr>
                </a:tc>
                <a:tc>
                  <a:txBody>
                    <a:bodyPr/>
                    <a:lstStyle/>
                    <a:p>
                      <a:pPr marL="0" algn="ctr" defTabSz="914400" rtl="0" eaLnBrk="1" latinLnBrk="1" hangingPunct="1"/>
                      <a:r>
                        <a:rPr lang="zh-CN" altLang="en-US" sz="1600" kern="1200" dirty="0">
                          <a:solidFill>
                            <a:schemeClr val="bg1"/>
                          </a:solidFill>
                          <a:effectLst/>
                          <a:latin typeface="+mj-ea"/>
                          <a:ea typeface="+mj-ea"/>
                          <a:cs typeface="+mn-cs"/>
                        </a:rPr>
                        <a:t>中</a:t>
                      </a:r>
                    </a:p>
                  </a:txBody>
                  <a:tcPr marL="48651" marR="48651" marT="24325" marB="24325" anchor="ctr">
                    <a:solidFill>
                      <a:srgbClr val="0070C0"/>
                    </a:solidFill>
                  </a:tcPr>
                </a:tc>
                <a:tc>
                  <a:txBody>
                    <a:bodyPr/>
                    <a:lstStyle/>
                    <a:p>
                      <a:pPr algn="ctr" latinLnBrk="1"/>
                      <a:r>
                        <a:rPr lang="zh-CN" altLang="en-US" sz="1600" kern="1200" dirty="0">
                          <a:solidFill>
                            <a:schemeClr val="bg1"/>
                          </a:solidFill>
                          <a:effectLst/>
                          <a:latin typeface="+mj-ea"/>
                          <a:ea typeface="+mj-ea"/>
                          <a:cs typeface="+mn-cs"/>
                        </a:rPr>
                        <a:t>打</a:t>
                      </a:r>
                    </a:p>
                  </a:txBody>
                  <a:tcPr marL="48651" marR="48651" marT="24325" marB="24325" anchor="ctr">
                    <a:solidFill>
                      <a:srgbClr val="0070C0"/>
                    </a:solidFill>
                  </a:tcPr>
                </a:tc>
                <a:extLst>
                  <a:ext uri="{0D108BD9-81ED-4DB2-BD59-A6C34878D82A}">
                    <a16:rowId xmlns:a16="http://schemas.microsoft.com/office/drawing/2014/main" val="10004"/>
                  </a:ext>
                </a:extLst>
              </a:tr>
              <a:tr h="467689">
                <a:tc>
                  <a:txBody>
                    <a:bodyPr/>
                    <a:lstStyle/>
                    <a:p>
                      <a:pPr algn="ctr" latinLnBrk="1"/>
                      <a:r>
                        <a:rPr lang="en-US" altLang="zh-CN" sz="1600">
                          <a:solidFill>
                            <a:schemeClr val="bg1"/>
                          </a:solidFill>
                          <a:effectLst/>
                          <a:latin typeface="+mj-ea"/>
                          <a:ea typeface="+mj-ea"/>
                        </a:rPr>
                        <a:t>4</a:t>
                      </a:r>
                    </a:p>
                  </a:txBody>
                  <a:tcPr marL="48651" marR="48651" marT="24325" marB="24325" anchor="ctr">
                    <a:solidFill>
                      <a:srgbClr val="0070C0"/>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a:ea typeface="微软雅黑"/>
                          <a:cs typeface="+mn-cs"/>
                        </a:rPr>
                        <a:t>小雨</a:t>
                      </a:r>
                      <a:endParaRPr kumimoji="0" lang="zh-CN" altLang="en-US" sz="1600" b="0" i="0" u="none" strike="noStrike" kern="1200" cap="none" spc="0" normalizeH="0" baseline="0" noProof="0" dirty="0">
                        <a:ln>
                          <a:noFill/>
                        </a:ln>
                        <a:solidFill>
                          <a:srgbClr val="FFFFFF"/>
                        </a:solidFill>
                        <a:effectLst/>
                        <a:uLnTx/>
                        <a:uFillTx/>
                        <a:latin typeface="微软雅黑"/>
                        <a:ea typeface="微软雅黑"/>
                        <a:cs typeface="+mn-cs"/>
                      </a:endParaRPr>
                    </a:p>
                  </a:txBody>
                  <a:tcPr marL="48651" marR="48651" marT="24325" marB="24325" anchor="ctr">
                    <a:solidFill>
                      <a:srgbClr val="0070C0"/>
                    </a:solidFill>
                  </a:tcPr>
                </a:tc>
                <a:tc>
                  <a:txBody>
                    <a:bodyPr/>
                    <a:lstStyle/>
                    <a:p>
                      <a:pPr marL="0" algn="ctr" defTabSz="914400" rtl="0" eaLnBrk="1" latinLnBrk="1" hangingPunct="1"/>
                      <a:r>
                        <a:rPr lang="zh-CN" altLang="en-US" sz="1600" kern="1200" dirty="0">
                          <a:solidFill>
                            <a:schemeClr val="bg1"/>
                          </a:solidFill>
                          <a:effectLst/>
                          <a:latin typeface="+mj-ea"/>
                          <a:ea typeface="+mj-ea"/>
                          <a:cs typeface="+mn-cs"/>
                        </a:rPr>
                        <a:t>低</a:t>
                      </a:r>
                    </a:p>
                  </a:txBody>
                  <a:tcPr marL="48651" marR="48651" marT="24325" marB="24325" anchor="ctr">
                    <a:solidFill>
                      <a:srgbClr val="0070C0"/>
                    </a:solidFill>
                  </a:tcPr>
                </a:tc>
                <a:tc>
                  <a:txBody>
                    <a:bodyPr/>
                    <a:lstStyle/>
                    <a:p>
                      <a:pPr algn="ctr" latinLnBrk="1"/>
                      <a:r>
                        <a:rPr lang="zh-CN" altLang="en-US" sz="1600" kern="1200" dirty="0">
                          <a:solidFill>
                            <a:schemeClr val="bg1"/>
                          </a:solidFill>
                          <a:effectLst/>
                          <a:latin typeface="+mj-ea"/>
                          <a:ea typeface="+mj-ea"/>
                          <a:cs typeface="+mn-cs"/>
                        </a:rPr>
                        <a:t>打</a:t>
                      </a:r>
                    </a:p>
                  </a:txBody>
                  <a:tcPr marL="48651" marR="48651" marT="24325" marB="24325" anchor="ctr">
                    <a:solidFill>
                      <a:srgbClr val="0070C0"/>
                    </a:solidFill>
                  </a:tcPr>
                </a:tc>
                <a:extLst>
                  <a:ext uri="{0D108BD9-81ED-4DB2-BD59-A6C34878D82A}">
                    <a16:rowId xmlns:a16="http://schemas.microsoft.com/office/drawing/2014/main" val="10005"/>
                  </a:ext>
                </a:extLst>
              </a:tr>
              <a:tr h="467689">
                <a:tc>
                  <a:txBody>
                    <a:bodyPr/>
                    <a:lstStyle/>
                    <a:p>
                      <a:pPr algn="ctr" latinLnBrk="1"/>
                      <a:r>
                        <a:rPr lang="en-US" altLang="zh-CN" sz="1600">
                          <a:solidFill>
                            <a:schemeClr val="bg1"/>
                          </a:solidFill>
                          <a:effectLst/>
                          <a:latin typeface="+mj-ea"/>
                          <a:ea typeface="+mj-ea"/>
                        </a:rPr>
                        <a:t>5</a:t>
                      </a:r>
                    </a:p>
                  </a:txBody>
                  <a:tcPr marL="48651" marR="48651" marT="24325" marB="24325" anchor="ctr">
                    <a:solidFill>
                      <a:srgbClr val="0070C0"/>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a:ea typeface="微软雅黑"/>
                          <a:cs typeface="+mn-cs"/>
                        </a:rPr>
                        <a:t>小雨</a:t>
                      </a:r>
                      <a:endParaRPr kumimoji="0" lang="zh-CN" altLang="en-US" sz="1600" b="0" i="0" u="none" strike="noStrike" kern="1200" cap="none" spc="0" normalizeH="0" baseline="0" noProof="0" dirty="0">
                        <a:ln>
                          <a:noFill/>
                        </a:ln>
                        <a:solidFill>
                          <a:srgbClr val="FFFFFF"/>
                        </a:solidFill>
                        <a:effectLst/>
                        <a:uLnTx/>
                        <a:uFillTx/>
                        <a:latin typeface="微软雅黑"/>
                        <a:ea typeface="微软雅黑"/>
                        <a:cs typeface="+mn-cs"/>
                      </a:endParaRPr>
                    </a:p>
                  </a:txBody>
                  <a:tcPr marL="48651" marR="48651" marT="24325" marB="24325" anchor="ctr">
                    <a:solidFill>
                      <a:srgbClr val="0070C0"/>
                    </a:solidFill>
                  </a:tcPr>
                </a:tc>
                <a:tc>
                  <a:txBody>
                    <a:bodyPr/>
                    <a:lstStyle/>
                    <a:p>
                      <a:pPr marL="0" algn="ctr" defTabSz="914400" rtl="0" eaLnBrk="1" latinLnBrk="1" hangingPunct="1"/>
                      <a:r>
                        <a:rPr lang="zh-CN" altLang="en-US" sz="1600" kern="1200" dirty="0">
                          <a:solidFill>
                            <a:schemeClr val="bg1"/>
                          </a:solidFill>
                          <a:effectLst/>
                          <a:latin typeface="+mj-ea"/>
                          <a:ea typeface="+mj-ea"/>
                          <a:cs typeface="+mn-cs"/>
                        </a:rPr>
                        <a:t>低</a:t>
                      </a:r>
                    </a:p>
                  </a:txBody>
                  <a:tcPr marL="48651" marR="48651" marT="24325" marB="24325" anchor="ctr">
                    <a:solidFill>
                      <a:srgbClr val="0070C0"/>
                    </a:solidFill>
                  </a:tcPr>
                </a:tc>
                <a:tc>
                  <a:txBody>
                    <a:bodyPr/>
                    <a:lstStyle/>
                    <a:p>
                      <a:pPr algn="ctr" latinLnBrk="1"/>
                      <a:r>
                        <a:rPr lang="zh-CN" altLang="en-US" sz="1600" dirty="0">
                          <a:solidFill>
                            <a:schemeClr val="bg1"/>
                          </a:solidFill>
                          <a:effectLst/>
                          <a:latin typeface="+mj-ea"/>
                          <a:ea typeface="+mj-ea"/>
                        </a:rPr>
                        <a:t>不打</a:t>
                      </a:r>
                    </a:p>
                  </a:txBody>
                  <a:tcPr marL="48651" marR="48651" marT="24325" marB="24325" anchor="ctr">
                    <a:solidFill>
                      <a:srgbClr val="0070C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9025006-0FB1-CD53-8FC0-343871C7FD68}"/>
                  </a:ext>
                </a:extLst>
              </p:cNvPr>
              <p:cNvSpPr txBox="1"/>
              <p:nvPr/>
            </p:nvSpPr>
            <p:spPr>
              <a:xfrm>
                <a:off x="406623" y="3429000"/>
                <a:ext cx="7720181" cy="9578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𝐾</m:t>
                          </m:r>
                        </m:sup>
                        <m:e>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𝑘</m:t>
                                      </m:r>
                                    </m:sub>
                                  </m:sSub>
                                </m:e>
                              </m:d>
                            </m:num>
                            <m:den>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d>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𝑘</m:t>
                                      </m:r>
                                    </m:sub>
                                  </m:sSub>
                                </m:e>
                              </m:d>
                            </m:num>
                            <m:den>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d>
                            </m:den>
                          </m:f>
                        </m:e>
                      </m:nary>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5</m:t>
                              </m:r>
                            </m:e>
                          </m:d>
                        </m:num>
                        <m:den>
                          <m:r>
                            <a:rPr lang="en-US" altLang="zh-CN" sz="2000" b="0" i="1" smtClean="0">
                              <a:latin typeface="Cambria Math" panose="02040503050406030204" pitchFamily="18" charset="0"/>
                            </a:rPr>
                            <m:t>6</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6</m:t>
                          </m:r>
                        </m:den>
                      </m:f>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1</m:t>
                              </m:r>
                            </m:e>
                          </m:d>
                        </m:num>
                        <m:den>
                          <m:r>
                            <a:rPr lang="en-US" altLang="zh-CN" sz="2000" b="0" i="1" smtClean="0">
                              <a:latin typeface="Cambria Math" panose="02040503050406030204" pitchFamily="18" charset="0"/>
                            </a:rPr>
                            <m:t>6</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1</m:t>
                              </m:r>
                            </m:e>
                          </m:d>
                        </m:num>
                        <m:den>
                          <m:r>
                            <a:rPr lang="en-US" altLang="zh-CN" sz="2000" b="0" i="1" smtClean="0">
                              <a:latin typeface="Cambria Math" panose="02040503050406030204" pitchFamily="18" charset="0"/>
                            </a:rPr>
                            <m:t>6</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0.65</m:t>
                      </m:r>
                    </m:oMath>
                  </m:oMathPara>
                </a14:m>
                <a:endParaRPr lang="zh-CN" altLang="en-US" sz="2000" dirty="0"/>
              </a:p>
            </p:txBody>
          </p:sp>
        </mc:Choice>
        <mc:Fallback xmlns="">
          <p:sp>
            <p:nvSpPr>
              <p:cNvPr id="11" name="文本框 10">
                <a:extLst>
                  <a:ext uri="{FF2B5EF4-FFF2-40B4-BE49-F238E27FC236}">
                    <a16:creationId xmlns:a16="http://schemas.microsoft.com/office/drawing/2014/main" id="{A9025006-0FB1-CD53-8FC0-343871C7FD68}"/>
                  </a:ext>
                </a:extLst>
              </p:cNvPr>
              <p:cNvSpPr txBox="1">
                <a:spLocks noRot="1" noChangeAspect="1" noMove="1" noResize="1" noEditPoints="1" noAdjustHandles="1" noChangeArrowheads="1" noChangeShapeType="1" noTextEdit="1"/>
              </p:cNvSpPr>
              <p:nvPr/>
            </p:nvSpPr>
            <p:spPr>
              <a:xfrm>
                <a:off x="406623" y="3429000"/>
                <a:ext cx="7720181" cy="95782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B2C8A5B-F836-93E9-B8DF-71FC7B5A45E4}"/>
                  </a:ext>
                </a:extLst>
              </p:cNvPr>
              <p:cNvSpPr txBox="1"/>
              <p:nvPr/>
            </p:nvSpPr>
            <p:spPr>
              <a:xfrm>
                <a:off x="983673" y="4461161"/>
                <a:ext cx="6435436" cy="7838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en-US" altLang="zh-CN" sz="2000" i="1">
                              <a:latin typeface="Cambria Math" panose="02040503050406030204" pitchFamily="18" charset="0"/>
                            </a:rPr>
                            <m:t>𝐴</m:t>
                          </m:r>
                          <m:r>
                            <a:rPr lang="en-US" altLang="zh-CN" sz="2000" i="1">
                              <a:latin typeface="Cambria Math" panose="02040503050406030204" pitchFamily="18" charset="0"/>
                            </a:rPr>
                            <m:t>=</m:t>
                          </m:r>
                          <m:r>
                            <a:rPr lang="zh-CN" altLang="en-US" sz="2000" i="1">
                              <a:latin typeface="Cambria Math" panose="02040503050406030204" pitchFamily="18" charset="0"/>
                            </a:rPr>
                            <m:t>天气</m:t>
                          </m:r>
                        </m:e>
                      </m:d>
                      <m:r>
                        <a:rPr lang="en-US" altLang="zh-CN" sz="2000" b="0" i="0" smtClean="0">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d>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3</m:t>
                                  </m:r>
                                </m:e>
                              </m:d>
                            </m:num>
                            <m:den>
                              <m:r>
                                <a:rPr lang="en-US" altLang="zh-CN" sz="2000" i="1">
                                  <a:latin typeface="Cambria Math" panose="02040503050406030204" pitchFamily="18" charset="0"/>
                                </a:rPr>
                                <m:t>6</m:t>
                              </m:r>
                            </m:den>
                          </m:f>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3</m:t>
                                  </m:r>
                                </m:e>
                              </m:d>
                            </m:num>
                            <m:den>
                              <m:r>
                                <a:rPr lang="en-US" altLang="zh-CN" sz="2000" i="1">
                                  <a:latin typeface="Cambria Math" panose="02040503050406030204" pitchFamily="18" charset="0"/>
                                </a:rPr>
                                <m:t>6</m:t>
                              </m:r>
                            </m:den>
                          </m:f>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2</m:t>
                                  </m:r>
                                </m:sub>
                              </m:sSub>
                            </m:e>
                          </m:d>
                        </m:e>
                      </m:d>
                      <m:r>
                        <a:rPr lang="en-US" altLang="zh-CN" sz="2000" b="0" i="1" smtClean="0">
                          <a:latin typeface="Cambria Math" panose="02040503050406030204" pitchFamily="18" charset="0"/>
                        </a:rPr>
                        <m:t>=0.19</m:t>
                      </m:r>
                    </m:oMath>
                  </m:oMathPara>
                </a14:m>
                <a:endParaRPr lang="zh-CN" altLang="en-US" sz="2000" dirty="0"/>
              </a:p>
            </p:txBody>
          </p:sp>
        </mc:Choice>
        <mc:Fallback xmlns="">
          <p:sp>
            <p:nvSpPr>
              <p:cNvPr id="13" name="文本框 12">
                <a:extLst>
                  <a:ext uri="{FF2B5EF4-FFF2-40B4-BE49-F238E27FC236}">
                    <a16:creationId xmlns:a16="http://schemas.microsoft.com/office/drawing/2014/main" id="{4B2C8A5B-F836-93E9-B8DF-71FC7B5A45E4}"/>
                  </a:ext>
                </a:extLst>
              </p:cNvPr>
              <p:cNvSpPr txBox="1">
                <a:spLocks noRot="1" noChangeAspect="1" noMove="1" noResize="1" noEditPoints="1" noAdjustHandles="1" noChangeArrowheads="1" noChangeShapeType="1" noTextEdit="1"/>
              </p:cNvSpPr>
              <p:nvPr/>
            </p:nvSpPr>
            <p:spPr>
              <a:xfrm>
                <a:off x="983673" y="4461161"/>
                <a:ext cx="6435436" cy="7838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2207A13-E071-01EE-20BE-9CF2C5C2D0E2}"/>
                  </a:ext>
                </a:extLst>
              </p:cNvPr>
              <p:cNvSpPr txBox="1"/>
              <p:nvPr/>
            </p:nvSpPr>
            <p:spPr>
              <a:xfrm>
                <a:off x="975893" y="5245030"/>
                <a:ext cx="8410561" cy="7838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en-US" altLang="zh-CN" sz="2000" i="1">
                              <a:latin typeface="Cambria Math" panose="02040503050406030204" pitchFamily="18" charset="0"/>
                            </a:rPr>
                            <m:t>𝐴</m:t>
                          </m:r>
                          <m:r>
                            <a:rPr lang="en-US" altLang="zh-CN" sz="2000" i="1">
                              <a:latin typeface="Cambria Math" panose="02040503050406030204" pitchFamily="18" charset="0"/>
                            </a:rPr>
                            <m:t>=</m:t>
                          </m:r>
                          <m:r>
                            <a:rPr lang="zh-CN" altLang="en-US" sz="2000" i="1">
                              <a:latin typeface="Cambria Math" panose="02040503050406030204" pitchFamily="18" charset="0"/>
                            </a:rPr>
                            <m:t>温度</m:t>
                          </m:r>
                        </m:e>
                      </m:d>
                      <m:r>
                        <a:rPr lang="en-US" altLang="zh-CN" sz="2000" b="0" i="0" smtClean="0">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d>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2</m:t>
                                  </m:r>
                                </m:e>
                              </m:d>
                            </m:num>
                            <m:den>
                              <m:r>
                                <a:rPr lang="en-US" altLang="zh-CN" sz="2000" i="1">
                                  <a:latin typeface="Cambria Math" panose="02040503050406030204" pitchFamily="18" charset="0"/>
                                </a:rPr>
                                <m:t>6</m:t>
                              </m:r>
                            </m:den>
                          </m:f>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2</m:t>
                                  </m:r>
                                </m:e>
                              </m:d>
                            </m:num>
                            <m:den>
                              <m:r>
                                <a:rPr lang="en-US" altLang="zh-CN" sz="2000" i="1">
                                  <a:latin typeface="Cambria Math" panose="02040503050406030204" pitchFamily="18" charset="0"/>
                                </a:rPr>
                                <m:t>6</m:t>
                              </m:r>
                            </m:den>
                          </m:f>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2</m:t>
                                  </m:r>
                                </m:e>
                              </m:d>
                            </m:num>
                            <m:den>
                              <m:r>
                                <a:rPr lang="en-US" altLang="zh-CN" sz="2000" i="1">
                                  <a:latin typeface="Cambria Math" panose="02040503050406030204" pitchFamily="18" charset="0"/>
                                </a:rPr>
                                <m:t>6</m:t>
                              </m:r>
                            </m:den>
                          </m:f>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3</m:t>
                                  </m:r>
                                </m:sub>
                              </m:sSub>
                            </m:e>
                          </m:d>
                        </m:e>
                      </m:d>
                      <m:r>
                        <a:rPr lang="en-US" altLang="zh-CN" sz="2000" b="0" i="1" smtClean="0">
                          <a:latin typeface="Cambria Math" panose="02040503050406030204" pitchFamily="18" charset="0"/>
                        </a:rPr>
                        <m:t>=0.32</m:t>
                      </m:r>
                    </m:oMath>
                  </m:oMathPara>
                </a14:m>
                <a:endParaRPr lang="zh-CN" altLang="en-US" sz="2000" dirty="0"/>
              </a:p>
            </p:txBody>
          </p:sp>
        </mc:Choice>
        <mc:Fallback xmlns="">
          <p:sp>
            <p:nvSpPr>
              <p:cNvPr id="14" name="文本框 13">
                <a:extLst>
                  <a:ext uri="{FF2B5EF4-FFF2-40B4-BE49-F238E27FC236}">
                    <a16:creationId xmlns:a16="http://schemas.microsoft.com/office/drawing/2014/main" id="{E2207A13-E071-01EE-20BE-9CF2C5C2D0E2}"/>
                  </a:ext>
                </a:extLst>
              </p:cNvPr>
              <p:cNvSpPr txBox="1">
                <a:spLocks noRot="1" noChangeAspect="1" noMove="1" noResize="1" noEditPoints="1" noAdjustHandles="1" noChangeArrowheads="1" noChangeShapeType="1" noTextEdit="1"/>
              </p:cNvSpPr>
              <p:nvPr/>
            </p:nvSpPr>
            <p:spPr>
              <a:xfrm>
                <a:off x="975893" y="5245030"/>
                <a:ext cx="8410561" cy="78386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44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759075" y="4288790"/>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4" name="TextBox 6"/>
          <p:cNvSpPr txBox="1">
            <a:spLocks noChangeArrowheads="1"/>
          </p:cNvSpPr>
          <p:nvPr/>
        </p:nvSpPr>
        <p:spPr bwMode="auto">
          <a:xfrm>
            <a:off x="3029495" y="187309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决策树原理</a:t>
            </a:r>
          </a:p>
        </p:txBody>
      </p:sp>
      <p:sp>
        <p:nvSpPr>
          <p:cNvPr id="47" name="TextBox 10"/>
          <p:cNvSpPr txBox="1">
            <a:spLocks noChangeArrowheads="1"/>
          </p:cNvSpPr>
          <p:nvPr/>
        </p:nvSpPr>
        <p:spPr bwMode="auto">
          <a:xfrm>
            <a:off x="3002508" y="274985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02    CLS</a:t>
            </a:r>
            <a:r>
              <a:rPr lang="zh-CN" altLang="en-US" sz="3600" dirty="0">
                <a:solidFill>
                  <a:schemeClr val="tx1"/>
                </a:solidFill>
                <a:latin typeface="Impact" panose="020B0806030902050204" pitchFamily="34" charset="0"/>
                <a:ea typeface="微软雅黑" panose="020B0503020204020204" pitchFamily="34" charset="-122"/>
              </a:rPr>
              <a:t>算法</a:t>
            </a:r>
          </a:p>
        </p:txBody>
      </p:sp>
      <p:sp>
        <p:nvSpPr>
          <p:cNvPr id="48" name="TextBox 11"/>
          <p:cNvSpPr txBox="1">
            <a:spLocks noChangeArrowheads="1"/>
          </p:cNvSpPr>
          <p:nvPr/>
        </p:nvSpPr>
        <p:spPr bwMode="auto">
          <a:xfrm>
            <a:off x="3002507" y="356503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03    </a:t>
            </a:r>
            <a:r>
              <a:rPr lang="en-US" altLang="zh-CN" sz="3600" dirty="0">
                <a:solidFill>
                  <a:schemeClr val="tx1"/>
                </a:solidFill>
                <a:latin typeface="Impact" panose="020B0806030902050204" pitchFamily="34" charset="0"/>
                <a:ea typeface="微软雅黑" panose="020B0503020204020204" pitchFamily="34" charset="-122"/>
                <a:sym typeface="+mn-ea"/>
              </a:rPr>
              <a:t>ID3</a:t>
            </a:r>
            <a:r>
              <a:rPr lang="zh-CN" altLang="en-US" sz="3600" dirty="0">
                <a:solidFill>
                  <a:schemeClr val="tx1"/>
                </a:solidFill>
                <a:latin typeface="Impact" panose="020B0806030902050204" pitchFamily="34" charset="0"/>
                <a:ea typeface="微软雅黑" panose="020B0503020204020204" pitchFamily="34" charset="-122"/>
                <a:sym typeface="+mn-ea"/>
              </a:rPr>
              <a:t>算法</a:t>
            </a:r>
          </a:p>
        </p:txBody>
      </p:sp>
      <p:sp>
        <p:nvSpPr>
          <p:cNvPr id="51" name="TextBox 10"/>
          <p:cNvSpPr txBox="1">
            <a:spLocks noChangeArrowheads="1"/>
          </p:cNvSpPr>
          <p:nvPr/>
        </p:nvSpPr>
        <p:spPr bwMode="auto">
          <a:xfrm>
            <a:off x="3029495" y="438021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04    </a:t>
            </a:r>
            <a:r>
              <a:rPr lang="en-US" altLang="zh-CN" sz="3600" dirty="0">
                <a:solidFill>
                  <a:schemeClr val="bg1"/>
                </a:solidFill>
                <a:latin typeface="Impact" panose="020B0806030902050204" pitchFamily="34" charset="0"/>
                <a:ea typeface="微软雅黑" panose="020B0503020204020204" pitchFamily="34" charset="-122"/>
                <a:sym typeface="+mn-ea"/>
              </a:rPr>
              <a:t>C4.5</a:t>
            </a:r>
            <a:r>
              <a:rPr lang="zh-CN" altLang="en-US" sz="3600" dirty="0">
                <a:solidFill>
                  <a:schemeClr val="bg1"/>
                </a:solidFill>
                <a:latin typeface="Impact" panose="020B0806030902050204" pitchFamily="34" charset="0"/>
                <a:ea typeface="微软雅黑" panose="020B0503020204020204" pitchFamily="34" charset="-122"/>
                <a:sym typeface="+mn-ea"/>
              </a:rPr>
              <a:t>算法</a:t>
            </a:r>
          </a:p>
        </p:txBody>
      </p:sp>
      <p:sp>
        <p:nvSpPr>
          <p:cNvPr id="2" name="TextBox 10"/>
          <p:cNvSpPr txBox="1">
            <a:spLocks noChangeArrowheads="1"/>
          </p:cNvSpPr>
          <p:nvPr/>
        </p:nvSpPr>
        <p:spPr bwMode="auto">
          <a:xfrm>
            <a:off x="3002190" y="519491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05    CART</a:t>
            </a:r>
            <a:r>
              <a:rPr lang="zh-CN" altLang="en-US" sz="3600" dirty="0">
                <a:latin typeface="Impact" panose="020B0806030902050204" pitchFamily="34" charset="0"/>
                <a:ea typeface="微软雅黑" panose="020B0503020204020204" pitchFamily="34" charset="-122"/>
              </a:rPr>
              <a:t>算法</a:t>
            </a:r>
          </a:p>
        </p:txBody>
      </p:sp>
      <p:sp>
        <p:nvSpPr>
          <p:cNvPr id="6"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a:t>
            </a:r>
            <a:r>
              <a:rPr lang="en-US" altLang="zh-CN" dirty="0">
                <a:solidFill>
                  <a:schemeClr val="tx1"/>
                </a:solidFill>
                <a:sym typeface="+mn-ea"/>
              </a:rPr>
              <a:t>C4.5</a:t>
            </a:r>
            <a:r>
              <a:rPr lang="zh-CN" altLang="en-US" dirty="0">
                <a:solidFill>
                  <a:schemeClr val="tx1"/>
                </a:solidFill>
                <a:sym typeface="+mn-ea"/>
              </a:rPr>
              <a:t>算法</a:t>
            </a:r>
            <a:endParaRPr lang="zh-CN" altLang="en-US" dirty="0">
              <a:solidFill>
                <a:schemeClr val="tx1"/>
              </a:solidFill>
            </a:endParaRPr>
          </a:p>
        </p:txBody>
      </p:sp>
    </p:spTree>
  </p:cSld>
  <p:clrMapOvr>
    <a:masterClrMapping/>
  </p:clrMapOvr>
  <p:transition advTm="8005"/>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mj-ea"/>
                <a:ea typeface="+mj-ea"/>
              </a:rPr>
              <a:t>C4.5</a:t>
            </a:r>
            <a:r>
              <a:rPr lang="zh-CN" altLang="en-US" b="1" dirty="0">
                <a:latin typeface="+mj-ea"/>
                <a:ea typeface="+mj-ea"/>
              </a:rPr>
              <a:t>算法</a:t>
            </a:r>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sp>
        <p:nvSpPr>
          <p:cNvPr id="4" name="文本框 17"/>
          <p:cNvSpPr txBox="1"/>
          <p:nvPr/>
        </p:nvSpPr>
        <p:spPr>
          <a:xfrm>
            <a:off x="1421020" y="2295076"/>
            <a:ext cx="9242563" cy="3323590"/>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C4.5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算法是用于生成决策树的一种经典算法，是对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ID3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算法的延伸和优化。</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用</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信息增益率</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来选择属性，克服了用信息增益选择的不足。</a:t>
            </a: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在决策树构造过程中进行</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剪枝</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能够处理</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离散型和连续型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的属性类型。</a:t>
            </a: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能够处理具有</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缺失属性值</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的训练数据。</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信息增益率</a:t>
            </a:r>
            <a:endParaRPr lang="zh-CN" altLang="en-US" b="1" dirty="0">
              <a:latin typeface="+mj-ea"/>
              <a:ea typeface="+mj-ea"/>
            </a:endParaRPr>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13" name="文本框 12"/>
              <p:cNvSpPr txBox="1"/>
              <p:nvPr/>
            </p:nvSpPr>
            <p:spPr>
              <a:xfrm>
                <a:off x="4590284" y="4591074"/>
                <a:ext cx="1944314" cy="582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𝑔</m:t>
                          </m:r>
                        </m:e>
                        <m:sub>
                          <m:r>
                            <a:rPr lang="en-US" altLang="zh-CN" b="0" i="1" smtClean="0">
                              <a:latin typeface="Cambria Math" panose="02040503050406030204" pitchFamily="18" charset="0"/>
                              <a:ea typeface="微软雅黑" panose="020B0503020204020204" pitchFamily="34" charset="-122"/>
                            </a:rPr>
                            <m:t>𝑅</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𝑔</m:t>
                          </m:r>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𝐴</m:t>
                              </m:r>
                            </m:e>
                          </m:d>
                        </m:num>
                        <m:den>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𝐻</m:t>
                              </m:r>
                            </m:e>
                            <m:sub>
                              <m:r>
                                <a:rPr lang="en-US" altLang="zh-CN" b="0" i="1" smtClean="0">
                                  <a:latin typeface="Cambria Math" panose="02040503050406030204" pitchFamily="18" charset="0"/>
                                  <a:ea typeface="微软雅黑" panose="020B0503020204020204" pitchFamily="34" charset="-122"/>
                                </a:rPr>
                                <m:t>𝐴</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den>
                      </m:f>
                    </m:oMath>
                  </m:oMathPara>
                </a14:m>
                <a:endParaRPr lang="zh-CN" altLang="en-US" dirty="0">
                  <a:ea typeface="微软雅黑" panose="020B0503020204020204" pitchFamily="34" charset="-122"/>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4590284" y="4591074"/>
                <a:ext cx="1944314" cy="582852"/>
              </a:xfrm>
              <a:prstGeom prst="rect">
                <a:avLst/>
              </a:prstGeom>
              <a:blipFill rotWithShape="1">
                <a:blip r:embed="rId2"/>
                <a:stretch>
                  <a:fillRect l="-26" t="-4" r="-30579" b="-318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17"/>
              <p:cNvSpPr txBox="1"/>
              <p:nvPr/>
            </p:nvSpPr>
            <p:spPr>
              <a:xfrm>
                <a:off x="1421020" y="2295076"/>
                <a:ext cx="9242563" cy="166179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zh-CN" altLang="en-US" sz="2400" dirty="0">
                    <a:latin typeface="+mj-ea"/>
                    <a:ea typeface="+mj-ea"/>
                    <a:cs typeface="Times New Roman" panose="02020603050405020304" pitchFamily="18" charset="0"/>
                    <a:sym typeface="+mn-ea"/>
                  </a:rPr>
                  <a:t>以</a:t>
                </a:r>
                <a:r>
                  <a:rPr lang="zh-CN" altLang="en-US" sz="2400" dirty="0">
                    <a:solidFill>
                      <a:srgbClr val="FF0000"/>
                    </a:solidFill>
                    <a:latin typeface="+mj-ea"/>
                    <a:ea typeface="+mj-ea"/>
                    <a:cs typeface="Times New Roman" panose="02020603050405020304" pitchFamily="18" charset="0"/>
                    <a:sym typeface="+mn-ea"/>
                  </a:rPr>
                  <a:t>信息增益</a:t>
                </a:r>
                <a:r>
                  <a:rPr lang="zh-CN" altLang="en-US" sz="2400" dirty="0">
                    <a:latin typeface="+mj-ea"/>
                    <a:ea typeface="+mj-ea"/>
                    <a:cs typeface="Times New Roman" panose="02020603050405020304" pitchFamily="18" charset="0"/>
                    <a:sym typeface="+mn-ea"/>
                  </a:rPr>
                  <a:t>作为划分训练数据集的特征，存在</a:t>
                </a:r>
                <a:r>
                  <a:rPr lang="zh-CN" altLang="en-US" sz="2400" dirty="0">
                    <a:solidFill>
                      <a:srgbClr val="FF0000"/>
                    </a:solidFill>
                    <a:latin typeface="+mj-ea"/>
                    <a:ea typeface="+mj-ea"/>
                    <a:cs typeface="Times New Roman" panose="02020603050405020304" pitchFamily="18" charset="0"/>
                    <a:sym typeface="+mn-ea"/>
                  </a:rPr>
                  <a:t>偏向于选择取值较多的特征</a:t>
                </a:r>
                <a:r>
                  <a:rPr lang="zh-CN" altLang="en-US" sz="2400" dirty="0">
                    <a:latin typeface="+mj-ea"/>
                    <a:ea typeface="+mj-ea"/>
                    <a:cs typeface="Times New Roman" panose="02020603050405020304" pitchFamily="18" charset="0"/>
                    <a:sym typeface="+mn-ea"/>
                  </a:rPr>
                  <a:t>的问题，使用信息增益率可以对这一问题进行校正。</a:t>
                </a:r>
              </a:p>
              <a:p>
                <a:pPr marL="342900" indent="-342900" algn="just">
                  <a:lnSpc>
                    <a:spcPct val="150000"/>
                  </a:lnSpc>
                  <a:buFont typeface="Wingdings" panose="05000000000000000000" charset="0"/>
                  <a:buChar char=""/>
                </a:pPr>
                <a:r>
                  <a:rPr lang="zh-CN" altLang="en-US" sz="2400" dirty="0">
                    <a:latin typeface="+mj-ea"/>
                    <a:ea typeface="+mj-ea"/>
                    <a:cs typeface="Times New Roman" panose="02020603050405020304" pitchFamily="18" charset="0"/>
                    <a:sym typeface="+mn-ea"/>
                  </a:rPr>
                  <a:t>定义：信息增益与训练数据集</a:t>
                </a:r>
                <a14:m>
                  <m:oMath xmlns:m="http://schemas.openxmlformats.org/officeDocument/2006/math">
                    <m:r>
                      <a:rPr lang="en-US" altLang="zh-CN" sz="2400" i="1">
                        <a:latin typeface="Cambria Math" panose="02040503050406030204" pitchFamily="18" charset="0"/>
                        <a:ea typeface="微软雅黑" panose="020B0503020204020204" pitchFamily="34" charset="-122"/>
                      </a:rPr>
                      <m:t>𝐷</m:t>
                    </m:r>
                  </m:oMath>
                </a14:m>
                <a:r>
                  <a:rPr lang="zh-CN" altLang="en-US" sz="2400" dirty="0">
                    <a:latin typeface="+mj-ea"/>
                    <a:ea typeface="+mj-ea"/>
                    <a:cs typeface="Times New Roman" panose="02020603050405020304" pitchFamily="18" charset="0"/>
                    <a:sym typeface="+mn-ea"/>
                  </a:rPr>
                  <a:t>关于特征</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𝐴</m:t>
                    </m:r>
                  </m:oMath>
                </a14:m>
                <a:r>
                  <a:rPr lang="zh-CN" altLang="en-US" sz="2400" dirty="0">
                    <a:latin typeface="+mj-ea"/>
                    <a:ea typeface="+mj-ea"/>
                    <a:cs typeface="Times New Roman" panose="02020603050405020304" pitchFamily="18" charset="0"/>
                    <a:sym typeface="+mn-ea"/>
                  </a:rPr>
                  <a:t>的值的熵之比，即</a:t>
                </a:r>
              </a:p>
            </p:txBody>
          </p:sp>
        </mc:Choice>
        <mc:Fallback xmlns="">
          <p:sp>
            <p:nvSpPr>
              <p:cNvPr id="4" name="文本框 17"/>
              <p:cNvSpPr txBox="1">
                <a:spLocks noRot="1" noChangeAspect="1" noMove="1" noResize="1" noEditPoints="1" noAdjustHandles="1" noChangeArrowheads="1" noChangeShapeType="1" noTextEdit="1"/>
              </p:cNvSpPr>
              <p:nvPr/>
            </p:nvSpPr>
            <p:spPr>
              <a:xfrm>
                <a:off x="1421020" y="2295076"/>
                <a:ext cx="9242563" cy="1661795"/>
              </a:xfrm>
              <a:prstGeom prst="rect">
                <a:avLst/>
              </a:prstGeom>
              <a:blipFill rotWithShape="1">
                <a:blip r:embed="rId3"/>
                <a:stretch>
                  <a:fillRect l="-6" t="-11" b="11"/>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688" y="1452881"/>
            <a:ext cx="2671185" cy="850747"/>
          </a:xfrm>
        </p:spPr>
        <p:txBody>
          <a:bodyPr/>
          <a:lstStyle/>
          <a:p>
            <a:r>
              <a:rPr lang="zh-CN" altLang="en-US" b="1" dirty="0">
                <a:sym typeface="+mn-ea"/>
              </a:rPr>
              <a:t>信息增益率</a:t>
            </a:r>
            <a:endParaRPr lang="zh-CN" altLang="en-US" b="1" dirty="0">
              <a:latin typeface="+mj-ea"/>
              <a:ea typeface="+mj-ea"/>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12" name="文本框 11"/>
              <p:cNvSpPr txBox="1"/>
              <p:nvPr/>
            </p:nvSpPr>
            <p:spPr>
              <a:xfrm>
                <a:off x="2230810" y="3571269"/>
                <a:ext cx="35537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𝑔</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ea typeface="微软雅黑" panose="020B0503020204020204" pitchFamily="34"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230810" y="3571269"/>
                <a:ext cx="3553793" cy="369332"/>
              </a:xfrm>
              <a:prstGeom prst="rect">
                <a:avLst/>
              </a:prstGeom>
              <a:blipFill>
                <a:blip r:embed="rId2"/>
                <a:stretch>
                  <a:fillRect l="-1372" r="-2230" b="-3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2601176" y="1279469"/>
                <a:ext cx="3730352" cy="782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𝑔</m:t>
                          </m:r>
                        </m:e>
                        <m:sub>
                          <m:r>
                            <a:rPr lang="en-US" altLang="zh-CN" b="0" i="1" smtClean="0">
                              <a:latin typeface="Cambria Math" panose="02040503050406030204" pitchFamily="18" charset="0"/>
                              <a:ea typeface="微软雅黑" panose="020B0503020204020204" pitchFamily="34" charset="-122"/>
                            </a:rPr>
                            <m:t>𝑅</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𝑔</m:t>
                          </m:r>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𝐴</m:t>
                              </m:r>
                            </m:e>
                          </m:d>
                        </m:num>
                        <m:den>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𝐻</m:t>
                              </m:r>
                            </m:e>
                            <m:sub>
                              <m:r>
                                <a:rPr lang="en-US" altLang="zh-CN" b="0" i="1" smtClean="0">
                                  <a:latin typeface="Cambria Math" panose="02040503050406030204" pitchFamily="18" charset="0"/>
                                  <a:ea typeface="微软雅黑" panose="020B0503020204020204" pitchFamily="34" charset="-122"/>
                                </a:rPr>
                                <m:t>𝐴</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den>
                      </m:f>
                    </m:oMath>
                  </m:oMathPara>
                </a14:m>
                <a:endParaRPr lang="zh-CN" altLang="en-US" dirty="0">
                  <a:ea typeface="微软雅黑" panose="020B0503020204020204" pitchFamily="34" charset="-122"/>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2601176" y="1279469"/>
                <a:ext cx="3730352" cy="7822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2162680" y="2276929"/>
                <a:ext cx="7866639" cy="10082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zh-CN" altLang="en-US"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𝐻</m:t>
                          </m:r>
                        </m:e>
                        <m:sub>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𝐴</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nary>
                        <m:naryPr>
                          <m:chr m:val="∑"/>
                          <m:ctrlPr>
                            <a:rPr lang="en-US" altLang="zh-CN" b="0"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𝑛</m:t>
                          </m:r>
                        </m:sup>
                        <m:e>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𝐷</m:t>
                                      </m:r>
                                    </m:e>
                                    <m:sub>
                                      <m:r>
                                        <a:rPr lang="en-US" altLang="zh-CN" i="1">
                                          <a:latin typeface="Cambria Math" panose="02040503050406030204" pitchFamily="18" charset="0"/>
                                          <a:ea typeface="微软雅黑" panose="020B0503020204020204" pitchFamily="34" charset="-122"/>
                                        </a:rPr>
                                        <m:t>𝑖</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𝑙𝑜𝑔</m:t>
                              </m:r>
                            </m:e>
                            <m:sub>
                              <m:r>
                                <a:rPr lang="en-US" altLang="zh-CN" b="0" i="1" smtClean="0">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𝐷</m:t>
                                      </m:r>
                                    </m:e>
                                    <m:sub>
                                      <m:r>
                                        <a:rPr lang="en-US" altLang="zh-CN" i="1">
                                          <a:latin typeface="Cambria Math" panose="02040503050406030204" pitchFamily="18" charset="0"/>
                                          <a:ea typeface="微软雅黑" panose="020B0503020204020204" pitchFamily="34" charset="-122"/>
                                        </a:rPr>
                                        <m:t>𝑖</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e>
                      </m:nary>
                      <m:r>
                        <a:rPr lang="zh-CN" altLang="en-US"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𝑛</m:t>
                      </m:r>
                      <m:r>
                        <a:rPr lang="zh-CN" altLang="en-US" b="0" i="1" smtClean="0">
                          <a:latin typeface="Cambria Math" panose="02040503050406030204" pitchFamily="18" charset="0"/>
                          <a:ea typeface="微软雅黑" panose="020B0503020204020204" pitchFamily="34" charset="-122"/>
                        </a:rPr>
                        <m:t>是</m:t>
                      </m:r>
                      <m:r>
                        <a:rPr lang="zh-CN" altLang="en-US" i="1">
                          <a:latin typeface="Cambria Math" panose="02040503050406030204" pitchFamily="18" charset="0"/>
                          <a:ea typeface="微软雅黑" panose="020B0503020204020204" pitchFamily="34" charset="-122"/>
                        </a:rPr>
                        <m:t>特征</m:t>
                      </m:r>
                      <m:r>
                        <a:rPr lang="en-US" altLang="zh-CN" b="0" i="1" smtClean="0">
                          <a:latin typeface="Cambria Math" panose="02040503050406030204" pitchFamily="18" charset="0"/>
                          <a:ea typeface="微软雅黑" panose="020B0503020204020204" pitchFamily="34" charset="-122"/>
                        </a:rPr>
                        <m:t>𝐴</m:t>
                      </m:r>
                      <m:r>
                        <a:rPr lang="zh-CN" altLang="en-US" b="0" i="1" smtClean="0">
                          <a:latin typeface="Cambria Math" panose="02040503050406030204" pitchFamily="18" charset="0"/>
                          <a:ea typeface="微软雅黑" panose="020B0503020204020204" pitchFamily="34" charset="-122"/>
                        </a:rPr>
                        <m:t>的</m:t>
                      </m:r>
                      <m:r>
                        <a:rPr lang="zh-CN" altLang="en-US" i="1">
                          <a:latin typeface="Cambria Math" panose="02040503050406030204" pitchFamily="18" charset="0"/>
                          <a:ea typeface="微软雅黑" panose="020B0503020204020204" pitchFamily="34" charset="-122"/>
                        </a:rPr>
                        <m:t>取值</m:t>
                      </m:r>
                      <m:r>
                        <a:rPr lang="zh-CN" altLang="en-US" i="1" smtClean="0">
                          <a:latin typeface="Cambria Math" panose="02040503050406030204" pitchFamily="18" charset="0"/>
                          <a:ea typeface="微软雅黑" panose="020B0503020204020204" pitchFamily="34" charset="-122"/>
                        </a:rPr>
                        <m:t>个数</m:t>
                      </m:r>
                    </m:oMath>
                  </m:oMathPara>
                </a14:m>
                <a:endParaRPr lang="zh-CN" altLang="en-US" dirty="0">
                  <a:ea typeface="微软雅黑" panose="020B0503020204020204" pitchFamily="34" charset="-122"/>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2162680" y="2276929"/>
                <a:ext cx="7866639" cy="100822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6C839DB-1DA6-B1E9-7973-0B397F7118BD}"/>
                  </a:ext>
                </a:extLst>
              </p:cNvPr>
              <p:cNvSpPr txBox="1"/>
              <p:nvPr/>
            </p:nvSpPr>
            <p:spPr>
              <a:xfrm>
                <a:off x="2230810" y="4306309"/>
                <a:ext cx="3917517"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nary>
                        <m:naryPr>
                          <m:chr m:val="∑"/>
                          <m:ctrlPr>
                            <a:rPr lang="en-US" altLang="zh-CN" b="0"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𝑘</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𝐾</m:t>
                          </m:r>
                        </m:sup>
                        <m:e>
                          <m:f>
                            <m:fPr>
                              <m:ctrlPr>
                                <a:rPr lang="en-US" altLang="zh-CN" b="0" i="1" smtClean="0">
                                  <a:latin typeface="Cambria Math" panose="02040503050406030204" pitchFamily="18" charset="0"/>
                                  <a:ea typeface="微软雅黑" panose="020B0503020204020204" pitchFamily="34" charset="-122"/>
                                </a:rPr>
                              </m:ctrlPr>
                            </m:fPr>
                            <m:num>
                              <m:d>
                                <m:dPr>
                                  <m:begChr m:val="|"/>
                                  <m:endChr m:val="|"/>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𝐶</m:t>
                                      </m:r>
                                    </m:e>
                                    <m:sub>
                                      <m:r>
                                        <a:rPr lang="en-US" altLang="zh-CN" b="0" i="1" smtClean="0">
                                          <a:latin typeface="Cambria Math" panose="02040503050406030204" pitchFamily="18" charset="0"/>
                                          <a:ea typeface="微软雅黑" panose="020B0503020204020204" pitchFamily="34" charset="-122"/>
                                        </a:rPr>
                                        <m:t>𝑘</m:t>
                                      </m:r>
                                    </m:sub>
                                  </m:sSub>
                                </m:e>
                              </m:d>
                            </m:num>
                            <m:den>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𝑙𝑜𝑔</m:t>
                              </m:r>
                            </m:e>
                            <m:sub>
                              <m:r>
                                <a:rPr lang="en-US" altLang="zh-CN" b="0" i="1" smtClean="0">
                                  <a:latin typeface="Cambria Math" panose="02040503050406030204" pitchFamily="18" charset="0"/>
                                  <a:ea typeface="微软雅黑" panose="020B0503020204020204" pitchFamily="34" charset="-122"/>
                                </a:rPr>
                                <m:t>2</m:t>
                              </m:r>
                            </m:sub>
                          </m:sSub>
                          <m:f>
                            <m:fPr>
                              <m:ctrlPr>
                                <a:rPr lang="en-US" altLang="zh-CN" b="0" i="1" smtClean="0">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𝐶</m:t>
                                      </m:r>
                                    </m:e>
                                    <m:sub>
                                      <m:r>
                                        <a:rPr lang="en-US" altLang="zh-CN" i="1">
                                          <a:latin typeface="Cambria Math" panose="02040503050406030204" pitchFamily="18" charset="0"/>
                                          <a:ea typeface="微软雅黑" panose="020B0503020204020204" pitchFamily="34" charset="-122"/>
                                        </a:rPr>
                                        <m:t>𝑘</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e>
                      </m:nary>
                    </m:oMath>
                  </m:oMathPara>
                </a14:m>
                <a:endParaRPr lang="zh-CN" altLang="en-US" dirty="0">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26C839DB-1DA6-B1E9-7973-0B397F7118BD}"/>
                  </a:ext>
                </a:extLst>
              </p:cNvPr>
              <p:cNvSpPr txBox="1">
                <a:spLocks noRot="1" noChangeAspect="1" noMove="1" noResize="1" noEditPoints="1" noAdjustHandles="1" noChangeArrowheads="1" noChangeShapeType="1" noTextEdit="1"/>
              </p:cNvSpPr>
              <p:nvPr/>
            </p:nvSpPr>
            <p:spPr>
              <a:xfrm>
                <a:off x="2230810" y="4306309"/>
                <a:ext cx="3917517" cy="1038489"/>
              </a:xfrm>
              <a:prstGeom prst="rect">
                <a:avLst/>
              </a:prstGeom>
              <a:blipFill>
                <a:blip r:embed="rId5"/>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3C37CAF3-D9A0-AA30-53ED-DB3595E223C0}"/>
              </a:ext>
            </a:extLst>
          </p:cNvPr>
          <p:cNvSpPr txBox="1"/>
          <p:nvPr/>
        </p:nvSpPr>
        <p:spPr>
          <a:xfrm>
            <a:off x="561337" y="3571269"/>
            <a:ext cx="1669473" cy="461665"/>
          </a:xfrm>
          <a:prstGeom prst="rect">
            <a:avLst/>
          </a:prstGeom>
          <a:noFill/>
        </p:spPr>
        <p:txBody>
          <a:bodyPr wrap="square">
            <a:spAutoFit/>
          </a:bodyPr>
          <a:lstStyle/>
          <a:p>
            <a:r>
              <a:rPr lang="zh-CN" altLang="en-US" sz="2400" b="1" dirty="0">
                <a:ea typeface="微软雅黑" panose="020B0503020204020204" pitchFamily="34" charset="-122"/>
              </a:rPr>
              <a:t>信息增益</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5964104-AF9E-0B4A-1233-B565756659F8}"/>
                  </a:ext>
                </a:extLst>
              </p:cNvPr>
              <p:cNvSpPr txBox="1"/>
              <p:nvPr/>
            </p:nvSpPr>
            <p:spPr>
              <a:xfrm>
                <a:off x="1433945" y="5596980"/>
                <a:ext cx="5049981"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e>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nary>
                        <m:naryPr>
                          <m:chr m:val="∑"/>
                          <m:ctrlPr>
                            <a:rPr lang="en-US" altLang="zh-CN" b="0"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𝑛</m:t>
                          </m:r>
                        </m:sup>
                        <m:e>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𝐷</m:t>
                                      </m:r>
                                    </m:e>
                                    <m:sub>
                                      <m:r>
                                        <a:rPr lang="en-US" altLang="zh-CN" b="0" i="1" smtClean="0">
                                          <a:latin typeface="Cambria Math" panose="02040503050406030204" pitchFamily="18" charset="0"/>
                                          <a:ea typeface="微软雅黑" panose="020B0503020204020204" pitchFamily="34" charset="-122"/>
                                        </a:rPr>
                                        <m:t>𝑖</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r>
                            <a:rPr lang="en-US" altLang="zh-CN" b="0" i="1" smtClean="0">
                              <a:latin typeface="Cambria Math" panose="02040503050406030204" pitchFamily="18" charset="0"/>
                              <a:ea typeface="微软雅黑" panose="020B0503020204020204" pitchFamily="34" charset="-122"/>
                            </a:rPr>
                            <m:t>𝐻</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𝐷</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e>
                      </m:nary>
                    </m:oMath>
                  </m:oMathPara>
                </a14:m>
                <a:endParaRPr lang="zh-CN" altLang="en-US" dirty="0">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85964104-AF9E-0B4A-1233-B565756659F8}"/>
                  </a:ext>
                </a:extLst>
              </p:cNvPr>
              <p:cNvSpPr txBox="1">
                <a:spLocks noRot="1" noChangeAspect="1" noMove="1" noResize="1" noEditPoints="1" noAdjustHandles="1" noChangeArrowheads="1" noChangeShapeType="1" noTextEdit="1"/>
              </p:cNvSpPr>
              <p:nvPr/>
            </p:nvSpPr>
            <p:spPr>
              <a:xfrm>
                <a:off x="1433945" y="5596980"/>
                <a:ext cx="5049981" cy="100822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47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graphicFrame>
        <p:nvGraphicFramePr>
          <p:cNvPr id="16" name="表格 15"/>
          <p:cNvGraphicFramePr>
            <a:graphicFrameLocks noGrp="1"/>
          </p:cNvGraphicFramePr>
          <p:nvPr>
            <p:custDataLst>
              <p:tags r:id="rId1"/>
            </p:custDataLst>
            <p:extLst>
              <p:ext uri="{D42A27DB-BD31-4B8C-83A1-F6EECF244321}">
                <p14:modId xmlns:p14="http://schemas.microsoft.com/office/powerpoint/2010/main" val="2202184013"/>
              </p:ext>
            </p:extLst>
          </p:nvPr>
        </p:nvGraphicFramePr>
        <p:xfrm>
          <a:off x="6975764" y="1233054"/>
          <a:ext cx="5063835" cy="5527968"/>
        </p:xfrm>
        <a:graphic>
          <a:graphicData uri="http://schemas.openxmlformats.org/drawingml/2006/table">
            <a:tbl>
              <a:tblPr>
                <a:tableStyleId>{5DA37D80-6434-44D0-A028-1B22A696006F}</a:tableStyleId>
              </a:tblPr>
              <a:tblGrid>
                <a:gridCol w="691701">
                  <a:extLst>
                    <a:ext uri="{9D8B030D-6E8A-4147-A177-3AD203B41FA5}">
                      <a16:colId xmlns:a16="http://schemas.microsoft.com/office/drawing/2014/main" val="20000"/>
                    </a:ext>
                  </a:extLst>
                </a:gridCol>
                <a:gridCol w="1149091">
                  <a:extLst>
                    <a:ext uri="{9D8B030D-6E8A-4147-A177-3AD203B41FA5}">
                      <a16:colId xmlns:a16="http://schemas.microsoft.com/office/drawing/2014/main" val="20001"/>
                    </a:ext>
                  </a:extLst>
                </a:gridCol>
                <a:gridCol w="843925">
                  <a:extLst>
                    <a:ext uri="{9D8B030D-6E8A-4147-A177-3AD203B41FA5}">
                      <a16:colId xmlns:a16="http://schemas.microsoft.com/office/drawing/2014/main" val="20002"/>
                    </a:ext>
                  </a:extLst>
                </a:gridCol>
                <a:gridCol w="926729">
                  <a:extLst>
                    <a:ext uri="{9D8B030D-6E8A-4147-A177-3AD203B41FA5}">
                      <a16:colId xmlns:a16="http://schemas.microsoft.com/office/drawing/2014/main" val="20003"/>
                    </a:ext>
                  </a:extLst>
                </a:gridCol>
                <a:gridCol w="858850">
                  <a:extLst>
                    <a:ext uri="{9D8B030D-6E8A-4147-A177-3AD203B41FA5}">
                      <a16:colId xmlns:a16="http://schemas.microsoft.com/office/drawing/2014/main" val="20004"/>
                    </a:ext>
                  </a:extLst>
                </a:gridCol>
                <a:gridCol w="593539">
                  <a:extLst>
                    <a:ext uri="{9D8B030D-6E8A-4147-A177-3AD203B41FA5}">
                      <a16:colId xmlns:a16="http://schemas.microsoft.com/office/drawing/2014/main" val="20005"/>
                    </a:ext>
                  </a:extLst>
                </a:gridCol>
              </a:tblGrid>
              <a:tr h="345498">
                <a:tc>
                  <a:txBody>
                    <a:bodyPr/>
                    <a:lstStyle/>
                    <a:p>
                      <a:pPr algn="ctr" latinLnBrk="1"/>
                      <a:endParaRPr lang="en-US" altLang="zh-CN" sz="1400" b="1" dirty="0">
                        <a:solidFill>
                          <a:schemeClr val="bg1"/>
                        </a:solidFill>
                        <a:effectLst/>
                        <a:latin typeface="+mj-ea"/>
                        <a:ea typeface="+mj-ea"/>
                      </a:endParaRP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年龄</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有工作</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有房子</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信用</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345498">
                <a:tc>
                  <a:txBody>
                    <a:bodyPr/>
                    <a:lstStyle/>
                    <a:p>
                      <a:pPr algn="ctr" latinLnBrk="1"/>
                      <a:r>
                        <a:rPr lang="en-US" altLang="zh-CN" sz="1400" b="1" dirty="0">
                          <a:solidFill>
                            <a:schemeClr val="bg1"/>
                          </a:solidFill>
                          <a:effectLst/>
                          <a:latin typeface="+mj-ea"/>
                          <a:ea typeface="+mj-ea"/>
                        </a:rPr>
                        <a:t>0</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345498">
                <a:tc>
                  <a:txBody>
                    <a:bodyPr/>
                    <a:lstStyle/>
                    <a:p>
                      <a:pPr algn="ctr" latinLnBrk="1"/>
                      <a:r>
                        <a:rPr lang="en-US" altLang="zh-CN" sz="1400" b="1">
                          <a:solidFill>
                            <a:schemeClr val="bg1"/>
                          </a:solidFill>
                          <a:effectLst/>
                          <a:latin typeface="+mj-ea"/>
                          <a:ea typeface="+mj-ea"/>
                        </a:rPr>
                        <a:t>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345498">
                <a:tc>
                  <a:txBody>
                    <a:bodyPr/>
                    <a:lstStyle/>
                    <a:p>
                      <a:pPr algn="ctr" latinLnBrk="1"/>
                      <a:r>
                        <a:rPr lang="en-US" altLang="zh-CN" sz="1400" b="1">
                          <a:solidFill>
                            <a:schemeClr val="bg1"/>
                          </a:solidFill>
                          <a:effectLst/>
                          <a:latin typeface="+mj-ea"/>
                          <a:ea typeface="+mj-ea"/>
                        </a:rPr>
                        <a:t>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345498">
                <a:tc>
                  <a:txBody>
                    <a:bodyPr/>
                    <a:lstStyle/>
                    <a:p>
                      <a:pPr algn="ctr" latinLnBrk="1"/>
                      <a:r>
                        <a:rPr lang="en-US" altLang="zh-CN" sz="1400" b="1">
                          <a:solidFill>
                            <a:schemeClr val="bg1"/>
                          </a:solidFill>
                          <a:effectLst/>
                          <a:latin typeface="+mj-ea"/>
                          <a:ea typeface="+mj-ea"/>
                        </a:rPr>
                        <a:t>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345498">
                <a:tc>
                  <a:txBody>
                    <a:bodyPr/>
                    <a:lstStyle/>
                    <a:p>
                      <a:pPr algn="ctr" latinLnBrk="1"/>
                      <a:r>
                        <a:rPr lang="en-US" altLang="zh-CN" sz="1400" b="1">
                          <a:solidFill>
                            <a:schemeClr val="bg1"/>
                          </a:solidFill>
                          <a:effectLst/>
                          <a:latin typeface="+mj-ea"/>
                          <a:ea typeface="+mj-ea"/>
                        </a:rPr>
                        <a:t>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345498">
                <a:tc>
                  <a:txBody>
                    <a:bodyPr/>
                    <a:lstStyle/>
                    <a:p>
                      <a:pPr algn="ctr" latinLnBrk="1"/>
                      <a:r>
                        <a:rPr lang="en-US" altLang="zh-CN" sz="1400" b="1">
                          <a:solidFill>
                            <a:schemeClr val="bg1"/>
                          </a:solidFill>
                          <a:effectLst/>
                          <a:latin typeface="+mj-ea"/>
                          <a:ea typeface="+mj-ea"/>
                        </a:rPr>
                        <a:t>5</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345498">
                <a:tc>
                  <a:txBody>
                    <a:bodyPr/>
                    <a:lstStyle/>
                    <a:p>
                      <a:pPr algn="ctr" latinLnBrk="1"/>
                      <a:r>
                        <a:rPr lang="en-US" altLang="zh-CN" sz="1400" b="1">
                          <a:solidFill>
                            <a:schemeClr val="bg1"/>
                          </a:solidFill>
                          <a:effectLst/>
                          <a:latin typeface="+mj-ea"/>
                          <a:ea typeface="+mj-ea"/>
                        </a:rPr>
                        <a:t>6</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345498">
                <a:tc>
                  <a:txBody>
                    <a:bodyPr/>
                    <a:lstStyle/>
                    <a:p>
                      <a:pPr algn="ctr" latinLnBrk="1"/>
                      <a:r>
                        <a:rPr lang="en-US" altLang="zh-CN" sz="1400" b="1">
                          <a:solidFill>
                            <a:schemeClr val="bg1"/>
                          </a:solidFill>
                          <a:effectLst/>
                          <a:latin typeface="+mj-ea"/>
                          <a:ea typeface="+mj-ea"/>
                        </a:rPr>
                        <a:t>7</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345498">
                <a:tc>
                  <a:txBody>
                    <a:bodyPr/>
                    <a:lstStyle/>
                    <a:p>
                      <a:pPr algn="ctr" latinLnBrk="1"/>
                      <a:r>
                        <a:rPr lang="en-US" altLang="zh-CN" sz="1400" b="1">
                          <a:solidFill>
                            <a:schemeClr val="bg1"/>
                          </a:solidFill>
                          <a:effectLst/>
                          <a:latin typeface="+mj-ea"/>
                          <a:ea typeface="+mj-ea"/>
                        </a:rPr>
                        <a:t>8</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345498">
                <a:tc>
                  <a:txBody>
                    <a:bodyPr/>
                    <a:lstStyle/>
                    <a:p>
                      <a:pPr algn="ctr" latinLnBrk="1"/>
                      <a:r>
                        <a:rPr lang="en-US" altLang="zh-CN" sz="1400" b="1">
                          <a:solidFill>
                            <a:schemeClr val="bg1"/>
                          </a:solidFill>
                          <a:effectLst/>
                          <a:latin typeface="+mj-ea"/>
                          <a:ea typeface="+mj-ea"/>
                        </a:rPr>
                        <a:t>9</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345498">
                <a:tc>
                  <a:txBody>
                    <a:bodyPr/>
                    <a:lstStyle/>
                    <a:p>
                      <a:pPr algn="ctr" latinLnBrk="1"/>
                      <a:r>
                        <a:rPr lang="en-US" altLang="zh-CN" sz="1400" b="1">
                          <a:solidFill>
                            <a:schemeClr val="bg1"/>
                          </a:solidFill>
                          <a:effectLst/>
                          <a:latin typeface="+mj-ea"/>
                          <a:ea typeface="+mj-ea"/>
                        </a:rPr>
                        <a:t>10</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345498">
                <a:tc>
                  <a:txBody>
                    <a:bodyPr/>
                    <a:lstStyle/>
                    <a:p>
                      <a:pPr algn="ctr" latinLnBrk="1"/>
                      <a:r>
                        <a:rPr lang="en-US" altLang="zh-CN" sz="1400" b="1">
                          <a:solidFill>
                            <a:schemeClr val="bg1"/>
                          </a:solidFill>
                          <a:effectLst/>
                          <a:latin typeface="+mj-ea"/>
                          <a:ea typeface="+mj-ea"/>
                        </a:rPr>
                        <a:t>11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345498">
                <a:tc>
                  <a:txBody>
                    <a:bodyPr/>
                    <a:lstStyle/>
                    <a:p>
                      <a:pPr algn="ctr" latinLnBrk="1"/>
                      <a:r>
                        <a:rPr lang="en-US" altLang="zh-CN" sz="1400" b="1">
                          <a:solidFill>
                            <a:schemeClr val="bg1"/>
                          </a:solidFill>
                          <a:effectLst/>
                          <a:latin typeface="+mj-ea"/>
                          <a:ea typeface="+mj-ea"/>
                        </a:rPr>
                        <a:t>12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345498">
                <a:tc>
                  <a:txBody>
                    <a:bodyPr/>
                    <a:lstStyle/>
                    <a:p>
                      <a:pPr algn="ctr" latinLnBrk="1"/>
                      <a:r>
                        <a:rPr lang="en-US" altLang="zh-CN" sz="1400" b="1">
                          <a:solidFill>
                            <a:schemeClr val="bg1"/>
                          </a:solidFill>
                          <a:effectLst/>
                          <a:latin typeface="+mj-ea"/>
                          <a:ea typeface="+mj-ea"/>
                        </a:rPr>
                        <a:t>13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345498">
                <a:tc>
                  <a:txBody>
                    <a:bodyPr/>
                    <a:lstStyle/>
                    <a:p>
                      <a:pPr algn="ctr" latinLnBrk="1"/>
                      <a:r>
                        <a:rPr lang="en-US" altLang="zh-CN" sz="1400" b="1">
                          <a:solidFill>
                            <a:schemeClr val="bg1"/>
                          </a:solidFill>
                          <a:effectLst/>
                          <a:latin typeface="+mj-ea"/>
                          <a:ea typeface="+mj-ea"/>
                        </a:rPr>
                        <a:t>14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B7B85AD-933D-F100-8446-685732CB458C}"/>
                  </a:ext>
                </a:extLst>
              </p:cNvPr>
              <p:cNvSpPr txBox="1"/>
              <p:nvPr/>
            </p:nvSpPr>
            <p:spPr>
              <a:xfrm>
                <a:off x="229972" y="1293256"/>
                <a:ext cx="3857120" cy="10082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zh-CN" altLang="en-US"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𝐻</m:t>
                          </m:r>
                        </m:e>
                        <m:sub>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𝐴</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nary>
                        <m:naryPr>
                          <m:chr m:val="∑"/>
                          <m:ctrlPr>
                            <a:rPr lang="en-US" altLang="zh-CN" b="0"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𝑛</m:t>
                          </m:r>
                        </m:sup>
                        <m:e>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𝐷</m:t>
                                      </m:r>
                                    </m:e>
                                    <m:sub>
                                      <m:r>
                                        <a:rPr lang="en-US" altLang="zh-CN" i="1">
                                          <a:latin typeface="Cambria Math" panose="02040503050406030204" pitchFamily="18" charset="0"/>
                                          <a:ea typeface="微软雅黑" panose="020B0503020204020204" pitchFamily="34" charset="-122"/>
                                        </a:rPr>
                                        <m:t>𝑖</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𝑙𝑜𝑔</m:t>
                              </m:r>
                            </m:e>
                            <m:sub>
                              <m:r>
                                <a:rPr lang="en-US" altLang="zh-CN" b="0" i="1" smtClean="0">
                                  <a:latin typeface="Cambria Math" panose="02040503050406030204" pitchFamily="18" charset="0"/>
                                  <a:ea typeface="微软雅黑" panose="020B0503020204020204" pitchFamily="34" charset="-122"/>
                                </a:rPr>
                                <m:t>2</m:t>
                              </m:r>
                            </m:sub>
                          </m:sSub>
                          <m:f>
                            <m:fPr>
                              <m:ctrlPr>
                                <a:rPr lang="en-US" altLang="zh-CN" i="1">
                                  <a:latin typeface="Cambria Math" panose="02040503050406030204" pitchFamily="18" charset="0"/>
                                  <a:ea typeface="微软雅黑" panose="020B0503020204020204" pitchFamily="34" charset="-122"/>
                                </a:rPr>
                              </m:ctrlPr>
                            </m:fPr>
                            <m:num>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𝐷</m:t>
                                      </m:r>
                                    </m:e>
                                    <m:sub>
                                      <m:r>
                                        <a:rPr lang="en-US" altLang="zh-CN" i="1">
                                          <a:latin typeface="Cambria Math" panose="02040503050406030204" pitchFamily="18" charset="0"/>
                                          <a:ea typeface="微软雅黑" panose="020B0503020204020204" pitchFamily="34" charset="-122"/>
                                        </a:rPr>
                                        <m:t>𝑖</m:t>
                                      </m:r>
                                    </m:sub>
                                  </m:sSub>
                                </m:e>
                              </m:d>
                            </m:num>
                            <m:den>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𝐷</m:t>
                                  </m:r>
                                </m:e>
                              </m:d>
                            </m:den>
                          </m:f>
                        </m:e>
                      </m:nary>
                    </m:oMath>
                  </m:oMathPara>
                </a14:m>
                <a:endParaRPr lang="zh-CN" altLang="en-US" dirty="0">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DB7B85AD-933D-F100-8446-685732CB458C}"/>
                  </a:ext>
                </a:extLst>
              </p:cNvPr>
              <p:cNvSpPr txBox="1">
                <a:spLocks noRot="1" noChangeAspect="1" noMove="1" noResize="1" noEditPoints="1" noAdjustHandles="1" noChangeArrowheads="1" noChangeShapeType="1" noTextEdit="1"/>
              </p:cNvSpPr>
              <p:nvPr/>
            </p:nvSpPr>
            <p:spPr>
              <a:xfrm>
                <a:off x="229972" y="1293256"/>
                <a:ext cx="3857120" cy="100822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59D45CF-36DF-0A59-86B5-5BF47B28A834}"/>
                  </a:ext>
                </a:extLst>
              </p:cNvPr>
              <p:cNvSpPr txBox="1"/>
              <p:nvPr/>
            </p:nvSpPr>
            <p:spPr>
              <a:xfrm>
                <a:off x="84497" y="2505528"/>
                <a:ext cx="6745793" cy="54412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zh-CN" altLang="en-US" sz="1800" b="0" i="1" smtClean="0">
                              <a:latin typeface="Cambria Math" panose="02040503050406030204" pitchFamily="18" charset="0"/>
                              <a:cs typeface="Cambria Math" panose="02040503050406030204" pitchFamily="18" charset="0"/>
                            </a:rPr>
                          </m:ctrlPr>
                        </m:sSubPr>
                        <m:e>
                          <m:r>
                            <a:rPr lang="en-US" altLang="zh-CN" sz="1800" b="0" i="1" smtClean="0">
                              <a:latin typeface="Cambria Math" panose="02040503050406030204" pitchFamily="18" charset="0"/>
                              <a:cs typeface="Cambria Math" panose="02040503050406030204" pitchFamily="18" charset="0"/>
                            </a:rPr>
                            <m:t>𝐻</m:t>
                          </m:r>
                        </m:e>
                        <m:sub>
                          <m:r>
                            <a:rPr lang="en-US" altLang="zh-CN" sz="1800" b="0" i="1" smtClean="0">
                              <a:latin typeface="Cambria Math" panose="02040503050406030204" pitchFamily="18" charset="0"/>
                              <a:cs typeface="Cambria Math" panose="02040503050406030204" pitchFamily="18" charset="0"/>
                            </a:rPr>
                            <m:t>𝐴</m:t>
                          </m:r>
                          <m:r>
                            <a:rPr lang="en-US" altLang="zh-CN" sz="1800" b="0" i="1" smtClean="0">
                              <a:latin typeface="Cambria Math" panose="02040503050406030204" pitchFamily="18" charset="0"/>
                              <a:cs typeface="Cambria Math" panose="02040503050406030204" pitchFamily="18" charset="0"/>
                            </a:rPr>
                            <m:t>=年龄</m:t>
                          </m:r>
                        </m:sub>
                      </m:sSub>
                      <m:d>
                        <m:dPr>
                          <m:ctrlPr>
                            <a:rPr lang="en-US" altLang="zh-CN" sz="1800" b="0" i="1" smtClean="0">
                              <a:latin typeface="Cambria Math" panose="02040503050406030204" pitchFamily="18" charset="0"/>
                              <a:cs typeface="Cambria Math" panose="02040503050406030204" pitchFamily="18" charset="0"/>
                            </a:rPr>
                          </m:ctrlPr>
                        </m:dPr>
                        <m:e>
                          <m:r>
                            <a:rPr lang="en-US" altLang="zh-CN" sz="1800" b="0" i="1" smtClean="0">
                              <a:latin typeface="Cambria Math" panose="02040503050406030204" pitchFamily="18" charset="0"/>
                            </a:rPr>
                            <m:t>𝐷</m:t>
                          </m:r>
                        </m:e>
                      </m:d>
                      <m:r>
                        <a:rPr lang="en-US" altLang="zh-CN" sz="18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smtClean="0">
                              <a:latin typeface="Cambria Math" panose="02040503050406030204" pitchFamily="18" charset="0"/>
                            </a:rPr>
                            <m:t>5</m:t>
                          </m:r>
                        </m:num>
                        <m:den>
                          <m:r>
                            <a:rPr lang="en-US" altLang="zh-CN" sz="2000" b="0" i="1" smtClean="0">
                              <a:latin typeface="Cambria Math" panose="02040503050406030204" pitchFamily="18" charset="0"/>
                            </a:rPr>
                            <m:t>15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15</m:t>
                          </m:r>
                        </m:den>
                      </m:f>
                      <m:r>
                        <a:rPr lang="en-US" altLang="zh-CN" sz="18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18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b="0" i="1" smtClean="0">
                          <a:latin typeface="Cambria Math" panose="02040503050406030204" pitchFamily="18" charset="0"/>
                        </a:rPr>
                        <m:t>=1.585</m:t>
                      </m:r>
                    </m:oMath>
                  </m:oMathPara>
                </a14:m>
                <a:endParaRPr lang="zh-CN" altLang="en-US" dirty="0">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659D45CF-36DF-0A59-86B5-5BF47B28A834}"/>
                  </a:ext>
                </a:extLst>
              </p:cNvPr>
              <p:cNvSpPr txBox="1">
                <a:spLocks noRot="1" noChangeAspect="1" noMove="1" noResize="1" noEditPoints="1" noAdjustHandles="1" noChangeArrowheads="1" noChangeShapeType="1" noTextEdit="1"/>
              </p:cNvSpPr>
              <p:nvPr/>
            </p:nvSpPr>
            <p:spPr>
              <a:xfrm>
                <a:off x="84497" y="2505528"/>
                <a:ext cx="6745793" cy="54412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C5EC251-B8FA-0630-956C-A320EC1E0E84}"/>
                  </a:ext>
                </a:extLst>
              </p:cNvPr>
              <p:cNvSpPr txBox="1"/>
              <p:nvPr/>
            </p:nvSpPr>
            <p:spPr>
              <a:xfrm>
                <a:off x="84496" y="3259565"/>
                <a:ext cx="6745793" cy="56438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zh-CN" altLang="en-US" sz="1800" b="0" i="1" smtClean="0">
                              <a:latin typeface="Cambria Math" panose="02040503050406030204" pitchFamily="18" charset="0"/>
                              <a:cs typeface="Cambria Math" panose="02040503050406030204" pitchFamily="18" charset="0"/>
                            </a:rPr>
                          </m:ctrlPr>
                        </m:sSubPr>
                        <m:e>
                          <m:r>
                            <a:rPr lang="en-US" altLang="zh-CN" sz="1800" b="0" i="1" smtClean="0">
                              <a:latin typeface="Cambria Math" panose="02040503050406030204" pitchFamily="18" charset="0"/>
                              <a:cs typeface="Cambria Math" panose="02040503050406030204" pitchFamily="18" charset="0"/>
                            </a:rPr>
                            <m:t>𝐻</m:t>
                          </m:r>
                        </m:e>
                        <m:sub>
                          <m:r>
                            <a:rPr lang="en-US" altLang="zh-CN" sz="1800" b="0" i="1" smtClean="0">
                              <a:latin typeface="Cambria Math" panose="02040503050406030204" pitchFamily="18" charset="0"/>
                              <a:cs typeface="Cambria Math" panose="02040503050406030204" pitchFamily="18" charset="0"/>
                            </a:rPr>
                            <m:t>𝐴</m:t>
                          </m:r>
                          <m:r>
                            <a:rPr lang="en-US" altLang="zh-CN" sz="1800" b="0" i="1" smtClean="0">
                              <a:latin typeface="Cambria Math" panose="02040503050406030204" pitchFamily="18" charset="0"/>
                              <a:cs typeface="Cambria Math" panose="02040503050406030204" pitchFamily="18" charset="0"/>
                            </a:rPr>
                            <m:t>=有工作</m:t>
                          </m:r>
                        </m:sub>
                      </m:sSub>
                      <m:d>
                        <m:dPr>
                          <m:ctrlPr>
                            <a:rPr lang="en-US" altLang="zh-CN" sz="1800" b="0" i="1" smtClean="0">
                              <a:latin typeface="Cambria Math" panose="02040503050406030204" pitchFamily="18" charset="0"/>
                              <a:cs typeface="Cambria Math" panose="02040503050406030204" pitchFamily="18" charset="0"/>
                            </a:rPr>
                          </m:ctrlPr>
                        </m:dPr>
                        <m:e>
                          <m:r>
                            <a:rPr lang="en-US" altLang="zh-CN" sz="1800" b="0" i="1" smtClean="0">
                              <a:latin typeface="Cambria Math" panose="02040503050406030204" pitchFamily="18" charset="0"/>
                            </a:rPr>
                            <m:t>𝐷</m:t>
                          </m:r>
                        </m:e>
                      </m:d>
                      <m:r>
                        <a:rPr lang="en-US" altLang="zh-CN" sz="18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smtClean="0">
                              <a:latin typeface="Cambria Math" panose="02040503050406030204" pitchFamily="18" charset="0"/>
                            </a:rPr>
                            <m:t>5</m:t>
                          </m:r>
                        </m:num>
                        <m:den>
                          <m:r>
                            <a:rPr lang="en-US" altLang="zh-CN" sz="2000" b="0" i="1" smtClean="0">
                              <a:latin typeface="Cambria Math" panose="02040503050406030204" pitchFamily="18" charset="0"/>
                            </a:rPr>
                            <m:t>15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15</m:t>
                          </m:r>
                        </m:den>
                      </m:f>
                      <m:r>
                        <a:rPr lang="en-US" altLang="zh-CN" sz="18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10</m:t>
                          </m:r>
                        </m:num>
                        <m:den>
                          <m:r>
                            <a:rPr lang="en-US" altLang="zh-CN" sz="2000" i="1">
                              <a:latin typeface="Cambria Math" panose="02040503050406030204" pitchFamily="18" charset="0"/>
                            </a:rPr>
                            <m:t>15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10</m:t>
                          </m:r>
                        </m:num>
                        <m:den>
                          <m:r>
                            <a:rPr lang="en-US" altLang="zh-CN" sz="2000" i="1">
                              <a:latin typeface="Cambria Math" panose="02040503050406030204" pitchFamily="18" charset="0"/>
                            </a:rPr>
                            <m:t>15</m:t>
                          </m:r>
                        </m:den>
                      </m:f>
                      <m:r>
                        <a:rPr lang="en-US" altLang="zh-CN" sz="2000" b="0" i="1" smtClean="0">
                          <a:latin typeface="Cambria Math" panose="02040503050406030204" pitchFamily="18" charset="0"/>
                        </a:rPr>
                        <m:t>=0.918</m:t>
                      </m:r>
                    </m:oMath>
                  </m:oMathPara>
                </a14:m>
                <a:endParaRPr lang="zh-CN" altLang="en-US" dirty="0">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9C5EC251-B8FA-0630-956C-A320EC1E0E84}"/>
                  </a:ext>
                </a:extLst>
              </p:cNvPr>
              <p:cNvSpPr txBox="1">
                <a:spLocks noRot="1" noChangeAspect="1" noMove="1" noResize="1" noEditPoints="1" noAdjustHandles="1" noChangeArrowheads="1" noChangeShapeType="1" noTextEdit="1"/>
              </p:cNvSpPr>
              <p:nvPr/>
            </p:nvSpPr>
            <p:spPr>
              <a:xfrm>
                <a:off x="84496" y="3259565"/>
                <a:ext cx="6745793" cy="56438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B1935F8-1737-43B4-8309-41D8014413D9}"/>
                  </a:ext>
                </a:extLst>
              </p:cNvPr>
              <p:cNvSpPr txBox="1"/>
              <p:nvPr/>
            </p:nvSpPr>
            <p:spPr>
              <a:xfrm>
                <a:off x="84495" y="4215529"/>
                <a:ext cx="6745793" cy="53784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zh-CN" altLang="en-US" sz="1800" b="0" i="1" smtClean="0">
                              <a:latin typeface="Cambria Math" panose="02040503050406030204" pitchFamily="18" charset="0"/>
                              <a:cs typeface="Cambria Math" panose="02040503050406030204" pitchFamily="18" charset="0"/>
                            </a:rPr>
                          </m:ctrlPr>
                        </m:sSubPr>
                        <m:e>
                          <m:r>
                            <a:rPr lang="en-US" altLang="zh-CN" sz="1800" b="0" i="1" smtClean="0">
                              <a:latin typeface="Cambria Math" panose="02040503050406030204" pitchFamily="18" charset="0"/>
                              <a:cs typeface="Cambria Math" panose="02040503050406030204" pitchFamily="18" charset="0"/>
                            </a:rPr>
                            <m:t>𝐻</m:t>
                          </m:r>
                        </m:e>
                        <m:sub>
                          <m:r>
                            <a:rPr lang="en-US" altLang="zh-CN" sz="1800" b="0" i="1" smtClean="0">
                              <a:latin typeface="Cambria Math" panose="02040503050406030204" pitchFamily="18" charset="0"/>
                              <a:cs typeface="Cambria Math" panose="02040503050406030204" pitchFamily="18" charset="0"/>
                            </a:rPr>
                            <m:t>𝐴</m:t>
                          </m:r>
                          <m:r>
                            <a:rPr lang="en-US" altLang="zh-CN" sz="1800" b="0" i="1" smtClean="0">
                              <a:latin typeface="Cambria Math" panose="02040503050406030204" pitchFamily="18" charset="0"/>
                              <a:cs typeface="Cambria Math" panose="02040503050406030204" pitchFamily="18" charset="0"/>
                            </a:rPr>
                            <m:t>=有房子</m:t>
                          </m:r>
                        </m:sub>
                      </m:sSub>
                      <m:d>
                        <m:dPr>
                          <m:ctrlPr>
                            <a:rPr lang="en-US" altLang="zh-CN" sz="1800" b="0" i="1" smtClean="0">
                              <a:latin typeface="Cambria Math" panose="02040503050406030204" pitchFamily="18" charset="0"/>
                              <a:cs typeface="Cambria Math" panose="02040503050406030204" pitchFamily="18" charset="0"/>
                            </a:rPr>
                          </m:ctrlPr>
                        </m:dPr>
                        <m:e>
                          <m:r>
                            <a:rPr lang="en-US" altLang="zh-CN" sz="1800" b="0" i="1" smtClean="0">
                              <a:latin typeface="Cambria Math" panose="02040503050406030204" pitchFamily="18" charset="0"/>
                            </a:rPr>
                            <m:t>𝐷</m:t>
                          </m:r>
                        </m:e>
                      </m:d>
                      <m:r>
                        <a:rPr lang="en-US" altLang="zh-CN" sz="18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b="0" i="1" smtClean="0">
                              <a:latin typeface="Cambria Math" panose="02040503050406030204" pitchFamily="18" charset="0"/>
                            </a:rPr>
                            <m:t>15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b="0" i="1" smtClean="0">
                              <a:latin typeface="Cambria Math" panose="02040503050406030204" pitchFamily="18" charset="0"/>
                            </a:rPr>
                            <m:t>15</m:t>
                          </m:r>
                        </m:den>
                      </m:f>
                      <m:r>
                        <a:rPr lang="en-US" altLang="zh-CN" sz="18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9</m:t>
                          </m:r>
                        </m:num>
                        <m:den>
                          <m:r>
                            <a:rPr lang="en-US" altLang="zh-CN" sz="2000" i="1">
                              <a:latin typeface="Cambria Math" panose="02040503050406030204" pitchFamily="18" charset="0"/>
                            </a:rPr>
                            <m:t>15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9</m:t>
                          </m:r>
                        </m:num>
                        <m:den>
                          <m:r>
                            <a:rPr lang="en-US" altLang="zh-CN" sz="2000" i="1">
                              <a:latin typeface="Cambria Math" panose="02040503050406030204" pitchFamily="18" charset="0"/>
                            </a:rPr>
                            <m:t>15</m:t>
                          </m:r>
                        </m:den>
                      </m:f>
                      <m:r>
                        <a:rPr lang="en-US" altLang="zh-CN" sz="2000" b="0" i="1" smtClean="0">
                          <a:latin typeface="Cambria Math" panose="02040503050406030204" pitchFamily="18" charset="0"/>
                        </a:rPr>
                        <m:t>=0.971</m:t>
                      </m:r>
                    </m:oMath>
                  </m:oMathPara>
                </a14:m>
                <a:endParaRPr lang="zh-CN" altLang="en-US" dirty="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FB1935F8-1737-43B4-8309-41D8014413D9}"/>
                  </a:ext>
                </a:extLst>
              </p:cNvPr>
              <p:cNvSpPr txBox="1">
                <a:spLocks noRot="1" noChangeAspect="1" noMove="1" noResize="1" noEditPoints="1" noAdjustHandles="1" noChangeArrowheads="1" noChangeShapeType="1" noTextEdit="1"/>
              </p:cNvSpPr>
              <p:nvPr/>
            </p:nvSpPr>
            <p:spPr>
              <a:xfrm>
                <a:off x="84495" y="4215529"/>
                <a:ext cx="6745793" cy="53784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47F9D5B-7801-B88F-A104-60251A5972DB}"/>
                  </a:ext>
                </a:extLst>
              </p:cNvPr>
              <p:cNvSpPr txBox="1"/>
              <p:nvPr/>
            </p:nvSpPr>
            <p:spPr>
              <a:xfrm>
                <a:off x="84495" y="5026904"/>
                <a:ext cx="6745793" cy="56438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zh-CN" altLang="en-US" sz="1800" b="0" i="1" smtClean="0">
                              <a:latin typeface="Cambria Math" panose="02040503050406030204" pitchFamily="18" charset="0"/>
                              <a:cs typeface="Cambria Math" panose="02040503050406030204" pitchFamily="18" charset="0"/>
                            </a:rPr>
                          </m:ctrlPr>
                        </m:sSubPr>
                        <m:e>
                          <m:r>
                            <a:rPr lang="en-US" altLang="zh-CN" sz="1800" b="0" i="1" smtClean="0">
                              <a:latin typeface="Cambria Math" panose="02040503050406030204" pitchFamily="18" charset="0"/>
                              <a:cs typeface="Cambria Math" panose="02040503050406030204" pitchFamily="18" charset="0"/>
                            </a:rPr>
                            <m:t>𝐻</m:t>
                          </m:r>
                        </m:e>
                        <m:sub>
                          <m:r>
                            <a:rPr lang="en-US" altLang="zh-CN" sz="1800" b="0" i="1" smtClean="0">
                              <a:latin typeface="Cambria Math" panose="02040503050406030204" pitchFamily="18" charset="0"/>
                              <a:cs typeface="Cambria Math" panose="02040503050406030204" pitchFamily="18" charset="0"/>
                            </a:rPr>
                            <m:t>𝐴</m:t>
                          </m:r>
                          <m:r>
                            <a:rPr lang="en-US" altLang="zh-CN" sz="1800" b="0" i="1" smtClean="0">
                              <a:latin typeface="Cambria Math" panose="02040503050406030204" pitchFamily="18" charset="0"/>
                              <a:cs typeface="Cambria Math" panose="02040503050406030204" pitchFamily="18" charset="0"/>
                            </a:rPr>
                            <m:t>=信用</m:t>
                          </m:r>
                        </m:sub>
                      </m:sSub>
                      <m:d>
                        <m:dPr>
                          <m:ctrlPr>
                            <a:rPr lang="en-US" altLang="zh-CN" sz="1800" b="0" i="1" smtClean="0">
                              <a:latin typeface="Cambria Math" panose="02040503050406030204" pitchFamily="18" charset="0"/>
                              <a:cs typeface="Cambria Math" panose="02040503050406030204" pitchFamily="18" charset="0"/>
                            </a:rPr>
                          </m:ctrlPr>
                        </m:dPr>
                        <m:e>
                          <m:r>
                            <a:rPr lang="en-US" altLang="zh-CN" sz="1800" b="0" i="1" smtClean="0">
                              <a:latin typeface="Cambria Math" panose="02040503050406030204" pitchFamily="18" charset="0"/>
                            </a:rPr>
                            <m:t>𝐷</m:t>
                          </m:r>
                        </m:e>
                      </m:d>
                      <m:r>
                        <a:rPr lang="en-US" altLang="zh-CN" sz="18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15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15</m:t>
                          </m:r>
                        </m:den>
                      </m:f>
                      <m:r>
                        <a:rPr lang="en-US" altLang="zh-CN" sz="18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i="1">
                              <a:latin typeface="Cambria Math" panose="02040503050406030204" pitchFamily="18" charset="0"/>
                            </a:rPr>
                            <m:t>15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i="1">
                              <a:latin typeface="Cambria Math" panose="02040503050406030204" pitchFamily="18" charset="0"/>
                            </a:rPr>
                            <m:t>15</m:t>
                          </m:r>
                        </m:den>
                      </m:f>
                      <m:r>
                        <a:rPr lang="en-US" altLang="zh-CN" sz="18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i="1">
                              <a:latin typeface="Cambria Math" panose="02040503050406030204" pitchFamily="18" charset="0"/>
                            </a:rPr>
                            <m:t>15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i="1">
                              <a:latin typeface="Cambria Math" panose="02040503050406030204" pitchFamily="18" charset="0"/>
                            </a:rPr>
                            <m:t>15</m:t>
                          </m:r>
                        </m:den>
                      </m:f>
                      <m:r>
                        <a:rPr lang="en-US" altLang="zh-CN" sz="2000" b="0" i="1" smtClean="0">
                          <a:latin typeface="Cambria Math" panose="02040503050406030204" pitchFamily="18" charset="0"/>
                        </a:rPr>
                        <m:t>=1.800</m:t>
                      </m:r>
                    </m:oMath>
                  </m:oMathPara>
                </a14:m>
                <a:endParaRPr lang="zh-CN" altLang="en-US" dirty="0">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247F9D5B-7801-B88F-A104-60251A5972DB}"/>
                  </a:ext>
                </a:extLst>
              </p:cNvPr>
              <p:cNvSpPr txBox="1">
                <a:spLocks noRot="1" noChangeAspect="1" noMove="1" noResize="1" noEditPoints="1" noAdjustHandles="1" noChangeArrowheads="1" noChangeShapeType="1" noTextEdit="1"/>
              </p:cNvSpPr>
              <p:nvPr/>
            </p:nvSpPr>
            <p:spPr>
              <a:xfrm>
                <a:off x="84495" y="5026904"/>
                <a:ext cx="6745793" cy="564385"/>
              </a:xfrm>
              <a:prstGeom prst="rect">
                <a:avLst/>
              </a:prstGeom>
              <a:blipFill>
                <a:blip r:embed="rId7"/>
                <a:stretch>
                  <a:fillRect/>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graphicFrame>
        <p:nvGraphicFramePr>
          <p:cNvPr id="16" name="表格 15"/>
          <p:cNvGraphicFramePr>
            <a:graphicFrameLocks noGrp="1"/>
          </p:cNvGraphicFramePr>
          <p:nvPr>
            <p:custDataLst>
              <p:tags r:id="rId1"/>
            </p:custDataLst>
            <p:extLst>
              <p:ext uri="{D42A27DB-BD31-4B8C-83A1-F6EECF244321}">
                <p14:modId xmlns:p14="http://schemas.microsoft.com/office/powerpoint/2010/main" val="3134216268"/>
              </p:ext>
            </p:extLst>
          </p:nvPr>
        </p:nvGraphicFramePr>
        <p:xfrm>
          <a:off x="7349836" y="1233054"/>
          <a:ext cx="4689762" cy="5527968"/>
        </p:xfrm>
        <a:graphic>
          <a:graphicData uri="http://schemas.openxmlformats.org/drawingml/2006/table">
            <a:tbl>
              <a:tblPr>
                <a:tableStyleId>{5DA37D80-6434-44D0-A028-1B22A696006F}</a:tableStyleId>
              </a:tblPr>
              <a:tblGrid>
                <a:gridCol w="640604">
                  <a:extLst>
                    <a:ext uri="{9D8B030D-6E8A-4147-A177-3AD203B41FA5}">
                      <a16:colId xmlns:a16="http://schemas.microsoft.com/office/drawing/2014/main" val="20000"/>
                    </a:ext>
                  </a:extLst>
                </a:gridCol>
                <a:gridCol w="1064206">
                  <a:extLst>
                    <a:ext uri="{9D8B030D-6E8A-4147-A177-3AD203B41FA5}">
                      <a16:colId xmlns:a16="http://schemas.microsoft.com/office/drawing/2014/main" val="20001"/>
                    </a:ext>
                  </a:extLst>
                </a:gridCol>
                <a:gridCol w="781583">
                  <a:extLst>
                    <a:ext uri="{9D8B030D-6E8A-4147-A177-3AD203B41FA5}">
                      <a16:colId xmlns:a16="http://schemas.microsoft.com/office/drawing/2014/main" val="20002"/>
                    </a:ext>
                  </a:extLst>
                </a:gridCol>
                <a:gridCol w="858270">
                  <a:extLst>
                    <a:ext uri="{9D8B030D-6E8A-4147-A177-3AD203B41FA5}">
                      <a16:colId xmlns:a16="http://schemas.microsoft.com/office/drawing/2014/main" val="20003"/>
                    </a:ext>
                  </a:extLst>
                </a:gridCol>
                <a:gridCol w="795405">
                  <a:extLst>
                    <a:ext uri="{9D8B030D-6E8A-4147-A177-3AD203B41FA5}">
                      <a16:colId xmlns:a16="http://schemas.microsoft.com/office/drawing/2014/main" val="20004"/>
                    </a:ext>
                  </a:extLst>
                </a:gridCol>
                <a:gridCol w="549694">
                  <a:extLst>
                    <a:ext uri="{9D8B030D-6E8A-4147-A177-3AD203B41FA5}">
                      <a16:colId xmlns:a16="http://schemas.microsoft.com/office/drawing/2014/main" val="20005"/>
                    </a:ext>
                  </a:extLst>
                </a:gridCol>
              </a:tblGrid>
              <a:tr h="345498">
                <a:tc>
                  <a:txBody>
                    <a:bodyPr/>
                    <a:lstStyle/>
                    <a:p>
                      <a:pPr algn="ctr" latinLnBrk="1"/>
                      <a:endParaRPr lang="en-US" altLang="zh-CN" sz="1400" b="1" dirty="0">
                        <a:solidFill>
                          <a:schemeClr val="bg1"/>
                        </a:solidFill>
                        <a:effectLst/>
                        <a:latin typeface="+mj-ea"/>
                        <a:ea typeface="+mj-ea"/>
                      </a:endParaRP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年龄</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有工作</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有房子</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信用</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345498">
                <a:tc>
                  <a:txBody>
                    <a:bodyPr/>
                    <a:lstStyle/>
                    <a:p>
                      <a:pPr algn="ctr" latinLnBrk="1"/>
                      <a:r>
                        <a:rPr lang="en-US" altLang="zh-CN" sz="1400" b="1" dirty="0">
                          <a:solidFill>
                            <a:schemeClr val="bg1"/>
                          </a:solidFill>
                          <a:effectLst/>
                          <a:latin typeface="+mj-ea"/>
                          <a:ea typeface="+mj-ea"/>
                        </a:rPr>
                        <a:t>0</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345498">
                <a:tc>
                  <a:txBody>
                    <a:bodyPr/>
                    <a:lstStyle/>
                    <a:p>
                      <a:pPr algn="ctr" latinLnBrk="1"/>
                      <a:r>
                        <a:rPr lang="en-US" altLang="zh-CN" sz="1400" b="1">
                          <a:solidFill>
                            <a:schemeClr val="bg1"/>
                          </a:solidFill>
                          <a:effectLst/>
                          <a:latin typeface="+mj-ea"/>
                          <a:ea typeface="+mj-ea"/>
                        </a:rPr>
                        <a:t>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345498">
                <a:tc>
                  <a:txBody>
                    <a:bodyPr/>
                    <a:lstStyle/>
                    <a:p>
                      <a:pPr algn="ctr" latinLnBrk="1"/>
                      <a:r>
                        <a:rPr lang="en-US" altLang="zh-CN" sz="1400" b="1">
                          <a:solidFill>
                            <a:schemeClr val="bg1"/>
                          </a:solidFill>
                          <a:effectLst/>
                          <a:latin typeface="+mj-ea"/>
                          <a:ea typeface="+mj-ea"/>
                        </a:rPr>
                        <a:t>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345498">
                <a:tc>
                  <a:txBody>
                    <a:bodyPr/>
                    <a:lstStyle/>
                    <a:p>
                      <a:pPr algn="ctr" latinLnBrk="1"/>
                      <a:r>
                        <a:rPr lang="en-US" altLang="zh-CN" sz="1400" b="1">
                          <a:solidFill>
                            <a:schemeClr val="bg1"/>
                          </a:solidFill>
                          <a:effectLst/>
                          <a:latin typeface="+mj-ea"/>
                          <a:ea typeface="+mj-ea"/>
                        </a:rPr>
                        <a:t>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345498">
                <a:tc>
                  <a:txBody>
                    <a:bodyPr/>
                    <a:lstStyle/>
                    <a:p>
                      <a:pPr algn="ctr" latinLnBrk="1"/>
                      <a:r>
                        <a:rPr lang="en-US" altLang="zh-CN" sz="1400" b="1">
                          <a:solidFill>
                            <a:schemeClr val="bg1"/>
                          </a:solidFill>
                          <a:effectLst/>
                          <a:latin typeface="+mj-ea"/>
                          <a:ea typeface="+mj-ea"/>
                        </a:rPr>
                        <a:t>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345498">
                <a:tc>
                  <a:txBody>
                    <a:bodyPr/>
                    <a:lstStyle/>
                    <a:p>
                      <a:pPr algn="ctr" latinLnBrk="1"/>
                      <a:r>
                        <a:rPr lang="en-US" altLang="zh-CN" sz="1400" b="1">
                          <a:solidFill>
                            <a:schemeClr val="bg1"/>
                          </a:solidFill>
                          <a:effectLst/>
                          <a:latin typeface="+mj-ea"/>
                          <a:ea typeface="+mj-ea"/>
                        </a:rPr>
                        <a:t>5</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345498">
                <a:tc>
                  <a:txBody>
                    <a:bodyPr/>
                    <a:lstStyle/>
                    <a:p>
                      <a:pPr algn="ctr" latinLnBrk="1"/>
                      <a:r>
                        <a:rPr lang="en-US" altLang="zh-CN" sz="1400" b="1">
                          <a:solidFill>
                            <a:schemeClr val="bg1"/>
                          </a:solidFill>
                          <a:effectLst/>
                          <a:latin typeface="+mj-ea"/>
                          <a:ea typeface="+mj-ea"/>
                        </a:rPr>
                        <a:t>6</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345498">
                <a:tc>
                  <a:txBody>
                    <a:bodyPr/>
                    <a:lstStyle/>
                    <a:p>
                      <a:pPr algn="ctr" latinLnBrk="1"/>
                      <a:r>
                        <a:rPr lang="en-US" altLang="zh-CN" sz="1400" b="1">
                          <a:solidFill>
                            <a:schemeClr val="bg1"/>
                          </a:solidFill>
                          <a:effectLst/>
                          <a:latin typeface="+mj-ea"/>
                          <a:ea typeface="+mj-ea"/>
                        </a:rPr>
                        <a:t>7</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345498">
                <a:tc>
                  <a:txBody>
                    <a:bodyPr/>
                    <a:lstStyle/>
                    <a:p>
                      <a:pPr algn="ctr" latinLnBrk="1"/>
                      <a:r>
                        <a:rPr lang="en-US" altLang="zh-CN" sz="1400" b="1">
                          <a:solidFill>
                            <a:schemeClr val="bg1"/>
                          </a:solidFill>
                          <a:effectLst/>
                          <a:latin typeface="+mj-ea"/>
                          <a:ea typeface="+mj-ea"/>
                        </a:rPr>
                        <a:t>8</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345498">
                <a:tc>
                  <a:txBody>
                    <a:bodyPr/>
                    <a:lstStyle/>
                    <a:p>
                      <a:pPr algn="ctr" latinLnBrk="1"/>
                      <a:r>
                        <a:rPr lang="en-US" altLang="zh-CN" sz="1400" b="1">
                          <a:solidFill>
                            <a:schemeClr val="bg1"/>
                          </a:solidFill>
                          <a:effectLst/>
                          <a:latin typeface="+mj-ea"/>
                          <a:ea typeface="+mj-ea"/>
                        </a:rPr>
                        <a:t>9</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345498">
                <a:tc>
                  <a:txBody>
                    <a:bodyPr/>
                    <a:lstStyle/>
                    <a:p>
                      <a:pPr algn="ctr" latinLnBrk="1"/>
                      <a:r>
                        <a:rPr lang="en-US" altLang="zh-CN" sz="1400" b="1">
                          <a:solidFill>
                            <a:schemeClr val="bg1"/>
                          </a:solidFill>
                          <a:effectLst/>
                          <a:latin typeface="+mj-ea"/>
                          <a:ea typeface="+mj-ea"/>
                        </a:rPr>
                        <a:t>10</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345498">
                <a:tc>
                  <a:txBody>
                    <a:bodyPr/>
                    <a:lstStyle/>
                    <a:p>
                      <a:pPr algn="ctr" latinLnBrk="1"/>
                      <a:r>
                        <a:rPr lang="en-US" altLang="zh-CN" sz="1400" b="1">
                          <a:solidFill>
                            <a:schemeClr val="bg1"/>
                          </a:solidFill>
                          <a:effectLst/>
                          <a:latin typeface="+mj-ea"/>
                          <a:ea typeface="+mj-ea"/>
                        </a:rPr>
                        <a:t>11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345498">
                <a:tc>
                  <a:txBody>
                    <a:bodyPr/>
                    <a:lstStyle/>
                    <a:p>
                      <a:pPr algn="ctr" latinLnBrk="1"/>
                      <a:r>
                        <a:rPr lang="en-US" altLang="zh-CN" sz="1400" b="1">
                          <a:solidFill>
                            <a:schemeClr val="bg1"/>
                          </a:solidFill>
                          <a:effectLst/>
                          <a:latin typeface="+mj-ea"/>
                          <a:ea typeface="+mj-ea"/>
                        </a:rPr>
                        <a:t>12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345498">
                <a:tc>
                  <a:txBody>
                    <a:bodyPr/>
                    <a:lstStyle/>
                    <a:p>
                      <a:pPr algn="ctr" latinLnBrk="1"/>
                      <a:r>
                        <a:rPr lang="en-US" altLang="zh-CN" sz="1400" b="1">
                          <a:solidFill>
                            <a:schemeClr val="bg1"/>
                          </a:solidFill>
                          <a:effectLst/>
                          <a:latin typeface="+mj-ea"/>
                          <a:ea typeface="+mj-ea"/>
                        </a:rPr>
                        <a:t>13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345498">
                <a:tc>
                  <a:txBody>
                    <a:bodyPr/>
                    <a:lstStyle/>
                    <a:p>
                      <a:pPr algn="ctr" latinLnBrk="1"/>
                      <a:r>
                        <a:rPr lang="en-US" altLang="zh-CN" sz="1400" b="1">
                          <a:solidFill>
                            <a:schemeClr val="bg1"/>
                          </a:solidFill>
                          <a:effectLst/>
                          <a:latin typeface="+mj-ea"/>
                          <a:ea typeface="+mj-ea"/>
                        </a:rPr>
                        <a:t>14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8FF660F-DF7A-714A-DF0C-81199637952F}"/>
                  </a:ext>
                </a:extLst>
              </p:cNvPr>
              <p:cNvSpPr txBox="1"/>
              <p:nvPr/>
            </p:nvSpPr>
            <p:spPr>
              <a:xfrm>
                <a:off x="492065" y="1423815"/>
                <a:ext cx="35537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𝑔</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D8FF660F-DF7A-714A-DF0C-81199637952F}"/>
                  </a:ext>
                </a:extLst>
              </p:cNvPr>
              <p:cNvSpPr txBox="1">
                <a:spLocks noRot="1" noChangeAspect="1" noMove="1" noResize="1" noEditPoints="1" noAdjustHandles="1" noChangeArrowheads="1" noChangeShapeType="1" noTextEdit="1"/>
              </p:cNvSpPr>
              <p:nvPr/>
            </p:nvSpPr>
            <p:spPr>
              <a:xfrm>
                <a:off x="492065" y="1423815"/>
                <a:ext cx="3553793" cy="369332"/>
              </a:xfrm>
              <a:prstGeom prst="rect">
                <a:avLst/>
              </a:prstGeom>
              <a:blipFill>
                <a:blip r:embed="rId3"/>
                <a:stretch>
                  <a:fillRect l="-1372" r="-2230" b="-3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B1E00B-14FF-3D41-7D1F-082ABD130111}"/>
                  </a:ext>
                </a:extLst>
              </p:cNvPr>
              <p:cNvSpPr txBox="1"/>
              <p:nvPr/>
            </p:nvSpPr>
            <p:spPr>
              <a:xfrm>
                <a:off x="152402" y="2185437"/>
                <a:ext cx="7118680" cy="584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𝐻</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m:t>
                      </m:r>
                      <m:r>
                        <m:rPr>
                          <m:nor/>
                        </m:rPr>
                        <a:rPr lang="en-US" altLang="zh-CN" sz="2000" dirty="0"/>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3</m:t>
                          </m:r>
                        </m:sub>
                      </m:sSub>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3" name="文本框 12">
                <a:extLst>
                  <a:ext uri="{FF2B5EF4-FFF2-40B4-BE49-F238E27FC236}">
                    <a16:creationId xmlns:a16="http://schemas.microsoft.com/office/drawing/2014/main" id="{47B1E00B-14FF-3D41-7D1F-082ABD130111}"/>
                  </a:ext>
                </a:extLst>
              </p:cNvPr>
              <p:cNvSpPr txBox="1">
                <a:spLocks noRot="1" noChangeAspect="1" noMove="1" noResize="1" noEditPoints="1" noAdjustHandles="1" noChangeArrowheads="1" noChangeShapeType="1" noTextEdit="1"/>
              </p:cNvSpPr>
              <p:nvPr/>
            </p:nvSpPr>
            <p:spPr>
              <a:xfrm>
                <a:off x="152402" y="2185437"/>
                <a:ext cx="7118680" cy="58445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0F28D3D-F5F7-42A3-60B7-029454115D43}"/>
                  </a:ext>
                </a:extLst>
              </p:cNvPr>
              <p:cNvSpPr txBox="1"/>
              <p:nvPr/>
            </p:nvSpPr>
            <p:spPr>
              <a:xfrm>
                <a:off x="798622" y="3002041"/>
                <a:ext cx="5629887" cy="529504"/>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zh-CN" altLang="en-US" sz="2000" i="1">
                            <a:latin typeface="Cambria Math" panose="02040503050406030204" pitchFamily="18" charset="0"/>
                          </a:rPr>
                          <m:t>青年</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i="1" smtClean="0">
                            <a:latin typeface="Cambria Math" panose="02040503050406030204" pitchFamily="18" charset="0"/>
                          </a:rPr>
                          <m:t>2</m:t>
                        </m:r>
                      </m:num>
                      <m:den>
                        <m:r>
                          <a:rPr lang="en-US" altLang="zh-CN" sz="2000" b="0" i="1" smtClean="0">
                            <a:latin typeface="Cambria Math" panose="02040503050406030204" pitchFamily="18" charset="0"/>
                          </a:rPr>
                          <m:t>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i="1">
                            <a:latin typeface="Cambria Math" panose="02040503050406030204" pitchFamily="18" charset="0"/>
                          </a:rPr>
                          <m:t>5</m:t>
                        </m:r>
                      </m:den>
                    </m:f>
                  </m:oMath>
                </a14:m>
                <a:r>
                  <a:rPr lang="en-US" altLang="zh-CN" sz="2000" dirty="0"/>
                  <a:t> </a:t>
                </a:r>
                <a14:m>
                  <m:oMath xmlns:m="http://schemas.openxmlformats.org/officeDocument/2006/math">
                    <m:r>
                      <a:rPr lang="en-US" altLang="zh-CN" sz="200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smtClean="0">
                            <a:latin typeface="Cambria Math" panose="02040503050406030204" pitchFamily="18" charset="0"/>
                          </a:rPr>
                          <m:t>3</m:t>
                        </m:r>
                      </m:num>
                      <m:den>
                        <m:r>
                          <a:rPr lang="en-US" altLang="zh-CN" sz="2000" i="1">
                            <a:latin typeface="Cambria Math" panose="02040503050406030204" pitchFamily="18" charset="0"/>
                          </a:rPr>
                          <m:t>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3</m:t>
                            </m:r>
                          </m:e>
                        </m:d>
                      </m:num>
                      <m:den>
                        <m:r>
                          <a:rPr lang="en-US" altLang="zh-CN" sz="2000" i="1">
                            <a:latin typeface="Cambria Math" panose="02040503050406030204" pitchFamily="18" charset="0"/>
                          </a:rPr>
                          <m:t>5</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0.971</m:t>
                    </m:r>
                  </m:oMath>
                </a14:m>
                <a:endParaRPr lang="zh-CN" altLang="en-US" sz="2000" dirty="0"/>
              </a:p>
            </p:txBody>
          </p:sp>
        </mc:Choice>
        <mc:Fallback xmlns="">
          <p:sp>
            <p:nvSpPr>
              <p:cNvPr id="14" name="文本框 13">
                <a:extLst>
                  <a:ext uri="{FF2B5EF4-FFF2-40B4-BE49-F238E27FC236}">
                    <a16:creationId xmlns:a16="http://schemas.microsoft.com/office/drawing/2014/main" id="{60F28D3D-F5F7-42A3-60B7-029454115D43}"/>
                  </a:ext>
                </a:extLst>
              </p:cNvPr>
              <p:cNvSpPr txBox="1">
                <a:spLocks noRot="1" noChangeAspect="1" noMove="1" noResize="1" noEditPoints="1" noAdjustHandles="1" noChangeArrowheads="1" noChangeShapeType="1" noTextEdit="1"/>
              </p:cNvSpPr>
              <p:nvPr/>
            </p:nvSpPr>
            <p:spPr>
              <a:xfrm>
                <a:off x="798622" y="3002041"/>
                <a:ext cx="5629887" cy="5295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01ED35A-BFC7-D95F-95A0-E14A9894D118}"/>
                  </a:ext>
                </a:extLst>
              </p:cNvPr>
              <p:cNvSpPr txBox="1"/>
              <p:nvPr/>
            </p:nvSpPr>
            <p:spPr>
              <a:xfrm>
                <a:off x="819436" y="3862515"/>
                <a:ext cx="5629887" cy="529504"/>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zh-CN" altLang="en-US" sz="2000" i="1">
                            <a:latin typeface="Cambria Math" panose="02040503050406030204" pitchFamily="18" charset="0"/>
                          </a:rPr>
                          <m:t>中年</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smtClean="0">
                            <a:latin typeface="Cambria Math" panose="02040503050406030204" pitchFamily="18" charset="0"/>
                          </a:rPr>
                          <m:t>3</m:t>
                        </m:r>
                      </m:num>
                      <m:den>
                        <m:r>
                          <a:rPr lang="en-US" altLang="zh-CN" sz="2000" b="0" i="1" smtClean="0">
                            <a:latin typeface="Cambria Math" panose="02040503050406030204" pitchFamily="18" charset="0"/>
                          </a:rPr>
                          <m:t>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3</m:t>
                            </m:r>
                          </m:e>
                        </m:d>
                      </m:num>
                      <m:den>
                        <m:r>
                          <a:rPr lang="en-US" altLang="zh-CN" sz="2000" i="1">
                            <a:latin typeface="Cambria Math" panose="02040503050406030204" pitchFamily="18" charset="0"/>
                          </a:rPr>
                          <m:t>5</m:t>
                        </m:r>
                      </m:den>
                    </m:f>
                  </m:oMath>
                </a14:m>
                <a:r>
                  <a:rPr lang="en-US" altLang="zh-CN" sz="2000" dirty="0"/>
                  <a:t> </a:t>
                </a:r>
                <a14:m>
                  <m:oMath xmlns:m="http://schemas.openxmlformats.org/officeDocument/2006/math">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smtClean="0">
                            <a:latin typeface="Cambria Math" panose="02040503050406030204" pitchFamily="18" charset="0"/>
                          </a:rPr>
                          <m:t>2</m:t>
                        </m:r>
                      </m:num>
                      <m:den>
                        <m:r>
                          <a:rPr lang="en-US" altLang="zh-CN" sz="2000" i="1">
                            <a:latin typeface="Cambria Math" panose="02040503050406030204" pitchFamily="18" charset="0"/>
                          </a:rPr>
                          <m:t>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i="1" smtClean="0">
                            <a:latin typeface="Cambria Math" panose="02040503050406030204" pitchFamily="18" charset="0"/>
                          </a:rPr>
                          <m:t>2</m:t>
                        </m:r>
                      </m:num>
                      <m:den>
                        <m:r>
                          <a:rPr lang="en-US" altLang="zh-CN" sz="2000" i="1">
                            <a:latin typeface="Cambria Math" panose="02040503050406030204" pitchFamily="18" charset="0"/>
                          </a:rPr>
                          <m:t>5</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0.971</m:t>
                    </m:r>
                  </m:oMath>
                </a14:m>
                <a:endParaRPr lang="zh-CN" altLang="en-US" sz="2000" dirty="0"/>
              </a:p>
            </p:txBody>
          </p:sp>
        </mc:Choice>
        <mc:Fallback xmlns="">
          <p:sp>
            <p:nvSpPr>
              <p:cNvPr id="15" name="文本框 14">
                <a:extLst>
                  <a:ext uri="{FF2B5EF4-FFF2-40B4-BE49-F238E27FC236}">
                    <a16:creationId xmlns:a16="http://schemas.microsoft.com/office/drawing/2014/main" id="{101ED35A-BFC7-D95F-95A0-E14A9894D118}"/>
                  </a:ext>
                </a:extLst>
              </p:cNvPr>
              <p:cNvSpPr txBox="1">
                <a:spLocks noRot="1" noChangeAspect="1" noMove="1" noResize="1" noEditPoints="1" noAdjustHandles="1" noChangeArrowheads="1" noChangeShapeType="1" noTextEdit="1"/>
              </p:cNvSpPr>
              <p:nvPr/>
            </p:nvSpPr>
            <p:spPr>
              <a:xfrm>
                <a:off x="819436" y="3862515"/>
                <a:ext cx="5629887" cy="5295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9DA7C92-3B49-88D8-6464-9E4862903A7F}"/>
                  </a:ext>
                </a:extLst>
              </p:cNvPr>
              <p:cNvSpPr txBox="1"/>
              <p:nvPr/>
            </p:nvSpPr>
            <p:spPr>
              <a:xfrm>
                <a:off x="819435" y="4780902"/>
                <a:ext cx="5629887" cy="528863"/>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zh-CN" altLang="en-US" sz="2000" i="1">
                            <a:latin typeface="Cambria Math" panose="02040503050406030204" pitchFamily="18" charset="0"/>
                          </a:rPr>
                          <m:t>老年</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b="0" i="1" smtClean="0">
                            <a:latin typeface="Cambria Math" panose="02040503050406030204" pitchFamily="18" charset="0"/>
                          </a:rPr>
                          <m:t>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i="1" smtClean="0">
                            <a:latin typeface="Cambria Math" panose="02040503050406030204" pitchFamily="18" charset="0"/>
                          </a:rPr>
                          <m:t>4</m:t>
                        </m:r>
                      </m:num>
                      <m:den>
                        <m:r>
                          <a:rPr lang="en-US" altLang="zh-CN" sz="2000" i="1">
                            <a:latin typeface="Cambria Math" panose="02040503050406030204" pitchFamily="18" charset="0"/>
                          </a:rPr>
                          <m:t>5</m:t>
                        </m:r>
                      </m:den>
                    </m:f>
                  </m:oMath>
                </a14:m>
                <a:r>
                  <a:rPr lang="en-US" altLang="zh-CN" sz="2000" dirty="0"/>
                  <a:t> </a:t>
                </a:r>
                <a14:m>
                  <m:oMath xmlns:m="http://schemas.openxmlformats.org/officeDocument/2006/math">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i="1">
                            <a:latin typeface="Cambria Math" panose="02040503050406030204" pitchFamily="18" charset="0"/>
                          </a:rPr>
                          <m:t>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i="1">
                            <a:latin typeface="Cambria Math" panose="02040503050406030204" pitchFamily="18" charset="0"/>
                          </a:rPr>
                          <m:t>5</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0.7219</m:t>
                    </m:r>
                  </m:oMath>
                </a14:m>
                <a:endParaRPr lang="zh-CN" altLang="en-US" sz="2000" dirty="0"/>
              </a:p>
            </p:txBody>
          </p:sp>
        </mc:Choice>
        <mc:Fallback xmlns="">
          <p:sp>
            <p:nvSpPr>
              <p:cNvPr id="17" name="文本框 16">
                <a:extLst>
                  <a:ext uri="{FF2B5EF4-FFF2-40B4-BE49-F238E27FC236}">
                    <a16:creationId xmlns:a16="http://schemas.microsoft.com/office/drawing/2014/main" id="{A9DA7C92-3B49-88D8-6464-9E4862903A7F}"/>
                  </a:ext>
                </a:extLst>
              </p:cNvPr>
              <p:cNvSpPr txBox="1">
                <a:spLocks noRot="1" noChangeAspect="1" noMove="1" noResize="1" noEditPoints="1" noAdjustHandles="1" noChangeArrowheads="1" noChangeShapeType="1" noTextEdit="1"/>
              </p:cNvSpPr>
              <p:nvPr/>
            </p:nvSpPr>
            <p:spPr>
              <a:xfrm>
                <a:off x="819435" y="4780902"/>
                <a:ext cx="5629887" cy="528863"/>
              </a:xfrm>
              <a:prstGeom prst="rect">
                <a:avLst/>
              </a:prstGeom>
              <a:blipFill>
                <a:blip r:embed="rId7"/>
                <a:stretch>
                  <a:fillRect b="-2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43FD081-22E3-0323-CD1C-134C268BF282}"/>
                  </a:ext>
                </a:extLst>
              </p:cNvPr>
              <p:cNvSpPr txBox="1"/>
              <p:nvPr/>
            </p:nvSpPr>
            <p:spPr>
              <a:xfrm>
                <a:off x="309001" y="5923667"/>
                <a:ext cx="195996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=0.083</m:t>
                      </m:r>
                    </m:oMath>
                  </m:oMathPara>
                </a14:m>
                <a:endParaRPr lang="zh-CN" altLang="en-US" sz="2000" dirty="0"/>
              </a:p>
            </p:txBody>
          </p:sp>
        </mc:Choice>
        <mc:Fallback xmlns="">
          <p:sp>
            <p:nvSpPr>
              <p:cNvPr id="18" name="文本框 17">
                <a:extLst>
                  <a:ext uri="{FF2B5EF4-FFF2-40B4-BE49-F238E27FC236}">
                    <a16:creationId xmlns:a16="http://schemas.microsoft.com/office/drawing/2014/main" id="{F43FD081-22E3-0323-CD1C-134C268BF282}"/>
                  </a:ext>
                </a:extLst>
              </p:cNvPr>
              <p:cNvSpPr txBox="1">
                <a:spLocks noRot="1" noChangeAspect="1" noMove="1" noResize="1" noEditPoints="1" noAdjustHandles="1" noChangeArrowheads="1" noChangeShapeType="1" noTextEdit="1"/>
              </p:cNvSpPr>
              <p:nvPr/>
            </p:nvSpPr>
            <p:spPr>
              <a:xfrm>
                <a:off x="309001" y="5923667"/>
                <a:ext cx="1959960" cy="307777"/>
              </a:xfrm>
              <a:prstGeom prst="rect">
                <a:avLst/>
              </a:prstGeom>
              <a:blipFill>
                <a:blip r:embed="rId8"/>
                <a:stretch>
                  <a:fillRect l="-2492" r="-2181" b="-3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717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graphicFrame>
        <p:nvGraphicFramePr>
          <p:cNvPr id="16" name="表格 15"/>
          <p:cNvGraphicFramePr>
            <a:graphicFrameLocks noGrp="1"/>
          </p:cNvGraphicFramePr>
          <p:nvPr>
            <p:custDataLst>
              <p:tags r:id="rId1"/>
            </p:custDataLst>
          </p:nvPr>
        </p:nvGraphicFramePr>
        <p:xfrm>
          <a:off x="7349836" y="1233054"/>
          <a:ext cx="4689762" cy="5527968"/>
        </p:xfrm>
        <a:graphic>
          <a:graphicData uri="http://schemas.openxmlformats.org/drawingml/2006/table">
            <a:tbl>
              <a:tblPr>
                <a:tableStyleId>{5DA37D80-6434-44D0-A028-1B22A696006F}</a:tableStyleId>
              </a:tblPr>
              <a:tblGrid>
                <a:gridCol w="640604">
                  <a:extLst>
                    <a:ext uri="{9D8B030D-6E8A-4147-A177-3AD203B41FA5}">
                      <a16:colId xmlns:a16="http://schemas.microsoft.com/office/drawing/2014/main" val="20000"/>
                    </a:ext>
                  </a:extLst>
                </a:gridCol>
                <a:gridCol w="1064206">
                  <a:extLst>
                    <a:ext uri="{9D8B030D-6E8A-4147-A177-3AD203B41FA5}">
                      <a16:colId xmlns:a16="http://schemas.microsoft.com/office/drawing/2014/main" val="20001"/>
                    </a:ext>
                  </a:extLst>
                </a:gridCol>
                <a:gridCol w="781583">
                  <a:extLst>
                    <a:ext uri="{9D8B030D-6E8A-4147-A177-3AD203B41FA5}">
                      <a16:colId xmlns:a16="http://schemas.microsoft.com/office/drawing/2014/main" val="20002"/>
                    </a:ext>
                  </a:extLst>
                </a:gridCol>
                <a:gridCol w="858270">
                  <a:extLst>
                    <a:ext uri="{9D8B030D-6E8A-4147-A177-3AD203B41FA5}">
                      <a16:colId xmlns:a16="http://schemas.microsoft.com/office/drawing/2014/main" val="20003"/>
                    </a:ext>
                  </a:extLst>
                </a:gridCol>
                <a:gridCol w="795405">
                  <a:extLst>
                    <a:ext uri="{9D8B030D-6E8A-4147-A177-3AD203B41FA5}">
                      <a16:colId xmlns:a16="http://schemas.microsoft.com/office/drawing/2014/main" val="20004"/>
                    </a:ext>
                  </a:extLst>
                </a:gridCol>
                <a:gridCol w="549694">
                  <a:extLst>
                    <a:ext uri="{9D8B030D-6E8A-4147-A177-3AD203B41FA5}">
                      <a16:colId xmlns:a16="http://schemas.microsoft.com/office/drawing/2014/main" val="20005"/>
                    </a:ext>
                  </a:extLst>
                </a:gridCol>
              </a:tblGrid>
              <a:tr h="345498">
                <a:tc>
                  <a:txBody>
                    <a:bodyPr/>
                    <a:lstStyle/>
                    <a:p>
                      <a:pPr algn="ctr" latinLnBrk="1"/>
                      <a:endParaRPr lang="en-US" altLang="zh-CN" sz="1400" b="1" dirty="0">
                        <a:solidFill>
                          <a:schemeClr val="bg1"/>
                        </a:solidFill>
                        <a:effectLst/>
                        <a:latin typeface="+mj-ea"/>
                        <a:ea typeface="+mj-ea"/>
                      </a:endParaRP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年龄</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有工作</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有房子</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信用</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345498">
                <a:tc>
                  <a:txBody>
                    <a:bodyPr/>
                    <a:lstStyle/>
                    <a:p>
                      <a:pPr algn="ctr" latinLnBrk="1"/>
                      <a:r>
                        <a:rPr lang="en-US" altLang="zh-CN" sz="1400" b="1" dirty="0">
                          <a:solidFill>
                            <a:schemeClr val="bg1"/>
                          </a:solidFill>
                          <a:effectLst/>
                          <a:latin typeface="+mj-ea"/>
                          <a:ea typeface="+mj-ea"/>
                        </a:rPr>
                        <a:t>0</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345498">
                <a:tc>
                  <a:txBody>
                    <a:bodyPr/>
                    <a:lstStyle/>
                    <a:p>
                      <a:pPr algn="ctr" latinLnBrk="1"/>
                      <a:r>
                        <a:rPr lang="en-US" altLang="zh-CN" sz="1400" b="1">
                          <a:solidFill>
                            <a:schemeClr val="bg1"/>
                          </a:solidFill>
                          <a:effectLst/>
                          <a:latin typeface="+mj-ea"/>
                          <a:ea typeface="+mj-ea"/>
                        </a:rPr>
                        <a:t>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345498">
                <a:tc>
                  <a:txBody>
                    <a:bodyPr/>
                    <a:lstStyle/>
                    <a:p>
                      <a:pPr algn="ctr" latinLnBrk="1"/>
                      <a:r>
                        <a:rPr lang="en-US" altLang="zh-CN" sz="1400" b="1">
                          <a:solidFill>
                            <a:schemeClr val="bg1"/>
                          </a:solidFill>
                          <a:effectLst/>
                          <a:latin typeface="+mj-ea"/>
                          <a:ea typeface="+mj-ea"/>
                        </a:rPr>
                        <a:t>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345498">
                <a:tc>
                  <a:txBody>
                    <a:bodyPr/>
                    <a:lstStyle/>
                    <a:p>
                      <a:pPr algn="ctr" latinLnBrk="1"/>
                      <a:r>
                        <a:rPr lang="en-US" altLang="zh-CN" sz="1400" b="1">
                          <a:solidFill>
                            <a:schemeClr val="bg1"/>
                          </a:solidFill>
                          <a:effectLst/>
                          <a:latin typeface="+mj-ea"/>
                          <a:ea typeface="+mj-ea"/>
                        </a:rPr>
                        <a:t>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345498">
                <a:tc>
                  <a:txBody>
                    <a:bodyPr/>
                    <a:lstStyle/>
                    <a:p>
                      <a:pPr algn="ctr" latinLnBrk="1"/>
                      <a:r>
                        <a:rPr lang="en-US" altLang="zh-CN" sz="1400" b="1">
                          <a:solidFill>
                            <a:schemeClr val="bg1"/>
                          </a:solidFill>
                          <a:effectLst/>
                          <a:latin typeface="+mj-ea"/>
                          <a:ea typeface="+mj-ea"/>
                        </a:rPr>
                        <a:t>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345498">
                <a:tc>
                  <a:txBody>
                    <a:bodyPr/>
                    <a:lstStyle/>
                    <a:p>
                      <a:pPr algn="ctr" latinLnBrk="1"/>
                      <a:r>
                        <a:rPr lang="en-US" altLang="zh-CN" sz="1400" b="1">
                          <a:solidFill>
                            <a:schemeClr val="bg1"/>
                          </a:solidFill>
                          <a:effectLst/>
                          <a:latin typeface="+mj-ea"/>
                          <a:ea typeface="+mj-ea"/>
                        </a:rPr>
                        <a:t>5</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345498">
                <a:tc>
                  <a:txBody>
                    <a:bodyPr/>
                    <a:lstStyle/>
                    <a:p>
                      <a:pPr algn="ctr" latinLnBrk="1"/>
                      <a:r>
                        <a:rPr lang="en-US" altLang="zh-CN" sz="1400" b="1">
                          <a:solidFill>
                            <a:schemeClr val="bg1"/>
                          </a:solidFill>
                          <a:effectLst/>
                          <a:latin typeface="+mj-ea"/>
                          <a:ea typeface="+mj-ea"/>
                        </a:rPr>
                        <a:t>6</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345498">
                <a:tc>
                  <a:txBody>
                    <a:bodyPr/>
                    <a:lstStyle/>
                    <a:p>
                      <a:pPr algn="ctr" latinLnBrk="1"/>
                      <a:r>
                        <a:rPr lang="en-US" altLang="zh-CN" sz="1400" b="1">
                          <a:solidFill>
                            <a:schemeClr val="bg1"/>
                          </a:solidFill>
                          <a:effectLst/>
                          <a:latin typeface="+mj-ea"/>
                          <a:ea typeface="+mj-ea"/>
                        </a:rPr>
                        <a:t>7</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345498">
                <a:tc>
                  <a:txBody>
                    <a:bodyPr/>
                    <a:lstStyle/>
                    <a:p>
                      <a:pPr algn="ctr" latinLnBrk="1"/>
                      <a:r>
                        <a:rPr lang="en-US" altLang="zh-CN" sz="1400" b="1">
                          <a:solidFill>
                            <a:schemeClr val="bg1"/>
                          </a:solidFill>
                          <a:effectLst/>
                          <a:latin typeface="+mj-ea"/>
                          <a:ea typeface="+mj-ea"/>
                        </a:rPr>
                        <a:t>8</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345498">
                <a:tc>
                  <a:txBody>
                    <a:bodyPr/>
                    <a:lstStyle/>
                    <a:p>
                      <a:pPr algn="ctr" latinLnBrk="1"/>
                      <a:r>
                        <a:rPr lang="en-US" altLang="zh-CN" sz="1400" b="1">
                          <a:solidFill>
                            <a:schemeClr val="bg1"/>
                          </a:solidFill>
                          <a:effectLst/>
                          <a:latin typeface="+mj-ea"/>
                          <a:ea typeface="+mj-ea"/>
                        </a:rPr>
                        <a:t>9</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345498">
                <a:tc>
                  <a:txBody>
                    <a:bodyPr/>
                    <a:lstStyle/>
                    <a:p>
                      <a:pPr algn="ctr" latinLnBrk="1"/>
                      <a:r>
                        <a:rPr lang="en-US" altLang="zh-CN" sz="1400" b="1">
                          <a:solidFill>
                            <a:schemeClr val="bg1"/>
                          </a:solidFill>
                          <a:effectLst/>
                          <a:latin typeface="+mj-ea"/>
                          <a:ea typeface="+mj-ea"/>
                        </a:rPr>
                        <a:t>10</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345498">
                <a:tc>
                  <a:txBody>
                    <a:bodyPr/>
                    <a:lstStyle/>
                    <a:p>
                      <a:pPr algn="ctr" latinLnBrk="1"/>
                      <a:r>
                        <a:rPr lang="en-US" altLang="zh-CN" sz="1400" b="1">
                          <a:solidFill>
                            <a:schemeClr val="bg1"/>
                          </a:solidFill>
                          <a:effectLst/>
                          <a:latin typeface="+mj-ea"/>
                          <a:ea typeface="+mj-ea"/>
                        </a:rPr>
                        <a:t>11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345498">
                <a:tc>
                  <a:txBody>
                    <a:bodyPr/>
                    <a:lstStyle/>
                    <a:p>
                      <a:pPr algn="ctr" latinLnBrk="1"/>
                      <a:r>
                        <a:rPr lang="en-US" altLang="zh-CN" sz="1400" b="1">
                          <a:solidFill>
                            <a:schemeClr val="bg1"/>
                          </a:solidFill>
                          <a:effectLst/>
                          <a:latin typeface="+mj-ea"/>
                          <a:ea typeface="+mj-ea"/>
                        </a:rPr>
                        <a:t>12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345498">
                <a:tc>
                  <a:txBody>
                    <a:bodyPr/>
                    <a:lstStyle/>
                    <a:p>
                      <a:pPr algn="ctr" latinLnBrk="1"/>
                      <a:r>
                        <a:rPr lang="en-US" altLang="zh-CN" sz="1400" b="1">
                          <a:solidFill>
                            <a:schemeClr val="bg1"/>
                          </a:solidFill>
                          <a:effectLst/>
                          <a:latin typeface="+mj-ea"/>
                          <a:ea typeface="+mj-ea"/>
                        </a:rPr>
                        <a:t>13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345498">
                <a:tc>
                  <a:txBody>
                    <a:bodyPr/>
                    <a:lstStyle/>
                    <a:p>
                      <a:pPr algn="ctr" latinLnBrk="1"/>
                      <a:r>
                        <a:rPr lang="en-US" altLang="zh-CN" sz="1400" b="1">
                          <a:solidFill>
                            <a:schemeClr val="bg1"/>
                          </a:solidFill>
                          <a:effectLst/>
                          <a:latin typeface="+mj-ea"/>
                          <a:ea typeface="+mj-ea"/>
                        </a:rPr>
                        <a:t>14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8FF660F-DF7A-714A-DF0C-81199637952F}"/>
                  </a:ext>
                </a:extLst>
              </p:cNvPr>
              <p:cNvSpPr txBox="1"/>
              <p:nvPr/>
            </p:nvSpPr>
            <p:spPr>
              <a:xfrm>
                <a:off x="492065" y="1423815"/>
                <a:ext cx="35537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𝑔</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D8FF660F-DF7A-714A-DF0C-81199637952F}"/>
                  </a:ext>
                </a:extLst>
              </p:cNvPr>
              <p:cNvSpPr txBox="1">
                <a:spLocks noRot="1" noChangeAspect="1" noMove="1" noResize="1" noEditPoints="1" noAdjustHandles="1" noChangeArrowheads="1" noChangeShapeType="1" noTextEdit="1"/>
              </p:cNvSpPr>
              <p:nvPr/>
            </p:nvSpPr>
            <p:spPr>
              <a:xfrm>
                <a:off x="492065" y="1423815"/>
                <a:ext cx="3553793" cy="369332"/>
              </a:xfrm>
              <a:prstGeom prst="rect">
                <a:avLst/>
              </a:prstGeom>
              <a:blipFill>
                <a:blip r:embed="rId3"/>
                <a:stretch>
                  <a:fillRect l="-1372" r="-2230" b="-3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B1E00B-14FF-3D41-7D1F-082ABD130111}"/>
                  </a:ext>
                </a:extLst>
              </p:cNvPr>
              <p:cNvSpPr txBox="1"/>
              <p:nvPr/>
            </p:nvSpPr>
            <p:spPr>
              <a:xfrm>
                <a:off x="152402" y="2185437"/>
                <a:ext cx="5259837" cy="6047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𝐻</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10</m:t>
                          </m:r>
                        </m:num>
                        <m:den>
                          <m:r>
                            <a:rPr lang="en-US" altLang="zh-CN" sz="2000" i="1">
                              <a:latin typeface="Cambria Math" panose="02040503050406030204" pitchFamily="18" charset="0"/>
                            </a:rPr>
                            <m:t>15</m:t>
                          </m:r>
                        </m:den>
                      </m:f>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3" name="文本框 12">
                <a:extLst>
                  <a:ext uri="{FF2B5EF4-FFF2-40B4-BE49-F238E27FC236}">
                    <a16:creationId xmlns:a16="http://schemas.microsoft.com/office/drawing/2014/main" id="{47B1E00B-14FF-3D41-7D1F-082ABD130111}"/>
                  </a:ext>
                </a:extLst>
              </p:cNvPr>
              <p:cNvSpPr txBox="1">
                <a:spLocks noRot="1" noChangeAspect="1" noMove="1" noResize="1" noEditPoints="1" noAdjustHandles="1" noChangeArrowheads="1" noChangeShapeType="1" noTextEdit="1"/>
              </p:cNvSpPr>
              <p:nvPr/>
            </p:nvSpPr>
            <p:spPr>
              <a:xfrm>
                <a:off x="152402" y="2185437"/>
                <a:ext cx="5259837" cy="60471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0F28D3D-F5F7-42A3-60B7-029454115D43}"/>
                  </a:ext>
                </a:extLst>
              </p:cNvPr>
              <p:cNvSpPr txBox="1"/>
              <p:nvPr/>
            </p:nvSpPr>
            <p:spPr>
              <a:xfrm>
                <a:off x="798622" y="3002041"/>
                <a:ext cx="5629887" cy="533929"/>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zh-CN" altLang="en-US" sz="2000" i="1">
                            <a:latin typeface="Cambria Math" panose="02040503050406030204" pitchFamily="18" charset="0"/>
                          </a:rPr>
                          <m:t>是</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i="1">
                            <a:latin typeface="Cambria Math" panose="02040503050406030204" pitchFamily="18" charset="0"/>
                          </a:rPr>
                          <m:t>5</m:t>
                        </m:r>
                      </m:den>
                    </m:f>
                  </m:oMath>
                </a14:m>
                <a:r>
                  <a:rPr lang="en-US" altLang="zh-CN" sz="2000" dirty="0"/>
                  <a:t> </a:t>
                </a:r>
                <a14:m>
                  <m:oMath xmlns:m="http://schemas.openxmlformats.org/officeDocument/2006/math">
                    <m:r>
                      <a:rPr lang="en-US" altLang="zh-CN" sz="200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0</m:t>
                        </m:r>
                      </m:num>
                      <m:den>
                        <m:r>
                          <a:rPr lang="en-US" altLang="zh-CN" sz="2000" i="1">
                            <a:latin typeface="Cambria Math" panose="02040503050406030204" pitchFamily="18" charset="0"/>
                          </a:rPr>
                          <m:t>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0</m:t>
                            </m:r>
                          </m:e>
                        </m:d>
                      </m:num>
                      <m:den>
                        <m:r>
                          <a:rPr lang="en-US" altLang="zh-CN" sz="2000" i="1">
                            <a:latin typeface="Cambria Math" panose="02040503050406030204" pitchFamily="18" charset="0"/>
                          </a:rPr>
                          <m:t>5</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m:t>
                    </m:r>
                  </m:oMath>
                </a14:m>
                <a:endParaRPr lang="zh-CN" altLang="en-US" sz="2000" dirty="0"/>
              </a:p>
            </p:txBody>
          </p:sp>
        </mc:Choice>
        <mc:Fallback xmlns="">
          <p:sp>
            <p:nvSpPr>
              <p:cNvPr id="14" name="文本框 13">
                <a:extLst>
                  <a:ext uri="{FF2B5EF4-FFF2-40B4-BE49-F238E27FC236}">
                    <a16:creationId xmlns:a16="http://schemas.microsoft.com/office/drawing/2014/main" id="{60F28D3D-F5F7-42A3-60B7-029454115D43}"/>
                  </a:ext>
                </a:extLst>
              </p:cNvPr>
              <p:cNvSpPr txBox="1">
                <a:spLocks noRot="1" noChangeAspect="1" noMove="1" noResize="1" noEditPoints="1" noAdjustHandles="1" noChangeArrowheads="1" noChangeShapeType="1" noTextEdit="1"/>
              </p:cNvSpPr>
              <p:nvPr/>
            </p:nvSpPr>
            <p:spPr>
              <a:xfrm>
                <a:off x="798622" y="3002041"/>
                <a:ext cx="5629887" cy="5339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01ED35A-BFC7-D95F-95A0-E14A9894D118}"/>
                  </a:ext>
                </a:extLst>
              </p:cNvPr>
              <p:cNvSpPr txBox="1"/>
              <p:nvPr/>
            </p:nvSpPr>
            <p:spPr>
              <a:xfrm>
                <a:off x="819436" y="3862515"/>
                <a:ext cx="5629887" cy="529504"/>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否</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b="0" i="1" smtClean="0">
                            <a:latin typeface="Cambria Math" panose="02040503050406030204" pitchFamily="18" charset="0"/>
                          </a:rPr>
                          <m:t>10</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4</m:t>
                            </m:r>
                          </m:e>
                        </m:d>
                      </m:num>
                      <m:den>
                        <m:r>
                          <a:rPr lang="en-US" altLang="zh-CN" sz="2000" b="0" i="1" smtClean="0">
                            <a:latin typeface="Cambria Math" panose="02040503050406030204" pitchFamily="18" charset="0"/>
                          </a:rPr>
                          <m:t>10</m:t>
                        </m:r>
                      </m:den>
                    </m:f>
                  </m:oMath>
                </a14:m>
                <a:r>
                  <a:rPr lang="en-US" altLang="zh-CN" sz="2000" dirty="0"/>
                  <a:t> </a:t>
                </a:r>
                <a14:m>
                  <m:oMath xmlns:m="http://schemas.openxmlformats.org/officeDocument/2006/math">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b="0" i="1" smtClean="0">
                            <a:latin typeface="Cambria Math" panose="02040503050406030204" pitchFamily="18" charset="0"/>
                          </a:rPr>
                          <m:t>10</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b="0" i="1" smtClean="0">
                            <a:latin typeface="Cambria Math" panose="02040503050406030204" pitchFamily="18" charset="0"/>
                          </a:rPr>
                          <m:t>10</m:t>
                        </m:r>
                      </m:den>
                    </m:f>
                  </m:oMath>
                </a14:m>
                <a:endParaRPr lang="zh-CN" altLang="en-US" sz="2000" dirty="0"/>
              </a:p>
            </p:txBody>
          </p:sp>
        </mc:Choice>
        <mc:Fallback xmlns="">
          <p:sp>
            <p:nvSpPr>
              <p:cNvPr id="15" name="文本框 14">
                <a:extLst>
                  <a:ext uri="{FF2B5EF4-FFF2-40B4-BE49-F238E27FC236}">
                    <a16:creationId xmlns:a16="http://schemas.microsoft.com/office/drawing/2014/main" id="{101ED35A-BFC7-D95F-95A0-E14A9894D118}"/>
                  </a:ext>
                </a:extLst>
              </p:cNvPr>
              <p:cNvSpPr txBox="1">
                <a:spLocks noRot="1" noChangeAspect="1" noMove="1" noResize="1" noEditPoints="1" noAdjustHandles="1" noChangeArrowheads="1" noChangeShapeType="1" noTextEdit="1"/>
              </p:cNvSpPr>
              <p:nvPr/>
            </p:nvSpPr>
            <p:spPr>
              <a:xfrm>
                <a:off x="819436" y="3862515"/>
                <a:ext cx="5629887" cy="5295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43FD081-22E3-0323-CD1C-134C268BF282}"/>
                  </a:ext>
                </a:extLst>
              </p:cNvPr>
              <p:cNvSpPr txBox="1"/>
              <p:nvPr/>
            </p:nvSpPr>
            <p:spPr>
              <a:xfrm>
                <a:off x="152402" y="4933067"/>
                <a:ext cx="20284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=0.324</m:t>
                      </m:r>
                    </m:oMath>
                  </m:oMathPara>
                </a14:m>
                <a:endParaRPr lang="zh-CN" altLang="en-US" sz="2000" dirty="0"/>
              </a:p>
            </p:txBody>
          </p:sp>
        </mc:Choice>
        <mc:Fallback xmlns="">
          <p:sp>
            <p:nvSpPr>
              <p:cNvPr id="18" name="文本框 17">
                <a:extLst>
                  <a:ext uri="{FF2B5EF4-FFF2-40B4-BE49-F238E27FC236}">
                    <a16:creationId xmlns:a16="http://schemas.microsoft.com/office/drawing/2014/main" id="{F43FD081-22E3-0323-CD1C-134C268BF282}"/>
                  </a:ext>
                </a:extLst>
              </p:cNvPr>
              <p:cNvSpPr txBox="1">
                <a:spLocks noRot="1" noChangeAspect="1" noMove="1" noResize="1" noEditPoints="1" noAdjustHandles="1" noChangeArrowheads="1" noChangeShapeType="1" noTextEdit="1"/>
              </p:cNvSpPr>
              <p:nvPr/>
            </p:nvSpPr>
            <p:spPr>
              <a:xfrm>
                <a:off x="152402" y="4933067"/>
                <a:ext cx="2028439" cy="307777"/>
              </a:xfrm>
              <a:prstGeom prst="rect">
                <a:avLst/>
              </a:prstGeom>
              <a:blipFill>
                <a:blip r:embed="rId7"/>
                <a:stretch>
                  <a:fillRect l="-901" r="-300" b="-27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672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graphicFrame>
        <p:nvGraphicFramePr>
          <p:cNvPr id="16" name="表格 15"/>
          <p:cNvGraphicFramePr>
            <a:graphicFrameLocks noGrp="1"/>
          </p:cNvGraphicFramePr>
          <p:nvPr>
            <p:custDataLst>
              <p:tags r:id="rId1"/>
            </p:custDataLst>
          </p:nvPr>
        </p:nvGraphicFramePr>
        <p:xfrm>
          <a:off x="7349836" y="1233054"/>
          <a:ext cx="4689762" cy="5527968"/>
        </p:xfrm>
        <a:graphic>
          <a:graphicData uri="http://schemas.openxmlformats.org/drawingml/2006/table">
            <a:tbl>
              <a:tblPr>
                <a:tableStyleId>{5DA37D80-6434-44D0-A028-1B22A696006F}</a:tableStyleId>
              </a:tblPr>
              <a:tblGrid>
                <a:gridCol w="640604">
                  <a:extLst>
                    <a:ext uri="{9D8B030D-6E8A-4147-A177-3AD203B41FA5}">
                      <a16:colId xmlns:a16="http://schemas.microsoft.com/office/drawing/2014/main" val="20000"/>
                    </a:ext>
                  </a:extLst>
                </a:gridCol>
                <a:gridCol w="1064206">
                  <a:extLst>
                    <a:ext uri="{9D8B030D-6E8A-4147-A177-3AD203B41FA5}">
                      <a16:colId xmlns:a16="http://schemas.microsoft.com/office/drawing/2014/main" val="20001"/>
                    </a:ext>
                  </a:extLst>
                </a:gridCol>
                <a:gridCol w="781583">
                  <a:extLst>
                    <a:ext uri="{9D8B030D-6E8A-4147-A177-3AD203B41FA5}">
                      <a16:colId xmlns:a16="http://schemas.microsoft.com/office/drawing/2014/main" val="20002"/>
                    </a:ext>
                  </a:extLst>
                </a:gridCol>
                <a:gridCol w="858270">
                  <a:extLst>
                    <a:ext uri="{9D8B030D-6E8A-4147-A177-3AD203B41FA5}">
                      <a16:colId xmlns:a16="http://schemas.microsoft.com/office/drawing/2014/main" val="20003"/>
                    </a:ext>
                  </a:extLst>
                </a:gridCol>
                <a:gridCol w="795405">
                  <a:extLst>
                    <a:ext uri="{9D8B030D-6E8A-4147-A177-3AD203B41FA5}">
                      <a16:colId xmlns:a16="http://schemas.microsoft.com/office/drawing/2014/main" val="20004"/>
                    </a:ext>
                  </a:extLst>
                </a:gridCol>
                <a:gridCol w="549694">
                  <a:extLst>
                    <a:ext uri="{9D8B030D-6E8A-4147-A177-3AD203B41FA5}">
                      <a16:colId xmlns:a16="http://schemas.microsoft.com/office/drawing/2014/main" val="20005"/>
                    </a:ext>
                  </a:extLst>
                </a:gridCol>
              </a:tblGrid>
              <a:tr h="345498">
                <a:tc>
                  <a:txBody>
                    <a:bodyPr/>
                    <a:lstStyle/>
                    <a:p>
                      <a:pPr algn="ctr" latinLnBrk="1"/>
                      <a:endParaRPr lang="en-US" altLang="zh-CN" sz="1400" b="1" dirty="0">
                        <a:solidFill>
                          <a:schemeClr val="bg1"/>
                        </a:solidFill>
                        <a:effectLst/>
                        <a:latin typeface="+mj-ea"/>
                        <a:ea typeface="+mj-ea"/>
                      </a:endParaRP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年龄</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有工作</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有房子</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信用</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345498">
                <a:tc>
                  <a:txBody>
                    <a:bodyPr/>
                    <a:lstStyle/>
                    <a:p>
                      <a:pPr algn="ctr" latinLnBrk="1"/>
                      <a:r>
                        <a:rPr lang="en-US" altLang="zh-CN" sz="1400" b="1" dirty="0">
                          <a:solidFill>
                            <a:schemeClr val="bg1"/>
                          </a:solidFill>
                          <a:effectLst/>
                          <a:latin typeface="+mj-ea"/>
                          <a:ea typeface="+mj-ea"/>
                        </a:rPr>
                        <a:t>0</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345498">
                <a:tc>
                  <a:txBody>
                    <a:bodyPr/>
                    <a:lstStyle/>
                    <a:p>
                      <a:pPr algn="ctr" latinLnBrk="1"/>
                      <a:r>
                        <a:rPr lang="en-US" altLang="zh-CN" sz="1400" b="1">
                          <a:solidFill>
                            <a:schemeClr val="bg1"/>
                          </a:solidFill>
                          <a:effectLst/>
                          <a:latin typeface="+mj-ea"/>
                          <a:ea typeface="+mj-ea"/>
                        </a:rPr>
                        <a:t>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345498">
                <a:tc>
                  <a:txBody>
                    <a:bodyPr/>
                    <a:lstStyle/>
                    <a:p>
                      <a:pPr algn="ctr" latinLnBrk="1"/>
                      <a:r>
                        <a:rPr lang="en-US" altLang="zh-CN" sz="1400" b="1">
                          <a:solidFill>
                            <a:schemeClr val="bg1"/>
                          </a:solidFill>
                          <a:effectLst/>
                          <a:latin typeface="+mj-ea"/>
                          <a:ea typeface="+mj-ea"/>
                        </a:rPr>
                        <a:t>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345498">
                <a:tc>
                  <a:txBody>
                    <a:bodyPr/>
                    <a:lstStyle/>
                    <a:p>
                      <a:pPr algn="ctr" latinLnBrk="1"/>
                      <a:r>
                        <a:rPr lang="en-US" altLang="zh-CN" sz="1400" b="1">
                          <a:solidFill>
                            <a:schemeClr val="bg1"/>
                          </a:solidFill>
                          <a:effectLst/>
                          <a:latin typeface="+mj-ea"/>
                          <a:ea typeface="+mj-ea"/>
                        </a:rPr>
                        <a:t>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345498">
                <a:tc>
                  <a:txBody>
                    <a:bodyPr/>
                    <a:lstStyle/>
                    <a:p>
                      <a:pPr algn="ctr" latinLnBrk="1"/>
                      <a:r>
                        <a:rPr lang="en-US" altLang="zh-CN" sz="1400" b="1">
                          <a:solidFill>
                            <a:schemeClr val="bg1"/>
                          </a:solidFill>
                          <a:effectLst/>
                          <a:latin typeface="+mj-ea"/>
                          <a:ea typeface="+mj-ea"/>
                        </a:rPr>
                        <a:t>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345498">
                <a:tc>
                  <a:txBody>
                    <a:bodyPr/>
                    <a:lstStyle/>
                    <a:p>
                      <a:pPr algn="ctr" latinLnBrk="1"/>
                      <a:r>
                        <a:rPr lang="en-US" altLang="zh-CN" sz="1400" b="1">
                          <a:solidFill>
                            <a:schemeClr val="bg1"/>
                          </a:solidFill>
                          <a:effectLst/>
                          <a:latin typeface="+mj-ea"/>
                          <a:ea typeface="+mj-ea"/>
                        </a:rPr>
                        <a:t>5</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345498">
                <a:tc>
                  <a:txBody>
                    <a:bodyPr/>
                    <a:lstStyle/>
                    <a:p>
                      <a:pPr algn="ctr" latinLnBrk="1"/>
                      <a:r>
                        <a:rPr lang="en-US" altLang="zh-CN" sz="1400" b="1">
                          <a:solidFill>
                            <a:schemeClr val="bg1"/>
                          </a:solidFill>
                          <a:effectLst/>
                          <a:latin typeface="+mj-ea"/>
                          <a:ea typeface="+mj-ea"/>
                        </a:rPr>
                        <a:t>6</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345498">
                <a:tc>
                  <a:txBody>
                    <a:bodyPr/>
                    <a:lstStyle/>
                    <a:p>
                      <a:pPr algn="ctr" latinLnBrk="1"/>
                      <a:r>
                        <a:rPr lang="en-US" altLang="zh-CN" sz="1400" b="1">
                          <a:solidFill>
                            <a:schemeClr val="bg1"/>
                          </a:solidFill>
                          <a:effectLst/>
                          <a:latin typeface="+mj-ea"/>
                          <a:ea typeface="+mj-ea"/>
                        </a:rPr>
                        <a:t>7</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345498">
                <a:tc>
                  <a:txBody>
                    <a:bodyPr/>
                    <a:lstStyle/>
                    <a:p>
                      <a:pPr algn="ctr" latinLnBrk="1"/>
                      <a:r>
                        <a:rPr lang="en-US" altLang="zh-CN" sz="1400" b="1">
                          <a:solidFill>
                            <a:schemeClr val="bg1"/>
                          </a:solidFill>
                          <a:effectLst/>
                          <a:latin typeface="+mj-ea"/>
                          <a:ea typeface="+mj-ea"/>
                        </a:rPr>
                        <a:t>8</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345498">
                <a:tc>
                  <a:txBody>
                    <a:bodyPr/>
                    <a:lstStyle/>
                    <a:p>
                      <a:pPr algn="ctr" latinLnBrk="1"/>
                      <a:r>
                        <a:rPr lang="en-US" altLang="zh-CN" sz="1400" b="1">
                          <a:solidFill>
                            <a:schemeClr val="bg1"/>
                          </a:solidFill>
                          <a:effectLst/>
                          <a:latin typeface="+mj-ea"/>
                          <a:ea typeface="+mj-ea"/>
                        </a:rPr>
                        <a:t>9</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345498">
                <a:tc>
                  <a:txBody>
                    <a:bodyPr/>
                    <a:lstStyle/>
                    <a:p>
                      <a:pPr algn="ctr" latinLnBrk="1"/>
                      <a:r>
                        <a:rPr lang="en-US" altLang="zh-CN" sz="1400" b="1">
                          <a:solidFill>
                            <a:schemeClr val="bg1"/>
                          </a:solidFill>
                          <a:effectLst/>
                          <a:latin typeface="+mj-ea"/>
                          <a:ea typeface="+mj-ea"/>
                        </a:rPr>
                        <a:t>10</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345498">
                <a:tc>
                  <a:txBody>
                    <a:bodyPr/>
                    <a:lstStyle/>
                    <a:p>
                      <a:pPr algn="ctr" latinLnBrk="1"/>
                      <a:r>
                        <a:rPr lang="en-US" altLang="zh-CN" sz="1400" b="1">
                          <a:solidFill>
                            <a:schemeClr val="bg1"/>
                          </a:solidFill>
                          <a:effectLst/>
                          <a:latin typeface="+mj-ea"/>
                          <a:ea typeface="+mj-ea"/>
                        </a:rPr>
                        <a:t>11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345498">
                <a:tc>
                  <a:txBody>
                    <a:bodyPr/>
                    <a:lstStyle/>
                    <a:p>
                      <a:pPr algn="ctr" latinLnBrk="1"/>
                      <a:r>
                        <a:rPr lang="en-US" altLang="zh-CN" sz="1400" b="1">
                          <a:solidFill>
                            <a:schemeClr val="bg1"/>
                          </a:solidFill>
                          <a:effectLst/>
                          <a:latin typeface="+mj-ea"/>
                          <a:ea typeface="+mj-ea"/>
                        </a:rPr>
                        <a:t>12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345498">
                <a:tc>
                  <a:txBody>
                    <a:bodyPr/>
                    <a:lstStyle/>
                    <a:p>
                      <a:pPr algn="ctr" latinLnBrk="1"/>
                      <a:r>
                        <a:rPr lang="en-US" altLang="zh-CN" sz="1400" b="1">
                          <a:solidFill>
                            <a:schemeClr val="bg1"/>
                          </a:solidFill>
                          <a:effectLst/>
                          <a:latin typeface="+mj-ea"/>
                          <a:ea typeface="+mj-ea"/>
                        </a:rPr>
                        <a:t>13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345498">
                <a:tc>
                  <a:txBody>
                    <a:bodyPr/>
                    <a:lstStyle/>
                    <a:p>
                      <a:pPr algn="ctr" latinLnBrk="1"/>
                      <a:r>
                        <a:rPr lang="en-US" altLang="zh-CN" sz="1400" b="1">
                          <a:solidFill>
                            <a:schemeClr val="bg1"/>
                          </a:solidFill>
                          <a:effectLst/>
                          <a:latin typeface="+mj-ea"/>
                          <a:ea typeface="+mj-ea"/>
                        </a:rPr>
                        <a:t>14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8FF660F-DF7A-714A-DF0C-81199637952F}"/>
                  </a:ext>
                </a:extLst>
              </p:cNvPr>
              <p:cNvSpPr txBox="1"/>
              <p:nvPr/>
            </p:nvSpPr>
            <p:spPr>
              <a:xfrm>
                <a:off x="492065" y="1423815"/>
                <a:ext cx="35537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𝑔</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D8FF660F-DF7A-714A-DF0C-81199637952F}"/>
                  </a:ext>
                </a:extLst>
              </p:cNvPr>
              <p:cNvSpPr txBox="1">
                <a:spLocks noRot="1" noChangeAspect="1" noMove="1" noResize="1" noEditPoints="1" noAdjustHandles="1" noChangeArrowheads="1" noChangeShapeType="1" noTextEdit="1"/>
              </p:cNvSpPr>
              <p:nvPr/>
            </p:nvSpPr>
            <p:spPr>
              <a:xfrm>
                <a:off x="492065" y="1423815"/>
                <a:ext cx="3553793" cy="369332"/>
              </a:xfrm>
              <a:prstGeom prst="rect">
                <a:avLst/>
              </a:prstGeom>
              <a:blipFill>
                <a:blip r:embed="rId3"/>
                <a:stretch>
                  <a:fillRect l="-1372" r="-2230" b="-3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B1E00B-14FF-3D41-7D1F-082ABD130111}"/>
                  </a:ext>
                </a:extLst>
              </p:cNvPr>
              <p:cNvSpPr txBox="1"/>
              <p:nvPr/>
            </p:nvSpPr>
            <p:spPr>
              <a:xfrm>
                <a:off x="152402" y="2185437"/>
                <a:ext cx="5262403" cy="578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3</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i="1">
                              <a:latin typeface="Cambria Math" panose="02040503050406030204" pitchFamily="18" charset="0"/>
                            </a:rPr>
                            <m:t>15</m:t>
                          </m:r>
                        </m:den>
                      </m:f>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𝐻</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i="1">
                                  <a:latin typeface="Cambria Math" panose="02040503050406030204" pitchFamily="18" charset="0"/>
                                </a:rPr>
                                <m:t>1</m:t>
                              </m:r>
                            </m:sub>
                          </m:sSub>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9</m:t>
                          </m:r>
                        </m:num>
                        <m:den>
                          <m:r>
                            <a:rPr lang="en-US" altLang="zh-CN" sz="2000" i="1">
                              <a:latin typeface="Cambria Math" panose="02040503050406030204" pitchFamily="18" charset="0"/>
                            </a:rPr>
                            <m:t>15</m:t>
                          </m:r>
                        </m:den>
                      </m:f>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13" name="文本框 12">
                <a:extLst>
                  <a:ext uri="{FF2B5EF4-FFF2-40B4-BE49-F238E27FC236}">
                    <a16:creationId xmlns:a16="http://schemas.microsoft.com/office/drawing/2014/main" id="{47B1E00B-14FF-3D41-7D1F-082ABD130111}"/>
                  </a:ext>
                </a:extLst>
              </p:cNvPr>
              <p:cNvSpPr txBox="1">
                <a:spLocks noRot="1" noChangeAspect="1" noMove="1" noResize="1" noEditPoints="1" noAdjustHandles="1" noChangeArrowheads="1" noChangeShapeType="1" noTextEdit="1"/>
              </p:cNvSpPr>
              <p:nvPr/>
            </p:nvSpPr>
            <p:spPr>
              <a:xfrm>
                <a:off x="152402" y="2185437"/>
                <a:ext cx="5262403" cy="57817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0F28D3D-F5F7-42A3-60B7-029454115D43}"/>
                  </a:ext>
                </a:extLst>
              </p:cNvPr>
              <p:cNvSpPr txBox="1"/>
              <p:nvPr/>
            </p:nvSpPr>
            <p:spPr>
              <a:xfrm>
                <a:off x="798622" y="3002041"/>
                <a:ext cx="5629887" cy="529504"/>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3</m:t>
                            </m:r>
                          </m:sub>
                        </m:sSub>
                        <m:r>
                          <a:rPr lang="en-US" altLang="zh-CN" sz="2000" i="1">
                            <a:latin typeface="Cambria Math" panose="02040503050406030204" pitchFamily="18" charset="0"/>
                          </a:rPr>
                          <m:t>=</m:t>
                        </m:r>
                        <m:r>
                          <a:rPr lang="zh-CN" altLang="en-US" sz="2000" i="1">
                            <a:latin typeface="Cambria Math" panose="02040503050406030204" pitchFamily="18" charset="0"/>
                          </a:rPr>
                          <m:t>是</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b="0" i="1" smtClean="0">
                            <a:latin typeface="Cambria Math" panose="02040503050406030204" pitchFamily="18" charset="0"/>
                          </a:rPr>
                          <m:t>6</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b="0" i="1" smtClean="0">
                            <a:latin typeface="Cambria Math" panose="02040503050406030204" pitchFamily="18" charset="0"/>
                          </a:rPr>
                          <m:t>6</m:t>
                        </m:r>
                      </m:den>
                    </m:f>
                  </m:oMath>
                </a14:m>
                <a:r>
                  <a:rPr lang="en-US" altLang="zh-CN" sz="2000" dirty="0"/>
                  <a:t> </a:t>
                </a:r>
                <a14:m>
                  <m:oMath xmlns:m="http://schemas.openxmlformats.org/officeDocument/2006/math">
                    <m:r>
                      <a:rPr lang="en-US" altLang="zh-CN" sz="200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0</m:t>
                        </m:r>
                      </m:num>
                      <m:den>
                        <m:r>
                          <a:rPr lang="en-US" altLang="zh-CN" sz="2000" b="0" i="1" smtClean="0">
                            <a:latin typeface="Cambria Math" panose="02040503050406030204" pitchFamily="18" charset="0"/>
                          </a:rPr>
                          <m:t>6</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0</m:t>
                            </m:r>
                          </m:e>
                        </m:d>
                      </m:num>
                      <m:den>
                        <m:r>
                          <a:rPr lang="en-US" altLang="zh-CN" sz="2000" b="0" i="1" smtClean="0">
                            <a:latin typeface="Cambria Math" panose="02040503050406030204" pitchFamily="18" charset="0"/>
                          </a:rPr>
                          <m:t>6</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m:t>
                    </m:r>
                  </m:oMath>
                </a14:m>
                <a:endParaRPr lang="zh-CN" altLang="en-US" sz="2000" dirty="0"/>
              </a:p>
            </p:txBody>
          </p:sp>
        </mc:Choice>
        <mc:Fallback xmlns="">
          <p:sp>
            <p:nvSpPr>
              <p:cNvPr id="14" name="文本框 13">
                <a:extLst>
                  <a:ext uri="{FF2B5EF4-FFF2-40B4-BE49-F238E27FC236}">
                    <a16:creationId xmlns:a16="http://schemas.microsoft.com/office/drawing/2014/main" id="{60F28D3D-F5F7-42A3-60B7-029454115D43}"/>
                  </a:ext>
                </a:extLst>
              </p:cNvPr>
              <p:cNvSpPr txBox="1">
                <a:spLocks noRot="1" noChangeAspect="1" noMove="1" noResize="1" noEditPoints="1" noAdjustHandles="1" noChangeArrowheads="1" noChangeShapeType="1" noTextEdit="1"/>
              </p:cNvSpPr>
              <p:nvPr/>
            </p:nvSpPr>
            <p:spPr>
              <a:xfrm>
                <a:off x="798622" y="3002041"/>
                <a:ext cx="5629887" cy="5295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01ED35A-BFC7-D95F-95A0-E14A9894D118}"/>
                  </a:ext>
                </a:extLst>
              </p:cNvPr>
              <p:cNvSpPr txBox="1"/>
              <p:nvPr/>
            </p:nvSpPr>
            <p:spPr>
              <a:xfrm>
                <a:off x="819436" y="3862515"/>
                <a:ext cx="5629887" cy="529504"/>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否</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9</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3</m:t>
                            </m:r>
                          </m:e>
                        </m:d>
                      </m:num>
                      <m:den>
                        <m:r>
                          <a:rPr lang="en-US" altLang="zh-CN" sz="2000" b="0" i="1" smtClean="0">
                            <a:latin typeface="Cambria Math" panose="02040503050406030204" pitchFamily="18" charset="0"/>
                          </a:rPr>
                          <m:t>9</m:t>
                        </m:r>
                      </m:den>
                    </m:f>
                  </m:oMath>
                </a14:m>
                <a:r>
                  <a:rPr lang="en-US" altLang="zh-CN" sz="2000" dirty="0"/>
                  <a:t> </a:t>
                </a:r>
                <a14:m>
                  <m:oMath xmlns:m="http://schemas.openxmlformats.org/officeDocument/2006/math">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b="0" i="1" smtClean="0">
                            <a:latin typeface="Cambria Math" panose="02040503050406030204" pitchFamily="18" charset="0"/>
                          </a:rPr>
                          <m:t>9</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b="0" i="1" smtClean="0">
                            <a:latin typeface="Cambria Math" panose="02040503050406030204" pitchFamily="18" charset="0"/>
                          </a:rPr>
                          <m:t>9</m:t>
                        </m:r>
                      </m:den>
                    </m:f>
                  </m:oMath>
                </a14:m>
                <a:endParaRPr lang="zh-CN" altLang="en-US" sz="2000" dirty="0"/>
              </a:p>
            </p:txBody>
          </p:sp>
        </mc:Choice>
        <mc:Fallback xmlns="">
          <p:sp>
            <p:nvSpPr>
              <p:cNvPr id="15" name="文本框 14">
                <a:extLst>
                  <a:ext uri="{FF2B5EF4-FFF2-40B4-BE49-F238E27FC236}">
                    <a16:creationId xmlns:a16="http://schemas.microsoft.com/office/drawing/2014/main" id="{101ED35A-BFC7-D95F-95A0-E14A9894D118}"/>
                  </a:ext>
                </a:extLst>
              </p:cNvPr>
              <p:cNvSpPr txBox="1">
                <a:spLocks noRot="1" noChangeAspect="1" noMove="1" noResize="1" noEditPoints="1" noAdjustHandles="1" noChangeArrowheads="1" noChangeShapeType="1" noTextEdit="1"/>
              </p:cNvSpPr>
              <p:nvPr/>
            </p:nvSpPr>
            <p:spPr>
              <a:xfrm>
                <a:off x="819436" y="3862515"/>
                <a:ext cx="5629887" cy="529504"/>
              </a:xfrm>
              <a:prstGeom prst="rect">
                <a:avLst/>
              </a:prstGeom>
              <a:blipFill>
                <a:blip r:embed="rId6"/>
                <a:stretch>
                  <a:fillRect b="-34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43FD081-22E3-0323-CD1C-134C268BF282}"/>
                  </a:ext>
                </a:extLst>
              </p:cNvPr>
              <p:cNvSpPr txBox="1"/>
              <p:nvPr/>
            </p:nvSpPr>
            <p:spPr>
              <a:xfrm>
                <a:off x="207821" y="4946922"/>
                <a:ext cx="1965923" cy="3078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3</m:t>
                              </m:r>
                            </m:sub>
                          </m:sSub>
                        </m:e>
                      </m:d>
                      <m:r>
                        <a:rPr lang="en-US" altLang="zh-CN" sz="2000" b="0" i="1" smtClean="0">
                          <a:latin typeface="Cambria Math" panose="02040503050406030204" pitchFamily="18" charset="0"/>
                        </a:rPr>
                        <m:t>=0.420</m:t>
                      </m:r>
                    </m:oMath>
                  </m:oMathPara>
                </a14:m>
                <a:br>
                  <a:rPr lang="zh-CN" altLang="en-US" sz="2000" dirty="0"/>
                </a:br>
                <a:endParaRPr lang="zh-CN" altLang="en-US" sz="2000" dirty="0"/>
              </a:p>
            </p:txBody>
          </p:sp>
        </mc:Choice>
        <mc:Fallback xmlns="">
          <p:sp>
            <p:nvSpPr>
              <p:cNvPr id="18" name="文本框 17">
                <a:extLst>
                  <a:ext uri="{FF2B5EF4-FFF2-40B4-BE49-F238E27FC236}">
                    <a16:creationId xmlns:a16="http://schemas.microsoft.com/office/drawing/2014/main" id="{F43FD081-22E3-0323-CD1C-134C268BF282}"/>
                  </a:ext>
                </a:extLst>
              </p:cNvPr>
              <p:cNvSpPr txBox="1">
                <a:spLocks noRot="1" noChangeAspect="1" noMove="1" noResize="1" noEditPoints="1" noAdjustHandles="1" noChangeArrowheads="1" noChangeShapeType="1" noTextEdit="1"/>
              </p:cNvSpPr>
              <p:nvPr/>
            </p:nvSpPr>
            <p:spPr>
              <a:xfrm>
                <a:off x="207821" y="4946922"/>
                <a:ext cx="1965923" cy="307841"/>
              </a:xfrm>
              <a:prstGeom prst="rect">
                <a:avLst/>
              </a:prstGeom>
              <a:blipFill>
                <a:blip r:embed="rId7"/>
                <a:stretch>
                  <a:fillRect l="-2477" r="-2167" b="-3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86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决策树原理</a:t>
            </a:r>
          </a:p>
        </p:txBody>
      </p:sp>
      <p:sp>
        <p:nvSpPr>
          <p:cNvPr id="34" name="文本框 33"/>
          <p:cNvSpPr txBox="1"/>
          <p:nvPr/>
        </p:nvSpPr>
        <p:spPr>
          <a:xfrm>
            <a:off x="6430169" y="1523641"/>
            <a:ext cx="5278783" cy="4707890"/>
          </a:xfrm>
          <a:prstGeom prst="rect">
            <a:avLst/>
          </a:prstGeom>
          <a:noFill/>
        </p:spPr>
        <p:txBody>
          <a:bodyPr wrap="square">
            <a:spAutoFit/>
          </a:bodyPr>
          <a:lstStyle/>
          <a:p>
            <a:pPr marL="342900" indent="-342900" algn="just">
              <a:lnSpc>
                <a:spcPct val="150000"/>
              </a:lnSpc>
              <a:buFont typeface="Wingdings" panose="05000000000000000000" pitchFamily="2" charset="2"/>
              <a:buChar char="l"/>
            </a:pPr>
            <a:r>
              <a:rPr lang="zh-CN" altLang="en-US" sz="2000" dirty="0">
                <a:latin typeface="+mj-ea"/>
                <a:ea typeface="+mj-ea"/>
                <a:cs typeface="Times New Roman" panose="02020603050405020304" pitchFamily="18" charset="0"/>
              </a:rPr>
              <a:t>决策树：从训练数据中学习得出一个树状结构的模型。</a:t>
            </a:r>
            <a:endParaRPr lang="en-US" altLang="zh-CN" sz="2000" dirty="0">
              <a:latin typeface="+mj-ea"/>
              <a:ea typeface="+mj-ea"/>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2000" dirty="0">
                <a:latin typeface="+mj-ea"/>
                <a:ea typeface="+mj-ea"/>
                <a:cs typeface="Times New Roman" panose="02020603050405020304" pitchFamily="18" charset="0"/>
              </a:rPr>
              <a:t>决策树属于</a:t>
            </a:r>
            <a:r>
              <a:rPr lang="zh-CN" altLang="en-US" sz="2000" dirty="0">
                <a:solidFill>
                  <a:srgbClr val="FF0000"/>
                </a:solidFill>
                <a:latin typeface="+mj-ea"/>
                <a:ea typeface="+mj-ea"/>
                <a:cs typeface="Times New Roman" panose="02020603050405020304" pitchFamily="18" charset="0"/>
              </a:rPr>
              <a:t>判别模型</a:t>
            </a:r>
            <a:r>
              <a:rPr lang="zh-CN" altLang="en-US" sz="2000" dirty="0">
                <a:latin typeface="+mj-ea"/>
                <a:ea typeface="+mj-ea"/>
                <a:cs typeface="Times New Roman" panose="02020603050405020304" pitchFamily="18" charset="0"/>
              </a:rPr>
              <a:t>。</a:t>
            </a:r>
            <a:endParaRPr lang="en-US" altLang="zh-CN" sz="2000" dirty="0">
              <a:latin typeface="+mj-ea"/>
              <a:ea typeface="+mj-ea"/>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2000" dirty="0">
                <a:solidFill>
                  <a:schemeClr val="tx1">
                    <a:lumMod val="85000"/>
                    <a:lumOff val="15000"/>
                  </a:schemeClr>
                </a:solidFill>
                <a:latin typeface="+mj-ea"/>
                <a:ea typeface="+mj-ea"/>
                <a:cs typeface="Times New Roman" panose="02020603050405020304" pitchFamily="18" charset="0"/>
              </a:rPr>
              <a:t>决策树是一种</a:t>
            </a:r>
            <a:r>
              <a:rPr lang="zh-CN" altLang="en-US" sz="2000" dirty="0">
                <a:latin typeface="+mj-ea"/>
                <a:ea typeface="+mj-ea"/>
                <a:cs typeface="Times New Roman" panose="02020603050405020304" pitchFamily="18" charset="0"/>
              </a:rPr>
              <a:t>树状结构</a:t>
            </a:r>
            <a:r>
              <a:rPr lang="zh-CN" altLang="en-US" sz="2000" dirty="0">
                <a:solidFill>
                  <a:schemeClr val="tx1">
                    <a:lumMod val="85000"/>
                    <a:lumOff val="15000"/>
                  </a:schemeClr>
                </a:solidFill>
                <a:latin typeface="+mj-ea"/>
                <a:ea typeface="+mj-ea"/>
                <a:cs typeface="Times New Roman" panose="02020603050405020304" pitchFamily="18" charset="0"/>
              </a:rPr>
              <a:t>，通过做出一系列决策（选择）来对数据进行划分，这类似于针对一系列问题进行选择。</a:t>
            </a:r>
            <a:endParaRPr lang="en-US" altLang="zh-CN" sz="2000" dirty="0">
              <a:solidFill>
                <a:schemeClr val="tx1">
                  <a:lumMod val="85000"/>
                  <a:lumOff val="15000"/>
                </a:schemeClr>
              </a:solidFill>
              <a:latin typeface="+mj-ea"/>
              <a:ea typeface="+mj-ea"/>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2000" dirty="0">
                <a:solidFill>
                  <a:schemeClr val="tx1">
                    <a:lumMod val="85000"/>
                    <a:lumOff val="15000"/>
                  </a:schemeClr>
                </a:solidFill>
                <a:latin typeface="+mj-ea"/>
                <a:ea typeface="+mj-ea"/>
                <a:cs typeface="Times New Roman" panose="02020603050405020304" pitchFamily="18" charset="0"/>
              </a:rPr>
              <a:t>决策树的决策过程就是从</a:t>
            </a:r>
            <a:r>
              <a:rPr lang="zh-CN" altLang="en-US" sz="2000" dirty="0">
                <a:solidFill>
                  <a:srgbClr val="FF0000"/>
                </a:solidFill>
                <a:latin typeface="+mj-ea"/>
                <a:ea typeface="+mj-ea"/>
                <a:cs typeface="Times New Roman" panose="02020603050405020304" pitchFamily="18" charset="0"/>
              </a:rPr>
              <a:t>根节点</a:t>
            </a:r>
            <a:r>
              <a:rPr lang="zh-CN" altLang="en-US" sz="2000" dirty="0">
                <a:solidFill>
                  <a:schemeClr val="tx1">
                    <a:lumMod val="85000"/>
                    <a:lumOff val="15000"/>
                  </a:schemeClr>
                </a:solidFill>
                <a:latin typeface="+mj-ea"/>
                <a:ea typeface="+mj-ea"/>
                <a:cs typeface="Times New Roman" panose="02020603050405020304" pitchFamily="18" charset="0"/>
              </a:rPr>
              <a:t>开始，测试待分类项中对应的特征属性，并按照其值选择输出分支，直到</a:t>
            </a:r>
            <a:r>
              <a:rPr lang="zh-CN" altLang="en-US" sz="2000" dirty="0">
                <a:solidFill>
                  <a:srgbClr val="FF0000"/>
                </a:solidFill>
                <a:latin typeface="+mj-ea"/>
                <a:ea typeface="+mj-ea"/>
                <a:cs typeface="Times New Roman" panose="02020603050405020304" pitchFamily="18" charset="0"/>
              </a:rPr>
              <a:t>叶子节点</a:t>
            </a:r>
            <a:r>
              <a:rPr lang="zh-CN" altLang="en-US" sz="2000" dirty="0">
                <a:solidFill>
                  <a:schemeClr val="tx1">
                    <a:lumMod val="85000"/>
                    <a:lumOff val="15000"/>
                  </a:schemeClr>
                </a:solidFill>
                <a:latin typeface="+mj-ea"/>
                <a:ea typeface="+mj-ea"/>
                <a:cs typeface="Times New Roman" panose="02020603050405020304" pitchFamily="18" charset="0"/>
              </a:rPr>
              <a:t>，将叶子节点中存放的类别作为决策结果。</a:t>
            </a:r>
            <a:endParaRPr lang="en-US" altLang="zh-CN" sz="2000" dirty="0">
              <a:solidFill>
                <a:schemeClr val="tx1">
                  <a:lumMod val="85000"/>
                  <a:lumOff val="15000"/>
                </a:schemeClr>
              </a:solidFill>
              <a:latin typeface="+mj-ea"/>
              <a:ea typeface="+mj-ea"/>
            </a:endParaRPr>
          </a:p>
        </p:txBody>
      </p:sp>
      <p:sp>
        <p:nvSpPr>
          <p:cNvPr id="38" name="椭圆 37"/>
          <p:cNvSpPr/>
          <p:nvPr/>
        </p:nvSpPr>
        <p:spPr>
          <a:xfrm>
            <a:off x="1761357" y="1395253"/>
            <a:ext cx="1584959" cy="505097"/>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chemeClr val="bg1"/>
                </a:solidFill>
                <a:ea typeface="微软雅黑" panose="020B0503020204020204" pitchFamily="34" charset="-122"/>
              </a:rPr>
              <a:t>长相</a:t>
            </a:r>
          </a:p>
        </p:txBody>
      </p:sp>
      <p:sp>
        <p:nvSpPr>
          <p:cNvPr id="40" name="矩形 39"/>
          <p:cNvSpPr/>
          <p:nvPr/>
        </p:nvSpPr>
        <p:spPr>
          <a:xfrm>
            <a:off x="795858" y="2599083"/>
            <a:ext cx="914400" cy="418011"/>
          </a:xfrm>
          <a:prstGeom prst="rect">
            <a:avLst/>
          </a:prstGeom>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ea typeface="微软雅黑" panose="020B0503020204020204" pitchFamily="34" charset="-122"/>
              </a:rPr>
              <a:t>能</a:t>
            </a:r>
          </a:p>
        </p:txBody>
      </p:sp>
      <p:cxnSp>
        <p:nvCxnSpPr>
          <p:cNvPr id="43" name="直接箭头连接符 42"/>
          <p:cNvCxnSpPr/>
          <p:nvPr/>
        </p:nvCxnSpPr>
        <p:spPr>
          <a:xfrm flipH="1">
            <a:off x="1245896" y="1886723"/>
            <a:ext cx="1288868" cy="697913"/>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379589" y="1936745"/>
            <a:ext cx="376649" cy="307777"/>
          </a:xfrm>
          <a:prstGeom prst="rect">
            <a:avLst/>
          </a:prstGeom>
          <a:noFill/>
          <a:ln>
            <a:solidFill>
              <a:srgbClr val="0066CC"/>
            </a:solidFill>
          </a:ln>
        </p:spPr>
        <p:txBody>
          <a:bodyPr wrap="square" rtlCol="0">
            <a:spAutoFit/>
          </a:bodyPr>
          <a:lstStyle>
            <a:defPPr>
              <a:defRPr lang="zh-CN"/>
            </a:defPPr>
            <a:lvl1pPr>
              <a:defRPr sz="1400">
                <a:solidFill>
                  <a:schemeClr val="tx1">
                    <a:lumMod val="65000"/>
                    <a:lumOff val="35000"/>
                  </a:schemeClr>
                </a:solidFill>
                <a:ea typeface="微软雅黑" panose="020B0503020204020204" pitchFamily="34" charset="-122"/>
              </a:defRPr>
            </a:lvl1pPr>
          </a:lstStyle>
          <a:p>
            <a:r>
              <a:rPr lang="zh-CN" altLang="en-US" dirty="0"/>
              <a:t>帅</a:t>
            </a:r>
          </a:p>
        </p:txBody>
      </p:sp>
      <p:cxnSp>
        <p:nvCxnSpPr>
          <p:cNvPr id="52" name="直接箭头连接符 51"/>
          <p:cNvCxnSpPr/>
          <p:nvPr/>
        </p:nvCxnSpPr>
        <p:spPr>
          <a:xfrm>
            <a:off x="2514730" y="1884689"/>
            <a:ext cx="827307" cy="697913"/>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3089364" y="1934712"/>
            <a:ext cx="540700" cy="307777"/>
          </a:xfrm>
          <a:prstGeom prst="rect">
            <a:avLst/>
          </a:prstGeom>
          <a:noFill/>
          <a:ln>
            <a:solidFill>
              <a:srgbClr val="0066CC"/>
            </a:solidFill>
          </a:ln>
        </p:spPr>
        <p:txBody>
          <a:bodyPr wrap="square" rtlCol="0">
            <a:spAutoFit/>
          </a:bodyPr>
          <a:lstStyle/>
          <a:p>
            <a:r>
              <a:rPr lang="zh-CN" altLang="en-US" sz="1400" dirty="0">
                <a:solidFill>
                  <a:schemeClr val="tx1">
                    <a:lumMod val="65000"/>
                    <a:lumOff val="35000"/>
                  </a:schemeClr>
                </a:solidFill>
                <a:ea typeface="微软雅黑" panose="020B0503020204020204" pitchFamily="34" charset="-122"/>
              </a:rPr>
              <a:t>不帅</a:t>
            </a:r>
          </a:p>
        </p:txBody>
      </p:sp>
      <p:sp>
        <p:nvSpPr>
          <p:cNvPr id="54" name="椭圆 53"/>
          <p:cNvSpPr/>
          <p:nvPr/>
        </p:nvSpPr>
        <p:spPr>
          <a:xfrm>
            <a:off x="2599701" y="2599083"/>
            <a:ext cx="1584959" cy="505097"/>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chemeClr val="bg1"/>
                </a:solidFill>
                <a:ea typeface="微软雅黑" panose="020B0503020204020204" pitchFamily="34" charset="-122"/>
              </a:rPr>
              <a:t>家庭背景</a:t>
            </a:r>
          </a:p>
        </p:txBody>
      </p:sp>
      <p:cxnSp>
        <p:nvCxnSpPr>
          <p:cNvPr id="55" name="直接箭头连接符 54"/>
          <p:cNvCxnSpPr/>
          <p:nvPr/>
        </p:nvCxnSpPr>
        <p:spPr>
          <a:xfrm flipH="1">
            <a:off x="2677949" y="3099651"/>
            <a:ext cx="875172" cy="600909"/>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2510049" y="3152997"/>
            <a:ext cx="418334" cy="307777"/>
          </a:xfrm>
          <a:prstGeom prst="rect">
            <a:avLst/>
          </a:prstGeom>
          <a:noFill/>
          <a:ln>
            <a:solidFill>
              <a:srgbClr val="0066CC"/>
            </a:solidFill>
          </a:ln>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rPr>
              <a:t>好</a:t>
            </a:r>
          </a:p>
        </p:txBody>
      </p:sp>
      <p:sp>
        <p:nvSpPr>
          <p:cNvPr id="57" name="矩形 56"/>
          <p:cNvSpPr/>
          <p:nvPr/>
        </p:nvSpPr>
        <p:spPr>
          <a:xfrm>
            <a:off x="2174964" y="3723501"/>
            <a:ext cx="914400" cy="418011"/>
          </a:xfrm>
          <a:prstGeom prst="rect">
            <a:avLst/>
          </a:prstGeom>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ea typeface="微软雅黑" panose="020B0503020204020204" pitchFamily="34" charset="-122"/>
              </a:rPr>
              <a:t>能</a:t>
            </a:r>
          </a:p>
        </p:txBody>
      </p:sp>
      <p:cxnSp>
        <p:nvCxnSpPr>
          <p:cNvPr id="58" name="直接箭头连接符 57"/>
          <p:cNvCxnSpPr/>
          <p:nvPr/>
        </p:nvCxnSpPr>
        <p:spPr>
          <a:xfrm>
            <a:off x="3581089" y="3106647"/>
            <a:ext cx="772317" cy="600909"/>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4203218" y="3152996"/>
            <a:ext cx="606147" cy="307777"/>
          </a:xfrm>
          <a:prstGeom prst="rect">
            <a:avLst/>
          </a:prstGeom>
          <a:noFill/>
          <a:ln>
            <a:solidFill>
              <a:srgbClr val="0066CC"/>
            </a:solidFill>
          </a:ln>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rPr>
              <a:t>不好</a:t>
            </a:r>
          </a:p>
        </p:txBody>
      </p:sp>
      <p:sp>
        <p:nvSpPr>
          <p:cNvPr id="60" name="椭圆 59"/>
          <p:cNvSpPr/>
          <p:nvPr/>
        </p:nvSpPr>
        <p:spPr>
          <a:xfrm>
            <a:off x="3581193" y="3723501"/>
            <a:ext cx="1584959" cy="505097"/>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chemeClr val="bg1"/>
                </a:solidFill>
                <a:ea typeface="微软雅黑" panose="020B0503020204020204" pitchFamily="34" charset="-122"/>
              </a:rPr>
              <a:t>人品</a:t>
            </a:r>
          </a:p>
        </p:txBody>
      </p:sp>
      <p:cxnSp>
        <p:nvCxnSpPr>
          <p:cNvPr id="61" name="直接箭头连接符 60"/>
          <p:cNvCxnSpPr>
            <a:stCxn id="60" idx="4"/>
            <a:endCxn id="65" idx="0"/>
          </p:cNvCxnSpPr>
          <p:nvPr/>
        </p:nvCxnSpPr>
        <p:spPr>
          <a:xfrm flipH="1">
            <a:off x="3630064" y="4228598"/>
            <a:ext cx="743609" cy="56992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60" idx="4"/>
            <a:endCxn id="72" idx="0"/>
          </p:cNvCxnSpPr>
          <p:nvPr/>
        </p:nvCxnSpPr>
        <p:spPr>
          <a:xfrm>
            <a:off x="4373673" y="4228598"/>
            <a:ext cx="1036325" cy="62082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3410170" y="4249523"/>
            <a:ext cx="439785" cy="307777"/>
          </a:xfrm>
          <a:prstGeom prst="rect">
            <a:avLst/>
          </a:prstGeom>
          <a:noFill/>
          <a:ln>
            <a:solidFill>
              <a:srgbClr val="0066CC"/>
            </a:solidFill>
          </a:ln>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rPr>
              <a:t>好</a:t>
            </a:r>
          </a:p>
        </p:txBody>
      </p:sp>
      <p:sp>
        <p:nvSpPr>
          <p:cNvPr id="65" name="椭圆 64"/>
          <p:cNvSpPr/>
          <p:nvPr/>
        </p:nvSpPr>
        <p:spPr>
          <a:xfrm>
            <a:off x="2837584" y="4798523"/>
            <a:ext cx="1584959" cy="505097"/>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chemeClr val="bg1"/>
                </a:solidFill>
                <a:ea typeface="微软雅黑" panose="020B0503020204020204" pitchFamily="34" charset="-122"/>
              </a:rPr>
              <a:t>上进心</a:t>
            </a:r>
          </a:p>
        </p:txBody>
      </p:sp>
      <p:sp>
        <p:nvSpPr>
          <p:cNvPr id="66" name="矩形 65"/>
          <p:cNvSpPr/>
          <p:nvPr/>
        </p:nvSpPr>
        <p:spPr>
          <a:xfrm>
            <a:off x="2578879" y="5799891"/>
            <a:ext cx="914400" cy="418011"/>
          </a:xfrm>
          <a:prstGeom prst="rect">
            <a:avLst/>
          </a:prstGeom>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ea typeface="微软雅黑" panose="020B0503020204020204" pitchFamily="34" charset="-122"/>
              </a:rPr>
              <a:t>能</a:t>
            </a:r>
          </a:p>
        </p:txBody>
      </p:sp>
      <p:sp>
        <p:nvSpPr>
          <p:cNvPr id="67" name="矩形 66"/>
          <p:cNvSpPr/>
          <p:nvPr/>
        </p:nvSpPr>
        <p:spPr>
          <a:xfrm>
            <a:off x="4168198" y="5799891"/>
            <a:ext cx="914400" cy="418011"/>
          </a:xfrm>
          <a:prstGeom prst="rect">
            <a:avLst/>
          </a:prstGeom>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ea typeface="微软雅黑" panose="020B0503020204020204" pitchFamily="34" charset="-122"/>
              </a:rPr>
              <a:t>不能</a:t>
            </a:r>
            <a:endParaRPr lang="zh-CN" altLang="en-US" dirty="0">
              <a:ea typeface="微软雅黑" panose="020B0503020204020204" pitchFamily="34" charset="-122"/>
            </a:endParaRPr>
          </a:p>
        </p:txBody>
      </p:sp>
      <p:cxnSp>
        <p:nvCxnSpPr>
          <p:cNvPr id="68" name="直接箭头连接符 67"/>
          <p:cNvCxnSpPr>
            <a:stCxn id="65" idx="4"/>
            <a:endCxn id="66" idx="0"/>
          </p:cNvCxnSpPr>
          <p:nvPr/>
        </p:nvCxnSpPr>
        <p:spPr>
          <a:xfrm flipH="1">
            <a:off x="3036079" y="5303620"/>
            <a:ext cx="593985" cy="496271"/>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5" idx="4"/>
            <a:endCxn id="67" idx="0"/>
          </p:cNvCxnSpPr>
          <p:nvPr/>
        </p:nvCxnSpPr>
        <p:spPr>
          <a:xfrm>
            <a:off x="3630064" y="5303620"/>
            <a:ext cx="995334" cy="496271"/>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735504" y="5317300"/>
            <a:ext cx="411479" cy="307777"/>
          </a:xfrm>
          <a:prstGeom prst="rect">
            <a:avLst/>
          </a:prstGeom>
          <a:noFill/>
          <a:ln>
            <a:solidFill>
              <a:srgbClr val="0066CC"/>
            </a:solidFill>
          </a:ln>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rPr>
              <a:t>有</a:t>
            </a:r>
          </a:p>
        </p:txBody>
      </p:sp>
      <p:sp>
        <p:nvSpPr>
          <p:cNvPr id="71" name="文本框 70"/>
          <p:cNvSpPr txBox="1"/>
          <p:nvPr/>
        </p:nvSpPr>
        <p:spPr>
          <a:xfrm>
            <a:off x="4411312" y="5302808"/>
            <a:ext cx="400334" cy="307777"/>
          </a:xfrm>
          <a:prstGeom prst="rect">
            <a:avLst/>
          </a:prstGeom>
          <a:noFill/>
          <a:ln>
            <a:solidFill>
              <a:srgbClr val="0066CC"/>
            </a:solidFill>
          </a:ln>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rPr>
              <a:t>无</a:t>
            </a:r>
          </a:p>
        </p:txBody>
      </p:sp>
      <p:sp>
        <p:nvSpPr>
          <p:cNvPr id="72" name="矩形 71"/>
          <p:cNvSpPr/>
          <p:nvPr/>
        </p:nvSpPr>
        <p:spPr>
          <a:xfrm>
            <a:off x="4952798" y="4849423"/>
            <a:ext cx="914400" cy="418011"/>
          </a:xfrm>
          <a:prstGeom prst="rect">
            <a:avLst/>
          </a:prstGeom>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ea typeface="微软雅黑" panose="020B0503020204020204" pitchFamily="34" charset="-122"/>
              </a:rPr>
              <a:t>不能</a:t>
            </a:r>
          </a:p>
        </p:txBody>
      </p:sp>
      <p:sp>
        <p:nvSpPr>
          <p:cNvPr id="73" name="文本框 72"/>
          <p:cNvSpPr txBox="1"/>
          <p:nvPr/>
        </p:nvSpPr>
        <p:spPr>
          <a:xfrm>
            <a:off x="5032451" y="4233038"/>
            <a:ext cx="606147" cy="307777"/>
          </a:xfrm>
          <a:prstGeom prst="rect">
            <a:avLst/>
          </a:prstGeom>
          <a:noFill/>
          <a:ln>
            <a:solidFill>
              <a:srgbClr val="0066CC"/>
            </a:solidFill>
          </a:ln>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rPr>
              <a:t>不好</a:t>
            </a:r>
          </a:p>
        </p:txBody>
      </p:sp>
      <p:cxnSp>
        <p:nvCxnSpPr>
          <p:cNvPr id="101" name="直接箭头连接符 100"/>
          <p:cNvCxnSpPr/>
          <p:nvPr/>
        </p:nvCxnSpPr>
        <p:spPr>
          <a:xfrm flipH="1">
            <a:off x="1806741" y="6040508"/>
            <a:ext cx="676670" cy="0"/>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1847438" y="4228598"/>
            <a:ext cx="545193" cy="170723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3447775" y="1554380"/>
            <a:ext cx="1004955" cy="131166"/>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1317284" y="3076106"/>
            <a:ext cx="6008" cy="272378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506595" y="1262380"/>
            <a:ext cx="2404110" cy="398780"/>
          </a:xfrm>
          <a:prstGeom prst="rect">
            <a:avLst/>
          </a:prstGeom>
          <a:noFill/>
        </p:spPr>
        <p:txBody>
          <a:bodyPr wrap="square">
            <a:spAutoFit/>
          </a:bodyPr>
          <a:lstStyle/>
          <a:p>
            <a:pPr>
              <a:spcBef>
                <a:spcPct val="50000"/>
              </a:spcBef>
              <a:buClr>
                <a:schemeClr val="hlink"/>
              </a:buClr>
              <a:buSzPct val="55000"/>
              <a:buFont typeface="Wingdings" panose="05000000000000000000" pitchFamily="2" charset="2"/>
              <a:buNone/>
            </a:pPr>
            <a:r>
              <a:rPr lang="zh-TW" altLang="en-US" sz="2000" dirty="0">
                <a:solidFill>
                  <a:srgbClr val="0070C0"/>
                </a:solidFill>
                <a:latin typeface="思源黑体 CN Normal" panose="020B0400000000000000" pitchFamily="34" charset="-122"/>
                <a:ea typeface="思源黑体 CN Normal" panose="020B0400000000000000" pitchFamily="34" charset="-122"/>
                <a:cs typeface="Times New Roman" panose="02020603050405020304" pitchFamily="18" charset="0"/>
              </a:rPr>
              <a:t>根节点</a:t>
            </a:r>
            <a:r>
              <a:rPr lang="en-US" altLang="zh-TW" sz="2000" dirty="0">
                <a:solidFill>
                  <a:srgbClr val="0070C0"/>
                </a:solidFill>
                <a:latin typeface="思源黑体 CN Normal" panose="020B0400000000000000" pitchFamily="34" charset="-122"/>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(root node)</a:t>
            </a:r>
          </a:p>
        </p:txBody>
      </p:sp>
      <p:sp>
        <p:nvSpPr>
          <p:cNvPr id="41" name="文本框 40"/>
          <p:cNvSpPr txBox="1"/>
          <p:nvPr/>
        </p:nvSpPr>
        <p:spPr>
          <a:xfrm>
            <a:off x="668338" y="6025197"/>
            <a:ext cx="6096784" cy="575607"/>
          </a:xfrm>
          <a:prstGeom prst="rect">
            <a:avLst/>
          </a:prstGeom>
          <a:noFill/>
        </p:spPr>
        <p:txBody>
          <a:bodyPr wrap="square">
            <a:spAutoFit/>
          </a:bodyPr>
          <a:lstStyle/>
          <a:p>
            <a:pPr>
              <a:lnSpc>
                <a:spcPct val="50000"/>
              </a:lnSpc>
              <a:spcBef>
                <a:spcPct val="50000"/>
              </a:spcBef>
              <a:buClr>
                <a:schemeClr val="hlink"/>
              </a:buClr>
              <a:buSzPct val="55000"/>
              <a:buFont typeface="Wingdings" panose="05000000000000000000" pitchFamily="2" charset="2"/>
              <a:buNone/>
            </a:pPr>
            <a:r>
              <a:rPr lang="zh-TW" altLang="en-US" sz="2000" dirty="0">
                <a:solidFill>
                  <a:srgbClr val="0070C0"/>
                </a:solidFill>
                <a:latin typeface="思源黑体 CN Normal" panose="020B0400000000000000" pitchFamily="34" charset="-122"/>
                <a:ea typeface="思源黑体 CN Normal" panose="020B0400000000000000" pitchFamily="34" charset="-122"/>
                <a:cs typeface="Times New Roman" panose="02020603050405020304" pitchFamily="18" charset="0"/>
              </a:rPr>
              <a:t>叶节点 </a:t>
            </a:r>
            <a:endParaRPr lang="en-US" altLang="zh-TW" sz="2000" dirty="0">
              <a:solidFill>
                <a:srgbClr val="0070C0"/>
              </a:solidFill>
              <a:latin typeface="思源黑体 CN Normal" panose="020B0400000000000000" pitchFamily="34" charset="-122"/>
              <a:ea typeface="思源黑体 CN Normal" panose="020B0400000000000000" pitchFamily="34" charset="-122"/>
              <a:cs typeface="Times New Roman" panose="02020603050405020304" pitchFamily="18" charset="0"/>
            </a:endParaRPr>
          </a:p>
          <a:p>
            <a:pPr>
              <a:lnSpc>
                <a:spcPct val="50000"/>
              </a:lnSpc>
              <a:spcBef>
                <a:spcPct val="50000"/>
              </a:spcBef>
              <a:buClr>
                <a:schemeClr val="hlink"/>
              </a:buClr>
              <a:buSzPct val="55000"/>
              <a:buFont typeface="Wingdings" panose="05000000000000000000" pitchFamily="2" charset="2"/>
              <a:buNone/>
            </a:pP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(leaf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p:cTn id="14" dur="500" fill="hold"/>
                                        <p:tgtEl>
                                          <p:spTgt spid="48"/>
                                        </p:tgtEl>
                                        <p:attrNameLst>
                                          <p:attrName>ppt_w</p:attrName>
                                        </p:attrNameLst>
                                      </p:cBhvr>
                                      <p:tavLst>
                                        <p:tav tm="0">
                                          <p:val>
                                            <p:fltVal val="0"/>
                                          </p:val>
                                        </p:tav>
                                        <p:tav tm="100000">
                                          <p:val>
                                            <p:strVal val="#ppt_w"/>
                                          </p:val>
                                        </p:tav>
                                      </p:tavLst>
                                    </p:anim>
                                    <p:anim calcmode="lin" valueType="num">
                                      <p:cBhvr>
                                        <p:cTn id="15" dur="500" fill="hold"/>
                                        <p:tgtEl>
                                          <p:spTgt spid="48"/>
                                        </p:tgtEl>
                                        <p:attrNameLst>
                                          <p:attrName>ppt_h</p:attrName>
                                        </p:attrNameLst>
                                      </p:cBhvr>
                                      <p:tavLst>
                                        <p:tav tm="0">
                                          <p:val>
                                            <p:fltVal val="0"/>
                                          </p:val>
                                        </p:tav>
                                        <p:tav tm="100000">
                                          <p:val>
                                            <p:strVal val="#ppt_h"/>
                                          </p:val>
                                        </p:tav>
                                      </p:tavLst>
                                    </p:anim>
                                    <p:animEffect transition="in" filter="fade">
                                      <p:cBhvr>
                                        <p:cTn id="16" dur="500"/>
                                        <p:tgtEl>
                                          <p:spTgt spid="48"/>
                                        </p:tgtEl>
                                      </p:cBhvr>
                                    </p:animEffect>
                                  </p:childTnLst>
                                </p:cTn>
                              </p:par>
                              <p:par>
                                <p:cTn id="17" presetID="53" presetClass="entr" presetSubtype="16"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p:cTn id="31" dur="500" fill="hold"/>
                                        <p:tgtEl>
                                          <p:spTgt spid="52"/>
                                        </p:tgtEl>
                                        <p:attrNameLst>
                                          <p:attrName>ppt_w</p:attrName>
                                        </p:attrNameLst>
                                      </p:cBhvr>
                                      <p:tavLst>
                                        <p:tav tm="0">
                                          <p:val>
                                            <p:fltVal val="0"/>
                                          </p:val>
                                        </p:tav>
                                        <p:tav tm="100000">
                                          <p:val>
                                            <p:strVal val="#ppt_w"/>
                                          </p:val>
                                        </p:tav>
                                      </p:tavLst>
                                    </p:anim>
                                    <p:anim calcmode="lin" valueType="num">
                                      <p:cBhvr>
                                        <p:cTn id="32" dur="500" fill="hold"/>
                                        <p:tgtEl>
                                          <p:spTgt spid="52"/>
                                        </p:tgtEl>
                                        <p:attrNameLst>
                                          <p:attrName>ppt_h</p:attrName>
                                        </p:attrNameLst>
                                      </p:cBhvr>
                                      <p:tavLst>
                                        <p:tav tm="0">
                                          <p:val>
                                            <p:fltVal val="0"/>
                                          </p:val>
                                        </p:tav>
                                        <p:tav tm="100000">
                                          <p:val>
                                            <p:strVal val="#ppt_h"/>
                                          </p:val>
                                        </p:tav>
                                      </p:tavLst>
                                    </p:anim>
                                    <p:animEffect transition="in" filter="fade">
                                      <p:cBhvr>
                                        <p:cTn id="33" dur="500"/>
                                        <p:tgtEl>
                                          <p:spTgt spid="5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 calcmode="lin" valueType="num">
                                      <p:cBhvr>
                                        <p:cTn id="36" dur="500" fill="hold"/>
                                        <p:tgtEl>
                                          <p:spTgt spid="53"/>
                                        </p:tgtEl>
                                        <p:attrNameLst>
                                          <p:attrName>ppt_w</p:attrName>
                                        </p:attrNameLst>
                                      </p:cBhvr>
                                      <p:tavLst>
                                        <p:tav tm="0">
                                          <p:val>
                                            <p:fltVal val="0"/>
                                          </p:val>
                                        </p:tav>
                                        <p:tav tm="100000">
                                          <p:val>
                                            <p:strVal val="#ppt_w"/>
                                          </p:val>
                                        </p:tav>
                                      </p:tavLst>
                                    </p:anim>
                                    <p:anim calcmode="lin" valueType="num">
                                      <p:cBhvr>
                                        <p:cTn id="37" dur="500" fill="hold"/>
                                        <p:tgtEl>
                                          <p:spTgt spid="53"/>
                                        </p:tgtEl>
                                        <p:attrNameLst>
                                          <p:attrName>ppt_h</p:attrName>
                                        </p:attrNameLst>
                                      </p:cBhvr>
                                      <p:tavLst>
                                        <p:tav tm="0">
                                          <p:val>
                                            <p:fltVal val="0"/>
                                          </p:val>
                                        </p:tav>
                                        <p:tav tm="100000">
                                          <p:val>
                                            <p:strVal val="#ppt_h"/>
                                          </p:val>
                                        </p:tav>
                                      </p:tavLst>
                                    </p:anim>
                                    <p:animEffect transition="in" filter="fade">
                                      <p:cBhvr>
                                        <p:cTn id="38" dur="500"/>
                                        <p:tgtEl>
                                          <p:spTgt spid="53"/>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p:cTn id="41" dur="500" fill="hold"/>
                                        <p:tgtEl>
                                          <p:spTgt spid="54"/>
                                        </p:tgtEl>
                                        <p:attrNameLst>
                                          <p:attrName>ppt_w</p:attrName>
                                        </p:attrNameLst>
                                      </p:cBhvr>
                                      <p:tavLst>
                                        <p:tav tm="0">
                                          <p:val>
                                            <p:fltVal val="0"/>
                                          </p:val>
                                        </p:tav>
                                        <p:tav tm="100000">
                                          <p:val>
                                            <p:strVal val="#ppt_w"/>
                                          </p:val>
                                        </p:tav>
                                      </p:tavLst>
                                    </p:anim>
                                    <p:anim calcmode="lin" valueType="num">
                                      <p:cBhvr>
                                        <p:cTn id="42" dur="500" fill="hold"/>
                                        <p:tgtEl>
                                          <p:spTgt spid="54"/>
                                        </p:tgtEl>
                                        <p:attrNameLst>
                                          <p:attrName>ppt_h</p:attrName>
                                        </p:attrNameLst>
                                      </p:cBhvr>
                                      <p:tavLst>
                                        <p:tav tm="0">
                                          <p:val>
                                            <p:fltVal val="0"/>
                                          </p:val>
                                        </p:tav>
                                        <p:tav tm="100000">
                                          <p:val>
                                            <p:strVal val="#ppt_h"/>
                                          </p:val>
                                        </p:tav>
                                      </p:tavLst>
                                    </p:anim>
                                    <p:animEffect transition="in" filter="fade">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p:cTn id="48" dur="500" fill="hold"/>
                                        <p:tgtEl>
                                          <p:spTgt spid="55"/>
                                        </p:tgtEl>
                                        <p:attrNameLst>
                                          <p:attrName>ppt_w</p:attrName>
                                        </p:attrNameLst>
                                      </p:cBhvr>
                                      <p:tavLst>
                                        <p:tav tm="0">
                                          <p:val>
                                            <p:fltVal val="0"/>
                                          </p:val>
                                        </p:tav>
                                        <p:tav tm="100000">
                                          <p:val>
                                            <p:strVal val="#ppt_w"/>
                                          </p:val>
                                        </p:tav>
                                      </p:tavLst>
                                    </p:anim>
                                    <p:anim calcmode="lin" valueType="num">
                                      <p:cBhvr>
                                        <p:cTn id="49" dur="500" fill="hold"/>
                                        <p:tgtEl>
                                          <p:spTgt spid="55"/>
                                        </p:tgtEl>
                                        <p:attrNameLst>
                                          <p:attrName>ppt_h</p:attrName>
                                        </p:attrNameLst>
                                      </p:cBhvr>
                                      <p:tavLst>
                                        <p:tav tm="0">
                                          <p:val>
                                            <p:fltVal val="0"/>
                                          </p:val>
                                        </p:tav>
                                        <p:tav tm="100000">
                                          <p:val>
                                            <p:strVal val="#ppt_h"/>
                                          </p:val>
                                        </p:tav>
                                      </p:tavLst>
                                    </p:anim>
                                    <p:animEffect transition="in" filter="fade">
                                      <p:cBhvr>
                                        <p:cTn id="50" dur="500"/>
                                        <p:tgtEl>
                                          <p:spTgt spid="5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animEffect transition="in" filter="fade">
                                      <p:cBhvr>
                                        <p:cTn id="55" dur="500"/>
                                        <p:tgtEl>
                                          <p:spTgt spid="56"/>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 calcmode="lin" valueType="num">
                                      <p:cBhvr>
                                        <p:cTn id="58" dur="500" fill="hold"/>
                                        <p:tgtEl>
                                          <p:spTgt spid="57"/>
                                        </p:tgtEl>
                                        <p:attrNameLst>
                                          <p:attrName>ppt_w</p:attrName>
                                        </p:attrNameLst>
                                      </p:cBhvr>
                                      <p:tavLst>
                                        <p:tav tm="0">
                                          <p:val>
                                            <p:fltVal val="0"/>
                                          </p:val>
                                        </p:tav>
                                        <p:tav tm="100000">
                                          <p:val>
                                            <p:strVal val="#ppt_w"/>
                                          </p:val>
                                        </p:tav>
                                      </p:tavLst>
                                    </p:anim>
                                    <p:anim calcmode="lin" valueType="num">
                                      <p:cBhvr>
                                        <p:cTn id="59" dur="500" fill="hold"/>
                                        <p:tgtEl>
                                          <p:spTgt spid="57"/>
                                        </p:tgtEl>
                                        <p:attrNameLst>
                                          <p:attrName>ppt_h</p:attrName>
                                        </p:attrNameLst>
                                      </p:cBhvr>
                                      <p:tavLst>
                                        <p:tav tm="0">
                                          <p:val>
                                            <p:fltVal val="0"/>
                                          </p:val>
                                        </p:tav>
                                        <p:tav tm="100000">
                                          <p:val>
                                            <p:strVal val="#ppt_h"/>
                                          </p:val>
                                        </p:tav>
                                      </p:tavLst>
                                    </p:anim>
                                    <p:animEffect transition="in" filter="fade">
                                      <p:cBhvr>
                                        <p:cTn id="60" dur="500"/>
                                        <p:tgtEl>
                                          <p:spTgt spid="57"/>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 calcmode="lin" valueType="num">
                                      <p:cBhvr>
                                        <p:cTn id="65" dur="500" fill="hold"/>
                                        <p:tgtEl>
                                          <p:spTgt spid="58"/>
                                        </p:tgtEl>
                                        <p:attrNameLst>
                                          <p:attrName>ppt_w</p:attrName>
                                        </p:attrNameLst>
                                      </p:cBhvr>
                                      <p:tavLst>
                                        <p:tav tm="0">
                                          <p:val>
                                            <p:fltVal val="0"/>
                                          </p:val>
                                        </p:tav>
                                        <p:tav tm="100000">
                                          <p:val>
                                            <p:strVal val="#ppt_w"/>
                                          </p:val>
                                        </p:tav>
                                      </p:tavLst>
                                    </p:anim>
                                    <p:anim calcmode="lin" valueType="num">
                                      <p:cBhvr>
                                        <p:cTn id="66" dur="500" fill="hold"/>
                                        <p:tgtEl>
                                          <p:spTgt spid="58"/>
                                        </p:tgtEl>
                                        <p:attrNameLst>
                                          <p:attrName>ppt_h</p:attrName>
                                        </p:attrNameLst>
                                      </p:cBhvr>
                                      <p:tavLst>
                                        <p:tav tm="0">
                                          <p:val>
                                            <p:fltVal val="0"/>
                                          </p:val>
                                        </p:tav>
                                        <p:tav tm="100000">
                                          <p:val>
                                            <p:strVal val="#ppt_h"/>
                                          </p:val>
                                        </p:tav>
                                      </p:tavLst>
                                    </p:anim>
                                    <p:animEffect transition="in" filter="fade">
                                      <p:cBhvr>
                                        <p:cTn id="67" dur="500"/>
                                        <p:tgtEl>
                                          <p:spTgt spid="58"/>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p:cTn id="70" dur="500" fill="hold"/>
                                        <p:tgtEl>
                                          <p:spTgt spid="59"/>
                                        </p:tgtEl>
                                        <p:attrNameLst>
                                          <p:attrName>ppt_w</p:attrName>
                                        </p:attrNameLst>
                                      </p:cBhvr>
                                      <p:tavLst>
                                        <p:tav tm="0">
                                          <p:val>
                                            <p:fltVal val="0"/>
                                          </p:val>
                                        </p:tav>
                                        <p:tav tm="100000">
                                          <p:val>
                                            <p:strVal val="#ppt_w"/>
                                          </p:val>
                                        </p:tav>
                                      </p:tavLst>
                                    </p:anim>
                                    <p:anim calcmode="lin" valueType="num">
                                      <p:cBhvr>
                                        <p:cTn id="71" dur="500" fill="hold"/>
                                        <p:tgtEl>
                                          <p:spTgt spid="59"/>
                                        </p:tgtEl>
                                        <p:attrNameLst>
                                          <p:attrName>ppt_h</p:attrName>
                                        </p:attrNameLst>
                                      </p:cBhvr>
                                      <p:tavLst>
                                        <p:tav tm="0">
                                          <p:val>
                                            <p:fltVal val="0"/>
                                          </p:val>
                                        </p:tav>
                                        <p:tav tm="100000">
                                          <p:val>
                                            <p:strVal val="#ppt_h"/>
                                          </p:val>
                                        </p:tav>
                                      </p:tavLst>
                                    </p:anim>
                                    <p:animEffect transition="in" filter="fade">
                                      <p:cBhvr>
                                        <p:cTn id="72" dur="500"/>
                                        <p:tgtEl>
                                          <p:spTgt spid="59"/>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 calcmode="lin" valueType="num">
                                      <p:cBhvr>
                                        <p:cTn id="75" dur="500" fill="hold"/>
                                        <p:tgtEl>
                                          <p:spTgt spid="60"/>
                                        </p:tgtEl>
                                        <p:attrNameLst>
                                          <p:attrName>ppt_w</p:attrName>
                                        </p:attrNameLst>
                                      </p:cBhvr>
                                      <p:tavLst>
                                        <p:tav tm="0">
                                          <p:val>
                                            <p:fltVal val="0"/>
                                          </p:val>
                                        </p:tav>
                                        <p:tav tm="100000">
                                          <p:val>
                                            <p:strVal val="#ppt_w"/>
                                          </p:val>
                                        </p:tav>
                                      </p:tavLst>
                                    </p:anim>
                                    <p:anim calcmode="lin" valueType="num">
                                      <p:cBhvr>
                                        <p:cTn id="76" dur="500" fill="hold"/>
                                        <p:tgtEl>
                                          <p:spTgt spid="60"/>
                                        </p:tgtEl>
                                        <p:attrNameLst>
                                          <p:attrName>ppt_h</p:attrName>
                                        </p:attrNameLst>
                                      </p:cBhvr>
                                      <p:tavLst>
                                        <p:tav tm="0">
                                          <p:val>
                                            <p:fltVal val="0"/>
                                          </p:val>
                                        </p:tav>
                                        <p:tav tm="100000">
                                          <p:val>
                                            <p:strVal val="#ppt_h"/>
                                          </p:val>
                                        </p:tav>
                                      </p:tavLst>
                                    </p:anim>
                                    <p:animEffect transition="in" filter="fade">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62"/>
                                        </p:tgtEl>
                                        <p:attrNameLst>
                                          <p:attrName>style.visibility</p:attrName>
                                        </p:attrNameLst>
                                      </p:cBhvr>
                                      <p:to>
                                        <p:strVal val="visible"/>
                                      </p:to>
                                    </p:set>
                                    <p:anim calcmode="lin" valueType="num">
                                      <p:cBhvr>
                                        <p:cTn id="82" dur="500" fill="hold"/>
                                        <p:tgtEl>
                                          <p:spTgt spid="62"/>
                                        </p:tgtEl>
                                        <p:attrNameLst>
                                          <p:attrName>ppt_w</p:attrName>
                                        </p:attrNameLst>
                                      </p:cBhvr>
                                      <p:tavLst>
                                        <p:tav tm="0">
                                          <p:val>
                                            <p:fltVal val="0"/>
                                          </p:val>
                                        </p:tav>
                                        <p:tav tm="100000">
                                          <p:val>
                                            <p:strVal val="#ppt_w"/>
                                          </p:val>
                                        </p:tav>
                                      </p:tavLst>
                                    </p:anim>
                                    <p:anim calcmode="lin" valueType="num">
                                      <p:cBhvr>
                                        <p:cTn id="83" dur="500" fill="hold"/>
                                        <p:tgtEl>
                                          <p:spTgt spid="62"/>
                                        </p:tgtEl>
                                        <p:attrNameLst>
                                          <p:attrName>ppt_h</p:attrName>
                                        </p:attrNameLst>
                                      </p:cBhvr>
                                      <p:tavLst>
                                        <p:tav tm="0">
                                          <p:val>
                                            <p:fltVal val="0"/>
                                          </p:val>
                                        </p:tav>
                                        <p:tav tm="100000">
                                          <p:val>
                                            <p:strVal val="#ppt_h"/>
                                          </p:val>
                                        </p:tav>
                                      </p:tavLst>
                                    </p:anim>
                                    <p:animEffect transition="in" filter="fade">
                                      <p:cBhvr>
                                        <p:cTn id="84" dur="500"/>
                                        <p:tgtEl>
                                          <p:spTgt spid="6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anim calcmode="lin" valueType="num">
                                      <p:cBhvr>
                                        <p:cTn id="87" dur="500" fill="hold"/>
                                        <p:tgtEl>
                                          <p:spTgt spid="73"/>
                                        </p:tgtEl>
                                        <p:attrNameLst>
                                          <p:attrName>ppt_w</p:attrName>
                                        </p:attrNameLst>
                                      </p:cBhvr>
                                      <p:tavLst>
                                        <p:tav tm="0">
                                          <p:val>
                                            <p:fltVal val="0"/>
                                          </p:val>
                                        </p:tav>
                                        <p:tav tm="100000">
                                          <p:val>
                                            <p:strVal val="#ppt_w"/>
                                          </p:val>
                                        </p:tav>
                                      </p:tavLst>
                                    </p:anim>
                                    <p:anim calcmode="lin" valueType="num">
                                      <p:cBhvr>
                                        <p:cTn id="88" dur="500" fill="hold"/>
                                        <p:tgtEl>
                                          <p:spTgt spid="73"/>
                                        </p:tgtEl>
                                        <p:attrNameLst>
                                          <p:attrName>ppt_h</p:attrName>
                                        </p:attrNameLst>
                                      </p:cBhvr>
                                      <p:tavLst>
                                        <p:tav tm="0">
                                          <p:val>
                                            <p:fltVal val="0"/>
                                          </p:val>
                                        </p:tav>
                                        <p:tav tm="100000">
                                          <p:val>
                                            <p:strVal val="#ppt_h"/>
                                          </p:val>
                                        </p:tav>
                                      </p:tavLst>
                                    </p:anim>
                                    <p:animEffect transition="in" filter="fade">
                                      <p:cBhvr>
                                        <p:cTn id="89" dur="500"/>
                                        <p:tgtEl>
                                          <p:spTgt spid="7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anim calcmode="lin" valueType="num">
                                      <p:cBhvr>
                                        <p:cTn id="92" dur="500" fill="hold"/>
                                        <p:tgtEl>
                                          <p:spTgt spid="72"/>
                                        </p:tgtEl>
                                        <p:attrNameLst>
                                          <p:attrName>ppt_w</p:attrName>
                                        </p:attrNameLst>
                                      </p:cBhvr>
                                      <p:tavLst>
                                        <p:tav tm="0">
                                          <p:val>
                                            <p:fltVal val="0"/>
                                          </p:val>
                                        </p:tav>
                                        <p:tav tm="100000">
                                          <p:val>
                                            <p:strVal val="#ppt_w"/>
                                          </p:val>
                                        </p:tav>
                                      </p:tavLst>
                                    </p:anim>
                                    <p:anim calcmode="lin" valueType="num">
                                      <p:cBhvr>
                                        <p:cTn id="93" dur="500" fill="hold"/>
                                        <p:tgtEl>
                                          <p:spTgt spid="72"/>
                                        </p:tgtEl>
                                        <p:attrNameLst>
                                          <p:attrName>ppt_h</p:attrName>
                                        </p:attrNameLst>
                                      </p:cBhvr>
                                      <p:tavLst>
                                        <p:tav tm="0">
                                          <p:val>
                                            <p:fltVal val="0"/>
                                          </p:val>
                                        </p:tav>
                                        <p:tav tm="100000">
                                          <p:val>
                                            <p:strVal val="#ppt_h"/>
                                          </p:val>
                                        </p:tav>
                                      </p:tavLst>
                                    </p:anim>
                                    <p:animEffect transition="in" filter="fade">
                                      <p:cBhvr>
                                        <p:cTn id="94" dur="500"/>
                                        <p:tgtEl>
                                          <p:spTgt spid="72"/>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nodeType="clickEffect">
                                  <p:stCondLst>
                                    <p:cond delay="0"/>
                                  </p:stCondLst>
                                  <p:childTnLst>
                                    <p:set>
                                      <p:cBhvr>
                                        <p:cTn id="98" dur="1" fill="hold">
                                          <p:stCondLst>
                                            <p:cond delay="0"/>
                                          </p:stCondLst>
                                        </p:cTn>
                                        <p:tgtEl>
                                          <p:spTgt spid="61"/>
                                        </p:tgtEl>
                                        <p:attrNameLst>
                                          <p:attrName>style.visibility</p:attrName>
                                        </p:attrNameLst>
                                      </p:cBhvr>
                                      <p:to>
                                        <p:strVal val="visible"/>
                                      </p:to>
                                    </p:set>
                                    <p:anim calcmode="lin" valueType="num">
                                      <p:cBhvr>
                                        <p:cTn id="99" dur="500" fill="hold"/>
                                        <p:tgtEl>
                                          <p:spTgt spid="61"/>
                                        </p:tgtEl>
                                        <p:attrNameLst>
                                          <p:attrName>ppt_w</p:attrName>
                                        </p:attrNameLst>
                                      </p:cBhvr>
                                      <p:tavLst>
                                        <p:tav tm="0">
                                          <p:val>
                                            <p:fltVal val="0"/>
                                          </p:val>
                                        </p:tav>
                                        <p:tav tm="100000">
                                          <p:val>
                                            <p:strVal val="#ppt_w"/>
                                          </p:val>
                                        </p:tav>
                                      </p:tavLst>
                                    </p:anim>
                                    <p:anim calcmode="lin" valueType="num">
                                      <p:cBhvr>
                                        <p:cTn id="100" dur="500" fill="hold"/>
                                        <p:tgtEl>
                                          <p:spTgt spid="61"/>
                                        </p:tgtEl>
                                        <p:attrNameLst>
                                          <p:attrName>ppt_h</p:attrName>
                                        </p:attrNameLst>
                                      </p:cBhvr>
                                      <p:tavLst>
                                        <p:tav tm="0">
                                          <p:val>
                                            <p:fltVal val="0"/>
                                          </p:val>
                                        </p:tav>
                                        <p:tav tm="100000">
                                          <p:val>
                                            <p:strVal val="#ppt_h"/>
                                          </p:val>
                                        </p:tav>
                                      </p:tavLst>
                                    </p:anim>
                                    <p:animEffect transition="in" filter="fade">
                                      <p:cBhvr>
                                        <p:cTn id="101" dur="500"/>
                                        <p:tgtEl>
                                          <p:spTgt spid="61"/>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63"/>
                                        </p:tgtEl>
                                        <p:attrNameLst>
                                          <p:attrName>style.visibility</p:attrName>
                                        </p:attrNameLst>
                                      </p:cBhvr>
                                      <p:to>
                                        <p:strVal val="visible"/>
                                      </p:to>
                                    </p:set>
                                    <p:anim calcmode="lin" valueType="num">
                                      <p:cBhvr>
                                        <p:cTn id="104" dur="500" fill="hold"/>
                                        <p:tgtEl>
                                          <p:spTgt spid="63"/>
                                        </p:tgtEl>
                                        <p:attrNameLst>
                                          <p:attrName>ppt_w</p:attrName>
                                        </p:attrNameLst>
                                      </p:cBhvr>
                                      <p:tavLst>
                                        <p:tav tm="0">
                                          <p:val>
                                            <p:fltVal val="0"/>
                                          </p:val>
                                        </p:tav>
                                        <p:tav tm="100000">
                                          <p:val>
                                            <p:strVal val="#ppt_w"/>
                                          </p:val>
                                        </p:tav>
                                      </p:tavLst>
                                    </p:anim>
                                    <p:anim calcmode="lin" valueType="num">
                                      <p:cBhvr>
                                        <p:cTn id="105" dur="500" fill="hold"/>
                                        <p:tgtEl>
                                          <p:spTgt spid="63"/>
                                        </p:tgtEl>
                                        <p:attrNameLst>
                                          <p:attrName>ppt_h</p:attrName>
                                        </p:attrNameLst>
                                      </p:cBhvr>
                                      <p:tavLst>
                                        <p:tav tm="0">
                                          <p:val>
                                            <p:fltVal val="0"/>
                                          </p:val>
                                        </p:tav>
                                        <p:tav tm="100000">
                                          <p:val>
                                            <p:strVal val="#ppt_h"/>
                                          </p:val>
                                        </p:tav>
                                      </p:tavLst>
                                    </p:anim>
                                    <p:animEffect transition="in" filter="fade">
                                      <p:cBhvr>
                                        <p:cTn id="106" dur="500"/>
                                        <p:tgtEl>
                                          <p:spTgt spid="63"/>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 calcmode="lin" valueType="num">
                                      <p:cBhvr>
                                        <p:cTn id="109" dur="500" fill="hold"/>
                                        <p:tgtEl>
                                          <p:spTgt spid="65"/>
                                        </p:tgtEl>
                                        <p:attrNameLst>
                                          <p:attrName>ppt_w</p:attrName>
                                        </p:attrNameLst>
                                      </p:cBhvr>
                                      <p:tavLst>
                                        <p:tav tm="0">
                                          <p:val>
                                            <p:fltVal val="0"/>
                                          </p:val>
                                        </p:tav>
                                        <p:tav tm="100000">
                                          <p:val>
                                            <p:strVal val="#ppt_w"/>
                                          </p:val>
                                        </p:tav>
                                      </p:tavLst>
                                    </p:anim>
                                    <p:anim calcmode="lin" valueType="num">
                                      <p:cBhvr>
                                        <p:cTn id="110" dur="500" fill="hold"/>
                                        <p:tgtEl>
                                          <p:spTgt spid="65"/>
                                        </p:tgtEl>
                                        <p:attrNameLst>
                                          <p:attrName>ppt_h</p:attrName>
                                        </p:attrNameLst>
                                      </p:cBhvr>
                                      <p:tavLst>
                                        <p:tav tm="0">
                                          <p:val>
                                            <p:fltVal val="0"/>
                                          </p:val>
                                        </p:tav>
                                        <p:tav tm="100000">
                                          <p:val>
                                            <p:strVal val="#ppt_h"/>
                                          </p:val>
                                        </p:tav>
                                      </p:tavLst>
                                    </p:anim>
                                    <p:animEffect transition="in" filter="fade">
                                      <p:cBhvr>
                                        <p:cTn id="111" dur="500"/>
                                        <p:tgtEl>
                                          <p:spTgt spid="65"/>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68"/>
                                        </p:tgtEl>
                                        <p:attrNameLst>
                                          <p:attrName>style.visibility</p:attrName>
                                        </p:attrNameLst>
                                      </p:cBhvr>
                                      <p:to>
                                        <p:strVal val="visible"/>
                                      </p:to>
                                    </p:set>
                                    <p:anim calcmode="lin" valueType="num">
                                      <p:cBhvr>
                                        <p:cTn id="116" dur="500" fill="hold"/>
                                        <p:tgtEl>
                                          <p:spTgt spid="68"/>
                                        </p:tgtEl>
                                        <p:attrNameLst>
                                          <p:attrName>ppt_w</p:attrName>
                                        </p:attrNameLst>
                                      </p:cBhvr>
                                      <p:tavLst>
                                        <p:tav tm="0">
                                          <p:val>
                                            <p:fltVal val="0"/>
                                          </p:val>
                                        </p:tav>
                                        <p:tav tm="100000">
                                          <p:val>
                                            <p:strVal val="#ppt_w"/>
                                          </p:val>
                                        </p:tav>
                                      </p:tavLst>
                                    </p:anim>
                                    <p:anim calcmode="lin" valueType="num">
                                      <p:cBhvr>
                                        <p:cTn id="117" dur="500" fill="hold"/>
                                        <p:tgtEl>
                                          <p:spTgt spid="68"/>
                                        </p:tgtEl>
                                        <p:attrNameLst>
                                          <p:attrName>ppt_h</p:attrName>
                                        </p:attrNameLst>
                                      </p:cBhvr>
                                      <p:tavLst>
                                        <p:tav tm="0">
                                          <p:val>
                                            <p:fltVal val="0"/>
                                          </p:val>
                                        </p:tav>
                                        <p:tav tm="100000">
                                          <p:val>
                                            <p:strVal val="#ppt_h"/>
                                          </p:val>
                                        </p:tav>
                                      </p:tavLst>
                                    </p:anim>
                                    <p:animEffect transition="in" filter="fade">
                                      <p:cBhvr>
                                        <p:cTn id="118" dur="500"/>
                                        <p:tgtEl>
                                          <p:spTgt spid="68"/>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 calcmode="lin" valueType="num">
                                      <p:cBhvr>
                                        <p:cTn id="121" dur="500" fill="hold"/>
                                        <p:tgtEl>
                                          <p:spTgt spid="70"/>
                                        </p:tgtEl>
                                        <p:attrNameLst>
                                          <p:attrName>ppt_w</p:attrName>
                                        </p:attrNameLst>
                                      </p:cBhvr>
                                      <p:tavLst>
                                        <p:tav tm="0">
                                          <p:val>
                                            <p:fltVal val="0"/>
                                          </p:val>
                                        </p:tav>
                                        <p:tav tm="100000">
                                          <p:val>
                                            <p:strVal val="#ppt_w"/>
                                          </p:val>
                                        </p:tav>
                                      </p:tavLst>
                                    </p:anim>
                                    <p:anim calcmode="lin" valueType="num">
                                      <p:cBhvr>
                                        <p:cTn id="122" dur="500" fill="hold"/>
                                        <p:tgtEl>
                                          <p:spTgt spid="70"/>
                                        </p:tgtEl>
                                        <p:attrNameLst>
                                          <p:attrName>ppt_h</p:attrName>
                                        </p:attrNameLst>
                                      </p:cBhvr>
                                      <p:tavLst>
                                        <p:tav tm="0">
                                          <p:val>
                                            <p:fltVal val="0"/>
                                          </p:val>
                                        </p:tav>
                                        <p:tav tm="100000">
                                          <p:val>
                                            <p:strVal val="#ppt_h"/>
                                          </p:val>
                                        </p:tav>
                                      </p:tavLst>
                                    </p:anim>
                                    <p:animEffect transition="in" filter="fade">
                                      <p:cBhvr>
                                        <p:cTn id="123" dur="500"/>
                                        <p:tgtEl>
                                          <p:spTgt spid="70"/>
                                        </p:tgtEl>
                                      </p:cBhvr>
                                    </p:animEffect>
                                  </p:childTnLst>
                                </p:cTn>
                              </p:par>
                              <p:par>
                                <p:cTn id="124" presetID="53" presetClass="entr" presetSubtype="16" fill="hold" grpId="0" nodeType="withEffect">
                                  <p:stCondLst>
                                    <p:cond delay="0"/>
                                  </p:stCondLst>
                                  <p:childTnLst>
                                    <p:set>
                                      <p:cBhvr>
                                        <p:cTn id="125" dur="1" fill="hold">
                                          <p:stCondLst>
                                            <p:cond delay="0"/>
                                          </p:stCondLst>
                                        </p:cTn>
                                        <p:tgtEl>
                                          <p:spTgt spid="66"/>
                                        </p:tgtEl>
                                        <p:attrNameLst>
                                          <p:attrName>style.visibility</p:attrName>
                                        </p:attrNameLst>
                                      </p:cBhvr>
                                      <p:to>
                                        <p:strVal val="visible"/>
                                      </p:to>
                                    </p:set>
                                    <p:anim calcmode="lin" valueType="num">
                                      <p:cBhvr>
                                        <p:cTn id="126" dur="500" fill="hold"/>
                                        <p:tgtEl>
                                          <p:spTgt spid="66"/>
                                        </p:tgtEl>
                                        <p:attrNameLst>
                                          <p:attrName>ppt_w</p:attrName>
                                        </p:attrNameLst>
                                      </p:cBhvr>
                                      <p:tavLst>
                                        <p:tav tm="0">
                                          <p:val>
                                            <p:fltVal val="0"/>
                                          </p:val>
                                        </p:tav>
                                        <p:tav tm="100000">
                                          <p:val>
                                            <p:strVal val="#ppt_w"/>
                                          </p:val>
                                        </p:tav>
                                      </p:tavLst>
                                    </p:anim>
                                    <p:anim calcmode="lin" valueType="num">
                                      <p:cBhvr>
                                        <p:cTn id="127" dur="500" fill="hold"/>
                                        <p:tgtEl>
                                          <p:spTgt spid="66"/>
                                        </p:tgtEl>
                                        <p:attrNameLst>
                                          <p:attrName>ppt_h</p:attrName>
                                        </p:attrNameLst>
                                      </p:cBhvr>
                                      <p:tavLst>
                                        <p:tav tm="0">
                                          <p:val>
                                            <p:fltVal val="0"/>
                                          </p:val>
                                        </p:tav>
                                        <p:tav tm="100000">
                                          <p:val>
                                            <p:strVal val="#ppt_h"/>
                                          </p:val>
                                        </p:tav>
                                      </p:tavLst>
                                    </p:anim>
                                    <p:animEffect transition="in" filter="fade">
                                      <p:cBhvr>
                                        <p:cTn id="128" dur="500"/>
                                        <p:tgtEl>
                                          <p:spTgt spid="66"/>
                                        </p:tgtEl>
                                      </p:cBhvr>
                                    </p:animEffect>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nodeType="clickEffect">
                                  <p:stCondLst>
                                    <p:cond delay="0"/>
                                  </p:stCondLst>
                                  <p:childTnLst>
                                    <p:set>
                                      <p:cBhvr>
                                        <p:cTn id="132" dur="1" fill="hold">
                                          <p:stCondLst>
                                            <p:cond delay="0"/>
                                          </p:stCondLst>
                                        </p:cTn>
                                        <p:tgtEl>
                                          <p:spTgt spid="69"/>
                                        </p:tgtEl>
                                        <p:attrNameLst>
                                          <p:attrName>style.visibility</p:attrName>
                                        </p:attrNameLst>
                                      </p:cBhvr>
                                      <p:to>
                                        <p:strVal val="visible"/>
                                      </p:to>
                                    </p:set>
                                    <p:anim calcmode="lin" valueType="num">
                                      <p:cBhvr>
                                        <p:cTn id="133" dur="500" fill="hold"/>
                                        <p:tgtEl>
                                          <p:spTgt spid="69"/>
                                        </p:tgtEl>
                                        <p:attrNameLst>
                                          <p:attrName>ppt_w</p:attrName>
                                        </p:attrNameLst>
                                      </p:cBhvr>
                                      <p:tavLst>
                                        <p:tav tm="0">
                                          <p:val>
                                            <p:fltVal val="0"/>
                                          </p:val>
                                        </p:tav>
                                        <p:tav tm="100000">
                                          <p:val>
                                            <p:strVal val="#ppt_w"/>
                                          </p:val>
                                        </p:tav>
                                      </p:tavLst>
                                    </p:anim>
                                    <p:anim calcmode="lin" valueType="num">
                                      <p:cBhvr>
                                        <p:cTn id="134" dur="500" fill="hold"/>
                                        <p:tgtEl>
                                          <p:spTgt spid="69"/>
                                        </p:tgtEl>
                                        <p:attrNameLst>
                                          <p:attrName>ppt_h</p:attrName>
                                        </p:attrNameLst>
                                      </p:cBhvr>
                                      <p:tavLst>
                                        <p:tav tm="0">
                                          <p:val>
                                            <p:fltVal val="0"/>
                                          </p:val>
                                        </p:tav>
                                        <p:tav tm="100000">
                                          <p:val>
                                            <p:strVal val="#ppt_h"/>
                                          </p:val>
                                        </p:tav>
                                      </p:tavLst>
                                    </p:anim>
                                    <p:animEffect transition="in" filter="fade">
                                      <p:cBhvr>
                                        <p:cTn id="135" dur="500"/>
                                        <p:tgtEl>
                                          <p:spTgt spid="69"/>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71"/>
                                        </p:tgtEl>
                                        <p:attrNameLst>
                                          <p:attrName>style.visibility</p:attrName>
                                        </p:attrNameLst>
                                      </p:cBhvr>
                                      <p:to>
                                        <p:strVal val="visible"/>
                                      </p:to>
                                    </p:set>
                                    <p:anim calcmode="lin" valueType="num">
                                      <p:cBhvr>
                                        <p:cTn id="138" dur="500" fill="hold"/>
                                        <p:tgtEl>
                                          <p:spTgt spid="71"/>
                                        </p:tgtEl>
                                        <p:attrNameLst>
                                          <p:attrName>ppt_w</p:attrName>
                                        </p:attrNameLst>
                                      </p:cBhvr>
                                      <p:tavLst>
                                        <p:tav tm="0">
                                          <p:val>
                                            <p:fltVal val="0"/>
                                          </p:val>
                                        </p:tav>
                                        <p:tav tm="100000">
                                          <p:val>
                                            <p:strVal val="#ppt_w"/>
                                          </p:val>
                                        </p:tav>
                                      </p:tavLst>
                                    </p:anim>
                                    <p:anim calcmode="lin" valueType="num">
                                      <p:cBhvr>
                                        <p:cTn id="139" dur="500" fill="hold"/>
                                        <p:tgtEl>
                                          <p:spTgt spid="71"/>
                                        </p:tgtEl>
                                        <p:attrNameLst>
                                          <p:attrName>ppt_h</p:attrName>
                                        </p:attrNameLst>
                                      </p:cBhvr>
                                      <p:tavLst>
                                        <p:tav tm="0">
                                          <p:val>
                                            <p:fltVal val="0"/>
                                          </p:val>
                                        </p:tav>
                                        <p:tav tm="100000">
                                          <p:val>
                                            <p:strVal val="#ppt_h"/>
                                          </p:val>
                                        </p:tav>
                                      </p:tavLst>
                                    </p:anim>
                                    <p:animEffect transition="in" filter="fade">
                                      <p:cBhvr>
                                        <p:cTn id="140" dur="500"/>
                                        <p:tgtEl>
                                          <p:spTgt spid="71"/>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67"/>
                                        </p:tgtEl>
                                        <p:attrNameLst>
                                          <p:attrName>style.visibility</p:attrName>
                                        </p:attrNameLst>
                                      </p:cBhvr>
                                      <p:to>
                                        <p:strVal val="visible"/>
                                      </p:to>
                                    </p:set>
                                    <p:anim calcmode="lin" valueType="num">
                                      <p:cBhvr>
                                        <p:cTn id="143" dur="500" fill="hold"/>
                                        <p:tgtEl>
                                          <p:spTgt spid="67"/>
                                        </p:tgtEl>
                                        <p:attrNameLst>
                                          <p:attrName>ppt_w</p:attrName>
                                        </p:attrNameLst>
                                      </p:cBhvr>
                                      <p:tavLst>
                                        <p:tav tm="0">
                                          <p:val>
                                            <p:fltVal val="0"/>
                                          </p:val>
                                        </p:tav>
                                        <p:tav tm="100000">
                                          <p:val>
                                            <p:strVal val="#ppt_w"/>
                                          </p:val>
                                        </p:tav>
                                      </p:tavLst>
                                    </p:anim>
                                    <p:anim calcmode="lin" valueType="num">
                                      <p:cBhvr>
                                        <p:cTn id="144" dur="500" fill="hold"/>
                                        <p:tgtEl>
                                          <p:spTgt spid="67"/>
                                        </p:tgtEl>
                                        <p:attrNameLst>
                                          <p:attrName>ppt_h</p:attrName>
                                        </p:attrNameLst>
                                      </p:cBhvr>
                                      <p:tavLst>
                                        <p:tav tm="0">
                                          <p:val>
                                            <p:fltVal val="0"/>
                                          </p:val>
                                        </p:tav>
                                        <p:tav tm="100000">
                                          <p:val>
                                            <p:strVal val="#ppt_h"/>
                                          </p:val>
                                        </p:tav>
                                      </p:tavLst>
                                    </p:anim>
                                    <p:animEffect transition="in" filter="fade">
                                      <p:cBhvr>
                                        <p:cTn id="145" dur="500"/>
                                        <p:tgtEl>
                                          <p:spTgt spid="67"/>
                                        </p:tgtEl>
                                      </p:cBhvr>
                                    </p:animEffect>
                                  </p:childTnLst>
                                </p:cTn>
                              </p:par>
                              <p:par>
                                <p:cTn id="146" presetID="22" presetClass="entr" presetSubtype="4" fill="hold"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wipe(down)">
                                      <p:cBhvr>
                                        <p:cTn id="148" dur="500"/>
                                        <p:tgtEl>
                                          <p:spTgt spid="101"/>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102"/>
                                        </p:tgtEl>
                                        <p:attrNameLst>
                                          <p:attrName>style.visibility</p:attrName>
                                        </p:attrNameLst>
                                      </p:cBhvr>
                                      <p:to>
                                        <p:strVal val="visible"/>
                                      </p:to>
                                    </p:set>
                                    <p:animEffect transition="in" filter="wipe(down)">
                                      <p:cBhvr>
                                        <p:cTn id="153" dur="500"/>
                                        <p:tgtEl>
                                          <p:spTgt spid="102"/>
                                        </p:tgtEl>
                                      </p:cBhvr>
                                    </p:animEffect>
                                  </p:childTnLst>
                                </p:cTn>
                              </p:par>
                              <p:par>
                                <p:cTn id="154" presetID="22" presetClass="entr" presetSubtype="4" fill="hold" nodeType="withEffect">
                                  <p:stCondLst>
                                    <p:cond delay="0"/>
                                  </p:stCondLst>
                                  <p:childTnLst>
                                    <p:set>
                                      <p:cBhvr>
                                        <p:cTn id="155" dur="1" fill="hold">
                                          <p:stCondLst>
                                            <p:cond delay="0"/>
                                          </p:stCondLst>
                                        </p:cTn>
                                        <p:tgtEl>
                                          <p:spTgt spid="104"/>
                                        </p:tgtEl>
                                        <p:attrNameLst>
                                          <p:attrName>style.visibility</p:attrName>
                                        </p:attrNameLst>
                                      </p:cBhvr>
                                      <p:to>
                                        <p:strVal val="visible"/>
                                      </p:to>
                                    </p:set>
                                    <p:animEffect transition="in" filter="wipe(down)">
                                      <p:cBhvr>
                                        <p:cTn id="156" dur="500"/>
                                        <p:tgtEl>
                                          <p:spTgt spid="104"/>
                                        </p:tgtEl>
                                      </p:cBhvr>
                                    </p:animEffect>
                                  </p:childTnLst>
                                </p:cTn>
                              </p:par>
                              <p:par>
                                <p:cTn id="157" presetID="22" presetClass="entr" presetSubtype="4" fill="hold" nodeType="withEffect">
                                  <p:stCondLst>
                                    <p:cond delay="0"/>
                                  </p:stCondLst>
                                  <p:childTnLst>
                                    <p:set>
                                      <p:cBhvr>
                                        <p:cTn id="158" dur="1" fill="hold">
                                          <p:stCondLst>
                                            <p:cond delay="0"/>
                                          </p:stCondLst>
                                        </p:cTn>
                                        <p:tgtEl>
                                          <p:spTgt spid="35"/>
                                        </p:tgtEl>
                                        <p:attrNameLst>
                                          <p:attrName>style.visibility</p:attrName>
                                        </p:attrNameLst>
                                      </p:cBhvr>
                                      <p:to>
                                        <p:strVal val="visible"/>
                                      </p:to>
                                    </p:set>
                                    <p:animEffect transition="in" filter="wipe(down)">
                                      <p:cBhvr>
                                        <p:cTn id="159" dur="500"/>
                                        <p:tgtEl>
                                          <p:spTgt spid="35"/>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39"/>
                                        </p:tgtEl>
                                        <p:attrNameLst>
                                          <p:attrName>style.visibility</p:attrName>
                                        </p:attrNameLst>
                                      </p:cBhvr>
                                      <p:to>
                                        <p:strVal val="visible"/>
                                      </p:to>
                                    </p:set>
                                    <p:animEffect transition="in" filter="wipe(down)">
                                      <p:cBhvr>
                                        <p:cTn id="162" dur="500"/>
                                        <p:tgtEl>
                                          <p:spTgt spid="39"/>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41"/>
                                        </p:tgtEl>
                                        <p:attrNameLst>
                                          <p:attrName>style.visibility</p:attrName>
                                        </p:attrNameLst>
                                      </p:cBhvr>
                                      <p:to>
                                        <p:strVal val="visible"/>
                                      </p:to>
                                    </p:set>
                                    <p:animEffect transition="in" filter="wipe(down)">
                                      <p:cBhvr>
                                        <p:cTn id="16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40" grpId="0" bldLvl="0" animBg="1"/>
      <p:bldP spid="48" grpId="0" bldLvl="0" animBg="1"/>
      <p:bldP spid="53" grpId="0" bldLvl="0" animBg="1"/>
      <p:bldP spid="54" grpId="0" bldLvl="0" animBg="1"/>
      <p:bldP spid="56" grpId="0" bldLvl="0" animBg="1"/>
      <p:bldP spid="57" grpId="0" bldLvl="0" animBg="1"/>
      <p:bldP spid="59" grpId="0" bldLvl="0" animBg="1"/>
      <p:bldP spid="60" grpId="0" bldLvl="0" animBg="1"/>
      <p:bldP spid="63" grpId="0" bldLvl="0" animBg="1"/>
      <p:bldP spid="65" grpId="0" bldLvl="0" animBg="1"/>
      <p:bldP spid="66" grpId="0" bldLvl="0" animBg="1"/>
      <p:bldP spid="67" grpId="0" bldLvl="0" animBg="1"/>
      <p:bldP spid="70" grpId="0" bldLvl="0" animBg="1"/>
      <p:bldP spid="71" grpId="0" bldLvl="0" animBg="1"/>
      <p:bldP spid="72" grpId="0" bldLvl="0" animBg="1"/>
      <p:bldP spid="73" grpId="0" bldLvl="0" animBg="1"/>
      <p:bldP spid="39"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graphicFrame>
        <p:nvGraphicFramePr>
          <p:cNvPr id="16" name="表格 15"/>
          <p:cNvGraphicFramePr>
            <a:graphicFrameLocks noGrp="1"/>
          </p:cNvGraphicFramePr>
          <p:nvPr>
            <p:custDataLst>
              <p:tags r:id="rId1"/>
            </p:custDataLst>
          </p:nvPr>
        </p:nvGraphicFramePr>
        <p:xfrm>
          <a:off x="7349836" y="1233054"/>
          <a:ext cx="4689762" cy="5527968"/>
        </p:xfrm>
        <a:graphic>
          <a:graphicData uri="http://schemas.openxmlformats.org/drawingml/2006/table">
            <a:tbl>
              <a:tblPr>
                <a:tableStyleId>{5DA37D80-6434-44D0-A028-1B22A696006F}</a:tableStyleId>
              </a:tblPr>
              <a:tblGrid>
                <a:gridCol w="640604">
                  <a:extLst>
                    <a:ext uri="{9D8B030D-6E8A-4147-A177-3AD203B41FA5}">
                      <a16:colId xmlns:a16="http://schemas.microsoft.com/office/drawing/2014/main" val="20000"/>
                    </a:ext>
                  </a:extLst>
                </a:gridCol>
                <a:gridCol w="1064206">
                  <a:extLst>
                    <a:ext uri="{9D8B030D-6E8A-4147-A177-3AD203B41FA5}">
                      <a16:colId xmlns:a16="http://schemas.microsoft.com/office/drawing/2014/main" val="20001"/>
                    </a:ext>
                  </a:extLst>
                </a:gridCol>
                <a:gridCol w="781583">
                  <a:extLst>
                    <a:ext uri="{9D8B030D-6E8A-4147-A177-3AD203B41FA5}">
                      <a16:colId xmlns:a16="http://schemas.microsoft.com/office/drawing/2014/main" val="20002"/>
                    </a:ext>
                  </a:extLst>
                </a:gridCol>
                <a:gridCol w="858270">
                  <a:extLst>
                    <a:ext uri="{9D8B030D-6E8A-4147-A177-3AD203B41FA5}">
                      <a16:colId xmlns:a16="http://schemas.microsoft.com/office/drawing/2014/main" val="20003"/>
                    </a:ext>
                  </a:extLst>
                </a:gridCol>
                <a:gridCol w="795405">
                  <a:extLst>
                    <a:ext uri="{9D8B030D-6E8A-4147-A177-3AD203B41FA5}">
                      <a16:colId xmlns:a16="http://schemas.microsoft.com/office/drawing/2014/main" val="20004"/>
                    </a:ext>
                  </a:extLst>
                </a:gridCol>
                <a:gridCol w="549694">
                  <a:extLst>
                    <a:ext uri="{9D8B030D-6E8A-4147-A177-3AD203B41FA5}">
                      <a16:colId xmlns:a16="http://schemas.microsoft.com/office/drawing/2014/main" val="20005"/>
                    </a:ext>
                  </a:extLst>
                </a:gridCol>
              </a:tblGrid>
              <a:tr h="345498">
                <a:tc>
                  <a:txBody>
                    <a:bodyPr/>
                    <a:lstStyle/>
                    <a:p>
                      <a:pPr algn="ctr" latinLnBrk="1"/>
                      <a:endParaRPr lang="en-US" altLang="zh-CN" sz="1400" b="1" dirty="0">
                        <a:solidFill>
                          <a:schemeClr val="bg1"/>
                        </a:solidFill>
                        <a:effectLst/>
                        <a:latin typeface="+mj-ea"/>
                        <a:ea typeface="+mj-ea"/>
                      </a:endParaRP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年龄</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有工作</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有房子</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信用</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345498">
                <a:tc>
                  <a:txBody>
                    <a:bodyPr/>
                    <a:lstStyle/>
                    <a:p>
                      <a:pPr algn="ctr" latinLnBrk="1"/>
                      <a:r>
                        <a:rPr lang="en-US" altLang="zh-CN" sz="1400" b="1" dirty="0">
                          <a:solidFill>
                            <a:schemeClr val="bg1"/>
                          </a:solidFill>
                          <a:effectLst/>
                          <a:latin typeface="+mj-ea"/>
                          <a:ea typeface="+mj-ea"/>
                        </a:rPr>
                        <a:t>0</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345498">
                <a:tc>
                  <a:txBody>
                    <a:bodyPr/>
                    <a:lstStyle/>
                    <a:p>
                      <a:pPr algn="ctr" latinLnBrk="1"/>
                      <a:r>
                        <a:rPr lang="en-US" altLang="zh-CN" sz="1400" b="1">
                          <a:solidFill>
                            <a:schemeClr val="bg1"/>
                          </a:solidFill>
                          <a:effectLst/>
                          <a:latin typeface="+mj-ea"/>
                          <a:ea typeface="+mj-ea"/>
                        </a:rPr>
                        <a:t>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345498">
                <a:tc>
                  <a:txBody>
                    <a:bodyPr/>
                    <a:lstStyle/>
                    <a:p>
                      <a:pPr algn="ctr" latinLnBrk="1"/>
                      <a:r>
                        <a:rPr lang="en-US" altLang="zh-CN" sz="1400" b="1">
                          <a:solidFill>
                            <a:schemeClr val="bg1"/>
                          </a:solidFill>
                          <a:effectLst/>
                          <a:latin typeface="+mj-ea"/>
                          <a:ea typeface="+mj-ea"/>
                        </a:rPr>
                        <a:t>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345498">
                <a:tc>
                  <a:txBody>
                    <a:bodyPr/>
                    <a:lstStyle/>
                    <a:p>
                      <a:pPr algn="ctr" latinLnBrk="1"/>
                      <a:r>
                        <a:rPr lang="en-US" altLang="zh-CN" sz="1400" b="1">
                          <a:solidFill>
                            <a:schemeClr val="bg1"/>
                          </a:solidFill>
                          <a:effectLst/>
                          <a:latin typeface="+mj-ea"/>
                          <a:ea typeface="+mj-ea"/>
                        </a:rPr>
                        <a:t>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345498">
                <a:tc>
                  <a:txBody>
                    <a:bodyPr/>
                    <a:lstStyle/>
                    <a:p>
                      <a:pPr algn="ctr" latinLnBrk="1"/>
                      <a:r>
                        <a:rPr lang="en-US" altLang="zh-CN" sz="1400" b="1">
                          <a:solidFill>
                            <a:schemeClr val="bg1"/>
                          </a:solidFill>
                          <a:effectLst/>
                          <a:latin typeface="+mj-ea"/>
                          <a:ea typeface="+mj-ea"/>
                        </a:rPr>
                        <a:t>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345498">
                <a:tc>
                  <a:txBody>
                    <a:bodyPr/>
                    <a:lstStyle/>
                    <a:p>
                      <a:pPr algn="ctr" latinLnBrk="1"/>
                      <a:r>
                        <a:rPr lang="en-US" altLang="zh-CN" sz="1400" b="1">
                          <a:solidFill>
                            <a:schemeClr val="bg1"/>
                          </a:solidFill>
                          <a:effectLst/>
                          <a:latin typeface="+mj-ea"/>
                          <a:ea typeface="+mj-ea"/>
                        </a:rPr>
                        <a:t>5</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345498">
                <a:tc>
                  <a:txBody>
                    <a:bodyPr/>
                    <a:lstStyle/>
                    <a:p>
                      <a:pPr algn="ctr" latinLnBrk="1"/>
                      <a:r>
                        <a:rPr lang="en-US" altLang="zh-CN" sz="1400" b="1">
                          <a:solidFill>
                            <a:schemeClr val="bg1"/>
                          </a:solidFill>
                          <a:effectLst/>
                          <a:latin typeface="+mj-ea"/>
                          <a:ea typeface="+mj-ea"/>
                        </a:rPr>
                        <a:t>6</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345498">
                <a:tc>
                  <a:txBody>
                    <a:bodyPr/>
                    <a:lstStyle/>
                    <a:p>
                      <a:pPr algn="ctr" latinLnBrk="1"/>
                      <a:r>
                        <a:rPr lang="en-US" altLang="zh-CN" sz="1400" b="1">
                          <a:solidFill>
                            <a:schemeClr val="bg1"/>
                          </a:solidFill>
                          <a:effectLst/>
                          <a:latin typeface="+mj-ea"/>
                          <a:ea typeface="+mj-ea"/>
                        </a:rPr>
                        <a:t>7</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345498">
                <a:tc>
                  <a:txBody>
                    <a:bodyPr/>
                    <a:lstStyle/>
                    <a:p>
                      <a:pPr algn="ctr" latinLnBrk="1"/>
                      <a:r>
                        <a:rPr lang="en-US" altLang="zh-CN" sz="1400" b="1">
                          <a:solidFill>
                            <a:schemeClr val="bg1"/>
                          </a:solidFill>
                          <a:effectLst/>
                          <a:latin typeface="+mj-ea"/>
                          <a:ea typeface="+mj-ea"/>
                        </a:rPr>
                        <a:t>8</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345498">
                <a:tc>
                  <a:txBody>
                    <a:bodyPr/>
                    <a:lstStyle/>
                    <a:p>
                      <a:pPr algn="ctr" latinLnBrk="1"/>
                      <a:r>
                        <a:rPr lang="en-US" altLang="zh-CN" sz="1400" b="1">
                          <a:solidFill>
                            <a:schemeClr val="bg1"/>
                          </a:solidFill>
                          <a:effectLst/>
                          <a:latin typeface="+mj-ea"/>
                          <a:ea typeface="+mj-ea"/>
                        </a:rPr>
                        <a:t>9</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345498">
                <a:tc>
                  <a:txBody>
                    <a:bodyPr/>
                    <a:lstStyle/>
                    <a:p>
                      <a:pPr algn="ctr" latinLnBrk="1"/>
                      <a:r>
                        <a:rPr lang="en-US" altLang="zh-CN" sz="1400" b="1">
                          <a:solidFill>
                            <a:schemeClr val="bg1"/>
                          </a:solidFill>
                          <a:effectLst/>
                          <a:latin typeface="+mj-ea"/>
                          <a:ea typeface="+mj-ea"/>
                        </a:rPr>
                        <a:t>10</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345498">
                <a:tc>
                  <a:txBody>
                    <a:bodyPr/>
                    <a:lstStyle/>
                    <a:p>
                      <a:pPr algn="ctr" latinLnBrk="1"/>
                      <a:r>
                        <a:rPr lang="en-US" altLang="zh-CN" sz="1400" b="1">
                          <a:solidFill>
                            <a:schemeClr val="bg1"/>
                          </a:solidFill>
                          <a:effectLst/>
                          <a:latin typeface="+mj-ea"/>
                          <a:ea typeface="+mj-ea"/>
                        </a:rPr>
                        <a:t>11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345498">
                <a:tc>
                  <a:txBody>
                    <a:bodyPr/>
                    <a:lstStyle/>
                    <a:p>
                      <a:pPr algn="ctr" latinLnBrk="1"/>
                      <a:r>
                        <a:rPr lang="en-US" altLang="zh-CN" sz="1400" b="1">
                          <a:solidFill>
                            <a:schemeClr val="bg1"/>
                          </a:solidFill>
                          <a:effectLst/>
                          <a:latin typeface="+mj-ea"/>
                          <a:ea typeface="+mj-ea"/>
                        </a:rPr>
                        <a:t>12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345498">
                <a:tc>
                  <a:txBody>
                    <a:bodyPr/>
                    <a:lstStyle/>
                    <a:p>
                      <a:pPr algn="ctr" latinLnBrk="1"/>
                      <a:r>
                        <a:rPr lang="en-US" altLang="zh-CN" sz="1400" b="1">
                          <a:solidFill>
                            <a:schemeClr val="bg1"/>
                          </a:solidFill>
                          <a:effectLst/>
                          <a:latin typeface="+mj-ea"/>
                          <a:ea typeface="+mj-ea"/>
                        </a:rPr>
                        <a:t>13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345498">
                <a:tc>
                  <a:txBody>
                    <a:bodyPr/>
                    <a:lstStyle/>
                    <a:p>
                      <a:pPr algn="ctr" latinLnBrk="1"/>
                      <a:r>
                        <a:rPr lang="en-US" altLang="zh-CN" sz="1400" b="1">
                          <a:solidFill>
                            <a:schemeClr val="bg1"/>
                          </a:solidFill>
                          <a:effectLst/>
                          <a:latin typeface="+mj-ea"/>
                          <a:ea typeface="+mj-ea"/>
                        </a:rPr>
                        <a:t>14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8FF660F-DF7A-714A-DF0C-81199637952F}"/>
                  </a:ext>
                </a:extLst>
              </p:cNvPr>
              <p:cNvSpPr txBox="1"/>
              <p:nvPr/>
            </p:nvSpPr>
            <p:spPr>
              <a:xfrm>
                <a:off x="492065" y="1423815"/>
                <a:ext cx="35537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𝑔</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𝐷</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𝐻</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𝐴</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D8FF660F-DF7A-714A-DF0C-81199637952F}"/>
                  </a:ext>
                </a:extLst>
              </p:cNvPr>
              <p:cNvSpPr txBox="1">
                <a:spLocks noRot="1" noChangeAspect="1" noMove="1" noResize="1" noEditPoints="1" noAdjustHandles="1" noChangeArrowheads="1" noChangeShapeType="1" noTextEdit="1"/>
              </p:cNvSpPr>
              <p:nvPr/>
            </p:nvSpPr>
            <p:spPr>
              <a:xfrm>
                <a:off x="492065" y="1423815"/>
                <a:ext cx="3553793" cy="369332"/>
              </a:xfrm>
              <a:prstGeom prst="rect">
                <a:avLst/>
              </a:prstGeom>
              <a:blipFill>
                <a:blip r:embed="rId3"/>
                <a:stretch>
                  <a:fillRect l="-1372" r="-2230" b="-3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B1E00B-14FF-3D41-7D1F-082ABD130111}"/>
                  </a:ext>
                </a:extLst>
              </p:cNvPr>
              <p:cNvSpPr txBox="1"/>
              <p:nvPr/>
            </p:nvSpPr>
            <p:spPr>
              <a:xfrm>
                <a:off x="152402" y="2185437"/>
                <a:ext cx="6839758" cy="6047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4</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i="1">
                              <a:latin typeface="Cambria Math" panose="02040503050406030204" pitchFamily="18" charset="0"/>
                            </a:rPr>
                            <m:t>15</m:t>
                          </m:r>
                        </m:den>
                      </m:f>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𝐻</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i="1">
                                  <a:latin typeface="Cambria Math" panose="02040503050406030204" pitchFamily="18" charset="0"/>
                                </a:rPr>
                                <m:t>1</m:t>
                              </m:r>
                            </m:sub>
                          </m:sSub>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6</m:t>
                          </m:r>
                        </m:num>
                        <m:den>
                          <m:r>
                            <a:rPr lang="en-US" altLang="zh-CN" sz="2000" i="1">
                              <a:latin typeface="Cambria Math" panose="02040503050406030204" pitchFamily="18" charset="0"/>
                            </a:rPr>
                            <m:t>15</m:t>
                          </m:r>
                        </m:den>
                      </m:f>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2</m:t>
                              </m:r>
                            </m:sub>
                          </m:sSub>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i="1">
                              <a:latin typeface="Cambria Math" panose="02040503050406030204" pitchFamily="18" charset="0"/>
                            </a:rPr>
                            <m:t>15</m:t>
                          </m:r>
                        </m:den>
                      </m:f>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2</m:t>
                              </m:r>
                            </m:sub>
                          </m:sSub>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13" name="文本框 12">
                <a:extLst>
                  <a:ext uri="{FF2B5EF4-FFF2-40B4-BE49-F238E27FC236}">
                    <a16:creationId xmlns:a16="http://schemas.microsoft.com/office/drawing/2014/main" id="{47B1E00B-14FF-3D41-7D1F-082ABD130111}"/>
                  </a:ext>
                </a:extLst>
              </p:cNvPr>
              <p:cNvSpPr txBox="1">
                <a:spLocks noRot="1" noChangeAspect="1" noMove="1" noResize="1" noEditPoints="1" noAdjustHandles="1" noChangeArrowheads="1" noChangeShapeType="1" noTextEdit="1"/>
              </p:cNvSpPr>
              <p:nvPr/>
            </p:nvSpPr>
            <p:spPr>
              <a:xfrm>
                <a:off x="152402" y="2185437"/>
                <a:ext cx="6839758" cy="60471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0F28D3D-F5F7-42A3-60B7-029454115D43}"/>
                  </a:ext>
                </a:extLst>
              </p:cNvPr>
              <p:cNvSpPr txBox="1"/>
              <p:nvPr/>
            </p:nvSpPr>
            <p:spPr>
              <a:xfrm>
                <a:off x="798622" y="3002041"/>
                <a:ext cx="5629887" cy="528863"/>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4</m:t>
                            </m:r>
                          </m:sub>
                        </m:sSub>
                        <m:r>
                          <a:rPr lang="en-US" altLang="zh-CN" sz="2000" i="1">
                            <a:latin typeface="Cambria Math" panose="02040503050406030204" pitchFamily="18" charset="0"/>
                          </a:rPr>
                          <m:t>=</m:t>
                        </m:r>
                        <m:r>
                          <a:rPr lang="zh-CN" altLang="en-US" sz="2000" i="1">
                            <a:latin typeface="Cambria Math" panose="02040503050406030204" pitchFamily="18" charset="0"/>
                          </a:rPr>
                          <m:t>一般</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5</m:t>
                        </m:r>
                      </m:den>
                    </m:f>
                  </m:oMath>
                </a14:m>
                <a:r>
                  <a:rPr lang="en-US" altLang="zh-CN" sz="2000" dirty="0"/>
                  <a:t> </a:t>
                </a:r>
                <a14:m>
                  <m:oMath xmlns:m="http://schemas.openxmlformats.org/officeDocument/2006/math">
                    <m:r>
                      <a:rPr lang="en-US" altLang="zh-CN" sz="200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b="0" i="1" smtClean="0">
                            <a:latin typeface="Cambria Math" panose="02040503050406030204" pitchFamily="18" charset="0"/>
                          </a:rPr>
                          <m:t>5</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4</m:t>
                            </m:r>
                          </m:e>
                        </m:d>
                      </m:num>
                      <m:den>
                        <m:r>
                          <a:rPr lang="en-US" altLang="zh-CN" sz="2000" b="0" i="1" smtClean="0">
                            <a:latin typeface="Cambria Math" panose="02040503050406030204" pitchFamily="18" charset="0"/>
                          </a:rPr>
                          <m:t>5</m:t>
                        </m:r>
                      </m:den>
                    </m:f>
                  </m:oMath>
                </a14:m>
                <a:endParaRPr lang="zh-CN" altLang="en-US" sz="2000" dirty="0"/>
              </a:p>
            </p:txBody>
          </p:sp>
        </mc:Choice>
        <mc:Fallback xmlns="">
          <p:sp>
            <p:nvSpPr>
              <p:cNvPr id="14" name="文本框 13">
                <a:extLst>
                  <a:ext uri="{FF2B5EF4-FFF2-40B4-BE49-F238E27FC236}">
                    <a16:creationId xmlns:a16="http://schemas.microsoft.com/office/drawing/2014/main" id="{60F28D3D-F5F7-42A3-60B7-029454115D43}"/>
                  </a:ext>
                </a:extLst>
              </p:cNvPr>
              <p:cNvSpPr txBox="1">
                <a:spLocks noRot="1" noChangeAspect="1" noMove="1" noResize="1" noEditPoints="1" noAdjustHandles="1" noChangeArrowheads="1" noChangeShapeType="1" noTextEdit="1"/>
              </p:cNvSpPr>
              <p:nvPr/>
            </p:nvSpPr>
            <p:spPr>
              <a:xfrm>
                <a:off x="798622" y="3002041"/>
                <a:ext cx="5629887" cy="528863"/>
              </a:xfrm>
              <a:prstGeom prst="rect">
                <a:avLst/>
              </a:prstGeom>
              <a:blipFill>
                <a:blip r:embed="rId5"/>
                <a:stretch>
                  <a:fillRect b="-2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01ED35A-BFC7-D95F-95A0-E14A9894D118}"/>
                  </a:ext>
                </a:extLst>
              </p:cNvPr>
              <p:cNvSpPr txBox="1"/>
              <p:nvPr/>
            </p:nvSpPr>
            <p:spPr>
              <a:xfrm>
                <a:off x="819436" y="3862515"/>
                <a:ext cx="5629887" cy="529504"/>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好</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b="0" i="1" smtClean="0">
                            <a:latin typeface="Cambria Math" panose="02040503050406030204" pitchFamily="18" charset="0"/>
                          </a:rPr>
                          <m:t>6</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4</m:t>
                            </m:r>
                          </m:e>
                        </m:d>
                      </m:num>
                      <m:den>
                        <m:r>
                          <a:rPr lang="en-US" altLang="zh-CN" sz="2000" b="0" i="1" smtClean="0">
                            <a:latin typeface="Cambria Math" panose="02040503050406030204" pitchFamily="18" charset="0"/>
                          </a:rPr>
                          <m:t>6</m:t>
                        </m:r>
                      </m:den>
                    </m:f>
                  </m:oMath>
                </a14:m>
                <a:r>
                  <a:rPr lang="en-US" altLang="zh-CN" sz="2000" dirty="0"/>
                  <a:t> </a:t>
                </a:r>
                <a14:m>
                  <m:oMath xmlns:m="http://schemas.openxmlformats.org/officeDocument/2006/math">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6</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6</m:t>
                        </m:r>
                      </m:den>
                    </m:f>
                  </m:oMath>
                </a14:m>
                <a:endParaRPr lang="zh-CN" altLang="en-US" sz="2000" dirty="0"/>
              </a:p>
            </p:txBody>
          </p:sp>
        </mc:Choice>
        <mc:Fallback xmlns="">
          <p:sp>
            <p:nvSpPr>
              <p:cNvPr id="15" name="文本框 14">
                <a:extLst>
                  <a:ext uri="{FF2B5EF4-FFF2-40B4-BE49-F238E27FC236}">
                    <a16:creationId xmlns:a16="http://schemas.microsoft.com/office/drawing/2014/main" id="{101ED35A-BFC7-D95F-95A0-E14A9894D118}"/>
                  </a:ext>
                </a:extLst>
              </p:cNvPr>
              <p:cNvSpPr txBox="1">
                <a:spLocks noRot="1" noChangeAspect="1" noMove="1" noResize="1" noEditPoints="1" noAdjustHandles="1" noChangeArrowheads="1" noChangeShapeType="1" noTextEdit="1"/>
              </p:cNvSpPr>
              <p:nvPr/>
            </p:nvSpPr>
            <p:spPr>
              <a:xfrm>
                <a:off x="819436" y="3862515"/>
                <a:ext cx="5629887" cy="5295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43FD081-22E3-0323-CD1C-134C268BF282}"/>
                  </a:ext>
                </a:extLst>
              </p:cNvPr>
              <p:cNvSpPr txBox="1"/>
              <p:nvPr/>
            </p:nvSpPr>
            <p:spPr>
              <a:xfrm>
                <a:off x="152402" y="5930595"/>
                <a:ext cx="1965923" cy="3078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3</m:t>
                              </m:r>
                            </m:sub>
                          </m:sSub>
                        </m:e>
                      </m:d>
                      <m:r>
                        <a:rPr lang="en-US" altLang="zh-CN" sz="2000" b="0" i="1" smtClean="0">
                          <a:latin typeface="Cambria Math" panose="02040503050406030204" pitchFamily="18" charset="0"/>
                        </a:rPr>
                        <m:t>=0.363</m:t>
                      </m:r>
                    </m:oMath>
                  </m:oMathPara>
                </a14:m>
                <a:br>
                  <a:rPr lang="zh-CN" altLang="en-US" sz="2000" dirty="0"/>
                </a:br>
                <a:endParaRPr lang="zh-CN" altLang="en-US" sz="2000" dirty="0"/>
              </a:p>
            </p:txBody>
          </p:sp>
        </mc:Choice>
        <mc:Fallback xmlns="">
          <p:sp>
            <p:nvSpPr>
              <p:cNvPr id="18" name="文本框 17">
                <a:extLst>
                  <a:ext uri="{FF2B5EF4-FFF2-40B4-BE49-F238E27FC236}">
                    <a16:creationId xmlns:a16="http://schemas.microsoft.com/office/drawing/2014/main" id="{F43FD081-22E3-0323-CD1C-134C268BF282}"/>
                  </a:ext>
                </a:extLst>
              </p:cNvPr>
              <p:cNvSpPr txBox="1">
                <a:spLocks noRot="1" noChangeAspect="1" noMove="1" noResize="1" noEditPoints="1" noAdjustHandles="1" noChangeArrowheads="1" noChangeShapeType="1" noTextEdit="1"/>
              </p:cNvSpPr>
              <p:nvPr/>
            </p:nvSpPr>
            <p:spPr>
              <a:xfrm>
                <a:off x="152402" y="5930595"/>
                <a:ext cx="1965923" cy="307841"/>
              </a:xfrm>
              <a:prstGeom prst="rect">
                <a:avLst/>
              </a:prstGeom>
              <a:blipFill>
                <a:blip r:embed="rId7"/>
                <a:stretch>
                  <a:fillRect l="-2484" r="-2174"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D1D9F06-9486-BCBC-2013-50589D243093}"/>
                  </a:ext>
                </a:extLst>
              </p:cNvPr>
              <p:cNvSpPr txBox="1"/>
              <p:nvPr/>
            </p:nvSpPr>
            <p:spPr>
              <a:xfrm>
                <a:off x="819435" y="4668836"/>
                <a:ext cx="5629887" cy="529504"/>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非常好</m:t>
                        </m:r>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b="0" i="1" smtClean="0">
                            <a:latin typeface="Cambria Math" panose="02040503050406030204" pitchFamily="18" charset="0"/>
                          </a:rPr>
                          <m:t>4</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d>
                          <m:dPr>
                            <m:begChr m:val=""/>
                            <m:endChr m:val=""/>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4</m:t>
                            </m:r>
                          </m:e>
                        </m:d>
                      </m:num>
                      <m:den>
                        <m:r>
                          <a:rPr lang="en-US" altLang="zh-CN" sz="2000" b="0" i="1" smtClean="0">
                            <a:latin typeface="Cambria Math" panose="02040503050406030204" pitchFamily="18" charset="0"/>
                          </a:rPr>
                          <m:t>4</m:t>
                        </m:r>
                      </m:den>
                    </m:f>
                  </m:oMath>
                </a14:m>
                <a:r>
                  <a:rPr lang="en-US" altLang="zh-CN" sz="2000" dirty="0"/>
                  <a:t> </a:t>
                </a:r>
                <a14:m>
                  <m:oMath xmlns:m="http://schemas.openxmlformats.org/officeDocument/2006/math">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0</m:t>
                        </m:r>
                      </m:num>
                      <m:den>
                        <m:r>
                          <a:rPr lang="en-US" altLang="zh-CN" sz="2000" b="0" i="1" smtClean="0">
                            <a:latin typeface="Cambria Math" panose="02040503050406030204" pitchFamily="18" charset="0"/>
                          </a:rPr>
                          <m:t>4</m:t>
                        </m:r>
                      </m:den>
                    </m:f>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Sub>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0</m:t>
                        </m:r>
                      </m:num>
                      <m:den>
                        <m:r>
                          <a:rPr lang="en-US" altLang="zh-CN" sz="2000" b="0" i="1" smtClean="0">
                            <a:latin typeface="Cambria Math" panose="02040503050406030204" pitchFamily="18" charset="0"/>
                          </a:rPr>
                          <m:t>4</m:t>
                        </m:r>
                      </m:den>
                    </m:f>
                  </m:oMath>
                </a14:m>
                <a:endParaRPr lang="zh-CN" altLang="en-US" sz="2000" dirty="0"/>
              </a:p>
            </p:txBody>
          </p:sp>
        </mc:Choice>
        <mc:Fallback xmlns="">
          <p:sp>
            <p:nvSpPr>
              <p:cNvPr id="3" name="文本框 2">
                <a:extLst>
                  <a:ext uri="{FF2B5EF4-FFF2-40B4-BE49-F238E27FC236}">
                    <a16:creationId xmlns:a16="http://schemas.microsoft.com/office/drawing/2014/main" id="{8D1D9F06-9486-BCBC-2013-50589D243093}"/>
                  </a:ext>
                </a:extLst>
              </p:cNvPr>
              <p:cNvSpPr txBox="1">
                <a:spLocks noRot="1" noChangeAspect="1" noMove="1" noResize="1" noEditPoints="1" noAdjustHandles="1" noChangeArrowheads="1" noChangeShapeType="1" noTextEdit="1"/>
              </p:cNvSpPr>
              <p:nvPr/>
            </p:nvSpPr>
            <p:spPr>
              <a:xfrm>
                <a:off x="819435" y="4668836"/>
                <a:ext cx="5629887" cy="529504"/>
              </a:xfrm>
              <a:prstGeom prst="rect">
                <a:avLst/>
              </a:prstGeom>
              <a:blipFill>
                <a:blip r:embed="rId8"/>
                <a:stretch>
                  <a:fillRect b="-11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83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graphicFrame>
        <p:nvGraphicFramePr>
          <p:cNvPr id="16" name="表格 15"/>
          <p:cNvGraphicFramePr>
            <a:graphicFrameLocks noGrp="1"/>
          </p:cNvGraphicFramePr>
          <p:nvPr>
            <p:custDataLst>
              <p:tags r:id="rId1"/>
            </p:custDataLst>
          </p:nvPr>
        </p:nvGraphicFramePr>
        <p:xfrm>
          <a:off x="7349836" y="1233054"/>
          <a:ext cx="4689762" cy="5527968"/>
        </p:xfrm>
        <a:graphic>
          <a:graphicData uri="http://schemas.openxmlformats.org/drawingml/2006/table">
            <a:tbl>
              <a:tblPr>
                <a:tableStyleId>{5DA37D80-6434-44D0-A028-1B22A696006F}</a:tableStyleId>
              </a:tblPr>
              <a:tblGrid>
                <a:gridCol w="640604">
                  <a:extLst>
                    <a:ext uri="{9D8B030D-6E8A-4147-A177-3AD203B41FA5}">
                      <a16:colId xmlns:a16="http://schemas.microsoft.com/office/drawing/2014/main" val="20000"/>
                    </a:ext>
                  </a:extLst>
                </a:gridCol>
                <a:gridCol w="1064206">
                  <a:extLst>
                    <a:ext uri="{9D8B030D-6E8A-4147-A177-3AD203B41FA5}">
                      <a16:colId xmlns:a16="http://schemas.microsoft.com/office/drawing/2014/main" val="20001"/>
                    </a:ext>
                  </a:extLst>
                </a:gridCol>
                <a:gridCol w="781583">
                  <a:extLst>
                    <a:ext uri="{9D8B030D-6E8A-4147-A177-3AD203B41FA5}">
                      <a16:colId xmlns:a16="http://schemas.microsoft.com/office/drawing/2014/main" val="20002"/>
                    </a:ext>
                  </a:extLst>
                </a:gridCol>
                <a:gridCol w="858270">
                  <a:extLst>
                    <a:ext uri="{9D8B030D-6E8A-4147-A177-3AD203B41FA5}">
                      <a16:colId xmlns:a16="http://schemas.microsoft.com/office/drawing/2014/main" val="20003"/>
                    </a:ext>
                  </a:extLst>
                </a:gridCol>
                <a:gridCol w="795405">
                  <a:extLst>
                    <a:ext uri="{9D8B030D-6E8A-4147-A177-3AD203B41FA5}">
                      <a16:colId xmlns:a16="http://schemas.microsoft.com/office/drawing/2014/main" val="20004"/>
                    </a:ext>
                  </a:extLst>
                </a:gridCol>
                <a:gridCol w="549694">
                  <a:extLst>
                    <a:ext uri="{9D8B030D-6E8A-4147-A177-3AD203B41FA5}">
                      <a16:colId xmlns:a16="http://schemas.microsoft.com/office/drawing/2014/main" val="20005"/>
                    </a:ext>
                  </a:extLst>
                </a:gridCol>
              </a:tblGrid>
              <a:tr h="345498">
                <a:tc>
                  <a:txBody>
                    <a:bodyPr/>
                    <a:lstStyle/>
                    <a:p>
                      <a:pPr algn="ctr" latinLnBrk="1"/>
                      <a:endParaRPr lang="en-US" altLang="zh-CN" sz="1400" b="1" dirty="0">
                        <a:solidFill>
                          <a:schemeClr val="bg1"/>
                        </a:solidFill>
                        <a:effectLst/>
                        <a:latin typeface="+mj-ea"/>
                        <a:ea typeface="+mj-ea"/>
                      </a:endParaRP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年龄</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有工作</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有房子</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信用</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345498">
                <a:tc>
                  <a:txBody>
                    <a:bodyPr/>
                    <a:lstStyle/>
                    <a:p>
                      <a:pPr algn="ctr" latinLnBrk="1"/>
                      <a:r>
                        <a:rPr lang="en-US" altLang="zh-CN" sz="1400" b="1" dirty="0">
                          <a:solidFill>
                            <a:schemeClr val="bg1"/>
                          </a:solidFill>
                          <a:effectLst/>
                          <a:latin typeface="+mj-ea"/>
                          <a:ea typeface="+mj-ea"/>
                        </a:rPr>
                        <a:t>0</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345498">
                <a:tc>
                  <a:txBody>
                    <a:bodyPr/>
                    <a:lstStyle/>
                    <a:p>
                      <a:pPr algn="ctr" latinLnBrk="1"/>
                      <a:r>
                        <a:rPr lang="en-US" altLang="zh-CN" sz="1400" b="1">
                          <a:solidFill>
                            <a:schemeClr val="bg1"/>
                          </a:solidFill>
                          <a:effectLst/>
                          <a:latin typeface="+mj-ea"/>
                          <a:ea typeface="+mj-ea"/>
                        </a:rPr>
                        <a:t>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345498">
                <a:tc>
                  <a:txBody>
                    <a:bodyPr/>
                    <a:lstStyle/>
                    <a:p>
                      <a:pPr algn="ctr" latinLnBrk="1"/>
                      <a:r>
                        <a:rPr lang="en-US" altLang="zh-CN" sz="1400" b="1">
                          <a:solidFill>
                            <a:schemeClr val="bg1"/>
                          </a:solidFill>
                          <a:effectLst/>
                          <a:latin typeface="+mj-ea"/>
                          <a:ea typeface="+mj-ea"/>
                        </a:rPr>
                        <a:t>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345498">
                <a:tc>
                  <a:txBody>
                    <a:bodyPr/>
                    <a:lstStyle/>
                    <a:p>
                      <a:pPr algn="ctr" latinLnBrk="1"/>
                      <a:r>
                        <a:rPr lang="en-US" altLang="zh-CN" sz="1400" b="1">
                          <a:solidFill>
                            <a:schemeClr val="bg1"/>
                          </a:solidFill>
                          <a:effectLst/>
                          <a:latin typeface="+mj-ea"/>
                          <a:ea typeface="+mj-ea"/>
                        </a:rPr>
                        <a:t>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345498">
                <a:tc>
                  <a:txBody>
                    <a:bodyPr/>
                    <a:lstStyle/>
                    <a:p>
                      <a:pPr algn="ctr" latinLnBrk="1"/>
                      <a:r>
                        <a:rPr lang="en-US" altLang="zh-CN" sz="1400" b="1">
                          <a:solidFill>
                            <a:schemeClr val="bg1"/>
                          </a:solidFill>
                          <a:effectLst/>
                          <a:latin typeface="+mj-ea"/>
                          <a:ea typeface="+mj-ea"/>
                        </a:rPr>
                        <a:t>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青年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345498">
                <a:tc>
                  <a:txBody>
                    <a:bodyPr/>
                    <a:lstStyle/>
                    <a:p>
                      <a:pPr algn="ctr" latinLnBrk="1"/>
                      <a:r>
                        <a:rPr lang="en-US" altLang="zh-CN" sz="1400" b="1">
                          <a:solidFill>
                            <a:schemeClr val="bg1"/>
                          </a:solidFill>
                          <a:effectLst/>
                          <a:latin typeface="+mj-ea"/>
                          <a:ea typeface="+mj-ea"/>
                        </a:rPr>
                        <a:t>5</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345498">
                <a:tc>
                  <a:txBody>
                    <a:bodyPr/>
                    <a:lstStyle/>
                    <a:p>
                      <a:pPr algn="ctr" latinLnBrk="1"/>
                      <a:r>
                        <a:rPr lang="en-US" altLang="zh-CN" sz="1400" b="1">
                          <a:solidFill>
                            <a:schemeClr val="bg1"/>
                          </a:solidFill>
                          <a:effectLst/>
                          <a:latin typeface="+mj-ea"/>
                          <a:ea typeface="+mj-ea"/>
                        </a:rPr>
                        <a:t>6</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345498">
                <a:tc>
                  <a:txBody>
                    <a:bodyPr/>
                    <a:lstStyle/>
                    <a:p>
                      <a:pPr algn="ctr" latinLnBrk="1"/>
                      <a:r>
                        <a:rPr lang="en-US" altLang="zh-CN" sz="1400" b="1">
                          <a:solidFill>
                            <a:schemeClr val="bg1"/>
                          </a:solidFill>
                          <a:effectLst/>
                          <a:latin typeface="+mj-ea"/>
                          <a:ea typeface="+mj-ea"/>
                        </a:rPr>
                        <a:t>7</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345498">
                <a:tc>
                  <a:txBody>
                    <a:bodyPr/>
                    <a:lstStyle/>
                    <a:p>
                      <a:pPr algn="ctr" latinLnBrk="1"/>
                      <a:r>
                        <a:rPr lang="en-US" altLang="zh-CN" sz="1400" b="1">
                          <a:solidFill>
                            <a:schemeClr val="bg1"/>
                          </a:solidFill>
                          <a:effectLst/>
                          <a:latin typeface="+mj-ea"/>
                          <a:ea typeface="+mj-ea"/>
                        </a:rPr>
                        <a:t>8</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345498">
                <a:tc>
                  <a:txBody>
                    <a:bodyPr/>
                    <a:lstStyle/>
                    <a:p>
                      <a:pPr algn="ctr" latinLnBrk="1"/>
                      <a:r>
                        <a:rPr lang="en-US" altLang="zh-CN" sz="1400" b="1">
                          <a:solidFill>
                            <a:schemeClr val="bg1"/>
                          </a:solidFill>
                          <a:effectLst/>
                          <a:latin typeface="+mj-ea"/>
                          <a:ea typeface="+mj-ea"/>
                        </a:rPr>
                        <a:t>9</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中年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345498">
                <a:tc>
                  <a:txBody>
                    <a:bodyPr/>
                    <a:lstStyle/>
                    <a:p>
                      <a:pPr algn="ctr" latinLnBrk="1"/>
                      <a:r>
                        <a:rPr lang="en-US" altLang="zh-CN" sz="1400" b="1">
                          <a:solidFill>
                            <a:schemeClr val="bg1"/>
                          </a:solidFill>
                          <a:effectLst/>
                          <a:latin typeface="+mj-ea"/>
                          <a:ea typeface="+mj-ea"/>
                        </a:rPr>
                        <a:t>10</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345498">
                <a:tc>
                  <a:txBody>
                    <a:bodyPr/>
                    <a:lstStyle/>
                    <a:p>
                      <a:pPr algn="ctr" latinLnBrk="1"/>
                      <a:r>
                        <a:rPr lang="en-US" altLang="zh-CN" sz="1400" b="1">
                          <a:solidFill>
                            <a:schemeClr val="bg1"/>
                          </a:solidFill>
                          <a:effectLst/>
                          <a:latin typeface="+mj-ea"/>
                          <a:ea typeface="+mj-ea"/>
                        </a:rPr>
                        <a:t>11</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345498">
                <a:tc>
                  <a:txBody>
                    <a:bodyPr/>
                    <a:lstStyle/>
                    <a:p>
                      <a:pPr algn="ctr" latinLnBrk="1"/>
                      <a:r>
                        <a:rPr lang="en-US" altLang="zh-CN" sz="1400" b="1">
                          <a:solidFill>
                            <a:schemeClr val="bg1"/>
                          </a:solidFill>
                          <a:effectLst/>
                          <a:latin typeface="+mj-ea"/>
                          <a:ea typeface="+mj-ea"/>
                        </a:rPr>
                        <a:t>12</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345498">
                <a:tc>
                  <a:txBody>
                    <a:bodyPr/>
                    <a:lstStyle/>
                    <a:p>
                      <a:pPr algn="ctr" latinLnBrk="1"/>
                      <a:r>
                        <a:rPr lang="en-US" altLang="zh-CN" sz="1400" b="1">
                          <a:solidFill>
                            <a:schemeClr val="bg1"/>
                          </a:solidFill>
                          <a:effectLst/>
                          <a:latin typeface="+mj-ea"/>
                          <a:ea typeface="+mj-ea"/>
                        </a:rPr>
                        <a:t>13</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非常好</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345498">
                <a:tc>
                  <a:txBody>
                    <a:bodyPr/>
                    <a:lstStyle/>
                    <a:p>
                      <a:pPr algn="ctr" latinLnBrk="1"/>
                      <a:r>
                        <a:rPr lang="en-US" altLang="zh-CN" sz="1400" b="1">
                          <a:solidFill>
                            <a:schemeClr val="bg1"/>
                          </a:solidFill>
                          <a:effectLst/>
                          <a:latin typeface="+mj-ea"/>
                          <a:ea typeface="+mj-ea"/>
                        </a:rPr>
                        <a:t>14</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老年</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否</a:t>
                      </a:r>
                    </a:p>
                  </a:txBody>
                  <a:tcPr marL="48651" marR="48651" marT="24325" marB="24325" anchor="ctr">
                    <a:solidFill>
                      <a:srgbClr val="0070C0"/>
                    </a:solidFill>
                  </a:tcPr>
                </a:tc>
                <a:tc>
                  <a:txBody>
                    <a:bodyPr/>
                    <a:lstStyle/>
                    <a:p>
                      <a:pPr algn="ctr" latinLnBrk="1"/>
                      <a:r>
                        <a:rPr lang="zh-CN" altLang="en-US" sz="1400" b="1">
                          <a:solidFill>
                            <a:schemeClr val="bg1"/>
                          </a:solidFill>
                          <a:effectLst/>
                          <a:latin typeface="+mj-ea"/>
                          <a:ea typeface="+mj-ea"/>
                        </a:rPr>
                        <a:t>一般</a:t>
                      </a:r>
                    </a:p>
                  </a:txBody>
                  <a:tcPr marL="48651" marR="48651" marT="24325" marB="24325" anchor="ctr">
                    <a:solidFill>
                      <a:srgbClr val="0070C0"/>
                    </a:solidFill>
                  </a:tcPr>
                </a:tc>
                <a:tc>
                  <a:txBody>
                    <a:bodyPr/>
                    <a:lstStyle/>
                    <a:p>
                      <a:pPr algn="ctr" latinLnBrk="1"/>
                      <a:r>
                        <a:rPr lang="zh-CN" altLang="en-US" sz="1400" b="1"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3294D06-E552-1AC3-1CA7-D069A7B7CCD3}"/>
                  </a:ext>
                </a:extLst>
              </p:cNvPr>
              <p:cNvSpPr txBox="1"/>
              <p:nvPr/>
            </p:nvSpPr>
            <p:spPr>
              <a:xfrm>
                <a:off x="322103" y="1334039"/>
                <a:ext cx="5531442" cy="6858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𝑅</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e>
                          </m:d>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0.083</m:t>
                          </m:r>
                        </m:num>
                        <m:den>
                          <m:r>
                            <a:rPr lang="en-US" altLang="zh-CN" sz="2000" b="0" i="1" smtClean="0">
                              <a:latin typeface="Cambria Math" panose="02040503050406030204" pitchFamily="18" charset="0"/>
                            </a:rPr>
                            <m:t>1.585</m:t>
                          </m:r>
                        </m:den>
                      </m:f>
                      <m:r>
                        <a:rPr lang="en-US" altLang="zh-CN" sz="2000" b="0" i="1" smtClean="0">
                          <a:latin typeface="Cambria Math" panose="02040503050406030204" pitchFamily="18" charset="0"/>
                        </a:rPr>
                        <m:t>=0.052</m:t>
                      </m:r>
                    </m:oMath>
                  </m:oMathPara>
                </a14:m>
                <a:endParaRPr lang="zh-CN" altLang="en-US" sz="2000" dirty="0"/>
              </a:p>
            </p:txBody>
          </p:sp>
        </mc:Choice>
        <mc:Fallback xmlns="">
          <p:sp>
            <p:nvSpPr>
              <p:cNvPr id="4" name="文本框 3">
                <a:extLst>
                  <a:ext uri="{FF2B5EF4-FFF2-40B4-BE49-F238E27FC236}">
                    <a16:creationId xmlns:a16="http://schemas.microsoft.com/office/drawing/2014/main" id="{33294D06-E552-1AC3-1CA7-D069A7B7CCD3}"/>
                  </a:ext>
                </a:extLst>
              </p:cNvPr>
              <p:cNvSpPr txBox="1">
                <a:spLocks noRot="1" noChangeAspect="1" noMove="1" noResize="1" noEditPoints="1" noAdjustHandles="1" noChangeArrowheads="1" noChangeShapeType="1" noTextEdit="1"/>
              </p:cNvSpPr>
              <p:nvPr/>
            </p:nvSpPr>
            <p:spPr>
              <a:xfrm>
                <a:off x="322103" y="1334039"/>
                <a:ext cx="5531442" cy="68582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5F76970-D713-CA65-B1C9-BEB5FD78D8C1}"/>
                  </a:ext>
                </a:extLst>
              </p:cNvPr>
              <p:cNvSpPr txBox="1"/>
              <p:nvPr/>
            </p:nvSpPr>
            <p:spPr>
              <a:xfrm>
                <a:off x="322103" y="2345421"/>
                <a:ext cx="5531442" cy="6978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𝑅</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2</m:t>
                                  </m:r>
                                </m:sub>
                              </m:sSub>
                            </m:e>
                          </m:d>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2</m:t>
                                  </m:r>
                                </m:sub>
                              </m:sSub>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0.324</m:t>
                          </m:r>
                        </m:num>
                        <m:den>
                          <m:r>
                            <a:rPr lang="en-US" altLang="zh-CN" sz="2000" b="0" i="1" smtClean="0">
                              <a:latin typeface="Cambria Math" panose="02040503050406030204" pitchFamily="18" charset="0"/>
                            </a:rPr>
                            <m:t>0.918</m:t>
                          </m:r>
                        </m:den>
                      </m:f>
                      <m:r>
                        <a:rPr lang="en-US" altLang="zh-CN" sz="2000" b="0" i="1" smtClean="0">
                          <a:latin typeface="Cambria Math" panose="02040503050406030204" pitchFamily="18" charset="0"/>
                        </a:rPr>
                        <m:t>=0.353</m:t>
                      </m:r>
                    </m:oMath>
                  </m:oMathPara>
                </a14:m>
                <a:endParaRPr lang="zh-CN" altLang="en-US" sz="2000" dirty="0"/>
              </a:p>
            </p:txBody>
          </p:sp>
        </mc:Choice>
        <mc:Fallback xmlns="">
          <p:sp>
            <p:nvSpPr>
              <p:cNvPr id="6" name="文本框 5">
                <a:extLst>
                  <a:ext uri="{FF2B5EF4-FFF2-40B4-BE49-F238E27FC236}">
                    <a16:creationId xmlns:a16="http://schemas.microsoft.com/office/drawing/2014/main" id="{75F76970-D713-CA65-B1C9-BEB5FD78D8C1}"/>
                  </a:ext>
                </a:extLst>
              </p:cNvPr>
              <p:cNvSpPr txBox="1">
                <a:spLocks noRot="1" noChangeAspect="1" noMove="1" noResize="1" noEditPoints="1" noAdjustHandles="1" noChangeArrowheads="1" noChangeShapeType="1" noTextEdit="1"/>
              </p:cNvSpPr>
              <p:nvPr/>
            </p:nvSpPr>
            <p:spPr>
              <a:xfrm>
                <a:off x="322103" y="2345421"/>
                <a:ext cx="5531442" cy="6978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C36031A-2917-B6D9-E3BC-C09874D68531}"/>
                  </a:ext>
                </a:extLst>
              </p:cNvPr>
              <p:cNvSpPr txBox="1"/>
              <p:nvPr/>
            </p:nvSpPr>
            <p:spPr>
              <a:xfrm>
                <a:off x="322103" y="3592330"/>
                <a:ext cx="5531442" cy="6978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𝑅</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3</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3</m:t>
                                  </m:r>
                                </m:sub>
                              </m:sSub>
                            </m:e>
                          </m:d>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3</m:t>
                                  </m:r>
                                </m:sub>
                              </m:sSub>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0.420</m:t>
                          </m:r>
                        </m:num>
                        <m:den>
                          <m:r>
                            <a:rPr lang="en-US" altLang="zh-CN" sz="2000" b="0" i="1" smtClean="0">
                              <a:latin typeface="Cambria Math" panose="02040503050406030204" pitchFamily="18" charset="0"/>
                            </a:rPr>
                            <m:t>0.971</m:t>
                          </m:r>
                        </m:den>
                      </m:f>
                      <m:r>
                        <a:rPr lang="en-US" altLang="zh-CN" sz="2000" b="0" i="1" smtClean="0">
                          <a:latin typeface="Cambria Math" panose="02040503050406030204" pitchFamily="18" charset="0"/>
                        </a:rPr>
                        <m:t>=0.433</m:t>
                      </m:r>
                    </m:oMath>
                  </m:oMathPara>
                </a14:m>
                <a:endParaRPr lang="zh-CN" altLang="en-US" sz="2000" dirty="0"/>
              </a:p>
            </p:txBody>
          </p:sp>
        </mc:Choice>
        <mc:Fallback xmlns="">
          <p:sp>
            <p:nvSpPr>
              <p:cNvPr id="7" name="文本框 6">
                <a:extLst>
                  <a:ext uri="{FF2B5EF4-FFF2-40B4-BE49-F238E27FC236}">
                    <a16:creationId xmlns:a16="http://schemas.microsoft.com/office/drawing/2014/main" id="{4C36031A-2917-B6D9-E3BC-C09874D68531}"/>
                  </a:ext>
                </a:extLst>
              </p:cNvPr>
              <p:cNvSpPr txBox="1">
                <a:spLocks noRot="1" noChangeAspect="1" noMove="1" noResize="1" noEditPoints="1" noAdjustHandles="1" noChangeArrowheads="1" noChangeShapeType="1" noTextEdit="1"/>
              </p:cNvSpPr>
              <p:nvPr/>
            </p:nvSpPr>
            <p:spPr>
              <a:xfrm>
                <a:off x="322103" y="3592330"/>
                <a:ext cx="5531442" cy="6978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AE1296D-1103-3659-45CA-C71FE3231E06}"/>
                  </a:ext>
                </a:extLst>
              </p:cNvPr>
              <p:cNvSpPr txBox="1"/>
              <p:nvPr/>
            </p:nvSpPr>
            <p:spPr>
              <a:xfrm>
                <a:off x="322103" y="4852425"/>
                <a:ext cx="5531442" cy="6519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𝑅</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4</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4</m:t>
                                  </m:r>
                                </m:sub>
                              </m:sSub>
                            </m:e>
                          </m:d>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0.363</m:t>
                          </m:r>
                        </m:num>
                        <m:den>
                          <m:r>
                            <a:rPr lang="en-US" altLang="zh-CN" sz="2000" b="0" i="1" smtClean="0">
                              <a:latin typeface="Cambria Math" panose="02040503050406030204" pitchFamily="18" charset="0"/>
                            </a:rPr>
                            <m:t>1.800</m:t>
                          </m:r>
                        </m:den>
                      </m:f>
                      <m:r>
                        <a:rPr lang="en-US" altLang="zh-CN" sz="2000" b="0" i="1" smtClean="0">
                          <a:latin typeface="Cambria Math" panose="02040503050406030204" pitchFamily="18" charset="0"/>
                        </a:rPr>
                        <m:t>=0.202</m:t>
                      </m:r>
                    </m:oMath>
                  </m:oMathPara>
                </a14:m>
                <a:endParaRPr lang="zh-CN" altLang="en-US" sz="2000" dirty="0"/>
              </a:p>
            </p:txBody>
          </p:sp>
        </mc:Choice>
        <mc:Fallback xmlns="">
          <p:sp>
            <p:nvSpPr>
              <p:cNvPr id="8" name="文本框 7">
                <a:extLst>
                  <a:ext uri="{FF2B5EF4-FFF2-40B4-BE49-F238E27FC236}">
                    <a16:creationId xmlns:a16="http://schemas.microsoft.com/office/drawing/2014/main" id="{AAE1296D-1103-3659-45CA-C71FE3231E06}"/>
                  </a:ext>
                </a:extLst>
              </p:cNvPr>
              <p:cNvSpPr txBox="1">
                <a:spLocks noRot="1" noChangeAspect="1" noMove="1" noResize="1" noEditPoints="1" noAdjustHandles="1" noChangeArrowheads="1" noChangeShapeType="1" noTextEdit="1"/>
              </p:cNvSpPr>
              <p:nvPr/>
            </p:nvSpPr>
            <p:spPr>
              <a:xfrm>
                <a:off x="322103" y="4852425"/>
                <a:ext cx="5531442" cy="651910"/>
              </a:xfrm>
              <a:prstGeom prst="rect">
                <a:avLst/>
              </a:prstGeom>
              <a:blipFill>
                <a:blip r:embed="rId6"/>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E37D2634-3453-C5D5-70C1-3E665FF67CE4}"/>
              </a:ext>
            </a:extLst>
          </p:cNvPr>
          <p:cNvSpPr/>
          <p:nvPr/>
        </p:nvSpPr>
        <p:spPr>
          <a:xfrm>
            <a:off x="668338" y="3429000"/>
            <a:ext cx="4956607" cy="103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41ECB41-B13A-D385-4896-9222A901A75B}"/>
                  </a:ext>
                </a:extLst>
              </p:cNvPr>
              <p:cNvSpPr txBox="1"/>
              <p:nvPr/>
            </p:nvSpPr>
            <p:spPr>
              <a:xfrm>
                <a:off x="391391" y="5722066"/>
                <a:ext cx="6096000" cy="830997"/>
              </a:xfrm>
              <a:prstGeom prst="rect">
                <a:avLst/>
              </a:prstGeom>
              <a:noFill/>
            </p:spPr>
            <p:txBody>
              <a:bodyPr wrap="square">
                <a:spAutoFit/>
              </a:bodyPr>
              <a:lstStyle/>
              <a:p>
                <a:r>
                  <a:rPr lang="zh-CN" altLang="en-US" b="0" i="0" dirty="0">
                    <a:solidFill>
                      <a:srgbClr val="121212"/>
                    </a:solidFill>
                    <a:effectLst/>
                    <a:latin typeface="-apple-system"/>
                  </a:rPr>
                  <a:t>根据最大增益比准则，选择特征</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3</m:t>
                        </m:r>
                      </m:sub>
                    </m:sSub>
                  </m:oMath>
                </a14:m>
                <a:r>
                  <a:rPr lang="zh-CN" altLang="en-US" b="0" i="0" dirty="0">
                    <a:solidFill>
                      <a:srgbClr val="121212"/>
                    </a:solidFill>
                    <a:effectLst/>
                    <a:latin typeface="-apple-system"/>
                  </a:rPr>
                  <a:t>作为根结点的特征</a:t>
                </a:r>
                <a:endParaRPr lang="zh-CN" altLang="en-US" dirty="0"/>
              </a:p>
            </p:txBody>
          </p:sp>
        </mc:Choice>
        <mc:Fallback xmlns="">
          <p:sp>
            <p:nvSpPr>
              <p:cNvPr id="17" name="文本框 16">
                <a:extLst>
                  <a:ext uri="{FF2B5EF4-FFF2-40B4-BE49-F238E27FC236}">
                    <a16:creationId xmlns:a16="http://schemas.microsoft.com/office/drawing/2014/main" id="{B41ECB41-B13A-D385-4896-9222A901A75B}"/>
                  </a:ext>
                </a:extLst>
              </p:cNvPr>
              <p:cNvSpPr txBox="1">
                <a:spLocks noRot="1" noChangeAspect="1" noMove="1" noResize="1" noEditPoints="1" noAdjustHandles="1" noChangeArrowheads="1" noChangeShapeType="1" noTextEdit="1"/>
              </p:cNvSpPr>
              <p:nvPr/>
            </p:nvSpPr>
            <p:spPr>
              <a:xfrm>
                <a:off x="391391" y="5722066"/>
                <a:ext cx="6096000" cy="830997"/>
              </a:xfrm>
              <a:prstGeom prst="rect">
                <a:avLst/>
              </a:prstGeom>
              <a:blipFill>
                <a:blip r:embed="rId7"/>
                <a:stretch>
                  <a:fillRect l="-1500" t="-5882" r="-100"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6185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688" y="1293556"/>
            <a:ext cx="11523662" cy="549101"/>
          </a:xfrm>
        </p:spPr>
        <p:txBody>
          <a:bodyPr/>
          <a:lstStyle/>
          <a:p>
            <a:r>
              <a:rPr lang="en-US" altLang="zh-CN" sz="2000" b="1" dirty="0"/>
              <a:t>C4.5</a:t>
            </a:r>
            <a:r>
              <a:rPr lang="zh-CN" altLang="en-US" sz="2000" b="1" dirty="0"/>
              <a:t>的生成算法</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20" name="文本框 19"/>
              <p:cNvSpPr txBox="1"/>
              <p:nvPr/>
            </p:nvSpPr>
            <p:spPr>
              <a:xfrm>
                <a:off x="293688" y="1662934"/>
                <a:ext cx="11898312" cy="5065746"/>
              </a:xfrm>
              <a:prstGeom prst="rect">
                <a:avLst/>
              </a:prstGeom>
              <a:noFill/>
            </p:spPr>
            <p:txBody>
              <a:bodyPr wrap="square">
                <a:spAutoFit/>
              </a:bodyPr>
              <a:lstStyle/>
              <a:p>
                <a:pPr marL="342900" indent="-342900">
                  <a:lnSpc>
                    <a:spcPct val="150000"/>
                  </a:lnSpc>
                  <a:buFont typeface="Wingdings" panose="05000000000000000000" charset="0"/>
                  <a:buChar char=""/>
                </a:pPr>
                <a:r>
                  <a:rPr lang="zh-CN" altLang="en-US" sz="2000" b="0" i="0" dirty="0">
                    <a:effectLst/>
                    <a:latin typeface="微软雅黑" panose="020B0503020204020204" pitchFamily="34" charset="-122"/>
                    <a:cs typeface="微软雅黑" panose="020B0503020204020204" pitchFamily="34" charset="-122"/>
                  </a:rPr>
                  <a:t>输入：训练数据集</a:t>
                </a:r>
                <a:r>
                  <a:rPr lang="en-US" altLang="zh-CN" sz="2000" b="0" i="0" dirty="0">
                    <a:effectLst/>
                    <a:latin typeface="微软雅黑" panose="020B0503020204020204" pitchFamily="34" charset="-122"/>
                    <a:cs typeface="微软雅黑" panose="020B0503020204020204" pitchFamily="34" charset="-122"/>
                  </a:rPr>
                  <a:t>D</a:t>
                </a:r>
                <a:r>
                  <a:rPr lang="zh-CN" altLang="en-US" sz="2000" b="0" i="0" dirty="0">
                    <a:effectLst/>
                    <a:latin typeface="微软雅黑" panose="020B0503020204020204" pitchFamily="34" charset="-122"/>
                    <a:cs typeface="微软雅黑" panose="020B0503020204020204" pitchFamily="34" charset="-122"/>
                  </a:rPr>
                  <a:t>，特征集</a:t>
                </a:r>
                <a:r>
                  <a:rPr lang="en-US" altLang="zh-CN" sz="2000" b="0" i="0" dirty="0">
                    <a:effectLst/>
                    <a:latin typeface="微软雅黑" panose="020B0503020204020204" pitchFamily="34" charset="-122"/>
                    <a:cs typeface="微软雅黑" panose="020B0503020204020204" pitchFamily="34" charset="-122"/>
                  </a:rPr>
                  <a:t>A</a:t>
                </a:r>
                <a:r>
                  <a:rPr lang="zh-CN" altLang="en-US" sz="2000" b="0" i="0" dirty="0">
                    <a:effectLst/>
                    <a:latin typeface="微软雅黑" panose="020B0503020204020204" pitchFamily="34" charset="-122"/>
                    <a:cs typeface="微软雅黑" panose="020B0503020204020204" pitchFamily="34" charset="-122"/>
                  </a:rPr>
                  <a:t>阈值</a:t>
                </a:r>
                <a14:m>
                  <m:oMath xmlns:m="http://schemas.openxmlformats.org/officeDocument/2006/math">
                    <m:r>
                      <a:rPr lang="zh-CN" altLang="en-US" sz="2000" b="0" i="1" smtClean="0">
                        <a:effectLst/>
                        <a:latin typeface="Cambria Math" panose="02040503050406030204" pitchFamily="18" charset="0"/>
                        <a:cs typeface="微软雅黑" panose="020B0503020204020204" pitchFamily="34" charset="-122"/>
                      </a:rPr>
                      <m:t>𝜀</m:t>
                    </m:r>
                  </m:oMath>
                </a14:m>
                <a:r>
                  <a:rPr lang="zh-CN" altLang="en-US" sz="2000" b="0" i="0" dirty="0">
                    <a:effectLst/>
                    <a:latin typeface="微软雅黑" panose="020B0503020204020204" pitchFamily="34" charset="-122"/>
                    <a:cs typeface="微软雅黑" panose="020B0503020204020204" pitchFamily="34" charset="-122"/>
                  </a:rPr>
                  <a:t>。</a:t>
                </a:r>
                <a:endParaRPr lang="en-US" altLang="zh-CN" sz="2000" b="0" i="0" dirty="0">
                  <a:effectLst/>
                  <a:latin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charset="0"/>
                  <a:buChar char=""/>
                </a:pPr>
                <a:r>
                  <a:rPr lang="zh-CN" altLang="en-US" sz="2000" b="0" i="0" dirty="0">
                    <a:effectLst/>
                    <a:latin typeface="微软雅黑" panose="020B0503020204020204" pitchFamily="34" charset="-122"/>
                    <a:ea typeface="微软雅黑" panose="020B0503020204020204" pitchFamily="34" charset="-122"/>
                    <a:cs typeface="微软雅黑" panose="020B0503020204020204" pitchFamily="34" charset="-122"/>
                  </a:rPr>
                  <a:t>输出：决策树</a:t>
                </a:r>
                <a:r>
                  <a:rPr lang="en-US" altLang="zh-CN" sz="2000" b="0" i="0" dirty="0">
                    <a:effectLst/>
                    <a:latin typeface="微软雅黑" panose="020B0503020204020204" pitchFamily="34" charset="-122"/>
                    <a:ea typeface="微软雅黑" panose="020B0503020204020204" pitchFamily="34" charset="-122"/>
                    <a:cs typeface="微软雅黑" panose="020B0503020204020204" pitchFamily="34" charset="-122"/>
                  </a:rPr>
                  <a:t>T</a:t>
                </a:r>
              </a:p>
              <a:p>
                <a:pPr>
                  <a:lnSpc>
                    <a:spcPct val="150000"/>
                  </a:lnSpc>
                </a:pPr>
                <a:r>
                  <a:rPr lang="zh-CN" altLang="en-US" sz="2000" dirty="0">
                    <a:latin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cs typeface="微软雅黑" panose="020B0503020204020204" pitchFamily="34" charset="-122"/>
                  </a:rPr>
                  <a:t>1</a:t>
                </a:r>
                <a:r>
                  <a:rPr lang="zh-CN" altLang="en-US" sz="2000" dirty="0">
                    <a:latin typeface="微软雅黑" panose="020B0503020204020204" pitchFamily="34" charset="-122"/>
                    <a:cs typeface="微软雅黑" panose="020B0503020204020204" pitchFamily="34" charset="-122"/>
                  </a:rPr>
                  <a:t>）如果</a:t>
                </a:r>
                <a:r>
                  <a:rPr lang="en-US" altLang="zh-CN" sz="2000" b="0" i="0" dirty="0">
                    <a:effectLst/>
                    <a:latin typeface="微软雅黑" panose="020B0503020204020204" pitchFamily="34" charset="-122"/>
                    <a:cs typeface="微软雅黑" panose="020B0503020204020204" pitchFamily="34" charset="-122"/>
                  </a:rPr>
                  <a:t>D</a:t>
                </a:r>
                <a:r>
                  <a:rPr lang="zh-CN" altLang="en-US" sz="2000" b="0" i="0" dirty="0">
                    <a:effectLst/>
                    <a:latin typeface="微软雅黑" panose="020B0503020204020204" pitchFamily="34" charset="-122"/>
                    <a:cs typeface="微软雅黑" panose="020B0503020204020204" pitchFamily="34" charset="-122"/>
                  </a:rPr>
                  <a:t>中所有实例属于同意类</a:t>
                </a:r>
                <a14:m>
                  <m:oMath xmlns:m="http://schemas.openxmlformats.org/officeDocument/2006/math">
                    <m:sSub>
                      <m:sSubPr>
                        <m:ctrlPr>
                          <a:rPr lang="en-US" altLang="zh-CN" sz="2000" b="0" i="1" smtClean="0">
                            <a:effectLst/>
                            <a:latin typeface="Cambria Math" panose="02040503050406030204" pitchFamily="18" charset="0"/>
                          </a:rPr>
                        </m:ctrlPr>
                      </m:sSubPr>
                      <m:e>
                        <m:r>
                          <a:rPr lang="en-US" altLang="zh-CN" sz="2000" b="0" i="1" smtClean="0">
                            <a:effectLst/>
                            <a:latin typeface="Cambria Math" panose="02040503050406030204" pitchFamily="18" charset="0"/>
                          </a:rPr>
                          <m:t>𝐶</m:t>
                        </m:r>
                      </m:e>
                      <m:sub>
                        <m:r>
                          <a:rPr lang="en-US" altLang="zh-CN" sz="2000" b="0" i="1" smtClean="0">
                            <a:effectLst/>
                            <a:latin typeface="Cambria Math" panose="02040503050406030204" pitchFamily="18" charset="0"/>
                          </a:rPr>
                          <m:t>𝑘</m:t>
                        </m:r>
                      </m:sub>
                    </m:sSub>
                  </m:oMath>
                </a14:m>
                <a:r>
                  <a:rPr lang="zh-CN" altLang="en-US" sz="2000" dirty="0">
                    <a:latin typeface="微软雅黑" panose="020B0503020204020204" pitchFamily="34" charset="-122"/>
                    <a:cs typeface="微软雅黑" panose="020B0503020204020204" pitchFamily="34" charset="-122"/>
                  </a:rPr>
                  <a:t>，则置</a:t>
                </a:r>
                <a:r>
                  <a:rPr lang="en-US" altLang="zh-CN" sz="2000" dirty="0">
                    <a:latin typeface="微软雅黑" panose="020B0503020204020204" pitchFamily="34" charset="-122"/>
                    <a:cs typeface="微软雅黑" panose="020B0503020204020204" pitchFamily="34" charset="-122"/>
                  </a:rPr>
                  <a:t>T</a:t>
                </a:r>
                <a:r>
                  <a:rPr lang="zh-CN" altLang="en-US" sz="2000" dirty="0">
                    <a:latin typeface="微软雅黑" panose="020B0503020204020204" pitchFamily="34" charset="-122"/>
                    <a:cs typeface="微软雅黑" panose="020B0503020204020204" pitchFamily="34" charset="-122"/>
                  </a:rPr>
                  <a:t>为单结点树，并将</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𝑘</m:t>
                        </m:r>
                      </m:sub>
                    </m:sSub>
                  </m:oMath>
                </a14:m>
                <a:r>
                  <a:rPr lang="zh-CN" altLang="en-US" sz="2000" dirty="0">
                    <a:latin typeface="微软雅黑" panose="020B0503020204020204" pitchFamily="34" charset="-122"/>
                    <a:cs typeface="微软雅黑" panose="020B0503020204020204" pitchFamily="34" charset="-122"/>
                  </a:rPr>
                  <a:t>作为该节点的类，返回</a:t>
                </a:r>
                <a:r>
                  <a:rPr lang="en-US" altLang="zh-CN" sz="2000" dirty="0">
                    <a:latin typeface="微软雅黑" panose="020B0503020204020204" pitchFamily="34" charset="-122"/>
                    <a:cs typeface="微软雅黑" panose="020B0503020204020204" pitchFamily="34" charset="-122"/>
                  </a:rPr>
                  <a:t>T</a:t>
                </a:r>
                <a:r>
                  <a:rPr lang="zh-CN" altLang="en-US" sz="2000" dirty="0">
                    <a:latin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cs typeface="微软雅黑" panose="020B0503020204020204" pitchFamily="34" charset="-122"/>
                </a:endParaRPr>
              </a:p>
              <a:p>
                <a:pPr>
                  <a:lnSpc>
                    <a:spcPct val="150000"/>
                  </a:lnSpc>
                </a:pPr>
                <a:r>
                  <a:rPr lang="zh-CN" altLang="en-US" sz="2000" dirty="0">
                    <a:latin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cs typeface="微软雅黑" panose="020B0503020204020204" pitchFamily="34" charset="-122"/>
                  </a:rPr>
                  <a:t>2</a:t>
                </a:r>
                <a:r>
                  <a:rPr lang="zh-CN" altLang="en-US" sz="2000" dirty="0">
                    <a:latin typeface="微软雅黑" panose="020B0503020204020204" pitchFamily="34" charset="-122"/>
                    <a:cs typeface="微软雅黑" panose="020B0503020204020204" pitchFamily="34" charset="-122"/>
                  </a:rPr>
                  <a:t>）如果</a:t>
                </a:r>
                <a:r>
                  <a:rPr lang="en-US" altLang="zh-CN" sz="2000" b="0" i="0" dirty="0">
                    <a:effectLst/>
                    <a:latin typeface="微软雅黑" panose="020B0503020204020204" pitchFamily="34" charset="-122"/>
                    <a:cs typeface="微软雅黑" panose="020B0503020204020204" pitchFamily="34" charset="-122"/>
                  </a:rPr>
                  <a:t>A</a:t>
                </a:r>
                <a14:m>
                  <m:oMath xmlns:m="http://schemas.openxmlformats.org/officeDocument/2006/math">
                    <m:r>
                      <a:rPr lang="en-US" altLang="zh-CN" sz="2000" b="0" i="1" smtClean="0">
                        <a:effectLst/>
                        <a:latin typeface="Cambria Math" panose="02040503050406030204" pitchFamily="18" charset="0"/>
                        <a:cs typeface="微软雅黑" panose="020B0503020204020204" pitchFamily="34" charset="-122"/>
                      </a:rPr>
                      <m:t>=</m:t>
                    </m:r>
                    <m:r>
                      <a:rPr lang="zh-CN" altLang="en-US" sz="2000" b="0" i="1" smtClean="0">
                        <a:effectLst/>
                        <a:latin typeface="Cambria Math" panose="02040503050406030204" pitchFamily="18" charset="0"/>
                        <a:cs typeface="微软雅黑" panose="020B0503020204020204" pitchFamily="34" charset="-122"/>
                      </a:rPr>
                      <m:t>𝜙</m:t>
                    </m:r>
                  </m:oMath>
                </a14:m>
                <a:r>
                  <a:rPr lang="zh-CN" altLang="en-US" sz="2000" dirty="0">
                    <a:latin typeface="微软雅黑" panose="020B0503020204020204" pitchFamily="34" charset="-122"/>
                    <a:cs typeface="微软雅黑" panose="020B0503020204020204" pitchFamily="34" charset="-122"/>
                  </a:rPr>
                  <a:t>，则置</a:t>
                </a:r>
                <a:r>
                  <a:rPr lang="en-US" altLang="zh-CN" sz="2000" dirty="0">
                    <a:latin typeface="微软雅黑" panose="020B0503020204020204" pitchFamily="34" charset="-122"/>
                    <a:cs typeface="微软雅黑" panose="020B0503020204020204" pitchFamily="34" charset="-122"/>
                  </a:rPr>
                  <a:t>T</a:t>
                </a:r>
                <a:r>
                  <a:rPr lang="zh-CN" altLang="en-US" sz="2000" dirty="0">
                    <a:latin typeface="微软雅黑" panose="020B0503020204020204" pitchFamily="34" charset="-122"/>
                    <a:cs typeface="微软雅黑" panose="020B0503020204020204" pitchFamily="34" charset="-122"/>
                  </a:rPr>
                  <a:t>为单结点树，并将</a:t>
                </a:r>
                <a:r>
                  <a:rPr lang="en-US" altLang="zh-CN" sz="2000" dirty="0">
                    <a:latin typeface="微软雅黑" panose="020B0503020204020204" pitchFamily="34" charset="-122"/>
                    <a:cs typeface="微软雅黑" panose="020B0503020204020204" pitchFamily="34" charset="-122"/>
                  </a:rPr>
                  <a:t>D</a:t>
                </a:r>
                <a:r>
                  <a:rPr lang="zh-CN" altLang="en-US" sz="2000" dirty="0">
                    <a:latin typeface="微软雅黑" panose="020B0503020204020204" pitchFamily="34" charset="-122"/>
                    <a:cs typeface="微软雅黑" panose="020B0503020204020204" pitchFamily="34" charset="-122"/>
                  </a:rPr>
                  <a:t>中实例数最大的类作为该结点的类，返回</a:t>
                </a:r>
                <a:r>
                  <a:rPr lang="en-US" altLang="zh-CN" sz="2000" dirty="0">
                    <a:latin typeface="微软雅黑" panose="020B0503020204020204" pitchFamily="34" charset="-122"/>
                    <a:cs typeface="微软雅黑" panose="020B0503020204020204" pitchFamily="34" charset="-122"/>
                  </a:rPr>
                  <a:t>T</a:t>
                </a:r>
                <a:r>
                  <a:rPr lang="zh-CN" altLang="en-US" sz="2000" dirty="0">
                    <a:latin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cs typeface="微软雅黑" panose="020B0503020204020204" pitchFamily="34" charset="-122"/>
                </a:endParaRPr>
              </a:p>
              <a:p>
                <a:pPr>
                  <a:lnSpc>
                    <a:spcPct val="150000"/>
                  </a:lnSpc>
                </a:pPr>
                <a:r>
                  <a:rPr lang="zh-CN" altLang="en-US" sz="2000" dirty="0">
                    <a:latin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cs typeface="微软雅黑" panose="020B0503020204020204" pitchFamily="34" charset="-122"/>
                  </a:rPr>
                  <a:t>3</a:t>
                </a:r>
                <a:r>
                  <a:rPr lang="zh-CN" altLang="en-US" sz="2000" dirty="0">
                    <a:latin typeface="微软雅黑" panose="020B0503020204020204" pitchFamily="34" charset="-122"/>
                    <a:cs typeface="微软雅黑" panose="020B0503020204020204" pitchFamily="34" charset="-122"/>
                  </a:rPr>
                  <a:t>）否则，按式</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𝑅</m:t>
                        </m:r>
                      </m:sub>
                    </m:sSub>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𝐷</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𝐴</m:t>
                        </m:r>
                      </m:e>
                    </m:d>
                    <m:r>
                      <a:rPr lang="en-US" altLang="zh-CN" sz="2000" b="0" i="1" smtClean="0">
                        <a:latin typeface="Cambria Math" panose="02040503050406030204" pitchFamily="18" charset="0"/>
                        <a:ea typeface="微软雅黑" panose="020B0503020204020204" pitchFamily="34" charset="-122"/>
                      </a:rPr>
                      <m:t>=</m:t>
                    </m:r>
                    <m:f>
                      <m:fPr>
                        <m:ctrlPr>
                          <a:rPr lang="en-US" altLang="zh-CN" sz="2000" b="0" i="1" smtClean="0">
                            <a:latin typeface="Cambria Math" panose="02040503050406030204" pitchFamily="18" charset="0"/>
                            <a:ea typeface="微软雅黑" panose="020B0503020204020204" pitchFamily="34" charset="-122"/>
                          </a:rPr>
                        </m:ctrlPr>
                      </m:fPr>
                      <m:num>
                        <m:r>
                          <a:rPr lang="en-US" altLang="zh-CN" sz="2000" i="1">
                            <a:latin typeface="Cambria Math" panose="02040503050406030204" pitchFamily="18" charset="0"/>
                            <a:ea typeface="微软雅黑" panose="020B0503020204020204" pitchFamily="34" charset="-122"/>
                          </a:rPr>
                          <m:t>𝑔</m:t>
                        </m:r>
                        <m:d>
                          <m:dPr>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𝐷</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𝐴</m:t>
                            </m:r>
                          </m:e>
                        </m:d>
                      </m:num>
                      <m:den>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𝐻</m:t>
                            </m:r>
                          </m:e>
                          <m:sub>
                            <m:r>
                              <a:rPr lang="en-US" altLang="zh-CN" sz="2000" b="0" i="1" smtClean="0">
                                <a:latin typeface="Cambria Math" panose="02040503050406030204" pitchFamily="18" charset="0"/>
                                <a:ea typeface="微软雅黑" panose="020B0503020204020204" pitchFamily="34" charset="-122"/>
                              </a:rPr>
                              <m:t>𝐴</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𝐷</m:t>
                        </m:r>
                        <m:r>
                          <a:rPr lang="en-US" altLang="zh-CN" sz="2000" b="0" i="1" smtClean="0">
                            <a:latin typeface="Cambria Math" panose="02040503050406030204" pitchFamily="18" charset="0"/>
                            <a:ea typeface="微软雅黑" panose="020B0503020204020204" pitchFamily="34" charset="-122"/>
                          </a:rPr>
                          <m:t>)</m:t>
                        </m:r>
                      </m:den>
                    </m:f>
                  </m:oMath>
                </a14:m>
                <a:r>
                  <a:rPr lang="zh-CN" altLang="en-US" sz="2000" dirty="0">
                    <a:latin typeface="微软雅黑" panose="020B0503020204020204" pitchFamily="34" charset="-122"/>
                    <a:cs typeface="微软雅黑" panose="020B0503020204020204" pitchFamily="34" charset="-122"/>
                  </a:rPr>
                  <a:t>计算</a:t>
                </a:r>
                <a:r>
                  <a:rPr lang="en-US" altLang="zh-CN" sz="2000" dirty="0">
                    <a:latin typeface="微软雅黑" panose="020B0503020204020204" pitchFamily="34" charset="-122"/>
                    <a:cs typeface="微软雅黑" panose="020B0503020204020204" pitchFamily="34" charset="-122"/>
                  </a:rPr>
                  <a:t>A</a:t>
                </a:r>
                <a:r>
                  <a:rPr lang="zh-CN" altLang="en-US" sz="2000" dirty="0">
                    <a:latin typeface="微软雅黑" panose="020B0503020204020204" pitchFamily="34" charset="-122"/>
                    <a:cs typeface="微软雅黑" panose="020B0503020204020204" pitchFamily="34" charset="-122"/>
                  </a:rPr>
                  <a:t>中各特征对</a:t>
                </a:r>
                <a:r>
                  <a:rPr lang="en-US" altLang="zh-CN" sz="2000" dirty="0">
                    <a:latin typeface="微软雅黑" panose="020B0503020204020204" pitchFamily="34" charset="-122"/>
                    <a:cs typeface="微软雅黑" panose="020B0503020204020204" pitchFamily="34" charset="-122"/>
                  </a:rPr>
                  <a:t>D</a:t>
                </a:r>
                <a:r>
                  <a:rPr lang="zh-CN" altLang="en-US" sz="2000" dirty="0">
                    <a:latin typeface="微软雅黑" panose="020B0503020204020204" pitchFamily="34" charset="-122"/>
                    <a:cs typeface="微软雅黑" panose="020B0503020204020204" pitchFamily="34" charset="-122"/>
                  </a:rPr>
                  <a:t>的信息增益比，选择信息增益比最大的特征</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𝑔</m:t>
                        </m:r>
                      </m:sub>
                    </m:sSub>
                  </m:oMath>
                </a14:m>
                <a:r>
                  <a:rPr lang="zh-CN" altLang="en-US" sz="2000" dirty="0">
                    <a:latin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cs typeface="微软雅黑" panose="020B0503020204020204" pitchFamily="34" charset="-122"/>
                </a:endParaRPr>
              </a:p>
              <a:p>
                <a:pPr>
                  <a:lnSpc>
                    <a:spcPct val="150000"/>
                  </a:lnSpc>
                </a:pPr>
                <a:r>
                  <a:rPr lang="zh-CN" altLang="en-US" sz="2000" dirty="0">
                    <a:latin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cs typeface="微软雅黑" panose="020B0503020204020204" pitchFamily="34" charset="-122"/>
                  </a:rPr>
                  <a:t>4</a:t>
                </a:r>
                <a:r>
                  <a:rPr lang="zh-CN" altLang="en-US" sz="2000" dirty="0">
                    <a:latin typeface="微软雅黑" panose="020B0503020204020204" pitchFamily="34" charset="-122"/>
                    <a:cs typeface="微软雅黑" panose="020B0503020204020204" pitchFamily="34" charset="-122"/>
                  </a:rPr>
                  <a:t>）如果</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𝑔</m:t>
                        </m:r>
                      </m:sub>
                    </m:sSub>
                  </m:oMath>
                </a14:m>
                <a:r>
                  <a:rPr lang="zh-CN" altLang="en-US" sz="2000" dirty="0">
                    <a:latin typeface="微软雅黑" panose="020B0503020204020204" pitchFamily="34" charset="-122"/>
                    <a:cs typeface="微软雅黑" panose="020B0503020204020204" pitchFamily="34" charset="-122"/>
                  </a:rPr>
                  <a:t>的信息增益比小于阈值</a:t>
                </a:r>
                <a14:m>
                  <m:oMath xmlns:m="http://schemas.openxmlformats.org/officeDocument/2006/math">
                    <m:r>
                      <a:rPr lang="zh-CN" altLang="en-US" sz="2000" i="1">
                        <a:latin typeface="Cambria Math" panose="02040503050406030204" pitchFamily="18" charset="0"/>
                        <a:cs typeface="微软雅黑" panose="020B0503020204020204" pitchFamily="34" charset="-122"/>
                      </a:rPr>
                      <m:t>𝜀</m:t>
                    </m:r>
                  </m:oMath>
                </a14:m>
                <a:r>
                  <a:rPr lang="zh-CN" altLang="en-US" sz="2000" dirty="0">
                    <a:latin typeface="微软雅黑" panose="020B0503020204020204" pitchFamily="34" charset="-122"/>
                    <a:cs typeface="微软雅黑" panose="020B0503020204020204" pitchFamily="34" charset="-122"/>
                  </a:rPr>
                  <a:t>，则置</a:t>
                </a:r>
                <a:r>
                  <a:rPr lang="en-US" altLang="zh-CN" sz="2000" dirty="0">
                    <a:latin typeface="微软雅黑" panose="020B0503020204020204" pitchFamily="34" charset="-122"/>
                    <a:cs typeface="微软雅黑" panose="020B0503020204020204" pitchFamily="34" charset="-122"/>
                  </a:rPr>
                  <a:t>T</a:t>
                </a:r>
                <a:r>
                  <a:rPr lang="zh-CN" altLang="en-US" sz="2000" dirty="0">
                    <a:latin typeface="微软雅黑" panose="020B0503020204020204" pitchFamily="34" charset="-122"/>
                    <a:cs typeface="微软雅黑" panose="020B0503020204020204" pitchFamily="34" charset="-122"/>
                  </a:rPr>
                  <a:t>为单结点树，并将</a:t>
                </a:r>
                <a:r>
                  <a:rPr lang="en-US" altLang="zh-CN" sz="2000" dirty="0">
                    <a:latin typeface="微软雅黑" panose="020B0503020204020204" pitchFamily="34" charset="-122"/>
                    <a:cs typeface="微软雅黑" panose="020B0503020204020204" pitchFamily="34" charset="-122"/>
                  </a:rPr>
                  <a:t>D</a:t>
                </a:r>
                <a:r>
                  <a:rPr lang="zh-CN" altLang="en-US" sz="2000" dirty="0">
                    <a:latin typeface="微软雅黑" panose="020B0503020204020204" pitchFamily="34" charset="-122"/>
                    <a:cs typeface="微软雅黑" panose="020B0503020204020204" pitchFamily="34" charset="-122"/>
                  </a:rPr>
                  <a:t>中实例数最大的类</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𝑘</m:t>
                        </m:r>
                      </m:sub>
                    </m:sSub>
                  </m:oMath>
                </a14:m>
                <a:r>
                  <a:rPr lang="zh-CN" altLang="en-US" sz="2000" dirty="0">
                    <a:latin typeface="微软雅黑" panose="020B0503020204020204" pitchFamily="34" charset="-122"/>
                    <a:cs typeface="微软雅黑" panose="020B0503020204020204" pitchFamily="34" charset="-122"/>
                  </a:rPr>
                  <a:t>作为该结点的类，返回</a:t>
                </a:r>
                <a:r>
                  <a:rPr lang="en-US" altLang="zh-CN" sz="2000" dirty="0">
                    <a:latin typeface="微软雅黑" panose="020B0503020204020204" pitchFamily="34" charset="-122"/>
                    <a:cs typeface="微软雅黑" panose="020B0503020204020204" pitchFamily="34" charset="-122"/>
                  </a:rPr>
                  <a:t>T</a:t>
                </a:r>
                <a:r>
                  <a:rPr lang="zh-CN" altLang="en-US" sz="2000" dirty="0">
                    <a:latin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cs typeface="微软雅黑" panose="020B0503020204020204" pitchFamily="34" charset="-122"/>
                </a:endParaRPr>
              </a:p>
              <a:p>
                <a:pPr>
                  <a:lnSpc>
                    <a:spcPct val="150000"/>
                  </a:lnSpc>
                </a:pPr>
                <a:r>
                  <a:rPr lang="zh-CN" altLang="en-US" sz="2000" dirty="0">
                    <a:latin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cs typeface="微软雅黑" panose="020B0503020204020204" pitchFamily="34" charset="-122"/>
                  </a:rPr>
                  <a:t>5</a:t>
                </a:r>
                <a:r>
                  <a:rPr lang="zh-CN" altLang="en-US" sz="2000" dirty="0">
                    <a:latin typeface="微软雅黑" panose="020B0503020204020204" pitchFamily="34" charset="-122"/>
                    <a:cs typeface="微软雅黑" panose="020B0503020204020204" pitchFamily="34" charset="-122"/>
                  </a:rPr>
                  <a:t>）否则，对</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𝑔</m:t>
                        </m:r>
                      </m:sub>
                    </m:sSub>
                  </m:oMath>
                </a14:m>
                <a:r>
                  <a:rPr lang="zh-CN" altLang="en-US" sz="2000" dirty="0">
                    <a:latin typeface="微软雅黑" panose="020B0503020204020204" pitchFamily="34" charset="-122"/>
                    <a:cs typeface="微软雅黑" panose="020B0503020204020204" pitchFamily="34" charset="-122"/>
                  </a:rPr>
                  <a:t>的每一个可能值</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oMath>
                </a14:m>
                <a:r>
                  <a:rPr lang="zh-CN" altLang="en-US" sz="2000" dirty="0">
                    <a:latin typeface="微软雅黑" panose="020B0503020204020204" pitchFamily="34" charset="-122"/>
                    <a:cs typeface="微软雅黑" panose="020B0503020204020204" pitchFamily="34" charset="-122"/>
                  </a:rPr>
                  <a:t>，依</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𝑔</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oMath>
                </a14:m>
                <a:r>
                  <a:rPr lang="zh-CN" altLang="en-US" sz="2000" dirty="0">
                    <a:latin typeface="微软雅黑" panose="020B0503020204020204" pitchFamily="34" charset="-122"/>
                    <a:cs typeface="微软雅黑" panose="020B0503020204020204" pitchFamily="34" charset="-122"/>
                  </a:rPr>
                  <a:t>将</a:t>
                </a:r>
                <a:r>
                  <a:rPr lang="en-US" altLang="zh-CN" sz="2000" dirty="0">
                    <a:latin typeface="微软雅黑" panose="020B0503020204020204" pitchFamily="34" charset="-122"/>
                    <a:cs typeface="微软雅黑" panose="020B0503020204020204" pitchFamily="34" charset="-122"/>
                  </a:rPr>
                  <a:t>D</a:t>
                </a:r>
                <a:r>
                  <a:rPr lang="zh-CN" altLang="en-US" sz="2000" dirty="0">
                    <a:latin typeface="微软雅黑" panose="020B0503020204020204" pitchFamily="34" charset="-122"/>
                    <a:cs typeface="微软雅黑" panose="020B0503020204020204" pitchFamily="34" charset="-122"/>
                  </a:rPr>
                  <a:t>分割为若干非空子集</a:t>
                </a:r>
                <a14:m>
                  <m:oMath xmlns:m="http://schemas.openxmlformats.org/officeDocument/2006/math">
                    <m:sSub>
                      <m:sSubPr>
                        <m:ctrlPr>
                          <a:rPr lang="en-US" altLang="zh-CN" sz="2000" i="1" smtClean="0">
                            <a:latin typeface="Cambria Math" panose="02040503050406030204" pitchFamily="18" charset="0"/>
                          </a:rPr>
                        </m:ctrlPr>
                      </m:sSubPr>
                      <m:e>
                        <m:r>
                          <m:rPr>
                            <m:nor/>
                          </m:rPr>
                          <a:rPr lang="en-US" altLang="zh-CN" sz="2000" dirty="0">
                            <a:latin typeface="微软雅黑" panose="020B0503020204020204" pitchFamily="34" charset="-122"/>
                            <a:cs typeface="微软雅黑" panose="020B0503020204020204" pitchFamily="34" charset="-122"/>
                          </a:rPr>
                          <m:t>D</m:t>
                        </m:r>
                      </m:e>
                      <m:sub>
                        <m:r>
                          <a:rPr lang="en-US" altLang="zh-CN" sz="2000" b="0" i="1" smtClean="0">
                            <a:latin typeface="Cambria Math" panose="02040503050406030204" pitchFamily="18" charset="0"/>
                          </a:rPr>
                          <m:t>𝑖</m:t>
                        </m:r>
                      </m:sub>
                    </m:sSub>
                  </m:oMath>
                </a14:m>
                <a:r>
                  <a:rPr lang="zh-CN" altLang="en-US" sz="2000" dirty="0">
                    <a:latin typeface="微软雅黑" panose="020B0503020204020204" pitchFamily="34" charset="-122"/>
                    <a:cs typeface="微软雅黑" panose="020B0503020204020204" pitchFamily="34" charset="-122"/>
                  </a:rPr>
                  <a:t>，将</a:t>
                </a:r>
                <a14:m>
                  <m:oMath xmlns:m="http://schemas.openxmlformats.org/officeDocument/2006/math">
                    <m:sSub>
                      <m:sSubPr>
                        <m:ctrlPr>
                          <a:rPr lang="en-US" altLang="zh-CN" sz="2000" i="1">
                            <a:latin typeface="Cambria Math" panose="02040503050406030204" pitchFamily="18" charset="0"/>
                          </a:rPr>
                        </m:ctrlPr>
                      </m:sSubPr>
                      <m:e>
                        <m:r>
                          <m:rPr>
                            <m:nor/>
                          </m:rPr>
                          <a:rPr lang="en-US" altLang="zh-CN" sz="2000" dirty="0">
                            <a:latin typeface="微软雅黑" panose="020B0503020204020204" pitchFamily="34" charset="-122"/>
                            <a:cs typeface="微软雅黑" panose="020B0503020204020204" pitchFamily="34" charset="-122"/>
                          </a:rPr>
                          <m:t>D</m:t>
                        </m:r>
                      </m:e>
                      <m:sub>
                        <m:r>
                          <a:rPr lang="en-US" altLang="zh-CN" sz="2000" i="1">
                            <a:latin typeface="Cambria Math" panose="02040503050406030204" pitchFamily="18" charset="0"/>
                          </a:rPr>
                          <m:t>𝑖</m:t>
                        </m:r>
                      </m:sub>
                    </m:sSub>
                  </m:oMath>
                </a14:m>
                <a:r>
                  <a:rPr lang="zh-CN" altLang="en-US" sz="2000" dirty="0">
                    <a:latin typeface="微软雅黑" panose="020B0503020204020204" pitchFamily="34" charset="-122"/>
                    <a:cs typeface="微软雅黑" panose="020B0503020204020204" pitchFamily="34" charset="-122"/>
                  </a:rPr>
                  <a:t>中实例数最大的类作为标记，构建子结点，由结点及其子结点构成树</a:t>
                </a:r>
                <a:r>
                  <a:rPr lang="en-US" altLang="zh-CN" sz="2000" dirty="0">
                    <a:latin typeface="微软雅黑" panose="020B0503020204020204" pitchFamily="34" charset="-122"/>
                    <a:cs typeface="微软雅黑" panose="020B0503020204020204" pitchFamily="34" charset="-122"/>
                  </a:rPr>
                  <a:t>T</a:t>
                </a:r>
                <a:r>
                  <a:rPr lang="zh-CN" altLang="en-US" sz="2000" dirty="0">
                    <a:latin typeface="微软雅黑" panose="020B0503020204020204" pitchFamily="34" charset="-122"/>
                    <a:cs typeface="微软雅黑" panose="020B0503020204020204" pitchFamily="34" charset="-122"/>
                  </a:rPr>
                  <a:t>，返回</a:t>
                </a:r>
                <a:r>
                  <a:rPr lang="en-US" altLang="zh-CN" sz="2000" dirty="0">
                    <a:latin typeface="微软雅黑" panose="020B0503020204020204" pitchFamily="34" charset="-122"/>
                    <a:cs typeface="微软雅黑" panose="020B0503020204020204" pitchFamily="34" charset="-122"/>
                  </a:rPr>
                  <a:t>T</a:t>
                </a:r>
                <a:r>
                  <a:rPr lang="zh-CN" altLang="en-US" sz="2000" dirty="0">
                    <a:latin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cs typeface="微软雅黑" panose="020B0503020204020204" pitchFamily="34" charset="-122"/>
                </a:endParaRPr>
              </a:p>
              <a:p>
                <a:pPr>
                  <a:lnSpc>
                    <a:spcPct val="150000"/>
                  </a:lnSpc>
                </a:pPr>
                <a:r>
                  <a:rPr lang="zh-CN" altLang="en-US" sz="2000" dirty="0">
                    <a:latin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cs typeface="微软雅黑" panose="020B0503020204020204" pitchFamily="34" charset="-122"/>
                  </a:rPr>
                  <a:t>6</a:t>
                </a:r>
                <a:r>
                  <a:rPr lang="zh-CN" altLang="en-US" sz="2000" dirty="0">
                    <a:latin typeface="微软雅黑" panose="020B0503020204020204" pitchFamily="34" charset="-122"/>
                    <a:cs typeface="微软雅黑" panose="020B0503020204020204" pitchFamily="34" charset="-122"/>
                  </a:rPr>
                  <a:t>）对结点</a:t>
                </a:r>
                <a14:m>
                  <m:oMath xmlns:m="http://schemas.openxmlformats.org/officeDocument/2006/math">
                    <m:r>
                      <a:rPr lang="en-US" altLang="zh-CN" sz="2000" b="0" i="1" smtClean="0">
                        <a:latin typeface="Cambria Math" panose="02040503050406030204" pitchFamily="18" charset="0"/>
                        <a:cs typeface="微软雅黑" panose="020B0503020204020204" pitchFamily="34" charset="-122"/>
                      </a:rPr>
                      <m:t>𝑖</m:t>
                    </m:r>
                  </m:oMath>
                </a14:m>
                <a:r>
                  <a:rPr lang="zh-CN" altLang="en-US" sz="2000" dirty="0">
                    <a:latin typeface="微软雅黑" panose="020B0503020204020204" pitchFamily="34" charset="-122"/>
                    <a:cs typeface="微软雅黑" panose="020B0503020204020204" pitchFamily="34" charset="-122"/>
                  </a:rPr>
                  <a:t>，以</a:t>
                </a:r>
                <a14:m>
                  <m:oMath xmlns:m="http://schemas.openxmlformats.org/officeDocument/2006/math">
                    <m:sSub>
                      <m:sSubPr>
                        <m:ctrlPr>
                          <a:rPr lang="en-US" altLang="zh-CN" sz="2000" i="1">
                            <a:latin typeface="Cambria Math" panose="02040503050406030204" pitchFamily="18" charset="0"/>
                          </a:rPr>
                        </m:ctrlPr>
                      </m:sSubPr>
                      <m:e>
                        <m:r>
                          <m:rPr>
                            <m:nor/>
                          </m:rPr>
                          <a:rPr lang="en-US" altLang="zh-CN" sz="2000" dirty="0">
                            <a:latin typeface="微软雅黑" panose="020B0503020204020204" pitchFamily="34" charset="-122"/>
                            <a:cs typeface="微软雅黑" panose="020B0503020204020204" pitchFamily="34" charset="-122"/>
                          </a:rPr>
                          <m:t>D</m:t>
                        </m:r>
                      </m:e>
                      <m:sub>
                        <m:r>
                          <a:rPr lang="en-US" altLang="zh-CN" sz="2000" i="1">
                            <a:latin typeface="Cambria Math" panose="02040503050406030204" pitchFamily="18" charset="0"/>
                          </a:rPr>
                          <m:t>𝑖</m:t>
                        </m:r>
                      </m:sub>
                    </m:sSub>
                  </m:oMath>
                </a14:m>
                <a:r>
                  <a:rPr lang="zh-CN" altLang="en-US" sz="2000" dirty="0">
                    <a:latin typeface="微软雅黑" panose="020B0503020204020204" pitchFamily="34" charset="-122"/>
                    <a:cs typeface="微软雅黑" panose="020B0503020204020204" pitchFamily="34" charset="-122"/>
                  </a:rPr>
                  <a:t>为训练集，以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r>
                          <a:rPr lang="en-US" altLang="zh-CN" sz="2000" b="0" i="1" smtClean="0">
                            <a:latin typeface="Cambria Math" panose="02040503050406030204" pitchFamily="18" charset="0"/>
                          </a:rPr>
                          <m:t>−{</m:t>
                        </m:r>
                        <m:r>
                          <a:rPr lang="en-US" altLang="zh-CN" sz="2000" i="1">
                            <a:latin typeface="Cambria Math" panose="02040503050406030204" pitchFamily="18" charset="0"/>
                          </a:rPr>
                          <m:t>𝐴</m:t>
                        </m:r>
                      </m:e>
                      <m:sub>
                        <m:r>
                          <a:rPr lang="en-US" altLang="zh-CN" sz="2000" i="1">
                            <a:latin typeface="Cambria Math" panose="02040503050406030204" pitchFamily="18" charset="0"/>
                          </a:rPr>
                          <m:t>𝑔</m:t>
                        </m:r>
                      </m:sub>
                    </m:sSub>
                    <m:r>
                      <a:rPr lang="en-US" altLang="zh-CN" sz="2000" b="0" i="1" smtClean="0">
                        <a:latin typeface="Cambria Math" panose="02040503050406030204" pitchFamily="18" charset="0"/>
                      </a:rPr>
                      <m:t>}</m:t>
                    </m:r>
                  </m:oMath>
                </a14:m>
                <a:r>
                  <a:rPr lang="zh-CN" altLang="en-US" sz="2000" dirty="0">
                    <a:latin typeface="微软雅黑" panose="020B0503020204020204" pitchFamily="34" charset="-122"/>
                    <a:cs typeface="微软雅黑" panose="020B0503020204020204" pitchFamily="34" charset="-122"/>
                  </a:rPr>
                  <a:t>为特征集，递归地调用步骤</a:t>
                </a:r>
                <a:r>
                  <a:rPr lang="en-US" altLang="zh-CN" sz="2000" dirty="0">
                    <a:latin typeface="微软雅黑" panose="020B0503020204020204" pitchFamily="34" charset="-122"/>
                    <a:cs typeface="微软雅黑" panose="020B0503020204020204" pitchFamily="34" charset="-122"/>
                  </a:rPr>
                  <a:t>(1)~</a:t>
                </a:r>
                <a:r>
                  <a:rPr lang="zh-CN" altLang="en-US" sz="2000" dirty="0">
                    <a:latin typeface="微软雅黑" panose="020B0503020204020204" pitchFamily="34" charset="-122"/>
                    <a:cs typeface="微软雅黑" panose="020B0503020204020204" pitchFamily="34" charset="-122"/>
                  </a:rPr>
                  <a:t>步骤</a:t>
                </a:r>
                <a:r>
                  <a:rPr lang="en-US" altLang="zh-CN" sz="2000" dirty="0">
                    <a:latin typeface="微软雅黑" panose="020B0503020204020204" pitchFamily="34" charset="-122"/>
                    <a:cs typeface="微软雅黑" panose="020B0503020204020204" pitchFamily="34" charset="-122"/>
                  </a:rPr>
                  <a:t>(5)</a:t>
                </a:r>
                <a:r>
                  <a:rPr lang="zh-CN" altLang="en-US" sz="2000" dirty="0">
                    <a:latin typeface="微软雅黑" panose="020B0503020204020204" pitchFamily="34" charset="-122"/>
                    <a:cs typeface="微软雅黑" panose="020B0503020204020204" pitchFamily="34" charset="-122"/>
                  </a:rPr>
                  <a:t>，得到子树</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i="1">
                            <a:latin typeface="Cambria Math" panose="02040503050406030204" pitchFamily="18" charset="0"/>
                          </a:rPr>
                          <m:t>𝑖</m:t>
                        </m:r>
                      </m:sub>
                    </m:sSub>
                  </m:oMath>
                </a14:m>
                <a:r>
                  <a:rPr lang="en-US" altLang="zh-CN" sz="2000" dirty="0">
                    <a:latin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cs typeface="微软雅黑" panose="020B0503020204020204" pitchFamily="34" charset="-122"/>
                  </a:rPr>
                  <a:t>返回</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𝑖</m:t>
                        </m:r>
                      </m:sub>
                    </m:sSub>
                  </m:oMath>
                </a14:m>
                <a:r>
                  <a:rPr lang="zh-CN" altLang="en-US" sz="2000" dirty="0">
                    <a:latin typeface="微软雅黑" panose="020B0503020204020204" pitchFamily="34" charset="-122"/>
                    <a:cs typeface="微软雅黑" panose="020B0503020204020204" pitchFamily="34" charset="-122"/>
                  </a:rPr>
                  <a:t>。</a:t>
                </a:r>
              </a:p>
            </p:txBody>
          </p:sp>
        </mc:Choice>
        <mc:Fallback xmlns="">
          <p:sp>
            <p:nvSpPr>
              <p:cNvPr id="20" name="文本框 19"/>
              <p:cNvSpPr txBox="1">
                <a:spLocks noRot="1" noChangeAspect="1" noMove="1" noResize="1" noEditPoints="1" noAdjustHandles="1" noChangeArrowheads="1" noChangeShapeType="1" noTextEdit="1"/>
              </p:cNvSpPr>
              <p:nvPr/>
            </p:nvSpPr>
            <p:spPr>
              <a:xfrm>
                <a:off x="293688" y="1662934"/>
                <a:ext cx="11898312" cy="5065746"/>
              </a:xfrm>
              <a:prstGeom prst="rect">
                <a:avLst/>
              </a:prstGeom>
              <a:blipFill>
                <a:blip r:embed="rId2"/>
                <a:stretch>
                  <a:fillRect l="-512" r="-256" b="-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4879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t>C4.5</a:t>
            </a:r>
            <a:r>
              <a:rPr lang="zh-CN" altLang="en-US" b="1" dirty="0"/>
              <a:t>的剪枝</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sp>
        <p:nvSpPr>
          <p:cNvPr id="20" name="文本框 19"/>
          <p:cNvSpPr txBox="1"/>
          <p:nvPr/>
        </p:nvSpPr>
        <p:spPr>
          <a:xfrm>
            <a:off x="708438" y="2106281"/>
            <a:ext cx="10782852" cy="3415030"/>
          </a:xfrm>
          <a:prstGeom prst="rect">
            <a:avLst/>
          </a:prstGeom>
          <a:noFill/>
        </p:spPr>
        <p:txBody>
          <a:bodyPr wrap="square">
            <a:spAutoFit/>
          </a:bodyPr>
          <a:lstStyle/>
          <a:p>
            <a:pPr marL="342900" indent="-342900">
              <a:lnSpc>
                <a:spcPct val="150000"/>
              </a:lnSpc>
              <a:buFont typeface="Wingdings" panose="05000000000000000000" charset="0"/>
              <a:buChar char=""/>
            </a:pPr>
            <a:r>
              <a:rPr lang="zh-CN" altLang="en-US" b="0" i="0" dirty="0">
                <a:effectLst/>
                <a:latin typeface="微软雅黑" panose="020B0503020204020204" pitchFamily="34" charset="-122"/>
                <a:ea typeface="微软雅黑" panose="020B0503020204020204" pitchFamily="34" charset="-122"/>
                <a:cs typeface="微软雅黑" panose="020B0503020204020204" pitchFamily="34" charset="-122"/>
              </a:rPr>
              <a:t>过拟合的原因：</a:t>
            </a:r>
            <a:endParaRPr lang="en-US" altLang="zh-CN" b="0" i="0" dirty="0">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b="0" i="0" dirty="0">
                <a:effectLst/>
                <a:latin typeface="微软雅黑" panose="020B0503020204020204" pitchFamily="34" charset="-122"/>
                <a:ea typeface="微软雅黑" panose="020B0503020204020204" pitchFamily="34" charset="-122"/>
                <a:cs typeface="微软雅黑" panose="020B0503020204020204" pitchFamily="34" charset="-122"/>
              </a:rPr>
              <a:t>为了尽可能正确分类训练样本，节点的划分过程会不断重复直到不能再分，这样就可能对训练样本学习的</a:t>
            </a:r>
            <a:r>
              <a:rPr lang="zh-CN" altLang="en-US" b="0" i="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“太好”</a:t>
            </a:r>
            <a:r>
              <a:rPr lang="zh-CN" altLang="en-US" b="0" i="0" dirty="0">
                <a:effectLst/>
                <a:latin typeface="微软雅黑" panose="020B0503020204020204" pitchFamily="34" charset="-122"/>
                <a:ea typeface="微软雅黑" panose="020B0503020204020204" pitchFamily="34" charset="-122"/>
                <a:cs typeface="微软雅黑" panose="020B0503020204020204" pitchFamily="34" charset="-122"/>
              </a:rPr>
              <a:t>，把训练样本的一些特点当做所有数据都具有的一般性质，从而导致过拟合。</a:t>
            </a:r>
            <a:endParaRPr lang="en-US" altLang="zh-CN" b="0" i="0" dirty="0">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en-US" altLang="zh-CN" b="0" i="0" dirty="0">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b="0" i="0" dirty="0">
                <a:effectLst/>
                <a:latin typeface="微软雅黑" panose="020B0503020204020204" pitchFamily="34" charset="-122"/>
                <a:ea typeface="微软雅黑" panose="020B0503020204020204" pitchFamily="34" charset="-122"/>
                <a:cs typeface="微软雅黑" panose="020B0503020204020204" pitchFamily="34" charset="-122"/>
              </a:rPr>
              <a:t>剪枝的基本策略有“预剪枝”（</a:t>
            </a:r>
            <a:r>
              <a:rPr lang="en-US" altLang="zh-CN" b="0" i="0" dirty="0" err="1">
                <a:effectLst/>
                <a:latin typeface="微软雅黑" panose="020B0503020204020204" pitchFamily="34" charset="-122"/>
                <a:ea typeface="微软雅黑" panose="020B0503020204020204" pitchFamily="34" charset="-122"/>
                <a:cs typeface="微软雅黑" panose="020B0503020204020204" pitchFamily="34" charset="-122"/>
              </a:rPr>
              <a:t>prepruning</a:t>
            </a:r>
            <a:r>
              <a:rPr lang="zh-CN" altLang="en-US" b="0" i="0" dirty="0">
                <a:effectLst/>
                <a:latin typeface="微软雅黑" panose="020B0503020204020204" pitchFamily="34" charset="-122"/>
                <a:ea typeface="微软雅黑" panose="020B0503020204020204" pitchFamily="34" charset="-122"/>
                <a:cs typeface="微软雅黑" panose="020B0503020204020204" pitchFamily="34" charset="-122"/>
              </a:rPr>
              <a:t>）和“后剪枝”（</a:t>
            </a:r>
            <a:r>
              <a:rPr lang="en-US" altLang="zh-CN" b="0" i="0" dirty="0">
                <a:effectLst/>
                <a:latin typeface="微软雅黑" panose="020B0503020204020204" pitchFamily="34" charset="-122"/>
                <a:ea typeface="微软雅黑" panose="020B0503020204020204" pitchFamily="34" charset="-122"/>
                <a:cs typeface="微软雅黑" panose="020B0503020204020204" pitchFamily="34" charset="-122"/>
              </a:rPr>
              <a:t>post-pruning</a:t>
            </a:r>
            <a:r>
              <a:rPr lang="zh-CN" altLang="en-US" b="0" i="0" dirty="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t>C4.5</a:t>
            </a:r>
            <a:r>
              <a:rPr lang="zh-CN" altLang="en-US" b="1" dirty="0"/>
              <a:t>的剪枝</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sp>
        <p:nvSpPr>
          <p:cNvPr id="20" name="文本框 19"/>
          <p:cNvSpPr txBox="1"/>
          <p:nvPr/>
        </p:nvSpPr>
        <p:spPr>
          <a:xfrm>
            <a:off x="708660" y="2106295"/>
            <a:ext cx="5308600" cy="3969385"/>
          </a:xfrm>
          <a:prstGeom prst="rect">
            <a:avLst/>
          </a:prstGeom>
          <a:noFill/>
        </p:spPr>
        <p:txBody>
          <a:bodyPr wrap="square">
            <a:spAutoFit/>
          </a:bodyPr>
          <a:lstStyle/>
          <a:p>
            <a:pPr marL="342900" indent="-342900">
              <a:lnSpc>
                <a:spcPct val="150000"/>
              </a:lnSpc>
              <a:buFont typeface="Wingdings" panose="05000000000000000000" charset="0"/>
              <a:buChar char=""/>
            </a:pPr>
            <a:r>
              <a:rPr lang="zh-CN" altLang="en-US" b="0" i="0" dirty="0">
                <a:effectLst/>
                <a:latin typeface="微软雅黑" panose="020B0503020204020204" pitchFamily="34" charset="-122"/>
                <a:ea typeface="微软雅黑" panose="020B0503020204020204" pitchFamily="34" charset="-122"/>
                <a:cs typeface="微软雅黑" panose="020B0503020204020204" pitchFamily="34" charset="-122"/>
              </a:rPr>
              <a:t>预剪枝（</a:t>
            </a:r>
            <a:r>
              <a:rPr lang="en-US" altLang="zh-CN" b="0" i="0" dirty="0">
                <a:effectLst/>
                <a:latin typeface="微软雅黑" panose="020B0503020204020204" pitchFamily="34" charset="-122"/>
                <a:ea typeface="微软雅黑" panose="020B0503020204020204" pitchFamily="34" charset="-122"/>
                <a:cs typeface="微软雅黑" panose="020B0503020204020204" pitchFamily="34" charset="-122"/>
              </a:rPr>
              <a:t>prepruning</a:t>
            </a:r>
            <a:r>
              <a:rPr lang="zh-CN" altLang="en-US" b="0" i="0" dirty="0">
                <a:effectLst/>
                <a:latin typeface="微软雅黑" panose="020B0503020204020204" pitchFamily="34" charset="-122"/>
                <a:ea typeface="微软雅黑" panose="020B0503020204020204" pitchFamily="34" charset="-122"/>
                <a:cs typeface="微软雅黑" panose="020B0503020204020204" pitchFamily="34" charset="-122"/>
              </a:rPr>
              <a:t>）</a:t>
            </a:r>
          </a:p>
          <a:p>
            <a:pPr marL="0" indent="0">
              <a:lnSpc>
                <a:spcPct val="150000"/>
              </a:lnSpc>
              <a:buFont typeface="Wingdings" panose="05000000000000000000" charset="0"/>
              <a:buNone/>
            </a:pPr>
            <a:r>
              <a:rPr lang="zh-CN" altLang="zh-CN" dirty="0">
                <a:effectLst/>
                <a:latin typeface="微软雅黑" panose="020B0503020204020204" pitchFamily="34" charset="-122"/>
                <a:cs typeface="Times New Roman" panose="02020603050405020304" pitchFamily="18" charset="0"/>
                <a:sym typeface="+mn-ea"/>
              </a:rPr>
              <a:t>预剪枝不仅可以降低过拟合的风险而且还可以减少训练时间，但另一方面，它是基于</a:t>
            </a:r>
            <a:r>
              <a:rPr lang="en-US" altLang="zh-CN" dirty="0">
                <a:effectLst/>
                <a:latin typeface="微软雅黑" panose="020B0503020204020204" pitchFamily="34" charset="-122"/>
                <a:cs typeface="Times New Roman" panose="02020603050405020304" pitchFamily="18" charset="0"/>
                <a:sym typeface="+mn-ea"/>
              </a:rPr>
              <a:t>“</a:t>
            </a:r>
            <a:r>
              <a:rPr lang="zh-CN" altLang="zh-CN" dirty="0">
                <a:effectLst/>
                <a:latin typeface="微软雅黑" panose="020B0503020204020204" pitchFamily="34" charset="-122"/>
                <a:cs typeface="Times New Roman" panose="02020603050405020304" pitchFamily="18" charset="0"/>
                <a:sym typeface="+mn-ea"/>
              </a:rPr>
              <a:t>贪心</a:t>
            </a:r>
            <a:r>
              <a:rPr lang="en-US" altLang="zh-CN" dirty="0">
                <a:effectLst/>
                <a:latin typeface="微软雅黑" panose="020B0503020204020204" pitchFamily="34" charset="-122"/>
                <a:cs typeface="Times New Roman" panose="02020603050405020304" pitchFamily="18" charset="0"/>
                <a:sym typeface="+mn-ea"/>
              </a:rPr>
              <a:t>”</a:t>
            </a:r>
            <a:r>
              <a:rPr lang="zh-CN" altLang="zh-CN" dirty="0">
                <a:effectLst/>
                <a:latin typeface="微软雅黑" panose="020B0503020204020204" pitchFamily="34" charset="-122"/>
                <a:cs typeface="Times New Roman" panose="02020603050405020304" pitchFamily="18" charset="0"/>
                <a:sym typeface="+mn-ea"/>
              </a:rPr>
              <a:t>策略，会带来欠拟合风险。</a:t>
            </a:r>
            <a:endParaRPr lang="zh-CN" altLang="zh-CN" dirty="0">
              <a:effectLst/>
              <a:latin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charset="0"/>
              <a:buChar char=""/>
            </a:pPr>
            <a:endParaRPr lang="en-US" altLang="zh-CN" b="0" i="0" dirty="0">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 name="表格 6"/>
          <p:cNvGraphicFramePr>
            <a:graphicFrameLocks noGrp="1"/>
          </p:cNvGraphicFramePr>
          <p:nvPr>
            <p:custDataLst>
              <p:tags r:id="rId1"/>
            </p:custDataLst>
            <p:extLst>
              <p:ext uri="{D42A27DB-BD31-4B8C-83A1-F6EECF244321}">
                <p14:modId xmlns:p14="http://schemas.microsoft.com/office/powerpoint/2010/main" val="3453371534"/>
              </p:ext>
            </p:extLst>
          </p:nvPr>
        </p:nvGraphicFramePr>
        <p:xfrm>
          <a:off x="5986793" y="1719904"/>
          <a:ext cx="5911518" cy="2558138"/>
        </p:xfrm>
        <a:graphic>
          <a:graphicData uri="http://schemas.openxmlformats.org/drawingml/2006/table">
            <a:tbl>
              <a:tblPr firstRow="1" firstCol="1" bandRow="1">
                <a:tableStyleId>{93296810-A885-4BE3-A3E7-6D5BEEA58F35}</a:tableStyleId>
              </a:tblPr>
              <a:tblGrid>
                <a:gridCol w="730918">
                  <a:extLst>
                    <a:ext uri="{9D8B030D-6E8A-4147-A177-3AD203B41FA5}">
                      <a16:colId xmlns:a16="http://schemas.microsoft.com/office/drawing/2014/main" val="20000"/>
                    </a:ext>
                  </a:extLst>
                </a:gridCol>
                <a:gridCol w="738762">
                  <a:extLst>
                    <a:ext uri="{9D8B030D-6E8A-4147-A177-3AD203B41FA5}">
                      <a16:colId xmlns:a16="http://schemas.microsoft.com/office/drawing/2014/main" val="20001"/>
                    </a:ext>
                  </a:extLst>
                </a:gridCol>
                <a:gridCol w="746605">
                  <a:extLst>
                    <a:ext uri="{9D8B030D-6E8A-4147-A177-3AD203B41FA5}">
                      <a16:colId xmlns:a16="http://schemas.microsoft.com/office/drawing/2014/main" val="20002"/>
                    </a:ext>
                  </a:extLst>
                </a:gridCol>
                <a:gridCol w="738762">
                  <a:extLst>
                    <a:ext uri="{9D8B030D-6E8A-4147-A177-3AD203B41FA5}">
                      <a16:colId xmlns:a16="http://schemas.microsoft.com/office/drawing/2014/main" val="20003"/>
                    </a:ext>
                  </a:extLst>
                </a:gridCol>
                <a:gridCol w="746605">
                  <a:extLst>
                    <a:ext uri="{9D8B030D-6E8A-4147-A177-3AD203B41FA5}">
                      <a16:colId xmlns:a16="http://schemas.microsoft.com/office/drawing/2014/main" val="20004"/>
                    </a:ext>
                  </a:extLst>
                </a:gridCol>
                <a:gridCol w="746605">
                  <a:extLst>
                    <a:ext uri="{9D8B030D-6E8A-4147-A177-3AD203B41FA5}">
                      <a16:colId xmlns:a16="http://schemas.microsoft.com/office/drawing/2014/main" val="20005"/>
                    </a:ext>
                  </a:extLst>
                </a:gridCol>
                <a:gridCol w="746605">
                  <a:extLst>
                    <a:ext uri="{9D8B030D-6E8A-4147-A177-3AD203B41FA5}">
                      <a16:colId xmlns:a16="http://schemas.microsoft.com/office/drawing/2014/main" val="20006"/>
                    </a:ext>
                  </a:extLst>
                </a:gridCol>
                <a:gridCol w="716656">
                  <a:extLst>
                    <a:ext uri="{9D8B030D-6E8A-4147-A177-3AD203B41FA5}">
                      <a16:colId xmlns:a16="http://schemas.microsoft.com/office/drawing/2014/main" val="20007"/>
                    </a:ext>
                  </a:extLst>
                </a:gridCol>
              </a:tblGrid>
              <a:tr h="232558">
                <a:tc>
                  <a:txBody>
                    <a:bodyPr/>
                    <a:lstStyle/>
                    <a:p>
                      <a:pPr algn="ctr"/>
                      <a:r>
                        <a:rPr lang="zh-CN" sz="1400" kern="0">
                          <a:effectLst/>
                          <a:latin typeface="+mj-ea"/>
                          <a:ea typeface="+mj-ea"/>
                        </a:rPr>
                        <a:t>编号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色泽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根蒂</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敲声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纹理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脐部</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触感</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好瓜</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232558">
                <a:tc>
                  <a:txBody>
                    <a:bodyPr/>
                    <a:lstStyle/>
                    <a:p>
                      <a:pPr algn="ctr"/>
                      <a:r>
                        <a:rPr lang="en-US" sz="1400" kern="0">
                          <a:effectLst/>
                          <a:latin typeface="+mj-ea"/>
                          <a:ea typeface="+mj-ea"/>
                        </a:rPr>
                        <a:t>1</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32558">
                <a:tc>
                  <a:txBody>
                    <a:bodyPr/>
                    <a:lstStyle/>
                    <a:p>
                      <a:pPr algn="ctr"/>
                      <a:r>
                        <a:rPr lang="en-US" sz="1400" kern="0">
                          <a:effectLst/>
                          <a:latin typeface="+mj-ea"/>
                          <a:ea typeface="+mj-ea"/>
                        </a:rPr>
                        <a:t>2</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232558">
                <a:tc>
                  <a:txBody>
                    <a:bodyPr/>
                    <a:lstStyle/>
                    <a:p>
                      <a:pPr algn="ctr"/>
                      <a:r>
                        <a:rPr lang="en-US" sz="1400" kern="0">
                          <a:effectLst/>
                          <a:latin typeface="+mj-ea"/>
                          <a:ea typeface="+mj-ea"/>
                        </a:rPr>
                        <a:t>3</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232558">
                <a:tc>
                  <a:txBody>
                    <a:bodyPr/>
                    <a:lstStyle/>
                    <a:p>
                      <a:pPr algn="ctr"/>
                      <a:r>
                        <a:rPr lang="en-US" sz="1400" kern="0">
                          <a:effectLst/>
                          <a:latin typeface="+mj-ea"/>
                          <a:ea typeface="+mj-ea"/>
                        </a:rPr>
                        <a:t>6</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232558">
                <a:tc>
                  <a:txBody>
                    <a:bodyPr/>
                    <a:lstStyle/>
                    <a:p>
                      <a:pPr algn="ctr"/>
                      <a:r>
                        <a:rPr lang="en-US" sz="1400" kern="0">
                          <a:effectLst/>
                          <a:latin typeface="+mj-ea"/>
                          <a:ea typeface="+mj-ea"/>
                        </a:rPr>
                        <a:t>7</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r h="232558">
                <a:tc>
                  <a:txBody>
                    <a:bodyPr/>
                    <a:lstStyle/>
                    <a:p>
                      <a:pPr algn="ctr"/>
                      <a:r>
                        <a:rPr lang="en-US" sz="1400" kern="0">
                          <a:effectLst/>
                          <a:latin typeface="+mj-ea"/>
                          <a:ea typeface="+mj-ea"/>
                        </a:rPr>
                        <a:t>10</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硬挺</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6"/>
                  </a:ext>
                </a:extLst>
              </a:tr>
              <a:tr h="232558">
                <a:tc>
                  <a:txBody>
                    <a:bodyPr/>
                    <a:lstStyle/>
                    <a:p>
                      <a:pPr algn="ctr"/>
                      <a:r>
                        <a:rPr lang="en-US" sz="1400" kern="0">
                          <a:effectLst/>
                          <a:latin typeface="+mj-ea"/>
                          <a:ea typeface="+mj-ea"/>
                        </a:rPr>
                        <a:t>14</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7"/>
                  </a:ext>
                </a:extLst>
              </a:tr>
              <a:tr h="232558">
                <a:tc>
                  <a:txBody>
                    <a:bodyPr/>
                    <a:lstStyle/>
                    <a:p>
                      <a:pPr algn="ctr"/>
                      <a:r>
                        <a:rPr lang="en-US" sz="1400" kern="0">
                          <a:effectLst/>
                          <a:latin typeface="+mj-ea"/>
                          <a:ea typeface="+mj-ea"/>
                        </a:rPr>
                        <a:t>15</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8"/>
                  </a:ext>
                </a:extLst>
              </a:tr>
              <a:tr h="232558">
                <a:tc>
                  <a:txBody>
                    <a:bodyPr/>
                    <a:lstStyle/>
                    <a:p>
                      <a:pPr algn="ctr"/>
                      <a:r>
                        <a:rPr lang="en-US" sz="1400" kern="0">
                          <a:effectLst/>
                          <a:latin typeface="+mj-ea"/>
                          <a:ea typeface="+mj-ea"/>
                        </a:rPr>
                        <a:t>16</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9"/>
                  </a:ext>
                </a:extLst>
              </a:tr>
              <a:tr h="232558">
                <a:tc>
                  <a:txBody>
                    <a:bodyPr/>
                    <a:lstStyle/>
                    <a:p>
                      <a:pPr algn="ctr"/>
                      <a:r>
                        <a:rPr lang="en-US" sz="1400" kern="0" dirty="0">
                          <a:effectLst/>
                          <a:latin typeface="+mj-ea"/>
                          <a:ea typeface="+mj-ea"/>
                        </a:rPr>
                        <a:t>17</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否</a:t>
                      </a:r>
                      <a:endParaRPr lang="zh-CN" sz="1100" kern="100" dirty="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1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4046037478"/>
              </p:ext>
            </p:extLst>
          </p:nvPr>
        </p:nvGraphicFramePr>
        <p:xfrm>
          <a:off x="5986793" y="4817160"/>
          <a:ext cx="5911516" cy="1911936"/>
        </p:xfrm>
        <a:graphic>
          <a:graphicData uri="http://schemas.openxmlformats.org/drawingml/2006/table">
            <a:tbl>
              <a:tblPr firstRow="1" firstCol="1" bandRow="1">
                <a:tableStyleId>{21E4AEA4-8DFA-4A89-87EB-49C32662AFE0}</a:tableStyleId>
              </a:tblPr>
              <a:tblGrid>
                <a:gridCol w="723860">
                  <a:extLst>
                    <a:ext uri="{9D8B030D-6E8A-4147-A177-3AD203B41FA5}">
                      <a16:colId xmlns:a16="http://schemas.microsoft.com/office/drawing/2014/main" val="20000"/>
                    </a:ext>
                  </a:extLst>
                </a:gridCol>
                <a:gridCol w="739944">
                  <a:extLst>
                    <a:ext uri="{9D8B030D-6E8A-4147-A177-3AD203B41FA5}">
                      <a16:colId xmlns:a16="http://schemas.microsoft.com/office/drawing/2014/main" val="20001"/>
                    </a:ext>
                  </a:extLst>
                </a:gridCol>
                <a:gridCol w="747988">
                  <a:extLst>
                    <a:ext uri="{9D8B030D-6E8A-4147-A177-3AD203B41FA5}">
                      <a16:colId xmlns:a16="http://schemas.microsoft.com/office/drawing/2014/main" val="20002"/>
                    </a:ext>
                  </a:extLst>
                </a:gridCol>
                <a:gridCol w="739944">
                  <a:extLst>
                    <a:ext uri="{9D8B030D-6E8A-4147-A177-3AD203B41FA5}">
                      <a16:colId xmlns:a16="http://schemas.microsoft.com/office/drawing/2014/main" val="20003"/>
                    </a:ext>
                  </a:extLst>
                </a:gridCol>
                <a:gridCol w="747988">
                  <a:extLst>
                    <a:ext uri="{9D8B030D-6E8A-4147-A177-3AD203B41FA5}">
                      <a16:colId xmlns:a16="http://schemas.microsoft.com/office/drawing/2014/main" val="20004"/>
                    </a:ext>
                  </a:extLst>
                </a:gridCol>
                <a:gridCol w="747988">
                  <a:extLst>
                    <a:ext uri="{9D8B030D-6E8A-4147-A177-3AD203B41FA5}">
                      <a16:colId xmlns:a16="http://schemas.microsoft.com/office/drawing/2014/main" val="20005"/>
                    </a:ext>
                  </a:extLst>
                </a:gridCol>
                <a:gridCol w="747988">
                  <a:extLst>
                    <a:ext uri="{9D8B030D-6E8A-4147-A177-3AD203B41FA5}">
                      <a16:colId xmlns:a16="http://schemas.microsoft.com/office/drawing/2014/main" val="20006"/>
                    </a:ext>
                  </a:extLst>
                </a:gridCol>
                <a:gridCol w="715816">
                  <a:extLst>
                    <a:ext uri="{9D8B030D-6E8A-4147-A177-3AD203B41FA5}">
                      <a16:colId xmlns:a16="http://schemas.microsoft.com/office/drawing/2014/main" val="20007"/>
                    </a:ext>
                  </a:extLst>
                </a:gridCol>
              </a:tblGrid>
              <a:tr h="238992">
                <a:tc>
                  <a:txBody>
                    <a:bodyPr/>
                    <a:lstStyle/>
                    <a:p>
                      <a:pPr algn="ctr"/>
                      <a:r>
                        <a:rPr lang="zh-CN" sz="1400" kern="0" dirty="0">
                          <a:effectLst/>
                          <a:latin typeface="+mj-ea"/>
                          <a:ea typeface="+mj-ea"/>
                        </a:rPr>
                        <a:t>编号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色泽</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根蒂</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敲声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纹理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脐部</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触感</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好瓜</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238992">
                <a:tc>
                  <a:txBody>
                    <a:bodyPr/>
                    <a:lstStyle/>
                    <a:p>
                      <a:pPr algn="ctr"/>
                      <a:r>
                        <a:rPr lang="en-US" sz="1400" kern="0">
                          <a:effectLst/>
                          <a:latin typeface="+mj-ea"/>
                          <a:ea typeface="+mj-ea"/>
                        </a:rPr>
                        <a:t>4</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沉闷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凹陷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38992">
                <a:tc>
                  <a:txBody>
                    <a:bodyPr/>
                    <a:lstStyle/>
                    <a:p>
                      <a:pPr algn="ctr"/>
                      <a:r>
                        <a:rPr lang="en-US" sz="1400" kern="0">
                          <a:effectLst/>
                          <a:latin typeface="+mj-ea"/>
                          <a:ea typeface="+mj-ea"/>
                        </a:rPr>
                        <a:t>5</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凹陷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238992">
                <a:tc>
                  <a:txBody>
                    <a:bodyPr/>
                    <a:lstStyle/>
                    <a:p>
                      <a:pPr algn="ctr"/>
                      <a:r>
                        <a:rPr lang="en-US" sz="1400" kern="0">
                          <a:effectLst/>
                          <a:latin typeface="+mj-ea"/>
                          <a:ea typeface="+mj-ea"/>
                        </a:rPr>
                        <a:t>8</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稍凹</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238992">
                <a:tc>
                  <a:txBody>
                    <a:bodyPr/>
                    <a:lstStyle/>
                    <a:p>
                      <a:pPr algn="ctr"/>
                      <a:r>
                        <a:rPr lang="en-US" sz="1400" kern="0">
                          <a:effectLst/>
                          <a:latin typeface="+mj-ea"/>
                          <a:ea typeface="+mj-ea"/>
                        </a:rPr>
                        <a:t>9</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稍凹</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238992">
                <a:tc>
                  <a:txBody>
                    <a:bodyPr/>
                    <a:lstStyle/>
                    <a:p>
                      <a:pPr algn="ctr"/>
                      <a:r>
                        <a:rPr lang="en-US" sz="1400" kern="0">
                          <a:effectLst/>
                          <a:latin typeface="+mj-ea"/>
                          <a:ea typeface="+mj-ea"/>
                        </a:rPr>
                        <a:t>11</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硬挺</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平坦</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r h="238992">
                <a:tc>
                  <a:txBody>
                    <a:bodyPr/>
                    <a:lstStyle/>
                    <a:p>
                      <a:pPr algn="ctr"/>
                      <a:r>
                        <a:rPr lang="en-US" sz="1400" kern="0">
                          <a:effectLst/>
                          <a:latin typeface="+mj-ea"/>
                          <a:ea typeface="+mj-ea"/>
                        </a:rPr>
                        <a:t>12</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平坦</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6"/>
                  </a:ext>
                </a:extLst>
              </a:tr>
              <a:tr h="238992">
                <a:tc>
                  <a:txBody>
                    <a:bodyPr/>
                    <a:lstStyle/>
                    <a:p>
                      <a:pPr algn="ctr"/>
                      <a:r>
                        <a:rPr lang="en-US" sz="1400" kern="0">
                          <a:effectLst/>
                          <a:latin typeface="+mj-ea"/>
                          <a:ea typeface="+mj-ea"/>
                        </a:rPr>
                        <a:t>13</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凹陷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否</a:t>
                      </a:r>
                      <a:endParaRPr lang="zh-CN" sz="1100" kern="100" dirty="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7"/>
                  </a:ext>
                </a:extLst>
              </a:tr>
            </a:tbl>
          </a:graphicData>
        </a:graphic>
      </p:graphicFrame>
      <p:sp>
        <p:nvSpPr>
          <p:cNvPr id="12" name="文本框 11"/>
          <p:cNvSpPr txBox="1"/>
          <p:nvPr/>
        </p:nvSpPr>
        <p:spPr>
          <a:xfrm>
            <a:off x="5870452" y="1197325"/>
            <a:ext cx="1140851" cy="553085"/>
          </a:xfrm>
          <a:prstGeom prst="rect">
            <a:avLst/>
          </a:prstGeom>
          <a:noFill/>
        </p:spPr>
        <p:txBody>
          <a:bodyPr wrap="square">
            <a:spAutoFit/>
          </a:bodyPr>
          <a:lstStyle/>
          <a:p>
            <a:pPr>
              <a:lnSpc>
                <a:spcPct val="150000"/>
              </a:lnSpc>
            </a:pPr>
            <a:r>
              <a:rPr lang="zh-CN" altLang="en-US" sz="2000" b="1" i="0" dirty="0">
                <a:effectLst/>
                <a:latin typeface="微软雅黑" panose="020B0503020204020204" pitchFamily="34" charset="-122"/>
                <a:ea typeface="微软雅黑" panose="020B0503020204020204" pitchFamily="34" charset="-122"/>
              </a:rPr>
              <a:t>训练集</a:t>
            </a:r>
          </a:p>
        </p:txBody>
      </p:sp>
      <p:sp>
        <p:nvSpPr>
          <p:cNvPr id="13" name="文本框 12"/>
          <p:cNvSpPr txBox="1"/>
          <p:nvPr/>
        </p:nvSpPr>
        <p:spPr>
          <a:xfrm>
            <a:off x="5870452" y="4269621"/>
            <a:ext cx="1140851" cy="553085"/>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验证</a:t>
            </a:r>
            <a:r>
              <a:rPr lang="zh-CN" altLang="en-US" sz="2000" b="1" i="0" dirty="0">
                <a:effectLst/>
                <a:latin typeface="微软雅黑" panose="020B0503020204020204" pitchFamily="34" charset="-122"/>
                <a:ea typeface="微软雅黑" panose="020B0503020204020204" pitchFamily="34" charset="-122"/>
              </a:rPr>
              <a:t>集</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预剪枝（</a:t>
            </a:r>
            <a:r>
              <a:rPr lang="en-US" altLang="zh-CN"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prepruning</a:t>
            </a:r>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b="1" dirty="0">
              <a:effectLst/>
              <a:latin typeface="微软雅黑" panose="020B0503020204020204" pitchFamily="34" charset="-122"/>
              <a:cs typeface="Times New Roman" panose="02020603050405020304" pitchFamily="18" charset="0"/>
            </a:endParaRPr>
          </a:p>
          <a:p>
            <a:endParaRPr lang="zh-CN" altLang="en-US" b="1"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cxnSp>
        <p:nvCxnSpPr>
          <p:cNvPr id="64" name="直接箭头连接符 63"/>
          <p:cNvCxnSpPr>
            <a:stCxn id="108" idx="2"/>
          </p:cNvCxnSpPr>
          <p:nvPr/>
        </p:nvCxnSpPr>
        <p:spPr>
          <a:xfrm flipH="1">
            <a:off x="1638860" y="2425487"/>
            <a:ext cx="1299784" cy="56432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108" idx="6"/>
          </p:cNvCxnSpPr>
          <p:nvPr/>
        </p:nvCxnSpPr>
        <p:spPr>
          <a:xfrm>
            <a:off x="3794280" y="2425487"/>
            <a:ext cx="1652599" cy="628989"/>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103" idx="0"/>
          </p:cNvCxnSpPr>
          <p:nvPr/>
        </p:nvCxnSpPr>
        <p:spPr>
          <a:xfrm flipH="1">
            <a:off x="3483607" y="2967157"/>
            <a:ext cx="515160" cy="85163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3222761" y="2249550"/>
            <a:ext cx="640078" cy="65749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4407621" y="2395310"/>
            <a:ext cx="640078" cy="307777"/>
          </a:xfrm>
          <a:prstGeom prst="rect">
            <a:avLst/>
          </a:prstGeom>
          <a:noFill/>
        </p:spPr>
        <p:txBody>
          <a:bodyPr wrap="square" rtlCol="0">
            <a:spAutoFit/>
          </a:bodyPr>
          <a:lstStyle/>
          <a:p>
            <a:r>
              <a:rPr lang="zh-CN" altLang="en-US" sz="1400" dirty="0">
                <a:ea typeface="微软雅黑" panose="020B0503020204020204" pitchFamily="34" charset="-122"/>
              </a:rPr>
              <a:t>平坦</a:t>
            </a:r>
          </a:p>
        </p:txBody>
      </p:sp>
      <p:sp>
        <p:nvSpPr>
          <p:cNvPr id="73" name="椭圆 72"/>
          <p:cNvSpPr/>
          <p:nvPr/>
        </p:nvSpPr>
        <p:spPr>
          <a:xfrm>
            <a:off x="2863873" y="4966913"/>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纹理</a:t>
            </a:r>
          </a:p>
        </p:txBody>
      </p:sp>
      <p:sp>
        <p:nvSpPr>
          <p:cNvPr id="103" name="椭圆 102"/>
          <p:cNvSpPr/>
          <p:nvPr/>
        </p:nvSpPr>
        <p:spPr>
          <a:xfrm>
            <a:off x="3055789" y="3818792"/>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104" name="椭圆 103"/>
          <p:cNvSpPr/>
          <p:nvPr/>
        </p:nvSpPr>
        <p:spPr>
          <a:xfrm>
            <a:off x="5080380" y="3804172"/>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105" name="椭圆 104"/>
          <p:cNvSpPr/>
          <p:nvPr/>
        </p:nvSpPr>
        <p:spPr>
          <a:xfrm>
            <a:off x="5426097" y="290435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106" name="椭圆 105"/>
          <p:cNvSpPr/>
          <p:nvPr/>
        </p:nvSpPr>
        <p:spPr>
          <a:xfrm>
            <a:off x="3478653" y="2912935"/>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根蒂</a:t>
            </a:r>
          </a:p>
        </p:txBody>
      </p:sp>
      <p:sp>
        <p:nvSpPr>
          <p:cNvPr id="107" name="椭圆 106"/>
          <p:cNvSpPr/>
          <p:nvPr/>
        </p:nvSpPr>
        <p:spPr>
          <a:xfrm>
            <a:off x="892238" y="2939700"/>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108" name="椭圆 107"/>
          <p:cNvSpPr/>
          <p:nvPr/>
        </p:nvSpPr>
        <p:spPr>
          <a:xfrm>
            <a:off x="2938644" y="2225187"/>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脐部</a:t>
            </a:r>
          </a:p>
        </p:txBody>
      </p:sp>
      <p:cxnSp>
        <p:nvCxnSpPr>
          <p:cNvPr id="109" name="直接箭头连接符 108"/>
          <p:cNvCxnSpPr>
            <a:stCxn id="107" idx="4"/>
          </p:cNvCxnSpPr>
          <p:nvPr/>
        </p:nvCxnSpPr>
        <p:spPr>
          <a:xfrm flipH="1">
            <a:off x="1310253" y="3327599"/>
            <a:ext cx="9803" cy="91761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1505152" y="3340299"/>
            <a:ext cx="652661" cy="467471"/>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03" idx="4"/>
            <a:endCxn id="73" idx="0"/>
          </p:cNvCxnSpPr>
          <p:nvPr/>
        </p:nvCxnSpPr>
        <p:spPr>
          <a:xfrm flipH="1">
            <a:off x="3291837" y="4206691"/>
            <a:ext cx="191770" cy="74739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03" idx="3"/>
          </p:cNvCxnSpPr>
          <p:nvPr/>
        </p:nvCxnSpPr>
        <p:spPr>
          <a:xfrm flipH="1">
            <a:off x="2443629" y="4148660"/>
            <a:ext cx="736830" cy="53992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3683797" y="4121938"/>
            <a:ext cx="332949" cy="711843"/>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868202" y="3340299"/>
            <a:ext cx="274294" cy="513376"/>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4028168" y="3288614"/>
            <a:ext cx="346697" cy="58574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4327269" y="3143570"/>
            <a:ext cx="1010283" cy="65741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73" idx="3"/>
          </p:cNvCxnSpPr>
          <p:nvPr/>
        </p:nvCxnSpPr>
        <p:spPr>
          <a:xfrm flipH="1">
            <a:off x="2369882" y="5296781"/>
            <a:ext cx="619296" cy="53280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73" idx="5"/>
          </p:cNvCxnSpPr>
          <p:nvPr/>
        </p:nvCxnSpPr>
        <p:spPr>
          <a:xfrm>
            <a:off x="3594204" y="5296781"/>
            <a:ext cx="664144" cy="479910"/>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32" idx="0"/>
          </p:cNvCxnSpPr>
          <p:nvPr/>
        </p:nvCxnSpPr>
        <p:spPr>
          <a:xfrm flipH="1">
            <a:off x="3323934" y="5363239"/>
            <a:ext cx="34792" cy="496727"/>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1684199" y="3819628"/>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121" name="椭圆 120"/>
          <p:cNvSpPr/>
          <p:nvPr/>
        </p:nvSpPr>
        <p:spPr>
          <a:xfrm>
            <a:off x="4009276" y="5782760"/>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122" name="椭圆 121"/>
          <p:cNvSpPr/>
          <p:nvPr/>
        </p:nvSpPr>
        <p:spPr>
          <a:xfrm>
            <a:off x="3827450" y="4810966"/>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123" name="椭圆 122"/>
          <p:cNvSpPr/>
          <p:nvPr/>
        </p:nvSpPr>
        <p:spPr>
          <a:xfrm>
            <a:off x="4022120" y="387435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124" name="椭圆 123"/>
          <p:cNvSpPr/>
          <p:nvPr/>
        </p:nvSpPr>
        <p:spPr>
          <a:xfrm>
            <a:off x="1673002" y="5805112"/>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125" name="椭圆 124"/>
          <p:cNvSpPr/>
          <p:nvPr/>
        </p:nvSpPr>
        <p:spPr>
          <a:xfrm>
            <a:off x="2883370" y="5858201"/>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126" name="椭圆 125"/>
          <p:cNvSpPr/>
          <p:nvPr/>
        </p:nvSpPr>
        <p:spPr>
          <a:xfrm>
            <a:off x="1908142" y="470250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127" name="椭圆 126"/>
          <p:cNvSpPr/>
          <p:nvPr/>
        </p:nvSpPr>
        <p:spPr>
          <a:xfrm>
            <a:off x="882759" y="4268034"/>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128" name="椭圆 127"/>
          <p:cNvSpPr/>
          <p:nvPr/>
        </p:nvSpPr>
        <p:spPr>
          <a:xfrm>
            <a:off x="337874" y="386161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129" name="文本框 128"/>
          <p:cNvSpPr txBox="1"/>
          <p:nvPr/>
        </p:nvSpPr>
        <p:spPr>
          <a:xfrm>
            <a:off x="1068370" y="3577941"/>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130" name="文本框 129"/>
          <p:cNvSpPr txBox="1"/>
          <p:nvPr/>
        </p:nvSpPr>
        <p:spPr>
          <a:xfrm>
            <a:off x="1909721" y="2436642"/>
            <a:ext cx="640078" cy="307777"/>
          </a:xfrm>
          <a:prstGeom prst="rect">
            <a:avLst/>
          </a:prstGeom>
          <a:noFill/>
        </p:spPr>
        <p:txBody>
          <a:bodyPr wrap="square" rtlCol="0">
            <a:spAutoFit/>
          </a:bodyPr>
          <a:lstStyle/>
          <a:p>
            <a:r>
              <a:rPr lang="zh-CN" altLang="en-US" sz="1400" dirty="0">
                <a:ea typeface="微软雅黑" panose="020B0503020204020204" pitchFamily="34" charset="-122"/>
              </a:rPr>
              <a:t>凹陷</a:t>
            </a:r>
          </a:p>
        </p:txBody>
      </p:sp>
      <p:sp>
        <p:nvSpPr>
          <p:cNvPr id="131" name="文本框 130"/>
          <p:cNvSpPr txBox="1"/>
          <p:nvPr/>
        </p:nvSpPr>
        <p:spPr>
          <a:xfrm>
            <a:off x="4568148" y="3364686"/>
            <a:ext cx="640078" cy="307777"/>
          </a:xfrm>
          <a:prstGeom prst="rect">
            <a:avLst/>
          </a:prstGeom>
          <a:noFill/>
        </p:spPr>
        <p:txBody>
          <a:bodyPr wrap="square" rtlCol="0">
            <a:spAutoFit/>
          </a:bodyPr>
          <a:lstStyle/>
          <a:p>
            <a:r>
              <a:rPr lang="zh-CN" altLang="en-US" sz="1400" dirty="0">
                <a:ea typeface="微软雅黑" panose="020B0503020204020204" pitchFamily="34" charset="-122"/>
              </a:rPr>
              <a:t>硬挺</a:t>
            </a:r>
          </a:p>
        </p:txBody>
      </p:sp>
      <p:sp>
        <p:nvSpPr>
          <p:cNvPr id="132" name="文本框 131"/>
          <p:cNvSpPr txBox="1"/>
          <p:nvPr/>
        </p:nvSpPr>
        <p:spPr>
          <a:xfrm>
            <a:off x="3038687" y="5363239"/>
            <a:ext cx="640078" cy="307777"/>
          </a:xfrm>
          <a:prstGeom prst="rect">
            <a:avLst/>
          </a:prstGeom>
          <a:noFill/>
        </p:spPr>
        <p:txBody>
          <a:bodyPr wrap="square" rtlCol="0">
            <a:spAutoFit/>
          </a:bodyPr>
          <a:lstStyle/>
          <a:p>
            <a:r>
              <a:rPr lang="zh-CN" altLang="en-US" sz="1400" dirty="0">
                <a:ea typeface="微软雅黑" panose="020B0503020204020204" pitchFamily="34" charset="-122"/>
              </a:rPr>
              <a:t>稍糊</a:t>
            </a:r>
          </a:p>
        </p:txBody>
      </p:sp>
      <p:sp>
        <p:nvSpPr>
          <p:cNvPr id="133" name="文本框 132"/>
          <p:cNvSpPr txBox="1"/>
          <p:nvPr/>
        </p:nvSpPr>
        <p:spPr>
          <a:xfrm>
            <a:off x="3920783" y="5367512"/>
            <a:ext cx="640078" cy="307777"/>
          </a:xfrm>
          <a:prstGeom prst="rect">
            <a:avLst/>
          </a:prstGeom>
          <a:noFill/>
        </p:spPr>
        <p:txBody>
          <a:bodyPr wrap="square" rtlCol="0">
            <a:spAutoFit/>
          </a:bodyPr>
          <a:lstStyle/>
          <a:p>
            <a:r>
              <a:rPr lang="zh-CN" altLang="en-US" sz="1400" dirty="0">
                <a:ea typeface="微软雅黑" panose="020B0503020204020204" pitchFamily="34" charset="-122"/>
              </a:rPr>
              <a:t>清晰</a:t>
            </a:r>
          </a:p>
        </p:txBody>
      </p:sp>
      <p:sp>
        <p:nvSpPr>
          <p:cNvPr id="134" name="文本框 133"/>
          <p:cNvSpPr txBox="1"/>
          <p:nvPr/>
        </p:nvSpPr>
        <p:spPr>
          <a:xfrm>
            <a:off x="3850271" y="3355440"/>
            <a:ext cx="640078" cy="307777"/>
          </a:xfrm>
          <a:prstGeom prst="rect">
            <a:avLst/>
          </a:prstGeom>
          <a:noFill/>
        </p:spPr>
        <p:txBody>
          <a:bodyPr wrap="square" rtlCol="0">
            <a:spAutoFit/>
          </a:bodyPr>
          <a:lstStyle/>
          <a:p>
            <a:r>
              <a:rPr lang="zh-CN" altLang="en-US" sz="1400" dirty="0">
                <a:ea typeface="微软雅黑" panose="020B0503020204020204" pitchFamily="34" charset="-122"/>
              </a:rPr>
              <a:t>蜷曲</a:t>
            </a:r>
          </a:p>
        </p:txBody>
      </p:sp>
      <p:sp>
        <p:nvSpPr>
          <p:cNvPr id="135" name="文本框 134"/>
          <p:cNvSpPr txBox="1"/>
          <p:nvPr/>
        </p:nvSpPr>
        <p:spPr>
          <a:xfrm>
            <a:off x="3134995" y="3337268"/>
            <a:ext cx="640078" cy="307777"/>
          </a:xfrm>
          <a:prstGeom prst="rect">
            <a:avLst/>
          </a:prstGeom>
          <a:noFill/>
        </p:spPr>
        <p:txBody>
          <a:bodyPr wrap="square" rtlCol="0">
            <a:spAutoFit/>
          </a:bodyPr>
          <a:lstStyle/>
          <a:p>
            <a:r>
              <a:rPr lang="zh-CN" altLang="en-US" sz="1400" dirty="0">
                <a:ea typeface="微软雅黑" panose="020B0503020204020204" pitchFamily="34" charset="-122"/>
              </a:rPr>
              <a:t>稍蜷</a:t>
            </a:r>
          </a:p>
        </p:txBody>
      </p:sp>
      <p:sp>
        <p:nvSpPr>
          <p:cNvPr id="136" name="文本框 135"/>
          <p:cNvSpPr txBox="1"/>
          <p:nvPr/>
        </p:nvSpPr>
        <p:spPr>
          <a:xfrm>
            <a:off x="2208599" y="5316684"/>
            <a:ext cx="640078" cy="307777"/>
          </a:xfrm>
          <a:prstGeom prst="rect">
            <a:avLst/>
          </a:prstGeom>
          <a:noFill/>
        </p:spPr>
        <p:txBody>
          <a:bodyPr wrap="square" rtlCol="0">
            <a:spAutoFit/>
          </a:bodyPr>
          <a:lstStyle/>
          <a:p>
            <a:r>
              <a:rPr lang="zh-CN" altLang="en-US" sz="1400" dirty="0">
                <a:ea typeface="微软雅黑" panose="020B0503020204020204" pitchFamily="34" charset="-122"/>
              </a:rPr>
              <a:t>模糊</a:t>
            </a:r>
          </a:p>
        </p:txBody>
      </p:sp>
      <p:sp>
        <p:nvSpPr>
          <p:cNvPr id="137" name="文本框 136"/>
          <p:cNvSpPr txBox="1"/>
          <p:nvPr/>
        </p:nvSpPr>
        <p:spPr>
          <a:xfrm>
            <a:off x="600856" y="3365981"/>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138" name="文本框 137"/>
          <p:cNvSpPr txBox="1"/>
          <p:nvPr/>
        </p:nvSpPr>
        <p:spPr>
          <a:xfrm>
            <a:off x="3210193" y="2639522"/>
            <a:ext cx="640078" cy="307777"/>
          </a:xfrm>
          <a:prstGeom prst="rect">
            <a:avLst/>
          </a:prstGeom>
          <a:noFill/>
        </p:spPr>
        <p:txBody>
          <a:bodyPr wrap="square" rtlCol="0">
            <a:spAutoFit/>
          </a:bodyPr>
          <a:lstStyle/>
          <a:p>
            <a:r>
              <a:rPr lang="zh-CN" altLang="en-US" sz="1400" dirty="0">
                <a:ea typeface="微软雅黑" panose="020B0503020204020204" pitchFamily="34" charset="-122"/>
              </a:rPr>
              <a:t>稍凹</a:t>
            </a:r>
          </a:p>
        </p:txBody>
      </p:sp>
      <p:sp>
        <p:nvSpPr>
          <p:cNvPr id="139" name="文本框 138"/>
          <p:cNvSpPr txBox="1"/>
          <p:nvPr/>
        </p:nvSpPr>
        <p:spPr>
          <a:xfrm>
            <a:off x="3806844" y="4284698"/>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140" name="文本框 139"/>
          <p:cNvSpPr txBox="1"/>
          <p:nvPr/>
        </p:nvSpPr>
        <p:spPr>
          <a:xfrm>
            <a:off x="2464963" y="4295079"/>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141" name="文本框 140"/>
          <p:cNvSpPr txBox="1"/>
          <p:nvPr/>
        </p:nvSpPr>
        <p:spPr>
          <a:xfrm>
            <a:off x="3147020" y="4293857"/>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142" name="文本框 141"/>
          <p:cNvSpPr txBox="1"/>
          <p:nvPr/>
        </p:nvSpPr>
        <p:spPr>
          <a:xfrm>
            <a:off x="1716911" y="3351435"/>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143" name="文本框 142"/>
          <p:cNvSpPr txBox="1"/>
          <p:nvPr/>
        </p:nvSpPr>
        <p:spPr>
          <a:xfrm>
            <a:off x="2845324" y="194850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①</a:t>
            </a:r>
          </a:p>
        </p:txBody>
      </p:sp>
      <p:sp>
        <p:nvSpPr>
          <p:cNvPr id="144" name="文本框 143"/>
          <p:cNvSpPr txBox="1"/>
          <p:nvPr/>
        </p:nvSpPr>
        <p:spPr>
          <a:xfrm>
            <a:off x="2756104" y="4700455"/>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⑥</a:t>
            </a:r>
          </a:p>
        </p:txBody>
      </p:sp>
      <p:sp>
        <p:nvSpPr>
          <p:cNvPr id="145" name="文本框 144"/>
          <p:cNvSpPr txBox="1"/>
          <p:nvPr/>
        </p:nvSpPr>
        <p:spPr>
          <a:xfrm>
            <a:off x="2960944" y="3543491"/>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⑤</a:t>
            </a:r>
          </a:p>
        </p:txBody>
      </p:sp>
      <p:sp>
        <p:nvSpPr>
          <p:cNvPr id="146" name="文本框 145"/>
          <p:cNvSpPr txBox="1"/>
          <p:nvPr/>
        </p:nvSpPr>
        <p:spPr>
          <a:xfrm>
            <a:off x="5245369" y="2670548"/>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④</a:t>
            </a:r>
          </a:p>
        </p:txBody>
      </p:sp>
      <p:sp>
        <p:nvSpPr>
          <p:cNvPr id="147" name="文本框 146"/>
          <p:cNvSpPr txBox="1"/>
          <p:nvPr/>
        </p:nvSpPr>
        <p:spPr>
          <a:xfrm>
            <a:off x="3124923" y="286145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③</a:t>
            </a:r>
          </a:p>
        </p:txBody>
      </p:sp>
      <p:sp>
        <p:nvSpPr>
          <p:cNvPr id="148" name="文本框 147"/>
          <p:cNvSpPr txBox="1"/>
          <p:nvPr/>
        </p:nvSpPr>
        <p:spPr>
          <a:xfrm>
            <a:off x="699850" y="2706003"/>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②</a:t>
            </a:r>
          </a:p>
        </p:txBody>
      </p:sp>
      <p:sp>
        <p:nvSpPr>
          <p:cNvPr id="63" name="文本框 62"/>
          <p:cNvSpPr txBox="1"/>
          <p:nvPr/>
        </p:nvSpPr>
        <p:spPr>
          <a:xfrm>
            <a:off x="1240934" y="6357765"/>
            <a:ext cx="6096000" cy="461665"/>
          </a:xfrm>
          <a:prstGeom prst="rect">
            <a:avLst/>
          </a:prstGeom>
          <a:noFill/>
        </p:spPr>
        <p:txBody>
          <a:bodyPr wrap="square">
            <a:spAutoFit/>
          </a:bodyPr>
          <a:lstStyle/>
          <a:p>
            <a:r>
              <a:rPr lang="zh-CN" altLang="en-US" dirty="0"/>
              <a:t>基于表生成未剪枝的决策树</a:t>
            </a:r>
          </a:p>
        </p:txBody>
      </p:sp>
      <p:sp>
        <p:nvSpPr>
          <p:cNvPr id="149" name="文本框 148"/>
          <p:cNvSpPr txBox="1"/>
          <p:nvPr/>
        </p:nvSpPr>
        <p:spPr>
          <a:xfrm>
            <a:off x="6670675" y="1807210"/>
            <a:ext cx="5082540" cy="4715522"/>
          </a:xfrm>
          <a:prstGeom prst="rect">
            <a:avLst/>
          </a:prstGeom>
          <a:noFill/>
        </p:spPr>
        <p:txBody>
          <a:bodyPr wrap="square">
            <a:spAutoFit/>
          </a:bodyPr>
          <a:lstStyle/>
          <a:p>
            <a:pPr>
              <a:lnSpc>
                <a:spcPct val="150000"/>
              </a:lnSpc>
            </a:pPr>
            <a:r>
              <a:rPr lang="zh-CN" altLang="en-US" b="1" dirty="0">
                <a:effectLst/>
                <a:latin typeface="微软雅黑" panose="020B0503020204020204" pitchFamily="34" charset="-122"/>
                <a:ea typeface="微软雅黑" panose="020B0503020204020204" pitchFamily="34" charset="-122"/>
                <a:cs typeface="Euclid" panose="02020503060505020303" pitchFamily="18" charset="0"/>
              </a:rPr>
              <a:t>剪枝策略</a:t>
            </a:r>
            <a:endParaRPr lang="en-US" altLang="zh-CN" b="1" dirty="0">
              <a:effectLst/>
              <a:latin typeface="微软雅黑" panose="020B0503020204020204" pitchFamily="34" charset="-122"/>
              <a:ea typeface="微软雅黑" panose="020B0503020204020204" pitchFamily="34" charset="-122"/>
              <a:cs typeface="Euclid" panose="02020503060505020303" pitchFamily="18" charset="0"/>
            </a:endParaRPr>
          </a:p>
          <a:p>
            <a:pPr>
              <a:lnSpc>
                <a:spcPct val="150000"/>
              </a:lnSpc>
            </a:pPr>
            <a:r>
              <a:rPr lang="zh-CN" altLang="zh-CN" dirty="0">
                <a:effectLst/>
                <a:latin typeface="微软雅黑" panose="020B0503020204020204" pitchFamily="34" charset="-122"/>
                <a:ea typeface="微软雅黑" panose="020B0503020204020204" pitchFamily="34" charset="-122"/>
                <a:cs typeface="Euclid" panose="02020503060505020303" pitchFamily="18" charset="0"/>
              </a:rPr>
              <a:t>在节点划分前确定是否继续增长，及早停止增长</a:t>
            </a:r>
            <a:endParaRPr lang="en-US" altLang="zh-CN" dirty="0">
              <a:effectLst/>
              <a:latin typeface="微软雅黑" panose="020B0503020204020204" pitchFamily="34" charset="-122"/>
              <a:ea typeface="微软雅黑" panose="020B0503020204020204" pitchFamily="34" charset="-122"/>
              <a:cs typeface="Euclid" panose="02020503060505020303" pitchFamily="18" charset="0"/>
            </a:endParaRPr>
          </a:p>
          <a:p>
            <a:pPr>
              <a:lnSpc>
                <a:spcPct val="150000"/>
              </a:lnSpc>
            </a:pPr>
            <a:r>
              <a:rPr lang="zh-CN" altLang="en-US" b="1" dirty="0">
                <a:effectLst/>
                <a:latin typeface="微软雅黑" panose="020B0503020204020204" pitchFamily="34" charset="-122"/>
                <a:ea typeface="微软雅黑" panose="020B0503020204020204" pitchFamily="34" charset="-122"/>
                <a:cs typeface="Euclid" panose="02020503060505020303" pitchFamily="18" charset="0"/>
              </a:rPr>
              <a:t>主要方法有：</a:t>
            </a:r>
            <a:endParaRPr lang="zh-CN" altLang="zh-CN" dirty="0">
              <a:effectLst/>
              <a:latin typeface="微软雅黑" panose="020B0503020204020204" pitchFamily="34" charset="-122"/>
              <a:ea typeface="微软雅黑" panose="020B0503020204020204" pitchFamily="34" charset="-122"/>
              <a:cs typeface="Euclid" panose="02020503060505020303" pitchFamily="18" charset="0"/>
            </a:endParaRPr>
          </a:p>
          <a:p>
            <a:pPr marL="342900" indent="-342900">
              <a:lnSpc>
                <a:spcPct val="150000"/>
              </a:lnSpc>
              <a:spcAft>
                <a:spcPts val="1000"/>
              </a:spcAft>
              <a:buFont typeface="Arial" panose="020B0604020202020204" pitchFamily="34" charset="0"/>
              <a:buChar char="•"/>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节点内数据样本低于某一阈值；</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spcAft>
                <a:spcPts val="1000"/>
              </a:spcAft>
              <a:buFont typeface="Arial" panose="020B0604020202020204" pitchFamily="34" charset="0"/>
              <a:buChar char="•"/>
            </a:pP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限定决策树的深度</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l">
              <a:lnSpc>
                <a:spcPct val="150000"/>
              </a:lnSpc>
              <a:spcAft>
                <a:spcPts val="1000"/>
              </a:spcAft>
              <a:buFont typeface="Arial" panose="020B0604020202020204" pitchFamily="34" charset="0"/>
              <a:buChar char="•"/>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节点划分前准确率比划分后准确率高。</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预剪枝（</a:t>
            </a:r>
            <a:r>
              <a:rPr lang="en-US" altLang="zh-CN"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prepruning</a:t>
            </a:r>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dirty="0">
              <a:effectLst/>
              <a:latin typeface="微软雅黑" panose="020B0503020204020204" pitchFamily="34" charset="-122"/>
              <a:cs typeface="Times New Roman" panose="02020603050405020304" pitchFamily="18" charset="0"/>
            </a:endParaRPr>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sp>
        <p:nvSpPr>
          <p:cNvPr id="149" name="文本框 148"/>
          <p:cNvSpPr txBox="1"/>
          <p:nvPr/>
        </p:nvSpPr>
        <p:spPr>
          <a:xfrm>
            <a:off x="6670675" y="1807210"/>
            <a:ext cx="5082540" cy="4779645"/>
          </a:xfrm>
          <a:prstGeom prst="rect">
            <a:avLst/>
          </a:prstGeom>
          <a:noFill/>
        </p:spPr>
        <p:txBody>
          <a:bodyPr wrap="square">
            <a:spAutoFit/>
          </a:bodyPr>
          <a:lstStyle/>
          <a:p>
            <a:pPr>
              <a:lnSpc>
                <a:spcPct val="150000"/>
              </a:lnSpc>
            </a:pPr>
            <a:r>
              <a:rPr lang="zh-CN" altLang="en-US" b="1" dirty="0">
                <a:effectLst/>
                <a:latin typeface="微软雅黑" panose="020B0503020204020204" pitchFamily="34" charset="-122"/>
                <a:ea typeface="微软雅黑" panose="020B0503020204020204" pitchFamily="34" charset="-122"/>
                <a:cs typeface="Euclid" panose="02020503060505020303" pitchFamily="18" charset="0"/>
              </a:rPr>
              <a:t>剪枝策略</a:t>
            </a:r>
            <a:endParaRPr lang="en-US" altLang="zh-CN" b="1" dirty="0">
              <a:effectLst/>
              <a:latin typeface="微软雅黑" panose="020B0503020204020204" pitchFamily="34" charset="-122"/>
              <a:ea typeface="微软雅黑" panose="020B0503020204020204" pitchFamily="34" charset="-122"/>
              <a:cs typeface="Euclid" panose="02020503060505020303" pitchFamily="18" charset="0"/>
            </a:endParaRPr>
          </a:p>
          <a:p>
            <a:pPr>
              <a:lnSpc>
                <a:spcPct val="150000"/>
              </a:lnSpc>
            </a:pPr>
            <a:r>
              <a:rPr lang="zh-CN" altLang="zh-CN" dirty="0">
                <a:effectLst/>
                <a:latin typeface="微软雅黑" panose="020B0503020204020204" pitchFamily="34" charset="-122"/>
                <a:ea typeface="微软雅黑" panose="020B0503020204020204" pitchFamily="34" charset="-122"/>
                <a:cs typeface="Euclid" panose="02020503060505020303" pitchFamily="18" charset="0"/>
              </a:rPr>
              <a:t>在节点划分前确定是否继续增长，及早停止增长</a:t>
            </a:r>
            <a:endParaRPr lang="en-US" altLang="zh-CN" dirty="0">
              <a:effectLst/>
              <a:latin typeface="微软雅黑" panose="020B0503020204020204" pitchFamily="34" charset="-122"/>
              <a:ea typeface="微软雅黑" panose="020B0503020204020204" pitchFamily="34" charset="-122"/>
              <a:cs typeface="Euclid" panose="02020503060505020303" pitchFamily="18" charset="0"/>
            </a:endParaRPr>
          </a:p>
          <a:p>
            <a:pPr>
              <a:lnSpc>
                <a:spcPct val="150000"/>
              </a:lnSpc>
            </a:pPr>
            <a:r>
              <a:rPr lang="zh-CN" altLang="en-US" b="1" dirty="0">
                <a:effectLst/>
                <a:latin typeface="微软雅黑" panose="020B0503020204020204" pitchFamily="34" charset="-122"/>
                <a:ea typeface="微软雅黑" panose="020B0503020204020204" pitchFamily="34" charset="-122"/>
                <a:cs typeface="Euclid" panose="02020503060505020303" pitchFamily="18" charset="0"/>
              </a:rPr>
              <a:t>主要方法有：</a:t>
            </a:r>
            <a:endParaRPr lang="zh-CN" altLang="zh-CN" dirty="0">
              <a:effectLst/>
              <a:latin typeface="微软雅黑" panose="020B0503020204020204" pitchFamily="34" charset="-122"/>
              <a:ea typeface="微软雅黑" panose="020B0503020204020204" pitchFamily="34" charset="-122"/>
              <a:cs typeface="Euclid" panose="02020503060505020303" pitchFamily="18" charset="0"/>
            </a:endParaRPr>
          </a:p>
          <a:p>
            <a:pPr marL="342900" lvl="0" indent="-342900" algn="l">
              <a:lnSpc>
                <a:spcPct val="150000"/>
              </a:lnSpc>
              <a:spcAft>
                <a:spcPts val="1000"/>
              </a:spcAft>
              <a:buFont typeface="Arial" panose="020B0604020202020204" pitchFamily="34" charset="0"/>
              <a:buChar char="•"/>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节点内数据样本低于某一阈值；</a:t>
            </a:r>
          </a:p>
          <a:p>
            <a:pPr marL="342900" lvl="0" indent="-342900" algn="l">
              <a:lnSpc>
                <a:spcPct val="150000"/>
              </a:lnSpc>
              <a:spcAft>
                <a:spcPts val="1000"/>
              </a:spcAft>
              <a:buFont typeface="Arial" panose="020B0604020202020204" pitchFamily="34" charset="0"/>
              <a:buChar char="•"/>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所有节点特征都已分裂；</a:t>
            </a:r>
          </a:p>
          <a:p>
            <a:pPr marL="342900" lvl="0" indent="-342900" algn="l">
              <a:lnSpc>
                <a:spcPct val="150000"/>
              </a:lnSpc>
              <a:spcAft>
                <a:spcPts val="1000"/>
              </a:spcAft>
              <a:buFont typeface="Arial" panose="020B0604020202020204" pitchFamily="34" charset="0"/>
              <a:buChar char="•"/>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节点划分前准确率比划分后准确率高。</a:t>
            </a:r>
          </a:p>
        </p:txBody>
      </p:sp>
      <p:cxnSp>
        <p:nvCxnSpPr>
          <p:cNvPr id="11" name="直接箭头连接符 10"/>
          <p:cNvCxnSpPr>
            <a:stCxn id="27" idx="2"/>
          </p:cNvCxnSpPr>
          <p:nvPr/>
        </p:nvCxnSpPr>
        <p:spPr>
          <a:xfrm flipH="1">
            <a:off x="1214870" y="2993172"/>
            <a:ext cx="1299784" cy="56432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7" idx="6"/>
          </p:cNvCxnSpPr>
          <p:nvPr/>
        </p:nvCxnSpPr>
        <p:spPr>
          <a:xfrm>
            <a:off x="3369655" y="2993172"/>
            <a:ext cx="1652599" cy="628989"/>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798771" y="2817235"/>
            <a:ext cx="640078" cy="65749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983631" y="2962995"/>
            <a:ext cx="640078" cy="307777"/>
          </a:xfrm>
          <a:prstGeom prst="rect">
            <a:avLst/>
          </a:prstGeom>
          <a:noFill/>
        </p:spPr>
        <p:txBody>
          <a:bodyPr wrap="square" rtlCol="0">
            <a:spAutoFit/>
          </a:bodyPr>
          <a:lstStyle/>
          <a:p>
            <a:r>
              <a:rPr lang="zh-CN" altLang="en-US" sz="1400" dirty="0">
                <a:ea typeface="微软雅黑" panose="020B0503020204020204" pitchFamily="34" charset="-122"/>
              </a:rPr>
              <a:t>平坦</a:t>
            </a:r>
          </a:p>
        </p:txBody>
      </p:sp>
      <p:sp>
        <p:nvSpPr>
          <p:cNvPr id="24" name="椭圆 23"/>
          <p:cNvSpPr/>
          <p:nvPr/>
        </p:nvSpPr>
        <p:spPr>
          <a:xfrm>
            <a:off x="5002107" y="3472044"/>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27" name="椭圆 26"/>
          <p:cNvSpPr/>
          <p:nvPr/>
        </p:nvSpPr>
        <p:spPr>
          <a:xfrm>
            <a:off x="2514654" y="2792872"/>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脐部</a:t>
            </a:r>
          </a:p>
        </p:txBody>
      </p:sp>
      <p:sp>
        <p:nvSpPr>
          <p:cNvPr id="50" name="文本框 49"/>
          <p:cNvSpPr txBox="1"/>
          <p:nvPr/>
        </p:nvSpPr>
        <p:spPr>
          <a:xfrm>
            <a:off x="1485731" y="3004327"/>
            <a:ext cx="640078" cy="307777"/>
          </a:xfrm>
          <a:prstGeom prst="rect">
            <a:avLst/>
          </a:prstGeom>
          <a:noFill/>
        </p:spPr>
        <p:txBody>
          <a:bodyPr wrap="square" rtlCol="0">
            <a:spAutoFit/>
          </a:bodyPr>
          <a:lstStyle/>
          <a:p>
            <a:r>
              <a:rPr lang="zh-CN" altLang="en-US" sz="1400" dirty="0">
                <a:ea typeface="微软雅黑" panose="020B0503020204020204" pitchFamily="34" charset="-122"/>
              </a:rPr>
              <a:t>凹陷</a:t>
            </a:r>
          </a:p>
        </p:txBody>
      </p:sp>
      <p:sp>
        <p:nvSpPr>
          <p:cNvPr id="58" name="文本框 57"/>
          <p:cNvSpPr txBox="1"/>
          <p:nvPr/>
        </p:nvSpPr>
        <p:spPr>
          <a:xfrm>
            <a:off x="2786203" y="3207207"/>
            <a:ext cx="640078" cy="307777"/>
          </a:xfrm>
          <a:prstGeom prst="rect">
            <a:avLst/>
          </a:prstGeom>
          <a:noFill/>
        </p:spPr>
        <p:txBody>
          <a:bodyPr wrap="square" rtlCol="0">
            <a:spAutoFit/>
          </a:bodyPr>
          <a:lstStyle/>
          <a:p>
            <a:r>
              <a:rPr lang="zh-CN" altLang="en-US" sz="1400" dirty="0">
                <a:ea typeface="微软雅黑" panose="020B0503020204020204" pitchFamily="34" charset="-122"/>
              </a:rPr>
              <a:t>稍凹</a:t>
            </a:r>
          </a:p>
        </p:txBody>
      </p:sp>
      <p:sp>
        <p:nvSpPr>
          <p:cNvPr id="2" name="文本框 1"/>
          <p:cNvSpPr txBox="1"/>
          <p:nvPr/>
        </p:nvSpPr>
        <p:spPr>
          <a:xfrm>
            <a:off x="2421334" y="2516189"/>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①</a:t>
            </a:r>
          </a:p>
        </p:txBody>
      </p:sp>
      <p:sp>
        <p:nvSpPr>
          <p:cNvPr id="4" name="文本框 3"/>
          <p:cNvSpPr txBox="1"/>
          <p:nvPr/>
        </p:nvSpPr>
        <p:spPr>
          <a:xfrm>
            <a:off x="4821379" y="3238233"/>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④</a:t>
            </a:r>
          </a:p>
        </p:txBody>
      </p:sp>
      <p:sp>
        <p:nvSpPr>
          <p:cNvPr id="67" name="文本框 66"/>
          <p:cNvSpPr txBox="1"/>
          <p:nvPr/>
        </p:nvSpPr>
        <p:spPr>
          <a:xfrm>
            <a:off x="2700933" y="3429139"/>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③</a:t>
            </a:r>
          </a:p>
        </p:txBody>
      </p:sp>
      <p:sp>
        <p:nvSpPr>
          <p:cNvPr id="5" name="文本框 4"/>
          <p:cNvSpPr txBox="1"/>
          <p:nvPr/>
        </p:nvSpPr>
        <p:spPr>
          <a:xfrm>
            <a:off x="275860" y="3273688"/>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②</a:t>
            </a:r>
          </a:p>
        </p:txBody>
      </p:sp>
      <p:sp>
        <p:nvSpPr>
          <p:cNvPr id="69" name="椭圆 68"/>
          <p:cNvSpPr/>
          <p:nvPr/>
        </p:nvSpPr>
        <p:spPr>
          <a:xfrm>
            <a:off x="502935" y="3514984"/>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70" name="椭圆 69"/>
          <p:cNvSpPr/>
          <p:nvPr/>
        </p:nvSpPr>
        <p:spPr>
          <a:xfrm>
            <a:off x="3027742" y="3506173"/>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6" name="文本框 5"/>
          <p:cNvSpPr txBox="1"/>
          <p:nvPr/>
        </p:nvSpPr>
        <p:spPr>
          <a:xfrm>
            <a:off x="4544598" y="2090923"/>
            <a:ext cx="1528225" cy="1169551"/>
          </a:xfrm>
          <a:prstGeom prst="rect">
            <a:avLst/>
          </a:prstGeom>
          <a:noFill/>
        </p:spPr>
        <p:txBody>
          <a:bodyPr wrap="square">
            <a:spAutoFit/>
          </a:bodyPr>
          <a:lstStyle/>
          <a:p>
            <a:r>
              <a:rPr lang="zh-CN" altLang="en-US" sz="1400" dirty="0">
                <a:solidFill>
                  <a:srgbClr val="FF0000"/>
                </a:solidFill>
              </a:rPr>
              <a:t>验证集精度</a:t>
            </a:r>
          </a:p>
          <a:p>
            <a:r>
              <a:rPr lang="zh-CN" altLang="en-US" sz="1400" dirty="0">
                <a:solidFill>
                  <a:srgbClr val="FF0000"/>
                </a:solidFill>
              </a:rPr>
              <a:t>脐部=?</a:t>
            </a:r>
          </a:p>
          <a:p>
            <a:r>
              <a:rPr lang="zh-CN" altLang="en-US" sz="1400" dirty="0">
                <a:solidFill>
                  <a:srgbClr val="FF0000"/>
                </a:solidFill>
              </a:rPr>
              <a:t>划分前:42.9%</a:t>
            </a:r>
          </a:p>
          <a:p>
            <a:r>
              <a:rPr lang="zh-CN" altLang="en-US" sz="1400" dirty="0">
                <a:solidFill>
                  <a:srgbClr val="FF0000"/>
                </a:solidFill>
              </a:rPr>
              <a:t>划分后:71.4%</a:t>
            </a:r>
          </a:p>
          <a:p>
            <a:r>
              <a:rPr lang="zh-CN" altLang="en-US" sz="1400" dirty="0">
                <a:solidFill>
                  <a:srgbClr val="FF0000"/>
                </a:solidFill>
              </a:rPr>
              <a:t>预剪枝决策:划分</a:t>
            </a:r>
          </a:p>
        </p:txBody>
      </p:sp>
      <p:cxnSp>
        <p:nvCxnSpPr>
          <p:cNvPr id="7" name="直接箭头连接符 6"/>
          <p:cNvCxnSpPr/>
          <p:nvPr/>
        </p:nvCxnSpPr>
        <p:spPr>
          <a:xfrm flipH="1">
            <a:off x="3358060" y="2885521"/>
            <a:ext cx="11865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840254" y="4474077"/>
            <a:ext cx="1924995" cy="1169551"/>
          </a:xfrm>
          <a:prstGeom prst="rect">
            <a:avLst/>
          </a:prstGeom>
          <a:noFill/>
        </p:spPr>
        <p:txBody>
          <a:bodyPr wrap="square">
            <a:spAutoFit/>
          </a:bodyPr>
          <a:lstStyle/>
          <a:p>
            <a:r>
              <a:rPr lang="zh-CN" altLang="en-US" sz="1400" dirty="0">
                <a:solidFill>
                  <a:srgbClr val="FF0000"/>
                </a:solidFill>
              </a:rPr>
              <a:t>验证集精度</a:t>
            </a:r>
          </a:p>
          <a:p>
            <a:r>
              <a:rPr lang="zh-CN" altLang="en-US" sz="1400" dirty="0">
                <a:solidFill>
                  <a:srgbClr val="FF0000"/>
                </a:solidFill>
              </a:rPr>
              <a:t>根蒂=?</a:t>
            </a:r>
          </a:p>
          <a:p>
            <a:r>
              <a:rPr lang="zh-CN" altLang="en-US" sz="1400" dirty="0">
                <a:solidFill>
                  <a:srgbClr val="FF0000"/>
                </a:solidFill>
              </a:rPr>
              <a:t>划分前:</a:t>
            </a:r>
            <a:r>
              <a:rPr lang="en-US" altLang="zh-CN" sz="1400" dirty="0">
                <a:solidFill>
                  <a:srgbClr val="FF0000"/>
                </a:solidFill>
              </a:rPr>
              <a:t>71.4</a:t>
            </a:r>
            <a:r>
              <a:rPr lang="zh-CN" altLang="en-US" sz="1400" dirty="0">
                <a:solidFill>
                  <a:srgbClr val="FF0000"/>
                </a:solidFill>
              </a:rPr>
              <a:t>%</a:t>
            </a:r>
          </a:p>
          <a:p>
            <a:r>
              <a:rPr lang="zh-CN" altLang="en-US" sz="1400" dirty="0">
                <a:solidFill>
                  <a:srgbClr val="FF0000"/>
                </a:solidFill>
              </a:rPr>
              <a:t>划分后:71.4%</a:t>
            </a:r>
          </a:p>
          <a:p>
            <a:r>
              <a:rPr lang="zh-CN" altLang="en-US" sz="1400" dirty="0">
                <a:solidFill>
                  <a:srgbClr val="FF0000"/>
                </a:solidFill>
              </a:rPr>
              <a:t>预剪枝决策:禁止划分</a:t>
            </a:r>
          </a:p>
        </p:txBody>
      </p:sp>
      <p:sp>
        <p:nvSpPr>
          <p:cNvPr id="74" name="文本框 73"/>
          <p:cNvSpPr txBox="1"/>
          <p:nvPr/>
        </p:nvSpPr>
        <p:spPr>
          <a:xfrm>
            <a:off x="390904" y="4472391"/>
            <a:ext cx="1961083" cy="1169551"/>
          </a:xfrm>
          <a:prstGeom prst="rect">
            <a:avLst/>
          </a:prstGeom>
          <a:noFill/>
        </p:spPr>
        <p:txBody>
          <a:bodyPr wrap="square">
            <a:spAutoFit/>
          </a:bodyPr>
          <a:lstStyle/>
          <a:p>
            <a:r>
              <a:rPr lang="zh-CN" altLang="en-US" sz="1400" dirty="0">
                <a:solidFill>
                  <a:srgbClr val="FF0000"/>
                </a:solidFill>
              </a:rPr>
              <a:t>验证集精度</a:t>
            </a:r>
          </a:p>
          <a:p>
            <a:r>
              <a:rPr lang="zh-CN" altLang="en-US" sz="1400" dirty="0">
                <a:solidFill>
                  <a:srgbClr val="FF0000"/>
                </a:solidFill>
              </a:rPr>
              <a:t>色泽=?</a:t>
            </a:r>
          </a:p>
          <a:p>
            <a:r>
              <a:rPr lang="zh-CN" altLang="en-US" sz="1400" dirty="0">
                <a:solidFill>
                  <a:srgbClr val="FF0000"/>
                </a:solidFill>
              </a:rPr>
              <a:t>划分前:</a:t>
            </a:r>
            <a:r>
              <a:rPr lang="en-US" altLang="zh-CN" sz="1400" dirty="0">
                <a:solidFill>
                  <a:srgbClr val="FF0000"/>
                </a:solidFill>
              </a:rPr>
              <a:t>71.4</a:t>
            </a:r>
            <a:r>
              <a:rPr lang="zh-CN" altLang="en-US" sz="1400" dirty="0">
                <a:solidFill>
                  <a:srgbClr val="FF0000"/>
                </a:solidFill>
              </a:rPr>
              <a:t>%</a:t>
            </a:r>
          </a:p>
          <a:p>
            <a:r>
              <a:rPr lang="zh-CN" altLang="en-US" sz="1400" dirty="0">
                <a:solidFill>
                  <a:srgbClr val="FF0000"/>
                </a:solidFill>
              </a:rPr>
              <a:t>划分后:</a:t>
            </a:r>
            <a:r>
              <a:rPr lang="en-US" altLang="zh-CN" sz="1400" dirty="0">
                <a:solidFill>
                  <a:srgbClr val="FF0000"/>
                </a:solidFill>
              </a:rPr>
              <a:t>57.1</a:t>
            </a:r>
            <a:r>
              <a:rPr lang="zh-CN" altLang="en-US" sz="1400" dirty="0">
                <a:solidFill>
                  <a:srgbClr val="FF0000"/>
                </a:solidFill>
              </a:rPr>
              <a:t>%</a:t>
            </a:r>
          </a:p>
          <a:p>
            <a:r>
              <a:rPr lang="zh-CN" altLang="en-US" sz="1400" dirty="0">
                <a:solidFill>
                  <a:srgbClr val="FF0000"/>
                </a:solidFill>
              </a:rPr>
              <a:t>预剪枝决策:禁止划分</a:t>
            </a:r>
          </a:p>
        </p:txBody>
      </p:sp>
      <p:sp>
        <p:nvSpPr>
          <p:cNvPr id="75" name="文本框 74"/>
          <p:cNvSpPr txBox="1"/>
          <p:nvPr/>
        </p:nvSpPr>
        <p:spPr>
          <a:xfrm>
            <a:off x="366532" y="3894640"/>
            <a:ext cx="1759277" cy="369332"/>
          </a:xfrm>
          <a:prstGeom prst="rect">
            <a:avLst/>
          </a:prstGeom>
          <a:noFill/>
        </p:spPr>
        <p:txBody>
          <a:bodyPr wrap="square">
            <a:spAutoFit/>
          </a:bodyPr>
          <a:lstStyle/>
          <a:p>
            <a:r>
              <a:rPr lang="en-US" altLang="zh-CN" sz="1800" kern="100" dirty="0">
                <a:effectLst/>
                <a:latin typeface="微软雅黑" panose="020B0503020204020204" pitchFamily="34" charset="-122"/>
              </a:rPr>
              <a:t>{1,2,3,14}</a:t>
            </a:r>
            <a:endParaRPr lang="zh-CN" altLang="en-US" sz="1800" dirty="0"/>
          </a:p>
        </p:txBody>
      </p:sp>
      <p:sp>
        <p:nvSpPr>
          <p:cNvPr id="76" name="文本框 75"/>
          <p:cNvSpPr txBox="1"/>
          <p:nvPr/>
        </p:nvSpPr>
        <p:spPr>
          <a:xfrm>
            <a:off x="2814223" y="3858607"/>
            <a:ext cx="1759277" cy="369332"/>
          </a:xfrm>
          <a:prstGeom prst="rect">
            <a:avLst/>
          </a:prstGeom>
          <a:noFill/>
        </p:spPr>
        <p:txBody>
          <a:bodyPr wrap="square">
            <a:spAutoFit/>
          </a:bodyPr>
          <a:lstStyle/>
          <a:p>
            <a:r>
              <a:rPr lang="en-US" altLang="zh-CN" sz="1800" kern="100" dirty="0">
                <a:effectLst/>
                <a:latin typeface="微软雅黑" panose="020B0503020204020204" pitchFamily="34" charset="-122"/>
              </a:rPr>
              <a:t>{6,7,15,17}</a:t>
            </a:r>
            <a:endParaRPr lang="zh-CN" altLang="en-US" sz="1800" dirty="0"/>
          </a:p>
        </p:txBody>
      </p:sp>
      <p:sp>
        <p:nvSpPr>
          <p:cNvPr id="77" name="文本框 76"/>
          <p:cNvSpPr txBox="1"/>
          <p:nvPr/>
        </p:nvSpPr>
        <p:spPr>
          <a:xfrm>
            <a:off x="4978104" y="3894640"/>
            <a:ext cx="1759277" cy="369332"/>
          </a:xfrm>
          <a:prstGeom prst="rect">
            <a:avLst/>
          </a:prstGeom>
          <a:noFill/>
        </p:spPr>
        <p:txBody>
          <a:bodyPr wrap="square">
            <a:spAutoFit/>
          </a:bodyPr>
          <a:lstStyle/>
          <a:p>
            <a:r>
              <a:rPr lang="en-US" altLang="zh-CN" sz="1800" kern="100" dirty="0">
                <a:effectLst/>
                <a:latin typeface="微软雅黑" panose="020B0503020204020204" pitchFamily="34" charset="-122"/>
              </a:rPr>
              <a:t>{10</a:t>
            </a:r>
            <a:r>
              <a:rPr lang="en-US" altLang="zh-CN" sz="1800" kern="100" dirty="0">
                <a:latin typeface="微软雅黑" panose="020B0503020204020204" pitchFamily="34" charset="-122"/>
              </a:rPr>
              <a:t>,16</a:t>
            </a:r>
            <a:r>
              <a:rPr lang="en-US" altLang="zh-CN" sz="1800" kern="100" dirty="0">
                <a:effectLst/>
                <a:latin typeface="微软雅黑" panose="020B0503020204020204" pitchFamily="34" charset="-122"/>
              </a:rPr>
              <a:t>}</a:t>
            </a:r>
            <a:endParaRPr lang="zh-CN" altLang="en-US" sz="1800" dirty="0"/>
          </a:p>
        </p:txBody>
      </p:sp>
      <p:cxnSp>
        <p:nvCxnSpPr>
          <p:cNvPr id="78" name="直接箭头连接符 77"/>
          <p:cNvCxnSpPr/>
          <p:nvPr/>
        </p:nvCxnSpPr>
        <p:spPr>
          <a:xfrm flipV="1">
            <a:off x="3341011" y="4152900"/>
            <a:ext cx="0" cy="3676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V="1">
            <a:off x="955100" y="4152900"/>
            <a:ext cx="0" cy="3676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933989" y="6088135"/>
            <a:ext cx="6096000" cy="461665"/>
          </a:xfrm>
          <a:prstGeom prst="rect">
            <a:avLst/>
          </a:prstGeom>
          <a:noFill/>
        </p:spPr>
        <p:txBody>
          <a:bodyPr wrap="square">
            <a:spAutoFit/>
          </a:bodyPr>
          <a:lstStyle/>
          <a:p>
            <a:r>
              <a:rPr lang="zh-CN" altLang="en-US" dirty="0"/>
              <a:t>预剪枝的决策树</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后剪枝</a:t>
            </a:r>
            <a:endParaRPr lang="zh-CN" altLang="zh-CN" dirty="0">
              <a:effectLst/>
              <a:latin typeface="微软雅黑" panose="020B0503020204020204" pitchFamily="34" charset="-122"/>
              <a:cs typeface="Times New Roman" panose="02020603050405020304" pitchFamily="18" charset="0"/>
            </a:endParaRPr>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sp>
        <p:nvSpPr>
          <p:cNvPr id="73" name="文本框 72"/>
          <p:cNvSpPr txBox="1"/>
          <p:nvPr/>
        </p:nvSpPr>
        <p:spPr>
          <a:xfrm>
            <a:off x="526415" y="2126615"/>
            <a:ext cx="5848350" cy="3415030"/>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30000"/>
              </a:spcBef>
              <a:spcAft>
                <a:spcPct val="0"/>
              </a:spcAft>
              <a:buClrTx/>
              <a:buSzTx/>
              <a:buFont typeface="Wingdings" panose="05000000000000000000" charset="0"/>
              <a:buChar char="Ø"/>
              <a:defRPr/>
            </a:pPr>
            <a:r>
              <a:rPr lang="zh-CN" altLang="zh-CN" sz="2400" dirty="0">
                <a:effectLst/>
                <a:latin typeface="+mj-ea"/>
                <a:ea typeface="+mj-ea"/>
                <a:cs typeface="Euclid" panose="02020503060505020303" pitchFamily="18" charset="0"/>
              </a:rPr>
              <a:t>在已经生成的决策树上进行剪枝，从而得到简化版的剪枝决策树。</a:t>
            </a:r>
          </a:p>
          <a:p>
            <a:pPr marL="342900" indent="-342900">
              <a:lnSpc>
                <a:spcPct val="150000"/>
              </a:lnSpc>
              <a:buFont typeface="Wingdings" panose="05000000000000000000" charset="0"/>
              <a:buChar char="Ø"/>
            </a:pPr>
            <a:r>
              <a:rPr lang="zh-CN" altLang="zh-CN" sz="2400" kern="100" dirty="0">
                <a:effectLst/>
                <a:latin typeface="+mj-ea"/>
                <a:ea typeface="+mj-ea"/>
                <a:cs typeface="Times New Roman" panose="02020603050405020304" pitchFamily="18" charset="0"/>
              </a:rPr>
              <a:t>后剪枝决策树通常比预剪枝决策树保留了更多的分支。</a:t>
            </a:r>
          </a:p>
          <a:p>
            <a:pPr marL="342900" indent="-342900">
              <a:lnSpc>
                <a:spcPct val="150000"/>
              </a:lnSpc>
              <a:buFont typeface="Wingdings" panose="05000000000000000000" charset="0"/>
              <a:buChar char="Ø"/>
            </a:pPr>
            <a:r>
              <a:rPr lang="zh-CN" altLang="zh-CN" sz="2400" kern="100" dirty="0">
                <a:effectLst/>
                <a:latin typeface="+mj-ea"/>
                <a:ea typeface="+mj-ea"/>
                <a:cs typeface="Times New Roman" panose="02020603050405020304" pitchFamily="18" charset="0"/>
              </a:rPr>
              <a:t>一般情况下，后剪枝的欠拟合风险更小，泛化性能往往优于预剪枝决策树。</a:t>
            </a:r>
            <a:endParaRPr lang="zh-CN" altLang="en-US" dirty="0">
              <a:latin typeface="+mj-ea"/>
              <a:ea typeface="+mj-ea"/>
            </a:endParaRPr>
          </a:p>
        </p:txBody>
      </p:sp>
      <p:graphicFrame>
        <p:nvGraphicFramePr>
          <p:cNvPr id="18" name="表格 17"/>
          <p:cNvGraphicFramePr>
            <a:graphicFrameLocks noGrp="1"/>
          </p:cNvGraphicFramePr>
          <p:nvPr>
            <p:custDataLst>
              <p:tags r:id="rId1"/>
            </p:custDataLst>
            <p:extLst>
              <p:ext uri="{D42A27DB-BD31-4B8C-83A1-F6EECF244321}">
                <p14:modId xmlns:p14="http://schemas.microsoft.com/office/powerpoint/2010/main" val="1974015535"/>
              </p:ext>
            </p:extLst>
          </p:nvPr>
        </p:nvGraphicFramePr>
        <p:xfrm>
          <a:off x="6374765" y="1719904"/>
          <a:ext cx="5623270" cy="2556510"/>
        </p:xfrm>
        <a:graphic>
          <a:graphicData uri="http://schemas.openxmlformats.org/drawingml/2006/table">
            <a:tbl>
              <a:tblPr firstRow="1" firstCol="1" bandRow="1">
                <a:tableStyleId>{93296810-A885-4BE3-A3E7-6D5BEEA58F35}</a:tableStyleId>
              </a:tblPr>
              <a:tblGrid>
                <a:gridCol w="695278">
                  <a:extLst>
                    <a:ext uri="{9D8B030D-6E8A-4147-A177-3AD203B41FA5}">
                      <a16:colId xmlns:a16="http://schemas.microsoft.com/office/drawing/2014/main" val="20000"/>
                    </a:ext>
                  </a:extLst>
                </a:gridCol>
                <a:gridCol w="702740">
                  <a:extLst>
                    <a:ext uri="{9D8B030D-6E8A-4147-A177-3AD203B41FA5}">
                      <a16:colId xmlns:a16="http://schemas.microsoft.com/office/drawing/2014/main" val="20001"/>
                    </a:ext>
                  </a:extLst>
                </a:gridCol>
                <a:gridCol w="710200">
                  <a:extLst>
                    <a:ext uri="{9D8B030D-6E8A-4147-A177-3AD203B41FA5}">
                      <a16:colId xmlns:a16="http://schemas.microsoft.com/office/drawing/2014/main" val="20002"/>
                    </a:ext>
                  </a:extLst>
                </a:gridCol>
                <a:gridCol w="702740">
                  <a:extLst>
                    <a:ext uri="{9D8B030D-6E8A-4147-A177-3AD203B41FA5}">
                      <a16:colId xmlns:a16="http://schemas.microsoft.com/office/drawing/2014/main" val="20003"/>
                    </a:ext>
                  </a:extLst>
                </a:gridCol>
                <a:gridCol w="710200">
                  <a:extLst>
                    <a:ext uri="{9D8B030D-6E8A-4147-A177-3AD203B41FA5}">
                      <a16:colId xmlns:a16="http://schemas.microsoft.com/office/drawing/2014/main" val="20004"/>
                    </a:ext>
                  </a:extLst>
                </a:gridCol>
                <a:gridCol w="710200">
                  <a:extLst>
                    <a:ext uri="{9D8B030D-6E8A-4147-A177-3AD203B41FA5}">
                      <a16:colId xmlns:a16="http://schemas.microsoft.com/office/drawing/2014/main" val="20005"/>
                    </a:ext>
                  </a:extLst>
                </a:gridCol>
                <a:gridCol w="710200">
                  <a:extLst>
                    <a:ext uri="{9D8B030D-6E8A-4147-A177-3AD203B41FA5}">
                      <a16:colId xmlns:a16="http://schemas.microsoft.com/office/drawing/2014/main" val="20006"/>
                    </a:ext>
                  </a:extLst>
                </a:gridCol>
                <a:gridCol w="681712">
                  <a:extLst>
                    <a:ext uri="{9D8B030D-6E8A-4147-A177-3AD203B41FA5}">
                      <a16:colId xmlns:a16="http://schemas.microsoft.com/office/drawing/2014/main" val="20007"/>
                    </a:ext>
                  </a:extLst>
                </a:gridCol>
              </a:tblGrid>
              <a:tr h="228430">
                <a:tc>
                  <a:txBody>
                    <a:bodyPr/>
                    <a:lstStyle/>
                    <a:p>
                      <a:pPr algn="ctr"/>
                      <a:r>
                        <a:rPr lang="zh-CN" sz="1400" kern="0">
                          <a:effectLst/>
                          <a:latin typeface="+mj-ea"/>
                          <a:ea typeface="+mj-ea"/>
                        </a:rPr>
                        <a:t>编号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色泽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根蒂</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敲声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纹理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脐部</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触感</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好瓜</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228430">
                <a:tc>
                  <a:txBody>
                    <a:bodyPr/>
                    <a:lstStyle/>
                    <a:p>
                      <a:pPr algn="ctr"/>
                      <a:r>
                        <a:rPr lang="en-US" sz="1400" kern="0">
                          <a:effectLst/>
                          <a:latin typeface="+mj-ea"/>
                          <a:ea typeface="+mj-ea"/>
                        </a:rPr>
                        <a:t>1</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28430">
                <a:tc>
                  <a:txBody>
                    <a:bodyPr/>
                    <a:lstStyle/>
                    <a:p>
                      <a:pPr algn="ctr"/>
                      <a:r>
                        <a:rPr lang="en-US" sz="1400" kern="0">
                          <a:effectLst/>
                          <a:latin typeface="+mj-ea"/>
                          <a:ea typeface="+mj-ea"/>
                        </a:rPr>
                        <a:t>2</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228430">
                <a:tc>
                  <a:txBody>
                    <a:bodyPr/>
                    <a:lstStyle/>
                    <a:p>
                      <a:pPr algn="ctr"/>
                      <a:r>
                        <a:rPr lang="en-US" sz="1400" kern="0">
                          <a:effectLst/>
                          <a:latin typeface="+mj-ea"/>
                          <a:ea typeface="+mj-ea"/>
                        </a:rPr>
                        <a:t>3</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228430">
                <a:tc>
                  <a:txBody>
                    <a:bodyPr/>
                    <a:lstStyle/>
                    <a:p>
                      <a:pPr algn="ctr"/>
                      <a:r>
                        <a:rPr lang="en-US" sz="1400" kern="0">
                          <a:effectLst/>
                          <a:latin typeface="+mj-ea"/>
                          <a:ea typeface="+mj-ea"/>
                        </a:rPr>
                        <a:t>6</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228430">
                <a:tc>
                  <a:txBody>
                    <a:bodyPr/>
                    <a:lstStyle/>
                    <a:p>
                      <a:pPr algn="ctr"/>
                      <a:r>
                        <a:rPr lang="en-US" sz="1400" kern="0">
                          <a:effectLst/>
                          <a:latin typeface="+mj-ea"/>
                          <a:ea typeface="+mj-ea"/>
                        </a:rPr>
                        <a:t>7</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r h="228430">
                <a:tc>
                  <a:txBody>
                    <a:bodyPr/>
                    <a:lstStyle/>
                    <a:p>
                      <a:pPr algn="ctr"/>
                      <a:r>
                        <a:rPr lang="en-US" sz="1400" kern="0">
                          <a:effectLst/>
                          <a:latin typeface="+mj-ea"/>
                          <a:ea typeface="+mj-ea"/>
                        </a:rPr>
                        <a:t>10</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硬挺</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6"/>
                  </a:ext>
                </a:extLst>
              </a:tr>
              <a:tr h="228430">
                <a:tc>
                  <a:txBody>
                    <a:bodyPr/>
                    <a:lstStyle/>
                    <a:p>
                      <a:pPr algn="ctr"/>
                      <a:r>
                        <a:rPr lang="en-US" sz="1400" kern="0">
                          <a:effectLst/>
                          <a:latin typeface="+mj-ea"/>
                          <a:ea typeface="+mj-ea"/>
                        </a:rPr>
                        <a:t>14</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7"/>
                  </a:ext>
                </a:extLst>
              </a:tr>
              <a:tr h="228430">
                <a:tc>
                  <a:txBody>
                    <a:bodyPr/>
                    <a:lstStyle/>
                    <a:p>
                      <a:pPr algn="ctr"/>
                      <a:r>
                        <a:rPr lang="en-US" sz="1400" kern="0">
                          <a:effectLst/>
                          <a:latin typeface="+mj-ea"/>
                          <a:ea typeface="+mj-ea"/>
                        </a:rPr>
                        <a:t>15</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8"/>
                  </a:ext>
                </a:extLst>
              </a:tr>
              <a:tr h="228430">
                <a:tc>
                  <a:txBody>
                    <a:bodyPr/>
                    <a:lstStyle/>
                    <a:p>
                      <a:pPr algn="ctr"/>
                      <a:r>
                        <a:rPr lang="en-US" sz="1400" kern="0">
                          <a:effectLst/>
                          <a:latin typeface="+mj-ea"/>
                          <a:ea typeface="+mj-ea"/>
                        </a:rPr>
                        <a:t>16</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9"/>
                  </a:ext>
                </a:extLst>
              </a:tr>
              <a:tr h="228430">
                <a:tc>
                  <a:txBody>
                    <a:bodyPr/>
                    <a:lstStyle/>
                    <a:p>
                      <a:pPr algn="ctr"/>
                      <a:r>
                        <a:rPr lang="en-US" sz="1400" kern="0" dirty="0">
                          <a:effectLst/>
                          <a:latin typeface="+mj-ea"/>
                          <a:ea typeface="+mj-ea"/>
                        </a:rPr>
                        <a:t>17</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蜷缩</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否</a:t>
                      </a:r>
                      <a:endParaRPr lang="zh-CN" sz="1100" kern="100" dirty="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10"/>
                  </a:ext>
                </a:extLst>
              </a:tr>
            </a:tbl>
          </a:graphicData>
        </a:graphic>
      </p:graphicFrame>
      <p:graphicFrame>
        <p:nvGraphicFramePr>
          <p:cNvPr id="19" name="表格 18"/>
          <p:cNvGraphicFramePr>
            <a:graphicFrameLocks noGrp="1"/>
          </p:cNvGraphicFramePr>
          <p:nvPr>
            <p:custDataLst>
              <p:tags r:id="rId2"/>
            </p:custDataLst>
            <p:extLst>
              <p:ext uri="{D42A27DB-BD31-4B8C-83A1-F6EECF244321}">
                <p14:modId xmlns:p14="http://schemas.microsoft.com/office/powerpoint/2010/main" val="974957718"/>
              </p:ext>
            </p:extLst>
          </p:nvPr>
        </p:nvGraphicFramePr>
        <p:xfrm>
          <a:off x="6374765" y="4817160"/>
          <a:ext cx="5623270" cy="1930008"/>
        </p:xfrm>
        <a:graphic>
          <a:graphicData uri="http://schemas.openxmlformats.org/drawingml/2006/table">
            <a:tbl>
              <a:tblPr firstRow="1" firstCol="1" bandRow="1">
                <a:tableStyleId>{21E4AEA4-8DFA-4A89-87EB-49C32662AFE0}</a:tableStyleId>
              </a:tblPr>
              <a:tblGrid>
                <a:gridCol w="688564">
                  <a:extLst>
                    <a:ext uri="{9D8B030D-6E8A-4147-A177-3AD203B41FA5}">
                      <a16:colId xmlns:a16="http://schemas.microsoft.com/office/drawing/2014/main" val="20000"/>
                    </a:ext>
                  </a:extLst>
                </a:gridCol>
                <a:gridCol w="703865">
                  <a:extLst>
                    <a:ext uri="{9D8B030D-6E8A-4147-A177-3AD203B41FA5}">
                      <a16:colId xmlns:a16="http://schemas.microsoft.com/office/drawing/2014/main" val="20001"/>
                    </a:ext>
                  </a:extLst>
                </a:gridCol>
                <a:gridCol w="711516">
                  <a:extLst>
                    <a:ext uri="{9D8B030D-6E8A-4147-A177-3AD203B41FA5}">
                      <a16:colId xmlns:a16="http://schemas.microsoft.com/office/drawing/2014/main" val="20002"/>
                    </a:ext>
                  </a:extLst>
                </a:gridCol>
                <a:gridCol w="703865">
                  <a:extLst>
                    <a:ext uri="{9D8B030D-6E8A-4147-A177-3AD203B41FA5}">
                      <a16:colId xmlns:a16="http://schemas.microsoft.com/office/drawing/2014/main" val="20003"/>
                    </a:ext>
                  </a:extLst>
                </a:gridCol>
                <a:gridCol w="711516">
                  <a:extLst>
                    <a:ext uri="{9D8B030D-6E8A-4147-A177-3AD203B41FA5}">
                      <a16:colId xmlns:a16="http://schemas.microsoft.com/office/drawing/2014/main" val="20004"/>
                    </a:ext>
                  </a:extLst>
                </a:gridCol>
                <a:gridCol w="711516">
                  <a:extLst>
                    <a:ext uri="{9D8B030D-6E8A-4147-A177-3AD203B41FA5}">
                      <a16:colId xmlns:a16="http://schemas.microsoft.com/office/drawing/2014/main" val="20005"/>
                    </a:ext>
                  </a:extLst>
                </a:gridCol>
                <a:gridCol w="711516">
                  <a:extLst>
                    <a:ext uri="{9D8B030D-6E8A-4147-A177-3AD203B41FA5}">
                      <a16:colId xmlns:a16="http://schemas.microsoft.com/office/drawing/2014/main" val="20006"/>
                    </a:ext>
                  </a:extLst>
                </a:gridCol>
                <a:gridCol w="680912">
                  <a:extLst>
                    <a:ext uri="{9D8B030D-6E8A-4147-A177-3AD203B41FA5}">
                      <a16:colId xmlns:a16="http://schemas.microsoft.com/office/drawing/2014/main" val="20007"/>
                    </a:ext>
                  </a:extLst>
                </a:gridCol>
              </a:tblGrid>
              <a:tr h="241251">
                <a:tc>
                  <a:txBody>
                    <a:bodyPr/>
                    <a:lstStyle/>
                    <a:p>
                      <a:pPr algn="ctr"/>
                      <a:r>
                        <a:rPr lang="zh-CN" sz="1400" kern="0" dirty="0">
                          <a:effectLst/>
                          <a:latin typeface="+mj-ea"/>
                          <a:ea typeface="+mj-ea"/>
                        </a:rPr>
                        <a:t>编号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色泽</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根蒂</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敲声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纹理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脐部</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触感</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好瓜</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241251">
                <a:tc>
                  <a:txBody>
                    <a:bodyPr/>
                    <a:lstStyle/>
                    <a:p>
                      <a:pPr algn="ctr"/>
                      <a:r>
                        <a:rPr lang="en-US" sz="1400" kern="0">
                          <a:effectLst/>
                          <a:latin typeface="+mj-ea"/>
                          <a:ea typeface="+mj-ea"/>
                        </a:rPr>
                        <a:t>4</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41251">
                <a:tc>
                  <a:txBody>
                    <a:bodyPr/>
                    <a:lstStyle/>
                    <a:p>
                      <a:pPr algn="ctr"/>
                      <a:r>
                        <a:rPr lang="en-US" sz="1400" kern="0">
                          <a:effectLst/>
                          <a:latin typeface="+mj-ea"/>
                          <a:ea typeface="+mj-ea"/>
                        </a:rPr>
                        <a:t>5</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241251">
                <a:tc>
                  <a:txBody>
                    <a:bodyPr/>
                    <a:lstStyle/>
                    <a:p>
                      <a:pPr algn="ctr"/>
                      <a:r>
                        <a:rPr lang="en-US" sz="1400" kern="0">
                          <a:effectLst/>
                          <a:latin typeface="+mj-ea"/>
                          <a:ea typeface="+mj-ea"/>
                        </a:rPr>
                        <a:t>8</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241251">
                <a:tc>
                  <a:txBody>
                    <a:bodyPr/>
                    <a:lstStyle/>
                    <a:p>
                      <a:pPr algn="ctr"/>
                      <a:r>
                        <a:rPr lang="en-US" sz="1400" kern="0">
                          <a:effectLst/>
                          <a:latin typeface="+mj-ea"/>
                          <a:ea typeface="+mj-ea"/>
                        </a:rPr>
                        <a:t>9</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241251">
                <a:tc>
                  <a:txBody>
                    <a:bodyPr/>
                    <a:lstStyle/>
                    <a:p>
                      <a:pPr algn="ctr"/>
                      <a:r>
                        <a:rPr lang="en-US" sz="1400" kern="0">
                          <a:effectLst/>
                          <a:latin typeface="+mj-ea"/>
                          <a:ea typeface="+mj-ea"/>
                        </a:rPr>
                        <a:t>11</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硬挺</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r h="241251">
                <a:tc>
                  <a:txBody>
                    <a:bodyPr/>
                    <a:lstStyle/>
                    <a:p>
                      <a:pPr algn="ctr"/>
                      <a:r>
                        <a:rPr lang="en-US" sz="1400" kern="0">
                          <a:effectLst/>
                          <a:latin typeface="+mj-ea"/>
                          <a:ea typeface="+mj-ea"/>
                        </a:rPr>
                        <a:t>12</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6"/>
                  </a:ext>
                </a:extLst>
              </a:tr>
              <a:tr h="241251">
                <a:tc>
                  <a:txBody>
                    <a:bodyPr/>
                    <a:lstStyle/>
                    <a:p>
                      <a:pPr algn="ctr"/>
                      <a:r>
                        <a:rPr lang="en-US" sz="1400" kern="0">
                          <a:effectLst/>
                          <a:latin typeface="+mj-ea"/>
                          <a:ea typeface="+mj-ea"/>
                        </a:rPr>
                        <a:t>13</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浊响</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否</a:t>
                      </a:r>
                      <a:endParaRPr lang="zh-CN" sz="1100" kern="100" dirty="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7"/>
                  </a:ext>
                </a:extLst>
              </a:tr>
            </a:tbl>
          </a:graphicData>
        </a:graphic>
      </p:graphicFrame>
      <p:sp>
        <p:nvSpPr>
          <p:cNvPr id="20" name="文本框 19"/>
          <p:cNvSpPr txBox="1"/>
          <p:nvPr/>
        </p:nvSpPr>
        <p:spPr>
          <a:xfrm>
            <a:off x="6459270" y="1197325"/>
            <a:ext cx="1140851" cy="553085"/>
          </a:xfrm>
          <a:prstGeom prst="rect">
            <a:avLst/>
          </a:prstGeom>
          <a:noFill/>
        </p:spPr>
        <p:txBody>
          <a:bodyPr wrap="square">
            <a:spAutoFit/>
          </a:bodyPr>
          <a:lstStyle/>
          <a:p>
            <a:pPr>
              <a:lnSpc>
                <a:spcPct val="150000"/>
              </a:lnSpc>
            </a:pPr>
            <a:r>
              <a:rPr lang="zh-CN" altLang="en-US" sz="2000" b="1" i="0" dirty="0">
                <a:effectLst/>
                <a:latin typeface="-apple-system"/>
              </a:rPr>
              <a:t>训练集</a:t>
            </a:r>
          </a:p>
        </p:txBody>
      </p:sp>
      <p:sp>
        <p:nvSpPr>
          <p:cNvPr id="21" name="文本框 20"/>
          <p:cNvSpPr txBox="1"/>
          <p:nvPr/>
        </p:nvSpPr>
        <p:spPr>
          <a:xfrm>
            <a:off x="6459270" y="4269621"/>
            <a:ext cx="1140851" cy="553085"/>
          </a:xfrm>
          <a:prstGeom prst="rect">
            <a:avLst/>
          </a:prstGeom>
          <a:noFill/>
        </p:spPr>
        <p:txBody>
          <a:bodyPr wrap="square">
            <a:spAutoFit/>
          </a:bodyPr>
          <a:lstStyle/>
          <a:p>
            <a:pPr>
              <a:lnSpc>
                <a:spcPct val="150000"/>
              </a:lnSpc>
            </a:pPr>
            <a:r>
              <a:rPr lang="zh-CN" altLang="en-US" sz="2000" b="1" i="0" dirty="0">
                <a:effectLst/>
                <a:latin typeface="-apple-system"/>
              </a:rPr>
              <a:t>验证集</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sp>
        <p:nvSpPr>
          <p:cNvPr id="2" name="文本框 1"/>
          <p:cNvSpPr txBox="1"/>
          <p:nvPr/>
        </p:nvSpPr>
        <p:spPr>
          <a:xfrm>
            <a:off x="1356140" y="6290847"/>
            <a:ext cx="6096000" cy="461665"/>
          </a:xfrm>
          <a:prstGeom prst="rect">
            <a:avLst/>
          </a:prstGeom>
          <a:noFill/>
        </p:spPr>
        <p:txBody>
          <a:bodyPr wrap="square">
            <a:spAutoFit/>
          </a:bodyPr>
          <a:lstStyle/>
          <a:p>
            <a:r>
              <a:rPr lang="zh-CN" altLang="en-US" dirty="0"/>
              <a:t>基于表生成未剪枝的决策树</a:t>
            </a:r>
          </a:p>
        </p:txBody>
      </p:sp>
      <p:cxnSp>
        <p:nvCxnSpPr>
          <p:cNvPr id="12" name="直接箭头连接符 11"/>
          <p:cNvCxnSpPr>
            <a:stCxn id="28" idx="2"/>
          </p:cNvCxnSpPr>
          <p:nvPr/>
        </p:nvCxnSpPr>
        <p:spPr>
          <a:xfrm flipH="1">
            <a:off x="1638860" y="2285787"/>
            <a:ext cx="1299784" cy="56432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8" idx="6"/>
          </p:cNvCxnSpPr>
          <p:nvPr/>
        </p:nvCxnSpPr>
        <p:spPr>
          <a:xfrm>
            <a:off x="3794280" y="2285787"/>
            <a:ext cx="1652599" cy="628989"/>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3" idx="0"/>
          </p:cNvCxnSpPr>
          <p:nvPr/>
        </p:nvCxnSpPr>
        <p:spPr>
          <a:xfrm flipH="1">
            <a:off x="3483607" y="2827457"/>
            <a:ext cx="515160" cy="85163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3222761" y="2109850"/>
            <a:ext cx="640078" cy="65749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07621" y="2255610"/>
            <a:ext cx="640078" cy="307777"/>
          </a:xfrm>
          <a:prstGeom prst="rect">
            <a:avLst/>
          </a:prstGeom>
          <a:noFill/>
        </p:spPr>
        <p:txBody>
          <a:bodyPr wrap="square" rtlCol="0">
            <a:spAutoFit/>
          </a:bodyPr>
          <a:lstStyle/>
          <a:p>
            <a:r>
              <a:rPr lang="zh-CN" altLang="en-US" sz="1400" dirty="0">
                <a:ea typeface="微软雅黑" panose="020B0503020204020204" pitchFamily="34" charset="-122"/>
              </a:rPr>
              <a:t>平坦</a:t>
            </a:r>
          </a:p>
        </p:txBody>
      </p:sp>
      <p:sp>
        <p:nvSpPr>
          <p:cNvPr id="22" name="椭圆 21"/>
          <p:cNvSpPr/>
          <p:nvPr/>
        </p:nvSpPr>
        <p:spPr>
          <a:xfrm>
            <a:off x="2863873" y="4827213"/>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纹理</a:t>
            </a:r>
          </a:p>
        </p:txBody>
      </p:sp>
      <p:sp>
        <p:nvSpPr>
          <p:cNvPr id="23" name="椭圆 22"/>
          <p:cNvSpPr/>
          <p:nvPr/>
        </p:nvSpPr>
        <p:spPr>
          <a:xfrm>
            <a:off x="3055789" y="3679092"/>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24" name="椭圆 23"/>
          <p:cNvSpPr/>
          <p:nvPr/>
        </p:nvSpPr>
        <p:spPr>
          <a:xfrm>
            <a:off x="5080380" y="3664472"/>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25" name="椭圆 24"/>
          <p:cNvSpPr/>
          <p:nvPr/>
        </p:nvSpPr>
        <p:spPr>
          <a:xfrm>
            <a:off x="5426097" y="276465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26" name="椭圆 25"/>
          <p:cNvSpPr/>
          <p:nvPr/>
        </p:nvSpPr>
        <p:spPr>
          <a:xfrm>
            <a:off x="3478653" y="2773235"/>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根蒂</a:t>
            </a:r>
          </a:p>
        </p:txBody>
      </p:sp>
      <p:sp>
        <p:nvSpPr>
          <p:cNvPr id="27" name="椭圆 26"/>
          <p:cNvSpPr/>
          <p:nvPr/>
        </p:nvSpPr>
        <p:spPr>
          <a:xfrm>
            <a:off x="892238" y="2800000"/>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28" name="椭圆 27"/>
          <p:cNvSpPr/>
          <p:nvPr/>
        </p:nvSpPr>
        <p:spPr>
          <a:xfrm>
            <a:off x="2938644" y="2085487"/>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脐部</a:t>
            </a:r>
          </a:p>
        </p:txBody>
      </p:sp>
      <p:cxnSp>
        <p:nvCxnSpPr>
          <p:cNvPr id="29" name="直接箭头连接符 28"/>
          <p:cNvCxnSpPr>
            <a:stCxn id="27" idx="4"/>
          </p:cNvCxnSpPr>
          <p:nvPr/>
        </p:nvCxnSpPr>
        <p:spPr>
          <a:xfrm flipH="1">
            <a:off x="1310253" y="3213299"/>
            <a:ext cx="9803" cy="91761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505152" y="3200599"/>
            <a:ext cx="652661" cy="467471"/>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4"/>
            <a:endCxn id="22" idx="0"/>
          </p:cNvCxnSpPr>
          <p:nvPr/>
        </p:nvCxnSpPr>
        <p:spPr>
          <a:xfrm flipH="1">
            <a:off x="3291837" y="4092391"/>
            <a:ext cx="191770" cy="74739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3" idx="3"/>
          </p:cNvCxnSpPr>
          <p:nvPr/>
        </p:nvCxnSpPr>
        <p:spPr>
          <a:xfrm flipH="1">
            <a:off x="2443629" y="4034360"/>
            <a:ext cx="736830" cy="53992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3683797" y="3982238"/>
            <a:ext cx="332949" cy="711843"/>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868202" y="3200599"/>
            <a:ext cx="274294" cy="513376"/>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028168" y="3148914"/>
            <a:ext cx="346697" cy="58574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27269" y="3003870"/>
            <a:ext cx="1010283" cy="65741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2" idx="3"/>
          </p:cNvCxnSpPr>
          <p:nvPr/>
        </p:nvCxnSpPr>
        <p:spPr>
          <a:xfrm flipH="1">
            <a:off x="2369882" y="5182481"/>
            <a:ext cx="619296" cy="53280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2" idx="5"/>
          </p:cNvCxnSpPr>
          <p:nvPr/>
        </p:nvCxnSpPr>
        <p:spPr>
          <a:xfrm>
            <a:off x="3594204" y="5182481"/>
            <a:ext cx="664144" cy="479910"/>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53" idx="0"/>
          </p:cNvCxnSpPr>
          <p:nvPr/>
        </p:nvCxnSpPr>
        <p:spPr>
          <a:xfrm flipH="1">
            <a:off x="3323934" y="5223539"/>
            <a:ext cx="34792" cy="496727"/>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1684199" y="3679928"/>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2" name="椭圆 41"/>
          <p:cNvSpPr/>
          <p:nvPr/>
        </p:nvSpPr>
        <p:spPr>
          <a:xfrm>
            <a:off x="4009276" y="5643060"/>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3" name="椭圆 42"/>
          <p:cNvSpPr/>
          <p:nvPr/>
        </p:nvSpPr>
        <p:spPr>
          <a:xfrm>
            <a:off x="3827450" y="4671266"/>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4" name="椭圆 43"/>
          <p:cNvSpPr/>
          <p:nvPr/>
        </p:nvSpPr>
        <p:spPr>
          <a:xfrm>
            <a:off x="4022120" y="373465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5" name="椭圆 44"/>
          <p:cNvSpPr/>
          <p:nvPr/>
        </p:nvSpPr>
        <p:spPr>
          <a:xfrm>
            <a:off x="1673002" y="5665412"/>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6" name="椭圆 45"/>
          <p:cNvSpPr/>
          <p:nvPr/>
        </p:nvSpPr>
        <p:spPr>
          <a:xfrm>
            <a:off x="2883370" y="5718501"/>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7" name="椭圆 46"/>
          <p:cNvSpPr/>
          <p:nvPr/>
        </p:nvSpPr>
        <p:spPr>
          <a:xfrm>
            <a:off x="1908142" y="456280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8" name="椭圆 47"/>
          <p:cNvSpPr/>
          <p:nvPr/>
        </p:nvSpPr>
        <p:spPr>
          <a:xfrm>
            <a:off x="882759" y="4128334"/>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9" name="椭圆 48"/>
          <p:cNvSpPr/>
          <p:nvPr/>
        </p:nvSpPr>
        <p:spPr>
          <a:xfrm>
            <a:off x="337874" y="372191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50" name="文本框 49"/>
          <p:cNvSpPr txBox="1"/>
          <p:nvPr/>
        </p:nvSpPr>
        <p:spPr>
          <a:xfrm>
            <a:off x="1068370" y="3438241"/>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51" name="文本框 50"/>
          <p:cNvSpPr txBox="1"/>
          <p:nvPr/>
        </p:nvSpPr>
        <p:spPr>
          <a:xfrm>
            <a:off x="1909721" y="2296942"/>
            <a:ext cx="640078" cy="307777"/>
          </a:xfrm>
          <a:prstGeom prst="rect">
            <a:avLst/>
          </a:prstGeom>
          <a:noFill/>
        </p:spPr>
        <p:txBody>
          <a:bodyPr wrap="square" rtlCol="0">
            <a:spAutoFit/>
          </a:bodyPr>
          <a:lstStyle/>
          <a:p>
            <a:r>
              <a:rPr lang="zh-CN" altLang="en-US" sz="1400" dirty="0">
                <a:ea typeface="微软雅黑" panose="020B0503020204020204" pitchFamily="34" charset="-122"/>
              </a:rPr>
              <a:t>凹陷</a:t>
            </a:r>
          </a:p>
        </p:txBody>
      </p:sp>
      <p:sp>
        <p:nvSpPr>
          <p:cNvPr id="52" name="文本框 51"/>
          <p:cNvSpPr txBox="1"/>
          <p:nvPr/>
        </p:nvSpPr>
        <p:spPr>
          <a:xfrm>
            <a:off x="4568148" y="3224986"/>
            <a:ext cx="640078" cy="307777"/>
          </a:xfrm>
          <a:prstGeom prst="rect">
            <a:avLst/>
          </a:prstGeom>
          <a:noFill/>
        </p:spPr>
        <p:txBody>
          <a:bodyPr wrap="square" rtlCol="0">
            <a:spAutoFit/>
          </a:bodyPr>
          <a:lstStyle/>
          <a:p>
            <a:r>
              <a:rPr lang="zh-CN" altLang="en-US" sz="1400" dirty="0">
                <a:ea typeface="微软雅黑" panose="020B0503020204020204" pitchFamily="34" charset="-122"/>
              </a:rPr>
              <a:t>硬挺</a:t>
            </a:r>
          </a:p>
        </p:txBody>
      </p:sp>
      <p:sp>
        <p:nvSpPr>
          <p:cNvPr id="53" name="文本框 52"/>
          <p:cNvSpPr txBox="1"/>
          <p:nvPr/>
        </p:nvSpPr>
        <p:spPr>
          <a:xfrm>
            <a:off x="3038687" y="5223539"/>
            <a:ext cx="640078" cy="307777"/>
          </a:xfrm>
          <a:prstGeom prst="rect">
            <a:avLst/>
          </a:prstGeom>
          <a:noFill/>
        </p:spPr>
        <p:txBody>
          <a:bodyPr wrap="square" rtlCol="0">
            <a:spAutoFit/>
          </a:bodyPr>
          <a:lstStyle/>
          <a:p>
            <a:r>
              <a:rPr lang="zh-CN" altLang="en-US" sz="1400" dirty="0">
                <a:ea typeface="微软雅黑" panose="020B0503020204020204" pitchFamily="34" charset="-122"/>
              </a:rPr>
              <a:t>稍糊</a:t>
            </a:r>
          </a:p>
        </p:txBody>
      </p:sp>
      <p:sp>
        <p:nvSpPr>
          <p:cNvPr id="54" name="文本框 53"/>
          <p:cNvSpPr txBox="1"/>
          <p:nvPr/>
        </p:nvSpPr>
        <p:spPr>
          <a:xfrm>
            <a:off x="3920783" y="5227812"/>
            <a:ext cx="640078" cy="307777"/>
          </a:xfrm>
          <a:prstGeom prst="rect">
            <a:avLst/>
          </a:prstGeom>
          <a:noFill/>
        </p:spPr>
        <p:txBody>
          <a:bodyPr wrap="square" rtlCol="0">
            <a:spAutoFit/>
          </a:bodyPr>
          <a:lstStyle/>
          <a:p>
            <a:r>
              <a:rPr lang="zh-CN" altLang="en-US" sz="1400" dirty="0">
                <a:ea typeface="微软雅黑" panose="020B0503020204020204" pitchFamily="34" charset="-122"/>
              </a:rPr>
              <a:t>清晰</a:t>
            </a:r>
          </a:p>
        </p:txBody>
      </p:sp>
      <p:sp>
        <p:nvSpPr>
          <p:cNvPr id="55" name="文本框 54"/>
          <p:cNvSpPr txBox="1"/>
          <p:nvPr/>
        </p:nvSpPr>
        <p:spPr>
          <a:xfrm>
            <a:off x="3850271" y="3215740"/>
            <a:ext cx="640078" cy="307777"/>
          </a:xfrm>
          <a:prstGeom prst="rect">
            <a:avLst/>
          </a:prstGeom>
          <a:noFill/>
        </p:spPr>
        <p:txBody>
          <a:bodyPr wrap="square" rtlCol="0">
            <a:spAutoFit/>
          </a:bodyPr>
          <a:lstStyle/>
          <a:p>
            <a:r>
              <a:rPr lang="zh-CN" altLang="en-US" sz="1400" dirty="0">
                <a:ea typeface="微软雅黑" panose="020B0503020204020204" pitchFamily="34" charset="-122"/>
              </a:rPr>
              <a:t>蜷曲</a:t>
            </a:r>
          </a:p>
        </p:txBody>
      </p:sp>
      <p:sp>
        <p:nvSpPr>
          <p:cNvPr id="56" name="文本框 55"/>
          <p:cNvSpPr txBox="1"/>
          <p:nvPr/>
        </p:nvSpPr>
        <p:spPr>
          <a:xfrm>
            <a:off x="3134995" y="3197568"/>
            <a:ext cx="640078" cy="307777"/>
          </a:xfrm>
          <a:prstGeom prst="rect">
            <a:avLst/>
          </a:prstGeom>
          <a:noFill/>
        </p:spPr>
        <p:txBody>
          <a:bodyPr wrap="square" rtlCol="0">
            <a:spAutoFit/>
          </a:bodyPr>
          <a:lstStyle/>
          <a:p>
            <a:r>
              <a:rPr lang="zh-CN" altLang="en-US" sz="1400" dirty="0">
                <a:ea typeface="微软雅黑" panose="020B0503020204020204" pitchFamily="34" charset="-122"/>
              </a:rPr>
              <a:t>稍蜷</a:t>
            </a:r>
          </a:p>
        </p:txBody>
      </p:sp>
      <p:sp>
        <p:nvSpPr>
          <p:cNvPr id="57" name="文本框 56"/>
          <p:cNvSpPr txBox="1"/>
          <p:nvPr/>
        </p:nvSpPr>
        <p:spPr>
          <a:xfrm>
            <a:off x="2208599" y="5176984"/>
            <a:ext cx="640078" cy="307777"/>
          </a:xfrm>
          <a:prstGeom prst="rect">
            <a:avLst/>
          </a:prstGeom>
          <a:noFill/>
        </p:spPr>
        <p:txBody>
          <a:bodyPr wrap="square" rtlCol="0">
            <a:spAutoFit/>
          </a:bodyPr>
          <a:lstStyle/>
          <a:p>
            <a:r>
              <a:rPr lang="zh-CN" altLang="en-US" sz="1400" dirty="0">
                <a:ea typeface="微软雅黑" panose="020B0503020204020204" pitchFamily="34" charset="-122"/>
              </a:rPr>
              <a:t>模糊</a:t>
            </a:r>
          </a:p>
        </p:txBody>
      </p:sp>
      <p:sp>
        <p:nvSpPr>
          <p:cNvPr id="58" name="文本框 57"/>
          <p:cNvSpPr txBox="1"/>
          <p:nvPr/>
        </p:nvSpPr>
        <p:spPr>
          <a:xfrm>
            <a:off x="600856" y="3226281"/>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59" name="文本框 58"/>
          <p:cNvSpPr txBox="1"/>
          <p:nvPr/>
        </p:nvSpPr>
        <p:spPr>
          <a:xfrm>
            <a:off x="3210193" y="2499822"/>
            <a:ext cx="640078" cy="307777"/>
          </a:xfrm>
          <a:prstGeom prst="rect">
            <a:avLst/>
          </a:prstGeom>
          <a:noFill/>
        </p:spPr>
        <p:txBody>
          <a:bodyPr wrap="square" rtlCol="0">
            <a:spAutoFit/>
          </a:bodyPr>
          <a:lstStyle/>
          <a:p>
            <a:r>
              <a:rPr lang="zh-CN" altLang="en-US" sz="1400" dirty="0">
                <a:ea typeface="微软雅黑" panose="020B0503020204020204" pitchFamily="34" charset="-122"/>
              </a:rPr>
              <a:t>稍凹</a:t>
            </a:r>
          </a:p>
        </p:txBody>
      </p:sp>
      <p:sp>
        <p:nvSpPr>
          <p:cNvPr id="60" name="文本框 59"/>
          <p:cNvSpPr txBox="1"/>
          <p:nvPr/>
        </p:nvSpPr>
        <p:spPr>
          <a:xfrm>
            <a:off x="3806844" y="4144998"/>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61" name="文本框 60"/>
          <p:cNvSpPr txBox="1"/>
          <p:nvPr/>
        </p:nvSpPr>
        <p:spPr>
          <a:xfrm>
            <a:off x="2464963" y="4155379"/>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62" name="文本框 61"/>
          <p:cNvSpPr txBox="1"/>
          <p:nvPr/>
        </p:nvSpPr>
        <p:spPr>
          <a:xfrm>
            <a:off x="3147020" y="4154157"/>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63" name="文本框 62"/>
          <p:cNvSpPr txBox="1"/>
          <p:nvPr/>
        </p:nvSpPr>
        <p:spPr>
          <a:xfrm>
            <a:off x="1716911" y="3211735"/>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64" name="文本框 63"/>
          <p:cNvSpPr txBox="1"/>
          <p:nvPr/>
        </p:nvSpPr>
        <p:spPr>
          <a:xfrm>
            <a:off x="2845324" y="180880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①</a:t>
            </a:r>
          </a:p>
        </p:txBody>
      </p:sp>
      <p:sp>
        <p:nvSpPr>
          <p:cNvPr id="65" name="文本框 64"/>
          <p:cNvSpPr txBox="1"/>
          <p:nvPr/>
        </p:nvSpPr>
        <p:spPr>
          <a:xfrm>
            <a:off x="2756104" y="4560755"/>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⑥</a:t>
            </a:r>
          </a:p>
        </p:txBody>
      </p:sp>
      <p:sp>
        <p:nvSpPr>
          <p:cNvPr id="66" name="文本框 65"/>
          <p:cNvSpPr txBox="1"/>
          <p:nvPr/>
        </p:nvSpPr>
        <p:spPr>
          <a:xfrm>
            <a:off x="2960944" y="3403791"/>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⑤</a:t>
            </a:r>
          </a:p>
        </p:txBody>
      </p:sp>
      <p:sp>
        <p:nvSpPr>
          <p:cNvPr id="67" name="文本框 66"/>
          <p:cNvSpPr txBox="1"/>
          <p:nvPr/>
        </p:nvSpPr>
        <p:spPr>
          <a:xfrm>
            <a:off x="5245369" y="2530848"/>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④</a:t>
            </a:r>
          </a:p>
        </p:txBody>
      </p:sp>
      <p:sp>
        <p:nvSpPr>
          <p:cNvPr id="68" name="文本框 67"/>
          <p:cNvSpPr txBox="1"/>
          <p:nvPr/>
        </p:nvSpPr>
        <p:spPr>
          <a:xfrm>
            <a:off x="3124923" y="272175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③</a:t>
            </a:r>
          </a:p>
        </p:txBody>
      </p:sp>
      <p:sp>
        <p:nvSpPr>
          <p:cNvPr id="69" name="文本框 68"/>
          <p:cNvSpPr txBox="1"/>
          <p:nvPr/>
        </p:nvSpPr>
        <p:spPr>
          <a:xfrm>
            <a:off x="699850" y="2566303"/>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②</a:t>
            </a:r>
          </a:p>
        </p:txBody>
      </p:sp>
      <p:sp>
        <p:nvSpPr>
          <p:cNvPr id="70" name="文本框 69"/>
          <p:cNvSpPr txBox="1"/>
          <p:nvPr/>
        </p:nvSpPr>
        <p:spPr>
          <a:xfrm>
            <a:off x="2380477" y="3928973"/>
            <a:ext cx="1759277" cy="338554"/>
          </a:xfrm>
          <a:prstGeom prst="rect">
            <a:avLst/>
          </a:prstGeom>
          <a:noFill/>
        </p:spPr>
        <p:txBody>
          <a:bodyPr wrap="square">
            <a:spAutoFit/>
          </a:bodyPr>
          <a:lstStyle/>
          <a:p>
            <a:r>
              <a:rPr lang="en-US" altLang="zh-CN" sz="1600" kern="100" dirty="0">
                <a:solidFill>
                  <a:srgbClr val="FF0000"/>
                </a:solidFill>
                <a:effectLst/>
                <a:latin typeface="微软雅黑" panose="020B0503020204020204" pitchFamily="34" charset="-122"/>
              </a:rPr>
              <a:t>{6,7,15}</a:t>
            </a:r>
            <a:endParaRPr lang="zh-CN" altLang="en-US" sz="1600" dirty="0">
              <a:solidFill>
                <a:srgbClr val="FF0000"/>
              </a:solidFill>
            </a:endParaRPr>
          </a:p>
        </p:txBody>
      </p:sp>
      <p:sp>
        <p:nvSpPr>
          <p:cNvPr id="71" name="文本框 70"/>
          <p:cNvSpPr txBox="1"/>
          <p:nvPr/>
        </p:nvSpPr>
        <p:spPr>
          <a:xfrm>
            <a:off x="2255356" y="4925321"/>
            <a:ext cx="1759277" cy="338554"/>
          </a:xfrm>
          <a:prstGeom prst="rect">
            <a:avLst/>
          </a:prstGeom>
          <a:noFill/>
        </p:spPr>
        <p:txBody>
          <a:bodyPr wrap="square">
            <a:spAutoFit/>
          </a:bodyPr>
          <a:lstStyle/>
          <a:p>
            <a:r>
              <a:rPr lang="en-US" altLang="zh-CN" sz="1600" kern="100" dirty="0">
                <a:solidFill>
                  <a:srgbClr val="FF0000"/>
                </a:solidFill>
                <a:effectLst/>
                <a:latin typeface="微软雅黑" panose="020B0503020204020204" pitchFamily="34" charset="-122"/>
              </a:rPr>
              <a:t>{7,15}</a:t>
            </a:r>
            <a:endParaRPr lang="zh-CN" altLang="en-US" sz="1600" dirty="0">
              <a:solidFill>
                <a:srgbClr val="FF0000"/>
              </a:solidFill>
            </a:endParaRPr>
          </a:p>
        </p:txBody>
      </p:sp>
      <p:sp>
        <p:nvSpPr>
          <p:cNvPr id="72" name="文本框 71"/>
          <p:cNvSpPr txBox="1"/>
          <p:nvPr/>
        </p:nvSpPr>
        <p:spPr>
          <a:xfrm>
            <a:off x="1688540" y="2859936"/>
            <a:ext cx="1759277" cy="338554"/>
          </a:xfrm>
          <a:prstGeom prst="rect">
            <a:avLst/>
          </a:prstGeom>
          <a:noFill/>
        </p:spPr>
        <p:txBody>
          <a:bodyPr wrap="square">
            <a:spAutoFit/>
          </a:bodyPr>
          <a:lstStyle/>
          <a:p>
            <a:r>
              <a:rPr lang="en-US" altLang="zh-CN" sz="1600" kern="100" dirty="0">
                <a:solidFill>
                  <a:srgbClr val="FF0000"/>
                </a:solidFill>
                <a:effectLst/>
                <a:latin typeface="微软雅黑" panose="020B0503020204020204" pitchFamily="34" charset="-122"/>
              </a:rPr>
              <a:t>{1,2,3,14}</a:t>
            </a:r>
            <a:endParaRPr lang="zh-CN" altLang="en-US" sz="1600" dirty="0">
              <a:solidFill>
                <a:srgbClr val="FF0000"/>
              </a:solidFill>
            </a:endParaRPr>
          </a:p>
        </p:txBody>
      </p:sp>
      <p:sp>
        <p:nvSpPr>
          <p:cNvPr id="6" name="文本框 5"/>
          <p:cNvSpPr txBox="1"/>
          <p:nvPr/>
        </p:nvSpPr>
        <p:spPr>
          <a:xfrm>
            <a:off x="6541821" y="1415760"/>
            <a:ext cx="5535003" cy="4654608"/>
          </a:xfrm>
          <a:prstGeom prst="rect">
            <a:avLst/>
          </a:prstGeom>
          <a:noFill/>
        </p:spPr>
        <p:txBody>
          <a:bodyPr wrap="square">
            <a:spAutoFit/>
          </a:bodyPr>
          <a:lstStyle/>
          <a:p>
            <a:pPr>
              <a:lnSpc>
                <a:spcPct val="150000"/>
              </a:lnSpc>
            </a:pPr>
            <a:r>
              <a:rPr lang="zh-CN" altLang="en-US" sz="2000" b="1" dirty="0">
                <a:effectLst/>
                <a:latin typeface="+mj-ea"/>
                <a:ea typeface="+mj-ea"/>
                <a:cs typeface="Euclid" panose="02020503060505020303" pitchFamily="18" charset="0"/>
              </a:rPr>
              <a:t>剪枝方法</a:t>
            </a:r>
            <a:r>
              <a:rPr lang="en-US" altLang="zh-CN" sz="2000" b="1" dirty="0">
                <a:latin typeface="+mj-ea"/>
                <a:ea typeface="+mj-ea"/>
                <a:cs typeface="Euclid" panose="02020503060505020303" pitchFamily="18" charset="0"/>
              </a:rPr>
              <a:t>——</a:t>
            </a:r>
            <a:r>
              <a:rPr lang="zh-CN" altLang="en-US" sz="2000" b="1" dirty="0">
                <a:latin typeface="+mj-ea"/>
                <a:ea typeface="+mj-ea"/>
                <a:cs typeface="Euclid" panose="02020503060505020303" pitchFamily="18" charset="0"/>
              </a:rPr>
              <a:t>降低错误的个数</a:t>
            </a:r>
            <a:r>
              <a:rPr lang="en-US" altLang="zh-CN" sz="2000" b="1" dirty="0">
                <a:latin typeface="+mj-ea"/>
                <a:ea typeface="+mj-ea"/>
                <a:cs typeface="Euclid" panose="02020503060505020303" pitchFamily="18" charset="0"/>
              </a:rPr>
              <a:t>(</a:t>
            </a:r>
            <a:r>
              <a:rPr lang="zh-CN" altLang="en-US" sz="2000" b="1" dirty="0">
                <a:latin typeface="+mj-ea"/>
                <a:ea typeface="+mj-ea"/>
                <a:cs typeface="Euclid" panose="02020503060505020303" pitchFamily="18" charset="0"/>
              </a:rPr>
              <a:t>错误率同理</a:t>
            </a:r>
            <a:r>
              <a:rPr lang="en-US" altLang="zh-CN" sz="2000" b="1" dirty="0">
                <a:latin typeface="+mj-ea"/>
                <a:ea typeface="+mj-ea"/>
                <a:cs typeface="Euclid" panose="02020503060505020303" pitchFamily="18" charset="0"/>
              </a:rPr>
              <a:t>)</a:t>
            </a:r>
            <a:endParaRPr lang="zh-CN" altLang="zh-CN" sz="2000" dirty="0">
              <a:effectLst/>
              <a:latin typeface="+mj-ea"/>
              <a:ea typeface="+mj-ea"/>
              <a:cs typeface="Euclid" panose="02020503060505020303" pitchFamily="18" charset="0"/>
            </a:endParaRPr>
          </a:p>
          <a:p>
            <a:pPr marL="342900" indent="-342900">
              <a:lnSpc>
                <a:spcPct val="150000"/>
              </a:lnSpc>
              <a:buFont typeface="Wingdings" panose="05000000000000000000" charset="0"/>
              <a:buChar char="Ø"/>
            </a:pPr>
            <a:r>
              <a:rPr lang="en-US" altLang="zh-CN" sz="2000" dirty="0">
                <a:effectLst/>
                <a:latin typeface="+mj-ea"/>
                <a:ea typeface="+mj-ea"/>
                <a:cs typeface="Euclid" panose="02020503060505020303" pitchFamily="18" charset="0"/>
              </a:rPr>
              <a:t>C4.5 </a:t>
            </a:r>
            <a:r>
              <a:rPr lang="zh-CN" altLang="zh-CN" sz="2000" dirty="0">
                <a:effectLst/>
                <a:latin typeface="+mj-ea"/>
                <a:ea typeface="+mj-ea"/>
                <a:cs typeface="Euclid" panose="02020503060505020303" pitchFamily="18" charset="0"/>
              </a:rPr>
              <a:t>采用的</a:t>
            </a:r>
            <a:r>
              <a:rPr lang="zh-CN" altLang="zh-CN" sz="2000" dirty="0">
                <a:solidFill>
                  <a:srgbClr val="FF0000"/>
                </a:solidFill>
                <a:effectLst/>
                <a:latin typeface="+mj-ea"/>
                <a:ea typeface="+mj-ea"/>
                <a:cs typeface="Euclid" panose="02020503060505020303" pitchFamily="18" charset="0"/>
              </a:rPr>
              <a:t>悲观剪枝</a:t>
            </a:r>
            <a:r>
              <a:rPr lang="zh-CN" altLang="zh-CN" sz="2000" dirty="0">
                <a:effectLst/>
                <a:latin typeface="+mj-ea"/>
                <a:ea typeface="+mj-ea"/>
                <a:cs typeface="Euclid" panose="02020503060505020303" pitchFamily="18" charset="0"/>
              </a:rPr>
              <a:t>方法，用递归的方式自底向上针对每一个</a:t>
            </a:r>
            <a:r>
              <a:rPr lang="zh-CN" altLang="zh-CN" sz="2000" dirty="0">
                <a:solidFill>
                  <a:srgbClr val="FF0000"/>
                </a:solidFill>
                <a:effectLst/>
                <a:latin typeface="+mj-ea"/>
                <a:ea typeface="+mj-ea"/>
                <a:cs typeface="Euclid" panose="02020503060505020303" pitchFamily="18" charset="0"/>
              </a:rPr>
              <a:t>非叶子节点</a:t>
            </a:r>
            <a:r>
              <a:rPr lang="zh-CN" altLang="zh-CN" sz="2000" dirty="0">
                <a:effectLst/>
                <a:latin typeface="+mj-ea"/>
                <a:ea typeface="+mj-ea"/>
                <a:cs typeface="Euclid" panose="02020503060505020303" pitchFamily="18" charset="0"/>
              </a:rPr>
              <a:t>，评估用一个最佳叶子节点去代替这课子树是否有益。如果剪枝后与剪枝前相比其错误率是</a:t>
            </a:r>
            <a:r>
              <a:rPr lang="zh-CN" altLang="zh-CN" sz="2000" dirty="0">
                <a:solidFill>
                  <a:srgbClr val="FF0000"/>
                </a:solidFill>
                <a:effectLst/>
                <a:latin typeface="+mj-ea"/>
                <a:ea typeface="+mj-ea"/>
                <a:cs typeface="Euclid" panose="02020503060505020303" pitchFamily="18" charset="0"/>
              </a:rPr>
              <a:t>保持或者下降</a:t>
            </a:r>
            <a:r>
              <a:rPr lang="zh-CN" altLang="zh-CN" sz="2000" dirty="0">
                <a:effectLst/>
                <a:latin typeface="+mj-ea"/>
                <a:ea typeface="+mj-ea"/>
                <a:cs typeface="Euclid" panose="02020503060505020303" pitchFamily="18" charset="0"/>
              </a:rPr>
              <a:t>，则这棵子树就可以被</a:t>
            </a:r>
            <a:r>
              <a:rPr lang="zh-CN" altLang="zh-CN" sz="2000" dirty="0">
                <a:solidFill>
                  <a:srgbClr val="FF0000"/>
                </a:solidFill>
                <a:effectLst/>
                <a:latin typeface="+mj-ea"/>
                <a:ea typeface="+mj-ea"/>
                <a:cs typeface="Euclid" panose="02020503060505020303" pitchFamily="18" charset="0"/>
              </a:rPr>
              <a:t>替换</a:t>
            </a:r>
            <a:r>
              <a:rPr lang="zh-CN" altLang="zh-CN" sz="2000" dirty="0">
                <a:effectLst/>
                <a:latin typeface="+mj-ea"/>
                <a:ea typeface="+mj-ea"/>
                <a:cs typeface="Euclid" panose="02020503060505020303" pitchFamily="18" charset="0"/>
              </a:rPr>
              <a:t>掉。</a:t>
            </a:r>
            <a:r>
              <a:rPr lang="en-US" altLang="zh-CN" sz="2000" dirty="0">
                <a:effectLst/>
                <a:latin typeface="+mj-ea"/>
                <a:ea typeface="+mj-ea"/>
                <a:cs typeface="Euclid" panose="02020503060505020303" pitchFamily="18" charset="0"/>
              </a:rPr>
              <a:t>C4.5 </a:t>
            </a:r>
            <a:r>
              <a:rPr lang="zh-CN" altLang="zh-CN" sz="2000" dirty="0">
                <a:effectLst/>
                <a:latin typeface="+mj-ea"/>
                <a:ea typeface="+mj-ea"/>
                <a:cs typeface="Euclid" panose="02020503060505020303" pitchFamily="18" charset="0"/>
              </a:rPr>
              <a:t>通过训练数据集上的错误分类数量来估算未知样本上的错误率。</a:t>
            </a:r>
          </a:p>
          <a:p>
            <a:pPr marL="342900" indent="-342900">
              <a:lnSpc>
                <a:spcPct val="150000"/>
              </a:lnSpc>
              <a:buFont typeface="Wingdings" panose="05000000000000000000" charset="0"/>
              <a:buChar char="Ø"/>
            </a:pPr>
            <a:r>
              <a:rPr lang="zh-CN" altLang="zh-CN" sz="2000" kern="100" dirty="0">
                <a:effectLst/>
                <a:latin typeface="+mj-ea"/>
                <a:ea typeface="+mj-ea"/>
                <a:cs typeface="Times New Roman" panose="02020603050405020304" pitchFamily="18" charset="0"/>
              </a:rPr>
              <a:t>后剪枝决策树的欠拟合风险很小，泛化性能往往优于预剪枝决策树。</a:t>
            </a:r>
            <a:endParaRPr lang="zh-CN" altLang="zh-CN" sz="2000" dirty="0">
              <a:effectLst/>
              <a:latin typeface="+mj-ea"/>
              <a:ea typeface="+mj-ea"/>
              <a:cs typeface="Euclid" panose="02020503060505020303" pitchFamily="18" charset="0"/>
            </a:endParaRPr>
          </a:p>
        </p:txBody>
      </p:sp>
      <p:sp>
        <p:nvSpPr>
          <p:cNvPr id="8" name="内容占位符 7"/>
          <p:cNvSpPr>
            <a:spLocks noGrp="1"/>
          </p:cNvSpPr>
          <p:nvPr>
            <p:ph idx="1"/>
          </p:nvPr>
        </p:nvSpPr>
        <p:spPr>
          <a:xfrm>
            <a:off x="294005" y="1452880"/>
            <a:ext cx="5988050" cy="4673600"/>
          </a:xfrm>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后剪枝</a:t>
            </a:r>
            <a:endParaRPr lang="zh-CN" altLang="zh-CN" dirty="0">
              <a:effectLst/>
              <a:latin typeface="微软雅黑" panose="020B0503020204020204" pitchFamily="34" charset="-122"/>
              <a:cs typeface="Times New Roman" panose="02020603050405020304" pitchFamily="18" charset="0"/>
            </a:endParaRP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sp>
        <p:nvSpPr>
          <p:cNvPr id="18" name="文本框 17"/>
          <p:cNvSpPr txBox="1"/>
          <p:nvPr/>
        </p:nvSpPr>
        <p:spPr>
          <a:xfrm>
            <a:off x="1356140" y="6290847"/>
            <a:ext cx="6096000" cy="461665"/>
          </a:xfrm>
          <a:prstGeom prst="rect">
            <a:avLst/>
          </a:prstGeom>
          <a:noFill/>
        </p:spPr>
        <p:txBody>
          <a:bodyPr wrap="square">
            <a:spAutoFit/>
          </a:bodyPr>
          <a:lstStyle/>
          <a:p>
            <a:r>
              <a:rPr lang="zh-CN" altLang="en-US" dirty="0"/>
              <a:t>后剪枝的决策树</a:t>
            </a:r>
          </a:p>
        </p:txBody>
      </p:sp>
      <p:cxnSp>
        <p:nvCxnSpPr>
          <p:cNvPr id="8" name="直接箭头连接符 7"/>
          <p:cNvCxnSpPr>
            <a:stCxn id="21" idx="2"/>
          </p:cNvCxnSpPr>
          <p:nvPr/>
        </p:nvCxnSpPr>
        <p:spPr>
          <a:xfrm flipH="1">
            <a:off x="1638860" y="2247687"/>
            <a:ext cx="1299784" cy="56432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21" idx="6"/>
          </p:cNvCxnSpPr>
          <p:nvPr/>
        </p:nvCxnSpPr>
        <p:spPr>
          <a:xfrm>
            <a:off x="3794280" y="2247687"/>
            <a:ext cx="1652599" cy="628989"/>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15" idx="0"/>
          </p:cNvCxnSpPr>
          <p:nvPr/>
        </p:nvCxnSpPr>
        <p:spPr>
          <a:xfrm flipH="1">
            <a:off x="3483607" y="2789357"/>
            <a:ext cx="515160" cy="85163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407621" y="2217510"/>
            <a:ext cx="640078" cy="307777"/>
          </a:xfrm>
          <a:prstGeom prst="rect">
            <a:avLst/>
          </a:prstGeom>
          <a:noFill/>
        </p:spPr>
        <p:txBody>
          <a:bodyPr wrap="square" rtlCol="0">
            <a:spAutoFit/>
          </a:bodyPr>
          <a:lstStyle/>
          <a:p>
            <a:r>
              <a:rPr lang="zh-CN" altLang="en-US" sz="1400" dirty="0">
                <a:ea typeface="微软雅黑" panose="020B0503020204020204" pitchFamily="34" charset="-122"/>
              </a:rPr>
              <a:t>平坦</a:t>
            </a:r>
          </a:p>
        </p:txBody>
      </p:sp>
      <p:sp>
        <p:nvSpPr>
          <p:cNvPr id="15" name="椭圆 14"/>
          <p:cNvSpPr/>
          <p:nvPr/>
        </p:nvSpPr>
        <p:spPr>
          <a:xfrm>
            <a:off x="3055789" y="3640992"/>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7" name="椭圆 6"/>
          <p:cNvSpPr/>
          <p:nvPr/>
        </p:nvSpPr>
        <p:spPr>
          <a:xfrm>
            <a:off x="5080380" y="3626372"/>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9" name="椭圆 8"/>
          <p:cNvSpPr/>
          <p:nvPr/>
        </p:nvSpPr>
        <p:spPr>
          <a:xfrm>
            <a:off x="5426097" y="272655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19" name="椭圆 18"/>
          <p:cNvSpPr/>
          <p:nvPr/>
        </p:nvSpPr>
        <p:spPr>
          <a:xfrm>
            <a:off x="3478653" y="2735135"/>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根蒂</a:t>
            </a:r>
          </a:p>
        </p:txBody>
      </p:sp>
      <p:sp>
        <p:nvSpPr>
          <p:cNvPr id="21" name="椭圆 20"/>
          <p:cNvSpPr/>
          <p:nvPr/>
        </p:nvSpPr>
        <p:spPr>
          <a:xfrm>
            <a:off x="2938644" y="2047387"/>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脐部</a:t>
            </a:r>
          </a:p>
        </p:txBody>
      </p:sp>
      <p:cxnSp>
        <p:nvCxnSpPr>
          <p:cNvPr id="13" name="直接箭头连接符 12"/>
          <p:cNvCxnSpPr>
            <a:stCxn id="15" idx="4"/>
          </p:cNvCxnSpPr>
          <p:nvPr/>
        </p:nvCxnSpPr>
        <p:spPr>
          <a:xfrm flipH="1">
            <a:off x="3291691" y="4054291"/>
            <a:ext cx="191916" cy="74752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5" idx="3"/>
          </p:cNvCxnSpPr>
          <p:nvPr/>
        </p:nvCxnSpPr>
        <p:spPr>
          <a:xfrm flipH="1">
            <a:off x="2443629" y="3996260"/>
            <a:ext cx="736830" cy="53992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683797" y="3944138"/>
            <a:ext cx="332949" cy="711843"/>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4028168" y="3110814"/>
            <a:ext cx="346697" cy="58574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4327269" y="2965770"/>
            <a:ext cx="1010283" cy="65741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3827450" y="4633166"/>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76" name="椭圆 75"/>
          <p:cNvSpPr/>
          <p:nvPr/>
        </p:nvSpPr>
        <p:spPr>
          <a:xfrm>
            <a:off x="4022120" y="369655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77" name="椭圆 76"/>
          <p:cNvSpPr/>
          <p:nvPr/>
        </p:nvSpPr>
        <p:spPr>
          <a:xfrm>
            <a:off x="2882677" y="479456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78" name="椭圆 77"/>
          <p:cNvSpPr/>
          <p:nvPr/>
        </p:nvSpPr>
        <p:spPr>
          <a:xfrm>
            <a:off x="1908142" y="452470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79" name="椭圆 78"/>
          <p:cNvSpPr/>
          <p:nvPr/>
        </p:nvSpPr>
        <p:spPr>
          <a:xfrm>
            <a:off x="900469" y="2759882"/>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80" name="文本框 79"/>
          <p:cNvSpPr txBox="1"/>
          <p:nvPr/>
        </p:nvSpPr>
        <p:spPr>
          <a:xfrm>
            <a:off x="1909721" y="2258842"/>
            <a:ext cx="640078" cy="307777"/>
          </a:xfrm>
          <a:prstGeom prst="rect">
            <a:avLst/>
          </a:prstGeom>
          <a:noFill/>
        </p:spPr>
        <p:txBody>
          <a:bodyPr wrap="square" rtlCol="0">
            <a:spAutoFit/>
          </a:bodyPr>
          <a:lstStyle/>
          <a:p>
            <a:r>
              <a:rPr lang="zh-CN" altLang="en-US" sz="1400" dirty="0">
                <a:ea typeface="微软雅黑" panose="020B0503020204020204" pitchFamily="34" charset="-122"/>
              </a:rPr>
              <a:t>凹陷</a:t>
            </a:r>
          </a:p>
        </p:txBody>
      </p:sp>
      <p:sp>
        <p:nvSpPr>
          <p:cNvPr id="81" name="文本框 80"/>
          <p:cNvSpPr txBox="1"/>
          <p:nvPr/>
        </p:nvSpPr>
        <p:spPr>
          <a:xfrm>
            <a:off x="4568148" y="3186886"/>
            <a:ext cx="640078" cy="307777"/>
          </a:xfrm>
          <a:prstGeom prst="rect">
            <a:avLst/>
          </a:prstGeom>
          <a:noFill/>
        </p:spPr>
        <p:txBody>
          <a:bodyPr wrap="square" rtlCol="0">
            <a:spAutoFit/>
          </a:bodyPr>
          <a:lstStyle/>
          <a:p>
            <a:r>
              <a:rPr lang="zh-CN" altLang="en-US" sz="1400" dirty="0">
                <a:ea typeface="微软雅黑" panose="020B0503020204020204" pitchFamily="34" charset="-122"/>
              </a:rPr>
              <a:t>硬挺</a:t>
            </a:r>
          </a:p>
        </p:txBody>
      </p:sp>
      <p:sp>
        <p:nvSpPr>
          <p:cNvPr id="82" name="文本框 81"/>
          <p:cNvSpPr txBox="1"/>
          <p:nvPr/>
        </p:nvSpPr>
        <p:spPr>
          <a:xfrm>
            <a:off x="3850271" y="3177640"/>
            <a:ext cx="640078" cy="307777"/>
          </a:xfrm>
          <a:prstGeom prst="rect">
            <a:avLst/>
          </a:prstGeom>
          <a:noFill/>
        </p:spPr>
        <p:txBody>
          <a:bodyPr wrap="square" rtlCol="0">
            <a:spAutoFit/>
          </a:bodyPr>
          <a:lstStyle/>
          <a:p>
            <a:r>
              <a:rPr lang="zh-CN" altLang="en-US" sz="1400" dirty="0">
                <a:ea typeface="微软雅黑" panose="020B0503020204020204" pitchFamily="34" charset="-122"/>
              </a:rPr>
              <a:t>蜷曲</a:t>
            </a:r>
          </a:p>
        </p:txBody>
      </p:sp>
      <p:sp>
        <p:nvSpPr>
          <p:cNvPr id="83" name="文本框 82"/>
          <p:cNvSpPr txBox="1"/>
          <p:nvPr/>
        </p:nvSpPr>
        <p:spPr>
          <a:xfrm>
            <a:off x="3134995" y="3159468"/>
            <a:ext cx="640078" cy="307777"/>
          </a:xfrm>
          <a:prstGeom prst="rect">
            <a:avLst/>
          </a:prstGeom>
          <a:noFill/>
        </p:spPr>
        <p:txBody>
          <a:bodyPr wrap="square" rtlCol="0">
            <a:spAutoFit/>
          </a:bodyPr>
          <a:lstStyle/>
          <a:p>
            <a:r>
              <a:rPr lang="zh-CN" altLang="en-US" sz="1400" dirty="0">
                <a:ea typeface="微软雅黑" panose="020B0503020204020204" pitchFamily="34" charset="-122"/>
              </a:rPr>
              <a:t>稍蜷</a:t>
            </a:r>
          </a:p>
        </p:txBody>
      </p:sp>
      <p:sp>
        <p:nvSpPr>
          <p:cNvPr id="84" name="文本框 83"/>
          <p:cNvSpPr txBox="1"/>
          <p:nvPr/>
        </p:nvSpPr>
        <p:spPr>
          <a:xfrm>
            <a:off x="3210193" y="2461722"/>
            <a:ext cx="640078" cy="307777"/>
          </a:xfrm>
          <a:prstGeom prst="rect">
            <a:avLst/>
          </a:prstGeom>
          <a:noFill/>
        </p:spPr>
        <p:txBody>
          <a:bodyPr wrap="square" rtlCol="0">
            <a:spAutoFit/>
          </a:bodyPr>
          <a:lstStyle/>
          <a:p>
            <a:r>
              <a:rPr lang="zh-CN" altLang="en-US" sz="1400" dirty="0">
                <a:ea typeface="微软雅黑" panose="020B0503020204020204" pitchFamily="34" charset="-122"/>
              </a:rPr>
              <a:t>稍凹</a:t>
            </a:r>
          </a:p>
        </p:txBody>
      </p:sp>
      <p:sp>
        <p:nvSpPr>
          <p:cNvPr id="85" name="文本框 84"/>
          <p:cNvSpPr txBox="1"/>
          <p:nvPr/>
        </p:nvSpPr>
        <p:spPr>
          <a:xfrm>
            <a:off x="3806844" y="4106898"/>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86" name="文本框 85"/>
          <p:cNvSpPr txBox="1"/>
          <p:nvPr/>
        </p:nvSpPr>
        <p:spPr>
          <a:xfrm>
            <a:off x="2464963" y="4117279"/>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87" name="文本框 86"/>
          <p:cNvSpPr txBox="1"/>
          <p:nvPr/>
        </p:nvSpPr>
        <p:spPr>
          <a:xfrm>
            <a:off x="3147020" y="4116057"/>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88" name="文本框 87"/>
          <p:cNvSpPr txBox="1"/>
          <p:nvPr/>
        </p:nvSpPr>
        <p:spPr>
          <a:xfrm>
            <a:off x="2845324" y="177070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①</a:t>
            </a:r>
          </a:p>
        </p:txBody>
      </p:sp>
      <p:sp>
        <p:nvSpPr>
          <p:cNvPr id="89" name="文本框 88"/>
          <p:cNvSpPr txBox="1"/>
          <p:nvPr/>
        </p:nvSpPr>
        <p:spPr>
          <a:xfrm>
            <a:off x="2756104" y="4522655"/>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⑥</a:t>
            </a:r>
          </a:p>
        </p:txBody>
      </p:sp>
      <p:sp>
        <p:nvSpPr>
          <p:cNvPr id="90" name="文本框 89"/>
          <p:cNvSpPr txBox="1"/>
          <p:nvPr/>
        </p:nvSpPr>
        <p:spPr>
          <a:xfrm>
            <a:off x="2960944" y="3365691"/>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⑤</a:t>
            </a:r>
          </a:p>
        </p:txBody>
      </p:sp>
      <p:sp>
        <p:nvSpPr>
          <p:cNvPr id="91" name="文本框 90"/>
          <p:cNvSpPr txBox="1"/>
          <p:nvPr/>
        </p:nvSpPr>
        <p:spPr>
          <a:xfrm>
            <a:off x="5245369" y="2492748"/>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④</a:t>
            </a:r>
          </a:p>
        </p:txBody>
      </p:sp>
      <p:sp>
        <p:nvSpPr>
          <p:cNvPr id="92" name="文本框 91"/>
          <p:cNvSpPr txBox="1"/>
          <p:nvPr/>
        </p:nvSpPr>
        <p:spPr>
          <a:xfrm>
            <a:off x="3124923" y="268365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③</a:t>
            </a:r>
          </a:p>
        </p:txBody>
      </p:sp>
      <p:sp>
        <p:nvSpPr>
          <p:cNvPr id="93" name="文本框 92"/>
          <p:cNvSpPr txBox="1"/>
          <p:nvPr/>
        </p:nvSpPr>
        <p:spPr>
          <a:xfrm>
            <a:off x="699850" y="2528203"/>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②</a:t>
            </a:r>
          </a:p>
        </p:txBody>
      </p:sp>
      <p:sp>
        <p:nvSpPr>
          <p:cNvPr id="94" name="文本框 93"/>
          <p:cNvSpPr txBox="1"/>
          <p:nvPr/>
        </p:nvSpPr>
        <p:spPr>
          <a:xfrm>
            <a:off x="1688540" y="2821836"/>
            <a:ext cx="1759277" cy="338554"/>
          </a:xfrm>
          <a:prstGeom prst="rect">
            <a:avLst/>
          </a:prstGeom>
          <a:noFill/>
        </p:spPr>
        <p:txBody>
          <a:bodyPr wrap="square">
            <a:spAutoFit/>
          </a:bodyPr>
          <a:lstStyle/>
          <a:p>
            <a:r>
              <a:rPr lang="en-US" altLang="zh-CN" sz="1600" kern="100" dirty="0">
                <a:solidFill>
                  <a:srgbClr val="FF0000"/>
                </a:solidFill>
                <a:effectLst/>
                <a:latin typeface="微软雅黑" panose="020B0503020204020204" pitchFamily="34" charset="-122"/>
              </a:rPr>
              <a:t>{1,2,3,14}</a:t>
            </a:r>
            <a:endParaRPr lang="zh-CN" altLang="en-US" sz="1600" dirty="0">
              <a:solidFill>
                <a:srgbClr val="FF0000"/>
              </a:solidFill>
            </a:endParaRPr>
          </a:p>
        </p:txBody>
      </p:sp>
      <p:sp>
        <p:nvSpPr>
          <p:cNvPr id="95" name="文本框 94"/>
          <p:cNvSpPr txBox="1"/>
          <p:nvPr/>
        </p:nvSpPr>
        <p:spPr>
          <a:xfrm>
            <a:off x="2255356" y="4887221"/>
            <a:ext cx="1759277" cy="338554"/>
          </a:xfrm>
          <a:prstGeom prst="rect">
            <a:avLst/>
          </a:prstGeom>
          <a:noFill/>
        </p:spPr>
        <p:txBody>
          <a:bodyPr wrap="square">
            <a:spAutoFit/>
          </a:bodyPr>
          <a:lstStyle/>
          <a:p>
            <a:r>
              <a:rPr lang="en-US" altLang="zh-CN" sz="1600" kern="100" dirty="0">
                <a:solidFill>
                  <a:srgbClr val="FF0000"/>
                </a:solidFill>
                <a:effectLst/>
                <a:latin typeface="微软雅黑" panose="020B0503020204020204" pitchFamily="34" charset="-122"/>
              </a:rPr>
              <a:t>{7,15}</a:t>
            </a:r>
            <a:endParaRPr lang="zh-CN" altLang="en-US" sz="1600" dirty="0">
              <a:solidFill>
                <a:srgbClr val="FF0000"/>
              </a:solidFill>
            </a:endParaRPr>
          </a:p>
        </p:txBody>
      </p:sp>
      <p:sp>
        <p:nvSpPr>
          <p:cNvPr id="96" name="文本框 95"/>
          <p:cNvSpPr txBox="1"/>
          <p:nvPr/>
        </p:nvSpPr>
        <p:spPr>
          <a:xfrm>
            <a:off x="125525" y="3447918"/>
            <a:ext cx="2719799" cy="954107"/>
          </a:xfrm>
          <a:prstGeom prst="rect">
            <a:avLst/>
          </a:prstGeom>
          <a:noFill/>
        </p:spPr>
        <p:txBody>
          <a:bodyPr wrap="square">
            <a:spAutoFit/>
          </a:bodyPr>
          <a:lstStyle/>
          <a:p>
            <a:r>
              <a:rPr lang="zh-CN" altLang="en-US" sz="1400" dirty="0">
                <a:solidFill>
                  <a:srgbClr val="FF0000"/>
                </a:solidFill>
              </a:rPr>
              <a:t>原分支“色泽”的验证集精度</a:t>
            </a:r>
          </a:p>
          <a:p>
            <a:r>
              <a:rPr lang="zh-CN" altLang="en-US" sz="1400" dirty="0">
                <a:solidFill>
                  <a:srgbClr val="FF0000"/>
                </a:solidFill>
              </a:rPr>
              <a:t>剪枝前:</a:t>
            </a:r>
            <a:r>
              <a:rPr lang="en-US" altLang="zh-CN" sz="1400" dirty="0">
                <a:solidFill>
                  <a:srgbClr val="FF0000"/>
                </a:solidFill>
              </a:rPr>
              <a:t>57.1</a:t>
            </a:r>
            <a:r>
              <a:rPr lang="zh-CN" altLang="en-US" sz="1400" dirty="0">
                <a:solidFill>
                  <a:srgbClr val="FF0000"/>
                </a:solidFill>
              </a:rPr>
              <a:t>%</a:t>
            </a:r>
          </a:p>
          <a:p>
            <a:r>
              <a:rPr lang="zh-CN" altLang="en-US" sz="1400" dirty="0">
                <a:solidFill>
                  <a:srgbClr val="FF0000"/>
                </a:solidFill>
              </a:rPr>
              <a:t>剪枝后:</a:t>
            </a:r>
            <a:r>
              <a:rPr lang="en-US" altLang="zh-CN" sz="1400" dirty="0">
                <a:solidFill>
                  <a:srgbClr val="FF0000"/>
                </a:solidFill>
              </a:rPr>
              <a:t>71.4</a:t>
            </a:r>
            <a:r>
              <a:rPr lang="zh-CN" altLang="en-US" sz="1400" dirty="0">
                <a:solidFill>
                  <a:srgbClr val="FF0000"/>
                </a:solidFill>
              </a:rPr>
              <a:t>%</a:t>
            </a:r>
          </a:p>
          <a:p>
            <a:r>
              <a:rPr lang="zh-CN" altLang="en-US" sz="1400" dirty="0">
                <a:solidFill>
                  <a:srgbClr val="FF0000"/>
                </a:solidFill>
              </a:rPr>
              <a:t>后剪枝决策:剪枝</a:t>
            </a:r>
          </a:p>
        </p:txBody>
      </p:sp>
      <p:cxnSp>
        <p:nvCxnSpPr>
          <p:cNvPr id="97" name="直接箭头连接符 96"/>
          <p:cNvCxnSpPr/>
          <p:nvPr/>
        </p:nvCxnSpPr>
        <p:spPr>
          <a:xfrm flipV="1">
            <a:off x="1139104" y="3127158"/>
            <a:ext cx="0" cy="3676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3656307" y="5231625"/>
            <a:ext cx="2719799" cy="954107"/>
          </a:xfrm>
          <a:prstGeom prst="rect">
            <a:avLst/>
          </a:prstGeom>
          <a:noFill/>
        </p:spPr>
        <p:txBody>
          <a:bodyPr wrap="square">
            <a:spAutoFit/>
          </a:bodyPr>
          <a:lstStyle/>
          <a:p>
            <a:r>
              <a:rPr lang="zh-CN" altLang="en-US" sz="1400" dirty="0">
                <a:solidFill>
                  <a:srgbClr val="FF0000"/>
                </a:solidFill>
              </a:rPr>
              <a:t>原分支“纹理”的验证集精度</a:t>
            </a:r>
          </a:p>
          <a:p>
            <a:r>
              <a:rPr lang="zh-CN" altLang="en-US" sz="1400" dirty="0">
                <a:solidFill>
                  <a:srgbClr val="FF0000"/>
                </a:solidFill>
              </a:rPr>
              <a:t>剪枝前:</a:t>
            </a:r>
            <a:r>
              <a:rPr lang="en-US" altLang="zh-CN" sz="1400" dirty="0">
                <a:solidFill>
                  <a:srgbClr val="FF0000"/>
                </a:solidFill>
              </a:rPr>
              <a:t>42.9</a:t>
            </a:r>
            <a:r>
              <a:rPr lang="zh-CN" altLang="en-US" sz="1400" dirty="0">
                <a:solidFill>
                  <a:srgbClr val="FF0000"/>
                </a:solidFill>
              </a:rPr>
              <a:t>%</a:t>
            </a:r>
          </a:p>
          <a:p>
            <a:r>
              <a:rPr lang="zh-CN" altLang="en-US" sz="1400" dirty="0">
                <a:solidFill>
                  <a:srgbClr val="FF0000"/>
                </a:solidFill>
              </a:rPr>
              <a:t>剪枝后:</a:t>
            </a:r>
            <a:r>
              <a:rPr lang="en-US" altLang="zh-CN" sz="1400" dirty="0">
                <a:solidFill>
                  <a:srgbClr val="FF0000"/>
                </a:solidFill>
              </a:rPr>
              <a:t>57.1</a:t>
            </a:r>
            <a:r>
              <a:rPr lang="zh-CN" altLang="en-US" sz="1400" dirty="0">
                <a:solidFill>
                  <a:srgbClr val="FF0000"/>
                </a:solidFill>
              </a:rPr>
              <a:t>%</a:t>
            </a:r>
          </a:p>
          <a:p>
            <a:r>
              <a:rPr lang="zh-CN" altLang="en-US" sz="1400" dirty="0">
                <a:solidFill>
                  <a:srgbClr val="FF0000"/>
                </a:solidFill>
              </a:rPr>
              <a:t>后剪枝决策:剪枝</a:t>
            </a:r>
          </a:p>
        </p:txBody>
      </p:sp>
      <p:cxnSp>
        <p:nvCxnSpPr>
          <p:cNvPr id="99" name="直接箭头连接符 98"/>
          <p:cNvCxnSpPr/>
          <p:nvPr/>
        </p:nvCxnSpPr>
        <p:spPr>
          <a:xfrm flipH="1" flipV="1">
            <a:off x="3656307" y="5117707"/>
            <a:ext cx="1013579" cy="1608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3585686" y="2424749"/>
            <a:ext cx="152627" cy="32304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后剪枝</a:t>
            </a:r>
            <a:endParaRPr lang="zh-CN" altLang="zh-CN" dirty="0">
              <a:effectLst/>
              <a:latin typeface="微软雅黑" panose="020B0503020204020204" pitchFamily="34" charset="-122"/>
              <a:cs typeface="Times New Roman" panose="02020603050405020304" pitchFamily="18" charset="0"/>
            </a:endParaRPr>
          </a:p>
          <a:p>
            <a:endParaRPr lang="zh-CN" altLang="en-US" dirty="0"/>
          </a:p>
        </p:txBody>
      </p:sp>
      <p:sp>
        <p:nvSpPr>
          <p:cNvPr id="2" name="文本框 1"/>
          <p:cNvSpPr txBox="1"/>
          <p:nvPr/>
        </p:nvSpPr>
        <p:spPr>
          <a:xfrm>
            <a:off x="6541821" y="1415760"/>
            <a:ext cx="5535003" cy="4707890"/>
          </a:xfrm>
          <a:prstGeom prst="rect">
            <a:avLst/>
          </a:prstGeom>
          <a:noFill/>
        </p:spPr>
        <p:txBody>
          <a:bodyPr wrap="square">
            <a:spAutoFit/>
          </a:bodyPr>
          <a:lstStyle/>
          <a:p>
            <a:pPr>
              <a:lnSpc>
                <a:spcPct val="150000"/>
              </a:lnSpc>
            </a:pPr>
            <a:r>
              <a:rPr lang="zh-CN" altLang="en-US" sz="2000" b="1" dirty="0">
                <a:effectLst/>
                <a:latin typeface="+mj-ea"/>
                <a:ea typeface="+mj-ea"/>
                <a:cs typeface="Euclid" panose="02020503060505020303" pitchFamily="18" charset="0"/>
              </a:rPr>
              <a:t>剪枝方法</a:t>
            </a:r>
            <a:endParaRPr lang="zh-CN" altLang="zh-CN" sz="2000" dirty="0">
              <a:effectLst/>
              <a:latin typeface="+mj-ea"/>
              <a:ea typeface="+mj-ea"/>
              <a:cs typeface="Euclid" panose="02020503060505020303" pitchFamily="18" charset="0"/>
            </a:endParaRPr>
          </a:p>
          <a:p>
            <a:pPr marL="342900" indent="-342900">
              <a:lnSpc>
                <a:spcPct val="150000"/>
              </a:lnSpc>
              <a:buFont typeface="Wingdings" panose="05000000000000000000" charset="0"/>
              <a:buChar char="Ø"/>
            </a:pPr>
            <a:r>
              <a:rPr lang="en-US" altLang="zh-CN" sz="2000" dirty="0">
                <a:effectLst/>
                <a:latin typeface="+mj-ea"/>
                <a:ea typeface="+mj-ea"/>
                <a:cs typeface="Euclid" panose="02020503060505020303" pitchFamily="18" charset="0"/>
              </a:rPr>
              <a:t>C4.5 </a:t>
            </a:r>
            <a:r>
              <a:rPr lang="zh-CN" altLang="zh-CN" sz="2000" dirty="0">
                <a:effectLst/>
                <a:latin typeface="+mj-ea"/>
                <a:ea typeface="+mj-ea"/>
                <a:cs typeface="Euclid" panose="02020503060505020303" pitchFamily="18" charset="0"/>
              </a:rPr>
              <a:t>采用的</a:t>
            </a:r>
            <a:r>
              <a:rPr lang="zh-CN" altLang="zh-CN" sz="2000" dirty="0">
                <a:solidFill>
                  <a:srgbClr val="FF0000"/>
                </a:solidFill>
                <a:effectLst/>
                <a:latin typeface="+mj-ea"/>
                <a:ea typeface="+mj-ea"/>
                <a:cs typeface="Euclid" panose="02020503060505020303" pitchFamily="18" charset="0"/>
              </a:rPr>
              <a:t>悲观剪枝</a:t>
            </a:r>
            <a:r>
              <a:rPr lang="zh-CN" altLang="zh-CN" sz="2000" dirty="0">
                <a:effectLst/>
                <a:latin typeface="+mj-ea"/>
                <a:ea typeface="+mj-ea"/>
                <a:cs typeface="Euclid" panose="02020503060505020303" pitchFamily="18" charset="0"/>
              </a:rPr>
              <a:t>方法，用递归的方式自底向上针对每一个</a:t>
            </a:r>
            <a:r>
              <a:rPr lang="zh-CN" altLang="zh-CN" sz="2000" dirty="0">
                <a:solidFill>
                  <a:srgbClr val="FF0000"/>
                </a:solidFill>
                <a:effectLst/>
                <a:latin typeface="+mj-ea"/>
                <a:ea typeface="+mj-ea"/>
                <a:cs typeface="Euclid" panose="02020503060505020303" pitchFamily="18" charset="0"/>
              </a:rPr>
              <a:t>非叶子节点</a:t>
            </a:r>
            <a:r>
              <a:rPr lang="zh-CN" altLang="zh-CN" sz="2000" dirty="0">
                <a:effectLst/>
                <a:latin typeface="+mj-ea"/>
                <a:ea typeface="+mj-ea"/>
                <a:cs typeface="Euclid" panose="02020503060505020303" pitchFamily="18" charset="0"/>
              </a:rPr>
              <a:t>，评估用一个最佳叶子节点去代替这课子树是否有益。如果剪枝后与剪枝前相比其</a:t>
            </a:r>
            <a:r>
              <a:rPr lang="zh-CN" altLang="zh-CN" sz="2000" b="1" dirty="0">
                <a:solidFill>
                  <a:srgbClr val="FF0000"/>
                </a:solidFill>
                <a:effectLst/>
                <a:latin typeface="+mj-ea"/>
                <a:ea typeface="+mj-ea"/>
                <a:cs typeface="Euclid" panose="02020503060505020303" pitchFamily="18" charset="0"/>
              </a:rPr>
              <a:t>错误率</a:t>
            </a:r>
            <a:r>
              <a:rPr lang="zh-CN" altLang="zh-CN" sz="2000" dirty="0">
                <a:effectLst/>
                <a:latin typeface="+mj-ea"/>
                <a:ea typeface="+mj-ea"/>
                <a:cs typeface="Euclid" panose="02020503060505020303" pitchFamily="18" charset="0"/>
              </a:rPr>
              <a:t>是</a:t>
            </a:r>
            <a:r>
              <a:rPr lang="zh-CN" altLang="zh-CN" sz="2000" dirty="0">
                <a:solidFill>
                  <a:srgbClr val="FF0000"/>
                </a:solidFill>
                <a:effectLst/>
                <a:latin typeface="+mj-ea"/>
                <a:ea typeface="+mj-ea"/>
                <a:cs typeface="Euclid" panose="02020503060505020303" pitchFamily="18" charset="0"/>
              </a:rPr>
              <a:t>保持或者下降</a:t>
            </a:r>
            <a:r>
              <a:rPr lang="zh-CN" altLang="zh-CN" sz="2000" dirty="0">
                <a:effectLst/>
                <a:latin typeface="+mj-ea"/>
                <a:ea typeface="+mj-ea"/>
                <a:cs typeface="Euclid" panose="02020503060505020303" pitchFamily="18" charset="0"/>
              </a:rPr>
              <a:t>，则这棵子树就可以被</a:t>
            </a:r>
            <a:r>
              <a:rPr lang="zh-CN" altLang="zh-CN" sz="2000" dirty="0">
                <a:solidFill>
                  <a:srgbClr val="FF0000"/>
                </a:solidFill>
                <a:effectLst/>
                <a:latin typeface="+mj-ea"/>
                <a:ea typeface="+mj-ea"/>
                <a:cs typeface="Euclid" panose="02020503060505020303" pitchFamily="18" charset="0"/>
              </a:rPr>
              <a:t>替换</a:t>
            </a:r>
            <a:r>
              <a:rPr lang="zh-CN" altLang="zh-CN" sz="2000" dirty="0">
                <a:effectLst/>
                <a:latin typeface="+mj-ea"/>
                <a:ea typeface="+mj-ea"/>
                <a:cs typeface="Euclid" panose="02020503060505020303" pitchFamily="18" charset="0"/>
              </a:rPr>
              <a:t>掉。</a:t>
            </a:r>
            <a:r>
              <a:rPr lang="en-US" altLang="zh-CN" sz="2000" dirty="0">
                <a:effectLst/>
                <a:latin typeface="+mj-ea"/>
                <a:ea typeface="+mj-ea"/>
                <a:cs typeface="Euclid" panose="02020503060505020303" pitchFamily="18" charset="0"/>
              </a:rPr>
              <a:t>C4.5 </a:t>
            </a:r>
            <a:r>
              <a:rPr lang="zh-CN" altLang="zh-CN" sz="2000" dirty="0">
                <a:effectLst/>
                <a:latin typeface="+mj-ea"/>
                <a:ea typeface="+mj-ea"/>
                <a:cs typeface="Euclid" panose="02020503060505020303" pitchFamily="18" charset="0"/>
              </a:rPr>
              <a:t>通过训练数据集上的错误分类数量来估算未知样本上的错误率。</a:t>
            </a:r>
          </a:p>
          <a:p>
            <a:pPr marL="342900" indent="-342900">
              <a:lnSpc>
                <a:spcPct val="150000"/>
              </a:lnSpc>
              <a:buFont typeface="Wingdings" panose="05000000000000000000" charset="0"/>
              <a:buChar char="Ø"/>
            </a:pPr>
            <a:r>
              <a:rPr lang="zh-CN" altLang="zh-CN" sz="2000" kern="100" dirty="0">
                <a:effectLst/>
                <a:latin typeface="+mj-ea"/>
                <a:ea typeface="+mj-ea"/>
                <a:cs typeface="Times New Roman" panose="02020603050405020304" pitchFamily="18" charset="0"/>
              </a:rPr>
              <a:t>后剪枝决策树的欠拟合风险很小，泛化性能往往优于预剪枝决策树。</a:t>
            </a:r>
            <a:endParaRPr lang="zh-CN" altLang="zh-CN" sz="2000" dirty="0">
              <a:effectLst/>
              <a:latin typeface="+mj-ea"/>
              <a:ea typeface="+mj-ea"/>
              <a:cs typeface="Euclid" panose="020205030605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决策树原理</a:t>
            </a:r>
          </a:p>
        </p:txBody>
      </p:sp>
      <p:grpSp>
        <p:nvGrpSpPr>
          <p:cNvPr id="30" name="Group 4"/>
          <p:cNvGrpSpPr/>
          <p:nvPr/>
        </p:nvGrpSpPr>
        <p:grpSpPr bwMode="auto">
          <a:xfrm>
            <a:off x="693464" y="1621824"/>
            <a:ext cx="2447925" cy="3744912"/>
            <a:chOff x="0" y="0"/>
            <a:chExt cx="3600" cy="3600"/>
          </a:xfrm>
        </p:grpSpPr>
        <p:sp>
          <p:nvSpPr>
            <p:cNvPr id="31" name="Rectangle 4"/>
            <p:cNvSpPr>
              <a:spLocks noChangeArrowheads="1"/>
            </p:cNvSpPr>
            <p:nvPr/>
          </p:nvSpPr>
          <p:spPr bwMode="auto">
            <a:xfrm>
              <a:off x="0" y="0"/>
              <a:ext cx="3600" cy="3600"/>
            </a:xfrm>
            <a:prstGeom prst="rect">
              <a:avLst/>
            </a:prstGeom>
            <a:noFill/>
            <a:ln w="9525"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32" name="Oval 5"/>
            <p:cNvSpPr>
              <a:spLocks noChangeArrowheads="1"/>
            </p:cNvSpPr>
            <p:nvPr/>
          </p:nvSpPr>
          <p:spPr bwMode="auto">
            <a:xfrm>
              <a:off x="1440" y="180"/>
              <a:ext cx="180" cy="180"/>
            </a:xfrm>
            <a:prstGeom prst="ellipse">
              <a:avLst/>
            </a:prstGeom>
            <a:solidFill>
              <a:srgbClr val="FFFFFF"/>
            </a:solidFill>
            <a:ln w="9525" cmpd="sng">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33" name="Line 6"/>
            <p:cNvSpPr>
              <a:spLocks noChangeShapeType="1"/>
            </p:cNvSpPr>
            <p:nvPr/>
          </p:nvSpPr>
          <p:spPr bwMode="auto">
            <a:xfrm flipH="1">
              <a:off x="1080" y="360"/>
              <a:ext cx="360" cy="36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 name="Line 7"/>
            <p:cNvSpPr>
              <a:spLocks noChangeShapeType="1"/>
            </p:cNvSpPr>
            <p:nvPr/>
          </p:nvSpPr>
          <p:spPr bwMode="auto">
            <a:xfrm>
              <a:off x="1620" y="360"/>
              <a:ext cx="360" cy="36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 name="Oval 8"/>
            <p:cNvSpPr>
              <a:spLocks noChangeArrowheads="1"/>
            </p:cNvSpPr>
            <p:nvPr/>
          </p:nvSpPr>
          <p:spPr bwMode="auto">
            <a:xfrm>
              <a:off x="900" y="720"/>
              <a:ext cx="180" cy="180"/>
            </a:xfrm>
            <a:prstGeom prst="ellipse">
              <a:avLst/>
            </a:prstGeom>
            <a:solidFill>
              <a:srgbClr val="FFFFFF"/>
            </a:solidFill>
            <a:ln w="9525" cmpd="sng">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36" name="Line 9"/>
            <p:cNvSpPr>
              <a:spLocks noChangeShapeType="1"/>
            </p:cNvSpPr>
            <p:nvPr/>
          </p:nvSpPr>
          <p:spPr bwMode="auto">
            <a:xfrm flipH="1">
              <a:off x="540" y="900"/>
              <a:ext cx="360" cy="36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9" name="Line 10"/>
            <p:cNvSpPr>
              <a:spLocks noChangeShapeType="1"/>
            </p:cNvSpPr>
            <p:nvPr/>
          </p:nvSpPr>
          <p:spPr bwMode="auto">
            <a:xfrm>
              <a:off x="1080" y="900"/>
              <a:ext cx="180" cy="36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1" name="Oval 11"/>
            <p:cNvSpPr>
              <a:spLocks noChangeArrowheads="1"/>
            </p:cNvSpPr>
            <p:nvPr/>
          </p:nvSpPr>
          <p:spPr bwMode="auto">
            <a:xfrm>
              <a:off x="1980" y="720"/>
              <a:ext cx="180" cy="180"/>
            </a:xfrm>
            <a:prstGeom prst="ellipse">
              <a:avLst/>
            </a:prstGeom>
            <a:solidFill>
              <a:srgbClr val="FFFFFF"/>
            </a:solidFill>
            <a:ln w="9525" cmpd="sng">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42" name="Line 12"/>
            <p:cNvSpPr>
              <a:spLocks noChangeShapeType="1"/>
            </p:cNvSpPr>
            <p:nvPr/>
          </p:nvSpPr>
          <p:spPr bwMode="auto">
            <a:xfrm flipH="1">
              <a:off x="1800" y="900"/>
              <a:ext cx="180" cy="36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4" name="Line 13"/>
            <p:cNvSpPr>
              <a:spLocks noChangeShapeType="1"/>
            </p:cNvSpPr>
            <p:nvPr/>
          </p:nvSpPr>
          <p:spPr bwMode="auto">
            <a:xfrm>
              <a:off x="2160" y="900"/>
              <a:ext cx="360" cy="36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5" name="Rectangle 14"/>
            <p:cNvSpPr>
              <a:spLocks noChangeArrowheads="1"/>
            </p:cNvSpPr>
            <p:nvPr/>
          </p:nvSpPr>
          <p:spPr bwMode="auto">
            <a:xfrm>
              <a:off x="360" y="1260"/>
              <a:ext cx="360" cy="540"/>
            </a:xfrm>
            <a:prstGeom prst="rect">
              <a:avLst/>
            </a:prstGeom>
            <a:solidFill>
              <a:srgbClr val="FFFFFF"/>
            </a:solidFill>
            <a:ln w="9525" cmpd="sng">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46" name="Rectangle 15"/>
            <p:cNvSpPr>
              <a:spLocks noChangeArrowheads="1"/>
            </p:cNvSpPr>
            <p:nvPr/>
          </p:nvSpPr>
          <p:spPr bwMode="auto">
            <a:xfrm>
              <a:off x="1620" y="1260"/>
              <a:ext cx="360" cy="540"/>
            </a:xfrm>
            <a:prstGeom prst="rect">
              <a:avLst/>
            </a:prstGeom>
            <a:solidFill>
              <a:srgbClr val="FFFFFF"/>
            </a:solidFill>
            <a:ln w="9525" cmpd="sng">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47" name="Oval 16"/>
            <p:cNvSpPr>
              <a:spLocks noChangeArrowheads="1"/>
            </p:cNvSpPr>
            <p:nvPr/>
          </p:nvSpPr>
          <p:spPr bwMode="auto">
            <a:xfrm>
              <a:off x="2340" y="1260"/>
              <a:ext cx="180" cy="180"/>
            </a:xfrm>
            <a:prstGeom prst="ellipse">
              <a:avLst/>
            </a:prstGeom>
            <a:solidFill>
              <a:srgbClr val="FFFFFF"/>
            </a:solidFill>
            <a:ln w="9525" cmpd="sng">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49" name="Line 17"/>
            <p:cNvSpPr>
              <a:spLocks noChangeShapeType="1"/>
            </p:cNvSpPr>
            <p:nvPr/>
          </p:nvSpPr>
          <p:spPr bwMode="auto">
            <a:xfrm flipH="1">
              <a:off x="1980" y="1440"/>
              <a:ext cx="360" cy="54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0" name="Line 18"/>
            <p:cNvSpPr>
              <a:spLocks noChangeShapeType="1"/>
            </p:cNvSpPr>
            <p:nvPr/>
          </p:nvSpPr>
          <p:spPr bwMode="auto">
            <a:xfrm>
              <a:off x="2520" y="1440"/>
              <a:ext cx="360" cy="54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1" name="Rectangle 19"/>
            <p:cNvSpPr>
              <a:spLocks noChangeArrowheads="1"/>
            </p:cNvSpPr>
            <p:nvPr/>
          </p:nvSpPr>
          <p:spPr bwMode="auto">
            <a:xfrm>
              <a:off x="1800" y="1980"/>
              <a:ext cx="360" cy="540"/>
            </a:xfrm>
            <a:prstGeom prst="rect">
              <a:avLst/>
            </a:prstGeom>
            <a:solidFill>
              <a:srgbClr val="FFFFFF"/>
            </a:solidFill>
            <a:ln w="9525" cmpd="sng">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64" name="Oval 20"/>
            <p:cNvSpPr>
              <a:spLocks noChangeArrowheads="1"/>
            </p:cNvSpPr>
            <p:nvPr/>
          </p:nvSpPr>
          <p:spPr bwMode="auto">
            <a:xfrm>
              <a:off x="2700" y="1980"/>
              <a:ext cx="180" cy="180"/>
            </a:xfrm>
            <a:prstGeom prst="ellipse">
              <a:avLst/>
            </a:prstGeom>
            <a:solidFill>
              <a:srgbClr val="FFFFFF"/>
            </a:solidFill>
            <a:ln w="9525" cmpd="sng">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74" name="Oval 21"/>
            <p:cNvSpPr>
              <a:spLocks noChangeArrowheads="1"/>
            </p:cNvSpPr>
            <p:nvPr/>
          </p:nvSpPr>
          <p:spPr bwMode="auto">
            <a:xfrm flipH="1">
              <a:off x="1260" y="1260"/>
              <a:ext cx="180" cy="180"/>
            </a:xfrm>
            <a:prstGeom prst="ellipse">
              <a:avLst/>
            </a:prstGeom>
            <a:solidFill>
              <a:srgbClr val="FFFFFF"/>
            </a:solidFill>
            <a:ln w="9525" cmpd="sng">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75" name="Line 22"/>
            <p:cNvSpPr>
              <a:spLocks noChangeShapeType="1"/>
            </p:cNvSpPr>
            <p:nvPr/>
          </p:nvSpPr>
          <p:spPr bwMode="auto">
            <a:xfrm flipH="1">
              <a:off x="720" y="1440"/>
              <a:ext cx="540" cy="72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6" name="Line 23"/>
            <p:cNvSpPr>
              <a:spLocks noChangeShapeType="1"/>
            </p:cNvSpPr>
            <p:nvPr/>
          </p:nvSpPr>
          <p:spPr bwMode="auto">
            <a:xfrm>
              <a:off x="1260" y="1440"/>
              <a:ext cx="180" cy="72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7" name="Rectangle 24"/>
            <p:cNvSpPr>
              <a:spLocks noChangeArrowheads="1"/>
            </p:cNvSpPr>
            <p:nvPr/>
          </p:nvSpPr>
          <p:spPr bwMode="auto">
            <a:xfrm>
              <a:off x="540" y="2160"/>
              <a:ext cx="360" cy="540"/>
            </a:xfrm>
            <a:prstGeom prst="rect">
              <a:avLst/>
            </a:prstGeom>
            <a:solidFill>
              <a:srgbClr val="FFFFFF"/>
            </a:solidFill>
            <a:ln w="9525" cmpd="sng">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78" name="Oval 25"/>
            <p:cNvSpPr>
              <a:spLocks noChangeArrowheads="1"/>
            </p:cNvSpPr>
            <p:nvPr/>
          </p:nvSpPr>
          <p:spPr bwMode="auto">
            <a:xfrm>
              <a:off x="1440" y="2160"/>
              <a:ext cx="180" cy="180"/>
            </a:xfrm>
            <a:prstGeom prst="ellipse">
              <a:avLst/>
            </a:prstGeom>
            <a:solidFill>
              <a:srgbClr val="FFFFFF"/>
            </a:solidFill>
            <a:ln w="9525" cmpd="sng">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79" name="Line 26"/>
            <p:cNvSpPr>
              <a:spLocks noChangeShapeType="1"/>
            </p:cNvSpPr>
            <p:nvPr/>
          </p:nvSpPr>
          <p:spPr bwMode="auto">
            <a:xfrm flipH="1">
              <a:off x="1080" y="2340"/>
              <a:ext cx="360" cy="54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0" name="Line 27"/>
            <p:cNvSpPr>
              <a:spLocks noChangeShapeType="1"/>
            </p:cNvSpPr>
            <p:nvPr/>
          </p:nvSpPr>
          <p:spPr bwMode="auto">
            <a:xfrm>
              <a:off x="1440" y="2340"/>
              <a:ext cx="180" cy="54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1" name="Line 28"/>
            <p:cNvSpPr>
              <a:spLocks noChangeShapeType="1"/>
            </p:cNvSpPr>
            <p:nvPr/>
          </p:nvSpPr>
          <p:spPr bwMode="auto">
            <a:xfrm flipH="1">
              <a:off x="2340" y="2160"/>
              <a:ext cx="360" cy="72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2" name="Line 29"/>
            <p:cNvSpPr>
              <a:spLocks noChangeShapeType="1"/>
            </p:cNvSpPr>
            <p:nvPr/>
          </p:nvSpPr>
          <p:spPr bwMode="auto">
            <a:xfrm>
              <a:off x="2700" y="2160"/>
              <a:ext cx="360" cy="72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3" name="Rectangle 30"/>
            <p:cNvSpPr>
              <a:spLocks noChangeArrowheads="1"/>
            </p:cNvSpPr>
            <p:nvPr/>
          </p:nvSpPr>
          <p:spPr bwMode="auto">
            <a:xfrm>
              <a:off x="900" y="2880"/>
              <a:ext cx="360" cy="540"/>
            </a:xfrm>
            <a:prstGeom prst="rect">
              <a:avLst/>
            </a:prstGeom>
            <a:solidFill>
              <a:srgbClr val="FFFFFF"/>
            </a:solidFill>
            <a:ln w="9525" cmpd="sng">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84" name="Rectangle 31"/>
            <p:cNvSpPr>
              <a:spLocks noChangeArrowheads="1"/>
            </p:cNvSpPr>
            <p:nvPr/>
          </p:nvSpPr>
          <p:spPr bwMode="auto">
            <a:xfrm>
              <a:off x="1440" y="2880"/>
              <a:ext cx="360" cy="540"/>
            </a:xfrm>
            <a:prstGeom prst="rect">
              <a:avLst/>
            </a:prstGeom>
            <a:solidFill>
              <a:srgbClr val="FFFFFF"/>
            </a:solidFill>
            <a:ln w="9525" cmpd="sng">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85" name="Rectangle 32"/>
            <p:cNvSpPr>
              <a:spLocks noChangeArrowheads="1"/>
            </p:cNvSpPr>
            <p:nvPr/>
          </p:nvSpPr>
          <p:spPr bwMode="auto">
            <a:xfrm>
              <a:off x="2160" y="2880"/>
              <a:ext cx="360" cy="540"/>
            </a:xfrm>
            <a:prstGeom prst="rect">
              <a:avLst/>
            </a:prstGeom>
            <a:solidFill>
              <a:srgbClr val="FFFFFF"/>
            </a:solidFill>
            <a:ln w="9525" cmpd="sng">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86" name="Rectangle 33"/>
            <p:cNvSpPr>
              <a:spLocks noChangeArrowheads="1"/>
            </p:cNvSpPr>
            <p:nvPr/>
          </p:nvSpPr>
          <p:spPr bwMode="auto">
            <a:xfrm>
              <a:off x="2880" y="2880"/>
              <a:ext cx="360" cy="540"/>
            </a:xfrm>
            <a:prstGeom prst="rect">
              <a:avLst/>
            </a:prstGeom>
            <a:solidFill>
              <a:srgbClr val="FFFFFF"/>
            </a:solidFill>
            <a:ln w="9525" cmpd="sng">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grpSp>
      <p:sp>
        <p:nvSpPr>
          <p:cNvPr id="87" name="Oval 34"/>
          <p:cNvSpPr>
            <a:spLocks noChangeArrowheads="1"/>
          </p:cNvSpPr>
          <p:nvPr/>
        </p:nvSpPr>
        <p:spPr bwMode="auto">
          <a:xfrm>
            <a:off x="1485627" y="1694849"/>
            <a:ext cx="504825" cy="5032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88" name="Oval 35"/>
          <p:cNvSpPr>
            <a:spLocks noChangeArrowheads="1"/>
          </p:cNvSpPr>
          <p:nvPr/>
        </p:nvSpPr>
        <p:spPr bwMode="auto">
          <a:xfrm>
            <a:off x="1268139" y="1620236"/>
            <a:ext cx="863600" cy="647700"/>
          </a:xfrm>
          <a:prstGeom prst="ellipse">
            <a:avLst/>
          </a:prstGeom>
          <a:noFill/>
          <a:ln w="12700" cmpd="sng">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89" name="Line 36"/>
          <p:cNvSpPr>
            <a:spLocks noChangeShapeType="1"/>
          </p:cNvSpPr>
          <p:nvPr/>
        </p:nvSpPr>
        <p:spPr bwMode="auto">
          <a:xfrm>
            <a:off x="2133327" y="1982186"/>
            <a:ext cx="1296987" cy="0"/>
          </a:xfrm>
          <a:prstGeom prst="line">
            <a:avLst/>
          </a:prstGeom>
          <a:noFill/>
          <a:ln w="12700" cmpd="sng">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0" name="Text Box 37"/>
          <p:cNvSpPr txBox="1">
            <a:spLocks noChangeArrowheads="1"/>
          </p:cNvSpPr>
          <p:nvPr/>
        </p:nvSpPr>
        <p:spPr bwMode="auto">
          <a:xfrm>
            <a:off x="3071539" y="1696436"/>
            <a:ext cx="4822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Clr>
                <a:schemeClr val="hlink"/>
              </a:buClr>
              <a:buSzPct val="55000"/>
              <a:buFont typeface="Wingdings" panose="05000000000000000000" pitchFamily="2" charset="2"/>
              <a:buNone/>
            </a:pPr>
            <a:r>
              <a:rPr lang="zh-TW" altLang="en-US"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根节点 </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(root node)</a:t>
            </a:r>
          </a:p>
        </p:txBody>
      </p:sp>
      <p:sp>
        <p:nvSpPr>
          <p:cNvPr id="91" name="Rectangle 38"/>
          <p:cNvSpPr>
            <a:spLocks noChangeArrowheads="1"/>
          </p:cNvSpPr>
          <p:nvPr/>
        </p:nvSpPr>
        <p:spPr bwMode="auto">
          <a:xfrm>
            <a:off x="1125264" y="2342549"/>
            <a:ext cx="1368425" cy="215900"/>
          </a:xfrm>
          <a:prstGeom prst="rect">
            <a:avLst/>
          </a:prstGeom>
          <a:noFill/>
          <a:ln w="12700" cmpd="sng">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92" name="Line 39"/>
          <p:cNvSpPr>
            <a:spLocks noChangeShapeType="1"/>
          </p:cNvSpPr>
          <p:nvPr/>
        </p:nvSpPr>
        <p:spPr bwMode="auto">
          <a:xfrm>
            <a:off x="2493689" y="2487011"/>
            <a:ext cx="1008063" cy="0"/>
          </a:xfrm>
          <a:prstGeom prst="line">
            <a:avLst/>
          </a:prstGeom>
          <a:noFill/>
          <a:ln w="12700" cmpd="sng">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3" name="Text Box 40"/>
          <p:cNvSpPr txBox="1">
            <a:spLocks noChangeArrowheads="1"/>
          </p:cNvSpPr>
          <p:nvPr/>
        </p:nvSpPr>
        <p:spPr bwMode="auto">
          <a:xfrm>
            <a:off x="3069952" y="2271111"/>
            <a:ext cx="47479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429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Clr>
                <a:schemeClr val="hlink"/>
              </a:buClr>
              <a:buSzPct val="55000"/>
              <a:buFont typeface="Wingdings" panose="05000000000000000000" pitchFamily="2" charset="2"/>
              <a:buNone/>
            </a:pPr>
            <a:r>
              <a:rPr lang="zh-CN" altLang="en-US"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非叶子</a:t>
            </a:r>
            <a:r>
              <a:rPr lang="zh-TW" altLang="en-US"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节点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(non-leaf node)</a:t>
            </a:r>
          </a:p>
          <a:p>
            <a:pPr>
              <a:spcBef>
                <a:spcPct val="50000"/>
              </a:spcBef>
              <a:buClr>
                <a:schemeClr val="hlink"/>
              </a:buClr>
              <a:buSzPct val="55000"/>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TW" altLang="en-US" sz="2000" dirty="0">
                <a:latin typeface="微软雅黑" panose="020B0503020204020204" pitchFamily="34" charset="-122"/>
                <a:ea typeface="微软雅黑" panose="020B0503020204020204" pitchFamily="34" charset="-122"/>
                <a:cs typeface="微软雅黑" panose="020B0503020204020204" pitchFamily="34" charset="-122"/>
              </a:rPr>
              <a:t>代表</a:t>
            </a:r>
            <a:r>
              <a:rPr lang="zh-TW"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测试条件</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对数据属性的测试</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4" name="Text Box 41"/>
          <p:cNvSpPr txBox="1">
            <a:spLocks noChangeArrowheads="1"/>
          </p:cNvSpPr>
          <p:nvPr/>
        </p:nvSpPr>
        <p:spPr bwMode="auto">
          <a:xfrm>
            <a:off x="3069952" y="3926874"/>
            <a:ext cx="5329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Clr>
                <a:schemeClr val="hlink"/>
              </a:buClr>
              <a:buSzPct val="55000"/>
              <a:buFont typeface="Wingdings" panose="05000000000000000000" pitchFamily="2" charset="2"/>
              <a:buNone/>
            </a:pPr>
            <a:r>
              <a:rPr lang="zh-TW" altLang="en-US"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分支</a:t>
            </a:r>
            <a:r>
              <a:rPr lang="zh-TW"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(branches)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TW" altLang="en-US" sz="2000" dirty="0">
                <a:latin typeface="微软雅黑" panose="020B0503020204020204" pitchFamily="34" charset="-122"/>
                <a:ea typeface="微软雅黑" panose="020B0503020204020204" pitchFamily="34" charset="-122"/>
                <a:cs typeface="微软雅黑" panose="020B0503020204020204" pitchFamily="34" charset="-122"/>
              </a:rPr>
              <a:t>代表</a:t>
            </a:r>
            <a:r>
              <a:rPr lang="zh-TW"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测试结果</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5" name="Rectangle 42"/>
          <p:cNvSpPr>
            <a:spLocks noChangeArrowheads="1"/>
          </p:cNvSpPr>
          <p:nvPr/>
        </p:nvSpPr>
        <p:spPr bwMode="auto">
          <a:xfrm>
            <a:off x="2061889" y="3926874"/>
            <a:ext cx="936625" cy="503237"/>
          </a:xfrm>
          <a:prstGeom prst="rect">
            <a:avLst/>
          </a:prstGeom>
          <a:noFill/>
          <a:ln w="12700" cmpd="sng">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96" name="Line 43"/>
          <p:cNvSpPr>
            <a:spLocks noChangeShapeType="1"/>
          </p:cNvSpPr>
          <p:nvPr/>
        </p:nvSpPr>
        <p:spPr bwMode="auto">
          <a:xfrm>
            <a:off x="2998514" y="4214211"/>
            <a:ext cx="647700" cy="0"/>
          </a:xfrm>
          <a:prstGeom prst="line">
            <a:avLst/>
          </a:prstGeom>
          <a:noFill/>
          <a:ln w="12700" cmpd="sng">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7" name="Rectangle 44"/>
          <p:cNvSpPr>
            <a:spLocks noChangeArrowheads="1"/>
          </p:cNvSpPr>
          <p:nvPr/>
        </p:nvSpPr>
        <p:spPr bwMode="auto">
          <a:xfrm>
            <a:off x="909364" y="4574574"/>
            <a:ext cx="2376488" cy="720725"/>
          </a:xfrm>
          <a:prstGeom prst="rect">
            <a:avLst/>
          </a:prstGeom>
          <a:noFill/>
          <a:ln w="12700" cmpd="sng">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TW" altLang="en-US" sz="1800">
              <a:latin typeface="Times New Roman" panose="02020603050405020304" pitchFamily="18" charset="0"/>
              <a:cs typeface="Times New Roman" panose="02020603050405020304" pitchFamily="18" charset="0"/>
            </a:endParaRPr>
          </a:p>
        </p:txBody>
      </p:sp>
      <p:sp>
        <p:nvSpPr>
          <p:cNvPr id="98" name="Line 45"/>
          <p:cNvSpPr>
            <a:spLocks noChangeShapeType="1"/>
          </p:cNvSpPr>
          <p:nvPr/>
        </p:nvSpPr>
        <p:spPr bwMode="auto">
          <a:xfrm>
            <a:off x="2638152" y="5295299"/>
            <a:ext cx="0" cy="287337"/>
          </a:xfrm>
          <a:prstGeom prst="line">
            <a:avLst/>
          </a:prstGeom>
          <a:noFill/>
          <a:ln w="9525" cmpd="sng">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9" name="Line 46"/>
          <p:cNvSpPr>
            <a:spLocks noChangeShapeType="1"/>
          </p:cNvSpPr>
          <p:nvPr/>
        </p:nvSpPr>
        <p:spPr bwMode="auto">
          <a:xfrm>
            <a:off x="2638152" y="5582636"/>
            <a:ext cx="792162" cy="0"/>
          </a:xfrm>
          <a:prstGeom prst="line">
            <a:avLst/>
          </a:prstGeom>
          <a:noFill/>
          <a:ln w="12700" cmpd="sng">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0" name="Text Box 47"/>
          <p:cNvSpPr txBox="1">
            <a:spLocks noChangeArrowheads="1"/>
          </p:cNvSpPr>
          <p:nvPr/>
        </p:nvSpPr>
        <p:spPr bwMode="auto">
          <a:xfrm>
            <a:off x="2896597" y="5416777"/>
            <a:ext cx="5329237" cy="60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SzPct val="100000"/>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50000"/>
              </a:lnSpc>
              <a:spcBef>
                <a:spcPct val="50000"/>
              </a:spcBef>
              <a:buClr>
                <a:schemeClr val="hlink"/>
              </a:buClr>
              <a:buSzPct val="55000"/>
              <a:buFont typeface="Wingdings" panose="05000000000000000000" pitchFamily="2" charset="2"/>
              <a:buNone/>
            </a:pPr>
            <a:r>
              <a:rPr lang="zh-TW" altLang="en-US"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叶节点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(leaf node)</a:t>
            </a:r>
          </a:p>
          <a:p>
            <a:pPr>
              <a:lnSpc>
                <a:spcPct val="50000"/>
              </a:lnSpc>
              <a:spcBef>
                <a:spcPct val="50000"/>
              </a:spcBef>
              <a:buClr>
                <a:schemeClr val="hlink"/>
              </a:buClr>
              <a:buSzPct val="55000"/>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代表分类后所获得</a:t>
            </a:r>
            <a:r>
              <a:rPr lang="zh-TW" altLang="en-US" sz="2000" dirty="0">
                <a:latin typeface="微软雅黑" panose="020B0503020204020204" pitchFamily="34" charset="-122"/>
                <a:ea typeface="微软雅黑" panose="020B0503020204020204" pitchFamily="34" charset="-122"/>
                <a:cs typeface="微软雅黑" panose="020B0503020204020204" pitchFamily="34" charset="-122"/>
              </a:rPr>
              <a:t>的</a:t>
            </a:r>
            <a:r>
              <a:rPr lang="zh-TW"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分类标记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52" name="文本框 51"/>
          <p:cNvSpPr txBox="1"/>
          <p:nvPr/>
        </p:nvSpPr>
        <p:spPr>
          <a:xfrm>
            <a:off x="7621270" y="1452245"/>
            <a:ext cx="4203065" cy="2399665"/>
          </a:xfrm>
          <a:prstGeom prst="rect">
            <a:avLst/>
          </a:prstGeom>
          <a:noFill/>
        </p:spPr>
        <p:txBody>
          <a:bodyPr wrap="square">
            <a:spAutoFit/>
          </a:bodyPr>
          <a:lstStyle/>
          <a:p>
            <a:pPr marL="342900" indent="-342900" algn="just">
              <a:lnSpc>
                <a:spcPct val="150000"/>
              </a:lnSpc>
              <a:buFont typeface="Wingdings" panose="05000000000000000000" pitchFamily="2" charset="2"/>
              <a:buChar char="l"/>
            </a:pPr>
            <a:r>
              <a:rPr lang="zh-CN" altLang="en-US" sz="2000" dirty="0">
                <a:solidFill>
                  <a:schemeClr val="tx1">
                    <a:lumMod val="85000"/>
                    <a:lumOff val="15000"/>
                  </a:schemeClr>
                </a:solidFill>
                <a:latin typeface="微软雅黑" panose="020B0503020204020204" pitchFamily="34" charset="-122"/>
                <a:cs typeface="Times New Roman" panose="02020603050405020304" pitchFamily="18" charset="0"/>
              </a:rPr>
              <a:t>决策树算法是一种</a:t>
            </a:r>
            <a:r>
              <a:rPr lang="zh-CN" altLang="en-US" sz="2000" dirty="0">
                <a:solidFill>
                  <a:srgbClr val="FF0000"/>
                </a:solidFill>
                <a:latin typeface="微软雅黑" panose="020B0503020204020204" pitchFamily="34" charset="-122"/>
                <a:cs typeface="Times New Roman" panose="02020603050405020304" pitchFamily="18" charset="0"/>
              </a:rPr>
              <a:t>归纳分类算法</a:t>
            </a:r>
            <a:r>
              <a:rPr lang="zh-CN" altLang="en-US" sz="2000" dirty="0">
                <a:solidFill>
                  <a:schemeClr val="tx1">
                    <a:lumMod val="85000"/>
                    <a:lumOff val="15000"/>
                  </a:schemeClr>
                </a:solidFill>
                <a:latin typeface="微软雅黑" panose="020B0503020204020204" pitchFamily="34" charset="-122"/>
                <a:cs typeface="Times New Roman" panose="02020603050405020304" pitchFamily="18" charset="0"/>
              </a:rPr>
              <a:t>，它通过对训练集的学习，挖掘出有用的规则，用于对新数据进行预测。</a:t>
            </a:r>
          </a:p>
          <a:p>
            <a:pPr marL="342900" indent="-342900" algn="just">
              <a:lnSpc>
                <a:spcPct val="150000"/>
              </a:lnSpc>
              <a:buFont typeface="Wingdings" panose="05000000000000000000" pitchFamily="2" charset="2"/>
              <a:buChar char="l"/>
            </a:pPr>
            <a:r>
              <a:rPr lang="zh-CN" altLang="en-US" sz="2000" dirty="0">
                <a:solidFill>
                  <a:schemeClr val="tx1">
                    <a:lumMod val="85000"/>
                    <a:lumOff val="15000"/>
                  </a:schemeClr>
                </a:solidFill>
                <a:latin typeface="微软雅黑" panose="020B0503020204020204" pitchFamily="34" charset="-122"/>
                <a:cs typeface="Times New Roman" panose="02020603050405020304" pitchFamily="18" charset="0"/>
              </a:rPr>
              <a:t>决策树算法属于</a:t>
            </a:r>
            <a:r>
              <a:rPr lang="zh-CN" altLang="en-US" sz="2000" dirty="0">
                <a:solidFill>
                  <a:srgbClr val="FF0000"/>
                </a:solidFill>
                <a:latin typeface="微软雅黑" panose="020B0503020204020204" pitchFamily="34" charset="-122"/>
                <a:cs typeface="Times New Roman" panose="02020603050405020304" pitchFamily="18" charset="0"/>
              </a:rPr>
              <a:t>监督学习</a:t>
            </a:r>
            <a:r>
              <a:rPr lang="zh-CN" altLang="en-US" sz="2000" dirty="0">
                <a:solidFill>
                  <a:schemeClr val="tx1">
                    <a:lumMod val="85000"/>
                    <a:lumOff val="15000"/>
                  </a:schemeClr>
                </a:solidFill>
                <a:latin typeface="微软雅黑" panose="020B0503020204020204" pitchFamily="34" charset="-122"/>
                <a:cs typeface="Times New Roman" panose="02020603050405020304" pitchFamily="18" charset="0"/>
              </a:rPr>
              <a:t>方法。</a:t>
            </a:r>
            <a:endParaRPr lang="en-US" altLang="zh-CN" sz="2000" dirty="0">
              <a:solidFill>
                <a:schemeClr val="tx1">
                  <a:lumMod val="85000"/>
                  <a:lumOff val="15000"/>
                </a:schemeClr>
              </a:solidFill>
              <a:latin typeface="微软雅黑" panose="020B0503020204020204" pitchFamily="34" charset="-122"/>
            </a:endParaRPr>
          </a:p>
        </p:txBody>
      </p:sp>
      <p:sp>
        <p:nvSpPr>
          <p:cNvPr id="53" name="文本框 52"/>
          <p:cNvSpPr txBox="1"/>
          <p:nvPr/>
        </p:nvSpPr>
        <p:spPr>
          <a:xfrm>
            <a:off x="7621476" y="3859072"/>
            <a:ext cx="4343813" cy="2861310"/>
          </a:xfrm>
          <a:prstGeom prst="rect">
            <a:avLst/>
          </a:prstGeom>
          <a:noFill/>
        </p:spPr>
        <p:txBody>
          <a:bodyPr wrap="square">
            <a:spAutoFit/>
          </a:bodyPr>
          <a:lstStyle/>
          <a:p>
            <a:pPr marL="342900" indent="-342900" algn="just">
              <a:lnSpc>
                <a:spcPct val="150000"/>
              </a:lnSpc>
              <a:buFont typeface="Wingdings" panose="05000000000000000000" pitchFamily="2" charset="2"/>
              <a:buChar char="l"/>
            </a:pPr>
            <a:r>
              <a:rPr lang="zh-CN" altLang="en-US" sz="2000" dirty="0">
                <a:latin typeface="微软雅黑" panose="020B0503020204020204" pitchFamily="34" charset="-122"/>
                <a:cs typeface="微软雅黑" panose="020B0503020204020204" pitchFamily="34" charset="-122"/>
              </a:rPr>
              <a:t>决策树归纳的基本算法是</a:t>
            </a:r>
            <a:r>
              <a:rPr lang="zh-CN" altLang="en-US" sz="2000" dirty="0">
                <a:solidFill>
                  <a:srgbClr val="FF0000"/>
                </a:solidFill>
                <a:latin typeface="微软雅黑" panose="020B0503020204020204" pitchFamily="34" charset="-122"/>
                <a:cs typeface="微软雅黑" panose="020B0503020204020204" pitchFamily="34" charset="-122"/>
              </a:rPr>
              <a:t>贪心算法</a:t>
            </a:r>
            <a:r>
              <a:rPr lang="zh-CN" altLang="en-US" sz="2000" dirty="0">
                <a:latin typeface="微软雅黑" panose="020B0503020204020204" pitchFamily="34" charset="-122"/>
                <a:cs typeface="微软雅黑" panose="020B0503020204020204" pitchFamily="34" charset="-122"/>
              </a:rPr>
              <a:t>，</a:t>
            </a:r>
            <a:r>
              <a:rPr lang="zh-CN" altLang="en-US" sz="2000" dirty="0">
                <a:solidFill>
                  <a:srgbClr val="FF0000"/>
                </a:solidFill>
                <a:latin typeface="微软雅黑" panose="020B0503020204020204" pitchFamily="34" charset="-122"/>
                <a:cs typeface="微软雅黑" panose="020B0503020204020204" pitchFamily="34" charset="-122"/>
              </a:rPr>
              <a:t>自顶向下</a:t>
            </a:r>
            <a:r>
              <a:rPr lang="zh-CN" altLang="en-US" sz="2000" dirty="0">
                <a:latin typeface="微软雅黑" panose="020B0503020204020204" pitchFamily="34" charset="-122"/>
                <a:cs typeface="微软雅黑" panose="020B0503020204020204" pitchFamily="34" charset="-122"/>
              </a:rPr>
              <a:t>来构建决策树。</a:t>
            </a:r>
          </a:p>
          <a:p>
            <a:pPr marL="342900" indent="-342900" algn="just">
              <a:lnSpc>
                <a:spcPct val="150000"/>
              </a:lnSpc>
              <a:buFont typeface="Wingdings" panose="05000000000000000000" pitchFamily="2" charset="2"/>
              <a:buChar char="l"/>
            </a:pPr>
            <a:r>
              <a:rPr lang="zh-CN" altLang="en-US" sz="2000" dirty="0">
                <a:latin typeface="微软雅黑" panose="020B0503020204020204" pitchFamily="34" charset="-122"/>
                <a:cs typeface="微软雅黑" panose="020B0503020204020204" pitchFamily="34" charset="-122"/>
              </a:rPr>
              <a:t>贪心算法：在每一步选择中都采取在</a:t>
            </a:r>
            <a:r>
              <a:rPr lang="zh-CN" altLang="en-US" sz="2000" dirty="0">
                <a:solidFill>
                  <a:srgbClr val="FF0000"/>
                </a:solidFill>
                <a:latin typeface="微软雅黑" panose="020B0503020204020204" pitchFamily="34" charset="-122"/>
                <a:cs typeface="微软雅黑" panose="020B0503020204020204" pitchFamily="34" charset="-122"/>
              </a:rPr>
              <a:t>当前状态下最好</a:t>
            </a:r>
            <a:r>
              <a:rPr lang="en-US" altLang="zh-CN" sz="2000" dirty="0">
                <a:solidFill>
                  <a:srgbClr val="FF0000"/>
                </a:solidFill>
                <a:latin typeface="微软雅黑" panose="020B0503020204020204" pitchFamily="34" charset="-122"/>
                <a:cs typeface="微软雅黑" panose="020B0503020204020204" pitchFamily="34" charset="-122"/>
              </a:rPr>
              <a:t>/</a:t>
            </a:r>
            <a:r>
              <a:rPr lang="zh-CN" altLang="en-US" sz="2000" dirty="0">
                <a:solidFill>
                  <a:srgbClr val="FF0000"/>
                </a:solidFill>
                <a:latin typeface="微软雅黑" panose="020B0503020204020204" pitchFamily="34" charset="-122"/>
                <a:cs typeface="微软雅黑" panose="020B0503020204020204" pitchFamily="34" charset="-122"/>
              </a:rPr>
              <a:t>优</a:t>
            </a:r>
            <a:r>
              <a:rPr lang="zh-CN" altLang="en-US" sz="2000" dirty="0">
                <a:latin typeface="微软雅黑" panose="020B0503020204020204" pitchFamily="34" charset="-122"/>
                <a:cs typeface="微软雅黑" panose="020B0503020204020204" pitchFamily="34" charset="-122"/>
              </a:rPr>
              <a:t>的选择。</a:t>
            </a:r>
          </a:p>
          <a:p>
            <a:pPr marL="342900" indent="-342900" algn="just">
              <a:lnSpc>
                <a:spcPct val="150000"/>
              </a:lnSpc>
              <a:buFont typeface="Wingdings" panose="05000000000000000000" pitchFamily="2" charset="2"/>
              <a:buChar char="l"/>
            </a:pPr>
            <a:r>
              <a:rPr lang="zh-CN" altLang="en-US" sz="2000" dirty="0">
                <a:latin typeface="微软雅黑" panose="020B0503020204020204" pitchFamily="34" charset="-122"/>
                <a:cs typeface="微软雅黑" panose="020B0503020204020204" pitchFamily="34" charset="-122"/>
              </a:rPr>
              <a:t>在决策树的生成过程中，分割方法即</a:t>
            </a:r>
            <a:r>
              <a:rPr lang="zh-CN" altLang="en-US" sz="2000" dirty="0">
                <a:solidFill>
                  <a:srgbClr val="FF0000"/>
                </a:solidFill>
                <a:latin typeface="微软雅黑" panose="020B0503020204020204" pitchFamily="34" charset="-122"/>
                <a:cs typeface="微软雅黑" panose="020B0503020204020204" pitchFamily="34" charset="-122"/>
              </a:rPr>
              <a:t>属性选择的度量</a:t>
            </a:r>
            <a:r>
              <a:rPr lang="zh-CN" altLang="en-US" sz="2000" dirty="0">
                <a:latin typeface="微软雅黑" panose="020B0503020204020204" pitchFamily="34" charset="-122"/>
                <a:cs typeface="微软雅黑" panose="020B0503020204020204" pitchFamily="34" charset="-122"/>
              </a:rPr>
              <a:t>是关键。</a:t>
            </a:r>
            <a:endParaRPr lang="en-US" altLang="zh-CN" sz="2000" dirty="0">
              <a:latin typeface="微软雅黑" panose="020B0503020204020204" pitchFamily="34" charset="-122"/>
              <a:cs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cxnSp>
        <p:nvCxnSpPr>
          <p:cNvPr id="12" name="直接箭头连接符 11"/>
          <p:cNvCxnSpPr>
            <a:stCxn id="28" idx="2"/>
          </p:cNvCxnSpPr>
          <p:nvPr/>
        </p:nvCxnSpPr>
        <p:spPr>
          <a:xfrm flipH="1">
            <a:off x="1638860" y="2285787"/>
            <a:ext cx="1299784" cy="56432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8" idx="6"/>
          </p:cNvCxnSpPr>
          <p:nvPr/>
        </p:nvCxnSpPr>
        <p:spPr>
          <a:xfrm>
            <a:off x="3794280" y="2285787"/>
            <a:ext cx="1652599" cy="628989"/>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3" idx="0"/>
          </p:cNvCxnSpPr>
          <p:nvPr/>
        </p:nvCxnSpPr>
        <p:spPr>
          <a:xfrm flipH="1">
            <a:off x="3483607" y="2827457"/>
            <a:ext cx="515160" cy="85163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3222761" y="2109850"/>
            <a:ext cx="640078" cy="65749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07621" y="2255610"/>
            <a:ext cx="640078" cy="307777"/>
          </a:xfrm>
          <a:prstGeom prst="rect">
            <a:avLst/>
          </a:prstGeom>
          <a:noFill/>
        </p:spPr>
        <p:txBody>
          <a:bodyPr wrap="square" rtlCol="0">
            <a:spAutoFit/>
          </a:bodyPr>
          <a:lstStyle/>
          <a:p>
            <a:r>
              <a:rPr lang="zh-CN" altLang="en-US" sz="1400" dirty="0">
                <a:ea typeface="微软雅黑" panose="020B0503020204020204" pitchFamily="34" charset="-122"/>
              </a:rPr>
              <a:t>平坦</a:t>
            </a:r>
          </a:p>
        </p:txBody>
      </p:sp>
      <p:sp>
        <p:nvSpPr>
          <p:cNvPr id="22" name="椭圆 21"/>
          <p:cNvSpPr/>
          <p:nvPr/>
        </p:nvSpPr>
        <p:spPr>
          <a:xfrm>
            <a:off x="3106327" y="5360613"/>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纹理</a:t>
            </a:r>
          </a:p>
        </p:txBody>
      </p:sp>
      <p:sp>
        <p:nvSpPr>
          <p:cNvPr id="23" name="椭圆 22"/>
          <p:cNvSpPr/>
          <p:nvPr/>
        </p:nvSpPr>
        <p:spPr>
          <a:xfrm>
            <a:off x="3055789" y="3679092"/>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24" name="椭圆 23"/>
          <p:cNvSpPr/>
          <p:nvPr/>
        </p:nvSpPr>
        <p:spPr>
          <a:xfrm>
            <a:off x="5080380" y="3664472"/>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25" name="椭圆 24"/>
          <p:cNvSpPr/>
          <p:nvPr/>
        </p:nvSpPr>
        <p:spPr>
          <a:xfrm>
            <a:off x="5426097" y="276465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26" name="椭圆 25"/>
          <p:cNvSpPr/>
          <p:nvPr/>
        </p:nvSpPr>
        <p:spPr>
          <a:xfrm>
            <a:off x="3478653" y="2773235"/>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根蒂</a:t>
            </a:r>
          </a:p>
        </p:txBody>
      </p:sp>
      <p:sp>
        <p:nvSpPr>
          <p:cNvPr id="27" name="椭圆 26"/>
          <p:cNvSpPr/>
          <p:nvPr/>
        </p:nvSpPr>
        <p:spPr>
          <a:xfrm>
            <a:off x="892238" y="2800000"/>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28" name="椭圆 27"/>
          <p:cNvSpPr/>
          <p:nvPr/>
        </p:nvSpPr>
        <p:spPr>
          <a:xfrm>
            <a:off x="2938644" y="2085487"/>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脐部</a:t>
            </a:r>
          </a:p>
        </p:txBody>
      </p:sp>
      <p:cxnSp>
        <p:nvCxnSpPr>
          <p:cNvPr id="29" name="直接箭头连接符 28"/>
          <p:cNvCxnSpPr>
            <a:stCxn id="27" idx="4"/>
          </p:cNvCxnSpPr>
          <p:nvPr/>
        </p:nvCxnSpPr>
        <p:spPr>
          <a:xfrm flipH="1">
            <a:off x="1310253" y="3213299"/>
            <a:ext cx="9803" cy="91761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505152" y="3200599"/>
            <a:ext cx="652661" cy="467471"/>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4"/>
            <a:endCxn id="22" idx="0"/>
          </p:cNvCxnSpPr>
          <p:nvPr/>
        </p:nvCxnSpPr>
        <p:spPr>
          <a:xfrm>
            <a:off x="3483607" y="4079691"/>
            <a:ext cx="50538" cy="128092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3" idx="3"/>
          </p:cNvCxnSpPr>
          <p:nvPr/>
        </p:nvCxnSpPr>
        <p:spPr>
          <a:xfrm flipH="1">
            <a:off x="2443629" y="4034360"/>
            <a:ext cx="736830" cy="53992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3683797" y="3982238"/>
            <a:ext cx="332949" cy="711843"/>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868202" y="3200599"/>
            <a:ext cx="274294" cy="513376"/>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028168" y="3148914"/>
            <a:ext cx="346697" cy="58574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27269" y="3003870"/>
            <a:ext cx="1010283" cy="65741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2" idx="3"/>
          </p:cNvCxnSpPr>
          <p:nvPr/>
        </p:nvCxnSpPr>
        <p:spPr>
          <a:xfrm flipH="1">
            <a:off x="2612336" y="5715881"/>
            <a:ext cx="619296" cy="53280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2" idx="5"/>
          </p:cNvCxnSpPr>
          <p:nvPr/>
        </p:nvCxnSpPr>
        <p:spPr>
          <a:xfrm>
            <a:off x="3836658" y="5715881"/>
            <a:ext cx="664144" cy="479910"/>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53" idx="0"/>
          </p:cNvCxnSpPr>
          <p:nvPr/>
        </p:nvCxnSpPr>
        <p:spPr>
          <a:xfrm flipH="1">
            <a:off x="3566388" y="5756939"/>
            <a:ext cx="34792" cy="496727"/>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1684199" y="3679928"/>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2" name="椭圆 41"/>
          <p:cNvSpPr/>
          <p:nvPr/>
        </p:nvSpPr>
        <p:spPr>
          <a:xfrm>
            <a:off x="4251730" y="6176460"/>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3" name="椭圆 42"/>
          <p:cNvSpPr/>
          <p:nvPr/>
        </p:nvSpPr>
        <p:spPr>
          <a:xfrm>
            <a:off x="3827450" y="4671266"/>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4" name="椭圆 43"/>
          <p:cNvSpPr/>
          <p:nvPr/>
        </p:nvSpPr>
        <p:spPr>
          <a:xfrm>
            <a:off x="4022120" y="373465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5" name="椭圆 44"/>
          <p:cNvSpPr/>
          <p:nvPr/>
        </p:nvSpPr>
        <p:spPr>
          <a:xfrm>
            <a:off x="1915456" y="6198812"/>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6" name="椭圆 45"/>
          <p:cNvSpPr/>
          <p:nvPr/>
        </p:nvSpPr>
        <p:spPr>
          <a:xfrm>
            <a:off x="3125824" y="6251901"/>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7" name="椭圆 46"/>
          <p:cNvSpPr/>
          <p:nvPr/>
        </p:nvSpPr>
        <p:spPr>
          <a:xfrm>
            <a:off x="1908142" y="456280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8" name="椭圆 47"/>
          <p:cNvSpPr/>
          <p:nvPr/>
        </p:nvSpPr>
        <p:spPr>
          <a:xfrm>
            <a:off x="882759" y="4128334"/>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9" name="椭圆 48"/>
          <p:cNvSpPr/>
          <p:nvPr/>
        </p:nvSpPr>
        <p:spPr>
          <a:xfrm>
            <a:off x="337874" y="372191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50" name="文本框 49"/>
          <p:cNvSpPr txBox="1"/>
          <p:nvPr/>
        </p:nvSpPr>
        <p:spPr>
          <a:xfrm>
            <a:off x="1068370" y="3438241"/>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51" name="文本框 50"/>
          <p:cNvSpPr txBox="1"/>
          <p:nvPr/>
        </p:nvSpPr>
        <p:spPr>
          <a:xfrm>
            <a:off x="1909721" y="2296942"/>
            <a:ext cx="640078" cy="307777"/>
          </a:xfrm>
          <a:prstGeom prst="rect">
            <a:avLst/>
          </a:prstGeom>
          <a:noFill/>
        </p:spPr>
        <p:txBody>
          <a:bodyPr wrap="square" rtlCol="0">
            <a:spAutoFit/>
          </a:bodyPr>
          <a:lstStyle/>
          <a:p>
            <a:r>
              <a:rPr lang="zh-CN" altLang="en-US" sz="1400" dirty="0">
                <a:ea typeface="微软雅黑" panose="020B0503020204020204" pitchFamily="34" charset="-122"/>
              </a:rPr>
              <a:t>凹陷</a:t>
            </a:r>
          </a:p>
        </p:txBody>
      </p:sp>
      <p:sp>
        <p:nvSpPr>
          <p:cNvPr id="52" name="文本框 51"/>
          <p:cNvSpPr txBox="1"/>
          <p:nvPr/>
        </p:nvSpPr>
        <p:spPr>
          <a:xfrm>
            <a:off x="4568148" y="3224986"/>
            <a:ext cx="640078" cy="307777"/>
          </a:xfrm>
          <a:prstGeom prst="rect">
            <a:avLst/>
          </a:prstGeom>
          <a:noFill/>
        </p:spPr>
        <p:txBody>
          <a:bodyPr wrap="square" rtlCol="0">
            <a:spAutoFit/>
          </a:bodyPr>
          <a:lstStyle/>
          <a:p>
            <a:r>
              <a:rPr lang="zh-CN" altLang="en-US" sz="1400" dirty="0">
                <a:ea typeface="微软雅黑" panose="020B0503020204020204" pitchFamily="34" charset="-122"/>
              </a:rPr>
              <a:t>硬挺</a:t>
            </a:r>
          </a:p>
        </p:txBody>
      </p:sp>
      <p:sp>
        <p:nvSpPr>
          <p:cNvPr id="53" name="文本框 52"/>
          <p:cNvSpPr txBox="1"/>
          <p:nvPr/>
        </p:nvSpPr>
        <p:spPr>
          <a:xfrm>
            <a:off x="3281141" y="5756939"/>
            <a:ext cx="640078" cy="307777"/>
          </a:xfrm>
          <a:prstGeom prst="rect">
            <a:avLst/>
          </a:prstGeom>
          <a:noFill/>
        </p:spPr>
        <p:txBody>
          <a:bodyPr wrap="square" rtlCol="0">
            <a:spAutoFit/>
          </a:bodyPr>
          <a:lstStyle/>
          <a:p>
            <a:r>
              <a:rPr lang="zh-CN" altLang="en-US" sz="1400" dirty="0">
                <a:ea typeface="微软雅黑" panose="020B0503020204020204" pitchFamily="34" charset="-122"/>
              </a:rPr>
              <a:t>稍糊</a:t>
            </a:r>
          </a:p>
        </p:txBody>
      </p:sp>
      <p:sp>
        <p:nvSpPr>
          <p:cNvPr id="54" name="文本框 53"/>
          <p:cNvSpPr txBox="1"/>
          <p:nvPr/>
        </p:nvSpPr>
        <p:spPr>
          <a:xfrm>
            <a:off x="4163237" y="5761212"/>
            <a:ext cx="640078" cy="307777"/>
          </a:xfrm>
          <a:prstGeom prst="rect">
            <a:avLst/>
          </a:prstGeom>
          <a:noFill/>
        </p:spPr>
        <p:txBody>
          <a:bodyPr wrap="square" rtlCol="0">
            <a:spAutoFit/>
          </a:bodyPr>
          <a:lstStyle/>
          <a:p>
            <a:r>
              <a:rPr lang="zh-CN" altLang="en-US" sz="1400" dirty="0">
                <a:ea typeface="微软雅黑" panose="020B0503020204020204" pitchFamily="34" charset="-122"/>
              </a:rPr>
              <a:t>清晰</a:t>
            </a:r>
          </a:p>
        </p:txBody>
      </p:sp>
      <p:sp>
        <p:nvSpPr>
          <p:cNvPr id="55" name="文本框 54"/>
          <p:cNvSpPr txBox="1"/>
          <p:nvPr/>
        </p:nvSpPr>
        <p:spPr>
          <a:xfrm>
            <a:off x="3850271" y="3215740"/>
            <a:ext cx="640078" cy="307777"/>
          </a:xfrm>
          <a:prstGeom prst="rect">
            <a:avLst/>
          </a:prstGeom>
          <a:noFill/>
        </p:spPr>
        <p:txBody>
          <a:bodyPr wrap="square" rtlCol="0">
            <a:spAutoFit/>
          </a:bodyPr>
          <a:lstStyle/>
          <a:p>
            <a:r>
              <a:rPr lang="zh-CN" altLang="en-US" sz="1400" dirty="0">
                <a:ea typeface="微软雅黑" panose="020B0503020204020204" pitchFamily="34" charset="-122"/>
              </a:rPr>
              <a:t>蜷曲</a:t>
            </a:r>
          </a:p>
        </p:txBody>
      </p:sp>
      <p:sp>
        <p:nvSpPr>
          <p:cNvPr id="56" name="文本框 55"/>
          <p:cNvSpPr txBox="1"/>
          <p:nvPr/>
        </p:nvSpPr>
        <p:spPr>
          <a:xfrm>
            <a:off x="3134995" y="3197568"/>
            <a:ext cx="640078" cy="307777"/>
          </a:xfrm>
          <a:prstGeom prst="rect">
            <a:avLst/>
          </a:prstGeom>
          <a:noFill/>
        </p:spPr>
        <p:txBody>
          <a:bodyPr wrap="square" rtlCol="0">
            <a:spAutoFit/>
          </a:bodyPr>
          <a:lstStyle/>
          <a:p>
            <a:r>
              <a:rPr lang="zh-CN" altLang="en-US" sz="1400" dirty="0">
                <a:ea typeface="微软雅黑" panose="020B0503020204020204" pitchFamily="34" charset="-122"/>
              </a:rPr>
              <a:t>稍蜷</a:t>
            </a:r>
          </a:p>
        </p:txBody>
      </p:sp>
      <p:sp>
        <p:nvSpPr>
          <p:cNvPr id="57" name="文本框 56"/>
          <p:cNvSpPr txBox="1"/>
          <p:nvPr/>
        </p:nvSpPr>
        <p:spPr>
          <a:xfrm>
            <a:off x="2451053" y="5710384"/>
            <a:ext cx="640078" cy="307777"/>
          </a:xfrm>
          <a:prstGeom prst="rect">
            <a:avLst/>
          </a:prstGeom>
          <a:noFill/>
        </p:spPr>
        <p:txBody>
          <a:bodyPr wrap="square" rtlCol="0">
            <a:spAutoFit/>
          </a:bodyPr>
          <a:lstStyle/>
          <a:p>
            <a:r>
              <a:rPr lang="zh-CN" altLang="en-US" sz="1400" dirty="0">
                <a:ea typeface="微软雅黑" panose="020B0503020204020204" pitchFamily="34" charset="-122"/>
              </a:rPr>
              <a:t>模糊</a:t>
            </a:r>
          </a:p>
        </p:txBody>
      </p:sp>
      <p:sp>
        <p:nvSpPr>
          <p:cNvPr id="58" name="文本框 57"/>
          <p:cNvSpPr txBox="1"/>
          <p:nvPr/>
        </p:nvSpPr>
        <p:spPr>
          <a:xfrm>
            <a:off x="600856" y="3226281"/>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59" name="文本框 58"/>
          <p:cNvSpPr txBox="1"/>
          <p:nvPr/>
        </p:nvSpPr>
        <p:spPr>
          <a:xfrm>
            <a:off x="3210193" y="2499822"/>
            <a:ext cx="640078" cy="307777"/>
          </a:xfrm>
          <a:prstGeom prst="rect">
            <a:avLst/>
          </a:prstGeom>
          <a:noFill/>
        </p:spPr>
        <p:txBody>
          <a:bodyPr wrap="square" rtlCol="0">
            <a:spAutoFit/>
          </a:bodyPr>
          <a:lstStyle/>
          <a:p>
            <a:r>
              <a:rPr lang="zh-CN" altLang="en-US" sz="1400" dirty="0">
                <a:ea typeface="微软雅黑" panose="020B0503020204020204" pitchFamily="34" charset="-122"/>
              </a:rPr>
              <a:t>稍凹</a:t>
            </a:r>
          </a:p>
        </p:txBody>
      </p:sp>
      <p:sp>
        <p:nvSpPr>
          <p:cNvPr id="60" name="文本框 59"/>
          <p:cNvSpPr txBox="1"/>
          <p:nvPr/>
        </p:nvSpPr>
        <p:spPr>
          <a:xfrm>
            <a:off x="3806844" y="4144998"/>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61" name="文本框 60"/>
          <p:cNvSpPr txBox="1"/>
          <p:nvPr/>
        </p:nvSpPr>
        <p:spPr>
          <a:xfrm>
            <a:off x="2464963" y="4155379"/>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62" name="文本框 61"/>
          <p:cNvSpPr txBox="1"/>
          <p:nvPr/>
        </p:nvSpPr>
        <p:spPr>
          <a:xfrm>
            <a:off x="3147020" y="4154157"/>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63" name="文本框 62"/>
          <p:cNvSpPr txBox="1"/>
          <p:nvPr/>
        </p:nvSpPr>
        <p:spPr>
          <a:xfrm>
            <a:off x="1716911" y="3211735"/>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64" name="文本框 63"/>
          <p:cNvSpPr txBox="1"/>
          <p:nvPr/>
        </p:nvSpPr>
        <p:spPr>
          <a:xfrm>
            <a:off x="2845324" y="180880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①</a:t>
            </a:r>
          </a:p>
        </p:txBody>
      </p:sp>
      <p:sp>
        <p:nvSpPr>
          <p:cNvPr id="65" name="文本框 64"/>
          <p:cNvSpPr txBox="1"/>
          <p:nvPr/>
        </p:nvSpPr>
        <p:spPr>
          <a:xfrm>
            <a:off x="2756104" y="4560755"/>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⑥</a:t>
            </a:r>
          </a:p>
        </p:txBody>
      </p:sp>
      <p:sp>
        <p:nvSpPr>
          <p:cNvPr id="66" name="文本框 65"/>
          <p:cNvSpPr txBox="1"/>
          <p:nvPr/>
        </p:nvSpPr>
        <p:spPr>
          <a:xfrm>
            <a:off x="2960944" y="3403791"/>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⑤</a:t>
            </a:r>
          </a:p>
        </p:txBody>
      </p:sp>
      <p:sp>
        <p:nvSpPr>
          <p:cNvPr id="67" name="文本框 66"/>
          <p:cNvSpPr txBox="1"/>
          <p:nvPr/>
        </p:nvSpPr>
        <p:spPr>
          <a:xfrm>
            <a:off x="5245369" y="2530848"/>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④</a:t>
            </a:r>
          </a:p>
        </p:txBody>
      </p:sp>
      <p:sp>
        <p:nvSpPr>
          <p:cNvPr id="68" name="文本框 67"/>
          <p:cNvSpPr txBox="1"/>
          <p:nvPr/>
        </p:nvSpPr>
        <p:spPr>
          <a:xfrm>
            <a:off x="3124923" y="272175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③</a:t>
            </a:r>
          </a:p>
        </p:txBody>
      </p:sp>
      <p:sp>
        <p:nvSpPr>
          <p:cNvPr id="69" name="文本框 68"/>
          <p:cNvSpPr txBox="1"/>
          <p:nvPr/>
        </p:nvSpPr>
        <p:spPr>
          <a:xfrm>
            <a:off x="699850" y="2566303"/>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②</a:t>
            </a:r>
          </a:p>
        </p:txBody>
      </p:sp>
      <p:sp>
        <p:nvSpPr>
          <p:cNvPr id="70" name="文本框 69"/>
          <p:cNvSpPr txBox="1"/>
          <p:nvPr/>
        </p:nvSpPr>
        <p:spPr>
          <a:xfrm>
            <a:off x="2380477" y="3928973"/>
            <a:ext cx="1759277" cy="338554"/>
          </a:xfrm>
          <a:prstGeom prst="rect">
            <a:avLst/>
          </a:prstGeom>
          <a:noFill/>
        </p:spPr>
        <p:txBody>
          <a:bodyPr wrap="square">
            <a:spAutoFit/>
          </a:bodyPr>
          <a:lstStyle/>
          <a:p>
            <a:r>
              <a:rPr lang="en-US" altLang="zh-CN" sz="1600" kern="100" dirty="0">
                <a:solidFill>
                  <a:srgbClr val="FF0000"/>
                </a:solidFill>
                <a:effectLst/>
                <a:latin typeface="微软雅黑" panose="020B0503020204020204" pitchFamily="34" charset="-122"/>
              </a:rPr>
              <a:t>{6,7,15}</a:t>
            </a:r>
            <a:endParaRPr lang="zh-CN" altLang="en-US" sz="1600" dirty="0">
              <a:solidFill>
                <a:srgbClr val="FF0000"/>
              </a:solidFill>
            </a:endParaRPr>
          </a:p>
        </p:txBody>
      </p:sp>
      <p:sp>
        <p:nvSpPr>
          <p:cNvPr id="71" name="文本框 70"/>
          <p:cNvSpPr txBox="1"/>
          <p:nvPr/>
        </p:nvSpPr>
        <p:spPr>
          <a:xfrm>
            <a:off x="2497810" y="5458721"/>
            <a:ext cx="1759277" cy="338554"/>
          </a:xfrm>
          <a:prstGeom prst="rect">
            <a:avLst/>
          </a:prstGeom>
          <a:noFill/>
        </p:spPr>
        <p:txBody>
          <a:bodyPr wrap="square">
            <a:spAutoFit/>
          </a:bodyPr>
          <a:lstStyle/>
          <a:p>
            <a:r>
              <a:rPr lang="en-US" altLang="zh-CN" sz="1600" kern="100" dirty="0">
                <a:solidFill>
                  <a:srgbClr val="FF0000"/>
                </a:solidFill>
                <a:effectLst/>
                <a:latin typeface="微软雅黑" panose="020B0503020204020204" pitchFamily="34" charset="-122"/>
              </a:rPr>
              <a:t>{7,15}</a:t>
            </a:r>
            <a:endParaRPr lang="zh-CN" altLang="en-US" sz="1600" dirty="0">
              <a:solidFill>
                <a:srgbClr val="FF0000"/>
              </a:solidFill>
            </a:endParaRPr>
          </a:p>
        </p:txBody>
      </p:sp>
      <p:sp>
        <p:nvSpPr>
          <p:cNvPr id="72" name="文本框 71"/>
          <p:cNvSpPr txBox="1"/>
          <p:nvPr/>
        </p:nvSpPr>
        <p:spPr>
          <a:xfrm>
            <a:off x="1688540" y="2859936"/>
            <a:ext cx="1759277" cy="338554"/>
          </a:xfrm>
          <a:prstGeom prst="rect">
            <a:avLst/>
          </a:prstGeom>
          <a:noFill/>
        </p:spPr>
        <p:txBody>
          <a:bodyPr wrap="square">
            <a:spAutoFit/>
          </a:bodyPr>
          <a:lstStyle/>
          <a:p>
            <a:r>
              <a:rPr lang="en-US" altLang="zh-CN" sz="1600" kern="100" dirty="0">
                <a:solidFill>
                  <a:srgbClr val="FF0000"/>
                </a:solidFill>
                <a:effectLst/>
                <a:latin typeface="微软雅黑" panose="020B0503020204020204" pitchFamily="34" charset="-122"/>
              </a:rPr>
              <a:t>{1,2,3,14}</a:t>
            </a:r>
            <a:endParaRPr lang="zh-CN" altLang="en-US" sz="1600" dirty="0">
              <a:solidFill>
                <a:srgbClr val="FF0000"/>
              </a:solidFill>
            </a:endParaRPr>
          </a:p>
        </p:txBody>
      </p:sp>
      <p:sp>
        <p:nvSpPr>
          <p:cNvPr id="8" name="内容占位符 7"/>
          <p:cNvSpPr>
            <a:spLocks noGrp="1"/>
          </p:cNvSpPr>
          <p:nvPr>
            <p:ph idx="1"/>
          </p:nvPr>
        </p:nvSpPr>
        <p:spPr>
          <a:xfrm>
            <a:off x="294005" y="1452880"/>
            <a:ext cx="5988050" cy="4673600"/>
          </a:xfrm>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后剪枝</a:t>
            </a:r>
            <a:endParaRPr lang="zh-CN" altLang="zh-CN" dirty="0">
              <a:effectLst/>
              <a:latin typeface="微软雅黑" panose="020B0503020204020204" pitchFamily="34" charset="-122"/>
              <a:cs typeface="Times New Roman" panose="02020603050405020304" pitchFamily="18" charset="0"/>
            </a:endParaRPr>
          </a:p>
          <a:p>
            <a:endParaRPr lang="zh-CN" altLang="en-US" dirty="0"/>
          </a:p>
        </p:txBody>
      </p:sp>
      <p:graphicFrame>
        <p:nvGraphicFramePr>
          <p:cNvPr id="3" name="表格 2">
            <a:extLst>
              <a:ext uri="{FF2B5EF4-FFF2-40B4-BE49-F238E27FC236}">
                <a16:creationId xmlns:a16="http://schemas.microsoft.com/office/drawing/2014/main" id="{1D238825-666A-0FFD-E1E1-BA3B4B9077AB}"/>
              </a:ext>
            </a:extLst>
          </p:cNvPr>
          <p:cNvGraphicFramePr>
            <a:graphicFrameLocks noGrp="1"/>
          </p:cNvGraphicFramePr>
          <p:nvPr>
            <p:custDataLst>
              <p:tags r:id="rId1"/>
            </p:custDataLst>
            <p:extLst>
              <p:ext uri="{D42A27DB-BD31-4B8C-83A1-F6EECF244321}">
                <p14:modId xmlns:p14="http://schemas.microsoft.com/office/powerpoint/2010/main" val="92073821"/>
              </p:ext>
            </p:extLst>
          </p:nvPr>
        </p:nvGraphicFramePr>
        <p:xfrm>
          <a:off x="6374765" y="1719904"/>
          <a:ext cx="5623270" cy="2556510"/>
        </p:xfrm>
        <a:graphic>
          <a:graphicData uri="http://schemas.openxmlformats.org/drawingml/2006/table">
            <a:tbl>
              <a:tblPr firstRow="1" firstCol="1" bandRow="1">
                <a:tableStyleId>{93296810-A885-4BE3-A3E7-6D5BEEA58F35}</a:tableStyleId>
              </a:tblPr>
              <a:tblGrid>
                <a:gridCol w="695278">
                  <a:extLst>
                    <a:ext uri="{9D8B030D-6E8A-4147-A177-3AD203B41FA5}">
                      <a16:colId xmlns:a16="http://schemas.microsoft.com/office/drawing/2014/main" val="20000"/>
                    </a:ext>
                  </a:extLst>
                </a:gridCol>
                <a:gridCol w="702740">
                  <a:extLst>
                    <a:ext uri="{9D8B030D-6E8A-4147-A177-3AD203B41FA5}">
                      <a16:colId xmlns:a16="http://schemas.microsoft.com/office/drawing/2014/main" val="20001"/>
                    </a:ext>
                  </a:extLst>
                </a:gridCol>
                <a:gridCol w="710200">
                  <a:extLst>
                    <a:ext uri="{9D8B030D-6E8A-4147-A177-3AD203B41FA5}">
                      <a16:colId xmlns:a16="http://schemas.microsoft.com/office/drawing/2014/main" val="20002"/>
                    </a:ext>
                  </a:extLst>
                </a:gridCol>
                <a:gridCol w="702740">
                  <a:extLst>
                    <a:ext uri="{9D8B030D-6E8A-4147-A177-3AD203B41FA5}">
                      <a16:colId xmlns:a16="http://schemas.microsoft.com/office/drawing/2014/main" val="20003"/>
                    </a:ext>
                  </a:extLst>
                </a:gridCol>
                <a:gridCol w="710200">
                  <a:extLst>
                    <a:ext uri="{9D8B030D-6E8A-4147-A177-3AD203B41FA5}">
                      <a16:colId xmlns:a16="http://schemas.microsoft.com/office/drawing/2014/main" val="20004"/>
                    </a:ext>
                  </a:extLst>
                </a:gridCol>
                <a:gridCol w="710200">
                  <a:extLst>
                    <a:ext uri="{9D8B030D-6E8A-4147-A177-3AD203B41FA5}">
                      <a16:colId xmlns:a16="http://schemas.microsoft.com/office/drawing/2014/main" val="20005"/>
                    </a:ext>
                  </a:extLst>
                </a:gridCol>
                <a:gridCol w="710200">
                  <a:extLst>
                    <a:ext uri="{9D8B030D-6E8A-4147-A177-3AD203B41FA5}">
                      <a16:colId xmlns:a16="http://schemas.microsoft.com/office/drawing/2014/main" val="20006"/>
                    </a:ext>
                  </a:extLst>
                </a:gridCol>
                <a:gridCol w="681712">
                  <a:extLst>
                    <a:ext uri="{9D8B030D-6E8A-4147-A177-3AD203B41FA5}">
                      <a16:colId xmlns:a16="http://schemas.microsoft.com/office/drawing/2014/main" val="20007"/>
                    </a:ext>
                  </a:extLst>
                </a:gridCol>
              </a:tblGrid>
              <a:tr h="228430">
                <a:tc>
                  <a:txBody>
                    <a:bodyPr/>
                    <a:lstStyle/>
                    <a:p>
                      <a:pPr algn="ctr"/>
                      <a:r>
                        <a:rPr lang="zh-CN" sz="1400" kern="0">
                          <a:effectLst/>
                          <a:latin typeface="+mj-ea"/>
                          <a:ea typeface="+mj-ea"/>
                        </a:rPr>
                        <a:t>编号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色泽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根蒂</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敲声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纹理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脐部</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触感</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好瓜</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228430">
                <a:tc>
                  <a:txBody>
                    <a:bodyPr/>
                    <a:lstStyle/>
                    <a:p>
                      <a:pPr algn="ctr"/>
                      <a:r>
                        <a:rPr lang="en-US" sz="1400" kern="0">
                          <a:effectLst/>
                          <a:latin typeface="+mj-ea"/>
                          <a:ea typeface="+mj-ea"/>
                        </a:rPr>
                        <a:t>1</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28430">
                <a:tc>
                  <a:txBody>
                    <a:bodyPr/>
                    <a:lstStyle/>
                    <a:p>
                      <a:pPr algn="ctr"/>
                      <a:r>
                        <a:rPr lang="en-US" sz="1400" kern="0">
                          <a:effectLst/>
                          <a:latin typeface="+mj-ea"/>
                          <a:ea typeface="+mj-ea"/>
                        </a:rPr>
                        <a:t>2</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228430">
                <a:tc>
                  <a:txBody>
                    <a:bodyPr/>
                    <a:lstStyle/>
                    <a:p>
                      <a:pPr algn="ctr"/>
                      <a:r>
                        <a:rPr lang="en-US" sz="1400" kern="0">
                          <a:effectLst/>
                          <a:latin typeface="+mj-ea"/>
                          <a:ea typeface="+mj-ea"/>
                        </a:rPr>
                        <a:t>3</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228430">
                <a:tc>
                  <a:txBody>
                    <a:bodyPr/>
                    <a:lstStyle/>
                    <a:p>
                      <a:pPr algn="ctr"/>
                      <a:r>
                        <a:rPr lang="en-US" sz="1400" kern="0">
                          <a:effectLst/>
                          <a:latin typeface="+mj-ea"/>
                          <a:ea typeface="+mj-ea"/>
                        </a:rPr>
                        <a:t>6</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228430">
                <a:tc>
                  <a:txBody>
                    <a:bodyPr/>
                    <a:lstStyle/>
                    <a:p>
                      <a:pPr algn="ctr"/>
                      <a:r>
                        <a:rPr lang="en-US" sz="1400" kern="0">
                          <a:effectLst/>
                          <a:latin typeface="+mj-ea"/>
                          <a:ea typeface="+mj-ea"/>
                        </a:rPr>
                        <a:t>7</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r h="228430">
                <a:tc>
                  <a:txBody>
                    <a:bodyPr/>
                    <a:lstStyle/>
                    <a:p>
                      <a:pPr algn="ctr"/>
                      <a:r>
                        <a:rPr lang="en-US" sz="1400" kern="0">
                          <a:effectLst/>
                          <a:latin typeface="+mj-ea"/>
                          <a:ea typeface="+mj-ea"/>
                        </a:rPr>
                        <a:t>10</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硬挺</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6"/>
                  </a:ext>
                </a:extLst>
              </a:tr>
              <a:tr h="228430">
                <a:tc>
                  <a:txBody>
                    <a:bodyPr/>
                    <a:lstStyle/>
                    <a:p>
                      <a:pPr algn="ctr"/>
                      <a:r>
                        <a:rPr lang="en-US" sz="1400" kern="0">
                          <a:effectLst/>
                          <a:latin typeface="+mj-ea"/>
                          <a:ea typeface="+mj-ea"/>
                        </a:rPr>
                        <a:t>14</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7"/>
                  </a:ext>
                </a:extLst>
              </a:tr>
              <a:tr h="228430">
                <a:tc>
                  <a:txBody>
                    <a:bodyPr/>
                    <a:lstStyle/>
                    <a:p>
                      <a:pPr algn="ctr"/>
                      <a:r>
                        <a:rPr lang="en-US" sz="1400" kern="0">
                          <a:effectLst/>
                          <a:latin typeface="+mj-ea"/>
                          <a:ea typeface="+mj-ea"/>
                        </a:rPr>
                        <a:t>15</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8"/>
                  </a:ext>
                </a:extLst>
              </a:tr>
              <a:tr h="228430">
                <a:tc>
                  <a:txBody>
                    <a:bodyPr/>
                    <a:lstStyle/>
                    <a:p>
                      <a:pPr algn="ctr"/>
                      <a:r>
                        <a:rPr lang="en-US" sz="1400" kern="0">
                          <a:effectLst/>
                          <a:latin typeface="+mj-ea"/>
                          <a:ea typeface="+mj-ea"/>
                        </a:rPr>
                        <a:t>16</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9"/>
                  </a:ext>
                </a:extLst>
              </a:tr>
              <a:tr h="228430">
                <a:tc>
                  <a:txBody>
                    <a:bodyPr/>
                    <a:lstStyle/>
                    <a:p>
                      <a:pPr algn="ctr"/>
                      <a:r>
                        <a:rPr lang="en-US" sz="1400" kern="0" dirty="0">
                          <a:effectLst/>
                          <a:latin typeface="+mj-ea"/>
                          <a:ea typeface="+mj-ea"/>
                        </a:rPr>
                        <a:t>17</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蜷缩</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否</a:t>
                      </a:r>
                      <a:endParaRPr lang="zh-CN" sz="1100" kern="100" dirty="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10"/>
                  </a:ext>
                </a:extLst>
              </a:tr>
            </a:tbl>
          </a:graphicData>
        </a:graphic>
      </p:graphicFrame>
      <p:graphicFrame>
        <p:nvGraphicFramePr>
          <p:cNvPr id="7" name="表格 6">
            <a:extLst>
              <a:ext uri="{FF2B5EF4-FFF2-40B4-BE49-F238E27FC236}">
                <a16:creationId xmlns:a16="http://schemas.microsoft.com/office/drawing/2014/main" id="{1F4D999F-30A4-B47D-9315-349A830E4E8B}"/>
              </a:ext>
            </a:extLst>
          </p:cNvPr>
          <p:cNvGraphicFramePr>
            <a:graphicFrameLocks noGrp="1"/>
          </p:cNvGraphicFramePr>
          <p:nvPr>
            <p:custDataLst>
              <p:tags r:id="rId2"/>
            </p:custDataLst>
            <p:extLst>
              <p:ext uri="{D42A27DB-BD31-4B8C-83A1-F6EECF244321}">
                <p14:modId xmlns:p14="http://schemas.microsoft.com/office/powerpoint/2010/main" val="3327279439"/>
              </p:ext>
            </p:extLst>
          </p:nvPr>
        </p:nvGraphicFramePr>
        <p:xfrm>
          <a:off x="6374765" y="4817160"/>
          <a:ext cx="5623270" cy="1930008"/>
        </p:xfrm>
        <a:graphic>
          <a:graphicData uri="http://schemas.openxmlformats.org/drawingml/2006/table">
            <a:tbl>
              <a:tblPr firstRow="1" firstCol="1" bandRow="1">
                <a:tableStyleId>{21E4AEA4-8DFA-4A89-87EB-49C32662AFE0}</a:tableStyleId>
              </a:tblPr>
              <a:tblGrid>
                <a:gridCol w="688564">
                  <a:extLst>
                    <a:ext uri="{9D8B030D-6E8A-4147-A177-3AD203B41FA5}">
                      <a16:colId xmlns:a16="http://schemas.microsoft.com/office/drawing/2014/main" val="20000"/>
                    </a:ext>
                  </a:extLst>
                </a:gridCol>
                <a:gridCol w="703865">
                  <a:extLst>
                    <a:ext uri="{9D8B030D-6E8A-4147-A177-3AD203B41FA5}">
                      <a16:colId xmlns:a16="http://schemas.microsoft.com/office/drawing/2014/main" val="20001"/>
                    </a:ext>
                  </a:extLst>
                </a:gridCol>
                <a:gridCol w="711516">
                  <a:extLst>
                    <a:ext uri="{9D8B030D-6E8A-4147-A177-3AD203B41FA5}">
                      <a16:colId xmlns:a16="http://schemas.microsoft.com/office/drawing/2014/main" val="20002"/>
                    </a:ext>
                  </a:extLst>
                </a:gridCol>
                <a:gridCol w="703865">
                  <a:extLst>
                    <a:ext uri="{9D8B030D-6E8A-4147-A177-3AD203B41FA5}">
                      <a16:colId xmlns:a16="http://schemas.microsoft.com/office/drawing/2014/main" val="20003"/>
                    </a:ext>
                  </a:extLst>
                </a:gridCol>
                <a:gridCol w="711516">
                  <a:extLst>
                    <a:ext uri="{9D8B030D-6E8A-4147-A177-3AD203B41FA5}">
                      <a16:colId xmlns:a16="http://schemas.microsoft.com/office/drawing/2014/main" val="20004"/>
                    </a:ext>
                  </a:extLst>
                </a:gridCol>
                <a:gridCol w="711516">
                  <a:extLst>
                    <a:ext uri="{9D8B030D-6E8A-4147-A177-3AD203B41FA5}">
                      <a16:colId xmlns:a16="http://schemas.microsoft.com/office/drawing/2014/main" val="20005"/>
                    </a:ext>
                  </a:extLst>
                </a:gridCol>
                <a:gridCol w="711516">
                  <a:extLst>
                    <a:ext uri="{9D8B030D-6E8A-4147-A177-3AD203B41FA5}">
                      <a16:colId xmlns:a16="http://schemas.microsoft.com/office/drawing/2014/main" val="20006"/>
                    </a:ext>
                  </a:extLst>
                </a:gridCol>
                <a:gridCol w="680912">
                  <a:extLst>
                    <a:ext uri="{9D8B030D-6E8A-4147-A177-3AD203B41FA5}">
                      <a16:colId xmlns:a16="http://schemas.microsoft.com/office/drawing/2014/main" val="20007"/>
                    </a:ext>
                  </a:extLst>
                </a:gridCol>
              </a:tblGrid>
              <a:tr h="241251">
                <a:tc>
                  <a:txBody>
                    <a:bodyPr/>
                    <a:lstStyle/>
                    <a:p>
                      <a:pPr algn="ctr"/>
                      <a:r>
                        <a:rPr lang="zh-CN" sz="1400" kern="0" dirty="0">
                          <a:effectLst/>
                          <a:latin typeface="+mj-ea"/>
                          <a:ea typeface="+mj-ea"/>
                        </a:rPr>
                        <a:t>编号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色泽</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根蒂</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敲声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纹理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脐部</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触感</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好瓜</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241251">
                <a:tc>
                  <a:txBody>
                    <a:bodyPr/>
                    <a:lstStyle/>
                    <a:p>
                      <a:pPr algn="ctr"/>
                      <a:r>
                        <a:rPr lang="en-US" sz="1400" kern="0">
                          <a:effectLst/>
                          <a:latin typeface="+mj-ea"/>
                          <a:ea typeface="+mj-ea"/>
                        </a:rPr>
                        <a:t>4</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凹陷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highlight>
                            <a:srgbClr val="FFFF00"/>
                          </a:highlight>
                          <a:latin typeface="+mj-ea"/>
                          <a:ea typeface="+mj-ea"/>
                        </a:rPr>
                        <a:t>是</a:t>
                      </a:r>
                      <a:endParaRPr lang="zh-CN" sz="1100" kern="100" dirty="0">
                        <a:effectLst/>
                        <a:highlight>
                          <a:srgbClr val="FFFF00"/>
                        </a:highligh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41251">
                <a:tc>
                  <a:txBody>
                    <a:bodyPr/>
                    <a:lstStyle/>
                    <a:p>
                      <a:pPr algn="ctr"/>
                      <a:r>
                        <a:rPr lang="en-US" sz="1400" kern="0">
                          <a:effectLst/>
                          <a:latin typeface="+mj-ea"/>
                          <a:ea typeface="+mj-ea"/>
                        </a:rPr>
                        <a:t>5</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浅白</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凹陷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solidFill>
                            <a:srgbClr val="FF0000"/>
                          </a:solidFill>
                          <a:effectLst/>
                          <a:latin typeface="+mj-ea"/>
                          <a:ea typeface="+mj-ea"/>
                        </a:rPr>
                        <a:t>是</a:t>
                      </a:r>
                      <a:endParaRPr lang="zh-CN" sz="1100" kern="100" dirty="0">
                        <a:solidFill>
                          <a:srgbClr val="FF0000"/>
                        </a:solidFill>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241251">
                <a:tc>
                  <a:txBody>
                    <a:bodyPr/>
                    <a:lstStyle/>
                    <a:p>
                      <a:pPr algn="ctr"/>
                      <a:r>
                        <a:rPr lang="en-US" sz="1400" kern="0">
                          <a:effectLst/>
                          <a:latin typeface="+mj-ea"/>
                          <a:ea typeface="+mj-ea"/>
                        </a:rPr>
                        <a:t>8</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乌黑</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清晰</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稍凹</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b="0" kern="0" dirty="0">
                          <a:solidFill>
                            <a:srgbClr val="FF0000"/>
                          </a:solidFill>
                          <a:effectLst/>
                          <a:latin typeface="+mj-ea"/>
                          <a:ea typeface="+mj-ea"/>
                        </a:rPr>
                        <a:t>是</a:t>
                      </a:r>
                      <a:endParaRPr lang="zh-CN" sz="1100" b="0" kern="100" dirty="0">
                        <a:solidFill>
                          <a:srgbClr val="FF0000"/>
                        </a:solidFill>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241251">
                <a:tc>
                  <a:txBody>
                    <a:bodyPr/>
                    <a:lstStyle/>
                    <a:p>
                      <a:pPr algn="ctr"/>
                      <a:r>
                        <a:rPr lang="en-US" sz="1400" kern="0">
                          <a:effectLst/>
                          <a:latin typeface="+mj-ea"/>
                          <a:ea typeface="+mj-ea"/>
                        </a:rPr>
                        <a:t>9</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乌黑</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稍糊</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稍凹</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b="0" kern="0" dirty="0">
                          <a:solidFill>
                            <a:srgbClr val="FF0000"/>
                          </a:solidFill>
                          <a:effectLst/>
                          <a:latin typeface="+mj-ea"/>
                          <a:ea typeface="+mj-ea"/>
                        </a:rPr>
                        <a:t>否</a:t>
                      </a:r>
                      <a:endParaRPr lang="zh-CN" sz="1100" b="0" kern="100" dirty="0">
                        <a:solidFill>
                          <a:srgbClr val="FF0000"/>
                        </a:solidFill>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241251">
                <a:tc>
                  <a:txBody>
                    <a:bodyPr/>
                    <a:lstStyle/>
                    <a:p>
                      <a:pPr algn="ctr"/>
                      <a:r>
                        <a:rPr lang="en-US" sz="1400" kern="0">
                          <a:effectLst/>
                          <a:latin typeface="+mj-ea"/>
                          <a:ea typeface="+mj-ea"/>
                        </a:rPr>
                        <a:t>11</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硬挺</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highlight>
                            <a:srgbClr val="FFFF00"/>
                          </a:highlight>
                          <a:latin typeface="+mj-ea"/>
                          <a:ea typeface="+mj-ea"/>
                        </a:rPr>
                        <a:t>否</a:t>
                      </a:r>
                      <a:endParaRPr lang="zh-CN" sz="1100" kern="100" dirty="0">
                        <a:effectLst/>
                        <a:highlight>
                          <a:srgbClr val="FFFF00"/>
                        </a:highligh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r h="241251">
                <a:tc>
                  <a:txBody>
                    <a:bodyPr/>
                    <a:lstStyle/>
                    <a:p>
                      <a:pPr algn="ctr"/>
                      <a:r>
                        <a:rPr lang="en-US" sz="1400" kern="0">
                          <a:effectLst/>
                          <a:latin typeface="+mj-ea"/>
                          <a:ea typeface="+mj-ea"/>
                        </a:rPr>
                        <a:t>12</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highlight>
                            <a:srgbClr val="FFFF00"/>
                          </a:highlight>
                          <a:latin typeface="+mj-ea"/>
                          <a:ea typeface="+mj-ea"/>
                        </a:rPr>
                        <a:t>否</a:t>
                      </a:r>
                      <a:endParaRPr lang="zh-CN" sz="1100" kern="100" dirty="0">
                        <a:effectLst/>
                        <a:highlight>
                          <a:srgbClr val="FFFF00"/>
                        </a:highligh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6"/>
                  </a:ext>
                </a:extLst>
              </a:tr>
              <a:tr h="241251">
                <a:tc>
                  <a:txBody>
                    <a:bodyPr/>
                    <a:lstStyle/>
                    <a:p>
                      <a:pPr algn="ctr"/>
                      <a:r>
                        <a:rPr lang="en-US" sz="1400" kern="0">
                          <a:effectLst/>
                          <a:latin typeface="+mj-ea"/>
                          <a:ea typeface="+mj-ea"/>
                        </a:rPr>
                        <a:t>13</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浊响</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凹陷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solidFill>
                            <a:srgbClr val="FF0000"/>
                          </a:solidFill>
                          <a:effectLst/>
                          <a:latin typeface="+mj-ea"/>
                          <a:ea typeface="+mj-ea"/>
                        </a:rPr>
                        <a:t>否</a:t>
                      </a:r>
                      <a:endParaRPr lang="zh-CN" sz="1100" kern="100" dirty="0">
                        <a:solidFill>
                          <a:srgbClr val="FF0000"/>
                        </a:solidFill>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7"/>
                  </a:ext>
                </a:extLst>
              </a:tr>
            </a:tbl>
          </a:graphicData>
        </a:graphic>
      </p:graphicFrame>
      <p:sp>
        <p:nvSpPr>
          <p:cNvPr id="9" name="文本框 8">
            <a:extLst>
              <a:ext uri="{FF2B5EF4-FFF2-40B4-BE49-F238E27FC236}">
                <a16:creationId xmlns:a16="http://schemas.microsoft.com/office/drawing/2014/main" id="{F074125F-F6FB-9E09-1B81-B5D7841A9A15}"/>
              </a:ext>
            </a:extLst>
          </p:cNvPr>
          <p:cNvSpPr txBox="1"/>
          <p:nvPr/>
        </p:nvSpPr>
        <p:spPr>
          <a:xfrm>
            <a:off x="6459270" y="1197325"/>
            <a:ext cx="1140851" cy="553085"/>
          </a:xfrm>
          <a:prstGeom prst="rect">
            <a:avLst/>
          </a:prstGeom>
          <a:noFill/>
        </p:spPr>
        <p:txBody>
          <a:bodyPr wrap="square">
            <a:spAutoFit/>
          </a:bodyPr>
          <a:lstStyle/>
          <a:p>
            <a:pPr>
              <a:lnSpc>
                <a:spcPct val="150000"/>
              </a:lnSpc>
            </a:pPr>
            <a:r>
              <a:rPr lang="zh-CN" altLang="en-US" sz="2000" b="1" i="0" dirty="0">
                <a:effectLst/>
                <a:latin typeface="-apple-system"/>
              </a:rPr>
              <a:t>训练集</a:t>
            </a:r>
          </a:p>
        </p:txBody>
      </p:sp>
      <p:sp>
        <p:nvSpPr>
          <p:cNvPr id="10" name="文本框 9">
            <a:extLst>
              <a:ext uri="{FF2B5EF4-FFF2-40B4-BE49-F238E27FC236}">
                <a16:creationId xmlns:a16="http://schemas.microsoft.com/office/drawing/2014/main" id="{DC52C96D-A660-1946-C49B-A494E3CFDCA8}"/>
              </a:ext>
            </a:extLst>
          </p:cNvPr>
          <p:cNvSpPr txBox="1"/>
          <p:nvPr/>
        </p:nvSpPr>
        <p:spPr>
          <a:xfrm>
            <a:off x="6459270" y="4269621"/>
            <a:ext cx="1140851" cy="553085"/>
          </a:xfrm>
          <a:prstGeom prst="rect">
            <a:avLst/>
          </a:prstGeom>
          <a:noFill/>
        </p:spPr>
        <p:txBody>
          <a:bodyPr wrap="square">
            <a:spAutoFit/>
          </a:bodyPr>
          <a:lstStyle/>
          <a:p>
            <a:pPr>
              <a:lnSpc>
                <a:spcPct val="150000"/>
              </a:lnSpc>
            </a:pPr>
            <a:r>
              <a:rPr lang="zh-CN" altLang="en-US" sz="2000" b="1" i="0" dirty="0">
                <a:effectLst/>
                <a:latin typeface="-apple-system"/>
              </a:rPr>
              <a:t>验证集</a:t>
            </a:r>
          </a:p>
        </p:txBody>
      </p:sp>
      <p:sp>
        <p:nvSpPr>
          <p:cNvPr id="11" name="矩形 10">
            <a:extLst>
              <a:ext uri="{FF2B5EF4-FFF2-40B4-BE49-F238E27FC236}">
                <a16:creationId xmlns:a16="http://schemas.microsoft.com/office/drawing/2014/main" id="{0A7D16B9-83C4-9763-B8CF-955E25B12725}"/>
              </a:ext>
            </a:extLst>
          </p:cNvPr>
          <p:cNvSpPr/>
          <p:nvPr/>
        </p:nvSpPr>
        <p:spPr>
          <a:xfrm>
            <a:off x="1747606" y="5202382"/>
            <a:ext cx="3542547" cy="1581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6939C33-9A90-502F-F00B-F9E0452337B5}"/>
              </a:ext>
            </a:extLst>
          </p:cNvPr>
          <p:cNvSpPr txBox="1"/>
          <p:nvPr/>
        </p:nvSpPr>
        <p:spPr>
          <a:xfrm>
            <a:off x="77891" y="5560971"/>
            <a:ext cx="1486304" cy="707886"/>
          </a:xfrm>
          <a:prstGeom prst="rect">
            <a:avLst/>
          </a:prstGeom>
          <a:noFill/>
        </p:spPr>
        <p:txBody>
          <a:bodyPr wrap="none" rtlCol="0">
            <a:spAutoFit/>
          </a:bodyPr>
          <a:lstStyle/>
          <a:p>
            <a:r>
              <a:rPr lang="zh-CN" altLang="en-US" sz="2000" b="1" dirty="0"/>
              <a:t>精度：</a:t>
            </a:r>
            <a:endParaRPr lang="en-US" altLang="zh-CN" sz="2000" b="1" dirty="0"/>
          </a:p>
          <a:p>
            <a:r>
              <a:rPr lang="en-US" altLang="zh-CN" sz="2000" b="1" dirty="0"/>
              <a:t>3/7=</a:t>
            </a:r>
            <a:r>
              <a:rPr lang="en-US" altLang="zh-CN" sz="2000" dirty="0">
                <a:solidFill>
                  <a:srgbClr val="FF0000"/>
                </a:solidFill>
              </a:rPr>
              <a:t> 42.9</a:t>
            </a:r>
            <a:r>
              <a:rPr lang="zh-CN" altLang="en-US" sz="2000" dirty="0">
                <a:solidFill>
                  <a:srgbClr val="FF0000"/>
                </a:solidFill>
              </a:rPr>
              <a:t>%</a:t>
            </a:r>
            <a:endParaRPr lang="zh-CN" altLang="en-US" sz="2000" b="1" dirty="0"/>
          </a:p>
        </p:txBody>
      </p:sp>
    </p:spTree>
    <p:extLst>
      <p:ext uri="{BB962C8B-B14F-4D97-AF65-F5344CB8AC3E}">
        <p14:creationId xmlns:p14="http://schemas.microsoft.com/office/powerpoint/2010/main" val="650735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cxnSp>
        <p:nvCxnSpPr>
          <p:cNvPr id="12" name="直接箭头连接符 11"/>
          <p:cNvCxnSpPr>
            <a:stCxn id="28" idx="2"/>
          </p:cNvCxnSpPr>
          <p:nvPr/>
        </p:nvCxnSpPr>
        <p:spPr>
          <a:xfrm flipH="1">
            <a:off x="1638860" y="2285787"/>
            <a:ext cx="1299784" cy="56432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8" idx="6"/>
          </p:cNvCxnSpPr>
          <p:nvPr/>
        </p:nvCxnSpPr>
        <p:spPr>
          <a:xfrm>
            <a:off x="3794280" y="2285787"/>
            <a:ext cx="1652599" cy="628989"/>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3" idx="0"/>
          </p:cNvCxnSpPr>
          <p:nvPr/>
        </p:nvCxnSpPr>
        <p:spPr>
          <a:xfrm flipH="1">
            <a:off x="3483607" y="2827457"/>
            <a:ext cx="515160" cy="85163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3222761" y="2109850"/>
            <a:ext cx="640078" cy="65749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07621" y="2255610"/>
            <a:ext cx="640078" cy="307777"/>
          </a:xfrm>
          <a:prstGeom prst="rect">
            <a:avLst/>
          </a:prstGeom>
          <a:noFill/>
        </p:spPr>
        <p:txBody>
          <a:bodyPr wrap="square" rtlCol="0">
            <a:spAutoFit/>
          </a:bodyPr>
          <a:lstStyle/>
          <a:p>
            <a:r>
              <a:rPr lang="zh-CN" altLang="en-US" sz="1400" dirty="0">
                <a:ea typeface="微软雅黑" panose="020B0503020204020204" pitchFamily="34" charset="-122"/>
              </a:rPr>
              <a:t>平坦</a:t>
            </a:r>
          </a:p>
        </p:txBody>
      </p:sp>
      <p:sp>
        <p:nvSpPr>
          <p:cNvPr id="22" name="椭圆 21"/>
          <p:cNvSpPr/>
          <p:nvPr/>
        </p:nvSpPr>
        <p:spPr>
          <a:xfrm>
            <a:off x="3029055" y="5334857"/>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纹理</a:t>
            </a:r>
          </a:p>
        </p:txBody>
      </p:sp>
      <p:sp>
        <p:nvSpPr>
          <p:cNvPr id="23" name="椭圆 22"/>
          <p:cNvSpPr/>
          <p:nvPr/>
        </p:nvSpPr>
        <p:spPr>
          <a:xfrm>
            <a:off x="3055789" y="3679092"/>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24" name="椭圆 23"/>
          <p:cNvSpPr/>
          <p:nvPr/>
        </p:nvSpPr>
        <p:spPr>
          <a:xfrm>
            <a:off x="5080380" y="3664472"/>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25" name="椭圆 24"/>
          <p:cNvSpPr/>
          <p:nvPr/>
        </p:nvSpPr>
        <p:spPr>
          <a:xfrm>
            <a:off x="5426097" y="276465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26" name="椭圆 25"/>
          <p:cNvSpPr/>
          <p:nvPr/>
        </p:nvSpPr>
        <p:spPr>
          <a:xfrm>
            <a:off x="3478653" y="2773235"/>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根蒂</a:t>
            </a:r>
          </a:p>
        </p:txBody>
      </p:sp>
      <p:sp>
        <p:nvSpPr>
          <p:cNvPr id="27" name="椭圆 26"/>
          <p:cNvSpPr/>
          <p:nvPr/>
        </p:nvSpPr>
        <p:spPr>
          <a:xfrm>
            <a:off x="892238" y="2800000"/>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28" name="椭圆 27"/>
          <p:cNvSpPr/>
          <p:nvPr/>
        </p:nvSpPr>
        <p:spPr>
          <a:xfrm>
            <a:off x="2938644" y="2085487"/>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脐部</a:t>
            </a:r>
          </a:p>
        </p:txBody>
      </p:sp>
      <p:cxnSp>
        <p:nvCxnSpPr>
          <p:cNvPr id="29" name="直接箭头连接符 28"/>
          <p:cNvCxnSpPr>
            <a:stCxn id="27" idx="4"/>
          </p:cNvCxnSpPr>
          <p:nvPr/>
        </p:nvCxnSpPr>
        <p:spPr>
          <a:xfrm flipH="1">
            <a:off x="1310253" y="3213299"/>
            <a:ext cx="9803" cy="91761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505152" y="3200599"/>
            <a:ext cx="652661" cy="467471"/>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4"/>
            <a:endCxn id="22" idx="0"/>
          </p:cNvCxnSpPr>
          <p:nvPr/>
        </p:nvCxnSpPr>
        <p:spPr>
          <a:xfrm flipH="1">
            <a:off x="3456873" y="4079691"/>
            <a:ext cx="26734" cy="1255166"/>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3" idx="3"/>
          </p:cNvCxnSpPr>
          <p:nvPr/>
        </p:nvCxnSpPr>
        <p:spPr>
          <a:xfrm flipH="1">
            <a:off x="2443629" y="4034360"/>
            <a:ext cx="736830" cy="53992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3683797" y="3982238"/>
            <a:ext cx="332949" cy="711843"/>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868202" y="3200599"/>
            <a:ext cx="274294" cy="513376"/>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028168" y="3148914"/>
            <a:ext cx="346697" cy="58574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27269" y="3003870"/>
            <a:ext cx="1010283" cy="65741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1684199" y="3679928"/>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3" name="椭圆 42"/>
          <p:cNvSpPr/>
          <p:nvPr/>
        </p:nvSpPr>
        <p:spPr>
          <a:xfrm>
            <a:off x="3827450" y="4671266"/>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4" name="椭圆 43"/>
          <p:cNvSpPr/>
          <p:nvPr/>
        </p:nvSpPr>
        <p:spPr>
          <a:xfrm>
            <a:off x="4022120" y="373465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47" name="椭圆 46"/>
          <p:cNvSpPr/>
          <p:nvPr/>
        </p:nvSpPr>
        <p:spPr>
          <a:xfrm>
            <a:off x="1908142" y="456280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8" name="椭圆 47"/>
          <p:cNvSpPr/>
          <p:nvPr/>
        </p:nvSpPr>
        <p:spPr>
          <a:xfrm>
            <a:off x="882759" y="4128334"/>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9" name="椭圆 48"/>
          <p:cNvSpPr/>
          <p:nvPr/>
        </p:nvSpPr>
        <p:spPr>
          <a:xfrm>
            <a:off x="337874" y="372191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50" name="文本框 49"/>
          <p:cNvSpPr txBox="1"/>
          <p:nvPr/>
        </p:nvSpPr>
        <p:spPr>
          <a:xfrm>
            <a:off x="1068370" y="3438241"/>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51" name="文本框 50"/>
          <p:cNvSpPr txBox="1"/>
          <p:nvPr/>
        </p:nvSpPr>
        <p:spPr>
          <a:xfrm>
            <a:off x="1909721" y="2296942"/>
            <a:ext cx="640078" cy="307777"/>
          </a:xfrm>
          <a:prstGeom prst="rect">
            <a:avLst/>
          </a:prstGeom>
          <a:noFill/>
        </p:spPr>
        <p:txBody>
          <a:bodyPr wrap="square" rtlCol="0">
            <a:spAutoFit/>
          </a:bodyPr>
          <a:lstStyle/>
          <a:p>
            <a:r>
              <a:rPr lang="zh-CN" altLang="en-US" sz="1400" dirty="0">
                <a:ea typeface="微软雅黑" panose="020B0503020204020204" pitchFamily="34" charset="-122"/>
              </a:rPr>
              <a:t>凹陷</a:t>
            </a:r>
          </a:p>
        </p:txBody>
      </p:sp>
      <p:sp>
        <p:nvSpPr>
          <p:cNvPr id="52" name="文本框 51"/>
          <p:cNvSpPr txBox="1"/>
          <p:nvPr/>
        </p:nvSpPr>
        <p:spPr>
          <a:xfrm>
            <a:off x="4568148" y="3224986"/>
            <a:ext cx="640078" cy="307777"/>
          </a:xfrm>
          <a:prstGeom prst="rect">
            <a:avLst/>
          </a:prstGeom>
          <a:noFill/>
        </p:spPr>
        <p:txBody>
          <a:bodyPr wrap="square" rtlCol="0">
            <a:spAutoFit/>
          </a:bodyPr>
          <a:lstStyle/>
          <a:p>
            <a:r>
              <a:rPr lang="zh-CN" altLang="en-US" sz="1400" dirty="0">
                <a:ea typeface="微软雅黑" panose="020B0503020204020204" pitchFamily="34" charset="-122"/>
              </a:rPr>
              <a:t>硬挺</a:t>
            </a:r>
          </a:p>
        </p:txBody>
      </p:sp>
      <p:sp>
        <p:nvSpPr>
          <p:cNvPr id="55" name="文本框 54"/>
          <p:cNvSpPr txBox="1"/>
          <p:nvPr/>
        </p:nvSpPr>
        <p:spPr>
          <a:xfrm>
            <a:off x="3850271" y="3215740"/>
            <a:ext cx="640078" cy="307777"/>
          </a:xfrm>
          <a:prstGeom prst="rect">
            <a:avLst/>
          </a:prstGeom>
          <a:noFill/>
        </p:spPr>
        <p:txBody>
          <a:bodyPr wrap="square" rtlCol="0">
            <a:spAutoFit/>
          </a:bodyPr>
          <a:lstStyle/>
          <a:p>
            <a:r>
              <a:rPr lang="zh-CN" altLang="en-US" sz="1400" dirty="0">
                <a:ea typeface="微软雅黑" panose="020B0503020204020204" pitchFamily="34" charset="-122"/>
              </a:rPr>
              <a:t>蜷曲</a:t>
            </a:r>
          </a:p>
        </p:txBody>
      </p:sp>
      <p:sp>
        <p:nvSpPr>
          <p:cNvPr id="56" name="文本框 55"/>
          <p:cNvSpPr txBox="1"/>
          <p:nvPr/>
        </p:nvSpPr>
        <p:spPr>
          <a:xfrm>
            <a:off x="3134995" y="3197568"/>
            <a:ext cx="640078" cy="307777"/>
          </a:xfrm>
          <a:prstGeom prst="rect">
            <a:avLst/>
          </a:prstGeom>
          <a:noFill/>
        </p:spPr>
        <p:txBody>
          <a:bodyPr wrap="square" rtlCol="0">
            <a:spAutoFit/>
          </a:bodyPr>
          <a:lstStyle/>
          <a:p>
            <a:r>
              <a:rPr lang="zh-CN" altLang="en-US" sz="1400" dirty="0">
                <a:ea typeface="微软雅黑" panose="020B0503020204020204" pitchFamily="34" charset="-122"/>
              </a:rPr>
              <a:t>稍蜷</a:t>
            </a:r>
          </a:p>
        </p:txBody>
      </p:sp>
      <p:sp>
        <p:nvSpPr>
          <p:cNvPr id="58" name="文本框 57"/>
          <p:cNvSpPr txBox="1"/>
          <p:nvPr/>
        </p:nvSpPr>
        <p:spPr>
          <a:xfrm>
            <a:off x="600856" y="3226281"/>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59" name="文本框 58"/>
          <p:cNvSpPr txBox="1"/>
          <p:nvPr/>
        </p:nvSpPr>
        <p:spPr>
          <a:xfrm>
            <a:off x="3210193" y="2499822"/>
            <a:ext cx="640078" cy="307777"/>
          </a:xfrm>
          <a:prstGeom prst="rect">
            <a:avLst/>
          </a:prstGeom>
          <a:noFill/>
        </p:spPr>
        <p:txBody>
          <a:bodyPr wrap="square" rtlCol="0">
            <a:spAutoFit/>
          </a:bodyPr>
          <a:lstStyle/>
          <a:p>
            <a:r>
              <a:rPr lang="zh-CN" altLang="en-US" sz="1400" dirty="0">
                <a:ea typeface="微软雅黑" panose="020B0503020204020204" pitchFamily="34" charset="-122"/>
              </a:rPr>
              <a:t>稍凹</a:t>
            </a:r>
          </a:p>
        </p:txBody>
      </p:sp>
      <p:sp>
        <p:nvSpPr>
          <p:cNvPr id="60" name="文本框 59"/>
          <p:cNvSpPr txBox="1"/>
          <p:nvPr/>
        </p:nvSpPr>
        <p:spPr>
          <a:xfrm>
            <a:off x="3806844" y="4144998"/>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61" name="文本框 60"/>
          <p:cNvSpPr txBox="1"/>
          <p:nvPr/>
        </p:nvSpPr>
        <p:spPr>
          <a:xfrm>
            <a:off x="2464963" y="4155379"/>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62" name="文本框 61"/>
          <p:cNvSpPr txBox="1"/>
          <p:nvPr/>
        </p:nvSpPr>
        <p:spPr>
          <a:xfrm>
            <a:off x="3147020" y="4154157"/>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63" name="文本框 62"/>
          <p:cNvSpPr txBox="1"/>
          <p:nvPr/>
        </p:nvSpPr>
        <p:spPr>
          <a:xfrm>
            <a:off x="1716911" y="3211735"/>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64" name="文本框 63"/>
          <p:cNvSpPr txBox="1"/>
          <p:nvPr/>
        </p:nvSpPr>
        <p:spPr>
          <a:xfrm>
            <a:off x="2845324" y="180880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①</a:t>
            </a:r>
          </a:p>
        </p:txBody>
      </p:sp>
      <p:sp>
        <p:nvSpPr>
          <p:cNvPr id="65" name="文本框 64"/>
          <p:cNvSpPr txBox="1"/>
          <p:nvPr/>
        </p:nvSpPr>
        <p:spPr>
          <a:xfrm>
            <a:off x="2756104" y="4560755"/>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⑥</a:t>
            </a:r>
          </a:p>
        </p:txBody>
      </p:sp>
      <p:sp>
        <p:nvSpPr>
          <p:cNvPr id="66" name="文本框 65"/>
          <p:cNvSpPr txBox="1"/>
          <p:nvPr/>
        </p:nvSpPr>
        <p:spPr>
          <a:xfrm>
            <a:off x="2960944" y="3403791"/>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⑤</a:t>
            </a:r>
          </a:p>
        </p:txBody>
      </p:sp>
      <p:sp>
        <p:nvSpPr>
          <p:cNvPr id="67" name="文本框 66"/>
          <p:cNvSpPr txBox="1"/>
          <p:nvPr/>
        </p:nvSpPr>
        <p:spPr>
          <a:xfrm>
            <a:off x="5245369" y="2530848"/>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④</a:t>
            </a:r>
          </a:p>
        </p:txBody>
      </p:sp>
      <p:sp>
        <p:nvSpPr>
          <p:cNvPr id="68" name="文本框 67"/>
          <p:cNvSpPr txBox="1"/>
          <p:nvPr/>
        </p:nvSpPr>
        <p:spPr>
          <a:xfrm>
            <a:off x="3124923" y="272175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③</a:t>
            </a:r>
          </a:p>
        </p:txBody>
      </p:sp>
      <p:sp>
        <p:nvSpPr>
          <p:cNvPr id="69" name="文本框 68"/>
          <p:cNvSpPr txBox="1"/>
          <p:nvPr/>
        </p:nvSpPr>
        <p:spPr>
          <a:xfrm>
            <a:off x="699850" y="2566303"/>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②</a:t>
            </a:r>
          </a:p>
        </p:txBody>
      </p:sp>
      <p:sp>
        <p:nvSpPr>
          <p:cNvPr id="70" name="文本框 69"/>
          <p:cNvSpPr txBox="1"/>
          <p:nvPr/>
        </p:nvSpPr>
        <p:spPr>
          <a:xfrm>
            <a:off x="2380477" y="3928973"/>
            <a:ext cx="1759277" cy="338554"/>
          </a:xfrm>
          <a:prstGeom prst="rect">
            <a:avLst/>
          </a:prstGeom>
          <a:noFill/>
        </p:spPr>
        <p:txBody>
          <a:bodyPr wrap="square">
            <a:spAutoFit/>
          </a:bodyPr>
          <a:lstStyle/>
          <a:p>
            <a:r>
              <a:rPr lang="en-US" altLang="zh-CN" sz="1600" kern="100" dirty="0">
                <a:solidFill>
                  <a:srgbClr val="FF0000"/>
                </a:solidFill>
                <a:effectLst/>
                <a:latin typeface="微软雅黑" panose="020B0503020204020204" pitchFamily="34" charset="-122"/>
              </a:rPr>
              <a:t>{6,7,15}</a:t>
            </a:r>
            <a:endParaRPr lang="zh-CN" altLang="en-US" sz="1600" dirty="0">
              <a:solidFill>
                <a:srgbClr val="FF0000"/>
              </a:solidFill>
            </a:endParaRPr>
          </a:p>
        </p:txBody>
      </p:sp>
      <p:sp>
        <p:nvSpPr>
          <p:cNvPr id="72" name="文本框 71"/>
          <p:cNvSpPr txBox="1"/>
          <p:nvPr/>
        </p:nvSpPr>
        <p:spPr>
          <a:xfrm>
            <a:off x="1688540" y="2859936"/>
            <a:ext cx="1759277" cy="338554"/>
          </a:xfrm>
          <a:prstGeom prst="rect">
            <a:avLst/>
          </a:prstGeom>
          <a:noFill/>
        </p:spPr>
        <p:txBody>
          <a:bodyPr wrap="square">
            <a:spAutoFit/>
          </a:bodyPr>
          <a:lstStyle/>
          <a:p>
            <a:r>
              <a:rPr lang="en-US" altLang="zh-CN" sz="1600" kern="100" dirty="0">
                <a:solidFill>
                  <a:srgbClr val="FF0000"/>
                </a:solidFill>
                <a:effectLst/>
                <a:latin typeface="微软雅黑" panose="020B0503020204020204" pitchFamily="34" charset="-122"/>
              </a:rPr>
              <a:t>{1,2,3,14}</a:t>
            </a:r>
            <a:endParaRPr lang="zh-CN" altLang="en-US" sz="1600" dirty="0">
              <a:solidFill>
                <a:srgbClr val="FF0000"/>
              </a:solidFill>
            </a:endParaRPr>
          </a:p>
        </p:txBody>
      </p:sp>
      <p:sp>
        <p:nvSpPr>
          <p:cNvPr id="8" name="内容占位符 7"/>
          <p:cNvSpPr>
            <a:spLocks noGrp="1"/>
          </p:cNvSpPr>
          <p:nvPr>
            <p:ph idx="1"/>
          </p:nvPr>
        </p:nvSpPr>
        <p:spPr>
          <a:xfrm>
            <a:off x="294005" y="1452880"/>
            <a:ext cx="5988050" cy="4673600"/>
          </a:xfrm>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sym typeface="+mn-ea"/>
              </a:rPr>
              <a:t>后剪枝</a:t>
            </a:r>
            <a:endParaRPr lang="zh-CN" altLang="zh-CN" dirty="0">
              <a:effectLst/>
              <a:latin typeface="微软雅黑" panose="020B0503020204020204" pitchFamily="34" charset="-122"/>
              <a:cs typeface="Times New Roman" panose="02020603050405020304" pitchFamily="18" charset="0"/>
            </a:endParaRPr>
          </a:p>
          <a:p>
            <a:endParaRPr lang="zh-CN" altLang="en-US" dirty="0"/>
          </a:p>
        </p:txBody>
      </p:sp>
      <p:graphicFrame>
        <p:nvGraphicFramePr>
          <p:cNvPr id="3" name="表格 2">
            <a:extLst>
              <a:ext uri="{FF2B5EF4-FFF2-40B4-BE49-F238E27FC236}">
                <a16:creationId xmlns:a16="http://schemas.microsoft.com/office/drawing/2014/main" id="{1D238825-666A-0FFD-E1E1-BA3B4B9077AB}"/>
              </a:ext>
            </a:extLst>
          </p:cNvPr>
          <p:cNvGraphicFramePr>
            <a:graphicFrameLocks noGrp="1"/>
          </p:cNvGraphicFramePr>
          <p:nvPr>
            <p:custDataLst>
              <p:tags r:id="rId1"/>
            </p:custDataLst>
            <p:extLst>
              <p:ext uri="{D42A27DB-BD31-4B8C-83A1-F6EECF244321}">
                <p14:modId xmlns:p14="http://schemas.microsoft.com/office/powerpoint/2010/main" val="2662580296"/>
              </p:ext>
            </p:extLst>
          </p:nvPr>
        </p:nvGraphicFramePr>
        <p:xfrm>
          <a:off x="6374765" y="1719904"/>
          <a:ext cx="5623270" cy="2556510"/>
        </p:xfrm>
        <a:graphic>
          <a:graphicData uri="http://schemas.openxmlformats.org/drawingml/2006/table">
            <a:tbl>
              <a:tblPr firstRow="1" firstCol="1" bandRow="1">
                <a:tableStyleId>{93296810-A885-4BE3-A3E7-6D5BEEA58F35}</a:tableStyleId>
              </a:tblPr>
              <a:tblGrid>
                <a:gridCol w="695278">
                  <a:extLst>
                    <a:ext uri="{9D8B030D-6E8A-4147-A177-3AD203B41FA5}">
                      <a16:colId xmlns:a16="http://schemas.microsoft.com/office/drawing/2014/main" val="20000"/>
                    </a:ext>
                  </a:extLst>
                </a:gridCol>
                <a:gridCol w="702740">
                  <a:extLst>
                    <a:ext uri="{9D8B030D-6E8A-4147-A177-3AD203B41FA5}">
                      <a16:colId xmlns:a16="http://schemas.microsoft.com/office/drawing/2014/main" val="20001"/>
                    </a:ext>
                  </a:extLst>
                </a:gridCol>
                <a:gridCol w="710200">
                  <a:extLst>
                    <a:ext uri="{9D8B030D-6E8A-4147-A177-3AD203B41FA5}">
                      <a16:colId xmlns:a16="http://schemas.microsoft.com/office/drawing/2014/main" val="20002"/>
                    </a:ext>
                  </a:extLst>
                </a:gridCol>
                <a:gridCol w="702740">
                  <a:extLst>
                    <a:ext uri="{9D8B030D-6E8A-4147-A177-3AD203B41FA5}">
                      <a16:colId xmlns:a16="http://schemas.microsoft.com/office/drawing/2014/main" val="20003"/>
                    </a:ext>
                  </a:extLst>
                </a:gridCol>
                <a:gridCol w="710200">
                  <a:extLst>
                    <a:ext uri="{9D8B030D-6E8A-4147-A177-3AD203B41FA5}">
                      <a16:colId xmlns:a16="http://schemas.microsoft.com/office/drawing/2014/main" val="20004"/>
                    </a:ext>
                  </a:extLst>
                </a:gridCol>
                <a:gridCol w="710200">
                  <a:extLst>
                    <a:ext uri="{9D8B030D-6E8A-4147-A177-3AD203B41FA5}">
                      <a16:colId xmlns:a16="http://schemas.microsoft.com/office/drawing/2014/main" val="20005"/>
                    </a:ext>
                  </a:extLst>
                </a:gridCol>
                <a:gridCol w="710200">
                  <a:extLst>
                    <a:ext uri="{9D8B030D-6E8A-4147-A177-3AD203B41FA5}">
                      <a16:colId xmlns:a16="http://schemas.microsoft.com/office/drawing/2014/main" val="20006"/>
                    </a:ext>
                  </a:extLst>
                </a:gridCol>
                <a:gridCol w="681712">
                  <a:extLst>
                    <a:ext uri="{9D8B030D-6E8A-4147-A177-3AD203B41FA5}">
                      <a16:colId xmlns:a16="http://schemas.microsoft.com/office/drawing/2014/main" val="20007"/>
                    </a:ext>
                  </a:extLst>
                </a:gridCol>
              </a:tblGrid>
              <a:tr h="228430">
                <a:tc>
                  <a:txBody>
                    <a:bodyPr/>
                    <a:lstStyle/>
                    <a:p>
                      <a:pPr algn="ctr"/>
                      <a:r>
                        <a:rPr lang="zh-CN" sz="1400" kern="0">
                          <a:effectLst/>
                          <a:latin typeface="+mj-ea"/>
                          <a:ea typeface="+mj-ea"/>
                        </a:rPr>
                        <a:t>编号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色泽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根蒂</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敲声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纹理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脐部</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触感</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好瓜</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228430">
                <a:tc>
                  <a:txBody>
                    <a:bodyPr/>
                    <a:lstStyle/>
                    <a:p>
                      <a:pPr algn="ctr"/>
                      <a:r>
                        <a:rPr lang="en-US" sz="1400" kern="0">
                          <a:effectLst/>
                          <a:latin typeface="+mj-ea"/>
                          <a:ea typeface="+mj-ea"/>
                        </a:rPr>
                        <a:t>1</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28430">
                <a:tc>
                  <a:txBody>
                    <a:bodyPr/>
                    <a:lstStyle/>
                    <a:p>
                      <a:pPr algn="ctr"/>
                      <a:r>
                        <a:rPr lang="en-US" sz="1400" kern="0">
                          <a:effectLst/>
                          <a:latin typeface="+mj-ea"/>
                          <a:ea typeface="+mj-ea"/>
                        </a:rPr>
                        <a:t>2</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228430">
                <a:tc>
                  <a:txBody>
                    <a:bodyPr/>
                    <a:lstStyle/>
                    <a:p>
                      <a:pPr algn="ctr"/>
                      <a:r>
                        <a:rPr lang="en-US" sz="1400" kern="0">
                          <a:effectLst/>
                          <a:latin typeface="+mj-ea"/>
                          <a:ea typeface="+mj-ea"/>
                        </a:rPr>
                        <a:t>3</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228430">
                <a:tc>
                  <a:txBody>
                    <a:bodyPr/>
                    <a:lstStyle/>
                    <a:p>
                      <a:pPr algn="ctr"/>
                      <a:r>
                        <a:rPr lang="en-US" sz="1400" kern="0">
                          <a:effectLst/>
                          <a:latin typeface="+mj-ea"/>
                          <a:ea typeface="+mj-ea"/>
                        </a:rPr>
                        <a:t>6</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浊响</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稍凹</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228430">
                <a:tc>
                  <a:txBody>
                    <a:bodyPr/>
                    <a:lstStyle/>
                    <a:p>
                      <a:pPr algn="ctr"/>
                      <a:r>
                        <a:rPr lang="en-US" sz="1400" kern="0">
                          <a:effectLst/>
                          <a:latin typeface="+mj-ea"/>
                          <a:ea typeface="+mj-ea"/>
                        </a:rPr>
                        <a:t>7</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highlight>
                            <a:srgbClr val="FFFF00"/>
                          </a:highlight>
                          <a:latin typeface="+mj-ea"/>
                          <a:ea typeface="+mj-ea"/>
                        </a:rPr>
                        <a:t>稍蜷</a:t>
                      </a:r>
                      <a:endParaRPr lang="zh-CN" sz="1100" kern="100" dirty="0">
                        <a:effectLst/>
                        <a:highlight>
                          <a:srgbClr val="FFFF00"/>
                        </a:highligh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highlight>
                            <a:srgbClr val="FFFF00"/>
                          </a:highlight>
                          <a:latin typeface="+mj-ea"/>
                          <a:ea typeface="+mj-ea"/>
                        </a:rPr>
                        <a:t>稍凹</a:t>
                      </a:r>
                      <a:endParaRPr lang="zh-CN" sz="1100" kern="100" dirty="0">
                        <a:effectLst/>
                        <a:highlight>
                          <a:srgbClr val="FFFF00"/>
                        </a:highligh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是</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r h="228430">
                <a:tc>
                  <a:txBody>
                    <a:bodyPr/>
                    <a:lstStyle/>
                    <a:p>
                      <a:pPr algn="ctr"/>
                      <a:r>
                        <a:rPr lang="en-US" sz="1400" kern="0">
                          <a:effectLst/>
                          <a:latin typeface="+mj-ea"/>
                          <a:ea typeface="+mj-ea"/>
                        </a:rPr>
                        <a:t>10</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硬挺</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平坦</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6"/>
                  </a:ext>
                </a:extLst>
              </a:tr>
              <a:tr h="228430">
                <a:tc>
                  <a:txBody>
                    <a:bodyPr/>
                    <a:lstStyle/>
                    <a:p>
                      <a:pPr algn="ctr"/>
                      <a:r>
                        <a:rPr lang="en-US" sz="1400" kern="0">
                          <a:effectLst/>
                          <a:latin typeface="+mj-ea"/>
                          <a:ea typeface="+mj-ea"/>
                        </a:rPr>
                        <a:t>14</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7"/>
                  </a:ext>
                </a:extLst>
              </a:tr>
              <a:tr h="228430">
                <a:tc>
                  <a:txBody>
                    <a:bodyPr/>
                    <a:lstStyle/>
                    <a:p>
                      <a:pPr algn="ctr"/>
                      <a:r>
                        <a:rPr lang="en-US" sz="1400" kern="0">
                          <a:effectLst/>
                          <a:latin typeface="+mj-ea"/>
                          <a:ea typeface="+mj-ea"/>
                        </a:rPr>
                        <a:t>15</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乌黑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highlight>
                            <a:srgbClr val="FFFF00"/>
                          </a:highlight>
                          <a:latin typeface="+mj-ea"/>
                          <a:ea typeface="+mj-ea"/>
                        </a:rPr>
                        <a:t>稍蜷</a:t>
                      </a:r>
                      <a:endParaRPr lang="zh-CN" sz="1100" kern="100" dirty="0">
                        <a:effectLst/>
                        <a:highlight>
                          <a:srgbClr val="FFFF00"/>
                        </a:highligh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highlight>
                            <a:srgbClr val="FFFF00"/>
                          </a:highlight>
                          <a:latin typeface="+mj-ea"/>
                          <a:ea typeface="+mj-ea"/>
                        </a:rPr>
                        <a:t>稍凹</a:t>
                      </a:r>
                      <a:endParaRPr lang="zh-CN" sz="1100" kern="100" dirty="0">
                        <a:effectLst/>
                        <a:highlight>
                          <a:srgbClr val="FFFF00"/>
                        </a:highligh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否</a:t>
                      </a:r>
                      <a:endParaRPr lang="zh-CN" sz="1100" kern="100" dirty="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8"/>
                  </a:ext>
                </a:extLst>
              </a:tr>
              <a:tr h="228430">
                <a:tc>
                  <a:txBody>
                    <a:bodyPr/>
                    <a:lstStyle/>
                    <a:p>
                      <a:pPr algn="ctr"/>
                      <a:r>
                        <a:rPr lang="en-US" sz="1400" kern="0">
                          <a:effectLst/>
                          <a:latin typeface="+mj-ea"/>
                          <a:ea typeface="+mj-ea"/>
                        </a:rPr>
                        <a:t>16</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否</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9"/>
                  </a:ext>
                </a:extLst>
              </a:tr>
              <a:tr h="228430">
                <a:tc>
                  <a:txBody>
                    <a:bodyPr/>
                    <a:lstStyle/>
                    <a:p>
                      <a:pPr algn="ctr"/>
                      <a:r>
                        <a:rPr lang="en-US" sz="1400" kern="0" dirty="0">
                          <a:effectLst/>
                          <a:latin typeface="+mj-ea"/>
                          <a:ea typeface="+mj-ea"/>
                        </a:rPr>
                        <a:t>17</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蜷缩</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稍凹</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否</a:t>
                      </a:r>
                      <a:endParaRPr lang="zh-CN" sz="1100" kern="100" dirty="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10"/>
                  </a:ext>
                </a:extLst>
              </a:tr>
            </a:tbl>
          </a:graphicData>
        </a:graphic>
      </p:graphicFrame>
      <p:graphicFrame>
        <p:nvGraphicFramePr>
          <p:cNvPr id="7" name="表格 6">
            <a:extLst>
              <a:ext uri="{FF2B5EF4-FFF2-40B4-BE49-F238E27FC236}">
                <a16:creationId xmlns:a16="http://schemas.microsoft.com/office/drawing/2014/main" id="{1F4D999F-30A4-B47D-9315-349A830E4E8B}"/>
              </a:ext>
            </a:extLst>
          </p:cNvPr>
          <p:cNvGraphicFramePr>
            <a:graphicFrameLocks noGrp="1"/>
          </p:cNvGraphicFramePr>
          <p:nvPr>
            <p:custDataLst>
              <p:tags r:id="rId2"/>
            </p:custDataLst>
            <p:extLst>
              <p:ext uri="{D42A27DB-BD31-4B8C-83A1-F6EECF244321}">
                <p14:modId xmlns:p14="http://schemas.microsoft.com/office/powerpoint/2010/main" val="4011945349"/>
              </p:ext>
            </p:extLst>
          </p:nvPr>
        </p:nvGraphicFramePr>
        <p:xfrm>
          <a:off x="6374765" y="4817160"/>
          <a:ext cx="5623270" cy="1930008"/>
        </p:xfrm>
        <a:graphic>
          <a:graphicData uri="http://schemas.openxmlformats.org/drawingml/2006/table">
            <a:tbl>
              <a:tblPr firstRow="1" firstCol="1" bandRow="1">
                <a:tableStyleId>{21E4AEA4-8DFA-4A89-87EB-49C32662AFE0}</a:tableStyleId>
              </a:tblPr>
              <a:tblGrid>
                <a:gridCol w="688564">
                  <a:extLst>
                    <a:ext uri="{9D8B030D-6E8A-4147-A177-3AD203B41FA5}">
                      <a16:colId xmlns:a16="http://schemas.microsoft.com/office/drawing/2014/main" val="20000"/>
                    </a:ext>
                  </a:extLst>
                </a:gridCol>
                <a:gridCol w="703865">
                  <a:extLst>
                    <a:ext uri="{9D8B030D-6E8A-4147-A177-3AD203B41FA5}">
                      <a16:colId xmlns:a16="http://schemas.microsoft.com/office/drawing/2014/main" val="20001"/>
                    </a:ext>
                  </a:extLst>
                </a:gridCol>
                <a:gridCol w="711516">
                  <a:extLst>
                    <a:ext uri="{9D8B030D-6E8A-4147-A177-3AD203B41FA5}">
                      <a16:colId xmlns:a16="http://schemas.microsoft.com/office/drawing/2014/main" val="20002"/>
                    </a:ext>
                  </a:extLst>
                </a:gridCol>
                <a:gridCol w="703865">
                  <a:extLst>
                    <a:ext uri="{9D8B030D-6E8A-4147-A177-3AD203B41FA5}">
                      <a16:colId xmlns:a16="http://schemas.microsoft.com/office/drawing/2014/main" val="20003"/>
                    </a:ext>
                  </a:extLst>
                </a:gridCol>
                <a:gridCol w="711516">
                  <a:extLst>
                    <a:ext uri="{9D8B030D-6E8A-4147-A177-3AD203B41FA5}">
                      <a16:colId xmlns:a16="http://schemas.microsoft.com/office/drawing/2014/main" val="20004"/>
                    </a:ext>
                  </a:extLst>
                </a:gridCol>
                <a:gridCol w="711516">
                  <a:extLst>
                    <a:ext uri="{9D8B030D-6E8A-4147-A177-3AD203B41FA5}">
                      <a16:colId xmlns:a16="http://schemas.microsoft.com/office/drawing/2014/main" val="20005"/>
                    </a:ext>
                  </a:extLst>
                </a:gridCol>
                <a:gridCol w="711516">
                  <a:extLst>
                    <a:ext uri="{9D8B030D-6E8A-4147-A177-3AD203B41FA5}">
                      <a16:colId xmlns:a16="http://schemas.microsoft.com/office/drawing/2014/main" val="20006"/>
                    </a:ext>
                  </a:extLst>
                </a:gridCol>
                <a:gridCol w="680912">
                  <a:extLst>
                    <a:ext uri="{9D8B030D-6E8A-4147-A177-3AD203B41FA5}">
                      <a16:colId xmlns:a16="http://schemas.microsoft.com/office/drawing/2014/main" val="20007"/>
                    </a:ext>
                  </a:extLst>
                </a:gridCol>
              </a:tblGrid>
              <a:tr h="241251">
                <a:tc>
                  <a:txBody>
                    <a:bodyPr/>
                    <a:lstStyle/>
                    <a:p>
                      <a:pPr algn="ctr"/>
                      <a:r>
                        <a:rPr lang="zh-CN" sz="1400" kern="0" dirty="0">
                          <a:effectLst/>
                          <a:latin typeface="+mj-ea"/>
                          <a:ea typeface="+mj-ea"/>
                        </a:rPr>
                        <a:t>编号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色泽</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根蒂</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敲声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纹理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脐部</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触感</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好瓜</a:t>
                      </a:r>
                      <a:endParaRPr lang="zh-CN" sz="1100" kern="100">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241251">
                <a:tc>
                  <a:txBody>
                    <a:bodyPr/>
                    <a:lstStyle/>
                    <a:p>
                      <a:pPr algn="ctr"/>
                      <a:r>
                        <a:rPr lang="en-US" sz="1400" kern="0">
                          <a:effectLst/>
                          <a:latin typeface="+mj-ea"/>
                          <a:ea typeface="+mj-ea"/>
                        </a:rPr>
                        <a:t>4</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highlight>
                            <a:srgbClr val="FFFF00"/>
                          </a:highlight>
                          <a:latin typeface="+mj-ea"/>
                          <a:ea typeface="+mj-ea"/>
                        </a:rPr>
                        <a:t>是</a:t>
                      </a:r>
                      <a:endParaRPr lang="zh-CN" sz="1100" kern="100" dirty="0">
                        <a:effectLst/>
                        <a:highlight>
                          <a:srgbClr val="FFFF00"/>
                        </a:highligh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41251">
                <a:tc>
                  <a:txBody>
                    <a:bodyPr/>
                    <a:lstStyle/>
                    <a:p>
                      <a:pPr algn="ctr"/>
                      <a:r>
                        <a:rPr lang="en-US" sz="1400" kern="0">
                          <a:effectLst/>
                          <a:latin typeface="+mj-ea"/>
                          <a:ea typeface="+mj-ea"/>
                        </a:rPr>
                        <a:t>5</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清晰</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solidFill>
                            <a:srgbClr val="FF0000"/>
                          </a:solidFill>
                          <a:effectLst/>
                          <a:latin typeface="+mj-ea"/>
                          <a:ea typeface="+mj-ea"/>
                        </a:rPr>
                        <a:t>是</a:t>
                      </a:r>
                      <a:endParaRPr lang="zh-CN" sz="1100" kern="100" dirty="0">
                        <a:solidFill>
                          <a:srgbClr val="FF0000"/>
                        </a:solidFill>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241251">
                <a:tc>
                  <a:txBody>
                    <a:bodyPr/>
                    <a:lstStyle/>
                    <a:p>
                      <a:pPr algn="ctr"/>
                      <a:r>
                        <a:rPr lang="en-US" sz="1400" kern="0">
                          <a:effectLst/>
                          <a:latin typeface="+mj-ea"/>
                          <a:ea typeface="+mj-ea"/>
                        </a:rPr>
                        <a:t>8</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乌黑</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清晰</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稍凹</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b="0" kern="0" dirty="0">
                          <a:solidFill>
                            <a:schemeClr val="tx1"/>
                          </a:solidFill>
                          <a:effectLst/>
                          <a:highlight>
                            <a:srgbClr val="FFFF00"/>
                          </a:highlight>
                          <a:latin typeface="+mj-ea"/>
                          <a:ea typeface="+mj-ea"/>
                        </a:rPr>
                        <a:t>是</a:t>
                      </a:r>
                      <a:endParaRPr lang="zh-CN" sz="1100" b="0" kern="100" dirty="0">
                        <a:solidFill>
                          <a:schemeClr val="tx1"/>
                        </a:solidFill>
                        <a:effectLst/>
                        <a:highlight>
                          <a:srgbClr val="FFFF00"/>
                        </a:highligh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241251">
                <a:tc>
                  <a:txBody>
                    <a:bodyPr/>
                    <a:lstStyle/>
                    <a:p>
                      <a:pPr algn="ctr"/>
                      <a:r>
                        <a:rPr lang="en-US" sz="1400" kern="0">
                          <a:effectLst/>
                          <a:latin typeface="+mj-ea"/>
                          <a:ea typeface="+mj-ea"/>
                        </a:rPr>
                        <a:t>9</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乌黑</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稍蜷</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沉闷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稍糊</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稍凹</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b="0" kern="0" dirty="0">
                          <a:solidFill>
                            <a:srgbClr val="FF0000"/>
                          </a:solidFill>
                          <a:effectLst/>
                          <a:latin typeface="+mj-ea"/>
                          <a:ea typeface="+mj-ea"/>
                        </a:rPr>
                        <a:t>否</a:t>
                      </a:r>
                      <a:endParaRPr lang="zh-CN" sz="1100" b="0" kern="100" dirty="0">
                        <a:solidFill>
                          <a:srgbClr val="FF0000"/>
                        </a:solidFill>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241251">
                <a:tc>
                  <a:txBody>
                    <a:bodyPr/>
                    <a:lstStyle/>
                    <a:p>
                      <a:pPr algn="ctr"/>
                      <a:r>
                        <a:rPr lang="en-US" sz="1400" kern="0">
                          <a:effectLst/>
                          <a:latin typeface="+mj-ea"/>
                          <a:ea typeface="+mj-ea"/>
                        </a:rPr>
                        <a:t>11</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硬挺</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清脆</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highlight>
                            <a:srgbClr val="FFFF00"/>
                          </a:highlight>
                          <a:latin typeface="+mj-ea"/>
                          <a:ea typeface="+mj-ea"/>
                        </a:rPr>
                        <a:t>否</a:t>
                      </a:r>
                      <a:endParaRPr lang="zh-CN" sz="1100" kern="100" dirty="0">
                        <a:effectLst/>
                        <a:highlight>
                          <a:srgbClr val="FFFF00"/>
                        </a:highligh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r h="241251">
                <a:tc>
                  <a:txBody>
                    <a:bodyPr/>
                    <a:lstStyle/>
                    <a:p>
                      <a:pPr algn="ctr"/>
                      <a:r>
                        <a:rPr lang="en-US" sz="1400" kern="0">
                          <a:effectLst/>
                          <a:latin typeface="+mj-ea"/>
                          <a:ea typeface="+mj-ea"/>
                        </a:rPr>
                        <a:t>12</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浅白</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蜷缩</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浊响</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模糊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平坦</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软粘</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highlight>
                            <a:srgbClr val="FFFF00"/>
                          </a:highlight>
                          <a:latin typeface="+mj-ea"/>
                          <a:ea typeface="+mj-ea"/>
                        </a:rPr>
                        <a:t>否</a:t>
                      </a:r>
                      <a:endParaRPr lang="zh-CN" sz="1100" kern="100" dirty="0">
                        <a:effectLst/>
                        <a:highlight>
                          <a:srgbClr val="FFFF00"/>
                        </a:highligh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6"/>
                  </a:ext>
                </a:extLst>
              </a:tr>
              <a:tr h="241251">
                <a:tc>
                  <a:txBody>
                    <a:bodyPr/>
                    <a:lstStyle/>
                    <a:p>
                      <a:pPr algn="ctr"/>
                      <a:r>
                        <a:rPr lang="en-US" sz="1400" kern="0">
                          <a:effectLst/>
                          <a:latin typeface="+mj-ea"/>
                          <a:ea typeface="+mj-ea"/>
                        </a:rPr>
                        <a:t>13</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青绿</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effectLst/>
                          <a:latin typeface="+mj-ea"/>
                          <a:ea typeface="+mj-ea"/>
                        </a:rPr>
                        <a:t>浊响</a:t>
                      </a:r>
                      <a:endParaRPr lang="zh-CN" sz="1100" kern="100" dirty="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稍糊</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凹陷</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a:effectLst/>
                          <a:latin typeface="+mj-ea"/>
                          <a:ea typeface="+mj-ea"/>
                        </a:rPr>
                        <a:t>硬滑</a:t>
                      </a:r>
                      <a:endParaRPr lang="zh-CN" sz="1100" kern="100">
                        <a:effectLst/>
                        <a:latin typeface="+mj-ea"/>
                        <a:ea typeface="+mj-ea"/>
                        <a:cs typeface="Times New Roman" panose="02020603050405020304" pitchFamily="18" charset="0"/>
                      </a:endParaRPr>
                    </a:p>
                  </a:txBody>
                  <a:tcPr marL="9525" marR="9525" marT="9525" marB="9525" anchor="ctr"/>
                </a:tc>
                <a:tc>
                  <a:txBody>
                    <a:bodyPr/>
                    <a:lstStyle/>
                    <a:p>
                      <a:pPr algn="ctr"/>
                      <a:r>
                        <a:rPr lang="zh-CN" sz="1400" kern="0" dirty="0">
                          <a:solidFill>
                            <a:srgbClr val="FF0000"/>
                          </a:solidFill>
                          <a:effectLst/>
                          <a:latin typeface="+mj-ea"/>
                          <a:ea typeface="+mj-ea"/>
                        </a:rPr>
                        <a:t>否</a:t>
                      </a:r>
                      <a:endParaRPr lang="zh-CN" sz="1100" kern="100" dirty="0">
                        <a:solidFill>
                          <a:srgbClr val="FF0000"/>
                        </a:solidFill>
                        <a:effectLst/>
                        <a:latin typeface="+mj-ea"/>
                        <a:ea typeface="+mj-ea"/>
                        <a:cs typeface="Times New Roman" panose="02020603050405020304" pitchFamily="18" charset="0"/>
                      </a:endParaRPr>
                    </a:p>
                  </a:txBody>
                  <a:tcPr marL="9525" marR="9525" marT="9525" marB="9525" anchor="ctr"/>
                </a:tc>
                <a:extLst>
                  <a:ext uri="{0D108BD9-81ED-4DB2-BD59-A6C34878D82A}">
                    <a16:rowId xmlns:a16="http://schemas.microsoft.com/office/drawing/2014/main" val="10007"/>
                  </a:ext>
                </a:extLst>
              </a:tr>
            </a:tbl>
          </a:graphicData>
        </a:graphic>
      </p:graphicFrame>
      <p:sp>
        <p:nvSpPr>
          <p:cNvPr id="9" name="文本框 8">
            <a:extLst>
              <a:ext uri="{FF2B5EF4-FFF2-40B4-BE49-F238E27FC236}">
                <a16:creationId xmlns:a16="http://schemas.microsoft.com/office/drawing/2014/main" id="{F074125F-F6FB-9E09-1B81-B5D7841A9A15}"/>
              </a:ext>
            </a:extLst>
          </p:cNvPr>
          <p:cNvSpPr txBox="1"/>
          <p:nvPr/>
        </p:nvSpPr>
        <p:spPr>
          <a:xfrm>
            <a:off x="6408470" y="1197325"/>
            <a:ext cx="1140851" cy="553085"/>
          </a:xfrm>
          <a:prstGeom prst="rect">
            <a:avLst/>
          </a:prstGeom>
          <a:noFill/>
        </p:spPr>
        <p:txBody>
          <a:bodyPr wrap="square">
            <a:spAutoFit/>
          </a:bodyPr>
          <a:lstStyle/>
          <a:p>
            <a:pPr>
              <a:lnSpc>
                <a:spcPct val="150000"/>
              </a:lnSpc>
            </a:pPr>
            <a:r>
              <a:rPr lang="zh-CN" altLang="en-US" sz="2000" b="1" i="0" dirty="0">
                <a:effectLst/>
                <a:latin typeface="-apple-system"/>
              </a:rPr>
              <a:t>训练集</a:t>
            </a:r>
          </a:p>
        </p:txBody>
      </p:sp>
      <p:sp>
        <p:nvSpPr>
          <p:cNvPr id="10" name="文本框 9">
            <a:extLst>
              <a:ext uri="{FF2B5EF4-FFF2-40B4-BE49-F238E27FC236}">
                <a16:creationId xmlns:a16="http://schemas.microsoft.com/office/drawing/2014/main" id="{DC52C96D-A660-1946-C49B-A494E3CFDCA8}"/>
              </a:ext>
            </a:extLst>
          </p:cNvPr>
          <p:cNvSpPr txBox="1"/>
          <p:nvPr/>
        </p:nvSpPr>
        <p:spPr>
          <a:xfrm>
            <a:off x="6459270" y="4269621"/>
            <a:ext cx="1140851" cy="553085"/>
          </a:xfrm>
          <a:prstGeom prst="rect">
            <a:avLst/>
          </a:prstGeom>
          <a:noFill/>
        </p:spPr>
        <p:txBody>
          <a:bodyPr wrap="square">
            <a:spAutoFit/>
          </a:bodyPr>
          <a:lstStyle/>
          <a:p>
            <a:pPr>
              <a:lnSpc>
                <a:spcPct val="150000"/>
              </a:lnSpc>
            </a:pPr>
            <a:r>
              <a:rPr lang="zh-CN" altLang="en-US" sz="2000" b="1" i="0" dirty="0">
                <a:effectLst/>
                <a:latin typeface="-apple-system"/>
              </a:rPr>
              <a:t>验证集</a:t>
            </a:r>
          </a:p>
        </p:txBody>
      </p:sp>
      <p:sp>
        <p:nvSpPr>
          <p:cNvPr id="13" name="文本框 12">
            <a:extLst>
              <a:ext uri="{FF2B5EF4-FFF2-40B4-BE49-F238E27FC236}">
                <a16:creationId xmlns:a16="http://schemas.microsoft.com/office/drawing/2014/main" id="{86939C33-9A90-502F-F00B-F9E0452337B5}"/>
              </a:ext>
            </a:extLst>
          </p:cNvPr>
          <p:cNvSpPr txBox="1"/>
          <p:nvPr/>
        </p:nvSpPr>
        <p:spPr>
          <a:xfrm>
            <a:off x="226386" y="5405120"/>
            <a:ext cx="1552028" cy="850939"/>
          </a:xfrm>
          <a:prstGeom prst="rect">
            <a:avLst/>
          </a:prstGeom>
          <a:noFill/>
        </p:spPr>
        <p:txBody>
          <a:bodyPr wrap="none" rtlCol="0">
            <a:spAutoFit/>
          </a:bodyPr>
          <a:lstStyle/>
          <a:p>
            <a:pPr>
              <a:lnSpc>
                <a:spcPct val="130000"/>
              </a:lnSpc>
            </a:pPr>
            <a:r>
              <a:rPr lang="zh-CN" altLang="en-US" sz="2000" b="1" dirty="0"/>
              <a:t>剪枝后精度</a:t>
            </a:r>
            <a:r>
              <a:rPr lang="en-US" altLang="zh-CN" sz="2000" b="1" dirty="0"/>
              <a:t>:</a:t>
            </a:r>
          </a:p>
          <a:p>
            <a:pPr>
              <a:lnSpc>
                <a:spcPct val="130000"/>
              </a:lnSpc>
            </a:pPr>
            <a:r>
              <a:rPr lang="en-US" altLang="zh-CN" sz="2000" b="1" dirty="0"/>
              <a:t>4/7=</a:t>
            </a:r>
            <a:r>
              <a:rPr lang="en-US" altLang="zh-CN" sz="2000" dirty="0">
                <a:solidFill>
                  <a:srgbClr val="FF0000"/>
                </a:solidFill>
              </a:rPr>
              <a:t> 57.1</a:t>
            </a:r>
            <a:r>
              <a:rPr lang="zh-CN" altLang="en-US" sz="2000" dirty="0">
                <a:solidFill>
                  <a:srgbClr val="FF0000"/>
                </a:solidFill>
              </a:rPr>
              <a:t>%</a:t>
            </a:r>
            <a:endParaRPr lang="zh-CN" altLang="en-US" sz="2000" b="1" dirty="0"/>
          </a:p>
        </p:txBody>
      </p:sp>
      <p:sp>
        <p:nvSpPr>
          <p:cNvPr id="2" name="文本框 1">
            <a:extLst>
              <a:ext uri="{FF2B5EF4-FFF2-40B4-BE49-F238E27FC236}">
                <a16:creationId xmlns:a16="http://schemas.microsoft.com/office/drawing/2014/main" id="{04D60968-FA65-D022-B264-015877813C87}"/>
              </a:ext>
            </a:extLst>
          </p:cNvPr>
          <p:cNvSpPr txBox="1"/>
          <p:nvPr/>
        </p:nvSpPr>
        <p:spPr>
          <a:xfrm>
            <a:off x="3042373" y="5782164"/>
            <a:ext cx="831110" cy="461665"/>
          </a:xfrm>
          <a:prstGeom prst="rect">
            <a:avLst/>
          </a:prstGeom>
          <a:noFill/>
        </p:spPr>
        <p:txBody>
          <a:bodyPr wrap="square" rtlCol="0">
            <a:spAutoFit/>
          </a:bodyPr>
          <a:lstStyle/>
          <a:p>
            <a:r>
              <a:rPr lang="zh-CN" altLang="en-US" dirty="0">
                <a:solidFill>
                  <a:srgbClr val="0066CC"/>
                </a:solidFill>
              </a:rPr>
              <a:t>好瓜</a:t>
            </a:r>
          </a:p>
        </p:txBody>
      </p:sp>
    </p:spTree>
    <p:extLst>
      <p:ext uri="{BB962C8B-B14F-4D97-AF65-F5344CB8AC3E}">
        <p14:creationId xmlns:p14="http://schemas.microsoft.com/office/powerpoint/2010/main" val="2526302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mj-ea"/>
                <a:ea typeface="+mj-ea"/>
              </a:rPr>
              <a:t>C4.5</a:t>
            </a:r>
            <a:r>
              <a:rPr lang="zh-CN" altLang="en-US" b="1" dirty="0">
                <a:latin typeface="+mj-ea"/>
                <a:ea typeface="+mj-ea"/>
              </a:rPr>
              <a:t>算法的缺点</a:t>
            </a:r>
          </a:p>
          <a:p>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4.C4.5</a:t>
            </a:r>
            <a:r>
              <a:rPr lang="zh-CN" altLang="en-US" dirty="0">
                <a:solidFill>
                  <a:schemeClr val="tx1"/>
                </a:solidFill>
              </a:rPr>
              <a:t>算法</a:t>
            </a:r>
          </a:p>
        </p:txBody>
      </p:sp>
      <p:sp>
        <p:nvSpPr>
          <p:cNvPr id="8" name="文本框 7"/>
          <p:cNvSpPr txBox="1"/>
          <p:nvPr/>
        </p:nvSpPr>
        <p:spPr>
          <a:xfrm>
            <a:off x="640521" y="1557053"/>
            <a:ext cx="10328046" cy="5036185"/>
          </a:xfrm>
          <a:prstGeom prst="rect">
            <a:avLst/>
          </a:prstGeom>
          <a:noFill/>
        </p:spPr>
        <p:txBody>
          <a:bodyPr wrap="square">
            <a:spAutoFit/>
          </a:bodyPr>
          <a:lstStyle/>
          <a:p>
            <a:pPr>
              <a:lnSpc>
                <a:spcPct val="150000"/>
              </a:lnSpc>
            </a:pPr>
            <a:endParaRPr lang="zh-CN" altLang="zh-CN"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a:lnSpc>
                <a:spcPct val="150000"/>
              </a:lnSpc>
              <a:spcAft>
                <a:spcPts val="1000"/>
              </a:spcAft>
              <a:buFont typeface="Wingdings" panose="05000000000000000000" charset="0"/>
              <a:buChar char=""/>
            </a:pP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剪枝策略可以再优化；</a:t>
            </a:r>
          </a:p>
          <a:p>
            <a:pPr marL="342900" lvl="0" indent="-342900" algn="l">
              <a:lnSpc>
                <a:spcPct val="150000"/>
              </a:lnSpc>
              <a:spcAft>
                <a:spcPts val="1000"/>
              </a:spcAft>
              <a:buFont typeface="Wingdings" panose="05000000000000000000" charset="0"/>
              <a:buChar char=""/>
            </a:pPr>
            <a:r>
              <a:rPr lang="en-US"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C4.5 </a:t>
            </a: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用的是多叉树，用二叉树效率更高；</a:t>
            </a:r>
          </a:p>
          <a:p>
            <a:pPr marL="342900" lvl="0" indent="-342900" algn="l">
              <a:lnSpc>
                <a:spcPct val="150000"/>
              </a:lnSpc>
              <a:spcAft>
                <a:spcPts val="1000"/>
              </a:spcAft>
              <a:buFont typeface="Wingdings" panose="05000000000000000000" charset="0"/>
              <a:buChar char=""/>
            </a:pPr>
            <a:r>
              <a:rPr lang="en-US"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C4.5 </a:t>
            </a: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只能用于分类；</a:t>
            </a:r>
          </a:p>
          <a:p>
            <a:pPr marL="342900" lvl="0" indent="-342900" algn="l">
              <a:lnSpc>
                <a:spcPct val="150000"/>
              </a:lnSpc>
              <a:spcAft>
                <a:spcPts val="1000"/>
              </a:spcAft>
              <a:buFont typeface="Wingdings" panose="05000000000000000000" charset="0"/>
              <a:buChar char=""/>
            </a:pPr>
            <a:r>
              <a:rPr lang="en-US"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C4.5 </a:t>
            </a: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使用的熵模型拥有大量耗时的对数运算，连续值还有排序运算；</a:t>
            </a:r>
          </a:p>
          <a:p>
            <a:pPr marL="342900" lvl="0" indent="-342900" algn="l">
              <a:lnSpc>
                <a:spcPct val="150000"/>
              </a:lnSpc>
              <a:spcAft>
                <a:spcPts val="1000"/>
              </a:spcAft>
              <a:buFont typeface="Wingdings" panose="05000000000000000000" charset="0"/>
              <a:buChar char=""/>
            </a:pPr>
            <a:r>
              <a:rPr lang="en-US"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C4.5 </a:t>
            </a:r>
            <a:r>
              <a:rPr lang="zh-CN" altLang="zh-CN" sz="2400" kern="100" dirty="0">
                <a:effectLst/>
                <a:latin typeface="微软雅黑" panose="020B0503020204020204" pitchFamily="34" charset="-122"/>
                <a:ea typeface="微软雅黑" panose="020B0503020204020204" pitchFamily="34" charset="-122"/>
                <a:cs typeface="微软雅黑" panose="020B0503020204020204" pitchFamily="34" charset="-122"/>
              </a:rPr>
              <a:t>在构造树的过程中，对数值属性值需要按照其大小进行排序，从中选择一个分割点，所以只适合于能够驻留于内存的数据集，当训练集大得无法在内存容纳时，程序无法运行。</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759075" y="5114290"/>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4" name="TextBox 6"/>
          <p:cNvSpPr txBox="1">
            <a:spLocks noChangeArrowheads="1"/>
          </p:cNvSpPr>
          <p:nvPr/>
        </p:nvSpPr>
        <p:spPr bwMode="auto">
          <a:xfrm>
            <a:off x="3029495" y="187309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决策树原理</a:t>
            </a:r>
          </a:p>
        </p:txBody>
      </p:sp>
      <p:sp>
        <p:nvSpPr>
          <p:cNvPr id="47" name="TextBox 10"/>
          <p:cNvSpPr txBox="1">
            <a:spLocks noChangeArrowheads="1"/>
          </p:cNvSpPr>
          <p:nvPr/>
        </p:nvSpPr>
        <p:spPr bwMode="auto">
          <a:xfrm>
            <a:off x="3002508" y="274985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02    CLS</a:t>
            </a:r>
            <a:r>
              <a:rPr lang="zh-CN" altLang="en-US" sz="3600" dirty="0">
                <a:solidFill>
                  <a:schemeClr val="tx1"/>
                </a:solidFill>
                <a:latin typeface="Impact" panose="020B0806030902050204" pitchFamily="34" charset="0"/>
                <a:ea typeface="微软雅黑" panose="020B0503020204020204" pitchFamily="34" charset="-122"/>
              </a:rPr>
              <a:t>算法</a:t>
            </a:r>
          </a:p>
        </p:txBody>
      </p:sp>
      <p:sp>
        <p:nvSpPr>
          <p:cNvPr id="48" name="TextBox 11"/>
          <p:cNvSpPr txBox="1">
            <a:spLocks noChangeArrowheads="1"/>
          </p:cNvSpPr>
          <p:nvPr/>
        </p:nvSpPr>
        <p:spPr bwMode="auto">
          <a:xfrm>
            <a:off x="3002507" y="356503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03    </a:t>
            </a:r>
            <a:r>
              <a:rPr lang="en-US" altLang="zh-CN" sz="3600" dirty="0">
                <a:solidFill>
                  <a:schemeClr val="tx1"/>
                </a:solidFill>
                <a:latin typeface="Impact" panose="020B0806030902050204" pitchFamily="34" charset="0"/>
                <a:ea typeface="微软雅黑" panose="020B0503020204020204" pitchFamily="34" charset="-122"/>
                <a:sym typeface="+mn-ea"/>
              </a:rPr>
              <a:t>ID3</a:t>
            </a:r>
            <a:r>
              <a:rPr lang="zh-CN" altLang="en-US" sz="3600" dirty="0">
                <a:solidFill>
                  <a:schemeClr val="tx1"/>
                </a:solidFill>
                <a:latin typeface="Impact" panose="020B0806030902050204" pitchFamily="34" charset="0"/>
                <a:ea typeface="微软雅黑" panose="020B0503020204020204" pitchFamily="34" charset="-122"/>
                <a:sym typeface="+mn-ea"/>
              </a:rPr>
              <a:t>算法</a:t>
            </a:r>
          </a:p>
        </p:txBody>
      </p:sp>
      <p:sp>
        <p:nvSpPr>
          <p:cNvPr id="51" name="TextBox 10"/>
          <p:cNvSpPr txBox="1">
            <a:spLocks noChangeArrowheads="1"/>
          </p:cNvSpPr>
          <p:nvPr/>
        </p:nvSpPr>
        <p:spPr bwMode="auto">
          <a:xfrm>
            <a:off x="3029495" y="438021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04    </a:t>
            </a:r>
            <a:r>
              <a:rPr lang="en-US" altLang="zh-CN" sz="3600" dirty="0">
                <a:solidFill>
                  <a:schemeClr val="tx1"/>
                </a:solidFill>
                <a:latin typeface="Impact" panose="020B0806030902050204" pitchFamily="34" charset="0"/>
                <a:ea typeface="微软雅黑" panose="020B0503020204020204" pitchFamily="34" charset="-122"/>
                <a:sym typeface="+mn-ea"/>
              </a:rPr>
              <a:t>C4.5</a:t>
            </a:r>
            <a:r>
              <a:rPr lang="zh-CN" altLang="en-US" sz="3600" dirty="0">
                <a:solidFill>
                  <a:schemeClr val="tx1"/>
                </a:solidFill>
                <a:latin typeface="Impact" panose="020B0806030902050204" pitchFamily="34" charset="0"/>
                <a:ea typeface="微软雅黑" panose="020B0503020204020204" pitchFamily="34" charset="-122"/>
                <a:sym typeface="+mn-ea"/>
              </a:rPr>
              <a:t>算法</a:t>
            </a:r>
          </a:p>
        </p:txBody>
      </p:sp>
      <p:sp>
        <p:nvSpPr>
          <p:cNvPr id="2" name="TextBox 10"/>
          <p:cNvSpPr txBox="1">
            <a:spLocks noChangeArrowheads="1"/>
          </p:cNvSpPr>
          <p:nvPr/>
        </p:nvSpPr>
        <p:spPr bwMode="auto">
          <a:xfrm>
            <a:off x="3002190" y="519491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05    CART</a:t>
            </a:r>
            <a:r>
              <a:rPr lang="zh-CN" altLang="en-US" sz="3600" dirty="0">
                <a:solidFill>
                  <a:schemeClr val="bg1"/>
                </a:solidFill>
                <a:latin typeface="Impact" panose="020B0806030902050204" pitchFamily="34" charset="0"/>
                <a:ea typeface="微软雅黑" panose="020B0503020204020204" pitchFamily="34" charset="-122"/>
              </a:rPr>
              <a:t>算法</a:t>
            </a:r>
          </a:p>
        </p:txBody>
      </p:sp>
      <p:sp>
        <p:nvSpPr>
          <p:cNvPr id="6"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p>
        </p:txBody>
      </p:sp>
    </p:spTree>
  </p:cSld>
  <p:clrMapOvr>
    <a:masterClrMapping/>
  </p:clrMapOvr>
  <p:transition advTm="8005"/>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CART算法</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p>
        </p:txBody>
      </p:sp>
      <p:sp>
        <p:nvSpPr>
          <p:cNvPr id="6" name="文本框 17"/>
          <p:cNvSpPr txBox="1"/>
          <p:nvPr/>
        </p:nvSpPr>
        <p:spPr>
          <a:xfrm>
            <a:off x="1394515" y="2182056"/>
            <a:ext cx="9671050" cy="3323590"/>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50000"/>
              </a:lnSpc>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Classification and Regression Tree (CART)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是决策树的一种。</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用</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基尼指数</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来选择属性（分类），或用</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均方差</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来选择属性（回归）。</a:t>
            </a: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顾名思义，</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CART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算法既可以用于创建分类树，也可以用于创建回归树，两者在构建的过程中稍有差异。</a:t>
            </a: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如果目标变量是离散的，称为分类树。</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如果目标变量是连续的，称为回归树。</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688" y="1325881"/>
            <a:ext cx="11523662" cy="598468"/>
          </a:xfrm>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基尼指数</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r>
              <a:rPr lang="en-US" altLang="zh-CN" dirty="0">
                <a:solidFill>
                  <a:schemeClr val="tx1"/>
                </a:solidFill>
              </a:rPr>
              <a:t>-</a:t>
            </a:r>
            <a:r>
              <a:rPr lang="zh-CN" altLang="en-US" dirty="0">
                <a:solidFill>
                  <a:schemeClr val="tx1"/>
                </a:solidFill>
              </a:rPr>
              <a:t>分类树算法</a:t>
            </a:r>
          </a:p>
        </p:txBody>
      </p:sp>
      <mc:AlternateContent xmlns:mc="http://schemas.openxmlformats.org/markup-compatibility/2006" xmlns:a14="http://schemas.microsoft.com/office/drawing/2010/main">
        <mc:Choice Requires="a14">
          <p:sp>
            <p:nvSpPr>
              <p:cNvPr id="31" name="文本框 30"/>
              <p:cNvSpPr txBox="1"/>
              <p:nvPr/>
            </p:nvSpPr>
            <p:spPr>
              <a:xfrm>
                <a:off x="3868424" y="2552815"/>
                <a:ext cx="4633000"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𝐺𝑖𝑛𝑖</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𝑝</m:t>
                          </m:r>
                        </m:e>
                      </m:d>
                      <m:r>
                        <a:rPr lang="en-US" altLang="zh-CN" sz="2000" b="0" i="1" smtClean="0">
                          <a:latin typeface="Cambria Math" panose="02040503050406030204" pitchFamily="18" charset="0"/>
                          <a:ea typeface="微软雅黑" panose="020B0503020204020204" pitchFamily="34" charset="-122"/>
                        </a:rPr>
                        <m:t>=</m:t>
                      </m:r>
                      <m:nary>
                        <m:naryPr>
                          <m:chr m:val="∑"/>
                          <m:ctrlPr>
                            <a:rPr lang="en-US" altLang="zh-CN" sz="2000" b="0" i="1" smtClean="0">
                              <a:latin typeface="Cambria Math" panose="02040503050406030204" pitchFamily="18" charset="0"/>
                              <a:ea typeface="微软雅黑" panose="020B0503020204020204" pitchFamily="34" charset="-122"/>
                            </a:rPr>
                          </m:ctrlPr>
                        </m:naryPr>
                        <m:sub>
                          <m:r>
                            <m:rPr>
                              <m:brk m:alnAt="23"/>
                            </m:rPr>
                            <a:rPr lang="en-US" altLang="zh-CN" sz="2000" b="0" i="1" smtClean="0">
                              <a:latin typeface="Cambria Math" panose="02040503050406030204" pitchFamily="18" charset="0"/>
                              <a:ea typeface="微软雅黑" panose="020B0503020204020204" pitchFamily="34" charset="-122"/>
                            </a:rPr>
                            <m:t>𝑘</m:t>
                          </m:r>
                          <m:r>
                            <a:rPr lang="en-US" altLang="zh-CN" sz="2000" b="0" i="1" smtClean="0">
                              <a:latin typeface="Cambria Math" panose="02040503050406030204" pitchFamily="18" charset="0"/>
                              <a:ea typeface="微软雅黑" panose="020B0503020204020204" pitchFamily="34" charset="-122"/>
                            </a:rPr>
                            <m:t>=1</m:t>
                          </m:r>
                        </m:sub>
                        <m:sup>
                          <m:r>
                            <a:rPr lang="en-US" altLang="zh-CN" sz="2000" b="0" i="1" smtClean="0">
                              <a:latin typeface="Cambria Math" panose="02040503050406030204" pitchFamily="18" charset="0"/>
                              <a:ea typeface="微软雅黑" panose="020B0503020204020204" pitchFamily="34" charset="-122"/>
                            </a:rPr>
                            <m:t>𝐾</m:t>
                          </m:r>
                        </m:sup>
                        <m:e>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𝑝</m:t>
                              </m:r>
                            </m:e>
                            <m:sub>
                              <m:r>
                                <a:rPr lang="en-US" altLang="zh-CN" sz="2000" b="0" i="1" smtClean="0">
                                  <a:latin typeface="Cambria Math" panose="02040503050406030204" pitchFamily="18" charset="0"/>
                                  <a:ea typeface="微软雅黑" panose="020B0503020204020204" pitchFamily="34" charset="-122"/>
                                </a:rPr>
                                <m:t>𝑘</m:t>
                              </m:r>
                            </m:sub>
                          </m:sSub>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1−</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𝑘</m:t>
                                  </m:r>
                                </m:sub>
                              </m:sSub>
                            </m:e>
                          </m:d>
                        </m:e>
                      </m:nary>
                      <m:r>
                        <a:rPr lang="en-US" altLang="zh-CN" sz="2000" b="0" i="1" smtClean="0">
                          <a:latin typeface="Cambria Math" panose="02040503050406030204" pitchFamily="18" charset="0"/>
                          <a:ea typeface="微软雅黑" panose="020B0503020204020204" pitchFamily="34" charset="-122"/>
                        </a:rPr>
                        <m:t>=1−</m:t>
                      </m:r>
                      <m:nary>
                        <m:naryPr>
                          <m:chr m:val="∑"/>
                          <m:ctrlPr>
                            <a:rPr lang="en-US" altLang="zh-CN" sz="2000" i="1" smtClean="0">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𝐾</m:t>
                          </m:r>
                        </m:sup>
                        <m:e>
                          <m:sSup>
                            <m:sSupPr>
                              <m:ctrlPr>
                                <a:rPr lang="en-US" altLang="zh-CN" sz="2000" i="1" smtClean="0">
                                  <a:latin typeface="Cambria Math" panose="02040503050406030204" pitchFamily="18" charset="0"/>
                                </a:rPr>
                              </m:ctrlPr>
                            </m:sSupPr>
                            <m:e>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up>
                                  <m:r>
                                    <a:rPr lang="en-US" altLang="zh-CN" sz="2000" b="0" i="1" smtClean="0">
                                      <a:latin typeface="Cambria Math" panose="02040503050406030204" pitchFamily="18" charset="0"/>
                                    </a:rPr>
                                    <m:t>2</m:t>
                                  </m:r>
                                </m:sup>
                              </m:sSubSup>
                            </m:e>
                            <m:sup/>
                          </m:sSup>
                        </m:e>
                      </m:nary>
                    </m:oMath>
                  </m:oMathPara>
                </a14:m>
                <a:endParaRPr lang="zh-CN" altLang="en-US" sz="2000" dirty="0">
                  <a:ea typeface="微软雅黑" panose="020B0503020204020204" pitchFamily="34" charset="-122"/>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3868424" y="2552815"/>
                <a:ext cx="4633000" cy="865493"/>
              </a:xfrm>
              <a:prstGeom prst="rect">
                <a:avLst/>
              </a:prstGeom>
              <a:blipFill>
                <a:blip r:embed="rId3"/>
                <a:stretch>
                  <a:fillRect/>
                </a:stretch>
              </a:blipFill>
            </p:spPr>
            <p:txBody>
              <a:bodyPr/>
              <a:lstStyle/>
              <a:p>
                <a:r>
                  <a:rPr lang="zh-CN" altLang="en-US">
                    <a:noFill/>
                  </a:rPr>
                  <a:t> </a:t>
                </a:r>
              </a:p>
            </p:txBody>
          </p:sp>
        </mc:Fallback>
      </mc:AlternateContent>
      <p:sp>
        <p:nvSpPr>
          <p:cNvPr id="43" name="文本框 42"/>
          <p:cNvSpPr txBox="1"/>
          <p:nvPr/>
        </p:nvSpPr>
        <p:spPr>
          <a:xfrm>
            <a:off x="2416179" y="1396282"/>
            <a:ext cx="6096784" cy="460375"/>
          </a:xfrm>
          <a:prstGeom prst="rect">
            <a:avLst/>
          </a:prstGeom>
          <a:noFill/>
        </p:spPr>
        <p:txBody>
          <a:bodyPr wrap="square">
            <a:spAutoFit/>
          </a:bodyPr>
          <a:lstStyle/>
          <a:p>
            <a:r>
              <a:rPr lang="en-US" altLang="zh-CN" sz="2400" dirty="0">
                <a:latin typeface="Times New Roman" panose="02020603050405020304" pitchFamily="18" charset="0"/>
                <a:ea typeface="思源黑体 CN Medium" panose="020B06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分类时用</a:t>
            </a:r>
            <a:r>
              <a:rPr lang="zh-CN" altLang="en-US" sz="2400" dirty="0">
                <a:solidFill>
                  <a:srgbClr val="FF0000"/>
                </a:solidFill>
                <a:latin typeface="Times New Roman" panose="02020603050405020304" pitchFamily="18" charset="0"/>
                <a:ea typeface="思源黑体 CN Medium" panose="020B0600000000000000" pitchFamily="34" charset="-122"/>
                <a:cs typeface="Times New Roman" panose="02020603050405020304" pitchFamily="18" charset="0"/>
              </a:rPr>
              <a:t>基尼指数</a:t>
            </a: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来选择属性</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36EABA3-CBCA-26B5-D2AD-3E3FF6FE459D}"/>
                  </a:ext>
                </a:extLst>
              </p:cNvPr>
              <p:cNvSpPr txBox="1"/>
              <p:nvPr/>
            </p:nvSpPr>
            <p:spPr>
              <a:xfrm>
                <a:off x="668338" y="2067867"/>
                <a:ext cx="11011992" cy="401457"/>
              </a:xfrm>
              <a:prstGeom prst="rect">
                <a:avLst/>
              </a:prstGeom>
              <a:noFill/>
            </p:spPr>
            <p:txBody>
              <a:bodyPr wrap="square">
                <a:spAutoFit/>
              </a:bodyPr>
              <a:lstStyle/>
              <a:p>
                <a14:m>
                  <m:oMath xmlns:m="http://schemas.openxmlformats.org/officeDocument/2006/math">
                    <m:r>
                      <a:rPr lang="zh-CN" altLang="en-US" sz="2000" b="0" i="1" smtClean="0">
                        <a:solidFill>
                          <a:schemeClr val="tx1"/>
                        </a:solidFill>
                        <a:latin typeface="Cambria Math" panose="02040503050406030204" pitchFamily="18" charset="0"/>
                        <a:ea typeface="+mj-ea"/>
                      </a:rPr>
                      <m:t>分类</m:t>
                    </m:r>
                  </m:oMath>
                </a14:m>
                <a:r>
                  <a:rPr lang="zh-CN" altLang="en-US" sz="2000" dirty="0"/>
                  <a:t>问题中</a:t>
                </a:r>
                <a:r>
                  <a:rPr lang="en-US" altLang="zh-CN" sz="2000" dirty="0"/>
                  <a:t>,</a:t>
                </a:r>
                <a:r>
                  <a:rPr lang="zh-CN" altLang="en-US" sz="2000" dirty="0"/>
                  <a:t>假设有</a:t>
                </a:r>
                <a14:m>
                  <m:oMath xmlns:m="http://schemas.openxmlformats.org/officeDocument/2006/math">
                    <m:r>
                      <a:rPr lang="en-US" altLang="zh-CN" sz="2000" b="0" i="1" smtClean="0">
                        <a:latin typeface="Cambria Math" panose="02040503050406030204" pitchFamily="18" charset="0"/>
                      </a:rPr>
                      <m:t>𝐾</m:t>
                    </m:r>
                    <m:r>
                      <a:rPr lang="zh-CN" altLang="en-US" sz="2000" i="1">
                        <a:latin typeface="Cambria Math" panose="02040503050406030204" pitchFamily="18" charset="0"/>
                      </a:rPr>
                      <m:t>个</m:t>
                    </m:r>
                  </m:oMath>
                </a14:m>
                <a:r>
                  <a:rPr lang="zh-CN" altLang="en-US" sz="2000" dirty="0"/>
                  <a:t>类</a:t>
                </a:r>
                <a:r>
                  <a:rPr lang="en-US" altLang="zh-CN" sz="2000" dirty="0"/>
                  <a:t>,</a:t>
                </a:r>
                <a:r>
                  <a:rPr lang="zh-CN" altLang="en-US" sz="2000" dirty="0"/>
                  <a:t>样本点属于第</a:t>
                </a:r>
                <a14:m>
                  <m:oMath xmlns:m="http://schemas.openxmlformats.org/officeDocument/2006/math">
                    <m:r>
                      <a:rPr lang="en-US" altLang="zh-CN" sz="2000" b="0" i="1" smtClean="0">
                        <a:latin typeface="Cambria Math" panose="02040503050406030204" pitchFamily="18" charset="0"/>
                      </a:rPr>
                      <m:t>𝑘</m:t>
                    </m:r>
                  </m:oMath>
                </a14:m>
                <a:r>
                  <a:rPr lang="zh-CN" altLang="en-US" sz="2000" dirty="0"/>
                  <a:t>类的概率为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𝑘</m:t>
                        </m:r>
                      </m:sub>
                    </m:sSub>
                  </m:oMath>
                </a14:m>
                <a:r>
                  <a:rPr lang="en-US" altLang="zh-CN" sz="2000" dirty="0"/>
                  <a:t>,</a:t>
                </a:r>
                <a:r>
                  <a:rPr lang="zh-CN" altLang="en-US" sz="2000" dirty="0"/>
                  <a:t>则概率分布的基尼指数定义为</a:t>
                </a:r>
              </a:p>
            </p:txBody>
          </p:sp>
        </mc:Choice>
        <mc:Fallback xmlns="">
          <p:sp>
            <p:nvSpPr>
              <p:cNvPr id="6" name="文本框 5">
                <a:extLst>
                  <a:ext uri="{FF2B5EF4-FFF2-40B4-BE49-F238E27FC236}">
                    <a16:creationId xmlns:a16="http://schemas.microsoft.com/office/drawing/2014/main" id="{736EABA3-CBCA-26B5-D2AD-3E3FF6FE459D}"/>
                  </a:ext>
                </a:extLst>
              </p:cNvPr>
              <p:cNvSpPr txBox="1">
                <a:spLocks noRot="1" noChangeAspect="1" noMove="1" noResize="1" noEditPoints="1" noAdjustHandles="1" noChangeArrowheads="1" noChangeShapeType="1" noTextEdit="1"/>
              </p:cNvSpPr>
              <p:nvPr/>
            </p:nvSpPr>
            <p:spPr>
              <a:xfrm>
                <a:off x="668338" y="2067867"/>
                <a:ext cx="11011992" cy="401457"/>
              </a:xfrm>
              <a:prstGeom prst="rect">
                <a:avLst/>
              </a:prstGeom>
              <a:blipFill>
                <a:blip r:embed="rId4"/>
                <a:stretch>
                  <a:fillRect l="-332"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ACA87A3-3ADF-5E7F-7258-C5040F9764FA}"/>
                  </a:ext>
                </a:extLst>
              </p:cNvPr>
              <p:cNvSpPr txBox="1"/>
              <p:nvPr/>
            </p:nvSpPr>
            <p:spPr>
              <a:xfrm>
                <a:off x="668338" y="4579062"/>
                <a:ext cx="4031360" cy="400110"/>
              </a:xfrm>
              <a:prstGeom prst="rect">
                <a:avLst/>
              </a:prstGeom>
              <a:noFill/>
            </p:spPr>
            <p:txBody>
              <a:bodyPr wrap="none" rtlCol="0">
                <a:spAutoFit/>
              </a:bodyPr>
              <a:lstStyle/>
              <a:p>
                <a:r>
                  <a:rPr lang="zh-CN" altLang="en-US" sz="2000" dirty="0"/>
                  <a:t>对于给定样本集合</a:t>
                </a:r>
                <a14:m>
                  <m:oMath xmlns:m="http://schemas.openxmlformats.org/officeDocument/2006/math">
                    <m:r>
                      <a:rPr lang="en-US" altLang="zh-CN" sz="2000" b="0" i="1" smtClean="0">
                        <a:solidFill>
                          <a:schemeClr val="tx1"/>
                        </a:solidFill>
                        <a:latin typeface="Cambria Math" panose="02040503050406030204" pitchFamily="18" charset="0"/>
                        <a:ea typeface="+mj-ea"/>
                      </a:rPr>
                      <m:t>𝐷</m:t>
                    </m:r>
                  </m:oMath>
                </a14:m>
                <a:r>
                  <a:rPr lang="en-US" altLang="zh-CN" sz="2000" dirty="0"/>
                  <a:t>,</a:t>
                </a:r>
                <a:r>
                  <a:rPr lang="zh-CN" altLang="en-US" sz="2000" dirty="0"/>
                  <a:t>其基尼指数为</a:t>
                </a:r>
              </a:p>
            </p:txBody>
          </p:sp>
        </mc:Choice>
        <mc:Fallback xmlns="">
          <p:sp>
            <p:nvSpPr>
              <p:cNvPr id="7" name="文本框 6">
                <a:extLst>
                  <a:ext uri="{FF2B5EF4-FFF2-40B4-BE49-F238E27FC236}">
                    <a16:creationId xmlns:a16="http://schemas.microsoft.com/office/drawing/2014/main" id="{CACA87A3-3ADF-5E7F-7258-C5040F9764FA}"/>
                  </a:ext>
                </a:extLst>
              </p:cNvPr>
              <p:cNvSpPr txBox="1">
                <a:spLocks noRot="1" noChangeAspect="1" noMove="1" noResize="1" noEditPoints="1" noAdjustHandles="1" noChangeArrowheads="1" noChangeShapeType="1" noTextEdit="1"/>
              </p:cNvSpPr>
              <p:nvPr/>
            </p:nvSpPr>
            <p:spPr>
              <a:xfrm>
                <a:off x="668338" y="4579062"/>
                <a:ext cx="4031360" cy="400110"/>
              </a:xfrm>
              <a:prstGeom prst="rect">
                <a:avLst/>
              </a:prstGeom>
              <a:blipFill>
                <a:blip r:embed="rId5"/>
                <a:stretch>
                  <a:fillRect l="-1664" t="-7576" r="-1059"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BB42CD1-7669-400C-4770-419A77AB2D72}"/>
                  </a:ext>
                </a:extLst>
              </p:cNvPr>
              <p:cNvSpPr txBox="1"/>
              <p:nvPr/>
            </p:nvSpPr>
            <p:spPr>
              <a:xfrm>
                <a:off x="4034404" y="5091322"/>
                <a:ext cx="2860334"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𝐺𝑖𝑛𝑖</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𝐷</m:t>
                          </m:r>
                        </m:e>
                      </m:d>
                      <m:r>
                        <a:rPr lang="en-US" altLang="zh-CN" sz="2000" b="0" i="1" smtClean="0">
                          <a:latin typeface="Cambria Math" panose="02040503050406030204" pitchFamily="18" charset="0"/>
                          <a:ea typeface="微软雅黑" panose="020B0503020204020204" pitchFamily="34" charset="-122"/>
                        </a:rPr>
                        <m:t>=1−</m:t>
                      </m:r>
                      <m:nary>
                        <m:naryPr>
                          <m:chr m:val="∑"/>
                          <m:ctrlPr>
                            <a:rPr lang="en-US" altLang="zh-CN" sz="2000" i="1" smtClean="0">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𝐾</m:t>
                          </m:r>
                        </m:sup>
                        <m:e>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den>
                              </m:f>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2</m:t>
                              </m:r>
                            </m:sup>
                          </m:sSup>
                        </m:e>
                      </m:nary>
                    </m:oMath>
                  </m:oMathPara>
                </a14:m>
                <a:endParaRPr lang="zh-CN" altLang="en-US" sz="2000" dirty="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0BB42CD1-7669-400C-4770-419A77AB2D72}"/>
                  </a:ext>
                </a:extLst>
              </p:cNvPr>
              <p:cNvSpPr txBox="1">
                <a:spLocks noRot="1" noChangeAspect="1" noMove="1" noResize="1" noEditPoints="1" noAdjustHandles="1" noChangeArrowheads="1" noChangeShapeType="1" noTextEdit="1"/>
              </p:cNvSpPr>
              <p:nvPr/>
            </p:nvSpPr>
            <p:spPr>
              <a:xfrm>
                <a:off x="4034404" y="5091322"/>
                <a:ext cx="2860334" cy="86549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D664522-B290-05A8-CD5A-0E6298DE29BB}"/>
                  </a:ext>
                </a:extLst>
              </p:cNvPr>
              <p:cNvSpPr txBox="1"/>
              <p:nvPr/>
            </p:nvSpPr>
            <p:spPr>
              <a:xfrm>
                <a:off x="668338" y="3569609"/>
                <a:ext cx="8694944" cy="400110"/>
              </a:xfrm>
              <a:prstGeom prst="rect">
                <a:avLst/>
              </a:prstGeom>
              <a:noFill/>
            </p:spPr>
            <p:txBody>
              <a:bodyPr wrap="none" rtlCol="0">
                <a:spAutoFit/>
              </a:bodyPr>
              <a:lstStyle/>
              <a:p>
                <a:r>
                  <a:rPr lang="zh-CN" altLang="en-US" sz="2000" dirty="0"/>
                  <a:t>对于二分类问题</a:t>
                </a:r>
                <a:r>
                  <a:rPr lang="en-US" altLang="zh-CN" sz="2000" dirty="0"/>
                  <a:t>,</a:t>
                </a:r>
                <a:r>
                  <a:rPr lang="zh-CN" altLang="en-US" sz="2000" dirty="0"/>
                  <a:t>若样本点属于第</a:t>
                </a:r>
                <a:r>
                  <a:rPr lang="en-US" altLang="zh-CN" sz="2000" dirty="0"/>
                  <a:t>1</a:t>
                </a:r>
                <a:r>
                  <a:rPr lang="zh-CN" altLang="en-US" sz="2000" dirty="0"/>
                  <a:t>个类的概率是</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𝑝</m:t>
                    </m:r>
                  </m:oMath>
                </a14:m>
                <a:r>
                  <a:rPr lang="en-US" altLang="zh-CN" sz="2000" dirty="0"/>
                  <a:t>,</a:t>
                </a:r>
                <a:r>
                  <a:rPr lang="zh-CN" altLang="en-US" sz="2000" dirty="0"/>
                  <a:t>则概率分布的基尼指数为</a:t>
                </a:r>
              </a:p>
            </p:txBody>
          </p:sp>
        </mc:Choice>
        <mc:Fallback xmlns="">
          <p:sp>
            <p:nvSpPr>
              <p:cNvPr id="9" name="文本框 8">
                <a:extLst>
                  <a:ext uri="{FF2B5EF4-FFF2-40B4-BE49-F238E27FC236}">
                    <a16:creationId xmlns:a16="http://schemas.microsoft.com/office/drawing/2014/main" id="{BD664522-B290-05A8-CD5A-0E6298DE29BB}"/>
                  </a:ext>
                </a:extLst>
              </p:cNvPr>
              <p:cNvSpPr txBox="1">
                <a:spLocks noRot="1" noChangeAspect="1" noMove="1" noResize="1" noEditPoints="1" noAdjustHandles="1" noChangeArrowheads="1" noChangeShapeType="1" noTextEdit="1"/>
              </p:cNvSpPr>
              <p:nvPr/>
            </p:nvSpPr>
            <p:spPr>
              <a:xfrm>
                <a:off x="668338" y="3569609"/>
                <a:ext cx="8694944" cy="400110"/>
              </a:xfrm>
              <a:prstGeom prst="rect">
                <a:avLst/>
              </a:prstGeom>
              <a:blipFill>
                <a:blip r:embed="rId7"/>
                <a:stretch>
                  <a:fillRect l="-771"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708385F-46DC-7588-023C-606DA1111B83}"/>
                  </a:ext>
                </a:extLst>
              </p:cNvPr>
              <p:cNvSpPr txBox="1"/>
              <p:nvPr/>
            </p:nvSpPr>
            <p:spPr>
              <a:xfrm>
                <a:off x="2286000" y="4057891"/>
                <a:ext cx="6096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𝐺𝑖𝑛𝑖</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𝑝</m:t>
                          </m:r>
                        </m:e>
                      </m:d>
                      <m:r>
                        <a:rPr lang="en-US" altLang="zh-CN" sz="2000" b="0" i="1" smtClean="0">
                          <a:latin typeface="Cambria Math" panose="02040503050406030204" pitchFamily="18" charset="0"/>
                          <a:ea typeface="微软雅黑" panose="020B0503020204020204" pitchFamily="34" charset="-122"/>
                        </a:rPr>
                        <m:t>=2</m:t>
                      </m:r>
                      <m:r>
                        <a:rPr lang="en-US" altLang="zh-CN" sz="2000" b="0" i="1" smtClean="0">
                          <a:latin typeface="Cambria Math" panose="02040503050406030204" pitchFamily="18" charset="0"/>
                          <a:ea typeface="微软雅黑" panose="020B0503020204020204" pitchFamily="34" charset="-122"/>
                        </a:rPr>
                        <m:t>𝑝</m:t>
                      </m:r>
                      <m:r>
                        <a:rPr lang="en-US" altLang="zh-CN" sz="2000" b="0" i="1" smtClean="0">
                          <a:latin typeface="Cambria Math" panose="02040503050406030204" pitchFamily="18" charset="0"/>
                          <a:ea typeface="微软雅黑" panose="020B0503020204020204" pitchFamily="34" charset="-122"/>
                        </a:rPr>
                        <m:t>(1−</m:t>
                      </m:r>
                      <m:r>
                        <a:rPr lang="en-US" altLang="zh-CN" sz="2000" b="0" i="1" smtClean="0">
                          <a:latin typeface="Cambria Math" panose="02040503050406030204" pitchFamily="18" charset="0"/>
                          <a:ea typeface="微软雅黑" panose="020B0503020204020204" pitchFamily="34" charset="-122"/>
                        </a:rPr>
                        <m:t>𝑝</m:t>
                      </m:r>
                      <m:r>
                        <a:rPr lang="en-US" altLang="zh-CN" sz="2000" b="0" i="1" smtClean="0">
                          <a:latin typeface="Cambria Math" panose="02040503050406030204" pitchFamily="18" charset="0"/>
                          <a:ea typeface="微软雅黑" panose="020B0503020204020204" pitchFamily="34" charset="-122"/>
                        </a:rPr>
                        <m:t>)</m:t>
                      </m:r>
                    </m:oMath>
                  </m:oMathPara>
                </a14:m>
                <a:endParaRPr lang="zh-CN" altLang="en-US" sz="2000" dirty="0"/>
              </a:p>
            </p:txBody>
          </p:sp>
        </mc:Choice>
        <mc:Fallback xmlns="">
          <p:sp>
            <p:nvSpPr>
              <p:cNvPr id="11" name="文本框 10">
                <a:extLst>
                  <a:ext uri="{FF2B5EF4-FFF2-40B4-BE49-F238E27FC236}">
                    <a16:creationId xmlns:a16="http://schemas.microsoft.com/office/drawing/2014/main" id="{4708385F-46DC-7588-023C-606DA1111B83}"/>
                  </a:ext>
                </a:extLst>
              </p:cNvPr>
              <p:cNvSpPr txBox="1">
                <a:spLocks noRot="1" noChangeAspect="1" noMove="1" noResize="1" noEditPoints="1" noAdjustHandles="1" noChangeArrowheads="1" noChangeShapeType="1" noTextEdit="1"/>
              </p:cNvSpPr>
              <p:nvPr/>
            </p:nvSpPr>
            <p:spPr>
              <a:xfrm>
                <a:off x="2286000" y="4057891"/>
                <a:ext cx="6096000" cy="400110"/>
              </a:xfrm>
              <a:prstGeom prst="rect">
                <a:avLst/>
              </a:prstGeom>
              <a:blipFill>
                <a:blip r:embed="rId8"/>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A93594A-F83B-F4F6-2F6C-663670D4C907}"/>
                  </a:ext>
                </a:extLst>
              </p:cNvPr>
              <p:cNvSpPr txBox="1"/>
              <p:nvPr/>
            </p:nvSpPr>
            <p:spPr>
              <a:xfrm>
                <a:off x="668338" y="6068965"/>
                <a:ext cx="6364114" cy="400110"/>
              </a:xfrm>
              <a:prstGeom prst="rect">
                <a:avLst/>
              </a:prstGeom>
              <a:noFill/>
            </p:spPr>
            <p:txBody>
              <a:bodyPr wrap="none" rtlCol="0">
                <a:spAutoFit/>
              </a:bodyPr>
              <a:lstStyle/>
              <a:p>
                <a:r>
                  <a:rPr lang="zh-CN" altLang="en-US" sz="2000" dirty="0"/>
                  <a:t>这里</a:t>
                </a:r>
                <a:r>
                  <a:rPr lang="en-US" altLang="zh-CN" sz="2000" dirty="0"/>
                  <a:t>,</a:t>
                </a:r>
                <a:r>
                  <a:rPr lang="en-US" altLang="zh-CN" sz="2000" b="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𝑘</m:t>
                        </m:r>
                      </m:sub>
                    </m:sSub>
                  </m:oMath>
                </a14:m>
                <a:r>
                  <a:rPr lang="zh-CN" altLang="en-US" sz="2000" dirty="0"/>
                  <a:t>是</a:t>
                </a:r>
                <a14:m>
                  <m:oMath xmlns:m="http://schemas.openxmlformats.org/officeDocument/2006/math">
                    <m:r>
                      <a:rPr lang="en-US" altLang="zh-CN" sz="2000" i="1">
                        <a:latin typeface="Cambria Math" panose="02040503050406030204" pitchFamily="18" charset="0"/>
                      </a:rPr>
                      <m:t>𝐷</m:t>
                    </m:r>
                  </m:oMath>
                </a14:m>
                <a:r>
                  <a:rPr lang="zh-CN" altLang="en-US" sz="2000" dirty="0"/>
                  <a:t>中属于第</a:t>
                </a:r>
                <a14:m>
                  <m:oMath xmlns:m="http://schemas.openxmlformats.org/officeDocument/2006/math">
                    <m:r>
                      <a:rPr lang="en-US" altLang="zh-CN" sz="2000" i="1">
                        <a:latin typeface="Cambria Math" panose="02040503050406030204" pitchFamily="18" charset="0"/>
                      </a:rPr>
                      <m:t>𝑘</m:t>
                    </m:r>
                  </m:oMath>
                </a14:m>
                <a:r>
                  <a:rPr lang="zh-CN" altLang="en-US" sz="2000" dirty="0"/>
                  <a:t>类的样本的子集</a:t>
                </a:r>
                <a:r>
                  <a:rPr lang="en-US" altLang="zh-CN" sz="2000" dirty="0"/>
                  <a:t>, </a:t>
                </a:r>
                <a14:m>
                  <m:oMath xmlns:m="http://schemas.openxmlformats.org/officeDocument/2006/math">
                    <m:r>
                      <a:rPr lang="en-US" altLang="zh-CN" sz="2000" i="1">
                        <a:latin typeface="Cambria Math" panose="02040503050406030204" pitchFamily="18" charset="0"/>
                      </a:rPr>
                      <m:t>𝐾</m:t>
                    </m:r>
                  </m:oMath>
                </a14:m>
                <a:r>
                  <a:rPr lang="zh-CN" altLang="en-US" sz="2000" dirty="0"/>
                  <a:t>是类的个数</a:t>
                </a:r>
                <a:r>
                  <a:rPr lang="en-US" altLang="zh-CN" sz="2000" dirty="0"/>
                  <a:t>.</a:t>
                </a:r>
                <a:endParaRPr lang="zh-CN" altLang="en-US" sz="2000" dirty="0"/>
              </a:p>
            </p:txBody>
          </p:sp>
        </mc:Choice>
        <mc:Fallback xmlns="">
          <p:sp>
            <p:nvSpPr>
              <p:cNvPr id="12" name="文本框 11">
                <a:extLst>
                  <a:ext uri="{FF2B5EF4-FFF2-40B4-BE49-F238E27FC236}">
                    <a16:creationId xmlns:a16="http://schemas.microsoft.com/office/drawing/2014/main" id="{BA93594A-F83B-F4F6-2F6C-663670D4C907}"/>
                  </a:ext>
                </a:extLst>
              </p:cNvPr>
              <p:cNvSpPr txBox="1">
                <a:spLocks noRot="1" noChangeAspect="1" noMove="1" noResize="1" noEditPoints="1" noAdjustHandles="1" noChangeArrowheads="1" noChangeShapeType="1" noTextEdit="1"/>
              </p:cNvSpPr>
              <p:nvPr/>
            </p:nvSpPr>
            <p:spPr>
              <a:xfrm>
                <a:off x="668338" y="6068965"/>
                <a:ext cx="6364114" cy="400110"/>
              </a:xfrm>
              <a:prstGeom prst="rect">
                <a:avLst/>
              </a:prstGeom>
              <a:blipFill>
                <a:blip r:embed="rId9"/>
                <a:stretch>
                  <a:fillRect l="-1054" t="-9231"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1658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688" y="1452881"/>
            <a:ext cx="11523662" cy="598468"/>
          </a:xfrm>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基尼指数</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r>
              <a:rPr lang="en-US" altLang="zh-CN" dirty="0">
                <a:solidFill>
                  <a:schemeClr val="tx1"/>
                </a:solidFill>
              </a:rPr>
              <a:t>-</a:t>
            </a:r>
            <a:r>
              <a:rPr lang="zh-CN" altLang="en-US" dirty="0">
                <a:solidFill>
                  <a:schemeClr val="tx1"/>
                </a:solidFill>
              </a:rPr>
              <a:t>分类树算法</a:t>
            </a:r>
          </a:p>
        </p:txBody>
      </p:sp>
      <mc:AlternateContent xmlns:mc="http://schemas.openxmlformats.org/markup-compatibility/2006" xmlns:a14="http://schemas.microsoft.com/office/drawing/2010/main">
        <mc:Choice Requires="a14">
          <p:sp>
            <p:nvSpPr>
              <p:cNvPr id="32" name="矩形 31"/>
              <p:cNvSpPr/>
              <p:nvPr/>
            </p:nvSpPr>
            <p:spPr>
              <a:xfrm>
                <a:off x="2160588" y="3939885"/>
                <a:ext cx="4952253" cy="7286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𝐺𝑖𝑛𝑖</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𝐷</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𝐴</m:t>
                          </m:r>
                        </m:e>
                      </m:d>
                      <m:r>
                        <a:rPr lang="en-US" altLang="zh-CN" sz="2000" b="0" i="1" smtClean="0">
                          <a:latin typeface="Cambria Math" panose="02040503050406030204" pitchFamily="18" charset="0"/>
                          <a:ea typeface="微软雅黑" panose="020B0503020204020204" pitchFamily="34" charset="-122"/>
                        </a:rPr>
                        <m:t>=</m:t>
                      </m:r>
                      <m:f>
                        <m:fPr>
                          <m:ctrlPr>
                            <a:rPr lang="en-US" altLang="zh-CN" sz="2000" i="1">
                              <a:latin typeface="Cambria Math" panose="02040503050406030204" pitchFamily="18" charset="0"/>
                              <a:ea typeface="微软雅黑" panose="020B0503020204020204" pitchFamily="34" charset="-122"/>
                            </a:rPr>
                          </m:ctrlPr>
                        </m:fPr>
                        <m:num>
                          <m:d>
                            <m:dPr>
                              <m:begChr m:val="|"/>
                              <m:endChr m:val="|"/>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𝐷</m:t>
                                  </m:r>
                                </m:e>
                                <m:sub>
                                  <m:r>
                                    <a:rPr lang="en-US" altLang="zh-CN" sz="2000" b="0" i="1" smtClean="0">
                                      <a:latin typeface="Cambria Math" panose="02040503050406030204" pitchFamily="18" charset="0"/>
                                      <a:ea typeface="微软雅黑" panose="020B0503020204020204" pitchFamily="34" charset="-122"/>
                                    </a:rPr>
                                    <m:t>1</m:t>
                                  </m:r>
                                </m:sub>
                              </m:sSub>
                            </m:e>
                          </m:d>
                        </m:num>
                        <m:den>
                          <m:d>
                            <m:dPr>
                              <m:begChr m:val="|"/>
                              <m:endChr m:val="|"/>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𝐷</m:t>
                              </m:r>
                            </m:e>
                          </m:d>
                        </m:den>
                      </m:f>
                      <m:r>
                        <a:rPr lang="en-US" altLang="zh-CN" sz="2000" b="0" i="1" smtClean="0">
                          <a:latin typeface="Cambria Math" panose="02040503050406030204" pitchFamily="18" charset="0"/>
                          <a:ea typeface="微软雅黑" panose="020B0503020204020204" pitchFamily="34" charset="-122"/>
                        </a:rPr>
                        <m:t>𝐺𝑖𝑛𝑖</m:t>
                      </m:r>
                      <m:d>
                        <m:dPr>
                          <m:ctrlPr>
                            <a:rPr lang="en-US" altLang="zh-CN" sz="2000" b="0" i="1" smtClean="0">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𝐷</m:t>
                              </m:r>
                            </m:e>
                            <m:sub>
                              <m:r>
                                <a:rPr lang="en-US" altLang="zh-CN" sz="2000" i="1">
                                  <a:latin typeface="Cambria Math" panose="02040503050406030204" pitchFamily="18" charset="0"/>
                                  <a:ea typeface="微软雅黑" panose="020B0503020204020204" pitchFamily="34" charset="-122"/>
                                </a:rPr>
                                <m:t>1</m:t>
                              </m:r>
                            </m:sub>
                          </m:sSub>
                        </m:e>
                      </m:d>
                      <m:r>
                        <a:rPr lang="en-US" altLang="zh-CN" sz="2000" b="0" i="1" smtClean="0">
                          <a:latin typeface="Cambria Math" panose="02040503050406030204" pitchFamily="18" charset="0"/>
                          <a:ea typeface="微软雅黑" panose="020B0503020204020204" pitchFamily="34" charset="-122"/>
                        </a:rPr>
                        <m:t>+</m:t>
                      </m:r>
                      <m:f>
                        <m:fPr>
                          <m:ctrlPr>
                            <a:rPr lang="en-US" altLang="zh-CN" sz="2000" i="1">
                              <a:latin typeface="Cambria Math" panose="02040503050406030204" pitchFamily="18" charset="0"/>
                              <a:ea typeface="微软雅黑" panose="020B0503020204020204" pitchFamily="34" charset="-122"/>
                            </a:rPr>
                          </m:ctrlPr>
                        </m:fPr>
                        <m:num>
                          <m:d>
                            <m:dPr>
                              <m:begChr m:val="|"/>
                              <m:endChr m:val="|"/>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𝐷</m:t>
                                  </m:r>
                                </m:e>
                                <m:sub>
                                  <m:r>
                                    <a:rPr lang="en-US" altLang="zh-CN" sz="2000" b="0" i="1" smtClean="0">
                                      <a:latin typeface="Cambria Math" panose="02040503050406030204" pitchFamily="18" charset="0"/>
                                      <a:ea typeface="微软雅黑" panose="020B0503020204020204" pitchFamily="34" charset="-122"/>
                                    </a:rPr>
                                    <m:t>2</m:t>
                                  </m:r>
                                </m:sub>
                              </m:sSub>
                            </m:e>
                          </m:d>
                        </m:num>
                        <m:den>
                          <m:d>
                            <m:dPr>
                              <m:begChr m:val="|"/>
                              <m:endChr m:val="|"/>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𝐷</m:t>
                              </m:r>
                            </m:e>
                          </m:d>
                        </m:den>
                      </m:f>
                      <m:r>
                        <a:rPr lang="en-US" altLang="zh-CN" sz="2000" i="1">
                          <a:latin typeface="Cambria Math" panose="02040503050406030204" pitchFamily="18" charset="0"/>
                          <a:ea typeface="微软雅黑" panose="020B0503020204020204" pitchFamily="34" charset="-122"/>
                        </a:rPr>
                        <m:t>𝐺𝑖𝑛𝑖</m:t>
                      </m:r>
                      <m:d>
                        <m:dPr>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𝐷</m:t>
                              </m:r>
                            </m:e>
                            <m:sub>
                              <m:r>
                                <a:rPr lang="en-US" altLang="zh-CN" sz="2000" b="0" i="1" smtClean="0">
                                  <a:latin typeface="Cambria Math" panose="02040503050406030204" pitchFamily="18" charset="0"/>
                                  <a:ea typeface="微软雅黑" panose="020B0503020204020204" pitchFamily="34" charset="-122"/>
                                </a:rPr>
                                <m:t>2</m:t>
                              </m:r>
                            </m:sub>
                          </m:sSub>
                        </m:e>
                      </m:d>
                    </m:oMath>
                  </m:oMathPara>
                </a14:m>
                <a:endParaRPr lang="zh-CN" altLang="en-US" sz="2000" dirty="0">
                  <a:ea typeface="微软雅黑" panose="020B0503020204020204" pitchFamily="34" charset="-122"/>
                </a:endParaRPr>
              </a:p>
            </p:txBody>
          </p:sp>
        </mc:Choice>
        <mc:Fallback xmlns="">
          <p:sp>
            <p:nvSpPr>
              <p:cNvPr id="32" name="矩形 31"/>
              <p:cNvSpPr>
                <a:spLocks noRot="1" noChangeAspect="1" noMove="1" noResize="1" noEditPoints="1" noAdjustHandles="1" noChangeArrowheads="1" noChangeShapeType="1" noTextEdit="1"/>
              </p:cNvSpPr>
              <p:nvPr/>
            </p:nvSpPr>
            <p:spPr>
              <a:xfrm>
                <a:off x="2160588" y="3939885"/>
                <a:ext cx="4952253" cy="72866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668338" y="2189012"/>
                <a:ext cx="11307762" cy="401457"/>
              </a:xfrm>
              <a:prstGeom prst="rect">
                <a:avLst/>
              </a:prstGeom>
              <a:noFill/>
            </p:spPr>
            <p:txBody>
              <a:bodyPr wrap="square">
                <a:spAutoFit/>
              </a:bodyPr>
              <a:lstStyle/>
              <a:p>
                <a:r>
                  <a:rPr lang="zh-CN" altLang="en-US" sz="2000" dirty="0"/>
                  <a:t>如果样本集合</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𝐷</m:t>
                    </m:r>
                  </m:oMath>
                </a14:m>
                <a:r>
                  <a:rPr lang="zh-CN" altLang="en-US" sz="2000" dirty="0"/>
                  <a:t>根据特征</a:t>
                </a:r>
                <a:r>
                  <a:rPr lang="en-US" altLang="zh-CN" sz="2000" dirty="0"/>
                  <a:t>A</a:t>
                </a:r>
                <a:r>
                  <a:rPr lang="zh-CN" altLang="en-US" sz="2000" dirty="0"/>
                  <a:t>是否取某一个特征值</a:t>
                </a:r>
                <a14:m>
                  <m:oMath xmlns:m="http://schemas.openxmlformats.org/officeDocument/2006/math">
                    <m:r>
                      <a:rPr lang="en-US" altLang="zh-CN" sz="2000" b="0" i="1" smtClean="0">
                        <a:latin typeface="Cambria Math" panose="02040503050406030204" pitchFamily="18" charset="0"/>
                      </a:rPr>
                      <m:t>𝑎</m:t>
                    </m:r>
                    <m:r>
                      <a:rPr lang="zh-CN" altLang="en-US" sz="2000" i="1">
                        <a:latin typeface="Cambria Math" panose="02040503050406030204" pitchFamily="18" charset="0"/>
                      </a:rPr>
                      <m:t>被</m:t>
                    </m:r>
                  </m:oMath>
                </a14:m>
                <a:r>
                  <a:rPr lang="zh-CN" altLang="en-US" sz="2000" dirty="0"/>
                  <a:t>分割成</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2</m:t>
                        </m:r>
                      </m:sub>
                    </m:sSub>
                    <m:r>
                      <a:rPr lang="zh-CN" altLang="en-US" sz="2000" i="1">
                        <a:latin typeface="Cambria Math" panose="02040503050406030204" pitchFamily="18" charset="0"/>
                      </a:rPr>
                      <m:t>两部分</m:t>
                    </m:r>
                  </m:oMath>
                </a14:m>
                <a:r>
                  <a:rPr lang="en-US" altLang="zh-CN" sz="2000" dirty="0"/>
                  <a:t>,</a:t>
                </a:r>
                <a:r>
                  <a:rPr lang="zh-CN" altLang="en-US" sz="2000" dirty="0"/>
                  <a:t>即</a:t>
                </a:r>
              </a:p>
            </p:txBody>
          </p:sp>
        </mc:Choice>
        <mc:Fallback xmlns="">
          <p:sp>
            <p:nvSpPr>
              <p:cNvPr id="41" name="文本框 40"/>
              <p:cNvSpPr txBox="1">
                <a:spLocks noRot="1" noChangeAspect="1" noMove="1" noResize="1" noEditPoints="1" noAdjustHandles="1" noChangeArrowheads="1" noChangeShapeType="1" noTextEdit="1"/>
              </p:cNvSpPr>
              <p:nvPr/>
            </p:nvSpPr>
            <p:spPr>
              <a:xfrm>
                <a:off x="668338" y="2189012"/>
                <a:ext cx="11307762" cy="401457"/>
              </a:xfrm>
              <a:prstGeom prst="rect">
                <a:avLst/>
              </a:prstGeom>
              <a:blipFill>
                <a:blip r:embed="rId4"/>
                <a:stretch>
                  <a:fillRect l="-593" t="-7576" b="-25758"/>
                </a:stretch>
              </a:blipFill>
            </p:spPr>
            <p:txBody>
              <a:bodyPr/>
              <a:lstStyle/>
              <a:p>
                <a:r>
                  <a:rPr lang="zh-CN" altLang="en-US">
                    <a:noFill/>
                  </a:rPr>
                  <a:t> </a:t>
                </a:r>
              </a:p>
            </p:txBody>
          </p:sp>
        </mc:Fallback>
      </mc:AlternateContent>
      <p:sp>
        <p:nvSpPr>
          <p:cNvPr id="43" name="文本框 42"/>
          <p:cNvSpPr txBox="1"/>
          <p:nvPr/>
        </p:nvSpPr>
        <p:spPr>
          <a:xfrm>
            <a:off x="2416179" y="1523282"/>
            <a:ext cx="6096784" cy="460375"/>
          </a:xfrm>
          <a:prstGeom prst="rect">
            <a:avLst/>
          </a:prstGeom>
          <a:noFill/>
        </p:spPr>
        <p:txBody>
          <a:bodyPr wrap="square">
            <a:spAutoFit/>
          </a:bodyPr>
          <a:lstStyle/>
          <a:p>
            <a:r>
              <a:rPr lang="en-US" altLang="zh-CN" sz="2400" dirty="0">
                <a:latin typeface="Times New Roman" panose="02020603050405020304" pitchFamily="18" charset="0"/>
                <a:ea typeface="思源黑体 CN Medium" panose="020B06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分类时用</a:t>
            </a:r>
            <a:r>
              <a:rPr lang="zh-CN" altLang="en-US" sz="2400" dirty="0">
                <a:solidFill>
                  <a:srgbClr val="FF0000"/>
                </a:solidFill>
                <a:latin typeface="Times New Roman" panose="02020603050405020304" pitchFamily="18" charset="0"/>
                <a:ea typeface="思源黑体 CN Medium" panose="020B0600000000000000" pitchFamily="34" charset="-122"/>
                <a:cs typeface="Times New Roman" panose="02020603050405020304" pitchFamily="18" charset="0"/>
              </a:rPr>
              <a:t>基尼指数</a:t>
            </a: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来选择属性</a:t>
            </a:r>
            <a:endParaRPr lang="zh-CN" altLang="en-US"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4EE5B4F-BBF5-60DB-978C-6B47AE35570F}"/>
                  </a:ext>
                </a:extLst>
              </p:cNvPr>
              <p:cNvSpPr txBox="1"/>
              <p:nvPr/>
            </p:nvSpPr>
            <p:spPr>
              <a:xfrm>
                <a:off x="1962150" y="2888399"/>
                <a:ext cx="316529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𝐷</m:t>
                          </m:r>
                        </m:e>
                        <m:e>
                          <m:r>
                            <a:rPr lang="en-US" altLang="zh-CN" sz="2000" b="0" i="1" smtClean="0">
                              <a:latin typeface="Cambria Math" panose="02040503050406030204" pitchFamily="18" charset="0"/>
                              <a:ea typeface="Cambria Math" panose="02040503050406030204" pitchFamily="18" charset="0"/>
                            </a:rPr>
                            <m:t>𝐴</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𝑥</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𝑎</m:t>
                          </m:r>
                        </m:e>
                      </m:d>
                      <m:r>
                        <a:rPr lang="en-US" altLang="zh-CN" sz="2000" b="0" i="1" smtClean="0">
                          <a:latin typeface="Cambria Math" panose="02040503050406030204" pitchFamily="18" charset="0"/>
                        </a:rPr>
                        <m:t>,   </m:t>
                      </m:r>
                    </m:oMath>
                  </m:oMathPara>
                </a14:m>
                <a:endParaRPr lang="zh-CN" altLang="en-US" sz="2000" dirty="0"/>
              </a:p>
            </p:txBody>
          </p:sp>
        </mc:Choice>
        <mc:Fallback xmlns="">
          <p:sp>
            <p:nvSpPr>
              <p:cNvPr id="2" name="文本框 1">
                <a:extLst>
                  <a:ext uri="{FF2B5EF4-FFF2-40B4-BE49-F238E27FC236}">
                    <a16:creationId xmlns:a16="http://schemas.microsoft.com/office/drawing/2014/main" id="{54EE5B4F-BBF5-60DB-978C-6B47AE35570F}"/>
                  </a:ext>
                </a:extLst>
              </p:cNvPr>
              <p:cNvSpPr txBox="1">
                <a:spLocks noRot="1" noChangeAspect="1" noMove="1" noResize="1" noEditPoints="1" noAdjustHandles="1" noChangeArrowheads="1" noChangeShapeType="1" noTextEdit="1"/>
              </p:cNvSpPr>
              <p:nvPr/>
            </p:nvSpPr>
            <p:spPr>
              <a:xfrm>
                <a:off x="1962150" y="2888399"/>
                <a:ext cx="3165290" cy="307777"/>
              </a:xfrm>
              <a:prstGeom prst="rect">
                <a:avLst/>
              </a:prstGeom>
              <a:blipFill>
                <a:blip r:embed="rId5"/>
                <a:stretch>
                  <a:fillRect l="-1349"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F7CFAF5-932C-2957-021D-3D3013F51227}"/>
                  </a:ext>
                </a:extLst>
              </p:cNvPr>
              <p:cNvSpPr txBox="1"/>
              <p:nvPr/>
            </p:nvSpPr>
            <p:spPr>
              <a:xfrm>
                <a:off x="6055519" y="2888399"/>
                <a:ext cx="14563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4" name="文本框 3">
                <a:extLst>
                  <a:ext uri="{FF2B5EF4-FFF2-40B4-BE49-F238E27FC236}">
                    <a16:creationId xmlns:a16="http://schemas.microsoft.com/office/drawing/2014/main" id="{AF7CFAF5-932C-2957-021D-3D3013F51227}"/>
                  </a:ext>
                </a:extLst>
              </p:cNvPr>
              <p:cNvSpPr txBox="1">
                <a:spLocks noRot="1" noChangeAspect="1" noMove="1" noResize="1" noEditPoints="1" noAdjustHandles="1" noChangeArrowheads="1" noChangeShapeType="1" noTextEdit="1"/>
              </p:cNvSpPr>
              <p:nvPr/>
            </p:nvSpPr>
            <p:spPr>
              <a:xfrm>
                <a:off x="6055519" y="2888399"/>
                <a:ext cx="1456361" cy="307777"/>
              </a:xfrm>
              <a:prstGeom prst="rect">
                <a:avLst/>
              </a:prstGeom>
              <a:blipFill>
                <a:blip r:embed="rId6"/>
                <a:stretch>
                  <a:fillRect l="-2929" r="-837" b="-20000"/>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496A58C8-C2E3-76C5-7432-5582899B9A31}"/>
              </a:ext>
            </a:extLst>
          </p:cNvPr>
          <p:cNvSpPr txBox="1"/>
          <p:nvPr/>
        </p:nvSpPr>
        <p:spPr>
          <a:xfrm>
            <a:off x="668338" y="3428779"/>
            <a:ext cx="11307762" cy="401457"/>
          </a:xfrm>
          <a:prstGeom prst="rect">
            <a:avLst/>
          </a:prstGeom>
          <a:noFill/>
        </p:spPr>
        <p:txBody>
          <a:bodyPr wrap="square">
            <a:spAutoFit/>
          </a:bodyPr>
          <a:lstStyle/>
          <a:p>
            <a:r>
              <a:rPr lang="zh-CN" altLang="en-US" sz="2000" dirty="0"/>
              <a:t>则在特征</a:t>
            </a:r>
            <a:r>
              <a:rPr lang="en-US" altLang="zh-CN" sz="2000" dirty="0"/>
              <a:t>A</a:t>
            </a:r>
            <a:r>
              <a:rPr lang="zh-CN" altLang="en-US" sz="2000" dirty="0"/>
              <a:t>的条件下</a:t>
            </a:r>
            <a:r>
              <a:rPr lang="en-US" altLang="zh-CN" sz="2000" dirty="0"/>
              <a:t>,</a:t>
            </a:r>
            <a:r>
              <a:rPr lang="zh-CN" altLang="en-US" sz="2000" dirty="0"/>
              <a:t>集合</a:t>
            </a:r>
            <a:r>
              <a:rPr lang="en-US" altLang="zh-CN" sz="2000" dirty="0"/>
              <a:t>D</a:t>
            </a:r>
            <a:r>
              <a:rPr lang="zh-CN" altLang="en-US" sz="2000" dirty="0"/>
              <a:t>的基尼指数定义为</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BAB9E40-CDA6-B1F6-BC81-E547833ACFBF}"/>
                  </a:ext>
                </a:extLst>
              </p:cNvPr>
              <p:cNvSpPr txBox="1"/>
              <p:nvPr/>
            </p:nvSpPr>
            <p:spPr>
              <a:xfrm>
                <a:off x="668338" y="4828462"/>
                <a:ext cx="11307762" cy="853054"/>
              </a:xfrm>
              <a:prstGeom prst="rect">
                <a:avLst/>
              </a:prstGeom>
              <a:noFill/>
            </p:spPr>
            <p:txBody>
              <a:bodyPr wrap="square">
                <a:spAutoFit/>
              </a:bodyPr>
              <a:lstStyle/>
              <a:p>
                <a:pPr>
                  <a:lnSpc>
                    <a:spcPct val="130000"/>
                  </a:lnSpc>
                </a:pPr>
                <a:r>
                  <a:rPr lang="zh-CN" altLang="en-US" sz="2000" dirty="0"/>
                  <a:t>基尼指数</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𝐺𝑖𝑛𝑖</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𝐷</m:t>
                        </m:r>
                      </m:e>
                    </m:d>
                  </m:oMath>
                </a14:m>
                <a:r>
                  <a:rPr lang="zh-CN" altLang="en-US" sz="2000" dirty="0"/>
                  <a:t>表示集合</a:t>
                </a:r>
                <a:r>
                  <a:rPr lang="en-US" altLang="zh-CN" sz="2000" dirty="0"/>
                  <a:t>D</a:t>
                </a:r>
                <a:r>
                  <a:rPr lang="zh-CN" altLang="en-US" sz="2000" dirty="0"/>
                  <a:t>的不确定性</a:t>
                </a:r>
                <a:r>
                  <a:rPr lang="en-US" altLang="zh-CN" sz="2000" dirty="0"/>
                  <a:t>,</a:t>
                </a:r>
                <a:r>
                  <a:rPr lang="zh-CN" altLang="en-US" sz="2000" b="1" dirty="0"/>
                  <a:t>基尼指数越大</a:t>
                </a:r>
                <a:r>
                  <a:rPr lang="en-US" altLang="zh-CN" sz="2000" b="1" dirty="0"/>
                  <a:t>,</a:t>
                </a:r>
                <a:r>
                  <a:rPr lang="zh-CN" altLang="en-US" sz="2000" b="1" dirty="0"/>
                  <a:t>样本集合的不确定性也就越大</a:t>
                </a:r>
                <a:r>
                  <a:rPr lang="en-US" altLang="zh-CN" sz="2000" dirty="0"/>
                  <a:t>,</a:t>
                </a:r>
                <a:r>
                  <a:rPr lang="zh-CN" altLang="en-US" sz="2000" dirty="0"/>
                  <a:t>这一点与熵相类似</a:t>
                </a:r>
                <a:r>
                  <a:rPr lang="en-US" altLang="zh-CN" sz="2000" dirty="0"/>
                  <a:t>.</a:t>
                </a:r>
                <a:endParaRPr lang="zh-CN" altLang="en-US" sz="2000" dirty="0"/>
              </a:p>
            </p:txBody>
          </p:sp>
        </mc:Choice>
        <mc:Fallback xmlns="">
          <p:sp>
            <p:nvSpPr>
              <p:cNvPr id="11" name="文本框 10">
                <a:extLst>
                  <a:ext uri="{FF2B5EF4-FFF2-40B4-BE49-F238E27FC236}">
                    <a16:creationId xmlns:a16="http://schemas.microsoft.com/office/drawing/2014/main" id="{8BAB9E40-CDA6-B1F6-BC81-E547833ACFBF}"/>
                  </a:ext>
                </a:extLst>
              </p:cNvPr>
              <p:cNvSpPr txBox="1">
                <a:spLocks noRot="1" noChangeAspect="1" noMove="1" noResize="1" noEditPoints="1" noAdjustHandles="1" noChangeArrowheads="1" noChangeShapeType="1" noTextEdit="1"/>
              </p:cNvSpPr>
              <p:nvPr/>
            </p:nvSpPr>
            <p:spPr>
              <a:xfrm>
                <a:off x="668338" y="4828462"/>
                <a:ext cx="11307762" cy="853054"/>
              </a:xfrm>
              <a:prstGeom prst="rect">
                <a:avLst/>
              </a:prstGeom>
              <a:blipFill>
                <a:blip r:embed="rId7"/>
                <a:stretch>
                  <a:fillRect l="-593" b="-12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2192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r>
              <a:rPr lang="en-US" altLang="zh-CN" dirty="0">
                <a:solidFill>
                  <a:schemeClr val="tx1"/>
                </a:solidFill>
              </a:rPr>
              <a:t>-</a:t>
            </a:r>
            <a:r>
              <a:rPr lang="zh-CN" altLang="en-US" dirty="0">
                <a:solidFill>
                  <a:schemeClr val="tx1"/>
                </a:solidFill>
              </a:rPr>
              <a:t>分类树算法</a:t>
            </a:r>
          </a:p>
        </p:txBody>
      </p:sp>
      <p:sp>
        <p:nvSpPr>
          <p:cNvPr id="4" name="椭圆 3"/>
          <p:cNvSpPr/>
          <p:nvPr/>
        </p:nvSpPr>
        <p:spPr>
          <a:xfrm>
            <a:off x="4466946" y="3212494"/>
            <a:ext cx="1097280" cy="505097"/>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房子</a:t>
            </a:r>
          </a:p>
        </p:txBody>
      </p:sp>
      <p:sp>
        <p:nvSpPr>
          <p:cNvPr id="2" name="矩形 1"/>
          <p:cNvSpPr/>
          <p:nvPr/>
        </p:nvSpPr>
        <p:spPr>
          <a:xfrm>
            <a:off x="3857345" y="4318483"/>
            <a:ext cx="383177" cy="418011"/>
          </a:xfrm>
          <a:prstGeom prst="rect">
            <a:avLst/>
          </a:prstGeom>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ea typeface="微软雅黑" panose="020B0503020204020204" pitchFamily="34" charset="-122"/>
              </a:rPr>
              <a:t>是</a:t>
            </a:r>
          </a:p>
        </p:txBody>
      </p:sp>
      <p:sp>
        <p:nvSpPr>
          <p:cNvPr id="13" name="矩形 12"/>
          <p:cNvSpPr/>
          <p:nvPr/>
        </p:nvSpPr>
        <p:spPr>
          <a:xfrm>
            <a:off x="6469914" y="5481078"/>
            <a:ext cx="383177" cy="418011"/>
          </a:xfrm>
          <a:prstGeom prst="rect">
            <a:avLst/>
          </a:prstGeom>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ea typeface="微软雅黑" panose="020B0503020204020204" pitchFamily="34" charset="-122"/>
              </a:rPr>
              <a:t>否</a:t>
            </a:r>
          </a:p>
        </p:txBody>
      </p:sp>
      <p:cxnSp>
        <p:nvCxnSpPr>
          <p:cNvPr id="16" name="直接箭头连接符 15"/>
          <p:cNvCxnSpPr>
            <a:stCxn id="4" idx="4"/>
            <a:endCxn id="2" idx="0"/>
          </p:cNvCxnSpPr>
          <p:nvPr/>
        </p:nvCxnSpPr>
        <p:spPr>
          <a:xfrm flipH="1">
            <a:off x="4048934" y="3717591"/>
            <a:ext cx="966652" cy="60089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472785" y="4318483"/>
            <a:ext cx="1097280" cy="505097"/>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工作</a:t>
            </a:r>
          </a:p>
        </p:txBody>
      </p:sp>
      <p:sp>
        <p:nvSpPr>
          <p:cNvPr id="18" name="矩形 17"/>
          <p:cNvSpPr/>
          <p:nvPr/>
        </p:nvSpPr>
        <p:spPr>
          <a:xfrm>
            <a:off x="5372637" y="5481078"/>
            <a:ext cx="383177" cy="418011"/>
          </a:xfrm>
          <a:prstGeom prst="rect">
            <a:avLst/>
          </a:prstGeom>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ea typeface="微软雅黑" panose="020B0503020204020204" pitchFamily="34" charset="-122"/>
              </a:rPr>
              <a:t>是</a:t>
            </a:r>
          </a:p>
        </p:txBody>
      </p:sp>
      <p:cxnSp>
        <p:nvCxnSpPr>
          <p:cNvPr id="19" name="直接箭头连接符 18"/>
          <p:cNvCxnSpPr>
            <a:stCxn id="4" idx="4"/>
            <a:endCxn id="17" idx="0"/>
          </p:cNvCxnSpPr>
          <p:nvPr/>
        </p:nvCxnSpPr>
        <p:spPr>
          <a:xfrm>
            <a:off x="5015586" y="3717591"/>
            <a:ext cx="1005839" cy="60089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7" idx="4"/>
            <a:endCxn id="18" idx="0"/>
          </p:cNvCxnSpPr>
          <p:nvPr/>
        </p:nvCxnSpPr>
        <p:spPr>
          <a:xfrm flipH="1">
            <a:off x="5564226" y="4823580"/>
            <a:ext cx="457199" cy="65749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4"/>
            <a:endCxn id="13" idx="0"/>
          </p:cNvCxnSpPr>
          <p:nvPr/>
        </p:nvCxnSpPr>
        <p:spPr>
          <a:xfrm>
            <a:off x="6021425" y="4823580"/>
            <a:ext cx="640078" cy="65749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016276" y="3725126"/>
            <a:ext cx="448492" cy="307777"/>
          </a:xfrm>
          <a:prstGeom prst="rect">
            <a:avLst/>
          </a:prstGeom>
          <a:noFill/>
        </p:spPr>
        <p:txBody>
          <a:bodyPr wrap="square" rtlCol="0">
            <a:spAutoFit/>
          </a:bodyPr>
          <a:lstStyle/>
          <a:p>
            <a:r>
              <a:rPr lang="zh-CN" altLang="en-US" sz="1400" dirty="0">
                <a:ea typeface="微软雅黑" panose="020B0503020204020204" pitchFamily="34" charset="-122"/>
              </a:rPr>
              <a:t>有</a:t>
            </a:r>
          </a:p>
        </p:txBody>
      </p:sp>
      <p:sp>
        <p:nvSpPr>
          <p:cNvPr id="25" name="文本框 24"/>
          <p:cNvSpPr txBox="1"/>
          <p:nvPr/>
        </p:nvSpPr>
        <p:spPr>
          <a:xfrm>
            <a:off x="5584824" y="3725126"/>
            <a:ext cx="448492" cy="307777"/>
          </a:xfrm>
          <a:prstGeom prst="rect">
            <a:avLst/>
          </a:prstGeom>
          <a:noFill/>
        </p:spPr>
        <p:txBody>
          <a:bodyPr wrap="square" rtlCol="0">
            <a:spAutoFit/>
          </a:bodyPr>
          <a:lstStyle/>
          <a:p>
            <a:r>
              <a:rPr lang="zh-CN" altLang="en-US" sz="1400" dirty="0">
                <a:ea typeface="微软雅黑" panose="020B0503020204020204" pitchFamily="34" charset="-122"/>
              </a:rPr>
              <a:t>无</a:t>
            </a:r>
          </a:p>
        </p:txBody>
      </p:sp>
      <p:sp>
        <p:nvSpPr>
          <p:cNvPr id="26" name="文本框 25"/>
          <p:cNvSpPr txBox="1"/>
          <p:nvPr/>
        </p:nvSpPr>
        <p:spPr>
          <a:xfrm>
            <a:off x="3156892" y="3920323"/>
            <a:ext cx="1509341" cy="307777"/>
          </a:xfrm>
          <a:prstGeom prst="rect">
            <a:avLst/>
          </a:prstGeom>
          <a:noFill/>
        </p:spPr>
        <p:txBody>
          <a:bodyPr wrap="square" rtlCol="0">
            <a:spAutoFit/>
          </a:bodyPr>
          <a:lstStyle/>
          <a:p>
            <a:r>
              <a:rPr lang="en-US" altLang="zh-CN" sz="1400" dirty="0">
                <a:solidFill>
                  <a:schemeClr val="tx1">
                    <a:lumMod val="65000"/>
                    <a:lumOff val="35000"/>
                  </a:schemeClr>
                </a:solidFill>
                <a:ea typeface="微软雅黑" panose="020B0503020204020204" pitchFamily="34" charset="-122"/>
              </a:rPr>
              <a:t>3,7,8,9,10,11</a:t>
            </a:r>
            <a:endParaRPr lang="zh-CN" altLang="en-US" sz="1400" dirty="0">
              <a:solidFill>
                <a:schemeClr val="tx1">
                  <a:lumMod val="65000"/>
                  <a:lumOff val="35000"/>
                </a:schemeClr>
              </a:solidFill>
              <a:ea typeface="微软雅黑" panose="020B0503020204020204" pitchFamily="34" charset="-122"/>
            </a:endParaRPr>
          </a:p>
        </p:txBody>
      </p:sp>
      <p:sp>
        <p:nvSpPr>
          <p:cNvPr id="27" name="文本框 26"/>
          <p:cNvSpPr txBox="1"/>
          <p:nvPr/>
        </p:nvSpPr>
        <p:spPr>
          <a:xfrm>
            <a:off x="5907628" y="3956991"/>
            <a:ext cx="1999262" cy="307777"/>
          </a:xfrm>
          <a:prstGeom prst="rect">
            <a:avLst/>
          </a:prstGeom>
          <a:noFill/>
        </p:spPr>
        <p:txBody>
          <a:bodyPr wrap="square" rtlCol="0">
            <a:spAutoFit/>
          </a:bodyPr>
          <a:lstStyle/>
          <a:p>
            <a:r>
              <a:rPr lang="en-US" altLang="zh-CN" sz="1400" dirty="0">
                <a:solidFill>
                  <a:schemeClr val="tx1">
                    <a:lumMod val="65000"/>
                    <a:lumOff val="35000"/>
                  </a:schemeClr>
                </a:solidFill>
                <a:ea typeface="微软雅黑" panose="020B0503020204020204" pitchFamily="34" charset="-122"/>
              </a:rPr>
              <a:t>0,1,2,4,5,6,12,13,14</a:t>
            </a:r>
            <a:endParaRPr lang="zh-CN" altLang="en-US" sz="1400" dirty="0">
              <a:solidFill>
                <a:schemeClr val="tx1">
                  <a:lumMod val="65000"/>
                  <a:lumOff val="35000"/>
                </a:schemeClr>
              </a:solidFill>
              <a:ea typeface="微软雅黑" panose="020B0503020204020204" pitchFamily="34" charset="-122"/>
            </a:endParaRPr>
          </a:p>
        </p:txBody>
      </p:sp>
      <p:sp>
        <p:nvSpPr>
          <p:cNvPr id="28" name="文本框 27"/>
          <p:cNvSpPr txBox="1"/>
          <p:nvPr/>
        </p:nvSpPr>
        <p:spPr>
          <a:xfrm>
            <a:off x="4810792" y="4992613"/>
            <a:ext cx="775066" cy="307777"/>
          </a:xfrm>
          <a:prstGeom prst="rect">
            <a:avLst/>
          </a:prstGeom>
          <a:noFill/>
        </p:spPr>
        <p:txBody>
          <a:bodyPr wrap="square" rtlCol="0">
            <a:spAutoFit/>
          </a:bodyPr>
          <a:lstStyle/>
          <a:p>
            <a:r>
              <a:rPr lang="en-US" altLang="zh-CN" sz="1400" dirty="0">
                <a:solidFill>
                  <a:schemeClr val="tx1">
                    <a:lumMod val="65000"/>
                    <a:lumOff val="35000"/>
                  </a:schemeClr>
                </a:solidFill>
                <a:ea typeface="微软雅黑" panose="020B0503020204020204" pitchFamily="34" charset="-122"/>
              </a:rPr>
              <a:t>4,12,13</a:t>
            </a:r>
            <a:endParaRPr lang="zh-CN" altLang="en-US" sz="1400" dirty="0">
              <a:solidFill>
                <a:schemeClr val="tx1">
                  <a:lumMod val="65000"/>
                  <a:lumOff val="35000"/>
                </a:schemeClr>
              </a:solidFill>
              <a:ea typeface="微软雅黑" panose="020B0503020204020204" pitchFamily="34" charset="-122"/>
            </a:endParaRPr>
          </a:p>
        </p:txBody>
      </p:sp>
      <p:sp>
        <p:nvSpPr>
          <p:cNvPr id="29" name="文本框 28"/>
          <p:cNvSpPr txBox="1"/>
          <p:nvPr/>
        </p:nvSpPr>
        <p:spPr>
          <a:xfrm>
            <a:off x="6454019" y="4990138"/>
            <a:ext cx="1123420" cy="312726"/>
          </a:xfrm>
          <a:prstGeom prst="rect">
            <a:avLst/>
          </a:prstGeom>
          <a:noFill/>
        </p:spPr>
        <p:txBody>
          <a:bodyPr wrap="square" rtlCol="0">
            <a:spAutoFit/>
          </a:bodyPr>
          <a:lstStyle/>
          <a:p>
            <a:r>
              <a:rPr lang="en-US" altLang="zh-CN" sz="1400" dirty="0">
                <a:solidFill>
                  <a:schemeClr val="tx1">
                    <a:lumMod val="65000"/>
                    <a:lumOff val="35000"/>
                  </a:schemeClr>
                </a:solidFill>
                <a:ea typeface="微软雅黑" panose="020B0503020204020204" pitchFamily="34" charset="-122"/>
              </a:rPr>
              <a:t>0,1,5,6,14</a:t>
            </a:r>
            <a:endParaRPr lang="zh-CN" altLang="en-US" sz="1400" dirty="0">
              <a:solidFill>
                <a:schemeClr val="tx1">
                  <a:lumMod val="65000"/>
                  <a:lumOff val="35000"/>
                </a:schemeClr>
              </a:solidFill>
              <a:ea typeface="微软雅黑" panose="020B0503020204020204" pitchFamily="34" charset="-122"/>
            </a:endParaRPr>
          </a:p>
        </p:txBody>
      </p:sp>
      <mc:AlternateContent xmlns:mc="http://schemas.openxmlformats.org/markup-compatibility/2006" xmlns:a14="http://schemas.microsoft.com/office/drawing/2010/main">
        <mc:Choice Requires="a14">
          <p:sp>
            <p:nvSpPr>
              <p:cNvPr id="30" name="矩形 29"/>
              <p:cNvSpPr/>
              <p:nvPr/>
            </p:nvSpPr>
            <p:spPr>
              <a:xfrm>
                <a:off x="0" y="2124552"/>
                <a:ext cx="8495211"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微软雅黑" panose="020B0503020204020204" pitchFamily="34" charset="-122"/>
                        </a:rPr>
                        <m:t>𝐺𝑖𝑛𝑖</m:t>
                      </m:r>
                      <m:d>
                        <m:dPr>
                          <m:ctrlPr>
                            <a:rPr lang="en-US" altLang="zh-CN" sz="1800" b="0" i="1" smtClean="0">
                              <a:latin typeface="Cambria Math" panose="02040503050406030204" pitchFamily="18" charset="0"/>
                              <a:ea typeface="微软雅黑" panose="020B0503020204020204" pitchFamily="34" charset="-122"/>
                            </a:rPr>
                          </m:ctrlPr>
                        </m:dPr>
                        <m:e>
                          <m:r>
                            <a:rPr lang="en-US" altLang="zh-CN" sz="1800" b="0" i="1" smtClean="0">
                              <a:latin typeface="Cambria Math" panose="02040503050406030204" pitchFamily="18" charset="0"/>
                              <a:ea typeface="微软雅黑" panose="020B0503020204020204" pitchFamily="34" charset="-122"/>
                            </a:rPr>
                            <m:t>𝐷</m:t>
                          </m:r>
                          <m:r>
                            <a:rPr lang="en-US" altLang="zh-CN" sz="1800" b="0" i="1" smtClean="0">
                              <a:latin typeface="Cambria Math" panose="02040503050406030204" pitchFamily="18" charset="0"/>
                              <a:ea typeface="微软雅黑" panose="020B0503020204020204" pitchFamily="34" charset="-122"/>
                            </a:rPr>
                            <m:t>,</m:t>
                          </m:r>
                          <m:sSub>
                            <m:sSubPr>
                              <m:ctrlPr>
                                <a:rPr lang="en-US" altLang="zh-CN" sz="1800" b="0" i="1" smtClean="0">
                                  <a:latin typeface="Cambria Math" panose="02040503050406030204" pitchFamily="18" charset="0"/>
                                  <a:ea typeface="微软雅黑" panose="020B0503020204020204" pitchFamily="34" charset="-122"/>
                                </a:rPr>
                              </m:ctrlPr>
                            </m:sSubPr>
                            <m:e>
                              <m:r>
                                <a:rPr lang="en-US" altLang="zh-CN" sz="1800" b="0" i="1" smtClean="0">
                                  <a:latin typeface="Cambria Math" panose="02040503050406030204" pitchFamily="18" charset="0"/>
                                  <a:ea typeface="微软雅黑" panose="020B0503020204020204" pitchFamily="34" charset="-122"/>
                                </a:rPr>
                                <m:t>𝐴</m:t>
                              </m:r>
                            </m:e>
                            <m:sub>
                              <m:r>
                                <a:rPr lang="en-US" altLang="zh-CN" sz="1800" b="0" i="1" smtClean="0">
                                  <a:latin typeface="Cambria Math" panose="02040503050406030204" pitchFamily="18" charset="0"/>
                                  <a:ea typeface="微软雅黑" panose="020B0503020204020204" pitchFamily="34" charset="-122"/>
                                </a:rPr>
                                <m:t>1</m:t>
                              </m:r>
                            </m:sub>
                          </m:sSub>
                          <m:r>
                            <a:rPr lang="en-US" altLang="zh-CN" sz="1800" b="0" i="1" smtClean="0">
                              <a:latin typeface="Cambria Math" panose="02040503050406030204" pitchFamily="18" charset="0"/>
                              <a:ea typeface="微软雅黑" panose="020B0503020204020204" pitchFamily="34" charset="-122"/>
                            </a:rPr>
                            <m:t>=</m:t>
                          </m:r>
                          <m:r>
                            <a:rPr lang="zh-CN" altLang="en-US" sz="1800" i="1">
                              <a:latin typeface="Cambria Math" panose="02040503050406030204" pitchFamily="18" charset="0"/>
                              <a:ea typeface="微软雅黑" panose="020B0503020204020204" pitchFamily="34" charset="-122"/>
                            </a:rPr>
                            <m:t>青年</m:t>
                          </m:r>
                        </m:e>
                      </m:d>
                      <m:r>
                        <a:rPr lang="en-US" altLang="zh-CN" sz="1800" b="0" i="1" smtClean="0">
                          <a:latin typeface="Cambria Math" panose="02040503050406030204" pitchFamily="18" charset="0"/>
                          <a:ea typeface="微软雅黑" panose="020B0503020204020204" pitchFamily="34" charset="-122"/>
                        </a:rPr>
                        <m:t>=</m:t>
                      </m:r>
                      <m:f>
                        <m:fPr>
                          <m:ctrlPr>
                            <a:rPr lang="en-US" altLang="zh-CN" sz="1800" b="0" i="1" smtClean="0">
                              <a:latin typeface="Cambria Math" panose="02040503050406030204" pitchFamily="18" charset="0"/>
                              <a:ea typeface="微软雅黑" panose="020B0503020204020204" pitchFamily="34" charset="-122"/>
                            </a:rPr>
                          </m:ctrlPr>
                        </m:fPr>
                        <m:num>
                          <m:r>
                            <a:rPr lang="en-US" altLang="zh-CN" sz="1800" b="0" i="1" smtClean="0">
                              <a:latin typeface="Cambria Math" panose="02040503050406030204" pitchFamily="18" charset="0"/>
                              <a:ea typeface="微软雅黑" panose="020B0503020204020204" pitchFamily="34" charset="-122"/>
                            </a:rPr>
                            <m:t>5</m:t>
                          </m:r>
                        </m:num>
                        <m:den>
                          <m:r>
                            <a:rPr lang="en-US" altLang="zh-CN" sz="1800" b="0" i="1" smtClean="0">
                              <a:latin typeface="Cambria Math" panose="02040503050406030204" pitchFamily="18" charset="0"/>
                              <a:ea typeface="微软雅黑" panose="020B0503020204020204" pitchFamily="34" charset="-122"/>
                            </a:rPr>
                            <m:t>15</m:t>
                          </m:r>
                        </m:den>
                      </m:f>
                      <m:r>
                        <a:rPr lang="en-US" altLang="zh-CN" sz="1800" i="1">
                          <a:latin typeface="Cambria Math" panose="02040503050406030204" pitchFamily="18" charset="0"/>
                          <a:ea typeface="Cambria Math" panose="02040503050406030204" pitchFamily="18" charset="0"/>
                        </a:rPr>
                        <m:t>×</m:t>
                      </m:r>
                      <m:d>
                        <m:dPr>
                          <m:ctrlPr>
                            <a:rPr lang="en-US" altLang="zh-CN" sz="1800" b="0" i="1" smtClean="0">
                              <a:latin typeface="Cambria Math" panose="02040503050406030204" pitchFamily="18" charset="0"/>
                              <a:ea typeface="微软雅黑" panose="020B0503020204020204" pitchFamily="34" charset="-122"/>
                            </a:rPr>
                          </m:ctrlPr>
                        </m:dPr>
                        <m:e>
                          <m:r>
                            <a:rPr lang="en-US" altLang="zh-CN" sz="1800" b="0" i="1" smtClean="0">
                              <a:latin typeface="Cambria Math" panose="02040503050406030204" pitchFamily="18" charset="0"/>
                              <a:ea typeface="微软雅黑" panose="020B0503020204020204" pitchFamily="34" charset="-122"/>
                            </a:rPr>
                            <m:t>2</m:t>
                          </m:r>
                          <m:r>
                            <a:rPr lang="en-US" altLang="zh-CN" sz="1800" b="0" i="1" smtClean="0">
                              <a:latin typeface="Cambria Math" panose="02040503050406030204" pitchFamily="18" charset="0"/>
                              <a:ea typeface="Cambria Math" panose="02040503050406030204" pitchFamily="18" charset="0"/>
                            </a:rPr>
                            <m:t>×</m:t>
                          </m:r>
                          <m:f>
                            <m:fPr>
                              <m:ctrlPr>
                                <a:rPr lang="en-US" altLang="zh-CN" sz="1800" b="0" i="1" smtClean="0">
                                  <a:latin typeface="Cambria Math" panose="02040503050406030204" pitchFamily="18" charset="0"/>
                                  <a:ea typeface="Cambria Math" panose="02040503050406030204" pitchFamily="18" charset="0"/>
                                </a:rPr>
                              </m:ctrlPr>
                            </m:fPr>
                            <m:num>
                              <m:r>
                                <a:rPr lang="en-US" altLang="zh-CN" sz="1800" b="0" i="1" smtClean="0">
                                  <a:latin typeface="Cambria Math" panose="02040503050406030204" pitchFamily="18" charset="0"/>
                                  <a:ea typeface="Cambria Math" panose="02040503050406030204" pitchFamily="18" charset="0"/>
                                </a:rPr>
                                <m:t>2</m:t>
                              </m:r>
                            </m:num>
                            <m:den>
                              <m:r>
                                <a:rPr lang="en-US" altLang="zh-CN" sz="1800" b="0" i="1" smtClean="0">
                                  <a:latin typeface="Cambria Math" panose="02040503050406030204" pitchFamily="18" charset="0"/>
                                  <a:ea typeface="Cambria Math" panose="02040503050406030204" pitchFamily="18" charset="0"/>
                                </a:rPr>
                                <m:t>5</m:t>
                              </m:r>
                            </m:den>
                          </m:f>
                          <m:r>
                            <a:rPr lang="en-US" altLang="zh-CN" sz="1800" b="0" i="1" smtClean="0">
                              <a:latin typeface="Cambria Math" panose="02040503050406030204" pitchFamily="18" charset="0"/>
                              <a:ea typeface="Cambria Math" panose="02040503050406030204" pitchFamily="18" charset="0"/>
                            </a:rPr>
                            <m:t>×</m:t>
                          </m:r>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1−</m:t>
                              </m:r>
                              <m:f>
                                <m:fPr>
                                  <m:ctrlPr>
                                    <a:rPr lang="en-US" altLang="zh-CN" sz="1800" i="1">
                                      <a:latin typeface="Cambria Math" panose="02040503050406030204" pitchFamily="18" charset="0"/>
                                      <a:ea typeface="Cambria Math" panose="02040503050406030204" pitchFamily="18" charset="0"/>
                                    </a:rPr>
                                  </m:ctrlPr>
                                </m:fPr>
                                <m:num>
                                  <m:r>
                                    <a:rPr lang="en-US" altLang="zh-CN" sz="1800" i="1">
                                      <a:latin typeface="Cambria Math" panose="02040503050406030204" pitchFamily="18" charset="0"/>
                                      <a:ea typeface="Cambria Math" panose="02040503050406030204" pitchFamily="18" charset="0"/>
                                    </a:rPr>
                                    <m:t>2</m:t>
                                  </m:r>
                                </m:num>
                                <m:den>
                                  <m:r>
                                    <a:rPr lang="en-US" altLang="zh-CN" sz="1800" i="1">
                                      <a:latin typeface="Cambria Math" panose="02040503050406030204" pitchFamily="18" charset="0"/>
                                      <a:ea typeface="Cambria Math" panose="02040503050406030204" pitchFamily="18" charset="0"/>
                                    </a:rPr>
                                    <m:t>5</m:t>
                                  </m:r>
                                </m:den>
                              </m:f>
                            </m:e>
                          </m:d>
                        </m:e>
                      </m:d>
                      <m:r>
                        <a:rPr lang="en-US" altLang="zh-CN" sz="1800" b="0" i="1" smtClean="0">
                          <a:latin typeface="Cambria Math" panose="02040503050406030204" pitchFamily="18" charset="0"/>
                          <a:ea typeface="微软雅黑" panose="020B0503020204020204" pitchFamily="34" charset="-122"/>
                        </a:rPr>
                        <m:t>+</m:t>
                      </m:r>
                      <m:f>
                        <m:fPr>
                          <m:ctrlPr>
                            <a:rPr lang="en-US" altLang="zh-CN" sz="1800" i="1">
                              <a:latin typeface="Cambria Math" panose="02040503050406030204" pitchFamily="18" charset="0"/>
                              <a:ea typeface="微软雅黑" panose="020B0503020204020204" pitchFamily="34" charset="-122"/>
                            </a:rPr>
                          </m:ctrlPr>
                        </m:fPr>
                        <m:num>
                          <m:r>
                            <a:rPr lang="en-US" altLang="zh-CN" sz="1800" b="0" i="1" smtClean="0">
                              <a:latin typeface="Cambria Math" panose="02040503050406030204" pitchFamily="18" charset="0"/>
                              <a:ea typeface="微软雅黑" panose="020B0503020204020204" pitchFamily="34" charset="-122"/>
                            </a:rPr>
                            <m:t>10</m:t>
                          </m:r>
                        </m:num>
                        <m:den>
                          <m:r>
                            <a:rPr lang="en-US" altLang="zh-CN" sz="1800" i="1">
                              <a:latin typeface="Cambria Math" panose="02040503050406030204" pitchFamily="18" charset="0"/>
                              <a:ea typeface="微软雅黑" panose="020B0503020204020204" pitchFamily="34" charset="-122"/>
                            </a:rPr>
                            <m:t>15</m:t>
                          </m:r>
                        </m:den>
                      </m:f>
                      <m:r>
                        <a:rPr lang="en-US" altLang="zh-CN" sz="1800" i="1">
                          <a:latin typeface="Cambria Math" panose="02040503050406030204" pitchFamily="18" charset="0"/>
                          <a:ea typeface="Cambria Math" panose="02040503050406030204" pitchFamily="18" charset="0"/>
                        </a:rPr>
                        <m:t>×</m:t>
                      </m:r>
                      <m:d>
                        <m:dPr>
                          <m:ctrlPr>
                            <a:rPr lang="en-US" altLang="zh-CN" sz="1800" i="1" smtClean="0">
                              <a:latin typeface="Cambria Math" panose="02040503050406030204" pitchFamily="18" charset="0"/>
                              <a:ea typeface="微软雅黑" panose="020B0503020204020204" pitchFamily="34" charset="-122"/>
                            </a:rPr>
                          </m:ctrlPr>
                        </m:dPr>
                        <m:e>
                          <m:r>
                            <a:rPr lang="en-US" altLang="zh-CN" sz="1800" b="0" i="1" smtClean="0">
                              <a:latin typeface="Cambria Math" panose="02040503050406030204" pitchFamily="18" charset="0"/>
                              <a:ea typeface="微软雅黑" panose="020B0503020204020204" pitchFamily="34" charset="-122"/>
                            </a:rPr>
                            <m:t>2</m:t>
                          </m:r>
                          <m:r>
                            <a:rPr lang="en-US" altLang="zh-CN" sz="1800" b="0" i="1" smtClean="0">
                              <a:latin typeface="Cambria Math" panose="02040503050406030204" pitchFamily="18" charset="0"/>
                              <a:ea typeface="Cambria Math" panose="02040503050406030204" pitchFamily="18" charset="0"/>
                            </a:rPr>
                            <m:t>×</m:t>
                          </m:r>
                          <m:f>
                            <m:fPr>
                              <m:ctrlPr>
                                <a:rPr lang="en-US" altLang="zh-CN" sz="1800" i="1">
                                  <a:latin typeface="Cambria Math" panose="02040503050406030204" pitchFamily="18" charset="0"/>
                                  <a:ea typeface="Cambria Math" panose="02040503050406030204" pitchFamily="18" charset="0"/>
                                </a:rPr>
                              </m:ctrlPr>
                            </m:fPr>
                            <m:num>
                              <m:r>
                                <a:rPr lang="en-US" altLang="zh-CN" sz="1800" b="0" i="1" smtClean="0">
                                  <a:latin typeface="Cambria Math" panose="02040503050406030204" pitchFamily="18" charset="0"/>
                                  <a:ea typeface="Cambria Math" panose="02040503050406030204" pitchFamily="18" charset="0"/>
                                </a:rPr>
                                <m:t>7</m:t>
                              </m:r>
                            </m:num>
                            <m:den>
                              <m:r>
                                <a:rPr lang="en-US" altLang="zh-CN" sz="1800" b="0" i="1" smtClean="0">
                                  <a:latin typeface="Cambria Math" panose="02040503050406030204" pitchFamily="18" charset="0"/>
                                  <a:ea typeface="Cambria Math" panose="02040503050406030204" pitchFamily="18" charset="0"/>
                                </a:rPr>
                                <m:t>10</m:t>
                              </m:r>
                            </m:den>
                          </m:f>
                          <m:r>
                            <a:rPr lang="en-US" altLang="zh-CN" sz="1800" i="1" smtClean="0">
                              <a:latin typeface="Cambria Math" panose="02040503050406030204" pitchFamily="18" charset="0"/>
                              <a:ea typeface="Cambria Math" panose="02040503050406030204" pitchFamily="18" charset="0"/>
                            </a:rPr>
                            <m:t>×</m:t>
                          </m:r>
                          <m:d>
                            <m:dPr>
                              <m:ctrlPr>
                                <a:rPr lang="en-US" altLang="zh-CN" sz="180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1−</m:t>
                              </m:r>
                              <m:f>
                                <m:fPr>
                                  <m:ctrlPr>
                                    <a:rPr lang="en-US" altLang="zh-CN" sz="1800" i="1">
                                      <a:latin typeface="Cambria Math" panose="02040503050406030204" pitchFamily="18" charset="0"/>
                                      <a:ea typeface="Cambria Math" panose="02040503050406030204" pitchFamily="18" charset="0"/>
                                    </a:rPr>
                                  </m:ctrlPr>
                                </m:fPr>
                                <m:num>
                                  <m:r>
                                    <a:rPr lang="en-US" altLang="zh-CN" sz="1800" b="0" i="1" smtClean="0">
                                      <a:latin typeface="Cambria Math" panose="02040503050406030204" pitchFamily="18" charset="0"/>
                                      <a:ea typeface="Cambria Math" panose="02040503050406030204" pitchFamily="18" charset="0"/>
                                    </a:rPr>
                                    <m:t>7</m:t>
                                  </m:r>
                                </m:num>
                                <m:den>
                                  <m:r>
                                    <a:rPr lang="en-US" altLang="zh-CN" sz="1800" i="1">
                                      <a:latin typeface="Cambria Math" panose="02040503050406030204" pitchFamily="18" charset="0"/>
                                      <a:ea typeface="Cambria Math" panose="02040503050406030204" pitchFamily="18" charset="0"/>
                                    </a:rPr>
                                    <m:t>10</m:t>
                                  </m:r>
                                </m:den>
                              </m:f>
                            </m:e>
                          </m:d>
                        </m:e>
                      </m:d>
                      <m:r>
                        <a:rPr lang="en-US" altLang="zh-CN" sz="1800" b="0" i="1" smtClean="0">
                          <a:latin typeface="Cambria Math" panose="02040503050406030204" pitchFamily="18" charset="0"/>
                          <a:ea typeface="微软雅黑" panose="020B0503020204020204" pitchFamily="34" charset="-122"/>
                        </a:rPr>
                        <m:t>=0.44</m:t>
                      </m:r>
                    </m:oMath>
                  </m:oMathPara>
                </a14:m>
                <a:endParaRPr lang="zh-CN" altLang="en-US" sz="1800" dirty="0">
                  <a:ea typeface="微软雅黑" panose="020B0503020204020204" pitchFamily="34" charset="-122"/>
                </a:endParaRPr>
              </a:p>
            </p:txBody>
          </p:sp>
        </mc:Choice>
        <mc:Fallback xmlns="">
          <p:sp>
            <p:nvSpPr>
              <p:cNvPr id="30" name="矩形 29"/>
              <p:cNvSpPr>
                <a:spLocks noRot="1" noChangeAspect="1" noMove="1" noResize="1" noEditPoints="1" noAdjustHandles="1" noChangeArrowheads="1" noChangeShapeType="1" noTextEdit="1"/>
              </p:cNvSpPr>
              <p:nvPr/>
            </p:nvSpPr>
            <p:spPr>
              <a:xfrm>
                <a:off x="0" y="2124552"/>
                <a:ext cx="8495211" cy="80823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231990" y="3273628"/>
                <a:ext cx="2370842" cy="247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solidFill>
                            <a:schemeClr val="tx1"/>
                          </a:solidFill>
                          <a:latin typeface="Cambria Math" panose="02040503050406030204" pitchFamily="18" charset="0"/>
                          <a:ea typeface="微软雅黑" panose="020B0503020204020204" pitchFamily="34" charset="-122"/>
                        </a:rPr>
                        <m:t>G</m:t>
                      </m:r>
                      <m:r>
                        <a:rPr lang="en-US" altLang="zh-CN" sz="1600" b="0" i="1" smtClean="0">
                          <a:solidFill>
                            <a:schemeClr val="tx1"/>
                          </a:solidFill>
                          <a:latin typeface="Cambria Math" panose="02040503050406030204" pitchFamily="18" charset="0"/>
                          <a:ea typeface="微软雅黑" panose="020B0503020204020204" pitchFamily="34" charset="-122"/>
                        </a:rPr>
                        <m:t>𝑖𝑛𝑖</m:t>
                      </m:r>
                      <m:d>
                        <m:dPr>
                          <m:ctrlPr>
                            <a:rPr lang="en-US" altLang="zh-CN" sz="1600" b="0" i="1" smtClean="0">
                              <a:solidFill>
                                <a:schemeClr val="tx1"/>
                              </a:solidFill>
                              <a:latin typeface="Cambria Math" panose="02040503050406030204" pitchFamily="18" charset="0"/>
                              <a:ea typeface="微软雅黑" panose="020B0503020204020204" pitchFamily="34" charset="-122"/>
                            </a:rPr>
                          </m:ctrlPr>
                        </m:dPr>
                        <m:e>
                          <m:r>
                            <a:rPr lang="en-US" altLang="zh-CN" sz="1600" b="0" i="1" smtClean="0">
                              <a:solidFill>
                                <a:schemeClr val="tx1"/>
                              </a:solidFill>
                              <a:latin typeface="Cambria Math" panose="02040503050406030204" pitchFamily="18" charset="0"/>
                              <a:ea typeface="微软雅黑" panose="020B0503020204020204" pitchFamily="34" charset="-122"/>
                            </a:rPr>
                            <m:t>𝐷</m:t>
                          </m:r>
                          <m:r>
                            <a:rPr lang="en-US" altLang="zh-CN" sz="1600" b="0" i="1" smtClean="0">
                              <a:solidFill>
                                <a:schemeClr val="tx1"/>
                              </a:solidFill>
                              <a:latin typeface="Cambria Math" panose="02040503050406030204" pitchFamily="18" charset="0"/>
                              <a:ea typeface="微软雅黑" panose="020B0503020204020204" pitchFamily="34" charset="-122"/>
                            </a:rPr>
                            <m:t>,</m:t>
                          </m:r>
                          <m:sSub>
                            <m:sSubPr>
                              <m:ctrlPr>
                                <a:rPr lang="en-US" altLang="zh-CN" sz="1600" i="1">
                                  <a:solidFill>
                                    <a:schemeClr val="tx1"/>
                                  </a:solidFill>
                                  <a:latin typeface="Cambria Math" panose="02040503050406030204" pitchFamily="18" charset="0"/>
                                  <a:ea typeface="微软雅黑" panose="020B0503020204020204" pitchFamily="34" charset="-122"/>
                                </a:rPr>
                              </m:ctrlPr>
                            </m:sSubPr>
                            <m:e>
                              <m:r>
                                <a:rPr lang="en-US" altLang="zh-CN" sz="1600" i="1">
                                  <a:solidFill>
                                    <a:schemeClr val="tx1"/>
                                  </a:solidFill>
                                  <a:latin typeface="Cambria Math" panose="02040503050406030204" pitchFamily="18" charset="0"/>
                                  <a:ea typeface="微软雅黑" panose="020B0503020204020204" pitchFamily="34" charset="-122"/>
                                </a:rPr>
                                <m:t>𝐴</m:t>
                              </m:r>
                            </m:e>
                            <m:sub>
                              <m:r>
                                <a:rPr lang="en-US" altLang="zh-CN" sz="1600" i="1">
                                  <a:solidFill>
                                    <a:schemeClr val="tx1"/>
                                  </a:solidFill>
                                  <a:latin typeface="Cambria Math" panose="02040503050406030204" pitchFamily="18" charset="0"/>
                                  <a:ea typeface="微软雅黑" panose="020B0503020204020204" pitchFamily="34" charset="-122"/>
                                </a:rPr>
                                <m:t>1</m:t>
                              </m:r>
                            </m:sub>
                          </m:sSub>
                          <m:r>
                            <a:rPr lang="en-US" altLang="zh-CN" sz="1600" i="1">
                              <a:solidFill>
                                <a:schemeClr val="tx1"/>
                              </a:solidFill>
                              <a:latin typeface="Cambria Math" panose="02040503050406030204" pitchFamily="18" charset="0"/>
                              <a:ea typeface="微软雅黑" panose="020B0503020204020204" pitchFamily="34" charset="-122"/>
                            </a:rPr>
                            <m:t>=</m:t>
                          </m:r>
                          <m:r>
                            <a:rPr lang="zh-CN" altLang="en-US" sz="1600" i="1" smtClean="0">
                              <a:solidFill>
                                <a:schemeClr val="tx1"/>
                              </a:solidFill>
                              <a:latin typeface="Cambria Math" panose="02040503050406030204" pitchFamily="18" charset="0"/>
                              <a:ea typeface="微软雅黑" panose="020B0503020204020204" pitchFamily="34" charset="-122"/>
                            </a:rPr>
                            <m:t>中年</m:t>
                          </m:r>
                        </m:e>
                      </m:d>
                      <m:r>
                        <a:rPr lang="en-US" altLang="zh-CN" sz="1600" b="0" i="1" smtClean="0">
                          <a:solidFill>
                            <a:schemeClr val="tx1"/>
                          </a:solidFill>
                          <a:latin typeface="Cambria Math" panose="02040503050406030204" pitchFamily="18" charset="0"/>
                          <a:ea typeface="微软雅黑" panose="020B0503020204020204" pitchFamily="34" charset="-122"/>
                        </a:rPr>
                        <m:t>=0.48</m:t>
                      </m:r>
                    </m:oMath>
                  </m:oMathPara>
                </a14:m>
                <a:endParaRPr lang="zh-CN" altLang="en-US" sz="1600" dirty="0">
                  <a:solidFill>
                    <a:schemeClr val="tx1"/>
                  </a:solidFill>
                  <a:ea typeface="微软雅黑" panose="020B0503020204020204" pitchFamily="34" charset="-122"/>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231990" y="3273628"/>
                <a:ext cx="2370842" cy="247888"/>
              </a:xfrm>
              <a:prstGeom prst="rect">
                <a:avLst/>
              </a:prstGeom>
              <a:blipFill>
                <a:blip r:embed="rId5"/>
                <a:stretch>
                  <a:fillRect l="-1799" r="-1799" b="-341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231990" y="3606842"/>
                <a:ext cx="2370842" cy="247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solidFill>
                            <a:schemeClr val="tx1"/>
                          </a:solidFill>
                          <a:latin typeface="Cambria Math" panose="02040503050406030204" pitchFamily="18" charset="0"/>
                          <a:ea typeface="微软雅黑" panose="020B0503020204020204" pitchFamily="34" charset="-122"/>
                        </a:rPr>
                        <m:t>G</m:t>
                      </m:r>
                      <m:r>
                        <a:rPr lang="en-US" altLang="zh-CN" sz="1600" b="0" i="1" smtClean="0">
                          <a:solidFill>
                            <a:schemeClr val="tx1"/>
                          </a:solidFill>
                          <a:latin typeface="Cambria Math" panose="02040503050406030204" pitchFamily="18" charset="0"/>
                          <a:ea typeface="微软雅黑" panose="020B0503020204020204" pitchFamily="34" charset="-122"/>
                        </a:rPr>
                        <m:t>𝑖𝑛𝑖</m:t>
                      </m:r>
                      <m:d>
                        <m:dPr>
                          <m:ctrlPr>
                            <a:rPr lang="en-US" altLang="zh-CN" sz="1600" b="0" i="1" smtClean="0">
                              <a:solidFill>
                                <a:schemeClr val="tx1"/>
                              </a:solidFill>
                              <a:latin typeface="Cambria Math" panose="02040503050406030204" pitchFamily="18" charset="0"/>
                              <a:ea typeface="微软雅黑" panose="020B0503020204020204" pitchFamily="34" charset="-122"/>
                            </a:rPr>
                          </m:ctrlPr>
                        </m:dPr>
                        <m:e>
                          <m:r>
                            <a:rPr lang="en-US" altLang="zh-CN" sz="1600" b="0" i="1" smtClean="0">
                              <a:solidFill>
                                <a:schemeClr val="tx1"/>
                              </a:solidFill>
                              <a:latin typeface="Cambria Math" panose="02040503050406030204" pitchFamily="18" charset="0"/>
                              <a:ea typeface="微软雅黑" panose="020B0503020204020204" pitchFamily="34" charset="-122"/>
                            </a:rPr>
                            <m:t>𝐷</m:t>
                          </m:r>
                          <m:r>
                            <a:rPr lang="en-US" altLang="zh-CN" sz="1600" b="0" i="1" smtClean="0">
                              <a:solidFill>
                                <a:schemeClr val="tx1"/>
                              </a:solidFill>
                              <a:latin typeface="Cambria Math" panose="02040503050406030204" pitchFamily="18" charset="0"/>
                              <a:ea typeface="微软雅黑" panose="020B0503020204020204" pitchFamily="34" charset="-122"/>
                            </a:rPr>
                            <m:t>,</m:t>
                          </m:r>
                          <m:sSub>
                            <m:sSubPr>
                              <m:ctrlPr>
                                <a:rPr lang="en-US" altLang="zh-CN" sz="1600" i="1">
                                  <a:solidFill>
                                    <a:schemeClr val="tx1"/>
                                  </a:solidFill>
                                  <a:latin typeface="Cambria Math" panose="02040503050406030204" pitchFamily="18" charset="0"/>
                                  <a:ea typeface="微软雅黑" panose="020B0503020204020204" pitchFamily="34" charset="-122"/>
                                </a:rPr>
                              </m:ctrlPr>
                            </m:sSubPr>
                            <m:e>
                              <m:r>
                                <a:rPr lang="en-US" altLang="zh-CN" sz="1600" i="1">
                                  <a:solidFill>
                                    <a:schemeClr val="tx1"/>
                                  </a:solidFill>
                                  <a:latin typeface="Cambria Math" panose="02040503050406030204" pitchFamily="18" charset="0"/>
                                  <a:ea typeface="微软雅黑" panose="020B0503020204020204" pitchFamily="34" charset="-122"/>
                                </a:rPr>
                                <m:t>𝐴</m:t>
                              </m:r>
                            </m:e>
                            <m:sub>
                              <m:r>
                                <a:rPr lang="en-US" altLang="zh-CN" sz="1600" i="1">
                                  <a:solidFill>
                                    <a:schemeClr val="tx1"/>
                                  </a:solidFill>
                                  <a:latin typeface="Cambria Math" panose="02040503050406030204" pitchFamily="18" charset="0"/>
                                  <a:ea typeface="微软雅黑" panose="020B0503020204020204" pitchFamily="34" charset="-122"/>
                                </a:rPr>
                                <m:t>1</m:t>
                              </m:r>
                            </m:sub>
                          </m:sSub>
                          <m:r>
                            <a:rPr lang="en-US" altLang="zh-CN" sz="1600" i="1">
                              <a:solidFill>
                                <a:schemeClr val="tx1"/>
                              </a:solidFill>
                              <a:latin typeface="Cambria Math" panose="02040503050406030204" pitchFamily="18" charset="0"/>
                              <a:ea typeface="微软雅黑" panose="020B0503020204020204" pitchFamily="34" charset="-122"/>
                            </a:rPr>
                            <m:t>=</m:t>
                          </m:r>
                          <m:r>
                            <a:rPr lang="zh-CN" altLang="en-US" sz="1600" i="1" smtClean="0">
                              <a:solidFill>
                                <a:schemeClr val="tx1"/>
                              </a:solidFill>
                              <a:latin typeface="Cambria Math" panose="02040503050406030204" pitchFamily="18" charset="0"/>
                              <a:ea typeface="微软雅黑" panose="020B0503020204020204" pitchFamily="34" charset="-122"/>
                            </a:rPr>
                            <m:t>老年</m:t>
                          </m:r>
                        </m:e>
                      </m:d>
                      <m:r>
                        <a:rPr lang="en-US" altLang="zh-CN" sz="1600" b="0" i="1" smtClean="0">
                          <a:solidFill>
                            <a:schemeClr val="tx1"/>
                          </a:solidFill>
                          <a:latin typeface="Cambria Math" panose="02040503050406030204" pitchFamily="18" charset="0"/>
                          <a:ea typeface="微软雅黑" panose="020B0503020204020204" pitchFamily="34" charset="-122"/>
                        </a:rPr>
                        <m:t>=0.44</m:t>
                      </m:r>
                    </m:oMath>
                  </m:oMathPara>
                </a14:m>
                <a:endParaRPr lang="zh-CN" altLang="en-US" sz="1600" dirty="0">
                  <a:solidFill>
                    <a:schemeClr val="tx1"/>
                  </a:solidFill>
                  <a:ea typeface="微软雅黑" panose="020B0503020204020204" pitchFamily="34" charset="-122"/>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231990" y="3606842"/>
                <a:ext cx="2370842" cy="247888"/>
              </a:xfrm>
              <a:prstGeom prst="rect">
                <a:avLst/>
              </a:prstGeom>
              <a:blipFill>
                <a:blip r:embed="rId6"/>
                <a:stretch>
                  <a:fillRect l="-1799" t="-2500" r="-1799" b="-3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260283" y="3903348"/>
                <a:ext cx="2104679" cy="246221"/>
              </a:xfrm>
              <a:prstGeom prst="rect">
                <a:avLst/>
              </a:prstGeom>
              <a:noFill/>
            </p:spPr>
            <p:txBody>
              <a:bodyPr wrap="none" lIns="0" tIns="0" rIns="0" bIns="0" rtlCol="0">
                <a:spAutoFit/>
              </a:bodyPr>
              <a:lstStyle/>
              <a:p>
                <a14:m>
                  <m:oMath xmlns:m="http://schemas.openxmlformats.org/officeDocument/2006/math">
                    <m:r>
                      <m:rPr>
                        <m:sty m:val="p"/>
                      </m:rPr>
                      <a:rPr lang="en-US" altLang="zh-CN" sz="1600" i="1" smtClean="0">
                        <a:solidFill>
                          <a:schemeClr val="tx1"/>
                        </a:solidFill>
                        <a:latin typeface="Cambria Math" panose="02040503050406030204" pitchFamily="18" charset="0"/>
                        <a:ea typeface="微软雅黑" panose="020B0503020204020204" pitchFamily="34" charset="-122"/>
                      </a:rPr>
                      <m:t>G</m:t>
                    </m:r>
                    <m:r>
                      <a:rPr lang="en-US" altLang="zh-CN" sz="1600" b="0" i="1" smtClean="0">
                        <a:solidFill>
                          <a:schemeClr val="tx1"/>
                        </a:solidFill>
                        <a:latin typeface="Cambria Math" panose="02040503050406030204" pitchFamily="18" charset="0"/>
                        <a:ea typeface="微软雅黑" panose="020B0503020204020204" pitchFamily="34" charset="-122"/>
                      </a:rPr>
                      <m:t>𝑖𝑛𝑖</m:t>
                    </m:r>
                    <m:d>
                      <m:dPr>
                        <m:ctrlPr>
                          <a:rPr lang="en-US" altLang="zh-CN" sz="1600" b="0" i="1" smtClean="0">
                            <a:solidFill>
                              <a:schemeClr val="tx1"/>
                            </a:solidFill>
                            <a:latin typeface="Cambria Math" panose="02040503050406030204" pitchFamily="18" charset="0"/>
                            <a:ea typeface="微软雅黑" panose="020B0503020204020204" pitchFamily="34" charset="-122"/>
                          </a:rPr>
                        </m:ctrlPr>
                      </m:dPr>
                      <m:e>
                        <m:r>
                          <a:rPr lang="en-US" altLang="zh-CN" sz="1600" b="0" i="1" smtClean="0">
                            <a:solidFill>
                              <a:schemeClr val="tx1"/>
                            </a:solidFill>
                            <a:latin typeface="Cambria Math" panose="02040503050406030204" pitchFamily="18" charset="0"/>
                            <a:ea typeface="微软雅黑" panose="020B0503020204020204" pitchFamily="34" charset="-122"/>
                          </a:rPr>
                          <m:t>𝐷</m:t>
                        </m:r>
                        <m:r>
                          <a:rPr lang="en-US" altLang="zh-CN" sz="1600" b="0" i="1" smtClean="0">
                            <a:solidFill>
                              <a:schemeClr val="tx1"/>
                            </a:solidFill>
                            <a:latin typeface="Cambria Math" panose="02040503050406030204" pitchFamily="18" charset="0"/>
                            <a:ea typeface="微软雅黑" panose="020B0503020204020204" pitchFamily="34" charset="-122"/>
                          </a:rPr>
                          <m:t>,</m:t>
                        </m:r>
                        <m:sSub>
                          <m:sSubPr>
                            <m:ctrlPr>
                              <a:rPr lang="en-US" altLang="zh-CN" sz="1600" i="1">
                                <a:solidFill>
                                  <a:schemeClr val="tx1"/>
                                </a:solidFill>
                                <a:latin typeface="Cambria Math" panose="02040503050406030204" pitchFamily="18" charset="0"/>
                                <a:ea typeface="微软雅黑" panose="020B0503020204020204" pitchFamily="34" charset="-122"/>
                              </a:rPr>
                            </m:ctrlPr>
                          </m:sSubPr>
                          <m:e>
                            <m:r>
                              <a:rPr lang="en-US" altLang="zh-CN" sz="1600" i="1">
                                <a:solidFill>
                                  <a:schemeClr val="tx1"/>
                                </a:solidFill>
                                <a:latin typeface="Cambria Math" panose="02040503050406030204" pitchFamily="18" charset="0"/>
                                <a:ea typeface="微软雅黑" panose="020B0503020204020204" pitchFamily="34" charset="-122"/>
                              </a:rPr>
                              <m:t>𝐴</m:t>
                            </m:r>
                          </m:e>
                          <m:sub>
                            <m:r>
                              <a:rPr lang="en-US" altLang="zh-CN" sz="1600" b="0" i="1" smtClean="0">
                                <a:solidFill>
                                  <a:schemeClr val="tx1"/>
                                </a:solidFill>
                                <a:latin typeface="Cambria Math" panose="02040503050406030204" pitchFamily="18" charset="0"/>
                                <a:ea typeface="微软雅黑" panose="020B0503020204020204" pitchFamily="34" charset="-122"/>
                              </a:rPr>
                              <m:t>2</m:t>
                            </m:r>
                          </m:sub>
                        </m:sSub>
                        <m:r>
                          <a:rPr lang="en-US" altLang="zh-CN" sz="1600" i="1">
                            <a:solidFill>
                              <a:schemeClr val="tx1"/>
                            </a:solidFill>
                            <a:latin typeface="Cambria Math" panose="02040503050406030204" pitchFamily="18" charset="0"/>
                            <a:ea typeface="微软雅黑" panose="020B0503020204020204" pitchFamily="34" charset="-122"/>
                          </a:rPr>
                          <m:t>=</m:t>
                        </m:r>
                        <m:r>
                          <a:rPr lang="zh-CN" altLang="en-US" sz="1600" b="0" i="1" smtClean="0">
                            <a:solidFill>
                              <a:schemeClr val="tx1"/>
                            </a:solidFill>
                            <a:latin typeface="Cambria Math" panose="02040503050406030204" pitchFamily="18" charset="0"/>
                            <a:ea typeface="微软雅黑" panose="020B0503020204020204" pitchFamily="34" charset="-122"/>
                          </a:rPr>
                          <m:t>是</m:t>
                        </m:r>
                      </m:e>
                    </m:d>
                    <m:r>
                      <a:rPr lang="en-US" altLang="zh-CN" sz="1600" b="0" i="1" smtClean="0">
                        <a:solidFill>
                          <a:schemeClr val="tx1"/>
                        </a:solidFill>
                        <a:latin typeface="Cambria Math" panose="02040503050406030204" pitchFamily="18" charset="0"/>
                        <a:ea typeface="微软雅黑" panose="020B0503020204020204" pitchFamily="34" charset="-122"/>
                      </a:rPr>
                      <m:t>=0.</m:t>
                    </m:r>
                  </m:oMath>
                </a14:m>
                <a:r>
                  <a:rPr lang="en-US" altLang="zh-CN" sz="1600" dirty="0">
                    <a:solidFill>
                      <a:schemeClr val="tx1"/>
                    </a:solidFill>
                    <a:ea typeface="微软雅黑" panose="020B0503020204020204" pitchFamily="34" charset="-122"/>
                  </a:rPr>
                  <a:t>32</a:t>
                </a:r>
                <a:endParaRPr lang="zh-CN" altLang="en-US" sz="1600" dirty="0">
                  <a:solidFill>
                    <a:schemeClr val="tx1"/>
                  </a:solidFill>
                  <a:ea typeface="微软雅黑" panose="020B0503020204020204" pitchFamily="34" charset="-122"/>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260283" y="3903348"/>
                <a:ext cx="2104679" cy="246221"/>
              </a:xfrm>
              <a:prstGeom prst="rect">
                <a:avLst/>
              </a:prstGeom>
              <a:blipFill>
                <a:blip r:embed="rId7"/>
                <a:stretch>
                  <a:fillRect l="-3478" t="-24390" r="-5507" b="-48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231989" y="4231349"/>
                <a:ext cx="21704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solidFill>
                            <a:schemeClr val="tx1"/>
                          </a:solidFill>
                          <a:latin typeface="Cambria Math" panose="02040503050406030204" pitchFamily="18" charset="0"/>
                          <a:ea typeface="微软雅黑" panose="020B0503020204020204" pitchFamily="34" charset="-122"/>
                        </a:rPr>
                        <m:t>G</m:t>
                      </m:r>
                      <m:r>
                        <a:rPr lang="en-US" altLang="zh-CN" sz="1600" b="0" i="1" smtClean="0">
                          <a:solidFill>
                            <a:schemeClr val="tx1"/>
                          </a:solidFill>
                          <a:latin typeface="Cambria Math" panose="02040503050406030204" pitchFamily="18" charset="0"/>
                          <a:ea typeface="微软雅黑" panose="020B0503020204020204" pitchFamily="34" charset="-122"/>
                        </a:rPr>
                        <m:t>𝑖𝑛𝑖</m:t>
                      </m:r>
                      <m:d>
                        <m:dPr>
                          <m:ctrlPr>
                            <a:rPr lang="en-US" altLang="zh-CN" sz="1600" b="0" i="1" smtClean="0">
                              <a:solidFill>
                                <a:schemeClr val="tx1"/>
                              </a:solidFill>
                              <a:latin typeface="Cambria Math" panose="02040503050406030204" pitchFamily="18" charset="0"/>
                              <a:ea typeface="微软雅黑" panose="020B0503020204020204" pitchFamily="34" charset="-122"/>
                            </a:rPr>
                          </m:ctrlPr>
                        </m:dPr>
                        <m:e>
                          <m:r>
                            <a:rPr lang="en-US" altLang="zh-CN" sz="1600" b="0" i="1" smtClean="0">
                              <a:solidFill>
                                <a:schemeClr val="tx1"/>
                              </a:solidFill>
                              <a:latin typeface="Cambria Math" panose="02040503050406030204" pitchFamily="18" charset="0"/>
                              <a:ea typeface="微软雅黑" panose="020B0503020204020204" pitchFamily="34" charset="-122"/>
                            </a:rPr>
                            <m:t>𝐷</m:t>
                          </m:r>
                          <m:r>
                            <a:rPr lang="en-US" altLang="zh-CN" sz="1600" b="0" i="1" smtClean="0">
                              <a:solidFill>
                                <a:schemeClr val="tx1"/>
                              </a:solidFill>
                              <a:latin typeface="Cambria Math" panose="02040503050406030204" pitchFamily="18" charset="0"/>
                              <a:ea typeface="微软雅黑" panose="020B0503020204020204" pitchFamily="34" charset="-122"/>
                            </a:rPr>
                            <m:t>,</m:t>
                          </m:r>
                          <m:sSub>
                            <m:sSubPr>
                              <m:ctrlPr>
                                <a:rPr lang="en-US" altLang="zh-CN" sz="1600" i="1">
                                  <a:solidFill>
                                    <a:schemeClr val="tx1"/>
                                  </a:solidFill>
                                  <a:latin typeface="Cambria Math" panose="02040503050406030204" pitchFamily="18" charset="0"/>
                                  <a:ea typeface="微软雅黑" panose="020B0503020204020204" pitchFamily="34" charset="-122"/>
                                </a:rPr>
                              </m:ctrlPr>
                            </m:sSubPr>
                            <m:e>
                              <m:r>
                                <a:rPr lang="en-US" altLang="zh-CN" sz="1600" i="1">
                                  <a:solidFill>
                                    <a:schemeClr val="tx1"/>
                                  </a:solidFill>
                                  <a:latin typeface="Cambria Math" panose="02040503050406030204" pitchFamily="18" charset="0"/>
                                  <a:ea typeface="微软雅黑" panose="020B0503020204020204" pitchFamily="34" charset="-122"/>
                                </a:rPr>
                                <m:t>𝐴</m:t>
                              </m:r>
                            </m:e>
                            <m:sub>
                              <m:r>
                                <a:rPr lang="en-US" altLang="zh-CN" sz="1600" b="0" i="1" smtClean="0">
                                  <a:solidFill>
                                    <a:schemeClr val="tx1"/>
                                  </a:solidFill>
                                  <a:latin typeface="Cambria Math" panose="02040503050406030204" pitchFamily="18" charset="0"/>
                                  <a:ea typeface="微软雅黑" panose="020B0503020204020204" pitchFamily="34" charset="-122"/>
                                </a:rPr>
                                <m:t>3</m:t>
                              </m:r>
                            </m:sub>
                          </m:sSub>
                          <m:r>
                            <a:rPr lang="en-US" altLang="zh-CN" sz="1600" i="1">
                              <a:solidFill>
                                <a:schemeClr val="tx1"/>
                              </a:solidFill>
                              <a:latin typeface="Cambria Math" panose="02040503050406030204" pitchFamily="18" charset="0"/>
                              <a:ea typeface="微软雅黑" panose="020B0503020204020204" pitchFamily="34" charset="-122"/>
                            </a:rPr>
                            <m:t>=</m:t>
                          </m:r>
                          <m:r>
                            <a:rPr lang="zh-CN" altLang="en-US" sz="1600" b="0" i="1" smtClean="0">
                              <a:solidFill>
                                <a:schemeClr val="tx1"/>
                              </a:solidFill>
                              <a:latin typeface="Cambria Math" panose="02040503050406030204" pitchFamily="18" charset="0"/>
                              <a:ea typeface="微软雅黑" panose="020B0503020204020204" pitchFamily="34" charset="-122"/>
                            </a:rPr>
                            <m:t>是</m:t>
                          </m:r>
                        </m:e>
                      </m:d>
                      <m:r>
                        <a:rPr lang="en-US" altLang="zh-CN" sz="1600" b="0" i="1" smtClean="0">
                          <a:solidFill>
                            <a:schemeClr val="tx1"/>
                          </a:solidFill>
                          <a:latin typeface="Cambria Math" panose="02040503050406030204" pitchFamily="18" charset="0"/>
                          <a:ea typeface="微软雅黑" panose="020B0503020204020204" pitchFamily="34" charset="-122"/>
                        </a:rPr>
                        <m:t>=0.</m:t>
                      </m:r>
                      <m:r>
                        <a:rPr lang="en-US" altLang="zh-CN" sz="1600" b="0" i="0" smtClean="0">
                          <a:solidFill>
                            <a:schemeClr val="tx1"/>
                          </a:solidFill>
                          <a:latin typeface="Cambria Math" panose="02040503050406030204" pitchFamily="18" charset="0"/>
                          <a:ea typeface="微软雅黑" panose="020B0503020204020204" pitchFamily="34" charset="-122"/>
                        </a:rPr>
                        <m:t>27</m:t>
                      </m:r>
                    </m:oMath>
                  </m:oMathPara>
                </a14:m>
                <a:endParaRPr lang="zh-CN" altLang="en-US" sz="1600" dirty="0">
                  <a:solidFill>
                    <a:schemeClr val="tx1"/>
                  </a:solidFill>
                  <a:ea typeface="微软雅黑" panose="020B0503020204020204" pitchFamily="34" charset="-122"/>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231989" y="4231349"/>
                <a:ext cx="2170402" cy="246221"/>
              </a:xfrm>
              <a:prstGeom prst="rect">
                <a:avLst/>
              </a:prstGeom>
              <a:blipFill>
                <a:blip r:embed="rId8"/>
                <a:stretch>
                  <a:fillRect l="-1685" t="-2439" r="-1685" b="-24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241110" y="4539388"/>
                <a:ext cx="2575833" cy="246286"/>
              </a:xfrm>
              <a:prstGeom prst="rect">
                <a:avLst/>
              </a:prstGeom>
              <a:noFill/>
            </p:spPr>
            <p:txBody>
              <a:bodyPr wrap="none" lIns="0" tIns="0" rIns="0" bIns="0" rtlCol="0">
                <a:spAutoFit/>
              </a:bodyPr>
              <a:lstStyle/>
              <a:p>
                <a14:m>
                  <m:oMath xmlns:m="http://schemas.openxmlformats.org/officeDocument/2006/math">
                    <m:r>
                      <m:rPr>
                        <m:sty m:val="p"/>
                      </m:rPr>
                      <a:rPr lang="en-US" altLang="zh-CN" sz="1600" i="1" smtClean="0">
                        <a:solidFill>
                          <a:schemeClr val="tx1"/>
                        </a:solidFill>
                        <a:latin typeface="Cambria Math" panose="02040503050406030204" pitchFamily="18" charset="0"/>
                        <a:ea typeface="微软雅黑" panose="020B0503020204020204" pitchFamily="34" charset="-122"/>
                      </a:rPr>
                      <m:t>G</m:t>
                    </m:r>
                    <m:r>
                      <a:rPr lang="en-US" altLang="zh-CN" sz="1600" b="0" i="1" smtClean="0">
                        <a:solidFill>
                          <a:schemeClr val="tx1"/>
                        </a:solidFill>
                        <a:latin typeface="Cambria Math" panose="02040503050406030204" pitchFamily="18" charset="0"/>
                        <a:ea typeface="微软雅黑" panose="020B0503020204020204" pitchFamily="34" charset="-122"/>
                      </a:rPr>
                      <m:t>𝑖𝑛𝑖</m:t>
                    </m:r>
                    <m:d>
                      <m:dPr>
                        <m:ctrlPr>
                          <a:rPr lang="en-US" altLang="zh-CN" sz="1600" b="0" i="1" smtClean="0">
                            <a:solidFill>
                              <a:schemeClr val="tx1"/>
                            </a:solidFill>
                            <a:latin typeface="Cambria Math" panose="02040503050406030204" pitchFamily="18" charset="0"/>
                            <a:ea typeface="微软雅黑" panose="020B0503020204020204" pitchFamily="34" charset="-122"/>
                          </a:rPr>
                        </m:ctrlPr>
                      </m:dPr>
                      <m:e>
                        <m:r>
                          <a:rPr lang="en-US" altLang="zh-CN" sz="1600" b="0" i="1" smtClean="0">
                            <a:solidFill>
                              <a:schemeClr val="tx1"/>
                            </a:solidFill>
                            <a:latin typeface="Cambria Math" panose="02040503050406030204" pitchFamily="18" charset="0"/>
                            <a:ea typeface="微软雅黑" panose="020B0503020204020204" pitchFamily="34" charset="-122"/>
                          </a:rPr>
                          <m:t>𝐷</m:t>
                        </m:r>
                        <m:r>
                          <a:rPr lang="en-US" altLang="zh-CN" sz="1600" b="0" i="1" smtClean="0">
                            <a:solidFill>
                              <a:schemeClr val="tx1"/>
                            </a:solidFill>
                            <a:latin typeface="Cambria Math" panose="02040503050406030204" pitchFamily="18" charset="0"/>
                            <a:ea typeface="微软雅黑" panose="020B0503020204020204" pitchFamily="34" charset="-122"/>
                          </a:rPr>
                          <m:t>,</m:t>
                        </m:r>
                        <m:sSub>
                          <m:sSubPr>
                            <m:ctrlPr>
                              <a:rPr lang="en-US" altLang="zh-CN" sz="1600" i="1">
                                <a:solidFill>
                                  <a:schemeClr val="tx1"/>
                                </a:solidFill>
                                <a:latin typeface="Cambria Math" panose="02040503050406030204" pitchFamily="18" charset="0"/>
                                <a:ea typeface="微软雅黑" panose="020B0503020204020204" pitchFamily="34" charset="-122"/>
                              </a:rPr>
                            </m:ctrlPr>
                          </m:sSubPr>
                          <m:e>
                            <m:r>
                              <a:rPr lang="en-US" altLang="zh-CN" sz="1600" i="1">
                                <a:solidFill>
                                  <a:schemeClr val="tx1"/>
                                </a:solidFill>
                                <a:latin typeface="Cambria Math" panose="02040503050406030204" pitchFamily="18" charset="0"/>
                                <a:ea typeface="微软雅黑" panose="020B0503020204020204" pitchFamily="34" charset="-122"/>
                              </a:rPr>
                              <m:t>𝐴</m:t>
                            </m:r>
                          </m:e>
                          <m:sub>
                            <m:r>
                              <a:rPr lang="en-US" altLang="zh-CN" sz="1600" b="0" i="1" smtClean="0">
                                <a:solidFill>
                                  <a:schemeClr val="tx1"/>
                                </a:solidFill>
                                <a:latin typeface="Cambria Math" panose="02040503050406030204" pitchFamily="18" charset="0"/>
                                <a:ea typeface="微软雅黑" panose="020B0503020204020204" pitchFamily="34" charset="-122"/>
                              </a:rPr>
                              <m:t>4</m:t>
                            </m:r>
                          </m:sub>
                        </m:sSub>
                        <m:r>
                          <a:rPr lang="en-US" altLang="zh-CN" sz="1600" i="1">
                            <a:solidFill>
                              <a:schemeClr val="tx1"/>
                            </a:solidFill>
                            <a:latin typeface="Cambria Math" panose="02040503050406030204" pitchFamily="18" charset="0"/>
                            <a:ea typeface="微软雅黑" panose="020B0503020204020204" pitchFamily="34" charset="-122"/>
                          </a:rPr>
                          <m:t>=</m:t>
                        </m:r>
                        <m:r>
                          <a:rPr lang="zh-CN" altLang="en-US" sz="1600" i="1">
                            <a:solidFill>
                              <a:schemeClr val="tx1"/>
                            </a:solidFill>
                            <a:latin typeface="Cambria Math" panose="02040503050406030204" pitchFamily="18" charset="0"/>
                            <a:ea typeface="微软雅黑" panose="020B0503020204020204" pitchFamily="34" charset="-122"/>
                          </a:rPr>
                          <m:t>非常好</m:t>
                        </m:r>
                      </m:e>
                    </m:d>
                    <m:r>
                      <a:rPr lang="en-US" altLang="zh-CN" sz="1600" b="0" i="1" smtClean="0">
                        <a:solidFill>
                          <a:schemeClr val="tx1"/>
                        </a:solidFill>
                        <a:latin typeface="Cambria Math" panose="02040503050406030204" pitchFamily="18" charset="0"/>
                        <a:ea typeface="微软雅黑" panose="020B0503020204020204" pitchFamily="34" charset="-122"/>
                      </a:rPr>
                      <m:t>=0.</m:t>
                    </m:r>
                  </m:oMath>
                </a14:m>
                <a:r>
                  <a:rPr lang="en-US" altLang="zh-CN" sz="1600" dirty="0">
                    <a:solidFill>
                      <a:schemeClr val="tx1"/>
                    </a:solidFill>
                    <a:ea typeface="微软雅黑" panose="020B0503020204020204" pitchFamily="34" charset="-122"/>
                  </a:rPr>
                  <a:t>36</a:t>
                </a:r>
                <a:endParaRPr lang="zh-CN" altLang="en-US" sz="1600" dirty="0">
                  <a:solidFill>
                    <a:schemeClr val="tx1"/>
                  </a:solidFill>
                  <a:ea typeface="微软雅黑" panose="020B0503020204020204" pitchFamily="34" charset="-122"/>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241110" y="4539388"/>
                <a:ext cx="2575833" cy="246286"/>
              </a:xfrm>
              <a:prstGeom prst="rect">
                <a:avLst/>
              </a:prstGeom>
              <a:blipFill>
                <a:blip r:embed="rId9"/>
                <a:stretch>
                  <a:fillRect l="-2844" t="-20000" r="-4265" b="-5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241110" y="4872602"/>
                <a:ext cx="2165465" cy="246286"/>
              </a:xfrm>
              <a:prstGeom prst="rect">
                <a:avLst/>
              </a:prstGeom>
              <a:noFill/>
            </p:spPr>
            <p:txBody>
              <a:bodyPr wrap="none" lIns="0" tIns="0" rIns="0" bIns="0" rtlCol="0">
                <a:spAutoFit/>
              </a:bodyPr>
              <a:lstStyle/>
              <a:p>
                <a14:m>
                  <m:oMath xmlns:m="http://schemas.openxmlformats.org/officeDocument/2006/math">
                    <m:r>
                      <m:rPr>
                        <m:sty m:val="p"/>
                      </m:rPr>
                      <a:rPr lang="en-US" altLang="zh-CN" sz="1600" i="1" smtClean="0">
                        <a:solidFill>
                          <a:schemeClr val="tx1"/>
                        </a:solidFill>
                        <a:latin typeface="Cambria Math" panose="02040503050406030204" pitchFamily="18" charset="0"/>
                        <a:ea typeface="微软雅黑" panose="020B0503020204020204" pitchFamily="34" charset="-122"/>
                      </a:rPr>
                      <m:t>G</m:t>
                    </m:r>
                    <m:r>
                      <a:rPr lang="en-US" altLang="zh-CN" sz="1600" b="0" i="1" smtClean="0">
                        <a:solidFill>
                          <a:schemeClr val="tx1"/>
                        </a:solidFill>
                        <a:latin typeface="Cambria Math" panose="02040503050406030204" pitchFamily="18" charset="0"/>
                        <a:ea typeface="微软雅黑" panose="020B0503020204020204" pitchFamily="34" charset="-122"/>
                      </a:rPr>
                      <m:t>𝑖𝑛𝑖</m:t>
                    </m:r>
                    <m:d>
                      <m:dPr>
                        <m:ctrlPr>
                          <a:rPr lang="en-US" altLang="zh-CN" sz="1600" b="0" i="1" smtClean="0">
                            <a:solidFill>
                              <a:schemeClr val="tx1"/>
                            </a:solidFill>
                            <a:latin typeface="Cambria Math" panose="02040503050406030204" pitchFamily="18" charset="0"/>
                            <a:ea typeface="微软雅黑" panose="020B0503020204020204" pitchFamily="34" charset="-122"/>
                          </a:rPr>
                        </m:ctrlPr>
                      </m:dPr>
                      <m:e>
                        <m:r>
                          <a:rPr lang="en-US" altLang="zh-CN" sz="1600" b="0" i="1" smtClean="0">
                            <a:solidFill>
                              <a:schemeClr val="tx1"/>
                            </a:solidFill>
                            <a:latin typeface="Cambria Math" panose="02040503050406030204" pitchFamily="18" charset="0"/>
                            <a:ea typeface="微软雅黑" panose="020B0503020204020204" pitchFamily="34" charset="-122"/>
                          </a:rPr>
                          <m:t>𝐷</m:t>
                        </m:r>
                        <m:r>
                          <a:rPr lang="en-US" altLang="zh-CN" sz="1600" b="0" i="1" smtClean="0">
                            <a:solidFill>
                              <a:schemeClr val="tx1"/>
                            </a:solidFill>
                            <a:latin typeface="Cambria Math" panose="02040503050406030204" pitchFamily="18" charset="0"/>
                            <a:ea typeface="微软雅黑" panose="020B0503020204020204" pitchFamily="34" charset="-122"/>
                          </a:rPr>
                          <m:t>,</m:t>
                        </m:r>
                        <m:sSub>
                          <m:sSubPr>
                            <m:ctrlPr>
                              <a:rPr lang="en-US" altLang="zh-CN" sz="1600" i="1">
                                <a:solidFill>
                                  <a:schemeClr val="tx1"/>
                                </a:solidFill>
                                <a:latin typeface="Cambria Math" panose="02040503050406030204" pitchFamily="18" charset="0"/>
                                <a:ea typeface="微软雅黑" panose="020B0503020204020204" pitchFamily="34" charset="-122"/>
                              </a:rPr>
                            </m:ctrlPr>
                          </m:sSubPr>
                          <m:e>
                            <m:r>
                              <a:rPr lang="en-US" altLang="zh-CN" sz="1600" i="1">
                                <a:solidFill>
                                  <a:schemeClr val="tx1"/>
                                </a:solidFill>
                                <a:latin typeface="Cambria Math" panose="02040503050406030204" pitchFamily="18" charset="0"/>
                                <a:ea typeface="微软雅黑" panose="020B0503020204020204" pitchFamily="34" charset="-122"/>
                              </a:rPr>
                              <m:t>𝐴</m:t>
                            </m:r>
                          </m:e>
                          <m:sub>
                            <m:r>
                              <a:rPr lang="en-US" altLang="zh-CN" sz="1600" b="0" i="1" smtClean="0">
                                <a:solidFill>
                                  <a:schemeClr val="tx1"/>
                                </a:solidFill>
                                <a:latin typeface="Cambria Math" panose="02040503050406030204" pitchFamily="18" charset="0"/>
                                <a:ea typeface="微软雅黑" panose="020B0503020204020204" pitchFamily="34" charset="-122"/>
                              </a:rPr>
                              <m:t>4</m:t>
                            </m:r>
                          </m:sub>
                        </m:sSub>
                        <m:r>
                          <a:rPr lang="en-US" altLang="zh-CN" sz="1600" i="1">
                            <a:solidFill>
                              <a:schemeClr val="tx1"/>
                            </a:solidFill>
                            <a:latin typeface="Cambria Math" panose="02040503050406030204" pitchFamily="18" charset="0"/>
                            <a:ea typeface="微软雅黑" panose="020B0503020204020204" pitchFamily="34" charset="-122"/>
                          </a:rPr>
                          <m:t>=</m:t>
                        </m:r>
                        <m:r>
                          <a:rPr lang="zh-CN" altLang="en-US" sz="1600" b="0" i="1" smtClean="0">
                            <a:solidFill>
                              <a:schemeClr val="tx1"/>
                            </a:solidFill>
                            <a:latin typeface="Cambria Math" panose="02040503050406030204" pitchFamily="18" charset="0"/>
                            <a:ea typeface="微软雅黑" panose="020B0503020204020204" pitchFamily="34" charset="-122"/>
                          </a:rPr>
                          <m:t>好</m:t>
                        </m:r>
                      </m:e>
                    </m:d>
                    <m:r>
                      <a:rPr lang="en-US" altLang="zh-CN" sz="1600" b="0" i="1" smtClean="0">
                        <a:solidFill>
                          <a:schemeClr val="tx1"/>
                        </a:solidFill>
                        <a:latin typeface="Cambria Math" panose="02040503050406030204" pitchFamily="18" charset="0"/>
                        <a:ea typeface="微软雅黑" panose="020B0503020204020204" pitchFamily="34" charset="-122"/>
                      </a:rPr>
                      <m:t>=0.</m:t>
                    </m:r>
                  </m:oMath>
                </a14:m>
                <a:r>
                  <a:rPr lang="en-US" altLang="zh-CN" sz="1600" dirty="0">
                    <a:solidFill>
                      <a:schemeClr val="tx1"/>
                    </a:solidFill>
                    <a:ea typeface="微软雅黑" panose="020B0503020204020204" pitchFamily="34" charset="-122"/>
                  </a:rPr>
                  <a:t>47</a:t>
                </a:r>
                <a:endParaRPr lang="zh-CN" altLang="en-US" sz="1600" dirty="0">
                  <a:solidFill>
                    <a:schemeClr val="tx1"/>
                  </a:solidFill>
                  <a:ea typeface="微软雅黑" panose="020B0503020204020204" pitchFamily="34"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241110" y="4872602"/>
                <a:ext cx="2165465" cy="246286"/>
              </a:xfrm>
              <a:prstGeom prst="rect">
                <a:avLst/>
              </a:prstGeom>
              <a:blipFill>
                <a:blip r:embed="rId10"/>
                <a:stretch>
                  <a:fillRect l="-3380" t="-17073" r="-5070" b="-56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241110" y="5162368"/>
                <a:ext cx="2309863" cy="246221"/>
              </a:xfrm>
              <a:prstGeom prst="rect">
                <a:avLst/>
              </a:prstGeom>
              <a:noFill/>
            </p:spPr>
            <p:txBody>
              <a:bodyPr wrap="none" lIns="0" tIns="0" rIns="0" bIns="0" rtlCol="0">
                <a:spAutoFit/>
              </a:bodyPr>
              <a:lstStyle/>
              <a:p>
                <a14:m>
                  <m:oMath xmlns:m="http://schemas.openxmlformats.org/officeDocument/2006/math">
                    <m:r>
                      <m:rPr>
                        <m:sty m:val="p"/>
                      </m:rPr>
                      <a:rPr lang="en-US" altLang="zh-CN" sz="1600" i="1" smtClean="0">
                        <a:solidFill>
                          <a:schemeClr val="tx1"/>
                        </a:solidFill>
                        <a:latin typeface="Cambria Math" panose="02040503050406030204" pitchFamily="18" charset="0"/>
                        <a:ea typeface="微软雅黑" panose="020B0503020204020204" pitchFamily="34" charset="-122"/>
                      </a:rPr>
                      <m:t>G</m:t>
                    </m:r>
                    <m:r>
                      <a:rPr lang="en-US" altLang="zh-CN" sz="1600" b="0" i="1" smtClean="0">
                        <a:solidFill>
                          <a:schemeClr val="tx1"/>
                        </a:solidFill>
                        <a:latin typeface="Cambria Math" panose="02040503050406030204" pitchFamily="18" charset="0"/>
                        <a:ea typeface="微软雅黑" panose="020B0503020204020204" pitchFamily="34" charset="-122"/>
                      </a:rPr>
                      <m:t>𝑖𝑛𝑖</m:t>
                    </m:r>
                    <m:d>
                      <m:dPr>
                        <m:ctrlPr>
                          <a:rPr lang="en-US" altLang="zh-CN" sz="1600" b="0" i="1" smtClean="0">
                            <a:solidFill>
                              <a:schemeClr val="tx1"/>
                            </a:solidFill>
                            <a:latin typeface="Cambria Math" panose="02040503050406030204" pitchFamily="18" charset="0"/>
                            <a:ea typeface="微软雅黑" panose="020B0503020204020204" pitchFamily="34" charset="-122"/>
                          </a:rPr>
                        </m:ctrlPr>
                      </m:dPr>
                      <m:e>
                        <m:r>
                          <a:rPr lang="en-US" altLang="zh-CN" sz="1600" b="0" i="1" smtClean="0">
                            <a:solidFill>
                              <a:schemeClr val="tx1"/>
                            </a:solidFill>
                            <a:latin typeface="Cambria Math" panose="02040503050406030204" pitchFamily="18" charset="0"/>
                            <a:ea typeface="微软雅黑" panose="020B0503020204020204" pitchFamily="34" charset="-122"/>
                          </a:rPr>
                          <m:t>𝐷</m:t>
                        </m:r>
                        <m:r>
                          <a:rPr lang="en-US" altLang="zh-CN" sz="1600" b="0" i="1" smtClean="0">
                            <a:solidFill>
                              <a:schemeClr val="tx1"/>
                            </a:solidFill>
                            <a:latin typeface="Cambria Math" panose="02040503050406030204" pitchFamily="18" charset="0"/>
                            <a:ea typeface="微软雅黑" panose="020B0503020204020204" pitchFamily="34" charset="-122"/>
                          </a:rPr>
                          <m:t>,</m:t>
                        </m:r>
                        <m:sSub>
                          <m:sSubPr>
                            <m:ctrlPr>
                              <a:rPr lang="en-US" altLang="zh-CN" sz="1600" i="1">
                                <a:solidFill>
                                  <a:schemeClr val="tx1"/>
                                </a:solidFill>
                                <a:latin typeface="Cambria Math" panose="02040503050406030204" pitchFamily="18" charset="0"/>
                                <a:ea typeface="微软雅黑" panose="020B0503020204020204" pitchFamily="34" charset="-122"/>
                              </a:rPr>
                            </m:ctrlPr>
                          </m:sSubPr>
                          <m:e>
                            <m:r>
                              <a:rPr lang="en-US" altLang="zh-CN" sz="1600" i="1">
                                <a:solidFill>
                                  <a:schemeClr val="tx1"/>
                                </a:solidFill>
                                <a:latin typeface="Cambria Math" panose="02040503050406030204" pitchFamily="18" charset="0"/>
                                <a:ea typeface="微软雅黑" panose="020B0503020204020204" pitchFamily="34" charset="-122"/>
                              </a:rPr>
                              <m:t>𝐴</m:t>
                            </m:r>
                          </m:e>
                          <m:sub>
                            <m:r>
                              <a:rPr lang="en-US" altLang="zh-CN" sz="1600" b="0" i="1" smtClean="0">
                                <a:solidFill>
                                  <a:schemeClr val="tx1"/>
                                </a:solidFill>
                                <a:latin typeface="Cambria Math" panose="02040503050406030204" pitchFamily="18" charset="0"/>
                                <a:ea typeface="微软雅黑" panose="020B0503020204020204" pitchFamily="34" charset="-122"/>
                              </a:rPr>
                              <m:t>4</m:t>
                            </m:r>
                          </m:sub>
                        </m:sSub>
                        <m:r>
                          <a:rPr lang="en-US" altLang="zh-CN" sz="1600" i="1">
                            <a:solidFill>
                              <a:schemeClr val="tx1"/>
                            </a:solidFill>
                            <a:latin typeface="Cambria Math" panose="02040503050406030204" pitchFamily="18" charset="0"/>
                            <a:ea typeface="微软雅黑" panose="020B0503020204020204" pitchFamily="34" charset="-122"/>
                          </a:rPr>
                          <m:t>=</m:t>
                        </m:r>
                        <m:r>
                          <a:rPr lang="zh-CN" altLang="en-US" sz="1600" i="1" smtClean="0">
                            <a:solidFill>
                              <a:schemeClr val="tx1"/>
                            </a:solidFill>
                            <a:latin typeface="Cambria Math" panose="02040503050406030204" pitchFamily="18" charset="0"/>
                            <a:ea typeface="微软雅黑" panose="020B0503020204020204" pitchFamily="34" charset="-122"/>
                          </a:rPr>
                          <m:t>一般</m:t>
                        </m:r>
                      </m:e>
                    </m:d>
                    <m:r>
                      <a:rPr lang="en-US" altLang="zh-CN" sz="1600" b="0" i="1" smtClean="0">
                        <a:solidFill>
                          <a:schemeClr val="tx1"/>
                        </a:solidFill>
                        <a:latin typeface="Cambria Math" panose="02040503050406030204" pitchFamily="18" charset="0"/>
                        <a:ea typeface="微软雅黑" panose="020B0503020204020204" pitchFamily="34" charset="-122"/>
                      </a:rPr>
                      <m:t>=0.</m:t>
                    </m:r>
                  </m:oMath>
                </a14:m>
                <a:r>
                  <a:rPr lang="en-US" altLang="zh-CN" sz="1600" dirty="0">
                    <a:solidFill>
                      <a:schemeClr val="tx1"/>
                    </a:solidFill>
                    <a:ea typeface="微软雅黑" panose="020B0503020204020204" pitchFamily="34" charset="-122"/>
                  </a:rPr>
                  <a:t>32</a:t>
                </a:r>
                <a:endParaRPr lang="zh-CN" altLang="en-US" sz="1600" dirty="0">
                  <a:solidFill>
                    <a:schemeClr val="tx1"/>
                  </a:solidFill>
                  <a:ea typeface="微软雅黑" panose="020B0503020204020204" pitchFamily="34" charset="-122"/>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241110" y="5162368"/>
                <a:ext cx="2309863" cy="246221"/>
              </a:xfrm>
              <a:prstGeom prst="rect">
                <a:avLst/>
              </a:prstGeom>
              <a:blipFill>
                <a:blip r:embed="rId11"/>
                <a:stretch>
                  <a:fillRect l="-3175" t="-20000" r="-5820" b="-57500"/>
                </a:stretch>
              </a:blipFill>
            </p:spPr>
            <p:txBody>
              <a:bodyPr/>
              <a:lstStyle/>
              <a:p>
                <a:r>
                  <a:rPr lang="zh-CN" altLang="en-US">
                    <a:noFill/>
                  </a:rPr>
                  <a:t> </a:t>
                </a:r>
              </a:p>
            </p:txBody>
          </p:sp>
        </mc:Fallback>
      </mc:AlternateContent>
      <p:graphicFrame>
        <p:nvGraphicFramePr>
          <p:cNvPr id="42" name="表格 41"/>
          <p:cNvGraphicFramePr>
            <a:graphicFrameLocks noGrp="1"/>
          </p:cNvGraphicFramePr>
          <p:nvPr>
            <p:custDataLst>
              <p:tags r:id="rId1"/>
            </p:custDataLst>
          </p:nvPr>
        </p:nvGraphicFramePr>
        <p:xfrm>
          <a:off x="8512810" y="1457325"/>
          <a:ext cx="3545205" cy="4243205"/>
        </p:xfrm>
        <a:graphic>
          <a:graphicData uri="http://schemas.openxmlformats.org/drawingml/2006/table">
            <a:tbl>
              <a:tblPr>
                <a:tableStyleId>{5DA37D80-6434-44D0-A028-1B22A696006F}</a:tableStyleId>
              </a:tblPr>
              <a:tblGrid>
                <a:gridCol w="563880">
                  <a:extLst>
                    <a:ext uri="{9D8B030D-6E8A-4147-A177-3AD203B41FA5}">
                      <a16:colId xmlns:a16="http://schemas.microsoft.com/office/drawing/2014/main" val="20000"/>
                    </a:ext>
                  </a:extLst>
                </a:gridCol>
                <a:gridCol w="478155">
                  <a:extLst>
                    <a:ext uri="{9D8B030D-6E8A-4147-A177-3AD203B41FA5}">
                      <a16:colId xmlns:a16="http://schemas.microsoft.com/office/drawing/2014/main" val="20001"/>
                    </a:ext>
                  </a:extLst>
                </a:gridCol>
                <a:gridCol w="655955">
                  <a:extLst>
                    <a:ext uri="{9D8B030D-6E8A-4147-A177-3AD203B41FA5}">
                      <a16:colId xmlns:a16="http://schemas.microsoft.com/office/drawing/2014/main" val="20002"/>
                    </a:ext>
                  </a:extLst>
                </a:gridCol>
                <a:gridCol w="719455">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461010">
                  <a:extLst>
                    <a:ext uri="{9D8B030D-6E8A-4147-A177-3AD203B41FA5}">
                      <a16:colId xmlns:a16="http://schemas.microsoft.com/office/drawing/2014/main" val="20005"/>
                    </a:ext>
                  </a:extLst>
                </a:gridCol>
              </a:tblGrid>
              <a:tr h="261620">
                <a:tc>
                  <a:txBody>
                    <a:bodyPr/>
                    <a:lstStyle/>
                    <a:p>
                      <a:pPr algn="l" latinLnBrk="1"/>
                      <a:endParaRPr lang="en-US" altLang="zh-CN" sz="1400" dirty="0">
                        <a:solidFill>
                          <a:schemeClr val="bg1"/>
                        </a:solidFill>
                        <a:effectLst/>
                        <a:latin typeface="+mj-ea"/>
                        <a:ea typeface="+mj-ea"/>
                      </a:endParaRPr>
                    </a:p>
                  </a:txBody>
                  <a:tcPr marL="48651" marR="48651" marT="24325" marB="24325" anchor="ctr">
                    <a:solidFill>
                      <a:srgbClr val="0070C0"/>
                    </a:solidFill>
                  </a:tcPr>
                </a:tc>
                <a:tc>
                  <a:txBody>
                    <a:bodyPr/>
                    <a:lstStyle/>
                    <a:p>
                      <a:pPr algn="l" latinLnBrk="1"/>
                      <a:r>
                        <a:rPr lang="zh-CN" altLang="en-US" sz="1400" dirty="0">
                          <a:solidFill>
                            <a:schemeClr val="bg1"/>
                          </a:solidFill>
                          <a:effectLst/>
                          <a:latin typeface="+mj-ea"/>
                          <a:ea typeface="+mj-ea"/>
                        </a:rPr>
                        <a:t>年龄</a:t>
                      </a:r>
                    </a:p>
                  </a:txBody>
                  <a:tcPr marL="48651" marR="48651" marT="24325" marB="24325" anchor="ctr">
                    <a:solidFill>
                      <a:srgbClr val="0070C0"/>
                    </a:solidFill>
                  </a:tcPr>
                </a:tc>
                <a:tc>
                  <a:txBody>
                    <a:bodyPr/>
                    <a:lstStyle/>
                    <a:p>
                      <a:pPr algn="l" latinLnBrk="1"/>
                      <a:r>
                        <a:rPr lang="zh-CN" altLang="en-US" sz="1400" dirty="0">
                          <a:solidFill>
                            <a:schemeClr val="bg1"/>
                          </a:solidFill>
                          <a:effectLst/>
                          <a:latin typeface="+mj-ea"/>
                          <a:ea typeface="+mj-ea"/>
                        </a:rPr>
                        <a:t>有工作</a:t>
                      </a:r>
                    </a:p>
                  </a:txBody>
                  <a:tcPr marL="48651" marR="48651" marT="24325" marB="24325" anchor="ctr">
                    <a:solidFill>
                      <a:srgbClr val="0070C0"/>
                    </a:solidFill>
                  </a:tcPr>
                </a:tc>
                <a:tc>
                  <a:txBody>
                    <a:bodyPr/>
                    <a:lstStyle/>
                    <a:p>
                      <a:pPr algn="l" latinLnBrk="1"/>
                      <a:r>
                        <a:rPr lang="zh-CN" altLang="en-US" sz="1400" dirty="0">
                          <a:solidFill>
                            <a:schemeClr val="bg1"/>
                          </a:solidFill>
                          <a:effectLst/>
                          <a:latin typeface="+mj-ea"/>
                          <a:ea typeface="+mj-ea"/>
                        </a:rPr>
                        <a:t>有房子</a:t>
                      </a:r>
                    </a:p>
                  </a:txBody>
                  <a:tcPr marL="48651" marR="48651" marT="24325" marB="24325" anchor="ctr">
                    <a:solidFill>
                      <a:srgbClr val="0070C0"/>
                    </a:solidFill>
                  </a:tcPr>
                </a:tc>
                <a:tc>
                  <a:txBody>
                    <a:bodyPr/>
                    <a:lstStyle/>
                    <a:p>
                      <a:pPr algn="l" latinLnBrk="1"/>
                      <a:r>
                        <a:rPr lang="zh-CN" altLang="en-US" sz="1400" dirty="0">
                          <a:solidFill>
                            <a:schemeClr val="bg1"/>
                          </a:solidFill>
                          <a:effectLst/>
                          <a:latin typeface="+mj-ea"/>
                          <a:ea typeface="+mj-ea"/>
                        </a:rPr>
                        <a:t>信用</a:t>
                      </a:r>
                    </a:p>
                  </a:txBody>
                  <a:tcPr marL="48651" marR="48651" marT="24325" marB="24325" anchor="ctr">
                    <a:solidFill>
                      <a:srgbClr val="0070C0"/>
                    </a:solidFill>
                  </a:tcPr>
                </a:tc>
                <a:tc>
                  <a:txBody>
                    <a:bodyPr/>
                    <a:lstStyle/>
                    <a:p>
                      <a:pPr algn="l" latinLnBrk="1"/>
                      <a:r>
                        <a:rPr lang="zh-CN" altLang="en-US" sz="1400" dirty="0">
                          <a:solidFill>
                            <a:schemeClr val="bg1"/>
                          </a:solidFill>
                          <a:effectLst/>
                          <a:latin typeface="+mj-ea"/>
                          <a:ea typeface="+mj-ea"/>
                        </a:rPr>
                        <a:t>类别</a:t>
                      </a:r>
                    </a:p>
                  </a:txBody>
                  <a:tcPr marL="48651" marR="48651" marT="24325" marB="24325" anchor="ctr">
                    <a:solidFill>
                      <a:srgbClr val="0070C0"/>
                    </a:solidFill>
                  </a:tcPr>
                </a:tc>
                <a:extLst>
                  <a:ext uri="{0D108BD9-81ED-4DB2-BD59-A6C34878D82A}">
                    <a16:rowId xmlns:a16="http://schemas.microsoft.com/office/drawing/2014/main" val="10000"/>
                  </a:ext>
                </a:extLst>
              </a:tr>
              <a:tr h="261620">
                <a:tc>
                  <a:txBody>
                    <a:bodyPr/>
                    <a:lstStyle/>
                    <a:p>
                      <a:pPr algn="l" latinLnBrk="1"/>
                      <a:r>
                        <a:rPr lang="en-US" altLang="zh-CN" sz="1400" dirty="0">
                          <a:solidFill>
                            <a:schemeClr val="bg1"/>
                          </a:solidFill>
                          <a:effectLst/>
                          <a:latin typeface="+mj-ea"/>
                          <a:ea typeface="+mj-ea"/>
                        </a:rPr>
                        <a:t>0</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1"/>
                  </a:ext>
                </a:extLst>
              </a:tr>
              <a:tr h="261620">
                <a:tc>
                  <a:txBody>
                    <a:bodyPr/>
                    <a:lstStyle/>
                    <a:p>
                      <a:pPr algn="l" latinLnBrk="1"/>
                      <a:r>
                        <a:rPr lang="en-US" altLang="zh-CN" sz="1400">
                          <a:solidFill>
                            <a:schemeClr val="bg1"/>
                          </a:solidFill>
                          <a:effectLst/>
                          <a:latin typeface="+mj-ea"/>
                          <a:ea typeface="+mj-ea"/>
                        </a:rPr>
                        <a:t>1</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2"/>
                  </a:ext>
                </a:extLst>
              </a:tr>
              <a:tr h="261620">
                <a:tc>
                  <a:txBody>
                    <a:bodyPr/>
                    <a:lstStyle/>
                    <a:p>
                      <a:pPr algn="l" latinLnBrk="1"/>
                      <a:r>
                        <a:rPr lang="en-US" altLang="zh-CN" sz="1400">
                          <a:solidFill>
                            <a:schemeClr val="bg1"/>
                          </a:solidFill>
                          <a:effectLst/>
                          <a:latin typeface="+mj-ea"/>
                          <a:ea typeface="+mj-ea"/>
                        </a:rPr>
                        <a:t>2</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3"/>
                  </a:ext>
                </a:extLst>
              </a:tr>
              <a:tr h="261620">
                <a:tc>
                  <a:txBody>
                    <a:bodyPr/>
                    <a:lstStyle/>
                    <a:p>
                      <a:pPr algn="l" latinLnBrk="1"/>
                      <a:r>
                        <a:rPr lang="en-US" altLang="zh-CN" sz="1400">
                          <a:solidFill>
                            <a:schemeClr val="bg1"/>
                          </a:solidFill>
                          <a:effectLst/>
                          <a:latin typeface="+mj-ea"/>
                          <a:ea typeface="+mj-ea"/>
                        </a:rPr>
                        <a:t>3</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4"/>
                  </a:ext>
                </a:extLst>
              </a:tr>
              <a:tr h="261620">
                <a:tc>
                  <a:txBody>
                    <a:bodyPr/>
                    <a:lstStyle/>
                    <a:p>
                      <a:pPr algn="l" latinLnBrk="1"/>
                      <a:r>
                        <a:rPr lang="en-US" altLang="zh-CN" sz="1400">
                          <a:solidFill>
                            <a:schemeClr val="bg1"/>
                          </a:solidFill>
                          <a:effectLst/>
                          <a:latin typeface="+mj-ea"/>
                          <a:ea typeface="+mj-ea"/>
                        </a:rPr>
                        <a:t>4</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青年</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5"/>
                  </a:ext>
                </a:extLst>
              </a:tr>
              <a:tr h="261620">
                <a:tc>
                  <a:txBody>
                    <a:bodyPr/>
                    <a:lstStyle/>
                    <a:p>
                      <a:pPr algn="l" latinLnBrk="1"/>
                      <a:r>
                        <a:rPr lang="en-US" altLang="zh-CN" sz="1400">
                          <a:solidFill>
                            <a:schemeClr val="bg1"/>
                          </a:solidFill>
                          <a:effectLst/>
                          <a:latin typeface="+mj-ea"/>
                          <a:ea typeface="+mj-ea"/>
                        </a:rPr>
                        <a:t>5</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6"/>
                  </a:ext>
                </a:extLst>
              </a:tr>
              <a:tr h="261620">
                <a:tc>
                  <a:txBody>
                    <a:bodyPr/>
                    <a:lstStyle/>
                    <a:p>
                      <a:pPr algn="l" latinLnBrk="1"/>
                      <a:r>
                        <a:rPr lang="en-US" altLang="zh-CN" sz="1400">
                          <a:solidFill>
                            <a:schemeClr val="bg1"/>
                          </a:solidFill>
                          <a:effectLst/>
                          <a:latin typeface="+mj-ea"/>
                          <a:ea typeface="+mj-ea"/>
                        </a:rPr>
                        <a:t>6</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07"/>
                  </a:ext>
                </a:extLst>
              </a:tr>
              <a:tr h="261620">
                <a:tc>
                  <a:txBody>
                    <a:bodyPr/>
                    <a:lstStyle/>
                    <a:p>
                      <a:pPr algn="l" latinLnBrk="1"/>
                      <a:r>
                        <a:rPr lang="en-US" altLang="zh-CN" sz="1400">
                          <a:solidFill>
                            <a:schemeClr val="bg1"/>
                          </a:solidFill>
                          <a:effectLst/>
                          <a:latin typeface="+mj-ea"/>
                          <a:ea typeface="+mj-ea"/>
                        </a:rPr>
                        <a:t>7</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8"/>
                  </a:ext>
                </a:extLst>
              </a:tr>
              <a:tr h="261620">
                <a:tc>
                  <a:txBody>
                    <a:bodyPr/>
                    <a:lstStyle/>
                    <a:p>
                      <a:pPr algn="l" latinLnBrk="1"/>
                      <a:r>
                        <a:rPr lang="en-US" altLang="zh-CN" sz="1400">
                          <a:solidFill>
                            <a:schemeClr val="bg1"/>
                          </a:solidFill>
                          <a:effectLst/>
                          <a:latin typeface="+mj-ea"/>
                          <a:ea typeface="+mj-ea"/>
                        </a:rPr>
                        <a:t>8</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09"/>
                  </a:ext>
                </a:extLst>
              </a:tr>
              <a:tr h="261620">
                <a:tc>
                  <a:txBody>
                    <a:bodyPr/>
                    <a:lstStyle/>
                    <a:p>
                      <a:pPr algn="l" latinLnBrk="1"/>
                      <a:r>
                        <a:rPr lang="en-US" altLang="zh-CN" sz="1400">
                          <a:solidFill>
                            <a:schemeClr val="bg1"/>
                          </a:solidFill>
                          <a:effectLst/>
                          <a:latin typeface="+mj-ea"/>
                          <a:ea typeface="+mj-ea"/>
                        </a:rPr>
                        <a:t>9</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中年</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0"/>
                  </a:ext>
                </a:extLst>
              </a:tr>
              <a:tr h="261620">
                <a:tc>
                  <a:txBody>
                    <a:bodyPr/>
                    <a:lstStyle/>
                    <a:p>
                      <a:pPr algn="l" latinLnBrk="1"/>
                      <a:r>
                        <a:rPr lang="en-US" altLang="zh-CN" sz="1400">
                          <a:solidFill>
                            <a:schemeClr val="bg1"/>
                          </a:solidFill>
                          <a:effectLst/>
                          <a:latin typeface="+mj-ea"/>
                          <a:ea typeface="+mj-ea"/>
                        </a:rPr>
                        <a:t>10</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1"/>
                  </a:ext>
                </a:extLst>
              </a:tr>
              <a:tr h="261620">
                <a:tc>
                  <a:txBody>
                    <a:bodyPr/>
                    <a:lstStyle/>
                    <a:p>
                      <a:pPr algn="l" latinLnBrk="1"/>
                      <a:r>
                        <a:rPr lang="en-US" altLang="zh-CN" sz="1400">
                          <a:solidFill>
                            <a:schemeClr val="bg1"/>
                          </a:solidFill>
                          <a:effectLst/>
                          <a:latin typeface="+mj-ea"/>
                          <a:ea typeface="+mj-ea"/>
                        </a:rPr>
                        <a:t>11</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2"/>
                  </a:ext>
                </a:extLst>
              </a:tr>
              <a:tr h="261620">
                <a:tc>
                  <a:txBody>
                    <a:bodyPr/>
                    <a:lstStyle/>
                    <a:p>
                      <a:pPr algn="l" latinLnBrk="1"/>
                      <a:r>
                        <a:rPr lang="en-US" altLang="zh-CN" sz="1400">
                          <a:solidFill>
                            <a:schemeClr val="bg1"/>
                          </a:solidFill>
                          <a:effectLst/>
                          <a:latin typeface="+mj-ea"/>
                          <a:ea typeface="+mj-ea"/>
                        </a:rPr>
                        <a:t>12</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好</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3"/>
                  </a:ext>
                </a:extLst>
              </a:tr>
              <a:tr h="261620">
                <a:tc>
                  <a:txBody>
                    <a:bodyPr/>
                    <a:lstStyle/>
                    <a:p>
                      <a:pPr algn="l" latinLnBrk="1"/>
                      <a:r>
                        <a:rPr lang="en-US" altLang="zh-CN" sz="1400">
                          <a:solidFill>
                            <a:schemeClr val="bg1"/>
                          </a:solidFill>
                          <a:effectLst/>
                          <a:latin typeface="+mj-ea"/>
                          <a:ea typeface="+mj-ea"/>
                        </a:rPr>
                        <a:t>13</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是</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非常好</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是</a:t>
                      </a:r>
                    </a:p>
                  </a:txBody>
                  <a:tcPr marL="48651" marR="48651" marT="24325" marB="24325" anchor="ctr">
                    <a:solidFill>
                      <a:srgbClr val="0070C0"/>
                    </a:solidFill>
                  </a:tcPr>
                </a:tc>
                <a:extLst>
                  <a:ext uri="{0D108BD9-81ED-4DB2-BD59-A6C34878D82A}">
                    <a16:rowId xmlns:a16="http://schemas.microsoft.com/office/drawing/2014/main" val="10014"/>
                  </a:ext>
                </a:extLst>
              </a:tr>
              <a:tr h="313055">
                <a:tc>
                  <a:txBody>
                    <a:bodyPr/>
                    <a:lstStyle/>
                    <a:p>
                      <a:pPr algn="l" latinLnBrk="1"/>
                      <a:r>
                        <a:rPr lang="en-US" altLang="zh-CN" sz="1400">
                          <a:solidFill>
                            <a:schemeClr val="bg1"/>
                          </a:solidFill>
                          <a:effectLst/>
                          <a:latin typeface="+mj-ea"/>
                          <a:ea typeface="+mj-ea"/>
                        </a:rPr>
                        <a:t>14</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老年</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否</a:t>
                      </a:r>
                    </a:p>
                  </a:txBody>
                  <a:tcPr marL="48651" marR="48651" marT="24325" marB="24325" anchor="ctr">
                    <a:solidFill>
                      <a:srgbClr val="0070C0"/>
                    </a:solidFill>
                  </a:tcPr>
                </a:tc>
                <a:tc>
                  <a:txBody>
                    <a:bodyPr/>
                    <a:lstStyle/>
                    <a:p>
                      <a:pPr latinLnBrk="1"/>
                      <a:r>
                        <a:rPr lang="zh-CN" altLang="en-US" sz="1400">
                          <a:solidFill>
                            <a:schemeClr val="bg1"/>
                          </a:solidFill>
                          <a:effectLst/>
                          <a:latin typeface="+mj-ea"/>
                          <a:ea typeface="+mj-ea"/>
                        </a:rPr>
                        <a:t>一般</a:t>
                      </a:r>
                    </a:p>
                  </a:txBody>
                  <a:tcPr marL="48651" marR="48651" marT="24325" marB="24325" anchor="ctr">
                    <a:solidFill>
                      <a:srgbClr val="0070C0"/>
                    </a:solidFill>
                  </a:tcPr>
                </a:tc>
                <a:tc>
                  <a:txBody>
                    <a:bodyPr/>
                    <a:lstStyle/>
                    <a:p>
                      <a:pPr latinLnBrk="1"/>
                      <a:r>
                        <a:rPr lang="zh-CN" altLang="en-US" sz="1400" dirty="0">
                          <a:solidFill>
                            <a:schemeClr val="bg1"/>
                          </a:solidFill>
                          <a:effectLst/>
                          <a:latin typeface="+mj-ea"/>
                          <a:ea typeface="+mj-ea"/>
                        </a:rPr>
                        <a:t>否</a:t>
                      </a:r>
                    </a:p>
                  </a:txBody>
                  <a:tcPr marL="48651" marR="48651" marT="24325" marB="24325" anchor="ctr">
                    <a:solidFill>
                      <a:srgbClr val="0070C0"/>
                    </a:solidFill>
                  </a:tcPr>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035DDB-3004-4692-B3E9-978177DEF53B}"/>
                  </a:ext>
                </a:extLst>
              </p:cNvPr>
              <p:cNvSpPr txBox="1"/>
              <p:nvPr/>
            </p:nvSpPr>
            <p:spPr>
              <a:xfrm>
                <a:off x="133985" y="1283757"/>
                <a:ext cx="4056372" cy="464101"/>
              </a:xfrm>
              <a:prstGeom prst="rect">
                <a:avLst/>
              </a:prstGeom>
              <a:noFill/>
            </p:spPr>
            <p:txBody>
              <a:bodyPr wrap="square" rtlCol="0">
                <a:spAutoFit/>
              </a:bodyPr>
              <a:lstStyle/>
              <a:p>
                <a:r>
                  <a:rPr lang="zh-CN" altLang="en-US" dirty="0"/>
                  <a:t>求特征</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𝐴</m:t>
                        </m:r>
                      </m:e>
                      <m:sub>
                        <m:r>
                          <a:rPr lang="en-US" altLang="zh-CN" sz="2400" b="0" i="1" smtClean="0">
                            <a:latin typeface="Cambria Math" panose="02040503050406030204" pitchFamily="18" charset="0"/>
                            <a:ea typeface="微软雅黑" panose="020B0503020204020204" pitchFamily="34" charset="-122"/>
                          </a:rPr>
                          <m:t>1</m:t>
                        </m:r>
                      </m:sub>
                    </m:sSub>
                    <m:r>
                      <m:rPr>
                        <m:nor/>
                      </m:rPr>
                      <a:rPr lang="en-US" altLang="zh-CN" dirty="0"/>
                      <m:t>(</m:t>
                    </m:r>
                    <m:r>
                      <m:rPr>
                        <m:nor/>
                      </m:rPr>
                      <a:rPr lang="zh-CN" altLang="en-US" dirty="0"/>
                      <m:t>年龄</m:t>
                    </m:r>
                    <m:r>
                      <m:rPr>
                        <m:nor/>
                      </m:rPr>
                      <a:rPr lang="en-US" altLang="zh-CN" dirty="0"/>
                      <m:t>)</m:t>
                    </m:r>
                  </m:oMath>
                </a14:m>
                <a:r>
                  <a:rPr lang="zh-CN" altLang="en-US" dirty="0"/>
                  <a:t>的基尼指数</a:t>
                </a:r>
              </a:p>
            </p:txBody>
          </p:sp>
        </mc:Choice>
        <mc:Fallback xmlns="">
          <p:sp>
            <p:nvSpPr>
              <p:cNvPr id="8" name="文本框 7">
                <a:extLst>
                  <a:ext uri="{FF2B5EF4-FFF2-40B4-BE49-F238E27FC236}">
                    <a16:creationId xmlns:a16="http://schemas.microsoft.com/office/drawing/2014/main" id="{38035DDB-3004-4692-B3E9-978177DEF53B}"/>
                  </a:ext>
                </a:extLst>
              </p:cNvPr>
              <p:cNvSpPr txBox="1">
                <a:spLocks noRot="1" noChangeAspect="1" noMove="1" noResize="1" noEditPoints="1" noAdjustHandles="1" noChangeArrowheads="1" noChangeShapeType="1" noTextEdit="1"/>
              </p:cNvSpPr>
              <p:nvPr/>
            </p:nvSpPr>
            <p:spPr>
              <a:xfrm>
                <a:off x="133985" y="1283757"/>
                <a:ext cx="4056372" cy="464101"/>
              </a:xfrm>
              <a:prstGeom prst="rect">
                <a:avLst/>
              </a:prstGeom>
              <a:blipFill>
                <a:blip r:embed="rId12"/>
                <a:stretch>
                  <a:fillRect l="-2406" t="-9211" b="-3026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ppt_w</p:attrName>
                                        </p:attrNameLst>
                                      </p:cBhvr>
                                      <p:tavLst>
                                        <p:tav tm="0">
                                          <p:val>
                                            <p:fltVal val="0"/>
                                          </p:val>
                                        </p:tav>
                                        <p:tav tm="100000">
                                          <p:val>
                                            <p:strVal val="#ppt_w"/>
                                          </p:val>
                                        </p:tav>
                                      </p:tavLst>
                                    </p:anim>
                                    <p:anim calcmode="lin" valueType="num">
                                      <p:cBhvr>
                                        <p:cTn id="42" dur="500" fill="hold"/>
                                        <p:tgtEl>
                                          <p:spTgt spid="27"/>
                                        </p:tgtEl>
                                        <p:attrNameLst>
                                          <p:attrName>ppt_h</p:attrName>
                                        </p:attrNameLst>
                                      </p:cBhvr>
                                      <p:tavLst>
                                        <p:tav tm="0">
                                          <p:val>
                                            <p:fltVal val="0"/>
                                          </p:val>
                                        </p:tav>
                                        <p:tav tm="100000">
                                          <p:val>
                                            <p:strVal val="#ppt_h"/>
                                          </p:val>
                                        </p:tav>
                                      </p:tavLst>
                                    </p:anim>
                                    <p:animEffect transition="in" filter="fade">
                                      <p:cBhvr>
                                        <p:cTn id="43" dur="500"/>
                                        <p:tgtEl>
                                          <p:spTgt spid="2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fltVal val="0"/>
                                          </p:val>
                                        </p:tav>
                                        <p:tav tm="100000">
                                          <p:val>
                                            <p:strVal val="#ppt_h"/>
                                          </p:val>
                                        </p:tav>
                                      </p:tavLst>
                                    </p:anim>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p:cTn id="60" dur="500" fill="hold"/>
                                        <p:tgtEl>
                                          <p:spTgt spid="20"/>
                                        </p:tgtEl>
                                        <p:attrNameLst>
                                          <p:attrName>ppt_w</p:attrName>
                                        </p:attrNameLst>
                                      </p:cBhvr>
                                      <p:tavLst>
                                        <p:tav tm="0">
                                          <p:val>
                                            <p:fltVal val="0"/>
                                          </p:val>
                                        </p:tav>
                                        <p:tav tm="100000">
                                          <p:val>
                                            <p:strVal val="#ppt_w"/>
                                          </p:val>
                                        </p:tav>
                                      </p:tavLst>
                                    </p:anim>
                                    <p:anim calcmode="lin" valueType="num">
                                      <p:cBhvr>
                                        <p:cTn id="61" dur="500" fill="hold"/>
                                        <p:tgtEl>
                                          <p:spTgt spid="20"/>
                                        </p:tgtEl>
                                        <p:attrNameLst>
                                          <p:attrName>ppt_h</p:attrName>
                                        </p:attrNameLst>
                                      </p:cBhvr>
                                      <p:tavLst>
                                        <p:tav tm="0">
                                          <p:val>
                                            <p:fltVal val="0"/>
                                          </p:val>
                                        </p:tav>
                                        <p:tav tm="100000">
                                          <p:val>
                                            <p:strVal val="#ppt_h"/>
                                          </p:val>
                                        </p:tav>
                                      </p:tavLst>
                                    </p:anim>
                                    <p:animEffect transition="in" filter="fade">
                                      <p:cBhvr>
                                        <p:cTn id="62" dur="500"/>
                                        <p:tgtEl>
                                          <p:spTgt spid="20"/>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p:cTn id="65" dur="500" fill="hold"/>
                                        <p:tgtEl>
                                          <p:spTgt spid="18"/>
                                        </p:tgtEl>
                                        <p:attrNameLst>
                                          <p:attrName>ppt_w</p:attrName>
                                        </p:attrNameLst>
                                      </p:cBhvr>
                                      <p:tavLst>
                                        <p:tav tm="0">
                                          <p:val>
                                            <p:fltVal val="0"/>
                                          </p:val>
                                        </p:tav>
                                        <p:tav tm="100000">
                                          <p:val>
                                            <p:strVal val="#ppt_w"/>
                                          </p:val>
                                        </p:tav>
                                      </p:tavLst>
                                    </p:anim>
                                    <p:anim calcmode="lin" valueType="num">
                                      <p:cBhvr>
                                        <p:cTn id="66" dur="500" fill="hold"/>
                                        <p:tgtEl>
                                          <p:spTgt spid="18"/>
                                        </p:tgtEl>
                                        <p:attrNameLst>
                                          <p:attrName>ppt_h</p:attrName>
                                        </p:attrNameLst>
                                      </p:cBhvr>
                                      <p:tavLst>
                                        <p:tav tm="0">
                                          <p:val>
                                            <p:fltVal val="0"/>
                                          </p:val>
                                        </p:tav>
                                        <p:tav tm="100000">
                                          <p:val>
                                            <p:strVal val="#ppt_h"/>
                                          </p:val>
                                        </p:tav>
                                      </p:tavLst>
                                    </p:anim>
                                    <p:animEffect transition="in" filter="fade">
                                      <p:cBhvr>
                                        <p:cTn id="67" dur="500"/>
                                        <p:tgtEl>
                                          <p:spTgt spid="18"/>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animEffect transition="in" filter="fade">
                                      <p:cBhvr>
                                        <p:cTn id="72" dur="500"/>
                                        <p:tgtEl>
                                          <p:spTgt spid="28"/>
                                        </p:tgtEl>
                                      </p:cBhvr>
                                    </p:animEffect>
                                  </p:childTnLst>
                                </p:cTn>
                              </p:par>
                              <p:par>
                                <p:cTn id="73" presetID="53" presetClass="entr" presetSubtype="16"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500" fill="hold"/>
                                        <p:tgtEl>
                                          <p:spTgt spid="22"/>
                                        </p:tgtEl>
                                        <p:attrNameLst>
                                          <p:attrName>ppt_w</p:attrName>
                                        </p:attrNameLst>
                                      </p:cBhvr>
                                      <p:tavLst>
                                        <p:tav tm="0">
                                          <p:val>
                                            <p:fltVal val="0"/>
                                          </p:val>
                                        </p:tav>
                                        <p:tav tm="100000">
                                          <p:val>
                                            <p:strVal val="#ppt_w"/>
                                          </p:val>
                                        </p:tav>
                                      </p:tavLst>
                                    </p:anim>
                                    <p:anim calcmode="lin" valueType="num">
                                      <p:cBhvr>
                                        <p:cTn id="76" dur="500" fill="hold"/>
                                        <p:tgtEl>
                                          <p:spTgt spid="22"/>
                                        </p:tgtEl>
                                        <p:attrNameLst>
                                          <p:attrName>ppt_h</p:attrName>
                                        </p:attrNameLst>
                                      </p:cBhvr>
                                      <p:tavLst>
                                        <p:tav tm="0">
                                          <p:val>
                                            <p:fltVal val="0"/>
                                          </p:val>
                                        </p:tav>
                                        <p:tav tm="100000">
                                          <p:val>
                                            <p:strVal val="#ppt_h"/>
                                          </p:val>
                                        </p:tav>
                                      </p:tavLst>
                                    </p:anim>
                                    <p:animEffect transition="in" filter="fade">
                                      <p:cBhvr>
                                        <p:cTn id="77" dur="500"/>
                                        <p:tgtEl>
                                          <p:spTgt spid="22"/>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 calcmode="lin" valueType="num">
                                      <p:cBhvr>
                                        <p:cTn id="80" dur="500" fill="hold"/>
                                        <p:tgtEl>
                                          <p:spTgt spid="13"/>
                                        </p:tgtEl>
                                        <p:attrNameLst>
                                          <p:attrName>ppt_w</p:attrName>
                                        </p:attrNameLst>
                                      </p:cBhvr>
                                      <p:tavLst>
                                        <p:tav tm="0">
                                          <p:val>
                                            <p:fltVal val="0"/>
                                          </p:val>
                                        </p:tav>
                                        <p:tav tm="100000">
                                          <p:val>
                                            <p:strVal val="#ppt_w"/>
                                          </p:val>
                                        </p:tav>
                                      </p:tavLst>
                                    </p:anim>
                                    <p:anim calcmode="lin" valueType="num">
                                      <p:cBhvr>
                                        <p:cTn id="81" dur="500" fill="hold"/>
                                        <p:tgtEl>
                                          <p:spTgt spid="13"/>
                                        </p:tgtEl>
                                        <p:attrNameLst>
                                          <p:attrName>ppt_h</p:attrName>
                                        </p:attrNameLst>
                                      </p:cBhvr>
                                      <p:tavLst>
                                        <p:tav tm="0">
                                          <p:val>
                                            <p:fltVal val="0"/>
                                          </p:val>
                                        </p:tav>
                                        <p:tav tm="100000">
                                          <p:val>
                                            <p:strVal val="#ppt_h"/>
                                          </p:val>
                                        </p:tav>
                                      </p:tavLst>
                                    </p:anim>
                                    <p:animEffect transition="in" filter="fade">
                                      <p:cBhvr>
                                        <p:cTn id="82" dur="500"/>
                                        <p:tgtEl>
                                          <p:spTgt spid="13"/>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p:cTn id="85" dur="500" fill="hold"/>
                                        <p:tgtEl>
                                          <p:spTgt spid="29"/>
                                        </p:tgtEl>
                                        <p:attrNameLst>
                                          <p:attrName>ppt_w</p:attrName>
                                        </p:attrNameLst>
                                      </p:cBhvr>
                                      <p:tavLst>
                                        <p:tav tm="0">
                                          <p:val>
                                            <p:fltVal val="0"/>
                                          </p:val>
                                        </p:tav>
                                        <p:tav tm="100000">
                                          <p:val>
                                            <p:strVal val="#ppt_w"/>
                                          </p:val>
                                        </p:tav>
                                      </p:tavLst>
                                    </p:anim>
                                    <p:anim calcmode="lin" valueType="num">
                                      <p:cBhvr>
                                        <p:cTn id="86" dur="500" fill="hold"/>
                                        <p:tgtEl>
                                          <p:spTgt spid="29"/>
                                        </p:tgtEl>
                                        <p:attrNameLst>
                                          <p:attrName>ppt_h</p:attrName>
                                        </p:attrNameLst>
                                      </p:cBhvr>
                                      <p:tavLst>
                                        <p:tav tm="0">
                                          <p:val>
                                            <p:fltVal val="0"/>
                                          </p:val>
                                        </p:tav>
                                        <p:tav tm="100000">
                                          <p:val>
                                            <p:strVal val="#ppt_h"/>
                                          </p:val>
                                        </p:tav>
                                      </p:tavLst>
                                    </p:anim>
                                    <p:animEffect transition="in" filter="fade">
                                      <p:cBhvr>
                                        <p:cTn id="8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bldLvl="0" animBg="1"/>
      <p:bldP spid="13" grpId="0" bldLvl="0" animBg="1"/>
      <p:bldP spid="17" grpId="0" bldLvl="0" animBg="1"/>
      <p:bldP spid="18" grpId="0" bldLvl="0" animBg="1"/>
      <p:bldP spid="23" grpId="0"/>
      <p:bldP spid="25" grpId="0"/>
      <p:bldP spid="26" grpId="0"/>
      <p:bldP spid="27" grpId="0"/>
      <p:bldP spid="28" grpId="0"/>
      <p:bldP spid="2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688" y="1286626"/>
            <a:ext cx="11523662" cy="4673286"/>
          </a:xfrm>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CART算法</a:t>
            </a:r>
            <a:r>
              <a:rPr lang="en-US" altLang="zh-CN" b="1"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分类</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p>
        </p:txBody>
      </p:sp>
      <p:sp>
        <p:nvSpPr>
          <p:cNvPr id="36" name="文本框 35"/>
          <p:cNvSpPr txBox="1"/>
          <p:nvPr/>
        </p:nvSpPr>
        <p:spPr>
          <a:xfrm>
            <a:off x="662305" y="1943792"/>
            <a:ext cx="3220085" cy="460375"/>
          </a:xfrm>
          <a:prstGeom prst="rect">
            <a:avLst/>
          </a:prstGeom>
          <a:noFill/>
        </p:spPr>
        <p:txBody>
          <a:bodyPr wrap="square" rtlCol="0">
            <a:spAutoFit/>
          </a:bodyPr>
          <a:lstStyle/>
          <a:p>
            <a:pPr marL="342900" indent="-342900">
              <a:buFont typeface="Wingdings" panose="05000000000000000000" charset="0"/>
              <a:buChar char=""/>
            </a:pPr>
            <a:r>
              <a:rPr lang="zh-CN" altLang="en-US" b="1" dirty="0">
                <a:latin typeface="微软雅黑" panose="020B0503020204020204" pitchFamily="34" charset="-122"/>
                <a:ea typeface="微软雅黑" panose="020B0503020204020204" pitchFamily="34" charset="-122"/>
              </a:rPr>
              <a:t>连续特征处理</a:t>
            </a:r>
          </a:p>
        </p:txBody>
      </p:sp>
      <mc:AlternateContent xmlns:mc="http://schemas.openxmlformats.org/markup-compatibility/2006" xmlns:a14="http://schemas.microsoft.com/office/drawing/2010/main">
        <mc:Choice Requires="a14">
          <p:graphicFrame>
            <p:nvGraphicFramePr>
              <p:cNvPr id="4" name="表格 6"/>
              <p:cNvGraphicFramePr>
                <a:graphicFrameLocks noGrp="1"/>
              </p:cNvGraphicFramePr>
              <p:nvPr/>
            </p:nvGraphicFramePr>
            <p:xfrm>
              <a:off x="6569813" y="1853297"/>
              <a:ext cx="5438728" cy="365760"/>
            </p:xfrm>
            <a:graphic>
              <a:graphicData uri="http://schemas.openxmlformats.org/drawingml/2006/table">
                <a:tbl>
                  <a:tblPr firstRow="1" bandRow="1">
                    <a:tableStyleId>{93296810-A885-4BE3-A3E7-6D5BEEA58F35}</a:tableStyleId>
                  </a:tblPr>
                  <a:tblGrid>
                    <a:gridCol w="679841">
                      <a:extLst>
                        <a:ext uri="{9D8B030D-6E8A-4147-A177-3AD203B41FA5}">
                          <a16:colId xmlns:a16="http://schemas.microsoft.com/office/drawing/2014/main" val="20000"/>
                        </a:ext>
                      </a:extLst>
                    </a:gridCol>
                    <a:gridCol w="679841">
                      <a:extLst>
                        <a:ext uri="{9D8B030D-6E8A-4147-A177-3AD203B41FA5}">
                          <a16:colId xmlns:a16="http://schemas.microsoft.com/office/drawing/2014/main" val="20001"/>
                        </a:ext>
                      </a:extLst>
                    </a:gridCol>
                    <a:gridCol w="679841">
                      <a:extLst>
                        <a:ext uri="{9D8B030D-6E8A-4147-A177-3AD203B41FA5}">
                          <a16:colId xmlns:a16="http://schemas.microsoft.com/office/drawing/2014/main" val="20002"/>
                        </a:ext>
                      </a:extLst>
                    </a:gridCol>
                    <a:gridCol w="679841">
                      <a:extLst>
                        <a:ext uri="{9D8B030D-6E8A-4147-A177-3AD203B41FA5}">
                          <a16:colId xmlns:a16="http://schemas.microsoft.com/office/drawing/2014/main" val="20003"/>
                        </a:ext>
                      </a:extLst>
                    </a:gridCol>
                    <a:gridCol w="679841">
                      <a:extLst>
                        <a:ext uri="{9D8B030D-6E8A-4147-A177-3AD203B41FA5}">
                          <a16:colId xmlns:a16="http://schemas.microsoft.com/office/drawing/2014/main" val="20004"/>
                        </a:ext>
                      </a:extLst>
                    </a:gridCol>
                    <a:gridCol w="679841">
                      <a:extLst>
                        <a:ext uri="{9D8B030D-6E8A-4147-A177-3AD203B41FA5}">
                          <a16:colId xmlns:a16="http://schemas.microsoft.com/office/drawing/2014/main" val="20005"/>
                        </a:ext>
                      </a:extLst>
                    </a:gridCol>
                    <a:gridCol w="679841">
                      <a:extLst>
                        <a:ext uri="{9D8B030D-6E8A-4147-A177-3AD203B41FA5}">
                          <a16:colId xmlns:a16="http://schemas.microsoft.com/office/drawing/2014/main" val="20006"/>
                        </a:ext>
                      </a:extLst>
                    </a:gridCol>
                    <a:gridCol w="679841">
                      <a:extLst>
                        <a:ext uri="{9D8B030D-6E8A-4147-A177-3AD203B41FA5}">
                          <a16:colId xmlns:a16="http://schemas.microsoft.com/office/drawing/2014/main" val="20007"/>
                        </a:ext>
                      </a:extLst>
                    </a:gridCol>
                  </a:tblGrid>
                  <a:tr h="155668">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0" dirty="0" smtClean="0">
                                        <a:latin typeface="Cambria Math" panose="02040503050406030204" pitchFamily="18" charset="0"/>
                                      </a:rPr>
                                      <m:t>𝟐</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𝟑</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𝟒</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𝟓</m:t>
                                    </m:r>
                                  </m:sub>
                                </m:sSub>
                              </m:oMath>
                            </m:oMathPara>
                          </a14:m>
                          <a:endParaRPr lang="zh-CN" altLang="en-US" dirty="0"/>
                        </a:p>
                      </a:txBody>
                      <a:tcPr>
                        <a:solidFill>
                          <a:srgbClr val="0070C0"/>
                        </a:solidFill>
                      </a:tcPr>
                    </a:tc>
                    <a:tc>
                      <a:txBody>
                        <a:bodyPr/>
                        <a:lstStyle/>
                        <a:p>
                          <a:r>
                            <a:rPr lang="en-US" altLang="zh-CN" dirty="0"/>
                            <a:t>……</a:t>
                          </a:r>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sub>
                                </m:sSub>
                              </m:oMath>
                            </m:oMathPara>
                          </a14:m>
                          <a:endParaRPr lang="zh-CN" altLang="en-US" dirty="0"/>
                        </a:p>
                      </a:txBody>
                      <a:tcPr>
                        <a:solidFill>
                          <a:srgbClr val="0070C0"/>
                        </a:solidFill>
                      </a:tcPr>
                    </a:tc>
                    <a:extLst>
                      <a:ext uri="{0D108BD9-81ED-4DB2-BD59-A6C34878D82A}">
                        <a16:rowId xmlns:a16="http://schemas.microsoft.com/office/drawing/2014/main" val="10000"/>
                      </a:ext>
                    </a:extLst>
                  </a:tr>
                </a:tbl>
              </a:graphicData>
            </a:graphic>
          </p:graphicFrame>
        </mc:Choice>
        <mc:Fallback xmlns="">
          <p:graphicFrame>
            <p:nvGraphicFramePr>
              <p:cNvPr id="4" name="表格 6"/>
              <p:cNvGraphicFramePr>
                <a:graphicFrameLocks noGrp="1"/>
              </p:cNvGraphicFramePr>
              <p:nvPr/>
            </p:nvGraphicFramePr>
            <p:xfrm>
              <a:off x="6569813" y="1853297"/>
              <a:ext cx="5438728" cy="365760"/>
            </p:xfrm>
            <a:graphic>
              <a:graphicData uri="http://schemas.openxmlformats.org/drawingml/2006/table">
                <a:tbl>
                  <a:tblPr firstRow="1" bandRow="1">
                    <a:tableStyleId>{93296810-A885-4BE3-A3E7-6D5BEEA58F35}</a:tableStyleId>
                  </a:tblPr>
                  <a:tblGrid>
                    <a:gridCol w="679841"/>
                    <a:gridCol w="679841"/>
                    <a:gridCol w="679841"/>
                    <a:gridCol w="679841"/>
                    <a:gridCol w="679841"/>
                    <a:gridCol w="679841"/>
                    <a:gridCol w="679841"/>
                    <a:gridCol w="679841"/>
                  </a:tblGrid>
                  <a:tr h="365760">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r>
                            <a:rPr lang="en-US" altLang="zh-CN" dirty="0"/>
                            <a:t>……</a:t>
                          </a:r>
                          <a:endParaRPr lang="zh-CN" altLang="en-US" dirty="0"/>
                        </a:p>
                      </a:txBody>
                      <a:tcPr>
                        <a:solidFill>
                          <a:srgbClr val="0070C0"/>
                        </a:solidFill>
                      </a:tcPr>
                    </a:tc>
                    <a:tc>
                      <a:txBody>
                        <a:bodyPr/>
                        <a:lstStyle/>
                        <a:p>
                          <a:endParaRPr lang="zh-CN"/>
                        </a:p>
                      </a:txBody>
                      <a:tcPr>
                        <a:blipFill>
                          <a:blip r:embed="rId3"/>
                        </a:blipFill>
                      </a:tcPr>
                    </a:tc>
                    <a:tc>
                      <a:txBody>
                        <a:bodyPr/>
                        <a:lstStyle/>
                        <a:p>
                          <a:endParaRPr lang="zh-CN"/>
                        </a:p>
                      </a:txBody>
                      <a:tcPr>
                        <a:blipFill>
                          <a:blip r:embed="rId3"/>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7" name="表格 6"/>
              <p:cNvGraphicFramePr>
                <a:graphicFrameLocks noGrp="1"/>
              </p:cNvGraphicFramePr>
              <p:nvPr/>
            </p:nvGraphicFramePr>
            <p:xfrm>
              <a:off x="6569813" y="2934181"/>
              <a:ext cx="5438728" cy="365760"/>
            </p:xfrm>
            <a:graphic>
              <a:graphicData uri="http://schemas.openxmlformats.org/drawingml/2006/table">
                <a:tbl>
                  <a:tblPr firstRow="1" bandRow="1">
                    <a:tableStyleId>{93296810-A885-4BE3-A3E7-6D5BEEA58F35}</a:tableStyleId>
                  </a:tblPr>
                  <a:tblGrid>
                    <a:gridCol w="679841">
                      <a:extLst>
                        <a:ext uri="{9D8B030D-6E8A-4147-A177-3AD203B41FA5}">
                          <a16:colId xmlns:a16="http://schemas.microsoft.com/office/drawing/2014/main" val="20000"/>
                        </a:ext>
                      </a:extLst>
                    </a:gridCol>
                    <a:gridCol w="679841">
                      <a:extLst>
                        <a:ext uri="{9D8B030D-6E8A-4147-A177-3AD203B41FA5}">
                          <a16:colId xmlns:a16="http://schemas.microsoft.com/office/drawing/2014/main" val="20001"/>
                        </a:ext>
                      </a:extLst>
                    </a:gridCol>
                    <a:gridCol w="679841">
                      <a:extLst>
                        <a:ext uri="{9D8B030D-6E8A-4147-A177-3AD203B41FA5}">
                          <a16:colId xmlns:a16="http://schemas.microsoft.com/office/drawing/2014/main" val="20002"/>
                        </a:ext>
                      </a:extLst>
                    </a:gridCol>
                    <a:gridCol w="679841">
                      <a:extLst>
                        <a:ext uri="{9D8B030D-6E8A-4147-A177-3AD203B41FA5}">
                          <a16:colId xmlns:a16="http://schemas.microsoft.com/office/drawing/2014/main" val="20003"/>
                        </a:ext>
                      </a:extLst>
                    </a:gridCol>
                    <a:gridCol w="679841">
                      <a:extLst>
                        <a:ext uri="{9D8B030D-6E8A-4147-A177-3AD203B41FA5}">
                          <a16:colId xmlns:a16="http://schemas.microsoft.com/office/drawing/2014/main" val="20004"/>
                        </a:ext>
                      </a:extLst>
                    </a:gridCol>
                    <a:gridCol w="679841">
                      <a:extLst>
                        <a:ext uri="{9D8B030D-6E8A-4147-A177-3AD203B41FA5}">
                          <a16:colId xmlns:a16="http://schemas.microsoft.com/office/drawing/2014/main" val="20005"/>
                        </a:ext>
                      </a:extLst>
                    </a:gridCol>
                    <a:gridCol w="679841">
                      <a:extLst>
                        <a:ext uri="{9D8B030D-6E8A-4147-A177-3AD203B41FA5}">
                          <a16:colId xmlns:a16="http://schemas.microsoft.com/office/drawing/2014/main" val="20006"/>
                        </a:ext>
                      </a:extLst>
                    </a:gridCol>
                    <a:gridCol w="679841">
                      <a:extLst>
                        <a:ext uri="{9D8B030D-6E8A-4147-A177-3AD203B41FA5}">
                          <a16:colId xmlns:a16="http://schemas.microsoft.com/office/drawing/2014/main" val="20007"/>
                        </a:ext>
                      </a:extLst>
                    </a:gridCol>
                  </a:tblGrid>
                  <a:tr h="155668">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0" dirty="0" smtClean="0">
                                        <a:latin typeface="Cambria Math" panose="02040503050406030204" pitchFamily="18" charset="0"/>
                                      </a:rPr>
                                      <m:t>𝟐</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𝟑</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𝟒</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𝟓</m:t>
                                    </m:r>
                                  </m:sub>
                                </m:sSub>
                              </m:oMath>
                            </m:oMathPara>
                          </a14:m>
                          <a:endParaRPr lang="zh-CN" altLang="en-US" dirty="0"/>
                        </a:p>
                      </a:txBody>
                      <a:tcPr>
                        <a:solidFill>
                          <a:srgbClr val="0070C0"/>
                        </a:solidFill>
                      </a:tcPr>
                    </a:tc>
                    <a:tc>
                      <a:txBody>
                        <a:bodyPr/>
                        <a:lstStyle/>
                        <a:p>
                          <a:r>
                            <a:rPr lang="en-US" altLang="zh-CN" dirty="0"/>
                            <a:t>……</a:t>
                          </a:r>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sub>
                                </m:sSub>
                              </m:oMath>
                            </m:oMathPara>
                          </a14:m>
                          <a:endParaRPr lang="zh-CN" altLang="en-US" dirty="0"/>
                        </a:p>
                      </a:txBody>
                      <a:tcPr>
                        <a:solidFill>
                          <a:srgbClr val="0070C0"/>
                        </a:solidFill>
                      </a:tcPr>
                    </a:tc>
                    <a:extLst>
                      <a:ext uri="{0D108BD9-81ED-4DB2-BD59-A6C34878D82A}">
                        <a16:rowId xmlns:a16="http://schemas.microsoft.com/office/drawing/2014/main" val="10000"/>
                      </a:ext>
                    </a:extLst>
                  </a:tr>
                </a:tbl>
              </a:graphicData>
            </a:graphic>
          </p:graphicFrame>
        </mc:Choice>
        <mc:Fallback xmlns="">
          <p:graphicFrame>
            <p:nvGraphicFramePr>
              <p:cNvPr id="37" name="表格 6"/>
              <p:cNvGraphicFramePr>
                <a:graphicFrameLocks noGrp="1"/>
              </p:cNvGraphicFramePr>
              <p:nvPr/>
            </p:nvGraphicFramePr>
            <p:xfrm>
              <a:off x="6569813" y="2934181"/>
              <a:ext cx="5438728" cy="365760"/>
            </p:xfrm>
            <a:graphic>
              <a:graphicData uri="http://schemas.openxmlformats.org/drawingml/2006/table">
                <a:tbl>
                  <a:tblPr firstRow="1" bandRow="1">
                    <a:tableStyleId>{93296810-A885-4BE3-A3E7-6D5BEEA58F35}</a:tableStyleId>
                  </a:tblPr>
                  <a:tblGrid>
                    <a:gridCol w="679841"/>
                    <a:gridCol w="679841"/>
                    <a:gridCol w="679841"/>
                    <a:gridCol w="679841"/>
                    <a:gridCol w="679841"/>
                    <a:gridCol w="679841"/>
                    <a:gridCol w="679841"/>
                    <a:gridCol w="679841"/>
                  </a:tblGrid>
                  <a:tr h="365760">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r>
                            <a:rPr lang="en-US" altLang="zh-CN" dirty="0"/>
                            <a:t>……</a:t>
                          </a:r>
                          <a:endParaRPr lang="zh-CN" altLang="en-US" dirty="0"/>
                        </a:p>
                      </a:txBody>
                      <a:tcPr>
                        <a:solidFill>
                          <a:srgbClr val="0070C0"/>
                        </a:solidFill>
                      </a:tcPr>
                    </a:tc>
                    <a:tc>
                      <a:txBody>
                        <a:bodyPr/>
                        <a:lstStyle/>
                        <a:p>
                          <a:endParaRPr lang="zh-CN"/>
                        </a:p>
                      </a:txBody>
                      <a:tcPr>
                        <a:blipFill>
                          <a:blip r:embed="rId3"/>
                        </a:blipFill>
                      </a:tcPr>
                    </a:tc>
                    <a:tc>
                      <a:txBody>
                        <a:bodyPr/>
                        <a:lstStyle/>
                        <a:p>
                          <a:endParaRPr lang="zh-CN"/>
                        </a:p>
                      </a:txBody>
                      <a:tcPr>
                        <a:blipFill>
                          <a:blip r:embed="rId3"/>
                        </a:blipFill>
                      </a:tcPr>
                    </a:tc>
                  </a:tr>
                </a:tbl>
              </a:graphicData>
            </a:graphic>
          </p:graphicFrame>
        </mc:Fallback>
      </mc:AlternateContent>
      <mc:AlternateContent xmlns:mc="http://schemas.openxmlformats.org/markup-compatibility/2006" xmlns:a14="http://schemas.microsoft.com/office/drawing/2010/main">
        <mc:Choice Requires="a14">
          <p:sp>
            <p:nvSpPr>
              <p:cNvPr id="41" name="文本框 40"/>
              <p:cNvSpPr txBox="1"/>
              <p:nvPr/>
            </p:nvSpPr>
            <p:spPr>
              <a:xfrm>
                <a:off x="6770373" y="2344174"/>
                <a:ext cx="942325" cy="5380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600" i="1" smtClean="0">
                              <a:solidFill>
                                <a:srgbClr val="836967"/>
                              </a:solidFill>
                              <a:latin typeface="Cambria Math" panose="02040503050406030204" pitchFamily="18" charset="0"/>
                            </a:rPr>
                          </m:ctrlPr>
                        </m:fPr>
                        <m:num>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2</m:t>
                              </m:r>
                            </m:sub>
                          </m:sSub>
                        </m:num>
                        <m:den>
                          <m:r>
                            <a:rPr lang="zh-CN" altLang="en-US" sz="1600" i="0">
                              <a:latin typeface="Cambria Math" panose="02040503050406030204" pitchFamily="18" charset="0"/>
                            </a:rPr>
                            <m:t>2</m:t>
                          </m:r>
                        </m:den>
                      </m:f>
                    </m:oMath>
                  </m:oMathPara>
                </a14:m>
                <a:endParaRPr lang="zh-CN" altLang="en-US" sz="16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6770373" y="2344174"/>
                <a:ext cx="942325" cy="538032"/>
              </a:xfrm>
              <a:prstGeom prst="rect">
                <a:avLst/>
              </a:prstGeom>
              <a:blipFill rotWithShape="1">
                <a:blip r:embed="rId4"/>
                <a:stretch>
                  <a:fillRect t="-72" r="66" b="107"/>
                </a:stretch>
              </a:blipFill>
            </p:spPr>
            <p:txBody>
              <a:bodyPr/>
              <a:lstStyle/>
              <a:p>
                <a:r>
                  <a:rPr lang="zh-CN" altLang="en-US">
                    <a:noFill/>
                  </a:rPr>
                  <a:t> </a:t>
                </a:r>
              </a:p>
            </p:txBody>
          </p:sp>
        </mc:Fallback>
      </mc:AlternateContent>
      <p:sp>
        <p:nvSpPr>
          <p:cNvPr id="23" name="矩形 22"/>
          <p:cNvSpPr/>
          <p:nvPr/>
        </p:nvSpPr>
        <p:spPr>
          <a:xfrm>
            <a:off x="7218428" y="1779323"/>
            <a:ext cx="45719" cy="5401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5" name="文本框 44"/>
              <p:cNvSpPr txBox="1"/>
              <p:nvPr/>
            </p:nvSpPr>
            <p:spPr>
              <a:xfrm>
                <a:off x="10673126" y="5063383"/>
                <a:ext cx="1374083" cy="5380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600" i="1" smtClean="0">
                              <a:solidFill>
                                <a:srgbClr val="836967"/>
                              </a:solidFill>
                              <a:latin typeface="Cambria Math" panose="02040503050406030204" pitchFamily="18" charset="0"/>
                            </a:rPr>
                          </m:ctrlPr>
                        </m:fPr>
                        <m:num>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𝑚</m:t>
                              </m:r>
                              <m:r>
                                <a:rPr lang="zh-CN" altLang="en-US" sz="1600" i="0">
                                  <a:latin typeface="Cambria Math" panose="02040503050406030204" pitchFamily="18" charset="0"/>
                                </a:rPr>
                                <m:t>−1</m:t>
                              </m:r>
                            </m:sub>
                          </m:sSub>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𝑚</m:t>
                              </m:r>
                            </m:sub>
                          </m:sSub>
                        </m:num>
                        <m:den>
                          <m:r>
                            <a:rPr lang="zh-CN" altLang="en-US" sz="1600" i="0">
                              <a:latin typeface="Cambria Math" panose="02040503050406030204" pitchFamily="18" charset="0"/>
                            </a:rPr>
                            <m:t>2</m:t>
                          </m:r>
                        </m:den>
                      </m:f>
                    </m:oMath>
                  </m:oMathPara>
                </a14:m>
                <a:endParaRPr lang="zh-CN" altLang="en-US" sz="1600" dirty="0"/>
              </a:p>
            </p:txBody>
          </p:sp>
        </mc:Choice>
        <mc:Fallback xmlns="">
          <p:sp>
            <p:nvSpPr>
              <p:cNvPr id="45" name="文本框 44"/>
              <p:cNvSpPr txBox="1">
                <a:spLocks noRot="1" noChangeAspect="1" noMove="1" noResize="1" noEditPoints="1" noAdjustHandles="1" noChangeArrowheads="1" noChangeShapeType="1" noTextEdit="1"/>
              </p:cNvSpPr>
              <p:nvPr/>
            </p:nvSpPr>
            <p:spPr>
              <a:xfrm>
                <a:off x="10673126" y="5063383"/>
                <a:ext cx="1374083" cy="538032"/>
              </a:xfrm>
              <a:prstGeom prst="rect">
                <a:avLst/>
              </a:prstGeom>
              <a:blipFill rotWithShape="1">
                <a:blip r:embed="rId5"/>
                <a:stretch>
                  <a:fillRect l="-3" t="-98" r="45" b="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7195417" y="3467511"/>
                <a:ext cx="1481397" cy="5380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600" i="1" smtClean="0">
                              <a:solidFill>
                                <a:srgbClr val="836967"/>
                              </a:solidFill>
                              <a:latin typeface="Cambria Math" panose="02040503050406030204" pitchFamily="18" charset="0"/>
                            </a:rPr>
                          </m:ctrlPr>
                        </m:fPr>
                        <m:num>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2</m:t>
                              </m:r>
                            </m:sub>
                          </m:sSub>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3</m:t>
                              </m:r>
                            </m:sub>
                          </m:sSub>
                        </m:num>
                        <m:den>
                          <m:r>
                            <a:rPr lang="zh-CN" altLang="en-US" sz="1600" i="0">
                              <a:latin typeface="Cambria Math" panose="02040503050406030204" pitchFamily="18" charset="0"/>
                            </a:rPr>
                            <m:t>2</m:t>
                          </m:r>
                        </m:den>
                      </m:f>
                    </m:oMath>
                  </m:oMathPara>
                </a14:m>
                <a:endParaRPr lang="zh-CN" altLang="en-US" sz="1600" dirty="0"/>
              </a:p>
            </p:txBody>
          </p:sp>
        </mc:Choice>
        <mc:Fallback xmlns="">
          <p:sp>
            <p:nvSpPr>
              <p:cNvPr id="48" name="文本框 47"/>
              <p:cNvSpPr txBox="1">
                <a:spLocks noRot="1" noChangeAspect="1" noMove="1" noResize="1" noEditPoints="1" noAdjustHandles="1" noChangeArrowheads="1" noChangeShapeType="1" noTextEdit="1"/>
              </p:cNvSpPr>
              <p:nvPr/>
            </p:nvSpPr>
            <p:spPr>
              <a:xfrm>
                <a:off x="7195417" y="3467511"/>
                <a:ext cx="1481397" cy="538032"/>
              </a:xfrm>
              <a:prstGeom prst="rect">
                <a:avLst/>
              </a:prstGeom>
              <a:blipFill rotWithShape="1">
                <a:blip r:embed="rId6"/>
                <a:stretch>
                  <a:fillRect l="-16" t="-76" r="12" b="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9" name="表格 6"/>
              <p:cNvGraphicFramePr>
                <a:graphicFrameLocks noGrp="1"/>
              </p:cNvGraphicFramePr>
              <p:nvPr/>
            </p:nvGraphicFramePr>
            <p:xfrm>
              <a:off x="6569813" y="4504671"/>
              <a:ext cx="5438728" cy="365760"/>
            </p:xfrm>
            <a:graphic>
              <a:graphicData uri="http://schemas.openxmlformats.org/drawingml/2006/table">
                <a:tbl>
                  <a:tblPr firstRow="1" bandRow="1">
                    <a:tableStyleId>{93296810-A885-4BE3-A3E7-6D5BEEA58F35}</a:tableStyleId>
                  </a:tblPr>
                  <a:tblGrid>
                    <a:gridCol w="679841">
                      <a:extLst>
                        <a:ext uri="{9D8B030D-6E8A-4147-A177-3AD203B41FA5}">
                          <a16:colId xmlns:a16="http://schemas.microsoft.com/office/drawing/2014/main" val="20000"/>
                        </a:ext>
                      </a:extLst>
                    </a:gridCol>
                    <a:gridCol w="679841">
                      <a:extLst>
                        <a:ext uri="{9D8B030D-6E8A-4147-A177-3AD203B41FA5}">
                          <a16:colId xmlns:a16="http://schemas.microsoft.com/office/drawing/2014/main" val="20001"/>
                        </a:ext>
                      </a:extLst>
                    </a:gridCol>
                    <a:gridCol w="679841">
                      <a:extLst>
                        <a:ext uri="{9D8B030D-6E8A-4147-A177-3AD203B41FA5}">
                          <a16:colId xmlns:a16="http://schemas.microsoft.com/office/drawing/2014/main" val="20002"/>
                        </a:ext>
                      </a:extLst>
                    </a:gridCol>
                    <a:gridCol w="679841">
                      <a:extLst>
                        <a:ext uri="{9D8B030D-6E8A-4147-A177-3AD203B41FA5}">
                          <a16:colId xmlns:a16="http://schemas.microsoft.com/office/drawing/2014/main" val="20003"/>
                        </a:ext>
                      </a:extLst>
                    </a:gridCol>
                    <a:gridCol w="679841">
                      <a:extLst>
                        <a:ext uri="{9D8B030D-6E8A-4147-A177-3AD203B41FA5}">
                          <a16:colId xmlns:a16="http://schemas.microsoft.com/office/drawing/2014/main" val="20004"/>
                        </a:ext>
                      </a:extLst>
                    </a:gridCol>
                    <a:gridCol w="679841">
                      <a:extLst>
                        <a:ext uri="{9D8B030D-6E8A-4147-A177-3AD203B41FA5}">
                          <a16:colId xmlns:a16="http://schemas.microsoft.com/office/drawing/2014/main" val="20005"/>
                        </a:ext>
                      </a:extLst>
                    </a:gridCol>
                    <a:gridCol w="679841">
                      <a:extLst>
                        <a:ext uri="{9D8B030D-6E8A-4147-A177-3AD203B41FA5}">
                          <a16:colId xmlns:a16="http://schemas.microsoft.com/office/drawing/2014/main" val="20006"/>
                        </a:ext>
                      </a:extLst>
                    </a:gridCol>
                    <a:gridCol w="679841">
                      <a:extLst>
                        <a:ext uri="{9D8B030D-6E8A-4147-A177-3AD203B41FA5}">
                          <a16:colId xmlns:a16="http://schemas.microsoft.com/office/drawing/2014/main" val="20007"/>
                        </a:ext>
                      </a:extLst>
                    </a:gridCol>
                  </a:tblGrid>
                  <a:tr h="155668">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0" dirty="0" smtClean="0">
                                        <a:latin typeface="Cambria Math" panose="02040503050406030204" pitchFamily="18" charset="0"/>
                                      </a:rPr>
                                      <m:t>𝟐</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𝟑</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𝟒</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𝟓</m:t>
                                    </m:r>
                                  </m:sub>
                                </m:sSub>
                              </m:oMath>
                            </m:oMathPara>
                          </a14:m>
                          <a:endParaRPr lang="zh-CN" altLang="en-US" dirty="0"/>
                        </a:p>
                      </a:txBody>
                      <a:tcPr>
                        <a:solidFill>
                          <a:srgbClr val="0070C0"/>
                        </a:solidFill>
                      </a:tcPr>
                    </a:tc>
                    <a:tc>
                      <a:txBody>
                        <a:bodyPr/>
                        <a:lstStyle/>
                        <a:p>
                          <a:r>
                            <a:rPr lang="en-US" altLang="zh-CN" dirty="0"/>
                            <a:t>……</a:t>
                          </a:r>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sub>
                                </m:sSub>
                              </m:oMath>
                            </m:oMathPara>
                          </a14:m>
                          <a:endParaRPr lang="zh-CN" altLang="en-US" dirty="0"/>
                        </a:p>
                      </a:txBody>
                      <a:tcPr>
                        <a:solidFill>
                          <a:srgbClr val="0070C0"/>
                        </a:solidFill>
                      </a:tcPr>
                    </a:tc>
                    <a:extLst>
                      <a:ext uri="{0D108BD9-81ED-4DB2-BD59-A6C34878D82A}">
                        <a16:rowId xmlns:a16="http://schemas.microsoft.com/office/drawing/2014/main" val="10000"/>
                      </a:ext>
                    </a:extLst>
                  </a:tr>
                </a:tbl>
              </a:graphicData>
            </a:graphic>
          </p:graphicFrame>
        </mc:Choice>
        <mc:Fallback xmlns="">
          <p:graphicFrame>
            <p:nvGraphicFramePr>
              <p:cNvPr id="49" name="表格 6"/>
              <p:cNvGraphicFramePr>
                <a:graphicFrameLocks noGrp="1"/>
              </p:cNvGraphicFramePr>
              <p:nvPr/>
            </p:nvGraphicFramePr>
            <p:xfrm>
              <a:off x="6569813" y="4504671"/>
              <a:ext cx="5438728" cy="365760"/>
            </p:xfrm>
            <a:graphic>
              <a:graphicData uri="http://schemas.openxmlformats.org/drawingml/2006/table">
                <a:tbl>
                  <a:tblPr firstRow="1" bandRow="1">
                    <a:tableStyleId>{93296810-A885-4BE3-A3E7-6D5BEEA58F35}</a:tableStyleId>
                  </a:tblPr>
                  <a:tblGrid>
                    <a:gridCol w="679841"/>
                    <a:gridCol w="679841"/>
                    <a:gridCol w="679841"/>
                    <a:gridCol w="679841"/>
                    <a:gridCol w="679841"/>
                    <a:gridCol w="679841"/>
                    <a:gridCol w="679841"/>
                    <a:gridCol w="679841"/>
                  </a:tblGrid>
                  <a:tr h="365760">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r>
                            <a:rPr lang="en-US" altLang="zh-CN" dirty="0"/>
                            <a:t>……</a:t>
                          </a:r>
                          <a:endParaRPr lang="zh-CN" altLang="en-US" dirty="0"/>
                        </a:p>
                      </a:txBody>
                      <a:tcPr>
                        <a:solidFill>
                          <a:srgbClr val="0070C0"/>
                        </a:solidFill>
                      </a:tcPr>
                    </a:tc>
                    <a:tc>
                      <a:txBody>
                        <a:bodyPr/>
                        <a:lstStyle/>
                        <a:p>
                          <a:endParaRPr lang="zh-CN"/>
                        </a:p>
                      </a:txBody>
                      <a:tcPr>
                        <a:blipFill>
                          <a:blip r:embed="rId3"/>
                        </a:blipFill>
                      </a:tcPr>
                    </a:tc>
                    <a:tc>
                      <a:txBody>
                        <a:bodyPr/>
                        <a:lstStyle/>
                        <a:p>
                          <a:endParaRPr lang="zh-CN"/>
                        </a:p>
                      </a:txBody>
                      <a:tcPr>
                        <a:blipFill>
                          <a:blip r:embed="rId3"/>
                        </a:blipFill>
                      </a:tcPr>
                    </a:tc>
                  </a:tr>
                </a:tbl>
              </a:graphicData>
            </a:graphic>
          </p:graphicFrame>
        </mc:Fallback>
      </mc:AlternateContent>
      <p:sp>
        <p:nvSpPr>
          <p:cNvPr id="50" name="文本框 49"/>
          <p:cNvSpPr txBox="1"/>
          <p:nvPr/>
        </p:nvSpPr>
        <p:spPr>
          <a:xfrm>
            <a:off x="6490150" y="3946530"/>
            <a:ext cx="872502" cy="461665"/>
          </a:xfrm>
          <a:prstGeom prst="rect">
            <a:avLst/>
          </a:prstGeom>
          <a:noFill/>
        </p:spPr>
        <p:txBody>
          <a:bodyPr vert="horz" wrap="square" rtlCol="0">
            <a:spAutoFit/>
          </a:bodyPr>
          <a:lstStyle/>
          <a:p>
            <a:r>
              <a:rPr lang="en-US" altLang="zh-CN" dirty="0"/>
              <a:t>……</a:t>
            </a:r>
            <a:endParaRPr lang="zh-CN" altLang="en-US" dirty="0"/>
          </a:p>
        </p:txBody>
      </p:sp>
      <p:sp>
        <p:nvSpPr>
          <p:cNvPr id="51" name="矩形 50"/>
          <p:cNvSpPr/>
          <p:nvPr/>
        </p:nvSpPr>
        <p:spPr>
          <a:xfrm>
            <a:off x="11314449" y="4426751"/>
            <a:ext cx="45719" cy="5401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7913257" y="2846983"/>
            <a:ext cx="45719" cy="5401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4843573" y="1849725"/>
            <a:ext cx="1278427" cy="369332"/>
          </a:xfrm>
          <a:prstGeom prst="rect">
            <a:avLst/>
          </a:prstGeom>
          <a:noFill/>
        </p:spPr>
        <p:txBody>
          <a:bodyPr wrap="square" rtlCol="0">
            <a:spAutoFit/>
          </a:bodyPr>
          <a:lstStyle/>
          <a:p>
            <a:r>
              <a:rPr lang="zh-CN" altLang="en-US" sz="1800" dirty="0"/>
              <a:t>第</a:t>
            </a:r>
            <a:r>
              <a:rPr lang="en-US" altLang="zh-CN" sz="1800" dirty="0"/>
              <a:t>1</a:t>
            </a:r>
            <a:r>
              <a:rPr lang="zh-CN" altLang="en-US" sz="1800" dirty="0"/>
              <a:t>次划分</a:t>
            </a:r>
          </a:p>
        </p:txBody>
      </p:sp>
      <mc:AlternateContent xmlns:mc="http://schemas.openxmlformats.org/markup-compatibility/2006" xmlns:a14="http://schemas.microsoft.com/office/drawing/2010/main">
        <mc:Choice Requires="a14">
          <p:sp>
            <p:nvSpPr>
              <p:cNvPr id="54" name="文本框 53"/>
              <p:cNvSpPr txBox="1"/>
              <p:nvPr/>
            </p:nvSpPr>
            <p:spPr>
              <a:xfrm>
                <a:off x="4827695" y="4511958"/>
                <a:ext cx="1864420" cy="369332"/>
              </a:xfrm>
              <a:prstGeom prst="rect">
                <a:avLst/>
              </a:prstGeom>
              <a:noFill/>
            </p:spPr>
            <p:txBody>
              <a:bodyPr wrap="square" rtlCol="0">
                <a:spAutoFit/>
              </a:bodyPr>
              <a:lstStyle/>
              <a:p>
                <a:r>
                  <a:rPr lang="zh-CN" altLang="en-US" sz="1800" dirty="0"/>
                  <a:t>第</a:t>
                </a:r>
                <a14:m>
                  <m:oMath xmlns:m="http://schemas.openxmlformats.org/officeDocument/2006/math">
                    <m:r>
                      <a:rPr lang="en-US" altLang="zh-CN" sz="1800" i="1" dirty="0" smtClean="0">
                        <a:latin typeface="Cambria Math" panose="02040503050406030204" pitchFamily="18" charset="0"/>
                      </a:rPr>
                      <m:t>𝑚</m:t>
                    </m:r>
                    <m:r>
                      <a:rPr lang="en-US" altLang="zh-CN" sz="1800" i="1" dirty="0" smtClean="0">
                        <a:latin typeface="Cambria Math" panose="02040503050406030204" pitchFamily="18" charset="0"/>
                      </a:rPr>
                      <m:t>−1</m:t>
                    </m:r>
                  </m:oMath>
                </a14:m>
                <a:r>
                  <a:rPr lang="zh-CN" altLang="en-US" sz="1800" dirty="0"/>
                  <a:t>次划分</a:t>
                </a:r>
              </a:p>
            </p:txBody>
          </p:sp>
        </mc:Choice>
        <mc:Fallback xmlns="">
          <p:sp>
            <p:nvSpPr>
              <p:cNvPr id="54" name="文本框 53"/>
              <p:cNvSpPr txBox="1">
                <a:spLocks noRot="1" noChangeAspect="1" noMove="1" noResize="1" noEditPoints="1" noAdjustHandles="1" noChangeArrowheads="1" noChangeShapeType="1" noTextEdit="1"/>
              </p:cNvSpPr>
              <p:nvPr/>
            </p:nvSpPr>
            <p:spPr>
              <a:xfrm>
                <a:off x="4827695" y="4511958"/>
                <a:ext cx="1864420" cy="369332"/>
              </a:xfrm>
              <a:prstGeom prst="rect">
                <a:avLst/>
              </a:prstGeom>
              <a:blipFill rotWithShape="1">
                <a:blip r:embed="rId7"/>
                <a:stretch>
                  <a:fillRect l="-23" t="-77" r="26" b="12"/>
                </a:stretch>
              </a:blipFill>
            </p:spPr>
            <p:txBody>
              <a:bodyPr/>
              <a:lstStyle/>
              <a:p>
                <a:r>
                  <a:rPr lang="zh-CN" altLang="en-US">
                    <a:noFill/>
                  </a:rPr>
                  <a:t> </a:t>
                </a:r>
              </a:p>
            </p:txBody>
          </p:sp>
        </mc:Fallback>
      </mc:AlternateContent>
      <p:sp>
        <p:nvSpPr>
          <p:cNvPr id="55" name="文本框 54"/>
          <p:cNvSpPr txBox="1"/>
          <p:nvPr/>
        </p:nvSpPr>
        <p:spPr>
          <a:xfrm>
            <a:off x="4843573" y="2939119"/>
            <a:ext cx="1278427" cy="369332"/>
          </a:xfrm>
          <a:prstGeom prst="rect">
            <a:avLst/>
          </a:prstGeom>
          <a:noFill/>
        </p:spPr>
        <p:txBody>
          <a:bodyPr wrap="square" rtlCol="0">
            <a:spAutoFit/>
          </a:bodyPr>
          <a:lstStyle/>
          <a:p>
            <a:r>
              <a:rPr lang="zh-CN" altLang="en-US" sz="1800" dirty="0"/>
              <a:t>第</a:t>
            </a:r>
            <a:r>
              <a:rPr lang="en-US" altLang="zh-CN" sz="1800" dirty="0"/>
              <a:t>2</a:t>
            </a:r>
            <a:r>
              <a:rPr lang="zh-CN" altLang="en-US" sz="1800" dirty="0"/>
              <a:t>次划分</a:t>
            </a:r>
          </a:p>
        </p:txBody>
      </p:sp>
      <mc:AlternateContent xmlns:mc="http://schemas.openxmlformats.org/markup-compatibility/2006" xmlns:a14="http://schemas.microsoft.com/office/drawing/2010/main">
        <mc:Choice Requires="a14">
          <p:sp>
            <p:nvSpPr>
              <p:cNvPr id="58" name="文本框 57"/>
              <p:cNvSpPr txBox="1"/>
              <p:nvPr/>
            </p:nvSpPr>
            <p:spPr>
              <a:xfrm>
                <a:off x="176174" y="2433567"/>
                <a:ext cx="4203707" cy="4369017"/>
              </a:xfrm>
              <a:prstGeom prst="rect">
                <a:avLst/>
              </a:prstGeom>
              <a:noFill/>
            </p:spPr>
            <p:txBody>
              <a:bodyPr wrap="square">
                <a:spAutoFit/>
              </a:bodyPr>
              <a:lstStyle/>
              <a:p>
                <a:pPr>
                  <a:lnSpc>
                    <a:spcPct val="150000"/>
                  </a:lnSpc>
                </a:pPr>
                <a:r>
                  <a:rPr lang="zh-CN" altLang="zh-CN" sz="2000" dirty="0"/>
                  <a:t>具体思路：</a:t>
                </a:r>
                <a14:m>
                  <m:oMath xmlns:m="http://schemas.openxmlformats.org/officeDocument/2006/math">
                    <m:r>
                      <a:rPr lang="en-US" altLang="zh-CN" sz="2000" i="1">
                        <a:latin typeface="Cambria Math" panose="02040503050406030204" pitchFamily="18" charset="0"/>
                      </a:rPr>
                      <m:t>𝑚</m:t>
                    </m:r>
                  </m:oMath>
                </a14:m>
                <a:r>
                  <a:rPr lang="zh-CN" altLang="zh-CN" sz="2000" dirty="0"/>
                  <a:t>个样本的连续特征</a:t>
                </a:r>
                <a14:m>
                  <m:oMath xmlns:m="http://schemas.openxmlformats.org/officeDocument/2006/math">
                    <m:r>
                      <a:rPr lang="en-US" altLang="zh-CN" sz="2000" i="1">
                        <a:latin typeface="Cambria Math" panose="02040503050406030204" pitchFamily="18" charset="0"/>
                      </a:rPr>
                      <m:t>𝐴</m:t>
                    </m:r>
                  </m:oMath>
                </a14:m>
                <a:r>
                  <a:rPr lang="zh-CN" altLang="zh-CN" sz="2000" dirty="0"/>
                  <a:t>有</a:t>
                </a:r>
                <a14:m>
                  <m:oMath xmlns:m="http://schemas.openxmlformats.org/officeDocument/2006/math">
                    <m:r>
                      <a:rPr lang="en-US" altLang="zh-CN" sz="2000" i="1">
                        <a:latin typeface="Cambria Math" panose="02040503050406030204" pitchFamily="18" charset="0"/>
                      </a:rPr>
                      <m:t>𝑚</m:t>
                    </m:r>
                  </m:oMath>
                </a14:m>
                <a:r>
                  <a:rPr lang="zh-CN" altLang="zh-CN" sz="2000" dirty="0"/>
                  <a:t>个，</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a:latin typeface="Cambria Math" panose="02040503050406030204" pitchFamily="18" charset="0"/>
                          </a:rPr>
                          <m:t>1</m:t>
                        </m:r>
                      </m:sub>
                    </m:sSub>
                  </m:oMath>
                </a14:m>
                <a:r>
                  <a:rPr lang="en-US"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a:latin typeface="Cambria Math" panose="02040503050406030204" pitchFamily="18" charset="0"/>
                          </a:rPr>
                          <m:t>2</m:t>
                        </m:r>
                      </m:sub>
                    </m:sSub>
                  </m:oMath>
                </a14:m>
                <a:r>
                  <a:rPr lang="en-US" altLang="zh-CN" sz="2000" dirty="0"/>
                  <a:t> ,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a:latin typeface="Cambria Math" panose="02040503050406030204" pitchFamily="18" charset="0"/>
                          </a:rPr>
                          <m:t>3</m:t>
                        </m:r>
                      </m:sub>
                    </m:sSub>
                  </m:oMath>
                </a14:m>
                <a:r>
                  <a:rPr lang="en-US"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r>
                          <a:rPr lang="en-US" altLang="zh-CN" sz="2000" i="1">
                            <a:latin typeface="Cambria Math" panose="02040503050406030204" pitchFamily="18" charset="0"/>
                          </a:rPr>
                          <m:t>−</m:t>
                        </m:r>
                        <m:r>
                          <a:rPr lang="en-US" altLang="zh-CN" sz="2000">
                            <a:latin typeface="Cambria Math" panose="02040503050406030204" pitchFamily="18" charset="0"/>
                          </a:rPr>
                          <m:t>1</m:t>
                        </m:r>
                      </m:sub>
                    </m:sSub>
                  </m:oMath>
                </a14:m>
                <a:r>
                  <a:rPr lang="en-US"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sub>
                    </m:sSub>
                  </m:oMath>
                </a14:m>
                <a:r>
                  <a:rPr lang="zh-CN" altLang="zh-CN" sz="2000" dirty="0"/>
                  <a:t>从小到大排列， 取相邻两样本值的平均数做划分点，一共取</a:t>
                </a:r>
                <a14:m>
                  <m:oMath xmlns:m="http://schemas.openxmlformats.org/officeDocument/2006/math">
                    <m:r>
                      <a:rPr lang="en-US" altLang="zh-CN" sz="2000" i="1">
                        <a:latin typeface="Cambria Math" panose="02040503050406030204" pitchFamily="18" charset="0"/>
                      </a:rPr>
                      <m:t>𝑚</m:t>
                    </m:r>
                    <m:r>
                      <a:rPr lang="zh-CN" altLang="en-US" sz="2000" i="1">
                        <a:latin typeface="Cambria Math" panose="02040503050406030204" pitchFamily="18" charset="0"/>
                      </a:rPr>
                      <m:t>−</m:t>
                    </m:r>
                    <m:r>
                      <a:rPr lang="en-US" altLang="zh-CN" sz="2000">
                        <a:latin typeface="Cambria Math" panose="02040503050406030204" pitchFamily="18" charset="0"/>
                      </a:rPr>
                      <m:t>1</m:t>
                    </m:r>
                  </m:oMath>
                </a14:m>
                <a:r>
                  <a:rPr lang="zh-CN" altLang="zh-CN" sz="2000" dirty="0"/>
                  <a:t>个，其中第</a:t>
                </a:r>
                <a14:m>
                  <m:oMath xmlns:m="http://schemas.openxmlformats.org/officeDocument/2006/math">
                    <m:r>
                      <a:rPr lang="en-US" altLang="zh-CN" sz="2000" i="1">
                        <a:latin typeface="Cambria Math" panose="02040503050406030204" pitchFamily="18" charset="0"/>
                      </a:rPr>
                      <m:t>𝑚</m:t>
                    </m:r>
                  </m:oMath>
                </a14:m>
                <a:r>
                  <a:rPr lang="zh-CN" altLang="zh-CN" sz="2000" dirty="0"/>
                  <a:t>个划分点</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 </m:t>
                    </m:r>
                  </m:oMath>
                </a14:m>
                <a:r>
                  <a:rPr lang="zh-CN" altLang="zh-CN" sz="2000" dirty="0"/>
                  <a:t>表示为：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 </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r>
                              <a:rPr lang="zh-CN" altLang="en-US" sz="2000" i="1">
                                <a:latin typeface="Cambria Math" panose="02040503050406030204" pitchFamily="18" charset="0"/>
                              </a:rPr>
                              <m:t>−</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sub>
                        </m:sSub>
                      </m:num>
                      <m:den>
                        <m:r>
                          <a:rPr lang="en-US" altLang="zh-CN" sz="2000" i="1">
                            <a:latin typeface="Cambria Math" panose="02040503050406030204" pitchFamily="18" charset="0"/>
                          </a:rPr>
                          <m:t>2</m:t>
                        </m:r>
                      </m:den>
                    </m:f>
                    <m:r>
                      <a:rPr lang="en-US" altLang="zh-CN" sz="2000" i="1">
                        <a:latin typeface="Cambria Math" panose="02040503050406030204" pitchFamily="18" charset="0"/>
                      </a:rPr>
                      <m:t> </m:t>
                    </m:r>
                  </m:oMath>
                </a14:m>
                <a:r>
                  <a:rPr lang="zh-CN" altLang="zh-CN" sz="2000" dirty="0"/>
                  <a:t>。分别计算以这</a:t>
                </a:r>
                <a14:m>
                  <m:oMath xmlns:m="http://schemas.openxmlformats.org/officeDocument/2006/math">
                    <m:r>
                      <a:rPr lang="en-US" altLang="zh-CN" sz="2000" i="1">
                        <a:latin typeface="Cambria Math" panose="02040503050406030204" pitchFamily="18" charset="0"/>
                      </a:rPr>
                      <m:t>𝑚</m:t>
                    </m:r>
                    <m:r>
                      <a:rPr lang="zh-CN" altLang="en-US" sz="2000" i="1">
                        <a:latin typeface="Cambria Math" panose="02040503050406030204" pitchFamily="18" charset="0"/>
                      </a:rPr>
                      <m:t>−</m:t>
                    </m:r>
                    <m:r>
                      <a:rPr lang="en-US" altLang="zh-CN" sz="2000">
                        <a:latin typeface="Cambria Math" panose="02040503050406030204" pitchFamily="18" charset="0"/>
                      </a:rPr>
                      <m:t>1</m:t>
                    </m:r>
                  </m:oMath>
                </a14:m>
                <a:r>
                  <a:rPr lang="zh-CN" altLang="zh-CN" sz="2000" dirty="0"/>
                  <a:t>个点作为二元分类点时的基尼系数。选择基尼</a:t>
                </a:r>
                <a:r>
                  <a:rPr lang="zh-CN" altLang="en-US" sz="2000" dirty="0"/>
                  <a:t>指</a:t>
                </a:r>
                <a:r>
                  <a:rPr lang="zh-CN" altLang="zh-CN" sz="2000" dirty="0"/>
                  <a:t>数最小的点为该连续特征的二元离散分类点。</a:t>
                </a:r>
              </a:p>
            </p:txBody>
          </p:sp>
        </mc:Choice>
        <mc:Fallback xmlns="">
          <p:sp>
            <p:nvSpPr>
              <p:cNvPr id="58" name="文本框 57"/>
              <p:cNvSpPr txBox="1">
                <a:spLocks noRot="1" noChangeAspect="1" noMove="1" noResize="1" noEditPoints="1" noAdjustHandles="1" noChangeArrowheads="1" noChangeShapeType="1" noTextEdit="1"/>
              </p:cNvSpPr>
              <p:nvPr/>
            </p:nvSpPr>
            <p:spPr>
              <a:xfrm>
                <a:off x="176174" y="2433567"/>
                <a:ext cx="4203707" cy="4369017"/>
              </a:xfrm>
              <a:prstGeom prst="rect">
                <a:avLst/>
              </a:prstGeom>
              <a:blipFill>
                <a:blip r:embed="rId8"/>
                <a:stretch>
                  <a:fillRect l="-1597" r="-726" b="-15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640945" y="5535005"/>
                <a:ext cx="7551055" cy="1289456"/>
              </a:xfrm>
              <a:prstGeom prst="rect">
                <a:avLst/>
              </a:prstGeom>
              <a:noFill/>
            </p:spPr>
            <p:txBody>
              <a:bodyPr wrap="square">
                <a:spAutoFit/>
              </a:bodyPr>
              <a:lstStyle>
                <a:defPPr>
                  <a:defRPr lang="zh-CN"/>
                </a:defPPr>
                <a:lvl1pPr>
                  <a:lnSpc>
                    <a:spcPct val="150000"/>
                  </a:lnSpc>
                  <a:defRPr sz="1800"/>
                </a:lvl1pPr>
              </a:lstStyle>
              <a:p>
                <a:r>
                  <a:rPr lang="zh-CN" altLang="zh-CN" dirty="0"/>
                  <a:t>比如取到的基尼</a:t>
                </a:r>
                <a:r>
                  <a:rPr lang="zh-CN" altLang="en-US" dirty="0"/>
                  <a:t>指</a:t>
                </a:r>
                <a:r>
                  <a:rPr lang="zh-CN" altLang="zh-CN" dirty="0"/>
                  <a:t>数最小的点为</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𝑎</m:t>
                        </m:r>
                      </m:e>
                      <m:sub>
                        <m:r>
                          <a:rPr lang="en-US" altLang="zh-CN">
                            <a:latin typeface="Cambria Math" panose="02040503050406030204" pitchFamily="18" charset="0"/>
                          </a:rPr>
                          <m:t>𝑡</m:t>
                        </m:r>
                      </m:sub>
                    </m:sSub>
                  </m:oMath>
                </a14:m>
                <a:r>
                  <a:rPr lang="zh-CN" altLang="zh-CN" dirty="0"/>
                  <a:t>，则小于</a:t>
                </a:r>
                <a14:m>
                  <m:oMath xmlns:m="http://schemas.openxmlformats.org/officeDocument/2006/math">
                    <m:sSub>
                      <m:sSubPr>
                        <m:ctrlPr>
                          <a:rPr lang="zh-CN" altLang="zh-CN" i="1" smtClean="0">
                            <a:latin typeface="Cambria Math" panose="02040503050406030204" pitchFamily="18" charset="0"/>
                          </a:rPr>
                        </m:ctrlPr>
                      </m:sSubPr>
                      <m:e>
                        <m:r>
                          <a:rPr lang="en-US" altLang="zh-CN">
                            <a:latin typeface="Cambria Math" panose="02040503050406030204" pitchFamily="18" charset="0"/>
                          </a:rPr>
                          <m:t>𝑎</m:t>
                        </m:r>
                      </m:e>
                      <m:sub>
                        <m:r>
                          <a:rPr lang="en-US" altLang="zh-CN">
                            <a:latin typeface="Cambria Math" panose="02040503050406030204" pitchFamily="18" charset="0"/>
                          </a:rPr>
                          <m:t>𝑡</m:t>
                        </m:r>
                      </m:sub>
                    </m:sSub>
                  </m:oMath>
                </a14:m>
                <a:r>
                  <a:rPr lang="zh-CN" altLang="zh-CN" dirty="0"/>
                  <a:t>的值为类别</a:t>
                </a:r>
                <a:r>
                  <a:rPr lang="en-US" altLang="zh-CN" dirty="0"/>
                  <a:t>1</a:t>
                </a:r>
                <a:r>
                  <a:rPr lang="zh-CN" altLang="zh-CN" dirty="0"/>
                  <a:t>，大于</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𝑎</m:t>
                        </m:r>
                      </m:e>
                      <m:sub>
                        <m:r>
                          <a:rPr lang="en-US" altLang="zh-CN">
                            <a:latin typeface="Cambria Math" panose="02040503050406030204" pitchFamily="18" charset="0"/>
                          </a:rPr>
                          <m:t>𝑡</m:t>
                        </m:r>
                      </m:sub>
                    </m:sSub>
                  </m:oMath>
                </a14:m>
                <a:r>
                  <a:rPr lang="zh-CN" altLang="zh-CN" dirty="0"/>
                  <a:t>的值为类别</a:t>
                </a:r>
                <a:r>
                  <a:rPr lang="en-US" altLang="zh-CN" dirty="0"/>
                  <a:t>2</a:t>
                </a:r>
                <a:r>
                  <a:rPr lang="zh-CN" altLang="zh-CN" dirty="0"/>
                  <a:t>，这样就做到了连续特征的离散化，接着采用基尼指数的大小来度量特征的各个划分点。</a:t>
                </a:r>
              </a:p>
            </p:txBody>
          </p:sp>
        </mc:Choice>
        <mc:Fallback xmlns="">
          <p:sp>
            <p:nvSpPr>
              <p:cNvPr id="62" name="文本框 61"/>
              <p:cNvSpPr txBox="1">
                <a:spLocks noRot="1" noChangeAspect="1" noMove="1" noResize="1" noEditPoints="1" noAdjustHandles="1" noChangeArrowheads="1" noChangeShapeType="1" noTextEdit="1"/>
              </p:cNvSpPr>
              <p:nvPr/>
            </p:nvSpPr>
            <p:spPr>
              <a:xfrm>
                <a:off x="4640945" y="5535005"/>
                <a:ext cx="7551055" cy="1289456"/>
              </a:xfrm>
              <a:prstGeom prst="rect">
                <a:avLst/>
              </a:prstGeom>
              <a:blipFill>
                <a:blip r:embed="rId9"/>
                <a:stretch>
                  <a:fillRect l="-646" b="-7109"/>
                </a:stretch>
              </a:blipFill>
            </p:spPr>
            <p:txBody>
              <a:bodyPr/>
              <a:lstStyle/>
              <a:p>
                <a:r>
                  <a:rPr lang="zh-CN" alt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CART算法</a:t>
            </a:r>
            <a:r>
              <a:rPr lang="en-US" altLang="zh-CN" b="1"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分类</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p>
        </p:txBody>
      </p:sp>
      <mc:AlternateContent xmlns:mc="http://schemas.openxmlformats.org/markup-compatibility/2006" xmlns:a14="http://schemas.microsoft.com/office/drawing/2010/main">
        <mc:Choice Requires="a14">
          <p:graphicFrame>
            <p:nvGraphicFramePr>
              <p:cNvPr id="6" name="表格 6"/>
              <p:cNvGraphicFramePr>
                <a:graphicFrameLocks noGrp="1"/>
              </p:cNvGraphicFramePr>
              <p:nvPr/>
            </p:nvGraphicFramePr>
            <p:xfrm>
              <a:off x="6569813" y="2016167"/>
              <a:ext cx="5438728" cy="365760"/>
            </p:xfrm>
            <a:graphic>
              <a:graphicData uri="http://schemas.openxmlformats.org/drawingml/2006/table">
                <a:tbl>
                  <a:tblPr firstRow="1" bandRow="1">
                    <a:tableStyleId>{93296810-A885-4BE3-A3E7-6D5BEEA58F35}</a:tableStyleId>
                  </a:tblPr>
                  <a:tblGrid>
                    <a:gridCol w="679841">
                      <a:extLst>
                        <a:ext uri="{9D8B030D-6E8A-4147-A177-3AD203B41FA5}">
                          <a16:colId xmlns:a16="http://schemas.microsoft.com/office/drawing/2014/main" val="20000"/>
                        </a:ext>
                      </a:extLst>
                    </a:gridCol>
                    <a:gridCol w="679841">
                      <a:extLst>
                        <a:ext uri="{9D8B030D-6E8A-4147-A177-3AD203B41FA5}">
                          <a16:colId xmlns:a16="http://schemas.microsoft.com/office/drawing/2014/main" val="20001"/>
                        </a:ext>
                      </a:extLst>
                    </a:gridCol>
                    <a:gridCol w="679841">
                      <a:extLst>
                        <a:ext uri="{9D8B030D-6E8A-4147-A177-3AD203B41FA5}">
                          <a16:colId xmlns:a16="http://schemas.microsoft.com/office/drawing/2014/main" val="20002"/>
                        </a:ext>
                      </a:extLst>
                    </a:gridCol>
                    <a:gridCol w="679841">
                      <a:extLst>
                        <a:ext uri="{9D8B030D-6E8A-4147-A177-3AD203B41FA5}">
                          <a16:colId xmlns:a16="http://schemas.microsoft.com/office/drawing/2014/main" val="20003"/>
                        </a:ext>
                      </a:extLst>
                    </a:gridCol>
                    <a:gridCol w="679841">
                      <a:extLst>
                        <a:ext uri="{9D8B030D-6E8A-4147-A177-3AD203B41FA5}">
                          <a16:colId xmlns:a16="http://schemas.microsoft.com/office/drawing/2014/main" val="20004"/>
                        </a:ext>
                      </a:extLst>
                    </a:gridCol>
                    <a:gridCol w="679841">
                      <a:extLst>
                        <a:ext uri="{9D8B030D-6E8A-4147-A177-3AD203B41FA5}">
                          <a16:colId xmlns:a16="http://schemas.microsoft.com/office/drawing/2014/main" val="20005"/>
                        </a:ext>
                      </a:extLst>
                    </a:gridCol>
                    <a:gridCol w="679841">
                      <a:extLst>
                        <a:ext uri="{9D8B030D-6E8A-4147-A177-3AD203B41FA5}">
                          <a16:colId xmlns:a16="http://schemas.microsoft.com/office/drawing/2014/main" val="20006"/>
                        </a:ext>
                      </a:extLst>
                    </a:gridCol>
                    <a:gridCol w="679841">
                      <a:extLst>
                        <a:ext uri="{9D8B030D-6E8A-4147-A177-3AD203B41FA5}">
                          <a16:colId xmlns:a16="http://schemas.microsoft.com/office/drawing/2014/main" val="20007"/>
                        </a:ext>
                      </a:extLst>
                    </a:gridCol>
                  </a:tblGrid>
                  <a:tr h="155668">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dirty="0" smtClean="0">
                                        <a:latin typeface="Cambria Math" panose="02040503050406030204" pitchFamily="18" charset="0"/>
                                      </a:rPr>
                                      <m:t>𝟏</m:t>
                                    </m:r>
                                  </m:sub>
                                </m:sSub>
                              </m:oMath>
                            </m:oMathPara>
                          </a14:m>
                          <a:endParaRPr lang="zh-CN" altLang="en-US" dirty="0"/>
                        </a:p>
                      </a:txBody>
                      <a:tcPr>
                        <a:solidFill>
                          <a:srgbClr val="FF990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0" dirty="0" smtClean="0">
                                        <a:latin typeface="Cambria Math" panose="02040503050406030204" pitchFamily="18" charset="0"/>
                                      </a:rPr>
                                      <m:t>𝟐</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𝟑</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𝟒</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𝟓</m:t>
                                    </m:r>
                                  </m:sub>
                                </m:sSub>
                              </m:oMath>
                            </m:oMathPara>
                          </a14:m>
                          <a:endParaRPr lang="zh-CN" altLang="en-US" dirty="0"/>
                        </a:p>
                      </a:txBody>
                      <a:tcPr>
                        <a:solidFill>
                          <a:srgbClr val="0070C0"/>
                        </a:solidFill>
                      </a:tcPr>
                    </a:tc>
                    <a:tc>
                      <a:txBody>
                        <a:bodyPr/>
                        <a:lstStyle/>
                        <a:p>
                          <a:r>
                            <a:rPr lang="en-US" altLang="zh-CN" dirty="0"/>
                            <a:t>……</a:t>
                          </a:r>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sub>
                                </m:sSub>
                              </m:oMath>
                            </m:oMathPara>
                          </a14:m>
                          <a:endParaRPr lang="zh-CN" altLang="en-US" dirty="0"/>
                        </a:p>
                      </a:txBody>
                      <a:tcPr>
                        <a:solidFill>
                          <a:srgbClr val="0070C0"/>
                        </a:solidFill>
                      </a:tcPr>
                    </a:tc>
                    <a:extLst>
                      <a:ext uri="{0D108BD9-81ED-4DB2-BD59-A6C34878D82A}">
                        <a16:rowId xmlns:a16="http://schemas.microsoft.com/office/drawing/2014/main" val="10000"/>
                      </a:ext>
                    </a:extLst>
                  </a:tr>
                </a:tbl>
              </a:graphicData>
            </a:graphic>
          </p:graphicFrame>
        </mc:Choice>
        <mc:Fallback xmlns="">
          <p:graphicFrame>
            <p:nvGraphicFramePr>
              <p:cNvPr id="6" name="表格 6"/>
              <p:cNvGraphicFramePr>
                <a:graphicFrameLocks noGrp="1"/>
              </p:cNvGraphicFramePr>
              <p:nvPr/>
            </p:nvGraphicFramePr>
            <p:xfrm>
              <a:off x="6569813" y="2016167"/>
              <a:ext cx="5438728" cy="365760"/>
            </p:xfrm>
            <a:graphic>
              <a:graphicData uri="http://schemas.openxmlformats.org/drawingml/2006/table">
                <a:tbl>
                  <a:tblPr firstRow="1" bandRow="1">
                    <a:tableStyleId>{93296810-A885-4BE3-A3E7-6D5BEEA58F35}</a:tableStyleId>
                  </a:tblPr>
                  <a:tblGrid>
                    <a:gridCol w="679841"/>
                    <a:gridCol w="679841"/>
                    <a:gridCol w="679841"/>
                    <a:gridCol w="679841"/>
                    <a:gridCol w="679841"/>
                    <a:gridCol w="679841"/>
                    <a:gridCol w="679841"/>
                    <a:gridCol w="679841"/>
                  </a:tblGrid>
                  <a:tr h="365760">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p>
                          <a:r>
                            <a:rPr lang="en-US" altLang="zh-CN" dirty="0"/>
                            <a:t>……</a:t>
                          </a:r>
                          <a:endParaRPr lang="zh-CN" altLang="en-US" dirty="0"/>
                        </a:p>
                      </a:txBody>
                      <a:tcPr>
                        <a:solidFill>
                          <a:srgbClr val="0070C0"/>
                        </a:solidFill>
                      </a:tcPr>
                    </a:tc>
                    <a:tc>
                      <a:txBody>
                        <a:bodyPr/>
                        <a:lstStyle/>
                        <a:p>
                          <a:endParaRPr lang="zh-CN"/>
                        </a:p>
                      </a:txBody>
                      <a:tcPr>
                        <a:blipFill>
                          <a:blip r:embed="rId3"/>
                        </a:blipFill>
                      </a:tcPr>
                    </a:tc>
                    <a:tc>
                      <a:txBody>
                        <a:bodyPr/>
                        <a:lstStyle/>
                        <a:p>
                          <a:endParaRPr lang="zh-CN"/>
                        </a:p>
                      </a:txBody>
                      <a:tcPr>
                        <a:blipFill>
                          <a:blip r:embed="rId3"/>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nvGraphicFramePr>
            <p:xfrm>
              <a:off x="6569813" y="3097051"/>
              <a:ext cx="5438728" cy="365760"/>
            </p:xfrm>
            <a:graphic>
              <a:graphicData uri="http://schemas.openxmlformats.org/drawingml/2006/table">
                <a:tbl>
                  <a:tblPr firstRow="1" bandRow="1">
                    <a:tableStyleId>{93296810-A885-4BE3-A3E7-6D5BEEA58F35}</a:tableStyleId>
                  </a:tblPr>
                  <a:tblGrid>
                    <a:gridCol w="679841">
                      <a:extLst>
                        <a:ext uri="{9D8B030D-6E8A-4147-A177-3AD203B41FA5}">
                          <a16:colId xmlns:a16="http://schemas.microsoft.com/office/drawing/2014/main" val="20000"/>
                        </a:ext>
                      </a:extLst>
                    </a:gridCol>
                    <a:gridCol w="679841">
                      <a:extLst>
                        <a:ext uri="{9D8B030D-6E8A-4147-A177-3AD203B41FA5}">
                          <a16:colId xmlns:a16="http://schemas.microsoft.com/office/drawing/2014/main" val="20001"/>
                        </a:ext>
                      </a:extLst>
                    </a:gridCol>
                    <a:gridCol w="679841">
                      <a:extLst>
                        <a:ext uri="{9D8B030D-6E8A-4147-A177-3AD203B41FA5}">
                          <a16:colId xmlns:a16="http://schemas.microsoft.com/office/drawing/2014/main" val="20002"/>
                        </a:ext>
                      </a:extLst>
                    </a:gridCol>
                    <a:gridCol w="679841">
                      <a:extLst>
                        <a:ext uri="{9D8B030D-6E8A-4147-A177-3AD203B41FA5}">
                          <a16:colId xmlns:a16="http://schemas.microsoft.com/office/drawing/2014/main" val="20003"/>
                        </a:ext>
                      </a:extLst>
                    </a:gridCol>
                    <a:gridCol w="679841">
                      <a:extLst>
                        <a:ext uri="{9D8B030D-6E8A-4147-A177-3AD203B41FA5}">
                          <a16:colId xmlns:a16="http://schemas.microsoft.com/office/drawing/2014/main" val="20004"/>
                        </a:ext>
                      </a:extLst>
                    </a:gridCol>
                    <a:gridCol w="679841">
                      <a:extLst>
                        <a:ext uri="{9D8B030D-6E8A-4147-A177-3AD203B41FA5}">
                          <a16:colId xmlns:a16="http://schemas.microsoft.com/office/drawing/2014/main" val="20005"/>
                        </a:ext>
                      </a:extLst>
                    </a:gridCol>
                    <a:gridCol w="679841">
                      <a:extLst>
                        <a:ext uri="{9D8B030D-6E8A-4147-A177-3AD203B41FA5}">
                          <a16:colId xmlns:a16="http://schemas.microsoft.com/office/drawing/2014/main" val="20006"/>
                        </a:ext>
                      </a:extLst>
                    </a:gridCol>
                    <a:gridCol w="679841">
                      <a:extLst>
                        <a:ext uri="{9D8B030D-6E8A-4147-A177-3AD203B41FA5}">
                          <a16:colId xmlns:a16="http://schemas.microsoft.com/office/drawing/2014/main" val="20007"/>
                        </a:ext>
                      </a:extLst>
                    </a:gridCol>
                  </a:tblGrid>
                  <a:tr h="155668">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0" dirty="0" smtClean="0">
                                        <a:latin typeface="Cambria Math" panose="02040503050406030204" pitchFamily="18" charset="0"/>
                                      </a:rPr>
                                      <m:t>𝟐</m:t>
                                    </m:r>
                                  </m:sub>
                                </m:sSub>
                              </m:oMath>
                            </m:oMathPara>
                          </a14:m>
                          <a:endParaRPr lang="zh-CN" altLang="en-US" dirty="0"/>
                        </a:p>
                      </a:txBody>
                      <a:tcPr>
                        <a:solidFill>
                          <a:srgbClr val="FF990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𝟑</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𝟒</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𝟓</m:t>
                                    </m:r>
                                  </m:sub>
                                </m:sSub>
                              </m:oMath>
                            </m:oMathPara>
                          </a14:m>
                          <a:endParaRPr lang="zh-CN" altLang="en-US" dirty="0"/>
                        </a:p>
                      </a:txBody>
                      <a:tcPr>
                        <a:solidFill>
                          <a:srgbClr val="0070C0"/>
                        </a:solidFill>
                      </a:tcPr>
                    </a:tc>
                    <a:tc>
                      <a:txBody>
                        <a:bodyPr/>
                        <a:lstStyle/>
                        <a:p>
                          <a:r>
                            <a:rPr lang="en-US" altLang="zh-CN" dirty="0"/>
                            <a:t>……</a:t>
                          </a:r>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sub>
                                </m:sSub>
                              </m:oMath>
                            </m:oMathPara>
                          </a14:m>
                          <a:endParaRPr lang="zh-CN" altLang="en-US" dirty="0"/>
                        </a:p>
                      </a:txBody>
                      <a:tcPr>
                        <a:solidFill>
                          <a:srgbClr val="0070C0"/>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a:graphicFrameLocks noGrp="1"/>
              </p:cNvGraphicFramePr>
              <p:nvPr/>
            </p:nvGraphicFramePr>
            <p:xfrm>
              <a:off x="6569813" y="3097051"/>
              <a:ext cx="5438728" cy="365760"/>
            </p:xfrm>
            <a:graphic>
              <a:graphicData uri="http://schemas.openxmlformats.org/drawingml/2006/table">
                <a:tbl>
                  <a:tblPr firstRow="1" bandRow="1">
                    <a:tableStyleId>{93296810-A885-4BE3-A3E7-6D5BEEA58F35}</a:tableStyleId>
                  </a:tblPr>
                  <a:tblGrid>
                    <a:gridCol w="679841"/>
                    <a:gridCol w="679841"/>
                    <a:gridCol w="679841"/>
                    <a:gridCol w="679841"/>
                    <a:gridCol w="679841"/>
                    <a:gridCol w="679841"/>
                    <a:gridCol w="679841"/>
                    <a:gridCol w="679841"/>
                  </a:tblGrid>
                  <a:tr h="365760">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p>
                          <a:r>
                            <a:rPr lang="en-US" altLang="zh-CN" dirty="0"/>
                            <a:t>……</a:t>
                          </a:r>
                          <a:endParaRPr lang="zh-CN" altLang="en-US" dirty="0"/>
                        </a:p>
                      </a:txBody>
                      <a:tcPr>
                        <a:solidFill>
                          <a:srgbClr val="0070C0"/>
                        </a:solidFill>
                      </a:tcPr>
                    </a:tc>
                    <a:tc>
                      <a:txBody>
                        <a:bodyPr/>
                        <a:lstStyle/>
                        <a:p>
                          <a:endParaRPr lang="zh-CN"/>
                        </a:p>
                      </a:txBody>
                      <a:tcPr>
                        <a:blipFill>
                          <a:blip r:embed="rId4"/>
                        </a:blipFill>
                      </a:tcPr>
                    </a:tc>
                    <a:tc>
                      <a:txBody>
                        <a:bodyPr/>
                        <a:lstStyle/>
                        <a:p>
                          <a:endParaRPr lang="zh-CN"/>
                        </a:p>
                      </a:txBody>
                      <a:tcPr>
                        <a:blipFill>
                          <a:blip r:embed="rId4"/>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6"/>
              <p:cNvGraphicFramePr>
                <a:graphicFrameLocks noGrp="1"/>
              </p:cNvGraphicFramePr>
              <p:nvPr/>
            </p:nvGraphicFramePr>
            <p:xfrm>
              <a:off x="6569813" y="4504671"/>
              <a:ext cx="5438728" cy="365760"/>
            </p:xfrm>
            <a:graphic>
              <a:graphicData uri="http://schemas.openxmlformats.org/drawingml/2006/table">
                <a:tbl>
                  <a:tblPr firstRow="1" bandRow="1">
                    <a:tableStyleId>{93296810-A885-4BE3-A3E7-6D5BEEA58F35}</a:tableStyleId>
                  </a:tblPr>
                  <a:tblGrid>
                    <a:gridCol w="679841">
                      <a:extLst>
                        <a:ext uri="{9D8B030D-6E8A-4147-A177-3AD203B41FA5}">
                          <a16:colId xmlns:a16="http://schemas.microsoft.com/office/drawing/2014/main" val="20000"/>
                        </a:ext>
                      </a:extLst>
                    </a:gridCol>
                    <a:gridCol w="679841">
                      <a:extLst>
                        <a:ext uri="{9D8B030D-6E8A-4147-A177-3AD203B41FA5}">
                          <a16:colId xmlns:a16="http://schemas.microsoft.com/office/drawing/2014/main" val="20001"/>
                        </a:ext>
                      </a:extLst>
                    </a:gridCol>
                    <a:gridCol w="679841">
                      <a:extLst>
                        <a:ext uri="{9D8B030D-6E8A-4147-A177-3AD203B41FA5}">
                          <a16:colId xmlns:a16="http://schemas.microsoft.com/office/drawing/2014/main" val="20002"/>
                        </a:ext>
                      </a:extLst>
                    </a:gridCol>
                    <a:gridCol w="679841">
                      <a:extLst>
                        <a:ext uri="{9D8B030D-6E8A-4147-A177-3AD203B41FA5}">
                          <a16:colId xmlns:a16="http://schemas.microsoft.com/office/drawing/2014/main" val="20003"/>
                        </a:ext>
                      </a:extLst>
                    </a:gridCol>
                    <a:gridCol w="679841">
                      <a:extLst>
                        <a:ext uri="{9D8B030D-6E8A-4147-A177-3AD203B41FA5}">
                          <a16:colId xmlns:a16="http://schemas.microsoft.com/office/drawing/2014/main" val="20004"/>
                        </a:ext>
                      </a:extLst>
                    </a:gridCol>
                    <a:gridCol w="679841">
                      <a:extLst>
                        <a:ext uri="{9D8B030D-6E8A-4147-A177-3AD203B41FA5}">
                          <a16:colId xmlns:a16="http://schemas.microsoft.com/office/drawing/2014/main" val="20005"/>
                        </a:ext>
                      </a:extLst>
                    </a:gridCol>
                    <a:gridCol w="679841">
                      <a:extLst>
                        <a:ext uri="{9D8B030D-6E8A-4147-A177-3AD203B41FA5}">
                          <a16:colId xmlns:a16="http://schemas.microsoft.com/office/drawing/2014/main" val="20006"/>
                        </a:ext>
                      </a:extLst>
                    </a:gridCol>
                    <a:gridCol w="679841">
                      <a:extLst>
                        <a:ext uri="{9D8B030D-6E8A-4147-A177-3AD203B41FA5}">
                          <a16:colId xmlns:a16="http://schemas.microsoft.com/office/drawing/2014/main" val="20007"/>
                        </a:ext>
                      </a:extLst>
                    </a:gridCol>
                  </a:tblGrid>
                  <a:tr h="155668">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0" dirty="0" smtClean="0">
                                        <a:latin typeface="Cambria Math" panose="02040503050406030204" pitchFamily="18" charset="0"/>
                                      </a:rPr>
                                      <m:t>𝟐</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𝟑</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𝟒</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b="1" i="1" dirty="0" smtClean="0">
                                        <a:latin typeface="Cambria Math" panose="02040503050406030204" pitchFamily="18" charset="0"/>
                                      </a:rPr>
                                      <m:t>𝟓</m:t>
                                    </m:r>
                                  </m:sub>
                                </m:sSub>
                              </m:oMath>
                            </m:oMathPara>
                          </a14:m>
                          <a:endParaRPr lang="zh-CN" altLang="en-US" dirty="0"/>
                        </a:p>
                      </a:txBody>
                      <a:tcPr>
                        <a:solidFill>
                          <a:srgbClr val="0070C0"/>
                        </a:solidFill>
                      </a:tcPr>
                    </a:tc>
                    <a:tc>
                      <a:txBody>
                        <a:bodyPr/>
                        <a:lstStyle/>
                        <a:p>
                          <a:r>
                            <a:rPr lang="en-US" altLang="zh-CN" dirty="0"/>
                            <a:t>……</a:t>
                          </a:r>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b="1" dirty="0" smtClean="0">
                                        <a:latin typeface="Cambria Math" panose="02040503050406030204" pitchFamily="18" charset="0"/>
                                      </a:rPr>
                                      <m:t>𝟏</m:t>
                                    </m:r>
                                  </m:sub>
                                </m:sSub>
                              </m:oMath>
                            </m:oMathPara>
                          </a14:m>
                          <a:endParaRPr lang="zh-CN" altLang="en-US" dirty="0"/>
                        </a:p>
                      </a:txBody>
                      <a:tcPr>
                        <a:solidFill>
                          <a:srgbClr val="0070C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𝑎</m:t>
                                    </m:r>
                                  </m:e>
                                  <m:sub>
                                    <m:r>
                                      <a:rPr lang="en-US" altLang="zh-CN" i="1" dirty="0" smtClean="0">
                                        <a:latin typeface="Cambria Math" panose="02040503050406030204" pitchFamily="18" charset="0"/>
                                      </a:rPr>
                                      <m:t>𝑚</m:t>
                                    </m:r>
                                  </m:sub>
                                </m:sSub>
                              </m:oMath>
                            </m:oMathPara>
                          </a14:m>
                          <a:endParaRPr lang="zh-CN" altLang="en-US" dirty="0"/>
                        </a:p>
                      </a:txBody>
                      <a:tcPr>
                        <a:solidFill>
                          <a:srgbClr val="FF9900"/>
                        </a:solidFill>
                      </a:tcPr>
                    </a:tc>
                    <a:extLst>
                      <a:ext uri="{0D108BD9-81ED-4DB2-BD59-A6C34878D82A}">
                        <a16:rowId xmlns:a16="http://schemas.microsoft.com/office/drawing/2014/main" val="10000"/>
                      </a:ext>
                    </a:extLst>
                  </a:tr>
                </a:tbl>
              </a:graphicData>
            </a:graphic>
          </p:graphicFrame>
        </mc:Choice>
        <mc:Fallback xmlns="">
          <p:graphicFrame>
            <p:nvGraphicFramePr>
              <p:cNvPr id="8" name="表格 6"/>
              <p:cNvGraphicFramePr>
                <a:graphicFrameLocks noGrp="1"/>
              </p:cNvGraphicFramePr>
              <p:nvPr/>
            </p:nvGraphicFramePr>
            <p:xfrm>
              <a:off x="6569813" y="4504671"/>
              <a:ext cx="5438728" cy="365760"/>
            </p:xfrm>
            <a:graphic>
              <a:graphicData uri="http://schemas.openxmlformats.org/drawingml/2006/table">
                <a:tbl>
                  <a:tblPr firstRow="1" bandRow="1">
                    <a:tableStyleId>{93296810-A885-4BE3-A3E7-6D5BEEA58F35}</a:tableStyleId>
                  </a:tblPr>
                  <a:tblGrid>
                    <a:gridCol w="679841"/>
                    <a:gridCol w="679841"/>
                    <a:gridCol w="679841"/>
                    <a:gridCol w="679841"/>
                    <a:gridCol w="679841"/>
                    <a:gridCol w="679841"/>
                    <a:gridCol w="679841"/>
                    <a:gridCol w="679841"/>
                  </a:tblGrid>
                  <a:tr h="365760">
                    <a:tc>
                      <a:txBody>
                        <a:bodyPr/>
                        <a:lstStyle/>
                        <a:p>
                          <a:endParaRPr lang="zh-CN"/>
                        </a:p>
                      </a:txBody>
                      <a:tcPr>
                        <a:blipFill>
                          <a:blip r:embed="rId5"/>
                        </a:blipFill>
                      </a:tcPr>
                    </a:tc>
                    <a:tc>
                      <a:txBody>
                        <a:bodyPr/>
                        <a:lstStyle/>
                        <a:p>
                          <a:endParaRPr lang="zh-CN"/>
                        </a:p>
                      </a:txBody>
                      <a:tcPr>
                        <a:blipFill>
                          <a:blip r:embed="rId5"/>
                        </a:blipFill>
                      </a:tcPr>
                    </a:tc>
                    <a:tc>
                      <a:txBody>
                        <a:bodyPr/>
                        <a:lstStyle/>
                        <a:p>
                          <a:endParaRPr lang="zh-CN"/>
                        </a:p>
                      </a:txBody>
                      <a:tcPr>
                        <a:blipFill>
                          <a:blip r:embed="rId5"/>
                        </a:blipFill>
                      </a:tcPr>
                    </a:tc>
                    <a:tc>
                      <a:txBody>
                        <a:bodyPr/>
                        <a:lstStyle/>
                        <a:p>
                          <a:endParaRPr lang="zh-CN"/>
                        </a:p>
                      </a:txBody>
                      <a:tcPr>
                        <a:blipFill>
                          <a:blip r:embed="rId5"/>
                        </a:blipFill>
                      </a:tcPr>
                    </a:tc>
                    <a:tc>
                      <a:txBody>
                        <a:bodyPr/>
                        <a:lstStyle/>
                        <a:p>
                          <a:endParaRPr lang="zh-CN"/>
                        </a:p>
                      </a:txBody>
                      <a:tcPr>
                        <a:blipFill>
                          <a:blip r:embed="rId5"/>
                        </a:blipFill>
                      </a:tcPr>
                    </a:tc>
                    <a:tc>
                      <a:txBody>
                        <a:bodyPr/>
                        <a:p>
                          <a:r>
                            <a:rPr lang="en-US" altLang="zh-CN" dirty="0"/>
                            <a:t>……</a:t>
                          </a:r>
                          <a:endParaRPr lang="zh-CN" altLang="en-US" dirty="0"/>
                        </a:p>
                      </a:txBody>
                      <a:tcPr>
                        <a:solidFill>
                          <a:srgbClr val="0070C0"/>
                        </a:solidFill>
                      </a:tcPr>
                    </a:tc>
                    <a:tc>
                      <a:txBody>
                        <a:bodyPr/>
                        <a:lstStyle/>
                        <a:p>
                          <a:endParaRPr lang="zh-CN"/>
                        </a:p>
                      </a:txBody>
                      <a:tcPr>
                        <a:blipFill>
                          <a:blip r:embed="rId5"/>
                        </a:blipFill>
                      </a:tcPr>
                    </a:tc>
                    <a:tc>
                      <a:txBody>
                        <a:bodyPr/>
                        <a:lstStyle/>
                        <a:p>
                          <a:endParaRPr lang="zh-CN"/>
                        </a:p>
                      </a:txBody>
                      <a:tcPr>
                        <a:blipFill>
                          <a:blip r:embed="rId5"/>
                        </a:blipFill>
                      </a:tcPr>
                    </a:tc>
                  </a:tr>
                </a:tbl>
              </a:graphicData>
            </a:graphic>
          </p:graphicFrame>
        </mc:Fallback>
      </mc:AlternateContent>
      <p:sp>
        <p:nvSpPr>
          <p:cNvPr id="9" name="文本框 8"/>
          <p:cNvSpPr txBox="1"/>
          <p:nvPr/>
        </p:nvSpPr>
        <p:spPr>
          <a:xfrm>
            <a:off x="6490150" y="3946530"/>
            <a:ext cx="872502" cy="461665"/>
          </a:xfrm>
          <a:prstGeom prst="rect">
            <a:avLst/>
          </a:prstGeom>
          <a:noFill/>
        </p:spPr>
        <p:txBody>
          <a:bodyPr vert="horz" wrap="square" rtlCol="0">
            <a:spAutoFit/>
          </a:bodyPr>
          <a:lstStyle/>
          <a:p>
            <a:r>
              <a:rPr lang="en-US" altLang="zh-CN" dirty="0"/>
              <a:t>……</a:t>
            </a:r>
            <a:endParaRPr lang="zh-CN" altLang="en-US" dirty="0"/>
          </a:p>
        </p:txBody>
      </p:sp>
      <p:sp>
        <p:nvSpPr>
          <p:cNvPr id="10" name="文本框 9"/>
          <p:cNvSpPr txBox="1"/>
          <p:nvPr/>
        </p:nvSpPr>
        <p:spPr>
          <a:xfrm>
            <a:off x="4843573" y="2012595"/>
            <a:ext cx="1278427" cy="369332"/>
          </a:xfrm>
          <a:prstGeom prst="rect">
            <a:avLst/>
          </a:prstGeom>
          <a:noFill/>
        </p:spPr>
        <p:txBody>
          <a:bodyPr wrap="square" rtlCol="0">
            <a:spAutoFit/>
          </a:bodyPr>
          <a:lstStyle/>
          <a:p>
            <a:r>
              <a:rPr lang="zh-CN" altLang="en-US" sz="1800" dirty="0"/>
              <a:t>第</a:t>
            </a:r>
            <a:r>
              <a:rPr lang="en-US" altLang="zh-CN" sz="1800" dirty="0"/>
              <a:t>1</a:t>
            </a:r>
            <a:r>
              <a:rPr lang="zh-CN" altLang="en-US" sz="1800" dirty="0"/>
              <a:t>次划分</a:t>
            </a:r>
          </a:p>
        </p:txBody>
      </p:sp>
      <mc:AlternateContent xmlns:mc="http://schemas.openxmlformats.org/markup-compatibility/2006" xmlns:a14="http://schemas.microsoft.com/office/drawing/2010/main">
        <mc:Choice Requires="a14">
          <p:sp>
            <p:nvSpPr>
              <p:cNvPr id="11" name="文本框 10"/>
              <p:cNvSpPr txBox="1"/>
              <p:nvPr/>
            </p:nvSpPr>
            <p:spPr>
              <a:xfrm>
                <a:off x="4827695" y="4511958"/>
                <a:ext cx="1864420" cy="369332"/>
              </a:xfrm>
              <a:prstGeom prst="rect">
                <a:avLst/>
              </a:prstGeom>
              <a:noFill/>
            </p:spPr>
            <p:txBody>
              <a:bodyPr wrap="square" rtlCol="0">
                <a:spAutoFit/>
              </a:bodyPr>
              <a:lstStyle/>
              <a:p>
                <a:r>
                  <a:rPr lang="zh-CN" altLang="en-US" sz="1800" dirty="0"/>
                  <a:t>第</a:t>
                </a:r>
                <a14:m>
                  <m:oMath xmlns:m="http://schemas.openxmlformats.org/officeDocument/2006/math">
                    <m:r>
                      <a:rPr lang="en-US" altLang="zh-CN" sz="1800" i="1" dirty="0" smtClean="0">
                        <a:latin typeface="Cambria Math" panose="02040503050406030204" pitchFamily="18" charset="0"/>
                      </a:rPr>
                      <m:t>𝑚</m:t>
                    </m:r>
                  </m:oMath>
                </a14:m>
                <a:r>
                  <a:rPr lang="zh-CN" altLang="en-US" sz="1800" dirty="0"/>
                  <a:t>次划分</a:t>
                </a:r>
              </a:p>
            </p:txBody>
          </p:sp>
        </mc:Choice>
        <mc:Fallback xmlns="">
          <p:sp>
            <p:nvSpPr>
              <p:cNvPr id="11" name="文本框 10"/>
              <p:cNvSpPr txBox="1">
                <a:spLocks noRot="1" noChangeAspect="1" noMove="1" noResize="1" noEditPoints="1" noAdjustHandles="1" noChangeArrowheads="1" noChangeShapeType="1" noTextEdit="1"/>
              </p:cNvSpPr>
              <p:nvPr/>
            </p:nvSpPr>
            <p:spPr>
              <a:xfrm>
                <a:off x="4827695" y="4511958"/>
                <a:ext cx="1864420" cy="369332"/>
              </a:xfrm>
              <a:prstGeom prst="rect">
                <a:avLst/>
              </a:prstGeom>
              <a:blipFill rotWithShape="1">
                <a:blip r:embed="rId6"/>
                <a:stretch>
                  <a:fillRect l="-23" t="-77" r="26" b="12"/>
                </a:stretch>
              </a:blipFill>
            </p:spPr>
            <p:txBody>
              <a:bodyPr/>
              <a:lstStyle/>
              <a:p>
                <a:r>
                  <a:rPr lang="zh-CN" altLang="en-US">
                    <a:noFill/>
                  </a:rPr>
                  <a:t> </a:t>
                </a:r>
              </a:p>
            </p:txBody>
          </p:sp>
        </mc:Fallback>
      </mc:AlternateContent>
      <p:sp>
        <p:nvSpPr>
          <p:cNvPr id="12" name="文本框 11"/>
          <p:cNvSpPr txBox="1"/>
          <p:nvPr/>
        </p:nvSpPr>
        <p:spPr>
          <a:xfrm>
            <a:off x="4843573" y="3101989"/>
            <a:ext cx="1278427" cy="369332"/>
          </a:xfrm>
          <a:prstGeom prst="rect">
            <a:avLst/>
          </a:prstGeom>
          <a:noFill/>
        </p:spPr>
        <p:txBody>
          <a:bodyPr wrap="square" rtlCol="0">
            <a:spAutoFit/>
          </a:bodyPr>
          <a:lstStyle/>
          <a:p>
            <a:r>
              <a:rPr lang="zh-CN" altLang="en-US" sz="1800" dirty="0"/>
              <a:t>第</a:t>
            </a:r>
            <a:r>
              <a:rPr lang="en-US" altLang="zh-CN" sz="1800" dirty="0"/>
              <a:t>2</a:t>
            </a:r>
            <a:r>
              <a:rPr lang="zh-CN" altLang="en-US" sz="1800" dirty="0"/>
              <a:t>次划分</a:t>
            </a:r>
          </a:p>
        </p:txBody>
      </p:sp>
      <mc:AlternateContent xmlns:mc="http://schemas.openxmlformats.org/markup-compatibility/2006" xmlns:a14="http://schemas.microsoft.com/office/drawing/2010/main">
        <mc:Choice Requires="a14">
          <p:sp>
            <p:nvSpPr>
              <p:cNvPr id="21" name="文本框 20"/>
              <p:cNvSpPr txBox="1"/>
              <p:nvPr/>
            </p:nvSpPr>
            <p:spPr>
              <a:xfrm>
                <a:off x="4346651" y="5392061"/>
                <a:ext cx="7622888" cy="787075"/>
              </a:xfrm>
              <a:prstGeom prst="rect">
                <a:avLst/>
              </a:prstGeom>
              <a:noFill/>
            </p:spPr>
            <p:txBody>
              <a:bodyPr wrap="square">
                <a:spAutoFit/>
              </a:bodyPr>
              <a:lstStyle/>
              <a:p>
                <a:pPr>
                  <a:lnSpc>
                    <a:spcPct val="150000"/>
                  </a:lnSpc>
                </a:pPr>
                <a:r>
                  <a:rPr lang="zh-CN" altLang="zh-CN" sz="1600" dirty="0"/>
                  <a:t>比如</a:t>
                </a:r>
                <a:r>
                  <a:rPr lang="zh-CN" altLang="en-US" sz="1600" dirty="0"/>
                  <a:t>第</a:t>
                </a:r>
                <a:r>
                  <a:rPr lang="en-US" altLang="zh-CN" sz="1600" dirty="0"/>
                  <a:t>1</a:t>
                </a:r>
                <a:r>
                  <a:rPr lang="zh-CN" altLang="en-US" sz="1600" dirty="0"/>
                  <a:t>次取</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r>
                          <a:rPr lang="en-US" altLang="zh-CN" sz="1600" i="1">
                            <a:latin typeface="Cambria Math" panose="02040503050406030204" pitchFamily="18" charset="0"/>
                          </a:rPr>
                          <m:t>𝑎</m:t>
                        </m:r>
                      </m:e>
                      <m:sub>
                        <m:r>
                          <a:rPr lang="en-US" altLang="zh-CN" sz="1600">
                            <a:latin typeface="Cambria Math" panose="02040503050406030204" pitchFamily="18" charset="0"/>
                          </a:rPr>
                          <m:t>1</m:t>
                        </m:r>
                      </m:sub>
                    </m:sSub>
                  </m:oMath>
                </a14:m>
                <a:r>
                  <a:rPr lang="en-US" altLang="zh-CN" sz="1600" dirty="0"/>
                  <a:t>}</a:t>
                </a:r>
                <a:r>
                  <a:rPr lang="zh-CN" altLang="zh-CN" sz="1600" dirty="0"/>
                  <a:t>为类别</a:t>
                </a:r>
                <a:r>
                  <a:rPr lang="en-US" altLang="zh-CN" sz="1600" dirty="0"/>
                  <a:t>1</a:t>
                </a:r>
                <a:r>
                  <a:rPr lang="zh-CN" altLang="zh-CN" sz="1600" dirty="0"/>
                  <a:t>，</a:t>
                </a:r>
                <a:r>
                  <a:rPr lang="zh-CN" altLang="en-US" sz="1600" dirty="0"/>
                  <a:t>那么剩下的特征</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r>
                          <a:rPr lang="en-US" altLang="zh-CN" sz="1600" i="1">
                            <a:latin typeface="Cambria Math" panose="02040503050406030204" pitchFamily="18" charset="0"/>
                          </a:rPr>
                          <m:t>𝑎</m:t>
                        </m:r>
                      </m:e>
                      <m:sub>
                        <m:r>
                          <a:rPr lang="en-US" altLang="zh-CN" sz="1600">
                            <a:latin typeface="Cambria Math" panose="02040503050406030204" pitchFamily="18" charset="0"/>
                          </a:rPr>
                          <m:t>2</m:t>
                        </m:r>
                      </m:sub>
                    </m:sSub>
                  </m:oMath>
                </a14:m>
                <a:r>
                  <a:rPr lang="en-US" altLang="zh-CN" sz="1600" dirty="0"/>
                  <a:t> ,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a:latin typeface="Cambria Math" panose="02040503050406030204" pitchFamily="18" charset="0"/>
                          </a:rPr>
                          <m:t>3</m:t>
                        </m:r>
                      </m:sub>
                    </m:sSub>
                  </m:oMath>
                </a14:m>
                <a:r>
                  <a:rPr lang="en-US" altLang="zh-CN" sz="1600" dirty="0"/>
                  <a:t>,……,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𝑚</m:t>
                        </m:r>
                        <m:r>
                          <a:rPr lang="en-US" altLang="zh-CN" sz="1600" i="1">
                            <a:latin typeface="Cambria Math" panose="02040503050406030204" pitchFamily="18" charset="0"/>
                          </a:rPr>
                          <m:t>−</m:t>
                        </m:r>
                        <m:r>
                          <a:rPr lang="en-US" altLang="zh-CN" sz="1600">
                            <a:latin typeface="Cambria Math" panose="02040503050406030204" pitchFamily="18" charset="0"/>
                          </a:rPr>
                          <m:t>1</m:t>
                        </m:r>
                      </m:sub>
                    </m:sSub>
                  </m:oMath>
                </a14:m>
                <a:r>
                  <a:rPr lang="en-US" altLang="zh-CN" sz="1600" dirty="0"/>
                  <a:t>,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𝑚</m:t>
                        </m:r>
                      </m:sub>
                    </m:sSub>
                    <m:r>
                      <a:rPr lang="en-US" altLang="zh-CN" sz="1600" i="1">
                        <a:latin typeface="Cambria Math" panose="02040503050406030204" pitchFamily="18" charset="0"/>
                      </a:rPr>
                      <m:t>}</m:t>
                    </m:r>
                  </m:oMath>
                </a14:m>
                <a:r>
                  <a:rPr lang="zh-CN" altLang="zh-CN" sz="1600" dirty="0"/>
                  <a:t>为类别</a:t>
                </a:r>
                <a:r>
                  <a:rPr lang="en-US" altLang="zh-CN" sz="1600" dirty="0"/>
                  <a:t>2</a:t>
                </a:r>
                <a:r>
                  <a:rPr lang="zh-CN" altLang="zh-CN" sz="1600" dirty="0"/>
                  <a:t>，</a:t>
                </a:r>
                <a:r>
                  <a:rPr lang="zh-CN" altLang="en-US" sz="1600" dirty="0"/>
                  <a:t>由此遍历，第</a:t>
                </a:r>
                <a14:m>
                  <m:oMath xmlns:m="http://schemas.openxmlformats.org/officeDocument/2006/math">
                    <m:r>
                      <a:rPr lang="en-US" altLang="zh-CN" sz="1600" i="1" dirty="0" smtClean="0">
                        <a:latin typeface="Cambria Math" panose="02040503050406030204" pitchFamily="18" charset="0"/>
                      </a:rPr>
                      <m:t>𝑚</m:t>
                    </m:r>
                  </m:oMath>
                </a14:m>
                <a:r>
                  <a:rPr lang="zh-CN" altLang="en-US" sz="1600" dirty="0"/>
                  <a:t>次取</a:t>
                </a:r>
                <a14:m>
                  <m:oMath xmlns:m="http://schemas.openxmlformats.org/officeDocument/2006/math">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𝑚</m:t>
                        </m:r>
                      </m:sub>
                    </m:sSub>
                    <m:r>
                      <a:rPr lang="en-US" altLang="zh-CN" sz="1600" i="1">
                        <a:latin typeface="Cambria Math" panose="02040503050406030204" pitchFamily="18" charset="0"/>
                      </a:rPr>
                      <m:t>}</m:t>
                    </m:r>
                  </m:oMath>
                </a14:m>
                <a:r>
                  <a:rPr lang="zh-CN" altLang="zh-CN" sz="1600" dirty="0"/>
                  <a:t>为类别</a:t>
                </a:r>
                <a:r>
                  <a:rPr lang="en-US" altLang="zh-CN" sz="1600" dirty="0"/>
                  <a:t>1</a:t>
                </a:r>
                <a:r>
                  <a:rPr lang="zh-CN" altLang="zh-CN" sz="1600" dirty="0"/>
                  <a:t>，</a:t>
                </a:r>
                <a:r>
                  <a:rPr lang="zh-CN" altLang="en-US" sz="1600" dirty="0"/>
                  <a:t>那么剩下的特征</a:t>
                </a:r>
                <a14:m>
                  <m:oMath xmlns:m="http://schemas.openxmlformats.org/officeDocument/2006/math">
                    <m:sSub>
                      <m:sSubPr>
                        <m:ctrlPr>
                          <a:rPr lang="zh-CN" altLang="zh-CN" sz="1600" i="1">
                            <a:latin typeface="Cambria Math" panose="02040503050406030204" pitchFamily="18" charset="0"/>
                          </a:rPr>
                        </m:ctrlPr>
                      </m:sSub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r>
                              <a:rPr lang="en-US" altLang="zh-CN" sz="1600" i="1">
                                <a:latin typeface="Cambria Math" panose="02040503050406030204" pitchFamily="18" charset="0"/>
                              </a:rPr>
                              <m:t>𝑎</m:t>
                            </m:r>
                          </m:e>
                          <m:sub>
                            <m:r>
                              <a:rPr lang="en-US" altLang="zh-CN" sz="1600">
                                <a:latin typeface="Cambria Math" panose="02040503050406030204" pitchFamily="18" charset="0"/>
                              </a:rPr>
                              <m:t>1</m:t>
                            </m:r>
                          </m:sub>
                        </m:sSub>
                        <m:r>
                          <m:rPr>
                            <m:nor/>
                          </m:rPr>
                          <a:rPr lang="en-US" altLang="zh-CN" sz="1600" dirty="0">
                            <a:latin typeface="Cambria Math" panose="02040503050406030204" pitchFamily="18" charset="0"/>
                          </a:rPr>
                          <m:t>,</m:t>
                        </m:r>
                        <m:r>
                          <a:rPr lang="en-US" altLang="zh-CN" sz="1600" i="1">
                            <a:latin typeface="Cambria Math" panose="02040503050406030204" pitchFamily="18" charset="0"/>
                          </a:rPr>
                          <m:t>𝑎</m:t>
                        </m:r>
                      </m:e>
                      <m:sub>
                        <m:r>
                          <a:rPr lang="en-US" altLang="zh-CN" sz="1600">
                            <a:latin typeface="Cambria Math" panose="02040503050406030204" pitchFamily="18" charset="0"/>
                          </a:rPr>
                          <m:t>2</m:t>
                        </m:r>
                      </m:sub>
                    </m:sSub>
                  </m:oMath>
                </a14:m>
                <a:r>
                  <a:rPr lang="en-US" altLang="zh-CN" sz="1600" dirty="0"/>
                  <a:t> ,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a:latin typeface="Cambria Math" panose="02040503050406030204" pitchFamily="18" charset="0"/>
                          </a:rPr>
                          <m:t>3</m:t>
                        </m:r>
                      </m:sub>
                    </m:sSub>
                  </m:oMath>
                </a14:m>
                <a:r>
                  <a:rPr lang="en-US" altLang="zh-CN" sz="1600" dirty="0"/>
                  <a:t>,……,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𝑚</m:t>
                        </m:r>
                        <m:r>
                          <a:rPr lang="en-US" altLang="zh-CN" sz="1600" i="1">
                            <a:latin typeface="Cambria Math" panose="02040503050406030204" pitchFamily="18" charset="0"/>
                          </a:rPr>
                          <m:t>−</m:t>
                        </m:r>
                        <m:r>
                          <a:rPr lang="en-US" altLang="zh-CN" sz="1600">
                            <a:latin typeface="Cambria Math" panose="02040503050406030204" pitchFamily="18" charset="0"/>
                          </a:rPr>
                          <m:t>1</m:t>
                        </m:r>
                      </m:sub>
                    </m:sSub>
                    <m:r>
                      <a:rPr lang="en-US" altLang="zh-CN" sz="1600" i="1">
                        <a:latin typeface="Cambria Math" panose="02040503050406030204" pitchFamily="18" charset="0"/>
                      </a:rPr>
                      <m:t>}</m:t>
                    </m:r>
                  </m:oMath>
                </a14:m>
                <a:r>
                  <a:rPr lang="zh-CN" altLang="zh-CN" sz="1600" dirty="0"/>
                  <a:t>为类别</a:t>
                </a:r>
                <a:r>
                  <a:rPr lang="en-US" altLang="zh-CN" sz="1600" dirty="0"/>
                  <a:t>2</a:t>
                </a:r>
                <a:r>
                  <a:rPr lang="zh-CN" altLang="en-US" sz="1600" dirty="0"/>
                  <a:t>。</a:t>
                </a:r>
                <a:endParaRPr lang="zh-CN" altLang="zh-CN" sz="16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4346651" y="5392061"/>
                <a:ext cx="7622888" cy="787075"/>
              </a:xfrm>
              <a:prstGeom prst="rect">
                <a:avLst/>
              </a:prstGeom>
              <a:blipFill rotWithShape="1">
                <a:blip r:embed="rId7"/>
                <a:stretch>
                  <a:fillRect l="-1" t="-35" r="6" b="74"/>
                </a:stretch>
              </a:blipFill>
            </p:spPr>
            <p:txBody>
              <a:bodyPr/>
              <a:lstStyle/>
              <a:p>
                <a:r>
                  <a:rPr lang="zh-CN" altLang="en-US">
                    <a:noFill/>
                  </a:rPr>
                  <a:t> </a:t>
                </a:r>
              </a:p>
            </p:txBody>
          </p:sp>
        </mc:Fallback>
      </mc:AlternateContent>
      <p:sp>
        <p:nvSpPr>
          <p:cNvPr id="24" name="文本框 23"/>
          <p:cNvSpPr txBox="1"/>
          <p:nvPr/>
        </p:nvSpPr>
        <p:spPr>
          <a:xfrm>
            <a:off x="979004" y="6368949"/>
            <a:ext cx="10626507" cy="338554"/>
          </a:xfrm>
          <a:prstGeom prst="rect">
            <a:avLst/>
          </a:prstGeom>
          <a:noFill/>
        </p:spPr>
        <p:txBody>
          <a:bodyPr wrap="square">
            <a:spAutoFit/>
          </a:bodyPr>
          <a:lstStyle/>
          <a:p>
            <a:pPr indent="254000"/>
            <a:r>
              <a:rPr lang="en-US" altLang="zh-CN" sz="1600" dirty="0">
                <a:solidFill>
                  <a:srgbClr val="FF0000"/>
                </a:solidFill>
              </a:rPr>
              <a:t>CART</a:t>
            </a:r>
            <a:r>
              <a:rPr lang="zh-CN" altLang="zh-CN" sz="1600" dirty="0">
                <a:solidFill>
                  <a:srgbClr val="FF0000"/>
                </a:solidFill>
              </a:rPr>
              <a:t>的特征会多次参与节点的建立，而在</a:t>
            </a:r>
            <a:r>
              <a:rPr lang="en-US" altLang="zh-CN" sz="1600" dirty="0">
                <a:solidFill>
                  <a:srgbClr val="FF0000"/>
                </a:solidFill>
              </a:rPr>
              <a:t>ID3</a:t>
            </a:r>
            <a:r>
              <a:rPr lang="zh-CN" altLang="zh-CN" sz="1600" dirty="0">
                <a:solidFill>
                  <a:srgbClr val="FF0000"/>
                </a:solidFill>
              </a:rPr>
              <a:t>或</a:t>
            </a:r>
            <a:r>
              <a:rPr lang="en-US" altLang="zh-CN" sz="1600" dirty="0">
                <a:solidFill>
                  <a:srgbClr val="FF0000"/>
                </a:solidFill>
              </a:rPr>
              <a:t>C4.5</a:t>
            </a:r>
            <a:r>
              <a:rPr lang="zh-CN" altLang="zh-CN" sz="1600" dirty="0">
                <a:solidFill>
                  <a:srgbClr val="FF0000"/>
                </a:solidFill>
              </a:rPr>
              <a:t>的一颗子树中，离散特征只会参与一次节点的建立。</a:t>
            </a:r>
          </a:p>
        </p:txBody>
      </p:sp>
      <p:sp>
        <p:nvSpPr>
          <p:cNvPr id="14" name="文本框 13"/>
          <p:cNvSpPr txBox="1"/>
          <p:nvPr/>
        </p:nvSpPr>
        <p:spPr>
          <a:xfrm>
            <a:off x="662305" y="2103120"/>
            <a:ext cx="2954020" cy="460375"/>
          </a:xfrm>
          <a:prstGeom prst="rect">
            <a:avLst/>
          </a:prstGeom>
          <a:noFill/>
        </p:spPr>
        <p:txBody>
          <a:bodyPr wrap="square" rtlCol="0">
            <a:spAutoFit/>
          </a:bodyPr>
          <a:lstStyle/>
          <a:p>
            <a:pPr marL="342900" indent="-342900">
              <a:buFont typeface="Wingdings" panose="05000000000000000000" charset="0"/>
              <a:buChar char=""/>
            </a:pPr>
            <a:r>
              <a:rPr lang="zh-CN" altLang="en-US" b="1" dirty="0">
                <a:ea typeface="微软雅黑" panose="020B0503020204020204" pitchFamily="34" charset="-122"/>
                <a:sym typeface="+mn-ea"/>
              </a:rPr>
              <a:t>离散特征处理</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文本框 14"/>
              <p:cNvSpPr txBox="1"/>
              <p:nvPr/>
            </p:nvSpPr>
            <p:spPr>
              <a:xfrm>
                <a:off x="665480" y="2526665"/>
                <a:ext cx="3730625" cy="3070860"/>
              </a:xfrm>
              <a:prstGeom prst="rect">
                <a:avLst/>
              </a:prstGeom>
              <a:noFill/>
            </p:spPr>
            <p:txBody>
              <a:bodyPr wrap="square">
                <a:spAutoFit/>
              </a:bodyPr>
              <a:lstStyle/>
              <a:p>
                <a:pPr>
                  <a:lnSpc>
                    <a:spcPct val="150000"/>
                  </a:lnSpc>
                </a:pPr>
                <a:r>
                  <a:rPr lang="zh-CN" altLang="zh-CN" sz="1800" dirty="0">
                    <a:sym typeface="+mn-ea"/>
                  </a:rPr>
                  <a:t>具体思路：</a:t>
                </a:r>
                <a:r>
                  <a:rPr lang="zh-CN" altLang="en-US" sz="1800" dirty="0">
                    <a:sym typeface="+mn-ea"/>
                  </a:rPr>
                  <a:t>假设特征</a:t>
                </a:r>
                <a14:m>
                  <m:oMath xmlns:m="http://schemas.openxmlformats.org/officeDocument/2006/math">
                    <m:r>
                      <a:rPr lang="en-US" altLang="zh-CN" sz="1800" i="1" dirty="0" smtClean="0">
                        <a:latin typeface="Cambria Math" panose="02040503050406030204" pitchFamily="18" charset="0"/>
                      </a:rPr>
                      <m:t>𝑎</m:t>
                    </m:r>
                  </m:oMath>
                </a14:m>
                <a:r>
                  <a:rPr lang="zh-CN" altLang="en-US" sz="1800" dirty="0">
                    <a:sym typeface="+mn-ea"/>
                  </a:rPr>
                  <a:t>有</a:t>
                </a:r>
                <a14:m>
                  <m:oMath xmlns:m="http://schemas.openxmlformats.org/officeDocument/2006/math">
                    <m:r>
                      <a:rPr lang="en-US" altLang="zh-CN" sz="1800" i="1" dirty="0" smtClean="0">
                        <a:latin typeface="Cambria Math" panose="02040503050406030204" pitchFamily="18" charset="0"/>
                      </a:rPr>
                      <m:t>𝑚</m:t>
                    </m:r>
                  </m:oMath>
                </a14:m>
                <a:r>
                  <a:rPr lang="zh-CN" altLang="en-US" sz="1800" dirty="0">
                    <a:sym typeface="+mn-ea"/>
                  </a:rPr>
                  <a:t>个离散值。分类标准是：每一次将其中一个特征分为一类，其他非该特征分为另一类。依照这个标准遍历所有分类情况，计算每个分类下的基尼指数，最后选择最小的作为最终的特征划分。</a:t>
                </a:r>
                <a:endParaRPr lang="zh-CN" altLang="zh-CN" sz="18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665480" y="2526665"/>
                <a:ext cx="3730625" cy="3070860"/>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决策树</a:t>
            </a:r>
            <a:r>
              <a:rPr lang="en-US" altLang="zh-CN" b="1" dirty="0">
                <a:sym typeface="+mn-ea"/>
              </a:rPr>
              <a:t>-</a:t>
            </a:r>
            <a:r>
              <a:rPr lang="zh-CN" altLang="en-US" b="1" dirty="0">
                <a:sym typeface="+mn-ea"/>
              </a:rPr>
              <a:t>关于分类问题</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决策树原理</a:t>
            </a:r>
          </a:p>
        </p:txBody>
      </p:sp>
      <p:graphicFrame>
        <p:nvGraphicFramePr>
          <p:cNvPr id="749645" name="Group 77"/>
          <p:cNvGraphicFramePr>
            <a:graphicFrameLocks noGrp="1"/>
          </p:cNvGraphicFramePr>
          <p:nvPr>
            <p:custDataLst>
              <p:tags r:id="rId1"/>
            </p:custDataLst>
          </p:nvPr>
        </p:nvGraphicFramePr>
        <p:xfrm>
          <a:off x="1418589" y="2329123"/>
          <a:ext cx="9623425" cy="2695576"/>
        </p:xfrm>
        <a:graphic>
          <a:graphicData uri="http://schemas.openxmlformats.org/drawingml/2006/table">
            <a:tbl>
              <a:tblPr/>
              <a:tblGrid>
                <a:gridCol w="1068705">
                  <a:extLst>
                    <a:ext uri="{9D8B030D-6E8A-4147-A177-3AD203B41FA5}">
                      <a16:colId xmlns:a16="http://schemas.microsoft.com/office/drawing/2014/main" val="20000"/>
                    </a:ext>
                  </a:extLst>
                </a:gridCol>
                <a:gridCol w="100901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gridCol w="792480">
                  <a:extLst>
                    <a:ext uri="{9D8B030D-6E8A-4147-A177-3AD203B41FA5}">
                      <a16:colId xmlns:a16="http://schemas.microsoft.com/office/drawing/2014/main" val="20003"/>
                    </a:ext>
                  </a:extLst>
                </a:gridCol>
                <a:gridCol w="1123950">
                  <a:extLst>
                    <a:ext uri="{9D8B030D-6E8A-4147-A177-3AD203B41FA5}">
                      <a16:colId xmlns:a16="http://schemas.microsoft.com/office/drawing/2014/main" val="20004"/>
                    </a:ext>
                  </a:extLst>
                </a:gridCol>
                <a:gridCol w="1172210">
                  <a:extLst>
                    <a:ext uri="{9D8B030D-6E8A-4147-A177-3AD203B41FA5}">
                      <a16:colId xmlns:a16="http://schemas.microsoft.com/office/drawing/2014/main" val="20005"/>
                    </a:ext>
                  </a:extLst>
                </a:gridCol>
                <a:gridCol w="989330">
                  <a:extLst>
                    <a:ext uri="{9D8B030D-6E8A-4147-A177-3AD203B41FA5}">
                      <a16:colId xmlns:a16="http://schemas.microsoft.com/office/drawing/2014/main" val="20006"/>
                    </a:ext>
                  </a:extLst>
                </a:gridCol>
                <a:gridCol w="882650">
                  <a:extLst>
                    <a:ext uri="{9D8B030D-6E8A-4147-A177-3AD203B41FA5}">
                      <a16:colId xmlns:a16="http://schemas.microsoft.com/office/drawing/2014/main" val="20007"/>
                    </a:ext>
                  </a:extLst>
                </a:gridCol>
                <a:gridCol w="1457960">
                  <a:extLst>
                    <a:ext uri="{9D8B030D-6E8A-4147-A177-3AD203B41FA5}">
                      <a16:colId xmlns:a16="http://schemas.microsoft.com/office/drawing/2014/main" val="20008"/>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体温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表皮覆盖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胎生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水生动物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飞行动物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冬眠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类标号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人类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恒温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毛发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哺乳动物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海龟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冷血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鳞片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爬行类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81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鸽子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恒温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羽毛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鸟类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恒温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毛发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哺乳类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文本框 17"/>
          <p:cNvSpPr txBox="1"/>
          <p:nvPr/>
        </p:nvSpPr>
        <p:spPr>
          <a:xfrm>
            <a:off x="1132167" y="5370059"/>
            <a:ext cx="10196180" cy="132905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algn="just"/>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分类与回归</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分类：</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对于已知信息</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，分类目标属性</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是离散的。</a:t>
            </a:r>
          </a:p>
          <a:p>
            <a:pPr marL="342900" indent="-342900" algn="just">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回归：对于已知信息</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x</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，回归目标属性</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y</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是连续的。</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1308100" y="2150110"/>
            <a:ext cx="8270240" cy="3007995"/>
          </a:xfrm>
          <a:prstGeom prst="rect">
            <a:avLst/>
          </a:prstGeom>
          <a:noFill/>
          <a:ln w="34925" cmpd="sng">
            <a:solidFill>
              <a:srgbClr val="0033C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标注 4"/>
          <p:cNvSpPr/>
          <p:nvPr/>
        </p:nvSpPr>
        <p:spPr>
          <a:xfrm rot="16200000">
            <a:off x="389890" y="2525395"/>
            <a:ext cx="518795" cy="614680"/>
          </a:xfrm>
          <a:prstGeom prst="wedgeRoundRectCallout">
            <a:avLst>
              <a:gd name="adj1" fmla="val -20819"/>
              <a:gd name="adj2" fmla="val 86880"/>
              <a:gd name="adj3" fmla="val 16667"/>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sz="1800" dirty="0">
              <a:solidFill>
                <a:schemeClr val="bg1"/>
              </a:solidFill>
              <a:ea typeface="微软雅黑" panose="020B0503020204020204" pitchFamily="34" charset="-122"/>
              <a:sym typeface="+mn-ea"/>
            </a:endParaRPr>
          </a:p>
        </p:txBody>
      </p:sp>
      <p:sp>
        <p:nvSpPr>
          <p:cNvPr id="6" name="文本框 5"/>
          <p:cNvSpPr txBox="1"/>
          <p:nvPr/>
        </p:nvSpPr>
        <p:spPr>
          <a:xfrm>
            <a:off x="412115" y="2428875"/>
            <a:ext cx="713740" cy="706755"/>
          </a:xfrm>
          <a:prstGeom prst="rect">
            <a:avLst/>
          </a:prstGeom>
          <a:noFill/>
        </p:spPr>
        <p:txBody>
          <a:bodyPr wrap="square" rtlCol="0">
            <a:spAutoFit/>
          </a:bodyPr>
          <a:lstStyle/>
          <a:p>
            <a:r>
              <a:rPr lang="en-US" altLang="zh-CN" sz="4000">
                <a:latin typeface="Times New Roman Regular" panose="02020603050405020304" charset="0"/>
                <a:cs typeface="Times New Roman Regular" panose="02020603050405020304" charset="0"/>
              </a:rPr>
              <a:t>x</a:t>
            </a:r>
          </a:p>
        </p:txBody>
      </p:sp>
      <p:sp>
        <p:nvSpPr>
          <p:cNvPr id="7" name="矩形 6"/>
          <p:cNvSpPr/>
          <p:nvPr/>
        </p:nvSpPr>
        <p:spPr>
          <a:xfrm>
            <a:off x="9578340" y="2150110"/>
            <a:ext cx="1561465" cy="3007995"/>
          </a:xfrm>
          <a:prstGeom prst="rect">
            <a:avLst/>
          </a:prstGeom>
          <a:noFill/>
          <a:ln w="3492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rot="5400000">
            <a:off x="11551285" y="2841625"/>
            <a:ext cx="518795" cy="614680"/>
          </a:xfrm>
          <a:prstGeom prst="wedgeRoundRectCallout">
            <a:avLst>
              <a:gd name="adj1" fmla="val -20819"/>
              <a:gd name="adj2" fmla="val 86880"/>
              <a:gd name="adj3" fmla="val 16667"/>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sz="1800" dirty="0">
              <a:solidFill>
                <a:schemeClr val="bg1"/>
              </a:solidFill>
              <a:ea typeface="微软雅黑" panose="020B0503020204020204" pitchFamily="34" charset="-122"/>
              <a:sym typeface="+mn-ea"/>
            </a:endParaRPr>
          </a:p>
        </p:txBody>
      </p:sp>
      <p:sp>
        <p:nvSpPr>
          <p:cNvPr id="10" name="文本框 9"/>
          <p:cNvSpPr txBox="1"/>
          <p:nvPr/>
        </p:nvSpPr>
        <p:spPr>
          <a:xfrm>
            <a:off x="11588115" y="2726055"/>
            <a:ext cx="713740" cy="706755"/>
          </a:xfrm>
          <a:prstGeom prst="rect">
            <a:avLst/>
          </a:prstGeom>
          <a:noFill/>
        </p:spPr>
        <p:txBody>
          <a:bodyPr wrap="square" rtlCol="0">
            <a:spAutoFit/>
          </a:bodyPr>
          <a:lstStyle/>
          <a:p>
            <a:r>
              <a:rPr lang="en-US" altLang="zh-CN" sz="4000">
                <a:latin typeface="Times New Roman Regular" panose="02020603050405020304" charset="0"/>
                <a:cs typeface="Times New Roman Regular" panose="02020603050405020304" charset="0"/>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bldLvl="0" animBg="1"/>
      <p:bldP spid="8" grpId="0" bldLvl="0" animBg="1"/>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CART算法</a:t>
            </a:r>
            <a:r>
              <a:rPr lang="en-US" altLang="zh-CN" b="1"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回归</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p>
        </p:txBody>
      </p:sp>
      <p:sp>
        <p:nvSpPr>
          <p:cNvPr id="2" name="AutoShape 2" descr="[公式]"/>
          <p:cNvSpPr>
            <a:spLocks noChangeAspect="1" noChangeArrowheads="1"/>
          </p:cNvSpPr>
          <p:nvPr/>
        </p:nvSpPr>
        <p:spPr bwMode="auto">
          <a:xfrm>
            <a:off x="4130511" y="305633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AutoShape 4" descr="[公式]"/>
          <p:cNvSpPr>
            <a:spLocks noChangeAspect="1" noChangeArrowheads="1"/>
          </p:cNvSpPr>
          <p:nvPr/>
        </p:nvSpPr>
        <p:spPr bwMode="auto">
          <a:xfrm>
            <a:off x="1196811"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AutoShape 5" descr="[公式]"/>
          <p:cNvSpPr>
            <a:spLocks noChangeAspect="1" noChangeArrowheads="1"/>
          </p:cNvSpPr>
          <p:nvPr/>
        </p:nvSpPr>
        <p:spPr bwMode="auto">
          <a:xfrm>
            <a:off x="2012786"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AutoShape 6" descr="[公式]"/>
          <p:cNvSpPr>
            <a:spLocks noChangeAspect="1" noChangeArrowheads="1"/>
          </p:cNvSpPr>
          <p:nvPr/>
        </p:nvSpPr>
        <p:spPr bwMode="auto">
          <a:xfrm>
            <a:off x="4428961"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AutoShape 7" descr="[公式]"/>
          <p:cNvSpPr>
            <a:spLocks noChangeAspect="1" noChangeArrowheads="1"/>
          </p:cNvSpPr>
          <p:nvPr/>
        </p:nvSpPr>
        <p:spPr bwMode="auto">
          <a:xfrm>
            <a:off x="5244936"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9" name="AutoShape 8" descr="[公式]"/>
          <p:cNvSpPr>
            <a:spLocks noChangeAspect="1" noChangeArrowheads="1"/>
          </p:cNvSpPr>
          <p:nvPr/>
        </p:nvSpPr>
        <p:spPr bwMode="auto">
          <a:xfrm>
            <a:off x="7216611" y="36357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AutoShape 9" descr="[公式]"/>
          <p:cNvSpPr>
            <a:spLocks noChangeAspect="1" noChangeArrowheads="1"/>
          </p:cNvSpPr>
          <p:nvPr/>
        </p:nvSpPr>
        <p:spPr bwMode="auto">
          <a:xfrm>
            <a:off x="10089986" y="36357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AutoShape 10" descr="[公式]"/>
          <p:cNvSpPr>
            <a:spLocks noChangeAspect="1" noChangeArrowheads="1"/>
          </p:cNvSpPr>
          <p:nvPr/>
        </p:nvSpPr>
        <p:spPr bwMode="auto">
          <a:xfrm>
            <a:off x="447511" y="39246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49" name="文本框 48"/>
              <p:cNvSpPr txBox="1"/>
              <p:nvPr/>
            </p:nvSpPr>
            <p:spPr>
              <a:xfrm>
                <a:off x="364993" y="1975105"/>
                <a:ext cx="11331019" cy="4315460"/>
              </a:xfrm>
              <a:prstGeom prst="rect">
                <a:avLst/>
              </a:prstGeom>
              <a:noFill/>
            </p:spPr>
            <p:txBody>
              <a:bodyPr wrap="square">
                <a:spAutoFit/>
              </a:bodyPr>
              <a:lstStyle/>
              <a:p>
                <a:pPr marL="342900" indent="-342900" algn="just">
                  <a:lnSpc>
                    <a:spcPct val="150000"/>
                  </a:lnSpc>
                  <a:buFont typeface="Wingdings" panose="05000000000000000000" charset="0"/>
                  <a:buChar char=""/>
                </a:pPr>
                <a:r>
                  <a:rPr lang="zh-CN" altLang="en-US" sz="2400" b="1" dirty="0">
                    <a:latin typeface="+mj-ea"/>
                    <a:ea typeface="+mj-ea"/>
                    <a:cs typeface="Times New Roman" panose="02020603050405020304" pitchFamily="18" charset="0"/>
                  </a:rPr>
                  <a:t>用</a:t>
                </a:r>
                <a:r>
                  <a:rPr lang="zh-CN" altLang="en-US" sz="2400" b="1" dirty="0">
                    <a:solidFill>
                      <a:srgbClr val="FF0000"/>
                    </a:solidFill>
                    <a:latin typeface="+mj-ea"/>
                    <a:ea typeface="+mj-ea"/>
                    <a:cs typeface="Times New Roman" panose="02020603050405020304" pitchFamily="18" charset="0"/>
                  </a:rPr>
                  <a:t>均方差</a:t>
                </a:r>
                <a:r>
                  <a:rPr lang="zh-CN" altLang="en-US" sz="2400" b="1" dirty="0">
                    <a:latin typeface="+mj-ea"/>
                    <a:ea typeface="+mj-ea"/>
                    <a:cs typeface="Times New Roman" panose="02020603050405020304" pitchFamily="18" charset="0"/>
                  </a:rPr>
                  <a:t>来选择属性</a:t>
                </a:r>
                <a:endParaRPr lang="en-US" altLang="zh-CN" sz="2400" b="1" dirty="0">
                  <a:latin typeface="+mj-ea"/>
                  <a:ea typeface="+mj-ea"/>
                  <a:cs typeface="Times New Roman" panose="02020603050405020304" pitchFamily="18" charset="0"/>
                </a:endParaRPr>
              </a:p>
              <a:p>
                <a:pPr algn="just">
                  <a:lnSpc>
                    <a:spcPct val="150000"/>
                  </a:lnSpc>
                </a:pPr>
                <a:r>
                  <a:rPr lang="zh-CN" altLang="zh-CN" sz="2400" kern="100" dirty="0">
                    <a:effectLst/>
                    <a:latin typeface="+mj-ea"/>
                    <a:ea typeface="+mj-ea"/>
                  </a:rPr>
                  <a:t>对于连续值的处理，</a:t>
                </a:r>
                <a:r>
                  <a:rPr lang="en-US" altLang="zh-CN" sz="2400" kern="100" dirty="0">
                    <a:effectLst/>
                    <a:latin typeface="+mj-ea"/>
                    <a:ea typeface="+mj-ea"/>
                  </a:rPr>
                  <a:t>CART</a:t>
                </a:r>
                <a:r>
                  <a:rPr lang="zh-CN" altLang="zh-CN" sz="2400" kern="100" dirty="0">
                    <a:effectLst/>
                    <a:latin typeface="+mj-ea"/>
                    <a:ea typeface="+mj-ea"/>
                  </a:rPr>
                  <a:t>分类树采用基尼系数的大小来度量特征的各个划分点。对于任意划分特征</a:t>
                </a:r>
                <a14:m>
                  <m:oMath xmlns:m="http://schemas.openxmlformats.org/officeDocument/2006/math">
                    <m:r>
                      <a:rPr lang="en-US" altLang="zh-CN" sz="2400" i="1" kern="100">
                        <a:effectLst/>
                        <a:latin typeface="Cambria Math" panose="02040503050406030204" pitchFamily="18" charset="0"/>
                        <a:ea typeface="+mj-ea"/>
                      </a:rPr>
                      <m:t>𝐴</m:t>
                    </m:r>
                    <m:r>
                      <a:rPr lang="en-US" altLang="zh-CN" sz="2400" i="1" kern="100">
                        <a:effectLst/>
                        <a:latin typeface="Cambria Math" panose="02040503050406030204" pitchFamily="18" charset="0"/>
                        <a:ea typeface="+mj-ea"/>
                      </a:rPr>
                      <m:t>、</m:t>
                    </m:r>
                  </m:oMath>
                </a14:m>
                <a:r>
                  <a:rPr lang="zh-CN" altLang="zh-CN" sz="2400" kern="100" dirty="0">
                    <a:effectLst/>
                    <a:latin typeface="+mj-ea"/>
                    <a:ea typeface="+mj-ea"/>
                  </a:rPr>
                  <a:t>任意划分点</a:t>
                </a:r>
                <a14:m>
                  <m:oMath xmlns:m="http://schemas.openxmlformats.org/officeDocument/2006/math">
                    <m:r>
                      <a:rPr lang="en-US" altLang="zh-CN" sz="2400" i="1" kern="100">
                        <a:effectLst/>
                        <a:latin typeface="Cambria Math" panose="02040503050406030204" pitchFamily="18" charset="0"/>
                        <a:ea typeface="+mj-ea"/>
                      </a:rPr>
                      <m:t>𝑠</m:t>
                    </m:r>
                  </m:oMath>
                </a14:m>
                <a:r>
                  <a:rPr lang="zh-CN" altLang="zh-CN" sz="2400" kern="100" dirty="0">
                    <a:effectLst/>
                    <a:latin typeface="+mj-ea"/>
                    <a:ea typeface="+mj-ea"/>
                  </a:rPr>
                  <a:t>两边划分成的数据集</a:t>
                </a:r>
                <a14:m>
                  <m:oMath xmlns:m="http://schemas.openxmlformats.org/officeDocument/2006/math">
                    <m:r>
                      <a:rPr lang="en-US" altLang="zh-CN" i="1" kern="100">
                        <a:effectLst/>
                        <a:latin typeface="Cambria Math" panose="02040503050406030204" pitchFamily="18" charset="0"/>
                        <a:ea typeface="+mj-ea"/>
                      </a:rPr>
                      <m:t>𝑎</m:t>
                    </m:r>
                  </m:oMath>
                </a14:m>
                <a:r>
                  <a:rPr lang="zh-CN" altLang="zh-CN" sz="2400" kern="100" dirty="0">
                    <a:effectLst/>
                    <a:latin typeface="+mj-ea"/>
                    <a:ea typeface="+mj-ea"/>
                  </a:rPr>
                  <a:t>，求出使</a:t>
                </a:r>
                <a14:m>
                  <m:oMath xmlns:m="http://schemas.openxmlformats.org/officeDocument/2006/math">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𝐷</m:t>
                        </m:r>
                      </m:e>
                      <m:sub>
                        <m:r>
                          <a:rPr lang="en-US" altLang="zh-CN" sz="2400" i="1" kern="100">
                            <a:effectLst/>
                            <a:latin typeface="Cambria Math" panose="02040503050406030204" pitchFamily="18" charset="0"/>
                            <a:ea typeface="+mj-ea"/>
                          </a:rPr>
                          <m:t>1</m:t>
                        </m:r>
                      </m:sub>
                    </m:sSub>
                  </m:oMath>
                </a14:m>
                <a:r>
                  <a:rPr lang="zh-CN" altLang="zh-CN" sz="2400" kern="100" dirty="0">
                    <a:effectLst/>
                    <a:latin typeface="+mj-ea"/>
                    <a:ea typeface="+mj-ea"/>
                  </a:rPr>
                  <a:t>和</a:t>
                </a:r>
                <a14:m>
                  <m:oMath xmlns:m="http://schemas.openxmlformats.org/officeDocument/2006/math">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𝐷</m:t>
                        </m:r>
                      </m:e>
                      <m:sub>
                        <m:r>
                          <a:rPr lang="en-US" altLang="zh-CN" sz="2400" i="1" kern="100">
                            <a:effectLst/>
                            <a:latin typeface="Cambria Math" panose="02040503050406030204" pitchFamily="18" charset="0"/>
                            <a:ea typeface="+mj-ea"/>
                          </a:rPr>
                          <m:t>2</m:t>
                        </m:r>
                      </m:sub>
                    </m:sSub>
                  </m:oMath>
                </a14:m>
                <a:r>
                  <a:rPr lang="zh-CN" altLang="zh-CN" sz="2400" kern="100" dirty="0">
                    <a:effectLst/>
                    <a:latin typeface="+mj-ea"/>
                    <a:ea typeface="+mj-ea"/>
                  </a:rPr>
                  <a:t>各自集合的均方差最小，同时</a:t>
                </a:r>
                <a14:m>
                  <m:oMath xmlns:m="http://schemas.openxmlformats.org/officeDocument/2006/math">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𝐷</m:t>
                        </m:r>
                      </m:e>
                      <m:sub>
                        <m:r>
                          <a:rPr lang="en-US" altLang="zh-CN" sz="2400" i="1" kern="100">
                            <a:effectLst/>
                            <a:latin typeface="Cambria Math" panose="02040503050406030204" pitchFamily="18" charset="0"/>
                            <a:ea typeface="+mj-ea"/>
                          </a:rPr>
                          <m:t>1</m:t>
                        </m:r>
                      </m:sub>
                    </m:sSub>
                  </m:oMath>
                </a14:m>
                <a:r>
                  <a:rPr lang="zh-CN" altLang="zh-CN" sz="2400" kern="100" dirty="0">
                    <a:effectLst/>
                    <a:latin typeface="+mj-ea"/>
                    <a:ea typeface="+mj-ea"/>
                  </a:rPr>
                  <a:t>和</a:t>
                </a:r>
                <a14:m>
                  <m:oMath xmlns:m="http://schemas.openxmlformats.org/officeDocument/2006/math">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𝐷</m:t>
                        </m:r>
                      </m:e>
                      <m:sub>
                        <m:r>
                          <a:rPr lang="en-US" altLang="zh-CN" sz="2400" i="1" kern="100">
                            <a:effectLst/>
                            <a:latin typeface="Cambria Math" panose="02040503050406030204" pitchFamily="18" charset="0"/>
                            <a:ea typeface="+mj-ea"/>
                          </a:rPr>
                          <m:t>2</m:t>
                        </m:r>
                      </m:sub>
                    </m:sSub>
                  </m:oMath>
                </a14:m>
                <a:r>
                  <a:rPr lang="zh-CN" altLang="zh-CN" sz="2400" kern="100" dirty="0">
                    <a:effectLst/>
                    <a:latin typeface="+mj-ea"/>
                    <a:ea typeface="+mj-ea"/>
                  </a:rPr>
                  <a:t>的均方差之和最小所对应的特征和特征值划分点。表达式为：</a:t>
                </a:r>
              </a:p>
              <a:p>
                <a:pPr indent="266700" algn="just">
                  <a:lnSpc>
                    <a:spcPct val="90000"/>
                  </a:lnSpc>
                </a:pPr>
                <a14:m>
                  <m:oMathPara xmlns:m="http://schemas.openxmlformats.org/officeDocument/2006/math">
                    <m:oMathParaPr>
                      <m:jc m:val="centerGroup"/>
                    </m:oMathParaPr>
                    <m:oMath xmlns:m="http://schemas.openxmlformats.org/officeDocument/2006/math">
                      <m:sSub>
                        <m:sSubPr>
                          <m:ctrlPr>
                            <a:rPr lang="zh-CN" altLang="zh-CN" sz="2400" i="1" kern="100">
                              <a:effectLst/>
                              <a:latin typeface="Cambria Math" panose="02040503050406030204" pitchFamily="18" charset="0"/>
                              <a:ea typeface="+mj-ea"/>
                            </a:rPr>
                          </m:ctrlPr>
                        </m:sSubPr>
                        <m:e>
                          <m:r>
                            <m:rPr>
                              <m:sty m:val="p"/>
                            </m:rPr>
                            <a:rPr lang="en-US" altLang="zh-CN" sz="2400" kern="100">
                              <a:effectLst/>
                              <a:latin typeface="Cambria Math" panose="02040503050406030204" pitchFamily="18" charset="0"/>
                              <a:ea typeface="+mj-ea"/>
                            </a:rPr>
                            <m:t>min</m:t>
                          </m:r>
                        </m:e>
                        <m:sub>
                          <m:r>
                            <a:rPr lang="en-US" altLang="zh-CN" sz="2400" i="1" kern="100">
                              <a:effectLst/>
                              <a:latin typeface="Cambria Math" panose="02040503050406030204" pitchFamily="18" charset="0"/>
                              <a:ea typeface="+mj-ea"/>
                            </a:rPr>
                            <m:t>𝑎</m:t>
                          </m:r>
                          <m:r>
                            <a:rPr lang="en-US" altLang="zh-CN" sz="2400" i="1" kern="100">
                              <a:effectLst/>
                              <a:latin typeface="Cambria Math" panose="02040503050406030204" pitchFamily="18" charset="0"/>
                              <a:ea typeface="+mj-ea"/>
                            </a:rPr>
                            <m:t>,</m:t>
                          </m:r>
                          <m:r>
                            <a:rPr lang="en-US" altLang="zh-CN" sz="2400" i="1" kern="100">
                              <a:effectLst/>
                              <a:latin typeface="Cambria Math" panose="02040503050406030204" pitchFamily="18" charset="0"/>
                              <a:ea typeface="+mj-ea"/>
                            </a:rPr>
                            <m:t>𝑠</m:t>
                          </m:r>
                        </m:sub>
                      </m:sSub>
                      <m:r>
                        <a:rPr lang="en-US" altLang="zh-CN" sz="2400" i="1" kern="100">
                          <a:effectLst/>
                          <a:latin typeface="Cambria Math" panose="02040503050406030204" pitchFamily="18" charset="0"/>
                          <a:ea typeface="+mj-ea"/>
                        </a:rPr>
                        <m:t>[</m:t>
                      </m:r>
                      <m:sSub>
                        <m:sSubPr>
                          <m:ctrlPr>
                            <a:rPr lang="zh-CN" altLang="zh-CN" sz="2400" i="1" kern="100">
                              <a:effectLst/>
                              <a:latin typeface="Cambria Math" panose="02040503050406030204" pitchFamily="18" charset="0"/>
                              <a:ea typeface="+mj-ea"/>
                            </a:rPr>
                          </m:ctrlPr>
                        </m:sSubPr>
                        <m:e>
                          <m:r>
                            <m:rPr>
                              <m:sty m:val="p"/>
                            </m:rPr>
                            <a:rPr lang="en-US" altLang="zh-CN" sz="2400" kern="100">
                              <a:effectLst/>
                              <a:latin typeface="Cambria Math" panose="02040503050406030204" pitchFamily="18" charset="0"/>
                              <a:ea typeface="+mj-ea"/>
                            </a:rPr>
                            <m:t>min</m:t>
                          </m:r>
                        </m:e>
                        <m:sub>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𝑐</m:t>
                              </m:r>
                            </m:e>
                            <m:sub>
                              <m:r>
                                <a:rPr lang="en-US" altLang="zh-CN" sz="2400" i="1" kern="100">
                                  <a:effectLst/>
                                  <a:latin typeface="Cambria Math" panose="02040503050406030204" pitchFamily="18" charset="0"/>
                                  <a:ea typeface="+mj-ea"/>
                                </a:rPr>
                                <m:t>1</m:t>
                              </m:r>
                            </m:sub>
                          </m:sSub>
                        </m:sub>
                      </m:sSub>
                      <m:nary>
                        <m:naryPr>
                          <m:chr m:val="∑"/>
                          <m:limLoc m:val="undOvr"/>
                          <m:ctrlPr>
                            <a:rPr lang="zh-CN" altLang="zh-CN" sz="2400" i="1" kern="100">
                              <a:effectLst/>
                              <a:latin typeface="Cambria Math" panose="02040503050406030204" pitchFamily="18" charset="0"/>
                              <a:ea typeface="+mj-ea"/>
                            </a:rPr>
                          </m:ctrlPr>
                        </m:naryPr>
                        <m:sub>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𝑥</m:t>
                              </m:r>
                            </m:e>
                            <m:sub>
                              <m:r>
                                <a:rPr lang="en-US" altLang="zh-CN" sz="2400" i="1" kern="100">
                                  <a:effectLst/>
                                  <a:latin typeface="Cambria Math" panose="02040503050406030204" pitchFamily="18" charset="0"/>
                                  <a:ea typeface="+mj-ea"/>
                                </a:rPr>
                                <m:t>𝑖</m:t>
                              </m:r>
                            </m:sub>
                          </m:sSub>
                          <m:r>
                            <a:rPr lang="en-US" altLang="zh-CN" sz="2400" i="1" kern="100">
                              <a:effectLst/>
                              <a:latin typeface="Cambria Math" panose="02040503050406030204" pitchFamily="18" charset="0"/>
                              <a:ea typeface="+mj-ea"/>
                            </a:rPr>
                            <m:t>∈</m:t>
                          </m:r>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𝐷</m:t>
                              </m:r>
                            </m:e>
                            <m:sub>
                              <m:r>
                                <a:rPr lang="en-US" altLang="zh-CN" sz="2400" i="1" kern="100">
                                  <a:effectLst/>
                                  <a:latin typeface="Cambria Math" panose="02040503050406030204" pitchFamily="18" charset="0"/>
                                  <a:ea typeface="+mj-ea"/>
                                </a:rPr>
                                <m:t>1</m:t>
                              </m:r>
                            </m:sub>
                          </m:sSub>
                        </m:sub>
                        <m:sup>
                          <m:r>
                            <a:rPr lang="en-US" altLang="zh-CN" sz="2400" i="1" kern="100">
                              <a:effectLst/>
                              <a:latin typeface="Cambria Math" panose="02040503050406030204" pitchFamily="18" charset="0"/>
                              <a:ea typeface="+mj-ea"/>
                            </a:rPr>
                            <m:t>​</m:t>
                          </m:r>
                        </m:sup>
                        <m:e>
                          <m:r>
                            <a:rPr lang="en-US" altLang="zh-CN" sz="2400" i="1" kern="100">
                              <a:effectLst/>
                              <a:latin typeface="Cambria Math" panose="02040503050406030204" pitchFamily="18" charset="0"/>
                              <a:ea typeface="+mj-ea"/>
                            </a:rPr>
                            <m:t>(</m:t>
                          </m:r>
                        </m:e>
                      </m:nary>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𝑦</m:t>
                          </m:r>
                        </m:e>
                        <m:sub>
                          <m:r>
                            <a:rPr lang="en-US" altLang="zh-CN" sz="2400" i="1" kern="100">
                              <a:effectLst/>
                              <a:latin typeface="Cambria Math" panose="02040503050406030204" pitchFamily="18" charset="0"/>
                              <a:ea typeface="+mj-ea"/>
                            </a:rPr>
                            <m:t>𝑖</m:t>
                          </m:r>
                        </m:sub>
                      </m:sSub>
                      <m:r>
                        <a:rPr lang="en-US" altLang="zh-CN" sz="2400" i="1" kern="100">
                          <a:effectLst/>
                          <a:latin typeface="Cambria Math" panose="02040503050406030204" pitchFamily="18" charset="0"/>
                          <a:ea typeface="+mj-ea"/>
                        </a:rPr>
                        <m:t>−</m:t>
                      </m:r>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𝑐</m:t>
                          </m:r>
                        </m:e>
                        <m:sub>
                          <m:r>
                            <a:rPr lang="en-US" altLang="zh-CN" sz="2400" i="1" kern="100">
                              <a:effectLst/>
                              <a:latin typeface="Cambria Math" panose="02040503050406030204" pitchFamily="18" charset="0"/>
                              <a:ea typeface="+mj-ea"/>
                            </a:rPr>
                            <m:t>1</m:t>
                          </m:r>
                        </m:sub>
                      </m:sSub>
                      <m:sSup>
                        <m:sSupPr>
                          <m:ctrlPr>
                            <a:rPr lang="zh-CN" altLang="zh-CN" sz="2400" i="1" kern="100">
                              <a:effectLst/>
                              <a:latin typeface="Cambria Math" panose="02040503050406030204" pitchFamily="18" charset="0"/>
                              <a:ea typeface="+mj-ea"/>
                            </a:rPr>
                          </m:ctrlPr>
                        </m:sSupPr>
                        <m:e>
                          <m:r>
                            <a:rPr lang="en-US" altLang="zh-CN" sz="2400" i="1" kern="100">
                              <a:effectLst/>
                              <a:latin typeface="Cambria Math" panose="02040503050406030204" pitchFamily="18" charset="0"/>
                              <a:ea typeface="+mj-ea"/>
                            </a:rPr>
                            <m:t>)</m:t>
                          </m:r>
                        </m:e>
                        <m:sup>
                          <m:r>
                            <a:rPr lang="en-US" altLang="zh-CN" sz="2400" i="1" kern="100">
                              <a:effectLst/>
                              <a:latin typeface="Cambria Math" panose="02040503050406030204" pitchFamily="18" charset="0"/>
                              <a:ea typeface="+mj-ea"/>
                            </a:rPr>
                            <m:t>2</m:t>
                          </m:r>
                        </m:sup>
                      </m:sSup>
                      <m:r>
                        <a:rPr lang="en-US" altLang="zh-CN" sz="2400" i="1" kern="100">
                          <a:effectLst/>
                          <a:latin typeface="Cambria Math" panose="02040503050406030204" pitchFamily="18" charset="0"/>
                          <a:ea typeface="+mj-ea"/>
                        </a:rPr>
                        <m:t>+</m:t>
                      </m:r>
                      <m:sSub>
                        <m:sSubPr>
                          <m:ctrlPr>
                            <a:rPr lang="zh-CN" altLang="zh-CN" sz="2400" i="1" kern="100">
                              <a:effectLst/>
                              <a:latin typeface="Cambria Math" panose="02040503050406030204" pitchFamily="18" charset="0"/>
                              <a:ea typeface="+mj-ea"/>
                            </a:rPr>
                          </m:ctrlPr>
                        </m:sSubPr>
                        <m:e>
                          <m:r>
                            <m:rPr>
                              <m:sty m:val="p"/>
                            </m:rPr>
                            <a:rPr lang="en-US" altLang="zh-CN" sz="2400" kern="100">
                              <a:effectLst/>
                              <a:latin typeface="Cambria Math" panose="02040503050406030204" pitchFamily="18" charset="0"/>
                              <a:ea typeface="+mj-ea"/>
                            </a:rPr>
                            <m:t>min</m:t>
                          </m:r>
                        </m:e>
                        <m:sub>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𝑐</m:t>
                              </m:r>
                            </m:e>
                            <m:sub>
                              <m:r>
                                <a:rPr lang="en-US" altLang="zh-CN" sz="2400" i="1" kern="100">
                                  <a:effectLst/>
                                  <a:latin typeface="Cambria Math" panose="02040503050406030204" pitchFamily="18" charset="0"/>
                                  <a:ea typeface="+mj-ea"/>
                                </a:rPr>
                                <m:t>2</m:t>
                              </m:r>
                            </m:sub>
                          </m:sSub>
                        </m:sub>
                      </m:sSub>
                      <m:nary>
                        <m:naryPr>
                          <m:chr m:val="∑"/>
                          <m:limLoc m:val="undOvr"/>
                          <m:ctrlPr>
                            <a:rPr lang="zh-CN" altLang="zh-CN" sz="2400" i="1" kern="100">
                              <a:effectLst/>
                              <a:latin typeface="Cambria Math" panose="02040503050406030204" pitchFamily="18" charset="0"/>
                              <a:ea typeface="+mj-ea"/>
                            </a:rPr>
                          </m:ctrlPr>
                        </m:naryPr>
                        <m:sub>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𝑥</m:t>
                              </m:r>
                            </m:e>
                            <m:sub>
                              <m:r>
                                <a:rPr lang="en-US" altLang="zh-CN" sz="2400" i="1" kern="100">
                                  <a:effectLst/>
                                  <a:latin typeface="Cambria Math" panose="02040503050406030204" pitchFamily="18" charset="0"/>
                                  <a:ea typeface="+mj-ea"/>
                                </a:rPr>
                                <m:t>𝑖</m:t>
                              </m:r>
                            </m:sub>
                          </m:sSub>
                          <m:r>
                            <a:rPr lang="en-US" altLang="zh-CN" sz="2400" i="1" kern="100">
                              <a:effectLst/>
                              <a:latin typeface="Cambria Math" panose="02040503050406030204" pitchFamily="18" charset="0"/>
                              <a:ea typeface="+mj-ea"/>
                            </a:rPr>
                            <m:t>∈</m:t>
                          </m:r>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𝐷</m:t>
                              </m:r>
                            </m:e>
                            <m:sub>
                              <m:r>
                                <a:rPr lang="en-US" altLang="zh-CN" sz="2400" i="1" kern="100">
                                  <a:effectLst/>
                                  <a:latin typeface="Cambria Math" panose="02040503050406030204" pitchFamily="18" charset="0"/>
                                  <a:ea typeface="+mj-ea"/>
                                </a:rPr>
                                <m:t>2</m:t>
                              </m:r>
                            </m:sub>
                          </m:sSub>
                        </m:sub>
                        <m:sup>
                          <m:r>
                            <a:rPr lang="en-US" altLang="zh-CN" sz="2400" i="1" kern="100">
                              <a:effectLst/>
                              <a:latin typeface="Cambria Math" panose="02040503050406030204" pitchFamily="18" charset="0"/>
                              <a:ea typeface="+mj-ea"/>
                            </a:rPr>
                            <m:t>​</m:t>
                          </m:r>
                        </m:sup>
                        <m:e>
                          <m:r>
                            <a:rPr lang="en-US" altLang="zh-CN" sz="2400" i="1" kern="100">
                              <a:effectLst/>
                              <a:latin typeface="Cambria Math" panose="02040503050406030204" pitchFamily="18" charset="0"/>
                              <a:ea typeface="+mj-ea"/>
                            </a:rPr>
                            <m:t>(</m:t>
                          </m:r>
                        </m:e>
                      </m:nary>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𝑦</m:t>
                          </m:r>
                        </m:e>
                        <m:sub>
                          <m:r>
                            <a:rPr lang="en-US" altLang="zh-CN" sz="2400" i="1" kern="100">
                              <a:effectLst/>
                              <a:latin typeface="Cambria Math" panose="02040503050406030204" pitchFamily="18" charset="0"/>
                              <a:ea typeface="+mj-ea"/>
                            </a:rPr>
                            <m:t>𝑖</m:t>
                          </m:r>
                        </m:sub>
                      </m:sSub>
                      <m:r>
                        <a:rPr lang="en-US" altLang="zh-CN" sz="2400" i="1" kern="100">
                          <a:effectLst/>
                          <a:latin typeface="Cambria Math" panose="02040503050406030204" pitchFamily="18" charset="0"/>
                          <a:ea typeface="+mj-ea"/>
                        </a:rPr>
                        <m:t>−</m:t>
                      </m:r>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𝑐</m:t>
                          </m:r>
                        </m:e>
                        <m:sub>
                          <m:r>
                            <a:rPr lang="en-US" altLang="zh-CN" sz="2400" i="1" kern="100">
                              <a:effectLst/>
                              <a:latin typeface="Cambria Math" panose="02040503050406030204" pitchFamily="18" charset="0"/>
                              <a:ea typeface="+mj-ea"/>
                            </a:rPr>
                            <m:t>2</m:t>
                          </m:r>
                        </m:sub>
                      </m:sSub>
                      <m:sSup>
                        <m:sSupPr>
                          <m:ctrlPr>
                            <a:rPr lang="zh-CN" altLang="zh-CN" sz="2400" i="1" kern="100">
                              <a:effectLst/>
                              <a:latin typeface="Cambria Math" panose="02040503050406030204" pitchFamily="18" charset="0"/>
                              <a:ea typeface="+mj-ea"/>
                            </a:rPr>
                          </m:ctrlPr>
                        </m:sSupPr>
                        <m:e>
                          <m:r>
                            <a:rPr lang="en-US" altLang="zh-CN" sz="2400" i="1" kern="100">
                              <a:effectLst/>
                              <a:latin typeface="Cambria Math" panose="02040503050406030204" pitchFamily="18" charset="0"/>
                              <a:ea typeface="+mj-ea"/>
                            </a:rPr>
                            <m:t>)</m:t>
                          </m:r>
                        </m:e>
                        <m:sup>
                          <m:r>
                            <a:rPr lang="en-US" altLang="zh-CN" sz="2400" i="1" kern="100">
                              <a:effectLst/>
                              <a:latin typeface="Cambria Math" panose="02040503050406030204" pitchFamily="18" charset="0"/>
                              <a:ea typeface="+mj-ea"/>
                            </a:rPr>
                            <m:t>2</m:t>
                          </m:r>
                        </m:sup>
                      </m:sSup>
                      <m:r>
                        <a:rPr lang="en-US" altLang="zh-CN" sz="2400" i="1" kern="100">
                          <a:effectLst/>
                          <a:latin typeface="Cambria Math" panose="02040503050406030204" pitchFamily="18" charset="0"/>
                          <a:ea typeface="+mj-ea"/>
                        </a:rPr>
                        <m:t>]</m:t>
                      </m:r>
                    </m:oMath>
                  </m:oMathPara>
                </a14:m>
                <a:endParaRPr lang="zh-CN" altLang="zh-CN" sz="2400" kern="100" dirty="0">
                  <a:effectLst/>
                  <a:latin typeface="+mj-ea"/>
                  <a:ea typeface="+mj-ea"/>
                </a:endParaRPr>
              </a:p>
              <a:p>
                <a:pPr indent="266700" algn="just">
                  <a:lnSpc>
                    <a:spcPct val="150000"/>
                  </a:lnSpc>
                </a:pPr>
                <a:r>
                  <a:rPr lang="zh-CN" altLang="zh-CN" sz="2400" kern="100" dirty="0">
                    <a:effectLst/>
                    <a:latin typeface="+mj-ea"/>
                    <a:ea typeface="+mj-ea"/>
                  </a:rPr>
                  <a:t>其中，</a:t>
                </a:r>
                <a14:m>
                  <m:oMath xmlns:m="http://schemas.openxmlformats.org/officeDocument/2006/math">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𝑐</m:t>
                        </m:r>
                      </m:e>
                      <m:sub>
                        <m:r>
                          <a:rPr lang="en-US" altLang="zh-CN" sz="2400" i="1" kern="100">
                            <a:effectLst/>
                            <a:latin typeface="Cambria Math" panose="02040503050406030204" pitchFamily="18" charset="0"/>
                            <a:ea typeface="+mj-ea"/>
                          </a:rPr>
                          <m:t>1</m:t>
                        </m:r>
                      </m:sub>
                    </m:sSub>
                  </m:oMath>
                </a14:m>
                <a:r>
                  <a:rPr lang="zh-CN" altLang="zh-CN" sz="2400" kern="100" dirty="0">
                    <a:effectLst/>
                    <a:latin typeface="+mj-ea"/>
                    <a:ea typeface="+mj-ea"/>
                  </a:rPr>
                  <a:t>为</a:t>
                </a:r>
                <a14:m>
                  <m:oMath xmlns:m="http://schemas.openxmlformats.org/officeDocument/2006/math">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𝐷</m:t>
                        </m:r>
                      </m:e>
                      <m:sub>
                        <m:r>
                          <a:rPr lang="en-US" altLang="zh-CN" sz="2400" i="1" kern="100">
                            <a:effectLst/>
                            <a:latin typeface="Cambria Math" panose="02040503050406030204" pitchFamily="18" charset="0"/>
                            <a:ea typeface="+mj-ea"/>
                          </a:rPr>
                          <m:t>1</m:t>
                        </m:r>
                      </m:sub>
                    </m:sSub>
                  </m:oMath>
                </a14:m>
                <a:r>
                  <a:rPr lang="zh-CN" altLang="zh-CN" sz="2400" kern="100" dirty="0">
                    <a:effectLst/>
                    <a:latin typeface="+mj-ea"/>
                    <a:ea typeface="+mj-ea"/>
                  </a:rPr>
                  <a:t>数据集的样本输出均值，</a:t>
                </a:r>
                <a14:m>
                  <m:oMath xmlns:m="http://schemas.openxmlformats.org/officeDocument/2006/math">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𝑐</m:t>
                        </m:r>
                      </m:e>
                      <m:sub>
                        <m:r>
                          <a:rPr lang="en-US" altLang="zh-CN" sz="2400" i="1" kern="100">
                            <a:effectLst/>
                            <a:latin typeface="Cambria Math" panose="02040503050406030204" pitchFamily="18" charset="0"/>
                            <a:ea typeface="+mj-ea"/>
                          </a:rPr>
                          <m:t>2</m:t>
                        </m:r>
                      </m:sub>
                    </m:sSub>
                  </m:oMath>
                </a14:m>
                <a:r>
                  <a:rPr lang="zh-CN" altLang="zh-CN" sz="2400" kern="100" dirty="0">
                    <a:effectLst/>
                    <a:latin typeface="+mj-ea"/>
                    <a:ea typeface="+mj-ea"/>
                  </a:rPr>
                  <a:t>为</a:t>
                </a:r>
                <a14:m>
                  <m:oMath xmlns:m="http://schemas.openxmlformats.org/officeDocument/2006/math">
                    <m:sSub>
                      <m:sSubPr>
                        <m:ctrlPr>
                          <a:rPr lang="zh-CN" altLang="zh-CN" sz="2400" i="1" kern="100">
                            <a:effectLst/>
                            <a:latin typeface="Cambria Math" panose="02040503050406030204" pitchFamily="18" charset="0"/>
                            <a:ea typeface="+mj-ea"/>
                          </a:rPr>
                        </m:ctrlPr>
                      </m:sSubPr>
                      <m:e>
                        <m:r>
                          <a:rPr lang="en-US" altLang="zh-CN" sz="2400" i="1" kern="100">
                            <a:effectLst/>
                            <a:latin typeface="Cambria Math" panose="02040503050406030204" pitchFamily="18" charset="0"/>
                            <a:ea typeface="+mj-ea"/>
                          </a:rPr>
                          <m:t>𝐷</m:t>
                        </m:r>
                      </m:e>
                      <m:sub>
                        <m:r>
                          <a:rPr lang="en-US" altLang="zh-CN" sz="2400" i="1" kern="100">
                            <a:effectLst/>
                            <a:latin typeface="Cambria Math" panose="02040503050406030204" pitchFamily="18" charset="0"/>
                            <a:ea typeface="+mj-ea"/>
                          </a:rPr>
                          <m:t>2</m:t>
                        </m:r>
                      </m:sub>
                    </m:sSub>
                  </m:oMath>
                </a14:m>
                <a:r>
                  <a:rPr lang="en-US" altLang="zh-CN" sz="2400" kern="100" dirty="0">
                    <a:effectLst/>
                    <a:latin typeface="+mj-ea"/>
                    <a:ea typeface="+mj-ea"/>
                  </a:rPr>
                  <a:t> </a:t>
                </a:r>
                <a:r>
                  <a:rPr lang="zh-CN" altLang="zh-CN" sz="2400" kern="100" dirty="0">
                    <a:effectLst/>
                    <a:latin typeface="+mj-ea"/>
                    <a:ea typeface="+mj-ea"/>
                  </a:rPr>
                  <a:t>数据集的样本输出均值。</a:t>
                </a:r>
              </a:p>
            </p:txBody>
          </p:sp>
        </mc:Choice>
        <mc:Fallback xmlns="">
          <p:sp>
            <p:nvSpPr>
              <p:cNvPr id="49" name="文本框 48"/>
              <p:cNvSpPr txBox="1">
                <a:spLocks noRot="1" noChangeAspect="1" noMove="1" noResize="1" noEditPoints="1" noAdjustHandles="1" noChangeArrowheads="1" noChangeShapeType="1" noTextEdit="1"/>
              </p:cNvSpPr>
              <p:nvPr/>
            </p:nvSpPr>
            <p:spPr>
              <a:xfrm>
                <a:off x="364993" y="1975105"/>
                <a:ext cx="11331019" cy="4315460"/>
              </a:xfrm>
              <a:prstGeom prst="rect">
                <a:avLst/>
              </a:prstGeom>
              <a:blipFill rotWithShape="1">
                <a:blip r:embed="rId3"/>
                <a:stretch>
                  <a:fillRect l="-4" t="-6" r="5" b="6"/>
                </a:stretch>
              </a:blipFill>
            </p:spPr>
            <p:txBody>
              <a:bodyPr/>
              <a:lstStyle/>
              <a:p>
                <a:r>
                  <a:rPr lang="zh-CN" alt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CART算法</a:t>
            </a:r>
            <a:r>
              <a:rPr lang="en-US" altLang="zh-CN" b="1"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回归</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p>
        </p:txBody>
      </p:sp>
      <p:sp>
        <p:nvSpPr>
          <p:cNvPr id="2" name="AutoShape 2" descr="[公式]"/>
          <p:cNvSpPr>
            <a:spLocks noChangeAspect="1" noChangeArrowheads="1"/>
          </p:cNvSpPr>
          <p:nvPr/>
        </p:nvSpPr>
        <p:spPr bwMode="auto">
          <a:xfrm>
            <a:off x="4130511" y="305633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AutoShape 4" descr="[公式]"/>
          <p:cNvSpPr>
            <a:spLocks noChangeAspect="1" noChangeArrowheads="1"/>
          </p:cNvSpPr>
          <p:nvPr/>
        </p:nvSpPr>
        <p:spPr bwMode="auto">
          <a:xfrm>
            <a:off x="1196811"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AutoShape 5" descr="[公式]"/>
          <p:cNvSpPr>
            <a:spLocks noChangeAspect="1" noChangeArrowheads="1"/>
          </p:cNvSpPr>
          <p:nvPr/>
        </p:nvSpPr>
        <p:spPr bwMode="auto">
          <a:xfrm>
            <a:off x="2012786"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AutoShape 6" descr="[公式]"/>
          <p:cNvSpPr>
            <a:spLocks noChangeAspect="1" noChangeArrowheads="1"/>
          </p:cNvSpPr>
          <p:nvPr/>
        </p:nvSpPr>
        <p:spPr bwMode="auto">
          <a:xfrm>
            <a:off x="4428961"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AutoShape 7" descr="[公式]"/>
          <p:cNvSpPr>
            <a:spLocks noChangeAspect="1" noChangeArrowheads="1"/>
          </p:cNvSpPr>
          <p:nvPr/>
        </p:nvSpPr>
        <p:spPr bwMode="auto">
          <a:xfrm>
            <a:off x="5244936"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9" name="AutoShape 8" descr="[公式]"/>
          <p:cNvSpPr>
            <a:spLocks noChangeAspect="1" noChangeArrowheads="1"/>
          </p:cNvSpPr>
          <p:nvPr/>
        </p:nvSpPr>
        <p:spPr bwMode="auto">
          <a:xfrm>
            <a:off x="7216611" y="36357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AutoShape 9" descr="[公式]"/>
          <p:cNvSpPr>
            <a:spLocks noChangeAspect="1" noChangeArrowheads="1"/>
          </p:cNvSpPr>
          <p:nvPr/>
        </p:nvSpPr>
        <p:spPr bwMode="auto">
          <a:xfrm>
            <a:off x="10089986" y="36357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AutoShape 10" descr="[公式]"/>
          <p:cNvSpPr>
            <a:spLocks noChangeAspect="1" noChangeArrowheads="1"/>
          </p:cNvSpPr>
          <p:nvPr/>
        </p:nvSpPr>
        <p:spPr bwMode="auto">
          <a:xfrm>
            <a:off x="447511" y="39246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文本框 3"/>
          <p:cNvSpPr txBox="1"/>
          <p:nvPr/>
        </p:nvSpPr>
        <p:spPr>
          <a:xfrm>
            <a:off x="359920" y="1972948"/>
            <a:ext cx="10172962" cy="2861310"/>
          </a:xfrm>
          <a:prstGeom prst="rect">
            <a:avLst/>
          </a:prstGeom>
          <a:noFill/>
        </p:spPr>
        <p:txBody>
          <a:bodyPr wrap="square">
            <a:spAutoFit/>
          </a:bodyPr>
          <a:lstStyle/>
          <a:p>
            <a:pPr marL="342900" indent="-342900" algn="just">
              <a:lnSpc>
                <a:spcPct val="150000"/>
              </a:lnSpc>
              <a:buFont typeface="Wingdings" panose="05000000000000000000" charset="0"/>
              <a:buChar char=""/>
            </a:pPr>
            <a:r>
              <a:rPr lang="zh-CN" altLang="zh-CN" sz="2400" b="1" kern="100" dirty="0">
                <a:effectLst/>
                <a:latin typeface="+mj-ea"/>
                <a:ea typeface="+mj-ea"/>
              </a:rPr>
              <a:t>预测方式</a:t>
            </a:r>
            <a:endParaRPr lang="zh-CN" altLang="zh-CN" sz="2400" kern="100" dirty="0">
              <a:effectLst/>
              <a:latin typeface="+mj-ea"/>
              <a:ea typeface="+mj-ea"/>
            </a:endParaRPr>
          </a:p>
          <a:p>
            <a:pPr algn="just">
              <a:lnSpc>
                <a:spcPct val="150000"/>
              </a:lnSpc>
            </a:pPr>
            <a:r>
              <a:rPr lang="zh-CN" altLang="zh-CN" sz="2400" kern="100" dirty="0">
                <a:effectLst/>
                <a:latin typeface="+mj-ea"/>
                <a:ea typeface="+mj-ea"/>
              </a:rPr>
              <a:t>对于决策树建立后做预测的方式，</a:t>
            </a:r>
            <a:r>
              <a:rPr lang="en-US" altLang="zh-CN" sz="2400" kern="100" dirty="0">
                <a:effectLst/>
                <a:latin typeface="+mj-ea"/>
                <a:ea typeface="+mj-ea"/>
              </a:rPr>
              <a:t>CART </a:t>
            </a:r>
            <a:r>
              <a:rPr lang="zh-CN" altLang="zh-CN" sz="2400" kern="100" dirty="0">
                <a:effectLst/>
                <a:latin typeface="+mj-ea"/>
                <a:ea typeface="+mj-ea"/>
              </a:rPr>
              <a:t>分类树采用叶子节点里</a:t>
            </a:r>
            <a:r>
              <a:rPr lang="zh-CN" altLang="zh-CN" sz="2400" kern="100" dirty="0">
                <a:solidFill>
                  <a:srgbClr val="FF0000"/>
                </a:solidFill>
                <a:effectLst/>
                <a:latin typeface="+mj-ea"/>
                <a:ea typeface="+mj-ea"/>
              </a:rPr>
              <a:t>概率最大的类别</a:t>
            </a:r>
            <a:r>
              <a:rPr lang="zh-CN" altLang="zh-CN" sz="2400" kern="100" dirty="0">
                <a:effectLst/>
                <a:latin typeface="+mj-ea"/>
                <a:ea typeface="+mj-ea"/>
              </a:rPr>
              <a:t>作为当前节点的预测类别。</a:t>
            </a:r>
            <a:endParaRPr lang="en-US" altLang="zh-CN" sz="2400" kern="100" dirty="0">
              <a:effectLst/>
              <a:latin typeface="+mj-ea"/>
              <a:ea typeface="+mj-ea"/>
            </a:endParaRPr>
          </a:p>
          <a:p>
            <a:pPr algn="just">
              <a:lnSpc>
                <a:spcPct val="150000"/>
              </a:lnSpc>
            </a:pPr>
            <a:r>
              <a:rPr lang="zh-CN" altLang="zh-CN" sz="2400" kern="100" dirty="0">
                <a:effectLst/>
                <a:latin typeface="+mj-ea"/>
                <a:ea typeface="+mj-ea"/>
              </a:rPr>
              <a:t>而回归树输出不是类别，它采用的是用最终叶子的</a:t>
            </a:r>
            <a:r>
              <a:rPr lang="zh-CN" altLang="zh-CN" sz="2400" kern="100" dirty="0">
                <a:solidFill>
                  <a:srgbClr val="FF0000"/>
                </a:solidFill>
                <a:effectLst/>
                <a:latin typeface="+mj-ea"/>
                <a:ea typeface="+mj-ea"/>
              </a:rPr>
              <a:t>均值</a:t>
            </a:r>
            <a:r>
              <a:rPr lang="zh-CN" altLang="zh-CN" sz="2400" kern="100" dirty="0">
                <a:effectLst/>
                <a:latin typeface="+mj-ea"/>
                <a:ea typeface="+mj-ea"/>
              </a:rPr>
              <a:t>或者</a:t>
            </a:r>
            <a:r>
              <a:rPr lang="zh-CN" altLang="zh-CN" sz="2400" kern="100" dirty="0">
                <a:solidFill>
                  <a:srgbClr val="FF0000"/>
                </a:solidFill>
                <a:effectLst/>
                <a:latin typeface="+mj-ea"/>
                <a:ea typeface="+mj-ea"/>
              </a:rPr>
              <a:t>中位数</a:t>
            </a:r>
            <a:r>
              <a:rPr lang="zh-CN" altLang="zh-CN" sz="2400" kern="100" dirty="0">
                <a:effectLst/>
                <a:latin typeface="+mj-ea"/>
                <a:ea typeface="+mj-ea"/>
              </a:rPr>
              <a:t>来预测输出结果。</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CAR</a:t>
            </a:r>
            <a:r>
              <a:rPr lang="en-US" altLang="zh-CN" b="1" dirty="0">
                <a:effectLst/>
                <a:latin typeface="微软雅黑" panose="020B0503020204020204" pitchFamily="34" charset="-122"/>
                <a:ea typeface="微软雅黑" panose="020B0503020204020204" pitchFamily="34" charset="-122"/>
                <a:cs typeface="微软雅黑" panose="020B0503020204020204" pitchFamily="34" charset="-122"/>
              </a:rPr>
              <a:t>T</a:t>
            </a:r>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的生成算法</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p>
        </p:txBody>
      </p:sp>
      <p:sp>
        <p:nvSpPr>
          <p:cNvPr id="2" name="AutoShape 2" descr="[公式]"/>
          <p:cNvSpPr>
            <a:spLocks noChangeAspect="1" noChangeArrowheads="1"/>
          </p:cNvSpPr>
          <p:nvPr/>
        </p:nvSpPr>
        <p:spPr bwMode="auto">
          <a:xfrm>
            <a:off x="4130511" y="305633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AutoShape 4" descr="[公式]"/>
          <p:cNvSpPr>
            <a:spLocks noChangeAspect="1" noChangeArrowheads="1"/>
          </p:cNvSpPr>
          <p:nvPr/>
        </p:nvSpPr>
        <p:spPr bwMode="auto">
          <a:xfrm>
            <a:off x="1196811"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AutoShape 5" descr="[公式]"/>
          <p:cNvSpPr>
            <a:spLocks noChangeAspect="1" noChangeArrowheads="1"/>
          </p:cNvSpPr>
          <p:nvPr/>
        </p:nvSpPr>
        <p:spPr bwMode="auto">
          <a:xfrm>
            <a:off x="2012786"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AutoShape 6" descr="[公式]"/>
          <p:cNvSpPr>
            <a:spLocks noChangeAspect="1" noChangeArrowheads="1"/>
          </p:cNvSpPr>
          <p:nvPr/>
        </p:nvSpPr>
        <p:spPr bwMode="auto">
          <a:xfrm>
            <a:off x="4428961"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AutoShape 7" descr="[公式]"/>
          <p:cNvSpPr>
            <a:spLocks noChangeAspect="1" noChangeArrowheads="1"/>
          </p:cNvSpPr>
          <p:nvPr/>
        </p:nvSpPr>
        <p:spPr bwMode="auto">
          <a:xfrm>
            <a:off x="5244936"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9" name="AutoShape 8" descr="[公式]"/>
          <p:cNvSpPr>
            <a:spLocks noChangeAspect="1" noChangeArrowheads="1"/>
          </p:cNvSpPr>
          <p:nvPr/>
        </p:nvSpPr>
        <p:spPr bwMode="auto">
          <a:xfrm>
            <a:off x="7216611" y="36357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AutoShape 9" descr="[公式]"/>
          <p:cNvSpPr>
            <a:spLocks noChangeAspect="1" noChangeArrowheads="1"/>
          </p:cNvSpPr>
          <p:nvPr/>
        </p:nvSpPr>
        <p:spPr bwMode="auto">
          <a:xfrm>
            <a:off x="10089986" y="36357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AutoShape 10" descr="[公式]"/>
          <p:cNvSpPr>
            <a:spLocks noChangeAspect="1" noChangeArrowheads="1"/>
          </p:cNvSpPr>
          <p:nvPr/>
        </p:nvSpPr>
        <p:spPr bwMode="auto">
          <a:xfrm>
            <a:off x="447511" y="39246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346075" y="1946275"/>
                <a:ext cx="10766425" cy="4407535"/>
              </a:xfrm>
              <a:prstGeom prst="rect">
                <a:avLst/>
              </a:prstGeom>
              <a:noFill/>
            </p:spPr>
            <p:txBody>
              <a:bodyPr wrap="square">
                <a:spAutoFit/>
              </a:bodyPr>
              <a:lstStyle/>
              <a:p>
                <a:pPr marL="342900" indent="-342900" algn="just">
                  <a:lnSpc>
                    <a:spcPct val="130000"/>
                  </a:lnSpc>
                  <a:buFont typeface="Wingdings" panose="05000000000000000000" charset="0"/>
                  <a:buChar char=""/>
                </a:pPr>
                <a:r>
                  <a:rPr lang="zh-CN" altLang="en-US" dirty="0">
                    <a:latin typeface="微软雅黑" panose="020B0503020204020204" pitchFamily="34" charset="-122"/>
                    <a:cs typeface="微软雅黑" panose="020B0503020204020204" pitchFamily="34" charset="-122"/>
                    <a:sym typeface="+mn-ea"/>
                  </a:rPr>
                  <a:t>输入：训练数据集</a:t>
                </a:r>
                <a14:m>
                  <m:oMath xmlns:m="http://schemas.openxmlformats.org/officeDocument/2006/math">
                    <m: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t>𝐷</m:t>
                    </m:r>
                  </m:oMath>
                </a14:m>
                <a:r>
                  <a:rPr lang="zh-CN" altLang="en-US" dirty="0">
                    <a:latin typeface="微软雅黑" panose="020B0503020204020204" pitchFamily="34" charset="-122"/>
                    <a:cs typeface="微软雅黑" panose="020B0503020204020204" pitchFamily="34" charset="-122"/>
                    <a:sym typeface="+mn-ea"/>
                  </a:rPr>
                  <a:t>，停止计算条件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ct val="130000"/>
                  </a:lnSpc>
                  <a:buFont typeface="Wingdings" panose="05000000000000000000" charset="0"/>
                  <a:buChar char=""/>
                </a:pPr>
                <a:r>
                  <a:rPr lang="zh-CN" altLang="en-US" dirty="0">
                    <a:latin typeface="微软雅黑" panose="020B0503020204020204" pitchFamily="34" charset="-122"/>
                    <a:cs typeface="微软雅黑" panose="020B0503020204020204" pitchFamily="34" charset="-122"/>
                    <a:sym typeface="+mn-ea"/>
                  </a:rPr>
                  <a:t>输出：CART决策树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lnSpc>
                    <a:spcPct val="130000"/>
                  </a:lnSpc>
                  <a:buFont typeface="Wingdings" panose="05000000000000000000" charset="0"/>
                  <a:buNone/>
                </a:pPr>
                <a:r>
                  <a:rPr lang="zh-CN" altLang="en-US" dirty="0">
                    <a:latin typeface="微软雅黑" panose="020B0503020204020204" pitchFamily="34" charset="-122"/>
                    <a:cs typeface="微软雅黑" panose="020B0503020204020204" pitchFamily="34" charset="-122"/>
                    <a:sym typeface="+mn-ea"/>
                  </a:rPr>
                  <a:t>从根节点开始：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lnSpc>
                    <a:spcPct val="130000"/>
                  </a:lnSpc>
                  <a:buFont typeface="Wingdings" panose="05000000000000000000" charset="0"/>
                  <a:buNone/>
                </a:pPr>
                <a:r>
                  <a:rPr lang="zh-CN" altLang="en-US" dirty="0">
                    <a:latin typeface="微软雅黑" panose="020B0503020204020204" pitchFamily="34" charset="-122"/>
                    <a:cs typeface="微软雅黑" panose="020B0503020204020204" pitchFamily="34" charset="-122"/>
                    <a:sym typeface="+mn-ea"/>
                  </a:rPr>
                  <a:t>1. 设数据集为</a:t>
                </a:r>
                <a14:m>
                  <m:oMath xmlns:m="http://schemas.openxmlformats.org/officeDocument/2006/math">
                    <m: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t>𝐷</m:t>
                    </m:r>
                  </m:oMath>
                </a14:m>
                <a:r>
                  <a:rPr lang="zh-CN" altLang="en-US" dirty="0">
                    <a:latin typeface="微软雅黑" panose="020B0503020204020204" pitchFamily="34" charset="-122"/>
                    <a:cs typeface="微软雅黑" panose="020B0503020204020204" pitchFamily="34" charset="-122"/>
                    <a:sym typeface="+mn-ea"/>
                  </a:rPr>
                  <a:t>，对每个特征</a:t>
                </a:r>
                <a14:m>
                  <m:oMath xmlns:m="http://schemas.openxmlformats.org/officeDocument/2006/math">
                    <m:r>
                      <a:rPr lang="en-US" altLang="zh-CN" i="1" kern="100">
                        <a:effectLst/>
                        <a:latin typeface="Cambria Math" panose="02040503050406030204" pitchFamily="18" charset="0"/>
                        <a:ea typeface="+mj-ea"/>
                      </a:rPr>
                      <m:t>𝐴</m:t>
                    </m:r>
                  </m:oMath>
                </a14:m>
                <a:r>
                  <a:rPr lang="zh-CN" altLang="en-US" dirty="0">
                    <a:latin typeface="微软雅黑" panose="020B0503020204020204" pitchFamily="34" charset="-122"/>
                    <a:cs typeface="微软雅黑" panose="020B0503020204020204" pitchFamily="34" charset="-122"/>
                    <a:sym typeface="+mn-ea"/>
                  </a:rPr>
                  <a:t>，对其每个值</a:t>
                </a:r>
                <a14:m>
                  <m:oMath xmlns:m="http://schemas.openxmlformats.org/officeDocument/2006/math">
                    <m:r>
                      <a:rPr lang="en-US" altLang="zh-CN" i="1" kern="100">
                        <a:effectLst/>
                        <a:latin typeface="Cambria Math" panose="02040503050406030204" pitchFamily="18" charset="0"/>
                        <a:ea typeface="+mj-ea"/>
                      </a:rPr>
                      <m:t>𝑎</m:t>
                    </m:r>
                  </m:oMath>
                </a14:m>
                <a:r>
                  <a:rPr lang="zh-CN" altLang="en-US" dirty="0">
                    <a:latin typeface="微软雅黑" panose="020B0503020204020204" pitchFamily="34" charset="-122"/>
                    <a:cs typeface="微软雅黑" panose="020B0503020204020204" pitchFamily="34" charset="-122"/>
                    <a:sym typeface="+mn-ea"/>
                  </a:rPr>
                  <a:t>，根据样本点对</a:t>
                </a:r>
                <a14:m>
                  <m:oMath xmlns:m="http://schemas.openxmlformats.org/officeDocument/2006/math">
                    <m:r>
                      <a:rPr lang="en-US" altLang="zh-CN" i="1" kern="100">
                        <a:effectLst/>
                        <a:latin typeface="Cambria Math" panose="02040503050406030204" pitchFamily="18" charset="0"/>
                        <a:ea typeface="+mj-ea"/>
                      </a:rPr>
                      <m:t>𝐴</m:t>
                    </m:r>
                    <m:r>
                      <a:rPr lang="en-US" altLang="zh-CN" i="1" kern="100">
                        <a:effectLst/>
                        <a:latin typeface="Cambria Math" panose="02040503050406030204" pitchFamily="18" charset="0"/>
                        <a:ea typeface="+mj-ea"/>
                      </a:rPr>
                      <m:t>=</m:t>
                    </m:r>
                    <m:r>
                      <a:rPr lang="en-US" altLang="zh-CN" i="1" kern="100">
                        <a:effectLst/>
                        <a:latin typeface="Cambria Math" panose="02040503050406030204" pitchFamily="18" charset="0"/>
                        <a:ea typeface="+mj-ea"/>
                      </a:rPr>
                      <m:t>𝑎</m:t>
                    </m:r>
                  </m:oMath>
                </a14:m>
                <a:r>
                  <a:rPr lang="zh-CN" altLang="en-US" dirty="0">
                    <a:latin typeface="微软雅黑" panose="020B0503020204020204" pitchFamily="34" charset="-122"/>
                    <a:cs typeface="微软雅黑" panose="020B0503020204020204" pitchFamily="34" charset="-122"/>
                    <a:sym typeface="+mn-ea"/>
                  </a:rPr>
                  <a:t>的测试为是或否，将</a:t>
                </a:r>
                <a14:m>
                  <m:oMath xmlns:m="http://schemas.openxmlformats.org/officeDocument/2006/math">
                    <m: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t>𝐷</m:t>
                    </m:r>
                  </m:oMath>
                </a14:m>
                <a:r>
                  <a:rPr lang="zh-CN" altLang="en-US" dirty="0">
                    <a:latin typeface="微软雅黑" panose="020B0503020204020204" pitchFamily="34" charset="-122"/>
                    <a:cs typeface="微软雅黑" panose="020B0503020204020204" pitchFamily="34" charset="-122"/>
                    <a:sym typeface="+mn-ea"/>
                  </a:rPr>
                  <a:t>分为</a:t>
                </a:r>
                <a14:m>
                  <m:oMath xmlns:m="http://schemas.openxmlformats.org/officeDocument/2006/math">
                    <m:sSub>
                      <m:sSubPr>
                        <m:ctrlP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ctrlPr>
                      </m:sSubPr>
                      <m:e>
                        <m: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t>𝐷</m:t>
                        </m:r>
                      </m:e>
                      <m:sub>
                        <m: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t>1</m:t>
                        </m:r>
                      </m:sub>
                    </m:sSub>
                    <m: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t>，</m:t>
                    </m:r>
                    <m:sSub>
                      <m:sSubPr>
                        <m:ctrlP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ctrlPr>
                      </m:sSubPr>
                      <m:e>
                        <m: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t>𝐷</m:t>
                        </m:r>
                      </m:e>
                      <m:sub>
                        <m:r>
                          <a:rPr lang="en-US" altLang="zh-CN" i="1" dirty="0">
                            <a:latin typeface="Cambria Math" panose="02040503050406030204" pitchFamily="18" charset="0"/>
                            <a:ea typeface="微软雅黑" panose="020B0503020204020204" pitchFamily="34" charset="-122"/>
                            <a:cs typeface="Cambria Math" panose="02040503050406030204" pitchFamily="18" charset="0"/>
                            <a:sym typeface="+mn-ea"/>
                          </a:rPr>
                          <m:t>2</m:t>
                        </m:r>
                      </m:sub>
                    </m:sSub>
                  </m:oMath>
                </a14:m>
                <a:r>
                  <a:rPr lang="zh-CN" altLang="en-US" dirty="0">
                    <a:latin typeface="微软雅黑" panose="020B0503020204020204" pitchFamily="34" charset="-122"/>
                    <a:cs typeface="微软雅黑" panose="020B0503020204020204" pitchFamily="34" charset="-122"/>
                    <a:sym typeface="+mn-ea"/>
                  </a:rPr>
                  <a:t>，计算</a:t>
                </a:r>
                <a14:m>
                  <m:oMath xmlns:m="http://schemas.openxmlformats.org/officeDocument/2006/math">
                    <m:r>
                      <a:rPr lang="en-US" altLang="zh-CN" i="1" kern="100">
                        <a:effectLst/>
                        <a:latin typeface="Cambria Math" panose="02040503050406030204" pitchFamily="18" charset="0"/>
                        <a:ea typeface="+mj-ea"/>
                      </a:rPr>
                      <m:t>𝐴</m:t>
                    </m:r>
                    <m:r>
                      <a:rPr lang="en-US" altLang="zh-CN" i="1" kern="100">
                        <a:effectLst/>
                        <a:latin typeface="Cambria Math" panose="02040503050406030204" pitchFamily="18" charset="0"/>
                        <a:ea typeface="+mj-ea"/>
                      </a:rPr>
                      <m:t>=</m:t>
                    </m:r>
                    <m:r>
                      <a:rPr lang="en-US" altLang="zh-CN" i="1" kern="100">
                        <a:effectLst/>
                        <a:latin typeface="Cambria Math" panose="02040503050406030204" pitchFamily="18" charset="0"/>
                        <a:ea typeface="+mj-ea"/>
                      </a:rPr>
                      <m:t>𝑎</m:t>
                    </m:r>
                  </m:oMath>
                </a14:m>
                <a:r>
                  <a:rPr lang="zh-CN" altLang="en-US" dirty="0">
                    <a:latin typeface="微软雅黑" panose="020B0503020204020204" pitchFamily="34" charset="-122"/>
                    <a:cs typeface="微软雅黑" panose="020B0503020204020204" pitchFamily="34" charset="-122"/>
                    <a:sym typeface="+mn-ea"/>
                  </a:rPr>
                  <a:t>的基尼指数；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gn="just">
                  <a:lnSpc>
                    <a:spcPct val="130000"/>
                  </a:lnSpc>
                  <a:buFont typeface="Wingdings" panose="05000000000000000000" charset="0"/>
                  <a:buNone/>
                </a:pPr>
                <a:r>
                  <a:rPr lang="zh-CN" altLang="en-US" dirty="0">
                    <a:latin typeface="微软雅黑" panose="020B0503020204020204" pitchFamily="34" charset="-122"/>
                    <a:cs typeface="微软雅黑" panose="020B0503020204020204" pitchFamily="34" charset="-122"/>
                    <a:sym typeface="+mn-ea"/>
                  </a:rPr>
                  <a:t>2. 在所有的特征</a:t>
                </a:r>
                <a14:m>
                  <m:oMath xmlns:m="http://schemas.openxmlformats.org/officeDocument/2006/math">
                    <m:r>
                      <a:rPr lang="en-US" altLang="zh-CN" i="1" kern="100">
                        <a:effectLst/>
                        <a:latin typeface="Cambria Math" panose="02040503050406030204" pitchFamily="18" charset="0"/>
                        <a:ea typeface="+mj-ea"/>
                      </a:rPr>
                      <m:t>𝐴</m:t>
                    </m:r>
                  </m:oMath>
                </a14:m>
                <a:r>
                  <a:rPr lang="zh-CN" altLang="en-US" dirty="0">
                    <a:latin typeface="微软雅黑" panose="020B0503020204020204" pitchFamily="34" charset="-122"/>
                    <a:cs typeface="微软雅黑" panose="020B0503020204020204" pitchFamily="34" charset="-122"/>
                    <a:sym typeface="+mn-ea"/>
                  </a:rPr>
                  <a:t>以及所有可能的切分点</a:t>
                </a:r>
                <a14:m>
                  <m:oMath xmlns:m="http://schemas.openxmlformats.org/officeDocument/2006/math">
                    <m:r>
                      <a:rPr lang="en-US" altLang="zh-CN" i="1" kern="100">
                        <a:effectLst/>
                        <a:latin typeface="Cambria Math" panose="02040503050406030204" pitchFamily="18" charset="0"/>
                        <a:ea typeface="+mj-ea"/>
                      </a:rPr>
                      <m:t>𝑎</m:t>
                    </m:r>
                  </m:oMath>
                </a14:m>
                <a:r>
                  <a:rPr lang="zh-CN" altLang="en-US" dirty="0">
                    <a:latin typeface="微软雅黑" panose="020B0503020204020204" pitchFamily="34" charset="-122"/>
                    <a:cs typeface="微软雅黑" panose="020B0503020204020204" pitchFamily="34" charset="-122"/>
                    <a:sym typeface="+mn-ea"/>
                  </a:rPr>
                  <a:t>中，选择基尼指数最小的特征和切分点，将数据集分配到两个子节点中。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gn="just">
                  <a:lnSpc>
                    <a:spcPct val="130000"/>
                  </a:lnSpc>
                  <a:buFont typeface="Wingdings" panose="05000000000000000000" charset="0"/>
                  <a:buNone/>
                </a:pPr>
                <a:r>
                  <a:rPr lang="zh-CN" altLang="en-US" dirty="0">
                    <a:latin typeface="微软雅黑" panose="020B0503020204020204" pitchFamily="34" charset="-122"/>
                    <a:cs typeface="微软雅黑" panose="020B0503020204020204" pitchFamily="34" charset="-122"/>
                    <a:sym typeface="+mn-ea"/>
                  </a:rPr>
                  <a:t>3. 对两个子节点递归调用1，2步骤</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gn="just">
                  <a:lnSpc>
                    <a:spcPct val="130000"/>
                  </a:lnSpc>
                  <a:buFont typeface="Wingdings" panose="05000000000000000000" charset="0"/>
                  <a:buNone/>
                </a:pPr>
                <a:r>
                  <a:rPr lang="zh-CN" altLang="en-US" dirty="0">
                    <a:latin typeface="微软雅黑" panose="020B0503020204020204" pitchFamily="34" charset="-122"/>
                    <a:cs typeface="微软雅黑" panose="020B0503020204020204" pitchFamily="34" charset="-122"/>
                    <a:sym typeface="+mn-ea"/>
                  </a:rPr>
                  <a:t>4. 生成CART树</a:t>
                </a:r>
                <a:endParaRPr lang="zh-CN" altLang="zh-CN" sz="2400" kern="100" dirty="0">
                  <a:effectLst/>
                  <a:latin typeface="+mj-ea"/>
                  <a:ea typeface="+mj-ea"/>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46075" y="1946275"/>
                <a:ext cx="10766425" cy="440753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CART的剪枝</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p>
        </p:txBody>
      </p:sp>
      <p:sp>
        <p:nvSpPr>
          <p:cNvPr id="2" name="AutoShape 2" descr="[公式]"/>
          <p:cNvSpPr>
            <a:spLocks noChangeAspect="1" noChangeArrowheads="1"/>
          </p:cNvSpPr>
          <p:nvPr/>
        </p:nvSpPr>
        <p:spPr bwMode="auto">
          <a:xfrm>
            <a:off x="4130511" y="305633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AutoShape 4" descr="[公式]"/>
          <p:cNvSpPr>
            <a:spLocks noChangeAspect="1" noChangeArrowheads="1"/>
          </p:cNvSpPr>
          <p:nvPr/>
        </p:nvSpPr>
        <p:spPr bwMode="auto">
          <a:xfrm>
            <a:off x="1196811"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AutoShape 5" descr="[公式]"/>
          <p:cNvSpPr>
            <a:spLocks noChangeAspect="1" noChangeArrowheads="1"/>
          </p:cNvSpPr>
          <p:nvPr/>
        </p:nvSpPr>
        <p:spPr bwMode="auto">
          <a:xfrm>
            <a:off x="2012786"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AutoShape 6" descr="[公式]"/>
          <p:cNvSpPr>
            <a:spLocks noChangeAspect="1" noChangeArrowheads="1"/>
          </p:cNvSpPr>
          <p:nvPr/>
        </p:nvSpPr>
        <p:spPr bwMode="auto">
          <a:xfrm>
            <a:off x="4428961"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AutoShape 7" descr="[公式]"/>
          <p:cNvSpPr>
            <a:spLocks noChangeAspect="1" noChangeArrowheads="1"/>
          </p:cNvSpPr>
          <p:nvPr/>
        </p:nvSpPr>
        <p:spPr bwMode="auto">
          <a:xfrm>
            <a:off x="5244936"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9" name="AutoShape 8" descr="[公式]"/>
          <p:cNvSpPr>
            <a:spLocks noChangeAspect="1" noChangeArrowheads="1"/>
          </p:cNvSpPr>
          <p:nvPr/>
        </p:nvSpPr>
        <p:spPr bwMode="auto">
          <a:xfrm>
            <a:off x="7216611" y="36357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AutoShape 9" descr="[公式]"/>
          <p:cNvSpPr>
            <a:spLocks noChangeAspect="1" noChangeArrowheads="1"/>
          </p:cNvSpPr>
          <p:nvPr/>
        </p:nvSpPr>
        <p:spPr bwMode="auto">
          <a:xfrm>
            <a:off x="10089986" y="36357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AutoShape 10" descr="[公式]"/>
          <p:cNvSpPr>
            <a:spLocks noChangeAspect="1" noChangeArrowheads="1"/>
          </p:cNvSpPr>
          <p:nvPr/>
        </p:nvSpPr>
        <p:spPr bwMode="auto">
          <a:xfrm>
            <a:off x="447511" y="39246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文本框 5"/>
          <p:cNvSpPr txBox="1"/>
          <p:nvPr/>
        </p:nvSpPr>
        <p:spPr>
          <a:xfrm>
            <a:off x="346075" y="1946275"/>
            <a:ext cx="10766425" cy="3969385"/>
          </a:xfrm>
          <a:prstGeom prst="rect">
            <a:avLst/>
          </a:prstGeom>
          <a:noFill/>
        </p:spPr>
        <p:txBody>
          <a:bodyPr wrap="square">
            <a:spAutoFit/>
          </a:bodyPr>
          <a:lstStyle/>
          <a:p>
            <a:pPr marL="342900" indent="-342900" algn="just">
              <a:lnSpc>
                <a:spcPct val="150000"/>
              </a:lnSpc>
              <a:buFont typeface="Wingdings" panose="05000000000000000000" charset="0"/>
              <a:buChar char="Ø"/>
            </a:pPr>
            <a:r>
              <a:rPr lang="en-US" altLang="zh-CN" sz="2400" kern="100" dirty="0">
                <a:effectLst/>
                <a:latin typeface="+mj-ea"/>
                <a:ea typeface="+mj-ea"/>
              </a:rPr>
              <a:t>CART</a:t>
            </a:r>
            <a:r>
              <a:rPr lang="zh-CN" altLang="en-US" sz="2400" kern="100" dirty="0">
                <a:effectLst/>
                <a:latin typeface="+mj-ea"/>
                <a:ea typeface="+mj-ea"/>
              </a:rPr>
              <a:t>算法</a:t>
            </a:r>
            <a:r>
              <a:rPr lang="zh-CN" altLang="zh-CN" sz="2400" kern="100" dirty="0">
                <a:effectLst/>
                <a:latin typeface="+mj-ea"/>
                <a:ea typeface="+mj-ea"/>
              </a:rPr>
              <a:t>采用一种</a:t>
            </a:r>
            <a:r>
              <a:rPr lang="en-US" altLang="zh-CN" sz="2400" kern="100" dirty="0">
                <a:effectLst/>
                <a:latin typeface="+mj-ea"/>
                <a:ea typeface="+mj-ea"/>
              </a:rPr>
              <a:t>“</a:t>
            </a:r>
            <a:r>
              <a:rPr lang="zh-CN" altLang="zh-CN" sz="2400" kern="100" dirty="0">
                <a:effectLst/>
                <a:latin typeface="+mj-ea"/>
                <a:ea typeface="+mj-ea"/>
              </a:rPr>
              <a:t>基于代价复杂度的剪枝</a:t>
            </a:r>
            <a:r>
              <a:rPr lang="en-US" altLang="zh-CN" sz="2400" kern="100" dirty="0">
                <a:effectLst/>
                <a:latin typeface="+mj-ea"/>
                <a:ea typeface="+mj-ea"/>
              </a:rPr>
              <a:t>”</a:t>
            </a:r>
            <a:r>
              <a:rPr lang="zh-CN" altLang="zh-CN" sz="2400" kern="100" dirty="0">
                <a:effectLst/>
                <a:latin typeface="+mj-ea"/>
                <a:ea typeface="+mj-ea"/>
              </a:rPr>
              <a:t>方法进行</a:t>
            </a:r>
            <a:r>
              <a:rPr lang="zh-CN" altLang="zh-CN" sz="2400" b="1" kern="100" dirty="0">
                <a:effectLst/>
                <a:latin typeface="+mj-ea"/>
                <a:ea typeface="+mj-ea"/>
              </a:rPr>
              <a:t>后剪枝</a:t>
            </a:r>
            <a:r>
              <a:rPr lang="zh-CN" altLang="zh-CN" sz="2400" kern="100" dirty="0">
                <a:effectLst/>
                <a:latin typeface="+mj-ea"/>
                <a:ea typeface="+mj-ea"/>
              </a:rPr>
              <a:t>，这种方法会生成一系列树，每个树都是通过将前面的树的某个或某些子树替换成一个叶节点而得到的，这一系列树中的最后一棵树仅含一个用来预测类别的叶节点。然后用一种成本复杂度的度量准则来判断哪棵子树应该被一个预测类别值的叶节点所代替。</a:t>
            </a:r>
            <a:endParaRPr lang="en-US" altLang="zh-CN" sz="2400" kern="100" dirty="0">
              <a:effectLst/>
              <a:latin typeface="+mj-ea"/>
              <a:ea typeface="+mj-ea"/>
            </a:endParaRPr>
          </a:p>
          <a:p>
            <a:pPr marL="342900" indent="-342900" algn="just">
              <a:lnSpc>
                <a:spcPct val="150000"/>
              </a:lnSpc>
              <a:buFont typeface="Wingdings" panose="05000000000000000000" charset="0"/>
              <a:buChar char="Ø"/>
            </a:pPr>
            <a:r>
              <a:rPr lang="zh-CN" altLang="zh-CN" sz="2400" kern="100" dirty="0">
                <a:effectLst/>
                <a:latin typeface="+mj-ea"/>
                <a:ea typeface="+mj-ea"/>
              </a:rPr>
              <a:t>这种方法需要使用一个单独的测试数据集来评估所有的树，根据它们在测试数据集熵的分类性能选出最佳的树。</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effectLst/>
                <a:latin typeface="微软雅黑" panose="020B0503020204020204" pitchFamily="34" charset="-122"/>
                <a:ea typeface="微软雅黑" panose="020B0503020204020204" pitchFamily="34" charset="-122"/>
                <a:cs typeface="微软雅黑" panose="020B0503020204020204" pitchFamily="34" charset="-122"/>
              </a:rPr>
              <a:t>CART的剪枝</a:t>
            </a:r>
          </a:p>
        </p:txBody>
      </p:sp>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5.CART</a:t>
            </a:r>
            <a:r>
              <a:rPr lang="zh-CN" altLang="en-US" dirty="0">
                <a:solidFill>
                  <a:schemeClr val="tx1"/>
                </a:solidFill>
              </a:rPr>
              <a:t>算法</a:t>
            </a:r>
          </a:p>
        </p:txBody>
      </p:sp>
      <p:sp>
        <p:nvSpPr>
          <p:cNvPr id="2" name="AutoShape 2" descr="[公式]"/>
          <p:cNvSpPr>
            <a:spLocks noChangeAspect="1" noChangeArrowheads="1"/>
          </p:cNvSpPr>
          <p:nvPr/>
        </p:nvSpPr>
        <p:spPr bwMode="auto">
          <a:xfrm>
            <a:off x="4130511" y="305633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AutoShape 4" descr="[公式]"/>
          <p:cNvSpPr>
            <a:spLocks noChangeAspect="1" noChangeArrowheads="1"/>
          </p:cNvSpPr>
          <p:nvPr/>
        </p:nvSpPr>
        <p:spPr bwMode="auto">
          <a:xfrm>
            <a:off x="1196811"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AutoShape 5" descr="[公式]"/>
          <p:cNvSpPr>
            <a:spLocks noChangeAspect="1" noChangeArrowheads="1"/>
          </p:cNvSpPr>
          <p:nvPr/>
        </p:nvSpPr>
        <p:spPr bwMode="auto">
          <a:xfrm>
            <a:off x="2012786"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AutoShape 6" descr="[公式]"/>
          <p:cNvSpPr>
            <a:spLocks noChangeAspect="1" noChangeArrowheads="1"/>
          </p:cNvSpPr>
          <p:nvPr/>
        </p:nvSpPr>
        <p:spPr bwMode="auto">
          <a:xfrm>
            <a:off x="4428961"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AutoShape 7" descr="[公式]"/>
          <p:cNvSpPr>
            <a:spLocks noChangeAspect="1" noChangeArrowheads="1"/>
          </p:cNvSpPr>
          <p:nvPr/>
        </p:nvSpPr>
        <p:spPr bwMode="auto">
          <a:xfrm>
            <a:off x="5244936" y="33452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9" name="AutoShape 8" descr="[公式]"/>
          <p:cNvSpPr>
            <a:spLocks noChangeAspect="1" noChangeArrowheads="1"/>
          </p:cNvSpPr>
          <p:nvPr/>
        </p:nvSpPr>
        <p:spPr bwMode="auto">
          <a:xfrm>
            <a:off x="7216611" y="36357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AutoShape 9" descr="[公式]"/>
          <p:cNvSpPr>
            <a:spLocks noChangeAspect="1" noChangeArrowheads="1"/>
          </p:cNvSpPr>
          <p:nvPr/>
        </p:nvSpPr>
        <p:spPr bwMode="auto">
          <a:xfrm>
            <a:off x="10089986" y="363576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AutoShape 10" descr="[公式]"/>
          <p:cNvSpPr>
            <a:spLocks noChangeAspect="1" noChangeArrowheads="1"/>
          </p:cNvSpPr>
          <p:nvPr/>
        </p:nvSpPr>
        <p:spPr bwMode="auto">
          <a:xfrm>
            <a:off x="447511" y="39246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cxnSp>
        <p:nvCxnSpPr>
          <p:cNvPr id="9" name="直接箭头连接符 8"/>
          <p:cNvCxnSpPr>
            <a:stCxn id="21" idx="2"/>
          </p:cNvCxnSpPr>
          <p:nvPr/>
        </p:nvCxnSpPr>
        <p:spPr>
          <a:xfrm flipH="1">
            <a:off x="7396986" y="2380106"/>
            <a:ext cx="1299784" cy="56432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21" idx="6"/>
          </p:cNvCxnSpPr>
          <p:nvPr/>
        </p:nvCxnSpPr>
        <p:spPr>
          <a:xfrm>
            <a:off x="9552406" y="2380106"/>
            <a:ext cx="1652599" cy="628989"/>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15" idx="0"/>
          </p:cNvCxnSpPr>
          <p:nvPr/>
        </p:nvCxnSpPr>
        <p:spPr>
          <a:xfrm flipH="1">
            <a:off x="9241733" y="2921776"/>
            <a:ext cx="515160" cy="85163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980887" y="2204169"/>
            <a:ext cx="640078" cy="65749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165747" y="2349929"/>
            <a:ext cx="640078" cy="307777"/>
          </a:xfrm>
          <a:prstGeom prst="rect">
            <a:avLst/>
          </a:prstGeom>
          <a:noFill/>
        </p:spPr>
        <p:txBody>
          <a:bodyPr wrap="square" rtlCol="0">
            <a:spAutoFit/>
          </a:bodyPr>
          <a:lstStyle/>
          <a:p>
            <a:r>
              <a:rPr lang="zh-CN" altLang="en-US" sz="1400" dirty="0">
                <a:ea typeface="微软雅黑" panose="020B0503020204020204" pitchFamily="34" charset="-122"/>
              </a:rPr>
              <a:t>平坦</a:t>
            </a:r>
          </a:p>
        </p:txBody>
      </p:sp>
      <p:sp>
        <p:nvSpPr>
          <p:cNvPr id="14" name="椭圆 13"/>
          <p:cNvSpPr/>
          <p:nvPr/>
        </p:nvSpPr>
        <p:spPr>
          <a:xfrm>
            <a:off x="8621999" y="4921532"/>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纹理</a:t>
            </a:r>
          </a:p>
        </p:txBody>
      </p:sp>
      <p:sp>
        <p:nvSpPr>
          <p:cNvPr id="15" name="椭圆 14"/>
          <p:cNvSpPr/>
          <p:nvPr/>
        </p:nvSpPr>
        <p:spPr>
          <a:xfrm>
            <a:off x="8813915" y="3773411"/>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8" name="椭圆 7"/>
          <p:cNvSpPr/>
          <p:nvPr/>
        </p:nvSpPr>
        <p:spPr>
          <a:xfrm>
            <a:off x="10838506" y="3758791"/>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18" name="椭圆 17"/>
          <p:cNvSpPr/>
          <p:nvPr/>
        </p:nvSpPr>
        <p:spPr>
          <a:xfrm>
            <a:off x="11184223" y="2858978"/>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19" name="椭圆 18"/>
          <p:cNvSpPr/>
          <p:nvPr/>
        </p:nvSpPr>
        <p:spPr>
          <a:xfrm>
            <a:off x="9236779" y="2867554"/>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根蒂</a:t>
            </a:r>
          </a:p>
        </p:txBody>
      </p:sp>
      <p:sp>
        <p:nvSpPr>
          <p:cNvPr id="20" name="椭圆 19"/>
          <p:cNvSpPr/>
          <p:nvPr/>
        </p:nvSpPr>
        <p:spPr>
          <a:xfrm>
            <a:off x="6650364" y="2894319"/>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色泽</a:t>
            </a:r>
          </a:p>
        </p:txBody>
      </p:sp>
      <p:sp>
        <p:nvSpPr>
          <p:cNvPr id="21" name="椭圆 20"/>
          <p:cNvSpPr/>
          <p:nvPr/>
        </p:nvSpPr>
        <p:spPr>
          <a:xfrm>
            <a:off x="8696770" y="2179806"/>
            <a:ext cx="855636" cy="400599"/>
          </a:xfrm>
          <a:prstGeom prst="ellipse">
            <a:avLst/>
          </a:prstGeom>
          <a:solidFill>
            <a:srgbClr val="0066CC"/>
          </a:solidFill>
          <a:ln>
            <a:solidFill>
              <a:srgbClr val="0066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脐部</a:t>
            </a:r>
          </a:p>
        </p:txBody>
      </p:sp>
      <p:cxnSp>
        <p:nvCxnSpPr>
          <p:cNvPr id="22" name="直接箭头连接符 21"/>
          <p:cNvCxnSpPr>
            <a:stCxn id="20" idx="4"/>
          </p:cNvCxnSpPr>
          <p:nvPr/>
        </p:nvCxnSpPr>
        <p:spPr>
          <a:xfrm flipH="1">
            <a:off x="7068379" y="3294918"/>
            <a:ext cx="9803" cy="91761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263278" y="3294918"/>
            <a:ext cx="652661" cy="467471"/>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4"/>
            <a:endCxn id="14" idx="0"/>
          </p:cNvCxnSpPr>
          <p:nvPr/>
        </p:nvCxnSpPr>
        <p:spPr>
          <a:xfrm flipH="1">
            <a:off x="9049817" y="4174010"/>
            <a:ext cx="191916" cy="74752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3"/>
          </p:cNvCxnSpPr>
          <p:nvPr/>
        </p:nvCxnSpPr>
        <p:spPr>
          <a:xfrm flipH="1">
            <a:off x="8202390" y="4115344"/>
            <a:ext cx="736830" cy="539924"/>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9441923" y="4076557"/>
            <a:ext cx="332949" cy="711843"/>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6626328" y="3294918"/>
            <a:ext cx="274294" cy="513376"/>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9786294" y="3243233"/>
            <a:ext cx="346697" cy="585745"/>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0085395" y="3098189"/>
            <a:ext cx="1010283" cy="657412"/>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4" idx="3"/>
          </p:cNvCxnSpPr>
          <p:nvPr/>
        </p:nvCxnSpPr>
        <p:spPr>
          <a:xfrm flipH="1">
            <a:off x="8128008" y="5263465"/>
            <a:ext cx="619296" cy="532808"/>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4" idx="5"/>
          </p:cNvCxnSpPr>
          <p:nvPr/>
        </p:nvCxnSpPr>
        <p:spPr>
          <a:xfrm>
            <a:off x="9352330" y="5263465"/>
            <a:ext cx="664144" cy="479910"/>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49" idx="0"/>
          </p:cNvCxnSpPr>
          <p:nvPr/>
        </p:nvCxnSpPr>
        <p:spPr>
          <a:xfrm flipH="1">
            <a:off x="9082060" y="5317858"/>
            <a:ext cx="34792" cy="496727"/>
          </a:xfrm>
          <a:prstGeom prst="straightConnector1">
            <a:avLst/>
          </a:prstGeom>
          <a:ln>
            <a:solidFill>
              <a:srgbClr val="0066CC"/>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442325" y="3774247"/>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35" name="椭圆 34"/>
          <p:cNvSpPr/>
          <p:nvPr/>
        </p:nvSpPr>
        <p:spPr>
          <a:xfrm>
            <a:off x="9767402" y="5737379"/>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36" name="椭圆 35"/>
          <p:cNvSpPr/>
          <p:nvPr/>
        </p:nvSpPr>
        <p:spPr>
          <a:xfrm>
            <a:off x="9585576" y="4765585"/>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37" name="椭圆 36"/>
          <p:cNvSpPr/>
          <p:nvPr/>
        </p:nvSpPr>
        <p:spPr>
          <a:xfrm>
            <a:off x="9780246" y="3828978"/>
            <a:ext cx="855636" cy="400599"/>
          </a:xfrm>
          <a:prstGeom prst="ellipse">
            <a:avLst/>
          </a:prstGeom>
          <a:solidFill>
            <a:srgbClr val="FF9900"/>
          </a:solidFill>
          <a:ln>
            <a:solidFill>
              <a:srgbClr val="FBBCA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坏瓜</a:t>
            </a:r>
          </a:p>
        </p:txBody>
      </p:sp>
      <p:sp>
        <p:nvSpPr>
          <p:cNvPr id="38" name="椭圆 37"/>
          <p:cNvSpPr/>
          <p:nvPr/>
        </p:nvSpPr>
        <p:spPr>
          <a:xfrm>
            <a:off x="7431128" y="5759731"/>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0" name="椭圆 39"/>
          <p:cNvSpPr/>
          <p:nvPr/>
        </p:nvSpPr>
        <p:spPr>
          <a:xfrm>
            <a:off x="8641496" y="5812820"/>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3" name="椭圆 42"/>
          <p:cNvSpPr/>
          <p:nvPr/>
        </p:nvSpPr>
        <p:spPr>
          <a:xfrm>
            <a:off x="7666268" y="4657119"/>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4" name="椭圆 43"/>
          <p:cNvSpPr/>
          <p:nvPr/>
        </p:nvSpPr>
        <p:spPr>
          <a:xfrm>
            <a:off x="6640885" y="4222653"/>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5" name="椭圆 44"/>
          <p:cNvSpPr/>
          <p:nvPr/>
        </p:nvSpPr>
        <p:spPr>
          <a:xfrm>
            <a:off x="6096000" y="3816229"/>
            <a:ext cx="855636" cy="400599"/>
          </a:xfrm>
          <a:prstGeom prst="ellipse">
            <a:avLst/>
          </a:prstGeom>
          <a:solidFill>
            <a:srgbClr val="00B050"/>
          </a:solidFill>
          <a:ln>
            <a:solidFill>
              <a:schemeClr val="accent1">
                <a:lumMod val="2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solidFill>
                  <a:schemeClr val="bg1"/>
                </a:solidFill>
                <a:ea typeface="微软雅黑" panose="020B0503020204020204" pitchFamily="34" charset="-122"/>
              </a:rPr>
              <a:t>好瓜</a:t>
            </a:r>
          </a:p>
        </p:txBody>
      </p:sp>
      <p:sp>
        <p:nvSpPr>
          <p:cNvPr id="46" name="文本框 45"/>
          <p:cNvSpPr txBox="1"/>
          <p:nvPr/>
        </p:nvSpPr>
        <p:spPr>
          <a:xfrm>
            <a:off x="6826496" y="3532560"/>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47" name="文本框 46"/>
          <p:cNvSpPr txBox="1"/>
          <p:nvPr/>
        </p:nvSpPr>
        <p:spPr>
          <a:xfrm>
            <a:off x="7667847" y="2391261"/>
            <a:ext cx="640078" cy="307777"/>
          </a:xfrm>
          <a:prstGeom prst="rect">
            <a:avLst/>
          </a:prstGeom>
          <a:noFill/>
        </p:spPr>
        <p:txBody>
          <a:bodyPr wrap="square" rtlCol="0">
            <a:spAutoFit/>
          </a:bodyPr>
          <a:lstStyle/>
          <a:p>
            <a:r>
              <a:rPr lang="zh-CN" altLang="en-US" sz="1400" dirty="0">
                <a:ea typeface="微软雅黑" panose="020B0503020204020204" pitchFamily="34" charset="-122"/>
              </a:rPr>
              <a:t>凹陷</a:t>
            </a:r>
          </a:p>
        </p:txBody>
      </p:sp>
      <p:sp>
        <p:nvSpPr>
          <p:cNvPr id="48" name="文本框 47"/>
          <p:cNvSpPr txBox="1"/>
          <p:nvPr/>
        </p:nvSpPr>
        <p:spPr>
          <a:xfrm>
            <a:off x="10326274" y="3319305"/>
            <a:ext cx="640078" cy="307777"/>
          </a:xfrm>
          <a:prstGeom prst="rect">
            <a:avLst/>
          </a:prstGeom>
          <a:noFill/>
        </p:spPr>
        <p:txBody>
          <a:bodyPr wrap="square" rtlCol="0">
            <a:spAutoFit/>
          </a:bodyPr>
          <a:lstStyle/>
          <a:p>
            <a:r>
              <a:rPr lang="zh-CN" altLang="en-US" sz="1400" dirty="0">
                <a:ea typeface="微软雅黑" panose="020B0503020204020204" pitchFamily="34" charset="-122"/>
              </a:rPr>
              <a:t>硬挺</a:t>
            </a:r>
          </a:p>
        </p:txBody>
      </p:sp>
      <p:sp>
        <p:nvSpPr>
          <p:cNvPr id="49" name="文本框 48"/>
          <p:cNvSpPr txBox="1"/>
          <p:nvPr/>
        </p:nvSpPr>
        <p:spPr>
          <a:xfrm>
            <a:off x="8796813" y="5317858"/>
            <a:ext cx="640078" cy="307777"/>
          </a:xfrm>
          <a:prstGeom prst="rect">
            <a:avLst/>
          </a:prstGeom>
          <a:noFill/>
        </p:spPr>
        <p:txBody>
          <a:bodyPr wrap="square" rtlCol="0">
            <a:spAutoFit/>
          </a:bodyPr>
          <a:lstStyle/>
          <a:p>
            <a:r>
              <a:rPr lang="zh-CN" altLang="en-US" sz="1400" dirty="0">
                <a:ea typeface="微软雅黑" panose="020B0503020204020204" pitchFamily="34" charset="-122"/>
              </a:rPr>
              <a:t>稍糊</a:t>
            </a:r>
          </a:p>
        </p:txBody>
      </p:sp>
      <p:sp>
        <p:nvSpPr>
          <p:cNvPr id="50" name="文本框 49"/>
          <p:cNvSpPr txBox="1"/>
          <p:nvPr/>
        </p:nvSpPr>
        <p:spPr>
          <a:xfrm>
            <a:off x="9678909" y="5322131"/>
            <a:ext cx="640078" cy="307777"/>
          </a:xfrm>
          <a:prstGeom prst="rect">
            <a:avLst/>
          </a:prstGeom>
          <a:noFill/>
        </p:spPr>
        <p:txBody>
          <a:bodyPr wrap="square" rtlCol="0">
            <a:spAutoFit/>
          </a:bodyPr>
          <a:lstStyle/>
          <a:p>
            <a:r>
              <a:rPr lang="zh-CN" altLang="en-US" sz="1400" dirty="0">
                <a:ea typeface="微软雅黑" panose="020B0503020204020204" pitchFamily="34" charset="-122"/>
              </a:rPr>
              <a:t>清晰</a:t>
            </a:r>
          </a:p>
        </p:txBody>
      </p:sp>
      <p:sp>
        <p:nvSpPr>
          <p:cNvPr id="51" name="文本框 50"/>
          <p:cNvSpPr txBox="1"/>
          <p:nvPr/>
        </p:nvSpPr>
        <p:spPr>
          <a:xfrm>
            <a:off x="9608397" y="3310059"/>
            <a:ext cx="640078" cy="307777"/>
          </a:xfrm>
          <a:prstGeom prst="rect">
            <a:avLst/>
          </a:prstGeom>
          <a:noFill/>
        </p:spPr>
        <p:txBody>
          <a:bodyPr wrap="square" rtlCol="0">
            <a:spAutoFit/>
          </a:bodyPr>
          <a:lstStyle/>
          <a:p>
            <a:r>
              <a:rPr lang="zh-CN" altLang="en-US" sz="1400" dirty="0">
                <a:ea typeface="微软雅黑" panose="020B0503020204020204" pitchFamily="34" charset="-122"/>
              </a:rPr>
              <a:t>蜷曲</a:t>
            </a:r>
          </a:p>
        </p:txBody>
      </p:sp>
      <p:sp>
        <p:nvSpPr>
          <p:cNvPr id="52" name="文本框 51"/>
          <p:cNvSpPr txBox="1"/>
          <p:nvPr/>
        </p:nvSpPr>
        <p:spPr>
          <a:xfrm>
            <a:off x="8893121" y="3291887"/>
            <a:ext cx="640078" cy="307777"/>
          </a:xfrm>
          <a:prstGeom prst="rect">
            <a:avLst/>
          </a:prstGeom>
          <a:noFill/>
        </p:spPr>
        <p:txBody>
          <a:bodyPr wrap="square" rtlCol="0">
            <a:spAutoFit/>
          </a:bodyPr>
          <a:lstStyle/>
          <a:p>
            <a:r>
              <a:rPr lang="zh-CN" altLang="en-US" sz="1400" dirty="0">
                <a:ea typeface="微软雅黑" panose="020B0503020204020204" pitchFamily="34" charset="-122"/>
              </a:rPr>
              <a:t>稍蜷</a:t>
            </a:r>
          </a:p>
        </p:txBody>
      </p:sp>
      <p:sp>
        <p:nvSpPr>
          <p:cNvPr id="53" name="文本框 52"/>
          <p:cNvSpPr txBox="1"/>
          <p:nvPr/>
        </p:nvSpPr>
        <p:spPr>
          <a:xfrm>
            <a:off x="7966725" y="5271303"/>
            <a:ext cx="640078" cy="307777"/>
          </a:xfrm>
          <a:prstGeom prst="rect">
            <a:avLst/>
          </a:prstGeom>
          <a:noFill/>
        </p:spPr>
        <p:txBody>
          <a:bodyPr wrap="square" rtlCol="0">
            <a:spAutoFit/>
          </a:bodyPr>
          <a:lstStyle/>
          <a:p>
            <a:r>
              <a:rPr lang="zh-CN" altLang="en-US" sz="1400" dirty="0">
                <a:ea typeface="微软雅黑" panose="020B0503020204020204" pitchFamily="34" charset="-122"/>
              </a:rPr>
              <a:t>模糊</a:t>
            </a:r>
          </a:p>
        </p:txBody>
      </p:sp>
      <p:sp>
        <p:nvSpPr>
          <p:cNvPr id="54" name="文本框 53"/>
          <p:cNvSpPr txBox="1"/>
          <p:nvPr/>
        </p:nvSpPr>
        <p:spPr>
          <a:xfrm>
            <a:off x="6358982" y="3320600"/>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55" name="文本框 54"/>
          <p:cNvSpPr txBox="1"/>
          <p:nvPr/>
        </p:nvSpPr>
        <p:spPr>
          <a:xfrm>
            <a:off x="8968319" y="2594141"/>
            <a:ext cx="640078" cy="307777"/>
          </a:xfrm>
          <a:prstGeom prst="rect">
            <a:avLst/>
          </a:prstGeom>
          <a:noFill/>
        </p:spPr>
        <p:txBody>
          <a:bodyPr wrap="square" rtlCol="0">
            <a:spAutoFit/>
          </a:bodyPr>
          <a:lstStyle/>
          <a:p>
            <a:r>
              <a:rPr lang="zh-CN" altLang="en-US" sz="1400" dirty="0">
                <a:ea typeface="微软雅黑" panose="020B0503020204020204" pitchFamily="34" charset="-122"/>
              </a:rPr>
              <a:t>稍凹</a:t>
            </a:r>
          </a:p>
        </p:txBody>
      </p:sp>
      <p:sp>
        <p:nvSpPr>
          <p:cNvPr id="56" name="文本框 55"/>
          <p:cNvSpPr txBox="1"/>
          <p:nvPr/>
        </p:nvSpPr>
        <p:spPr>
          <a:xfrm>
            <a:off x="9564970" y="4239317"/>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57" name="文本框 56"/>
          <p:cNvSpPr txBox="1"/>
          <p:nvPr/>
        </p:nvSpPr>
        <p:spPr>
          <a:xfrm>
            <a:off x="8223089" y="4249698"/>
            <a:ext cx="640078" cy="307777"/>
          </a:xfrm>
          <a:prstGeom prst="rect">
            <a:avLst/>
          </a:prstGeom>
          <a:noFill/>
        </p:spPr>
        <p:txBody>
          <a:bodyPr wrap="square" rtlCol="0">
            <a:spAutoFit/>
          </a:bodyPr>
          <a:lstStyle/>
          <a:p>
            <a:r>
              <a:rPr lang="zh-CN" altLang="en-US" sz="1400" dirty="0">
                <a:ea typeface="微软雅黑" panose="020B0503020204020204" pitchFamily="34" charset="-122"/>
              </a:rPr>
              <a:t>青绿</a:t>
            </a:r>
          </a:p>
        </p:txBody>
      </p:sp>
      <p:sp>
        <p:nvSpPr>
          <p:cNvPr id="58" name="文本框 57"/>
          <p:cNvSpPr txBox="1"/>
          <p:nvPr/>
        </p:nvSpPr>
        <p:spPr>
          <a:xfrm>
            <a:off x="8905146" y="4248476"/>
            <a:ext cx="640078" cy="307777"/>
          </a:xfrm>
          <a:prstGeom prst="rect">
            <a:avLst/>
          </a:prstGeom>
          <a:noFill/>
        </p:spPr>
        <p:txBody>
          <a:bodyPr wrap="square" rtlCol="0">
            <a:spAutoFit/>
          </a:bodyPr>
          <a:lstStyle/>
          <a:p>
            <a:r>
              <a:rPr lang="zh-CN" altLang="en-US" sz="1400" dirty="0">
                <a:ea typeface="微软雅黑" panose="020B0503020204020204" pitchFamily="34" charset="-122"/>
              </a:rPr>
              <a:t>乌黑</a:t>
            </a:r>
          </a:p>
        </p:txBody>
      </p:sp>
      <p:sp>
        <p:nvSpPr>
          <p:cNvPr id="59" name="文本框 58"/>
          <p:cNvSpPr txBox="1"/>
          <p:nvPr/>
        </p:nvSpPr>
        <p:spPr>
          <a:xfrm>
            <a:off x="7475037" y="3306054"/>
            <a:ext cx="640078" cy="307777"/>
          </a:xfrm>
          <a:prstGeom prst="rect">
            <a:avLst/>
          </a:prstGeom>
          <a:noFill/>
        </p:spPr>
        <p:txBody>
          <a:bodyPr wrap="square" rtlCol="0">
            <a:spAutoFit/>
          </a:bodyPr>
          <a:lstStyle/>
          <a:p>
            <a:r>
              <a:rPr lang="zh-CN" altLang="en-US" sz="1400" dirty="0">
                <a:ea typeface="微软雅黑" panose="020B0503020204020204" pitchFamily="34" charset="-122"/>
              </a:rPr>
              <a:t>浅白</a:t>
            </a:r>
          </a:p>
        </p:txBody>
      </p:sp>
      <p:sp>
        <p:nvSpPr>
          <p:cNvPr id="60" name="文本框 59"/>
          <p:cNvSpPr txBox="1"/>
          <p:nvPr/>
        </p:nvSpPr>
        <p:spPr>
          <a:xfrm>
            <a:off x="8603450" y="1903123"/>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①</a:t>
            </a:r>
          </a:p>
        </p:txBody>
      </p:sp>
      <p:sp>
        <p:nvSpPr>
          <p:cNvPr id="61" name="文本框 60"/>
          <p:cNvSpPr txBox="1"/>
          <p:nvPr/>
        </p:nvSpPr>
        <p:spPr>
          <a:xfrm>
            <a:off x="8514230" y="4655074"/>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⑥</a:t>
            </a:r>
          </a:p>
        </p:txBody>
      </p:sp>
      <p:sp>
        <p:nvSpPr>
          <p:cNvPr id="62" name="文本框 61"/>
          <p:cNvSpPr txBox="1"/>
          <p:nvPr/>
        </p:nvSpPr>
        <p:spPr>
          <a:xfrm>
            <a:off x="8719070" y="3498110"/>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⑤</a:t>
            </a:r>
          </a:p>
        </p:txBody>
      </p:sp>
      <p:sp>
        <p:nvSpPr>
          <p:cNvPr id="63" name="文本框 62"/>
          <p:cNvSpPr txBox="1"/>
          <p:nvPr/>
        </p:nvSpPr>
        <p:spPr>
          <a:xfrm>
            <a:off x="11003495" y="2625167"/>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④</a:t>
            </a:r>
          </a:p>
        </p:txBody>
      </p:sp>
      <p:sp>
        <p:nvSpPr>
          <p:cNvPr id="64" name="文本框 63"/>
          <p:cNvSpPr txBox="1"/>
          <p:nvPr/>
        </p:nvSpPr>
        <p:spPr>
          <a:xfrm>
            <a:off x="8883049" y="2816073"/>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③</a:t>
            </a:r>
          </a:p>
        </p:txBody>
      </p:sp>
      <p:sp>
        <p:nvSpPr>
          <p:cNvPr id="65" name="文本框 64"/>
          <p:cNvSpPr txBox="1"/>
          <p:nvPr/>
        </p:nvSpPr>
        <p:spPr>
          <a:xfrm>
            <a:off x="6457976" y="2660622"/>
            <a:ext cx="640078" cy="369332"/>
          </a:xfrm>
          <a:prstGeom prst="rect">
            <a:avLst/>
          </a:prstGeom>
          <a:noFill/>
        </p:spPr>
        <p:txBody>
          <a:bodyPr wrap="square" rtlCol="0">
            <a:spAutoFit/>
          </a:bodyPr>
          <a:lstStyle/>
          <a:p>
            <a:r>
              <a:rPr lang="zh-CN" altLang="en-US" sz="1800" dirty="0">
                <a:solidFill>
                  <a:srgbClr val="FF0000"/>
                </a:solidFill>
                <a:ea typeface="微软雅黑" panose="020B0503020204020204" pitchFamily="34" charset="-122"/>
              </a:rPr>
              <a:t>②</a:t>
            </a:r>
          </a:p>
        </p:txBody>
      </p:sp>
      <p:sp>
        <p:nvSpPr>
          <p:cNvPr id="6" name="文本框 5"/>
          <p:cNvSpPr txBox="1"/>
          <p:nvPr/>
        </p:nvSpPr>
        <p:spPr>
          <a:xfrm>
            <a:off x="346075" y="1946275"/>
            <a:ext cx="5545455" cy="3969385"/>
          </a:xfrm>
          <a:prstGeom prst="rect">
            <a:avLst/>
          </a:prstGeom>
          <a:noFill/>
        </p:spPr>
        <p:txBody>
          <a:bodyPr wrap="square">
            <a:spAutoFit/>
          </a:bodyPr>
          <a:lstStyle/>
          <a:p>
            <a:pPr marL="342900" indent="-342900">
              <a:lnSpc>
                <a:spcPct val="150000"/>
              </a:lnSpc>
              <a:buFont typeface="Wingdings" panose="05000000000000000000" charset="0"/>
              <a:buChar char=""/>
            </a:pPr>
            <a:r>
              <a:rPr lang="zh-CN" altLang="en-US" dirty="0">
                <a:sym typeface="+mn-ea"/>
              </a:rPr>
              <a:t>具体流程:</a:t>
            </a:r>
            <a:endParaRPr lang="zh-CN" altLang="en-US" dirty="0"/>
          </a:p>
          <a:p>
            <a:pPr>
              <a:lnSpc>
                <a:spcPct val="150000"/>
              </a:lnSpc>
            </a:pPr>
            <a:r>
              <a:rPr lang="zh-CN" altLang="en-US" dirty="0">
                <a:sym typeface="+mn-ea"/>
              </a:rPr>
              <a:t>(1)计算每一个结点的条件熵</a:t>
            </a:r>
            <a:r>
              <a:rPr lang="en-US" altLang="zh-CN" dirty="0">
                <a:sym typeface="+mn-ea"/>
              </a:rPr>
              <a:t>;</a:t>
            </a:r>
            <a:endParaRPr lang="zh-CN" altLang="en-US" dirty="0"/>
          </a:p>
          <a:p>
            <a:pPr>
              <a:lnSpc>
                <a:spcPct val="150000"/>
              </a:lnSpc>
            </a:pPr>
            <a:r>
              <a:rPr lang="zh-CN" altLang="en-US" dirty="0">
                <a:sym typeface="+mn-ea"/>
              </a:rPr>
              <a:t>(2)递归的从叶子节点开始往上遍历,减掉叶子节点,然后判断损失函数的值是否减少,如果减少,则将父节点作为新的叶子节点</a:t>
            </a:r>
            <a:r>
              <a:rPr lang="en-US" altLang="zh-CN" dirty="0">
                <a:sym typeface="+mn-ea"/>
              </a:rPr>
              <a:t>;</a:t>
            </a:r>
            <a:endParaRPr lang="zh-CN" altLang="en-US" dirty="0"/>
          </a:p>
          <a:p>
            <a:pPr>
              <a:lnSpc>
                <a:spcPct val="150000"/>
              </a:lnSpc>
            </a:pPr>
            <a:r>
              <a:rPr lang="zh-CN" altLang="en-US" dirty="0">
                <a:sym typeface="+mn-ea"/>
              </a:rPr>
              <a:t>(3)重复(2),直到完全不能剪枝</a:t>
            </a:r>
            <a:r>
              <a:rPr lang="en-US" altLang="zh-CN" dirty="0">
                <a:sym typeface="+mn-ea"/>
              </a:rPr>
              <a:t>。</a:t>
            </a:r>
            <a:endParaRPr lang="zh-CN" altLang="zh-CN" sz="2400" kern="100" dirty="0">
              <a:effectLst/>
              <a:latin typeface="+mj-ea"/>
              <a:ea typeface="+mj-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决策树的三种基本类型</a:t>
            </a:r>
          </a:p>
        </p:txBody>
      </p:sp>
      <p:graphicFrame>
        <p:nvGraphicFramePr>
          <p:cNvPr id="4" name="表格 6"/>
          <p:cNvGraphicFramePr>
            <a:graphicFrameLocks noGrp="1"/>
          </p:cNvGraphicFramePr>
          <p:nvPr>
            <p:custDataLst>
              <p:tags r:id="rId1"/>
            </p:custDataLst>
          </p:nvPr>
        </p:nvGraphicFramePr>
        <p:xfrm>
          <a:off x="901148" y="3768644"/>
          <a:ext cx="10574214" cy="2652602"/>
        </p:xfrm>
        <a:graphic>
          <a:graphicData uri="http://schemas.openxmlformats.org/drawingml/2006/table">
            <a:tbl>
              <a:tblPr firstRow="1" bandRow="1">
                <a:tableStyleId>{21E4AEA4-8DFA-4A89-87EB-49C32662AFE0}</a:tableStyleId>
              </a:tblPr>
              <a:tblGrid>
                <a:gridCol w="875506">
                  <a:extLst>
                    <a:ext uri="{9D8B030D-6E8A-4147-A177-3AD203B41FA5}">
                      <a16:colId xmlns:a16="http://schemas.microsoft.com/office/drawing/2014/main" val="20000"/>
                    </a:ext>
                  </a:extLst>
                </a:gridCol>
                <a:gridCol w="1164932">
                  <a:extLst>
                    <a:ext uri="{9D8B030D-6E8A-4147-A177-3AD203B41FA5}">
                      <a16:colId xmlns:a16="http://schemas.microsoft.com/office/drawing/2014/main" val="20001"/>
                    </a:ext>
                  </a:extLst>
                </a:gridCol>
                <a:gridCol w="960577">
                  <a:extLst>
                    <a:ext uri="{9D8B030D-6E8A-4147-A177-3AD203B41FA5}">
                      <a16:colId xmlns:a16="http://schemas.microsoft.com/office/drawing/2014/main" val="20002"/>
                    </a:ext>
                  </a:extLst>
                </a:gridCol>
                <a:gridCol w="1388077">
                  <a:extLst>
                    <a:ext uri="{9D8B030D-6E8A-4147-A177-3AD203B41FA5}">
                      <a16:colId xmlns:a16="http://schemas.microsoft.com/office/drawing/2014/main" val="20003"/>
                    </a:ext>
                  </a:extLst>
                </a:gridCol>
                <a:gridCol w="1362351">
                  <a:extLst>
                    <a:ext uri="{9D8B030D-6E8A-4147-A177-3AD203B41FA5}">
                      <a16:colId xmlns:a16="http://schemas.microsoft.com/office/drawing/2014/main" val="20004"/>
                    </a:ext>
                  </a:extLst>
                </a:gridCol>
                <a:gridCol w="1553845">
                  <a:extLst>
                    <a:ext uri="{9D8B030D-6E8A-4147-A177-3AD203B41FA5}">
                      <a16:colId xmlns:a16="http://schemas.microsoft.com/office/drawing/2014/main" val="20005"/>
                    </a:ext>
                  </a:extLst>
                </a:gridCol>
                <a:gridCol w="1065530">
                  <a:extLst>
                    <a:ext uri="{9D8B030D-6E8A-4147-A177-3AD203B41FA5}">
                      <a16:colId xmlns:a16="http://schemas.microsoft.com/office/drawing/2014/main" val="20006"/>
                    </a:ext>
                  </a:extLst>
                </a:gridCol>
                <a:gridCol w="2203396">
                  <a:extLst>
                    <a:ext uri="{9D8B030D-6E8A-4147-A177-3AD203B41FA5}">
                      <a16:colId xmlns:a16="http://schemas.microsoft.com/office/drawing/2014/main" val="20007"/>
                    </a:ext>
                  </a:extLst>
                </a:gridCol>
              </a:tblGrid>
              <a:tr h="779373">
                <a:tc>
                  <a:txBody>
                    <a:bodyPr/>
                    <a:lstStyle/>
                    <a:p>
                      <a:pPr algn="ctr"/>
                      <a:r>
                        <a:rPr lang="zh-CN" altLang="en-US" sz="1800" dirty="0">
                          <a:latin typeface="+mj-ea"/>
                          <a:ea typeface="+mj-ea"/>
                        </a:rPr>
                        <a:t>算法</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dirty="0">
                          <a:latin typeface="+mj-ea"/>
                          <a:ea typeface="+mj-ea"/>
                        </a:rPr>
                        <a:t>支持模型</a:t>
                      </a:r>
                    </a:p>
                  </a:txBody>
                  <a:tcPr anchor="ctr"/>
                </a:tc>
                <a:tc>
                  <a:txBody>
                    <a:bodyPr/>
                    <a:lstStyle/>
                    <a:p>
                      <a:pPr algn="ctr"/>
                      <a:r>
                        <a:rPr lang="zh-CN" altLang="en-US" sz="1800" dirty="0">
                          <a:latin typeface="+mj-ea"/>
                          <a:ea typeface="+mj-ea"/>
                        </a:rPr>
                        <a:t>树结构</a:t>
                      </a:r>
                    </a:p>
                  </a:txBody>
                  <a:tcPr anchor="ctr"/>
                </a:tc>
                <a:tc>
                  <a:txBody>
                    <a:bodyPr/>
                    <a:lstStyle/>
                    <a:p>
                      <a:pPr algn="ctr"/>
                      <a:r>
                        <a:rPr lang="zh-CN" altLang="en-US" sz="1800" dirty="0">
                          <a:latin typeface="+mj-ea"/>
                          <a:ea typeface="+mj-ea"/>
                        </a:rPr>
                        <a:t>特征选择</a:t>
                      </a:r>
                    </a:p>
                  </a:txBody>
                  <a:tcPr anchor="ctr"/>
                </a:tc>
                <a:tc>
                  <a:txBody>
                    <a:bodyPr/>
                    <a:lstStyle/>
                    <a:p>
                      <a:pPr algn="ctr"/>
                      <a:r>
                        <a:rPr lang="zh-CN" altLang="en-US" sz="1800" dirty="0">
                          <a:latin typeface="+mj-ea"/>
                          <a:ea typeface="+mj-ea"/>
                        </a:rPr>
                        <a:t>连续值处理</a:t>
                      </a:r>
                    </a:p>
                  </a:txBody>
                  <a:tcPr anchor="ctr"/>
                </a:tc>
                <a:tc>
                  <a:txBody>
                    <a:bodyPr/>
                    <a:lstStyle/>
                    <a:p>
                      <a:pPr algn="ctr"/>
                      <a:r>
                        <a:rPr lang="zh-CN" altLang="en-US" sz="1800" dirty="0">
                          <a:latin typeface="+mj-ea"/>
                          <a:ea typeface="+mj-ea"/>
                        </a:rPr>
                        <a:t>缺失值处理</a:t>
                      </a:r>
                    </a:p>
                  </a:txBody>
                  <a:tcPr anchor="ctr"/>
                </a:tc>
                <a:tc>
                  <a:txBody>
                    <a:bodyPr/>
                    <a:lstStyle/>
                    <a:p>
                      <a:pPr algn="ctr"/>
                      <a:r>
                        <a:rPr lang="zh-CN" altLang="en-US" sz="1800" dirty="0">
                          <a:latin typeface="+mj-ea"/>
                          <a:ea typeface="+mj-ea"/>
                        </a:rPr>
                        <a:t>剪枝</a:t>
                      </a:r>
                    </a:p>
                  </a:txBody>
                  <a:tcPr anchor="ctr"/>
                </a:tc>
                <a:tc>
                  <a:txBody>
                    <a:bodyPr/>
                    <a:lstStyle/>
                    <a:p>
                      <a:pPr algn="ctr"/>
                      <a:r>
                        <a:rPr lang="zh-CN" altLang="en-US" sz="1800" dirty="0">
                          <a:latin typeface="+mj-ea"/>
                          <a:ea typeface="+mj-ea"/>
                        </a:rPr>
                        <a:t>特征属性多次使用</a:t>
                      </a:r>
                    </a:p>
                  </a:txBody>
                  <a:tcPr anchor="ctr"/>
                </a:tc>
                <a:extLst>
                  <a:ext uri="{0D108BD9-81ED-4DB2-BD59-A6C34878D82A}">
                    <a16:rowId xmlns:a16="http://schemas.microsoft.com/office/drawing/2014/main" val="10000"/>
                  </a:ext>
                </a:extLst>
              </a:tr>
              <a:tr h="546928">
                <a:tc>
                  <a:txBody>
                    <a:bodyPr/>
                    <a:lstStyle/>
                    <a:p>
                      <a:pPr algn="ctr"/>
                      <a:r>
                        <a:rPr lang="en-US" altLang="zh-CN" sz="1800" dirty="0">
                          <a:latin typeface="+mj-ea"/>
                          <a:ea typeface="+mj-ea"/>
                        </a:rPr>
                        <a:t>ID3</a:t>
                      </a:r>
                      <a:endParaRPr lang="en-US" altLang="zh-CN" sz="1800" dirty="0">
                        <a:latin typeface="+mj-ea"/>
                        <a:ea typeface="+mj-ea"/>
                        <a:cs typeface="Times New Roman" panose="02020603050405020304" pitchFamily="18" charset="0"/>
                      </a:endParaRPr>
                    </a:p>
                  </a:txBody>
                  <a:tcPr anchor="ctr"/>
                </a:tc>
                <a:tc>
                  <a:txBody>
                    <a:bodyPr/>
                    <a:lstStyle/>
                    <a:p>
                      <a:pPr algn="ctr"/>
                      <a:r>
                        <a:rPr lang="zh-CN" altLang="en-US" sz="1800" dirty="0">
                          <a:latin typeface="+mj-ea"/>
                          <a:ea typeface="+mj-ea"/>
                        </a:rPr>
                        <a:t>分类</a:t>
                      </a:r>
                    </a:p>
                  </a:txBody>
                  <a:tcPr anchor="ctr"/>
                </a:tc>
                <a:tc>
                  <a:txBody>
                    <a:bodyPr/>
                    <a:lstStyle/>
                    <a:p>
                      <a:pPr algn="ctr"/>
                      <a:r>
                        <a:rPr lang="zh-CN" altLang="en-US" sz="1800" dirty="0">
                          <a:latin typeface="+mj-ea"/>
                          <a:ea typeface="+mj-ea"/>
                        </a:rPr>
                        <a:t>多叉树</a:t>
                      </a:r>
                    </a:p>
                  </a:txBody>
                  <a:tcPr anchor="ctr"/>
                </a:tc>
                <a:tc>
                  <a:txBody>
                    <a:bodyPr/>
                    <a:lstStyle/>
                    <a:p>
                      <a:pPr algn="ctr"/>
                      <a:r>
                        <a:rPr lang="zh-CN" altLang="en-US" sz="1800" dirty="0">
                          <a:solidFill>
                            <a:srgbClr val="FF0000"/>
                          </a:solidFill>
                          <a:latin typeface="+mj-ea"/>
                          <a:ea typeface="+mj-ea"/>
                        </a:rPr>
                        <a:t>信息增益</a:t>
                      </a:r>
                    </a:p>
                  </a:txBody>
                  <a:tcPr anchor="ctr"/>
                </a:tc>
                <a:tc>
                  <a:txBody>
                    <a:bodyPr/>
                    <a:lstStyle/>
                    <a:p>
                      <a:pPr algn="ctr"/>
                      <a:r>
                        <a:rPr lang="zh-CN" altLang="en-US" sz="1800" dirty="0">
                          <a:latin typeface="+mj-ea"/>
                          <a:ea typeface="+mj-ea"/>
                        </a:rPr>
                        <a:t>不支持</a:t>
                      </a:r>
                    </a:p>
                  </a:txBody>
                  <a:tcPr anchor="ctr"/>
                </a:tc>
                <a:tc>
                  <a:txBody>
                    <a:bodyPr/>
                    <a:lstStyle/>
                    <a:p>
                      <a:pPr algn="ctr"/>
                      <a:r>
                        <a:rPr lang="zh-CN" altLang="en-US" sz="1800" dirty="0">
                          <a:latin typeface="+mj-ea"/>
                          <a:ea typeface="+mj-ea"/>
                        </a:rPr>
                        <a:t>不支持</a:t>
                      </a:r>
                    </a:p>
                  </a:txBody>
                  <a:tcPr anchor="ctr"/>
                </a:tc>
                <a:tc>
                  <a:txBody>
                    <a:bodyPr/>
                    <a:lstStyle/>
                    <a:p>
                      <a:pPr algn="ctr"/>
                      <a:r>
                        <a:rPr lang="zh-CN" altLang="en-US" sz="1800" dirty="0">
                          <a:latin typeface="+mj-ea"/>
                          <a:ea typeface="+mj-ea"/>
                        </a:rPr>
                        <a:t>不支持</a:t>
                      </a:r>
                    </a:p>
                  </a:txBody>
                  <a:tcPr anchor="ctr"/>
                </a:tc>
                <a:tc>
                  <a:txBody>
                    <a:bodyPr/>
                    <a:lstStyle/>
                    <a:p>
                      <a:pPr algn="ctr"/>
                      <a:r>
                        <a:rPr lang="zh-CN" altLang="en-US" sz="1800" dirty="0">
                          <a:latin typeface="+mj-ea"/>
                          <a:ea typeface="+mj-ea"/>
                        </a:rPr>
                        <a:t>不支持</a:t>
                      </a:r>
                    </a:p>
                  </a:txBody>
                  <a:tcPr anchor="ctr"/>
                </a:tc>
                <a:extLst>
                  <a:ext uri="{0D108BD9-81ED-4DB2-BD59-A6C34878D82A}">
                    <a16:rowId xmlns:a16="http://schemas.microsoft.com/office/drawing/2014/main" val="10001"/>
                  </a:ext>
                </a:extLst>
              </a:tr>
              <a:tr h="546928">
                <a:tc>
                  <a:txBody>
                    <a:bodyPr/>
                    <a:lstStyle/>
                    <a:p>
                      <a:pPr algn="ctr"/>
                      <a:r>
                        <a:rPr lang="en-US" altLang="zh-CN" sz="1800" dirty="0">
                          <a:latin typeface="+mj-ea"/>
                          <a:ea typeface="+mj-ea"/>
                        </a:rPr>
                        <a:t>C4.5</a:t>
                      </a:r>
                      <a:endParaRPr lang="en-US" altLang="zh-CN" sz="1800" dirty="0">
                        <a:latin typeface="+mj-ea"/>
                        <a:ea typeface="+mj-ea"/>
                        <a:cs typeface="Times New Roman" panose="02020603050405020304" pitchFamily="18" charset="0"/>
                      </a:endParaRPr>
                    </a:p>
                  </a:txBody>
                  <a:tcPr anchor="ctr"/>
                </a:tc>
                <a:tc>
                  <a:txBody>
                    <a:bodyPr/>
                    <a:lstStyle/>
                    <a:p>
                      <a:pPr algn="ctr"/>
                      <a:r>
                        <a:rPr lang="zh-CN" altLang="en-US" sz="1800" dirty="0">
                          <a:latin typeface="+mj-ea"/>
                          <a:ea typeface="+mj-ea"/>
                        </a:rPr>
                        <a:t>分类</a:t>
                      </a:r>
                    </a:p>
                  </a:txBody>
                  <a:tcPr anchor="ctr"/>
                </a:tc>
                <a:tc>
                  <a:txBody>
                    <a:bodyPr/>
                    <a:lstStyle/>
                    <a:p>
                      <a:pPr algn="ctr"/>
                      <a:r>
                        <a:rPr lang="zh-CN" altLang="en-US" sz="1800" dirty="0">
                          <a:latin typeface="+mj-ea"/>
                          <a:ea typeface="+mj-ea"/>
                        </a:rPr>
                        <a:t>多叉树</a:t>
                      </a:r>
                    </a:p>
                  </a:txBody>
                  <a:tcPr anchor="ctr"/>
                </a:tc>
                <a:tc>
                  <a:txBody>
                    <a:bodyPr/>
                    <a:lstStyle/>
                    <a:p>
                      <a:pPr algn="ctr"/>
                      <a:r>
                        <a:rPr lang="zh-CN" altLang="en-US" sz="1800" dirty="0">
                          <a:solidFill>
                            <a:srgbClr val="FF0000"/>
                          </a:solidFill>
                          <a:latin typeface="+mj-ea"/>
                          <a:ea typeface="+mj-ea"/>
                        </a:rPr>
                        <a:t>信息增益率</a:t>
                      </a:r>
                    </a:p>
                  </a:txBody>
                  <a:tcPr anchor="ctr"/>
                </a:tc>
                <a:tc>
                  <a:txBody>
                    <a:bodyPr/>
                    <a:lstStyle/>
                    <a:p>
                      <a:pPr algn="ctr"/>
                      <a:r>
                        <a:rPr lang="zh-CN" altLang="en-US" sz="1800" dirty="0">
                          <a:latin typeface="+mj-ea"/>
                          <a:ea typeface="+mj-ea"/>
                        </a:rPr>
                        <a:t>支持</a:t>
                      </a:r>
                    </a:p>
                  </a:txBody>
                  <a:tcPr anchor="ctr"/>
                </a:tc>
                <a:tc>
                  <a:txBody>
                    <a:bodyPr/>
                    <a:lstStyle/>
                    <a:p>
                      <a:pPr algn="ctr"/>
                      <a:r>
                        <a:rPr lang="zh-CN" altLang="en-US" sz="1800" dirty="0">
                          <a:latin typeface="+mj-ea"/>
                          <a:ea typeface="+mj-ea"/>
                        </a:rPr>
                        <a:t>支持</a:t>
                      </a:r>
                    </a:p>
                  </a:txBody>
                  <a:tcPr anchor="ctr"/>
                </a:tc>
                <a:tc>
                  <a:txBody>
                    <a:bodyPr/>
                    <a:lstStyle/>
                    <a:p>
                      <a:pPr algn="ctr"/>
                      <a:r>
                        <a:rPr lang="zh-CN" altLang="en-US" sz="1800" dirty="0">
                          <a:latin typeface="+mj-ea"/>
                          <a:ea typeface="+mj-ea"/>
                        </a:rPr>
                        <a:t>支持</a:t>
                      </a:r>
                    </a:p>
                  </a:txBody>
                  <a:tcPr anchor="ctr"/>
                </a:tc>
                <a:tc>
                  <a:txBody>
                    <a:bodyPr/>
                    <a:lstStyle/>
                    <a:p>
                      <a:pPr algn="ctr"/>
                      <a:r>
                        <a:rPr lang="zh-CN" altLang="en-US" sz="1800" dirty="0">
                          <a:latin typeface="+mj-ea"/>
                          <a:ea typeface="+mj-ea"/>
                        </a:rPr>
                        <a:t>不支持</a:t>
                      </a:r>
                    </a:p>
                  </a:txBody>
                  <a:tcPr anchor="ctr"/>
                </a:tc>
                <a:extLst>
                  <a:ext uri="{0D108BD9-81ED-4DB2-BD59-A6C34878D82A}">
                    <a16:rowId xmlns:a16="http://schemas.microsoft.com/office/drawing/2014/main" val="10002"/>
                  </a:ext>
                </a:extLst>
              </a:tr>
              <a:tr h="779373">
                <a:tc>
                  <a:txBody>
                    <a:bodyPr/>
                    <a:lstStyle/>
                    <a:p>
                      <a:pPr algn="ctr"/>
                      <a:r>
                        <a:rPr lang="en-US" altLang="zh-CN" sz="1800" dirty="0">
                          <a:latin typeface="+mj-ea"/>
                          <a:ea typeface="+mj-ea"/>
                        </a:rPr>
                        <a:t>CART</a:t>
                      </a:r>
                      <a:endParaRPr lang="en-US" altLang="zh-CN" sz="1800" dirty="0">
                        <a:latin typeface="+mj-ea"/>
                        <a:ea typeface="+mj-ea"/>
                        <a:cs typeface="Times New Roman" panose="02020603050405020304" pitchFamily="18" charset="0"/>
                      </a:endParaRPr>
                    </a:p>
                  </a:txBody>
                  <a:tcPr anchor="ctr"/>
                </a:tc>
                <a:tc>
                  <a:txBody>
                    <a:bodyPr/>
                    <a:lstStyle/>
                    <a:p>
                      <a:pPr algn="ctr"/>
                      <a:r>
                        <a:rPr lang="zh-CN" altLang="en-US" sz="1800" dirty="0">
                          <a:latin typeface="+mj-ea"/>
                          <a:ea typeface="+mj-ea"/>
                        </a:rPr>
                        <a:t>分类</a:t>
                      </a:r>
                      <a:endParaRPr lang="en-US" altLang="zh-CN" sz="1800" dirty="0">
                        <a:latin typeface="+mj-ea"/>
                        <a:ea typeface="+mj-ea"/>
                      </a:endParaRPr>
                    </a:p>
                    <a:p>
                      <a:pPr algn="ctr"/>
                      <a:r>
                        <a:rPr lang="zh-CN" altLang="en-US" sz="1800" dirty="0">
                          <a:latin typeface="+mj-ea"/>
                          <a:ea typeface="+mj-ea"/>
                        </a:rPr>
                        <a:t>回归</a:t>
                      </a:r>
                    </a:p>
                  </a:txBody>
                  <a:tcPr anchor="ctr"/>
                </a:tc>
                <a:tc>
                  <a:txBody>
                    <a:bodyPr/>
                    <a:lstStyle/>
                    <a:p>
                      <a:pPr algn="ctr"/>
                      <a:r>
                        <a:rPr lang="zh-CN" altLang="en-US" sz="1800" dirty="0">
                          <a:latin typeface="+mj-ea"/>
                          <a:ea typeface="+mj-ea"/>
                        </a:rPr>
                        <a:t>二叉树</a:t>
                      </a:r>
                    </a:p>
                  </a:txBody>
                  <a:tcPr anchor="ctr"/>
                </a:tc>
                <a:tc>
                  <a:txBody>
                    <a:bodyPr/>
                    <a:lstStyle/>
                    <a:p>
                      <a:pPr algn="ctr"/>
                      <a:r>
                        <a:rPr lang="zh-CN" altLang="en-US" sz="1800" dirty="0">
                          <a:solidFill>
                            <a:srgbClr val="FF0000"/>
                          </a:solidFill>
                          <a:latin typeface="+mj-ea"/>
                          <a:ea typeface="+mj-ea"/>
                        </a:rPr>
                        <a:t>基尼指数</a:t>
                      </a:r>
                      <a:endParaRPr lang="en-US" altLang="zh-CN" sz="1800" dirty="0">
                        <a:solidFill>
                          <a:srgbClr val="FF0000"/>
                        </a:solidFill>
                        <a:latin typeface="+mj-ea"/>
                        <a:ea typeface="+mj-ea"/>
                      </a:endParaRPr>
                    </a:p>
                    <a:p>
                      <a:pPr algn="ctr"/>
                      <a:r>
                        <a:rPr lang="zh-CN" altLang="en-US" sz="1800" dirty="0">
                          <a:solidFill>
                            <a:srgbClr val="FF0000"/>
                          </a:solidFill>
                          <a:latin typeface="+mj-ea"/>
                          <a:ea typeface="+mj-ea"/>
                        </a:rPr>
                        <a:t>均方差</a:t>
                      </a:r>
                    </a:p>
                  </a:txBody>
                  <a:tcPr anchor="ctr"/>
                </a:tc>
                <a:tc>
                  <a:txBody>
                    <a:bodyPr/>
                    <a:lstStyle/>
                    <a:p>
                      <a:pPr algn="ctr"/>
                      <a:r>
                        <a:rPr lang="zh-CN" altLang="en-US" sz="1800" dirty="0">
                          <a:latin typeface="+mj-ea"/>
                          <a:ea typeface="+mj-ea"/>
                        </a:rPr>
                        <a:t>支持</a:t>
                      </a:r>
                    </a:p>
                  </a:txBody>
                  <a:tcPr anchor="ctr"/>
                </a:tc>
                <a:tc>
                  <a:txBody>
                    <a:bodyPr/>
                    <a:lstStyle/>
                    <a:p>
                      <a:pPr algn="ctr"/>
                      <a:r>
                        <a:rPr lang="zh-CN" altLang="en-US" sz="1800" dirty="0">
                          <a:latin typeface="+mj-ea"/>
                          <a:ea typeface="+mj-ea"/>
                        </a:rPr>
                        <a:t>支持</a:t>
                      </a:r>
                    </a:p>
                  </a:txBody>
                  <a:tcPr anchor="ctr"/>
                </a:tc>
                <a:tc>
                  <a:txBody>
                    <a:bodyPr/>
                    <a:lstStyle/>
                    <a:p>
                      <a:pPr algn="ctr"/>
                      <a:r>
                        <a:rPr lang="zh-CN" altLang="en-US" sz="1800" dirty="0">
                          <a:latin typeface="+mj-ea"/>
                          <a:ea typeface="+mj-ea"/>
                        </a:rPr>
                        <a:t>支持</a:t>
                      </a:r>
                    </a:p>
                  </a:txBody>
                  <a:tcPr anchor="ctr"/>
                </a:tc>
                <a:tc>
                  <a:txBody>
                    <a:bodyPr/>
                    <a:lstStyle/>
                    <a:p>
                      <a:pPr algn="ctr"/>
                      <a:r>
                        <a:rPr lang="zh-CN" altLang="en-US" sz="1800" dirty="0">
                          <a:latin typeface="+mj-ea"/>
                          <a:ea typeface="+mj-ea"/>
                        </a:rPr>
                        <a:t>支持</a:t>
                      </a:r>
                    </a:p>
                  </a:txBody>
                  <a:tcPr anchor="ctr"/>
                </a:tc>
                <a:extLst>
                  <a:ext uri="{0D108BD9-81ED-4DB2-BD59-A6C34878D82A}">
                    <a16:rowId xmlns:a16="http://schemas.microsoft.com/office/drawing/2014/main" val="10003"/>
                  </a:ext>
                </a:extLst>
              </a:tr>
            </a:tbl>
          </a:graphicData>
        </a:graphic>
      </p:graphicFrame>
      <p:sp>
        <p:nvSpPr>
          <p:cNvPr id="6"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总结</a:t>
            </a:r>
          </a:p>
        </p:txBody>
      </p:sp>
      <p:sp>
        <p:nvSpPr>
          <p:cNvPr id="2" name="文本框 1"/>
          <p:cNvSpPr txBox="1"/>
          <p:nvPr/>
        </p:nvSpPr>
        <p:spPr>
          <a:xfrm>
            <a:off x="346075" y="1946275"/>
            <a:ext cx="11659870" cy="1753235"/>
          </a:xfrm>
          <a:prstGeom prst="rect">
            <a:avLst/>
          </a:prstGeom>
          <a:noFill/>
        </p:spPr>
        <p:txBody>
          <a:bodyPr wrap="square">
            <a:spAutoFit/>
          </a:bodyPr>
          <a:lstStyle/>
          <a:p>
            <a:pPr marL="342900" indent="-342900" algn="just">
              <a:lnSpc>
                <a:spcPct val="150000"/>
              </a:lnSpc>
              <a:buFont typeface="Wingdings" panose="05000000000000000000" charset="0"/>
              <a:buChar char=""/>
            </a:pPr>
            <a:r>
              <a:rPr lang="zh-CN" altLang="en-US" dirty="0">
                <a:latin typeface="Times New Roman Regular" panose="02020603050405020304" charset="0"/>
                <a:cs typeface="Times New Roman Regular" panose="02020603050405020304" charset="0"/>
                <a:sym typeface="+mn-ea"/>
              </a:rPr>
              <a:t>建立决策树的关键，即在当前状态下选择哪个属性作为分类依据。根据不同的目标函数，建立决策树主要有一下三种算法： ID3(Iterative Dichotomiser)、C4.5、CART(Classification And Regression Tree)。</a:t>
            </a:r>
            <a:endParaRPr lang="zh-CN" altLang="zh-CN" sz="2400" kern="100" dirty="0">
              <a:effectLst/>
              <a:latin typeface="+mj-ea"/>
              <a:ea typeface="+mj-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总结</a:t>
            </a:r>
          </a:p>
        </p:txBody>
      </p:sp>
      <p:sp>
        <p:nvSpPr>
          <p:cNvPr id="67" name="文本框 66"/>
          <p:cNvSpPr txBox="1"/>
          <p:nvPr/>
        </p:nvSpPr>
        <p:spPr>
          <a:xfrm>
            <a:off x="88900" y="1360805"/>
            <a:ext cx="11765915" cy="5405755"/>
          </a:xfrm>
          <a:prstGeom prst="rect">
            <a:avLst/>
          </a:prstGeom>
          <a:noFill/>
        </p:spPr>
        <p:txBody>
          <a:bodyPr wrap="square">
            <a:spAutoFit/>
          </a:bodyPr>
          <a:lstStyle/>
          <a:p>
            <a:pPr marL="342900" lvl="0" indent="-342900" algn="l">
              <a:spcAft>
                <a:spcPts val="1000"/>
              </a:spcAft>
              <a:buFont typeface="Arial" panose="020B0604020202020204" pitchFamily="34" charset="0"/>
              <a:buChar char="•"/>
            </a:pPr>
            <a:r>
              <a:rPr lang="zh-CN" altLang="zh-CN" b="1" kern="100" dirty="0">
                <a:effectLst/>
                <a:latin typeface="+mj-ea"/>
                <a:ea typeface="+mj-ea"/>
                <a:cs typeface="Times New Roman" panose="02020603050405020304" pitchFamily="18" charset="0"/>
              </a:rPr>
              <a:t>划分标准的差异</a:t>
            </a:r>
            <a:r>
              <a:rPr lang="zh-CN" altLang="zh-CN" kern="100" dirty="0">
                <a:effectLst/>
                <a:latin typeface="+mj-ea"/>
                <a:ea typeface="+mj-ea"/>
                <a:cs typeface="Times New Roman" panose="02020603050405020304" pitchFamily="18" charset="0"/>
              </a:rPr>
              <a:t>：</a:t>
            </a:r>
            <a:r>
              <a:rPr lang="en-US" altLang="zh-CN" kern="100" dirty="0">
                <a:effectLst/>
                <a:latin typeface="+mj-ea"/>
                <a:ea typeface="+mj-ea"/>
                <a:cs typeface="Times New Roman" panose="02020603050405020304" pitchFamily="18" charset="0"/>
              </a:rPr>
              <a:t>ID3 </a:t>
            </a:r>
            <a:r>
              <a:rPr lang="zh-CN" altLang="zh-CN" kern="100" dirty="0">
                <a:effectLst/>
                <a:latin typeface="+mj-ea"/>
                <a:ea typeface="+mj-ea"/>
                <a:cs typeface="Times New Roman" panose="02020603050405020304" pitchFamily="18" charset="0"/>
              </a:rPr>
              <a:t>使用信息增益偏向特征值多的特征，</a:t>
            </a:r>
            <a:r>
              <a:rPr lang="en-US" altLang="zh-CN" kern="100" dirty="0">
                <a:effectLst/>
                <a:latin typeface="+mj-ea"/>
                <a:ea typeface="+mj-ea"/>
                <a:cs typeface="Times New Roman" panose="02020603050405020304" pitchFamily="18" charset="0"/>
              </a:rPr>
              <a:t>C4.5 </a:t>
            </a:r>
            <a:r>
              <a:rPr lang="zh-CN" altLang="zh-CN" kern="100" dirty="0">
                <a:effectLst/>
                <a:latin typeface="+mj-ea"/>
                <a:ea typeface="+mj-ea"/>
                <a:cs typeface="Times New Roman" panose="02020603050405020304" pitchFamily="18" charset="0"/>
              </a:rPr>
              <a:t>使用信息增益率克服信息增益的缺点，偏向于特征值小的特征，</a:t>
            </a:r>
            <a:r>
              <a:rPr lang="en-US" altLang="zh-CN" kern="100" dirty="0">
                <a:effectLst/>
                <a:latin typeface="+mj-ea"/>
                <a:ea typeface="+mj-ea"/>
                <a:cs typeface="Times New Roman" panose="02020603050405020304" pitchFamily="18" charset="0"/>
              </a:rPr>
              <a:t>CART </a:t>
            </a:r>
            <a:r>
              <a:rPr lang="zh-CN" altLang="zh-CN" kern="100" dirty="0">
                <a:effectLst/>
                <a:latin typeface="+mj-ea"/>
                <a:ea typeface="+mj-ea"/>
                <a:cs typeface="Times New Roman" panose="02020603050405020304" pitchFamily="18" charset="0"/>
              </a:rPr>
              <a:t>使用基尼指数克服</a:t>
            </a:r>
            <a:r>
              <a:rPr lang="en-US" altLang="zh-CN" kern="100" dirty="0">
                <a:effectLst/>
                <a:latin typeface="+mj-ea"/>
                <a:ea typeface="+mj-ea"/>
                <a:cs typeface="Times New Roman" panose="02020603050405020304" pitchFamily="18" charset="0"/>
              </a:rPr>
              <a:t> C4.5 </a:t>
            </a:r>
            <a:r>
              <a:rPr lang="zh-CN" altLang="zh-CN" kern="100" dirty="0">
                <a:effectLst/>
                <a:latin typeface="+mj-ea"/>
                <a:ea typeface="+mj-ea"/>
                <a:cs typeface="Times New Roman" panose="02020603050405020304" pitchFamily="18" charset="0"/>
              </a:rPr>
              <a:t>需要求</a:t>
            </a:r>
            <a:r>
              <a:rPr lang="en-US" altLang="zh-CN" kern="100" dirty="0">
                <a:effectLst/>
                <a:latin typeface="+mj-ea"/>
                <a:ea typeface="+mj-ea"/>
                <a:cs typeface="Times New Roman" panose="02020603050405020304" pitchFamily="18" charset="0"/>
              </a:rPr>
              <a:t> log </a:t>
            </a:r>
            <a:r>
              <a:rPr lang="zh-CN" altLang="zh-CN" kern="100" dirty="0">
                <a:effectLst/>
                <a:latin typeface="+mj-ea"/>
                <a:ea typeface="+mj-ea"/>
                <a:cs typeface="Times New Roman" panose="02020603050405020304" pitchFamily="18" charset="0"/>
              </a:rPr>
              <a:t>的巨大计算量，偏向于特征值较多的特征。</a:t>
            </a:r>
          </a:p>
          <a:p>
            <a:pPr marL="342900" lvl="0" indent="-342900" algn="l">
              <a:spcAft>
                <a:spcPts val="1000"/>
              </a:spcAft>
              <a:buFont typeface="Arial" panose="020B0604020202020204" pitchFamily="34" charset="0"/>
              <a:buChar char="•"/>
            </a:pPr>
            <a:r>
              <a:rPr lang="zh-CN" altLang="zh-CN" b="1" kern="100" dirty="0">
                <a:effectLst/>
                <a:latin typeface="+mj-ea"/>
                <a:ea typeface="+mj-ea"/>
                <a:cs typeface="Times New Roman" panose="02020603050405020304" pitchFamily="18" charset="0"/>
              </a:rPr>
              <a:t>使用场景的差异</a:t>
            </a:r>
            <a:r>
              <a:rPr lang="zh-CN" altLang="zh-CN" kern="100" dirty="0">
                <a:effectLst/>
                <a:latin typeface="+mj-ea"/>
                <a:ea typeface="+mj-ea"/>
                <a:cs typeface="Times New Roman" panose="02020603050405020304" pitchFamily="18" charset="0"/>
              </a:rPr>
              <a:t>：</a:t>
            </a:r>
            <a:r>
              <a:rPr lang="en-US" altLang="zh-CN" kern="100" dirty="0">
                <a:effectLst/>
                <a:latin typeface="+mj-ea"/>
                <a:ea typeface="+mj-ea"/>
                <a:cs typeface="Times New Roman" panose="02020603050405020304" pitchFamily="18" charset="0"/>
              </a:rPr>
              <a:t>ID3 </a:t>
            </a:r>
            <a:r>
              <a:rPr lang="zh-CN" altLang="zh-CN" kern="100" dirty="0">
                <a:effectLst/>
                <a:latin typeface="+mj-ea"/>
                <a:ea typeface="+mj-ea"/>
                <a:cs typeface="Times New Roman" panose="02020603050405020304" pitchFamily="18" charset="0"/>
              </a:rPr>
              <a:t>和</a:t>
            </a:r>
            <a:r>
              <a:rPr lang="en-US" altLang="zh-CN" kern="100" dirty="0">
                <a:effectLst/>
                <a:latin typeface="+mj-ea"/>
                <a:ea typeface="+mj-ea"/>
                <a:cs typeface="Times New Roman" panose="02020603050405020304" pitchFamily="18" charset="0"/>
              </a:rPr>
              <a:t> C4.5 </a:t>
            </a:r>
            <a:r>
              <a:rPr lang="zh-CN" altLang="zh-CN" kern="100" dirty="0">
                <a:effectLst/>
                <a:latin typeface="+mj-ea"/>
                <a:ea typeface="+mj-ea"/>
                <a:cs typeface="Times New Roman" panose="02020603050405020304" pitchFamily="18" charset="0"/>
              </a:rPr>
              <a:t>都只能用于分类问题，</a:t>
            </a:r>
            <a:r>
              <a:rPr lang="en-US" altLang="zh-CN" kern="100" dirty="0">
                <a:effectLst/>
                <a:latin typeface="+mj-ea"/>
                <a:ea typeface="+mj-ea"/>
                <a:cs typeface="Times New Roman" panose="02020603050405020304" pitchFamily="18" charset="0"/>
              </a:rPr>
              <a:t>CART </a:t>
            </a:r>
            <a:r>
              <a:rPr lang="zh-CN" altLang="zh-CN" kern="100" dirty="0">
                <a:effectLst/>
                <a:latin typeface="+mj-ea"/>
                <a:ea typeface="+mj-ea"/>
                <a:cs typeface="Times New Roman" panose="02020603050405020304" pitchFamily="18" charset="0"/>
              </a:rPr>
              <a:t>可以用于分类和回归问题；</a:t>
            </a:r>
            <a:r>
              <a:rPr lang="en-US" altLang="zh-CN" kern="100" dirty="0">
                <a:effectLst/>
                <a:latin typeface="+mj-ea"/>
                <a:ea typeface="+mj-ea"/>
                <a:cs typeface="Times New Roman" panose="02020603050405020304" pitchFamily="18" charset="0"/>
              </a:rPr>
              <a:t>ID3 </a:t>
            </a:r>
            <a:r>
              <a:rPr lang="zh-CN" altLang="zh-CN" kern="100" dirty="0">
                <a:effectLst/>
                <a:latin typeface="+mj-ea"/>
                <a:ea typeface="+mj-ea"/>
                <a:cs typeface="Times New Roman" panose="02020603050405020304" pitchFamily="18" charset="0"/>
              </a:rPr>
              <a:t>和</a:t>
            </a:r>
            <a:r>
              <a:rPr lang="en-US" altLang="zh-CN" kern="100" dirty="0">
                <a:effectLst/>
                <a:latin typeface="+mj-ea"/>
                <a:ea typeface="+mj-ea"/>
                <a:cs typeface="Times New Roman" panose="02020603050405020304" pitchFamily="18" charset="0"/>
              </a:rPr>
              <a:t> C4.5 </a:t>
            </a:r>
            <a:r>
              <a:rPr lang="zh-CN" altLang="zh-CN" kern="100" dirty="0">
                <a:effectLst/>
                <a:latin typeface="+mj-ea"/>
                <a:ea typeface="+mj-ea"/>
                <a:cs typeface="Times New Roman" panose="02020603050405020304" pitchFamily="18" charset="0"/>
              </a:rPr>
              <a:t>是多叉树，速度较慢，</a:t>
            </a:r>
            <a:r>
              <a:rPr lang="en-US" altLang="zh-CN" kern="100" dirty="0">
                <a:effectLst/>
                <a:latin typeface="+mj-ea"/>
                <a:ea typeface="+mj-ea"/>
                <a:cs typeface="Times New Roman" panose="02020603050405020304" pitchFamily="18" charset="0"/>
              </a:rPr>
              <a:t>CART </a:t>
            </a:r>
            <a:r>
              <a:rPr lang="zh-CN" altLang="zh-CN" kern="100" dirty="0">
                <a:effectLst/>
                <a:latin typeface="+mj-ea"/>
                <a:ea typeface="+mj-ea"/>
                <a:cs typeface="Times New Roman" panose="02020603050405020304" pitchFamily="18" charset="0"/>
              </a:rPr>
              <a:t>是二叉树，计算速度很快；</a:t>
            </a:r>
          </a:p>
          <a:p>
            <a:pPr marL="342900" lvl="0" indent="-342900" algn="l">
              <a:spcAft>
                <a:spcPts val="1000"/>
              </a:spcAft>
              <a:buFont typeface="Arial" panose="020B0604020202020204" pitchFamily="34" charset="0"/>
              <a:buChar char="•"/>
            </a:pPr>
            <a:r>
              <a:rPr lang="zh-CN" altLang="zh-CN" b="1" kern="100" dirty="0">
                <a:effectLst/>
                <a:latin typeface="+mj-ea"/>
                <a:ea typeface="+mj-ea"/>
                <a:cs typeface="Times New Roman" panose="02020603050405020304" pitchFamily="18" charset="0"/>
              </a:rPr>
              <a:t>样本数据的差异</a:t>
            </a:r>
            <a:r>
              <a:rPr lang="zh-CN" altLang="zh-CN" kern="100" dirty="0">
                <a:effectLst/>
                <a:latin typeface="+mj-ea"/>
                <a:ea typeface="+mj-ea"/>
                <a:cs typeface="Times New Roman" panose="02020603050405020304" pitchFamily="18" charset="0"/>
              </a:rPr>
              <a:t>：</a:t>
            </a:r>
            <a:r>
              <a:rPr lang="en-US" altLang="zh-CN" kern="100" dirty="0">
                <a:effectLst/>
                <a:latin typeface="+mj-ea"/>
                <a:ea typeface="+mj-ea"/>
                <a:cs typeface="Times New Roman" panose="02020603050405020304" pitchFamily="18" charset="0"/>
              </a:rPr>
              <a:t>ID3 </a:t>
            </a:r>
            <a:r>
              <a:rPr lang="zh-CN" altLang="zh-CN" kern="100" dirty="0">
                <a:effectLst/>
                <a:latin typeface="+mj-ea"/>
                <a:ea typeface="+mj-ea"/>
                <a:cs typeface="Times New Roman" panose="02020603050405020304" pitchFamily="18" charset="0"/>
              </a:rPr>
              <a:t>只能处理离散数据且缺失值敏感，</a:t>
            </a:r>
            <a:r>
              <a:rPr lang="en-US" altLang="zh-CN" kern="100" dirty="0">
                <a:effectLst/>
                <a:latin typeface="+mj-ea"/>
                <a:ea typeface="+mj-ea"/>
                <a:cs typeface="Times New Roman" panose="02020603050405020304" pitchFamily="18" charset="0"/>
              </a:rPr>
              <a:t>C4.5 </a:t>
            </a:r>
            <a:r>
              <a:rPr lang="zh-CN" altLang="zh-CN" kern="100" dirty="0">
                <a:effectLst/>
                <a:latin typeface="+mj-ea"/>
                <a:ea typeface="+mj-ea"/>
                <a:cs typeface="Times New Roman" panose="02020603050405020304" pitchFamily="18" charset="0"/>
              </a:rPr>
              <a:t>和</a:t>
            </a:r>
            <a:r>
              <a:rPr lang="en-US" altLang="zh-CN" kern="100" dirty="0">
                <a:effectLst/>
                <a:latin typeface="+mj-ea"/>
                <a:ea typeface="+mj-ea"/>
                <a:cs typeface="Times New Roman" panose="02020603050405020304" pitchFamily="18" charset="0"/>
              </a:rPr>
              <a:t> CART </a:t>
            </a:r>
            <a:r>
              <a:rPr lang="zh-CN" altLang="zh-CN" kern="100" dirty="0">
                <a:effectLst/>
                <a:latin typeface="+mj-ea"/>
                <a:ea typeface="+mj-ea"/>
                <a:cs typeface="Times New Roman" panose="02020603050405020304" pitchFamily="18" charset="0"/>
              </a:rPr>
              <a:t>可以处理连续性数据且有多种方式处理缺失值；从样本量考虑的话，小样本建议</a:t>
            </a:r>
            <a:r>
              <a:rPr lang="en-US" altLang="zh-CN" kern="100" dirty="0">
                <a:effectLst/>
                <a:latin typeface="+mj-ea"/>
                <a:ea typeface="+mj-ea"/>
                <a:cs typeface="Times New Roman" panose="02020603050405020304" pitchFamily="18" charset="0"/>
              </a:rPr>
              <a:t> C4.5</a:t>
            </a:r>
            <a:r>
              <a:rPr lang="zh-CN" altLang="zh-CN" kern="100" dirty="0">
                <a:effectLst/>
                <a:latin typeface="+mj-ea"/>
                <a:ea typeface="+mj-ea"/>
                <a:cs typeface="Times New Roman" panose="02020603050405020304" pitchFamily="18" charset="0"/>
              </a:rPr>
              <a:t>、大样本建议</a:t>
            </a:r>
            <a:r>
              <a:rPr lang="en-US" altLang="zh-CN" kern="100" dirty="0">
                <a:effectLst/>
                <a:latin typeface="+mj-ea"/>
                <a:ea typeface="+mj-ea"/>
                <a:cs typeface="Times New Roman" panose="02020603050405020304" pitchFamily="18" charset="0"/>
              </a:rPr>
              <a:t> CART</a:t>
            </a:r>
            <a:r>
              <a:rPr lang="zh-CN" altLang="zh-CN" kern="100" dirty="0">
                <a:effectLst/>
                <a:latin typeface="+mj-ea"/>
                <a:ea typeface="+mj-ea"/>
                <a:cs typeface="Times New Roman" panose="02020603050405020304" pitchFamily="18" charset="0"/>
              </a:rPr>
              <a:t>。</a:t>
            </a:r>
            <a:r>
              <a:rPr lang="en-US" altLang="zh-CN" kern="100" dirty="0">
                <a:effectLst/>
                <a:latin typeface="+mj-ea"/>
                <a:ea typeface="+mj-ea"/>
                <a:cs typeface="Times New Roman" panose="02020603050405020304" pitchFamily="18" charset="0"/>
              </a:rPr>
              <a:t>C4.5 </a:t>
            </a:r>
            <a:r>
              <a:rPr lang="zh-CN" altLang="zh-CN" kern="100" dirty="0">
                <a:effectLst/>
                <a:latin typeface="+mj-ea"/>
                <a:ea typeface="+mj-ea"/>
                <a:cs typeface="Times New Roman" panose="02020603050405020304" pitchFamily="18" charset="0"/>
              </a:rPr>
              <a:t>处理过程中需对数据集进行多次扫描排序，处理成本耗时较高，而</a:t>
            </a:r>
            <a:r>
              <a:rPr lang="en-US" altLang="zh-CN" kern="100" dirty="0">
                <a:effectLst/>
                <a:latin typeface="+mj-ea"/>
                <a:ea typeface="+mj-ea"/>
                <a:cs typeface="Times New Roman" panose="02020603050405020304" pitchFamily="18" charset="0"/>
              </a:rPr>
              <a:t> CART </a:t>
            </a:r>
            <a:r>
              <a:rPr lang="zh-CN" altLang="zh-CN" kern="100" dirty="0">
                <a:effectLst/>
                <a:latin typeface="+mj-ea"/>
                <a:ea typeface="+mj-ea"/>
                <a:cs typeface="Times New Roman" panose="02020603050405020304" pitchFamily="18" charset="0"/>
              </a:rPr>
              <a:t>本身是一种大样本的统计方法，小样本处理下泛化误差较大 ；</a:t>
            </a:r>
          </a:p>
          <a:p>
            <a:pPr marL="342900" lvl="0" indent="-342900" algn="l">
              <a:spcAft>
                <a:spcPts val="1000"/>
              </a:spcAft>
              <a:buFont typeface="Arial" panose="020B0604020202020204" pitchFamily="34" charset="0"/>
              <a:buChar char="•"/>
            </a:pPr>
            <a:r>
              <a:rPr lang="zh-CN" altLang="zh-CN" b="1" kern="100" dirty="0">
                <a:effectLst/>
                <a:latin typeface="+mj-ea"/>
                <a:ea typeface="+mj-ea"/>
                <a:cs typeface="Times New Roman" panose="02020603050405020304" pitchFamily="18" charset="0"/>
              </a:rPr>
              <a:t>样本特征的差异</a:t>
            </a:r>
            <a:r>
              <a:rPr lang="zh-CN" altLang="zh-CN" kern="100" dirty="0">
                <a:effectLst/>
                <a:latin typeface="+mj-ea"/>
                <a:ea typeface="+mj-ea"/>
                <a:cs typeface="Times New Roman" panose="02020603050405020304" pitchFamily="18" charset="0"/>
              </a:rPr>
              <a:t>：</a:t>
            </a:r>
            <a:r>
              <a:rPr lang="en-US" altLang="zh-CN" kern="100" dirty="0">
                <a:effectLst/>
                <a:latin typeface="+mj-ea"/>
                <a:ea typeface="+mj-ea"/>
                <a:cs typeface="Times New Roman" panose="02020603050405020304" pitchFamily="18" charset="0"/>
              </a:rPr>
              <a:t>ID3 </a:t>
            </a:r>
            <a:r>
              <a:rPr lang="zh-CN" altLang="zh-CN" kern="100" dirty="0">
                <a:effectLst/>
                <a:latin typeface="+mj-ea"/>
                <a:ea typeface="+mj-ea"/>
                <a:cs typeface="Times New Roman" panose="02020603050405020304" pitchFamily="18" charset="0"/>
              </a:rPr>
              <a:t>和</a:t>
            </a:r>
            <a:r>
              <a:rPr lang="en-US" altLang="zh-CN" kern="100" dirty="0">
                <a:effectLst/>
                <a:latin typeface="+mj-ea"/>
                <a:ea typeface="+mj-ea"/>
                <a:cs typeface="Times New Roman" panose="02020603050405020304" pitchFamily="18" charset="0"/>
              </a:rPr>
              <a:t> C4.5 </a:t>
            </a:r>
            <a:r>
              <a:rPr lang="zh-CN" altLang="zh-CN" kern="100" dirty="0">
                <a:effectLst/>
                <a:latin typeface="+mj-ea"/>
                <a:ea typeface="+mj-ea"/>
                <a:cs typeface="Times New Roman" panose="02020603050405020304" pitchFamily="18" charset="0"/>
              </a:rPr>
              <a:t>层级之间只使用一次特征，</a:t>
            </a:r>
            <a:r>
              <a:rPr lang="en-US" altLang="zh-CN" kern="100" dirty="0">
                <a:effectLst/>
                <a:latin typeface="+mj-ea"/>
                <a:ea typeface="+mj-ea"/>
                <a:cs typeface="Times New Roman" panose="02020603050405020304" pitchFamily="18" charset="0"/>
              </a:rPr>
              <a:t>CART </a:t>
            </a:r>
            <a:r>
              <a:rPr lang="zh-CN" altLang="zh-CN" kern="100" dirty="0">
                <a:effectLst/>
                <a:latin typeface="+mj-ea"/>
                <a:ea typeface="+mj-ea"/>
                <a:cs typeface="Times New Roman" panose="02020603050405020304" pitchFamily="18" charset="0"/>
              </a:rPr>
              <a:t>可多次重复使用特征；</a:t>
            </a:r>
          </a:p>
          <a:p>
            <a:pPr marL="342900" lvl="0" indent="-342900" algn="l">
              <a:spcAft>
                <a:spcPts val="1000"/>
              </a:spcAft>
              <a:buFont typeface="Arial" panose="020B0604020202020204" pitchFamily="34" charset="0"/>
              <a:buChar char="•"/>
            </a:pPr>
            <a:r>
              <a:rPr lang="zh-CN" altLang="zh-CN" b="1" kern="100" dirty="0">
                <a:effectLst/>
                <a:latin typeface="+mj-ea"/>
                <a:ea typeface="+mj-ea"/>
                <a:cs typeface="Times New Roman" panose="02020603050405020304" pitchFamily="18" charset="0"/>
              </a:rPr>
              <a:t>剪枝策略的差异</a:t>
            </a:r>
            <a:r>
              <a:rPr lang="zh-CN" altLang="zh-CN" kern="100" dirty="0">
                <a:effectLst/>
                <a:latin typeface="+mj-ea"/>
                <a:ea typeface="+mj-ea"/>
                <a:cs typeface="Times New Roman" panose="02020603050405020304" pitchFamily="18" charset="0"/>
              </a:rPr>
              <a:t>：</a:t>
            </a:r>
            <a:r>
              <a:rPr lang="en-US" altLang="zh-CN" kern="100" dirty="0">
                <a:effectLst/>
                <a:latin typeface="+mj-ea"/>
                <a:ea typeface="+mj-ea"/>
                <a:cs typeface="Times New Roman" panose="02020603050405020304" pitchFamily="18" charset="0"/>
              </a:rPr>
              <a:t>ID3 </a:t>
            </a:r>
            <a:r>
              <a:rPr lang="zh-CN" altLang="zh-CN" kern="100" dirty="0">
                <a:effectLst/>
                <a:latin typeface="+mj-ea"/>
                <a:ea typeface="+mj-ea"/>
                <a:cs typeface="Times New Roman" panose="02020603050405020304" pitchFamily="18" charset="0"/>
              </a:rPr>
              <a:t>没有剪枝策略，</a:t>
            </a:r>
            <a:r>
              <a:rPr lang="en-US" altLang="zh-CN" kern="100" dirty="0">
                <a:effectLst/>
                <a:latin typeface="+mj-ea"/>
                <a:ea typeface="+mj-ea"/>
                <a:cs typeface="Times New Roman" panose="02020603050405020304" pitchFamily="18" charset="0"/>
              </a:rPr>
              <a:t>C4.5 </a:t>
            </a:r>
            <a:r>
              <a:rPr lang="zh-CN" altLang="zh-CN" kern="100" dirty="0">
                <a:effectLst/>
                <a:latin typeface="+mj-ea"/>
                <a:ea typeface="+mj-ea"/>
                <a:cs typeface="Times New Roman" panose="02020603050405020304" pitchFamily="18" charset="0"/>
              </a:rPr>
              <a:t>是通过悲观剪枝策略来修正树的准确性，而</a:t>
            </a:r>
            <a:r>
              <a:rPr lang="en-US" altLang="zh-CN" kern="100" dirty="0">
                <a:effectLst/>
                <a:latin typeface="+mj-ea"/>
                <a:ea typeface="+mj-ea"/>
                <a:cs typeface="Times New Roman" panose="02020603050405020304" pitchFamily="18" charset="0"/>
              </a:rPr>
              <a:t> CART </a:t>
            </a:r>
            <a:r>
              <a:rPr lang="zh-CN" altLang="zh-CN" kern="100" dirty="0">
                <a:effectLst/>
                <a:latin typeface="+mj-ea"/>
                <a:ea typeface="+mj-ea"/>
                <a:cs typeface="Times New Roman" panose="02020603050405020304" pitchFamily="18" charset="0"/>
              </a:rPr>
              <a:t>是通过代价复杂度剪枝。</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参考文献</a:t>
            </a:r>
          </a:p>
        </p:txBody>
      </p:sp>
      <p:sp>
        <p:nvSpPr>
          <p:cNvPr id="6" name="矩形 5"/>
          <p:cNvSpPr/>
          <p:nvPr/>
        </p:nvSpPr>
        <p:spPr>
          <a:xfrm>
            <a:off x="634327" y="1432205"/>
            <a:ext cx="9961445" cy="4387355"/>
          </a:xfrm>
          <a:prstGeom prst="rect">
            <a:avLst/>
          </a:prstGeom>
        </p:spPr>
        <p:txBody>
          <a:bodyPr wrap="square">
            <a:spAutoFit/>
          </a:bodyPr>
          <a:lstStyle/>
          <a:p>
            <a:pPr>
              <a:lnSpc>
                <a:spcPct val="130000"/>
              </a:lnSpc>
              <a:spcBef>
                <a:spcPts val="300"/>
              </a:spcBef>
              <a:spcAft>
                <a:spcPts val="300"/>
              </a:spcAft>
            </a:pPr>
            <a:r>
              <a:rPr lang="en-US" altLang="zh-CN" sz="1800" kern="100" dirty="0">
                <a:effectLst/>
                <a:latin typeface="+mj-ea"/>
                <a:ea typeface="+mj-ea"/>
              </a:rPr>
              <a:t>[1] QUINLAN J R . Introduction of decision trees[J]. Machine Learning, 1986, 1(1):81-106.</a:t>
            </a:r>
            <a:endParaRPr lang="zh-CN" altLang="zh-CN" sz="1800" kern="100" dirty="0">
              <a:effectLst/>
              <a:latin typeface="+mj-ea"/>
              <a:ea typeface="+mj-ea"/>
            </a:endParaRPr>
          </a:p>
          <a:p>
            <a:pPr>
              <a:lnSpc>
                <a:spcPct val="130000"/>
              </a:lnSpc>
              <a:spcBef>
                <a:spcPts val="300"/>
              </a:spcBef>
              <a:spcAft>
                <a:spcPts val="300"/>
              </a:spcAft>
            </a:pPr>
            <a:r>
              <a:rPr lang="en-US" altLang="zh-CN" sz="1800" kern="100" dirty="0">
                <a:effectLst/>
                <a:latin typeface="+mj-ea"/>
                <a:ea typeface="+mj-ea"/>
              </a:rPr>
              <a:t>[2] QUINLAN J R. C4.5: programs for machine learning[M]. Elsevier.1993.</a:t>
            </a:r>
            <a:endParaRPr lang="zh-CN" altLang="zh-CN" sz="1800" kern="100" dirty="0">
              <a:effectLst/>
              <a:latin typeface="+mj-ea"/>
              <a:ea typeface="+mj-ea"/>
            </a:endParaRPr>
          </a:p>
          <a:p>
            <a:pPr>
              <a:lnSpc>
                <a:spcPct val="130000"/>
              </a:lnSpc>
              <a:spcBef>
                <a:spcPts val="300"/>
              </a:spcBef>
              <a:spcAft>
                <a:spcPts val="300"/>
              </a:spcAft>
            </a:pPr>
            <a:r>
              <a:rPr lang="en-US" altLang="zh-CN" sz="1800" kern="100" dirty="0">
                <a:effectLst/>
                <a:latin typeface="+mj-ea"/>
                <a:ea typeface="+mj-ea"/>
              </a:rPr>
              <a:t>[3] BREIMAN L, FRIEDMAN J H, OLSHEN R A, et al. Classification and regression trees[M]. Routledge.1984</a:t>
            </a:r>
            <a:endParaRPr lang="zh-CN" altLang="zh-CN" sz="1800" kern="100" dirty="0">
              <a:effectLst/>
              <a:latin typeface="+mj-ea"/>
              <a:ea typeface="+mj-ea"/>
            </a:endParaRPr>
          </a:p>
          <a:p>
            <a:pPr>
              <a:lnSpc>
                <a:spcPct val="130000"/>
              </a:lnSpc>
              <a:spcBef>
                <a:spcPts val="300"/>
              </a:spcBef>
              <a:spcAft>
                <a:spcPts val="300"/>
              </a:spcAft>
            </a:pPr>
            <a:r>
              <a:rPr lang="en-US" altLang="zh-CN" sz="1800" kern="100" dirty="0">
                <a:effectLst/>
                <a:latin typeface="+mj-ea"/>
                <a:ea typeface="+mj-ea"/>
              </a:rPr>
              <a:t>[4] </a:t>
            </a:r>
            <a:r>
              <a:rPr lang="zh-CN" altLang="zh-CN" sz="1800" kern="100" dirty="0">
                <a:effectLst/>
                <a:latin typeface="+mj-ea"/>
                <a:ea typeface="+mj-ea"/>
              </a:rPr>
              <a:t>李航</a:t>
            </a:r>
            <a:r>
              <a:rPr lang="en-US" altLang="zh-CN" sz="1800" kern="100" dirty="0">
                <a:effectLst/>
                <a:latin typeface="+mj-ea"/>
                <a:ea typeface="+mj-ea"/>
              </a:rPr>
              <a:t>. </a:t>
            </a:r>
            <a:r>
              <a:rPr lang="zh-CN" altLang="zh-CN" sz="1800" kern="100" dirty="0">
                <a:effectLst/>
                <a:latin typeface="+mj-ea"/>
                <a:ea typeface="+mj-ea"/>
              </a:rPr>
              <a:t>统计学习方法</a:t>
            </a:r>
            <a:r>
              <a:rPr lang="en-US" altLang="zh-CN" sz="1800" kern="100" dirty="0">
                <a:effectLst/>
                <a:latin typeface="+mj-ea"/>
                <a:ea typeface="+mj-ea"/>
              </a:rPr>
              <a:t>[M]. </a:t>
            </a:r>
            <a:r>
              <a:rPr lang="zh-CN" altLang="zh-CN" sz="1800" kern="100" dirty="0">
                <a:effectLst/>
                <a:latin typeface="+mj-ea"/>
                <a:ea typeface="+mj-ea"/>
              </a:rPr>
              <a:t>清华大学出版社</a:t>
            </a:r>
            <a:r>
              <a:rPr lang="en-US" altLang="zh-CN" sz="1800" kern="100" dirty="0">
                <a:effectLst/>
                <a:latin typeface="+mj-ea"/>
                <a:ea typeface="+mj-ea"/>
              </a:rPr>
              <a:t>,2019.</a:t>
            </a:r>
            <a:endParaRPr lang="zh-CN" altLang="zh-CN" sz="1800" kern="100" dirty="0">
              <a:effectLst/>
              <a:latin typeface="+mj-ea"/>
              <a:ea typeface="+mj-ea"/>
            </a:endParaRPr>
          </a:p>
          <a:p>
            <a:pPr>
              <a:lnSpc>
                <a:spcPct val="130000"/>
              </a:lnSpc>
              <a:spcBef>
                <a:spcPts val="300"/>
              </a:spcBef>
              <a:spcAft>
                <a:spcPts val="300"/>
              </a:spcAft>
            </a:pPr>
            <a:r>
              <a:rPr lang="en-US" altLang="zh-CN" sz="1800" kern="100" dirty="0">
                <a:effectLst/>
                <a:latin typeface="+mj-ea"/>
                <a:ea typeface="+mj-ea"/>
              </a:rPr>
              <a:t>[5] </a:t>
            </a:r>
            <a:r>
              <a:rPr lang="zh-CN" altLang="zh-CN" sz="1800" kern="100" dirty="0">
                <a:effectLst/>
                <a:latin typeface="+mj-ea"/>
                <a:ea typeface="+mj-ea"/>
              </a:rPr>
              <a:t>周志华</a:t>
            </a:r>
            <a:r>
              <a:rPr lang="en-US" altLang="zh-CN" sz="1800" kern="100" dirty="0">
                <a:effectLst/>
                <a:latin typeface="+mj-ea"/>
                <a:ea typeface="+mj-ea"/>
              </a:rPr>
              <a:t>. </a:t>
            </a:r>
            <a:r>
              <a:rPr lang="zh-CN" altLang="zh-CN" sz="1800" kern="100" dirty="0">
                <a:effectLst/>
                <a:latin typeface="+mj-ea"/>
                <a:ea typeface="+mj-ea"/>
              </a:rPr>
              <a:t>机器学习</a:t>
            </a:r>
            <a:r>
              <a:rPr lang="en-US" altLang="zh-CN" sz="1800" kern="100" dirty="0">
                <a:effectLst/>
                <a:latin typeface="+mj-ea"/>
                <a:ea typeface="+mj-ea"/>
              </a:rPr>
              <a:t>[M]. </a:t>
            </a:r>
            <a:r>
              <a:rPr lang="zh-CN" altLang="zh-CN" sz="1800" kern="100" dirty="0">
                <a:effectLst/>
                <a:latin typeface="+mj-ea"/>
                <a:ea typeface="+mj-ea"/>
              </a:rPr>
              <a:t>清华大学出版社</a:t>
            </a:r>
            <a:r>
              <a:rPr lang="en-US" altLang="zh-CN" sz="1800" kern="100" dirty="0">
                <a:effectLst/>
                <a:latin typeface="+mj-ea"/>
                <a:ea typeface="+mj-ea"/>
              </a:rPr>
              <a:t>,2016.</a:t>
            </a:r>
          </a:p>
          <a:p>
            <a:pPr>
              <a:lnSpc>
                <a:spcPct val="130000"/>
              </a:lnSpc>
              <a:spcBef>
                <a:spcPts val="300"/>
              </a:spcBef>
              <a:spcAft>
                <a:spcPts val="300"/>
              </a:spcAft>
            </a:pPr>
            <a:r>
              <a:rPr lang="en-US" altLang="zh-CN" sz="1800" kern="100" dirty="0">
                <a:effectLst/>
                <a:latin typeface="+mj-ea"/>
                <a:ea typeface="+mj-ea"/>
              </a:rPr>
              <a:t>[6] Hastie T., </a:t>
            </a:r>
            <a:r>
              <a:rPr lang="en-US" altLang="zh-CN" sz="1800" kern="100" dirty="0" err="1">
                <a:effectLst/>
                <a:latin typeface="+mj-ea"/>
                <a:ea typeface="+mj-ea"/>
              </a:rPr>
              <a:t>Tibshirani</a:t>
            </a:r>
            <a:r>
              <a:rPr lang="en-US" altLang="zh-CN" sz="1800" kern="100" dirty="0">
                <a:effectLst/>
                <a:latin typeface="+mj-ea"/>
                <a:ea typeface="+mj-ea"/>
              </a:rPr>
              <a:t> R., Friedman J. The Elements of Statistical Learning[M]. Springer, New York, NY, 2001.</a:t>
            </a:r>
            <a:endParaRPr lang="zh-CN" altLang="zh-CN" sz="1800" kern="100" dirty="0">
              <a:effectLst/>
              <a:latin typeface="+mj-ea"/>
              <a:ea typeface="+mj-ea"/>
            </a:endParaRPr>
          </a:p>
          <a:p>
            <a:pPr>
              <a:lnSpc>
                <a:spcPct val="130000"/>
              </a:lnSpc>
              <a:spcBef>
                <a:spcPts val="300"/>
              </a:spcBef>
              <a:spcAft>
                <a:spcPts val="300"/>
              </a:spcAft>
            </a:pPr>
            <a:r>
              <a:rPr lang="en-US" altLang="zh-CN" sz="1800" kern="100" dirty="0">
                <a:effectLst/>
                <a:latin typeface="+mj-ea"/>
                <a:ea typeface="+mj-ea"/>
              </a:rPr>
              <a:t>[7] Peter Harrington.</a:t>
            </a:r>
            <a:r>
              <a:rPr lang="zh-CN" altLang="zh-CN" sz="1800" kern="100" dirty="0">
                <a:effectLst/>
                <a:latin typeface="+mj-ea"/>
                <a:ea typeface="+mj-ea"/>
              </a:rPr>
              <a:t>机器学习实战</a:t>
            </a:r>
            <a:r>
              <a:rPr lang="en-US" altLang="zh-CN" sz="1800" kern="100" dirty="0">
                <a:effectLst/>
                <a:latin typeface="+mj-ea"/>
                <a:ea typeface="+mj-ea"/>
              </a:rPr>
              <a:t>[M]. </a:t>
            </a:r>
            <a:r>
              <a:rPr lang="zh-CN" altLang="zh-CN" sz="1800" kern="100" dirty="0">
                <a:effectLst/>
                <a:latin typeface="+mj-ea"/>
                <a:ea typeface="+mj-ea"/>
              </a:rPr>
              <a:t>人民邮电出版社</a:t>
            </a:r>
            <a:r>
              <a:rPr lang="en-US" altLang="zh-CN" sz="1800" kern="100" dirty="0">
                <a:effectLst/>
                <a:latin typeface="+mj-ea"/>
                <a:ea typeface="+mj-ea"/>
              </a:rPr>
              <a:t>,2013.</a:t>
            </a:r>
            <a:endParaRPr lang="zh-CN" altLang="zh-CN" sz="1800" kern="100" dirty="0">
              <a:effectLst/>
              <a:latin typeface="+mj-ea"/>
              <a:ea typeface="+mj-ea"/>
            </a:endParaRPr>
          </a:p>
          <a:p>
            <a:r>
              <a:rPr lang="en-US" altLang="zh-CN" sz="1800" kern="100" dirty="0">
                <a:effectLst/>
                <a:latin typeface="+mj-ea"/>
                <a:ea typeface="+mj-ea"/>
                <a:cs typeface="Times New Roman" panose="02020603050405020304" pitchFamily="18" charset="0"/>
              </a:rPr>
              <a:t>[8] CHRISTOPHER M. BISHOP. Pattern Recognition and Machine Learning[M]. Springer,2006.</a:t>
            </a:r>
            <a:endParaRPr lang="en-US" altLang="zh-CN" kern="100" dirty="0">
              <a:latin typeface="+mj-ea"/>
              <a:ea typeface="+mj-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62"/>
          <p:cNvSpPr txBox="1">
            <a:spLocks noChangeArrowheads="1"/>
          </p:cNvSpPr>
          <p:nvPr/>
        </p:nvSpPr>
        <p:spPr bwMode="auto">
          <a:xfrm>
            <a:off x="4593216" y="2800765"/>
            <a:ext cx="319510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dirty="0">
                <a:solidFill>
                  <a:srgbClr val="4B649F"/>
                </a:solidFill>
              </a:rPr>
              <a:t>谢  谢！</a:t>
            </a:r>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72" y="80624"/>
            <a:ext cx="3384376" cy="8512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决策树</a:t>
            </a:r>
            <a:r>
              <a:rPr lang="en-US" altLang="zh-CN" b="1" dirty="0">
                <a:sym typeface="+mn-ea"/>
              </a:rPr>
              <a:t>-</a:t>
            </a:r>
            <a:r>
              <a:rPr lang="zh-CN" altLang="en-US" b="1" dirty="0">
                <a:sym typeface="+mn-ea"/>
              </a:rPr>
              <a:t>解决分类问题的一般方法</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决策树原理</a:t>
            </a:r>
          </a:p>
        </p:txBody>
      </p:sp>
      <p:sp>
        <p:nvSpPr>
          <p:cNvPr id="41" name="文本框 17"/>
          <p:cNvSpPr txBox="1"/>
          <p:nvPr/>
        </p:nvSpPr>
        <p:spPr>
          <a:xfrm>
            <a:off x="1169770" y="2631728"/>
            <a:ext cx="10196178" cy="88582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algn="just"/>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模型构建（归纳）：</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pitchFamily="2" charset="2"/>
              <a:buChar char="l"/>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通过对训练集合的归纳，建立分类模型。</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文本框 17"/>
          <p:cNvSpPr txBox="1"/>
          <p:nvPr/>
        </p:nvSpPr>
        <p:spPr>
          <a:xfrm>
            <a:off x="1169632" y="4348979"/>
            <a:ext cx="10196180" cy="88582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algn="just"/>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预测应用（推论）：</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根据建立的分类模型，对测试集合进行测试。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决策树和归纳算法</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决策树原理</a:t>
            </a:r>
          </a:p>
        </p:txBody>
      </p:sp>
      <p:sp>
        <p:nvSpPr>
          <p:cNvPr id="41" name="文本框 17"/>
          <p:cNvSpPr txBox="1"/>
          <p:nvPr/>
        </p:nvSpPr>
        <p:spPr>
          <a:xfrm>
            <a:off x="1169670" y="2025650"/>
            <a:ext cx="10402570" cy="487362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algn="just"/>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charset="0"/>
              <a:buChar cha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决策树技术发现数据模式和规则的核心是</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归纳算法</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charset="0"/>
              <a:buChar cha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归纳是从</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特殊到一般</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的过程</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indent="-342900" algn="just">
              <a:buFont typeface="Wingdings" panose="05000000000000000000" charset="0"/>
              <a:buChar cha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归纳推理从若干个事实中表征出的特征、特性和属性中，通过比较、总结、概括而得出一个</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规律性</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的结论。</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charset="0"/>
              <a:buChar cha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归纳推理试图从对象的</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一部分</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或</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整体</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的观察中获得一个完备且正确的描述。即从</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特殊事实</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到</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普遍性规律</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的结论。</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charset="0"/>
              <a:buChar cha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归纳对于认识的发展和完善具有重要的意义。人类知识的增长主要来源于归纳学习。</a:t>
            </a:r>
            <a:endParaRPr lang="zh-CN" altLang="en-US" sz="2400" dirty="0">
              <a:latin typeface="华文楷体" panose="02010600040101010101" pitchFamily="2" charset="-122"/>
              <a:ea typeface="华文楷体" panose="02010600040101010101" pitchFamily="2" charset="-122"/>
            </a:endParaRPr>
          </a:p>
          <a:p>
            <a:pPr marL="342900" indent="-342900" algn="just">
              <a:buFont typeface="Wingdings" panose="05000000000000000000" pitchFamily="2" charset="2"/>
              <a:buChar char="l"/>
            </a:pP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pitchFamily="2" charset="2"/>
              <a:buChar char="l"/>
            </a:pP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ym typeface="+mn-ea"/>
              </a:rPr>
              <a:t>决策树的特点</a:t>
            </a:r>
            <a:endParaRPr lang="zh-CN" altLang="en-US" b="1"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决策树原理</a:t>
            </a:r>
          </a:p>
        </p:txBody>
      </p:sp>
      <p:sp>
        <p:nvSpPr>
          <p:cNvPr id="41" name="文本框 17"/>
          <p:cNvSpPr txBox="1"/>
          <p:nvPr/>
        </p:nvSpPr>
        <p:spPr>
          <a:xfrm>
            <a:off x="1169770" y="2076738"/>
            <a:ext cx="10196178" cy="2214880"/>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algn="just"/>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charset="0"/>
              <a:buChar cha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推理过程容易理解，计算简单，可解释性强。</a:t>
            </a:r>
          </a:p>
          <a:p>
            <a:pPr marL="342900" indent="-342900" algn="just">
              <a:buFont typeface="Wingdings" panose="05000000000000000000" charset="0"/>
              <a:buChar cha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比较适合处理有缺失属性的样本。</a:t>
            </a:r>
          </a:p>
          <a:p>
            <a:pPr marL="342900" indent="-342900" algn="just">
              <a:buFont typeface="Wingdings" panose="05000000000000000000" charset="0"/>
              <a:buChar cha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可自动忽略目标变量没有贡献的属性变量，也为判断属性变量的重要性，减少变量的数目提供参考。</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文本框 17"/>
          <p:cNvSpPr txBox="1"/>
          <p:nvPr/>
        </p:nvSpPr>
        <p:spPr>
          <a:xfrm>
            <a:off x="1169632" y="4348979"/>
            <a:ext cx="10196180" cy="2214880"/>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algn="just"/>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容易造成过拟合，需要采用剪枝操作。</a:t>
            </a:r>
          </a:p>
          <a:p>
            <a:pPr marL="342900" indent="-342900" algn="just">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忽略了数据之间的相关性。</a:t>
            </a:r>
          </a:p>
          <a:p>
            <a:pPr marL="342900" indent="-342900" algn="just">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对于各类别样本数量不一致的数据，信息增益会偏向于那些更多数值的特征。</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g5M2M2NzhjZDMxN2IxMDkwOTc3OTk5ZGU0MjI5YzIifQ=="/>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41df26d4-b6e3-4472-8238-892db423d232}"/>
  <p:tag name="TABLE_ENDDRAG_ORIGIN_RECT" val="311*444"/>
  <p:tag name="TABLE_ENDDRAG_RECT" val="642*129*311*368"/>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41df26d4-b6e3-4472-8238-892db423d232}"/>
  <p:tag name="TABLE_ENDDRAG_ORIGIN_RECT" val="311*444"/>
  <p:tag name="TABLE_ENDDRAG_RECT" val="642*129*311*368"/>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df552eb0-af63-47f1-9078-67ffccb410a5}"/>
  <p:tag name="TABLE_ENDDRAG_ORIGIN_RECT" val="259*413"/>
  <p:tag name="TABLE_ENDDRAG_RECT" val="634*115*309*329"/>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df552eb0-af63-47f1-9078-67ffccb410a5}"/>
  <p:tag name="TABLE_ENDDRAG_ORIGIN_RECT" val="259*413"/>
  <p:tag name="TABLE_ENDDRAG_RECT" val="634*115*309*329"/>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df552eb0-af63-47f1-9078-67ffccb410a5}"/>
  <p:tag name="TABLE_ENDDRAG_ORIGIN_RECT" val="259*413"/>
  <p:tag name="TABLE_ENDDRAG_RECT" val="634*115*309*329"/>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df552eb0-af63-47f1-9078-67ffccb410a5}"/>
  <p:tag name="TABLE_ENDDRAG_ORIGIN_RECT" val="259*413"/>
  <p:tag name="TABLE_ENDDRAG_RECT" val="634*115*309*329"/>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df552eb0-af63-47f1-9078-67ffccb410a5}"/>
  <p:tag name="TABLE_ENDDRAG_ORIGIN_RECT" val="259*413"/>
  <p:tag name="TABLE_ENDDRAG_RECT" val="634*115*309*329"/>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df552eb0-af63-47f1-9078-67ffccb410a5}"/>
  <p:tag name="TABLE_ENDDRAG_ORIGIN_RECT" val="259*413"/>
  <p:tag name="TABLE_ENDDRAG_RECT" val="634*115*309*329"/>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3c6ae44b-8c0f-463a-8540-1cd932e899af}"/>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6c1d160e-e954-47e6-ada9-f0e956d996e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8e98269-ebdf-4524-9f54-a1b995a67c60}"/>
  <p:tag name="TABLE_ENDDRAG_ORIGIN_RECT" val="757*220"/>
  <p:tag name="TABLE_ENDDRAG_RECT" val="111*205*757*212"/>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2f6e315c-4245-4a65-9600-974235c82199}"/>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6c1d160e-e954-47e6-ada9-f0e956d996e6}"/>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2f6e315c-4245-4a65-9600-974235c82199}"/>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6c1d160e-e954-47e6-ada9-f0e956d996e6}"/>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2f6e315c-4245-4a65-9600-974235c82199}"/>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2b61151c-063c-4c07-96a8-32e694ac91ab}"/>
  <p:tag name="TABLE_ENDDRAG_ORIGIN_RECT" val="279*334"/>
  <p:tag name="TABLE_ENDDRAG_RECT" val="670*114*279*333"/>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d9d115f2-3b92-4684-b5fd-2ff58294689f}"/>
  <p:tag name="TABLE_ENDDRAG_ORIGIN_RECT" val="832*216"/>
  <p:tag name="TABLE_ENDDRAG_RECT" val="70*296*832*208"/>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9d625ee-8431-460a-97d5-a50ec2ed56fc}"/>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59c10a40-9745-4d6c-a827-91ecc928ab78}"/>
  <p:tag name="TABLE_ENDDRAG_ORIGIN_RECT" val="359*324"/>
  <p:tag name="TABLE_ENDDRAG_RECT" val="75*182*359*308"/>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41df26d4-b6e3-4472-8238-892db423d232}"/>
  <p:tag name="TABLE_ENDDRAG_ORIGIN_RECT" val="311*444"/>
  <p:tag name="TABLE_ENDDRAG_RECT" val="642*129*311*368"/>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2afa3e07-482b-4d20-840c-0025bb35f6c5}"/>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30c1f15a-884e-4e1c-895e-1d6636f12613}"/>
</p:tagLst>
</file>

<file path=ppt/tags/tag70.xml><?xml version="1.0" encoding="utf-8"?>
<p:tagLst xmlns:p="http://schemas.openxmlformats.org/presentationml/2006/main">
  <p:tag name="KSO_WM_UNIT_TABLE_BEAUTIFY" val="smartTable{30c1f15a-884e-4e1c-895e-1d6636f12613}"/>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41df26d4-b6e3-4472-8238-892db423d232}"/>
  <p:tag name="TABLE_ENDDRAG_ORIGIN_RECT" val="311*444"/>
  <p:tag name="TABLE_ENDDRAG_RECT" val="642*129*311*368"/>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41df26d4-b6e3-4472-8238-892db423d232}"/>
  <p:tag name="TABLE_ENDDRAG_ORIGIN_RECT" val="311*444"/>
  <p:tag name="TABLE_ENDDRAG_RECT" val="642*129*311*368"/>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8194</Words>
  <Application>Microsoft Office PowerPoint</Application>
  <PresentationFormat>宽屏</PresentationFormat>
  <Paragraphs>2700</Paragraphs>
  <Slides>68</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68</vt:i4>
      </vt:variant>
    </vt:vector>
  </HeadingPairs>
  <TitlesOfParts>
    <vt:vector size="82" baseType="lpstr">
      <vt:lpstr>-apple-system</vt:lpstr>
      <vt:lpstr>Times New Roman Regular</vt:lpstr>
      <vt:lpstr>华文楷体</vt:lpstr>
      <vt:lpstr>华文中宋</vt:lpstr>
      <vt:lpstr>隶书</vt:lpstr>
      <vt:lpstr>思源黑体 CN Normal</vt:lpstr>
      <vt:lpstr>宋体</vt:lpstr>
      <vt:lpstr>微软雅黑</vt:lpstr>
      <vt:lpstr>Arial</vt:lpstr>
      <vt:lpstr>Cambria Math</vt:lpstr>
      <vt:lpstr>Impact</vt:lpstr>
      <vt:lpstr>Times New Roman</vt:lpstr>
      <vt:lpstr>Wingdings</vt:lpstr>
      <vt:lpstr>默认设计模板</vt:lpstr>
      <vt:lpstr>第七章 决策树 </vt:lpstr>
      <vt:lpstr>目录</vt:lpstr>
      <vt:lpstr>1.决策树原理</vt:lpstr>
      <vt:lpstr>1.决策树原理</vt:lpstr>
      <vt:lpstr>1.决策树原理</vt:lpstr>
      <vt:lpstr>1.决策树原理</vt:lpstr>
      <vt:lpstr>1.决策树原理</vt:lpstr>
      <vt:lpstr>1.决策树原理</vt:lpstr>
      <vt:lpstr>1.决策树原理</vt:lpstr>
      <vt:lpstr>1.决策树原理</vt:lpstr>
      <vt:lpstr>2.CLS算法</vt:lpstr>
      <vt:lpstr>2.CLS算法</vt:lpstr>
      <vt:lpstr>2.CLS算法</vt:lpstr>
      <vt:lpstr>2.CLS算法</vt:lpstr>
      <vt:lpstr>2.CLS算法</vt:lpstr>
      <vt:lpstr>2.CLS算法</vt:lpstr>
      <vt:lpstr>3.ID3算法</vt:lpstr>
      <vt:lpstr>3.ID3算法</vt:lpstr>
      <vt:lpstr>3.ID3算法</vt:lpstr>
      <vt:lpstr>3.ID3算法</vt:lpstr>
      <vt:lpstr>3.ID3算法</vt:lpstr>
      <vt:lpstr>3.ID3算法</vt:lpstr>
      <vt:lpstr>3.ID3算法</vt:lpstr>
      <vt:lpstr>3.ID3算法</vt:lpstr>
      <vt:lpstr>3.ID3算法</vt:lpstr>
      <vt:lpstr>3.ID3算法</vt:lpstr>
      <vt:lpstr>3.ID3算法</vt:lpstr>
      <vt:lpstr>3.ID3算法</vt:lpstr>
      <vt:lpstr>3.ID3算法</vt:lpstr>
      <vt:lpstr>3.ID3算法</vt:lpstr>
      <vt:lpstr>3.ID3算法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4.C4.5算法</vt:lpstr>
      <vt:lpstr>5.CART算法</vt:lpstr>
      <vt:lpstr>5.CART算法</vt:lpstr>
      <vt:lpstr>5.CART算法-分类树算法</vt:lpstr>
      <vt:lpstr>5.CART算法-分类树算法</vt:lpstr>
      <vt:lpstr>5.CART算法-分类树算法</vt:lpstr>
      <vt:lpstr>5.CART算法</vt:lpstr>
      <vt:lpstr>5.CART算法</vt:lpstr>
      <vt:lpstr>5.CART算法</vt:lpstr>
      <vt:lpstr>5.CART算法</vt:lpstr>
      <vt:lpstr>5.CART算法</vt:lpstr>
      <vt:lpstr>5.CART算法</vt:lpstr>
      <vt:lpstr>5.CART算法</vt:lpstr>
      <vt:lpstr>总结</vt:lpstr>
      <vt:lpstr>总结</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黄海广</dc:creator>
  <cp:lastModifiedBy>帅冰 陆</cp:lastModifiedBy>
  <cp:revision>3291</cp:revision>
  <cp:lastPrinted>2022-08-31T11:41:00Z</cp:lastPrinted>
  <dcterms:created xsi:type="dcterms:W3CDTF">2022-08-31T11:41:00Z</dcterms:created>
  <dcterms:modified xsi:type="dcterms:W3CDTF">2022-11-05T05:08:14Z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8479F3327E3B4605939C260133D09135</vt:lpwstr>
  </property>
</Properties>
</file>