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1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2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0"/>
  </p:notesMasterIdLst>
  <p:handoutMasterIdLst>
    <p:handoutMasterId r:id="rId61"/>
  </p:handoutMasterIdLst>
  <p:sldIdLst>
    <p:sldId id="975" r:id="rId2"/>
    <p:sldId id="869" r:id="rId3"/>
    <p:sldId id="981" r:id="rId4"/>
    <p:sldId id="1306" r:id="rId5"/>
    <p:sldId id="1093" r:id="rId6"/>
    <p:sldId id="1341" r:id="rId7"/>
    <p:sldId id="1342" r:id="rId8"/>
    <p:sldId id="1343" r:id="rId9"/>
    <p:sldId id="1344" r:id="rId10"/>
    <p:sldId id="1345" r:id="rId11"/>
    <p:sldId id="1346" r:id="rId12"/>
    <p:sldId id="1347" r:id="rId13"/>
    <p:sldId id="1348" r:id="rId14"/>
    <p:sldId id="1349" r:id="rId15"/>
    <p:sldId id="1350" r:id="rId16"/>
    <p:sldId id="1351" r:id="rId17"/>
    <p:sldId id="1352" r:id="rId18"/>
    <p:sldId id="1353" r:id="rId19"/>
    <p:sldId id="1354" r:id="rId20"/>
    <p:sldId id="1355" r:id="rId21"/>
    <p:sldId id="1356" r:id="rId22"/>
    <p:sldId id="1357" r:id="rId23"/>
    <p:sldId id="1358" r:id="rId24"/>
    <p:sldId id="1359" r:id="rId25"/>
    <p:sldId id="1360" r:id="rId26"/>
    <p:sldId id="1361" r:id="rId27"/>
    <p:sldId id="1362" r:id="rId28"/>
    <p:sldId id="1363" r:id="rId29"/>
    <p:sldId id="1364" r:id="rId30"/>
    <p:sldId id="1365" r:id="rId31"/>
    <p:sldId id="1366" r:id="rId32"/>
    <p:sldId id="1367" r:id="rId33"/>
    <p:sldId id="1368" r:id="rId34"/>
    <p:sldId id="1369" r:id="rId35"/>
    <p:sldId id="1370" r:id="rId36"/>
    <p:sldId id="1371" r:id="rId37"/>
    <p:sldId id="1372" r:id="rId38"/>
    <p:sldId id="1373" r:id="rId39"/>
    <p:sldId id="1393" r:id="rId40"/>
    <p:sldId id="1375" r:id="rId41"/>
    <p:sldId id="1376" r:id="rId42"/>
    <p:sldId id="1377" r:id="rId43"/>
    <p:sldId id="1378" r:id="rId44"/>
    <p:sldId id="1379" r:id="rId45"/>
    <p:sldId id="1380" r:id="rId46"/>
    <p:sldId id="1381" r:id="rId47"/>
    <p:sldId id="1382" r:id="rId48"/>
    <p:sldId id="1383" r:id="rId49"/>
    <p:sldId id="1384" r:id="rId50"/>
    <p:sldId id="1385" r:id="rId51"/>
    <p:sldId id="1386" r:id="rId52"/>
    <p:sldId id="1387" r:id="rId53"/>
    <p:sldId id="1388" r:id="rId54"/>
    <p:sldId id="1389" r:id="rId55"/>
    <p:sldId id="1390" r:id="rId56"/>
    <p:sldId id="1391" r:id="rId57"/>
    <p:sldId id="1392" r:id="rId58"/>
    <p:sldId id="876" r:id="rId59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984"/>
    <a:srgbClr val="132584"/>
    <a:srgbClr val="12357C"/>
    <a:srgbClr val="00FF00"/>
    <a:srgbClr val="FFFF00"/>
    <a:srgbClr val="DDDDDD"/>
    <a:srgbClr val="93052E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2" autoAdjust="0"/>
    <p:restoredTop sz="97168" autoAdjust="0"/>
  </p:normalViewPr>
  <p:slideViewPr>
    <p:cSldViewPr snapToObjects="1">
      <p:cViewPr varScale="1">
        <p:scale>
          <a:sx n="111" d="100"/>
          <a:sy n="111" d="100"/>
        </p:scale>
        <p:origin x="1524" y="114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75" d="100"/>
          <a:sy n="75" d="100"/>
        </p:scale>
        <p:origin x="-912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Final Score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F6-4217-96A1-62A6B66D4330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F6-4217-96A1-62A6B66D4330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F6-4217-96A1-62A6B66D43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F6-4217-96A1-62A6B66D4330}"/>
              </c:ext>
            </c:extLst>
          </c:dPt>
          <c:dLbls>
            <c:dLbl>
              <c:idx val="0"/>
              <c:layout>
                <c:manualLayout>
                  <c:x val="-0.14562958902289128"/>
                  <c:y val="0.1130005281352026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EF6-4217-96A1-62A6B66D4330}"/>
                </c:ext>
              </c:extLst>
            </c:dLbl>
            <c:dLbl>
              <c:idx val="1"/>
              <c:layout>
                <c:manualLayout>
                  <c:x val="0.13161616665005482"/>
                  <c:y val="-0.2127287785673133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EF6-4217-96A1-62A6B66D4330}"/>
                </c:ext>
              </c:extLst>
            </c:dLbl>
            <c:dLbl>
              <c:idx val="2"/>
              <c:layout>
                <c:manualLayout>
                  <c:x val="0.11396923485830095"/>
                  <c:y val="0.1612932110620318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DEF6-4217-96A1-62A6B66D43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Final Exam</c:v>
                </c:pt>
                <c:pt idx="1">
                  <c:v>Assignments</c:v>
                </c:pt>
                <c:pt idx="2">
                  <c:v>Project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F6-4217-96A1-62A6B66D433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ayout>
        <c:manualLayout>
          <c:xMode val="edge"/>
          <c:yMode val="edge"/>
          <c:x val="5.2482414698162727E-2"/>
          <c:y val="0.92295194415131099"/>
          <c:w val="0.9"/>
          <c:h val="7.70479642788553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EAE1928-9D4C-49B6-AAF6-367633392B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627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44.31314" units="1/cm"/>
          <inkml:channelProperty channel="Y" name="resolution" value="50.3937" units="1/cm"/>
          <inkml:channelProperty channel="T" name="resolution" value="1" units="1/dev"/>
        </inkml:channelProperties>
      </inkml:inkSource>
      <inkml:timestamp xml:id="ts0" timeString="2020-05-14T03:50:45.5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12312 3810 0,'0'0'406,"0"18"-375,0 17-15,0-17-1,35-18-15,-35 17 16,0 1 0,0 35-1,0-18 1,0 0-1,0-17 1,0 17 0,18-35-16,-18 18 15,0 0 1,17-18-1,-17 35 1,0-18 31,0 1-32,0 17 1,0-17 156,0 17-157,0-17-15</inkml:trace>
  <inkml:trace contextRef="#ctx0" brushRef="#br0" timeOffset="5454">14676 11518 0,'0'-35'16,"-36"35"-16,36-18 78,0-17-63,36 35-15,-36-35 16,35 35 0,-35-36-16,17 36 0,-17-35 15,36 18 1,-36-1-16,0-17 31,0-1-31,17 36 16,-17-35-1,0 0-15,0-1 16,0 1-1,0 0 1,0 17-16,0 1 16,0-19-16,0 19 0,0-1 15,0 0-15,0-17 16,0 0-1,0 0 1,0-1-16,0 1 31,18 35-31,-18-35 16,0 0-16,35 17 15,-35-17-15,18 17 16,-18-17-16,35 17 31,0-17-31,-35 0 16,18 35-16,-18-18 15,35 18 1,18-18 0,-35-35-16,0 53 15,17-35 1,-17 35-16,17-35 0,-18 35 15,19-36-15,-19 36 16,19-17-16,-1 17 16,0-35-1,-17 35-15,-1 0 16,-4056-18-1,8149 18-15,-4075-35 16,1 35 0,-19 0-16,1 0 15,17 0-15,-17-18 16,35 18-1,-36 0-15,1 0 16,35 0-16,-18 0 31,-17 0-15,-1 0-1,19 0-15,-19 0 16,1 0-16,17 0 16,-17 0-1,17 35 1,0-35-16,-17 0 0,0 18 15,35-18 1,-18 35-16,18-35 16,-53 18-1,35-18-15,-17 0 16,-18 17-16,17-17 15,19 36-15,-19-36 16,-17 17 0,18-17-1,35 53-15,-18-35 16,-17-18-1,17 35 1,-17-35-16,17 18 0,0 17 16,-17-17-1,17-1 1,0 19-1,1-1 1,-1-35-16,-17 53 16,35-18-1,-18 0 1,-35 1-16,18-36 15,-18 35 1,35-35-16,-35 35 16,17 1-16,19 16 15,-19-16 1,19-1-1,-19 18 1,19-18 0,-36-17-1,17-18-15,-17 35 16,18-35-16,-18 53 0,35-53 15,-35 53 1,18-53-16,-18 35 16,17-35-16,-17 36 0,36-36 15,-36 35-15,17-35 16,-17 35-16,36 18 15,-36-18 1,17-35 0,-17 36-16,18-1 15,-18 0 1,0 0-1,0 1-15,35-19 16,-35 1-16,0 17 16,0-17-16,0 0 15,0 17-15,0 0 16,-18 0-16,18-17 15,0 0 1,0 17-16,-17 18 16,17-18-1,-18-35 1,18 35-1,-35 1-15,35-19 32,-18-17-1,-17 0-31,35 18 15,-35-18-15,-1 35 16,1-35 0,35 18-1,-35-18-15,0 0 16,17 17-1,0-17-15,-70 53 16,71-53 0,-1 36-1,-17-36-15,17 17 16,-17-17-16,17 36 0,-35-19 15,18-17 1,17 35-16,-17-35 16,17 36-16,-17-36 15,17 35-15,1-35 16,-36 35-1,18-35-15,35 18 16,-36-18-16,1 35 16,0-35-1,35 36 1,-36-36-1,36 17-15,-35-17 0,35 18 16,-35-18-16,0 35 16,-1-35-1,36 18 1,-17-18-16,-19 0 15,19 0 1,-1 0 0,0 0-1,-17 0 1,0 0-1,0 0 1,17 0 0,-17 35-1,17-35 1,18 18-16,-35-18 15,17 17 1,1 19-16,-36-1 31,35 18-31,-35-36 16,35-17-1,1 36 1,-36-36 0,35 0-1,1 0 1,-1 0-16,-17 0 0,17-18 15,-17 18-15,17 0 16,18-18-16,-53 18 16,36 0-16,-36-35 15,35 35 1,-17 0-16,17-18 15,0 18-15,-17 0 0,18-35 16,-19 35 0,36-17-16,-53 17 15,36 0 1,-1 0-1,0 0 17,-17 0-17,35-18-15,-18 18 16,18-35-16,-17 17 15,17-17 1,0 17 0,0-17-16,0 17 15,-35 1-15,35-19 16,0 1-1,-18 0-15,18 17 0,0 0 16,-35-17-16,35 17 16,0 1-1,0-18-15,-18-18 16,18 35-16,0 0 15,-35-17 1,35 17-16,0 1 0,-18-18 16,18 17-16,0 0 15,-18 18 1,18-35-16,0 17 0,-35 18 15,35-17 1,-17-19 0,-19 1 15,19 0-16,17 17 1,-36 18 0,36-17-16,-35-19 15,35 19 1,-18-1-1,18-35 1,0 36-16,0-36 16,0 35-1,0-35-15,0 18 16,0-1-1,36 1 1,-36 18-16,0-1 0,17 18 16,-17-35-16,36 35 31,-19 0-31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cm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02" units="1/cm"/>
          <inkml:channelProperty channel="F" name="resolution" value="91.01945" units="1/cm"/>
          <inkml:channelProperty channel="T" name="resolution" value="1" units="1/dev"/>
        </inkml:channelProperties>
      </inkml:inkSource>
      <inkml:timestamp xml:id="ts0" timeString="2022-05-23T03:46:41.5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14682 4001 6465 0,'0'0'3305'0,"0"0"-1249"32,0 0-752-32,0 0-183 15,0 0-9-15,0 0-400 16,0 0-160-1,0 0-176-15,0 0 64 0,15 0 8 0,24 0 32 16,38 0 401-16,62 0-241 0,65 0-128 31,45 0-104-31,30 0 16 16,13 0-112-16,-9 0-256 15,0-5 232 17,-24 5-48-32,-36 0-152 0,-35 25-88 0,-27 8 0 0,-41 2-8 0,-27-9 0 0,-25-6-72 15,-19-10 80 1,1 0 0-16,-6 0 8 15,-7-2 0-15,-12-2-8 16,-14-6 16-16,-11 0-16 0,0 0 0 16,-34-14-440-16,-10-10-1784 15,-7-6-3626 1</inkml:trace>
  <inkml:trace contextRef="#ctx0" brushRef="#br0" timeOffset="1297.074">14884 12126 7209 0,'0'0'2617'0,"0"0"-1305"16,0 0 184-1,0 0-104 1,0 0-503-16,-2-2-233 0,2 2-256 15,23 0 192-15,22 8 680 16,39 0-488-16,59-2-47 0,54 0-273 16,29-2-136-16,3 0-192 15,-17 0-136 1,-31 2-16-1,-8 0-136-15,-12-2 152 0,-12 0 8 16,-7-4 0-16,-26 0-8 0,-24 0 0 16,-23 0 0-16,-11 0 0 0,-2 0 8 15,-1 0-8-15,-13-4-264 31,-17 2-1065-15,-23 0-3984-16</inkml:trace>
  <inkml:trace contextRef="#ctx0" brushRef="#br0" timeOffset="2301.1316">14637 15870 6489 0,'0'0'2080'0,"0"0"-1512"0,0 0-71 15,0 0 607-15,0 0-200 16,0 0-296-16,20 0 440 0,3 4 305 15,12 8-161-15,17 4-216 16,36 6-160-16,51 4 104 31,59 3-135-31,29-6-321 16,9-2-136-16,-12-8-112 0,-27-5-208 15,-7-4-8-15,-8-4-72 0,-14 0 72 16,-18 0-32-16,-31-2 80 16,-29-4-16-16,-26 2-32 15,-13-1 0 16,-3 3 56-31,-6 0-56 0,-7-2-288 0,-21 4-408 0,-22 0-849 16,-23 0-1623-16,-11 0-9323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1B0A9D7-2049-40C3-89F4-FDE8A803A6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3033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FA4841EF-E585-44AF-AE85-F1852AF758AD}" type="slidenum">
              <a:rPr lang="en-US" altLang="zh-CN" sz="1200">
                <a:ea typeface="宋体" panose="02010600030101010101" pitchFamily="2" charset="-122"/>
              </a:rPr>
              <a:pPr algn="r"/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37290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85300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68791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81421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6365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93071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10296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77432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47510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61579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1246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B3625F4F-82C2-4943-A2BD-6CEEA8D278FA}" type="slidenum">
              <a:rPr lang="en-US" altLang="zh-CN" sz="1200">
                <a:ea typeface="宋体" panose="02010600030101010101" pitchFamily="2" charset="-122"/>
              </a:rPr>
              <a:pPr algn="r"/>
              <a:t>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46485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70180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690941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55146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69051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096349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243711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91211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97056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525460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82264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A3EB3C50-045A-41D5-97DB-8A50EB36F55F}" type="slidenum">
              <a:rPr lang="en-US" altLang="zh-CN" sz="1200">
                <a:ea typeface="宋体" panose="02010600030101010101" pitchFamily="2" charset="-122"/>
              </a:rPr>
              <a:pPr algn="r"/>
              <a:t>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815365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30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360138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141665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628077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919474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83267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559780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390557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739753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398495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39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83691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5F5927A-54F0-4D8D-A258-6A84A3EF3DAE}" type="slidenum">
              <a:rPr lang="en-US" altLang="zh-CN" sz="1200">
                <a:ea typeface="宋体" panose="02010600030101010101" pitchFamily="2" charset="-122"/>
              </a:rPr>
              <a:pPr algn="r"/>
              <a:t>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250618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435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5F5927A-54F0-4D8D-A258-6A84A3EF3DAE}" type="slidenum">
              <a:rPr lang="en-US" altLang="zh-CN" sz="1200">
                <a:ea typeface="宋体" panose="02010600030101010101" pitchFamily="2" charset="-122"/>
              </a:rPr>
              <a:pPr algn="r"/>
              <a:t>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41649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57429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78241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56308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056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9" descr="0952583433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 descr="19楼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2" descr="20055131012136649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400"/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pic>
        <p:nvPicPr>
          <p:cNvPr id="1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9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0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152400"/>
            <a:ext cx="2162175" cy="6181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0538" y="152400"/>
            <a:ext cx="6338887" cy="6181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4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0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097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0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1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05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9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26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884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928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adgeb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9906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52400"/>
            <a:ext cx="670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268413"/>
            <a:ext cx="8229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pic>
        <p:nvPicPr>
          <p:cNvPr id="205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13398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 kern="12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pche@bjt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gif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emf"/><Relationship Id="rId4" Type="http://schemas.openxmlformats.org/officeDocument/2006/relationships/customXml" Target="../ink/ink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3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35.png"/><Relationship Id="rId9" Type="http://schemas.openxmlformats.org/officeDocument/2006/relationships/image" Target="../media/image102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752600"/>
            <a:ext cx="8839200" cy="1927225"/>
          </a:xfrm>
        </p:spPr>
        <p:txBody>
          <a:bodyPr/>
          <a:lstStyle/>
          <a:p>
            <a:pPr algn="ctr"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Software Quality Assurance and Testing Technology</a:t>
            </a:r>
            <a:endParaRPr lang="zh-CN" altLang="zh-CN" sz="4000" dirty="0" smtClean="0">
              <a:latin typeface="Cambria" panose="02040503050406030204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419600"/>
            <a:ext cx="6172200" cy="1524000"/>
          </a:xfrm>
        </p:spPr>
        <p:txBody>
          <a:bodyPr/>
          <a:lstStyle/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 sz="1800" b="1" baseline="30000" dirty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st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 Semester, Fall 2022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Xiaoping CHE (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  <a:hlinkClick r:id="rId3"/>
              </a:rPr>
              <a:t>xpche@bjtu.edu.cn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)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Associate Professor </a:t>
            </a:r>
            <a:endParaRPr lang="en-US" altLang="zh-CN" sz="1800" b="1" dirty="0">
              <a:solidFill>
                <a:srgbClr val="133984"/>
              </a:solidFill>
              <a:latin typeface="Cambria" panose="02040503050406030204" pitchFamily="18" charset="0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School of Software Engineering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Beijing </a:t>
            </a:r>
            <a:r>
              <a:rPr lang="en-US" altLang="zh-CN" sz="1800" b="1" dirty="0" err="1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Jiaotong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 University</a:t>
            </a:r>
            <a:endParaRPr lang="zh-CN" altLang="zh-CN" sz="2800" b="1" dirty="0" smtClean="0">
              <a:solidFill>
                <a:srgbClr val="133984"/>
              </a:solidFill>
              <a:latin typeface="Cambria" panose="020405030504060302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Mutation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33600" y="1219200"/>
            <a:ext cx="51326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133984"/>
                </a:solidFill>
                <a:latin typeface="Cambria" panose="02040503050406030204" pitchFamily="18" charset="0"/>
              </a:rPr>
              <a:t>How good are my tests?</a:t>
            </a:r>
            <a:endParaRPr lang="zh-CN" altLang="en-US" sz="3600" b="1" dirty="0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1000" y="2094131"/>
            <a:ext cx="8458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Coverage</a:t>
            </a:r>
            <a:r>
              <a:rPr lang="en-US" altLang="zh-CN" sz="2800" dirty="0" smtClean="0">
                <a:solidFill>
                  <a:srgbClr val="133984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800" dirty="0">
                <a:solidFill>
                  <a:srgbClr val="133984"/>
                </a:solidFill>
                <a:latin typeface="Cambria" panose="02040503050406030204" pitchFamily="18" charset="0"/>
              </a:rPr>
              <a:t>= how much of the code is </a:t>
            </a:r>
            <a:r>
              <a:rPr lang="en-US" altLang="zh-CN" sz="2800" dirty="0" smtClean="0">
                <a:solidFill>
                  <a:srgbClr val="133984"/>
                </a:solidFill>
                <a:latin typeface="Cambria" panose="02040503050406030204" pitchFamily="18" charset="0"/>
              </a:rPr>
              <a:t>executed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133984"/>
                </a:solidFill>
                <a:latin typeface="Cambria" panose="02040503050406030204" pitchFamily="18" charset="0"/>
              </a:rPr>
              <a:t>But </a:t>
            </a:r>
            <a:r>
              <a:rPr lang="en-US" altLang="zh-CN" sz="2800" dirty="0">
                <a:solidFill>
                  <a:srgbClr val="133984"/>
                </a:solidFill>
                <a:latin typeface="Cambria" panose="02040503050406030204" pitchFamily="18" charset="0"/>
              </a:rPr>
              <a:t>how much of the code is checked? </a:t>
            </a:r>
            <a:endParaRPr lang="en-US" altLang="zh-CN" sz="2800" dirty="0" smtClean="0">
              <a:solidFill>
                <a:srgbClr val="133984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srgbClr val="133984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133984"/>
                </a:solidFill>
                <a:latin typeface="Cambria" panose="02040503050406030204" pitchFamily="18" charset="0"/>
              </a:rPr>
              <a:t>We </a:t>
            </a:r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never know </a:t>
            </a:r>
            <a:r>
              <a:rPr lang="en-US" altLang="zh-CN" sz="2800" dirty="0">
                <a:solidFill>
                  <a:srgbClr val="133984"/>
                </a:solidFill>
                <a:latin typeface="Cambria" panose="02040503050406030204" pitchFamily="18" charset="0"/>
              </a:rPr>
              <a:t>if a program is </a:t>
            </a:r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bug-free</a:t>
            </a:r>
            <a:r>
              <a:rPr lang="en-US" altLang="zh-CN" sz="2800" dirty="0">
                <a:solidFill>
                  <a:srgbClr val="133984"/>
                </a:solidFill>
                <a:latin typeface="Cambria" panose="02040503050406030204" pitchFamily="18" charset="0"/>
              </a:rPr>
              <a:t> and where the bugs are </a:t>
            </a:r>
            <a:endParaRPr lang="en-US" altLang="zh-CN" sz="2800" dirty="0" smtClean="0">
              <a:solidFill>
                <a:srgbClr val="133984"/>
              </a:solidFill>
              <a:latin typeface="Cambria" panose="020405030504060302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i="1" dirty="0" smtClean="0">
                <a:solidFill>
                  <a:srgbClr val="133984"/>
                </a:solidFill>
                <a:latin typeface="Cambria" panose="02040503050406030204" pitchFamily="18" charset="0"/>
              </a:rPr>
              <a:t>“</a:t>
            </a:r>
            <a:r>
              <a:rPr lang="en-US" altLang="zh-CN" i="1" dirty="0">
                <a:solidFill>
                  <a:srgbClr val="133984"/>
                </a:solidFill>
                <a:latin typeface="Cambria" panose="02040503050406030204" pitchFamily="18" charset="0"/>
              </a:rPr>
              <a:t>Testing shows the presence, not the absence of bugs” </a:t>
            </a:r>
            <a:r>
              <a:rPr lang="en-US" altLang="zh-CN" i="1" dirty="0" err="1">
                <a:solidFill>
                  <a:srgbClr val="133984"/>
                </a:solidFill>
                <a:latin typeface="Cambria" panose="02040503050406030204" pitchFamily="18" charset="0"/>
              </a:rPr>
              <a:t>Edsger</a:t>
            </a:r>
            <a:r>
              <a:rPr lang="en-US" altLang="zh-CN" i="1" dirty="0">
                <a:solidFill>
                  <a:srgbClr val="133984"/>
                </a:solidFill>
                <a:latin typeface="Cambria" panose="02040503050406030204" pitchFamily="18" charset="0"/>
              </a:rPr>
              <a:t> W. Dijkstra </a:t>
            </a:r>
            <a:endParaRPr lang="en-US" altLang="zh-CN" i="1" dirty="0" smtClean="0">
              <a:solidFill>
                <a:srgbClr val="133984"/>
              </a:solidFill>
              <a:latin typeface="Cambria" panose="020405030504060302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33984"/>
                </a:solidFill>
                <a:latin typeface="Cambria" panose="02040503050406030204" pitchFamily="18" charset="0"/>
              </a:rPr>
              <a:t>Testing </a:t>
            </a:r>
            <a:r>
              <a:rPr lang="en-US" altLang="zh-CN" dirty="0">
                <a:solidFill>
                  <a:srgbClr val="133984"/>
                </a:solidFill>
                <a:latin typeface="Cambria" panose="02040503050406030204" pitchFamily="18" charset="0"/>
              </a:rPr>
              <a:t>mindset: 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find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bugs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33984"/>
                </a:solidFill>
                <a:latin typeface="Cambria" panose="02040503050406030204" pitchFamily="18" charset="0"/>
              </a:rPr>
              <a:t>not </a:t>
            </a:r>
            <a:r>
              <a:rPr lang="en-US" altLang="zh-CN" dirty="0">
                <a:solidFill>
                  <a:srgbClr val="133984"/>
                </a:solidFill>
                <a:latin typeface="Cambria" panose="02040503050406030204" pitchFamily="18" charset="0"/>
              </a:rPr>
              <a:t>to prove correctness, because testers tend to produce tests that pass</a:t>
            </a:r>
            <a:endParaRPr lang="zh-CN" altLang="en-US" dirty="0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77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Mutation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95600" y="1371600"/>
            <a:ext cx="36761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3600" b="1" dirty="0">
                <a:solidFill>
                  <a:srgbClr val="133984"/>
                </a:solidFill>
                <a:latin typeface="Cambria" panose="02040503050406030204" pitchFamily="18" charset="0"/>
              </a:rPr>
              <a:t>Mutation testing</a:t>
            </a:r>
            <a:endParaRPr lang="zh-CN" altLang="en-US" sz="3600" b="1" dirty="0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4800" y="2209800"/>
            <a:ext cx="8458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133984"/>
                </a:solidFill>
                <a:latin typeface="Cambria" panose="02040503050406030204" pitchFamily="18" charset="0"/>
              </a:rPr>
              <a:t>Key </a:t>
            </a:r>
            <a:r>
              <a:rPr lang="en-US" altLang="zh-CN" sz="2800" b="1" dirty="0">
                <a:solidFill>
                  <a:srgbClr val="133984"/>
                </a:solidFill>
                <a:latin typeface="Cambria" panose="02040503050406030204" pitchFamily="18" charset="0"/>
              </a:rPr>
              <a:t>idea</a:t>
            </a:r>
            <a:r>
              <a:rPr lang="en-US" altLang="zh-CN" sz="2800" dirty="0">
                <a:solidFill>
                  <a:srgbClr val="133984"/>
                </a:solidFill>
                <a:latin typeface="Cambria" panose="02040503050406030204" pitchFamily="18" charset="0"/>
              </a:rPr>
              <a:t>: Learning from </a:t>
            </a:r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earlier and popular </a:t>
            </a:r>
            <a:r>
              <a:rPr lang="en-US" altLang="zh-CN" sz="2800" dirty="0">
                <a:solidFill>
                  <a:srgbClr val="133984"/>
                </a:solidFill>
                <a:latin typeface="Cambria" panose="02040503050406030204" pitchFamily="18" charset="0"/>
              </a:rPr>
              <a:t>mistakes to prevent them from happening again </a:t>
            </a:r>
            <a:endParaRPr lang="en-US" altLang="zh-CN" sz="2800" dirty="0" smtClean="0">
              <a:solidFill>
                <a:srgbClr val="133984"/>
              </a:solidFill>
              <a:latin typeface="Cambria" panose="02040503050406030204" pitchFamily="18" charset="0"/>
            </a:endParaRPr>
          </a:p>
          <a:p>
            <a:pPr marL="914400" lvl="1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33984"/>
                </a:solidFill>
                <a:latin typeface="Cambria" panose="02040503050406030204" pitchFamily="18" charset="0"/>
              </a:rPr>
              <a:t>etc</a:t>
            </a:r>
            <a:r>
              <a:rPr lang="en-US" altLang="zh-CN" dirty="0">
                <a:solidFill>
                  <a:srgbClr val="133984"/>
                </a:solidFill>
                <a:latin typeface="Cambria" panose="02040503050406030204" pitchFamily="18" charset="0"/>
              </a:rPr>
              <a:t>. 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typing mistake</a:t>
            </a:r>
            <a:r>
              <a:rPr lang="en-US" altLang="zh-CN" dirty="0">
                <a:solidFill>
                  <a:srgbClr val="133984"/>
                </a:solidFill>
                <a:latin typeface="Cambria" panose="02040503050406030204" pitchFamily="18" charset="0"/>
              </a:rPr>
              <a:t>, copy/paste, errors </a:t>
            </a:r>
            <a:endParaRPr lang="en-US" altLang="zh-CN" dirty="0" smtClean="0">
              <a:solidFill>
                <a:srgbClr val="133984"/>
              </a:solidFill>
              <a:latin typeface="Cambria" panose="02040503050406030204" pitchFamily="18" charset="0"/>
            </a:endParaRP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133984"/>
                </a:solidFill>
                <a:latin typeface="Cambria" panose="02040503050406030204" pitchFamily="18" charset="0"/>
              </a:rPr>
              <a:t>Key </a:t>
            </a:r>
            <a:r>
              <a:rPr lang="en-US" altLang="zh-CN" sz="2800" b="1" dirty="0">
                <a:solidFill>
                  <a:srgbClr val="133984"/>
                </a:solidFill>
                <a:latin typeface="Cambria" panose="02040503050406030204" pitchFamily="18" charset="0"/>
              </a:rPr>
              <a:t>technique</a:t>
            </a:r>
            <a:r>
              <a:rPr lang="en-US" altLang="zh-CN" sz="2800" dirty="0">
                <a:solidFill>
                  <a:srgbClr val="133984"/>
                </a:solidFill>
                <a:latin typeface="Cambria" panose="02040503050406030204" pitchFamily="18" charset="0"/>
              </a:rPr>
              <a:t>: Simulate </a:t>
            </a:r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earlier mistakes </a:t>
            </a:r>
            <a:r>
              <a:rPr lang="en-US" altLang="zh-CN" sz="2800" dirty="0">
                <a:solidFill>
                  <a:srgbClr val="133984"/>
                </a:solidFill>
                <a:latin typeface="Cambria" panose="02040503050406030204" pitchFamily="18" charset="0"/>
              </a:rPr>
              <a:t>and see whether the resulting defects are </a:t>
            </a:r>
            <a:r>
              <a:rPr lang="en-US" altLang="zh-CN" sz="2800" dirty="0" smtClean="0">
                <a:solidFill>
                  <a:srgbClr val="133984"/>
                </a:solidFill>
                <a:latin typeface="Cambria" panose="02040503050406030204" pitchFamily="18" charset="0"/>
              </a:rPr>
              <a:t>found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133984"/>
                </a:solidFill>
                <a:latin typeface="Cambria" panose="02040503050406030204" pitchFamily="18" charset="0"/>
              </a:rPr>
              <a:t>Called </a:t>
            </a:r>
            <a:r>
              <a:rPr lang="en-US" altLang="zh-CN" sz="2800" dirty="0">
                <a:solidFill>
                  <a:srgbClr val="133984"/>
                </a:solidFill>
                <a:latin typeface="Cambria" panose="02040503050406030204" pitchFamily="18" charset="0"/>
              </a:rPr>
              <a:t>as </a:t>
            </a:r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fault-based testing </a:t>
            </a:r>
            <a:r>
              <a:rPr lang="en-US" altLang="zh-CN" sz="2800" dirty="0">
                <a:solidFill>
                  <a:srgbClr val="133984"/>
                </a:solidFill>
                <a:latin typeface="Cambria" panose="02040503050406030204" pitchFamily="18" charset="0"/>
              </a:rPr>
              <a:t>or </a:t>
            </a:r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mutation </a:t>
            </a:r>
            <a:r>
              <a:rPr lang="en-US" altLang="zh-CN" sz="2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7642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Mutation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95600" y="1143000"/>
            <a:ext cx="36761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3600" b="1" dirty="0">
                <a:solidFill>
                  <a:srgbClr val="133984"/>
                </a:solidFill>
                <a:latin typeface="Cambria" panose="02040503050406030204" pitchFamily="18" charset="0"/>
              </a:rPr>
              <a:t>Mutation testing</a:t>
            </a:r>
            <a:endParaRPr lang="zh-CN" altLang="en-US" sz="3600" b="1" dirty="0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8600" y="1967805"/>
            <a:ext cx="85708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133984"/>
                </a:solidFill>
                <a:latin typeface="Cambria" panose="02040503050406030204" pitchFamily="18" charset="0"/>
              </a:rPr>
              <a:t>Analogy</a:t>
            </a:r>
            <a:r>
              <a:rPr lang="en-US" altLang="zh-CN" sz="2800" dirty="0">
                <a:solidFill>
                  <a:srgbClr val="133984"/>
                </a:solidFill>
                <a:latin typeface="Cambria" panose="02040503050406030204" pitchFamily="18" charset="0"/>
              </a:rPr>
              <a:t>: catching fish with a net </a:t>
            </a:r>
            <a:endParaRPr lang="en-US" altLang="zh-CN" sz="2800" dirty="0" smtClean="0">
              <a:solidFill>
                <a:srgbClr val="133984"/>
              </a:solidFill>
              <a:latin typeface="Cambria" panose="020405030504060302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133984"/>
                </a:solidFill>
                <a:latin typeface="Cambria" panose="02040503050406030204" pitchFamily="18" charset="0"/>
              </a:rPr>
              <a:t>release </a:t>
            </a:r>
            <a:r>
              <a:rPr lang="en-US" altLang="zh-CN" sz="2800" dirty="0">
                <a:solidFill>
                  <a:srgbClr val="133984"/>
                </a:solidFill>
                <a:latin typeface="Cambria" panose="02040503050406030204" pitchFamily="18" charset="0"/>
              </a:rPr>
              <a:t>some masked fishes into a lake </a:t>
            </a:r>
            <a:endParaRPr lang="en-US" altLang="zh-CN" sz="2800" dirty="0" smtClean="0">
              <a:solidFill>
                <a:srgbClr val="133984"/>
              </a:solidFill>
              <a:latin typeface="Cambria" panose="020405030504060302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133984"/>
                </a:solidFill>
                <a:latin typeface="Cambria" panose="02040503050406030204" pitchFamily="18" charset="0"/>
              </a:rPr>
              <a:t>can </a:t>
            </a:r>
            <a:r>
              <a:rPr lang="en-US" altLang="zh-CN" sz="2800" dirty="0">
                <a:solidFill>
                  <a:srgbClr val="133984"/>
                </a:solidFill>
                <a:latin typeface="Cambria" panose="02040503050406030204" pitchFamily="18" charset="0"/>
              </a:rPr>
              <a:t>the net catch them all back?</a:t>
            </a:r>
            <a:endParaRPr lang="zh-CN" altLang="en-US" sz="2800" dirty="0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390211"/>
            <a:ext cx="3990975" cy="306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9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Mutation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6000" y="1182469"/>
            <a:ext cx="50195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3600" b="1" dirty="0">
                <a:solidFill>
                  <a:srgbClr val="133984"/>
                </a:solidFill>
                <a:latin typeface="Cambria" panose="02040503050406030204" pitchFamily="18" charset="0"/>
              </a:rPr>
              <a:t>Mutation testing terms</a:t>
            </a:r>
            <a:endParaRPr lang="zh-CN" altLang="en-US" sz="3600" b="1" dirty="0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1000" y="2081748"/>
            <a:ext cx="8458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Mutant</a:t>
            </a:r>
            <a:r>
              <a:rPr lang="en-US" altLang="zh-CN" sz="2800" dirty="0">
                <a:solidFill>
                  <a:srgbClr val="133984"/>
                </a:solidFill>
                <a:latin typeface="Cambria" panose="02040503050406030204" pitchFamily="18" charset="0"/>
              </a:rPr>
              <a:t>: a copy of the original program with a small change (seeded fault) </a:t>
            </a:r>
            <a:endParaRPr lang="en-US" altLang="zh-CN" sz="2800" dirty="0" smtClean="0">
              <a:solidFill>
                <a:srgbClr val="133984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Mutation </a:t>
            </a:r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operator</a:t>
            </a:r>
            <a:r>
              <a:rPr lang="en-US" altLang="zh-CN" sz="2800" dirty="0">
                <a:solidFill>
                  <a:srgbClr val="133984"/>
                </a:solidFill>
                <a:latin typeface="Cambria" panose="02040503050406030204" pitchFamily="18" charset="0"/>
              </a:rPr>
              <a:t>: applied to make change (automatically) to the original program </a:t>
            </a:r>
            <a:endParaRPr lang="en-US" altLang="zh-CN" sz="2800" dirty="0" smtClean="0">
              <a:solidFill>
                <a:srgbClr val="133984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Mutant </a:t>
            </a:r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killed</a:t>
            </a:r>
            <a:r>
              <a:rPr lang="en-US" altLang="zh-CN" sz="2800" dirty="0">
                <a:solidFill>
                  <a:srgbClr val="133984"/>
                </a:solidFill>
                <a:latin typeface="Cambria" panose="02040503050406030204" pitchFamily="18" charset="0"/>
              </a:rPr>
              <a:t>: if its behaviors/outputs differ from those of the original program </a:t>
            </a:r>
            <a:endParaRPr lang="en-US" altLang="zh-CN" sz="2800" dirty="0" smtClean="0">
              <a:solidFill>
                <a:srgbClr val="133984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Mutant </a:t>
            </a:r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score</a:t>
            </a:r>
            <a:r>
              <a:rPr lang="en-US" altLang="zh-CN" sz="2800" dirty="0">
                <a:solidFill>
                  <a:srgbClr val="133984"/>
                </a:solidFill>
                <a:latin typeface="Cambria" panose="02040503050406030204" pitchFamily="18" charset="0"/>
              </a:rPr>
              <a:t>: of a test case = number of killed mutants / total number of mutants</a:t>
            </a:r>
            <a:endParaRPr lang="zh-CN" altLang="en-US" sz="2800" dirty="0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6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Mutation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57530" y="1258669"/>
            <a:ext cx="43094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3600" b="1" dirty="0">
                <a:solidFill>
                  <a:srgbClr val="133984"/>
                </a:solidFill>
                <a:latin typeface="Cambria" panose="02040503050406030204" pitchFamily="18" charset="0"/>
              </a:rPr>
              <a:t>Mutation operators</a:t>
            </a:r>
            <a:endParaRPr lang="zh-CN" altLang="en-US" sz="3600" b="1" dirty="0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" y="2209800"/>
            <a:ext cx="7924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altLang="zh-CN" sz="2800" b="1" dirty="0" smtClean="0">
                <a:solidFill>
                  <a:srgbClr val="133984"/>
                </a:solidFill>
                <a:latin typeface="Cambria" panose="02040503050406030204" pitchFamily="18" charset="0"/>
              </a:rPr>
              <a:t>Syntactic </a:t>
            </a:r>
            <a:r>
              <a:rPr lang="fr-FR" altLang="zh-CN" sz="2800" b="1" dirty="0">
                <a:solidFill>
                  <a:srgbClr val="133984"/>
                </a:solidFill>
                <a:latin typeface="Cambria" panose="02040503050406030204" pitchFamily="18" charset="0"/>
              </a:rPr>
              <a:t>changes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altLang="zh-CN" sz="2800" dirty="0" smtClean="0">
                <a:solidFill>
                  <a:srgbClr val="133984"/>
                </a:solidFill>
                <a:latin typeface="Cambria" panose="02040503050406030204" pitchFamily="18" charset="0"/>
              </a:rPr>
              <a:t>Arithmetic </a:t>
            </a:r>
            <a:r>
              <a:rPr lang="fr-FR" altLang="zh-CN" sz="2800" dirty="0">
                <a:solidFill>
                  <a:srgbClr val="133984"/>
                </a:solidFill>
                <a:latin typeface="Cambria" panose="02040503050406030204" pitchFamily="18" charset="0"/>
              </a:rPr>
              <a:t>operator, e.g. “-” -&gt; “+”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altLang="zh-CN" sz="2800" dirty="0" smtClean="0">
                <a:solidFill>
                  <a:srgbClr val="133984"/>
                </a:solidFill>
                <a:latin typeface="Cambria" panose="02040503050406030204" pitchFamily="18" charset="0"/>
              </a:rPr>
              <a:t>Relational </a:t>
            </a:r>
            <a:r>
              <a:rPr lang="fr-FR" altLang="zh-CN" sz="2800" dirty="0">
                <a:solidFill>
                  <a:srgbClr val="133984"/>
                </a:solidFill>
                <a:latin typeface="Cambria" panose="02040503050406030204" pitchFamily="18" charset="0"/>
              </a:rPr>
              <a:t>operator, e.g. “ &gt; ” -&gt; “ &lt; ”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altLang="zh-CN" sz="2800" dirty="0" smtClean="0">
                <a:solidFill>
                  <a:srgbClr val="133984"/>
                </a:solidFill>
                <a:latin typeface="Cambria" panose="02040503050406030204" pitchFamily="18" charset="0"/>
              </a:rPr>
              <a:t>Conditional </a:t>
            </a:r>
            <a:r>
              <a:rPr lang="fr-FR" altLang="zh-CN" sz="2800" dirty="0">
                <a:solidFill>
                  <a:srgbClr val="133984"/>
                </a:solidFill>
                <a:latin typeface="Cambria" panose="02040503050406030204" pitchFamily="18" charset="0"/>
              </a:rPr>
              <a:t>operator, e.g. “ &amp;&amp; ” -&gt; “ || ”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altLang="zh-CN" sz="2800" b="1" dirty="0" smtClean="0">
              <a:solidFill>
                <a:srgbClr val="133984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altLang="zh-CN" sz="2800" b="1" dirty="0" smtClean="0">
                <a:solidFill>
                  <a:srgbClr val="133984"/>
                </a:solidFill>
                <a:latin typeface="Cambria" panose="02040503050406030204" pitchFamily="18" charset="0"/>
              </a:rPr>
              <a:t>OO </a:t>
            </a:r>
            <a:r>
              <a:rPr lang="fr-FR" altLang="zh-CN" sz="2800" b="1" dirty="0">
                <a:solidFill>
                  <a:srgbClr val="133984"/>
                </a:solidFill>
                <a:latin typeface="Cambria" panose="02040503050406030204" pitchFamily="18" charset="0"/>
              </a:rPr>
              <a:t>Operator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altLang="zh-CN" sz="2800" dirty="0" smtClean="0">
                <a:solidFill>
                  <a:srgbClr val="133984"/>
                </a:solidFill>
                <a:latin typeface="Cambria" panose="02040503050406030204" pitchFamily="18" charset="0"/>
              </a:rPr>
              <a:t>Encapsulation </a:t>
            </a:r>
            <a:endParaRPr lang="fr-FR" altLang="zh-CN" sz="2800" dirty="0">
              <a:solidFill>
                <a:srgbClr val="133984"/>
              </a:solidFill>
              <a:latin typeface="Cambria" panose="020405030504060302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altLang="zh-CN" sz="2800" dirty="0" smtClean="0">
                <a:solidFill>
                  <a:srgbClr val="133984"/>
                </a:solidFill>
                <a:latin typeface="Cambria" panose="02040503050406030204" pitchFamily="18" charset="0"/>
              </a:rPr>
              <a:t>Inheritance </a:t>
            </a:r>
            <a:endParaRPr lang="fr-FR" altLang="zh-CN" sz="2800" dirty="0">
              <a:solidFill>
                <a:srgbClr val="133984"/>
              </a:solidFill>
              <a:latin typeface="Cambria" panose="020405030504060302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altLang="zh-CN" sz="2800" dirty="0" smtClean="0">
                <a:solidFill>
                  <a:srgbClr val="133984"/>
                </a:solidFill>
                <a:latin typeface="Cambria" panose="02040503050406030204" pitchFamily="18" charset="0"/>
              </a:rPr>
              <a:t>Polymorphism</a:t>
            </a:r>
            <a:endParaRPr lang="zh-CN" altLang="en-US" sz="2800" dirty="0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40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Mutation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52800" y="1258669"/>
            <a:ext cx="29997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3600" b="1" dirty="0">
                <a:solidFill>
                  <a:srgbClr val="133984"/>
                </a:solidFill>
                <a:latin typeface="Cambria" panose="02040503050406030204" pitchFamily="18" charset="0"/>
              </a:rPr>
              <a:t>ABS operator</a:t>
            </a:r>
            <a:endParaRPr lang="zh-CN" altLang="en-US" sz="3600" b="1" dirty="0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346" y="2209800"/>
            <a:ext cx="4650654" cy="342679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28773"/>
            <a:ext cx="4648200" cy="344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4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Mutation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800" y="11430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3600" b="1" dirty="0">
                <a:solidFill>
                  <a:srgbClr val="133984"/>
                </a:solidFill>
                <a:latin typeface="Cambria" panose="02040503050406030204" pitchFamily="18" charset="0"/>
              </a:rPr>
              <a:t>AOR - Arithmetic Operator Replacement</a:t>
            </a:r>
            <a:endParaRPr lang="zh-CN" altLang="en-US" sz="3600" b="1" dirty="0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58" y="2209800"/>
            <a:ext cx="3990975" cy="3362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2286000"/>
            <a:ext cx="41624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4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Mutation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800" y="11430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3600" b="1" dirty="0">
                <a:solidFill>
                  <a:srgbClr val="133984"/>
                </a:solidFill>
                <a:latin typeface="Cambria" panose="02040503050406030204" pitchFamily="18" charset="0"/>
              </a:rPr>
              <a:t>ROR - Relational Operator Replacement</a:t>
            </a:r>
            <a:endParaRPr lang="zh-CN" altLang="en-US" sz="3600" b="1" dirty="0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97" y="2209800"/>
            <a:ext cx="4133850" cy="3543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968" y="2253199"/>
            <a:ext cx="45434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4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Mutation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38400" y="1066800"/>
            <a:ext cx="43094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3600" b="1" dirty="0">
                <a:solidFill>
                  <a:srgbClr val="133984"/>
                </a:solidFill>
                <a:latin typeface="Cambria" panose="02040503050406030204" pitchFamily="18" charset="0"/>
              </a:rPr>
              <a:t>Mutation operators</a:t>
            </a:r>
            <a:endParaRPr lang="zh-CN" altLang="en-US" sz="3600" b="1" dirty="0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1971675"/>
            <a:ext cx="3552825" cy="2905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981200"/>
            <a:ext cx="3533775" cy="2305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500" y="4067175"/>
            <a:ext cx="38481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8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Mutation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38400" y="1143000"/>
            <a:ext cx="43094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3600" b="1" dirty="0">
                <a:solidFill>
                  <a:srgbClr val="133984"/>
                </a:solidFill>
                <a:latin typeface="Cambria" panose="02040503050406030204" pitchFamily="18" charset="0"/>
              </a:rPr>
              <a:t>Mutation operators</a:t>
            </a:r>
            <a:endParaRPr lang="zh-CN" altLang="en-US" sz="3600" b="1" dirty="0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286000"/>
            <a:ext cx="4212139" cy="3200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2286000"/>
            <a:ext cx="423344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2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3" y="1091485"/>
            <a:ext cx="8940800" cy="5029200"/>
          </a:xfrm>
          <a:prstGeom prst="rect">
            <a:avLst/>
          </a:prstGeom>
        </p:spPr>
      </p:pic>
      <p:sp>
        <p:nvSpPr>
          <p:cNvPr id="7170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Rules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pic>
        <p:nvPicPr>
          <p:cNvPr id="7171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87998"/>
            <a:ext cx="1698402" cy="169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1676400"/>
            <a:ext cx="1628775" cy="1628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787998"/>
            <a:ext cx="1828800" cy="1828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534867"/>
            <a:ext cx="1809750" cy="1809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Mutation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38400" y="1143000"/>
            <a:ext cx="43094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3600" b="1" dirty="0">
                <a:solidFill>
                  <a:srgbClr val="133984"/>
                </a:solidFill>
                <a:latin typeface="Cambria" panose="02040503050406030204" pitchFamily="18" charset="0"/>
              </a:rPr>
              <a:t>Mutation operators</a:t>
            </a:r>
            <a:endParaRPr lang="zh-CN" altLang="en-US" sz="3600" b="1" dirty="0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43" y="2133600"/>
            <a:ext cx="4408714" cy="3429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171700"/>
            <a:ext cx="4510537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8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Mutation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38400" y="1143000"/>
            <a:ext cx="43094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3600" b="1" dirty="0">
                <a:solidFill>
                  <a:srgbClr val="133984"/>
                </a:solidFill>
                <a:latin typeface="Cambria" panose="02040503050406030204" pitchFamily="18" charset="0"/>
              </a:rPr>
              <a:t>Mutation operators</a:t>
            </a:r>
            <a:endParaRPr lang="zh-CN" altLang="en-US" sz="3600" b="1" dirty="0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2305050"/>
            <a:ext cx="4219575" cy="2114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286000"/>
            <a:ext cx="44577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5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Mutation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33600" y="1066800"/>
            <a:ext cx="50516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3600" b="1" dirty="0" smtClean="0">
                <a:solidFill>
                  <a:srgbClr val="133984"/>
                </a:solidFill>
                <a:latin typeface="Cambria" panose="02040503050406030204" pitchFamily="18" charset="0"/>
              </a:rPr>
              <a:t>OO Mutation </a:t>
            </a:r>
            <a:r>
              <a:rPr lang="fr-FR" altLang="zh-CN" sz="3600" b="1" dirty="0">
                <a:solidFill>
                  <a:srgbClr val="133984"/>
                </a:solidFill>
                <a:latin typeface="Cambria" panose="02040503050406030204" pitchFamily="18" charset="0"/>
              </a:rPr>
              <a:t>operators</a:t>
            </a:r>
            <a:endParaRPr lang="zh-CN" altLang="en-US" sz="3600" b="1" dirty="0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752600"/>
            <a:ext cx="8686800" cy="464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6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Mutation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43000" y="1182469"/>
            <a:ext cx="70894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3600" b="1" dirty="0" smtClean="0">
                <a:solidFill>
                  <a:srgbClr val="133984"/>
                </a:solidFill>
                <a:latin typeface="Cambria" panose="02040503050406030204" pitchFamily="18" charset="0"/>
              </a:rPr>
              <a:t>OO Interface mutation </a:t>
            </a:r>
            <a:r>
              <a:rPr lang="fr-FR" altLang="zh-CN" sz="3600" b="1" dirty="0">
                <a:solidFill>
                  <a:srgbClr val="133984"/>
                </a:solidFill>
                <a:latin typeface="Cambria" panose="02040503050406030204" pitchFamily="18" charset="0"/>
              </a:rPr>
              <a:t>operators</a:t>
            </a:r>
            <a:endParaRPr lang="zh-CN" altLang="en-US" sz="3600" b="1" dirty="0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1000" y="2057400"/>
            <a:ext cx="8458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133984"/>
                </a:solidFill>
                <a:latin typeface="Cambria" panose="02040503050406030204" pitchFamily="18" charset="0"/>
              </a:rPr>
              <a:t>Integration </a:t>
            </a:r>
            <a:r>
              <a:rPr lang="en-US" altLang="zh-CN" sz="2800" dirty="0">
                <a:solidFill>
                  <a:srgbClr val="133984"/>
                </a:solidFill>
                <a:latin typeface="Cambria" panose="02040503050406030204" pitchFamily="18" charset="0"/>
              </a:rPr>
              <a:t>testing </a:t>
            </a:r>
            <a:endParaRPr lang="en-US" altLang="zh-CN" sz="2800" dirty="0" smtClean="0">
              <a:solidFill>
                <a:srgbClr val="133984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133984"/>
                </a:solidFill>
                <a:latin typeface="Cambria" panose="02040503050406030204" pitchFamily="18" charset="0"/>
              </a:rPr>
              <a:t>Change </a:t>
            </a:r>
            <a:r>
              <a:rPr lang="en-US" altLang="zh-CN" sz="2800" dirty="0">
                <a:solidFill>
                  <a:srgbClr val="133984"/>
                </a:solidFill>
                <a:latin typeface="Cambria" panose="02040503050406030204" pitchFamily="18" charset="0"/>
              </a:rPr>
              <a:t>calling method by </a:t>
            </a:r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modifying the values </a:t>
            </a:r>
            <a:r>
              <a:rPr lang="en-US" altLang="zh-CN" sz="2800" dirty="0">
                <a:solidFill>
                  <a:srgbClr val="133984"/>
                </a:solidFill>
                <a:latin typeface="Cambria" panose="02040503050406030204" pitchFamily="18" charset="0"/>
              </a:rPr>
              <a:t>that are sent to a called method </a:t>
            </a:r>
            <a:endParaRPr lang="en-US" altLang="zh-CN" sz="2800" dirty="0" smtClean="0">
              <a:solidFill>
                <a:srgbClr val="133984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133984"/>
                </a:solidFill>
                <a:latin typeface="Cambria" panose="02040503050406030204" pitchFamily="18" charset="0"/>
              </a:rPr>
              <a:t>Change </a:t>
            </a:r>
            <a:r>
              <a:rPr lang="en-US" altLang="zh-CN" sz="2800" dirty="0">
                <a:solidFill>
                  <a:srgbClr val="133984"/>
                </a:solidFill>
                <a:latin typeface="Cambria" panose="02040503050406030204" pitchFamily="18" charset="0"/>
              </a:rPr>
              <a:t>a calling method by </a:t>
            </a:r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modifying the call </a:t>
            </a:r>
            <a:endParaRPr lang="en-US" altLang="zh-CN" sz="2800" dirty="0" smtClean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133984"/>
                </a:solidFill>
                <a:latin typeface="Cambria" panose="02040503050406030204" pitchFamily="18" charset="0"/>
              </a:rPr>
              <a:t>Change </a:t>
            </a:r>
            <a:r>
              <a:rPr lang="en-US" altLang="zh-CN" sz="2800" dirty="0">
                <a:solidFill>
                  <a:srgbClr val="133984"/>
                </a:solidFill>
                <a:latin typeface="Cambria" panose="02040503050406030204" pitchFamily="18" charset="0"/>
              </a:rPr>
              <a:t>a called method by </a:t>
            </a:r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modifying the values </a:t>
            </a:r>
            <a:r>
              <a:rPr lang="en-US" altLang="zh-CN" sz="2800" dirty="0">
                <a:solidFill>
                  <a:srgbClr val="133984"/>
                </a:solidFill>
                <a:latin typeface="Cambria" panose="02040503050406030204" pitchFamily="18" charset="0"/>
              </a:rPr>
              <a:t>that enter/leave the method </a:t>
            </a:r>
            <a:endParaRPr lang="en-US" altLang="zh-CN" sz="2800" dirty="0" smtClean="0">
              <a:solidFill>
                <a:srgbClr val="133984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133984"/>
                </a:solidFill>
                <a:latin typeface="Cambria" panose="02040503050406030204" pitchFamily="18" charset="0"/>
              </a:rPr>
              <a:t>Change </a:t>
            </a:r>
            <a:r>
              <a:rPr lang="en-US" altLang="zh-CN" sz="2800" dirty="0">
                <a:solidFill>
                  <a:srgbClr val="133984"/>
                </a:solidFill>
                <a:latin typeface="Cambria" panose="02040503050406030204" pitchFamily="18" charset="0"/>
              </a:rPr>
              <a:t>a called method by </a:t>
            </a:r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modifying statement</a:t>
            </a:r>
            <a:r>
              <a:rPr lang="en-US" altLang="zh-CN" sz="2800" dirty="0">
                <a:solidFill>
                  <a:srgbClr val="133984"/>
                </a:solidFill>
                <a:latin typeface="Cambria" panose="02040503050406030204" pitchFamily="18" charset="0"/>
              </a:rPr>
              <a:t>s that return from the method</a:t>
            </a:r>
            <a:endParaRPr lang="zh-CN" altLang="en-US" sz="2800" dirty="0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69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34082" y="152400"/>
            <a:ext cx="35859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3600" b="1" dirty="0">
                <a:solidFill>
                  <a:srgbClr val="133984"/>
                </a:solidFill>
                <a:latin typeface="Cambria" panose="02040503050406030204" pitchFamily="18" charset="0"/>
              </a:rPr>
              <a:t>Mutant creation</a:t>
            </a:r>
            <a:endParaRPr lang="zh-CN" altLang="en-US" sz="3600" b="1" dirty="0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066800"/>
            <a:ext cx="7108772" cy="5010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36" y="3571875"/>
            <a:ext cx="5124450" cy="3076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8100" y="1032456"/>
            <a:ext cx="52959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3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Mutant Score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7288168" cy="48976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379113"/>
            <a:ext cx="1238250" cy="1238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350" y="4963385"/>
            <a:ext cx="1238250" cy="1238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50" y="3134624"/>
            <a:ext cx="1219200" cy="12192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5800" y="475151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altLang="zh-CN" sz="2800" b="1" dirty="0">
                <a:solidFill>
                  <a:srgbClr val="FF0000"/>
                </a:solidFill>
                <a:latin typeface="Cambria" panose="02040503050406030204" pitchFamily="18" charset="0"/>
              </a:rPr>
              <a:t>Mutant score(TC1) </a:t>
            </a:r>
            <a:endParaRPr lang="fr-FR" altLang="zh-CN" sz="2800" b="1" dirty="0" smtClean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r>
              <a:rPr lang="fr-FR" altLang="zh-CN" sz="2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= </a:t>
            </a:r>
            <a:r>
              <a:rPr lang="fr-FR" altLang="zh-CN" sz="2800" b="1" dirty="0">
                <a:solidFill>
                  <a:srgbClr val="FF0000"/>
                </a:solidFill>
                <a:latin typeface="Cambria" panose="02040503050406030204" pitchFamily="18" charset="0"/>
              </a:rPr>
              <a:t>killed mutants/ N</a:t>
            </a:r>
            <a:endParaRPr lang="zh-CN" altLang="en-US" sz="28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78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Mutation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53804" y="1258669"/>
            <a:ext cx="46565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3600" b="1" dirty="0">
                <a:solidFill>
                  <a:srgbClr val="133984"/>
                </a:solidFill>
                <a:latin typeface="Cambria" panose="02040503050406030204" pitchFamily="18" charset="0"/>
              </a:rPr>
              <a:t>Live vs Dead mutants</a:t>
            </a:r>
            <a:endParaRPr lang="zh-CN" altLang="en-US" sz="3600" b="1" dirty="0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133600"/>
            <a:ext cx="2409825" cy="1590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648200"/>
            <a:ext cx="2238375" cy="14097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19400" y="2122944"/>
            <a:ext cx="6400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Live mutant </a:t>
            </a:r>
            <a:endParaRPr lang="en-US" altLang="zh-CN" sz="2800" dirty="0" smtClean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altLang="zh-CN" sz="28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 </a:t>
            </a: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need to investigate more </a:t>
            </a:r>
            <a:endParaRPr lang="en-US" altLang="zh-CN" sz="2800" dirty="0" smtClean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altLang="zh-CN" sz="28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more </a:t>
            </a: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test cases, more oracles </a:t>
            </a:r>
            <a:endParaRPr lang="en-US" altLang="zh-CN" sz="2800" dirty="0" smtClean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altLang="zh-CN" sz="28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is </a:t>
            </a: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the mutant killable? </a:t>
            </a:r>
            <a:endParaRPr lang="en-US" altLang="zh-CN" sz="2800" dirty="0" smtClean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r>
              <a:rPr lang="en-US" altLang="zh-CN" sz="28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     * </a:t>
            </a: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equivalent mutants </a:t>
            </a:r>
          </a:p>
          <a:p>
            <a:r>
              <a:rPr lang="en-US" altLang="zh-CN" sz="28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     * </a:t>
            </a: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mutant reachability and propagation</a:t>
            </a:r>
            <a:endParaRPr lang="zh-CN" altLang="en-US" sz="2800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19400" y="5039380"/>
            <a:ext cx="2900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Dead mutant </a:t>
            </a:r>
            <a:r>
              <a:rPr lang="fr-FR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- OK</a:t>
            </a:r>
            <a:endParaRPr lang="zh-CN" altLang="en-US" sz="2800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05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Mutation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38199"/>
            <a:ext cx="7924800" cy="59310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4076640" y="1371600"/>
              <a:ext cx="2146680" cy="327708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7280" y="1362240"/>
                <a:ext cx="2165400" cy="329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286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Mutation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49128" y="1258669"/>
            <a:ext cx="43088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3600" b="1" dirty="0" smtClean="0">
                <a:solidFill>
                  <a:srgbClr val="133984"/>
                </a:solidFill>
                <a:latin typeface="Cambria" panose="02040503050406030204" pitchFamily="18" charset="0"/>
              </a:rPr>
              <a:t>Equivalent </a:t>
            </a:r>
            <a:r>
              <a:rPr lang="fr-FR" altLang="zh-CN" sz="3600" b="1" dirty="0">
                <a:solidFill>
                  <a:srgbClr val="133984"/>
                </a:solidFill>
                <a:latin typeface="Cambria" panose="02040503050406030204" pitchFamily="18" charset="0"/>
              </a:rPr>
              <a:t>mutants</a:t>
            </a:r>
            <a:endParaRPr lang="zh-CN" altLang="en-US" sz="3600" b="1" dirty="0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3400" y="2286000"/>
            <a:ext cx="809651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Mutation </a:t>
            </a: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= syntactic change </a:t>
            </a:r>
            <a:endParaRPr lang="en-US" altLang="zh-CN" sz="2800" dirty="0" smtClean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The </a:t>
            </a: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change might leave the semantics </a:t>
            </a:r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unchanged </a:t>
            </a:r>
            <a:endParaRPr lang="en-US" altLang="zh-CN" sz="2800" dirty="0" smtClean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Equivalent </a:t>
            </a: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mutants are </a:t>
            </a:r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hard to detect </a:t>
            </a: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(undecidable problem) </a:t>
            </a:r>
            <a:endParaRPr lang="en-US" altLang="zh-CN" sz="2800" dirty="0" smtClean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Might </a:t>
            </a: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be reached, but no infection </a:t>
            </a:r>
            <a:endParaRPr lang="en-US" altLang="zh-CN" sz="2800" dirty="0" smtClean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Might </a:t>
            </a: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infect, but no propagation </a:t>
            </a:r>
            <a:endParaRPr lang="zh-CN" altLang="en-US" sz="2800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65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Mutation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24000" y="1258669"/>
            <a:ext cx="65169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3600" b="1" dirty="0" smtClean="0">
                <a:solidFill>
                  <a:srgbClr val="133984"/>
                </a:solidFill>
                <a:latin typeface="Cambria" panose="02040503050406030204" pitchFamily="18" charset="0"/>
              </a:rPr>
              <a:t>Example </a:t>
            </a:r>
            <a:r>
              <a:rPr lang="fr-FR" altLang="zh-CN" sz="3600" b="1" dirty="0">
                <a:solidFill>
                  <a:srgbClr val="133984"/>
                </a:solidFill>
                <a:latin typeface="Cambria" panose="02040503050406030204" pitchFamily="18" charset="0"/>
              </a:rPr>
              <a:t>of equivalent mutant</a:t>
            </a:r>
            <a:endParaRPr lang="zh-CN" altLang="en-US" sz="3600" b="1" dirty="0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09" y="2305050"/>
            <a:ext cx="4351391" cy="2876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505" y="2305050"/>
            <a:ext cx="4486095" cy="288131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96375" y="5350817"/>
            <a:ext cx="15295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2800" b="1" dirty="0">
                <a:solidFill>
                  <a:srgbClr val="FF0000"/>
                </a:solidFill>
                <a:latin typeface="Cambria" panose="02040503050406030204" pitchFamily="18" charset="0"/>
              </a:rPr>
              <a:t>Original</a:t>
            </a:r>
            <a:endParaRPr lang="zh-CN" altLang="en-US" sz="28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5350817"/>
            <a:ext cx="1375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2800" b="1" dirty="0">
                <a:solidFill>
                  <a:srgbClr val="FF0000"/>
                </a:solidFill>
                <a:latin typeface="Cambria" panose="02040503050406030204" pitchFamily="18" charset="0"/>
              </a:rPr>
              <a:t>Mutant</a:t>
            </a:r>
            <a:endParaRPr lang="zh-CN" altLang="en-US" sz="28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09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6"/>
          <p:cNvSpPr>
            <a:spLocks noGrp="1" noChangeArrowheads="1"/>
          </p:cNvSpPr>
          <p:nvPr>
            <p:ph type="title"/>
          </p:nvPr>
        </p:nvSpPr>
        <p:spPr>
          <a:xfrm>
            <a:off x="1447800" y="122267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Cambria" panose="02040503050406030204" pitchFamily="18" charset="0"/>
              </a:rPr>
              <a:t>Rules</a:t>
            </a:r>
            <a:endParaRPr lang="zh-CN" altLang="zh-CN" dirty="0" smtClean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207090791"/>
              </p:ext>
            </p:extLst>
          </p:nvPr>
        </p:nvGraphicFramePr>
        <p:xfrm>
          <a:off x="3200400" y="1447800"/>
          <a:ext cx="6019800" cy="416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矩形 7"/>
          <p:cNvSpPr/>
          <p:nvPr/>
        </p:nvSpPr>
        <p:spPr>
          <a:xfrm>
            <a:off x="457200" y="2667000"/>
            <a:ext cx="381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smtClean="0">
                <a:solidFill>
                  <a:srgbClr val="FFC000"/>
                </a:solidFill>
                <a:latin typeface="Cambria" panose="02040503050406030204" pitchFamily="18" charset="0"/>
              </a:rPr>
              <a:t>Project</a:t>
            </a:r>
            <a:r>
              <a:rPr lang="zh-CN" altLang="en-US" dirty="0" smtClean="0">
                <a:solidFill>
                  <a:srgbClr val="132584"/>
                </a:solidFill>
                <a:latin typeface="Cambria" panose="02040503050406030204" pitchFamily="18" charset="0"/>
              </a:rPr>
              <a:t>        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		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Cambria" panose="02040503050406030204" pitchFamily="18" charset="0"/>
              </a:rPr>
              <a:t>%</a:t>
            </a:r>
          </a:p>
          <a:p>
            <a:pPr algn="just"/>
            <a:r>
              <a:rPr lang="zh-CN" altLang="en-US" dirty="0" smtClean="0">
                <a:solidFill>
                  <a:srgbClr val="00B0F0"/>
                </a:solidFill>
                <a:latin typeface="Cambria" panose="02040503050406030204" pitchFamily="18" charset="0"/>
              </a:rPr>
              <a:t>Assignments</a:t>
            </a:r>
            <a:r>
              <a:rPr lang="zh-CN" altLang="en-US" dirty="0" smtClean="0">
                <a:solidFill>
                  <a:srgbClr val="132584"/>
                </a:solidFill>
                <a:latin typeface="Cambria" panose="02040503050406030204" pitchFamily="18" charset="0"/>
              </a:rPr>
              <a:t>      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0%</a:t>
            </a:r>
            <a:endParaRPr lang="en-US" altLang="zh-CN" dirty="0" smtClean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algn="just"/>
            <a:r>
              <a:rPr lang="en-US" altLang="zh-CN" dirty="0" smtClean="0">
                <a:solidFill>
                  <a:srgbClr val="00B050"/>
                </a:solidFill>
                <a:latin typeface="Cambria" panose="02040503050406030204" pitchFamily="18" charset="0"/>
              </a:rPr>
              <a:t>Final Exam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 		40%</a:t>
            </a:r>
            <a:endParaRPr lang="zh-CN" altLang="en-US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7" grpId="1">
        <p:bldAsOne/>
      </p:bldGraphic>
      <p:bldP spid="8" grpId="0"/>
      <p:bldP spid="8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Mutation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57952" y="1447800"/>
            <a:ext cx="5333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3600" b="1" dirty="0" smtClean="0">
                <a:solidFill>
                  <a:srgbClr val="133984"/>
                </a:solidFill>
                <a:latin typeface="Cambria" panose="02040503050406030204" pitchFamily="18" charset="0"/>
              </a:rPr>
              <a:t>Mutant Scores (Revised)</a:t>
            </a:r>
            <a:endParaRPr lang="zh-CN" altLang="en-US" sz="3600" b="1" dirty="0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3400" y="2475131"/>
            <a:ext cx="7772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altLang="zh-CN" sz="32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Equivalent </a:t>
            </a:r>
            <a:r>
              <a:rPr lang="fr-FR" altLang="zh-CN" sz="3200" dirty="0">
                <a:solidFill>
                  <a:srgbClr val="132584"/>
                </a:solidFill>
                <a:latin typeface="Cambria" panose="02040503050406030204" pitchFamily="18" charset="0"/>
              </a:rPr>
              <a:t>mutants are </a:t>
            </a:r>
            <a:r>
              <a:rPr lang="fr-FR" altLang="zh-CN" sz="32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altLang="zh-CN" sz="32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Mutant </a:t>
            </a:r>
            <a:r>
              <a:rPr lang="fr-FR" altLang="zh-CN" sz="3200" dirty="0">
                <a:solidFill>
                  <a:srgbClr val="132584"/>
                </a:solidFill>
                <a:latin typeface="Cambria" panose="02040503050406030204" pitchFamily="18" charset="0"/>
              </a:rPr>
              <a:t>score(TC1) = </a:t>
            </a:r>
            <a:r>
              <a:rPr lang="fr-FR" altLang="zh-CN" sz="32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killed </a:t>
            </a:r>
            <a:r>
              <a:rPr lang="fr-FR" altLang="zh-CN" sz="3200" dirty="0">
                <a:solidFill>
                  <a:srgbClr val="132584"/>
                </a:solidFill>
                <a:latin typeface="Cambria" panose="02040503050406030204" pitchFamily="18" charset="0"/>
              </a:rPr>
              <a:t>mutants/ (N </a:t>
            </a:r>
            <a:r>
              <a:rPr lang="fr-FR" altLang="zh-CN" sz="32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-number </a:t>
            </a:r>
            <a:r>
              <a:rPr lang="fr-FR" altLang="zh-CN" sz="3200" dirty="0">
                <a:solidFill>
                  <a:srgbClr val="132584"/>
                </a:solidFill>
                <a:latin typeface="Cambria" panose="02040503050406030204" pitchFamily="18" charset="0"/>
              </a:rPr>
              <a:t>of equivalent mutants)</a:t>
            </a:r>
            <a:endParaRPr lang="zh-CN" altLang="en-US" sz="3200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70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34082" y="152400"/>
            <a:ext cx="35859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3600" b="1" dirty="0">
                <a:solidFill>
                  <a:srgbClr val="133984"/>
                </a:solidFill>
                <a:latin typeface="Cambria" panose="02040503050406030204" pitchFamily="18" charset="0"/>
              </a:rPr>
              <a:t>Mutant creation</a:t>
            </a:r>
            <a:endParaRPr lang="zh-CN" altLang="en-US" sz="3600" b="1" dirty="0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066800"/>
            <a:ext cx="7108772" cy="5010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36" y="3571875"/>
            <a:ext cx="5124450" cy="3076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3053" y="789072"/>
            <a:ext cx="4588547" cy="225519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3053" y="2590800"/>
            <a:ext cx="4598834" cy="22717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3754" y="4470714"/>
            <a:ext cx="4557846" cy="22348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墨迹 4"/>
              <p14:cNvContentPartPr/>
              <p14:nvPr/>
            </p14:nvContentPartPr>
            <p14:xfrm>
              <a:off x="5269320" y="1438560"/>
              <a:ext cx="1164240" cy="433908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61760" y="1426320"/>
                <a:ext cx="1183680" cy="436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493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Mutation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2590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ctr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400" dirty="0" smtClean="0">
                <a:latin typeface="Cambria" panose="02040503050406030204" pitchFamily="18" charset="0"/>
              </a:rPr>
              <a:t>Topics in Testing Software</a:t>
            </a:r>
          </a:p>
          <a:p>
            <a:r>
              <a:rPr lang="en-US" altLang="zh-CN" sz="36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Performance of Mutation Testing</a:t>
            </a:r>
            <a:endParaRPr lang="en-US" altLang="zh-CN" sz="36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97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Performance of Mutation Testing</a:t>
            </a:r>
            <a:endParaRPr lang="zh-CN" altLang="zh-CN" sz="2000" dirty="0" smtClean="0">
              <a:latin typeface="Cambria" panose="020405030504060302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5800" y="2209800"/>
            <a:ext cx="8077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zh-CN" sz="2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Many </a:t>
            </a:r>
            <a:r>
              <a:rPr lang="fr-FR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mutation </a:t>
            </a:r>
            <a:r>
              <a:rPr lang="fr-FR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operators </a:t>
            </a:r>
            <a:r>
              <a:rPr lang="fr-FR" altLang="zh-CN" sz="28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solidFill>
                  <a:srgbClr val="132584"/>
                </a:solidFill>
                <a:latin typeface="Cambria" panose="02040503050406030204" pitchFamily="18" charset="0"/>
              </a:rPr>
              <a:t>Proteum</a:t>
            </a:r>
            <a:r>
              <a:rPr lang="en-US" altLang="zh-CN" sz="28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- 103 Mutation Operators for </a:t>
            </a:r>
            <a:r>
              <a:rPr lang="en-US" altLang="zh-CN" sz="28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solidFill>
                  <a:srgbClr val="132584"/>
                </a:solidFill>
                <a:latin typeface="Cambria" panose="02040503050406030204" pitchFamily="18" charset="0"/>
              </a:rPr>
              <a:t>MuJava</a:t>
            </a:r>
            <a:r>
              <a:rPr lang="en-US" altLang="zh-CN" sz="28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- Adds 24 Class level Mutation </a:t>
            </a:r>
            <a:r>
              <a:rPr lang="en-US" altLang="zh-CN" sz="28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Operators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Each </a:t>
            </a: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mutation operator results in </a:t>
            </a:r>
            <a:r>
              <a:rPr lang="en-US" altLang="zh-CN" sz="2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many mutants</a:t>
            </a: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, depending on program under </a:t>
            </a:r>
            <a:r>
              <a:rPr lang="en-US" altLang="zh-CN" sz="28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Each </a:t>
            </a: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mutant needs to be </a:t>
            </a:r>
            <a:r>
              <a:rPr lang="en-US" altLang="zh-CN" sz="28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compiled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Each </a:t>
            </a: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test case needs to be executed </a:t>
            </a:r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against every </a:t>
            </a:r>
            <a:r>
              <a:rPr lang="en-US" altLang="zh-CN" sz="2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mutant</a:t>
            </a:r>
            <a:endParaRPr lang="en-US" altLang="zh-CN" sz="28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73747" y="1371600"/>
            <a:ext cx="5746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3200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Mutation Testing is Expensive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1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Performance of Mutation Testing</a:t>
            </a:r>
            <a:endParaRPr lang="zh-CN" altLang="zh-CN" sz="2000" dirty="0" smtClean="0">
              <a:latin typeface="Cambria" panose="020405030504060302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7997" y="5181600"/>
            <a:ext cx="807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zh-CN" sz="28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Only </a:t>
            </a:r>
            <a:r>
              <a:rPr lang="fr-FR" altLang="zh-CN" sz="2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one</a:t>
            </a:r>
            <a:r>
              <a:rPr lang="fr-FR" altLang="zh-CN" sz="28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 condition &gt; </a:t>
            </a:r>
            <a:r>
              <a:rPr lang="fr-FR" altLang="zh-CN" sz="2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42 mutants</a:t>
            </a:r>
          </a:p>
        </p:txBody>
      </p:sp>
      <p:sp>
        <p:nvSpPr>
          <p:cNvPr id="3" name="矩形 2"/>
          <p:cNvSpPr/>
          <p:nvPr/>
        </p:nvSpPr>
        <p:spPr>
          <a:xfrm>
            <a:off x="302667" y="1219200"/>
            <a:ext cx="18974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3200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Example 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42" y="1752600"/>
            <a:ext cx="4619116" cy="34495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958" y="1828800"/>
            <a:ext cx="4167442" cy="31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0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Performance of Mutation Testing</a:t>
            </a:r>
            <a:endParaRPr lang="zh-CN" altLang="zh-CN" sz="2000" dirty="0" smtClean="0">
              <a:latin typeface="Cambria" panose="020405030504060302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6866" y="1167825"/>
            <a:ext cx="46950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3200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Improving Performance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905000"/>
            <a:ext cx="7924800" cy="405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5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Performance of Mutation Testing</a:t>
            </a:r>
            <a:endParaRPr lang="zh-CN" altLang="zh-CN" sz="2000" dirty="0" smtClean="0">
              <a:latin typeface="Cambria" panose="020405030504060302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2400" y="2360265"/>
            <a:ext cx="4343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If </a:t>
            </a: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test cases don’t execute the changed code, </a:t>
            </a:r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no way to </a:t>
            </a:r>
            <a:r>
              <a:rPr lang="en-US" altLang="zh-CN" sz="2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kill </a:t>
            </a:r>
            <a:r>
              <a:rPr lang="fr-FR" altLang="zh-CN" sz="2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it</a:t>
            </a:r>
            <a:endParaRPr lang="fr-FR" altLang="zh-CN" sz="2800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Select </a:t>
            </a:r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only</a:t>
            </a: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 test cases that </a:t>
            </a:r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cover</a:t>
            </a: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 the changed code.</a:t>
            </a:r>
          </a:p>
        </p:txBody>
      </p:sp>
      <p:sp>
        <p:nvSpPr>
          <p:cNvPr id="3" name="矩形 2"/>
          <p:cNvSpPr/>
          <p:nvPr/>
        </p:nvSpPr>
        <p:spPr>
          <a:xfrm>
            <a:off x="2201774" y="1219200"/>
            <a:ext cx="51896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3200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Using coverage infomation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885" y="2216586"/>
            <a:ext cx="4727715" cy="357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8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Performance of Mutation Testing</a:t>
            </a:r>
            <a:endParaRPr lang="zh-CN" altLang="zh-CN" sz="2000" dirty="0" smtClean="0">
              <a:latin typeface="Cambria" panose="020405030504060302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600" y="1828800"/>
            <a:ext cx="8610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Strong </a:t>
            </a:r>
            <a:r>
              <a:rPr lang="en-US" altLang="zh-CN" sz="2800" b="1" dirty="0">
                <a:solidFill>
                  <a:srgbClr val="132584"/>
                </a:solidFill>
                <a:latin typeface="Cambria" panose="02040503050406030204" pitchFamily="18" charset="0"/>
              </a:rPr>
              <a:t>mutation</a:t>
            </a: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: injected states are propagated to </a:t>
            </a:r>
            <a:r>
              <a:rPr lang="en-US" altLang="zh-CN" sz="28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some </a:t>
            </a:r>
            <a:r>
              <a:rPr lang="fr-FR" altLang="zh-CN" sz="28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observable behaviors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Requires </a:t>
            </a:r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full execution </a:t>
            </a: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of the </a:t>
            </a:r>
            <a:r>
              <a:rPr lang="en-US" altLang="zh-CN" sz="28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mutants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b="1" dirty="0" smtClean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Weak mutation</a:t>
            </a:r>
            <a:r>
              <a:rPr lang="en-US" altLang="zh-CN" sz="28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: check only if program state is injected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Inspect </a:t>
            </a: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the internal state of the system right at </a:t>
            </a:r>
            <a:r>
              <a:rPr lang="en-US" altLang="zh-CN" sz="28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the subsequence </a:t>
            </a: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statement from the changed </a:t>
            </a:r>
            <a:r>
              <a:rPr lang="en-US" altLang="zh-CN" sz="28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No </a:t>
            </a:r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need </a:t>
            </a: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to fully executed the whole </a:t>
            </a:r>
            <a:r>
              <a:rPr lang="en-US" altLang="zh-CN" sz="28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mutant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132584"/>
                </a:solidFill>
                <a:latin typeface="Cambria" panose="02040503050406030204" pitchFamily="18" charset="0"/>
              </a:rPr>
              <a:t>Reported </a:t>
            </a: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to </a:t>
            </a:r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save 50% </a:t>
            </a: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execution time</a:t>
            </a:r>
          </a:p>
        </p:txBody>
      </p:sp>
      <p:sp>
        <p:nvSpPr>
          <p:cNvPr id="3" name="矩形 2"/>
          <p:cNvSpPr/>
          <p:nvPr/>
        </p:nvSpPr>
        <p:spPr>
          <a:xfrm>
            <a:off x="2667000" y="1167825"/>
            <a:ext cx="41645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3200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Using weak mutation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19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</a:rPr>
              <a:t>Performance of Mutation Testing</a:t>
            </a:r>
            <a:endParaRPr lang="zh-CN" altLang="zh-CN" sz="2000" dirty="0" smtClean="0">
              <a:latin typeface="Cambria" panose="020405030504060302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67000" y="1227786"/>
            <a:ext cx="41645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3200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Using weak mutation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973547"/>
            <a:ext cx="8077200" cy="43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6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latin typeface="Cambria" panose="02040503050406030204" pitchFamily="18" charset="0"/>
              </a:rPr>
              <a:t>Finite automata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2590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ctr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400" dirty="0" smtClean="0">
                <a:latin typeface="Cambria" panose="02040503050406030204" pitchFamily="18" charset="0"/>
              </a:rPr>
              <a:t>Topics in Testing Software</a:t>
            </a:r>
          </a:p>
          <a:p>
            <a:r>
              <a:rPr lang="en-US" altLang="zh-CN" sz="4400" dirty="0">
                <a:solidFill>
                  <a:srgbClr val="FF0000"/>
                </a:solidFill>
                <a:latin typeface="Cambria" panose="02040503050406030204" pitchFamily="18" charset="0"/>
              </a:rPr>
              <a:t>Finite automata</a:t>
            </a:r>
            <a:endParaRPr lang="en-US" altLang="zh-CN" sz="44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81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How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6822" y="1905000"/>
            <a:ext cx="81579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1:            The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basic concepts and theories of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2-3:        Principles of Testing</a:t>
            </a:r>
            <a:endParaRPr lang="en-US" altLang="zh-CN" dirty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4-5:        Test Cases &amp; Black Box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6-7:       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White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Box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8:	Usability Testing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Week 9:	Mutation Testing 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Week 10:	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Finite Automata &amp; </a:t>
            </a:r>
            <a:r>
              <a:rPr lang="en-US" altLang="zh-CN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BNF</a:t>
            </a:r>
            <a:endParaRPr lang="en-US" altLang="zh-CN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endParaRPr lang="en-US" altLang="zh-CN" dirty="0" smtClean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95800" y="1229380"/>
            <a:ext cx="2933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16 Weeks Plan</a:t>
            </a:r>
            <a:endParaRPr lang="zh-CN" altLang="en-US" sz="28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97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מציין מיקום של מספר שקופית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1400" dirty="0" smtClean="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69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4533"/>
            <a:ext cx="7688262" cy="1194668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Cambria" panose="02040503050406030204" pitchFamily="18" charset="0"/>
              </a:rPr>
              <a:t>Finite automata              </a:t>
            </a:r>
            <a:br>
              <a:rPr lang="en-US" altLang="en-US" dirty="0" smtClean="0">
                <a:latin typeface="Cambria" panose="02040503050406030204" pitchFamily="18" charset="0"/>
              </a:rPr>
            </a:br>
            <a:r>
              <a:rPr lang="en-US" altLang="en-US" dirty="0" smtClean="0">
                <a:latin typeface="Cambria" panose="02040503050406030204" pitchFamily="18" charset="0"/>
              </a:rPr>
              <a:t>(</a:t>
            </a:r>
            <a:r>
              <a:rPr lang="en-US" altLang="en-US" i="1" dirty="0" smtClean="0">
                <a:latin typeface="Cambria" panose="02040503050406030204" pitchFamily="18" charset="0"/>
              </a:rPr>
              <a:t>Mealy</a:t>
            </a:r>
            <a:r>
              <a:rPr lang="en-US" altLang="en-US" dirty="0" smtClean="0">
                <a:latin typeface="Cambria" panose="02040503050406030204" pitchFamily="18" charset="0"/>
              </a:rPr>
              <a:t> machines)</a:t>
            </a:r>
            <a:endParaRPr lang="en-US" altLang="he-IL" dirty="0" smtClean="0">
              <a:latin typeface="Cambria" panose="02040503050406030204" pitchFamily="18" charset="0"/>
            </a:endParaRPr>
          </a:p>
        </p:txBody>
      </p:sp>
      <p:sp>
        <p:nvSpPr>
          <p:cNvPr id="69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8317" y="1371600"/>
            <a:ext cx="8382000" cy="47529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2800" i="1" dirty="0" smtClean="0">
                <a:latin typeface="Cambria" panose="02040503050406030204" pitchFamily="18" charset="0"/>
              </a:rPr>
              <a:t>S</a:t>
            </a:r>
            <a:r>
              <a:rPr lang="en-US" altLang="he-IL" sz="2800" dirty="0" smtClean="0">
                <a:latin typeface="Cambria" panose="02040503050406030204" pitchFamily="18" charset="0"/>
              </a:rPr>
              <a:t> </a:t>
            </a:r>
            <a:r>
              <a:rPr lang="en-US" altLang="he-IL" sz="2800" i="1" dirty="0" smtClean="0">
                <a:latin typeface="Cambria" panose="02040503050406030204" pitchFamily="18" charset="0"/>
              </a:rPr>
              <a:t>-</a:t>
            </a:r>
            <a:r>
              <a:rPr lang="en-US" altLang="he-IL" sz="2800" dirty="0" smtClean="0">
                <a:latin typeface="Cambria" panose="02040503050406030204" pitchFamily="18" charset="0"/>
              </a:rPr>
              <a:t> finite set of states.   </a:t>
            </a:r>
            <a:r>
              <a:rPr lang="en-US" altLang="he-IL" sz="2800" dirty="0" smtClean="0">
                <a:solidFill>
                  <a:srgbClr val="33CC33"/>
                </a:solidFill>
                <a:latin typeface="Cambria" panose="02040503050406030204" pitchFamily="18" charset="0"/>
              </a:rPr>
              <a:t>(size n)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Symbol" panose="05050102010706020507" pitchFamily="18" charset="2"/>
              <a:buNone/>
            </a:pPr>
            <a:r>
              <a:rPr lang="en-US" altLang="he-IL" sz="2800" dirty="0" smtClean="0">
                <a:latin typeface="Cambria" panose="02040503050406030204" pitchFamily="18" charset="0"/>
              </a:rPr>
              <a:t>S -</a:t>
            </a:r>
            <a:r>
              <a:rPr lang="en-GB" altLang="he-IL" sz="2800" dirty="0" smtClean="0">
                <a:latin typeface="Cambria" panose="02040503050406030204" pitchFamily="18" charset="0"/>
              </a:rPr>
              <a:t> </a:t>
            </a:r>
            <a:r>
              <a:rPr lang="en-US" altLang="he-IL" sz="2800" dirty="0" smtClean="0">
                <a:latin typeface="Cambria" panose="02040503050406030204" pitchFamily="18" charset="0"/>
              </a:rPr>
              <a:t>s</a:t>
            </a:r>
            <a:r>
              <a:rPr lang="en-GB" altLang="he-IL" sz="2800" dirty="0" smtClean="0">
                <a:latin typeface="Cambria" panose="02040503050406030204" pitchFamily="18" charset="0"/>
              </a:rPr>
              <a:t>et of inputs.           </a:t>
            </a:r>
            <a:r>
              <a:rPr lang="en-GB" altLang="he-IL" sz="2800" dirty="0" smtClean="0">
                <a:solidFill>
                  <a:srgbClr val="33CC33"/>
                </a:solidFill>
                <a:latin typeface="Cambria" panose="02040503050406030204" pitchFamily="18" charset="0"/>
              </a:rPr>
              <a:t>(size d)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Symbol" panose="05050102010706020507" pitchFamily="18" charset="2"/>
              <a:buNone/>
            </a:pPr>
            <a:r>
              <a:rPr lang="en-US" altLang="he-IL" sz="2800" i="1" dirty="0" smtClean="0">
                <a:latin typeface="Cambria" panose="02040503050406030204" pitchFamily="18" charset="0"/>
              </a:rPr>
              <a:t>O</a:t>
            </a:r>
            <a:r>
              <a:rPr lang="en-GB" altLang="he-IL" sz="2800" i="1" dirty="0" smtClean="0">
                <a:latin typeface="Cambria" panose="02040503050406030204" pitchFamily="18" charset="0"/>
              </a:rPr>
              <a:t> - </a:t>
            </a:r>
            <a:r>
              <a:rPr lang="en-GB" altLang="he-IL" sz="2800" dirty="0" smtClean="0">
                <a:latin typeface="Cambria" panose="02040503050406030204" pitchFamily="18" charset="0"/>
              </a:rPr>
              <a:t>set of output</a:t>
            </a:r>
            <a:r>
              <a:rPr lang="en-US" altLang="he-IL" sz="2800" dirty="0" smtClean="0">
                <a:latin typeface="Cambria" panose="02040503050406030204" pitchFamily="18" charset="0"/>
              </a:rPr>
              <a:t>s,</a:t>
            </a:r>
            <a:r>
              <a:rPr lang="en-GB" altLang="he-IL" sz="2800" dirty="0" smtClean="0">
                <a:latin typeface="Cambria" panose="02040503050406030204" pitchFamily="18" charset="0"/>
              </a:rPr>
              <a:t> for each transition</a:t>
            </a:r>
            <a:r>
              <a:rPr lang="en-GB" altLang="he-IL" sz="2800" dirty="0" smtClean="0"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Symbol" panose="05050102010706020507" pitchFamily="18" charset="2"/>
              <a:buNone/>
            </a:pPr>
            <a:endParaRPr lang="en-US" altLang="he-IL" sz="28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2800" dirty="0" smtClean="0">
                <a:latin typeface="Cambria" panose="02040503050406030204" pitchFamily="18" charset="0"/>
              </a:rPr>
              <a:t>(</a:t>
            </a:r>
            <a:r>
              <a:rPr lang="en-US" altLang="he-IL" sz="2800" i="1" dirty="0" err="1" smtClean="0">
                <a:latin typeface="Cambria" panose="02040503050406030204" pitchFamily="18" charset="0"/>
              </a:rPr>
              <a:t>s</a:t>
            </a:r>
            <a:r>
              <a:rPr lang="en-US" altLang="he-IL" sz="2800" baseline="-25000" dirty="0" err="1" smtClean="0">
                <a:latin typeface="Cambria" panose="02040503050406030204" pitchFamily="18" charset="0"/>
              </a:rPr>
              <a:t>0</a:t>
            </a:r>
            <a:r>
              <a:rPr lang="en-US" altLang="he-IL" sz="2800" dirty="0" smtClean="0">
                <a:latin typeface="Cambria" panose="02040503050406030204" pitchFamily="18" charset="0"/>
              </a:rPr>
              <a:t> </a:t>
            </a:r>
            <a:r>
              <a:rPr lang="en-US" altLang="he-IL" sz="2400" dirty="0" smtClean="0">
                <a:latin typeface="Cambria" panose="02040503050406030204" pitchFamily="18" charset="0"/>
                <a:sym typeface="Symbol" panose="05050102010706020507" pitchFamily="18" charset="2"/>
              </a:rPr>
              <a:t></a:t>
            </a:r>
            <a:r>
              <a:rPr lang="en-US" altLang="he-IL" sz="2800" dirty="0" smtClean="0">
                <a:latin typeface="Cambria" panose="02040503050406030204" pitchFamily="18" charset="0"/>
              </a:rPr>
              <a:t> </a:t>
            </a:r>
            <a:r>
              <a:rPr lang="en-US" altLang="he-IL" sz="2800" i="1" dirty="0" smtClean="0">
                <a:latin typeface="Cambria" panose="02040503050406030204" pitchFamily="18" charset="0"/>
              </a:rPr>
              <a:t>S</a:t>
            </a:r>
            <a:r>
              <a:rPr lang="en-US" altLang="he-IL" sz="2800" dirty="0" smtClean="0">
                <a:latin typeface="Cambria" panose="02040503050406030204" pitchFamily="18" charset="0"/>
              </a:rPr>
              <a:t> - initial state).      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Symbol" panose="05050102010706020507" pitchFamily="18" charset="2"/>
              <a:buNone/>
            </a:pPr>
            <a:r>
              <a:rPr lang="el-GR" altLang="he-IL" sz="2800" dirty="0" smtClean="0">
                <a:latin typeface="Cambria" panose="02040503050406030204" pitchFamily="18" charset="0"/>
              </a:rPr>
              <a:t>δ</a:t>
            </a:r>
            <a:r>
              <a:rPr lang="en-US" altLang="he-IL" sz="2400" dirty="0" smtClean="0">
                <a:latin typeface="Cambria" panose="02040503050406030204" pitchFamily="18" charset="0"/>
                <a:sym typeface="Symbol" panose="05050102010706020507" pitchFamily="18" charset="2"/>
              </a:rPr>
              <a:t> </a:t>
            </a:r>
            <a:r>
              <a:rPr lang="en-US" altLang="he-IL" sz="2800" dirty="0" smtClean="0">
                <a:latin typeface="Cambria" panose="02040503050406030204" pitchFamily="18" charset="0"/>
              </a:rPr>
              <a:t> </a:t>
            </a:r>
            <a:r>
              <a:rPr lang="en-US" altLang="he-IL" sz="2800" i="1" dirty="0" smtClean="0">
                <a:latin typeface="Cambria" panose="02040503050406030204" pitchFamily="18" charset="0"/>
                <a:sym typeface="Symbol" panose="05050102010706020507" pitchFamily="18" charset="2"/>
              </a:rPr>
              <a:t>S</a:t>
            </a:r>
            <a:r>
              <a:rPr lang="en-US" altLang="he-IL" sz="2400" dirty="0" smtClean="0">
                <a:latin typeface="Cambria" panose="02040503050406030204" pitchFamily="18" charset="0"/>
                <a:sym typeface="Symbol" panose="05050102010706020507" pitchFamily="18" charset="2"/>
              </a:rPr>
              <a:t>  </a:t>
            </a:r>
            <a:r>
              <a:rPr lang="en-US" altLang="he-IL" sz="2800" dirty="0" smtClean="0">
                <a:latin typeface="Cambria" panose="02040503050406030204" pitchFamily="18" charset="0"/>
              </a:rPr>
              <a:t>S </a:t>
            </a:r>
            <a:r>
              <a:rPr lang="en-US" altLang="he-IL" sz="2800" dirty="0" smtClean="0">
                <a:latin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altLang="he-IL" sz="2800" dirty="0" smtClean="0">
                <a:latin typeface="Cambria" panose="02040503050406030204" pitchFamily="18" charset="0"/>
              </a:rPr>
              <a:t> </a:t>
            </a:r>
            <a:r>
              <a:rPr lang="en-US" altLang="he-IL" sz="2800" i="1" dirty="0" smtClean="0">
                <a:latin typeface="Cambria" panose="02040503050406030204" pitchFamily="18" charset="0"/>
              </a:rPr>
              <a:t>S</a:t>
            </a:r>
            <a:r>
              <a:rPr lang="en-US" altLang="he-IL" sz="2800" dirty="0" smtClean="0">
                <a:latin typeface="Cambria" panose="02040503050406030204" pitchFamily="18" charset="0"/>
              </a:rPr>
              <a:t> - transition relation </a:t>
            </a:r>
            <a:r>
              <a:rPr lang="en-US" altLang="he-IL" sz="2400" dirty="0" smtClean="0">
                <a:latin typeface="Cambria" panose="02040503050406030204" pitchFamily="18" charset="0"/>
              </a:rPr>
              <a:t>(deterministic but sometimes not defined for each input per each state)</a:t>
            </a:r>
            <a:r>
              <a:rPr lang="en-US" altLang="he-IL" sz="2800" dirty="0" smtClean="0"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Symbol" panose="05050102010706020507" pitchFamily="18" charset="2"/>
              <a:buNone/>
            </a:pPr>
            <a:r>
              <a:rPr lang="el-GR" altLang="he-IL" sz="2800" dirty="0" smtClean="0">
                <a:latin typeface="Cambria" panose="02040503050406030204" pitchFamily="18" charset="0"/>
                <a:sym typeface="Symbol" panose="05050102010706020507" pitchFamily="18" charset="2"/>
              </a:rPr>
              <a:t></a:t>
            </a:r>
            <a:r>
              <a:rPr lang="en-US" altLang="he-IL" sz="2400" dirty="0" smtClean="0">
                <a:latin typeface="Cambria" panose="02040503050406030204" pitchFamily="18" charset="0"/>
                <a:sym typeface="Symbol" panose="05050102010706020507" pitchFamily="18" charset="2"/>
              </a:rPr>
              <a:t> </a:t>
            </a:r>
            <a:r>
              <a:rPr lang="en-US" altLang="he-IL" sz="2800" dirty="0" smtClean="0">
                <a:latin typeface="Cambria" panose="02040503050406030204" pitchFamily="18" charset="0"/>
              </a:rPr>
              <a:t> </a:t>
            </a:r>
            <a:r>
              <a:rPr lang="en-US" altLang="he-IL" sz="2800" i="1" dirty="0" smtClean="0">
                <a:latin typeface="Cambria" panose="02040503050406030204" pitchFamily="18" charset="0"/>
                <a:sym typeface="Symbol" panose="05050102010706020507" pitchFamily="18" charset="2"/>
              </a:rPr>
              <a:t>S</a:t>
            </a:r>
            <a:r>
              <a:rPr lang="en-US" altLang="he-IL" sz="2400" dirty="0" smtClean="0">
                <a:latin typeface="Cambria" panose="02040503050406030204" pitchFamily="18" charset="0"/>
                <a:sym typeface="Symbol" panose="05050102010706020507" pitchFamily="18" charset="2"/>
              </a:rPr>
              <a:t> </a:t>
            </a:r>
            <a:r>
              <a:rPr lang="en-US" altLang="he-IL" sz="2800" dirty="0" smtClean="0">
                <a:latin typeface="Cambria" panose="02040503050406030204" pitchFamily="18" charset="0"/>
              </a:rPr>
              <a:t> S </a:t>
            </a:r>
            <a:r>
              <a:rPr lang="en-US" altLang="he-IL" sz="2800" dirty="0" smtClean="0">
                <a:latin typeface="Cambria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US" altLang="he-IL" sz="2800" dirty="0" smtClean="0">
                <a:latin typeface="Cambria" panose="02040503050406030204" pitchFamily="18" charset="0"/>
              </a:rPr>
              <a:t>O - output on edges.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Symbol" panose="05050102010706020507" pitchFamily="18" charset="2"/>
              <a:buNone/>
            </a:pPr>
            <a:endParaRPr lang="en-US" altLang="he-IL" sz="28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Symbol" panose="05050102010706020507" pitchFamily="18" charset="2"/>
              <a:buNone/>
            </a:pPr>
            <a:r>
              <a:rPr lang="en-US" altLang="he-IL" sz="2800" dirty="0" smtClean="0">
                <a:latin typeface="Cambria" panose="02040503050406030204" pitchFamily="18" charset="0"/>
              </a:rPr>
              <a:t>Notation: </a:t>
            </a:r>
            <a:endParaRPr lang="en-US" altLang="he-IL" sz="28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Symbol" panose="05050102010706020507" pitchFamily="18" charset="2"/>
              <a:buNone/>
            </a:pPr>
            <a:r>
              <a:rPr lang="el-GR" altLang="he-IL" sz="2400" dirty="0" smtClean="0">
                <a:latin typeface="Cambria" panose="02040503050406030204" pitchFamily="18" charset="0"/>
              </a:rPr>
              <a:t>δ</a:t>
            </a:r>
            <a:r>
              <a:rPr lang="en-US" altLang="he-IL" sz="2400" dirty="0" smtClean="0">
                <a:latin typeface="Cambria" panose="02040503050406030204" pitchFamily="18" charset="0"/>
              </a:rPr>
              <a:t>(s,</a:t>
            </a:r>
            <a:r>
              <a:rPr lang="en-US" altLang="he-IL" sz="2400" dirty="0" err="1" smtClean="0">
                <a:latin typeface="Cambria" panose="02040503050406030204" pitchFamily="18" charset="0"/>
              </a:rPr>
              <a:t>a</a:t>
            </a:r>
            <a:r>
              <a:rPr lang="en-US" altLang="he-IL" sz="2400" baseline="-25000" dirty="0" err="1" smtClean="0">
                <a:latin typeface="Cambria" panose="02040503050406030204" pitchFamily="18" charset="0"/>
              </a:rPr>
              <a:t>1</a:t>
            </a:r>
            <a:r>
              <a:rPr lang="en-US" altLang="he-IL" sz="2400" dirty="0" err="1" smtClean="0">
                <a:latin typeface="Cambria" panose="02040503050406030204" pitchFamily="18" charset="0"/>
              </a:rPr>
              <a:t>a</a:t>
            </a:r>
            <a:r>
              <a:rPr lang="en-US" altLang="he-IL" sz="2400" baseline="-25000" dirty="0" err="1" smtClean="0">
                <a:latin typeface="Cambria" panose="02040503050406030204" pitchFamily="18" charset="0"/>
              </a:rPr>
              <a:t>2</a:t>
            </a:r>
            <a:r>
              <a:rPr lang="en-US" altLang="he-IL" sz="2400" dirty="0" smtClean="0">
                <a:latin typeface="Cambria" panose="02040503050406030204" pitchFamily="18" charset="0"/>
              </a:rPr>
              <a:t>..a</a:t>
            </a:r>
            <a:r>
              <a:rPr lang="en-US" altLang="he-IL" sz="2400" baseline="-25000" dirty="0" smtClean="0">
                <a:latin typeface="Cambria" panose="02040503050406030204" pitchFamily="18" charset="0"/>
              </a:rPr>
              <a:t>n</a:t>
            </a:r>
            <a:r>
              <a:rPr lang="en-US" altLang="he-IL" sz="2400" dirty="0" smtClean="0">
                <a:latin typeface="Cambria" panose="02040503050406030204" pitchFamily="18" charset="0"/>
              </a:rPr>
              <a:t>)= </a:t>
            </a:r>
            <a:r>
              <a:rPr lang="el-GR" altLang="he-IL" sz="2400" dirty="0" smtClean="0">
                <a:latin typeface="Cambria" panose="02040503050406030204" pitchFamily="18" charset="0"/>
              </a:rPr>
              <a:t>δ</a:t>
            </a:r>
            <a:r>
              <a:rPr lang="en-US" altLang="he-IL" sz="2400" dirty="0" smtClean="0">
                <a:latin typeface="Cambria" panose="02040503050406030204" pitchFamily="18" charset="0"/>
              </a:rPr>
              <a:t>(… (</a:t>
            </a:r>
            <a:r>
              <a:rPr lang="el-GR" altLang="he-IL" sz="2400" dirty="0" smtClean="0">
                <a:latin typeface="Cambria" panose="02040503050406030204" pitchFamily="18" charset="0"/>
              </a:rPr>
              <a:t>δ</a:t>
            </a:r>
            <a:r>
              <a:rPr lang="en-US" altLang="he-IL" sz="2400" dirty="0" smtClean="0">
                <a:latin typeface="Cambria" panose="02040503050406030204" pitchFamily="18" charset="0"/>
              </a:rPr>
              <a:t>(</a:t>
            </a:r>
            <a:r>
              <a:rPr lang="el-GR" altLang="he-IL" sz="2400" dirty="0" smtClean="0">
                <a:latin typeface="Cambria" panose="02040503050406030204" pitchFamily="18" charset="0"/>
              </a:rPr>
              <a:t>δ</a:t>
            </a:r>
            <a:r>
              <a:rPr lang="en-US" altLang="he-IL" sz="2400" dirty="0" smtClean="0">
                <a:latin typeface="Cambria" panose="02040503050406030204" pitchFamily="18" charset="0"/>
              </a:rPr>
              <a:t>(</a:t>
            </a:r>
            <a:r>
              <a:rPr lang="en-US" altLang="he-IL" sz="2400" dirty="0" err="1" smtClean="0">
                <a:latin typeface="Cambria" panose="02040503050406030204" pitchFamily="18" charset="0"/>
              </a:rPr>
              <a:t>s,a</a:t>
            </a:r>
            <a:r>
              <a:rPr lang="en-US" altLang="he-IL" sz="2400" baseline="-25000" dirty="0" err="1" smtClean="0">
                <a:latin typeface="Cambria" panose="02040503050406030204" pitchFamily="18" charset="0"/>
              </a:rPr>
              <a:t>1</a:t>
            </a:r>
            <a:r>
              <a:rPr lang="en-US" altLang="he-IL" sz="2400" dirty="0" smtClean="0">
                <a:latin typeface="Cambria" panose="02040503050406030204" pitchFamily="18" charset="0"/>
              </a:rPr>
              <a:t>),</a:t>
            </a:r>
            <a:r>
              <a:rPr lang="en-US" altLang="he-IL" sz="2400" dirty="0" err="1" smtClean="0">
                <a:latin typeface="Cambria" panose="02040503050406030204" pitchFamily="18" charset="0"/>
              </a:rPr>
              <a:t>a</a:t>
            </a:r>
            <a:r>
              <a:rPr lang="en-US" altLang="he-IL" sz="2400" baseline="-25000" dirty="0" err="1" smtClean="0">
                <a:latin typeface="Cambria" panose="02040503050406030204" pitchFamily="18" charset="0"/>
              </a:rPr>
              <a:t>2</a:t>
            </a:r>
            <a:r>
              <a:rPr lang="en-US" altLang="he-IL" sz="2400" dirty="0" smtClean="0">
                <a:latin typeface="Cambria" panose="02040503050406030204" pitchFamily="18" charset="0"/>
              </a:rPr>
              <a:t>) … ),a</a:t>
            </a:r>
            <a:r>
              <a:rPr lang="en-US" altLang="he-IL" sz="2400" baseline="-25000" dirty="0" smtClean="0">
                <a:latin typeface="Cambria" panose="02040503050406030204" pitchFamily="18" charset="0"/>
              </a:rPr>
              <a:t>n</a:t>
            </a:r>
            <a:r>
              <a:rPr lang="en-US" altLang="he-IL" sz="2400" dirty="0" smtClean="0">
                <a:latin typeface="Cambria" panose="020405030504060302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Symbol" panose="05050102010706020507" pitchFamily="18" charset="2"/>
              <a:buNone/>
            </a:pPr>
            <a:r>
              <a:rPr lang="el-GR" altLang="he-IL" sz="2400" dirty="0" smtClean="0">
                <a:latin typeface="Cambria" panose="02040503050406030204" pitchFamily="18" charset="0"/>
                <a:sym typeface="Symbol" panose="05050102010706020507" pitchFamily="18" charset="2"/>
              </a:rPr>
              <a:t></a:t>
            </a:r>
            <a:r>
              <a:rPr lang="en-US" altLang="he-IL" sz="2400" dirty="0" smtClean="0">
                <a:latin typeface="Cambria" panose="02040503050406030204" pitchFamily="18" charset="0"/>
                <a:sym typeface="Symbol" panose="05050102010706020507" pitchFamily="18" charset="2"/>
              </a:rPr>
              <a:t>(s,</a:t>
            </a:r>
            <a:r>
              <a:rPr lang="en-US" altLang="he-IL" sz="2400" dirty="0" err="1" smtClean="0">
                <a:latin typeface="Cambria" panose="02040503050406030204" pitchFamily="18" charset="0"/>
              </a:rPr>
              <a:t>a</a:t>
            </a:r>
            <a:r>
              <a:rPr lang="en-US" altLang="he-IL" sz="2400" baseline="-25000" dirty="0" err="1" smtClean="0">
                <a:latin typeface="Cambria" panose="02040503050406030204" pitchFamily="18" charset="0"/>
              </a:rPr>
              <a:t>1</a:t>
            </a:r>
            <a:r>
              <a:rPr lang="en-US" altLang="he-IL" sz="2400" dirty="0" err="1" smtClean="0">
                <a:latin typeface="Cambria" panose="02040503050406030204" pitchFamily="18" charset="0"/>
              </a:rPr>
              <a:t>a</a:t>
            </a:r>
            <a:r>
              <a:rPr lang="en-US" altLang="he-IL" sz="2400" baseline="-25000" dirty="0" err="1" smtClean="0">
                <a:latin typeface="Cambria" panose="02040503050406030204" pitchFamily="18" charset="0"/>
              </a:rPr>
              <a:t>2</a:t>
            </a:r>
            <a:r>
              <a:rPr lang="en-US" altLang="he-IL" sz="2400" dirty="0" smtClean="0">
                <a:latin typeface="Cambria" panose="02040503050406030204" pitchFamily="18" charset="0"/>
              </a:rPr>
              <a:t>..a</a:t>
            </a:r>
            <a:r>
              <a:rPr lang="en-US" altLang="he-IL" sz="2400" baseline="-25000" dirty="0" smtClean="0">
                <a:latin typeface="Cambria" panose="02040503050406030204" pitchFamily="18" charset="0"/>
              </a:rPr>
              <a:t>n</a:t>
            </a:r>
            <a:r>
              <a:rPr lang="en-US" altLang="he-IL" sz="2400" dirty="0" smtClean="0">
                <a:latin typeface="Cambria" panose="02040503050406030204" pitchFamily="18" charset="0"/>
              </a:rPr>
              <a:t>)= </a:t>
            </a:r>
            <a:r>
              <a:rPr lang="el-GR" altLang="he-IL" sz="2400" dirty="0" smtClean="0">
                <a:latin typeface="Cambria" panose="02040503050406030204" pitchFamily="18" charset="0"/>
                <a:sym typeface="Symbol" panose="05050102010706020507" pitchFamily="18" charset="2"/>
              </a:rPr>
              <a:t></a:t>
            </a:r>
            <a:r>
              <a:rPr lang="en-US" altLang="he-IL" sz="2400" dirty="0" smtClean="0">
                <a:latin typeface="Cambria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altLang="he-IL" sz="2400" dirty="0" err="1" smtClean="0">
                <a:latin typeface="Cambria" panose="02040503050406030204" pitchFamily="18" charset="0"/>
                <a:sym typeface="Symbol" panose="05050102010706020507" pitchFamily="18" charset="2"/>
              </a:rPr>
              <a:t>s,a</a:t>
            </a:r>
            <a:r>
              <a:rPr lang="en-US" altLang="he-IL" sz="2400" baseline="-25000" dirty="0" err="1" smtClean="0">
                <a:latin typeface="Cambria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he-IL" sz="2400" dirty="0" smtClean="0">
                <a:latin typeface="Cambria" panose="02040503050406030204" pitchFamily="18" charset="0"/>
                <a:sym typeface="Symbol" panose="05050102010706020507" pitchFamily="18" charset="2"/>
              </a:rPr>
              <a:t>)</a:t>
            </a:r>
            <a:r>
              <a:rPr lang="el-GR" altLang="he-IL" sz="2400" dirty="0" smtClean="0">
                <a:latin typeface="Cambria" panose="02040503050406030204" pitchFamily="18" charset="0"/>
                <a:sym typeface="Symbol" panose="05050102010706020507" pitchFamily="18" charset="2"/>
              </a:rPr>
              <a:t></a:t>
            </a:r>
            <a:r>
              <a:rPr lang="en-US" altLang="he-IL" sz="2400" dirty="0" smtClean="0">
                <a:latin typeface="Cambria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l-GR" altLang="he-IL" sz="2400" dirty="0" smtClean="0">
                <a:latin typeface="Cambria" panose="02040503050406030204" pitchFamily="18" charset="0"/>
              </a:rPr>
              <a:t>δ</a:t>
            </a:r>
            <a:r>
              <a:rPr lang="en-US" altLang="he-IL" sz="2400" dirty="0" smtClean="0">
                <a:latin typeface="Cambria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altLang="he-IL" sz="2400" dirty="0" err="1" smtClean="0">
                <a:latin typeface="Cambria" panose="02040503050406030204" pitchFamily="18" charset="0"/>
                <a:sym typeface="Symbol" panose="05050102010706020507" pitchFamily="18" charset="2"/>
              </a:rPr>
              <a:t>s,a</a:t>
            </a:r>
            <a:r>
              <a:rPr lang="en-US" altLang="he-IL" sz="2400" baseline="-25000" dirty="0" err="1" smtClean="0">
                <a:latin typeface="Cambria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he-IL" sz="2400" dirty="0" smtClean="0">
                <a:latin typeface="Cambria" panose="02040503050406030204" pitchFamily="18" charset="0"/>
                <a:sym typeface="Symbol" panose="05050102010706020507" pitchFamily="18" charset="2"/>
              </a:rPr>
              <a:t>),</a:t>
            </a:r>
            <a:r>
              <a:rPr lang="en-US" altLang="he-IL" sz="2400" dirty="0" err="1" smtClean="0">
                <a:latin typeface="Cambria" panose="02040503050406030204" pitchFamily="18" charset="0"/>
                <a:sym typeface="Symbol" panose="05050102010706020507" pitchFamily="18" charset="2"/>
              </a:rPr>
              <a:t>a</a:t>
            </a:r>
            <a:r>
              <a:rPr lang="en-US" altLang="he-IL" sz="2400" baseline="-25000" dirty="0" err="1" smtClean="0">
                <a:latin typeface="Cambria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altLang="he-IL" sz="2400" dirty="0" smtClean="0">
                <a:latin typeface="Cambria" panose="02040503050406030204" pitchFamily="18" charset="0"/>
                <a:sym typeface="Symbol" panose="05050102010706020507" pitchFamily="18" charset="2"/>
              </a:rPr>
              <a:t>)…</a:t>
            </a:r>
            <a:r>
              <a:rPr lang="el-GR" altLang="he-IL" sz="2400" dirty="0" smtClean="0">
                <a:latin typeface="Cambria" panose="02040503050406030204" pitchFamily="18" charset="0"/>
                <a:sym typeface="Symbol" panose="05050102010706020507" pitchFamily="18" charset="2"/>
              </a:rPr>
              <a:t></a:t>
            </a:r>
            <a:r>
              <a:rPr lang="en-US" altLang="he-IL" sz="2400" dirty="0" smtClean="0">
                <a:latin typeface="Cambria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l-GR" altLang="he-IL" sz="2400" dirty="0" smtClean="0">
                <a:latin typeface="Cambria" panose="02040503050406030204" pitchFamily="18" charset="0"/>
              </a:rPr>
              <a:t>δ</a:t>
            </a:r>
            <a:r>
              <a:rPr lang="en-US" altLang="he-IL" sz="2400" dirty="0" smtClean="0">
                <a:latin typeface="Cambria" panose="02040503050406030204" pitchFamily="18" charset="0"/>
              </a:rPr>
              <a:t>(… </a:t>
            </a:r>
            <a:r>
              <a:rPr lang="el-GR" altLang="he-IL" sz="2400" dirty="0" smtClean="0">
                <a:latin typeface="Cambria" panose="02040503050406030204" pitchFamily="18" charset="0"/>
              </a:rPr>
              <a:t>δ</a:t>
            </a:r>
            <a:r>
              <a:rPr lang="en-US" altLang="he-IL" sz="2400" dirty="0" smtClean="0">
                <a:latin typeface="Cambria" panose="02040503050406030204" pitchFamily="18" charset="0"/>
              </a:rPr>
              <a:t>(</a:t>
            </a:r>
            <a:r>
              <a:rPr lang="el-GR" altLang="he-IL" sz="2400" dirty="0" smtClean="0">
                <a:latin typeface="Cambria" panose="02040503050406030204" pitchFamily="18" charset="0"/>
              </a:rPr>
              <a:t>δ</a:t>
            </a:r>
            <a:r>
              <a:rPr lang="en-US" altLang="he-IL" sz="2400" dirty="0" smtClean="0">
                <a:latin typeface="Cambria" panose="02040503050406030204" pitchFamily="18" charset="0"/>
              </a:rPr>
              <a:t>(</a:t>
            </a:r>
            <a:r>
              <a:rPr lang="en-US" altLang="he-IL" sz="2400" dirty="0" err="1" smtClean="0">
                <a:latin typeface="Cambria" panose="02040503050406030204" pitchFamily="18" charset="0"/>
              </a:rPr>
              <a:t>s,a</a:t>
            </a:r>
            <a:r>
              <a:rPr lang="en-US" altLang="he-IL" sz="2400" baseline="-25000" dirty="0" err="1" smtClean="0">
                <a:latin typeface="Cambria" panose="02040503050406030204" pitchFamily="18" charset="0"/>
              </a:rPr>
              <a:t>1</a:t>
            </a:r>
            <a:r>
              <a:rPr lang="en-US" altLang="he-IL" sz="2400" dirty="0" smtClean="0">
                <a:latin typeface="Cambria" panose="02040503050406030204" pitchFamily="18" charset="0"/>
              </a:rPr>
              <a:t>),</a:t>
            </a:r>
            <a:r>
              <a:rPr lang="en-US" altLang="he-IL" sz="2400" dirty="0" err="1" smtClean="0">
                <a:latin typeface="Cambria" panose="02040503050406030204" pitchFamily="18" charset="0"/>
              </a:rPr>
              <a:t>a</a:t>
            </a:r>
            <a:r>
              <a:rPr lang="en-US" altLang="he-IL" sz="2400" baseline="-25000" dirty="0" err="1" smtClean="0">
                <a:latin typeface="Cambria" panose="02040503050406030204" pitchFamily="18" charset="0"/>
              </a:rPr>
              <a:t>2</a:t>
            </a:r>
            <a:r>
              <a:rPr lang="en-US" altLang="he-IL" sz="2400" dirty="0" smtClean="0">
                <a:latin typeface="Cambria" panose="02040503050406030204" pitchFamily="18" charset="0"/>
              </a:rPr>
              <a:t>) … ),a</a:t>
            </a:r>
            <a:r>
              <a:rPr lang="en-US" altLang="he-IL" sz="2400" baseline="-25000" dirty="0" smtClean="0">
                <a:latin typeface="Cambria" panose="02040503050406030204" pitchFamily="18" charset="0"/>
              </a:rPr>
              <a:t>n</a:t>
            </a:r>
            <a:r>
              <a:rPr lang="en-US" altLang="he-IL" sz="2400" dirty="0" smtClean="0">
                <a:latin typeface="Cambria" panose="02040503050406030204" pitchFamily="18" charset="0"/>
                <a:sym typeface="Symbol" panose="05050102010706020507" pitchFamily="18" charset="2"/>
              </a:rPr>
              <a:t>) </a:t>
            </a:r>
            <a:endParaRPr lang="el-GR" altLang="he-IL" sz="2400" dirty="0" smtClean="0">
              <a:latin typeface="Cambria" panose="020405030504060302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866434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מציין מיקום של מספר שקופית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38D4B3-BC93-403F-BDE7-B858C69769BB}" type="slidenum">
              <a:rPr lang="he-IL" altLang="zh-CN" sz="1400" smtClean="0">
                <a:latin typeface="Cambria" panose="020405030504060302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GB" altLang="zh-CN" sz="1400" smtClean="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69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3986625" y="-15720"/>
            <a:ext cx="4183062" cy="1462087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latin typeface="Cambria" panose="02040503050406030204" pitchFamily="18" charset="0"/>
              </a:rPr>
              <a:t>Finite automata              </a:t>
            </a:r>
            <a:r>
              <a:rPr lang="en-US" altLang="en-US" dirty="0" smtClean="0">
                <a:latin typeface="Cambria" panose="02040503050406030204" pitchFamily="18" charset="0"/>
              </a:rPr>
              <a:t/>
            </a:r>
            <a:br>
              <a:rPr lang="en-US" altLang="en-US" dirty="0" smtClean="0">
                <a:latin typeface="Cambria" panose="02040503050406030204" pitchFamily="18" charset="0"/>
              </a:rPr>
            </a:br>
            <a:r>
              <a:rPr lang="en-US" altLang="en-US" dirty="0" smtClean="0">
                <a:latin typeface="Cambria" panose="02040503050406030204" pitchFamily="18" charset="0"/>
              </a:rPr>
              <a:t>(</a:t>
            </a:r>
            <a:r>
              <a:rPr lang="en-US" altLang="en-US" i="1" dirty="0" smtClean="0">
                <a:latin typeface="Cambria" panose="02040503050406030204" pitchFamily="18" charset="0"/>
              </a:rPr>
              <a:t>Mealy</a:t>
            </a:r>
            <a:r>
              <a:rPr lang="en-US" altLang="en-US" dirty="0" smtClean="0">
                <a:latin typeface="Cambria" panose="02040503050406030204" pitchFamily="18" charset="0"/>
              </a:rPr>
              <a:t> machines)</a:t>
            </a:r>
            <a:endParaRPr lang="en-US" altLang="he-IL" dirty="0" smtClean="0">
              <a:latin typeface="Cambria" panose="02040503050406030204" pitchFamily="18" charset="0"/>
            </a:endParaRPr>
          </a:p>
        </p:txBody>
      </p:sp>
      <p:sp>
        <p:nvSpPr>
          <p:cNvPr id="69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4411" y="1295400"/>
            <a:ext cx="5051425" cy="4708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2400" i="1" dirty="0" smtClean="0">
                <a:latin typeface="Cambria" panose="02040503050406030204" pitchFamily="18" charset="0"/>
              </a:rPr>
              <a:t>S</a:t>
            </a:r>
            <a:r>
              <a:rPr lang="en-US" altLang="he-IL" sz="2400" dirty="0" smtClean="0">
                <a:latin typeface="Cambria" panose="02040503050406030204" pitchFamily="18" charset="0"/>
              </a:rPr>
              <a:t> - finite set of states.   </a:t>
            </a:r>
            <a:r>
              <a:rPr lang="en-US" altLang="he-IL" sz="2400" dirty="0" smtClean="0">
                <a:solidFill>
                  <a:srgbClr val="33CC33"/>
                </a:solidFill>
                <a:latin typeface="Cambria" panose="02040503050406030204" pitchFamily="18" charset="0"/>
              </a:rPr>
              <a:t>(size n)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Symbol" panose="05050102010706020507" pitchFamily="18" charset="2"/>
              <a:buNone/>
            </a:pPr>
            <a:r>
              <a:rPr lang="en-US" altLang="he-IL" sz="2400" dirty="0" smtClean="0">
                <a:latin typeface="Cambria" panose="02040503050406030204" pitchFamily="18" charset="0"/>
              </a:rPr>
              <a:t>S</a:t>
            </a:r>
            <a:r>
              <a:rPr lang="en-GB" altLang="he-IL" sz="2400" dirty="0" smtClean="0">
                <a:latin typeface="Cambria" panose="02040503050406030204" pitchFamily="18" charset="0"/>
              </a:rPr>
              <a:t>– </a:t>
            </a:r>
            <a:r>
              <a:rPr lang="en-US" altLang="he-IL" sz="2400" dirty="0" smtClean="0">
                <a:latin typeface="Cambria" panose="02040503050406030204" pitchFamily="18" charset="0"/>
              </a:rPr>
              <a:t>s</a:t>
            </a:r>
            <a:r>
              <a:rPr lang="en-GB" altLang="he-IL" sz="2400" dirty="0" smtClean="0">
                <a:latin typeface="Cambria" panose="02040503050406030204" pitchFamily="18" charset="0"/>
              </a:rPr>
              <a:t>et of inputs.           </a:t>
            </a:r>
            <a:r>
              <a:rPr lang="en-GB" altLang="he-IL" sz="2400" dirty="0" smtClean="0">
                <a:solidFill>
                  <a:srgbClr val="33CC33"/>
                </a:solidFill>
                <a:latin typeface="Cambria" panose="02040503050406030204" pitchFamily="18" charset="0"/>
              </a:rPr>
              <a:t>(size d)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Symbol" panose="05050102010706020507" pitchFamily="18" charset="2"/>
              <a:buNone/>
            </a:pPr>
            <a:r>
              <a:rPr lang="en-US" altLang="he-IL" sz="2400" i="1" dirty="0" smtClean="0">
                <a:latin typeface="Cambria" panose="02040503050406030204" pitchFamily="18" charset="0"/>
              </a:rPr>
              <a:t>O</a:t>
            </a:r>
            <a:r>
              <a:rPr lang="en-GB" altLang="he-IL" sz="2400" i="1" dirty="0" smtClean="0">
                <a:latin typeface="Cambria" panose="02040503050406030204" pitchFamily="18" charset="0"/>
              </a:rPr>
              <a:t> </a:t>
            </a:r>
            <a:r>
              <a:rPr lang="en-GB" altLang="he-IL" sz="2400" dirty="0" smtClean="0">
                <a:latin typeface="Cambria" panose="02040503050406030204" pitchFamily="18" charset="0"/>
              </a:rPr>
              <a:t>– set of output</a:t>
            </a:r>
            <a:r>
              <a:rPr lang="en-US" altLang="he-IL" sz="2400" dirty="0" smtClean="0">
                <a:latin typeface="Cambria" panose="02040503050406030204" pitchFamily="18" charset="0"/>
              </a:rPr>
              <a:t>s,</a:t>
            </a:r>
            <a:r>
              <a:rPr lang="en-GB" altLang="he-IL" sz="2400" dirty="0" smtClean="0">
                <a:latin typeface="Cambria" panose="02040503050406030204" pitchFamily="18" charset="0"/>
              </a:rPr>
              <a:t> for each transition</a:t>
            </a:r>
            <a:r>
              <a:rPr lang="en-GB" altLang="he-IL" sz="2400" dirty="0" smtClean="0"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Symbol" panose="05050102010706020507" pitchFamily="18" charset="2"/>
              <a:buNone/>
            </a:pPr>
            <a:endParaRPr lang="en-US" altLang="he-IL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2400" dirty="0" smtClean="0">
                <a:latin typeface="Cambria" panose="02040503050406030204" pitchFamily="18" charset="0"/>
              </a:rPr>
              <a:t>(</a:t>
            </a:r>
            <a:r>
              <a:rPr lang="en-US" altLang="he-IL" sz="2400" i="1" dirty="0" err="1" smtClean="0">
                <a:latin typeface="Cambria" panose="02040503050406030204" pitchFamily="18" charset="0"/>
              </a:rPr>
              <a:t>s</a:t>
            </a:r>
            <a:r>
              <a:rPr lang="en-US" altLang="he-IL" sz="2400" baseline="-25000" dirty="0" err="1" smtClean="0">
                <a:latin typeface="Cambria" panose="02040503050406030204" pitchFamily="18" charset="0"/>
              </a:rPr>
              <a:t>0</a:t>
            </a:r>
            <a:r>
              <a:rPr lang="en-US" altLang="he-IL" sz="2400" dirty="0" smtClean="0">
                <a:latin typeface="Cambria" panose="02040503050406030204" pitchFamily="18" charset="0"/>
              </a:rPr>
              <a:t> </a:t>
            </a:r>
            <a:r>
              <a:rPr lang="en-US" altLang="he-IL" sz="2400" dirty="0" smtClean="0">
                <a:latin typeface="Cambria" panose="02040503050406030204" pitchFamily="18" charset="0"/>
                <a:sym typeface="Symbol" panose="05050102010706020507" pitchFamily="18" charset="2"/>
              </a:rPr>
              <a:t></a:t>
            </a:r>
            <a:r>
              <a:rPr lang="en-US" altLang="he-IL" sz="2400" dirty="0" smtClean="0">
                <a:latin typeface="Cambria" panose="02040503050406030204" pitchFamily="18" charset="0"/>
              </a:rPr>
              <a:t> </a:t>
            </a:r>
            <a:r>
              <a:rPr lang="en-US" altLang="he-IL" sz="2400" i="1" dirty="0" smtClean="0">
                <a:latin typeface="Cambria" panose="02040503050406030204" pitchFamily="18" charset="0"/>
              </a:rPr>
              <a:t>S</a:t>
            </a:r>
            <a:r>
              <a:rPr lang="en-US" altLang="he-IL" sz="2400" dirty="0" smtClean="0">
                <a:latin typeface="Cambria" panose="02040503050406030204" pitchFamily="18" charset="0"/>
              </a:rPr>
              <a:t> - initial state).      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Symbol" panose="05050102010706020507" pitchFamily="18" charset="2"/>
              <a:buNone/>
            </a:pPr>
            <a:r>
              <a:rPr lang="el-GR" altLang="he-IL" sz="2400" dirty="0" smtClean="0">
                <a:latin typeface="Cambria" panose="02040503050406030204" pitchFamily="18" charset="0"/>
              </a:rPr>
              <a:t>δ</a:t>
            </a:r>
            <a:r>
              <a:rPr lang="en-US" altLang="he-IL" sz="2400" dirty="0" smtClean="0">
                <a:latin typeface="Cambria" panose="02040503050406030204" pitchFamily="18" charset="0"/>
                <a:sym typeface="Symbol" panose="05050102010706020507" pitchFamily="18" charset="2"/>
              </a:rPr>
              <a:t> </a:t>
            </a:r>
            <a:r>
              <a:rPr lang="en-US" altLang="he-IL" sz="2400" dirty="0" smtClean="0">
                <a:latin typeface="Cambria" panose="02040503050406030204" pitchFamily="18" charset="0"/>
              </a:rPr>
              <a:t> </a:t>
            </a:r>
            <a:r>
              <a:rPr lang="en-US" altLang="he-IL" sz="2400" i="1" dirty="0" smtClean="0">
                <a:latin typeface="Cambria" panose="02040503050406030204" pitchFamily="18" charset="0"/>
                <a:sym typeface="Symbol" panose="05050102010706020507" pitchFamily="18" charset="2"/>
              </a:rPr>
              <a:t>S</a:t>
            </a:r>
            <a:r>
              <a:rPr lang="en-US" altLang="he-IL" sz="2400" dirty="0" smtClean="0">
                <a:latin typeface="Cambria" panose="02040503050406030204" pitchFamily="18" charset="0"/>
                <a:sym typeface="Symbol" panose="05050102010706020507" pitchFamily="18" charset="2"/>
              </a:rPr>
              <a:t>  </a:t>
            </a:r>
            <a:r>
              <a:rPr lang="en-US" altLang="he-IL" sz="2400" dirty="0" smtClean="0">
                <a:latin typeface="Cambria" panose="02040503050406030204" pitchFamily="18" charset="0"/>
              </a:rPr>
              <a:t>S </a:t>
            </a:r>
            <a:r>
              <a:rPr lang="en-US" altLang="he-IL" sz="2400" dirty="0" smtClean="0">
                <a:latin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altLang="he-IL" sz="2400" dirty="0" smtClean="0">
                <a:latin typeface="Cambria" panose="02040503050406030204" pitchFamily="18" charset="0"/>
              </a:rPr>
              <a:t> </a:t>
            </a:r>
            <a:r>
              <a:rPr lang="en-US" altLang="he-IL" sz="2400" i="1" dirty="0" smtClean="0">
                <a:latin typeface="Cambria" panose="02040503050406030204" pitchFamily="18" charset="0"/>
              </a:rPr>
              <a:t>S</a:t>
            </a:r>
            <a:r>
              <a:rPr lang="en-US" altLang="he-IL" sz="2400" dirty="0" smtClean="0">
                <a:latin typeface="Cambria" panose="02040503050406030204" pitchFamily="18" charset="0"/>
              </a:rPr>
              <a:t> - transition relation. 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Symbol" panose="05050102010706020507" pitchFamily="18" charset="2"/>
              <a:buNone/>
            </a:pPr>
            <a:r>
              <a:rPr lang="en-US" altLang="he-IL" sz="2400" dirty="0" smtClean="0">
                <a:latin typeface="Cambria" panose="02040503050406030204" pitchFamily="18" charset="0"/>
                <a:sym typeface="Symbol" panose="05050102010706020507" pitchFamily="18" charset="2"/>
              </a:rPr>
              <a:t> </a:t>
            </a:r>
            <a:r>
              <a:rPr lang="en-US" altLang="he-IL" sz="2400" dirty="0" smtClean="0">
                <a:latin typeface="Cambria" panose="02040503050406030204" pitchFamily="18" charset="0"/>
              </a:rPr>
              <a:t> </a:t>
            </a:r>
            <a:r>
              <a:rPr lang="en-US" altLang="he-IL" sz="2400" i="1" dirty="0" smtClean="0">
                <a:latin typeface="Cambria" panose="02040503050406030204" pitchFamily="18" charset="0"/>
                <a:sym typeface="Symbol" panose="05050102010706020507" pitchFamily="18" charset="2"/>
              </a:rPr>
              <a:t>S</a:t>
            </a:r>
            <a:r>
              <a:rPr lang="en-US" altLang="he-IL" sz="2400" dirty="0" smtClean="0">
                <a:latin typeface="Cambria" panose="02040503050406030204" pitchFamily="18" charset="0"/>
                <a:sym typeface="Symbol" panose="05050102010706020507" pitchFamily="18" charset="2"/>
              </a:rPr>
              <a:t> </a:t>
            </a:r>
            <a:r>
              <a:rPr lang="en-US" altLang="he-IL" sz="2400" dirty="0" smtClean="0">
                <a:latin typeface="Cambria" panose="02040503050406030204" pitchFamily="18" charset="0"/>
              </a:rPr>
              <a:t> S </a:t>
            </a:r>
            <a:r>
              <a:rPr lang="en-US" altLang="he-IL" sz="2400" dirty="0" smtClean="0">
                <a:latin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altLang="he-IL" sz="2400" dirty="0" smtClean="0">
                <a:latin typeface="Cambria" panose="02040503050406030204" pitchFamily="18" charset="0"/>
              </a:rPr>
              <a:t>O – output on edge.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Symbol" panose="05050102010706020507" pitchFamily="18" charset="2"/>
              <a:buNone/>
            </a:pPr>
            <a:endParaRPr lang="en-US" altLang="he-IL" sz="2400" dirty="0" smtClean="0">
              <a:latin typeface="Cambria" panose="02040503050406030204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Symbol" panose="05050102010706020507" pitchFamily="18" charset="2"/>
              <a:buNone/>
            </a:pPr>
            <a:r>
              <a:rPr lang="en-US" altLang="he-IL" sz="2400" i="1" dirty="0" smtClean="0">
                <a:latin typeface="Cambria" panose="02040503050406030204" pitchFamily="18" charset="0"/>
                <a:sym typeface="Symbol" panose="05050102010706020507" pitchFamily="18" charset="2"/>
              </a:rPr>
              <a:t>S</a:t>
            </a:r>
            <a:r>
              <a:rPr lang="en-US" altLang="he-IL" sz="2400" dirty="0" smtClean="0">
                <a:latin typeface="Cambria" panose="02040503050406030204" pitchFamily="18" charset="0"/>
                <a:sym typeface="Symbol" panose="05050102010706020507" pitchFamily="18" charset="2"/>
              </a:rPr>
              <a:t>={</a:t>
            </a:r>
            <a:r>
              <a:rPr lang="en-US" altLang="he-IL" sz="2400" i="1" dirty="0" err="1" smtClean="0">
                <a:latin typeface="Cambria" panose="02040503050406030204" pitchFamily="18" charset="0"/>
                <a:sym typeface="Symbol" panose="05050102010706020507" pitchFamily="18" charset="2"/>
              </a:rPr>
              <a:t>s</a:t>
            </a:r>
            <a:r>
              <a:rPr lang="en-US" altLang="he-IL" sz="2400" i="1" baseline="-25000" dirty="0" err="1" smtClean="0">
                <a:latin typeface="Cambria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he-IL" sz="2400" i="1" dirty="0" smtClean="0">
                <a:latin typeface="Cambria" panose="02040503050406030204" pitchFamily="18" charset="0"/>
                <a:sym typeface="Symbol" panose="05050102010706020507" pitchFamily="18" charset="2"/>
              </a:rPr>
              <a:t>, </a:t>
            </a:r>
            <a:r>
              <a:rPr lang="en-US" altLang="he-IL" sz="2400" i="1" dirty="0" err="1" smtClean="0">
                <a:latin typeface="Cambria" panose="02040503050406030204" pitchFamily="18" charset="0"/>
                <a:sym typeface="Symbol" panose="05050102010706020507" pitchFamily="18" charset="2"/>
              </a:rPr>
              <a:t>s</a:t>
            </a:r>
            <a:r>
              <a:rPr lang="en-US" altLang="he-IL" sz="2400" i="1" baseline="-25000" dirty="0" err="1" smtClean="0">
                <a:latin typeface="Cambria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altLang="he-IL" sz="2400" i="1" dirty="0" smtClean="0">
                <a:latin typeface="Cambria" panose="02040503050406030204" pitchFamily="18" charset="0"/>
                <a:sym typeface="Symbol" panose="05050102010706020507" pitchFamily="18" charset="2"/>
              </a:rPr>
              <a:t>, </a:t>
            </a:r>
            <a:r>
              <a:rPr lang="en-US" altLang="he-IL" sz="2400" i="1" dirty="0" err="1" smtClean="0">
                <a:latin typeface="Cambria" panose="02040503050406030204" pitchFamily="18" charset="0"/>
                <a:sym typeface="Symbol" panose="05050102010706020507" pitchFamily="18" charset="2"/>
              </a:rPr>
              <a:t>s</a:t>
            </a:r>
            <a:r>
              <a:rPr lang="en-US" altLang="he-IL" sz="2400" i="1" baseline="-25000" dirty="0" err="1" smtClean="0">
                <a:latin typeface="Cambria" panose="02040503050406030204" pitchFamily="18" charset="0"/>
                <a:sym typeface="Symbol" panose="05050102010706020507" pitchFamily="18" charset="2"/>
              </a:rPr>
              <a:t>3</a:t>
            </a:r>
            <a:r>
              <a:rPr lang="en-US" altLang="he-IL" sz="2400" i="1" baseline="-25000" dirty="0" smtClean="0"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he-IL" sz="2400" dirty="0" smtClean="0">
                <a:latin typeface="Cambria" panose="02040503050406030204" pitchFamily="18" charset="0"/>
                <a:sym typeface="Symbol" panose="05050102010706020507" pitchFamily="18" charset="2"/>
              </a:rPr>
              <a:t>}, </a:t>
            </a:r>
            <a:r>
              <a:rPr lang="en-US" altLang="he-IL" sz="2400" dirty="0" smtClean="0">
                <a:latin typeface="Cambria" panose="02040503050406030204" pitchFamily="18" charset="0"/>
              </a:rPr>
              <a:t>S=</a:t>
            </a:r>
            <a:r>
              <a:rPr lang="en-US" altLang="he-IL" sz="2400" dirty="0" smtClean="0">
                <a:latin typeface="Cambria" panose="02040503050406030204" pitchFamily="18" charset="0"/>
                <a:sym typeface="Symbol" panose="05050102010706020507" pitchFamily="18" charset="2"/>
              </a:rPr>
              <a:t>{</a:t>
            </a:r>
            <a:r>
              <a:rPr lang="en-GB" altLang="he-IL" sz="2400" i="1" dirty="0" smtClean="0">
                <a:latin typeface="Cambria" panose="02040503050406030204" pitchFamily="18" charset="0"/>
              </a:rPr>
              <a:t>a, b </a:t>
            </a:r>
            <a:r>
              <a:rPr lang="en-GB" altLang="he-IL" sz="2400" dirty="0" smtClean="0">
                <a:latin typeface="Cambria" panose="02040503050406030204" pitchFamily="18" charset="0"/>
              </a:rPr>
              <a:t>}, </a:t>
            </a:r>
            <a:r>
              <a:rPr lang="en-GB" altLang="he-IL" sz="2400" i="1" dirty="0" smtClean="0">
                <a:latin typeface="Cambria" panose="02040503050406030204" pitchFamily="18" charset="0"/>
              </a:rPr>
              <a:t>O</a:t>
            </a:r>
            <a:r>
              <a:rPr lang="en-GB" altLang="he-IL" sz="2400" dirty="0" smtClean="0">
                <a:latin typeface="Cambria" panose="02040503050406030204" pitchFamily="18" charset="0"/>
              </a:rPr>
              <a:t>={</a:t>
            </a:r>
            <a:r>
              <a:rPr lang="en-GB" altLang="he-IL" sz="2400" i="1" dirty="0" smtClean="0">
                <a:latin typeface="Cambria" panose="02040503050406030204" pitchFamily="18" charset="0"/>
              </a:rPr>
              <a:t>0,1 </a:t>
            </a:r>
            <a:r>
              <a:rPr lang="en-GB" altLang="he-IL" sz="2400" dirty="0" smtClean="0">
                <a:latin typeface="Cambria" panose="02040503050406030204" pitchFamily="18" charset="0"/>
              </a:rPr>
              <a:t>}.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Symbol" panose="05050102010706020507" pitchFamily="18" charset="2"/>
              <a:buNone/>
            </a:pPr>
            <a:r>
              <a:rPr lang="el-GR" altLang="he-IL" sz="2400" dirty="0" smtClean="0">
                <a:latin typeface="Cambria" panose="02040503050406030204" pitchFamily="18" charset="0"/>
              </a:rPr>
              <a:t>δ</a:t>
            </a:r>
            <a:r>
              <a:rPr lang="en-US" altLang="he-IL" sz="2400" dirty="0" smtClean="0">
                <a:latin typeface="Cambria" panose="02040503050406030204" pitchFamily="18" charset="0"/>
              </a:rPr>
              <a:t>(</a:t>
            </a:r>
            <a:r>
              <a:rPr lang="en-US" altLang="he-IL" sz="2400" i="1" dirty="0" err="1" smtClean="0">
                <a:latin typeface="Cambria" panose="02040503050406030204" pitchFamily="18" charset="0"/>
              </a:rPr>
              <a:t>s</a:t>
            </a:r>
            <a:r>
              <a:rPr lang="en-US" altLang="he-IL" sz="2400" i="1" baseline="-25000" dirty="0" err="1" smtClean="0">
                <a:latin typeface="Cambria" panose="02040503050406030204" pitchFamily="18" charset="0"/>
              </a:rPr>
              <a:t>1</a:t>
            </a:r>
            <a:r>
              <a:rPr lang="en-US" altLang="he-IL" sz="2400" i="1" dirty="0" err="1" smtClean="0">
                <a:latin typeface="Cambria" panose="02040503050406030204" pitchFamily="18" charset="0"/>
              </a:rPr>
              <a:t>,a</a:t>
            </a:r>
            <a:r>
              <a:rPr lang="en-US" altLang="he-IL" sz="2400" dirty="0" smtClean="0">
                <a:latin typeface="Cambria" panose="02040503050406030204" pitchFamily="18" charset="0"/>
              </a:rPr>
              <a:t>)=</a:t>
            </a:r>
            <a:r>
              <a:rPr lang="en-US" altLang="he-IL" sz="2400" i="1" dirty="0" err="1" smtClean="0">
                <a:latin typeface="Cambria" panose="02040503050406030204" pitchFamily="18" charset="0"/>
              </a:rPr>
              <a:t>s</a:t>
            </a:r>
            <a:r>
              <a:rPr lang="en-US" altLang="he-IL" sz="2400" i="1" baseline="-25000" dirty="0" err="1" smtClean="0">
                <a:latin typeface="Cambria" panose="02040503050406030204" pitchFamily="18" charset="0"/>
              </a:rPr>
              <a:t>3</a:t>
            </a:r>
            <a:r>
              <a:rPr lang="en-US" altLang="he-IL" sz="2400" i="1" baseline="-25000" dirty="0" smtClean="0">
                <a:latin typeface="Cambria" panose="02040503050406030204" pitchFamily="18" charset="0"/>
              </a:rPr>
              <a:t> </a:t>
            </a:r>
            <a:r>
              <a:rPr lang="en-US" altLang="he-IL" sz="2400" dirty="0" smtClean="0">
                <a:latin typeface="Cambria" panose="02040503050406030204" pitchFamily="18" charset="0"/>
              </a:rPr>
              <a:t>(also </a:t>
            </a:r>
            <a:r>
              <a:rPr lang="en-US" altLang="he-IL" sz="2400" dirty="0" err="1" smtClean="0">
                <a:latin typeface="Cambria" panose="02040503050406030204" pitchFamily="18" charset="0"/>
              </a:rPr>
              <a:t>s</a:t>
            </a:r>
            <a:r>
              <a:rPr lang="en-US" altLang="he-IL" sz="2400" baseline="-25000" dirty="0" err="1" smtClean="0">
                <a:latin typeface="Cambria" panose="02040503050406030204" pitchFamily="18" charset="0"/>
              </a:rPr>
              <a:t>1</a:t>
            </a:r>
            <a:r>
              <a:rPr lang="en-US" altLang="he-IL" sz="2400" dirty="0" smtClean="0">
                <a:latin typeface="Cambria" panose="02040503050406030204" pitchFamily="18" charset="0"/>
              </a:rPr>
              <a:t>=a=&gt;</a:t>
            </a:r>
            <a:r>
              <a:rPr lang="en-US" altLang="he-IL" sz="2400" dirty="0" err="1" smtClean="0">
                <a:latin typeface="Cambria" panose="02040503050406030204" pitchFamily="18" charset="0"/>
              </a:rPr>
              <a:t>s</a:t>
            </a:r>
            <a:r>
              <a:rPr lang="en-US" altLang="he-IL" sz="2400" baseline="-25000" dirty="0" err="1" smtClean="0">
                <a:latin typeface="Cambria" panose="02040503050406030204" pitchFamily="18" charset="0"/>
              </a:rPr>
              <a:t>3</a:t>
            </a:r>
            <a:r>
              <a:rPr lang="en-US" altLang="he-IL" sz="2400" dirty="0" smtClean="0">
                <a:latin typeface="Cambria" panose="02040503050406030204" pitchFamily="18" charset="0"/>
              </a:rPr>
              <a:t>),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Symbol" panose="05050102010706020507" pitchFamily="18" charset="2"/>
              <a:buNone/>
            </a:pPr>
            <a:r>
              <a:rPr lang="el-GR" altLang="he-IL" sz="2400" dirty="0" smtClean="0">
                <a:latin typeface="Cambria" panose="02040503050406030204" pitchFamily="18" charset="0"/>
              </a:rPr>
              <a:t>δ</a:t>
            </a:r>
            <a:r>
              <a:rPr lang="en-US" altLang="he-IL" sz="2400" dirty="0" smtClean="0">
                <a:latin typeface="Cambria" panose="02040503050406030204" pitchFamily="18" charset="0"/>
              </a:rPr>
              <a:t>(</a:t>
            </a:r>
            <a:r>
              <a:rPr lang="en-US" altLang="he-IL" sz="2400" i="1" dirty="0" err="1" smtClean="0">
                <a:latin typeface="Cambria" panose="02040503050406030204" pitchFamily="18" charset="0"/>
              </a:rPr>
              <a:t>s</a:t>
            </a:r>
            <a:r>
              <a:rPr lang="en-US" altLang="he-IL" sz="2400" i="1" baseline="-25000" dirty="0" err="1" smtClean="0">
                <a:latin typeface="Cambria" panose="02040503050406030204" pitchFamily="18" charset="0"/>
              </a:rPr>
              <a:t>1</a:t>
            </a:r>
            <a:r>
              <a:rPr lang="en-US" altLang="he-IL" sz="2400" i="1" dirty="0" err="1" smtClean="0">
                <a:latin typeface="Cambria" panose="02040503050406030204" pitchFamily="18" charset="0"/>
              </a:rPr>
              <a:t>,b</a:t>
            </a:r>
            <a:r>
              <a:rPr lang="en-US" altLang="he-IL" sz="2400" dirty="0" smtClean="0">
                <a:latin typeface="Cambria" panose="02040503050406030204" pitchFamily="18" charset="0"/>
              </a:rPr>
              <a:t>)=</a:t>
            </a:r>
            <a:r>
              <a:rPr lang="en-US" altLang="he-IL" sz="2400" i="1" dirty="0" err="1" smtClean="0">
                <a:latin typeface="Cambria" panose="02040503050406030204" pitchFamily="18" charset="0"/>
              </a:rPr>
              <a:t>s</a:t>
            </a:r>
            <a:r>
              <a:rPr lang="en-US" altLang="he-IL" sz="2400" i="1" baseline="-25000" dirty="0" err="1" smtClean="0">
                <a:latin typeface="Cambria" panose="02040503050406030204" pitchFamily="18" charset="0"/>
              </a:rPr>
              <a:t>2</a:t>
            </a:r>
            <a:r>
              <a:rPr lang="en-US" altLang="he-IL" sz="2400" dirty="0" smtClean="0">
                <a:latin typeface="Cambria" panose="02040503050406030204" pitchFamily="18" charset="0"/>
              </a:rPr>
              <a:t>,(also </a:t>
            </a:r>
            <a:r>
              <a:rPr lang="en-US" altLang="he-IL" sz="2400" dirty="0" err="1" smtClean="0">
                <a:latin typeface="Cambria" panose="02040503050406030204" pitchFamily="18" charset="0"/>
              </a:rPr>
              <a:t>s</a:t>
            </a:r>
            <a:r>
              <a:rPr lang="en-US" altLang="he-IL" sz="2400" baseline="-25000" dirty="0" err="1" smtClean="0">
                <a:latin typeface="Cambria" panose="02040503050406030204" pitchFamily="18" charset="0"/>
              </a:rPr>
              <a:t>1</a:t>
            </a:r>
            <a:r>
              <a:rPr lang="en-US" altLang="he-IL" sz="2400" dirty="0" smtClean="0">
                <a:latin typeface="Cambria" panose="02040503050406030204" pitchFamily="18" charset="0"/>
              </a:rPr>
              <a:t>=b=&gt;</a:t>
            </a:r>
            <a:r>
              <a:rPr lang="en-US" altLang="he-IL" sz="2400" dirty="0" err="1" smtClean="0">
                <a:latin typeface="Cambria" panose="02040503050406030204" pitchFamily="18" charset="0"/>
              </a:rPr>
              <a:t>s</a:t>
            </a:r>
            <a:r>
              <a:rPr lang="en-US" altLang="he-IL" sz="2400" baseline="-25000" dirty="0" err="1" smtClean="0">
                <a:latin typeface="Cambria" panose="02040503050406030204" pitchFamily="18" charset="0"/>
              </a:rPr>
              <a:t>2</a:t>
            </a:r>
            <a:r>
              <a:rPr lang="en-US" altLang="he-IL" sz="2400" dirty="0" smtClean="0">
                <a:latin typeface="Cambria" panose="02040503050406030204" pitchFamily="18" charset="0"/>
              </a:rPr>
              <a:t>)…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Symbol" panose="05050102010706020507" pitchFamily="18" charset="2"/>
              <a:buNone/>
            </a:pPr>
            <a:r>
              <a:rPr lang="en-US" altLang="he-IL" sz="2400" dirty="0" smtClean="0">
                <a:latin typeface="Cambria" panose="02040503050406030204" pitchFamily="18" charset="0"/>
                <a:sym typeface="Symbol" panose="05050102010706020507" pitchFamily="18" charset="2"/>
              </a:rPr>
              <a:t></a:t>
            </a:r>
            <a:r>
              <a:rPr lang="en-US" altLang="he-IL" sz="2400" dirty="0" smtClean="0">
                <a:latin typeface="Cambria" panose="02040503050406030204" pitchFamily="18" charset="0"/>
              </a:rPr>
              <a:t>(</a:t>
            </a:r>
            <a:r>
              <a:rPr lang="en-US" altLang="he-IL" sz="2400" i="1" dirty="0" err="1" smtClean="0">
                <a:latin typeface="Cambria" panose="02040503050406030204" pitchFamily="18" charset="0"/>
              </a:rPr>
              <a:t>s</a:t>
            </a:r>
            <a:r>
              <a:rPr lang="en-US" altLang="he-IL" sz="2400" i="1" baseline="-25000" dirty="0" err="1" smtClean="0">
                <a:latin typeface="Cambria" panose="02040503050406030204" pitchFamily="18" charset="0"/>
              </a:rPr>
              <a:t>1</a:t>
            </a:r>
            <a:r>
              <a:rPr lang="en-US" altLang="he-IL" sz="2400" i="1" dirty="0" err="1" smtClean="0">
                <a:latin typeface="Cambria" panose="02040503050406030204" pitchFamily="18" charset="0"/>
              </a:rPr>
              <a:t>,a</a:t>
            </a:r>
            <a:r>
              <a:rPr lang="en-US" altLang="he-IL" sz="2400" dirty="0" smtClean="0">
                <a:latin typeface="Cambria" panose="02040503050406030204" pitchFamily="18" charset="0"/>
              </a:rPr>
              <a:t>)=</a:t>
            </a:r>
            <a:r>
              <a:rPr lang="en-US" altLang="he-IL" sz="2400" i="1" dirty="0" smtClean="0">
                <a:latin typeface="Cambria" panose="02040503050406030204" pitchFamily="18" charset="0"/>
              </a:rPr>
              <a:t>0</a:t>
            </a:r>
            <a:r>
              <a:rPr lang="en-US" altLang="he-IL" sz="2400" dirty="0" smtClean="0">
                <a:latin typeface="Cambria" panose="02040503050406030204" pitchFamily="18" charset="0"/>
              </a:rPr>
              <a:t> , </a:t>
            </a:r>
            <a:r>
              <a:rPr lang="en-US" altLang="he-IL" sz="2400" dirty="0" smtClean="0">
                <a:latin typeface="Cambria" panose="02040503050406030204" pitchFamily="18" charset="0"/>
                <a:sym typeface="Symbol" panose="05050102010706020507" pitchFamily="18" charset="2"/>
              </a:rPr>
              <a:t></a:t>
            </a:r>
            <a:r>
              <a:rPr lang="en-US" altLang="he-IL" sz="2400" dirty="0" smtClean="0">
                <a:latin typeface="Cambria" panose="02040503050406030204" pitchFamily="18" charset="0"/>
              </a:rPr>
              <a:t>(</a:t>
            </a:r>
            <a:r>
              <a:rPr lang="en-US" altLang="he-IL" sz="2400" i="1" dirty="0" err="1" smtClean="0">
                <a:latin typeface="Cambria" panose="02040503050406030204" pitchFamily="18" charset="0"/>
              </a:rPr>
              <a:t>s</a:t>
            </a:r>
            <a:r>
              <a:rPr lang="en-US" altLang="he-IL" sz="2400" i="1" baseline="-25000" dirty="0" err="1" smtClean="0">
                <a:latin typeface="Cambria" panose="02040503050406030204" pitchFamily="18" charset="0"/>
              </a:rPr>
              <a:t>1</a:t>
            </a:r>
            <a:r>
              <a:rPr lang="en-US" altLang="he-IL" sz="2400" i="1" dirty="0" err="1" smtClean="0">
                <a:latin typeface="Cambria" panose="02040503050406030204" pitchFamily="18" charset="0"/>
              </a:rPr>
              <a:t>,b</a:t>
            </a:r>
            <a:r>
              <a:rPr lang="en-US" altLang="he-IL" sz="2400" dirty="0" smtClean="0">
                <a:latin typeface="Cambria" panose="02040503050406030204" pitchFamily="18" charset="0"/>
              </a:rPr>
              <a:t>)=</a:t>
            </a:r>
            <a:r>
              <a:rPr lang="en-US" altLang="he-IL" sz="2400" i="1" dirty="0" smtClean="0">
                <a:latin typeface="Cambria" panose="02040503050406030204" pitchFamily="18" charset="0"/>
              </a:rPr>
              <a:t>1</a:t>
            </a:r>
            <a:r>
              <a:rPr lang="en-US" altLang="he-IL" sz="2400" dirty="0" smtClean="0">
                <a:latin typeface="Cambria" panose="02040503050406030204" pitchFamily="18" charset="0"/>
              </a:rPr>
              <a:t>,…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 typeface="Symbol" panose="05050102010706020507" pitchFamily="18" charset="2"/>
              <a:buNone/>
            </a:pPr>
            <a:r>
              <a:rPr lang="el-GR" altLang="he-IL" sz="2400" dirty="0" smtClean="0">
                <a:latin typeface="Cambria" panose="02040503050406030204" pitchFamily="18" charset="0"/>
              </a:rPr>
              <a:t>δ</a:t>
            </a:r>
            <a:r>
              <a:rPr lang="en-US" altLang="he-IL" sz="2400" dirty="0" smtClean="0">
                <a:latin typeface="Cambria" panose="02040503050406030204" pitchFamily="18" charset="0"/>
              </a:rPr>
              <a:t>(</a:t>
            </a:r>
            <a:r>
              <a:rPr lang="en-US" altLang="he-IL" sz="2400" i="1" dirty="0" err="1" smtClean="0">
                <a:latin typeface="Cambria" panose="02040503050406030204" pitchFamily="18" charset="0"/>
              </a:rPr>
              <a:t>s</a:t>
            </a:r>
            <a:r>
              <a:rPr lang="en-US" altLang="he-IL" sz="2400" i="1" baseline="-25000" dirty="0" err="1" smtClean="0">
                <a:latin typeface="Cambria" panose="02040503050406030204" pitchFamily="18" charset="0"/>
              </a:rPr>
              <a:t>1</a:t>
            </a:r>
            <a:r>
              <a:rPr lang="en-US" altLang="he-IL" sz="2400" i="1" dirty="0" err="1" smtClean="0">
                <a:latin typeface="Cambria" panose="02040503050406030204" pitchFamily="18" charset="0"/>
              </a:rPr>
              <a:t>,ab</a:t>
            </a:r>
            <a:r>
              <a:rPr lang="en-US" altLang="he-IL" sz="2400" dirty="0" smtClean="0">
                <a:latin typeface="Cambria" panose="02040503050406030204" pitchFamily="18" charset="0"/>
              </a:rPr>
              <a:t>)=</a:t>
            </a:r>
            <a:r>
              <a:rPr lang="en-US" altLang="he-IL" sz="2400" i="1" dirty="0" err="1" smtClean="0">
                <a:latin typeface="Cambria" panose="02040503050406030204" pitchFamily="18" charset="0"/>
              </a:rPr>
              <a:t>s</a:t>
            </a:r>
            <a:r>
              <a:rPr lang="en-US" altLang="he-IL" sz="2400" i="1" baseline="-25000" dirty="0" err="1" smtClean="0">
                <a:latin typeface="Cambria" panose="02040503050406030204" pitchFamily="18" charset="0"/>
              </a:rPr>
              <a:t>1</a:t>
            </a:r>
            <a:r>
              <a:rPr lang="en-US" altLang="he-IL" sz="2400" dirty="0" smtClean="0">
                <a:latin typeface="Cambria" panose="02040503050406030204" pitchFamily="18" charset="0"/>
              </a:rPr>
              <a:t>, </a:t>
            </a:r>
            <a:r>
              <a:rPr lang="en-US" altLang="he-IL" sz="2400" dirty="0" smtClean="0">
                <a:latin typeface="Cambria" panose="02040503050406030204" pitchFamily="18" charset="0"/>
                <a:sym typeface="Symbol" panose="05050102010706020507" pitchFamily="18" charset="2"/>
              </a:rPr>
              <a:t></a:t>
            </a:r>
            <a:r>
              <a:rPr lang="en-US" altLang="he-IL" sz="2400" dirty="0" smtClean="0">
                <a:latin typeface="Cambria" panose="02040503050406030204" pitchFamily="18" charset="0"/>
              </a:rPr>
              <a:t>(</a:t>
            </a:r>
            <a:r>
              <a:rPr lang="en-US" altLang="he-IL" sz="2400" i="1" dirty="0" err="1" smtClean="0">
                <a:latin typeface="Cambria" panose="02040503050406030204" pitchFamily="18" charset="0"/>
              </a:rPr>
              <a:t>s</a:t>
            </a:r>
            <a:r>
              <a:rPr lang="en-US" altLang="he-IL" sz="2400" i="1" baseline="-25000" dirty="0" err="1" smtClean="0">
                <a:latin typeface="Cambria" panose="02040503050406030204" pitchFamily="18" charset="0"/>
              </a:rPr>
              <a:t>1</a:t>
            </a:r>
            <a:r>
              <a:rPr lang="en-US" altLang="he-IL" sz="2400" i="1" dirty="0" err="1" smtClean="0">
                <a:latin typeface="Cambria" panose="02040503050406030204" pitchFamily="18" charset="0"/>
              </a:rPr>
              <a:t>,ab</a:t>
            </a:r>
            <a:r>
              <a:rPr lang="en-US" altLang="he-IL" sz="2400" dirty="0" smtClean="0">
                <a:latin typeface="Cambria" panose="02040503050406030204" pitchFamily="18" charset="0"/>
              </a:rPr>
              <a:t>)=</a:t>
            </a:r>
            <a:r>
              <a:rPr lang="en-US" altLang="he-IL" sz="2400" i="1" dirty="0" smtClean="0">
                <a:latin typeface="Cambria" panose="02040503050406030204" pitchFamily="18" charset="0"/>
              </a:rPr>
              <a:t>01</a:t>
            </a:r>
            <a:endParaRPr lang="el-GR" altLang="he-IL" sz="2400" i="1" dirty="0" smtClean="0">
              <a:latin typeface="Cambria" panose="02040503050406030204" pitchFamily="18" charset="0"/>
            </a:endParaRPr>
          </a:p>
        </p:txBody>
      </p:sp>
      <p:grpSp>
        <p:nvGrpSpPr>
          <p:cNvPr id="693253" name="Group 4"/>
          <p:cNvGrpSpPr>
            <a:grpSpLocks/>
          </p:cNvGrpSpPr>
          <p:nvPr/>
        </p:nvGrpSpPr>
        <p:grpSpPr bwMode="auto">
          <a:xfrm>
            <a:off x="5362001" y="2466724"/>
            <a:ext cx="3457575" cy="2943225"/>
            <a:chOff x="1440" y="1056"/>
            <a:chExt cx="2208" cy="2046"/>
          </a:xfrm>
        </p:grpSpPr>
        <p:sp>
          <p:nvSpPr>
            <p:cNvPr id="693254" name="Oval 5"/>
            <p:cNvSpPr>
              <a:spLocks noChangeArrowheads="1"/>
            </p:cNvSpPr>
            <p:nvPr/>
          </p:nvSpPr>
          <p:spPr bwMode="auto">
            <a:xfrm>
              <a:off x="1824" y="1248"/>
              <a:ext cx="528" cy="528"/>
            </a:xfrm>
            <a:prstGeom prst="ellipse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GB" altLang="zh-CN" sz="3600" i="1">
                  <a:latin typeface="Cambria" panose="02040503050406030204" pitchFamily="18" charset="0"/>
                  <a:ea typeface="宋体" panose="02010600030101010101" pitchFamily="2" charset="-122"/>
                </a:rPr>
                <a:t>s</a:t>
              </a:r>
              <a:r>
                <a:rPr kumimoji="1" lang="en-GB" altLang="zh-CN" sz="3600" i="1" baseline="-25000">
                  <a:latin typeface="Cambria" panose="020405030504060302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93255" name="Oval 6"/>
            <p:cNvSpPr>
              <a:spLocks noChangeArrowheads="1"/>
            </p:cNvSpPr>
            <p:nvPr/>
          </p:nvSpPr>
          <p:spPr bwMode="auto">
            <a:xfrm>
              <a:off x="2448" y="2160"/>
              <a:ext cx="528" cy="528"/>
            </a:xfrm>
            <a:prstGeom prst="ellipse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GB" altLang="zh-CN" sz="3600" i="1">
                  <a:latin typeface="Cambria" panose="02040503050406030204" pitchFamily="18" charset="0"/>
                  <a:ea typeface="宋体" panose="02010600030101010101" pitchFamily="2" charset="-122"/>
                </a:rPr>
                <a:t>s</a:t>
              </a:r>
              <a:r>
                <a:rPr kumimoji="1" lang="en-GB" altLang="zh-CN" sz="3600" i="1" baseline="-25000">
                  <a:latin typeface="Cambria" panose="020405030504060302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693256" name="Oval 7"/>
            <p:cNvSpPr>
              <a:spLocks noChangeArrowheads="1"/>
            </p:cNvSpPr>
            <p:nvPr/>
          </p:nvSpPr>
          <p:spPr bwMode="auto">
            <a:xfrm>
              <a:off x="3120" y="1248"/>
              <a:ext cx="528" cy="528"/>
            </a:xfrm>
            <a:prstGeom prst="ellipse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GB" altLang="zh-CN" sz="3600" i="1">
                  <a:latin typeface="Cambria" panose="02040503050406030204" pitchFamily="18" charset="0"/>
                  <a:ea typeface="宋体" panose="02010600030101010101" pitchFamily="2" charset="-122"/>
                </a:rPr>
                <a:t>s</a:t>
              </a:r>
              <a:r>
                <a:rPr kumimoji="1" lang="en-GB" altLang="zh-CN" sz="3600" i="1" baseline="-25000">
                  <a:latin typeface="Cambria" panose="020405030504060302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cxnSp>
          <p:nvCxnSpPr>
            <p:cNvPr id="693257" name="AutoShape 8"/>
            <p:cNvCxnSpPr>
              <a:cxnSpLocks noChangeShapeType="1"/>
              <a:stCxn id="693254" idx="0"/>
              <a:endCxn id="693256" idx="0"/>
            </p:cNvCxnSpPr>
            <p:nvPr/>
          </p:nvCxnSpPr>
          <p:spPr bwMode="auto">
            <a:xfrm rot="5400000" flipV="1">
              <a:off x="2735" y="601"/>
              <a:ext cx="1" cy="1296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93258" name="AutoShape 9"/>
            <p:cNvCxnSpPr>
              <a:cxnSpLocks noChangeShapeType="1"/>
              <a:stCxn id="693255" idx="5"/>
              <a:endCxn id="693255" idx="3"/>
            </p:cNvCxnSpPr>
            <p:nvPr/>
          </p:nvCxnSpPr>
          <p:spPr bwMode="auto">
            <a:xfrm rot="5400000">
              <a:off x="2711" y="2425"/>
              <a:ext cx="1" cy="374"/>
            </a:xfrm>
            <a:prstGeom prst="curvedConnector3">
              <a:avLst>
                <a:gd name="adj1" fmla="val 41199995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93259" name="AutoShape 10"/>
            <p:cNvCxnSpPr>
              <a:cxnSpLocks noChangeShapeType="1"/>
              <a:stCxn id="693254" idx="3"/>
              <a:endCxn id="693255" idx="2"/>
            </p:cNvCxnSpPr>
            <p:nvPr/>
          </p:nvCxnSpPr>
          <p:spPr bwMode="auto">
            <a:xfrm rot="16200000" flipH="1">
              <a:off x="1812" y="1788"/>
              <a:ext cx="725" cy="547"/>
            </a:xfrm>
            <a:prstGeom prst="curvedConnector2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93260" name="AutoShape 11"/>
            <p:cNvCxnSpPr>
              <a:cxnSpLocks noChangeShapeType="1"/>
              <a:stCxn id="693256" idx="2"/>
              <a:endCxn id="693254" idx="6"/>
            </p:cNvCxnSpPr>
            <p:nvPr/>
          </p:nvCxnSpPr>
          <p:spPr bwMode="auto">
            <a:xfrm rot="10800000">
              <a:off x="2352" y="1512"/>
              <a:ext cx="768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93261" name="AutoShape 12"/>
            <p:cNvCxnSpPr>
              <a:cxnSpLocks noChangeShapeType="1"/>
              <a:stCxn id="693256" idx="3"/>
              <a:endCxn id="693255" idx="7"/>
            </p:cNvCxnSpPr>
            <p:nvPr/>
          </p:nvCxnSpPr>
          <p:spPr bwMode="auto">
            <a:xfrm flipH="1">
              <a:off x="2899" y="1699"/>
              <a:ext cx="298" cy="538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93262" name="AutoShape 13"/>
            <p:cNvCxnSpPr>
              <a:cxnSpLocks noChangeShapeType="1"/>
              <a:stCxn id="693255" idx="1"/>
              <a:endCxn id="693254" idx="5"/>
            </p:cNvCxnSpPr>
            <p:nvPr/>
          </p:nvCxnSpPr>
          <p:spPr bwMode="auto">
            <a:xfrm flipH="1" flipV="1">
              <a:off x="2275" y="1699"/>
              <a:ext cx="250" cy="538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93263" name="Text Box 14"/>
            <p:cNvSpPr txBox="1">
              <a:spLocks noChangeArrowheads="1"/>
            </p:cNvSpPr>
            <p:nvPr/>
          </p:nvSpPr>
          <p:spPr bwMode="auto">
            <a:xfrm>
              <a:off x="1440" y="1968"/>
              <a:ext cx="576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GB" altLang="zh-CN" sz="2400" i="1">
                  <a:latin typeface="Cambria" panose="02040503050406030204" pitchFamily="18" charset="0"/>
                  <a:ea typeface="宋体" panose="02010600030101010101" pitchFamily="2" charset="-122"/>
                </a:rPr>
                <a:t>a/0</a:t>
              </a:r>
            </a:p>
          </p:txBody>
        </p:sp>
        <p:sp>
          <p:nvSpPr>
            <p:cNvPr id="693264" name="Text Box 15"/>
            <p:cNvSpPr txBox="1">
              <a:spLocks noChangeArrowheads="1"/>
            </p:cNvSpPr>
            <p:nvPr/>
          </p:nvSpPr>
          <p:spPr bwMode="auto">
            <a:xfrm>
              <a:off x="2305" y="1776"/>
              <a:ext cx="478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GB" altLang="zh-CN" sz="2400" i="1">
                  <a:latin typeface="Cambria" panose="02040503050406030204" pitchFamily="18" charset="0"/>
                  <a:ea typeface="宋体" panose="02010600030101010101" pitchFamily="2" charset="-122"/>
                </a:rPr>
                <a:t>b/1</a:t>
              </a:r>
            </a:p>
          </p:txBody>
        </p:sp>
        <p:sp>
          <p:nvSpPr>
            <p:cNvPr id="693265" name="Text Box 16"/>
            <p:cNvSpPr txBox="1">
              <a:spLocks noChangeArrowheads="1"/>
            </p:cNvSpPr>
            <p:nvPr/>
          </p:nvSpPr>
          <p:spPr bwMode="auto">
            <a:xfrm>
              <a:off x="3023" y="1872"/>
              <a:ext cx="434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GB" altLang="zh-CN" sz="2400" i="1">
                  <a:latin typeface="Cambria" panose="02040503050406030204" pitchFamily="18" charset="0"/>
                  <a:ea typeface="宋体" panose="02010600030101010101" pitchFamily="2" charset="-122"/>
                </a:rPr>
                <a:t>b/0</a:t>
              </a:r>
            </a:p>
          </p:txBody>
        </p:sp>
        <p:sp>
          <p:nvSpPr>
            <p:cNvPr id="693266" name="Text Box 17"/>
            <p:cNvSpPr txBox="1">
              <a:spLocks noChangeArrowheads="1"/>
            </p:cNvSpPr>
            <p:nvPr/>
          </p:nvSpPr>
          <p:spPr bwMode="auto">
            <a:xfrm>
              <a:off x="2497" y="1056"/>
              <a:ext cx="479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GB" altLang="zh-CN" sz="2400" i="1">
                  <a:latin typeface="Cambria" panose="02040503050406030204" pitchFamily="18" charset="0"/>
                  <a:ea typeface="宋体" panose="02010600030101010101" pitchFamily="2" charset="-122"/>
                </a:rPr>
                <a:t>b/1</a:t>
              </a:r>
            </a:p>
          </p:txBody>
        </p:sp>
        <p:sp>
          <p:nvSpPr>
            <p:cNvPr id="693267" name="Text Box 18"/>
            <p:cNvSpPr txBox="1">
              <a:spLocks noChangeArrowheads="1"/>
            </p:cNvSpPr>
            <p:nvPr/>
          </p:nvSpPr>
          <p:spPr bwMode="auto">
            <a:xfrm>
              <a:off x="2783" y="2784"/>
              <a:ext cx="480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GB" altLang="zh-CN" sz="2400" i="1">
                  <a:latin typeface="Cambria" panose="02040503050406030204" pitchFamily="18" charset="0"/>
                  <a:ea typeface="宋体" panose="02010600030101010101" pitchFamily="2" charset="-122"/>
                </a:rPr>
                <a:t>a/0</a:t>
              </a:r>
            </a:p>
          </p:txBody>
        </p:sp>
        <p:sp>
          <p:nvSpPr>
            <p:cNvPr id="693268" name="Text Box 19"/>
            <p:cNvSpPr txBox="1">
              <a:spLocks noChangeArrowheads="1"/>
            </p:cNvSpPr>
            <p:nvPr/>
          </p:nvSpPr>
          <p:spPr bwMode="auto">
            <a:xfrm>
              <a:off x="2448" y="1488"/>
              <a:ext cx="575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GB" altLang="zh-CN" sz="2400" i="1" dirty="0">
                  <a:latin typeface="Cambria" panose="02040503050406030204" pitchFamily="18" charset="0"/>
                  <a:ea typeface="宋体" panose="02010600030101010101" pitchFamily="2" charset="-122"/>
                </a:rPr>
                <a:t>a/0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5698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מציין מיקום של מספר שקופית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858493-30FD-4EB3-A54C-5DC491025AF1}" type="slidenum">
              <a:rPr lang="he-IL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GB" altLang="zh-CN" sz="1400" smtClean="0">
              <a:ea typeface="宋体" panose="02010600030101010101" pitchFamily="2" charset="-122"/>
            </a:endParaRPr>
          </a:p>
        </p:txBody>
      </p:sp>
      <p:sp>
        <p:nvSpPr>
          <p:cNvPr id="69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7796212" cy="1143000"/>
          </a:xfrm>
        </p:spPr>
        <p:txBody>
          <a:bodyPr/>
          <a:lstStyle/>
          <a:p>
            <a:pPr eaLnBrk="1" hangingPunct="1"/>
            <a:r>
              <a:rPr lang="en-GB" altLang="zh-CN" dirty="0" smtClean="0">
                <a:latin typeface="Cambria" panose="02040503050406030204" pitchFamily="18" charset="0"/>
                <a:ea typeface="宋体" panose="02010600030101010101" pitchFamily="2" charset="-122"/>
              </a:rPr>
              <a:t>Why deterministic machines?</a:t>
            </a:r>
          </a:p>
        </p:txBody>
      </p:sp>
      <p:sp>
        <p:nvSpPr>
          <p:cNvPr id="69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9751"/>
            <a:ext cx="8534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Otherwise no amount of experiments would guarantee anything.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If dependent on some parameter (e.g., temperature), we can </a:t>
            </a:r>
            <a:r>
              <a:rPr lang="en-GB" altLang="zh-CN" sz="2400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determinize</a:t>
            </a: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, by taking parameter as additional input.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We still can model concurrent system. It means just that the </a:t>
            </a:r>
            <a:r>
              <a:rPr lang="en-GB" altLang="zh-CN" sz="2400" i="1" u="sng" dirty="0" smtClean="0">
                <a:latin typeface="Cambria" panose="02040503050406030204" pitchFamily="18" charset="0"/>
                <a:ea typeface="宋体" panose="02010600030101010101" pitchFamily="2" charset="-122"/>
              </a:rPr>
              <a:t>transitions</a:t>
            </a: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 are deterministic.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All kinds of equivalences are unified into language equivalence.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Also: connected machine (otherwise we may never get to the completely separate parts).</a:t>
            </a:r>
          </a:p>
        </p:txBody>
      </p:sp>
    </p:spTree>
    <p:extLst>
      <p:ext uri="{BB962C8B-B14F-4D97-AF65-F5344CB8AC3E}">
        <p14:creationId xmlns:p14="http://schemas.microsoft.com/office/powerpoint/2010/main" val="10868969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מציין מיקום של מספר שקופית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7440A9-56E8-48B3-8232-435EAAC8B773}" type="slidenum">
              <a:rPr lang="he-IL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GB" altLang="zh-CN" sz="1400" smtClean="0">
              <a:ea typeface="宋体" panose="02010600030101010101" pitchFamily="2" charset="-122"/>
            </a:endParaRPr>
          </a:p>
        </p:txBody>
      </p:sp>
      <p:sp>
        <p:nvSpPr>
          <p:cNvPr id="69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41550" y="135972"/>
            <a:ext cx="6750050" cy="1143000"/>
          </a:xfrm>
        </p:spPr>
        <p:txBody>
          <a:bodyPr/>
          <a:lstStyle/>
          <a:p>
            <a:pPr eaLnBrk="1" hangingPunct="1"/>
            <a:r>
              <a:rPr lang="en-US" altLang="he-IL" sz="4000" dirty="0" err="1" smtClean="0">
                <a:latin typeface="Cambria" panose="02040503050406030204" pitchFamily="18" charset="0"/>
              </a:rPr>
              <a:t>Determi</a:t>
            </a:r>
            <a:r>
              <a:rPr lang="en-GB" altLang="he-IL" sz="4000" dirty="0" err="1" smtClean="0">
                <a:latin typeface="Cambria" panose="02040503050406030204" pitchFamily="18" charset="0"/>
              </a:rPr>
              <a:t>nism</a:t>
            </a:r>
            <a:endParaRPr lang="en-US" altLang="he-IL" sz="4000" dirty="0" smtClean="0">
              <a:latin typeface="Cambria" panose="02040503050406030204" pitchFamily="18" charset="0"/>
            </a:endParaRPr>
          </a:p>
        </p:txBody>
      </p:sp>
      <p:sp>
        <p:nvSpPr>
          <p:cNvPr id="69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92588"/>
            <a:ext cx="8178800" cy="97155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ambria" panose="02040503050406030204" pitchFamily="18" charset="0"/>
              </a:rPr>
              <a:t>When the black box is nondeterministic, we </a:t>
            </a:r>
            <a:r>
              <a:rPr lang="en-US" altLang="en-US" dirty="0" smtClean="0">
                <a:latin typeface="Cambria" panose="02040503050406030204" pitchFamily="18" charset="0"/>
              </a:rPr>
              <a:t>might never </a:t>
            </a:r>
            <a:r>
              <a:rPr lang="en-US" altLang="en-US" dirty="0" smtClean="0">
                <a:latin typeface="Cambria" panose="02040503050406030204" pitchFamily="18" charset="0"/>
              </a:rPr>
              <a:t>test some choices.</a:t>
            </a:r>
            <a:endParaRPr lang="en-US" altLang="he-IL" dirty="0" smtClean="0">
              <a:latin typeface="Cambria" panose="02040503050406030204" pitchFamily="18" charset="0"/>
            </a:endParaRPr>
          </a:p>
        </p:txBody>
      </p:sp>
      <p:grpSp>
        <p:nvGrpSpPr>
          <p:cNvPr id="695301" name="Group 4"/>
          <p:cNvGrpSpPr>
            <a:grpSpLocks/>
          </p:cNvGrpSpPr>
          <p:nvPr/>
        </p:nvGrpSpPr>
        <p:grpSpPr bwMode="auto">
          <a:xfrm>
            <a:off x="3200400" y="1828800"/>
            <a:ext cx="2667000" cy="1752600"/>
            <a:chOff x="1248" y="912"/>
            <a:chExt cx="1680" cy="1104"/>
          </a:xfrm>
        </p:grpSpPr>
        <p:sp>
          <p:nvSpPr>
            <p:cNvPr id="695302" name="Oval 5"/>
            <p:cNvSpPr>
              <a:spLocks noChangeArrowheads="1"/>
            </p:cNvSpPr>
            <p:nvPr/>
          </p:nvSpPr>
          <p:spPr bwMode="auto">
            <a:xfrm>
              <a:off x="1968" y="1104"/>
              <a:ext cx="288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695303" name="Freeform 6"/>
            <p:cNvSpPr>
              <a:spLocks/>
            </p:cNvSpPr>
            <p:nvPr/>
          </p:nvSpPr>
          <p:spPr bwMode="auto">
            <a:xfrm>
              <a:off x="1824" y="1248"/>
              <a:ext cx="144" cy="528"/>
            </a:xfrm>
            <a:custGeom>
              <a:avLst/>
              <a:gdLst>
                <a:gd name="T0" fmla="*/ 144 w 144"/>
                <a:gd name="T1" fmla="*/ 528 h 528"/>
                <a:gd name="T2" fmla="*/ 0 w 144"/>
                <a:gd name="T3" fmla="*/ 240 h 528"/>
                <a:gd name="T4" fmla="*/ 144 w 144"/>
                <a:gd name="T5" fmla="*/ 0 h 5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528">
                  <a:moveTo>
                    <a:pt x="144" y="528"/>
                  </a:moveTo>
                  <a:cubicBezTo>
                    <a:pt x="72" y="428"/>
                    <a:pt x="0" y="328"/>
                    <a:pt x="0" y="240"/>
                  </a:cubicBezTo>
                  <a:cubicBezTo>
                    <a:pt x="0" y="152"/>
                    <a:pt x="72" y="76"/>
                    <a:pt x="14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5304" name="Freeform 7"/>
            <p:cNvSpPr>
              <a:spLocks/>
            </p:cNvSpPr>
            <p:nvPr/>
          </p:nvSpPr>
          <p:spPr bwMode="auto">
            <a:xfrm>
              <a:off x="2256" y="1248"/>
              <a:ext cx="144" cy="528"/>
            </a:xfrm>
            <a:custGeom>
              <a:avLst/>
              <a:gdLst>
                <a:gd name="T0" fmla="*/ 0 w 144"/>
                <a:gd name="T1" fmla="*/ 0 h 528"/>
                <a:gd name="T2" fmla="*/ 144 w 144"/>
                <a:gd name="T3" fmla="*/ 288 h 528"/>
                <a:gd name="T4" fmla="*/ 0 w 144"/>
                <a:gd name="T5" fmla="*/ 528 h 5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528">
                  <a:moveTo>
                    <a:pt x="0" y="0"/>
                  </a:moveTo>
                  <a:cubicBezTo>
                    <a:pt x="72" y="100"/>
                    <a:pt x="144" y="200"/>
                    <a:pt x="144" y="288"/>
                  </a:cubicBezTo>
                  <a:cubicBezTo>
                    <a:pt x="144" y="376"/>
                    <a:pt x="72" y="452"/>
                    <a:pt x="0" y="52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5305" name="Text Box 8"/>
            <p:cNvSpPr txBox="1">
              <a:spLocks noChangeArrowheads="1"/>
            </p:cNvSpPr>
            <p:nvPr/>
          </p:nvSpPr>
          <p:spPr bwMode="auto">
            <a:xfrm>
              <a:off x="1248" y="1297"/>
              <a:ext cx="6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US" altLang="he-IL" sz="2800" i="1"/>
                <a:t>b/1</a:t>
              </a:r>
              <a:endParaRPr kumimoji="1" lang="en-US" altLang="en-US" sz="2800" i="1"/>
            </a:p>
          </p:txBody>
        </p:sp>
        <p:sp>
          <p:nvSpPr>
            <p:cNvPr id="695306" name="Rectangle 9"/>
            <p:cNvSpPr>
              <a:spLocks noChangeArrowheads="1"/>
            </p:cNvSpPr>
            <p:nvPr/>
          </p:nvSpPr>
          <p:spPr bwMode="auto">
            <a:xfrm>
              <a:off x="1296" y="912"/>
              <a:ext cx="1632" cy="1104"/>
            </a:xfrm>
            <a:prstGeom prst="rect">
              <a:avLst/>
            </a:prstGeom>
            <a:solidFill>
              <a:schemeClr val="tx2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695307" name="Oval 10"/>
            <p:cNvSpPr>
              <a:spLocks noChangeArrowheads="1"/>
            </p:cNvSpPr>
            <p:nvPr/>
          </p:nvSpPr>
          <p:spPr bwMode="auto">
            <a:xfrm>
              <a:off x="1968" y="1632"/>
              <a:ext cx="288" cy="288"/>
            </a:xfrm>
            <a:prstGeom prst="ellipse">
              <a:avLst/>
            </a:prstGeom>
            <a:solidFill>
              <a:schemeClr val="tx2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695308" name="Oval 11"/>
            <p:cNvSpPr>
              <a:spLocks noChangeArrowheads="1"/>
            </p:cNvSpPr>
            <p:nvPr/>
          </p:nvSpPr>
          <p:spPr bwMode="auto">
            <a:xfrm>
              <a:off x="2592" y="1104"/>
              <a:ext cx="288" cy="288"/>
            </a:xfrm>
            <a:prstGeom prst="ellipse">
              <a:avLst/>
            </a:prstGeom>
            <a:solidFill>
              <a:schemeClr val="tx2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695309" name="Line 12"/>
            <p:cNvSpPr>
              <a:spLocks noChangeShapeType="1"/>
            </p:cNvSpPr>
            <p:nvPr/>
          </p:nvSpPr>
          <p:spPr bwMode="auto">
            <a:xfrm>
              <a:off x="2256" y="12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5310" name="Text Box 13"/>
            <p:cNvSpPr txBox="1">
              <a:spLocks noChangeArrowheads="1"/>
            </p:cNvSpPr>
            <p:nvPr/>
          </p:nvSpPr>
          <p:spPr bwMode="auto">
            <a:xfrm>
              <a:off x="2304" y="1513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US" altLang="he-IL" sz="2800" i="1"/>
                <a:t>a/1</a:t>
              </a:r>
              <a:endParaRPr kumimoji="1" lang="en-US" altLang="he-IL" sz="2800"/>
            </a:p>
          </p:txBody>
        </p:sp>
        <p:sp>
          <p:nvSpPr>
            <p:cNvPr id="695311" name="Text Box 14"/>
            <p:cNvSpPr txBox="1">
              <a:spLocks noChangeArrowheads="1"/>
            </p:cNvSpPr>
            <p:nvPr/>
          </p:nvSpPr>
          <p:spPr bwMode="auto">
            <a:xfrm>
              <a:off x="2160" y="912"/>
              <a:ext cx="4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US" altLang="he-IL" sz="2800" i="1"/>
                <a:t>a/1</a:t>
              </a:r>
              <a:endParaRPr kumimoji="1" lang="en-US" altLang="he-IL" sz="2800"/>
            </a:p>
          </p:txBody>
        </p:sp>
      </p:grpSp>
    </p:spTree>
    <p:extLst>
      <p:ext uri="{BB962C8B-B14F-4D97-AF65-F5344CB8AC3E}">
        <p14:creationId xmlns:p14="http://schemas.microsoft.com/office/powerpoint/2010/main" val="9838804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מציין מיקום של מספר שקופית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0E36AD-A681-4DBB-9610-BDB3ED8E74B4}" type="slidenum">
              <a:rPr lang="he-IL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GB" altLang="zh-CN" sz="1400" smtClean="0">
              <a:ea typeface="宋体" panose="02010600030101010101" pitchFamily="2" charset="-122"/>
            </a:endParaRPr>
          </a:p>
        </p:txBody>
      </p:sp>
      <p:sp>
        <p:nvSpPr>
          <p:cNvPr id="69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dirty="0" smtClean="0">
                <a:latin typeface="Cambria" panose="02040503050406030204" pitchFamily="18" charset="0"/>
                <a:ea typeface="宋体" panose="02010600030101010101" pitchFamily="2" charset="-122"/>
              </a:rPr>
              <a:t>Preliminaries: separating sequences</a:t>
            </a:r>
          </a:p>
        </p:txBody>
      </p:sp>
      <p:grpSp>
        <p:nvGrpSpPr>
          <p:cNvPr id="696324" name="Group 3"/>
          <p:cNvGrpSpPr>
            <a:grpSpLocks/>
          </p:cNvGrpSpPr>
          <p:nvPr/>
        </p:nvGrpSpPr>
        <p:grpSpPr bwMode="auto">
          <a:xfrm>
            <a:off x="5003800" y="1844675"/>
            <a:ext cx="3505200" cy="3200400"/>
            <a:chOff x="1440" y="1056"/>
            <a:chExt cx="2208" cy="2016"/>
          </a:xfrm>
        </p:grpSpPr>
        <p:sp>
          <p:nvSpPr>
            <p:cNvPr id="696327" name="Oval 4"/>
            <p:cNvSpPr>
              <a:spLocks noChangeArrowheads="1"/>
            </p:cNvSpPr>
            <p:nvPr/>
          </p:nvSpPr>
          <p:spPr bwMode="auto">
            <a:xfrm>
              <a:off x="1824" y="1248"/>
              <a:ext cx="528" cy="528"/>
            </a:xfrm>
            <a:prstGeom prst="ellipse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GB" altLang="zh-CN" sz="3600" i="1">
                  <a:ea typeface="宋体" panose="02010600030101010101" pitchFamily="2" charset="-122"/>
                </a:rPr>
                <a:t>s</a:t>
              </a:r>
              <a:r>
                <a:rPr kumimoji="1" lang="en-GB" altLang="zh-CN" sz="3600" i="1" baseline="-250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96328" name="Oval 5"/>
            <p:cNvSpPr>
              <a:spLocks noChangeArrowheads="1"/>
            </p:cNvSpPr>
            <p:nvPr/>
          </p:nvSpPr>
          <p:spPr bwMode="auto">
            <a:xfrm>
              <a:off x="2448" y="2160"/>
              <a:ext cx="528" cy="528"/>
            </a:xfrm>
            <a:prstGeom prst="ellipse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GB" altLang="zh-CN" sz="3600" i="1">
                  <a:ea typeface="宋体" panose="02010600030101010101" pitchFamily="2" charset="-122"/>
                </a:rPr>
                <a:t>s</a:t>
              </a:r>
              <a:r>
                <a:rPr kumimoji="1" lang="en-GB" altLang="zh-CN" sz="3600" i="1" baseline="-2500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696329" name="Oval 6"/>
            <p:cNvSpPr>
              <a:spLocks noChangeArrowheads="1"/>
            </p:cNvSpPr>
            <p:nvPr/>
          </p:nvSpPr>
          <p:spPr bwMode="auto">
            <a:xfrm>
              <a:off x="3120" y="1248"/>
              <a:ext cx="528" cy="528"/>
            </a:xfrm>
            <a:prstGeom prst="ellipse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GB" altLang="zh-CN" sz="3600" i="1">
                  <a:ea typeface="宋体" panose="02010600030101010101" pitchFamily="2" charset="-122"/>
                </a:rPr>
                <a:t>s</a:t>
              </a:r>
              <a:r>
                <a:rPr kumimoji="1" lang="en-GB" altLang="zh-CN" sz="3600" i="1" baseline="-25000">
                  <a:ea typeface="宋体" panose="02010600030101010101" pitchFamily="2" charset="-122"/>
                </a:rPr>
                <a:t>2</a:t>
              </a:r>
            </a:p>
          </p:txBody>
        </p:sp>
        <p:cxnSp>
          <p:nvCxnSpPr>
            <p:cNvPr id="696330" name="AutoShape 7"/>
            <p:cNvCxnSpPr>
              <a:cxnSpLocks noChangeShapeType="1"/>
              <a:stCxn id="696327" idx="0"/>
              <a:endCxn id="696329" idx="0"/>
            </p:cNvCxnSpPr>
            <p:nvPr/>
          </p:nvCxnSpPr>
          <p:spPr bwMode="auto">
            <a:xfrm rot="5400000" flipV="1">
              <a:off x="2735" y="601"/>
              <a:ext cx="1" cy="1296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96331" name="AutoShape 8"/>
            <p:cNvCxnSpPr>
              <a:cxnSpLocks noChangeShapeType="1"/>
              <a:stCxn id="696328" idx="5"/>
              <a:endCxn id="696328" idx="3"/>
            </p:cNvCxnSpPr>
            <p:nvPr/>
          </p:nvCxnSpPr>
          <p:spPr bwMode="auto">
            <a:xfrm rot="5400000">
              <a:off x="2711" y="2425"/>
              <a:ext cx="1" cy="374"/>
            </a:xfrm>
            <a:prstGeom prst="curvedConnector3">
              <a:avLst>
                <a:gd name="adj1" fmla="val 41199995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96332" name="AutoShape 9"/>
            <p:cNvCxnSpPr>
              <a:cxnSpLocks noChangeShapeType="1"/>
              <a:stCxn id="696327" idx="3"/>
              <a:endCxn id="696328" idx="2"/>
            </p:cNvCxnSpPr>
            <p:nvPr/>
          </p:nvCxnSpPr>
          <p:spPr bwMode="auto">
            <a:xfrm rot="16200000" flipH="1">
              <a:off x="1812" y="1788"/>
              <a:ext cx="725" cy="547"/>
            </a:xfrm>
            <a:prstGeom prst="curvedConnector2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96333" name="AutoShape 10"/>
            <p:cNvCxnSpPr>
              <a:cxnSpLocks noChangeShapeType="1"/>
              <a:stCxn id="696329" idx="2"/>
              <a:endCxn id="696327" idx="6"/>
            </p:cNvCxnSpPr>
            <p:nvPr/>
          </p:nvCxnSpPr>
          <p:spPr bwMode="auto">
            <a:xfrm rot="10800000">
              <a:off x="2352" y="1512"/>
              <a:ext cx="768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96334" name="AutoShape 11"/>
            <p:cNvCxnSpPr>
              <a:cxnSpLocks noChangeShapeType="1"/>
              <a:stCxn id="696329" idx="3"/>
              <a:endCxn id="696328" idx="7"/>
            </p:cNvCxnSpPr>
            <p:nvPr/>
          </p:nvCxnSpPr>
          <p:spPr bwMode="auto">
            <a:xfrm flipH="1">
              <a:off x="2899" y="1699"/>
              <a:ext cx="298" cy="538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96335" name="AutoShape 12"/>
            <p:cNvCxnSpPr>
              <a:cxnSpLocks noChangeShapeType="1"/>
              <a:stCxn id="696328" idx="1"/>
              <a:endCxn id="696327" idx="5"/>
            </p:cNvCxnSpPr>
            <p:nvPr/>
          </p:nvCxnSpPr>
          <p:spPr bwMode="auto">
            <a:xfrm flipH="1" flipV="1">
              <a:off x="2275" y="1699"/>
              <a:ext cx="250" cy="538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96336" name="Text Box 13"/>
            <p:cNvSpPr txBox="1">
              <a:spLocks noChangeArrowheads="1"/>
            </p:cNvSpPr>
            <p:nvPr/>
          </p:nvSpPr>
          <p:spPr bwMode="auto">
            <a:xfrm>
              <a:off x="1440" y="196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GB" altLang="zh-CN" sz="2400" i="1">
                  <a:ea typeface="宋体" panose="02010600030101010101" pitchFamily="2" charset="-122"/>
                </a:rPr>
                <a:t>a/0</a:t>
              </a:r>
            </a:p>
          </p:txBody>
        </p:sp>
        <p:sp>
          <p:nvSpPr>
            <p:cNvPr id="696337" name="Text Box 14"/>
            <p:cNvSpPr txBox="1">
              <a:spLocks noChangeArrowheads="1"/>
            </p:cNvSpPr>
            <p:nvPr/>
          </p:nvSpPr>
          <p:spPr bwMode="auto">
            <a:xfrm>
              <a:off x="2304" y="1776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GB" altLang="zh-CN" sz="2400" i="1">
                  <a:ea typeface="宋体" panose="02010600030101010101" pitchFamily="2" charset="-122"/>
                </a:rPr>
                <a:t>b/1</a:t>
              </a:r>
            </a:p>
          </p:txBody>
        </p:sp>
        <p:sp>
          <p:nvSpPr>
            <p:cNvPr id="696338" name="Text Box 15"/>
            <p:cNvSpPr txBox="1">
              <a:spLocks noChangeArrowheads="1"/>
            </p:cNvSpPr>
            <p:nvPr/>
          </p:nvSpPr>
          <p:spPr bwMode="auto">
            <a:xfrm>
              <a:off x="3024" y="187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GB" altLang="zh-CN" sz="2400" i="1">
                  <a:ea typeface="宋体" panose="02010600030101010101" pitchFamily="2" charset="-122"/>
                </a:rPr>
                <a:t>b/0</a:t>
              </a:r>
            </a:p>
          </p:txBody>
        </p:sp>
        <p:sp>
          <p:nvSpPr>
            <p:cNvPr id="696339" name="Text Box 16"/>
            <p:cNvSpPr txBox="1">
              <a:spLocks noChangeArrowheads="1"/>
            </p:cNvSpPr>
            <p:nvPr/>
          </p:nvSpPr>
          <p:spPr bwMode="auto">
            <a:xfrm>
              <a:off x="2496" y="1056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GB" altLang="zh-CN" sz="2400" i="1">
                  <a:ea typeface="宋体" panose="02010600030101010101" pitchFamily="2" charset="-122"/>
                </a:rPr>
                <a:t>b/1</a:t>
              </a:r>
            </a:p>
          </p:txBody>
        </p:sp>
        <p:sp>
          <p:nvSpPr>
            <p:cNvPr id="696340" name="Text Box 17"/>
            <p:cNvSpPr txBox="1">
              <a:spLocks noChangeArrowheads="1"/>
            </p:cNvSpPr>
            <p:nvPr/>
          </p:nvSpPr>
          <p:spPr bwMode="auto">
            <a:xfrm>
              <a:off x="2784" y="2784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GB" altLang="zh-CN" sz="2400" i="1">
                  <a:ea typeface="宋体" panose="02010600030101010101" pitchFamily="2" charset="-122"/>
                </a:rPr>
                <a:t>a/0</a:t>
              </a:r>
            </a:p>
          </p:txBody>
        </p:sp>
        <p:sp>
          <p:nvSpPr>
            <p:cNvPr id="696341" name="Text Box 18"/>
            <p:cNvSpPr txBox="1">
              <a:spLocks noChangeArrowheads="1"/>
            </p:cNvSpPr>
            <p:nvPr/>
          </p:nvSpPr>
          <p:spPr bwMode="auto">
            <a:xfrm>
              <a:off x="2448" y="148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GB" altLang="zh-CN" sz="2400" i="1">
                  <a:ea typeface="宋体" panose="02010600030101010101" pitchFamily="2" charset="-122"/>
                </a:rPr>
                <a:t>a/0</a:t>
              </a:r>
            </a:p>
          </p:txBody>
        </p:sp>
      </p:grpSp>
      <p:sp>
        <p:nvSpPr>
          <p:cNvPr id="696325" name="Text Box 19"/>
          <p:cNvSpPr txBox="1">
            <a:spLocks noChangeArrowheads="1"/>
          </p:cNvSpPr>
          <p:nvPr/>
        </p:nvSpPr>
        <p:spPr bwMode="auto">
          <a:xfrm>
            <a:off x="304800" y="5407838"/>
            <a:ext cx="853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GB" altLang="zh-CN" sz="2800" i="1" dirty="0">
                <a:latin typeface="Cambria" panose="02040503050406030204" pitchFamily="18" charset="0"/>
                <a:ea typeface="宋体" panose="02010600030101010101" pitchFamily="2" charset="-122"/>
              </a:rPr>
              <a:t>Start with one block containing all states {</a:t>
            </a:r>
            <a:r>
              <a:rPr kumimoji="1" lang="en-GB" altLang="zh-CN" sz="2800" i="1" dirty="0" err="1">
                <a:latin typeface="Cambria" panose="02040503050406030204" pitchFamily="18" charset="0"/>
                <a:ea typeface="宋体" panose="02010600030101010101" pitchFamily="2" charset="-122"/>
              </a:rPr>
              <a:t>s</a:t>
            </a:r>
            <a:r>
              <a:rPr kumimoji="1" lang="en-GB" altLang="zh-CN" sz="2800" i="1" baseline="-25000" dirty="0" err="1"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  <a:r>
              <a:rPr kumimoji="1" lang="en-GB" altLang="zh-CN" sz="2800" i="1" dirty="0">
                <a:latin typeface="Cambria" panose="02040503050406030204" pitchFamily="18" charset="0"/>
                <a:ea typeface="宋体" panose="02010600030101010101" pitchFamily="2" charset="-122"/>
              </a:rPr>
              <a:t>, </a:t>
            </a:r>
            <a:r>
              <a:rPr kumimoji="1" lang="en-GB" altLang="zh-CN" sz="2800" i="1" dirty="0" err="1">
                <a:latin typeface="Cambria" panose="02040503050406030204" pitchFamily="18" charset="0"/>
                <a:ea typeface="宋体" panose="02010600030101010101" pitchFamily="2" charset="-122"/>
              </a:rPr>
              <a:t>s</a:t>
            </a:r>
            <a:r>
              <a:rPr kumimoji="1" lang="en-GB" altLang="zh-CN" sz="2800" i="1" baseline="-25000" dirty="0" err="1"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r>
              <a:rPr kumimoji="1" lang="en-GB" altLang="zh-CN" sz="2800" i="1" dirty="0">
                <a:latin typeface="Cambria" panose="02040503050406030204" pitchFamily="18" charset="0"/>
                <a:ea typeface="宋体" panose="02010600030101010101" pitchFamily="2" charset="-122"/>
              </a:rPr>
              <a:t>, </a:t>
            </a:r>
            <a:r>
              <a:rPr kumimoji="1" lang="en-GB" altLang="zh-CN" sz="2800" i="1" dirty="0" err="1">
                <a:latin typeface="Cambria" panose="02040503050406030204" pitchFamily="18" charset="0"/>
                <a:ea typeface="宋体" panose="02010600030101010101" pitchFamily="2" charset="-122"/>
              </a:rPr>
              <a:t>s</a:t>
            </a:r>
            <a:r>
              <a:rPr kumimoji="1" lang="en-GB" altLang="zh-CN" sz="2800" i="1" baseline="-25000" dirty="0" err="1">
                <a:latin typeface="Cambria" panose="02040503050406030204" pitchFamily="18" charset="0"/>
                <a:ea typeface="宋体" panose="02010600030101010101" pitchFamily="2" charset="-122"/>
              </a:rPr>
              <a:t>3</a:t>
            </a:r>
            <a:r>
              <a:rPr kumimoji="1" lang="en-GB" altLang="zh-CN" sz="2800" i="1" dirty="0">
                <a:latin typeface="Cambria" panose="02040503050406030204" pitchFamily="18" charset="0"/>
                <a:ea typeface="宋体" panose="02010600030101010101" pitchFamily="2" charset="-122"/>
              </a:rPr>
              <a:t>}.</a:t>
            </a:r>
          </a:p>
        </p:txBody>
      </p:sp>
      <p:sp>
        <p:nvSpPr>
          <p:cNvPr id="696326" name="Text Box 20"/>
          <p:cNvSpPr txBox="1">
            <a:spLocks noChangeArrowheads="1"/>
          </p:cNvSpPr>
          <p:nvPr/>
        </p:nvSpPr>
        <p:spPr bwMode="auto">
          <a:xfrm>
            <a:off x="200821" y="1567656"/>
            <a:ext cx="4574379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  <a:t>A set of sequences X</a:t>
            </a:r>
            <a:r>
              <a:rPr lang="en-US" altLang="zh-CN" sz="2400" dirty="0">
                <a:latin typeface="Cambria" panose="02040503050406030204" pitchFamily="18" charset="0"/>
                <a:ea typeface="宋体" panose="02010600030101010101" pitchFamily="2" charset="-122"/>
                <a:sym typeface="Mathematica1" pitchFamily="2" charset="2"/>
              </a:rPr>
              <a:t> </a:t>
            </a:r>
            <a:r>
              <a:rPr lang="en-US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  <a:t>such that if we execute them from different states, at least one of them will give a different output sequence.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400" i="1" dirty="0" smtClean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i="1" dirty="0" err="1">
                <a:latin typeface="Cambria" panose="02040503050406030204" pitchFamily="18" charset="0"/>
                <a:ea typeface="宋体" panose="02010600030101010101" pitchFamily="2" charset="-122"/>
              </a:rPr>
              <a:t>≠t</a:t>
            </a:r>
            <a:r>
              <a:rPr lang="en-US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Cambria" panose="020405030504060302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µX</a:t>
            </a:r>
            <a:r>
              <a:rPr lang="en-US" altLang="zh-CN" sz="2400" dirty="0">
                <a:latin typeface="Cambria" panose="02040503050406030204" pitchFamily="18" charset="0"/>
                <a:ea typeface="宋体" panose="02010600030101010101" pitchFamily="2" charset="-122"/>
                <a:sym typeface="Mathematica1" pitchFamily="2" charset="2"/>
              </a:rPr>
              <a:t> </a:t>
            </a:r>
            <a:r>
              <a:rPr lang="en-US" altLang="zh-CN" sz="2400" dirty="0"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(</a:t>
            </a:r>
            <a:r>
              <a:rPr lang="en-US" altLang="zh-CN" sz="2400" i="1" dirty="0"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s, µ </a:t>
            </a:r>
            <a:r>
              <a:rPr lang="en-US" altLang="zh-CN" sz="2400" dirty="0"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)≠(</a:t>
            </a:r>
            <a:r>
              <a:rPr lang="en-US" altLang="zh-CN" sz="2400" i="1" dirty="0"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s, µ </a:t>
            </a:r>
            <a:r>
              <a:rPr lang="en-US" altLang="zh-CN" sz="2400" dirty="0"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400" dirty="0">
              <a:latin typeface="Cambria" panose="02040503050406030204" pitchFamily="18" charset="0"/>
              <a:ea typeface="宋体" panose="02010600030101010101" pitchFamily="2" charset="-122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854174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מציין מיקום של מספר שקופית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5D2ACB-9068-4553-8989-3958D3CC11B4}" type="slidenum">
              <a:rPr lang="he-IL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GB" altLang="zh-CN" sz="1400" smtClean="0">
              <a:ea typeface="宋体" panose="02010600030101010101" pitchFamily="2" charset="-122"/>
            </a:endParaRPr>
          </a:p>
        </p:txBody>
      </p:sp>
      <p:sp>
        <p:nvSpPr>
          <p:cNvPr id="69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2087592" y="76200"/>
            <a:ext cx="7354888" cy="1143000"/>
          </a:xfrm>
        </p:spPr>
        <p:txBody>
          <a:bodyPr/>
          <a:lstStyle/>
          <a:p>
            <a:pPr algn="ctr" eaLnBrk="1" hangingPunct="1"/>
            <a:r>
              <a:rPr lang="en-GB" altLang="zh-CN" sz="2400" i="1" dirty="0" smtClean="0">
                <a:latin typeface="Cambria" panose="02040503050406030204" pitchFamily="18" charset="0"/>
                <a:ea typeface="宋体" panose="02010600030101010101" pitchFamily="2" charset="-122"/>
              </a:rPr>
              <a:t>A</a:t>
            </a: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: </a:t>
            </a: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separate </a:t>
            </a: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to blocks of states </a:t>
            </a: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/>
            </a:r>
            <a:b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with </a:t>
            </a: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different output.</a:t>
            </a:r>
          </a:p>
        </p:txBody>
      </p:sp>
      <p:grpSp>
        <p:nvGrpSpPr>
          <p:cNvPr id="697348" name="Group 20"/>
          <p:cNvGrpSpPr>
            <a:grpSpLocks/>
          </p:cNvGrpSpPr>
          <p:nvPr/>
        </p:nvGrpSpPr>
        <p:grpSpPr bwMode="auto">
          <a:xfrm>
            <a:off x="2339975" y="1700213"/>
            <a:ext cx="3505200" cy="3276600"/>
            <a:chOff x="1440" y="1008"/>
            <a:chExt cx="2208" cy="2064"/>
          </a:xfrm>
        </p:grpSpPr>
        <p:sp>
          <p:nvSpPr>
            <p:cNvPr id="697350" name="Oval 3"/>
            <p:cNvSpPr>
              <a:spLocks noChangeArrowheads="1"/>
            </p:cNvSpPr>
            <p:nvPr/>
          </p:nvSpPr>
          <p:spPr bwMode="auto">
            <a:xfrm>
              <a:off x="1824" y="1248"/>
              <a:ext cx="528" cy="528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GB" altLang="zh-CN" sz="3600" i="1">
                  <a:ea typeface="宋体" panose="02010600030101010101" pitchFamily="2" charset="-122"/>
                </a:rPr>
                <a:t>s</a:t>
              </a:r>
              <a:r>
                <a:rPr kumimoji="1" lang="en-GB" altLang="zh-CN" sz="3600" i="1" baseline="-250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97351" name="Oval 4"/>
            <p:cNvSpPr>
              <a:spLocks noChangeArrowheads="1"/>
            </p:cNvSpPr>
            <p:nvPr/>
          </p:nvSpPr>
          <p:spPr bwMode="auto">
            <a:xfrm>
              <a:off x="2448" y="2160"/>
              <a:ext cx="528" cy="528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GB" altLang="zh-CN" sz="3600" i="1">
                  <a:ea typeface="宋体" panose="02010600030101010101" pitchFamily="2" charset="-122"/>
                </a:rPr>
                <a:t>s</a:t>
              </a:r>
              <a:r>
                <a:rPr kumimoji="1" lang="en-GB" altLang="zh-CN" sz="3600" i="1" baseline="-2500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697352" name="Oval 5"/>
            <p:cNvSpPr>
              <a:spLocks noChangeArrowheads="1"/>
            </p:cNvSpPr>
            <p:nvPr/>
          </p:nvSpPr>
          <p:spPr bwMode="auto">
            <a:xfrm>
              <a:off x="3120" y="1248"/>
              <a:ext cx="528" cy="528"/>
            </a:xfrm>
            <a:prstGeom prst="ellipse">
              <a:avLst/>
            </a:prstGeom>
            <a:solidFill>
              <a:srgbClr val="00FF00">
                <a:alpha val="50195"/>
              </a:srgbClr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GB" altLang="zh-CN" sz="3600" i="1">
                  <a:ea typeface="宋体" panose="02010600030101010101" pitchFamily="2" charset="-122"/>
                </a:rPr>
                <a:t>s</a:t>
              </a:r>
              <a:r>
                <a:rPr kumimoji="1" lang="en-GB" altLang="zh-CN" sz="3600" i="1" baseline="-25000">
                  <a:ea typeface="宋体" panose="02010600030101010101" pitchFamily="2" charset="-122"/>
                </a:rPr>
                <a:t>2</a:t>
              </a:r>
            </a:p>
          </p:txBody>
        </p:sp>
        <p:cxnSp>
          <p:nvCxnSpPr>
            <p:cNvPr id="697353" name="AutoShape 6"/>
            <p:cNvCxnSpPr>
              <a:cxnSpLocks noChangeShapeType="1"/>
              <a:stCxn id="697350" idx="0"/>
              <a:endCxn id="697352" idx="0"/>
            </p:cNvCxnSpPr>
            <p:nvPr/>
          </p:nvCxnSpPr>
          <p:spPr bwMode="auto">
            <a:xfrm rot="5400000" flipV="1">
              <a:off x="2735" y="601"/>
              <a:ext cx="1" cy="1296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97354" name="AutoShape 7"/>
            <p:cNvCxnSpPr>
              <a:cxnSpLocks noChangeShapeType="1"/>
              <a:stCxn id="697351" idx="5"/>
              <a:endCxn id="697351" idx="3"/>
            </p:cNvCxnSpPr>
            <p:nvPr/>
          </p:nvCxnSpPr>
          <p:spPr bwMode="auto">
            <a:xfrm rot="5400000">
              <a:off x="2711" y="2425"/>
              <a:ext cx="1" cy="374"/>
            </a:xfrm>
            <a:prstGeom prst="curvedConnector3">
              <a:avLst>
                <a:gd name="adj1" fmla="val 41199995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97355" name="AutoShape 8"/>
            <p:cNvCxnSpPr>
              <a:cxnSpLocks noChangeShapeType="1"/>
              <a:stCxn id="697350" idx="3"/>
              <a:endCxn id="697351" idx="2"/>
            </p:cNvCxnSpPr>
            <p:nvPr/>
          </p:nvCxnSpPr>
          <p:spPr bwMode="auto">
            <a:xfrm rot="16200000" flipH="1">
              <a:off x="1812" y="1788"/>
              <a:ext cx="725" cy="547"/>
            </a:xfrm>
            <a:prstGeom prst="curvedConnector2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97356" name="AutoShape 9"/>
            <p:cNvCxnSpPr>
              <a:cxnSpLocks noChangeShapeType="1"/>
              <a:stCxn id="697352" idx="2"/>
              <a:endCxn id="697350" idx="6"/>
            </p:cNvCxnSpPr>
            <p:nvPr/>
          </p:nvCxnSpPr>
          <p:spPr bwMode="auto">
            <a:xfrm rot="10800000">
              <a:off x="2352" y="1512"/>
              <a:ext cx="768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97357" name="AutoShape 10"/>
            <p:cNvCxnSpPr>
              <a:cxnSpLocks noChangeShapeType="1"/>
              <a:stCxn id="697352" idx="3"/>
              <a:endCxn id="697351" idx="7"/>
            </p:cNvCxnSpPr>
            <p:nvPr/>
          </p:nvCxnSpPr>
          <p:spPr bwMode="auto">
            <a:xfrm flipH="1">
              <a:off x="2899" y="1699"/>
              <a:ext cx="298" cy="538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97358" name="AutoShape 11"/>
            <p:cNvCxnSpPr>
              <a:cxnSpLocks noChangeShapeType="1"/>
              <a:stCxn id="697351" idx="1"/>
              <a:endCxn id="697350" idx="5"/>
            </p:cNvCxnSpPr>
            <p:nvPr/>
          </p:nvCxnSpPr>
          <p:spPr bwMode="auto">
            <a:xfrm flipH="1" flipV="1">
              <a:off x="2275" y="1699"/>
              <a:ext cx="250" cy="538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97359" name="Text Box 12"/>
            <p:cNvSpPr txBox="1">
              <a:spLocks noChangeArrowheads="1"/>
            </p:cNvSpPr>
            <p:nvPr/>
          </p:nvSpPr>
          <p:spPr bwMode="auto">
            <a:xfrm>
              <a:off x="1440" y="196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GB" altLang="zh-CN" sz="2400" i="1">
                  <a:ea typeface="宋体" panose="02010600030101010101" pitchFamily="2" charset="-122"/>
                </a:rPr>
                <a:t>a/0</a:t>
              </a:r>
            </a:p>
          </p:txBody>
        </p:sp>
        <p:sp>
          <p:nvSpPr>
            <p:cNvPr id="697360" name="Text Box 13"/>
            <p:cNvSpPr txBox="1">
              <a:spLocks noChangeArrowheads="1"/>
            </p:cNvSpPr>
            <p:nvPr/>
          </p:nvSpPr>
          <p:spPr bwMode="auto">
            <a:xfrm>
              <a:off x="2304" y="1776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GB" altLang="zh-CN" sz="2400" i="1">
                  <a:solidFill>
                    <a:srgbClr val="33CC33"/>
                  </a:solidFill>
                  <a:ea typeface="宋体" panose="02010600030101010101" pitchFamily="2" charset="-122"/>
                </a:rPr>
                <a:t>b/1</a:t>
              </a:r>
            </a:p>
          </p:txBody>
        </p:sp>
        <p:sp>
          <p:nvSpPr>
            <p:cNvPr id="697361" name="Text Box 14"/>
            <p:cNvSpPr txBox="1">
              <a:spLocks noChangeArrowheads="1"/>
            </p:cNvSpPr>
            <p:nvPr/>
          </p:nvSpPr>
          <p:spPr bwMode="auto">
            <a:xfrm>
              <a:off x="3016" y="188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GB" altLang="zh-CN" sz="2400" i="1">
                  <a:solidFill>
                    <a:srgbClr val="FF0000"/>
                  </a:solidFill>
                  <a:ea typeface="宋体" panose="02010600030101010101" pitchFamily="2" charset="-122"/>
                </a:rPr>
                <a:t>b/0</a:t>
              </a:r>
            </a:p>
          </p:txBody>
        </p:sp>
        <p:sp>
          <p:nvSpPr>
            <p:cNvPr id="697362" name="Text Box 15"/>
            <p:cNvSpPr txBox="1">
              <a:spLocks noChangeArrowheads="1"/>
            </p:cNvSpPr>
            <p:nvPr/>
          </p:nvSpPr>
          <p:spPr bwMode="auto">
            <a:xfrm>
              <a:off x="2496" y="1056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GB" altLang="zh-CN" sz="2400" i="1">
                  <a:solidFill>
                    <a:srgbClr val="33CC33"/>
                  </a:solidFill>
                  <a:ea typeface="宋体" panose="02010600030101010101" pitchFamily="2" charset="-122"/>
                </a:rPr>
                <a:t>b/1</a:t>
              </a:r>
            </a:p>
          </p:txBody>
        </p:sp>
        <p:sp>
          <p:nvSpPr>
            <p:cNvPr id="697363" name="Text Box 16"/>
            <p:cNvSpPr txBox="1">
              <a:spLocks noChangeArrowheads="1"/>
            </p:cNvSpPr>
            <p:nvPr/>
          </p:nvSpPr>
          <p:spPr bwMode="auto">
            <a:xfrm>
              <a:off x="2784" y="2784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GB" altLang="zh-CN" sz="2400" i="1">
                  <a:ea typeface="宋体" panose="02010600030101010101" pitchFamily="2" charset="-122"/>
                </a:rPr>
                <a:t>a/0</a:t>
              </a:r>
            </a:p>
          </p:txBody>
        </p:sp>
        <p:sp>
          <p:nvSpPr>
            <p:cNvPr id="697364" name="Text Box 17"/>
            <p:cNvSpPr txBox="1">
              <a:spLocks noChangeArrowheads="1"/>
            </p:cNvSpPr>
            <p:nvPr/>
          </p:nvSpPr>
          <p:spPr bwMode="auto">
            <a:xfrm>
              <a:off x="2448" y="148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GB" altLang="zh-CN" sz="2400" i="1">
                  <a:ea typeface="宋体" panose="02010600030101010101" pitchFamily="2" charset="-122"/>
                </a:rPr>
                <a:t>a/0</a:t>
              </a:r>
            </a:p>
          </p:txBody>
        </p:sp>
        <p:sp>
          <p:nvSpPr>
            <p:cNvPr id="697365" name="Line 18"/>
            <p:cNvSpPr>
              <a:spLocks noChangeShapeType="1"/>
            </p:cNvSpPr>
            <p:nvPr/>
          </p:nvSpPr>
          <p:spPr bwMode="auto">
            <a:xfrm>
              <a:off x="2304" y="1008"/>
              <a:ext cx="1008" cy="14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7349" name="Text Box 19"/>
          <p:cNvSpPr txBox="1">
            <a:spLocks noChangeArrowheads="1"/>
          </p:cNvSpPr>
          <p:nvPr/>
        </p:nvSpPr>
        <p:spPr bwMode="auto">
          <a:xfrm>
            <a:off x="228600" y="5232737"/>
            <a:ext cx="876379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GB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  <a:t>The states are separated into </a:t>
            </a:r>
            <a:r>
              <a:rPr kumimoji="1" lang="en-GB" altLang="zh-CN" sz="2400" i="1" dirty="0">
                <a:latin typeface="Cambria" panose="02040503050406030204" pitchFamily="18" charset="0"/>
                <a:ea typeface="宋体" panose="02010600030101010101" pitchFamily="2" charset="-122"/>
              </a:rPr>
              <a:t>{</a:t>
            </a:r>
            <a:r>
              <a:rPr kumimoji="1" lang="en-GB" altLang="zh-CN" sz="2400" i="1" dirty="0" err="1">
                <a:latin typeface="Cambria" panose="02040503050406030204" pitchFamily="18" charset="0"/>
                <a:ea typeface="宋体" panose="02010600030101010101" pitchFamily="2" charset="-122"/>
              </a:rPr>
              <a:t>s</a:t>
            </a:r>
            <a:r>
              <a:rPr kumimoji="1" lang="en-GB" altLang="zh-CN" sz="2400" i="1" baseline="-25000" dirty="0" err="1"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  <a:r>
              <a:rPr kumimoji="1" lang="en-GB" altLang="zh-CN" sz="2400" i="1" dirty="0">
                <a:latin typeface="Cambria" panose="02040503050406030204" pitchFamily="18" charset="0"/>
                <a:ea typeface="宋体" panose="02010600030101010101" pitchFamily="2" charset="-122"/>
              </a:rPr>
              <a:t>, </a:t>
            </a:r>
            <a:r>
              <a:rPr kumimoji="1" lang="en-GB" altLang="zh-CN" sz="2400" i="1" dirty="0" err="1">
                <a:latin typeface="Cambria" panose="02040503050406030204" pitchFamily="18" charset="0"/>
                <a:ea typeface="宋体" panose="02010600030101010101" pitchFamily="2" charset="-122"/>
              </a:rPr>
              <a:t>s</a:t>
            </a:r>
            <a:r>
              <a:rPr kumimoji="1" lang="en-GB" altLang="zh-CN" sz="2400" i="1" baseline="-25000" dirty="0" err="1">
                <a:latin typeface="Cambria" panose="02040503050406030204" pitchFamily="18" charset="0"/>
                <a:ea typeface="宋体" panose="02010600030101010101" pitchFamily="2" charset="-122"/>
              </a:rPr>
              <a:t>3</a:t>
            </a:r>
            <a:r>
              <a:rPr kumimoji="1" lang="en-GB" altLang="zh-CN" sz="2400" i="1" dirty="0">
                <a:latin typeface="Cambria" panose="02040503050406030204" pitchFamily="18" charset="0"/>
                <a:ea typeface="宋体" panose="02010600030101010101" pitchFamily="2" charset="-122"/>
              </a:rPr>
              <a:t>}, {</a:t>
            </a:r>
            <a:r>
              <a:rPr kumimoji="1" lang="en-GB" altLang="zh-CN" sz="2400" i="1" dirty="0" err="1">
                <a:latin typeface="Cambria" panose="02040503050406030204" pitchFamily="18" charset="0"/>
                <a:ea typeface="宋体" panose="02010600030101010101" pitchFamily="2" charset="-122"/>
              </a:rPr>
              <a:t>s</a:t>
            </a:r>
            <a:r>
              <a:rPr kumimoji="1" lang="en-GB" altLang="zh-CN" sz="2400" i="1" baseline="-25000" dirty="0" err="1"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r>
              <a:rPr kumimoji="1" lang="en-GB" altLang="zh-CN" sz="2400" i="1" dirty="0">
                <a:latin typeface="Cambria" panose="02040503050406030204" pitchFamily="18" charset="0"/>
                <a:ea typeface="宋体" panose="02010600030101010101" pitchFamily="2" charset="-122"/>
              </a:rPr>
              <a:t>}</a:t>
            </a:r>
            <a:r>
              <a:rPr kumimoji="1" lang="en-GB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  <a:t> using the string</a:t>
            </a:r>
            <a:r>
              <a:rPr kumimoji="1" lang="en-GB" altLang="zh-CN" sz="2400" i="1" dirty="0">
                <a:latin typeface="Cambria" panose="02040503050406030204" pitchFamily="18" charset="0"/>
                <a:ea typeface="宋体" panose="02010600030101010101" pitchFamily="2" charset="-122"/>
              </a:rPr>
              <a:t> b.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GB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  <a:t>But </a:t>
            </a:r>
            <a:r>
              <a:rPr kumimoji="1" lang="en-GB" altLang="zh-CN" sz="2400" i="1" dirty="0" err="1">
                <a:latin typeface="Cambria" panose="02040503050406030204" pitchFamily="18" charset="0"/>
                <a:ea typeface="宋体" panose="02010600030101010101" pitchFamily="2" charset="-122"/>
              </a:rPr>
              <a:t>s</a:t>
            </a:r>
            <a:r>
              <a:rPr kumimoji="1" lang="en-GB" altLang="zh-CN" sz="2400" i="1" baseline="-25000" dirty="0" err="1"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  <a:r>
              <a:rPr kumimoji="1" lang="en-GB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  <a:t> and </a:t>
            </a:r>
            <a:r>
              <a:rPr kumimoji="1" lang="en-GB" altLang="zh-CN" sz="2400" i="1" dirty="0" err="1">
                <a:latin typeface="Cambria" panose="02040503050406030204" pitchFamily="18" charset="0"/>
                <a:ea typeface="宋体" panose="02010600030101010101" pitchFamily="2" charset="-122"/>
              </a:rPr>
              <a:t>s</a:t>
            </a:r>
            <a:r>
              <a:rPr kumimoji="1" lang="en-GB" altLang="zh-CN" sz="2400" i="1" baseline="-25000" dirty="0" err="1">
                <a:latin typeface="Cambria" panose="02040503050406030204" pitchFamily="18" charset="0"/>
                <a:ea typeface="宋体" panose="02010600030101010101" pitchFamily="2" charset="-122"/>
              </a:rPr>
              <a:t>3</a:t>
            </a:r>
            <a:r>
              <a:rPr kumimoji="1" lang="en-GB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  <a:t> have the same outputs to same inputs.</a:t>
            </a:r>
          </a:p>
        </p:txBody>
      </p:sp>
    </p:spTree>
    <p:extLst>
      <p:ext uri="{BB962C8B-B14F-4D97-AF65-F5344CB8AC3E}">
        <p14:creationId xmlns:p14="http://schemas.microsoft.com/office/powerpoint/2010/main" val="41645424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מציין מיקום של מספר שקופית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1ED9C1-0332-4263-ABBB-8CB89ABEBCE4}" type="slidenum">
              <a:rPr lang="he-IL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GB" altLang="zh-CN" sz="1400" smtClean="0">
              <a:ea typeface="宋体" panose="02010600030101010101" pitchFamily="2" charset="-122"/>
            </a:endParaRPr>
          </a:p>
        </p:txBody>
      </p:sp>
      <p:sp>
        <p:nvSpPr>
          <p:cNvPr id="69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4669" y="149675"/>
            <a:ext cx="7993062" cy="1143000"/>
          </a:xfrm>
        </p:spPr>
        <p:txBody>
          <a:bodyPr/>
          <a:lstStyle/>
          <a:p>
            <a:pPr algn="ctr" eaLnBrk="1" hangingPunct="1"/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Repeat </a:t>
            </a:r>
            <a:r>
              <a:rPr lang="en-GB" altLang="zh-CN" sz="2400" i="1" dirty="0" smtClean="0">
                <a:latin typeface="Cambria" panose="02040503050406030204" pitchFamily="18" charset="0"/>
                <a:ea typeface="宋体" panose="02010600030101010101" pitchFamily="2" charset="-122"/>
              </a:rPr>
              <a:t>B </a:t>
            </a: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: Separate blocks based on input </a:t>
            </a: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/>
            </a:r>
            <a:b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that </a:t>
            </a: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cause moving to different blocks.</a:t>
            </a:r>
          </a:p>
        </p:txBody>
      </p:sp>
      <p:sp>
        <p:nvSpPr>
          <p:cNvPr id="698372" name="Oval 3"/>
          <p:cNvSpPr>
            <a:spLocks noChangeArrowheads="1"/>
          </p:cNvSpPr>
          <p:nvPr/>
        </p:nvSpPr>
        <p:spPr bwMode="auto">
          <a:xfrm>
            <a:off x="1828800" y="1828800"/>
            <a:ext cx="838200" cy="838200"/>
          </a:xfrm>
          <a:prstGeom prst="ellipse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GB" altLang="zh-CN" sz="3600" i="1">
                <a:ea typeface="宋体" panose="02010600030101010101" pitchFamily="2" charset="-122"/>
              </a:rPr>
              <a:t>s</a:t>
            </a:r>
            <a:r>
              <a:rPr kumimoji="1" lang="en-GB" altLang="zh-CN" sz="3600" i="1" baseline="-250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98373" name="Oval 4"/>
          <p:cNvSpPr>
            <a:spLocks noChangeArrowheads="1"/>
          </p:cNvSpPr>
          <p:nvPr/>
        </p:nvSpPr>
        <p:spPr bwMode="auto">
          <a:xfrm>
            <a:off x="2819400" y="3276600"/>
            <a:ext cx="838200" cy="838200"/>
          </a:xfrm>
          <a:prstGeom prst="ellipse">
            <a:avLst/>
          </a:prstGeom>
          <a:solidFill>
            <a:srgbClr val="3366FF">
              <a:alpha val="50195"/>
            </a:srgbClr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GB" altLang="zh-CN" sz="3600" i="1">
                <a:ea typeface="宋体" panose="02010600030101010101" pitchFamily="2" charset="-122"/>
              </a:rPr>
              <a:t>s</a:t>
            </a:r>
            <a:r>
              <a:rPr kumimoji="1" lang="en-GB" altLang="zh-CN" sz="3600" i="1" baseline="-250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698374" name="Oval 5"/>
          <p:cNvSpPr>
            <a:spLocks noChangeArrowheads="1"/>
          </p:cNvSpPr>
          <p:nvPr/>
        </p:nvSpPr>
        <p:spPr bwMode="auto">
          <a:xfrm>
            <a:off x="3886200" y="1828800"/>
            <a:ext cx="838200" cy="838200"/>
          </a:xfrm>
          <a:prstGeom prst="ellipse">
            <a:avLst/>
          </a:prstGeom>
          <a:solidFill>
            <a:srgbClr val="33CC33">
              <a:alpha val="50195"/>
            </a:srgbClr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GB" altLang="zh-CN" sz="3600" i="1">
                <a:ea typeface="宋体" panose="02010600030101010101" pitchFamily="2" charset="-122"/>
              </a:rPr>
              <a:t>s</a:t>
            </a:r>
            <a:r>
              <a:rPr kumimoji="1" lang="en-GB" altLang="zh-CN" sz="3600" i="1" baseline="-25000">
                <a:ea typeface="宋体" panose="02010600030101010101" pitchFamily="2" charset="-122"/>
              </a:rPr>
              <a:t>2</a:t>
            </a:r>
          </a:p>
        </p:txBody>
      </p:sp>
      <p:cxnSp>
        <p:nvCxnSpPr>
          <p:cNvPr id="698375" name="AutoShape 6"/>
          <p:cNvCxnSpPr>
            <a:cxnSpLocks noChangeShapeType="1"/>
            <a:stCxn id="698372" idx="0"/>
            <a:endCxn id="698374" idx="0"/>
          </p:cNvCxnSpPr>
          <p:nvPr/>
        </p:nvCxnSpPr>
        <p:spPr bwMode="auto">
          <a:xfrm rot="5400000" flipV="1">
            <a:off x="3275806" y="800894"/>
            <a:ext cx="1588" cy="20574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8376" name="AutoShape 7"/>
          <p:cNvCxnSpPr>
            <a:cxnSpLocks noChangeShapeType="1"/>
            <a:stCxn id="698373" idx="5"/>
            <a:endCxn id="698373" idx="3"/>
          </p:cNvCxnSpPr>
          <p:nvPr/>
        </p:nvCxnSpPr>
        <p:spPr bwMode="auto">
          <a:xfrm rot="5400000">
            <a:off x="3237707" y="3696494"/>
            <a:ext cx="1587" cy="593725"/>
          </a:xfrm>
          <a:prstGeom prst="curvedConnector3">
            <a:avLst>
              <a:gd name="adj1" fmla="val 41199995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8377" name="AutoShape 8"/>
          <p:cNvCxnSpPr>
            <a:cxnSpLocks noChangeShapeType="1"/>
            <a:stCxn id="698372" idx="3"/>
            <a:endCxn id="698373" idx="2"/>
          </p:cNvCxnSpPr>
          <p:nvPr/>
        </p:nvCxnSpPr>
        <p:spPr bwMode="auto">
          <a:xfrm rot="16200000" flipH="1">
            <a:off x="1809750" y="2686051"/>
            <a:ext cx="1150937" cy="868362"/>
          </a:xfrm>
          <a:prstGeom prst="curvedConnector2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8378" name="AutoShape 9"/>
          <p:cNvCxnSpPr>
            <a:cxnSpLocks noChangeShapeType="1"/>
            <a:stCxn id="698374" idx="2"/>
            <a:endCxn id="698372" idx="6"/>
          </p:cNvCxnSpPr>
          <p:nvPr/>
        </p:nvCxnSpPr>
        <p:spPr bwMode="auto">
          <a:xfrm rot="10800000">
            <a:off x="2667000" y="2247900"/>
            <a:ext cx="1219200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8379" name="AutoShape 10"/>
          <p:cNvCxnSpPr>
            <a:cxnSpLocks noChangeShapeType="1"/>
            <a:stCxn id="698374" idx="3"/>
            <a:endCxn id="698373" idx="7"/>
          </p:cNvCxnSpPr>
          <p:nvPr/>
        </p:nvCxnSpPr>
        <p:spPr bwMode="auto">
          <a:xfrm flipH="1">
            <a:off x="3535363" y="2544763"/>
            <a:ext cx="473075" cy="8540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8380" name="AutoShape 11"/>
          <p:cNvCxnSpPr>
            <a:cxnSpLocks noChangeShapeType="1"/>
            <a:stCxn id="698373" idx="1"/>
            <a:endCxn id="698372" idx="5"/>
          </p:cNvCxnSpPr>
          <p:nvPr/>
        </p:nvCxnSpPr>
        <p:spPr bwMode="auto">
          <a:xfrm flipH="1" flipV="1">
            <a:off x="2544763" y="2544763"/>
            <a:ext cx="396875" cy="8540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8381" name="Text Box 12"/>
          <p:cNvSpPr txBox="1">
            <a:spLocks noChangeArrowheads="1"/>
          </p:cNvSpPr>
          <p:nvPr/>
        </p:nvSpPr>
        <p:spPr bwMode="auto">
          <a:xfrm>
            <a:off x="1219200" y="2971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GB" altLang="zh-CN" sz="2400" i="1">
                <a:ea typeface="宋体" panose="02010600030101010101" pitchFamily="2" charset="-122"/>
              </a:rPr>
              <a:t>a/0</a:t>
            </a:r>
          </a:p>
        </p:txBody>
      </p:sp>
      <p:sp>
        <p:nvSpPr>
          <p:cNvPr id="698382" name="Text Box 13"/>
          <p:cNvSpPr txBox="1">
            <a:spLocks noChangeArrowheads="1"/>
          </p:cNvSpPr>
          <p:nvPr/>
        </p:nvSpPr>
        <p:spPr bwMode="auto">
          <a:xfrm>
            <a:off x="2590800" y="26670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GB" altLang="zh-CN" sz="2400" i="1">
                <a:solidFill>
                  <a:srgbClr val="33CC33"/>
                </a:solidFill>
                <a:ea typeface="宋体" panose="02010600030101010101" pitchFamily="2" charset="-122"/>
              </a:rPr>
              <a:t>b/1</a:t>
            </a:r>
          </a:p>
        </p:txBody>
      </p:sp>
      <p:sp>
        <p:nvSpPr>
          <p:cNvPr id="698383" name="Text Box 14"/>
          <p:cNvSpPr txBox="1">
            <a:spLocks noChangeArrowheads="1"/>
          </p:cNvSpPr>
          <p:nvPr/>
        </p:nvSpPr>
        <p:spPr bwMode="auto">
          <a:xfrm>
            <a:off x="3733800" y="2819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GB" altLang="zh-CN" sz="2400" i="1">
                <a:solidFill>
                  <a:srgbClr val="FF0000"/>
                </a:solidFill>
                <a:ea typeface="宋体" panose="02010600030101010101" pitchFamily="2" charset="-122"/>
              </a:rPr>
              <a:t>b/0</a:t>
            </a:r>
          </a:p>
        </p:txBody>
      </p:sp>
      <p:sp>
        <p:nvSpPr>
          <p:cNvPr id="698384" name="Text Box 15"/>
          <p:cNvSpPr txBox="1">
            <a:spLocks noChangeArrowheads="1"/>
          </p:cNvSpPr>
          <p:nvPr/>
        </p:nvSpPr>
        <p:spPr bwMode="auto">
          <a:xfrm>
            <a:off x="2895600" y="15240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GB" altLang="zh-CN" sz="2400" i="1">
                <a:solidFill>
                  <a:srgbClr val="33CC33"/>
                </a:solidFill>
                <a:ea typeface="宋体" panose="02010600030101010101" pitchFamily="2" charset="-122"/>
              </a:rPr>
              <a:t>b/1</a:t>
            </a:r>
          </a:p>
        </p:txBody>
      </p:sp>
      <p:sp>
        <p:nvSpPr>
          <p:cNvPr id="698385" name="Text Box 16"/>
          <p:cNvSpPr txBox="1">
            <a:spLocks noChangeArrowheads="1"/>
          </p:cNvSpPr>
          <p:nvPr/>
        </p:nvSpPr>
        <p:spPr bwMode="auto">
          <a:xfrm>
            <a:off x="3352800" y="42672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GB" altLang="zh-CN" sz="2400" i="1">
                <a:ea typeface="宋体" panose="02010600030101010101" pitchFamily="2" charset="-122"/>
              </a:rPr>
              <a:t>a/0</a:t>
            </a:r>
          </a:p>
        </p:txBody>
      </p:sp>
      <p:sp>
        <p:nvSpPr>
          <p:cNvPr id="698386" name="Text Box 17"/>
          <p:cNvSpPr txBox="1">
            <a:spLocks noChangeArrowheads="1"/>
          </p:cNvSpPr>
          <p:nvPr/>
        </p:nvSpPr>
        <p:spPr bwMode="auto">
          <a:xfrm>
            <a:off x="2819400" y="2209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GB" altLang="zh-CN" sz="2400" i="1">
                <a:ea typeface="宋体" panose="02010600030101010101" pitchFamily="2" charset="-122"/>
              </a:rPr>
              <a:t>a/0</a:t>
            </a:r>
          </a:p>
        </p:txBody>
      </p:sp>
      <p:sp>
        <p:nvSpPr>
          <p:cNvPr id="698387" name="Line 18"/>
          <p:cNvSpPr>
            <a:spLocks noChangeShapeType="1"/>
          </p:cNvSpPr>
          <p:nvPr/>
        </p:nvSpPr>
        <p:spPr bwMode="auto">
          <a:xfrm>
            <a:off x="2590800" y="1447800"/>
            <a:ext cx="1600200" cy="2362200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8388" name="Text Box 19"/>
          <p:cNvSpPr txBox="1">
            <a:spLocks noChangeArrowheads="1"/>
          </p:cNvSpPr>
          <p:nvPr/>
        </p:nvSpPr>
        <p:spPr bwMode="auto">
          <a:xfrm>
            <a:off x="320674" y="4940840"/>
            <a:ext cx="850106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GB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  <a:t>Separate first block using </a:t>
            </a:r>
            <a:r>
              <a:rPr kumimoji="1" lang="en-GB" altLang="zh-CN" sz="2400" i="1" dirty="0">
                <a:latin typeface="Cambria" panose="02040503050406030204" pitchFamily="18" charset="0"/>
                <a:ea typeface="宋体" panose="02010600030101010101" pitchFamily="2" charset="-122"/>
              </a:rPr>
              <a:t>b</a:t>
            </a:r>
            <a:r>
              <a:rPr kumimoji="1" lang="en-GB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  <a:t> to three singleton blocks obtaining separation sequence </a:t>
            </a:r>
            <a:r>
              <a:rPr kumimoji="1" lang="en-GB" altLang="zh-CN" sz="2400" i="1" dirty="0">
                <a:latin typeface="Cambria" panose="02040503050406030204" pitchFamily="18" charset="0"/>
                <a:ea typeface="宋体" panose="02010600030101010101" pitchFamily="2" charset="-122"/>
              </a:rPr>
              <a:t>bb</a:t>
            </a:r>
            <a:r>
              <a:rPr kumimoji="1" lang="en-GB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  <a:br>
              <a:rPr kumimoji="1" lang="en-GB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kumimoji="1" lang="en-GB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  <a:t>Separating sequences: </a:t>
            </a:r>
            <a:r>
              <a:rPr kumimoji="1" lang="en-GB" altLang="zh-CN" sz="2400" i="1" dirty="0">
                <a:latin typeface="Cambria" panose="02040503050406030204" pitchFamily="18" charset="0"/>
                <a:ea typeface="宋体" panose="02010600030101010101" pitchFamily="2" charset="-122"/>
              </a:rPr>
              <a:t>b, bb</a:t>
            </a:r>
            <a:r>
              <a:rPr kumimoji="1" lang="en-GB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  <a:br>
              <a:rPr kumimoji="1" lang="en-GB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kumimoji="1" lang="en-GB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  <a:t>Max rounds: </a:t>
            </a:r>
            <a:r>
              <a:rPr kumimoji="1" lang="en-GB" altLang="zh-CN" sz="2400" i="1" dirty="0">
                <a:latin typeface="Cambria" panose="02040503050406030204" pitchFamily="18" charset="0"/>
                <a:ea typeface="宋体" panose="02010600030101010101" pitchFamily="2" charset="-122"/>
              </a:rPr>
              <a:t>n-1</a:t>
            </a:r>
            <a:r>
              <a:rPr kumimoji="1" lang="en-GB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  <a:t>, sequences: </a:t>
            </a:r>
            <a:r>
              <a:rPr kumimoji="1" lang="en-GB" altLang="zh-CN" sz="2400" i="1" dirty="0">
                <a:latin typeface="Cambria" panose="02040503050406030204" pitchFamily="18" charset="0"/>
                <a:ea typeface="宋体" panose="02010600030101010101" pitchFamily="2" charset="-122"/>
              </a:rPr>
              <a:t>n-1</a:t>
            </a:r>
            <a:r>
              <a:rPr kumimoji="1" lang="en-GB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  <a:t>, length: </a:t>
            </a:r>
            <a:r>
              <a:rPr kumimoji="1" lang="en-GB" altLang="zh-CN" sz="2400" i="1" dirty="0">
                <a:latin typeface="Cambria" panose="02040503050406030204" pitchFamily="18" charset="0"/>
                <a:ea typeface="宋体" panose="02010600030101010101" pitchFamily="2" charset="-122"/>
              </a:rPr>
              <a:t>n-1</a:t>
            </a:r>
            <a:r>
              <a:rPr kumimoji="1" lang="en-GB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  <a:endParaRPr kumimoji="1" lang="en-GB" altLang="zh-CN" sz="2800" i="1" dirty="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698389" name="Line 20"/>
          <p:cNvSpPr>
            <a:spLocks noChangeShapeType="1"/>
          </p:cNvSpPr>
          <p:nvPr/>
        </p:nvSpPr>
        <p:spPr bwMode="auto">
          <a:xfrm flipH="1">
            <a:off x="1676400" y="2667000"/>
            <a:ext cx="1676400" cy="914400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8390" name="Text Box 21"/>
          <p:cNvSpPr txBox="1">
            <a:spLocks noChangeArrowheads="1"/>
          </p:cNvSpPr>
          <p:nvPr/>
        </p:nvSpPr>
        <p:spPr bwMode="auto">
          <a:xfrm>
            <a:off x="5795963" y="1700213"/>
            <a:ext cx="302577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  <a:t>If string </a:t>
            </a:r>
            <a:r>
              <a:rPr lang="en-US" altLang="zh-CN" sz="2400" i="1" dirty="0">
                <a:latin typeface="Cambria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  <a:t> separated blocks </a:t>
            </a:r>
            <a:r>
              <a:rPr lang="en-US" altLang="zh-CN" sz="2400" i="1" dirty="0" err="1">
                <a:latin typeface="Cambria" panose="020405030504060302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i="1" baseline="-25000" dirty="0" err="1"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 err="1">
                <a:latin typeface="Cambria" panose="020405030504060302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i="1" baseline="-25000" dirty="0" err="1"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  <a:t>, and letter a splits part of block C to move to </a:t>
            </a:r>
            <a:r>
              <a:rPr lang="en-US" altLang="zh-CN" sz="2400" i="1" dirty="0" err="1">
                <a:latin typeface="Cambria" panose="020405030504060302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i="1" baseline="-25000" dirty="0" err="1"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  <a:t> and part to </a:t>
            </a:r>
            <a:r>
              <a:rPr lang="en-US" altLang="zh-CN" sz="2400" i="1" dirty="0" err="1">
                <a:latin typeface="Cambria" panose="020405030504060302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i="1" baseline="-25000" dirty="0" err="1"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  <a:t>, then </a:t>
            </a:r>
            <a:r>
              <a:rPr lang="en-US" altLang="zh-CN" sz="2400" i="1" dirty="0">
                <a:latin typeface="Cambria" panose="02040503050406030204" pitchFamily="18" charset="0"/>
                <a:ea typeface="宋体" panose="02010600030101010101" pitchFamily="2" charset="-122"/>
              </a:rPr>
              <a:t>ax</a:t>
            </a:r>
            <a:r>
              <a:rPr lang="en-US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  <a:t> separates </a:t>
            </a:r>
            <a:r>
              <a:rPr lang="en-US" altLang="zh-CN" sz="2400" i="1" dirty="0">
                <a:latin typeface="Cambria" panose="020405030504060302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  <a:t> into </a:t>
            </a:r>
            <a:r>
              <a:rPr lang="en-US" altLang="zh-CN" sz="2400" i="1" dirty="0" err="1">
                <a:latin typeface="Cambria" panose="020405030504060302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i="1" baseline="-25000" dirty="0" err="1"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 err="1">
                <a:latin typeface="Cambria" panose="020405030504060302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i="1" baseline="-25000" dirty="0" err="1"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  <a:t>, accordingly.</a:t>
            </a:r>
          </a:p>
        </p:txBody>
      </p:sp>
    </p:spTree>
    <p:extLst>
      <p:ext uri="{BB962C8B-B14F-4D97-AF65-F5344CB8AC3E}">
        <p14:creationId xmlns:p14="http://schemas.microsoft.com/office/powerpoint/2010/main" val="12468012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מציין מיקום של מספר שקופית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FCDFEB-F9C3-4C13-AFF3-EB3A5F558422}" type="slidenum">
              <a:rPr lang="he-IL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GB" altLang="zh-CN" sz="1400" smtClean="0">
              <a:ea typeface="宋体" panose="02010600030101010101" pitchFamily="2" charset="-122"/>
            </a:endParaRPr>
          </a:p>
        </p:txBody>
      </p:sp>
      <p:sp>
        <p:nvSpPr>
          <p:cNvPr id="69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0" y="76200"/>
            <a:ext cx="8451850" cy="1219200"/>
          </a:xfrm>
        </p:spPr>
        <p:txBody>
          <a:bodyPr/>
          <a:lstStyle/>
          <a:p>
            <a:pPr algn="ctr" eaLnBrk="1" hangingPunct="1"/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Want to know the state of the</a:t>
            </a:r>
            <a:b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 machine (at end): </a:t>
            </a:r>
            <a:r>
              <a:rPr lang="en-GB" altLang="zh-CN" sz="2400" i="1" dirty="0" smtClean="0">
                <a:latin typeface="Cambria" panose="02040503050406030204" pitchFamily="18" charset="0"/>
                <a:ea typeface="宋体" panose="02010600030101010101" pitchFamily="2" charset="-122"/>
              </a:rPr>
              <a:t>Homing sequence</a:t>
            </a: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9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52400" y="1600200"/>
            <a:ext cx="9067800" cy="4321175"/>
          </a:xfrm>
        </p:spPr>
        <p:txBody>
          <a:bodyPr/>
          <a:lstStyle/>
          <a:p>
            <a:pPr indent="0" eaLnBrk="1" hangingPunct="1">
              <a:buFont typeface="Wingdings" panose="05000000000000000000" pitchFamily="2" charset="2"/>
              <a:buNone/>
            </a:pP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After </a:t>
            </a: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firming </a:t>
            </a: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homing sequence, we know in what state we are by observing outputs.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 smtClean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  <a:t>Find</a:t>
            </a: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a sequence µ such that</a:t>
            </a:r>
            <a:b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l-GR" altLang="zh-CN" sz="2400" dirty="0" smtClean="0">
                <a:latin typeface="Cambria" panose="02040503050406030204" pitchFamily="18" charset="0"/>
              </a:rPr>
              <a:t>δ</a:t>
            </a: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 smtClean="0">
                <a:latin typeface="Cambria" panose="02040503050406030204" pitchFamily="18" charset="0"/>
                <a:ea typeface="宋体" panose="02010600030101010101" pitchFamily="2" charset="-122"/>
              </a:rPr>
              <a:t>s, µ </a:t>
            </a: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)≠</a:t>
            </a:r>
            <a:r>
              <a:rPr lang="el-GR" altLang="zh-CN" sz="2400" dirty="0" smtClean="0">
                <a:latin typeface="Cambria" panose="02040503050406030204" pitchFamily="18" charset="0"/>
              </a:rPr>
              <a:t>δ</a:t>
            </a: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 smtClean="0">
                <a:latin typeface="Cambria" panose="02040503050406030204" pitchFamily="18" charset="0"/>
                <a:ea typeface="宋体" panose="02010600030101010101" pitchFamily="2" charset="-122"/>
              </a:rPr>
              <a:t>t, µ </a:t>
            </a: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 </a:t>
            </a: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(</a:t>
            </a:r>
            <a:r>
              <a:rPr lang="en-US" altLang="zh-CN" sz="2400" i="1" dirty="0" smtClean="0"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s, µ </a:t>
            </a: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)≠(</a:t>
            </a:r>
            <a:r>
              <a:rPr lang="en-US" altLang="zh-CN" sz="2400" i="1" dirty="0" smtClean="0"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s, µ </a:t>
            </a: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 smtClean="0">
              <a:latin typeface="Cambria" panose="020405030504060302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So</a:t>
            </a: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given an input </a:t>
            </a:r>
            <a:r>
              <a:rPr lang="en-US" altLang="zh-CN" sz="2400" i="1" dirty="0" smtClean="0">
                <a:latin typeface="Cambria" panose="02040503050406030204" pitchFamily="18" charset="0"/>
                <a:ea typeface="宋体" panose="02010600030101010101" pitchFamily="2" charset="-122"/>
              </a:rPr>
              <a:t>µ </a:t>
            </a: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 that is executed from state </a:t>
            </a:r>
            <a:r>
              <a:rPr lang="en-US" altLang="zh-CN" sz="2400" i="1" dirty="0" smtClean="0">
                <a:latin typeface="Cambria" panose="020405030504060302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, we look at a table of outputs and according to a table, know in which state </a:t>
            </a:r>
            <a:r>
              <a:rPr lang="en-US" altLang="zh-CN" sz="2400" i="1" dirty="0" smtClean="0">
                <a:latin typeface="Cambria" panose="020405030504060302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  we are.</a:t>
            </a:r>
          </a:p>
        </p:txBody>
      </p:sp>
    </p:spTree>
    <p:extLst>
      <p:ext uri="{BB962C8B-B14F-4D97-AF65-F5344CB8AC3E}">
        <p14:creationId xmlns:p14="http://schemas.microsoft.com/office/powerpoint/2010/main" val="34696251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מציין מיקום של מספר שקופית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BF0576-CE94-42DA-9252-10CB99530007}" type="slidenum">
              <a:rPr lang="he-IL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GB" altLang="zh-CN" sz="1400" smtClean="0">
              <a:ea typeface="宋体" panose="02010600030101010101" pitchFamily="2" charset="-122"/>
            </a:endParaRPr>
          </a:p>
        </p:txBody>
      </p:sp>
      <p:sp>
        <p:nvSpPr>
          <p:cNvPr id="70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30438" y="152400"/>
            <a:ext cx="6913562" cy="966787"/>
          </a:xfrm>
        </p:spPr>
        <p:txBody>
          <a:bodyPr/>
          <a:lstStyle/>
          <a:p>
            <a:pPr eaLnBrk="1" hangingPunct="1"/>
            <a:r>
              <a:rPr lang="en-GB" altLang="zh-CN" dirty="0" smtClean="0">
                <a:latin typeface="Cambria" panose="02040503050406030204" pitchFamily="18" charset="0"/>
                <a:ea typeface="宋体" panose="02010600030101010101" pitchFamily="2" charset="-122"/>
              </a:rPr>
              <a:t>Homing sequence</a:t>
            </a:r>
          </a:p>
        </p:txBody>
      </p:sp>
      <p:sp>
        <p:nvSpPr>
          <p:cNvPr id="70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7971" y="1295400"/>
            <a:ext cx="8439150" cy="45640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2400" i="1" dirty="0" smtClean="0">
                <a:latin typeface="Cambria" panose="02040503050406030204" pitchFamily="18" charset="0"/>
                <a:ea typeface="宋体" panose="02010600030101010101" pitchFamily="2" charset="-122"/>
              </a:rPr>
              <a:t>Algorithm:</a:t>
            </a: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 Put all the states in one </a:t>
            </a:r>
            <a:r>
              <a:rPr lang="en-GB" altLang="zh-CN" sz="24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block</a:t>
            </a: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GB" altLang="zh-CN" sz="2400" i="1" dirty="0" smtClean="0">
                <a:latin typeface="Cambria" panose="02040503050406030204" pitchFamily="18" charset="0"/>
                <a:ea typeface="宋体" panose="02010600030101010101" pitchFamily="2" charset="-122"/>
              </a:rPr>
              <a:t>(initially we do not know what is the current state</a:t>
            </a:r>
            <a:r>
              <a:rPr lang="en-GB" altLang="zh-CN" sz="2400" i="1" dirty="0" smtClean="0">
                <a:latin typeface="Cambria" panose="02040503050406030204" pitchFamily="18" charset="0"/>
                <a:ea typeface="宋体" panose="02010600030101010101" pitchFamily="2" charset="-122"/>
              </a:rPr>
              <a:t>).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zh-CN" sz="2400" i="1" dirty="0" smtClean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Then repeatedly separate </a:t>
            </a:r>
            <a:r>
              <a:rPr lang="en-GB" altLang="zh-CN" sz="24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blocks</a:t>
            </a: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, as long as they are not singletons, as follows:</a:t>
            </a:r>
          </a:p>
          <a:p>
            <a:pPr eaLnBrk="1" hangingPunct="1"/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Take a non singleton block, append a distinguishing sequence </a:t>
            </a:r>
            <a:r>
              <a:rPr lang="en-US" altLang="zh-CN" sz="2400" i="1" dirty="0" smtClean="0">
                <a:latin typeface="Cambria" panose="02040503050406030204" pitchFamily="18" charset="0"/>
                <a:ea typeface="宋体" panose="02010600030101010101" pitchFamily="2" charset="-122"/>
              </a:rPr>
              <a:t>µ </a:t>
            </a: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that separates at least two states in that block.</a:t>
            </a:r>
          </a:p>
          <a:p>
            <a:pPr eaLnBrk="1" hangingPunct="1"/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Update each block to the states </a:t>
            </a:r>
            <a:r>
              <a:rPr lang="en-GB" altLang="zh-CN" sz="2400" i="1" dirty="0" smtClean="0">
                <a:latin typeface="Cambria" panose="02040503050406030204" pitchFamily="18" charset="0"/>
                <a:ea typeface="宋体" panose="02010600030101010101" pitchFamily="2" charset="-122"/>
              </a:rPr>
              <a:t>after</a:t>
            </a: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 executing </a:t>
            </a:r>
            <a:r>
              <a:rPr lang="en-US" altLang="zh-CN" sz="2400" i="1" dirty="0" smtClean="0">
                <a:latin typeface="Cambria" panose="02040503050406030204" pitchFamily="18" charset="0"/>
                <a:ea typeface="宋体" panose="02010600030101010101" pitchFamily="2" charset="-122"/>
              </a:rPr>
              <a:t>µ</a:t>
            </a: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 (Blocks may not be disjoint, its not a partition</a:t>
            </a: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!)</a:t>
            </a:r>
          </a:p>
          <a:p>
            <a:pPr eaLnBrk="1" hangingPunct="1"/>
            <a:endParaRPr lang="en-GB" altLang="zh-CN" sz="2400" dirty="0" smtClean="0">
              <a:latin typeface="Cambria" panose="020405030504060302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2400" dirty="0" smtClean="0">
                <a:solidFill>
                  <a:srgbClr val="CC0099"/>
                </a:solidFill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Max length of sequence: (n-1)</a:t>
            </a:r>
            <a:r>
              <a:rPr lang="en-GB" altLang="zh-CN" sz="2400" baseline="30000" dirty="0" smtClean="0">
                <a:solidFill>
                  <a:srgbClr val="CC0099"/>
                </a:solidFill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         </a:t>
            </a:r>
            <a:r>
              <a:rPr lang="en-GB" altLang="zh-CN" sz="2400" dirty="0" smtClean="0">
                <a:solidFill>
                  <a:srgbClr val="CC0099"/>
                </a:solidFill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(Lower bound: n(n-1)/2.)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zh-CN" sz="2400" baseline="30000" dirty="0" smtClean="0">
              <a:latin typeface="Cambria" panose="020405030504060302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940094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מציין מיקום של מספר שקופית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0F1841-A161-43E4-9B94-9C9DF4D3DE2D}" type="slidenum">
              <a:rPr lang="he-IL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GB" altLang="zh-CN" sz="1400" smtClean="0">
              <a:ea typeface="宋体" panose="02010600030101010101" pitchFamily="2" charset="-122"/>
            </a:endParaRPr>
          </a:p>
        </p:txBody>
      </p:sp>
      <p:sp>
        <p:nvSpPr>
          <p:cNvPr id="70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0" y="175659"/>
            <a:ext cx="8356600" cy="1143000"/>
          </a:xfrm>
        </p:spPr>
        <p:txBody>
          <a:bodyPr/>
          <a:lstStyle/>
          <a:p>
            <a:pPr eaLnBrk="1" hangingPunct="1"/>
            <a:r>
              <a:rPr lang="en-GB" altLang="zh-CN" dirty="0" smtClean="0">
                <a:latin typeface="Cambria" panose="02040503050406030204" pitchFamily="18" charset="0"/>
                <a:ea typeface="宋体" panose="02010600030101010101" pitchFamily="2" charset="-122"/>
              </a:rPr>
              <a:t>Example (homing sequence)</a:t>
            </a:r>
          </a:p>
        </p:txBody>
      </p:sp>
      <p:grpSp>
        <p:nvGrpSpPr>
          <p:cNvPr id="701444" name="Group 3"/>
          <p:cNvGrpSpPr>
            <a:grpSpLocks/>
          </p:cNvGrpSpPr>
          <p:nvPr/>
        </p:nvGrpSpPr>
        <p:grpSpPr bwMode="auto">
          <a:xfrm>
            <a:off x="539750" y="1414463"/>
            <a:ext cx="3505200" cy="3200400"/>
            <a:chOff x="1440" y="1056"/>
            <a:chExt cx="2208" cy="2016"/>
          </a:xfrm>
        </p:grpSpPr>
        <p:sp>
          <p:nvSpPr>
            <p:cNvPr id="701464" name="Oval 4"/>
            <p:cNvSpPr>
              <a:spLocks noChangeArrowheads="1"/>
            </p:cNvSpPr>
            <p:nvPr/>
          </p:nvSpPr>
          <p:spPr bwMode="auto">
            <a:xfrm>
              <a:off x="1824" y="1248"/>
              <a:ext cx="528" cy="528"/>
            </a:xfrm>
            <a:prstGeom prst="ellipse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GB" altLang="zh-CN" sz="3600" i="1">
                  <a:ea typeface="宋体" panose="02010600030101010101" pitchFamily="2" charset="-122"/>
                </a:rPr>
                <a:t>s</a:t>
              </a:r>
              <a:r>
                <a:rPr kumimoji="1" lang="en-GB" altLang="zh-CN" sz="3600" i="1" baseline="-250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701465" name="Oval 5"/>
            <p:cNvSpPr>
              <a:spLocks noChangeArrowheads="1"/>
            </p:cNvSpPr>
            <p:nvPr/>
          </p:nvSpPr>
          <p:spPr bwMode="auto">
            <a:xfrm>
              <a:off x="2448" y="2160"/>
              <a:ext cx="528" cy="528"/>
            </a:xfrm>
            <a:prstGeom prst="ellipse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GB" altLang="zh-CN" sz="3600" i="1">
                  <a:ea typeface="宋体" panose="02010600030101010101" pitchFamily="2" charset="-122"/>
                </a:rPr>
                <a:t>s</a:t>
              </a:r>
              <a:r>
                <a:rPr kumimoji="1" lang="en-GB" altLang="zh-CN" sz="3600" i="1" baseline="-2500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701466" name="Oval 6"/>
            <p:cNvSpPr>
              <a:spLocks noChangeArrowheads="1"/>
            </p:cNvSpPr>
            <p:nvPr/>
          </p:nvSpPr>
          <p:spPr bwMode="auto">
            <a:xfrm>
              <a:off x="3120" y="1248"/>
              <a:ext cx="528" cy="528"/>
            </a:xfrm>
            <a:prstGeom prst="ellipse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GB" altLang="zh-CN" sz="3600" i="1">
                  <a:ea typeface="宋体" panose="02010600030101010101" pitchFamily="2" charset="-122"/>
                </a:rPr>
                <a:t>s</a:t>
              </a:r>
              <a:r>
                <a:rPr kumimoji="1" lang="en-GB" altLang="zh-CN" sz="3600" i="1" baseline="-25000">
                  <a:ea typeface="宋体" panose="02010600030101010101" pitchFamily="2" charset="-122"/>
                </a:rPr>
                <a:t>2</a:t>
              </a:r>
            </a:p>
          </p:txBody>
        </p:sp>
        <p:cxnSp>
          <p:nvCxnSpPr>
            <p:cNvPr id="701467" name="AutoShape 7"/>
            <p:cNvCxnSpPr>
              <a:cxnSpLocks noChangeShapeType="1"/>
              <a:stCxn id="701464" idx="0"/>
              <a:endCxn id="701466" idx="0"/>
            </p:cNvCxnSpPr>
            <p:nvPr/>
          </p:nvCxnSpPr>
          <p:spPr bwMode="auto">
            <a:xfrm rot="5400000" flipV="1">
              <a:off x="2735" y="601"/>
              <a:ext cx="1" cy="1296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01468" name="AutoShape 8"/>
            <p:cNvCxnSpPr>
              <a:cxnSpLocks noChangeShapeType="1"/>
              <a:stCxn id="701465" idx="5"/>
              <a:endCxn id="701465" idx="3"/>
            </p:cNvCxnSpPr>
            <p:nvPr/>
          </p:nvCxnSpPr>
          <p:spPr bwMode="auto">
            <a:xfrm rot="5400000">
              <a:off x="2711" y="2425"/>
              <a:ext cx="1" cy="374"/>
            </a:xfrm>
            <a:prstGeom prst="curvedConnector3">
              <a:avLst>
                <a:gd name="adj1" fmla="val 41199995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01469" name="AutoShape 9"/>
            <p:cNvCxnSpPr>
              <a:cxnSpLocks noChangeShapeType="1"/>
              <a:stCxn id="701464" idx="3"/>
              <a:endCxn id="701465" idx="2"/>
            </p:cNvCxnSpPr>
            <p:nvPr/>
          </p:nvCxnSpPr>
          <p:spPr bwMode="auto">
            <a:xfrm rot="16200000" flipH="1">
              <a:off x="1812" y="1788"/>
              <a:ext cx="725" cy="547"/>
            </a:xfrm>
            <a:prstGeom prst="curvedConnector2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01470" name="AutoShape 10"/>
            <p:cNvCxnSpPr>
              <a:cxnSpLocks noChangeShapeType="1"/>
              <a:stCxn id="701466" idx="2"/>
              <a:endCxn id="701464" idx="6"/>
            </p:cNvCxnSpPr>
            <p:nvPr/>
          </p:nvCxnSpPr>
          <p:spPr bwMode="auto">
            <a:xfrm rot="10800000">
              <a:off x="2352" y="1512"/>
              <a:ext cx="768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01471" name="AutoShape 11"/>
            <p:cNvCxnSpPr>
              <a:cxnSpLocks noChangeShapeType="1"/>
              <a:stCxn id="701466" idx="3"/>
              <a:endCxn id="701465" idx="7"/>
            </p:cNvCxnSpPr>
            <p:nvPr/>
          </p:nvCxnSpPr>
          <p:spPr bwMode="auto">
            <a:xfrm flipH="1">
              <a:off x="2899" y="1699"/>
              <a:ext cx="298" cy="538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01472" name="AutoShape 12"/>
            <p:cNvCxnSpPr>
              <a:cxnSpLocks noChangeShapeType="1"/>
              <a:stCxn id="701465" idx="1"/>
              <a:endCxn id="701464" idx="5"/>
            </p:cNvCxnSpPr>
            <p:nvPr/>
          </p:nvCxnSpPr>
          <p:spPr bwMode="auto">
            <a:xfrm flipH="1" flipV="1">
              <a:off x="2275" y="1699"/>
              <a:ext cx="250" cy="538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01473" name="Text Box 13"/>
            <p:cNvSpPr txBox="1">
              <a:spLocks noChangeArrowheads="1"/>
            </p:cNvSpPr>
            <p:nvPr/>
          </p:nvSpPr>
          <p:spPr bwMode="auto">
            <a:xfrm>
              <a:off x="1440" y="196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GB" altLang="zh-CN" sz="2400" i="1">
                  <a:ea typeface="宋体" panose="02010600030101010101" pitchFamily="2" charset="-122"/>
                </a:rPr>
                <a:t>a/0</a:t>
              </a:r>
            </a:p>
          </p:txBody>
        </p:sp>
        <p:sp>
          <p:nvSpPr>
            <p:cNvPr id="701474" name="Text Box 14"/>
            <p:cNvSpPr txBox="1">
              <a:spLocks noChangeArrowheads="1"/>
            </p:cNvSpPr>
            <p:nvPr/>
          </p:nvSpPr>
          <p:spPr bwMode="auto">
            <a:xfrm>
              <a:off x="2304" y="1776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GB" altLang="zh-CN" sz="2400" i="1">
                  <a:ea typeface="宋体" panose="02010600030101010101" pitchFamily="2" charset="-122"/>
                </a:rPr>
                <a:t>b/1</a:t>
              </a:r>
            </a:p>
          </p:txBody>
        </p:sp>
        <p:sp>
          <p:nvSpPr>
            <p:cNvPr id="701475" name="Text Box 15"/>
            <p:cNvSpPr txBox="1">
              <a:spLocks noChangeArrowheads="1"/>
            </p:cNvSpPr>
            <p:nvPr/>
          </p:nvSpPr>
          <p:spPr bwMode="auto">
            <a:xfrm>
              <a:off x="3024" y="187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GB" altLang="zh-CN" sz="2400" i="1">
                  <a:ea typeface="宋体" panose="02010600030101010101" pitchFamily="2" charset="-122"/>
                </a:rPr>
                <a:t>b/0</a:t>
              </a:r>
            </a:p>
          </p:txBody>
        </p:sp>
        <p:sp>
          <p:nvSpPr>
            <p:cNvPr id="701476" name="Text Box 16"/>
            <p:cNvSpPr txBox="1">
              <a:spLocks noChangeArrowheads="1"/>
            </p:cNvSpPr>
            <p:nvPr/>
          </p:nvSpPr>
          <p:spPr bwMode="auto">
            <a:xfrm>
              <a:off x="2496" y="1056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GB" altLang="zh-CN" sz="2400" i="1">
                  <a:ea typeface="宋体" panose="02010600030101010101" pitchFamily="2" charset="-122"/>
                </a:rPr>
                <a:t>b/1</a:t>
              </a:r>
            </a:p>
          </p:txBody>
        </p:sp>
        <p:sp>
          <p:nvSpPr>
            <p:cNvPr id="701477" name="Text Box 17"/>
            <p:cNvSpPr txBox="1">
              <a:spLocks noChangeArrowheads="1"/>
            </p:cNvSpPr>
            <p:nvPr/>
          </p:nvSpPr>
          <p:spPr bwMode="auto">
            <a:xfrm>
              <a:off x="2784" y="2784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GB" altLang="zh-CN" sz="2400" i="1">
                  <a:ea typeface="宋体" panose="02010600030101010101" pitchFamily="2" charset="-122"/>
                </a:rPr>
                <a:t>a/0</a:t>
              </a:r>
            </a:p>
          </p:txBody>
        </p:sp>
        <p:sp>
          <p:nvSpPr>
            <p:cNvPr id="701478" name="Text Box 18"/>
            <p:cNvSpPr txBox="1">
              <a:spLocks noChangeArrowheads="1"/>
            </p:cNvSpPr>
            <p:nvPr/>
          </p:nvSpPr>
          <p:spPr bwMode="auto">
            <a:xfrm>
              <a:off x="2448" y="148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GB" altLang="zh-CN" sz="2400" i="1">
                  <a:ea typeface="宋体" panose="02010600030101010101" pitchFamily="2" charset="-122"/>
                </a:rPr>
                <a:t>a/0</a:t>
              </a:r>
            </a:p>
          </p:txBody>
        </p:sp>
      </p:grpSp>
      <p:sp>
        <p:nvSpPr>
          <p:cNvPr id="701445" name="Text Box 19"/>
          <p:cNvSpPr txBox="1">
            <a:spLocks noChangeArrowheads="1"/>
          </p:cNvSpPr>
          <p:nvPr/>
        </p:nvSpPr>
        <p:spPr bwMode="auto">
          <a:xfrm>
            <a:off x="5181600" y="1470025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GB" altLang="zh-CN" sz="3600">
                <a:ea typeface="宋体" panose="02010600030101010101" pitchFamily="2" charset="-122"/>
              </a:rPr>
              <a:t>{</a:t>
            </a:r>
            <a:r>
              <a:rPr kumimoji="1" lang="en-GB" altLang="zh-CN" sz="3600" i="1">
                <a:solidFill>
                  <a:srgbClr val="33CC33"/>
                </a:solidFill>
                <a:ea typeface="宋体" panose="02010600030101010101" pitchFamily="2" charset="-122"/>
              </a:rPr>
              <a:t>s</a:t>
            </a:r>
            <a:r>
              <a:rPr kumimoji="1" lang="en-GB" altLang="zh-CN" sz="3600" i="1" baseline="-25000">
                <a:solidFill>
                  <a:srgbClr val="33CC33"/>
                </a:solidFill>
                <a:ea typeface="宋体" panose="02010600030101010101" pitchFamily="2" charset="-122"/>
              </a:rPr>
              <a:t>1</a:t>
            </a:r>
            <a:r>
              <a:rPr kumimoji="1" lang="en-GB" altLang="zh-CN" sz="3600" i="1">
                <a:ea typeface="宋体" panose="02010600030101010101" pitchFamily="2" charset="-122"/>
              </a:rPr>
              <a:t>, </a:t>
            </a:r>
            <a:r>
              <a:rPr kumimoji="1" lang="en-GB" altLang="zh-CN" sz="3600" i="1">
                <a:solidFill>
                  <a:schemeClr val="hlink"/>
                </a:solidFill>
                <a:ea typeface="宋体" panose="02010600030101010101" pitchFamily="2" charset="-122"/>
              </a:rPr>
              <a:t>s</a:t>
            </a:r>
            <a:r>
              <a:rPr kumimoji="1" lang="en-GB" altLang="zh-CN" sz="3600" i="1" baseline="-25000">
                <a:solidFill>
                  <a:schemeClr val="hlink"/>
                </a:solidFill>
                <a:ea typeface="宋体" panose="02010600030101010101" pitchFamily="2" charset="-122"/>
              </a:rPr>
              <a:t>2</a:t>
            </a:r>
            <a:r>
              <a:rPr kumimoji="1" lang="en-GB" altLang="zh-CN" sz="3600" i="1">
                <a:ea typeface="宋体" panose="02010600030101010101" pitchFamily="2" charset="-122"/>
              </a:rPr>
              <a:t>, </a:t>
            </a:r>
            <a:r>
              <a:rPr kumimoji="1" lang="en-GB" altLang="zh-CN" sz="3600" i="1">
                <a:solidFill>
                  <a:srgbClr val="33CC33"/>
                </a:solidFill>
                <a:ea typeface="宋体" panose="02010600030101010101" pitchFamily="2" charset="-122"/>
              </a:rPr>
              <a:t>s</a:t>
            </a:r>
            <a:r>
              <a:rPr kumimoji="1" lang="en-GB" altLang="zh-CN" sz="3600" i="1" baseline="-25000">
                <a:solidFill>
                  <a:srgbClr val="33CC33"/>
                </a:solidFill>
                <a:ea typeface="宋体" panose="02010600030101010101" pitchFamily="2" charset="-122"/>
              </a:rPr>
              <a:t>3</a:t>
            </a:r>
            <a:r>
              <a:rPr kumimoji="1" lang="en-GB" altLang="zh-CN" sz="3600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701446" name="Text Box 20"/>
          <p:cNvSpPr txBox="1">
            <a:spLocks noChangeArrowheads="1"/>
          </p:cNvSpPr>
          <p:nvPr/>
        </p:nvSpPr>
        <p:spPr bwMode="auto">
          <a:xfrm>
            <a:off x="5029200" y="2689225"/>
            <a:ext cx="2819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GB" altLang="zh-CN" sz="3600">
                <a:ea typeface="宋体" panose="02010600030101010101" pitchFamily="2" charset="-122"/>
              </a:rPr>
              <a:t>{</a:t>
            </a:r>
            <a:r>
              <a:rPr kumimoji="1" lang="en-GB" altLang="zh-CN" sz="3600" i="1">
                <a:solidFill>
                  <a:schemeClr val="accent1"/>
                </a:solidFill>
                <a:ea typeface="宋体" panose="02010600030101010101" pitchFamily="2" charset="-122"/>
              </a:rPr>
              <a:t>s</a:t>
            </a:r>
            <a:r>
              <a:rPr kumimoji="1" lang="en-GB" altLang="zh-CN" sz="3600" i="1" baseline="-25000">
                <a:solidFill>
                  <a:schemeClr val="accent1"/>
                </a:solidFill>
                <a:ea typeface="宋体" panose="02010600030101010101" pitchFamily="2" charset="-122"/>
              </a:rPr>
              <a:t>1</a:t>
            </a:r>
            <a:r>
              <a:rPr kumimoji="1" lang="en-GB" altLang="zh-CN" sz="3600" i="1">
                <a:ea typeface="宋体" panose="02010600030101010101" pitchFamily="2" charset="-122"/>
              </a:rPr>
              <a:t>, </a:t>
            </a:r>
            <a:r>
              <a:rPr kumimoji="1" lang="en-GB" altLang="zh-CN" sz="3600" i="1">
                <a:solidFill>
                  <a:srgbClr val="CC0099"/>
                </a:solidFill>
                <a:ea typeface="宋体" panose="02010600030101010101" pitchFamily="2" charset="-122"/>
              </a:rPr>
              <a:t>s</a:t>
            </a:r>
            <a:r>
              <a:rPr kumimoji="1" lang="en-GB" altLang="zh-CN" sz="3600" i="1" baseline="-25000">
                <a:solidFill>
                  <a:srgbClr val="CC0099"/>
                </a:solidFill>
                <a:ea typeface="宋体" panose="02010600030101010101" pitchFamily="2" charset="-122"/>
              </a:rPr>
              <a:t>2</a:t>
            </a:r>
            <a:r>
              <a:rPr kumimoji="1" lang="en-GB" altLang="zh-CN" sz="3600">
                <a:ea typeface="宋体" panose="02010600030101010101" pitchFamily="2" charset="-122"/>
              </a:rPr>
              <a:t>} {</a:t>
            </a:r>
            <a:r>
              <a:rPr kumimoji="1" lang="en-GB" altLang="zh-CN" sz="3600" i="1">
                <a:ea typeface="宋体" panose="02010600030101010101" pitchFamily="2" charset="-122"/>
              </a:rPr>
              <a:t>s</a:t>
            </a:r>
            <a:r>
              <a:rPr kumimoji="1" lang="en-GB" altLang="zh-CN" sz="3600" i="1" baseline="-25000">
                <a:ea typeface="宋体" panose="02010600030101010101" pitchFamily="2" charset="-122"/>
              </a:rPr>
              <a:t>3</a:t>
            </a:r>
            <a:r>
              <a:rPr kumimoji="1" lang="en-GB" altLang="zh-CN" sz="3600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701447" name="Text Box 21"/>
          <p:cNvSpPr txBox="1">
            <a:spLocks noChangeArrowheads="1"/>
          </p:cNvSpPr>
          <p:nvPr/>
        </p:nvSpPr>
        <p:spPr bwMode="auto">
          <a:xfrm>
            <a:off x="4953000" y="4060825"/>
            <a:ext cx="2971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GB" altLang="zh-CN" sz="3600">
                <a:ea typeface="宋体" panose="02010600030101010101" pitchFamily="2" charset="-122"/>
              </a:rPr>
              <a:t>{</a:t>
            </a:r>
            <a:r>
              <a:rPr kumimoji="1" lang="en-GB" altLang="zh-CN" sz="3600" i="1">
                <a:ea typeface="宋体" panose="02010600030101010101" pitchFamily="2" charset="-122"/>
              </a:rPr>
              <a:t>s</a:t>
            </a:r>
            <a:r>
              <a:rPr kumimoji="1" lang="en-GB" altLang="zh-CN" sz="3600" i="1" baseline="-25000">
                <a:ea typeface="宋体" panose="02010600030101010101" pitchFamily="2" charset="-122"/>
              </a:rPr>
              <a:t>1</a:t>
            </a:r>
            <a:r>
              <a:rPr kumimoji="1" lang="en-GB" altLang="zh-CN" sz="3600">
                <a:ea typeface="宋体" panose="02010600030101010101" pitchFamily="2" charset="-122"/>
              </a:rPr>
              <a:t>} {</a:t>
            </a:r>
            <a:r>
              <a:rPr kumimoji="1" lang="en-GB" altLang="zh-CN" sz="3600" i="1">
                <a:ea typeface="宋体" panose="02010600030101010101" pitchFamily="2" charset="-122"/>
              </a:rPr>
              <a:t>s</a:t>
            </a:r>
            <a:r>
              <a:rPr kumimoji="1" lang="en-GB" altLang="zh-CN" sz="3600" i="1" baseline="-25000">
                <a:ea typeface="宋体" panose="02010600030101010101" pitchFamily="2" charset="-122"/>
              </a:rPr>
              <a:t>2</a:t>
            </a:r>
            <a:r>
              <a:rPr kumimoji="1" lang="en-GB" altLang="zh-CN" sz="3600">
                <a:ea typeface="宋体" panose="02010600030101010101" pitchFamily="2" charset="-122"/>
              </a:rPr>
              <a:t>} {</a:t>
            </a:r>
            <a:r>
              <a:rPr kumimoji="1" lang="en-GB" altLang="zh-CN" sz="3600" i="1">
                <a:ea typeface="宋体" panose="02010600030101010101" pitchFamily="2" charset="-122"/>
              </a:rPr>
              <a:t>s</a:t>
            </a:r>
            <a:r>
              <a:rPr kumimoji="1" lang="en-GB" altLang="zh-CN" sz="3600" i="1" baseline="-25000">
                <a:ea typeface="宋体" panose="02010600030101010101" pitchFamily="2" charset="-122"/>
              </a:rPr>
              <a:t>3</a:t>
            </a:r>
            <a:r>
              <a:rPr kumimoji="1" lang="en-GB" altLang="zh-CN" sz="3600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701448" name="Line 22"/>
          <p:cNvSpPr>
            <a:spLocks noChangeShapeType="1"/>
          </p:cNvSpPr>
          <p:nvPr/>
        </p:nvSpPr>
        <p:spPr bwMode="auto">
          <a:xfrm>
            <a:off x="5715000" y="2079625"/>
            <a:ext cx="381000" cy="762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1449" name="Line 23"/>
          <p:cNvSpPr>
            <a:spLocks noChangeShapeType="1"/>
          </p:cNvSpPr>
          <p:nvPr/>
        </p:nvSpPr>
        <p:spPr bwMode="auto">
          <a:xfrm>
            <a:off x="6248400" y="2079625"/>
            <a:ext cx="838200" cy="762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1450" name="Line 24"/>
          <p:cNvSpPr>
            <a:spLocks noChangeShapeType="1"/>
          </p:cNvSpPr>
          <p:nvPr/>
        </p:nvSpPr>
        <p:spPr bwMode="auto">
          <a:xfrm flipH="1">
            <a:off x="5486400" y="2079625"/>
            <a:ext cx="1371600" cy="762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1451" name="Line 25"/>
          <p:cNvSpPr>
            <a:spLocks noChangeShapeType="1"/>
          </p:cNvSpPr>
          <p:nvPr/>
        </p:nvSpPr>
        <p:spPr bwMode="auto">
          <a:xfrm>
            <a:off x="5486400" y="3375025"/>
            <a:ext cx="838200" cy="762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1452" name="Line 26"/>
          <p:cNvSpPr>
            <a:spLocks noChangeShapeType="1"/>
          </p:cNvSpPr>
          <p:nvPr/>
        </p:nvSpPr>
        <p:spPr bwMode="auto">
          <a:xfrm>
            <a:off x="6172200" y="3375025"/>
            <a:ext cx="1066800" cy="762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1453" name="Line 27"/>
          <p:cNvSpPr>
            <a:spLocks noChangeShapeType="1"/>
          </p:cNvSpPr>
          <p:nvPr/>
        </p:nvSpPr>
        <p:spPr bwMode="auto">
          <a:xfrm flipH="1">
            <a:off x="5410200" y="3375025"/>
            <a:ext cx="1676400" cy="762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1454" name="Text Box 28"/>
          <p:cNvSpPr txBox="1">
            <a:spLocks noChangeArrowheads="1"/>
          </p:cNvSpPr>
          <p:nvPr/>
        </p:nvSpPr>
        <p:spPr bwMode="auto">
          <a:xfrm>
            <a:off x="7543800" y="2079625"/>
            <a:ext cx="60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GB" altLang="zh-CN" i="1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701455" name="Text Box 29"/>
          <p:cNvSpPr txBox="1">
            <a:spLocks noChangeArrowheads="1"/>
          </p:cNvSpPr>
          <p:nvPr/>
        </p:nvSpPr>
        <p:spPr bwMode="auto">
          <a:xfrm>
            <a:off x="7543800" y="3375025"/>
            <a:ext cx="60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GB" altLang="zh-CN" i="1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701456" name="Text Box 30"/>
          <p:cNvSpPr txBox="1">
            <a:spLocks noChangeArrowheads="1"/>
          </p:cNvSpPr>
          <p:nvPr/>
        </p:nvSpPr>
        <p:spPr bwMode="auto">
          <a:xfrm>
            <a:off x="6172200" y="3603625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GB" altLang="zh-CN" sz="2800" i="1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01457" name="Text Box 31"/>
          <p:cNvSpPr txBox="1">
            <a:spLocks noChangeArrowheads="1"/>
          </p:cNvSpPr>
          <p:nvPr/>
        </p:nvSpPr>
        <p:spPr bwMode="auto">
          <a:xfrm>
            <a:off x="7086600" y="3679825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GB" altLang="zh-CN" sz="2800" i="1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01458" name="Text Box 32"/>
          <p:cNvSpPr txBox="1">
            <a:spLocks noChangeArrowheads="1"/>
          </p:cNvSpPr>
          <p:nvPr/>
        </p:nvSpPr>
        <p:spPr bwMode="auto">
          <a:xfrm>
            <a:off x="6934200" y="2308225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GB" altLang="zh-CN" sz="2800" i="1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01459" name="Text Box 33"/>
          <p:cNvSpPr txBox="1">
            <a:spLocks noChangeArrowheads="1"/>
          </p:cNvSpPr>
          <p:nvPr/>
        </p:nvSpPr>
        <p:spPr bwMode="auto">
          <a:xfrm>
            <a:off x="6019800" y="2308225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GB" altLang="zh-CN" sz="2800" i="1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01460" name="Text Box 34"/>
          <p:cNvSpPr txBox="1">
            <a:spLocks noChangeArrowheads="1"/>
          </p:cNvSpPr>
          <p:nvPr/>
        </p:nvSpPr>
        <p:spPr bwMode="auto">
          <a:xfrm>
            <a:off x="5257800" y="2308225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GB" altLang="zh-CN" sz="2800" i="1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01461" name="Text Box 35"/>
          <p:cNvSpPr txBox="1">
            <a:spLocks noChangeArrowheads="1"/>
          </p:cNvSpPr>
          <p:nvPr/>
        </p:nvSpPr>
        <p:spPr bwMode="auto">
          <a:xfrm>
            <a:off x="5105400" y="3603625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GB" altLang="zh-CN" sz="2800" i="1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01462" name="Text Box 36"/>
          <p:cNvSpPr txBox="1">
            <a:spLocks noChangeArrowheads="1"/>
          </p:cNvSpPr>
          <p:nvPr/>
        </p:nvSpPr>
        <p:spPr bwMode="auto">
          <a:xfrm>
            <a:off x="838200" y="4899025"/>
            <a:ext cx="7543800" cy="11969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GB" altLang="zh-CN" sz="2400">
                <a:solidFill>
                  <a:schemeClr val="bg2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On input </a:t>
            </a:r>
            <a:r>
              <a:rPr kumimoji="1" lang="en-GB" altLang="zh-CN" sz="2400" i="1">
                <a:solidFill>
                  <a:schemeClr val="bg2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b</a:t>
            </a:r>
            <a:r>
              <a:rPr kumimoji="1" lang="en-GB" altLang="zh-CN" sz="2400">
                <a:solidFill>
                  <a:schemeClr val="bg2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 and output </a:t>
            </a:r>
            <a:r>
              <a:rPr kumimoji="1" lang="en-GB" altLang="zh-CN" sz="2400" i="1">
                <a:solidFill>
                  <a:schemeClr val="bg2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  <a:r>
              <a:rPr kumimoji="1" lang="en-GB" altLang="zh-CN" sz="2400">
                <a:solidFill>
                  <a:schemeClr val="bg2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, we still don’t know if we were in </a:t>
            </a:r>
            <a:r>
              <a:rPr kumimoji="1" lang="en-GB" altLang="zh-CN" sz="2400" i="1">
                <a:solidFill>
                  <a:schemeClr val="bg2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s</a:t>
            </a:r>
            <a:r>
              <a:rPr kumimoji="1" lang="en-GB" altLang="zh-CN" sz="2400" i="1" baseline="-25000">
                <a:solidFill>
                  <a:schemeClr val="bg2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  <a:r>
              <a:rPr kumimoji="1" lang="en-GB" altLang="zh-CN" sz="2400" i="1">
                <a:solidFill>
                  <a:schemeClr val="bg2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kumimoji="1" lang="en-GB" altLang="zh-CN" sz="2400">
                <a:solidFill>
                  <a:schemeClr val="bg2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or </a:t>
            </a:r>
            <a:r>
              <a:rPr kumimoji="1" lang="en-GB" altLang="zh-CN" sz="2400" i="1">
                <a:solidFill>
                  <a:schemeClr val="bg2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s</a:t>
            </a:r>
            <a:r>
              <a:rPr kumimoji="1" lang="en-GB" altLang="zh-CN" sz="2400" i="1" baseline="-25000">
                <a:solidFill>
                  <a:schemeClr val="bg2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3</a:t>
            </a:r>
            <a:r>
              <a:rPr kumimoji="1" lang="en-GB" altLang="zh-CN" sz="2400">
                <a:solidFill>
                  <a:schemeClr val="bg2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, i.e., if we are currently in </a:t>
            </a:r>
            <a:r>
              <a:rPr kumimoji="1" lang="en-GB" altLang="zh-CN" sz="2400" i="1">
                <a:solidFill>
                  <a:schemeClr val="bg2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s</a:t>
            </a:r>
            <a:r>
              <a:rPr kumimoji="1" lang="en-GB" altLang="zh-CN" sz="2400" i="1" baseline="-25000">
                <a:solidFill>
                  <a:schemeClr val="bg2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r>
              <a:rPr kumimoji="1" lang="en-GB" altLang="zh-CN" sz="2400">
                <a:solidFill>
                  <a:schemeClr val="bg2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 or </a:t>
            </a:r>
            <a:r>
              <a:rPr kumimoji="1" lang="en-GB" altLang="zh-CN" sz="2400" i="1">
                <a:solidFill>
                  <a:schemeClr val="bg2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s</a:t>
            </a:r>
            <a:r>
              <a:rPr kumimoji="1" lang="en-GB" altLang="zh-CN" sz="2400" i="1" baseline="-25000">
                <a:solidFill>
                  <a:schemeClr val="bg2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  <a:r>
              <a:rPr kumimoji="1" lang="en-GB" altLang="zh-CN" sz="2400">
                <a:solidFill>
                  <a:schemeClr val="bg2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. So separate these cases with another </a:t>
            </a:r>
            <a:r>
              <a:rPr kumimoji="1" lang="en-GB" altLang="zh-CN" sz="2400" i="1">
                <a:solidFill>
                  <a:schemeClr val="bg2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b</a:t>
            </a:r>
            <a:r>
              <a:rPr kumimoji="1" lang="en-GB" altLang="zh-CN" sz="2400">
                <a:solidFill>
                  <a:schemeClr val="bg2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</p:txBody>
      </p:sp>
      <p:cxnSp>
        <p:nvCxnSpPr>
          <p:cNvPr id="701463" name="AutoShape 37"/>
          <p:cNvCxnSpPr>
            <a:cxnSpLocks noChangeShapeType="1"/>
            <a:stCxn id="701462" idx="0"/>
            <a:endCxn id="701446" idx="1"/>
          </p:cNvCxnSpPr>
          <p:nvPr/>
        </p:nvCxnSpPr>
        <p:spPr bwMode="auto">
          <a:xfrm rot="16200000">
            <a:off x="3875087" y="3744913"/>
            <a:ext cx="1889125" cy="419100"/>
          </a:xfrm>
          <a:prstGeom prst="bentConnector2">
            <a:avLst/>
          </a:prstGeom>
          <a:noFill/>
          <a:ln w="9525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8478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How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6200" y="2286000"/>
            <a:ext cx="8991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80000"/>
              </a:lnSpc>
              <a:buSzPct val="80000"/>
              <a:buFont typeface="+mj-lt"/>
              <a:buAutoNum type="arabicPeriod"/>
            </a:pPr>
            <a:r>
              <a:rPr lang="en-US" altLang="zh-CN" sz="2400" dirty="0" smtClean="0">
                <a:latin typeface="Cambria" panose="02040503050406030204" pitchFamily="18" charset="0"/>
              </a:rPr>
              <a:t>Ron Patton</a:t>
            </a:r>
            <a:r>
              <a:rPr lang="zh-CN" altLang="en-US" sz="2400" dirty="0" smtClean="0">
                <a:latin typeface="Cambria" panose="02040503050406030204" pitchFamily="18" charset="0"/>
              </a:rPr>
              <a:t>,</a:t>
            </a:r>
            <a:r>
              <a:rPr lang="en-US" altLang="zh-CN" sz="2400" dirty="0">
                <a:latin typeface="Cambria" panose="02040503050406030204" pitchFamily="18" charset="0"/>
              </a:rPr>
              <a:t> </a:t>
            </a:r>
            <a:r>
              <a:rPr lang="en-US" altLang="zh-CN" sz="2400" dirty="0" smtClean="0">
                <a:latin typeface="Cambria" panose="02040503050406030204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Software Testing</a:t>
            </a:r>
            <a:r>
              <a:rPr lang="zh-CN" altLang="en-US" sz="2400" b="1" dirty="0" smtClean="0">
                <a:latin typeface="Cambria" panose="02040503050406030204" pitchFamily="18" charset="0"/>
              </a:rPr>
              <a:t> (</a:t>
            </a:r>
            <a:r>
              <a:rPr lang="en-US" altLang="zh-CN" sz="2400" b="1" dirty="0" smtClean="0">
                <a:latin typeface="Cambria" panose="02040503050406030204" pitchFamily="18" charset="0"/>
              </a:rPr>
              <a:t>2</a:t>
            </a:r>
            <a:r>
              <a:rPr lang="zh-CN" altLang="en-US" sz="2400" b="1" dirty="0" smtClean="0">
                <a:latin typeface="Cambria" panose="02040503050406030204" pitchFamily="18" charset="0"/>
              </a:rPr>
              <a:t>th Edition)</a:t>
            </a:r>
          </a:p>
          <a:p>
            <a:pPr marL="457200" indent="-457200">
              <a:lnSpc>
                <a:spcPct val="80000"/>
              </a:lnSpc>
              <a:buSzPct val="80000"/>
              <a:buFont typeface="+mj-lt"/>
              <a:buAutoNum type="arabicPeriod"/>
            </a:pPr>
            <a:r>
              <a:rPr lang="en-US" altLang="zh-CN" sz="2400" dirty="0" err="1" smtClean="0">
                <a:latin typeface="Cambria" panose="02040503050406030204" pitchFamily="18" charset="0"/>
              </a:rPr>
              <a:t>Glenford</a:t>
            </a:r>
            <a:r>
              <a:rPr lang="en-US" altLang="zh-CN" sz="2400" dirty="0" smtClean="0"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latin typeface="Cambria" panose="02040503050406030204" pitchFamily="18" charset="0"/>
              </a:rPr>
              <a:t>J. </a:t>
            </a:r>
            <a:r>
              <a:rPr lang="en-US" altLang="zh-CN" sz="2400" dirty="0" smtClean="0">
                <a:latin typeface="Cambria" panose="02040503050406030204" pitchFamily="18" charset="0"/>
              </a:rPr>
              <a:t>Myers,  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The </a:t>
            </a:r>
            <a:r>
              <a:rPr lang="en-US" altLang="zh-CN" sz="2400" b="1" dirty="0">
                <a:solidFill>
                  <a:srgbClr val="FF0000"/>
                </a:solidFill>
                <a:latin typeface="Cambria" panose="02040503050406030204" pitchFamily="18" charset="0"/>
              </a:rPr>
              <a:t>Art of Software Testing </a:t>
            </a:r>
            <a:r>
              <a:rPr lang="en-US" altLang="zh-CN" sz="2400" b="1" dirty="0">
                <a:latin typeface="Cambria" panose="02040503050406030204" pitchFamily="18" charset="0"/>
              </a:rPr>
              <a:t>(3rd Edition</a:t>
            </a:r>
            <a:r>
              <a:rPr lang="en-US" altLang="zh-CN" sz="2400" b="1" dirty="0" smtClean="0">
                <a:latin typeface="Cambria" panose="02040503050406030204" pitchFamily="18" charset="0"/>
              </a:rPr>
              <a:t>)</a:t>
            </a:r>
            <a:endParaRPr lang="zh-CN" altLang="en-US" sz="2400" b="1" dirty="0">
              <a:latin typeface="Cambria" panose="02040503050406030204" pitchFamily="18" charset="0"/>
            </a:endParaRPr>
          </a:p>
          <a:p>
            <a:pPr marL="457200" indent="-457200" algn="just">
              <a:lnSpc>
                <a:spcPct val="80000"/>
              </a:lnSpc>
              <a:buSzPct val="80000"/>
              <a:buFont typeface="+mj-lt"/>
              <a:buAutoNum type="arabicPeriod"/>
            </a:pPr>
            <a:r>
              <a:rPr lang="en-US" altLang="zh-CN" sz="2400" dirty="0" smtClean="0">
                <a:latin typeface="Cambria" panose="02040503050406030204" pitchFamily="18" charset="0"/>
              </a:rPr>
              <a:t>Gerald M. Weinberg,  </a:t>
            </a:r>
            <a:r>
              <a:rPr lang="en-US" altLang="zh-CN" sz="2400" b="1" dirty="0" smtClean="0">
                <a:latin typeface="Cambria" panose="02040503050406030204" pitchFamily="18" charset="0"/>
              </a:rPr>
              <a:t>Perfect Software</a:t>
            </a:r>
            <a:endParaRPr lang="zh-CN" altLang="en-US" sz="2400" b="1" dirty="0" smtClean="0">
              <a:latin typeface="Cambria" panose="020405030504060302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95700" y="1534180"/>
            <a:ext cx="2552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References</a:t>
            </a:r>
            <a:endParaRPr lang="zh-CN" altLang="en-US" sz="28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56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מציין מיקום של מספר שקופית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E57358-F01D-4FBD-862A-07E6365CC4FC}" type="slidenum">
              <a:rPr lang="he-IL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GB" altLang="zh-CN" sz="1400" smtClean="0">
              <a:ea typeface="宋体" panose="02010600030101010101" pitchFamily="2" charset="-122"/>
            </a:endParaRPr>
          </a:p>
        </p:txBody>
      </p:sp>
      <p:sp>
        <p:nvSpPr>
          <p:cNvPr id="70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201613"/>
            <a:ext cx="7315200" cy="1143000"/>
          </a:xfrm>
        </p:spPr>
        <p:txBody>
          <a:bodyPr/>
          <a:lstStyle/>
          <a:p>
            <a:pPr eaLnBrk="1" hangingPunct="1"/>
            <a:r>
              <a:rPr lang="en-GB" altLang="zh-CN" dirty="0" smtClean="0">
                <a:latin typeface="Cambria" panose="02040503050406030204" pitchFamily="18" charset="0"/>
                <a:ea typeface="宋体" panose="02010600030101010101" pitchFamily="2" charset="-122"/>
              </a:rPr>
              <a:t>Synchronizing sequence</a:t>
            </a:r>
          </a:p>
        </p:txBody>
      </p:sp>
      <p:sp>
        <p:nvSpPr>
          <p:cNvPr id="70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106" y="1676400"/>
            <a:ext cx="5832475" cy="47117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One sequence takes the machine to the same final state, </a:t>
            </a:r>
            <a:r>
              <a:rPr lang="en-GB" altLang="zh-CN" sz="2400" i="1" dirty="0" smtClean="0">
                <a:latin typeface="Cambria" panose="02040503050406030204" pitchFamily="18" charset="0"/>
                <a:ea typeface="宋体" panose="02010600030101010101" pitchFamily="2" charset="-122"/>
              </a:rPr>
              <a:t>regardless of the initial state or the outputs</a:t>
            </a: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  <a:b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</a:br>
            <a:endParaRPr lang="en-GB" altLang="zh-CN" sz="2400" dirty="0" smtClean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That </a:t>
            </a: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is: find a sequence </a:t>
            </a:r>
            <a:r>
              <a:rPr lang="en-US" altLang="zh-CN" sz="2000" i="1" dirty="0" smtClean="0">
                <a:latin typeface="Cambria" panose="02040503050406030204" pitchFamily="18" charset="0"/>
                <a:ea typeface="宋体" panose="02010600030101010101" pitchFamily="2" charset="-122"/>
              </a:rPr>
              <a:t>µ </a:t>
            </a: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such that for each states </a:t>
            </a:r>
            <a:r>
              <a:rPr lang="en-GB" altLang="zh-CN" sz="2400" i="1" dirty="0" smtClean="0">
                <a:latin typeface="Cambria" panose="02040503050406030204" pitchFamily="18" charset="0"/>
                <a:ea typeface="宋体" panose="02010600030101010101" pitchFamily="2" charset="-122"/>
              </a:rPr>
              <a:t>s, t</a:t>
            </a: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, </a:t>
            </a:r>
            <a:r>
              <a:rPr lang="en-GB" altLang="zh-CN" sz="24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/>
            </a:r>
            <a:br>
              <a:rPr lang="en-GB" altLang="zh-CN" sz="2400" b="1" dirty="0" smtClean="0"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GB" altLang="zh-CN" sz="24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     </a:t>
            </a:r>
            <a:r>
              <a:rPr lang="el-GR" altLang="zh-CN" sz="2000" b="1" dirty="0" smtClean="0">
                <a:latin typeface="Cambria" panose="02040503050406030204" pitchFamily="18" charset="0"/>
              </a:rPr>
              <a:t>δ</a:t>
            </a:r>
            <a:r>
              <a:rPr lang="en-US" altLang="zh-CN" sz="20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b="1" i="1" dirty="0" smtClean="0">
                <a:latin typeface="Cambria" panose="02040503050406030204" pitchFamily="18" charset="0"/>
                <a:ea typeface="宋体" panose="02010600030101010101" pitchFamily="2" charset="-122"/>
              </a:rPr>
              <a:t>s, µ </a:t>
            </a:r>
            <a:r>
              <a:rPr lang="en-US" altLang="zh-CN" sz="20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)=</a:t>
            </a:r>
            <a:r>
              <a:rPr lang="el-GR" altLang="zh-CN" sz="2000" b="1" dirty="0" smtClean="0">
                <a:latin typeface="Cambria" panose="02040503050406030204" pitchFamily="18" charset="0"/>
              </a:rPr>
              <a:t>δ</a:t>
            </a:r>
            <a:r>
              <a:rPr lang="en-US" altLang="zh-CN" sz="20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b="1" i="1" dirty="0" smtClean="0">
                <a:latin typeface="Cambria" panose="02040503050406030204" pitchFamily="18" charset="0"/>
                <a:ea typeface="宋体" panose="02010600030101010101" pitchFamily="2" charset="-122"/>
              </a:rPr>
              <a:t>t, µ </a:t>
            </a:r>
            <a:r>
              <a:rPr lang="en-US" altLang="zh-CN" sz="20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000" dirty="0" smtClean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endParaRPr lang="en-US" altLang="zh-CN" sz="2000" dirty="0" smtClean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dirty="0" smtClean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Not every machine has a synchronizing sequence</a:t>
            </a: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GB" altLang="zh-CN" sz="2400" dirty="0" smtClean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Can be checked whether exists and if so, can be found in polynomial time.</a:t>
            </a:r>
          </a:p>
        </p:txBody>
      </p:sp>
      <p:grpSp>
        <p:nvGrpSpPr>
          <p:cNvPr id="702469" name="Group 4"/>
          <p:cNvGrpSpPr>
            <a:grpSpLocks/>
          </p:cNvGrpSpPr>
          <p:nvPr/>
        </p:nvGrpSpPr>
        <p:grpSpPr bwMode="auto">
          <a:xfrm>
            <a:off x="5795963" y="2060575"/>
            <a:ext cx="3022600" cy="3409950"/>
            <a:chOff x="431" y="1434"/>
            <a:chExt cx="1904" cy="2148"/>
          </a:xfrm>
        </p:grpSpPr>
        <p:sp>
          <p:nvSpPr>
            <p:cNvPr id="702470" name="Oval 5"/>
            <p:cNvSpPr>
              <a:spLocks noChangeArrowheads="1"/>
            </p:cNvSpPr>
            <p:nvPr/>
          </p:nvSpPr>
          <p:spPr bwMode="auto">
            <a:xfrm>
              <a:off x="1338" y="1752"/>
              <a:ext cx="317" cy="317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702471" name="Oval 6"/>
            <p:cNvSpPr>
              <a:spLocks noChangeArrowheads="1"/>
            </p:cNvSpPr>
            <p:nvPr/>
          </p:nvSpPr>
          <p:spPr bwMode="auto">
            <a:xfrm>
              <a:off x="748" y="2840"/>
              <a:ext cx="317" cy="317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702472" name="Oval 7"/>
            <p:cNvSpPr>
              <a:spLocks noChangeArrowheads="1"/>
            </p:cNvSpPr>
            <p:nvPr/>
          </p:nvSpPr>
          <p:spPr bwMode="auto">
            <a:xfrm>
              <a:off x="1927" y="2840"/>
              <a:ext cx="317" cy="317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ea typeface="宋体" panose="02010600030101010101" pitchFamily="2" charset="-122"/>
              </a:endParaRPr>
            </a:p>
          </p:txBody>
        </p:sp>
        <p:cxnSp>
          <p:nvCxnSpPr>
            <p:cNvPr id="702473" name="AutoShape 8"/>
            <p:cNvCxnSpPr>
              <a:cxnSpLocks noChangeShapeType="1"/>
              <a:stCxn id="702470" idx="3"/>
              <a:endCxn id="702471" idx="0"/>
            </p:cNvCxnSpPr>
            <p:nvPr/>
          </p:nvCxnSpPr>
          <p:spPr bwMode="auto">
            <a:xfrm flipH="1">
              <a:off x="907" y="2023"/>
              <a:ext cx="477" cy="817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02474" name="AutoShape 9"/>
            <p:cNvCxnSpPr>
              <a:cxnSpLocks noChangeShapeType="1"/>
              <a:stCxn id="702471" idx="6"/>
              <a:endCxn id="702472" idx="2"/>
            </p:cNvCxnSpPr>
            <p:nvPr/>
          </p:nvCxnSpPr>
          <p:spPr bwMode="auto">
            <a:xfrm>
              <a:off x="1065" y="2999"/>
              <a:ext cx="862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02475" name="AutoShape 10"/>
            <p:cNvCxnSpPr>
              <a:cxnSpLocks noChangeShapeType="1"/>
              <a:stCxn id="702472" idx="0"/>
              <a:endCxn id="702470" idx="5"/>
            </p:cNvCxnSpPr>
            <p:nvPr/>
          </p:nvCxnSpPr>
          <p:spPr bwMode="auto">
            <a:xfrm flipH="1" flipV="1">
              <a:off x="1609" y="2023"/>
              <a:ext cx="477" cy="817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02476" name="AutoShape 11"/>
            <p:cNvCxnSpPr>
              <a:cxnSpLocks noChangeShapeType="1"/>
              <a:stCxn id="702472" idx="1"/>
              <a:endCxn id="702471" idx="7"/>
            </p:cNvCxnSpPr>
            <p:nvPr/>
          </p:nvCxnSpPr>
          <p:spPr bwMode="auto">
            <a:xfrm rot="-5400000" flipH="1" flipV="1">
              <a:off x="1495" y="2410"/>
              <a:ext cx="1" cy="954"/>
            </a:xfrm>
            <a:prstGeom prst="curvedConnector3">
              <a:avLst>
                <a:gd name="adj1" fmla="val -1900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02477" name="AutoShape 12"/>
            <p:cNvCxnSpPr>
              <a:cxnSpLocks noChangeShapeType="1"/>
              <a:stCxn id="702471" idx="2"/>
              <a:endCxn id="702471" idx="4"/>
            </p:cNvCxnSpPr>
            <p:nvPr/>
          </p:nvCxnSpPr>
          <p:spPr bwMode="auto">
            <a:xfrm rot="10800000" flipH="1" flipV="1">
              <a:off x="748" y="2999"/>
              <a:ext cx="159" cy="158"/>
            </a:xfrm>
            <a:prstGeom prst="curvedConnector4">
              <a:avLst>
                <a:gd name="adj1" fmla="val -90565"/>
                <a:gd name="adj2" fmla="val 190505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02478" name="AutoShape 13"/>
            <p:cNvCxnSpPr>
              <a:cxnSpLocks noChangeShapeType="1"/>
              <a:stCxn id="702470" idx="1"/>
              <a:endCxn id="702470" idx="7"/>
            </p:cNvCxnSpPr>
            <p:nvPr/>
          </p:nvCxnSpPr>
          <p:spPr bwMode="auto">
            <a:xfrm rot="5400000" flipV="1">
              <a:off x="1496" y="1686"/>
              <a:ext cx="1" cy="225"/>
            </a:xfrm>
            <a:prstGeom prst="curvedConnector3">
              <a:avLst>
                <a:gd name="adj1" fmla="val -3070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02479" name="Text Box 14"/>
            <p:cNvSpPr txBox="1">
              <a:spLocks noChangeArrowheads="1"/>
            </p:cNvSpPr>
            <p:nvPr/>
          </p:nvSpPr>
          <p:spPr bwMode="auto">
            <a:xfrm>
              <a:off x="431" y="3294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US" altLang="zh-CN" sz="2400" i="1">
                  <a:ea typeface="宋体" panose="02010600030101010101" pitchFamily="2" charset="-122"/>
                </a:rPr>
                <a:t>a/1</a:t>
              </a:r>
              <a:endParaRPr kumimoji="1" lang="en-GB" altLang="zh-CN" sz="2400" i="1">
                <a:ea typeface="宋体" panose="02010600030101010101" pitchFamily="2" charset="-122"/>
              </a:endParaRPr>
            </a:p>
          </p:txBody>
        </p:sp>
        <p:sp>
          <p:nvSpPr>
            <p:cNvPr id="702480" name="Text Box 15"/>
            <p:cNvSpPr txBox="1">
              <a:spLocks noChangeArrowheads="1"/>
            </p:cNvSpPr>
            <p:nvPr/>
          </p:nvSpPr>
          <p:spPr bwMode="auto">
            <a:xfrm>
              <a:off x="1202" y="2976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US" altLang="zh-CN" sz="2400" i="1">
                  <a:ea typeface="宋体" panose="02010600030101010101" pitchFamily="2" charset="-122"/>
                </a:rPr>
                <a:t>b/1</a:t>
              </a:r>
              <a:endParaRPr kumimoji="1" lang="en-GB" altLang="zh-CN" sz="2400" i="1">
                <a:ea typeface="宋体" panose="02010600030101010101" pitchFamily="2" charset="-122"/>
              </a:endParaRPr>
            </a:p>
          </p:txBody>
        </p:sp>
        <p:sp>
          <p:nvSpPr>
            <p:cNvPr id="702481" name="Text Box 16"/>
            <p:cNvSpPr txBox="1">
              <a:spLocks noChangeArrowheads="1"/>
            </p:cNvSpPr>
            <p:nvPr/>
          </p:nvSpPr>
          <p:spPr bwMode="auto">
            <a:xfrm>
              <a:off x="1202" y="2432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US" altLang="zh-CN" sz="2400" i="1">
                  <a:ea typeface="宋体" panose="02010600030101010101" pitchFamily="2" charset="-122"/>
                </a:rPr>
                <a:t>a/0</a:t>
              </a:r>
              <a:endParaRPr kumimoji="1" lang="en-GB" altLang="zh-CN" sz="2400" i="1">
                <a:ea typeface="宋体" panose="02010600030101010101" pitchFamily="2" charset="-122"/>
              </a:endParaRPr>
            </a:p>
          </p:txBody>
        </p:sp>
        <p:sp>
          <p:nvSpPr>
            <p:cNvPr id="702482" name="Text Box 17"/>
            <p:cNvSpPr txBox="1">
              <a:spLocks noChangeArrowheads="1"/>
            </p:cNvSpPr>
            <p:nvPr/>
          </p:nvSpPr>
          <p:spPr bwMode="auto">
            <a:xfrm>
              <a:off x="1791" y="2205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US" altLang="zh-CN" sz="2400" i="1">
                  <a:ea typeface="宋体" panose="02010600030101010101" pitchFamily="2" charset="-122"/>
                </a:rPr>
                <a:t>b/0</a:t>
              </a:r>
              <a:endParaRPr kumimoji="1" lang="en-GB" altLang="zh-CN" sz="2400" i="1">
                <a:ea typeface="宋体" panose="02010600030101010101" pitchFamily="2" charset="-122"/>
              </a:endParaRPr>
            </a:p>
          </p:txBody>
        </p:sp>
        <p:sp>
          <p:nvSpPr>
            <p:cNvPr id="702483" name="Text Box 18"/>
            <p:cNvSpPr txBox="1">
              <a:spLocks noChangeArrowheads="1"/>
            </p:cNvSpPr>
            <p:nvPr/>
          </p:nvSpPr>
          <p:spPr bwMode="auto">
            <a:xfrm>
              <a:off x="657" y="2205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US" altLang="zh-CN" sz="2400" i="1">
                  <a:ea typeface="宋体" panose="02010600030101010101" pitchFamily="2" charset="-122"/>
                </a:rPr>
                <a:t>b/1</a:t>
              </a:r>
              <a:endParaRPr kumimoji="1" lang="en-GB" altLang="zh-CN" sz="2400" i="1">
                <a:ea typeface="宋体" panose="02010600030101010101" pitchFamily="2" charset="-122"/>
              </a:endParaRPr>
            </a:p>
          </p:txBody>
        </p:sp>
        <p:sp>
          <p:nvSpPr>
            <p:cNvPr id="702484" name="Text Box 19"/>
            <p:cNvSpPr txBox="1">
              <a:spLocks noChangeArrowheads="1"/>
            </p:cNvSpPr>
            <p:nvPr/>
          </p:nvSpPr>
          <p:spPr bwMode="auto">
            <a:xfrm>
              <a:off x="1519" y="1434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US" altLang="zh-CN" sz="2400" i="1">
                  <a:ea typeface="宋体" panose="02010600030101010101" pitchFamily="2" charset="-122"/>
                </a:rPr>
                <a:t>a/0</a:t>
              </a:r>
              <a:endParaRPr kumimoji="1" lang="en-GB" altLang="zh-CN" sz="2400" i="1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87783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מציין מיקום של מספר שקופית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60B663-855B-4645-9752-6405F4027EC7}" type="slidenum">
              <a:rPr lang="he-IL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GB" altLang="zh-CN" sz="1400" smtClean="0">
              <a:ea typeface="宋体" panose="02010600030101010101" pitchFamily="2" charset="-122"/>
            </a:endParaRPr>
          </a:p>
        </p:txBody>
      </p:sp>
      <p:sp>
        <p:nvSpPr>
          <p:cNvPr id="70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Cambria" panose="02040503050406030204" pitchFamily="18" charset="0"/>
                <a:ea typeface="宋体" panose="02010600030101010101" pitchFamily="2" charset="-122"/>
              </a:rPr>
              <a:t>Algorithm for synchronizing </a:t>
            </a:r>
            <a:r>
              <a:rPr lang="en-US" altLang="zh-CN" dirty="0" smtClean="0">
                <a:latin typeface="Cambria" panose="02040503050406030204" pitchFamily="18" charset="0"/>
                <a:ea typeface="宋体" panose="02010600030101010101" pitchFamily="2" charset="-122"/>
              </a:rPr>
              <a:t>sequences</a:t>
            </a:r>
            <a:endParaRPr lang="en-GB" altLang="zh-CN" dirty="0" smtClean="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703492" name="Oval 3"/>
          <p:cNvSpPr>
            <a:spLocks noChangeArrowheads="1"/>
          </p:cNvSpPr>
          <p:nvPr/>
        </p:nvSpPr>
        <p:spPr bwMode="auto">
          <a:xfrm>
            <a:off x="1591065" y="2292829"/>
            <a:ext cx="503238" cy="503238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s</a:t>
            </a:r>
            <a:r>
              <a:rPr kumimoji="1" lang="en-US" altLang="zh-CN" sz="2400" i="1" baseline="-25000">
                <a:ea typeface="宋体" panose="02010600030101010101" pitchFamily="2" charset="-122"/>
              </a:rPr>
              <a:t>1</a:t>
            </a:r>
            <a:endParaRPr kumimoji="1" lang="en-GB" altLang="zh-CN" sz="2400" i="1" baseline="-25000">
              <a:ea typeface="宋体" panose="02010600030101010101" pitchFamily="2" charset="-122"/>
            </a:endParaRPr>
          </a:p>
        </p:txBody>
      </p:sp>
      <p:sp>
        <p:nvSpPr>
          <p:cNvPr id="703493" name="Oval 4"/>
          <p:cNvSpPr>
            <a:spLocks noChangeArrowheads="1"/>
          </p:cNvSpPr>
          <p:nvPr/>
        </p:nvSpPr>
        <p:spPr bwMode="auto">
          <a:xfrm>
            <a:off x="654440" y="4020029"/>
            <a:ext cx="503238" cy="503238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s</a:t>
            </a:r>
            <a:r>
              <a:rPr kumimoji="1" lang="en-US" altLang="zh-CN" sz="2400" i="1" baseline="-25000">
                <a:ea typeface="宋体" panose="02010600030101010101" pitchFamily="2" charset="-122"/>
              </a:rPr>
              <a:t>2</a:t>
            </a:r>
            <a:endParaRPr kumimoji="1" lang="en-GB" altLang="zh-CN" sz="2400" i="1" baseline="-25000">
              <a:ea typeface="宋体" panose="02010600030101010101" pitchFamily="2" charset="-122"/>
            </a:endParaRPr>
          </a:p>
        </p:txBody>
      </p:sp>
      <p:sp>
        <p:nvSpPr>
          <p:cNvPr id="703494" name="Oval 5"/>
          <p:cNvSpPr>
            <a:spLocks noChangeArrowheads="1"/>
          </p:cNvSpPr>
          <p:nvPr/>
        </p:nvSpPr>
        <p:spPr bwMode="auto">
          <a:xfrm>
            <a:off x="2526103" y="4020029"/>
            <a:ext cx="503237" cy="503238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s</a:t>
            </a:r>
            <a:r>
              <a:rPr kumimoji="1" lang="en-US" altLang="zh-CN" sz="2400" i="1" baseline="-25000">
                <a:ea typeface="宋体" panose="02010600030101010101" pitchFamily="2" charset="-122"/>
              </a:rPr>
              <a:t>3</a:t>
            </a:r>
            <a:endParaRPr kumimoji="1" lang="en-GB" altLang="zh-CN" sz="2400" i="1" baseline="-25000">
              <a:ea typeface="宋体" panose="02010600030101010101" pitchFamily="2" charset="-122"/>
            </a:endParaRPr>
          </a:p>
        </p:txBody>
      </p:sp>
      <p:cxnSp>
        <p:nvCxnSpPr>
          <p:cNvPr id="703495" name="AutoShape 6"/>
          <p:cNvCxnSpPr>
            <a:cxnSpLocks noChangeShapeType="1"/>
            <a:stCxn id="703492" idx="3"/>
            <a:endCxn id="703493" idx="0"/>
          </p:cNvCxnSpPr>
          <p:nvPr/>
        </p:nvCxnSpPr>
        <p:spPr bwMode="auto">
          <a:xfrm flipH="1">
            <a:off x="906853" y="2723042"/>
            <a:ext cx="757237" cy="12969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3496" name="AutoShape 7"/>
          <p:cNvCxnSpPr>
            <a:cxnSpLocks noChangeShapeType="1"/>
            <a:stCxn id="703493" idx="6"/>
            <a:endCxn id="703494" idx="2"/>
          </p:cNvCxnSpPr>
          <p:nvPr/>
        </p:nvCxnSpPr>
        <p:spPr bwMode="auto">
          <a:xfrm>
            <a:off x="1157678" y="4272442"/>
            <a:ext cx="1368425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3497" name="AutoShape 8"/>
          <p:cNvCxnSpPr>
            <a:cxnSpLocks noChangeShapeType="1"/>
            <a:stCxn id="703494" idx="0"/>
            <a:endCxn id="703492" idx="5"/>
          </p:cNvCxnSpPr>
          <p:nvPr/>
        </p:nvCxnSpPr>
        <p:spPr bwMode="auto">
          <a:xfrm flipH="1" flipV="1">
            <a:off x="2021278" y="2723042"/>
            <a:ext cx="757237" cy="12969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3498" name="AutoShape 9"/>
          <p:cNvCxnSpPr>
            <a:cxnSpLocks noChangeShapeType="1"/>
            <a:stCxn id="703494" idx="1"/>
            <a:endCxn id="703493" idx="7"/>
          </p:cNvCxnSpPr>
          <p:nvPr/>
        </p:nvCxnSpPr>
        <p:spPr bwMode="auto">
          <a:xfrm rot="16200000" flipH="1" flipV="1">
            <a:off x="1841097" y="3336610"/>
            <a:ext cx="1588" cy="1514475"/>
          </a:xfrm>
          <a:prstGeom prst="curvedConnector3">
            <a:avLst>
              <a:gd name="adj1" fmla="val -19000000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3499" name="AutoShape 10"/>
          <p:cNvCxnSpPr>
            <a:cxnSpLocks noChangeShapeType="1"/>
            <a:stCxn id="703493" idx="2"/>
            <a:endCxn id="703493" idx="4"/>
          </p:cNvCxnSpPr>
          <p:nvPr/>
        </p:nvCxnSpPr>
        <p:spPr bwMode="auto">
          <a:xfrm rot="10800000" flipH="1" flipV="1">
            <a:off x="654440" y="4272442"/>
            <a:ext cx="252413" cy="250825"/>
          </a:xfrm>
          <a:prstGeom prst="curvedConnector4">
            <a:avLst>
              <a:gd name="adj1" fmla="val -90565"/>
              <a:gd name="adj2" fmla="val 190505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3500" name="AutoShape 11"/>
          <p:cNvCxnSpPr>
            <a:cxnSpLocks noChangeShapeType="1"/>
            <a:stCxn id="703492" idx="1"/>
            <a:endCxn id="703492" idx="7"/>
          </p:cNvCxnSpPr>
          <p:nvPr/>
        </p:nvCxnSpPr>
        <p:spPr bwMode="auto">
          <a:xfrm rot="5400000" flipV="1">
            <a:off x="1841890" y="2188054"/>
            <a:ext cx="1588" cy="357188"/>
          </a:xfrm>
          <a:prstGeom prst="curvedConnector3">
            <a:avLst>
              <a:gd name="adj1" fmla="val -30700000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3501" name="Text Box 12"/>
          <p:cNvSpPr txBox="1">
            <a:spLocks noChangeArrowheads="1"/>
          </p:cNvSpPr>
          <p:nvPr/>
        </p:nvSpPr>
        <p:spPr bwMode="auto">
          <a:xfrm>
            <a:off x="151203" y="4740754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a/1</a:t>
            </a:r>
            <a:endParaRPr kumimoji="1" lang="en-GB" altLang="zh-CN" sz="2400" i="1">
              <a:ea typeface="宋体" panose="02010600030101010101" pitchFamily="2" charset="-122"/>
            </a:endParaRPr>
          </a:p>
        </p:txBody>
      </p:sp>
      <p:sp>
        <p:nvSpPr>
          <p:cNvPr id="703502" name="Text Box 13"/>
          <p:cNvSpPr txBox="1">
            <a:spLocks noChangeArrowheads="1"/>
          </p:cNvSpPr>
          <p:nvPr/>
        </p:nvSpPr>
        <p:spPr bwMode="auto">
          <a:xfrm>
            <a:off x="1375165" y="4235929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b/1</a:t>
            </a:r>
            <a:endParaRPr kumimoji="1" lang="en-GB" altLang="zh-CN" sz="2400" i="1">
              <a:ea typeface="宋体" panose="02010600030101010101" pitchFamily="2" charset="-122"/>
            </a:endParaRPr>
          </a:p>
        </p:txBody>
      </p:sp>
      <p:sp>
        <p:nvSpPr>
          <p:cNvPr id="703503" name="Text Box 14"/>
          <p:cNvSpPr txBox="1">
            <a:spLocks noChangeArrowheads="1"/>
          </p:cNvSpPr>
          <p:nvPr/>
        </p:nvSpPr>
        <p:spPr bwMode="auto">
          <a:xfrm>
            <a:off x="1375165" y="3372329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a/0</a:t>
            </a:r>
            <a:endParaRPr kumimoji="1" lang="en-GB" altLang="zh-CN" sz="2400" i="1">
              <a:ea typeface="宋体" panose="02010600030101010101" pitchFamily="2" charset="-122"/>
            </a:endParaRPr>
          </a:p>
        </p:txBody>
      </p:sp>
      <p:sp>
        <p:nvSpPr>
          <p:cNvPr id="703504" name="Text Box 15"/>
          <p:cNvSpPr txBox="1">
            <a:spLocks noChangeArrowheads="1"/>
          </p:cNvSpPr>
          <p:nvPr/>
        </p:nvSpPr>
        <p:spPr bwMode="auto">
          <a:xfrm>
            <a:off x="2310203" y="3011967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b/0</a:t>
            </a:r>
            <a:endParaRPr kumimoji="1" lang="en-GB" altLang="zh-CN" sz="2400" i="1">
              <a:ea typeface="宋体" panose="02010600030101010101" pitchFamily="2" charset="-122"/>
            </a:endParaRPr>
          </a:p>
        </p:txBody>
      </p:sp>
      <p:sp>
        <p:nvSpPr>
          <p:cNvPr id="703505" name="Text Box 16"/>
          <p:cNvSpPr txBox="1">
            <a:spLocks noChangeArrowheads="1"/>
          </p:cNvSpPr>
          <p:nvPr/>
        </p:nvSpPr>
        <p:spPr bwMode="auto">
          <a:xfrm>
            <a:off x="509978" y="3011967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b/1</a:t>
            </a:r>
            <a:endParaRPr kumimoji="1" lang="en-GB" altLang="zh-CN" sz="2400" i="1">
              <a:ea typeface="宋体" panose="02010600030101010101" pitchFamily="2" charset="-122"/>
            </a:endParaRPr>
          </a:p>
        </p:txBody>
      </p:sp>
      <p:sp>
        <p:nvSpPr>
          <p:cNvPr id="703506" name="Text Box 17"/>
          <p:cNvSpPr txBox="1">
            <a:spLocks noChangeArrowheads="1"/>
          </p:cNvSpPr>
          <p:nvPr/>
        </p:nvSpPr>
        <p:spPr bwMode="auto">
          <a:xfrm>
            <a:off x="1878403" y="1788004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a/0</a:t>
            </a:r>
            <a:endParaRPr kumimoji="1" lang="en-GB" altLang="zh-CN" sz="2400" i="1">
              <a:ea typeface="宋体" panose="02010600030101010101" pitchFamily="2" charset="-122"/>
            </a:endParaRPr>
          </a:p>
        </p:txBody>
      </p:sp>
      <p:sp>
        <p:nvSpPr>
          <p:cNvPr id="703507" name="Text Box 18"/>
          <p:cNvSpPr txBox="1">
            <a:spLocks noChangeArrowheads="1"/>
          </p:cNvSpPr>
          <p:nvPr/>
        </p:nvSpPr>
        <p:spPr bwMode="auto">
          <a:xfrm>
            <a:off x="3725069" y="1286354"/>
            <a:ext cx="516651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  <a:t>Construct a graph with </a:t>
            </a:r>
            <a:r>
              <a:rPr kumimoji="1" lang="en-US" altLang="zh-CN" sz="2400" i="1" dirty="0">
                <a:latin typeface="Cambria" panose="02040503050406030204" pitchFamily="18" charset="0"/>
                <a:ea typeface="宋体" panose="02010600030101010101" pitchFamily="2" charset="-122"/>
              </a:rPr>
              <a:t>ordered</a:t>
            </a:r>
            <a:r>
              <a:rPr kumimoji="1" lang="en-US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  <a:t>  pairs of nodes (</a:t>
            </a:r>
            <a:r>
              <a:rPr kumimoji="1" lang="en-US" altLang="zh-CN" sz="2400" i="1" dirty="0" err="1">
                <a:latin typeface="Cambria" panose="02040503050406030204" pitchFamily="18" charset="0"/>
                <a:ea typeface="宋体" panose="02010600030101010101" pitchFamily="2" charset="-122"/>
              </a:rPr>
              <a:t>s,t</a:t>
            </a:r>
            <a:r>
              <a:rPr kumimoji="1" lang="en-US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  <a:t>) such that</a:t>
            </a:r>
            <a:br>
              <a:rPr kumimoji="1" lang="en-US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kumimoji="1" lang="en-US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  <a:t> (</a:t>
            </a:r>
            <a:r>
              <a:rPr kumimoji="1" lang="en-US" altLang="zh-CN" sz="2400" i="1" dirty="0" err="1">
                <a:latin typeface="Cambria" panose="02040503050406030204" pitchFamily="18" charset="0"/>
                <a:ea typeface="宋体" panose="02010600030101010101" pitchFamily="2" charset="-122"/>
              </a:rPr>
              <a:t>s,t</a:t>
            </a:r>
            <a:r>
              <a:rPr kumimoji="1" lang="en-US" altLang="zh-CN" sz="2400" i="1" dirty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400" dirty="0">
                <a:latin typeface="Cambria" panose="020405030504060302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=</a:t>
            </a:r>
            <a:r>
              <a:rPr kumimoji="1" lang="en-US" altLang="zh-CN" sz="2400" i="1" dirty="0">
                <a:latin typeface="Cambria" panose="020405030504060302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a</a:t>
            </a:r>
            <a:r>
              <a:rPr kumimoji="1" lang="en-US" altLang="zh-CN" sz="2400" dirty="0">
                <a:latin typeface="Cambria" panose="020405030504060302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=&gt;(</a:t>
            </a:r>
            <a:r>
              <a:rPr kumimoji="1" lang="en-US" altLang="zh-CN" sz="2400" i="1" dirty="0" err="1">
                <a:latin typeface="Cambria" panose="020405030504060302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s’,t</a:t>
            </a:r>
            <a:r>
              <a:rPr kumimoji="1" lang="en-US" altLang="zh-CN" sz="2400" i="1" dirty="0">
                <a:latin typeface="Cambria" panose="020405030504060302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’ </a:t>
            </a:r>
            <a:r>
              <a:rPr kumimoji="1" lang="en-US" altLang="zh-CN" sz="2400" dirty="0">
                <a:latin typeface="Cambria" panose="020405030504060302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) </a:t>
            </a:r>
            <a:br>
              <a:rPr kumimoji="1" lang="en-US" altLang="zh-CN" sz="2400" dirty="0">
                <a:latin typeface="Cambria" panose="02040503050406030204" pitchFamily="18" charset="0"/>
                <a:ea typeface="宋体" panose="02010600030101010101" pitchFamily="2" charset="-122"/>
                <a:sym typeface="Wingdings" panose="05000000000000000000" pitchFamily="2" charset="2"/>
              </a:rPr>
            </a:br>
            <a:r>
              <a:rPr kumimoji="1" lang="en-US" altLang="zh-CN" sz="2400" dirty="0">
                <a:latin typeface="Cambria" panose="020405030504060302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when </a:t>
            </a:r>
            <a:r>
              <a:rPr kumimoji="1" lang="en-US" altLang="zh-CN" sz="2400" i="1" dirty="0">
                <a:latin typeface="Cambria" panose="020405030504060302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s</a:t>
            </a:r>
            <a:r>
              <a:rPr kumimoji="1" lang="en-US" altLang="zh-CN" sz="2400" dirty="0">
                <a:latin typeface="Cambria" panose="020405030504060302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=</a:t>
            </a:r>
            <a:r>
              <a:rPr kumimoji="1" lang="en-US" altLang="zh-CN" sz="2400" i="1" dirty="0">
                <a:latin typeface="Cambria" panose="020405030504060302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a</a:t>
            </a:r>
            <a:r>
              <a:rPr kumimoji="1" lang="en-US" altLang="zh-CN" sz="2400" dirty="0">
                <a:latin typeface="Cambria" panose="020405030504060302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=&gt;</a:t>
            </a:r>
            <a:r>
              <a:rPr kumimoji="1" lang="en-US" altLang="zh-CN" sz="2400" i="1" dirty="0">
                <a:latin typeface="Cambria" panose="020405030504060302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s’</a:t>
            </a:r>
            <a:r>
              <a:rPr kumimoji="1" lang="en-US" altLang="zh-CN" sz="2400" dirty="0">
                <a:latin typeface="Cambria" panose="020405030504060302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, </a:t>
            </a:r>
            <a:r>
              <a:rPr kumimoji="1" lang="en-US" altLang="zh-CN" sz="2400" i="1" dirty="0">
                <a:latin typeface="Cambria" panose="020405030504060302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t</a:t>
            </a:r>
            <a:r>
              <a:rPr kumimoji="1" lang="en-US" altLang="zh-CN" sz="2400" dirty="0">
                <a:latin typeface="Cambria" panose="020405030504060302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=</a:t>
            </a:r>
            <a:r>
              <a:rPr kumimoji="1" lang="en-US" altLang="zh-CN" sz="2400" i="1" dirty="0">
                <a:latin typeface="Cambria" panose="020405030504060302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a</a:t>
            </a:r>
            <a:r>
              <a:rPr kumimoji="1" lang="en-US" altLang="zh-CN" sz="2400" dirty="0">
                <a:latin typeface="Cambria" panose="020405030504060302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=&gt;</a:t>
            </a:r>
            <a:r>
              <a:rPr kumimoji="1" lang="en-US" altLang="zh-CN" sz="2400" i="1" dirty="0">
                <a:latin typeface="Cambria" panose="020405030504060302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t’</a:t>
            </a:r>
            <a:r>
              <a:rPr kumimoji="1" lang="en-US" altLang="zh-CN" sz="2400" dirty="0">
                <a:latin typeface="Cambria" panose="020405030504060302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.</a:t>
            </a:r>
            <a:br>
              <a:rPr kumimoji="1" lang="en-US" altLang="zh-CN" sz="2400" dirty="0">
                <a:latin typeface="Cambria" panose="02040503050406030204" pitchFamily="18" charset="0"/>
                <a:ea typeface="宋体" panose="02010600030101010101" pitchFamily="2" charset="-122"/>
                <a:sym typeface="Wingdings" panose="05000000000000000000" pitchFamily="2" charset="2"/>
              </a:rPr>
            </a:br>
            <a:r>
              <a:rPr kumimoji="1" lang="en-US" altLang="zh-CN" sz="2400" dirty="0">
                <a:latin typeface="Cambria" panose="020405030504060302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(Ignore self loops, e.g., on (</a:t>
            </a:r>
            <a:r>
              <a:rPr kumimoji="1" lang="en-US" altLang="zh-CN" sz="2400" i="1" dirty="0" err="1">
                <a:latin typeface="Cambria" panose="020405030504060302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s</a:t>
            </a:r>
            <a:r>
              <a:rPr kumimoji="1" lang="en-US" altLang="zh-CN" sz="2400" i="1" baseline="-25000" dirty="0" err="1">
                <a:latin typeface="Cambria" panose="020405030504060302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kumimoji="1" lang="en-US" altLang="zh-CN" sz="2400" i="1" dirty="0" err="1">
                <a:latin typeface="Cambria" panose="020405030504060302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,s</a:t>
            </a:r>
            <a:r>
              <a:rPr kumimoji="1" lang="en-US" altLang="zh-CN" sz="2400" i="1" baseline="-25000" dirty="0" err="1">
                <a:latin typeface="Cambria" panose="020405030504060302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kumimoji="1" lang="en-US" altLang="zh-CN" sz="2400" dirty="0">
                <a:latin typeface="Cambria" panose="020405030504060302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).)</a:t>
            </a:r>
            <a:endParaRPr kumimoji="1" lang="en-GB" altLang="zh-CN" sz="2400" dirty="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703508" name="Oval 19"/>
          <p:cNvSpPr>
            <a:spLocks noChangeArrowheads="1"/>
          </p:cNvSpPr>
          <p:nvPr/>
        </p:nvSpPr>
        <p:spPr bwMode="auto">
          <a:xfrm>
            <a:off x="4076700" y="3414713"/>
            <a:ext cx="1223962" cy="649287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800" i="1">
                <a:ea typeface="宋体" panose="02010600030101010101" pitchFamily="2" charset="-122"/>
              </a:rPr>
              <a:t>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1</a:t>
            </a:r>
            <a:r>
              <a:rPr kumimoji="1" lang="en-US" altLang="zh-CN" sz="2800" i="1">
                <a:ea typeface="宋体" panose="02010600030101010101" pitchFamily="2" charset="-122"/>
              </a:rPr>
              <a:t>,s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1</a:t>
            </a:r>
            <a:endParaRPr kumimoji="1" lang="en-GB" altLang="zh-CN" sz="2800" i="1" baseline="-25000">
              <a:ea typeface="宋体" panose="02010600030101010101" pitchFamily="2" charset="-122"/>
            </a:endParaRPr>
          </a:p>
        </p:txBody>
      </p:sp>
      <p:sp>
        <p:nvSpPr>
          <p:cNvPr id="703509" name="Oval 20"/>
          <p:cNvSpPr>
            <a:spLocks noChangeArrowheads="1"/>
          </p:cNvSpPr>
          <p:nvPr/>
        </p:nvSpPr>
        <p:spPr bwMode="auto">
          <a:xfrm>
            <a:off x="4076700" y="4422775"/>
            <a:ext cx="1223962" cy="649288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800" i="1">
                <a:ea typeface="宋体" panose="02010600030101010101" pitchFamily="2" charset="-122"/>
              </a:rPr>
              <a:t>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2</a:t>
            </a:r>
            <a:r>
              <a:rPr kumimoji="1" lang="en-US" altLang="zh-CN" sz="2800" i="1">
                <a:ea typeface="宋体" panose="02010600030101010101" pitchFamily="2" charset="-122"/>
              </a:rPr>
              <a:t>,s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2</a:t>
            </a:r>
            <a:endParaRPr kumimoji="1" lang="en-GB" altLang="zh-CN" sz="2800" i="1" baseline="-25000">
              <a:ea typeface="宋体" panose="02010600030101010101" pitchFamily="2" charset="-122"/>
            </a:endParaRPr>
          </a:p>
        </p:txBody>
      </p:sp>
      <p:sp>
        <p:nvSpPr>
          <p:cNvPr id="703510" name="Oval 21"/>
          <p:cNvSpPr>
            <a:spLocks noChangeArrowheads="1"/>
          </p:cNvSpPr>
          <p:nvPr/>
        </p:nvSpPr>
        <p:spPr bwMode="auto">
          <a:xfrm>
            <a:off x="4076700" y="5575300"/>
            <a:ext cx="1223962" cy="649288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800" i="1">
                <a:ea typeface="宋体" panose="02010600030101010101" pitchFamily="2" charset="-122"/>
              </a:rPr>
              <a:t>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3</a:t>
            </a:r>
            <a:r>
              <a:rPr kumimoji="1" lang="en-US" altLang="zh-CN" sz="2800" i="1">
                <a:ea typeface="宋体" panose="02010600030101010101" pitchFamily="2" charset="-122"/>
              </a:rPr>
              <a:t>,s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3</a:t>
            </a:r>
            <a:endParaRPr kumimoji="1" lang="en-GB" altLang="zh-CN" sz="2800" i="1" baseline="-25000">
              <a:ea typeface="宋体" panose="02010600030101010101" pitchFamily="2" charset="-122"/>
            </a:endParaRPr>
          </a:p>
        </p:txBody>
      </p:sp>
      <p:sp>
        <p:nvSpPr>
          <p:cNvPr id="703511" name="Oval 22"/>
          <p:cNvSpPr>
            <a:spLocks noChangeArrowheads="1"/>
          </p:cNvSpPr>
          <p:nvPr/>
        </p:nvSpPr>
        <p:spPr bwMode="auto">
          <a:xfrm>
            <a:off x="5734050" y="4422775"/>
            <a:ext cx="1223962" cy="649288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800" i="1">
                <a:ea typeface="宋体" panose="02010600030101010101" pitchFamily="2" charset="-122"/>
              </a:rPr>
              <a:t>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1</a:t>
            </a:r>
            <a:r>
              <a:rPr kumimoji="1" lang="en-US" altLang="zh-CN" sz="2800" i="1">
                <a:ea typeface="宋体" panose="02010600030101010101" pitchFamily="2" charset="-122"/>
              </a:rPr>
              <a:t>,s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2</a:t>
            </a:r>
            <a:endParaRPr kumimoji="1" lang="en-GB" altLang="zh-CN" sz="2800" i="1" baseline="-25000">
              <a:ea typeface="宋体" panose="02010600030101010101" pitchFamily="2" charset="-122"/>
            </a:endParaRPr>
          </a:p>
        </p:txBody>
      </p:sp>
      <p:sp>
        <p:nvSpPr>
          <p:cNvPr id="703512" name="Oval 23"/>
          <p:cNvSpPr>
            <a:spLocks noChangeArrowheads="1"/>
          </p:cNvSpPr>
          <p:nvPr/>
        </p:nvSpPr>
        <p:spPr bwMode="auto">
          <a:xfrm>
            <a:off x="5734050" y="5575300"/>
            <a:ext cx="1223962" cy="649288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800" i="1">
                <a:ea typeface="宋体" panose="02010600030101010101" pitchFamily="2" charset="-122"/>
              </a:rPr>
              <a:t>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2</a:t>
            </a:r>
            <a:r>
              <a:rPr kumimoji="1" lang="en-US" altLang="zh-CN" sz="2800" i="1">
                <a:ea typeface="宋体" panose="02010600030101010101" pitchFamily="2" charset="-122"/>
              </a:rPr>
              <a:t>,s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3</a:t>
            </a:r>
            <a:endParaRPr kumimoji="1" lang="en-GB" altLang="zh-CN" sz="2800" i="1" baseline="-25000">
              <a:ea typeface="宋体" panose="02010600030101010101" pitchFamily="2" charset="-122"/>
            </a:endParaRPr>
          </a:p>
        </p:txBody>
      </p:sp>
      <p:sp>
        <p:nvSpPr>
          <p:cNvPr id="703513" name="Oval 24"/>
          <p:cNvSpPr>
            <a:spLocks noChangeArrowheads="1"/>
          </p:cNvSpPr>
          <p:nvPr/>
        </p:nvSpPr>
        <p:spPr bwMode="auto">
          <a:xfrm>
            <a:off x="7316787" y="5575300"/>
            <a:ext cx="1223963" cy="649288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800" i="1">
                <a:ea typeface="宋体" panose="02010600030101010101" pitchFamily="2" charset="-122"/>
              </a:rPr>
              <a:t>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1</a:t>
            </a:r>
            <a:r>
              <a:rPr kumimoji="1" lang="en-US" altLang="zh-CN" sz="2800" i="1">
                <a:ea typeface="宋体" panose="02010600030101010101" pitchFamily="2" charset="-122"/>
              </a:rPr>
              <a:t>,s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3</a:t>
            </a:r>
            <a:endParaRPr kumimoji="1" lang="en-GB" altLang="zh-CN" sz="2800" i="1" baseline="-25000">
              <a:ea typeface="宋体" panose="02010600030101010101" pitchFamily="2" charset="-122"/>
            </a:endParaRPr>
          </a:p>
        </p:txBody>
      </p:sp>
      <p:cxnSp>
        <p:nvCxnSpPr>
          <p:cNvPr id="703514" name="AutoShape 25"/>
          <p:cNvCxnSpPr>
            <a:cxnSpLocks noChangeShapeType="1"/>
            <a:stCxn id="703508" idx="4"/>
            <a:endCxn id="703509" idx="0"/>
          </p:cNvCxnSpPr>
          <p:nvPr/>
        </p:nvCxnSpPr>
        <p:spPr bwMode="auto">
          <a:xfrm>
            <a:off x="4689475" y="4064000"/>
            <a:ext cx="0" cy="3587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3515" name="AutoShape 26"/>
          <p:cNvCxnSpPr>
            <a:cxnSpLocks noChangeShapeType="1"/>
            <a:stCxn id="703509" idx="4"/>
            <a:endCxn id="703510" idx="0"/>
          </p:cNvCxnSpPr>
          <p:nvPr/>
        </p:nvCxnSpPr>
        <p:spPr bwMode="auto">
          <a:xfrm>
            <a:off x="4689475" y="5072063"/>
            <a:ext cx="0" cy="50323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3516" name="AutoShape 27"/>
          <p:cNvCxnSpPr>
            <a:cxnSpLocks noChangeShapeType="1"/>
            <a:stCxn id="703511" idx="4"/>
            <a:endCxn id="703512" idx="0"/>
          </p:cNvCxnSpPr>
          <p:nvPr/>
        </p:nvCxnSpPr>
        <p:spPr bwMode="auto">
          <a:xfrm>
            <a:off x="6346825" y="5072063"/>
            <a:ext cx="0" cy="50323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3517" name="AutoShape 28"/>
          <p:cNvCxnSpPr>
            <a:cxnSpLocks noChangeShapeType="1"/>
            <a:stCxn id="703512" idx="1"/>
            <a:endCxn id="703509" idx="6"/>
          </p:cNvCxnSpPr>
          <p:nvPr/>
        </p:nvCxnSpPr>
        <p:spPr bwMode="auto">
          <a:xfrm flipH="1" flipV="1">
            <a:off x="5300662" y="4748213"/>
            <a:ext cx="612775" cy="92233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3518" name="AutoShape 29"/>
          <p:cNvCxnSpPr>
            <a:cxnSpLocks noChangeShapeType="1"/>
            <a:stCxn id="703512" idx="6"/>
            <a:endCxn id="703513" idx="2"/>
          </p:cNvCxnSpPr>
          <p:nvPr/>
        </p:nvCxnSpPr>
        <p:spPr bwMode="auto">
          <a:xfrm>
            <a:off x="6958012" y="5900738"/>
            <a:ext cx="358775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3519" name="AutoShape 30"/>
          <p:cNvCxnSpPr>
            <a:cxnSpLocks noChangeShapeType="1"/>
            <a:stCxn id="703513" idx="1"/>
            <a:endCxn id="703511" idx="5"/>
          </p:cNvCxnSpPr>
          <p:nvPr/>
        </p:nvCxnSpPr>
        <p:spPr bwMode="auto">
          <a:xfrm flipH="1" flipV="1">
            <a:off x="6778625" y="4976813"/>
            <a:ext cx="717550" cy="69373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3520" name="AutoShape 31"/>
          <p:cNvCxnSpPr>
            <a:cxnSpLocks noChangeShapeType="1"/>
            <a:stCxn id="703513" idx="0"/>
            <a:endCxn id="703511" idx="6"/>
          </p:cNvCxnSpPr>
          <p:nvPr/>
        </p:nvCxnSpPr>
        <p:spPr bwMode="auto">
          <a:xfrm rot="5400000" flipH="1">
            <a:off x="7030243" y="4675982"/>
            <a:ext cx="827087" cy="971550"/>
          </a:xfrm>
          <a:prstGeom prst="curvedConnector2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3521" name="AutoShape 32"/>
          <p:cNvCxnSpPr>
            <a:cxnSpLocks noChangeShapeType="1"/>
            <a:stCxn id="703510" idx="7"/>
            <a:endCxn id="703509" idx="5"/>
          </p:cNvCxnSpPr>
          <p:nvPr/>
        </p:nvCxnSpPr>
        <p:spPr bwMode="auto">
          <a:xfrm flipV="1">
            <a:off x="5121275" y="4976813"/>
            <a:ext cx="0" cy="69373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3522" name="AutoShape 33"/>
          <p:cNvCxnSpPr>
            <a:cxnSpLocks noChangeShapeType="1"/>
            <a:stCxn id="703510" idx="3"/>
            <a:endCxn id="703508" idx="1"/>
          </p:cNvCxnSpPr>
          <p:nvPr/>
        </p:nvCxnSpPr>
        <p:spPr bwMode="auto">
          <a:xfrm rot="5400000" flipH="1" flipV="1">
            <a:off x="2947193" y="4818857"/>
            <a:ext cx="2619375" cy="1588"/>
          </a:xfrm>
          <a:prstGeom prst="curvedConnector5">
            <a:avLst>
              <a:gd name="adj1" fmla="val -1639"/>
              <a:gd name="adj2" fmla="val -35100000"/>
              <a:gd name="adj3" fmla="val 10442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3523" name="Text Box 34"/>
          <p:cNvSpPr txBox="1">
            <a:spLocks noChangeArrowheads="1"/>
          </p:cNvSpPr>
          <p:nvPr/>
        </p:nvSpPr>
        <p:spPr bwMode="auto">
          <a:xfrm>
            <a:off x="3429000" y="5072063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b</a:t>
            </a:r>
            <a:endParaRPr kumimoji="1" lang="en-GB" altLang="zh-CN" sz="2400" i="1">
              <a:ea typeface="宋体" panose="02010600030101010101" pitchFamily="2" charset="-122"/>
            </a:endParaRPr>
          </a:p>
        </p:txBody>
      </p:sp>
      <p:sp>
        <p:nvSpPr>
          <p:cNvPr id="703524" name="Text Box 35"/>
          <p:cNvSpPr txBox="1">
            <a:spLocks noChangeArrowheads="1"/>
          </p:cNvSpPr>
          <p:nvPr/>
        </p:nvSpPr>
        <p:spPr bwMode="auto">
          <a:xfrm>
            <a:off x="4292600" y="5072063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b</a:t>
            </a:r>
            <a:endParaRPr kumimoji="1" lang="en-GB" altLang="zh-CN" sz="2400" i="1">
              <a:ea typeface="宋体" panose="02010600030101010101" pitchFamily="2" charset="-122"/>
            </a:endParaRPr>
          </a:p>
        </p:txBody>
      </p:sp>
      <p:sp>
        <p:nvSpPr>
          <p:cNvPr id="703525" name="Text Box 36"/>
          <p:cNvSpPr txBox="1">
            <a:spLocks noChangeArrowheads="1"/>
          </p:cNvSpPr>
          <p:nvPr/>
        </p:nvSpPr>
        <p:spPr bwMode="auto">
          <a:xfrm>
            <a:off x="4221162" y="3990975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b</a:t>
            </a:r>
            <a:endParaRPr kumimoji="1" lang="en-GB" altLang="zh-CN" sz="2400" i="1">
              <a:ea typeface="宋体" panose="02010600030101010101" pitchFamily="2" charset="-122"/>
            </a:endParaRPr>
          </a:p>
        </p:txBody>
      </p:sp>
      <p:sp>
        <p:nvSpPr>
          <p:cNvPr id="703526" name="Text Box 37"/>
          <p:cNvSpPr txBox="1">
            <a:spLocks noChangeArrowheads="1"/>
          </p:cNvSpPr>
          <p:nvPr/>
        </p:nvSpPr>
        <p:spPr bwMode="auto">
          <a:xfrm>
            <a:off x="6021387" y="5072063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b</a:t>
            </a:r>
            <a:endParaRPr kumimoji="1" lang="en-GB" altLang="zh-CN" sz="2400" i="1">
              <a:ea typeface="宋体" panose="02010600030101010101" pitchFamily="2" charset="-122"/>
            </a:endParaRPr>
          </a:p>
        </p:txBody>
      </p:sp>
      <p:sp>
        <p:nvSpPr>
          <p:cNvPr id="703527" name="Text Box 38"/>
          <p:cNvSpPr txBox="1">
            <a:spLocks noChangeArrowheads="1"/>
          </p:cNvSpPr>
          <p:nvPr/>
        </p:nvSpPr>
        <p:spPr bwMode="auto">
          <a:xfrm>
            <a:off x="6958012" y="5791200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b</a:t>
            </a:r>
            <a:endParaRPr kumimoji="1" lang="en-GB" altLang="zh-CN" sz="2400" i="1">
              <a:ea typeface="宋体" panose="02010600030101010101" pitchFamily="2" charset="-122"/>
            </a:endParaRPr>
          </a:p>
        </p:txBody>
      </p:sp>
      <p:sp>
        <p:nvSpPr>
          <p:cNvPr id="703528" name="Text Box 39"/>
          <p:cNvSpPr txBox="1">
            <a:spLocks noChangeArrowheads="1"/>
          </p:cNvSpPr>
          <p:nvPr/>
        </p:nvSpPr>
        <p:spPr bwMode="auto">
          <a:xfrm>
            <a:off x="7677150" y="4640263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b</a:t>
            </a:r>
            <a:endParaRPr kumimoji="1" lang="en-GB" altLang="zh-CN" sz="2400" i="1">
              <a:ea typeface="宋体" panose="02010600030101010101" pitchFamily="2" charset="-122"/>
            </a:endParaRPr>
          </a:p>
        </p:txBody>
      </p:sp>
      <p:sp>
        <p:nvSpPr>
          <p:cNvPr id="703529" name="Text Box 40"/>
          <p:cNvSpPr txBox="1">
            <a:spLocks noChangeArrowheads="1"/>
          </p:cNvSpPr>
          <p:nvPr/>
        </p:nvSpPr>
        <p:spPr bwMode="auto">
          <a:xfrm>
            <a:off x="7100887" y="4999038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a</a:t>
            </a:r>
            <a:endParaRPr kumimoji="1" lang="en-GB" altLang="zh-CN" sz="2400" i="1">
              <a:ea typeface="宋体" panose="02010600030101010101" pitchFamily="2" charset="-122"/>
            </a:endParaRPr>
          </a:p>
        </p:txBody>
      </p:sp>
      <p:sp>
        <p:nvSpPr>
          <p:cNvPr id="703530" name="Text Box 41"/>
          <p:cNvSpPr txBox="1">
            <a:spLocks noChangeArrowheads="1"/>
          </p:cNvSpPr>
          <p:nvPr/>
        </p:nvSpPr>
        <p:spPr bwMode="auto">
          <a:xfrm>
            <a:off x="5516562" y="4927600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a</a:t>
            </a:r>
            <a:endParaRPr kumimoji="1" lang="en-GB" altLang="zh-CN" sz="2400" i="1">
              <a:ea typeface="宋体" panose="02010600030101010101" pitchFamily="2" charset="-122"/>
            </a:endParaRPr>
          </a:p>
        </p:txBody>
      </p:sp>
      <p:sp>
        <p:nvSpPr>
          <p:cNvPr id="703531" name="Text Box 42"/>
          <p:cNvSpPr txBox="1">
            <a:spLocks noChangeArrowheads="1"/>
          </p:cNvSpPr>
          <p:nvPr/>
        </p:nvSpPr>
        <p:spPr bwMode="auto">
          <a:xfrm>
            <a:off x="5084762" y="5143500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a</a:t>
            </a:r>
            <a:endParaRPr kumimoji="1" lang="en-GB" altLang="zh-CN" sz="2400" i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62733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מציין מיקום של מספר שקופית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694E12-8EF0-49B8-9B24-C8CCF3D50D8B}" type="slidenum">
              <a:rPr lang="he-IL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GB" altLang="zh-CN" sz="1400" smtClean="0">
              <a:ea typeface="宋体" panose="02010600030101010101" pitchFamily="2" charset="-122"/>
            </a:endParaRPr>
          </a:p>
        </p:txBody>
      </p:sp>
      <p:sp>
        <p:nvSpPr>
          <p:cNvPr id="70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Cambria" panose="02040503050406030204" pitchFamily="18" charset="0"/>
                <a:ea typeface="宋体" panose="02010600030101010101" pitchFamily="2" charset="-122"/>
              </a:rPr>
              <a:t>Algorithm continues (2)</a:t>
            </a:r>
            <a:endParaRPr lang="en-GB" altLang="zh-CN" dirty="0" smtClean="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70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607344"/>
            <a:ext cx="3600450" cy="43926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There is an input sequence from both </a:t>
            </a:r>
            <a:r>
              <a:rPr lang="en-US" altLang="zh-CN" sz="2400" i="1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s≠t</a:t>
            </a: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  to some r </a:t>
            </a:r>
            <a:r>
              <a:rPr lang="en-US" altLang="zh-CN" sz="2400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iff</a:t>
            </a: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 there is a path in this graph from (</a:t>
            </a:r>
            <a:r>
              <a:rPr lang="en-US" altLang="zh-CN" sz="2400" i="1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i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) to (</a:t>
            </a:r>
            <a:r>
              <a:rPr lang="en-US" altLang="zh-CN" sz="2400" i="1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).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There is a synchronization sequence </a:t>
            </a:r>
            <a:r>
              <a:rPr lang="en-US" altLang="zh-CN" sz="2400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iff</a:t>
            </a: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 some node (</a:t>
            </a:r>
            <a:r>
              <a:rPr lang="en-US" altLang="zh-CN" sz="2400" i="1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 smtClean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) is reachable from every pair of distinct nodes.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In this case it is (</a:t>
            </a:r>
            <a:r>
              <a:rPr lang="en-US" altLang="zh-CN" sz="2400" i="1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i="1" baseline="-25000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i="1" baseline="-25000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baseline="-25000" dirty="0" smtClean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).</a:t>
            </a:r>
          </a:p>
        </p:txBody>
      </p:sp>
      <p:sp>
        <p:nvSpPr>
          <p:cNvPr id="704517" name="Oval 4"/>
          <p:cNvSpPr>
            <a:spLocks noChangeArrowheads="1"/>
          </p:cNvSpPr>
          <p:nvPr/>
        </p:nvSpPr>
        <p:spPr bwMode="auto">
          <a:xfrm>
            <a:off x="4427538" y="2349500"/>
            <a:ext cx="1223962" cy="649288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800" i="1">
                <a:ea typeface="宋体" panose="02010600030101010101" pitchFamily="2" charset="-122"/>
              </a:rPr>
              <a:t>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1</a:t>
            </a:r>
            <a:r>
              <a:rPr kumimoji="1" lang="en-US" altLang="zh-CN" sz="2800" i="1">
                <a:ea typeface="宋体" panose="02010600030101010101" pitchFamily="2" charset="-122"/>
              </a:rPr>
              <a:t>,s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1</a:t>
            </a:r>
            <a:endParaRPr kumimoji="1" lang="en-GB" altLang="zh-CN" sz="2800" i="1" baseline="-25000">
              <a:ea typeface="宋体" panose="02010600030101010101" pitchFamily="2" charset="-122"/>
            </a:endParaRPr>
          </a:p>
        </p:txBody>
      </p:sp>
      <p:sp>
        <p:nvSpPr>
          <p:cNvPr id="704518" name="Oval 5"/>
          <p:cNvSpPr>
            <a:spLocks noChangeArrowheads="1"/>
          </p:cNvSpPr>
          <p:nvPr/>
        </p:nvSpPr>
        <p:spPr bwMode="auto">
          <a:xfrm>
            <a:off x="4427538" y="3357563"/>
            <a:ext cx="1223962" cy="649287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800" i="1">
                <a:ea typeface="宋体" panose="02010600030101010101" pitchFamily="2" charset="-122"/>
              </a:rPr>
              <a:t>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2</a:t>
            </a:r>
            <a:r>
              <a:rPr kumimoji="1" lang="en-US" altLang="zh-CN" sz="2800" i="1">
                <a:ea typeface="宋体" panose="02010600030101010101" pitchFamily="2" charset="-122"/>
              </a:rPr>
              <a:t>,s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2</a:t>
            </a:r>
            <a:endParaRPr kumimoji="1" lang="en-GB" altLang="zh-CN" sz="2800" i="1" baseline="-25000">
              <a:ea typeface="宋体" panose="02010600030101010101" pitchFamily="2" charset="-122"/>
            </a:endParaRPr>
          </a:p>
        </p:txBody>
      </p:sp>
      <p:sp>
        <p:nvSpPr>
          <p:cNvPr id="704519" name="Oval 6"/>
          <p:cNvSpPr>
            <a:spLocks noChangeArrowheads="1"/>
          </p:cNvSpPr>
          <p:nvPr/>
        </p:nvSpPr>
        <p:spPr bwMode="auto">
          <a:xfrm>
            <a:off x="4427538" y="4510088"/>
            <a:ext cx="1223962" cy="649287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800" i="1">
                <a:ea typeface="宋体" panose="02010600030101010101" pitchFamily="2" charset="-122"/>
              </a:rPr>
              <a:t>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3</a:t>
            </a:r>
            <a:r>
              <a:rPr kumimoji="1" lang="en-US" altLang="zh-CN" sz="2800" i="1">
                <a:ea typeface="宋体" panose="02010600030101010101" pitchFamily="2" charset="-122"/>
              </a:rPr>
              <a:t>,s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3</a:t>
            </a:r>
            <a:endParaRPr kumimoji="1" lang="en-GB" altLang="zh-CN" sz="2800" i="1" baseline="-25000">
              <a:ea typeface="宋体" panose="02010600030101010101" pitchFamily="2" charset="-122"/>
            </a:endParaRPr>
          </a:p>
        </p:txBody>
      </p:sp>
      <p:sp>
        <p:nvSpPr>
          <p:cNvPr id="704520" name="Oval 7"/>
          <p:cNvSpPr>
            <a:spLocks noChangeArrowheads="1"/>
          </p:cNvSpPr>
          <p:nvPr/>
        </p:nvSpPr>
        <p:spPr bwMode="auto">
          <a:xfrm>
            <a:off x="6084888" y="3357563"/>
            <a:ext cx="1223962" cy="649287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800" i="1">
                <a:ea typeface="宋体" panose="02010600030101010101" pitchFamily="2" charset="-122"/>
              </a:rPr>
              <a:t>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1</a:t>
            </a:r>
            <a:r>
              <a:rPr kumimoji="1" lang="en-US" altLang="zh-CN" sz="2800" i="1">
                <a:ea typeface="宋体" panose="02010600030101010101" pitchFamily="2" charset="-122"/>
              </a:rPr>
              <a:t>,s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2</a:t>
            </a:r>
            <a:endParaRPr kumimoji="1" lang="en-GB" altLang="zh-CN" sz="2800" i="1" baseline="-25000">
              <a:ea typeface="宋体" panose="02010600030101010101" pitchFamily="2" charset="-122"/>
            </a:endParaRPr>
          </a:p>
        </p:txBody>
      </p:sp>
      <p:sp>
        <p:nvSpPr>
          <p:cNvPr id="704521" name="Oval 8"/>
          <p:cNvSpPr>
            <a:spLocks noChangeArrowheads="1"/>
          </p:cNvSpPr>
          <p:nvPr/>
        </p:nvSpPr>
        <p:spPr bwMode="auto">
          <a:xfrm>
            <a:off x="6084888" y="4510088"/>
            <a:ext cx="1223962" cy="649287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800" i="1">
                <a:ea typeface="宋体" panose="02010600030101010101" pitchFamily="2" charset="-122"/>
              </a:rPr>
              <a:t>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2</a:t>
            </a:r>
            <a:r>
              <a:rPr kumimoji="1" lang="en-US" altLang="zh-CN" sz="2800" i="1">
                <a:ea typeface="宋体" panose="02010600030101010101" pitchFamily="2" charset="-122"/>
              </a:rPr>
              <a:t>,s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3</a:t>
            </a:r>
            <a:endParaRPr kumimoji="1" lang="en-GB" altLang="zh-CN" sz="2800" i="1" baseline="-25000">
              <a:ea typeface="宋体" panose="02010600030101010101" pitchFamily="2" charset="-122"/>
            </a:endParaRPr>
          </a:p>
        </p:txBody>
      </p:sp>
      <p:sp>
        <p:nvSpPr>
          <p:cNvPr id="704522" name="Oval 9"/>
          <p:cNvSpPr>
            <a:spLocks noChangeArrowheads="1"/>
          </p:cNvSpPr>
          <p:nvPr/>
        </p:nvSpPr>
        <p:spPr bwMode="auto">
          <a:xfrm>
            <a:off x="7667625" y="4510088"/>
            <a:ext cx="1223963" cy="649287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800" i="1">
                <a:ea typeface="宋体" panose="02010600030101010101" pitchFamily="2" charset="-122"/>
              </a:rPr>
              <a:t>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1</a:t>
            </a:r>
            <a:r>
              <a:rPr kumimoji="1" lang="en-US" altLang="zh-CN" sz="2800" i="1">
                <a:ea typeface="宋体" panose="02010600030101010101" pitchFamily="2" charset="-122"/>
              </a:rPr>
              <a:t>,s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3</a:t>
            </a:r>
            <a:endParaRPr kumimoji="1" lang="en-GB" altLang="zh-CN" sz="2800" i="1" baseline="-25000">
              <a:ea typeface="宋体" panose="02010600030101010101" pitchFamily="2" charset="-122"/>
            </a:endParaRPr>
          </a:p>
        </p:txBody>
      </p:sp>
      <p:cxnSp>
        <p:nvCxnSpPr>
          <p:cNvPr id="704523" name="AutoShape 10"/>
          <p:cNvCxnSpPr>
            <a:cxnSpLocks noChangeShapeType="1"/>
            <a:stCxn id="704517" idx="4"/>
            <a:endCxn id="704518" idx="0"/>
          </p:cNvCxnSpPr>
          <p:nvPr/>
        </p:nvCxnSpPr>
        <p:spPr bwMode="auto">
          <a:xfrm>
            <a:off x="5040313" y="2998788"/>
            <a:ext cx="0" cy="3587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4524" name="AutoShape 11"/>
          <p:cNvCxnSpPr>
            <a:cxnSpLocks noChangeShapeType="1"/>
            <a:stCxn id="704518" idx="4"/>
            <a:endCxn id="704519" idx="0"/>
          </p:cNvCxnSpPr>
          <p:nvPr/>
        </p:nvCxnSpPr>
        <p:spPr bwMode="auto">
          <a:xfrm>
            <a:off x="5040313" y="4006850"/>
            <a:ext cx="0" cy="50323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4525" name="AutoShape 12"/>
          <p:cNvCxnSpPr>
            <a:cxnSpLocks noChangeShapeType="1"/>
            <a:stCxn id="704520" idx="4"/>
            <a:endCxn id="704521" idx="0"/>
          </p:cNvCxnSpPr>
          <p:nvPr/>
        </p:nvCxnSpPr>
        <p:spPr bwMode="auto">
          <a:xfrm>
            <a:off x="6697663" y="4006850"/>
            <a:ext cx="0" cy="50323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4526" name="AutoShape 13"/>
          <p:cNvCxnSpPr>
            <a:cxnSpLocks noChangeShapeType="1"/>
            <a:stCxn id="704521" idx="1"/>
            <a:endCxn id="704518" idx="6"/>
          </p:cNvCxnSpPr>
          <p:nvPr/>
        </p:nvCxnSpPr>
        <p:spPr bwMode="auto">
          <a:xfrm flipH="1" flipV="1">
            <a:off x="5651500" y="3683000"/>
            <a:ext cx="612775" cy="92233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4527" name="AutoShape 14"/>
          <p:cNvCxnSpPr>
            <a:cxnSpLocks noChangeShapeType="1"/>
            <a:stCxn id="704521" idx="6"/>
            <a:endCxn id="704522" idx="2"/>
          </p:cNvCxnSpPr>
          <p:nvPr/>
        </p:nvCxnSpPr>
        <p:spPr bwMode="auto">
          <a:xfrm>
            <a:off x="7308850" y="4835525"/>
            <a:ext cx="358775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4528" name="AutoShape 15"/>
          <p:cNvCxnSpPr>
            <a:cxnSpLocks noChangeShapeType="1"/>
            <a:stCxn id="704522" idx="1"/>
            <a:endCxn id="704520" idx="5"/>
          </p:cNvCxnSpPr>
          <p:nvPr/>
        </p:nvCxnSpPr>
        <p:spPr bwMode="auto">
          <a:xfrm flipH="1" flipV="1">
            <a:off x="7129463" y="3911600"/>
            <a:ext cx="717550" cy="69373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4529" name="AutoShape 16"/>
          <p:cNvCxnSpPr>
            <a:cxnSpLocks noChangeShapeType="1"/>
            <a:stCxn id="704522" idx="0"/>
            <a:endCxn id="704520" idx="6"/>
          </p:cNvCxnSpPr>
          <p:nvPr/>
        </p:nvCxnSpPr>
        <p:spPr bwMode="auto">
          <a:xfrm rot="5400000" flipH="1">
            <a:off x="7381081" y="3610769"/>
            <a:ext cx="827088" cy="971550"/>
          </a:xfrm>
          <a:prstGeom prst="curvedConnector2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4530" name="AutoShape 17"/>
          <p:cNvCxnSpPr>
            <a:cxnSpLocks noChangeShapeType="1"/>
            <a:stCxn id="704519" idx="7"/>
            <a:endCxn id="704518" idx="5"/>
          </p:cNvCxnSpPr>
          <p:nvPr/>
        </p:nvCxnSpPr>
        <p:spPr bwMode="auto">
          <a:xfrm flipV="1">
            <a:off x="5472113" y="3911600"/>
            <a:ext cx="0" cy="69373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4531" name="AutoShape 18"/>
          <p:cNvCxnSpPr>
            <a:cxnSpLocks noChangeShapeType="1"/>
            <a:stCxn id="704519" idx="3"/>
            <a:endCxn id="704517" idx="1"/>
          </p:cNvCxnSpPr>
          <p:nvPr/>
        </p:nvCxnSpPr>
        <p:spPr bwMode="auto">
          <a:xfrm rot="5400000" flipH="1" flipV="1">
            <a:off x="3298031" y="3753644"/>
            <a:ext cx="2619375" cy="1588"/>
          </a:xfrm>
          <a:prstGeom prst="curvedConnector5">
            <a:avLst>
              <a:gd name="adj1" fmla="val -1639"/>
              <a:gd name="adj2" fmla="val -35100000"/>
              <a:gd name="adj3" fmla="val 10442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4532" name="Text Box 19"/>
          <p:cNvSpPr txBox="1">
            <a:spLocks noChangeArrowheads="1"/>
          </p:cNvSpPr>
          <p:nvPr/>
        </p:nvSpPr>
        <p:spPr bwMode="auto">
          <a:xfrm>
            <a:off x="4067175" y="4005263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b</a:t>
            </a:r>
            <a:endParaRPr kumimoji="1" lang="en-GB" altLang="zh-CN" sz="2400" i="1">
              <a:ea typeface="宋体" panose="02010600030101010101" pitchFamily="2" charset="-122"/>
            </a:endParaRPr>
          </a:p>
        </p:txBody>
      </p:sp>
      <p:sp>
        <p:nvSpPr>
          <p:cNvPr id="704533" name="Text Box 20"/>
          <p:cNvSpPr txBox="1">
            <a:spLocks noChangeArrowheads="1"/>
          </p:cNvSpPr>
          <p:nvPr/>
        </p:nvSpPr>
        <p:spPr bwMode="auto">
          <a:xfrm>
            <a:off x="4643438" y="4006850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b</a:t>
            </a:r>
            <a:endParaRPr kumimoji="1" lang="en-GB" altLang="zh-CN" sz="2400" i="1">
              <a:ea typeface="宋体" panose="02010600030101010101" pitchFamily="2" charset="-122"/>
            </a:endParaRPr>
          </a:p>
        </p:txBody>
      </p:sp>
      <p:sp>
        <p:nvSpPr>
          <p:cNvPr id="704534" name="Text Box 21"/>
          <p:cNvSpPr txBox="1">
            <a:spLocks noChangeArrowheads="1"/>
          </p:cNvSpPr>
          <p:nvPr/>
        </p:nvSpPr>
        <p:spPr bwMode="auto">
          <a:xfrm>
            <a:off x="4572000" y="2925763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b</a:t>
            </a:r>
            <a:endParaRPr kumimoji="1" lang="en-GB" altLang="zh-CN" sz="2400" i="1">
              <a:ea typeface="宋体" panose="02010600030101010101" pitchFamily="2" charset="-122"/>
            </a:endParaRPr>
          </a:p>
        </p:txBody>
      </p:sp>
      <p:sp>
        <p:nvSpPr>
          <p:cNvPr id="704535" name="Text Box 22"/>
          <p:cNvSpPr txBox="1">
            <a:spLocks noChangeArrowheads="1"/>
          </p:cNvSpPr>
          <p:nvPr/>
        </p:nvSpPr>
        <p:spPr bwMode="auto">
          <a:xfrm>
            <a:off x="6372225" y="4006850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b</a:t>
            </a:r>
            <a:endParaRPr kumimoji="1" lang="en-GB" altLang="zh-CN" sz="2400" i="1">
              <a:ea typeface="宋体" panose="02010600030101010101" pitchFamily="2" charset="-122"/>
            </a:endParaRPr>
          </a:p>
        </p:txBody>
      </p:sp>
      <p:sp>
        <p:nvSpPr>
          <p:cNvPr id="704536" name="Text Box 23"/>
          <p:cNvSpPr txBox="1">
            <a:spLocks noChangeArrowheads="1"/>
          </p:cNvSpPr>
          <p:nvPr/>
        </p:nvSpPr>
        <p:spPr bwMode="auto">
          <a:xfrm>
            <a:off x="7308850" y="4725988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b</a:t>
            </a:r>
            <a:endParaRPr kumimoji="1" lang="en-GB" altLang="zh-CN" sz="2400" i="1">
              <a:ea typeface="宋体" panose="02010600030101010101" pitchFamily="2" charset="-122"/>
            </a:endParaRPr>
          </a:p>
        </p:txBody>
      </p:sp>
      <p:sp>
        <p:nvSpPr>
          <p:cNvPr id="704537" name="Text Box 24"/>
          <p:cNvSpPr txBox="1">
            <a:spLocks noChangeArrowheads="1"/>
          </p:cNvSpPr>
          <p:nvPr/>
        </p:nvSpPr>
        <p:spPr bwMode="auto">
          <a:xfrm>
            <a:off x="8027988" y="3575050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b</a:t>
            </a:r>
            <a:endParaRPr kumimoji="1" lang="en-GB" altLang="zh-CN" sz="2400" i="1">
              <a:ea typeface="宋体" panose="02010600030101010101" pitchFamily="2" charset="-122"/>
            </a:endParaRPr>
          </a:p>
        </p:txBody>
      </p:sp>
      <p:sp>
        <p:nvSpPr>
          <p:cNvPr id="704538" name="Text Box 25"/>
          <p:cNvSpPr txBox="1">
            <a:spLocks noChangeArrowheads="1"/>
          </p:cNvSpPr>
          <p:nvPr/>
        </p:nvSpPr>
        <p:spPr bwMode="auto">
          <a:xfrm>
            <a:off x="7451725" y="3933825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a</a:t>
            </a:r>
            <a:endParaRPr kumimoji="1" lang="en-GB" altLang="zh-CN" sz="2400" i="1">
              <a:ea typeface="宋体" panose="02010600030101010101" pitchFamily="2" charset="-122"/>
            </a:endParaRPr>
          </a:p>
        </p:txBody>
      </p:sp>
      <p:sp>
        <p:nvSpPr>
          <p:cNvPr id="704539" name="Text Box 26"/>
          <p:cNvSpPr txBox="1">
            <a:spLocks noChangeArrowheads="1"/>
          </p:cNvSpPr>
          <p:nvPr/>
        </p:nvSpPr>
        <p:spPr bwMode="auto">
          <a:xfrm>
            <a:off x="5867400" y="3862388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a</a:t>
            </a:r>
            <a:endParaRPr kumimoji="1" lang="en-GB" altLang="zh-CN" sz="2400" i="1">
              <a:ea typeface="宋体" panose="02010600030101010101" pitchFamily="2" charset="-122"/>
            </a:endParaRPr>
          </a:p>
        </p:txBody>
      </p:sp>
      <p:sp>
        <p:nvSpPr>
          <p:cNvPr id="704540" name="Text Box 27"/>
          <p:cNvSpPr txBox="1">
            <a:spLocks noChangeArrowheads="1"/>
          </p:cNvSpPr>
          <p:nvPr/>
        </p:nvSpPr>
        <p:spPr bwMode="auto">
          <a:xfrm>
            <a:off x="5435600" y="4078288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a</a:t>
            </a:r>
            <a:endParaRPr kumimoji="1" lang="en-GB" altLang="zh-CN" sz="2400" i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01252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מציין מיקום של מספר שקופית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7550E5-BB4D-4968-9686-A9EA436567D5}" type="slidenum">
              <a:rPr lang="he-IL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GB" altLang="zh-CN" sz="1400" smtClean="0">
              <a:ea typeface="宋体" panose="02010600030101010101" pitchFamily="2" charset="-122"/>
            </a:endParaRPr>
          </a:p>
        </p:txBody>
      </p:sp>
      <p:sp>
        <p:nvSpPr>
          <p:cNvPr id="70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Cambria" panose="02040503050406030204" pitchFamily="18" charset="0"/>
                <a:ea typeface="宋体" panose="02010600030101010101" pitchFamily="2" charset="-122"/>
              </a:rPr>
              <a:t>Algorithm continues (3)</a:t>
            </a:r>
            <a:endParaRPr lang="en-GB" altLang="zh-CN" dirty="0" smtClean="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70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929" y="1378744"/>
            <a:ext cx="3816350" cy="4608512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Cambria" panose="02040503050406030204" pitchFamily="18" charset="0"/>
                <a:ea typeface="宋体" panose="02010600030101010101" pitchFamily="2" charset="-122"/>
              </a:rPr>
              <a:t>Notation:</a:t>
            </a:r>
            <a:r>
              <a:rPr lang="el-GR" altLang="zh-CN" sz="2400" smtClean="0">
                <a:latin typeface="Cambria" panose="02040503050406030204" pitchFamily="18" charset="0"/>
              </a:rPr>
              <a:t>δ</a:t>
            </a:r>
            <a:r>
              <a:rPr lang="en-US" altLang="zh-CN" sz="2400" smtClean="0">
                <a:latin typeface="Cambria" panose="020405030504060302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smtClean="0">
                <a:latin typeface="Cambria" panose="020405030504060302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smtClean="0">
                <a:latin typeface="Cambria" panose="020405030504060302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smtClean="0">
                <a:latin typeface="Cambria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smtClean="0">
                <a:latin typeface="Cambria" panose="02040503050406030204" pitchFamily="18" charset="0"/>
                <a:ea typeface="宋体" panose="02010600030101010101" pitchFamily="2" charset="-122"/>
              </a:rPr>
              <a:t>)=</a:t>
            </a:r>
            <a:br>
              <a:rPr lang="en-US" altLang="zh-CN" sz="2400" smtClean="0"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2400" smtClean="0">
                <a:latin typeface="Cambria" panose="02040503050406030204" pitchFamily="18" charset="0"/>
                <a:ea typeface="宋体" panose="02010600030101010101" pitchFamily="2" charset="-122"/>
              </a:rPr>
              <a:t> {</a:t>
            </a:r>
            <a:r>
              <a:rPr lang="en-US" altLang="zh-CN" sz="2400" i="1" smtClean="0">
                <a:latin typeface="Cambria" panose="02040503050406030204" pitchFamily="18" charset="0"/>
                <a:ea typeface="宋体" panose="02010600030101010101" pitchFamily="2" charset="-122"/>
              </a:rPr>
              <a:t>t </a:t>
            </a:r>
            <a:r>
              <a:rPr lang="en-US" altLang="zh-CN" sz="2400" smtClean="0">
                <a:latin typeface="Cambria" panose="020405030504060302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400" smtClean="0"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i="1" smtClean="0"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 smtClean="0"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i="1" smtClean="0"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 smtClean="0"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l-GR" altLang="zh-CN" sz="2400" smtClean="0">
                <a:latin typeface="Cambria" panose="02040503050406030204" pitchFamily="18" charset="0"/>
              </a:rPr>
              <a:t>δ</a:t>
            </a:r>
            <a:r>
              <a:rPr lang="en-US" altLang="zh-CN" sz="2400" smtClean="0">
                <a:latin typeface="Cambria" panose="020405030504060302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smtClean="0">
                <a:latin typeface="Cambria" panose="020405030504060302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smtClean="0">
                <a:latin typeface="Cambria" panose="020405030504060302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smtClean="0">
                <a:latin typeface="Cambria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smtClean="0">
                <a:latin typeface="Cambria" panose="02040503050406030204" pitchFamily="18" charset="0"/>
                <a:ea typeface="宋体" panose="02010600030101010101" pitchFamily="2" charset="-122"/>
              </a:rPr>
              <a:t>)=</a:t>
            </a:r>
            <a:r>
              <a:rPr lang="en-US" altLang="zh-CN" sz="2400" i="1" smtClean="0">
                <a:latin typeface="Cambria" panose="02040503050406030204" pitchFamily="18" charset="0"/>
                <a:ea typeface="宋体" panose="02010600030101010101" pitchFamily="2" charset="-122"/>
              </a:rPr>
              <a:t>t </a:t>
            </a:r>
            <a:r>
              <a:rPr lang="en-US" altLang="zh-CN" sz="2400" smtClean="0">
                <a:latin typeface="Cambria" panose="02040503050406030204" pitchFamily="18" charset="0"/>
                <a:ea typeface="宋体" panose="02010600030101010101" pitchFamily="2" charset="-122"/>
              </a:rPr>
              <a:t>}</a:t>
            </a:r>
          </a:p>
          <a:p>
            <a:pPr marL="609600" indent="-609600" eaLnBrk="1" hangingPunct="1">
              <a:buFont typeface="Monotype Sorts" charset="0"/>
              <a:buAutoNum type="arabicPeriod"/>
            </a:pPr>
            <a:r>
              <a:rPr lang="en-US" altLang="zh-CN" sz="2400" i="1" smtClean="0"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smtClean="0">
                <a:latin typeface="Cambria" panose="02040503050406030204" pitchFamily="18" charset="0"/>
                <a:ea typeface="宋体" panose="02010600030101010101" pitchFamily="2" charset="-122"/>
              </a:rPr>
              <a:t>=1; </a:t>
            </a:r>
            <a:r>
              <a:rPr lang="en-US" altLang="zh-CN" sz="2400" i="1" smtClean="0">
                <a:latin typeface="Cambria" panose="020405030504060302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i="1" baseline="-25000" smtClean="0"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smtClean="0">
                <a:latin typeface="Cambria" panose="020405030504060302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i="1" smtClean="0">
                <a:latin typeface="Cambria" panose="02040503050406030204" pitchFamily="18" charset="0"/>
                <a:ea typeface="宋体" panose="02010600030101010101" pitchFamily="2" charset="-122"/>
              </a:rPr>
              <a:t>S</a:t>
            </a:r>
          </a:p>
          <a:p>
            <a:pPr marL="609600" indent="-609600" eaLnBrk="1" hangingPunct="1">
              <a:buFont typeface="Monotype Sorts" charset="0"/>
              <a:buAutoNum type="arabicPeriod"/>
            </a:pPr>
            <a:r>
              <a:rPr lang="en-US" altLang="zh-CN" sz="2400" smtClean="0">
                <a:latin typeface="Cambria" panose="02040503050406030204" pitchFamily="18" charset="0"/>
                <a:ea typeface="宋体" panose="02010600030101010101" pitchFamily="2" charset="-122"/>
              </a:rPr>
              <a:t>Take some nodes </a:t>
            </a:r>
            <a:r>
              <a:rPr lang="en-US" altLang="zh-CN" sz="2400" i="1" smtClean="0">
                <a:latin typeface="Cambria" panose="020405030504060302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smtClean="0">
                <a:latin typeface="Cambria" panose="02040503050406030204" pitchFamily="18" charset="0"/>
                <a:ea typeface="宋体" panose="02010600030101010101" pitchFamily="2" charset="-122"/>
              </a:rPr>
              <a:t>≠</a:t>
            </a:r>
            <a:r>
              <a:rPr lang="en-US" altLang="zh-CN" sz="2400" i="1" smtClean="0">
                <a:latin typeface="Cambria" panose="020405030504060302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smtClean="0"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i="1" smtClean="0"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 i="1" baseline="-25000" smtClean="0"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smtClean="0">
                <a:latin typeface="Cambria" panose="02040503050406030204" pitchFamily="18" charset="0"/>
                <a:ea typeface="宋体" panose="02010600030101010101" pitchFamily="2" charset="-122"/>
              </a:rPr>
              <a:t>, and find a shortest path labeled </a:t>
            </a:r>
            <a:r>
              <a:rPr lang="en-US" altLang="zh-CN" sz="2400" i="1" smtClean="0">
                <a:latin typeface="Cambria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i="1" baseline="-25000" smtClean="0"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smtClean="0">
                <a:latin typeface="Cambria" panose="02040503050406030204" pitchFamily="18" charset="0"/>
                <a:ea typeface="宋体" panose="02010600030101010101" pitchFamily="2" charset="-122"/>
              </a:rPr>
              <a:t> to some (</a:t>
            </a:r>
            <a:r>
              <a:rPr lang="en-US" altLang="zh-CN" sz="2400" i="1" smtClean="0">
                <a:latin typeface="Cambria" panose="020405030504060302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smtClean="0">
                <a:latin typeface="Cambria" panose="020405030504060302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smtClean="0">
                <a:latin typeface="Cambria" panose="02040503050406030204" pitchFamily="18" charset="0"/>
                <a:ea typeface="宋体" panose="02010600030101010101" pitchFamily="2" charset="-122"/>
              </a:rPr>
              <a:t>r </a:t>
            </a:r>
            <a:r>
              <a:rPr lang="en-US" altLang="zh-CN" sz="2400" smtClean="0">
                <a:latin typeface="Cambria" panose="02040503050406030204" pitchFamily="18" charset="0"/>
                <a:ea typeface="宋体" panose="02010600030101010101" pitchFamily="2" charset="-122"/>
              </a:rPr>
              <a:t>).</a:t>
            </a:r>
          </a:p>
          <a:p>
            <a:pPr marL="609600" indent="-609600" eaLnBrk="1" hangingPunct="1">
              <a:buFont typeface="Monotype Sorts" charset="0"/>
              <a:buAutoNum type="arabicPeriod"/>
            </a:pPr>
            <a:r>
              <a:rPr lang="en-US" altLang="zh-CN" sz="2400" i="1" smtClean="0"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smtClean="0">
                <a:latin typeface="Cambria" panose="020405030504060302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i="1" smtClean="0"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smtClean="0">
                <a:latin typeface="Cambria" panose="02040503050406030204" pitchFamily="18" charset="0"/>
                <a:ea typeface="宋体" panose="02010600030101010101" pitchFamily="2" charset="-122"/>
              </a:rPr>
              <a:t>+1; </a:t>
            </a:r>
            <a:r>
              <a:rPr lang="en-US" altLang="zh-CN" sz="2400" i="1" smtClean="0">
                <a:latin typeface="Cambria" panose="020405030504060302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i="1" baseline="-25000" smtClean="0"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smtClean="0">
                <a:latin typeface="Cambria" panose="02040503050406030204" pitchFamily="18" charset="0"/>
                <a:ea typeface="宋体" panose="02010600030101010101" pitchFamily="2" charset="-122"/>
              </a:rPr>
              <a:t>:=</a:t>
            </a:r>
            <a:r>
              <a:rPr lang="el-GR" altLang="zh-CN" sz="2400" smtClean="0">
                <a:latin typeface="Cambria" panose="02040503050406030204" pitchFamily="18" charset="0"/>
              </a:rPr>
              <a:t>δ</a:t>
            </a:r>
            <a:r>
              <a:rPr lang="en-US" altLang="zh-CN" sz="2400" smtClean="0">
                <a:latin typeface="Cambria" panose="020405030504060302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smtClean="0">
                <a:latin typeface="Cambria" panose="020405030504060302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i="1" baseline="-25000" smtClean="0">
                <a:latin typeface="Cambria" panose="02040503050406030204" pitchFamily="18" charset="0"/>
                <a:ea typeface="宋体" panose="02010600030101010101" pitchFamily="2" charset="-122"/>
              </a:rPr>
              <a:t>i-1</a:t>
            </a:r>
            <a:r>
              <a:rPr lang="en-US" altLang="zh-CN" sz="2400" smtClean="0">
                <a:latin typeface="Cambria" panose="020405030504060302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smtClean="0">
                <a:latin typeface="Cambria" panose="020405030504060302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400" smtClean="0">
                <a:latin typeface="Cambria" panose="02040503050406030204" pitchFamily="18" charset="0"/>
                <a:ea typeface="宋体" panose="02010600030101010101" pitchFamily="2" charset="-122"/>
              </a:rPr>
              <a:t>). </a:t>
            </a:r>
            <a:br>
              <a:rPr lang="en-US" altLang="zh-CN" sz="2400" smtClean="0"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2400" smtClean="0">
                <a:latin typeface="Cambria" panose="02040503050406030204" pitchFamily="18" charset="0"/>
                <a:ea typeface="宋体" panose="02010600030101010101" pitchFamily="2" charset="-122"/>
              </a:rPr>
              <a:t>If |</a:t>
            </a:r>
            <a:r>
              <a:rPr lang="en-US" altLang="zh-CN" sz="2400" i="1" smtClean="0">
                <a:latin typeface="Cambria" panose="020405030504060302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i="1" baseline="-25000" smtClean="0">
                <a:latin typeface="Cambria" panose="020405030504060302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400" smtClean="0">
                <a:latin typeface="Cambria" panose="02040503050406030204" pitchFamily="18" charset="0"/>
                <a:ea typeface="宋体" panose="02010600030101010101" pitchFamily="2" charset="-122"/>
              </a:rPr>
              <a:t>|&gt;1,goto 2., else goto 3.</a:t>
            </a:r>
          </a:p>
          <a:p>
            <a:pPr marL="609600" indent="-609600" eaLnBrk="1" hangingPunct="1">
              <a:buFont typeface="Monotype Sorts" charset="0"/>
              <a:buAutoNum type="arabicPeriod"/>
            </a:pPr>
            <a:r>
              <a:rPr lang="en-US" altLang="zh-CN" sz="2400" smtClean="0">
                <a:latin typeface="Cambria" panose="02040503050406030204" pitchFamily="18" charset="0"/>
                <a:ea typeface="宋体" panose="02010600030101010101" pitchFamily="2" charset="-122"/>
              </a:rPr>
              <a:t>Concatenate </a:t>
            </a:r>
            <a:r>
              <a:rPr lang="en-US" altLang="zh-CN" sz="2400" i="1" smtClean="0">
                <a:latin typeface="Cambria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i="1" baseline="-25000" smtClean="0"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smtClean="0">
                <a:latin typeface="Cambria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i="1" baseline="-25000" smtClean="0"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smtClean="0">
                <a:latin typeface="Cambria" panose="02040503050406030204" pitchFamily="18" charset="0"/>
                <a:ea typeface="宋体" panose="02010600030101010101" pitchFamily="2" charset="-122"/>
              </a:rPr>
              <a:t>…x</a:t>
            </a:r>
            <a:r>
              <a:rPr lang="en-US" altLang="zh-CN" sz="2400" i="1" baseline="-25000" smtClean="0">
                <a:latin typeface="Cambria" panose="020405030504060302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smtClean="0"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705541" name="Oval 4"/>
          <p:cNvSpPr>
            <a:spLocks noChangeArrowheads="1"/>
          </p:cNvSpPr>
          <p:nvPr/>
        </p:nvSpPr>
        <p:spPr bwMode="auto">
          <a:xfrm>
            <a:off x="4427538" y="2349500"/>
            <a:ext cx="1223962" cy="649288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800" i="1">
                <a:ea typeface="宋体" panose="02010600030101010101" pitchFamily="2" charset="-122"/>
              </a:rPr>
              <a:t>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1</a:t>
            </a:r>
            <a:r>
              <a:rPr kumimoji="1" lang="en-US" altLang="zh-CN" sz="2800" i="1">
                <a:ea typeface="宋体" panose="02010600030101010101" pitchFamily="2" charset="-122"/>
              </a:rPr>
              <a:t>,s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1</a:t>
            </a:r>
            <a:endParaRPr kumimoji="1" lang="en-GB" altLang="zh-CN" sz="2800" i="1" baseline="-25000">
              <a:ea typeface="宋体" panose="02010600030101010101" pitchFamily="2" charset="-122"/>
            </a:endParaRPr>
          </a:p>
        </p:txBody>
      </p:sp>
      <p:sp>
        <p:nvSpPr>
          <p:cNvPr id="705542" name="Oval 5"/>
          <p:cNvSpPr>
            <a:spLocks noChangeArrowheads="1"/>
          </p:cNvSpPr>
          <p:nvPr/>
        </p:nvSpPr>
        <p:spPr bwMode="auto">
          <a:xfrm>
            <a:off x="4427538" y="3357563"/>
            <a:ext cx="1223962" cy="649287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800" i="1">
                <a:ea typeface="宋体" panose="02010600030101010101" pitchFamily="2" charset="-122"/>
              </a:rPr>
              <a:t>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2</a:t>
            </a:r>
            <a:r>
              <a:rPr kumimoji="1" lang="en-US" altLang="zh-CN" sz="2800" i="1">
                <a:ea typeface="宋体" panose="02010600030101010101" pitchFamily="2" charset="-122"/>
              </a:rPr>
              <a:t>,s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2</a:t>
            </a:r>
            <a:endParaRPr kumimoji="1" lang="en-GB" altLang="zh-CN" sz="2800" i="1" baseline="-25000">
              <a:ea typeface="宋体" panose="02010600030101010101" pitchFamily="2" charset="-122"/>
            </a:endParaRPr>
          </a:p>
        </p:txBody>
      </p:sp>
      <p:sp>
        <p:nvSpPr>
          <p:cNvPr id="705543" name="Oval 6"/>
          <p:cNvSpPr>
            <a:spLocks noChangeArrowheads="1"/>
          </p:cNvSpPr>
          <p:nvPr/>
        </p:nvSpPr>
        <p:spPr bwMode="auto">
          <a:xfrm>
            <a:off x="4427538" y="4510088"/>
            <a:ext cx="1223962" cy="649287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800" i="1">
                <a:ea typeface="宋体" panose="02010600030101010101" pitchFamily="2" charset="-122"/>
              </a:rPr>
              <a:t>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3</a:t>
            </a:r>
            <a:r>
              <a:rPr kumimoji="1" lang="en-US" altLang="zh-CN" sz="2800" i="1">
                <a:ea typeface="宋体" panose="02010600030101010101" pitchFamily="2" charset="-122"/>
              </a:rPr>
              <a:t>,s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3</a:t>
            </a:r>
            <a:endParaRPr kumimoji="1" lang="en-GB" altLang="zh-CN" sz="2800" i="1" baseline="-25000">
              <a:ea typeface="宋体" panose="02010600030101010101" pitchFamily="2" charset="-122"/>
            </a:endParaRPr>
          </a:p>
        </p:txBody>
      </p:sp>
      <p:sp>
        <p:nvSpPr>
          <p:cNvPr id="705544" name="Oval 7"/>
          <p:cNvSpPr>
            <a:spLocks noChangeArrowheads="1"/>
          </p:cNvSpPr>
          <p:nvPr/>
        </p:nvSpPr>
        <p:spPr bwMode="auto">
          <a:xfrm>
            <a:off x="6084888" y="3357563"/>
            <a:ext cx="1223962" cy="649287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800" i="1">
                <a:ea typeface="宋体" panose="02010600030101010101" pitchFamily="2" charset="-122"/>
              </a:rPr>
              <a:t>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1</a:t>
            </a:r>
            <a:r>
              <a:rPr kumimoji="1" lang="en-US" altLang="zh-CN" sz="2800" i="1">
                <a:ea typeface="宋体" panose="02010600030101010101" pitchFamily="2" charset="-122"/>
              </a:rPr>
              <a:t>,s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2</a:t>
            </a:r>
            <a:endParaRPr kumimoji="1" lang="en-GB" altLang="zh-CN" sz="2800" i="1" baseline="-25000">
              <a:ea typeface="宋体" panose="02010600030101010101" pitchFamily="2" charset="-122"/>
            </a:endParaRPr>
          </a:p>
        </p:txBody>
      </p:sp>
      <p:sp>
        <p:nvSpPr>
          <p:cNvPr id="705545" name="Oval 8"/>
          <p:cNvSpPr>
            <a:spLocks noChangeArrowheads="1"/>
          </p:cNvSpPr>
          <p:nvPr/>
        </p:nvSpPr>
        <p:spPr bwMode="auto">
          <a:xfrm>
            <a:off x="6084888" y="4510088"/>
            <a:ext cx="1223962" cy="649287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800" i="1">
                <a:ea typeface="宋体" panose="02010600030101010101" pitchFamily="2" charset="-122"/>
              </a:rPr>
              <a:t>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2</a:t>
            </a:r>
            <a:r>
              <a:rPr kumimoji="1" lang="en-US" altLang="zh-CN" sz="2800" i="1">
                <a:ea typeface="宋体" panose="02010600030101010101" pitchFamily="2" charset="-122"/>
              </a:rPr>
              <a:t>,s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3</a:t>
            </a:r>
            <a:endParaRPr kumimoji="1" lang="en-GB" altLang="zh-CN" sz="2800" i="1" baseline="-25000">
              <a:ea typeface="宋体" panose="02010600030101010101" pitchFamily="2" charset="-122"/>
            </a:endParaRPr>
          </a:p>
        </p:txBody>
      </p:sp>
      <p:sp>
        <p:nvSpPr>
          <p:cNvPr id="705546" name="Oval 9"/>
          <p:cNvSpPr>
            <a:spLocks noChangeArrowheads="1"/>
          </p:cNvSpPr>
          <p:nvPr/>
        </p:nvSpPr>
        <p:spPr bwMode="auto">
          <a:xfrm>
            <a:off x="7667625" y="4510088"/>
            <a:ext cx="1223963" cy="649287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800" i="1">
                <a:ea typeface="宋体" panose="02010600030101010101" pitchFamily="2" charset="-122"/>
              </a:rPr>
              <a:t>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1</a:t>
            </a:r>
            <a:r>
              <a:rPr kumimoji="1" lang="en-US" altLang="zh-CN" sz="2800" i="1">
                <a:ea typeface="宋体" panose="02010600030101010101" pitchFamily="2" charset="-122"/>
              </a:rPr>
              <a:t>,s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3</a:t>
            </a:r>
            <a:endParaRPr kumimoji="1" lang="en-GB" altLang="zh-CN" sz="2800" i="1" baseline="-25000">
              <a:ea typeface="宋体" panose="02010600030101010101" pitchFamily="2" charset="-122"/>
            </a:endParaRPr>
          </a:p>
        </p:txBody>
      </p:sp>
      <p:cxnSp>
        <p:nvCxnSpPr>
          <p:cNvPr id="705547" name="AutoShape 10"/>
          <p:cNvCxnSpPr>
            <a:cxnSpLocks noChangeShapeType="1"/>
            <a:stCxn id="705541" idx="4"/>
            <a:endCxn id="705542" idx="0"/>
          </p:cNvCxnSpPr>
          <p:nvPr/>
        </p:nvCxnSpPr>
        <p:spPr bwMode="auto">
          <a:xfrm>
            <a:off x="5040313" y="2998788"/>
            <a:ext cx="0" cy="3587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5548" name="AutoShape 11"/>
          <p:cNvCxnSpPr>
            <a:cxnSpLocks noChangeShapeType="1"/>
            <a:stCxn id="705542" idx="4"/>
            <a:endCxn id="705543" idx="0"/>
          </p:cNvCxnSpPr>
          <p:nvPr/>
        </p:nvCxnSpPr>
        <p:spPr bwMode="auto">
          <a:xfrm>
            <a:off x="5040313" y="4006850"/>
            <a:ext cx="0" cy="50323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5549" name="AutoShape 12"/>
          <p:cNvCxnSpPr>
            <a:cxnSpLocks noChangeShapeType="1"/>
            <a:stCxn id="705544" idx="4"/>
            <a:endCxn id="705545" idx="0"/>
          </p:cNvCxnSpPr>
          <p:nvPr/>
        </p:nvCxnSpPr>
        <p:spPr bwMode="auto">
          <a:xfrm>
            <a:off x="6697663" y="4006850"/>
            <a:ext cx="0" cy="50323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5550" name="AutoShape 13"/>
          <p:cNvCxnSpPr>
            <a:cxnSpLocks noChangeShapeType="1"/>
            <a:stCxn id="705545" idx="1"/>
            <a:endCxn id="705542" idx="6"/>
          </p:cNvCxnSpPr>
          <p:nvPr/>
        </p:nvCxnSpPr>
        <p:spPr bwMode="auto">
          <a:xfrm flipH="1" flipV="1">
            <a:off x="5651500" y="3683000"/>
            <a:ext cx="612775" cy="92233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5551" name="AutoShape 14"/>
          <p:cNvCxnSpPr>
            <a:cxnSpLocks noChangeShapeType="1"/>
            <a:stCxn id="705545" idx="6"/>
            <a:endCxn id="705546" idx="2"/>
          </p:cNvCxnSpPr>
          <p:nvPr/>
        </p:nvCxnSpPr>
        <p:spPr bwMode="auto">
          <a:xfrm>
            <a:off x="7308850" y="4835525"/>
            <a:ext cx="358775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5552" name="AutoShape 15"/>
          <p:cNvCxnSpPr>
            <a:cxnSpLocks noChangeShapeType="1"/>
            <a:stCxn id="705546" idx="1"/>
            <a:endCxn id="705544" idx="5"/>
          </p:cNvCxnSpPr>
          <p:nvPr/>
        </p:nvCxnSpPr>
        <p:spPr bwMode="auto">
          <a:xfrm flipH="1" flipV="1">
            <a:off x="7129463" y="3911600"/>
            <a:ext cx="717550" cy="69373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5553" name="AutoShape 16"/>
          <p:cNvCxnSpPr>
            <a:cxnSpLocks noChangeShapeType="1"/>
            <a:stCxn id="705546" idx="0"/>
            <a:endCxn id="705544" idx="6"/>
          </p:cNvCxnSpPr>
          <p:nvPr/>
        </p:nvCxnSpPr>
        <p:spPr bwMode="auto">
          <a:xfrm rot="5400000" flipH="1">
            <a:off x="7381081" y="3610769"/>
            <a:ext cx="827088" cy="971550"/>
          </a:xfrm>
          <a:prstGeom prst="curvedConnector2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5554" name="AutoShape 17"/>
          <p:cNvCxnSpPr>
            <a:cxnSpLocks noChangeShapeType="1"/>
            <a:stCxn id="705543" idx="7"/>
            <a:endCxn id="705542" idx="5"/>
          </p:cNvCxnSpPr>
          <p:nvPr/>
        </p:nvCxnSpPr>
        <p:spPr bwMode="auto">
          <a:xfrm flipV="1">
            <a:off x="5472113" y="3911600"/>
            <a:ext cx="0" cy="69373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5555" name="AutoShape 18"/>
          <p:cNvCxnSpPr>
            <a:cxnSpLocks noChangeShapeType="1"/>
            <a:stCxn id="705543" idx="3"/>
            <a:endCxn id="705541" idx="1"/>
          </p:cNvCxnSpPr>
          <p:nvPr/>
        </p:nvCxnSpPr>
        <p:spPr bwMode="auto">
          <a:xfrm rot="5400000" flipH="1" flipV="1">
            <a:off x="3298031" y="3753644"/>
            <a:ext cx="2619375" cy="1588"/>
          </a:xfrm>
          <a:prstGeom prst="curvedConnector5">
            <a:avLst>
              <a:gd name="adj1" fmla="val -1639"/>
              <a:gd name="adj2" fmla="val -35100000"/>
              <a:gd name="adj3" fmla="val 10442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5556" name="Text Box 19"/>
          <p:cNvSpPr txBox="1">
            <a:spLocks noChangeArrowheads="1"/>
          </p:cNvSpPr>
          <p:nvPr/>
        </p:nvSpPr>
        <p:spPr bwMode="auto">
          <a:xfrm>
            <a:off x="4067175" y="4005263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b</a:t>
            </a:r>
            <a:endParaRPr kumimoji="1" lang="en-GB" altLang="zh-CN" sz="2400" i="1">
              <a:ea typeface="宋体" panose="02010600030101010101" pitchFamily="2" charset="-122"/>
            </a:endParaRPr>
          </a:p>
        </p:txBody>
      </p:sp>
      <p:sp>
        <p:nvSpPr>
          <p:cNvPr id="705557" name="Text Box 20"/>
          <p:cNvSpPr txBox="1">
            <a:spLocks noChangeArrowheads="1"/>
          </p:cNvSpPr>
          <p:nvPr/>
        </p:nvSpPr>
        <p:spPr bwMode="auto">
          <a:xfrm>
            <a:off x="4643438" y="4006850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b</a:t>
            </a:r>
            <a:endParaRPr kumimoji="1" lang="en-GB" altLang="zh-CN" sz="2400" i="1">
              <a:ea typeface="宋体" panose="02010600030101010101" pitchFamily="2" charset="-122"/>
            </a:endParaRPr>
          </a:p>
        </p:txBody>
      </p:sp>
      <p:sp>
        <p:nvSpPr>
          <p:cNvPr id="705558" name="Text Box 21"/>
          <p:cNvSpPr txBox="1">
            <a:spLocks noChangeArrowheads="1"/>
          </p:cNvSpPr>
          <p:nvPr/>
        </p:nvSpPr>
        <p:spPr bwMode="auto">
          <a:xfrm>
            <a:off x="4572000" y="2925763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b</a:t>
            </a:r>
            <a:endParaRPr kumimoji="1" lang="en-GB" altLang="zh-CN" sz="2400" i="1">
              <a:ea typeface="宋体" panose="02010600030101010101" pitchFamily="2" charset="-122"/>
            </a:endParaRPr>
          </a:p>
        </p:txBody>
      </p:sp>
      <p:sp>
        <p:nvSpPr>
          <p:cNvPr id="705559" name="Text Box 22"/>
          <p:cNvSpPr txBox="1">
            <a:spLocks noChangeArrowheads="1"/>
          </p:cNvSpPr>
          <p:nvPr/>
        </p:nvSpPr>
        <p:spPr bwMode="auto">
          <a:xfrm>
            <a:off x="6372225" y="4006850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b</a:t>
            </a:r>
            <a:endParaRPr kumimoji="1" lang="en-GB" altLang="zh-CN" sz="2400" i="1">
              <a:ea typeface="宋体" panose="02010600030101010101" pitchFamily="2" charset="-122"/>
            </a:endParaRPr>
          </a:p>
        </p:txBody>
      </p:sp>
      <p:sp>
        <p:nvSpPr>
          <p:cNvPr id="705560" name="Text Box 23"/>
          <p:cNvSpPr txBox="1">
            <a:spLocks noChangeArrowheads="1"/>
          </p:cNvSpPr>
          <p:nvPr/>
        </p:nvSpPr>
        <p:spPr bwMode="auto">
          <a:xfrm>
            <a:off x="7308850" y="4725988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b</a:t>
            </a:r>
            <a:endParaRPr kumimoji="1" lang="en-GB" altLang="zh-CN" sz="2400" i="1">
              <a:ea typeface="宋体" panose="02010600030101010101" pitchFamily="2" charset="-122"/>
            </a:endParaRPr>
          </a:p>
        </p:txBody>
      </p:sp>
      <p:sp>
        <p:nvSpPr>
          <p:cNvPr id="705561" name="Text Box 24"/>
          <p:cNvSpPr txBox="1">
            <a:spLocks noChangeArrowheads="1"/>
          </p:cNvSpPr>
          <p:nvPr/>
        </p:nvSpPr>
        <p:spPr bwMode="auto">
          <a:xfrm>
            <a:off x="8027988" y="3575050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b</a:t>
            </a:r>
            <a:endParaRPr kumimoji="1" lang="en-GB" altLang="zh-CN" sz="2400" i="1">
              <a:ea typeface="宋体" panose="02010600030101010101" pitchFamily="2" charset="-122"/>
            </a:endParaRPr>
          </a:p>
        </p:txBody>
      </p:sp>
      <p:sp>
        <p:nvSpPr>
          <p:cNvPr id="705562" name="Text Box 25"/>
          <p:cNvSpPr txBox="1">
            <a:spLocks noChangeArrowheads="1"/>
          </p:cNvSpPr>
          <p:nvPr/>
        </p:nvSpPr>
        <p:spPr bwMode="auto">
          <a:xfrm>
            <a:off x="7451725" y="3933825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a</a:t>
            </a:r>
            <a:endParaRPr kumimoji="1" lang="en-GB" altLang="zh-CN" sz="2400" i="1">
              <a:ea typeface="宋体" panose="02010600030101010101" pitchFamily="2" charset="-122"/>
            </a:endParaRPr>
          </a:p>
        </p:txBody>
      </p:sp>
      <p:sp>
        <p:nvSpPr>
          <p:cNvPr id="705563" name="Text Box 26"/>
          <p:cNvSpPr txBox="1">
            <a:spLocks noChangeArrowheads="1"/>
          </p:cNvSpPr>
          <p:nvPr/>
        </p:nvSpPr>
        <p:spPr bwMode="auto">
          <a:xfrm>
            <a:off x="5867400" y="3862388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a</a:t>
            </a:r>
            <a:endParaRPr kumimoji="1" lang="en-GB" altLang="zh-CN" sz="2400" i="1">
              <a:ea typeface="宋体" panose="02010600030101010101" pitchFamily="2" charset="-122"/>
            </a:endParaRPr>
          </a:p>
        </p:txBody>
      </p:sp>
      <p:sp>
        <p:nvSpPr>
          <p:cNvPr id="705564" name="Text Box 27"/>
          <p:cNvSpPr txBox="1">
            <a:spLocks noChangeArrowheads="1"/>
          </p:cNvSpPr>
          <p:nvPr/>
        </p:nvSpPr>
        <p:spPr bwMode="auto">
          <a:xfrm>
            <a:off x="5435600" y="4078288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a</a:t>
            </a:r>
            <a:endParaRPr kumimoji="1" lang="en-GB" altLang="zh-CN" sz="2400" i="1">
              <a:ea typeface="宋体" panose="02010600030101010101" pitchFamily="2" charset="-122"/>
            </a:endParaRPr>
          </a:p>
        </p:txBody>
      </p:sp>
      <p:sp>
        <p:nvSpPr>
          <p:cNvPr id="705565" name="Text Box 28"/>
          <p:cNvSpPr txBox="1">
            <a:spLocks noChangeArrowheads="1"/>
          </p:cNvSpPr>
          <p:nvPr/>
        </p:nvSpPr>
        <p:spPr bwMode="auto">
          <a:xfrm>
            <a:off x="4284663" y="5445125"/>
            <a:ext cx="44640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dirty="0">
                <a:solidFill>
                  <a:srgbClr val="0033CC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Number of sequences ≤ n-1.</a:t>
            </a:r>
            <a:br>
              <a:rPr kumimoji="1" lang="en-US" altLang="zh-CN" sz="2400" dirty="0">
                <a:solidFill>
                  <a:srgbClr val="0033CC"/>
                </a:solidFill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kumimoji="1" lang="en-US" altLang="zh-CN" sz="2400" dirty="0">
                <a:solidFill>
                  <a:srgbClr val="0033CC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Each of length ≤ n(n-1)/2.</a:t>
            </a:r>
            <a:br>
              <a:rPr kumimoji="1" lang="en-US" altLang="zh-CN" sz="2400" dirty="0">
                <a:solidFill>
                  <a:srgbClr val="0033CC"/>
                </a:solidFill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kumimoji="1" lang="en-US" altLang="zh-CN" sz="2400" dirty="0">
                <a:solidFill>
                  <a:srgbClr val="0033CC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Overall O(n(n-1)</a:t>
            </a:r>
            <a:r>
              <a:rPr kumimoji="1" lang="en-US" altLang="zh-CN" sz="2400" baseline="30000" dirty="0">
                <a:solidFill>
                  <a:srgbClr val="0033CC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dirty="0">
                <a:solidFill>
                  <a:srgbClr val="0033CC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/2).</a:t>
            </a:r>
          </a:p>
        </p:txBody>
      </p:sp>
    </p:spTree>
    <p:extLst>
      <p:ext uri="{BB962C8B-B14F-4D97-AF65-F5344CB8AC3E}">
        <p14:creationId xmlns:p14="http://schemas.microsoft.com/office/powerpoint/2010/main" val="20698365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מציין מיקום של מספר שקופית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E39A83-A598-44F8-ABBA-0042A2C556C6}" type="slidenum">
              <a:rPr lang="he-IL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GB" altLang="zh-CN" sz="1400" smtClean="0">
              <a:ea typeface="宋体" panose="02010600030101010101" pitchFamily="2" charset="-122"/>
            </a:endParaRPr>
          </a:p>
        </p:txBody>
      </p:sp>
      <p:sp>
        <p:nvSpPr>
          <p:cNvPr id="70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Cambria" panose="02040503050406030204" pitchFamily="18" charset="0"/>
                <a:ea typeface="宋体" panose="02010600030101010101" pitchFamily="2" charset="-122"/>
              </a:rPr>
              <a:t>Example:</a:t>
            </a:r>
            <a:endParaRPr lang="en-GB" altLang="zh-CN" dirty="0" smtClean="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70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320006"/>
            <a:ext cx="3833812" cy="47244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i="1" baseline="-25000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,s</a:t>
            </a:r>
            <a:r>
              <a:rPr lang="en-US" altLang="zh-CN" sz="2400" i="1" baseline="-25000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)=</a:t>
            </a:r>
            <a:r>
              <a:rPr lang="en-US" altLang="zh-CN" sz="2400" i="1" dirty="0" smtClean="0">
                <a:latin typeface="Cambria" panose="020405030504060302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=&gt;(</a:t>
            </a:r>
            <a:r>
              <a:rPr lang="en-US" altLang="zh-CN" sz="2400" i="1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i="1" baseline="-25000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,s</a:t>
            </a:r>
            <a:r>
              <a:rPr lang="en-US" altLang="zh-CN" sz="2400" i="1" baseline="-25000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)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i="1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i="1" baseline="-25000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:=</a:t>
            </a:r>
            <a:r>
              <a:rPr lang="en-US" altLang="zh-CN" sz="2400" i="1" dirty="0" smtClean="0">
                <a:latin typeface="Cambria" panose="02040503050406030204" pitchFamily="18" charset="0"/>
                <a:ea typeface="宋体" panose="02010600030101010101" pitchFamily="2" charset="-122"/>
              </a:rPr>
              <a:t>a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l-GR" altLang="zh-CN" sz="2400" dirty="0" smtClean="0">
                <a:latin typeface="Cambria" panose="02040503050406030204" pitchFamily="18" charset="0"/>
              </a:rPr>
              <a:t>δ</a:t>
            </a: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({</a:t>
            </a:r>
            <a:r>
              <a:rPr lang="en-US" altLang="zh-CN" sz="2400" i="1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i="1" baseline="-25000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,s</a:t>
            </a:r>
            <a:r>
              <a:rPr lang="en-US" altLang="zh-CN" sz="2400" i="1" baseline="-25000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,s</a:t>
            </a:r>
            <a:r>
              <a:rPr lang="en-US" altLang="zh-CN" sz="2400" i="1" baseline="-25000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},</a:t>
            </a:r>
            <a:r>
              <a:rPr lang="en-US" altLang="zh-CN" sz="2400" i="1" dirty="0" smtClean="0">
                <a:latin typeface="Cambria" panose="020405030504060302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)={</a:t>
            </a:r>
            <a:r>
              <a:rPr lang="en-US" altLang="zh-CN" sz="2400" i="1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i="1" baseline="-25000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,s</a:t>
            </a:r>
            <a:r>
              <a:rPr lang="en-US" altLang="zh-CN" sz="2400" i="1" baseline="-25000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}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i="1" baseline="-25000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,s</a:t>
            </a:r>
            <a:r>
              <a:rPr lang="en-US" altLang="zh-CN" sz="2400" i="1" baseline="-25000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)=</a:t>
            </a:r>
            <a:r>
              <a:rPr lang="en-US" altLang="zh-CN" sz="2400" i="1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ba</a:t>
            </a: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=&gt;(</a:t>
            </a:r>
            <a:r>
              <a:rPr lang="en-US" altLang="zh-CN" sz="2400" i="1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i="1" baseline="-25000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,s</a:t>
            </a:r>
            <a:r>
              <a:rPr lang="en-US" altLang="zh-CN" sz="2400" i="1" baseline="-25000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)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i="1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i="1" baseline="-25000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:=</a:t>
            </a:r>
            <a:r>
              <a:rPr lang="en-US" altLang="zh-CN" sz="2400" i="1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ba</a:t>
            </a:r>
            <a:endParaRPr lang="en-US" altLang="zh-CN" sz="2400" i="1" dirty="0" smtClean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l-GR" altLang="zh-CN" sz="2400" dirty="0" smtClean="0">
                <a:latin typeface="Cambria" panose="02040503050406030204" pitchFamily="18" charset="0"/>
              </a:rPr>
              <a:t>δ</a:t>
            </a: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({</a:t>
            </a:r>
            <a:r>
              <a:rPr lang="en-US" altLang="zh-CN" sz="2400" i="1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i="1" baseline="-25000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,s</a:t>
            </a:r>
            <a:r>
              <a:rPr lang="en-US" altLang="zh-CN" sz="2400" i="1" baseline="-25000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},</a:t>
            </a:r>
            <a:r>
              <a:rPr lang="en-US" altLang="zh-CN" sz="2400" i="1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ba</a:t>
            </a: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)={</a:t>
            </a:r>
            <a:r>
              <a:rPr lang="en-US" altLang="zh-CN" sz="2400" i="1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i="1" baseline="-25000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}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So </a:t>
            </a:r>
            <a:r>
              <a:rPr lang="en-US" altLang="zh-CN" sz="2400" i="1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i="1" baseline="-25000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i="1" baseline="-25000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i="1" dirty="0" smtClean="0">
                <a:latin typeface="Cambria" panose="02040503050406030204" pitchFamily="18" charset="0"/>
                <a:ea typeface="宋体" panose="02010600030101010101" pitchFamily="2" charset="-122"/>
              </a:rPr>
              <a:t>aba</a:t>
            </a: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 is a synchronization sequence, bringing every state into state </a:t>
            </a:r>
            <a:r>
              <a:rPr lang="en-US" altLang="zh-CN" sz="2400" i="1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i="1" baseline="-25000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  <a:endParaRPr lang="el-GR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706565" name="Oval 4"/>
          <p:cNvSpPr>
            <a:spLocks noChangeArrowheads="1"/>
          </p:cNvSpPr>
          <p:nvPr/>
        </p:nvSpPr>
        <p:spPr bwMode="auto">
          <a:xfrm>
            <a:off x="4427538" y="2349500"/>
            <a:ext cx="1223962" cy="649288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800" i="1">
                <a:ea typeface="宋体" panose="02010600030101010101" pitchFamily="2" charset="-122"/>
              </a:rPr>
              <a:t>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1</a:t>
            </a:r>
            <a:r>
              <a:rPr kumimoji="1" lang="en-US" altLang="zh-CN" sz="2800" i="1">
                <a:ea typeface="宋体" panose="02010600030101010101" pitchFamily="2" charset="-122"/>
              </a:rPr>
              <a:t>,s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1</a:t>
            </a:r>
            <a:endParaRPr kumimoji="1" lang="en-GB" altLang="zh-CN" sz="2800" i="1" baseline="-25000">
              <a:ea typeface="宋体" panose="02010600030101010101" pitchFamily="2" charset="-122"/>
            </a:endParaRPr>
          </a:p>
        </p:txBody>
      </p:sp>
      <p:sp>
        <p:nvSpPr>
          <p:cNvPr id="706566" name="Oval 5"/>
          <p:cNvSpPr>
            <a:spLocks noChangeArrowheads="1"/>
          </p:cNvSpPr>
          <p:nvPr/>
        </p:nvSpPr>
        <p:spPr bwMode="auto">
          <a:xfrm>
            <a:off x="4427538" y="3357563"/>
            <a:ext cx="1223962" cy="649287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800" i="1">
                <a:ea typeface="宋体" panose="02010600030101010101" pitchFamily="2" charset="-122"/>
              </a:rPr>
              <a:t>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2</a:t>
            </a:r>
            <a:r>
              <a:rPr kumimoji="1" lang="en-US" altLang="zh-CN" sz="2800" i="1">
                <a:ea typeface="宋体" panose="02010600030101010101" pitchFamily="2" charset="-122"/>
              </a:rPr>
              <a:t>,s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2</a:t>
            </a:r>
            <a:endParaRPr kumimoji="1" lang="en-GB" altLang="zh-CN" sz="2800" i="1" baseline="-25000">
              <a:ea typeface="宋体" panose="02010600030101010101" pitchFamily="2" charset="-122"/>
            </a:endParaRPr>
          </a:p>
        </p:txBody>
      </p:sp>
      <p:sp>
        <p:nvSpPr>
          <p:cNvPr id="706567" name="Oval 6"/>
          <p:cNvSpPr>
            <a:spLocks noChangeArrowheads="1"/>
          </p:cNvSpPr>
          <p:nvPr/>
        </p:nvSpPr>
        <p:spPr bwMode="auto">
          <a:xfrm>
            <a:off x="4427538" y="4510088"/>
            <a:ext cx="1223962" cy="649287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800" i="1">
                <a:ea typeface="宋体" panose="02010600030101010101" pitchFamily="2" charset="-122"/>
              </a:rPr>
              <a:t>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3</a:t>
            </a:r>
            <a:r>
              <a:rPr kumimoji="1" lang="en-US" altLang="zh-CN" sz="2800" i="1">
                <a:ea typeface="宋体" panose="02010600030101010101" pitchFamily="2" charset="-122"/>
              </a:rPr>
              <a:t>,s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3</a:t>
            </a:r>
            <a:endParaRPr kumimoji="1" lang="en-GB" altLang="zh-CN" sz="2800" i="1" baseline="-25000">
              <a:ea typeface="宋体" panose="02010600030101010101" pitchFamily="2" charset="-122"/>
            </a:endParaRPr>
          </a:p>
        </p:txBody>
      </p:sp>
      <p:sp>
        <p:nvSpPr>
          <p:cNvPr id="706568" name="Oval 7"/>
          <p:cNvSpPr>
            <a:spLocks noChangeArrowheads="1"/>
          </p:cNvSpPr>
          <p:nvPr/>
        </p:nvSpPr>
        <p:spPr bwMode="auto">
          <a:xfrm>
            <a:off x="6084888" y="3357563"/>
            <a:ext cx="1223962" cy="649287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800" i="1">
                <a:ea typeface="宋体" panose="02010600030101010101" pitchFamily="2" charset="-122"/>
              </a:rPr>
              <a:t>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1</a:t>
            </a:r>
            <a:r>
              <a:rPr kumimoji="1" lang="en-US" altLang="zh-CN" sz="2800" i="1">
                <a:ea typeface="宋体" panose="02010600030101010101" pitchFamily="2" charset="-122"/>
              </a:rPr>
              <a:t>,s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2</a:t>
            </a:r>
            <a:endParaRPr kumimoji="1" lang="en-GB" altLang="zh-CN" sz="2800" i="1" baseline="-25000">
              <a:ea typeface="宋体" panose="02010600030101010101" pitchFamily="2" charset="-122"/>
            </a:endParaRPr>
          </a:p>
        </p:txBody>
      </p:sp>
      <p:sp>
        <p:nvSpPr>
          <p:cNvPr id="706569" name="Oval 8"/>
          <p:cNvSpPr>
            <a:spLocks noChangeArrowheads="1"/>
          </p:cNvSpPr>
          <p:nvPr/>
        </p:nvSpPr>
        <p:spPr bwMode="auto">
          <a:xfrm>
            <a:off x="6084888" y="4510088"/>
            <a:ext cx="1223962" cy="649287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800" i="1">
                <a:ea typeface="宋体" panose="02010600030101010101" pitchFamily="2" charset="-122"/>
              </a:rPr>
              <a:t>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2</a:t>
            </a:r>
            <a:r>
              <a:rPr kumimoji="1" lang="en-US" altLang="zh-CN" sz="2800" i="1">
                <a:ea typeface="宋体" panose="02010600030101010101" pitchFamily="2" charset="-122"/>
              </a:rPr>
              <a:t>,s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3</a:t>
            </a:r>
            <a:endParaRPr kumimoji="1" lang="en-GB" altLang="zh-CN" sz="2800" i="1" baseline="-25000">
              <a:ea typeface="宋体" panose="02010600030101010101" pitchFamily="2" charset="-122"/>
            </a:endParaRPr>
          </a:p>
        </p:txBody>
      </p:sp>
      <p:sp>
        <p:nvSpPr>
          <p:cNvPr id="706570" name="Oval 9"/>
          <p:cNvSpPr>
            <a:spLocks noChangeArrowheads="1"/>
          </p:cNvSpPr>
          <p:nvPr/>
        </p:nvSpPr>
        <p:spPr bwMode="auto">
          <a:xfrm>
            <a:off x="7667625" y="4510088"/>
            <a:ext cx="1223963" cy="649287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800" i="1">
                <a:ea typeface="宋体" panose="02010600030101010101" pitchFamily="2" charset="-122"/>
              </a:rPr>
              <a:t>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1</a:t>
            </a:r>
            <a:r>
              <a:rPr kumimoji="1" lang="en-US" altLang="zh-CN" sz="2800" i="1">
                <a:ea typeface="宋体" panose="02010600030101010101" pitchFamily="2" charset="-122"/>
              </a:rPr>
              <a:t>,s</a:t>
            </a:r>
            <a:r>
              <a:rPr kumimoji="1" lang="en-US" altLang="zh-CN" sz="2800" i="1" baseline="-25000">
                <a:ea typeface="宋体" panose="02010600030101010101" pitchFamily="2" charset="-122"/>
              </a:rPr>
              <a:t>3</a:t>
            </a:r>
            <a:endParaRPr kumimoji="1" lang="en-GB" altLang="zh-CN" sz="2800" i="1" baseline="-25000">
              <a:ea typeface="宋体" panose="02010600030101010101" pitchFamily="2" charset="-122"/>
            </a:endParaRPr>
          </a:p>
        </p:txBody>
      </p:sp>
      <p:cxnSp>
        <p:nvCxnSpPr>
          <p:cNvPr id="706571" name="AutoShape 10"/>
          <p:cNvCxnSpPr>
            <a:cxnSpLocks noChangeShapeType="1"/>
            <a:stCxn id="706565" idx="4"/>
            <a:endCxn id="706566" idx="0"/>
          </p:cNvCxnSpPr>
          <p:nvPr/>
        </p:nvCxnSpPr>
        <p:spPr bwMode="auto">
          <a:xfrm>
            <a:off x="5040313" y="2998788"/>
            <a:ext cx="0" cy="3587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6572" name="AutoShape 11"/>
          <p:cNvCxnSpPr>
            <a:cxnSpLocks noChangeShapeType="1"/>
            <a:stCxn id="706566" idx="4"/>
            <a:endCxn id="706567" idx="0"/>
          </p:cNvCxnSpPr>
          <p:nvPr/>
        </p:nvCxnSpPr>
        <p:spPr bwMode="auto">
          <a:xfrm>
            <a:off x="5040313" y="4006850"/>
            <a:ext cx="0" cy="50323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6573" name="AutoShape 12"/>
          <p:cNvCxnSpPr>
            <a:cxnSpLocks noChangeShapeType="1"/>
            <a:stCxn id="706568" idx="4"/>
            <a:endCxn id="706569" idx="0"/>
          </p:cNvCxnSpPr>
          <p:nvPr/>
        </p:nvCxnSpPr>
        <p:spPr bwMode="auto">
          <a:xfrm>
            <a:off x="6697663" y="4006850"/>
            <a:ext cx="0" cy="50323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6574" name="AutoShape 13"/>
          <p:cNvCxnSpPr>
            <a:cxnSpLocks noChangeShapeType="1"/>
            <a:stCxn id="706569" idx="1"/>
            <a:endCxn id="706566" idx="6"/>
          </p:cNvCxnSpPr>
          <p:nvPr/>
        </p:nvCxnSpPr>
        <p:spPr bwMode="auto">
          <a:xfrm flipH="1" flipV="1">
            <a:off x="5651500" y="3683000"/>
            <a:ext cx="612775" cy="92233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6575" name="AutoShape 14"/>
          <p:cNvCxnSpPr>
            <a:cxnSpLocks noChangeShapeType="1"/>
            <a:stCxn id="706569" idx="6"/>
            <a:endCxn id="706570" idx="2"/>
          </p:cNvCxnSpPr>
          <p:nvPr/>
        </p:nvCxnSpPr>
        <p:spPr bwMode="auto">
          <a:xfrm>
            <a:off x="7308850" y="4835525"/>
            <a:ext cx="358775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6576" name="AutoShape 15"/>
          <p:cNvCxnSpPr>
            <a:cxnSpLocks noChangeShapeType="1"/>
            <a:stCxn id="706570" idx="1"/>
            <a:endCxn id="706568" idx="5"/>
          </p:cNvCxnSpPr>
          <p:nvPr/>
        </p:nvCxnSpPr>
        <p:spPr bwMode="auto">
          <a:xfrm flipH="1" flipV="1">
            <a:off x="7129463" y="3911600"/>
            <a:ext cx="717550" cy="69373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6577" name="AutoShape 16"/>
          <p:cNvCxnSpPr>
            <a:cxnSpLocks noChangeShapeType="1"/>
            <a:stCxn id="706570" idx="0"/>
            <a:endCxn id="706568" idx="6"/>
          </p:cNvCxnSpPr>
          <p:nvPr/>
        </p:nvCxnSpPr>
        <p:spPr bwMode="auto">
          <a:xfrm rot="5400000" flipH="1">
            <a:off x="7381081" y="3610769"/>
            <a:ext cx="827088" cy="971550"/>
          </a:xfrm>
          <a:prstGeom prst="curvedConnector2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6578" name="AutoShape 17"/>
          <p:cNvCxnSpPr>
            <a:cxnSpLocks noChangeShapeType="1"/>
            <a:stCxn id="706567" idx="7"/>
            <a:endCxn id="706566" idx="5"/>
          </p:cNvCxnSpPr>
          <p:nvPr/>
        </p:nvCxnSpPr>
        <p:spPr bwMode="auto">
          <a:xfrm flipV="1">
            <a:off x="5472113" y="3911600"/>
            <a:ext cx="0" cy="69373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6579" name="AutoShape 18"/>
          <p:cNvCxnSpPr>
            <a:cxnSpLocks noChangeShapeType="1"/>
            <a:stCxn id="706567" idx="3"/>
            <a:endCxn id="706565" idx="1"/>
          </p:cNvCxnSpPr>
          <p:nvPr/>
        </p:nvCxnSpPr>
        <p:spPr bwMode="auto">
          <a:xfrm rot="5400000" flipH="1" flipV="1">
            <a:off x="3298031" y="3753644"/>
            <a:ext cx="2619375" cy="1588"/>
          </a:xfrm>
          <a:prstGeom prst="curvedConnector5">
            <a:avLst>
              <a:gd name="adj1" fmla="val -1639"/>
              <a:gd name="adj2" fmla="val -35100000"/>
              <a:gd name="adj3" fmla="val 10442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6580" name="Text Box 19"/>
          <p:cNvSpPr txBox="1">
            <a:spLocks noChangeArrowheads="1"/>
          </p:cNvSpPr>
          <p:nvPr/>
        </p:nvSpPr>
        <p:spPr bwMode="auto">
          <a:xfrm>
            <a:off x="4067175" y="4005263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b</a:t>
            </a:r>
            <a:endParaRPr kumimoji="1" lang="en-GB" altLang="zh-CN" sz="2400" i="1">
              <a:ea typeface="宋体" panose="02010600030101010101" pitchFamily="2" charset="-122"/>
            </a:endParaRPr>
          </a:p>
        </p:txBody>
      </p:sp>
      <p:sp>
        <p:nvSpPr>
          <p:cNvPr id="706581" name="Text Box 20"/>
          <p:cNvSpPr txBox="1">
            <a:spLocks noChangeArrowheads="1"/>
          </p:cNvSpPr>
          <p:nvPr/>
        </p:nvSpPr>
        <p:spPr bwMode="auto">
          <a:xfrm>
            <a:off x="4643438" y="4006850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b</a:t>
            </a:r>
            <a:endParaRPr kumimoji="1" lang="en-GB" altLang="zh-CN" sz="2400" i="1">
              <a:ea typeface="宋体" panose="02010600030101010101" pitchFamily="2" charset="-122"/>
            </a:endParaRPr>
          </a:p>
        </p:txBody>
      </p:sp>
      <p:sp>
        <p:nvSpPr>
          <p:cNvPr id="706582" name="Text Box 21"/>
          <p:cNvSpPr txBox="1">
            <a:spLocks noChangeArrowheads="1"/>
          </p:cNvSpPr>
          <p:nvPr/>
        </p:nvSpPr>
        <p:spPr bwMode="auto">
          <a:xfrm>
            <a:off x="4572000" y="2925763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b</a:t>
            </a:r>
            <a:endParaRPr kumimoji="1" lang="en-GB" altLang="zh-CN" sz="2400" i="1">
              <a:ea typeface="宋体" panose="02010600030101010101" pitchFamily="2" charset="-122"/>
            </a:endParaRPr>
          </a:p>
        </p:txBody>
      </p:sp>
      <p:sp>
        <p:nvSpPr>
          <p:cNvPr id="706583" name="Text Box 22"/>
          <p:cNvSpPr txBox="1">
            <a:spLocks noChangeArrowheads="1"/>
          </p:cNvSpPr>
          <p:nvPr/>
        </p:nvSpPr>
        <p:spPr bwMode="auto">
          <a:xfrm>
            <a:off x="6372225" y="4006850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b</a:t>
            </a:r>
            <a:endParaRPr kumimoji="1" lang="en-GB" altLang="zh-CN" sz="2400" i="1">
              <a:ea typeface="宋体" panose="02010600030101010101" pitchFamily="2" charset="-122"/>
            </a:endParaRPr>
          </a:p>
        </p:txBody>
      </p:sp>
      <p:sp>
        <p:nvSpPr>
          <p:cNvPr id="706584" name="Text Box 23"/>
          <p:cNvSpPr txBox="1">
            <a:spLocks noChangeArrowheads="1"/>
          </p:cNvSpPr>
          <p:nvPr/>
        </p:nvSpPr>
        <p:spPr bwMode="auto">
          <a:xfrm>
            <a:off x="7308850" y="4725988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b</a:t>
            </a:r>
            <a:endParaRPr kumimoji="1" lang="en-GB" altLang="zh-CN" sz="2400" i="1">
              <a:ea typeface="宋体" panose="02010600030101010101" pitchFamily="2" charset="-122"/>
            </a:endParaRPr>
          </a:p>
        </p:txBody>
      </p:sp>
      <p:sp>
        <p:nvSpPr>
          <p:cNvPr id="706585" name="Text Box 24"/>
          <p:cNvSpPr txBox="1">
            <a:spLocks noChangeArrowheads="1"/>
          </p:cNvSpPr>
          <p:nvPr/>
        </p:nvSpPr>
        <p:spPr bwMode="auto">
          <a:xfrm>
            <a:off x="8027988" y="3575050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b</a:t>
            </a:r>
            <a:endParaRPr kumimoji="1" lang="en-GB" altLang="zh-CN" sz="2400" i="1">
              <a:ea typeface="宋体" panose="02010600030101010101" pitchFamily="2" charset="-122"/>
            </a:endParaRPr>
          </a:p>
        </p:txBody>
      </p:sp>
      <p:sp>
        <p:nvSpPr>
          <p:cNvPr id="706586" name="Text Box 25"/>
          <p:cNvSpPr txBox="1">
            <a:spLocks noChangeArrowheads="1"/>
          </p:cNvSpPr>
          <p:nvPr/>
        </p:nvSpPr>
        <p:spPr bwMode="auto">
          <a:xfrm>
            <a:off x="7451725" y="3933825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a</a:t>
            </a:r>
            <a:endParaRPr kumimoji="1" lang="en-GB" altLang="zh-CN" sz="2400" i="1">
              <a:ea typeface="宋体" panose="02010600030101010101" pitchFamily="2" charset="-122"/>
            </a:endParaRPr>
          </a:p>
        </p:txBody>
      </p:sp>
      <p:sp>
        <p:nvSpPr>
          <p:cNvPr id="706587" name="Text Box 26"/>
          <p:cNvSpPr txBox="1">
            <a:spLocks noChangeArrowheads="1"/>
          </p:cNvSpPr>
          <p:nvPr/>
        </p:nvSpPr>
        <p:spPr bwMode="auto">
          <a:xfrm>
            <a:off x="5867400" y="3862388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a</a:t>
            </a:r>
            <a:endParaRPr kumimoji="1" lang="en-GB" altLang="zh-CN" sz="2400" i="1">
              <a:ea typeface="宋体" panose="02010600030101010101" pitchFamily="2" charset="-122"/>
            </a:endParaRPr>
          </a:p>
        </p:txBody>
      </p:sp>
      <p:sp>
        <p:nvSpPr>
          <p:cNvPr id="706588" name="Text Box 27"/>
          <p:cNvSpPr txBox="1">
            <a:spLocks noChangeArrowheads="1"/>
          </p:cNvSpPr>
          <p:nvPr/>
        </p:nvSpPr>
        <p:spPr bwMode="auto">
          <a:xfrm>
            <a:off x="5435600" y="4078288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US" altLang="zh-CN" sz="2400" i="1">
                <a:ea typeface="宋体" panose="02010600030101010101" pitchFamily="2" charset="-122"/>
              </a:rPr>
              <a:t>a</a:t>
            </a:r>
            <a:endParaRPr kumimoji="1" lang="en-GB" altLang="zh-CN" sz="2400" i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92647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מציין מיקום של מספר שקופית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1B46B7-244B-42F3-924C-BFD148ABEBAE}" type="slidenum">
              <a:rPr lang="he-IL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GB" altLang="zh-CN" sz="1400" smtClean="0">
              <a:ea typeface="宋体" panose="02010600030101010101" pitchFamily="2" charset="-122"/>
            </a:endParaRPr>
          </a:p>
        </p:txBody>
      </p:sp>
      <p:sp>
        <p:nvSpPr>
          <p:cNvPr id="70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dirty="0" smtClean="0">
                <a:latin typeface="Cambria" panose="02040503050406030204" pitchFamily="18" charset="0"/>
                <a:ea typeface="宋体" panose="02010600030101010101" pitchFamily="2" charset="-122"/>
              </a:rPr>
              <a:t>State identification:</a:t>
            </a:r>
          </a:p>
        </p:txBody>
      </p:sp>
      <p:sp>
        <p:nvSpPr>
          <p:cNvPr id="70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9" y="1351935"/>
            <a:ext cx="6697661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Want to know in which state the system has </a:t>
            </a:r>
            <a:r>
              <a:rPr lang="en-GB" altLang="zh-CN" sz="2400" i="1" dirty="0" smtClean="0">
                <a:latin typeface="Cambria" panose="02040503050406030204" pitchFamily="18" charset="0"/>
                <a:ea typeface="宋体" panose="02010600030101010101" pitchFamily="2" charset="-122"/>
              </a:rPr>
              <a:t>started</a:t>
            </a: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 (was reset to).</a:t>
            </a:r>
          </a:p>
          <a:p>
            <a:pPr eaLnBrk="1" hangingPunct="1">
              <a:lnSpc>
                <a:spcPct val="90000"/>
              </a:lnSpc>
            </a:pPr>
            <a:endParaRPr lang="en-GB" altLang="zh-CN" sz="2400" dirty="0" smtClean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Can </a:t>
            </a: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be a </a:t>
            </a:r>
            <a:r>
              <a:rPr lang="en-GB" altLang="zh-CN" sz="2400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preset</a:t>
            </a: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 distinguishing sequence (fixed), or a tree (adaptive).</a:t>
            </a:r>
          </a:p>
          <a:p>
            <a:pPr eaLnBrk="1" hangingPunct="1">
              <a:lnSpc>
                <a:spcPct val="90000"/>
              </a:lnSpc>
            </a:pPr>
            <a:endParaRPr lang="en-GB" altLang="zh-CN" sz="2400" dirty="0" smtClean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May </a:t>
            </a: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not exist (</a:t>
            </a:r>
            <a:r>
              <a:rPr lang="en-GB" altLang="zh-CN" sz="2400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PSPACE</a:t>
            </a: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 complete to check if </a:t>
            </a:r>
            <a:r>
              <a:rPr lang="en-GB" altLang="zh-CN" sz="2400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preset</a:t>
            </a: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 exists, polynomial for adaptive).</a:t>
            </a:r>
          </a:p>
          <a:p>
            <a:pPr eaLnBrk="1" hangingPunct="1">
              <a:lnSpc>
                <a:spcPct val="90000"/>
              </a:lnSpc>
            </a:pPr>
            <a:endParaRPr lang="en-GB" altLang="zh-CN" sz="2400" dirty="0" smtClean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Best </a:t>
            </a: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known algorithm: exponential length for </a:t>
            </a:r>
            <a:r>
              <a:rPr lang="en-GB" altLang="zh-CN" sz="2400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preset</a:t>
            </a:r>
            <a:r>
              <a:rPr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, polynomial for adaptive [LY]. </a:t>
            </a:r>
          </a:p>
        </p:txBody>
      </p:sp>
      <p:pic>
        <p:nvPicPr>
          <p:cNvPr id="707589" name="Picture 4" descr="PE0146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012" y="1828800"/>
            <a:ext cx="18397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7590" name="Group 5"/>
          <p:cNvGrpSpPr>
            <a:grpSpLocks/>
          </p:cNvGrpSpPr>
          <p:nvPr/>
        </p:nvGrpSpPr>
        <p:grpSpPr bwMode="auto">
          <a:xfrm>
            <a:off x="7759620" y="3352800"/>
            <a:ext cx="1384379" cy="1441174"/>
            <a:chOff x="2160" y="1728"/>
            <a:chExt cx="1536" cy="1488"/>
          </a:xfrm>
        </p:grpSpPr>
        <p:sp>
          <p:nvSpPr>
            <p:cNvPr id="707592" name="Rectangle 6"/>
            <p:cNvSpPr>
              <a:spLocks noChangeArrowheads="1"/>
            </p:cNvSpPr>
            <p:nvPr/>
          </p:nvSpPr>
          <p:spPr bwMode="auto">
            <a:xfrm>
              <a:off x="2160" y="1728"/>
              <a:ext cx="1200" cy="110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707593" name="Rectangle 7"/>
            <p:cNvSpPr>
              <a:spLocks noChangeArrowheads="1"/>
            </p:cNvSpPr>
            <p:nvPr/>
          </p:nvSpPr>
          <p:spPr bwMode="auto">
            <a:xfrm>
              <a:off x="2496" y="2112"/>
              <a:ext cx="1200" cy="110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707594" name="AutoShape 8"/>
            <p:cNvSpPr>
              <a:spLocks noChangeArrowheads="1"/>
            </p:cNvSpPr>
            <p:nvPr/>
          </p:nvSpPr>
          <p:spPr bwMode="auto">
            <a:xfrm>
              <a:off x="3360" y="1728"/>
              <a:ext cx="336" cy="384"/>
            </a:xfrm>
            <a:prstGeom prst="rtTriangle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707595" name="AutoShape 9"/>
            <p:cNvSpPr>
              <a:spLocks noChangeArrowheads="1"/>
            </p:cNvSpPr>
            <p:nvPr/>
          </p:nvSpPr>
          <p:spPr bwMode="auto">
            <a:xfrm flipH="1" flipV="1">
              <a:off x="2160" y="2832"/>
              <a:ext cx="336" cy="384"/>
            </a:xfrm>
            <a:prstGeom prst="rtTriangle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707596" name="Line 10"/>
            <p:cNvSpPr>
              <a:spLocks noChangeShapeType="1"/>
            </p:cNvSpPr>
            <p:nvPr/>
          </p:nvSpPr>
          <p:spPr bwMode="auto">
            <a:xfrm flipH="1">
              <a:off x="2496" y="2112"/>
              <a:ext cx="12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597" name="Line 11"/>
            <p:cNvSpPr>
              <a:spLocks noChangeShapeType="1"/>
            </p:cNvSpPr>
            <p:nvPr/>
          </p:nvSpPr>
          <p:spPr bwMode="auto">
            <a:xfrm flipV="1">
              <a:off x="2496" y="2112"/>
              <a:ext cx="0" cy="110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598" name="Line 12"/>
            <p:cNvSpPr>
              <a:spLocks noChangeShapeType="1"/>
            </p:cNvSpPr>
            <p:nvPr/>
          </p:nvSpPr>
          <p:spPr bwMode="auto">
            <a:xfrm flipH="1" flipV="1">
              <a:off x="2160" y="1728"/>
              <a:ext cx="336" cy="38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07591" name="Rectangle 13"/>
          <p:cNvSpPr>
            <a:spLocks noChangeArrowheads="1"/>
          </p:cNvSpPr>
          <p:nvPr/>
        </p:nvSpPr>
        <p:spPr bwMode="auto">
          <a:xfrm>
            <a:off x="8390146" y="2819400"/>
            <a:ext cx="296653" cy="34787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68660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מציין מיקום של מספר שקופית 4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3F9684-7DF4-443B-B250-95D9066A772D}" type="slidenum">
              <a:rPr lang="he-IL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GB" altLang="zh-CN" sz="1400" smtClean="0">
              <a:ea typeface="宋体" panose="02010600030101010101" pitchFamily="2" charset="-122"/>
            </a:endParaRPr>
          </a:p>
        </p:txBody>
      </p:sp>
      <p:sp>
        <p:nvSpPr>
          <p:cNvPr id="70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232225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Cambria" panose="02040503050406030204" pitchFamily="18" charset="0"/>
                <a:ea typeface="宋体" panose="02010600030101010101" pitchFamily="2" charset="-122"/>
              </a:rPr>
              <a:t>Sometimes cannot identify initial state</a:t>
            </a:r>
          </a:p>
        </p:txBody>
      </p:sp>
      <p:grpSp>
        <p:nvGrpSpPr>
          <p:cNvPr id="708612" name="Group 3"/>
          <p:cNvGrpSpPr>
            <a:grpSpLocks/>
          </p:cNvGrpSpPr>
          <p:nvPr/>
        </p:nvGrpSpPr>
        <p:grpSpPr bwMode="auto">
          <a:xfrm>
            <a:off x="310452" y="1828800"/>
            <a:ext cx="4368800" cy="3091747"/>
            <a:chOff x="144" y="1087"/>
            <a:chExt cx="3200" cy="2022"/>
          </a:xfrm>
        </p:grpSpPr>
        <p:sp>
          <p:nvSpPr>
            <p:cNvPr id="708615" name="Text Box 4"/>
            <p:cNvSpPr txBox="1">
              <a:spLocks noChangeArrowheads="1"/>
            </p:cNvSpPr>
            <p:nvPr/>
          </p:nvSpPr>
          <p:spPr bwMode="auto">
            <a:xfrm>
              <a:off x="2688" y="1087"/>
              <a:ext cx="656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US" altLang="zh-CN" sz="2800" i="1">
                  <a:ea typeface="宋体" panose="02010600030101010101" pitchFamily="2" charset="-122"/>
                </a:rPr>
                <a:t>b/1</a:t>
              </a:r>
            </a:p>
          </p:txBody>
        </p:sp>
        <p:sp>
          <p:nvSpPr>
            <p:cNvPr id="708616" name="Text Box 5"/>
            <p:cNvSpPr txBox="1">
              <a:spLocks noChangeArrowheads="1"/>
            </p:cNvSpPr>
            <p:nvPr/>
          </p:nvSpPr>
          <p:spPr bwMode="auto">
            <a:xfrm>
              <a:off x="144" y="1135"/>
              <a:ext cx="560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US" altLang="zh-CN" sz="2800" i="1">
                  <a:ea typeface="宋体" panose="02010600030101010101" pitchFamily="2" charset="-122"/>
                </a:rPr>
                <a:t>a/1</a:t>
              </a:r>
            </a:p>
          </p:txBody>
        </p:sp>
        <p:sp>
          <p:nvSpPr>
            <p:cNvPr id="708617" name="Oval 6"/>
            <p:cNvSpPr>
              <a:spLocks noChangeArrowheads="1"/>
            </p:cNvSpPr>
            <p:nvPr/>
          </p:nvSpPr>
          <p:spPr bwMode="auto">
            <a:xfrm>
              <a:off x="640" y="1392"/>
              <a:ext cx="480" cy="480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US" altLang="zh-CN" sz="2400" i="1" dirty="0" err="1">
                  <a:ea typeface="宋体" panose="02010600030101010101" pitchFamily="2" charset="-122"/>
                </a:rPr>
                <a:t>s</a:t>
              </a:r>
              <a:r>
                <a:rPr kumimoji="1" lang="en-US" altLang="zh-CN" sz="2400" i="1" baseline="-25000" dirty="0" err="1">
                  <a:ea typeface="宋体" panose="02010600030101010101" pitchFamily="2" charset="-122"/>
                </a:rPr>
                <a:t>1</a:t>
              </a:r>
              <a:endParaRPr kumimoji="1" lang="en-US" altLang="zh-CN" sz="2400" i="1" dirty="0">
                <a:ea typeface="宋体" panose="02010600030101010101" pitchFamily="2" charset="-122"/>
              </a:endParaRPr>
            </a:p>
          </p:txBody>
        </p:sp>
        <p:sp>
          <p:nvSpPr>
            <p:cNvPr id="708618" name="Oval 7"/>
            <p:cNvSpPr>
              <a:spLocks noChangeArrowheads="1"/>
            </p:cNvSpPr>
            <p:nvPr/>
          </p:nvSpPr>
          <p:spPr bwMode="auto">
            <a:xfrm>
              <a:off x="1456" y="2496"/>
              <a:ext cx="480" cy="480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US" altLang="zh-CN" sz="2400" i="1">
                  <a:ea typeface="宋体" panose="02010600030101010101" pitchFamily="2" charset="-122"/>
                </a:rPr>
                <a:t>s</a:t>
              </a:r>
              <a:r>
                <a:rPr kumimoji="1" lang="en-US" altLang="zh-CN" sz="2400" i="1" baseline="-25000">
                  <a:ea typeface="宋体" panose="02010600030101010101" pitchFamily="2" charset="-122"/>
                </a:rPr>
                <a:t>3</a:t>
              </a:r>
              <a:endParaRPr kumimoji="1" lang="en-US" altLang="zh-CN" i="1">
                <a:ea typeface="宋体" panose="02010600030101010101" pitchFamily="2" charset="-122"/>
              </a:endParaRPr>
            </a:p>
          </p:txBody>
        </p:sp>
        <p:sp>
          <p:nvSpPr>
            <p:cNvPr id="708619" name="Oval 8"/>
            <p:cNvSpPr>
              <a:spLocks noChangeArrowheads="1"/>
            </p:cNvSpPr>
            <p:nvPr/>
          </p:nvSpPr>
          <p:spPr bwMode="auto">
            <a:xfrm>
              <a:off x="2272" y="1392"/>
              <a:ext cx="480" cy="480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US" altLang="zh-CN" sz="2400" i="1">
                  <a:ea typeface="宋体" panose="02010600030101010101" pitchFamily="2" charset="-122"/>
                </a:rPr>
                <a:t>s</a:t>
              </a:r>
              <a:r>
                <a:rPr kumimoji="1" lang="en-US" altLang="zh-CN" sz="2400" i="1" baseline="-25000">
                  <a:ea typeface="宋体" panose="02010600030101010101" pitchFamily="2" charset="-122"/>
                </a:rPr>
                <a:t>2</a:t>
              </a:r>
              <a:endParaRPr kumimoji="1" lang="en-US" altLang="zh-CN" i="1">
                <a:ea typeface="宋体" panose="02010600030101010101" pitchFamily="2" charset="-122"/>
              </a:endParaRPr>
            </a:p>
          </p:txBody>
        </p:sp>
        <p:sp>
          <p:nvSpPr>
            <p:cNvPr id="708620" name="Line 9"/>
            <p:cNvSpPr>
              <a:spLocks noChangeShapeType="1"/>
            </p:cNvSpPr>
            <p:nvPr/>
          </p:nvSpPr>
          <p:spPr bwMode="auto">
            <a:xfrm>
              <a:off x="1119" y="1633"/>
              <a:ext cx="115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708621" name="Line 10"/>
            <p:cNvSpPr>
              <a:spLocks noChangeShapeType="1"/>
            </p:cNvSpPr>
            <p:nvPr/>
          </p:nvSpPr>
          <p:spPr bwMode="auto">
            <a:xfrm flipH="1">
              <a:off x="1840" y="1824"/>
              <a:ext cx="528" cy="72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708622" name="Line 11"/>
            <p:cNvSpPr>
              <a:spLocks noChangeShapeType="1"/>
            </p:cNvSpPr>
            <p:nvPr/>
          </p:nvSpPr>
          <p:spPr bwMode="auto">
            <a:xfrm flipH="1" flipV="1">
              <a:off x="1024" y="1824"/>
              <a:ext cx="528" cy="72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708623" name="Freeform 12"/>
            <p:cNvSpPr>
              <a:spLocks/>
            </p:cNvSpPr>
            <p:nvPr/>
          </p:nvSpPr>
          <p:spPr bwMode="auto">
            <a:xfrm>
              <a:off x="480" y="1296"/>
              <a:ext cx="352" cy="504"/>
            </a:xfrm>
            <a:custGeom>
              <a:avLst/>
              <a:gdLst>
                <a:gd name="T0" fmla="*/ 208 w 352"/>
                <a:gd name="T1" fmla="*/ 480 h 504"/>
                <a:gd name="T2" fmla="*/ 112 w 352"/>
                <a:gd name="T3" fmla="*/ 480 h 504"/>
                <a:gd name="T4" fmla="*/ 16 w 352"/>
                <a:gd name="T5" fmla="*/ 336 h 504"/>
                <a:gd name="T6" fmla="*/ 16 w 352"/>
                <a:gd name="T7" fmla="*/ 192 h 504"/>
                <a:gd name="T8" fmla="*/ 112 w 352"/>
                <a:gd name="T9" fmla="*/ 96 h 504"/>
                <a:gd name="T10" fmla="*/ 256 w 352"/>
                <a:gd name="T11" fmla="*/ 0 h 504"/>
                <a:gd name="T12" fmla="*/ 352 w 352"/>
                <a:gd name="T13" fmla="*/ 96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52" h="504">
                  <a:moveTo>
                    <a:pt x="208" y="480"/>
                  </a:moveTo>
                  <a:cubicBezTo>
                    <a:pt x="176" y="492"/>
                    <a:pt x="144" y="504"/>
                    <a:pt x="112" y="480"/>
                  </a:cubicBezTo>
                  <a:cubicBezTo>
                    <a:pt x="80" y="456"/>
                    <a:pt x="32" y="384"/>
                    <a:pt x="16" y="336"/>
                  </a:cubicBezTo>
                  <a:cubicBezTo>
                    <a:pt x="0" y="288"/>
                    <a:pt x="0" y="232"/>
                    <a:pt x="16" y="192"/>
                  </a:cubicBezTo>
                  <a:cubicBezTo>
                    <a:pt x="32" y="152"/>
                    <a:pt x="72" y="128"/>
                    <a:pt x="112" y="96"/>
                  </a:cubicBezTo>
                  <a:cubicBezTo>
                    <a:pt x="152" y="64"/>
                    <a:pt x="216" y="0"/>
                    <a:pt x="256" y="0"/>
                  </a:cubicBezTo>
                  <a:cubicBezTo>
                    <a:pt x="296" y="0"/>
                    <a:pt x="324" y="48"/>
                    <a:pt x="352" y="96"/>
                  </a:cubicBezTo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708624" name="Freeform 13"/>
            <p:cNvSpPr>
              <a:spLocks/>
            </p:cNvSpPr>
            <p:nvPr/>
          </p:nvSpPr>
          <p:spPr bwMode="auto">
            <a:xfrm>
              <a:off x="2512" y="1288"/>
              <a:ext cx="384" cy="464"/>
            </a:xfrm>
            <a:custGeom>
              <a:avLst/>
              <a:gdLst>
                <a:gd name="T0" fmla="*/ 0 w 384"/>
                <a:gd name="T1" fmla="*/ 104 h 464"/>
                <a:gd name="T2" fmla="*/ 96 w 384"/>
                <a:gd name="T3" fmla="*/ 8 h 464"/>
                <a:gd name="T4" fmla="*/ 240 w 384"/>
                <a:gd name="T5" fmla="*/ 56 h 464"/>
                <a:gd name="T6" fmla="*/ 336 w 384"/>
                <a:gd name="T7" fmla="*/ 104 h 464"/>
                <a:gd name="T8" fmla="*/ 384 w 384"/>
                <a:gd name="T9" fmla="*/ 296 h 464"/>
                <a:gd name="T10" fmla="*/ 336 w 384"/>
                <a:gd name="T11" fmla="*/ 440 h 464"/>
                <a:gd name="T12" fmla="*/ 192 w 384"/>
                <a:gd name="T13" fmla="*/ 440 h 4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4" h="464">
                  <a:moveTo>
                    <a:pt x="0" y="104"/>
                  </a:moveTo>
                  <a:cubicBezTo>
                    <a:pt x="28" y="60"/>
                    <a:pt x="56" y="16"/>
                    <a:pt x="96" y="8"/>
                  </a:cubicBezTo>
                  <a:cubicBezTo>
                    <a:pt x="136" y="0"/>
                    <a:pt x="200" y="40"/>
                    <a:pt x="240" y="56"/>
                  </a:cubicBezTo>
                  <a:cubicBezTo>
                    <a:pt x="280" y="72"/>
                    <a:pt x="312" y="64"/>
                    <a:pt x="336" y="104"/>
                  </a:cubicBezTo>
                  <a:cubicBezTo>
                    <a:pt x="360" y="144"/>
                    <a:pt x="384" y="240"/>
                    <a:pt x="384" y="296"/>
                  </a:cubicBezTo>
                  <a:cubicBezTo>
                    <a:pt x="384" y="352"/>
                    <a:pt x="368" y="416"/>
                    <a:pt x="336" y="440"/>
                  </a:cubicBezTo>
                  <a:cubicBezTo>
                    <a:pt x="304" y="464"/>
                    <a:pt x="248" y="452"/>
                    <a:pt x="192" y="440"/>
                  </a:cubicBezTo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708625" name="Text Box 14"/>
            <p:cNvSpPr txBox="1">
              <a:spLocks noChangeArrowheads="1"/>
            </p:cNvSpPr>
            <p:nvPr/>
          </p:nvSpPr>
          <p:spPr bwMode="auto">
            <a:xfrm>
              <a:off x="2112" y="2095"/>
              <a:ext cx="560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US" altLang="zh-CN" sz="2800" i="1">
                  <a:ea typeface="宋体" panose="02010600030101010101" pitchFamily="2" charset="-122"/>
                </a:rPr>
                <a:t>a/1</a:t>
              </a:r>
            </a:p>
          </p:txBody>
        </p:sp>
        <p:sp>
          <p:nvSpPr>
            <p:cNvPr id="708626" name="Text Box 15"/>
            <p:cNvSpPr txBox="1">
              <a:spLocks noChangeArrowheads="1"/>
            </p:cNvSpPr>
            <p:nvPr/>
          </p:nvSpPr>
          <p:spPr bwMode="auto">
            <a:xfrm>
              <a:off x="624" y="2767"/>
              <a:ext cx="608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US" altLang="zh-CN" sz="2800" i="1">
                  <a:ea typeface="宋体" panose="02010600030101010101" pitchFamily="2" charset="-122"/>
                </a:rPr>
                <a:t>b/0</a:t>
              </a:r>
            </a:p>
          </p:txBody>
        </p:sp>
        <p:sp>
          <p:nvSpPr>
            <p:cNvPr id="708627" name="Text Box 16"/>
            <p:cNvSpPr txBox="1">
              <a:spLocks noChangeArrowheads="1"/>
            </p:cNvSpPr>
            <p:nvPr/>
          </p:nvSpPr>
          <p:spPr bwMode="auto">
            <a:xfrm>
              <a:off x="1488" y="1279"/>
              <a:ext cx="656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US" altLang="zh-CN" sz="2800" i="1">
                  <a:ea typeface="宋体" panose="02010600030101010101" pitchFamily="2" charset="-122"/>
                </a:rPr>
                <a:t>b/1</a:t>
              </a:r>
            </a:p>
          </p:txBody>
        </p:sp>
        <p:sp>
          <p:nvSpPr>
            <p:cNvPr id="708628" name="Text Box 17"/>
            <p:cNvSpPr txBox="1">
              <a:spLocks noChangeArrowheads="1"/>
            </p:cNvSpPr>
            <p:nvPr/>
          </p:nvSpPr>
          <p:spPr bwMode="auto">
            <a:xfrm>
              <a:off x="768" y="2143"/>
              <a:ext cx="560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accent2"/>
                </a:buClr>
                <a:buSzTx/>
                <a:buFont typeface="Monotype Sorts" charset="0"/>
                <a:buNone/>
              </a:pPr>
              <a:r>
                <a:rPr kumimoji="1" lang="en-US" altLang="zh-CN" sz="2800" i="1">
                  <a:ea typeface="宋体" panose="02010600030101010101" pitchFamily="2" charset="-122"/>
                </a:rPr>
                <a:t>a/1</a:t>
              </a:r>
            </a:p>
          </p:txBody>
        </p:sp>
        <p:cxnSp>
          <p:nvCxnSpPr>
            <p:cNvPr id="708629" name="AutoShape 18"/>
            <p:cNvCxnSpPr>
              <a:cxnSpLocks noChangeShapeType="1"/>
              <a:stCxn id="708618" idx="6"/>
              <a:endCxn id="708618" idx="2"/>
            </p:cNvCxnSpPr>
            <p:nvPr/>
          </p:nvCxnSpPr>
          <p:spPr bwMode="auto">
            <a:xfrm flipH="1">
              <a:off x="1456" y="2736"/>
              <a:ext cx="480" cy="1"/>
            </a:xfrm>
            <a:prstGeom prst="curvedConnector5">
              <a:avLst>
                <a:gd name="adj1" fmla="val -30000"/>
                <a:gd name="adj2" fmla="val 42500000"/>
                <a:gd name="adj3" fmla="val 13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708613" name="Text Box 19"/>
          <p:cNvSpPr txBox="1">
            <a:spLocks noChangeArrowheads="1"/>
          </p:cNvSpPr>
          <p:nvPr/>
        </p:nvSpPr>
        <p:spPr bwMode="auto">
          <a:xfrm>
            <a:off x="4941380" y="1468437"/>
            <a:ext cx="3851275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GB" altLang="zh-CN" sz="2400" dirty="0">
                <a:solidFill>
                  <a:srgbClr val="CC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Start with</a:t>
            </a:r>
            <a:r>
              <a:rPr kumimoji="1" lang="en-GB" altLang="zh-CN" sz="2400" i="1" dirty="0">
                <a:solidFill>
                  <a:srgbClr val="CC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 a:</a:t>
            </a:r>
            <a:br>
              <a:rPr kumimoji="1" lang="en-GB" altLang="zh-CN" sz="2400" i="1" dirty="0">
                <a:solidFill>
                  <a:srgbClr val="CC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kumimoji="1" lang="en-GB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  <a:t>in case of being in</a:t>
            </a:r>
            <a:r>
              <a:rPr kumimoji="1" lang="en-GB" altLang="zh-CN" sz="2400" i="1" dirty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kumimoji="1" lang="en-GB" altLang="zh-CN" sz="2400" i="1" dirty="0" err="1">
                <a:latin typeface="Cambria" panose="02040503050406030204" pitchFamily="18" charset="0"/>
                <a:ea typeface="宋体" panose="02010600030101010101" pitchFamily="2" charset="-122"/>
              </a:rPr>
              <a:t>s</a:t>
            </a:r>
            <a:r>
              <a:rPr kumimoji="1" lang="en-GB" altLang="zh-CN" sz="2400" i="1" baseline="-25000" dirty="0" err="1"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  <a:r>
              <a:rPr kumimoji="1" lang="en-GB" altLang="zh-CN" sz="2400" i="1" dirty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kumimoji="1" lang="en-GB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  <a:t>or</a:t>
            </a:r>
            <a:r>
              <a:rPr kumimoji="1" lang="en-GB" altLang="zh-CN" sz="2400" i="1" dirty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kumimoji="1" lang="en-GB" altLang="zh-CN" sz="2400" i="1" dirty="0" err="1">
                <a:latin typeface="Cambria" panose="02040503050406030204" pitchFamily="18" charset="0"/>
                <a:ea typeface="宋体" panose="02010600030101010101" pitchFamily="2" charset="-122"/>
              </a:rPr>
              <a:t>s</a:t>
            </a:r>
            <a:r>
              <a:rPr kumimoji="1" lang="en-GB" altLang="zh-CN" sz="2400" i="1" baseline="-25000" dirty="0" err="1">
                <a:latin typeface="Cambria" panose="02040503050406030204" pitchFamily="18" charset="0"/>
                <a:ea typeface="宋体" panose="02010600030101010101" pitchFamily="2" charset="-122"/>
              </a:rPr>
              <a:t>3</a:t>
            </a:r>
            <a:r>
              <a:rPr kumimoji="1" lang="en-GB" altLang="zh-CN" sz="2400" i="1" dirty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kumimoji="1" lang="en-GB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  <a:t>we’ll move to</a:t>
            </a:r>
            <a:r>
              <a:rPr kumimoji="1" lang="en-GB" altLang="zh-CN" sz="2400" i="1" dirty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kumimoji="1" lang="en-GB" altLang="zh-CN" sz="2400" i="1" dirty="0" err="1">
                <a:latin typeface="Cambria" panose="02040503050406030204" pitchFamily="18" charset="0"/>
                <a:ea typeface="宋体" panose="02010600030101010101" pitchFamily="2" charset="-122"/>
              </a:rPr>
              <a:t>s</a:t>
            </a:r>
            <a:r>
              <a:rPr kumimoji="1" lang="en-GB" altLang="zh-CN" sz="2400" i="1" baseline="-25000" dirty="0" err="1"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  <a:r>
              <a:rPr kumimoji="1" lang="en-GB" altLang="zh-CN" sz="2400" i="1" dirty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kumimoji="1" lang="en-GB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  <a:t>and cannot distinguish</a:t>
            </a:r>
            <a:r>
              <a:rPr kumimoji="1" lang="en-GB" altLang="zh-CN" sz="2400" dirty="0" smtClean="0"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GB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  <a:t/>
            </a:r>
            <a:br>
              <a:rPr kumimoji="1" lang="en-GB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kumimoji="1" lang="en-GB" altLang="zh-CN" sz="2400" dirty="0">
                <a:solidFill>
                  <a:srgbClr val="CC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Start with</a:t>
            </a:r>
            <a:r>
              <a:rPr kumimoji="1" lang="en-GB" altLang="zh-CN" sz="2400" i="1" dirty="0">
                <a:solidFill>
                  <a:srgbClr val="CC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 b:</a:t>
            </a:r>
            <a:br>
              <a:rPr kumimoji="1" lang="en-GB" altLang="zh-CN" sz="2400" i="1" dirty="0">
                <a:solidFill>
                  <a:srgbClr val="CC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kumimoji="1" lang="en-GB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  <a:t>In case of being in</a:t>
            </a:r>
            <a:r>
              <a:rPr kumimoji="1" lang="en-GB" altLang="zh-CN" sz="2400" i="1" dirty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kumimoji="1" lang="en-GB" altLang="zh-CN" sz="2400" i="1" dirty="0" err="1">
                <a:latin typeface="Cambria" panose="02040503050406030204" pitchFamily="18" charset="0"/>
                <a:ea typeface="宋体" panose="02010600030101010101" pitchFamily="2" charset="-122"/>
              </a:rPr>
              <a:t>s</a:t>
            </a:r>
            <a:r>
              <a:rPr kumimoji="1" lang="en-GB" altLang="zh-CN" sz="2400" i="1" baseline="-25000" dirty="0" err="1">
                <a:latin typeface="Cambria" panose="02040503050406030204" pitchFamily="18" charset="0"/>
                <a:ea typeface="宋体" panose="02010600030101010101" pitchFamily="2" charset="-122"/>
              </a:rPr>
              <a:t>1</a:t>
            </a:r>
            <a:r>
              <a:rPr kumimoji="1" lang="en-GB" altLang="zh-CN" sz="2400" i="1" dirty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kumimoji="1" lang="en-GB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  <a:t>or</a:t>
            </a:r>
            <a:r>
              <a:rPr kumimoji="1" lang="en-GB" altLang="zh-CN" sz="2400" i="1" dirty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kumimoji="1" lang="en-GB" altLang="zh-CN" sz="2400" i="1" dirty="0" err="1">
                <a:latin typeface="Cambria" panose="02040503050406030204" pitchFamily="18" charset="0"/>
                <a:ea typeface="宋体" panose="02010600030101010101" pitchFamily="2" charset="-122"/>
              </a:rPr>
              <a:t>s</a:t>
            </a:r>
            <a:r>
              <a:rPr kumimoji="1" lang="en-GB" altLang="zh-CN" sz="2400" i="1" baseline="-25000" dirty="0" err="1"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r>
              <a:rPr kumimoji="1" lang="en-GB" altLang="zh-CN" sz="2400" i="1" dirty="0"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kumimoji="1" lang="en-GB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  <a:t>we’ll move to </a:t>
            </a:r>
            <a:r>
              <a:rPr kumimoji="1" lang="en-GB" altLang="zh-CN" sz="2400" dirty="0" err="1">
                <a:latin typeface="Cambria" panose="02040503050406030204" pitchFamily="18" charset="0"/>
                <a:ea typeface="宋体" panose="02010600030101010101" pitchFamily="2" charset="-122"/>
              </a:rPr>
              <a:t>s</a:t>
            </a:r>
            <a:r>
              <a:rPr kumimoji="1" lang="en-GB" altLang="zh-CN" sz="2400" baseline="-25000" dirty="0" err="1">
                <a:latin typeface="Cambria" panose="02040503050406030204" pitchFamily="18" charset="0"/>
                <a:ea typeface="宋体" panose="02010600030101010101" pitchFamily="2" charset="-122"/>
              </a:rPr>
              <a:t>2</a:t>
            </a:r>
            <a:r>
              <a:rPr kumimoji="1" lang="en-GB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  <a:t> and cannot distinguish.</a:t>
            </a:r>
          </a:p>
        </p:txBody>
      </p:sp>
      <p:sp>
        <p:nvSpPr>
          <p:cNvPr id="708614" name="Text Box 20"/>
          <p:cNvSpPr txBox="1">
            <a:spLocks noChangeArrowheads="1"/>
          </p:cNvSpPr>
          <p:nvPr/>
        </p:nvSpPr>
        <p:spPr bwMode="auto">
          <a:xfrm>
            <a:off x="280988" y="5410402"/>
            <a:ext cx="83296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Tx/>
              <a:buFont typeface="Monotype Sorts" charset="0"/>
              <a:buNone/>
            </a:pPr>
            <a:r>
              <a:rPr kumimoji="1" lang="en-GB" altLang="zh-CN" sz="2400" dirty="0">
                <a:latin typeface="Cambria" panose="02040503050406030204" pitchFamily="18" charset="0"/>
                <a:ea typeface="宋体" panose="02010600030101010101" pitchFamily="2" charset="-122"/>
              </a:rPr>
              <a:t>The kind of experiment we do affects what we can distinguish. </a:t>
            </a:r>
          </a:p>
        </p:txBody>
      </p:sp>
    </p:spTree>
    <p:extLst>
      <p:ext uri="{BB962C8B-B14F-4D97-AF65-F5344CB8AC3E}">
        <p14:creationId xmlns:p14="http://schemas.microsoft.com/office/powerpoint/2010/main" val="34238348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מציין מיקום של מספר שקופית 4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3F9684-7DF4-443B-B250-95D9066A772D}" type="slidenum">
              <a:rPr lang="he-IL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GB" altLang="zh-CN" sz="1400" smtClean="0">
              <a:ea typeface="宋体" panose="02010600030101010101" pitchFamily="2" charset="-122"/>
            </a:endParaRPr>
          </a:p>
        </p:txBody>
      </p:sp>
      <p:sp>
        <p:nvSpPr>
          <p:cNvPr id="70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232225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Cambria" panose="02040503050406030204" pitchFamily="18" charset="0"/>
                <a:ea typeface="宋体" panose="02010600030101010101" pitchFamily="2" charset="-122"/>
              </a:rPr>
              <a:t>Exercise</a:t>
            </a:r>
            <a:endParaRPr lang="en-US" altLang="zh-CN" dirty="0" smtClean="0"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600" y="1143000"/>
            <a:ext cx="8610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100" dirty="0">
                <a:latin typeface="Cambria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Shown below in </a:t>
            </a:r>
            <a:r>
              <a:rPr lang="en-US" altLang="zh-CN" sz="2000" kern="100" dirty="0" smtClean="0">
                <a:latin typeface="Cambria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Figure, </a:t>
            </a:r>
            <a:r>
              <a:rPr lang="en-US" altLang="zh-CN" sz="2000" kern="100" dirty="0">
                <a:latin typeface="Cambria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is a state transition diagram for an FSM, F, with a single binary input B. </a:t>
            </a:r>
            <a:endParaRPr lang="en-US" altLang="zh-CN" sz="2000" kern="100" dirty="0" smtClean="0"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altLang="zh-CN" sz="2000" kern="100" dirty="0"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100" dirty="0" smtClean="0">
                <a:latin typeface="Cambria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sz="2000" kern="100" dirty="0">
                <a:latin typeface="Cambria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FSM has a single output, a light which is on for the three states marked by a gray dot. </a:t>
            </a:r>
            <a:endParaRPr lang="en-US" altLang="zh-CN" sz="2000" kern="100" dirty="0" smtClean="0"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altLang="zh-CN" sz="2000" kern="100" dirty="0"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100" dirty="0" smtClean="0">
                <a:latin typeface="Cambria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sz="2000" kern="100" dirty="0">
                <a:latin typeface="Cambria" panose="0204050305040603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starting state is marked by the heavy circle.</a:t>
            </a:r>
            <a:endParaRPr lang="zh-CN" altLang="zh-CN" sz="2000" kern="100" dirty="0"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3" name="图片 22"/>
          <p:cNvPicPr/>
          <p:nvPr/>
        </p:nvPicPr>
        <p:blipFill>
          <a:blip r:embed="rId2"/>
          <a:stretch>
            <a:fillRect/>
          </a:stretch>
        </p:blipFill>
        <p:spPr>
          <a:xfrm>
            <a:off x="419100" y="3810000"/>
            <a:ext cx="41148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856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49237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To be continued…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sz="3600" dirty="0" smtClean="0">
                <a:latin typeface="Cambria" panose="02040503050406030204" pitchFamily="18" charset="0"/>
              </a:rPr>
              <a:t>See you next week</a:t>
            </a:r>
            <a:endParaRPr lang="zh-CN" altLang="en-US" sz="3600" dirty="0" smtClean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Mutation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2590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ctr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4400" dirty="0" smtClean="0">
                <a:latin typeface="Cambria" panose="02040503050406030204" pitchFamily="18" charset="0"/>
              </a:rPr>
              <a:t>Topics in Testing Software</a:t>
            </a:r>
          </a:p>
          <a:p>
            <a:r>
              <a:rPr lang="en-US" altLang="zh-CN" sz="4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Mutation Testing</a:t>
            </a:r>
            <a:endParaRPr lang="en-US" altLang="zh-CN" sz="44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44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Mutation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762780"/>
            <a:ext cx="7005258" cy="20574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828800" y="4114800"/>
            <a:ext cx="55831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33984"/>
                </a:solidFill>
                <a:latin typeface="Cambria" panose="02040503050406030204" pitchFamily="18" charset="0"/>
              </a:rPr>
              <a:t>How good these test cases are?</a:t>
            </a:r>
            <a:endParaRPr lang="zh-CN" altLang="en-US" sz="3200" dirty="0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95600" y="4876800"/>
            <a:ext cx="35118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3200" b="1" dirty="0">
                <a:solidFill>
                  <a:srgbClr val="133984"/>
                </a:solidFill>
                <a:latin typeface="Cambria" panose="02040503050406030204" pitchFamily="18" charset="0"/>
              </a:rPr>
              <a:t>C</a:t>
            </a:r>
            <a:r>
              <a:rPr lang="fr-FR" altLang="zh-CN" sz="3200" b="1" dirty="0" smtClean="0">
                <a:solidFill>
                  <a:srgbClr val="133984"/>
                </a:solidFill>
                <a:latin typeface="Cambria" panose="02040503050406030204" pitchFamily="18" charset="0"/>
              </a:rPr>
              <a:t>overage </a:t>
            </a:r>
            <a:r>
              <a:rPr lang="fr-FR" altLang="zh-CN" sz="3200" b="1" dirty="0">
                <a:solidFill>
                  <a:srgbClr val="133984"/>
                </a:solidFill>
                <a:latin typeface="Cambria" panose="02040503050406030204" pitchFamily="18" charset="0"/>
              </a:rPr>
              <a:t>testing !</a:t>
            </a:r>
            <a:endParaRPr lang="zh-CN" altLang="en-US" sz="3200" b="1" dirty="0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40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Mutation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5800" y="2580144"/>
            <a:ext cx="8077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Coverage is equal or can no more improved </a:t>
            </a:r>
            <a:endParaRPr lang="en-US" altLang="zh-CN" sz="2800" dirty="0" smtClean="0">
              <a:solidFill>
                <a:srgbClr val="132584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100% code </a:t>
            </a: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is covered with </a:t>
            </a:r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statement coverage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Code testability, dynamic runtime dependency injection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132584"/>
                </a:solidFill>
                <a:latin typeface="Cambria" panose="02040503050406030204" pitchFamily="18" charset="0"/>
              </a:rPr>
              <a:t>Coverage misses an important aspect: </a:t>
            </a:r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the oracle problem</a:t>
            </a:r>
            <a:endParaRPr lang="zh-CN" altLang="en-US" sz="28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76400" y="1548825"/>
            <a:ext cx="60131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Problem with coverage criteria</a:t>
            </a:r>
            <a:endParaRPr lang="zh-CN" altLang="en-US" sz="32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77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Mutation Testing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37676" y="1282124"/>
            <a:ext cx="26961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3600" b="1" dirty="0">
                <a:solidFill>
                  <a:srgbClr val="133984"/>
                </a:solidFill>
                <a:latin typeface="Cambria" panose="02040503050406030204" pitchFamily="18" charset="0"/>
              </a:rPr>
              <a:t>Test oracles</a:t>
            </a:r>
            <a:endParaRPr lang="zh-CN" altLang="en-US" sz="3600" b="1" dirty="0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3400" y="2175570"/>
            <a:ext cx="85344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dirty="0">
                <a:solidFill>
                  <a:srgbClr val="133984"/>
                </a:solidFill>
                <a:latin typeface="Cambria" panose="02040503050406030204" pitchFamily="18" charset="0"/>
              </a:rPr>
              <a:t>Executing all the code is </a:t>
            </a:r>
            <a:r>
              <a:rPr lang="en-US" altLang="zh-CN" sz="3000" dirty="0">
                <a:solidFill>
                  <a:srgbClr val="FF0000"/>
                </a:solidFill>
                <a:latin typeface="Cambria" panose="02040503050406030204" pitchFamily="18" charset="0"/>
              </a:rPr>
              <a:t>not enough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dirty="0" smtClean="0">
                <a:solidFill>
                  <a:srgbClr val="133984"/>
                </a:solidFill>
                <a:latin typeface="Cambria" panose="02040503050406030204" pitchFamily="18" charset="0"/>
              </a:rPr>
              <a:t>We </a:t>
            </a:r>
            <a:r>
              <a:rPr lang="en-US" altLang="zh-CN" sz="3000" dirty="0">
                <a:solidFill>
                  <a:srgbClr val="133984"/>
                </a:solidFill>
                <a:latin typeface="Cambria" panose="02040503050406030204" pitchFamily="18" charset="0"/>
              </a:rPr>
              <a:t>need to check the behavior of the system under test </a:t>
            </a:r>
            <a:endParaRPr lang="en-US" altLang="zh-CN" sz="3000" dirty="0" smtClean="0">
              <a:solidFill>
                <a:srgbClr val="133984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dirty="0" smtClean="0">
                <a:solidFill>
                  <a:srgbClr val="133984"/>
                </a:solidFill>
                <a:latin typeface="Cambria" panose="02040503050406030204" pitchFamily="18" charset="0"/>
              </a:rPr>
              <a:t>Does </a:t>
            </a:r>
            <a:r>
              <a:rPr lang="en-US" altLang="zh-CN" sz="3000" dirty="0">
                <a:solidFill>
                  <a:srgbClr val="133984"/>
                </a:solidFill>
                <a:latin typeface="Cambria" panose="02040503050406030204" pitchFamily="18" charset="0"/>
              </a:rPr>
              <a:t>this thing </a:t>
            </a:r>
            <a:r>
              <a:rPr lang="en-US" altLang="zh-CN" sz="3000" dirty="0">
                <a:solidFill>
                  <a:srgbClr val="FF0000"/>
                </a:solidFill>
                <a:latin typeface="Cambria" panose="02040503050406030204" pitchFamily="18" charset="0"/>
              </a:rPr>
              <a:t>actually do what we want</a:t>
            </a:r>
            <a:r>
              <a:rPr lang="en-US" altLang="zh-CN" sz="3000" dirty="0">
                <a:solidFill>
                  <a:srgbClr val="133984"/>
                </a:solidFill>
                <a:latin typeface="Cambria" panose="02040503050406030204" pitchFamily="18" charset="0"/>
              </a:rPr>
              <a:t>? </a:t>
            </a:r>
            <a:endParaRPr lang="en-US" altLang="zh-CN" sz="3000" dirty="0" smtClean="0">
              <a:solidFill>
                <a:srgbClr val="133984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dirty="0" smtClean="0">
                <a:solidFill>
                  <a:srgbClr val="133984"/>
                </a:solidFill>
                <a:latin typeface="Cambria" panose="02040503050406030204" pitchFamily="18" charset="0"/>
              </a:rPr>
              <a:t>Test </a:t>
            </a:r>
            <a:r>
              <a:rPr lang="en-US" altLang="zh-CN" sz="3000" dirty="0">
                <a:solidFill>
                  <a:srgbClr val="133984"/>
                </a:solidFill>
                <a:latin typeface="Cambria" panose="02040503050406030204" pitchFamily="18" charset="0"/>
              </a:rPr>
              <a:t>oracles are the judge </a:t>
            </a:r>
            <a:endParaRPr lang="en-US" altLang="zh-CN" sz="3000" dirty="0" smtClean="0">
              <a:solidFill>
                <a:srgbClr val="133984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dirty="0" smtClean="0">
                <a:solidFill>
                  <a:srgbClr val="133984"/>
                </a:solidFill>
                <a:latin typeface="Cambria" panose="02040503050406030204" pitchFamily="18" charset="0"/>
              </a:rPr>
              <a:t>Automated </a:t>
            </a:r>
            <a:r>
              <a:rPr lang="en-US" altLang="zh-CN" sz="3000" dirty="0">
                <a:solidFill>
                  <a:srgbClr val="133984"/>
                </a:solidFill>
                <a:latin typeface="Cambria" panose="02040503050406030204" pitchFamily="18" charset="0"/>
              </a:rPr>
              <a:t>oracles can be spec, model </a:t>
            </a:r>
            <a:endParaRPr lang="en-US" altLang="zh-CN" sz="3000" dirty="0" smtClean="0">
              <a:solidFill>
                <a:srgbClr val="133984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dirty="0" smtClean="0">
                <a:solidFill>
                  <a:srgbClr val="133984"/>
                </a:solidFill>
                <a:latin typeface="Cambria" panose="02040503050406030204" pitchFamily="18" charset="0"/>
              </a:rPr>
              <a:t>Or </a:t>
            </a:r>
            <a:r>
              <a:rPr lang="en-US" altLang="zh-CN" sz="3000" dirty="0">
                <a:solidFill>
                  <a:srgbClr val="133984"/>
                </a:solidFill>
                <a:latin typeface="Cambria" panose="02040503050406030204" pitchFamily="18" charset="0"/>
              </a:rPr>
              <a:t>manual oracles have to be defined</a:t>
            </a:r>
            <a:endParaRPr lang="zh-CN" altLang="en-US" sz="3000" dirty="0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67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20070815模板</Template>
  <TotalTime>16876</TotalTime>
  <Words>2092</Words>
  <Application>Microsoft Office PowerPoint</Application>
  <PresentationFormat>全屏显示(4:3)</PresentationFormat>
  <Paragraphs>481</Paragraphs>
  <Slides>58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1" baseType="lpstr">
      <vt:lpstr>Mathematica1</vt:lpstr>
      <vt:lpstr>Monotype Sorts</vt:lpstr>
      <vt:lpstr>等线</vt:lpstr>
      <vt:lpstr>黑体</vt:lpstr>
      <vt:lpstr>华文新魏</vt:lpstr>
      <vt:lpstr>宋体</vt:lpstr>
      <vt:lpstr>Arial</vt:lpstr>
      <vt:lpstr>Cambria</vt:lpstr>
      <vt:lpstr>Symbol</vt:lpstr>
      <vt:lpstr>Tahoma</vt:lpstr>
      <vt:lpstr>Times New Roman</vt:lpstr>
      <vt:lpstr>Wingdings</vt:lpstr>
      <vt:lpstr>1_自定义设计方案</vt:lpstr>
      <vt:lpstr>Software Quality Assurance and Testing Technology</vt:lpstr>
      <vt:lpstr>Rules</vt:lpstr>
      <vt:lpstr>Rules</vt:lpstr>
      <vt:lpstr>How</vt:lpstr>
      <vt:lpstr>How</vt:lpstr>
      <vt:lpstr>Mutation Testing</vt:lpstr>
      <vt:lpstr>Mutation Testing</vt:lpstr>
      <vt:lpstr>Mutation Testing</vt:lpstr>
      <vt:lpstr>Mutation Testing</vt:lpstr>
      <vt:lpstr>Mutation Testing</vt:lpstr>
      <vt:lpstr>Mutation Testing</vt:lpstr>
      <vt:lpstr>Mutation Testing</vt:lpstr>
      <vt:lpstr>Mutation Testing</vt:lpstr>
      <vt:lpstr>Mutation Testing</vt:lpstr>
      <vt:lpstr>Mutation Testing</vt:lpstr>
      <vt:lpstr>Mutation Testing</vt:lpstr>
      <vt:lpstr>Mutation Testing</vt:lpstr>
      <vt:lpstr>Mutation Testing</vt:lpstr>
      <vt:lpstr>Mutation Testing</vt:lpstr>
      <vt:lpstr>Mutation Testing</vt:lpstr>
      <vt:lpstr>Mutation Testing</vt:lpstr>
      <vt:lpstr>Mutation Testing</vt:lpstr>
      <vt:lpstr>Mutation Testing</vt:lpstr>
      <vt:lpstr>PowerPoint 演示文稿</vt:lpstr>
      <vt:lpstr>Mutant Score</vt:lpstr>
      <vt:lpstr>Mutation Testing</vt:lpstr>
      <vt:lpstr>Mutation Testing</vt:lpstr>
      <vt:lpstr>Mutation Testing</vt:lpstr>
      <vt:lpstr>Mutation Testing</vt:lpstr>
      <vt:lpstr>Mutation Testing</vt:lpstr>
      <vt:lpstr>PowerPoint 演示文稿</vt:lpstr>
      <vt:lpstr>Mutation Testing</vt:lpstr>
      <vt:lpstr>Performance of Mutation Testing</vt:lpstr>
      <vt:lpstr>Performance of Mutation Testing</vt:lpstr>
      <vt:lpstr>Performance of Mutation Testing</vt:lpstr>
      <vt:lpstr>Performance of Mutation Testing</vt:lpstr>
      <vt:lpstr>Performance of Mutation Testing</vt:lpstr>
      <vt:lpstr>Performance of Mutation Testing</vt:lpstr>
      <vt:lpstr>Finite automata</vt:lpstr>
      <vt:lpstr>Finite automata               (Mealy machines)</vt:lpstr>
      <vt:lpstr>Finite automata               (Mealy machines)</vt:lpstr>
      <vt:lpstr>Why deterministic machines?</vt:lpstr>
      <vt:lpstr>Determinism</vt:lpstr>
      <vt:lpstr>Preliminaries: separating sequences</vt:lpstr>
      <vt:lpstr>A: separate to blocks of states  with different output.</vt:lpstr>
      <vt:lpstr>Repeat B : Separate blocks based on input  that cause moving to different blocks.</vt:lpstr>
      <vt:lpstr>Want to know the state of the  machine (at end): Homing sequence.</vt:lpstr>
      <vt:lpstr>Homing sequence</vt:lpstr>
      <vt:lpstr>Example (homing sequence)</vt:lpstr>
      <vt:lpstr>Synchronizing sequence</vt:lpstr>
      <vt:lpstr>Algorithm for synchronizing sequences</vt:lpstr>
      <vt:lpstr>Algorithm continues (2)</vt:lpstr>
      <vt:lpstr>Algorithm continues (3)</vt:lpstr>
      <vt:lpstr>Example:</vt:lpstr>
      <vt:lpstr>State identification:</vt:lpstr>
      <vt:lpstr>Sometimes cannot identify initial state</vt:lpstr>
      <vt:lpstr>Exercise</vt:lpstr>
      <vt:lpstr>To be continued… See you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ShoppingCHE</dc:creator>
  <cp:lastModifiedBy>webuser</cp:lastModifiedBy>
  <cp:revision>2712</cp:revision>
  <cp:lastPrinted>1601-01-01T00:00:00Z</cp:lastPrinted>
  <dcterms:created xsi:type="dcterms:W3CDTF">1601-01-01T00:00:00Z</dcterms:created>
  <dcterms:modified xsi:type="dcterms:W3CDTF">2022-10-24T05:59:34Z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