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1"/>
  </p:notesMasterIdLst>
  <p:handoutMasterIdLst>
    <p:handoutMasterId r:id="rId62"/>
  </p:handoutMasterIdLst>
  <p:sldIdLst>
    <p:sldId id="975" r:id="rId2"/>
    <p:sldId id="869" r:id="rId3"/>
    <p:sldId id="981" r:id="rId4"/>
    <p:sldId id="1341" r:id="rId5"/>
    <p:sldId id="1093" r:id="rId6"/>
    <p:sldId id="1307" r:id="rId7"/>
    <p:sldId id="1342" r:id="rId8"/>
    <p:sldId id="1283" r:id="rId9"/>
    <p:sldId id="1284" r:id="rId10"/>
    <p:sldId id="1285" r:id="rId11"/>
    <p:sldId id="1286" r:id="rId12"/>
    <p:sldId id="1287" r:id="rId13"/>
    <p:sldId id="1288" r:id="rId14"/>
    <p:sldId id="1289" r:id="rId15"/>
    <p:sldId id="1290" r:id="rId16"/>
    <p:sldId id="1291" r:id="rId17"/>
    <p:sldId id="1292" r:id="rId18"/>
    <p:sldId id="1293" r:id="rId19"/>
    <p:sldId id="1295" r:id="rId20"/>
    <p:sldId id="1296" r:id="rId21"/>
    <p:sldId id="1297" r:id="rId22"/>
    <p:sldId id="1298" r:id="rId23"/>
    <p:sldId id="1299" r:id="rId24"/>
    <p:sldId id="1301" r:id="rId25"/>
    <p:sldId id="1302" r:id="rId26"/>
    <p:sldId id="1303" r:id="rId27"/>
    <p:sldId id="1305" r:id="rId28"/>
    <p:sldId id="1226" r:id="rId29"/>
    <p:sldId id="1227" r:id="rId30"/>
    <p:sldId id="1312" r:id="rId31"/>
    <p:sldId id="1313" r:id="rId32"/>
    <p:sldId id="1314" r:id="rId33"/>
    <p:sldId id="1315" r:id="rId34"/>
    <p:sldId id="1316" r:id="rId35"/>
    <p:sldId id="1317" r:id="rId36"/>
    <p:sldId id="1318" r:id="rId37"/>
    <p:sldId id="1319" r:id="rId38"/>
    <p:sldId id="1320" r:id="rId39"/>
    <p:sldId id="1321" r:id="rId40"/>
    <p:sldId id="1322" r:id="rId41"/>
    <p:sldId id="1323" r:id="rId42"/>
    <p:sldId id="1324" r:id="rId43"/>
    <p:sldId id="1325" r:id="rId44"/>
    <p:sldId id="1326" r:id="rId45"/>
    <p:sldId id="1327" r:id="rId46"/>
    <p:sldId id="1328" r:id="rId47"/>
    <p:sldId id="1329" r:id="rId48"/>
    <p:sldId id="1330" r:id="rId49"/>
    <p:sldId id="1331" r:id="rId50"/>
    <p:sldId id="1332" r:id="rId51"/>
    <p:sldId id="1333" r:id="rId52"/>
    <p:sldId id="1334" r:id="rId53"/>
    <p:sldId id="1335" r:id="rId54"/>
    <p:sldId id="1336" r:id="rId55"/>
    <p:sldId id="1337" r:id="rId56"/>
    <p:sldId id="1338" r:id="rId57"/>
    <p:sldId id="1339" r:id="rId58"/>
    <p:sldId id="1340" r:id="rId59"/>
    <p:sldId id="876" r:id="rId60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984"/>
    <a:srgbClr val="132584"/>
    <a:srgbClr val="12357C"/>
    <a:srgbClr val="00FF00"/>
    <a:srgbClr val="FFFF00"/>
    <a:srgbClr val="DDDDDD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97168" autoAdjust="0"/>
  </p:normalViewPr>
  <p:slideViewPr>
    <p:cSldViewPr snapToObjects="1">
      <p:cViewPr varScale="1">
        <p:scale>
          <a:sx n="111" d="100"/>
          <a:sy n="111" d="100"/>
        </p:scale>
        <p:origin x="1524" y="114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Final Score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F6-4217-96A1-62A6B66D4330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F6-4217-96A1-62A6B66D4330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F6-4217-96A1-62A6B66D43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F6-4217-96A1-62A6B66D4330}"/>
              </c:ext>
            </c:extLst>
          </c:dPt>
          <c:dLbls>
            <c:dLbl>
              <c:idx val="0"/>
              <c:layout>
                <c:manualLayout>
                  <c:x val="-0.14562958902289128"/>
                  <c:y val="0.1130005281352026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EF6-4217-96A1-62A6B66D4330}"/>
                </c:ext>
              </c:extLst>
            </c:dLbl>
            <c:dLbl>
              <c:idx val="1"/>
              <c:layout>
                <c:manualLayout>
                  <c:x val="0.13161616665005482"/>
                  <c:y val="-0.2127287785673133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EF6-4217-96A1-62A6B66D4330}"/>
                </c:ext>
              </c:extLst>
            </c:dLbl>
            <c:dLbl>
              <c:idx val="2"/>
              <c:layout>
                <c:manualLayout>
                  <c:x val="0.11396923485830095"/>
                  <c:y val="0.1612932110620318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EF6-4217-96A1-62A6B66D43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Final Exam</c:v>
                </c:pt>
                <c:pt idx="1">
                  <c:v>Assignments</c:v>
                </c:pt>
                <c:pt idx="2">
                  <c:v>Project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F6-4217-96A1-62A6B66D433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5.2482414698162727E-2"/>
          <c:y val="0.92295194415131099"/>
          <c:w val="0.9"/>
          <c:h val="7.70479642788553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7290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90442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68535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03698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19321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63143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71253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91193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90814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8353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0570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B3625F4F-82C2-4943-A2BD-6CEEA8D278FA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46485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57174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88646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66324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70000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56306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160945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81789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4591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34FB0C-02F9-4F0D-A895-312B5AC2BCC0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13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00447-6D1A-4DF5-B6ED-A24B6DF59C39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3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A3EB3C50-045A-41D5-97DB-8A50EB36F55F}" type="slidenum">
              <a:rPr lang="en-US" altLang="zh-CN" sz="1200">
                <a:ea typeface="宋体" panose="02010600030101010101" pitchFamily="2" charset="-122"/>
              </a:rPr>
              <a:pPr algn="r"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815365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43785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88660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918293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55286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77937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565758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198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04068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169048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9855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831887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18766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796460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539687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764844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162583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861323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157841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362992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416683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4488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416494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50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305907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51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080691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52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82189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53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729438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54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571759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55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629190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56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899087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57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492986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58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04106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04574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69246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9282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6847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277813"/>
            <a:ext cx="7772400" cy="58531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4B9370B-C170-4BF2-98CA-D7A56B1226E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89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pche@bjt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tmechanic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pp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Software Quality Assurance and Testing Technology</a:t>
            </a:r>
            <a:endParaRPr lang="zh-CN" altLang="zh-CN" sz="4000" dirty="0" smtClean="0">
              <a:latin typeface="Cambria" panose="020405030504060302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1800" b="1" baseline="30000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st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Semester, 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Fall 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2022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Xiaoping CHE (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  <a:hlinkClick r:id="rId3"/>
              </a:rPr>
              <a:t>xpche@bjtu.edu.cn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Associate Professor </a:t>
            </a:r>
            <a:endParaRPr lang="en-US" altLang="zh-CN" sz="1800" b="1" dirty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Beijing </a:t>
            </a:r>
            <a:r>
              <a:rPr lang="en-US" altLang="zh-CN" sz="1800" b="1" dirty="0" err="1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Jiaotong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University</a:t>
            </a:r>
            <a:endParaRPr lang="zh-CN" altLang="zh-CN" sz="2800" b="1" dirty="0" smtClean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Website text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20574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Web page text should be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treated like documentation </a:t>
            </a:r>
            <a:r>
              <a:rPr lang="en-US" altLang="zh-CN" sz="2400" dirty="0" smtClean="0">
                <a:latin typeface="Cambria" panose="02040503050406030204" pitchFamily="18" charset="0"/>
              </a:rPr>
              <a:t>and tested using the techniques we described previously.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Check for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correctness of contact information </a:t>
            </a:r>
            <a:r>
              <a:rPr lang="en-US" altLang="zh-CN" dirty="0" smtClean="0">
                <a:latin typeface="Cambria" panose="02040503050406030204" pitchFamily="18" charset="0"/>
              </a:rPr>
              <a:t>e.g., phone numbers,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correctness of dates and copyright notices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title bar text, bookmark text on browser’s favorites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correctness of the ALT text </a:t>
            </a:r>
            <a:r>
              <a:rPr lang="en-US" altLang="zh-CN" dirty="0" smtClean="0">
                <a:latin typeface="Cambria" panose="02040503050406030204" pitchFamily="18" charset="0"/>
              </a:rPr>
              <a:t>(i.e., mouse over text)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layout issues when browser window is resized</a:t>
            </a:r>
          </a:p>
        </p:txBody>
      </p:sp>
    </p:spTree>
    <p:extLst>
      <p:ext uri="{BB962C8B-B14F-4D97-AF65-F5344CB8AC3E}">
        <p14:creationId xmlns:p14="http://schemas.microsoft.com/office/powerpoint/2010/main" val="302185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Website hyperlinks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8288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Each link should be checked </a:t>
            </a:r>
            <a:r>
              <a:rPr lang="en-US" altLang="zh-CN" sz="2200" dirty="0" smtClean="0">
                <a:latin typeface="Cambria" panose="02040503050406030204" pitchFamily="18" charset="0"/>
              </a:rPr>
              <a:t>to make sure it jumps to the correct destination or website.</a:t>
            </a:r>
          </a:p>
          <a:p>
            <a:pPr eaLnBrk="1" hangingPunct="1">
              <a:lnSpc>
                <a:spcPct val="90000"/>
              </a:lnSpc>
            </a:pPr>
            <a:endParaRPr lang="en-US" altLang="zh-CN" sz="22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Ensure that </a:t>
            </a:r>
            <a:r>
              <a:rPr lang="en-US" altLang="zh-CN" sz="2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hyperlinks are obvious</a:t>
            </a:r>
            <a:r>
              <a:rPr lang="en-US" altLang="zh-CN" sz="2200" dirty="0" smtClean="0">
                <a:latin typeface="Cambria" panose="02040503050406030204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E.g., underlined text, mouse pointer changes</a:t>
            </a:r>
          </a:p>
          <a:p>
            <a:pPr eaLnBrk="1" hangingPunct="1">
              <a:lnSpc>
                <a:spcPct val="90000"/>
              </a:lnSpc>
            </a:pPr>
            <a:endParaRPr lang="en-US" altLang="zh-CN" sz="22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If the link opens an </a:t>
            </a:r>
            <a:r>
              <a:rPr lang="en-US" altLang="zh-CN" sz="2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e-mail message</a:t>
            </a:r>
            <a:r>
              <a:rPr lang="en-US" altLang="zh-CN" sz="2200" dirty="0" smtClean="0">
                <a:latin typeface="Cambria" panose="02040503050406030204" pitchFamily="18" charset="0"/>
              </a:rPr>
              <a:t>, test it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Send an e-mail and verify that you get a response.</a:t>
            </a:r>
          </a:p>
          <a:p>
            <a:pPr eaLnBrk="1" hangingPunct="1">
              <a:lnSpc>
                <a:spcPct val="90000"/>
              </a:lnSpc>
            </a:pPr>
            <a:endParaRPr lang="en-US" altLang="zh-CN" sz="22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Check for </a:t>
            </a:r>
            <a:r>
              <a:rPr lang="en-US" altLang="zh-CN" sz="22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orphan pages</a:t>
            </a:r>
            <a:r>
              <a:rPr lang="en-US" altLang="zh-CN" sz="2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200" dirty="0" smtClean="0">
                <a:latin typeface="Cambria" panose="02040503050406030204" pitchFamily="18" charset="0"/>
              </a:rPr>
              <a:t>that are part of the website but cannot be accesses through a hyperlink.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Someone forgot to create the link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Might be intentional … Google will find it, though</a:t>
            </a:r>
          </a:p>
        </p:txBody>
      </p:sp>
    </p:spTree>
    <p:extLst>
      <p:ext uri="{BB962C8B-B14F-4D97-AF65-F5344CB8AC3E}">
        <p14:creationId xmlns:p14="http://schemas.microsoft.com/office/powerpoint/2010/main" val="360331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38200" y="1066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Website graphics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0487" y="19812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Do all graphics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load and display </a:t>
            </a:r>
            <a:r>
              <a:rPr lang="en-US" altLang="zh-CN" sz="2400" dirty="0" smtClean="0">
                <a:latin typeface="Cambria" panose="02040503050406030204" pitchFamily="18" charset="0"/>
              </a:rPr>
              <a:t>properly?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Is a graphic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missing or incorrectly </a:t>
            </a:r>
            <a:r>
              <a:rPr lang="en-US" altLang="zh-CN" sz="2400" dirty="0" smtClean="0">
                <a:latin typeface="Cambria" panose="02040503050406030204" pitchFamily="18" charset="0"/>
              </a:rPr>
              <a:t>named?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Does the website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intermix text </a:t>
            </a:r>
            <a:r>
              <a:rPr lang="en-US" altLang="zh-CN" sz="2400" dirty="0" smtClean="0">
                <a:latin typeface="Cambria" panose="02040503050406030204" pitchFamily="18" charset="0"/>
              </a:rPr>
              <a:t>and graphics?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Does the text wrap around the graphics?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What happens when the browser window is re-sized?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Does the page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load fast enough</a:t>
            </a:r>
            <a:r>
              <a:rPr lang="en-US" altLang="zh-CN" sz="2400" dirty="0" smtClean="0">
                <a:latin typeface="Cambria" panose="02040503050406030204" pitchFamily="18" charset="0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Are there too many graphics?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Did you try to test the website on a dialup connection instead of a high-speed LAN?</a:t>
            </a:r>
          </a:p>
        </p:txBody>
      </p:sp>
    </p:spTree>
    <p:extLst>
      <p:ext uri="{BB962C8B-B14F-4D97-AF65-F5344CB8AC3E}">
        <p14:creationId xmlns:p14="http://schemas.microsoft.com/office/powerpoint/2010/main" val="144267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0" y="12954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Website forms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438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Forms are the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text boxes</a:t>
            </a:r>
            <a:r>
              <a:rPr lang="en-US" altLang="zh-CN" sz="2400" dirty="0" smtClean="0">
                <a:latin typeface="Cambria" panose="02040503050406030204" pitchFamily="18" charset="0"/>
              </a:rPr>
              <a:t>,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list boxes</a:t>
            </a:r>
            <a:r>
              <a:rPr lang="en-US" altLang="zh-CN" sz="2400" dirty="0" smtClean="0">
                <a:latin typeface="Cambria" panose="02040503050406030204" pitchFamily="18" charset="0"/>
              </a:rPr>
              <a:t>, and other fields for entering and selecting information on the web page.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Are the form fields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positioned properly</a:t>
            </a:r>
            <a:r>
              <a:rPr lang="en-US" altLang="zh-CN" sz="2400" dirty="0" smtClean="0">
                <a:latin typeface="Cambria" panose="02040503050406030204" pitchFamily="18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Are the fields the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correct size</a:t>
            </a:r>
            <a:r>
              <a:rPr lang="en-US" altLang="zh-CN" sz="2400" dirty="0" smtClean="0">
                <a:latin typeface="Cambria" panose="02040503050406030204" pitchFamily="18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Do they accept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correct data</a:t>
            </a:r>
            <a:r>
              <a:rPr lang="en-US" altLang="zh-CN" sz="2400" dirty="0" smtClean="0">
                <a:latin typeface="Cambria" panose="02040503050406030204" pitchFamily="18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Do they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reject bad data</a:t>
            </a:r>
            <a:r>
              <a:rPr lang="en-US" altLang="zh-CN" sz="2400" dirty="0" smtClean="0">
                <a:latin typeface="Cambria" panose="02040503050406030204" pitchFamily="18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Are optional fields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really optional</a:t>
            </a:r>
            <a:r>
              <a:rPr lang="en-US" altLang="zh-CN" sz="2400" dirty="0" smtClean="0">
                <a:latin typeface="Cambria" panose="02040503050406030204" pitchFamily="18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 favorite entry point for buffer overflow attacks (more on this later).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55962"/>
            <a:ext cx="28194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61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smtClean="0">
                <a:latin typeface="Cambria" panose="02040503050406030204" pitchFamily="18" charset="0"/>
              </a:rPr>
              <a:t>“Grey-box” testing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981200"/>
            <a:ext cx="8534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 mixture of white-box and black-box testing.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You stick to black-box testing primarily and supplement it by taking a peek at the HTML to figure out how the  website works.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For website testing it is worth looking at the HTML code.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It’s there, easy to look at, why not?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Not looking at the HTML code is wasteful, especially since HTML is such a simple language.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HTML is a tagging language for text and graphics.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To create dynamic web content requires that HTML be supplemented by programming code (e.g., Java applets, ActiveX, VBScript, CGI, Perl).</a:t>
            </a:r>
          </a:p>
        </p:txBody>
      </p:sp>
    </p:spTree>
    <p:extLst>
      <p:ext uri="{BB962C8B-B14F-4D97-AF65-F5344CB8AC3E}">
        <p14:creationId xmlns:p14="http://schemas.microsoft.com/office/powerpoint/2010/main" val="22584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smtClean="0">
                <a:latin typeface="Cambria" panose="02040503050406030204" pitchFamily="18" charset="0"/>
              </a:rPr>
              <a:t>White-box testing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2133600"/>
            <a:ext cx="8839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make sure you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find the important bugs </a:t>
            </a:r>
            <a:r>
              <a:rPr lang="en-US" altLang="zh-CN" dirty="0" smtClean="0">
                <a:latin typeface="Cambria" panose="02040503050406030204" pitchFamily="18" charset="0"/>
              </a:rPr>
              <a:t>you should have some knowledge of the website’s programming: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Dynamic content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Database-driven web pages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Programmatically created web pages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Server performance and loading and security</a:t>
            </a:r>
          </a:p>
        </p:txBody>
      </p:sp>
    </p:spTree>
    <p:extLst>
      <p:ext uri="{BB962C8B-B14F-4D97-AF65-F5344CB8AC3E}">
        <p14:creationId xmlns:p14="http://schemas.microsoft.com/office/powerpoint/2010/main" val="39604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133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Dynamic content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371600"/>
            <a:ext cx="883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Dynamic content is graphics and text that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changes based on certain conditions</a:t>
            </a:r>
            <a:r>
              <a:rPr lang="en-US" altLang="zh-CN" sz="2400" dirty="0" smtClean="0"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E.g., time of day, weather, stock tickers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Client-side programming involve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embedding scripting code</a:t>
            </a:r>
            <a:r>
              <a:rPr lang="en-US" altLang="zh-CN" sz="2400" dirty="0" smtClean="0">
                <a:latin typeface="Cambria" panose="02040503050406030204" pitchFamily="18" charset="0"/>
              </a:rPr>
              <a:t> (e.g., JavaScript) into HTML.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Less efficient if the computations are expensive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Code is local, easy to access for testing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Server-side programming is code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located on  the server</a:t>
            </a:r>
            <a:r>
              <a:rPr lang="en-US" altLang="zh-CN" sz="2400" dirty="0" smtClean="0"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More efficient for intensive calculations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Requires access to the web server to view the code (might be a problem for testing).</a:t>
            </a:r>
          </a:p>
        </p:txBody>
      </p:sp>
    </p:spTree>
    <p:extLst>
      <p:ext uri="{BB962C8B-B14F-4D97-AF65-F5344CB8AC3E}">
        <p14:creationId xmlns:p14="http://schemas.microsoft.com/office/powerpoint/2010/main" val="331081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812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Database-driven web pages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676400"/>
            <a:ext cx="8686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Most E-commerce that show catalogs or inventories are database driven.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E.g., Amazon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Data is pulled from the database, formatted into HTML and sent to the web browser for viewing A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three tier architecture </a:t>
            </a:r>
            <a:r>
              <a:rPr lang="en-US" altLang="zh-CN" sz="2400" dirty="0" smtClean="0">
                <a:latin typeface="Cambria" panose="02040503050406030204" pitchFamily="18" charset="0"/>
              </a:rPr>
              <a:t>is used: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Tier 1: web browsers (presentation)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Tier 2: web page formatter (converts data from Tier 3 to HTML)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Tier 3: database (queried by Tier 2)</a:t>
            </a:r>
          </a:p>
        </p:txBody>
      </p:sp>
    </p:spTree>
    <p:extLst>
      <p:ext uri="{BB962C8B-B14F-4D97-AF65-F5344CB8AC3E}">
        <p14:creationId xmlns:p14="http://schemas.microsoft.com/office/powerpoint/2010/main" val="386846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09800" y="152400"/>
            <a:ext cx="7086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Programmatically- Created web pages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HTML or code is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generated by a program</a:t>
            </a:r>
            <a:r>
              <a:rPr lang="en-US" altLang="zh-CN" sz="2400" dirty="0" smtClean="0"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E.g., a web designer may drag and drop elements in a layout program, press a button, and get an HTML page. 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Compilers do this all the time, except they translate high-level language code (Java source code) into low-level code that can be executed natively or on a VM (e.g., byte code).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Testing these systems is like testing a compiler …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Automation?  (Selenium) (Video)</a:t>
            </a:r>
          </a:p>
        </p:txBody>
      </p:sp>
    </p:spTree>
    <p:extLst>
      <p:ext uri="{BB962C8B-B14F-4D97-AF65-F5344CB8AC3E}">
        <p14:creationId xmlns:p14="http://schemas.microsoft.com/office/powerpoint/2010/main" val="103843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0" y="990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Server performance 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dirty="0" smtClean="0">
                <a:latin typeface="Cambria" panose="02040503050406030204" pitchFamily="18" charset="0"/>
              </a:rPr>
              <a:t>loading and security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4542" y="1981200"/>
            <a:ext cx="865085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Popular websites can receive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millions of hits </a:t>
            </a:r>
            <a:r>
              <a:rPr lang="en-US" altLang="zh-CN" sz="2400" dirty="0" smtClean="0">
                <a:latin typeface="Cambria" panose="02040503050406030204" pitchFamily="18" charset="0"/>
              </a:rPr>
              <a:t>per day.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  <a:hlinkClick r:id="rId4"/>
              </a:rPr>
              <a:t>www.youtube.com</a:t>
            </a:r>
            <a:r>
              <a:rPr lang="en-US" altLang="zh-CN" sz="2000" dirty="0" smtClean="0">
                <a:latin typeface="Cambria" panose="02040503050406030204" pitchFamily="18" charset="0"/>
              </a:rPr>
              <a:t> hits 100 Million Videos per day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Each hit requires a download of data from the website’s server to the browser’s computer.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You need to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simulate millions of connections </a:t>
            </a:r>
            <a:r>
              <a:rPr lang="en-US" altLang="zh-CN" sz="2400" dirty="0" smtClean="0">
                <a:latin typeface="Cambria" panose="02040503050406030204" pitchFamily="18" charset="0"/>
              </a:rPr>
              <a:t>and downloads to test a system for performance and loading.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Security issues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Denial of service attacks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Buffer overflow attacks</a:t>
            </a:r>
          </a:p>
        </p:txBody>
      </p:sp>
    </p:spTree>
    <p:extLst>
      <p:ext uri="{BB962C8B-B14F-4D97-AF65-F5344CB8AC3E}">
        <p14:creationId xmlns:p14="http://schemas.microsoft.com/office/powerpoint/2010/main" val="278134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" y="1091485"/>
            <a:ext cx="8940800" cy="5029200"/>
          </a:xfrm>
          <a:prstGeom prst="rect">
            <a:avLst/>
          </a:prstGeom>
        </p:spPr>
      </p:pic>
      <p:sp>
        <p:nvSpPr>
          <p:cNvPr id="717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Rules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pic>
        <p:nvPicPr>
          <p:cNvPr id="717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87998"/>
            <a:ext cx="1698402" cy="169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676400"/>
            <a:ext cx="1628775" cy="1628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787998"/>
            <a:ext cx="1828800" cy="182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34867"/>
            <a:ext cx="180975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05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Configuration and compatibility testing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686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Hardware platform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Mac, PC, PDA, </a:t>
            </a:r>
            <a:r>
              <a:rPr lang="en-US" altLang="zh-CN" sz="2000" dirty="0" err="1" smtClean="0">
                <a:latin typeface="Cambria" panose="02040503050406030204" pitchFamily="18" charset="0"/>
              </a:rPr>
              <a:t>WiFi</a:t>
            </a:r>
            <a:r>
              <a:rPr lang="en-US" altLang="zh-CN" sz="2000" dirty="0" smtClean="0">
                <a:latin typeface="Cambria" panose="02040503050406030204" pitchFamily="18" charset="0"/>
              </a:rPr>
              <a:t> wristwatch?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Browser software 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Firefox 1.0, IE 6.0, Pocket IE, Netscape 7.2, Safari 2.0.4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Browser plug-ins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To play specific types of audio or video files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Browser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Security options, ALT text, plug-in, pop ups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Video resolution and color depth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640x480, 800x600, 1024x768, 1280x1024, 256 colors, 16 colors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Text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Small fonts, medium fonts, large fonts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Connection 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DSL, modems of varying speed.</a:t>
            </a:r>
          </a:p>
        </p:txBody>
      </p:sp>
    </p:spTree>
    <p:extLst>
      <p:ext uri="{BB962C8B-B14F-4D97-AF65-F5344CB8AC3E}">
        <p14:creationId xmlns:p14="http://schemas.microsoft.com/office/powerpoint/2010/main" val="60313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65517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Usability testing: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dirty="0" smtClean="0">
                <a:latin typeface="Cambria" panose="02040503050406030204" pitchFamily="18" charset="0"/>
              </a:rPr>
              <a:t>Jacob Nielsen’s top 10 mistakes in web design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438400"/>
            <a:ext cx="8305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Gratuitous use of bleeding-edge technology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Scrolling text, marquees, and constantly running animations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Long scrolling pages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Non-standard link colors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Outdated information (need website maintenance)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Overly long download times (more than 10 sec to load)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Lack of navigation support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Orphan pages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Complex website addresses (URLs)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Using Frames (just open  another window …)</a:t>
            </a:r>
          </a:p>
        </p:txBody>
      </p:sp>
    </p:spTree>
    <p:extLst>
      <p:ext uri="{BB962C8B-B14F-4D97-AF65-F5344CB8AC3E}">
        <p14:creationId xmlns:p14="http://schemas.microsoft.com/office/powerpoint/2010/main" val="476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Cambria" panose="02040503050406030204" pitchFamily="18" charset="0"/>
              </a:rPr>
              <a:t>Website testing tools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2133600"/>
            <a:ext cx="8382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Check out </a:t>
            </a:r>
            <a:r>
              <a:rPr lang="en-US" altLang="zh-CN" sz="2400" dirty="0" smtClean="0">
                <a:latin typeface="Cambria" panose="02040503050406030204" pitchFamily="18" charset="0"/>
                <a:hlinkClick r:id="rId4"/>
              </a:rPr>
              <a:t>www.netmechanic.com</a:t>
            </a: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Website testing is very labor-intensive.</a:t>
            </a:r>
          </a:p>
          <a:p>
            <a:pPr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Tools that automatically check websites for: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Browser compatibility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Performance problems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Broken hyperlinks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HTML standard adherence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Spelling on text</a:t>
            </a:r>
          </a:p>
        </p:txBody>
      </p:sp>
    </p:spTree>
    <p:extLst>
      <p:ext uri="{BB962C8B-B14F-4D97-AF65-F5344CB8AC3E}">
        <p14:creationId xmlns:p14="http://schemas.microsoft.com/office/powerpoint/2010/main" val="768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61358" y="1058173"/>
            <a:ext cx="7772400" cy="58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Web applications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263" y="1708435"/>
            <a:ext cx="883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Website - requests are navigational requests. </a:t>
            </a:r>
          </a:p>
          <a:p>
            <a:pPr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Web Application - requests can affect the state of the business logic on the server.</a:t>
            </a:r>
            <a:br>
              <a:rPr lang="en-US" altLang="zh-CN" sz="2000" dirty="0" smtClean="0">
                <a:latin typeface="Cambria" panose="02040503050406030204" pitchFamily="18" charset="0"/>
              </a:rPr>
            </a:br>
            <a:r>
              <a:rPr lang="en-US" altLang="zh-CN" sz="2000" dirty="0" smtClean="0">
                <a:latin typeface="Cambria" panose="02040503050406030204" pitchFamily="18" charset="0"/>
              </a:rPr>
              <a:t/>
            </a:r>
            <a:br>
              <a:rPr lang="en-US" altLang="zh-CN" sz="2000" dirty="0" smtClean="0">
                <a:latin typeface="Cambria" panose="02040503050406030204" pitchFamily="18" charset="0"/>
              </a:rPr>
            </a:br>
            <a:endParaRPr lang="en-US" altLang="zh-CN" sz="2000" dirty="0" smtClean="0">
              <a:latin typeface="Cambria" panose="020405030504060302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1025" y="3076575"/>
            <a:ext cx="1328738" cy="974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800" b="1">
                <a:latin typeface="Cambria" panose="02040503050406030204" pitchFamily="18" charset="0"/>
              </a:rPr>
              <a:t>Client</a:t>
            </a:r>
          </a:p>
          <a:p>
            <a:pPr algn="ctr">
              <a:lnSpc>
                <a:spcPct val="90000"/>
              </a:lnSpc>
            </a:pPr>
            <a:r>
              <a:rPr lang="en-US" altLang="zh-CN" sz="1800" b="1">
                <a:latin typeface="Cambria" panose="02040503050406030204" pitchFamily="18" charset="0"/>
              </a:rPr>
              <a:t>Browser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40025" y="3060700"/>
            <a:ext cx="1328738" cy="974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800" b="1">
                <a:latin typeface="Cambria" panose="02040503050406030204" pitchFamily="18" charset="0"/>
              </a:rPr>
              <a:t>Web </a:t>
            </a:r>
            <a:br>
              <a:rPr lang="en-US" altLang="zh-CN" sz="1800" b="1">
                <a:latin typeface="Cambria" panose="02040503050406030204" pitchFamily="18" charset="0"/>
              </a:rPr>
            </a:br>
            <a:r>
              <a:rPr lang="en-US" altLang="zh-CN" sz="1800" b="1">
                <a:latin typeface="Cambria" panose="02040503050406030204" pitchFamily="18" charset="0"/>
              </a:rPr>
              <a:t>Server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929188" y="3046413"/>
            <a:ext cx="1458912" cy="974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800" b="1">
                <a:latin typeface="Cambria" panose="02040503050406030204" pitchFamily="18" charset="0"/>
              </a:rPr>
              <a:t>Scripts and</a:t>
            </a:r>
            <a:br>
              <a:rPr lang="en-US" altLang="zh-CN" sz="1800" b="1">
                <a:latin typeface="Cambria" panose="02040503050406030204" pitchFamily="18" charset="0"/>
              </a:rPr>
            </a:br>
            <a:r>
              <a:rPr lang="en-US" altLang="zh-CN" sz="1800" b="1">
                <a:latin typeface="Cambria" panose="02040503050406030204" pitchFamily="18" charset="0"/>
              </a:rPr>
              <a:t>Application </a:t>
            </a:r>
          </a:p>
          <a:p>
            <a:pPr algn="ctr">
              <a:lnSpc>
                <a:spcPct val="90000"/>
              </a:lnSpc>
            </a:pPr>
            <a:r>
              <a:rPr lang="en-US" altLang="zh-CN" sz="1800" b="1">
                <a:latin typeface="Cambria" panose="02040503050406030204" pitchFamily="18" charset="0"/>
              </a:rPr>
              <a:t>Server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253288" y="3028950"/>
            <a:ext cx="1328737" cy="974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800" b="1">
                <a:latin typeface="Cambria" panose="02040503050406030204" pitchFamily="18" charset="0"/>
              </a:rPr>
              <a:t>Database </a:t>
            </a:r>
          </a:p>
          <a:p>
            <a:pPr algn="ctr">
              <a:lnSpc>
                <a:spcPct val="90000"/>
              </a:lnSpc>
            </a:pPr>
            <a:r>
              <a:rPr lang="en-US" altLang="zh-CN" sz="1800" b="1">
                <a:latin typeface="Cambria" panose="02040503050406030204" pitchFamily="18" charset="0"/>
              </a:rPr>
              <a:t>Server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911350" y="3322638"/>
            <a:ext cx="831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075113" y="3306763"/>
            <a:ext cx="831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400800" y="3305175"/>
            <a:ext cx="831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rot="10800000">
            <a:off x="6413500" y="3786188"/>
            <a:ext cx="831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rot="10800000">
            <a:off x="4071938" y="3743325"/>
            <a:ext cx="831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rot="10800000">
            <a:off x="1885950" y="3743325"/>
            <a:ext cx="831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22288" y="4272576"/>
            <a:ext cx="8218487" cy="228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dirty="0">
                <a:latin typeface="Cambria" panose="02040503050406030204" pitchFamily="18" charset="0"/>
              </a:rPr>
              <a:t>A: Request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dirty="0">
                <a:latin typeface="Cambria" panose="02040503050406030204" pitchFamily="18" charset="0"/>
              </a:rPr>
              <a:t>B: Request for page generation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dirty="0">
                <a:latin typeface="Cambria" panose="02040503050406030204" pitchFamily="18" charset="0"/>
              </a:rPr>
              <a:t>C: SQL </a:t>
            </a:r>
            <a:r>
              <a:rPr lang="en-US" altLang="zh-CN" sz="1800" b="1" dirty="0" smtClean="0">
                <a:latin typeface="Cambria" panose="02040503050406030204" pitchFamily="18" charset="0"/>
              </a:rPr>
              <a:t>command</a:t>
            </a:r>
            <a:endParaRPr lang="en-US" altLang="zh-CN" sz="1800" b="1" dirty="0"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dirty="0">
                <a:latin typeface="Cambria" panose="02040503050406030204" pitchFamily="18" charset="0"/>
              </a:rPr>
              <a:t>D: Result set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dirty="0">
                <a:latin typeface="Cambria" panose="02040503050406030204" pitchFamily="18" charset="0"/>
              </a:rPr>
              <a:t>E: Dynamically generated page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dirty="0">
                <a:latin typeface="Cambria" panose="02040503050406030204" pitchFamily="18" charset="0"/>
              </a:rPr>
              <a:t>F: Response (dynamic | static page)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109788" y="2998788"/>
            <a:ext cx="3794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dirty="0">
                <a:latin typeface="Cambria" panose="02040503050406030204" pitchFamily="18" charset="0"/>
              </a:rPr>
              <a:t>A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281488" y="2971800"/>
            <a:ext cx="3794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654800" y="2971800"/>
            <a:ext cx="3794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694488" y="3787775"/>
            <a:ext cx="3794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>
                <a:latin typeface="Cambria" panose="02040503050406030204" pitchFamily="18" charset="0"/>
              </a:rPr>
              <a:t>D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387850" y="3751263"/>
            <a:ext cx="3794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>
                <a:latin typeface="Cambria" panose="02040503050406030204" pitchFamily="18" charset="0"/>
              </a:rPr>
              <a:t>E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151063" y="3770313"/>
            <a:ext cx="3794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>
                <a:latin typeface="Cambria" panose="02040503050406030204" pitchFamily="18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15001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85862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Cambria" panose="02040503050406030204" pitchFamily="18" charset="0"/>
              </a:rPr>
              <a:t>Web application failures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2176462"/>
            <a:ext cx="8839200" cy="407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Cambria" panose="02040503050406030204" pitchFamily="18" charset="0"/>
              </a:rPr>
              <a:t>	A 2003 study by the Business Internet Group of San Francisco found that:</a:t>
            </a:r>
            <a:br>
              <a:rPr lang="en-US" altLang="zh-CN" sz="2400" dirty="0" smtClean="0">
                <a:latin typeface="Cambria" panose="02040503050406030204" pitchFamily="18" charset="0"/>
              </a:rPr>
            </a:br>
            <a:endParaRPr lang="en-US" altLang="zh-CN" sz="2400" dirty="0" smtClean="0">
              <a:latin typeface="Cambria" panose="020405030504060302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72% (29/40) leading e-commerce sites,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68% (28/41) government sites contained Web application failures 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1800" dirty="0" smtClean="0">
              <a:latin typeface="Cambria" panose="020405030504060302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25 “technical errors”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600" dirty="0" smtClean="0">
                <a:latin typeface="Cambria" panose="02040503050406030204" pitchFamily="18" charset="0"/>
              </a:rPr>
              <a:t>E.g., page not found, multiple attempts to subscribe to a service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3 data errors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600" dirty="0" smtClean="0">
                <a:latin typeface="Cambria" panose="02040503050406030204" pitchFamily="18" charset="0"/>
              </a:rPr>
              <a:t>E.g., page without text, wrong page returned</a:t>
            </a:r>
          </a:p>
        </p:txBody>
      </p:sp>
    </p:spTree>
    <p:extLst>
      <p:ext uri="{BB962C8B-B14F-4D97-AF65-F5344CB8AC3E}">
        <p14:creationId xmlns:p14="http://schemas.microsoft.com/office/powerpoint/2010/main" val="187194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066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What type of bugs?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dirty="0" smtClean="0">
                <a:latin typeface="Cambria" panose="02040503050406030204" pitchFamily="18" charset="0"/>
              </a:rPr>
              <a:t> </a:t>
            </a:r>
            <a:r>
              <a:rPr lang="en-US" altLang="zh-CN" sz="2000" dirty="0" smtClean="0">
                <a:latin typeface="Cambria" panose="02040503050406030204" pitchFamily="18" charset="0"/>
              </a:rPr>
              <a:t>Study by </a:t>
            </a:r>
            <a:r>
              <a:rPr lang="en-US" altLang="zh-CN" sz="2000" dirty="0" err="1" smtClean="0">
                <a:latin typeface="Cambria" panose="02040503050406030204" pitchFamily="18" charset="0"/>
              </a:rPr>
              <a:t>Kallepalli</a:t>
            </a:r>
            <a:r>
              <a:rPr lang="en-US" altLang="zh-CN" sz="2000" dirty="0" smtClean="0">
                <a:latin typeface="Cambria" panose="02040503050406030204" pitchFamily="18" charset="0"/>
              </a:rPr>
              <a:t> and Tian [IEEE TSE].</a:t>
            </a:r>
            <a:endParaRPr lang="en-US" altLang="zh-CN" sz="4000" dirty="0" smtClean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2286000"/>
            <a:ext cx="8610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Analyzed the logs of the Web pages of Southern Methodist University for usage and failure information.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Looked at data from 26 consecutive days.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Total number of “hits” 762,971 (~30,000 hits/day)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A “hit” is registered for each Web page if one of the following happens: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The HTML file corresponding to a page is requested.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Any graphics within the HTML page is requested.</a:t>
            </a:r>
          </a:p>
        </p:txBody>
      </p:sp>
    </p:spTree>
    <p:extLst>
      <p:ext uri="{BB962C8B-B14F-4D97-AF65-F5344CB8AC3E}">
        <p14:creationId xmlns:p14="http://schemas.microsoft.com/office/powerpoint/2010/main" val="15333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886200" y="152400"/>
            <a:ext cx="434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Bug types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74882"/>
              </p:ext>
            </p:extLst>
          </p:nvPr>
        </p:nvGraphicFramePr>
        <p:xfrm>
          <a:off x="6493525" y="1295400"/>
          <a:ext cx="1050275" cy="5181597"/>
        </p:xfrm>
        <a:graphic>
          <a:graphicData uri="http://schemas.openxmlformats.org/drawingml/2006/table">
            <a:tbl>
              <a:tblPr/>
              <a:tblGrid>
                <a:gridCol w="105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2079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3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28631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03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003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84713"/>
              </p:ext>
            </p:extLst>
          </p:nvPr>
        </p:nvGraphicFramePr>
        <p:xfrm>
          <a:off x="609601" y="1354348"/>
          <a:ext cx="5869548" cy="5164348"/>
        </p:xfrm>
        <a:graphic>
          <a:graphicData uri="http://schemas.openxmlformats.org/drawingml/2006/table">
            <a:tbl>
              <a:tblPr/>
              <a:tblGrid>
                <a:gridCol w="4833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Permission denied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No such file or directory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Stale NFS handle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Client denied by server configuration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File does not exist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Invalid method in request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Invalid URL in request connection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Mod_mime_magic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Request failed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Script not found or unable to start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Connection reset by peer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90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Cambria" panose="02040503050406030204" pitchFamily="18" charset="0"/>
              </a:rPr>
              <a:t>About the bugs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2133600"/>
            <a:ext cx="8458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“Permission denied”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Unauthorized access to restricted resources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Is this a bug? </a:t>
            </a:r>
          </a:p>
          <a:p>
            <a:pPr eaLnBrk="1" hangingPunct="1"/>
            <a:endParaRPr lang="en-US" altLang="zh-CN" dirty="0" smtClean="0">
              <a:latin typeface="Cambria" panose="02040503050406030204" pitchFamily="18" charset="0"/>
            </a:endParaRP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“File does not exist”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Wrongfully denied access to restricted or unrestricted resources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dirty="0" smtClean="0">
                <a:latin typeface="Cambria" panose="02040503050406030204" pitchFamily="18" charset="0"/>
              </a:rPr>
              <a:t>e.g., wrong file access code</a:t>
            </a:r>
          </a:p>
        </p:txBody>
      </p:sp>
    </p:spTree>
    <p:extLst>
      <p:ext uri="{BB962C8B-B14F-4D97-AF65-F5344CB8AC3E}">
        <p14:creationId xmlns:p14="http://schemas.microsoft.com/office/powerpoint/2010/main" val="418362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4853" name="Group 3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161653366"/>
              </p:ext>
            </p:extLst>
          </p:nvPr>
        </p:nvGraphicFramePr>
        <p:xfrm>
          <a:off x="838200" y="1671636"/>
          <a:ext cx="6846888" cy="4348164"/>
        </p:xfrm>
        <a:graphic>
          <a:graphicData uri="http://schemas.openxmlformats.org/drawingml/2006/table">
            <a:tbl>
              <a:tblPr/>
              <a:tblGrid>
                <a:gridCol w="6026150">
                  <a:extLst>
                    <a:ext uri="{9D8B030D-6E8A-4147-A177-3AD203B41FA5}">
                      <a16:colId xmlns:a16="http://schemas.microsoft.com/office/drawing/2014/main" val="3734383259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val="2316542006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Microsoft's web application stress tool                           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46914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Cyrona's OpenSTA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27770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Quest Software's benchmark factory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663963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Empirix's E-Test Suite 6.0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166561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RadView's WebLoad 5.0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539629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IBM Rational Robot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097981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HP Mercury LoadRunner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25479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Compuware's QA Load 4.7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7304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Segue Software's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SilkPerformer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5.0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10+ 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279842"/>
                  </a:ext>
                </a:extLst>
              </a:tr>
            </a:tbl>
          </a:graphicData>
        </a:graphic>
      </p:graphicFrame>
      <p:sp>
        <p:nvSpPr>
          <p:cNvPr id="674850" name="Rectangle 34"/>
          <p:cNvSpPr>
            <a:spLocks noChangeArrowheads="1"/>
          </p:cNvSpPr>
          <p:nvPr/>
        </p:nvSpPr>
        <p:spPr bwMode="auto">
          <a:xfrm>
            <a:off x="2590800" y="304800"/>
            <a:ext cx="6440546" cy="51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95300" indent="-495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5000"/>
              </a:spcAft>
            </a:pPr>
            <a:r>
              <a:rPr lang="en-US" altLang="zh-CN" sz="3200" b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Load Testing </a:t>
            </a:r>
            <a:r>
              <a:rPr lang="en-US" altLang="zh-CN" sz="3200" b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Tools </a:t>
            </a:r>
            <a:r>
              <a:rPr lang="en-US" altLang="zh-CN" sz="2000" b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(From Abraham Jacob)</a:t>
            </a:r>
            <a:endParaRPr lang="zh-CN" altLang="en-US" sz="2000" b="1" dirty="0">
              <a:solidFill>
                <a:srgbClr val="133984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674851" name="AutoShape 35"/>
          <p:cNvSpPr>
            <a:spLocks noChangeArrowheads="1"/>
          </p:cNvSpPr>
          <p:nvPr/>
        </p:nvSpPr>
        <p:spPr bwMode="auto">
          <a:xfrm>
            <a:off x="8153400" y="1824036"/>
            <a:ext cx="304800" cy="3609975"/>
          </a:xfrm>
          <a:prstGeom prst="downArrow">
            <a:avLst>
              <a:gd name="adj1" fmla="val 50000"/>
              <a:gd name="adj2" fmla="val 2960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674852" name="Text Box 36"/>
          <p:cNvSpPr txBox="1">
            <a:spLocks noChangeArrowheads="1"/>
          </p:cNvSpPr>
          <p:nvPr/>
        </p:nvSpPr>
        <p:spPr bwMode="auto">
          <a:xfrm>
            <a:off x="7999413" y="5610224"/>
            <a:ext cx="99218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spcAft>
                <a:spcPct val="5000"/>
              </a:spcAft>
            </a:pPr>
            <a:r>
              <a:rPr lang="en-US" altLang="zh-CN" b="0" u="sng">
                <a:latin typeface="Cambria" panose="02040503050406030204" pitchFamily="18" charset="0"/>
                <a:ea typeface="宋体" panose="02010600030101010101" pitchFamily="2" charset="-122"/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39959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4" name="Rectangle 24"/>
          <p:cNvSpPr>
            <a:spLocks noChangeArrowheads="1"/>
          </p:cNvSpPr>
          <p:nvPr/>
        </p:nvSpPr>
        <p:spPr bwMode="auto">
          <a:xfrm>
            <a:off x="3352800" y="277496"/>
            <a:ext cx="6477000" cy="51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5000"/>
              </a:spcAft>
            </a:pPr>
            <a:r>
              <a:rPr lang="en-US" altLang="zh-CN" sz="3200" b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Test Tools </a:t>
            </a:r>
            <a:endParaRPr lang="zh-CN" altLang="en-US" sz="3200" b="1" dirty="0">
              <a:solidFill>
                <a:srgbClr val="133984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86196"/>
            <a:ext cx="2915563" cy="2601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939" y="990600"/>
            <a:ext cx="4216840" cy="2711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611" y="3687336"/>
            <a:ext cx="2353033" cy="2833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300" y="3744727"/>
            <a:ext cx="4251479" cy="27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/>
          <p:cNvSpPr>
            <a:spLocks noGrp="1" noChangeArrowheads="1"/>
          </p:cNvSpPr>
          <p:nvPr>
            <p:ph type="title"/>
          </p:nvPr>
        </p:nvSpPr>
        <p:spPr>
          <a:xfrm>
            <a:off x="1447800" y="122267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Cambria" panose="02040503050406030204" pitchFamily="18" charset="0"/>
              </a:rPr>
              <a:t>Rules</a:t>
            </a:r>
            <a:endParaRPr lang="zh-CN" altLang="zh-CN" dirty="0" smtClean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207090791"/>
              </p:ext>
            </p:extLst>
          </p:nvPr>
        </p:nvGraphicFramePr>
        <p:xfrm>
          <a:off x="3200400" y="1447800"/>
          <a:ext cx="601980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57200" y="2667000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FFC000"/>
                </a:solidFill>
                <a:latin typeface="Cambria" panose="02040503050406030204" pitchFamily="18" charset="0"/>
              </a:rPr>
              <a:t>Project</a:t>
            </a: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   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%</a:t>
            </a:r>
          </a:p>
          <a:p>
            <a:pPr algn="just"/>
            <a:r>
              <a:rPr lang="zh-CN" altLang="en-US" dirty="0" smtClean="0">
                <a:solidFill>
                  <a:srgbClr val="00B0F0"/>
                </a:solidFill>
                <a:latin typeface="Cambria" panose="02040503050406030204" pitchFamily="18" charset="0"/>
              </a:rPr>
              <a:t>Assignments</a:t>
            </a: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 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0%</a:t>
            </a:r>
            <a:endParaRPr lang="en-US" altLang="zh-CN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algn="just"/>
            <a:r>
              <a:rPr lang="en-US" altLang="zh-CN" dirty="0" smtClean="0">
                <a:solidFill>
                  <a:srgbClr val="00B050"/>
                </a:solidFill>
                <a:latin typeface="Cambria" panose="02040503050406030204" pitchFamily="18" charset="0"/>
              </a:rPr>
              <a:t>Final Exam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 		40%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7" grpId="1">
        <p:bldAsOne/>
      </p:bldGraphic>
      <p:bldP spid="8" grpId="0"/>
      <p:bldP spid="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2590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ctr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400" dirty="0" smtClean="0">
                <a:latin typeface="Cambria" panose="02040503050406030204" pitchFamily="18" charset="0"/>
              </a:rPr>
              <a:t>Topics in Testing Software</a:t>
            </a:r>
          </a:p>
          <a:p>
            <a:r>
              <a:rPr lang="en-US" altLang="zh-CN" sz="4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Security Testing</a:t>
            </a:r>
            <a:endParaRPr lang="en-US" altLang="zh-CN" sz="4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The goal of computer security is to protect computer assets (</a:t>
            </a:r>
            <a:r>
              <a:rPr lang="en-US" altLang="zh-CN" sz="2000" i="1" dirty="0" smtClean="0">
                <a:latin typeface="Cambria" panose="02040503050406030204" pitchFamily="18" charset="0"/>
              </a:rPr>
              <a:t>e.g.,</a:t>
            </a:r>
            <a:r>
              <a:rPr lang="en-US" altLang="zh-CN" sz="2000" dirty="0" smtClean="0">
                <a:latin typeface="Cambria" panose="02040503050406030204" pitchFamily="18" charset="0"/>
              </a:rPr>
              <a:t> servers, applications, web pages, data) from:</a:t>
            </a:r>
          </a:p>
          <a:p>
            <a:pPr lvl="1" eaLnBrk="1" hangingPunct="1"/>
            <a:r>
              <a:rPr lang="en-US" altLang="zh-CN" sz="1800" dirty="0" smtClean="0">
                <a:latin typeface="Cambria" panose="02040503050406030204" pitchFamily="18" charset="0"/>
              </a:rPr>
              <a:t>corruption</a:t>
            </a:r>
          </a:p>
          <a:p>
            <a:pPr lvl="1" eaLnBrk="1" hangingPunct="1"/>
            <a:r>
              <a:rPr lang="en-US" altLang="zh-CN" sz="1800" dirty="0" smtClean="0">
                <a:latin typeface="Cambria" panose="02040503050406030204" pitchFamily="18" charset="0"/>
              </a:rPr>
              <a:t>unauthorized access</a:t>
            </a:r>
          </a:p>
          <a:p>
            <a:pPr lvl="1" eaLnBrk="1" hangingPunct="1"/>
            <a:r>
              <a:rPr lang="en-US" altLang="zh-CN" sz="1800" dirty="0" smtClean="0">
                <a:latin typeface="Cambria" panose="02040503050406030204" pitchFamily="18" charset="0"/>
              </a:rPr>
              <a:t>denial of authorized access</a:t>
            </a:r>
          </a:p>
          <a:p>
            <a:pPr lvl="1" eaLnBrk="1" hangingPunct="1"/>
            <a:r>
              <a:rPr lang="en-US" altLang="zh-CN" sz="1800" dirty="0" smtClean="0">
                <a:latin typeface="Cambria" panose="02040503050406030204" pitchFamily="18" charset="0"/>
              </a:rPr>
              <a:t>malicious software</a:t>
            </a:r>
            <a:endParaRPr lang="en-US" altLang="zh-CN" sz="2000" dirty="0" smtClean="0">
              <a:latin typeface="Cambria" panose="02040503050406030204" pitchFamily="18" charset="0"/>
            </a:endParaRPr>
          </a:p>
          <a:p>
            <a:pPr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Security is strengthened by:</a:t>
            </a:r>
          </a:p>
          <a:p>
            <a:pPr lvl="1" eaLnBrk="1" hangingPunct="1"/>
            <a:r>
              <a:rPr lang="en-US" altLang="zh-CN" sz="1800" dirty="0" smtClean="0">
                <a:latin typeface="Cambria" panose="02040503050406030204" pitchFamily="18" charset="0"/>
              </a:rPr>
              <a:t>physically limiting the access of                                                           computers to trusted users</a:t>
            </a:r>
          </a:p>
          <a:p>
            <a:pPr lvl="1" eaLnBrk="1" hangingPunct="1"/>
            <a:r>
              <a:rPr lang="en-US" altLang="zh-CN" sz="1800" dirty="0" smtClean="0">
                <a:latin typeface="Cambria" panose="02040503050406030204" pitchFamily="18" charset="0"/>
              </a:rPr>
              <a:t>hardware mechanisms (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e.g., </a:t>
            </a:r>
            <a:r>
              <a:rPr lang="en-US" altLang="zh-CN" sz="1800" dirty="0" smtClean="0">
                <a:latin typeface="Cambria" panose="02040503050406030204" pitchFamily="18" charset="0"/>
              </a:rPr>
              <a:t>biometrics)</a:t>
            </a:r>
            <a:endParaRPr lang="en-US" altLang="zh-CN" sz="1800" i="1" dirty="0" smtClean="0">
              <a:latin typeface="Cambria" panose="02040503050406030204" pitchFamily="18" charset="0"/>
            </a:endParaRPr>
          </a:p>
          <a:p>
            <a:pPr lvl="1" eaLnBrk="1" hangingPunct="1"/>
            <a:r>
              <a:rPr lang="en-US" altLang="zh-CN" sz="1800" dirty="0" smtClean="0">
                <a:latin typeface="Cambria" panose="02040503050406030204" pitchFamily="18" charset="0"/>
              </a:rPr>
              <a:t>operating system mechanisms</a:t>
            </a:r>
          </a:p>
          <a:p>
            <a:pPr lvl="1" eaLnBrk="1" hangingPunct="1"/>
            <a:r>
              <a:rPr lang="en-US" altLang="zh-CN" sz="1800" dirty="0" smtClean="0">
                <a:latin typeface="Cambria" panose="02040503050406030204" pitchFamily="18" charset="0"/>
              </a:rPr>
              <a:t>anti-virus software to detect malware </a:t>
            </a:r>
          </a:p>
          <a:p>
            <a:pPr lvl="1" eaLnBrk="1" hangingPunct="1"/>
            <a:r>
              <a:rPr lang="en-US" altLang="zh-CN" sz="1800" dirty="0" smtClean="0">
                <a:latin typeface="Cambria" panose="02040503050406030204" pitchFamily="18" charset="0"/>
              </a:rPr>
              <a:t>secure coding techniques (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e.g., </a:t>
            </a:r>
            <a:r>
              <a:rPr lang="en-US" altLang="zh-CN" sz="1800" dirty="0" smtClean="0">
                <a:latin typeface="Cambria" panose="02040503050406030204" pitchFamily="18" charset="0"/>
              </a:rPr>
              <a:t>array bounds checking) to make code less vulnerable to security attacks.</a:t>
            </a:r>
          </a:p>
        </p:txBody>
      </p:sp>
      <p:pic>
        <p:nvPicPr>
          <p:cNvPr id="6" name="Picture 3" descr="computer-security_744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09800"/>
            <a:ext cx="3581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14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9906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Approach to Software Security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820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Verify that security mechanisms are trustworthy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Verify that security architecture adheres to the security policy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Verify that the applications that constitute the system are trustworthy </a:t>
            </a:r>
          </a:p>
          <a:p>
            <a:pPr lvl="1" eaLnBrk="1" hangingPunct="1"/>
            <a:r>
              <a:rPr lang="en-US" altLang="zh-CN" i="1" dirty="0" smtClean="0">
                <a:latin typeface="Cambria" panose="02040503050406030204" pitchFamily="18" charset="0"/>
              </a:rPr>
              <a:t>i.e., </a:t>
            </a:r>
            <a:r>
              <a:rPr lang="en-US" altLang="zh-CN" dirty="0" smtClean="0">
                <a:latin typeface="Cambria" panose="02040503050406030204" pitchFamily="18" charset="0"/>
              </a:rPr>
              <a:t>they have been developed using secure coding practices, or they are not malware.</a:t>
            </a:r>
          </a:p>
          <a:p>
            <a:pPr eaLnBrk="1" hangingPunct="1"/>
            <a:endParaRPr lang="en-US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9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Security Architecture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3058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A </a:t>
            </a:r>
            <a:r>
              <a:rPr lang="en-US" altLang="zh-CN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security architecture </a:t>
            </a:r>
            <a:r>
              <a:rPr lang="en-US" altLang="zh-CN" dirty="0" smtClean="0">
                <a:latin typeface="Cambria" panose="02040503050406030204" pitchFamily="18" charset="0"/>
              </a:rPr>
              <a:t>is a specification that is used as a guide to enforce security constraints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It specifies where security mechanisms (</a:t>
            </a:r>
            <a:r>
              <a:rPr lang="en-US" altLang="zh-CN" i="1" dirty="0" smtClean="0">
                <a:latin typeface="Cambria" panose="02040503050406030204" pitchFamily="18" charset="0"/>
              </a:rPr>
              <a:t>e.g.,</a:t>
            </a:r>
            <a:r>
              <a:rPr lang="en-US" altLang="zh-CN" dirty="0" smtClean="0">
                <a:latin typeface="Cambria" panose="020405030504060302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encryption, firewalls</a:t>
            </a:r>
            <a:r>
              <a:rPr lang="en-US" altLang="zh-CN" dirty="0" smtClean="0">
                <a:latin typeface="Cambria" panose="02040503050406030204" pitchFamily="18" charset="0"/>
              </a:rPr>
              <a:t>)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need to be positioned </a:t>
            </a:r>
            <a:r>
              <a:rPr lang="en-US" altLang="zh-CN" dirty="0" smtClean="0">
                <a:latin typeface="Cambria" panose="02040503050406030204" pitchFamily="18" charset="0"/>
              </a:rPr>
              <a:t>in the software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The quality of a security architecture also depends on the security of the applications that constitute the system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8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457200" y="1143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Security Architecture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3676" y="1828800"/>
            <a:ext cx="8489324" cy="44958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Security architecture describes the position of security mechanisms in the software architecture and comprises:</a:t>
            </a:r>
            <a:endParaRPr lang="en-US" altLang="zh-CN" sz="3600" dirty="0" smtClean="0">
              <a:latin typeface="Cambria" panose="02040503050406030204" pitchFamily="18" charset="0"/>
            </a:endParaRPr>
          </a:p>
          <a:p>
            <a:pPr lvl="1" eaLnBrk="1" hangingPunct="1"/>
            <a:r>
              <a:rPr lang="en-US" altLang="zh-CN" sz="2000" b="1" dirty="0" smtClean="0">
                <a:latin typeface="Cambria" panose="02040503050406030204" pitchFamily="18" charset="0"/>
              </a:rPr>
              <a:t>subsystems </a:t>
            </a:r>
          </a:p>
          <a:p>
            <a:pPr lvl="2" eaLnBrk="1" hangingPunct="1"/>
            <a:r>
              <a:rPr lang="en-US" altLang="zh-CN" sz="2000" i="1" dirty="0" smtClean="0">
                <a:latin typeface="Cambria" panose="02040503050406030204" pitchFamily="18" charset="0"/>
              </a:rPr>
              <a:t>e.g.,</a:t>
            </a:r>
            <a:r>
              <a:rPr lang="en-US" altLang="zh-CN" sz="2000" dirty="0" smtClean="0">
                <a:latin typeface="Cambria" panose="02040503050406030204" pitchFamily="18" charset="0"/>
              </a:rPr>
              <a:t> web servers, application servers</a:t>
            </a:r>
          </a:p>
          <a:p>
            <a:pPr lvl="1" eaLnBrk="1" hangingPunct="1"/>
            <a:r>
              <a:rPr lang="en-US" altLang="zh-CN" sz="2000" b="1" dirty="0" smtClean="0">
                <a:latin typeface="Cambria" panose="02040503050406030204" pitchFamily="18" charset="0"/>
              </a:rPr>
              <a:t>communication links between the subsystems </a:t>
            </a:r>
          </a:p>
          <a:p>
            <a:pPr lvl="2" eaLnBrk="1" hangingPunct="1"/>
            <a:r>
              <a:rPr lang="en-US" altLang="zh-CN" sz="2000" i="1" dirty="0" smtClean="0">
                <a:latin typeface="Cambria" panose="02040503050406030204" pitchFamily="18" charset="0"/>
              </a:rPr>
              <a:t>e.g.,</a:t>
            </a:r>
            <a:r>
              <a:rPr lang="en-US" altLang="zh-CN" sz="2000" dirty="0" smtClean="0">
                <a:latin typeface="Cambria" panose="02040503050406030204" pitchFamily="18" charset="0"/>
              </a:rPr>
              <a:t> local or remote protocols (SSL, HTTPS, LDAP)</a:t>
            </a:r>
          </a:p>
          <a:p>
            <a:pPr lvl="1" eaLnBrk="1" hangingPunct="1"/>
            <a:r>
              <a:rPr lang="en-US" altLang="zh-CN" sz="2000" b="1" dirty="0" smtClean="0">
                <a:latin typeface="Cambria" panose="02040503050406030204" pitchFamily="18" charset="0"/>
              </a:rPr>
              <a:t>position of security mechanisms</a:t>
            </a:r>
          </a:p>
          <a:p>
            <a:pPr lvl="2" eaLnBrk="1" hangingPunct="1"/>
            <a:r>
              <a:rPr lang="en-US" altLang="zh-CN" sz="2000" i="1" dirty="0" smtClean="0">
                <a:latin typeface="Cambria" panose="02040503050406030204" pitchFamily="18" charset="0"/>
              </a:rPr>
              <a:t>e.g.,</a:t>
            </a:r>
            <a:r>
              <a:rPr lang="en-US" altLang="zh-CN" sz="2000" dirty="0" smtClean="0">
                <a:latin typeface="Cambria" panose="02040503050406030204" pitchFamily="18" charset="0"/>
              </a:rPr>
              <a:t> authentication and authorization points</a:t>
            </a:r>
          </a:p>
        </p:txBody>
      </p:sp>
    </p:spTree>
    <p:extLst>
      <p:ext uri="{BB962C8B-B14F-4D97-AF65-F5344CB8AC3E}">
        <p14:creationId xmlns:p14="http://schemas.microsoft.com/office/powerpoint/2010/main" val="334580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pic>
        <p:nvPicPr>
          <p:cNvPr id="3" name="Content Placeholder 3" descr="sec-arch.pdf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" t="10396" r="6424" b="16408"/>
          <a:stretch>
            <a:fillRect/>
          </a:stretch>
        </p:blipFill>
        <p:spPr>
          <a:xfrm>
            <a:off x="3352800" y="990600"/>
            <a:ext cx="5791200" cy="5855656"/>
          </a:xfr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-304800" y="1257300"/>
            <a:ext cx="502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Example of a Security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9870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Cambria" panose="02040503050406030204" pitchFamily="18" charset="0"/>
              </a:rPr>
              <a:t>Validating Security Architecture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4582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There are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many security faults </a:t>
            </a:r>
            <a:r>
              <a:rPr lang="en-US" altLang="zh-CN" sz="2400" dirty="0" smtClean="0">
                <a:latin typeface="Cambria" panose="02040503050406030204" pitchFamily="18" charset="0"/>
              </a:rPr>
              <a:t>that arise from a poorly designed security architecture, </a:t>
            </a:r>
            <a:r>
              <a:rPr lang="en-US" altLang="zh-CN" sz="2400" i="1" dirty="0" smtClean="0">
                <a:latin typeface="Cambria" panose="02040503050406030204" pitchFamily="18" charset="0"/>
              </a:rPr>
              <a:t>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unauthorized access </a:t>
            </a:r>
            <a:r>
              <a:rPr lang="en-US" altLang="zh-CN" sz="2000" dirty="0" smtClean="0">
                <a:latin typeface="Cambria" panose="02040503050406030204" pitchFamily="18" charset="0"/>
              </a:rPr>
              <a:t>to data and applications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confidential and restricted data flowing as unencrypted text over network connections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Security architecture is validated using a process called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threat modeling</a:t>
            </a:r>
            <a:r>
              <a:rPr lang="en-US" altLang="zh-CN" sz="2400" dirty="0" smtClean="0"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Threat modeling is typically a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manual</a:t>
            </a:r>
            <a:r>
              <a:rPr lang="en-US" altLang="zh-CN" sz="2400" dirty="0" smtClean="0">
                <a:latin typeface="Cambria" panose="02040503050406030204" pitchFamily="18" charset="0"/>
              </a:rPr>
              <a:t> (</a:t>
            </a:r>
            <a:r>
              <a:rPr lang="en-US" altLang="zh-CN" sz="2400" i="1" dirty="0" smtClean="0">
                <a:latin typeface="Cambria" panose="02040503050406030204" pitchFamily="18" charset="0"/>
              </a:rPr>
              <a:t>i.e.,</a:t>
            </a:r>
            <a:r>
              <a:rPr lang="en-US" altLang="zh-CN" sz="2400" dirty="0" smtClean="0">
                <a:latin typeface="Cambria" panose="02040503050406030204" pitchFamily="18" charset="0"/>
              </a:rPr>
              <a:t> not automated) inspection process,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similar to code and requirements inspection</a:t>
            </a:r>
            <a:r>
              <a:rPr lang="en-US" altLang="zh-CN" sz="2400" dirty="0" smtClean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33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Cambria" panose="02040503050406030204" pitchFamily="18" charset="0"/>
              </a:rPr>
              <a:t>Threat modeling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9050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Threat Modeling is a process for evaluating a software system for security issues.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It is a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variation</a:t>
            </a:r>
            <a:r>
              <a:rPr lang="en-US" altLang="zh-CN" sz="2400" dirty="0" smtClean="0">
                <a:latin typeface="Cambria" panose="02040503050406030204" pitchFamily="18" charset="0"/>
              </a:rPr>
              <a:t> of the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code and specification inspections processes</a:t>
            </a:r>
            <a:r>
              <a:rPr lang="en-US" altLang="zh-CN" sz="2400" dirty="0" smtClean="0">
                <a:latin typeface="Cambria" panose="02040503050406030204" pitchFamily="18" charset="0"/>
              </a:rPr>
              <a:t> discussed earlier in the course.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The goal is for a review team to look for software features that vulnerable from a security perspective.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Threat modeling is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not the responsibility of a software tester</a:t>
            </a:r>
            <a:r>
              <a:rPr lang="en-US" altLang="zh-CN" sz="2400" dirty="0" smtClean="0">
                <a:latin typeface="Cambria" panose="02040503050406030204" pitchFamily="18" charset="0"/>
              </a:rPr>
              <a:t>, although testers may be involved in the security review team.</a:t>
            </a:r>
          </a:p>
        </p:txBody>
      </p:sp>
    </p:spTree>
    <p:extLst>
      <p:ext uri="{BB962C8B-B14F-4D97-AF65-F5344CB8AC3E}">
        <p14:creationId xmlns:p14="http://schemas.microsoft.com/office/powerpoint/2010/main" val="55496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Cambria" panose="02040503050406030204" pitchFamily="18" charset="0"/>
              </a:rPr>
              <a:t>Threat modeling process (1)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21336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Assemble the treat modeling team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Include security experts and consultants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Identify the assets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E.g., credit card numbers, social security numbers, computing resources, trade secrets, financial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Create an architecture overview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Define the architecture and identify the trust boundaries and authentication mechanisms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Decompose the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E.g., identify data flows, encryption processes, password flows.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79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24000" y="1066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Threat modeling process (2)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1752600"/>
            <a:ext cx="8915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Identify threats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E.g., can data be viewed, changed? Limit access of legitimate users? Unauthorized access of the system?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Document threats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E.g., describe threat, target, form of attack, counter-measures to prevent an attack,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Rank threats (scale: low, medium, high)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Damage potential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600" dirty="0" smtClean="0">
                <a:latin typeface="Cambria" panose="02040503050406030204" pitchFamily="18" charset="0"/>
              </a:rPr>
              <a:t>E.g., property, data integrity, financial loss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Reproducibility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600" dirty="0" smtClean="0">
                <a:latin typeface="Cambria" panose="02040503050406030204" pitchFamily="18" charset="0"/>
              </a:rPr>
              <a:t>E.g., probability that an attempt to compromise the system will succeed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Exploitability/Discoverability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600" dirty="0" smtClean="0">
                <a:latin typeface="Cambria" panose="02040503050406030204" pitchFamily="18" charset="0"/>
              </a:rPr>
              <a:t>E.g., is it difficult to hack into the system?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Affected users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600" dirty="0" smtClean="0">
                <a:latin typeface="Cambria" panose="02040503050406030204" pitchFamily="18" charset="0"/>
              </a:rPr>
              <a:t>How many users will be affected? Who are these users? Are they important?</a:t>
            </a:r>
          </a:p>
        </p:txBody>
      </p:sp>
    </p:spTree>
    <p:extLst>
      <p:ext uri="{BB962C8B-B14F-4D97-AF65-F5344CB8AC3E}">
        <p14:creationId xmlns:p14="http://schemas.microsoft.com/office/powerpoint/2010/main" val="233309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How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822" y="1905000"/>
            <a:ext cx="81579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1:            The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basic concepts and theories of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2-3:        Principles of Testing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4-5: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White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Box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6-7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:	Test Cases &amp; Black Box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  <a:endParaRPr lang="en-US" altLang="zh-CN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8:	Usability Testing</a:t>
            </a:r>
          </a:p>
          <a:p>
            <a:r>
              <a:rPr lang="en-US" altLang="zh-CN" dirty="0" smtClean="0">
                <a:solidFill>
                  <a:srgbClr val="133984"/>
                </a:solidFill>
                <a:latin typeface="Cambria" panose="02040503050406030204" pitchFamily="18" charset="0"/>
              </a:rPr>
              <a:t>Week 9:	Mutation Testing </a:t>
            </a:r>
            <a:r>
              <a:rPr lang="en-US" altLang="zh-CN" dirty="0" smtClean="0">
                <a:solidFill>
                  <a:srgbClr val="133984"/>
                </a:solidFill>
                <a:latin typeface="Cambria" panose="02040503050406030204" pitchFamily="18" charset="0"/>
              </a:rPr>
              <a:t>&amp; Finite Automata</a:t>
            </a:r>
          </a:p>
          <a:p>
            <a:r>
              <a:rPr lang="en-US" altLang="zh-CN" dirty="0" smtClean="0">
                <a:solidFill>
                  <a:srgbClr val="133984"/>
                </a:solidFill>
                <a:latin typeface="Cambria" panose="02040503050406030204" pitchFamily="18" charset="0"/>
              </a:rPr>
              <a:t>Week 10:	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Mid-term Review and System Testing</a:t>
            </a:r>
            <a:endParaRPr lang="en-US" altLang="zh-CN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altLang="zh-CN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5800" y="1229380"/>
            <a:ext cx="2933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16 Weeks Plan</a:t>
            </a:r>
            <a:endParaRPr lang="zh-CN" altLang="en-US" sz="28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What is Malware?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0574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Malware (malicious software) is any program that works against the interest of the system’s user or owner.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b="1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>
                <a:latin typeface="Cambria" panose="02040503050406030204" pitchFamily="18" charset="0"/>
              </a:rPr>
              <a:t>Question:</a:t>
            </a:r>
            <a:r>
              <a:rPr lang="en-US" altLang="zh-CN" sz="2400" dirty="0" smtClean="0">
                <a:latin typeface="Cambria" panose="02040503050406030204" pitchFamily="18" charset="0"/>
              </a:rPr>
              <a:t> Is a program that spies on the web browsing habits of the employees of a company considered malware? 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What if the CEO authorized the installation of the spying program?</a:t>
            </a:r>
          </a:p>
        </p:txBody>
      </p:sp>
    </p:spTree>
    <p:extLst>
      <p:ext uri="{BB962C8B-B14F-4D97-AF65-F5344CB8AC3E}">
        <p14:creationId xmlns:p14="http://schemas.microsoft.com/office/powerpoint/2010/main" val="302285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Cambria" panose="02040503050406030204" pitchFamily="18" charset="0"/>
              </a:rPr>
              <a:t>Types of Malware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Viruses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Worms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Trojan Horses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Backdoors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Mobile code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Adware</a:t>
            </a:r>
          </a:p>
        </p:txBody>
      </p:sp>
    </p:spTree>
    <p:extLst>
      <p:ext uri="{BB962C8B-B14F-4D97-AF65-F5344CB8AC3E}">
        <p14:creationId xmlns:p14="http://schemas.microsoft.com/office/powerpoint/2010/main" val="57682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2667000" y="152400"/>
            <a:ext cx="6781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smtClean="0">
                <a:latin typeface="Cambria" panose="02040503050406030204" pitchFamily="18" charset="0"/>
              </a:rPr>
              <a:t>Secure Coding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Secure coding involves programming                                    practices and run-time mechanisms that                                         can limit the vulnerability of applications                                  to malware.</a:t>
            </a:r>
          </a:p>
          <a:p>
            <a:pPr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Common malware exploits arise from                                             coding problems:</a:t>
            </a:r>
          </a:p>
          <a:p>
            <a:pPr lvl="1"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buffer overflows</a:t>
            </a:r>
          </a:p>
          <a:p>
            <a:pPr lvl="1"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format string vulnerabilities</a:t>
            </a:r>
          </a:p>
          <a:p>
            <a:pPr lvl="1"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integer vulnerabilities </a:t>
            </a:r>
          </a:p>
        </p:txBody>
      </p:sp>
      <p:pic>
        <p:nvPicPr>
          <p:cNvPr id="5" name="Picture 3" descr="exploi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25" y="1701800"/>
            <a:ext cx="26447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37931725" indent="-37474525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2D2332B6-29B9-45A8-8DB4-1273C0C06C5F}" type="slidenum">
              <a:rPr lang="en-US" altLang="zh-CN" sz="1400" smtClean="0">
                <a:latin typeface="Cambria" panose="02040503050406030204" pitchFamily="18" charset="0"/>
              </a:rPr>
              <a:pPr/>
              <a:t>42</a:t>
            </a:fld>
            <a:endParaRPr lang="en-US" altLang="zh-CN" sz="1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8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2667000" y="152400"/>
            <a:ext cx="6781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 smtClean="0">
                <a:latin typeface="Cambria" panose="02040503050406030204" pitchFamily="18" charset="0"/>
              </a:rPr>
              <a:t>Secure Coding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5791200" cy="4525963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Buffer overflow attacks cost the software industry hundreds of millions of dollars per year. </a:t>
            </a:r>
          </a:p>
          <a:p>
            <a:pPr lvl="1"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C/C++ code is the overwhelming target of buffer overflow, format string, and integer vulnerability attacks.</a:t>
            </a:r>
            <a:endParaRPr lang="en-US" altLang="zh-CN" sz="2400" i="1" dirty="0" smtClean="0">
              <a:latin typeface="Cambria" panose="02040503050406030204" pitchFamily="18" charset="0"/>
            </a:endParaRPr>
          </a:p>
        </p:txBody>
      </p:sp>
      <p:pic>
        <p:nvPicPr>
          <p:cNvPr id="5" name="Picture 3" descr="exploi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25" y="1701800"/>
            <a:ext cx="26447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37931725" indent="-37474525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2D2332B6-29B9-45A8-8DB4-1273C0C06C5F}" type="slidenum">
              <a:rPr lang="en-US" altLang="zh-CN" sz="1400" smtClean="0">
                <a:latin typeface="Cambria" panose="02040503050406030204" pitchFamily="18" charset="0"/>
              </a:rPr>
              <a:pPr/>
              <a:t>43</a:t>
            </a:fld>
            <a:endParaRPr lang="en-US" altLang="zh-CN" sz="1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1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Cambria" panose="02040503050406030204" pitchFamily="18" charset="0"/>
              </a:rPr>
              <a:t>Software vulnerability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9194" y="1981200"/>
            <a:ext cx="854620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What are software vulnerabilities?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Types of vulnerabilities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E.g., Buffer Overflows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How to find these vulnerabilities and prevent them?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Classes of software vulnerabilities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 software vulnerability is an instance of a fault in the specification, development, or configuration of software such that its execution can violate the (implicit or explicit) security policy.</a:t>
            </a:r>
          </a:p>
        </p:txBody>
      </p:sp>
    </p:spTree>
    <p:extLst>
      <p:ext uri="{BB962C8B-B14F-4D97-AF65-F5344CB8AC3E}">
        <p14:creationId xmlns:p14="http://schemas.microsoft.com/office/powerpoint/2010/main" val="327147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Types of software vulnerability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2209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Buffer overflows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Smash the stack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Overflows in </a:t>
            </a:r>
            <a:r>
              <a:rPr lang="en-US" altLang="zh-CN" sz="3000" dirty="0" err="1" smtClean="0">
                <a:latin typeface="Cambria" panose="02040503050406030204" pitchFamily="18" charset="0"/>
                <a:sym typeface="Wingdings" panose="05000000000000000000" pitchFamily="2" charset="2"/>
              </a:rPr>
              <a:t>setuid</a:t>
            </a:r>
            <a:r>
              <a:rPr lang="en-US" altLang="zh-CN" dirty="0" smtClean="0">
                <a:latin typeface="Cambria" panose="02040503050406030204" pitchFamily="18" charset="0"/>
                <a:sym typeface="Wingdings" panose="05000000000000000000" pitchFamily="2" charset="2"/>
              </a:rPr>
              <a:t> regions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Heap overflows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Format string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389768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What is a buffer?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22098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Example: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A place on a form to fill in last name where each character has one box.</a:t>
            </a:r>
          </a:p>
          <a:p>
            <a:pPr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“Buffer” is used loosely to refer to any area of memory where more than on piece of data is stored.</a:t>
            </a:r>
          </a:p>
        </p:txBody>
      </p:sp>
    </p:spTree>
    <p:extLst>
      <p:ext uri="{BB962C8B-B14F-4D97-AF65-F5344CB8AC3E}">
        <p14:creationId xmlns:p14="http://schemas.microsoft.com/office/powerpoint/2010/main" val="315292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Buffer overflows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2133600"/>
            <a:ext cx="8382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The most common form of security vulnerability in the past years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1998: 2 out of 5 “remote to local” attacks in Lincoln Labs Intrusion Detection Evaluation were buffer overflows.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1998: 9 out of 13 CERT advisories involved buffer overflows.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1999: at least 50% of CERT advisories involved buffer overflows.</a:t>
            </a:r>
            <a:endParaRPr lang="en-US" altLang="zh-CN" sz="16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48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0" y="1219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Cambria" panose="02040503050406030204" pitchFamily="18" charset="0"/>
              </a:rPr>
              <a:t>How does a buffer overflow happen?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2133600"/>
            <a:ext cx="8382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Reading or writing past the end of the buffer </a:t>
            </a:r>
            <a:r>
              <a:rPr lang="en-US" altLang="zh-CN" sz="2400" dirty="0" smtClean="0">
                <a:latin typeface="Cambria" panose="02040503050406030204" pitchFamily="18" charset="0"/>
                <a:sym typeface="Wingdings" panose="05000000000000000000" pitchFamily="2" charset="2"/>
              </a:rPr>
              <a:t> overflow</a:t>
            </a: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As a result, any data that is allocated near the buffer can be read and potentially modified (overwritten)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A password flag can be modified to log in as someone else.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A return address can be overwritten so that it jumps to arbitrary code that the attacker injected (smash the stack) </a:t>
            </a:r>
            <a:r>
              <a:rPr lang="en-US" altLang="zh-CN" sz="2000" dirty="0" smtClean="0">
                <a:latin typeface="Cambria" panose="02040503050406030204" pitchFamily="18" charset="0"/>
                <a:sym typeface="Wingdings" panose="05000000000000000000" pitchFamily="2" charset="2"/>
              </a:rPr>
              <a:t> attacker can control the host.</a:t>
            </a:r>
            <a:endParaRPr lang="en-US" altLang="zh-CN" sz="20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Cambria" panose="02040503050406030204" pitchFamily="18" charset="0"/>
              </a:rPr>
              <a:t>Two steps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209800"/>
            <a:ext cx="8305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Arrange for suitable code to be available in the program’s address space (buffer)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Inject the code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Use code that is already in the program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Overflow the buffer so that the program jumps to that code.</a:t>
            </a:r>
          </a:p>
        </p:txBody>
      </p:sp>
    </p:spTree>
    <p:extLst>
      <p:ext uri="{BB962C8B-B14F-4D97-AF65-F5344CB8AC3E}">
        <p14:creationId xmlns:p14="http://schemas.microsoft.com/office/powerpoint/2010/main" val="276879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How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200" y="2286000"/>
            <a:ext cx="8991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Ron Patton</a:t>
            </a:r>
            <a:r>
              <a:rPr lang="zh-CN" altLang="en-US" sz="2400" dirty="0" smtClean="0">
                <a:latin typeface="Cambria" panose="02040503050406030204" pitchFamily="18" charset="0"/>
              </a:rPr>
              <a:t>,</a:t>
            </a:r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Software Testing</a:t>
            </a:r>
            <a:r>
              <a:rPr lang="zh-CN" altLang="en-US" sz="2400" b="1" dirty="0" smtClean="0">
                <a:latin typeface="Cambria" panose="02040503050406030204" pitchFamily="18" charset="0"/>
              </a:rPr>
              <a:t> (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2</a:t>
            </a:r>
            <a:r>
              <a:rPr lang="zh-CN" altLang="en-US" sz="2400" b="1" dirty="0" smtClean="0">
                <a:latin typeface="Cambria" panose="02040503050406030204" pitchFamily="18" charset="0"/>
              </a:rPr>
              <a:t>th Edition)</a:t>
            </a:r>
          </a:p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err="1" smtClean="0">
                <a:latin typeface="Cambria" panose="02040503050406030204" pitchFamily="18" charset="0"/>
              </a:rPr>
              <a:t>Glenford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J. </a:t>
            </a:r>
            <a:r>
              <a:rPr lang="en-US" altLang="zh-CN" sz="2400" dirty="0" smtClean="0">
                <a:latin typeface="Cambria" panose="02040503050406030204" pitchFamily="18" charset="0"/>
              </a:rPr>
              <a:t>Myers, 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</a:t>
            </a:r>
            <a:r>
              <a:rPr lang="en-US" altLang="zh-CN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Art of Software Testing </a:t>
            </a:r>
            <a:r>
              <a:rPr lang="en-US" altLang="zh-CN" sz="2400" b="1" dirty="0">
                <a:latin typeface="Cambria" panose="02040503050406030204" pitchFamily="18" charset="0"/>
              </a:rPr>
              <a:t>(3rd Edition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)</a:t>
            </a:r>
            <a:endParaRPr lang="zh-CN" altLang="en-US" sz="2400" b="1" dirty="0">
              <a:latin typeface="Cambria" panose="02040503050406030204" pitchFamily="18" charset="0"/>
            </a:endParaRPr>
          </a:p>
          <a:p>
            <a:pPr marL="457200" indent="-457200" algn="just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Gerald M. Weinberg,  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Perfect Software</a:t>
            </a:r>
            <a:endParaRPr lang="zh-CN" altLang="en-US" sz="2400" b="1" dirty="0" smtClean="0">
              <a:latin typeface="Cambria" panose="020405030504060302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95700" y="1534180"/>
            <a:ext cx="2552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References</a:t>
            </a:r>
            <a:endParaRPr lang="zh-CN" altLang="en-US" sz="28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Cambria" panose="02040503050406030204" pitchFamily="18" charset="0"/>
              </a:rPr>
              <a:t>Inject the code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2860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Use a string as input to the program which is then stored in a buffer.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  <a:sym typeface="Wingdings" panose="05000000000000000000" pitchFamily="2" charset="2"/>
              </a:rPr>
              <a:t>String contains bytes that are native CPU instructions for attacked platform.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  <a:sym typeface="Wingdings" panose="05000000000000000000" pitchFamily="2" charset="2"/>
              </a:rPr>
              <a:t>Buffer can be located on the stack, heap, or in static data area.</a:t>
            </a:r>
            <a:endParaRPr lang="en-US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84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Cambria" panose="02040503050406030204" pitchFamily="18" charset="0"/>
              </a:rPr>
              <a:t>Buffer overflows defenses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133600"/>
            <a:ext cx="8458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Writing correct code (good programming practices)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Debugging Tools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Non-executable buffers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Array bounds checking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Code pointer integrity checking (e.g., </a:t>
            </a:r>
            <a:r>
              <a:rPr lang="en-US" altLang="zh-CN" dirty="0" err="1" smtClean="0">
                <a:latin typeface="Cambria" panose="02040503050406030204" pitchFamily="18" charset="0"/>
              </a:rPr>
              <a:t>StackGuard</a:t>
            </a:r>
            <a:r>
              <a:rPr lang="en-US" altLang="zh-CN" dirty="0" smtClean="0">
                <a:latin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781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Cambria" panose="02040503050406030204" pitchFamily="18" charset="0"/>
              </a:rPr>
              <a:t>Problems with C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20574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Some C functions are problematic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Static size buffers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Do not have built-in bounds checking</a:t>
            </a: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While loops 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Read one character at a time from user input until end of line or end of file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No explicit checks for overflows</a:t>
            </a:r>
          </a:p>
        </p:txBody>
      </p:sp>
    </p:spTree>
    <p:extLst>
      <p:ext uri="{BB962C8B-B14F-4D97-AF65-F5344CB8AC3E}">
        <p14:creationId xmlns:p14="http://schemas.microsoft.com/office/powerpoint/2010/main" val="313575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38200" y="1066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Some problematic C functions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/>
          </p:nvPr>
        </p:nvGraphicFramePr>
        <p:xfrm>
          <a:off x="762000" y="2052002"/>
          <a:ext cx="7696200" cy="4120198"/>
        </p:xfrm>
        <a:graphic>
          <a:graphicData uri="http://schemas.openxmlformats.org/drawingml/2006/table">
            <a:tbl>
              <a:tblPr/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Severity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Solution: Use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gets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Most Risky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fgets(buf, size, stdin)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strcpy, strcat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Very Risky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strncpy, strncat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sprintf, vsprintf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Very Risky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snprintf, vsnprintf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 or precision specifiers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scanf family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Very Risky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precision specifiers or do own parsing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realpath, syslog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Very Risky (depending on implementation)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Maxpathlen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 and manual checks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getopt, getopt_long, getpass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Very Risky (depending on implementation)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Truncate string inputs to reasonable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95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81000" y="1066800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Good programming practices – I</a:t>
            </a:r>
            <a:br>
              <a:rPr lang="en-US" altLang="zh-CN" sz="3200" dirty="0" smtClean="0">
                <a:latin typeface="Cambria" panose="02040503050406030204" pitchFamily="18" charset="0"/>
              </a:rPr>
            </a:br>
            <a:r>
              <a:rPr lang="en-US" altLang="zh-CN" sz="3200" dirty="0" smtClean="0">
                <a:latin typeface="Cambria" panose="02040503050406030204" pitchFamily="18" charset="0"/>
              </a:rPr>
              <a:t>(useful to know for code inspections)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/>
          </p:nvPr>
        </p:nvGraphicFramePr>
        <p:xfrm>
          <a:off x="914400" y="2895600"/>
          <a:ext cx="7772400" cy="2141728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DO 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NOT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USE: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Instead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USE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5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void main(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	char buf [40];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	gets(buf);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void main(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	char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buf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 [40];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	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fgets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(buf,40,stdin);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79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/>
          </p:nvPr>
        </p:nvGraphicFramePr>
        <p:xfrm>
          <a:off x="838200" y="2438400"/>
          <a:ext cx="7772400" cy="4011168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	char buf[4];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	char src[8] = "rrrrr";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	strcpy(buf,src);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if (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src_size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 &gt;=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buf_size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	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cout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&lt;&lt; "error";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	return(1);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else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	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strcpy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buf,src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strncpy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buf,src,buf_size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 - 1);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buf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[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buf_size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 - 1] = '\0';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10"/>
          <p:cNvSpPr txBox="1">
            <a:spLocks noChangeArrowheads="1"/>
          </p:cNvSpPr>
          <p:nvPr/>
        </p:nvSpPr>
        <p:spPr bwMode="auto">
          <a:xfrm>
            <a:off x="838200" y="1066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Good programming practices – II </a:t>
            </a:r>
          </a:p>
        </p:txBody>
      </p:sp>
      <p:graphicFrame>
        <p:nvGraphicFramePr>
          <p:cNvPr id="5" name="Group 11"/>
          <p:cNvGraphicFramePr>
            <a:graphicFrameLocks noGrp="1"/>
          </p:cNvGraphicFramePr>
          <p:nvPr>
            <p:extLst/>
          </p:nvPr>
        </p:nvGraphicFramePr>
        <p:xfrm>
          <a:off x="838200" y="1905000"/>
          <a:ext cx="7772400" cy="5080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DO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NOT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USE: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Instead 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USE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17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900" smtClean="0">
                <a:latin typeface="Cambria" panose="02040503050406030204" pitchFamily="18" charset="0"/>
              </a:rPr>
              <a:t>Debugging tools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286000"/>
            <a:ext cx="8305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More advanced debugging tools 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Fault injection tools – inject deliberate buffer overflow faults at random to search for vulnerabilities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Static analysis tools – detect overflows</a:t>
            </a:r>
          </a:p>
          <a:p>
            <a:pPr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Can only minimize the number of overflow vulnerabilities but cannot provide total assurance</a:t>
            </a:r>
          </a:p>
        </p:txBody>
      </p:sp>
    </p:spTree>
    <p:extLst>
      <p:ext uri="{BB962C8B-B14F-4D97-AF65-F5344CB8AC3E}">
        <p14:creationId xmlns:p14="http://schemas.microsoft.com/office/powerpoint/2010/main" val="30838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smtClean="0">
                <a:latin typeface="Cambria" panose="02040503050406030204" pitchFamily="18" charset="0"/>
              </a:rPr>
              <a:t>Array bounds checking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133600"/>
            <a:ext cx="8382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Attempts to prevent overflow of code pointers</a:t>
            </a:r>
          </a:p>
          <a:p>
            <a:pPr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All reads and writes to arrays need to be checked to make sure they are within bounds (check most array references)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C compiler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Jones &amp; Kelly array bound checking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Purify memory access checking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Type-safe languages (e.g., Java)</a:t>
            </a:r>
          </a:p>
        </p:txBody>
      </p:sp>
    </p:spTree>
    <p:extLst>
      <p:ext uri="{BB962C8B-B14F-4D97-AF65-F5344CB8AC3E}">
        <p14:creationId xmlns:p14="http://schemas.microsoft.com/office/powerpoint/2010/main" val="34368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Security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smtClean="0">
                <a:latin typeface="Cambria" panose="02040503050406030204" pitchFamily="18" charset="0"/>
              </a:rPr>
              <a:t>Research Challenges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3820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Formal Security Architectures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 smtClean="0">
                <a:latin typeface="Cambria" panose="02040503050406030204" pitchFamily="18" charset="0"/>
              </a:rPr>
              <a:t>“The software maintenance community is challenged to investigate the creation of a suite of tools to model and simulate the behavior of security architectures as well as support the verification of properties that are relevant to security”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Security Attack Diagnosis and Mitigation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 smtClean="0">
                <a:latin typeface="Cambria" panose="02040503050406030204" pitchFamily="18" charset="0"/>
              </a:rPr>
              <a:t>“The software maintenance community is challenged to investigate techniques that will enable software to self-diagnose security attacks and self-mitigate the effects of these attacks at run-time”</a:t>
            </a:r>
          </a:p>
        </p:txBody>
      </p:sp>
    </p:spTree>
    <p:extLst>
      <p:ext uri="{BB962C8B-B14F-4D97-AF65-F5344CB8AC3E}">
        <p14:creationId xmlns:p14="http://schemas.microsoft.com/office/powerpoint/2010/main" val="34600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next 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Review</a:t>
            </a:r>
            <a:endParaRPr lang="zh-CN" altLang="zh-CN" sz="3200" dirty="0" smtClean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Input Domain Testing Techniques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Code-Based Testing Techniques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Fault-Based Testing Techniques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Model-Based Testing Techniques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7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Review</a:t>
            </a:r>
            <a:endParaRPr lang="zh-CN" altLang="zh-CN" sz="3200" dirty="0" smtClean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Unit Testing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Integration Testing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System Testing</a:t>
            </a:r>
          </a:p>
        </p:txBody>
      </p:sp>
    </p:spTree>
    <p:extLst>
      <p:ext uri="{BB962C8B-B14F-4D97-AF65-F5344CB8AC3E}">
        <p14:creationId xmlns:p14="http://schemas.microsoft.com/office/powerpoint/2010/main" val="248620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1899" y="2133600"/>
            <a:ext cx="7772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ctr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400" dirty="0" smtClean="0">
                <a:latin typeface="Cambria" panose="02040503050406030204" pitchFamily="18" charset="0"/>
              </a:rPr>
              <a:t>System Testing </a:t>
            </a:r>
          </a:p>
          <a:p>
            <a:r>
              <a:rPr lang="en-US" altLang="zh-CN" sz="3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Example: Website Testing</a:t>
            </a:r>
          </a:p>
        </p:txBody>
      </p:sp>
    </p:spTree>
    <p:extLst>
      <p:ext uri="{BB962C8B-B14F-4D97-AF65-F5344CB8AC3E}">
        <p14:creationId xmlns:p14="http://schemas.microsoft.com/office/powerpoint/2010/main" val="80183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How to test a website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209800"/>
            <a:ext cx="8458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Easiest way to start is by treating the web site as a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black box</a:t>
            </a:r>
            <a:r>
              <a:rPr lang="en-US" altLang="zh-CN" dirty="0" smtClean="0"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Look at a sample website such as </a:t>
            </a:r>
            <a:r>
              <a:rPr lang="en-US" altLang="zh-CN" dirty="0" smtClean="0">
                <a:latin typeface="Cambria" panose="02040503050406030204" pitchFamily="18" charset="0"/>
                <a:hlinkClick r:id="rId4"/>
              </a:rPr>
              <a:t>www.apple.com</a:t>
            </a:r>
            <a:r>
              <a:rPr lang="en-US" altLang="zh-CN" dirty="0" smtClean="0">
                <a:latin typeface="Cambria" panose="02040503050406030204" pitchFamily="18" charset="0"/>
              </a:rPr>
              <a:t> to get a sense of the scale of such an endeavor.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Treat each page as a state with hyperlinks as state transitions.</a:t>
            </a:r>
          </a:p>
        </p:txBody>
      </p:sp>
    </p:spTree>
    <p:extLst>
      <p:ext uri="{BB962C8B-B14F-4D97-AF65-F5344CB8AC3E}">
        <p14:creationId xmlns:p14="http://schemas.microsoft.com/office/powerpoint/2010/main" val="6859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16851</TotalTime>
  <Words>2979</Words>
  <Application>Microsoft Office PowerPoint</Application>
  <PresentationFormat>全屏显示(4:3)</PresentationFormat>
  <Paragraphs>584</Paragraphs>
  <Slides>59</Slides>
  <Notes>59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9" baseType="lpstr">
      <vt:lpstr>ＭＳ Ｐゴシック</vt:lpstr>
      <vt:lpstr>黑体</vt:lpstr>
      <vt:lpstr>华文新魏</vt:lpstr>
      <vt:lpstr>宋体</vt:lpstr>
      <vt:lpstr>Arial</vt:lpstr>
      <vt:lpstr>Cambria</vt:lpstr>
      <vt:lpstr>Garamond</vt:lpstr>
      <vt:lpstr>Times New Roman</vt:lpstr>
      <vt:lpstr>Wingdings</vt:lpstr>
      <vt:lpstr>1_自定义设计方案</vt:lpstr>
      <vt:lpstr>Software Quality Assurance and Testing Technology</vt:lpstr>
      <vt:lpstr>Rules</vt:lpstr>
      <vt:lpstr>Rules</vt:lpstr>
      <vt:lpstr>How</vt:lpstr>
      <vt:lpstr>How</vt:lpstr>
      <vt:lpstr>Review</vt:lpstr>
      <vt:lpstr>Review</vt:lpstr>
      <vt:lpstr>System Testing</vt:lpstr>
      <vt:lpstr>System Testing</vt:lpstr>
      <vt:lpstr>System Testing</vt:lpstr>
      <vt:lpstr>System Testing</vt:lpstr>
      <vt:lpstr>System Testing</vt:lpstr>
      <vt:lpstr>System Testing</vt:lpstr>
      <vt:lpstr>System Testing</vt:lpstr>
      <vt:lpstr>System Testing</vt:lpstr>
      <vt:lpstr>PowerPoint 演示文稿</vt:lpstr>
      <vt:lpstr>PowerPoint 演示文稿</vt:lpstr>
      <vt:lpstr>PowerPoint 演示文稿</vt:lpstr>
      <vt:lpstr>System Testing</vt:lpstr>
      <vt:lpstr>PowerPoint 演示文稿</vt:lpstr>
      <vt:lpstr>System Testing</vt:lpstr>
      <vt:lpstr>System Testing</vt:lpstr>
      <vt:lpstr>System Testing</vt:lpstr>
      <vt:lpstr>System Testing</vt:lpstr>
      <vt:lpstr>System Testing</vt:lpstr>
      <vt:lpstr>PowerPoint 演示文稿</vt:lpstr>
      <vt:lpstr>System Testing</vt:lpstr>
      <vt:lpstr>PowerPoint 演示文稿</vt:lpstr>
      <vt:lpstr>PowerPoint 演示文稿</vt:lpstr>
      <vt:lpstr>Security Testing</vt:lpstr>
      <vt:lpstr>Security Testing</vt:lpstr>
      <vt:lpstr>Security Testing</vt:lpstr>
      <vt:lpstr>Security Testing</vt:lpstr>
      <vt:lpstr>Security Testing</vt:lpstr>
      <vt:lpstr>Security Testing</vt:lpstr>
      <vt:lpstr>Security Testing</vt:lpstr>
      <vt:lpstr>Security Testing</vt:lpstr>
      <vt:lpstr>Security Testing</vt:lpstr>
      <vt:lpstr>Security Testing</vt:lpstr>
      <vt:lpstr>Security Testing</vt:lpstr>
      <vt:lpstr>Security Testing</vt:lpstr>
      <vt:lpstr>PowerPoint 演示文稿</vt:lpstr>
      <vt:lpstr>PowerPoint 演示文稿</vt:lpstr>
      <vt:lpstr>Security Testing</vt:lpstr>
      <vt:lpstr>Security Testing</vt:lpstr>
      <vt:lpstr>Security Testing</vt:lpstr>
      <vt:lpstr>Security Testing</vt:lpstr>
      <vt:lpstr>Security Testing</vt:lpstr>
      <vt:lpstr>Security Testing</vt:lpstr>
      <vt:lpstr>Security Testing</vt:lpstr>
      <vt:lpstr>Security Testing</vt:lpstr>
      <vt:lpstr>Security Testing</vt:lpstr>
      <vt:lpstr>Security Testing</vt:lpstr>
      <vt:lpstr>Security Testing</vt:lpstr>
      <vt:lpstr>Security Testing</vt:lpstr>
      <vt:lpstr>Security Testing</vt:lpstr>
      <vt:lpstr>Security Testing</vt:lpstr>
      <vt:lpstr>Security Testing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webuser</cp:lastModifiedBy>
  <cp:revision>2712</cp:revision>
  <cp:lastPrinted>1601-01-01T00:00:00Z</cp:lastPrinted>
  <dcterms:created xsi:type="dcterms:W3CDTF">1601-01-01T00:00:00Z</dcterms:created>
  <dcterms:modified xsi:type="dcterms:W3CDTF">2022-10-31T04:27:54Z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