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975" r:id="rId2"/>
    <p:sldId id="981" r:id="rId3"/>
    <p:sldId id="1092" r:id="rId4"/>
    <p:sldId id="1093" r:id="rId5"/>
    <p:sldId id="1218" r:id="rId6"/>
    <p:sldId id="1219" r:id="rId7"/>
    <p:sldId id="1220" r:id="rId8"/>
    <p:sldId id="1221" r:id="rId9"/>
    <p:sldId id="1222" r:id="rId10"/>
    <p:sldId id="1223" r:id="rId11"/>
    <p:sldId id="1224" r:id="rId12"/>
    <p:sldId id="1225" r:id="rId13"/>
    <p:sldId id="1226" r:id="rId14"/>
    <p:sldId id="1227" r:id="rId15"/>
    <p:sldId id="1228" r:id="rId16"/>
    <p:sldId id="1209" r:id="rId17"/>
    <p:sldId id="1210" r:id="rId18"/>
    <p:sldId id="1211" r:id="rId19"/>
    <p:sldId id="1212" r:id="rId20"/>
    <p:sldId id="1124" r:id="rId21"/>
    <p:sldId id="1109" r:id="rId22"/>
    <p:sldId id="1108" r:id="rId23"/>
    <p:sldId id="1170" r:id="rId24"/>
    <p:sldId id="1171" r:id="rId25"/>
    <p:sldId id="1217" r:id="rId26"/>
    <p:sldId id="1125" r:id="rId27"/>
    <p:sldId id="1213" r:id="rId28"/>
    <p:sldId id="1172" r:id="rId29"/>
    <p:sldId id="1173" r:id="rId30"/>
    <p:sldId id="1174" r:id="rId31"/>
    <p:sldId id="1214" r:id="rId32"/>
    <p:sldId id="1127" r:id="rId33"/>
    <p:sldId id="1128" r:id="rId34"/>
    <p:sldId id="1129" r:id="rId35"/>
    <p:sldId id="1130" r:id="rId36"/>
    <p:sldId id="1131" r:id="rId37"/>
    <p:sldId id="1132" r:id="rId38"/>
    <p:sldId id="1133" r:id="rId39"/>
    <p:sldId id="1134" r:id="rId40"/>
    <p:sldId id="1135" r:id="rId41"/>
    <p:sldId id="1136" r:id="rId42"/>
    <p:sldId id="1137" r:id="rId43"/>
    <p:sldId id="1215" r:id="rId44"/>
    <p:sldId id="1138" r:id="rId45"/>
    <p:sldId id="1139" r:id="rId46"/>
    <p:sldId id="1140" r:id="rId47"/>
    <p:sldId id="1141" r:id="rId48"/>
    <p:sldId id="1142" r:id="rId49"/>
    <p:sldId id="1143" r:id="rId50"/>
    <p:sldId id="1144" r:id="rId51"/>
    <p:sldId id="1145" r:id="rId52"/>
    <p:sldId id="1146" r:id="rId53"/>
    <p:sldId id="1147" r:id="rId54"/>
    <p:sldId id="1148" r:id="rId55"/>
    <p:sldId id="1149" r:id="rId56"/>
    <p:sldId id="1150" r:id="rId57"/>
    <p:sldId id="1151" r:id="rId58"/>
    <p:sldId id="1152" r:id="rId59"/>
    <p:sldId id="1216" r:id="rId60"/>
    <p:sldId id="1154" r:id="rId61"/>
    <p:sldId id="1155" r:id="rId62"/>
    <p:sldId id="1156" r:id="rId63"/>
    <p:sldId id="1157" r:id="rId64"/>
    <p:sldId id="1158" r:id="rId65"/>
    <p:sldId id="1159" r:id="rId66"/>
    <p:sldId id="1160" r:id="rId67"/>
    <p:sldId id="1161" r:id="rId68"/>
    <p:sldId id="876" r:id="rId69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984"/>
    <a:srgbClr val="132584"/>
    <a:srgbClr val="12357C"/>
    <a:srgbClr val="00FF00"/>
    <a:srgbClr val="FFFF00"/>
    <a:srgbClr val="DDDDDD"/>
    <a:srgbClr val="93052E"/>
    <a:srgbClr val="922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2" autoAdjust="0"/>
    <p:restoredTop sz="97168" autoAdjust="0"/>
  </p:normalViewPr>
  <p:slideViewPr>
    <p:cSldViewPr snapToObjects="1">
      <p:cViewPr varScale="1">
        <p:scale>
          <a:sx n="111" d="100"/>
          <a:sy n="111" d="100"/>
        </p:scale>
        <p:origin x="1524" y="144"/>
      </p:cViewPr>
      <p:guideLst>
        <p:guide orient="horz" pos="235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70"/>
    </p:cViewPr>
  </p:sorterViewPr>
  <p:notesViewPr>
    <p:cSldViewPr snapToObjects="1">
      <p:cViewPr varScale="1">
        <p:scale>
          <a:sx n="75" d="100"/>
          <a:sy n="75" d="100"/>
        </p:scale>
        <p:origin x="-912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7" Type="http://schemas.openxmlformats.org/officeDocument/2006/relationships/slide" Target="slides/slide62.xml"/><Relationship Id="rId2" Type="http://schemas.openxmlformats.org/officeDocument/2006/relationships/slide" Target="slides/slide37.xml"/><Relationship Id="rId1" Type="http://schemas.openxmlformats.org/officeDocument/2006/relationships/slide" Target="slides/slide35.xml"/><Relationship Id="rId6" Type="http://schemas.openxmlformats.org/officeDocument/2006/relationships/slide" Target="slides/slide61.xml"/><Relationship Id="rId5" Type="http://schemas.openxmlformats.org/officeDocument/2006/relationships/slide" Target="slides/slide46.xml"/><Relationship Id="rId4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F6-4217-96A1-62A6B66D4330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F6-4217-96A1-62A6B66D4330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F6-4217-96A1-62A6B66D4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F6-4217-96A1-62A6B66D4330}"/>
              </c:ext>
            </c:extLst>
          </c:dPt>
          <c:dLbls>
            <c:dLbl>
              <c:idx val="0"/>
              <c:layout>
                <c:manualLayout>
                  <c:x val="-0.14562958902289128"/>
                  <c:y val="0.113000528135202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F6-4217-96A1-62A6B66D4330}"/>
                </c:ext>
              </c:extLst>
            </c:dLbl>
            <c:dLbl>
              <c:idx val="1"/>
              <c:layout>
                <c:manualLayout>
                  <c:x val="0.13161616665005482"/>
                  <c:y val="-0.21272877856731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EF6-4217-96A1-62A6B66D4330}"/>
                </c:ext>
              </c:extLst>
            </c:dLbl>
            <c:dLbl>
              <c:idx val="2"/>
              <c:layout>
                <c:manualLayout>
                  <c:x val="0.11396923485830095"/>
                  <c:y val="0.1612932110620318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EF6-4217-96A1-62A6B66D43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Final Exam</c:v>
                </c:pt>
                <c:pt idx="1">
                  <c:v>Assignments</c:v>
                </c:pt>
                <c:pt idx="2">
                  <c:v>Project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F6-4217-96A1-62A6B66D43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5.2482414698162727E-2"/>
          <c:y val="0.92295194415131099"/>
          <c:w val="0.9"/>
          <c:h val="7.7047964278855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E1928-9D4C-49B6-AAF6-367633392B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27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02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2-03-21T02:34:36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8326 7883 4136 0,'-23'0'1745'0,"-6"2"-1025"0,-6 0 40 16,-9 1-56-16,-4-1 128 16,-7-2 201-16,0 0-313 0,-3 0-144 15,-2 0-112-15,-1-7-112 31,-2-3-16-31,-5-5-32 16,-2 0-128-16,-2-2-64 0,-9 2 16 16,-3-2 24-16,-6 2-56 15,1-2 136-15,0 2-32 0,5-4-200 31,2-1 0-31,1 0 0 16,7 2 16-16,3-4 32 16,6 0-48-16,0-2-8 0,4-2-8 0,-2-2 16 15,3-2 0-15,4-2 0 16,6 1 0-16,3 3 0 15,8 0 0 1,4 0 0-16,5 1-56 16,8-1-16-1,7-4 16-15,7-5-48 0,8-9 88 0,0-12-40 0,29-12-16 16,21-9 16-16,12-5-16 15,12 4 24 1,2 7-16-16,-3 14-88 31,-6 9 48-15,-2 10 88-16,-4 10-40 0,2 1 0 15,8 5 48-15,5 4-8 0,13 0 8 16,8 2 8-16,5 2 0 0,4 4 0 16,1 0-8-16,-2 1 0 15,-2 6 8-15,-1 1 0 16,-5 2 0-16,-3 2 0 0,1 0 0 15,-1 0 0 1,-4 0-8-16,2 0 8 0,-5 2-8 0,-4 4 8 31,-4-1 0-31,-5 2-8 16,-3-1 8-16,-3-2 0 15,-7 2 0-15,-3 1 0 0,-9 2 0 16,-2-1 0-16,-2 4-8 16,2 0 8-16,0 2-8 0,1 4-48 15,-1 2 56-15,5 2 0 16,-1 2 0-1,-1 1 8-15,-1-4-8 16,-4 3 0-16,2 1-40 0,-8-3 40 16,1-3 0-16,-1 4-8 15,1-5 8-15,4 1-8 16,-2-2 0-16,4 0 8 15,3-2 0-15,-1 1 8 16,4 0 0-16,-5 0 0 16,0 0 0-16,-5 5 0 0,-2-2-8 15,-1 5 8-15,-4-1-8 31,-2 1 0-31,-1-1 0 0,-1-2 0 16,-2-1-8-16,-7-1 0 16,-2 0 0-16,-1-4 0 0,-8 2 0 15,-1-2 0-15,-3 0-8 16,-3-1 16-16,-4 2 0 0,0 0 72 31,0 2 48-31,0 0 32 16,-11 4 0-16,-5 2-48 15,0 0 8-15,-4 1 40 0,-2 0 0 16,-4 1-32-16,-3 2-40 15,-8 2-32-15,-8 4 40 0,-6 2-40 32,-10 3-32-32,-8-3 73 15,-2 0-73 1,-5-2 40-16,-2 0-8 15,2-2-48-15,2-2 72 0,6-4-72 16,7-1 72-16,11-5 32 16,3-1-56-16,3 0 8 0,9-6 16 15,4 0-16 1,4-3-48-16,7-4 0 0,6-3 40 0,2-1-40 15,3-2 0-15,2 2 40 0,2-2-40 16,4 0 8-16,1 0-16 16,0 0-56-16,0 0 48 0,0 0 0 31,0 0-48-16,0 0-16-15,0 0-104 0,0 0-393 16,0 0-679-16,8 0-1840 0,6 0-3274 0</inkml:trace>
  <inkml:trace contextRef="#ctx0" brushRef="#br0" timeOffset="2068">8273 16134 2896 0,'0'0'1024'0,"0"0"-344"16,-160 21 89-16,74-15-129 15,-4-1-224-15,-9-1-56 16,-17-4 176-16,-24 0 128 0,-11 0-384 16,-10-9-96-1,9-4 0-15,16 3-32 16,28 5-24-16,21-1 24 0,21-5 169 15,4-3-73-15,-9-8-56 16,-6-4-48 0,-4-10-104-1,5-4-40-15,15-3 0 0,4-2 0 0,10-4 0 16,9-2 0-1,4 0-48-15,8-3 40 0,7 0-48 16,7 0 48-16,12-2-64 0,0 1 56 31,10 1-112-31,22 3 128 0,20-2-48 16,14 1 0-16,31-2 48 15,-2 6 0-15,7 4-8 0,6 1 0 16,-17 7 0 0,14-3-8-16,16-10-32 0,21-2 40 31,24-8-40-31,9-1 48 0,-6 8 8 15,-6 3-8-15,-8 11-8 16,5 4 8-16,-3 4-8 0,-10 4 0 16,-13 2-8-16,-28 4-65 15,-18 6 81-15,-22 4 0 31,2 4-56-31,8 4 40 0,9 2 16 16,14 0 0-16,-6 2 72 16,1 16 9-16,-10 6-33 0,2 2 40 0,-4 4-16 15,-4-2-72-15,1 2 0 16,-5-1 8-1,2-3-8 1,3 2 0-16,-2-3-8 0,-1 3 8 16,0 1 40-16,-3 3-40 15,-4-2 8-15,-2 2 72 0,-3-2 16 0,-2-2-88 16,-4-2 0-1,-5-1 72 1,-5-3-72 0,-6-3 0-16,-8 0-8 0,-8-6 0 0,-2 0 8 15,-7-3 40-15,-3-1 8 0,-3 0 24 16,1 1 80-16,-4 0-8 15,3 4 48-15,0 0 16 32,-3 6 16-32,-1-1-40 15,-1 8-8-15,-2-1-24 0,-3 2 72 16,-1-2-8-16,0 2-8 0,0 1 32 15,-11-3-88-15,-7 4-40 16,-1-1 8-16,-12 8 8 31,-3 1-8-31,-5 2-80 0,-7 6 8 16,-3 0 112-16,-6 1-64 15,-1 0 16-15,-9-2 8 0,-1-4-24 16,-2-3-96-16,-5-4 89 16,-4-4-17-16,-7-3 0 15,-2-3-80 1,1-4 0-1,1 0 64-15,1-4-16 0,4-2 32 0,3 2-80 16,-3 0 0-16,-1 0 8 16,-1 0 40-16,-3-3-32 0,3-4 0 15,7-3 32 1,1-4-48-16,12 0 0 15,3-2 8-15,6 0-16 0,8 0 8 16,4 0-8-16,3 0-48 16,3 2 48-16,0 3-104 15,0 1-40-15,2-1-65 0,3 1 41 31,1 0 112-31,9 1 48 0,1-3-40 16,8-2 8-16,2 0 32 16,5 0 0-1,3-2 8-15,0 0-40 0,0 0 40 0,0 0-8 16,0 0 16-16,0 0-8 31,0 0 0-31,0 0-48 0,0 0-80 31,0 0-800-31,5 0-1640 16,6 0-3426-16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cm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02" units="1/cm"/>
          <inkml:channelProperty channel="F" name="resolution" value="91.01945" units="1/cm"/>
          <inkml:channelProperty channel="T" name="resolution" value="1" units="1/dev"/>
        </inkml:channelProperties>
      </inkml:inkSource>
      <inkml:timestamp xml:id="ts0" timeString="2022-03-21T03:23:22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13134 9415 3408 0,'0'0'2633'15,"0"0"-1361"-15,0 0 0 16,0 0 233-16,0 0-401 16,0 0-408-16,0 0-256 0,0 0-144 15,0 0-16-15,0 0-40 16,0 0 32-16,0 0-32 0,0 0-16 15,0 0 33-15,0 0-9 16,0 0-48-16,0 0-64 16,0 0 16-16,0 0-80 0,0 0 8 15,0 0-64-15,0 0-8 31,0 0 0-31,0 0 64 0,0 0-64 16,0 0 0-16,0 0 0 16,0 0 40-16,0 0-32 0,0 0-8 15,0 0-8-15,0 0 0 0,0 2-8 16,0 4 8-1,3 5 8 1,3 0 80-16,6 3 48 0,-4 0 0 16,3 2-32-16,0 2-16 15,2 2-24-15,2 0-48 0,-1-1-8 16,-4 0 0-16,3-3 0 0,-2-2 8 31,-1-1-8-15,-2-4 8-16,-3-1-8 0,0-4 40 0,-2 0-40 15,-3-1 48-15,3-1-48 16,-3-2 0-16,0 2-8 15,0-2 8-15,2 0-8 0,-2 2 0 32,0-2 0-17,0 0 0-15,0 0 0 0,3 0 8 0,-3 0 0 16,0 0 0-16,0 0 0 15,0 0-8-15,0 0 0 0,0 0-8 16,0 0 8-16,0 0 0 31,0 0 64-31,0 0-56 0,0 0 0 16,0 0 56-16,2 0-56 15,-1 0 88-15,4-6 64 16,6-9 64-16,1-5-56 0,1-1-168 16,4-8 8-16,3-1 104 15,2-2-104 1,-1-2 112-16,4 0-72 15,-3 1-48 1,-2 6 0-16,1 1 72 16,-4 3-64-16,-2 5 40 15,-4 2-48-15,2 5 56 0,-8 0-48 0,1 5-8 16,-1 2 0-16,-1 1 0 15,-1 1-56 1,-3 2 56 0,0 0 8-16,0 0 0 0,0 0 56 15,0 0 64-15,0 0 48 16,0 0 0-16,0 0-56 0,0 0-120 15,0 0-120-15,0 0-880 0,0 9-1136 16,-7 3-3754-16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0A9D7-2049-40C3-89F4-FDE8A803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303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A4841EF-E585-44AF-AE85-F1852AF758AD}" type="slidenum">
              <a:rPr lang="en-US" altLang="zh-CN" sz="1200">
                <a:ea typeface="宋体" panose="02010600030101010101" pitchFamily="2" charset="-122"/>
              </a:rPr>
              <a:pPr algn="r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290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B2380-BC8C-47D6-92E2-D2D92121522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13BBBF"/>
                </a:solidFill>
              </a:rPr>
              <a:t>Recursion = </a:t>
            </a:r>
            <a:r>
              <a:rPr lang="zh-CN" altLang="en-US"/>
              <a:t>递归</a:t>
            </a:r>
          </a:p>
        </p:txBody>
      </p:sp>
    </p:spTree>
    <p:extLst>
      <p:ext uri="{BB962C8B-B14F-4D97-AF65-F5344CB8AC3E}">
        <p14:creationId xmlns:p14="http://schemas.microsoft.com/office/powerpoint/2010/main" val="154027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16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1259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17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5090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18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8913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19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66905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B9868-F633-4B6D-ADEC-7BF726806977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33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0776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5506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8922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890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3EB3C50-045A-41D5-97DB-8A50EB36F55F}" type="slidenum">
              <a:rPr lang="en-US" altLang="zh-CN" sz="1200">
                <a:ea typeface="宋体" panose="02010600030101010101" pitchFamily="2" charset="-122"/>
              </a:rPr>
              <a:pPr algn="r"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1536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70B7790-72F6-42D8-BEA4-C2C7E26DDB8E}" type="slidenum">
              <a:rPr lang="en-US" altLang="zh-CN" sz="1200">
                <a:ea typeface="宋体" panose="02010600030101010101" pitchFamily="2" charset="-122"/>
              </a:rPr>
              <a:pPr algn="r"/>
              <a:t>25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2951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FDE30-C5C1-4CCB-970B-AF8F0F14835F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67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FDE30-C5C1-4CCB-970B-AF8F0F14835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953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FDE30-C5C1-4CCB-970B-AF8F0F14835F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63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C43F5-E01B-472C-9516-A4B7E0F73540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43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D31ED-94B9-4293-8863-2A02D608F7BA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32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6ABCF-D250-4ABB-8013-C6B452DAE9A7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76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EAB64-4074-457B-8391-A2E485683CF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331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73F20-8525-40C7-A6E0-9464A4D1B9C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59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9740-D536-4D70-B14E-0603D487EC3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86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3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76493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1FDBB-8E3E-44C0-AD50-BC5B333DAA37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51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25453-E1DD-4FBD-BF25-AB6390F22BCB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0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01FF0-09A1-4AEB-87A4-8D9471A38C88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748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C07A0-3F0A-4632-A4E3-16F537ACEC6E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81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00F4-446B-4DDD-A0BC-39B4398184FC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5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FDE30-C5C1-4CCB-970B-AF8F0F14835F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87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43512-D66B-4A6D-81D2-176C2D5AB06A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9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0DCE1-DA3D-40FE-A9B6-6619A0CFDD79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00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BA972-934F-4206-88D8-F7EE7884163E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70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60B-1A54-46D0-B70F-87E6AE53F84E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35F5927A-54F0-4D8D-A258-6A84A3EF3DAE}" type="slidenum">
              <a:rPr lang="en-US" altLang="zh-CN" sz="1200">
                <a:ea typeface="宋体" panose="02010600030101010101" pitchFamily="2" charset="-122"/>
              </a:rPr>
              <a:pPr algn="r"/>
              <a:t>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416494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D5A8F-F787-40E3-B0FD-6B9B852C421B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84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B3D-90EF-45D9-ACDF-46C2D1C036C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20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E31F9-4ED6-49E0-88BC-4A8343486392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2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027DF-02BE-4A99-8F1C-5673412ACB0C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33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A9ADB-1471-4C69-94C2-FCB354645262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003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73AB8-5665-42E6-B42A-B1443A0BDE7E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230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7FF55-2C17-4D82-B18B-2AEB4C3842A4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79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2DA20-049A-478B-9B9C-19E4191943AB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78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7349C-F9B5-4632-B5D3-26E1FA3EB854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03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66658-1B76-4FBF-B5C5-187AFBCFAEAD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581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464E3-ED38-4271-9BFF-8935F02243D5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837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FDE30-C5C1-4CCB-970B-AF8F0F14835F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33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DAD9F-7119-4E1D-B0FD-3AC410750070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0572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7CE36-5494-4D59-A928-089FB350970B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014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955D-0285-4222-9AE7-979F3B06B91E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661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42C06-208E-406F-99F4-C9209C3FCE27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792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89C2E-1DB7-4491-9600-4274EF19529F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4526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63E0A-C8C8-4BA8-B3B3-FBC62BFBFAAA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060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234CC-18E7-4C43-BE99-8E9C0660254A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105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74E6A-3D0A-4AC5-8969-93D16A4C27C2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9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002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0A9D7-2049-40C3-89F4-FDE8A803A61B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1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7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255963"/>
            <a:ext cx="7677150" cy="30829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4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7" descr="北方交通大学—世纪钟（校钟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79388"/>
            <a:ext cx="84296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" descr="北方交通大学—思源楼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4150"/>
            <a:ext cx="9525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9" descr="0952583433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79388"/>
            <a:ext cx="8382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19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84150"/>
            <a:ext cx="7620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2" descr="20055131012136649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84150"/>
            <a:ext cx="88106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45720" anchor="ctr"/>
          <a:lstStyle>
            <a:lvl1pPr>
              <a:defRPr sz="4400"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1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9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81825" y="152400"/>
            <a:ext cx="2162175" cy="6181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0538" y="152400"/>
            <a:ext cx="6338887" cy="6181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4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C97B3C-6A4B-48BD-AB17-303E0536F8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50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0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097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0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1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5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26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884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9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badgeb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131888"/>
            <a:ext cx="709295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9906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rgbClr val="16388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DDDDD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52400"/>
            <a:ext cx="6705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0538" y="1268413"/>
            <a:ext cx="8229600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pic>
        <p:nvPicPr>
          <p:cNvPr id="2050" name="Picture 2" descr="https://timgsa.baidu.com/timg?image&amp;quality=80&amp;size=b9999_10000&amp;sec=1583378920329&amp;di=e25020f7c280b3bc5a1a0bc6e7f7af6c&amp;imgtype=0&amp;src=http%3A%2F%2Fimg.sanhao.com%2Fcommunity_news%2F12877%2F20170314150347967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56935"/>
            <a:ext cx="2277422" cy="9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13398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sz="2800" kern="12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che@bjt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customXml" Target="../ink/ink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752600"/>
            <a:ext cx="8839200" cy="1927225"/>
          </a:xfrm>
        </p:spPr>
        <p:txBody>
          <a:bodyPr/>
          <a:lstStyle/>
          <a:p>
            <a:pPr algn="ctr"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Software Quality Assurance and Testing Technology</a:t>
            </a:r>
            <a:endParaRPr lang="zh-CN" altLang="zh-CN" sz="4000" dirty="0" smtClean="0">
              <a:latin typeface="Cambria" panose="020405030504060302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419600"/>
            <a:ext cx="6172200" cy="1524000"/>
          </a:xfrm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1800" b="1" baseline="30000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st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Semester,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Fall 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2022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Xiaoping CHE (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  <a:hlinkClick r:id="rId3"/>
              </a:rPr>
              <a:t>xpche@bjtu.edu.cn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Associate Professor </a:t>
            </a:r>
            <a:endParaRPr lang="en-US" altLang="zh-CN" sz="1800" b="1" dirty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School of Software Engineering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Beijing </a:t>
            </a:r>
            <a:r>
              <a:rPr lang="en-US" altLang="zh-CN" sz="1800" b="1" dirty="0" err="1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Jiaotong</a:t>
            </a:r>
            <a:r>
              <a:rPr lang="en-US" altLang="zh-CN" sz="1800" b="1" dirty="0" smtClean="0">
                <a:solidFill>
                  <a:srgbClr val="133984"/>
                </a:solidFill>
                <a:latin typeface="Cambria" panose="02040503050406030204" pitchFamily="18" charset="0"/>
                <a:ea typeface="华文新魏" panose="02010800040101010101" pitchFamily="2" charset="-122"/>
              </a:rPr>
              <a:t> University</a:t>
            </a:r>
            <a:endParaRPr lang="zh-CN" altLang="zh-CN" sz="2800" b="1" dirty="0" smtClean="0">
              <a:solidFill>
                <a:srgbClr val="133984"/>
              </a:solidFill>
              <a:latin typeface="Cambria" panose="020405030504060302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89313" y="152400"/>
            <a:ext cx="5221287" cy="746125"/>
          </a:xfrm>
        </p:spPr>
        <p:txBody>
          <a:bodyPr/>
          <a:lstStyle/>
          <a:p>
            <a:pPr>
              <a:tabLst>
                <a:tab pos="7540625" algn="r"/>
              </a:tabLst>
            </a:pPr>
            <a:r>
              <a:rPr lang="en-US" altLang="zh-CN" sz="3600" b="1" dirty="0">
                <a:latin typeface="Cambria" panose="02040503050406030204" pitchFamily="18" charset="0"/>
              </a:rPr>
              <a:t>Unit test cases</a:t>
            </a:r>
          </a:p>
        </p:txBody>
      </p:sp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381000" y="1447800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Interface: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information properly flows in and out of the component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local data structures: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data stored temporarily maintains its integrity during execution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the component operates properly at boundaries established to limit or restrict processing</a:t>
            </a:r>
          </a:p>
          <a:p>
            <a:endParaRPr lang="en-US" altLang="zh-CN" sz="2000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independent paths: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all paths in a component have been executed at least once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error-handling paths</a:t>
            </a:r>
            <a:r>
              <a:rPr lang="en-US" altLang="zh-CN" sz="24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ensures that errors are correctly handled</a:t>
            </a:r>
          </a:p>
        </p:txBody>
      </p:sp>
    </p:spTree>
    <p:extLst>
      <p:ext uri="{BB962C8B-B14F-4D97-AF65-F5344CB8AC3E}">
        <p14:creationId xmlns:p14="http://schemas.microsoft.com/office/powerpoint/2010/main" val="2019725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2025" y="162719"/>
            <a:ext cx="4784725" cy="6858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Two Approaches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4679950" y="4581525"/>
            <a:ext cx="3384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special-purpose program to simulate the activity of the missing component</a:t>
            </a:r>
            <a:endParaRPr lang="zh-CN" altLang="en-US" sz="140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352278" name="Group 22"/>
          <p:cNvGrpSpPr>
            <a:grpSpLocks/>
          </p:cNvGrpSpPr>
          <p:nvPr/>
        </p:nvGrpSpPr>
        <p:grpSpPr bwMode="auto">
          <a:xfrm>
            <a:off x="1368425" y="1600200"/>
            <a:ext cx="6175375" cy="3030538"/>
            <a:chOff x="862" y="1008"/>
            <a:chExt cx="3890" cy="1909"/>
          </a:xfrm>
        </p:grpSpPr>
        <p:sp>
          <p:nvSpPr>
            <p:cNvPr id="352261" name="Rectangle 5"/>
            <p:cNvSpPr>
              <a:spLocks noChangeArrowheads="1"/>
            </p:cNvSpPr>
            <p:nvPr/>
          </p:nvSpPr>
          <p:spPr bwMode="auto">
            <a:xfrm>
              <a:off x="975" y="1440"/>
              <a:ext cx="1111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 Driver</a:t>
              </a:r>
              <a:endPara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262" name="Rectangle 6"/>
            <p:cNvSpPr>
              <a:spLocks noChangeArrowheads="1"/>
            </p:cNvSpPr>
            <p:nvPr/>
          </p:nvSpPr>
          <p:spPr bwMode="auto">
            <a:xfrm>
              <a:off x="862" y="2341"/>
              <a:ext cx="134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Tested Module</a:t>
              </a:r>
            </a:p>
          </p:txBody>
        </p:sp>
        <p:sp>
          <p:nvSpPr>
            <p:cNvPr id="352263" name="Rectangle 7"/>
            <p:cNvSpPr>
              <a:spLocks noChangeArrowheads="1"/>
            </p:cNvSpPr>
            <p:nvPr/>
          </p:nvSpPr>
          <p:spPr bwMode="auto">
            <a:xfrm>
              <a:off x="3216" y="1440"/>
              <a:ext cx="1344" cy="5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Tested Module</a:t>
              </a:r>
            </a:p>
          </p:txBody>
        </p:sp>
        <p:sp>
          <p:nvSpPr>
            <p:cNvPr id="352264" name="Rectangle 8"/>
            <p:cNvSpPr>
              <a:spLocks noChangeArrowheads="1"/>
            </p:cNvSpPr>
            <p:nvPr/>
          </p:nvSpPr>
          <p:spPr bwMode="auto">
            <a:xfrm>
              <a:off x="3402" y="2409"/>
              <a:ext cx="96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Test Stub</a:t>
              </a:r>
              <a:endParaRPr lang="zh-CN" alt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266" name="Line 10"/>
            <p:cNvSpPr>
              <a:spLocks noChangeShapeType="1"/>
            </p:cNvSpPr>
            <p:nvPr/>
          </p:nvSpPr>
          <p:spPr bwMode="auto">
            <a:xfrm>
              <a:off x="3840" y="10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68" name="Text Box 12"/>
            <p:cNvSpPr txBox="1">
              <a:spLocks noChangeArrowheads="1"/>
            </p:cNvSpPr>
            <p:nvPr/>
          </p:nvSpPr>
          <p:spPr bwMode="auto">
            <a:xfrm>
              <a:off x="3840" y="10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Running</a:t>
              </a:r>
            </a:p>
          </p:txBody>
        </p:sp>
        <p:sp>
          <p:nvSpPr>
            <p:cNvPr id="352270" name="Line 14"/>
            <p:cNvSpPr>
              <a:spLocks noChangeShapeType="1"/>
            </p:cNvSpPr>
            <p:nvPr/>
          </p:nvSpPr>
          <p:spPr bwMode="auto">
            <a:xfrm>
              <a:off x="3648" y="2016"/>
              <a:ext cx="0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1" name="Line 15"/>
            <p:cNvSpPr>
              <a:spLocks noChangeShapeType="1"/>
            </p:cNvSpPr>
            <p:nvPr/>
          </p:nvSpPr>
          <p:spPr bwMode="auto">
            <a:xfrm flipV="1">
              <a:off x="4128" y="2016"/>
              <a:ext cx="0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2" name="Line 16"/>
            <p:cNvSpPr>
              <a:spLocks noChangeShapeType="1"/>
            </p:cNvSpPr>
            <p:nvPr/>
          </p:nvSpPr>
          <p:spPr bwMode="auto">
            <a:xfrm>
              <a:off x="1536" y="10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3" name="Text Box 17"/>
            <p:cNvSpPr txBox="1">
              <a:spLocks noChangeArrowheads="1"/>
            </p:cNvSpPr>
            <p:nvPr/>
          </p:nvSpPr>
          <p:spPr bwMode="auto">
            <a:xfrm>
              <a:off x="1536" y="10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Running</a:t>
              </a:r>
            </a:p>
          </p:txBody>
        </p:sp>
        <p:sp>
          <p:nvSpPr>
            <p:cNvPr id="352274" name="Line 18"/>
            <p:cNvSpPr>
              <a:spLocks noChangeShapeType="1"/>
            </p:cNvSpPr>
            <p:nvPr/>
          </p:nvSpPr>
          <p:spPr bwMode="auto">
            <a:xfrm>
              <a:off x="1536" y="1872"/>
              <a:ext cx="0" cy="4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52275" name="Text Box 19"/>
            <p:cNvSpPr txBox="1">
              <a:spLocks noChangeArrowheads="1"/>
            </p:cNvSpPr>
            <p:nvPr/>
          </p:nvSpPr>
          <p:spPr bwMode="auto">
            <a:xfrm>
              <a:off x="1536" y="2064"/>
              <a:ext cx="6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Cambria" panose="02040503050406030204" pitchFamily="18" charset="0"/>
                  <a:ea typeface="宋体" panose="02010600030101010101" pitchFamily="2" charset="-122"/>
                </a:rPr>
                <a:t>call</a:t>
              </a:r>
            </a:p>
          </p:txBody>
        </p:sp>
        <p:sp>
          <p:nvSpPr>
            <p:cNvPr id="352276" name="Text Box 20"/>
            <p:cNvSpPr txBox="1">
              <a:spLocks noChangeArrowheads="1"/>
            </p:cNvSpPr>
            <p:nvPr/>
          </p:nvSpPr>
          <p:spPr bwMode="auto">
            <a:xfrm>
              <a:off x="2109" y="1570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=main()</a:t>
              </a:r>
            </a:p>
          </p:txBody>
        </p:sp>
      </p:grpSp>
      <p:sp>
        <p:nvSpPr>
          <p:cNvPr id="352277" name="Text Box 21"/>
          <p:cNvSpPr txBox="1">
            <a:spLocks noChangeArrowheads="1"/>
          </p:cNvSpPr>
          <p:nvPr/>
        </p:nvSpPr>
        <p:spPr bwMode="auto">
          <a:xfrm>
            <a:off x="1727200" y="5388114"/>
            <a:ext cx="5965223" cy="707886"/>
          </a:xfrm>
          <a:prstGeom prst="rect">
            <a:avLst/>
          </a:prstGeom>
          <a:noFill/>
          <a:ln w="38100" cmpd="dbl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Driver</a:t>
            </a:r>
            <a:r>
              <a:rPr lang="en-US" altLang="zh-CN" sz="200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component that calls component to be tested</a:t>
            </a:r>
          </a:p>
          <a:p>
            <a:r>
              <a:rPr lang="en-US" altLang="zh-CN" sz="2000" b="1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Stub</a:t>
            </a:r>
            <a:r>
              <a:rPr lang="en-US" altLang="zh-CN" sz="2000">
                <a:solidFill>
                  <a:srgbClr val="B3001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component called by component to be tested</a:t>
            </a:r>
          </a:p>
        </p:txBody>
      </p:sp>
    </p:spTree>
    <p:extLst>
      <p:ext uri="{BB962C8B-B14F-4D97-AF65-F5344CB8AC3E}">
        <p14:creationId xmlns:p14="http://schemas.microsoft.com/office/powerpoint/2010/main" val="1172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title"/>
          </p:nvPr>
        </p:nvSpPr>
        <p:spPr>
          <a:xfrm>
            <a:off x="3100388" y="125412"/>
            <a:ext cx="5867400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b="1" dirty="0">
                <a:latin typeface="Cambria" panose="02040503050406030204" pitchFamily="18" charset="0"/>
              </a:rPr>
              <a:t>Unit test procedure</a:t>
            </a:r>
          </a:p>
        </p:txBody>
      </p:sp>
      <p:sp>
        <p:nvSpPr>
          <p:cNvPr id="341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5697538"/>
            <a:ext cx="8785225" cy="4683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ctr">
              <a:buClr>
                <a:srgbClr val="FF00FF"/>
              </a:buClr>
              <a:buSzPct val="120000"/>
              <a:buFont typeface="Zapf Dingbats" charset="2"/>
              <a:buChar char="è"/>
            </a:pPr>
            <a:r>
              <a:rPr lang="zh-CN" altLang="en-US" sz="2400" b="1" i="1" dirty="0">
                <a:latin typeface="Cambria" panose="02040503050406030204" pitchFamily="18" charset="0"/>
              </a:rPr>
              <a:t>  </a:t>
            </a:r>
            <a:r>
              <a:rPr lang="en-US" altLang="zh-CN" sz="2400" b="1" i="1" dirty="0">
                <a:latin typeface="Cambria" panose="02040503050406030204" pitchFamily="18" charset="0"/>
              </a:rPr>
              <a:t>driver</a:t>
            </a:r>
            <a:r>
              <a:rPr lang="en-US" altLang="zh-CN" sz="2400" i="1" dirty="0">
                <a:latin typeface="Cambria" panose="02040503050406030204" pitchFamily="18" charset="0"/>
              </a:rPr>
              <a:t> and/or </a:t>
            </a:r>
            <a:r>
              <a:rPr lang="en-US" altLang="zh-CN" sz="2400" b="1" i="1" dirty="0">
                <a:latin typeface="Cambria" panose="02040503050406030204" pitchFamily="18" charset="0"/>
              </a:rPr>
              <a:t>stubs </a:t>
            </a:r>
            <a:r>
              <a:rPr lang="en-US" altLang="zh-CN" sz="2400" i="1" dirty="0">
                <a:latin typeface="Cambria" panose="02040503050406030204" pitchFamily="18" charset="0"/>
              </a:rPr>
              <a:t>must be developed for each unit test</a:t>
            </a:r>
          </a:p>
        </p:txBody>
      </p:sp>
      <p:grpSp>
        <p:nvGrpSpPr>
          <p:cNvPr id="341020" name="Group 28"/>
          <p:cNvGrpSpPr>
            <a:grpSpLocks/>
          </p:cNvGrpSpPr>
          <p:nvPr/>
        </p:nvGrpSpPr>
        <p:grpSpPr bwMode="auto">
          <a:xfrm>
            <a:off x="827088" y="1844675"/>
            <a:ext cx="7356475" cy="3683000"/>
            <a:chOff x="240" y="1003"/>
            <a:chExt cx="4634" cy="2320"/>
          </a:xfrm>
        </p:grpSpPr>
        <p:sp>
          <p:nvSpPr>
            <p:cNvPr id="340994" name="Freeform 2"/>
            <p:cNvSpPr>
              <a:spLocks/>
            </p:cNvSpPr>
            <p:nvPr/>
          </p:nvSpPr>
          <p:spPr bwMode="auto">
            <a:xfrm>
              <a:off x="1581" y="1003"/>
              <a:ext cx="2320" cy="1497"/>
            </a:xfrm>
            <a:custGeom>
              <a:avLst/>
              <a:gdLst>
                <a:gd name="T0" fmla="*/ 1760 w 1761"/>
                <a:gd name="T1" fmla="*/ 1553 h 1554"/>
                <a:gd name="T2" fmla="*/ 1760 w 1761"/>
                <a:gd name="T3" fmla="*/ 0 h 1554"/>
                <a:gd name="T4" fmla="*/ 0 w 1761"/>
                <a:gd name="T5" fmla="*/ 0 h 1554"/>
                <a:gd name="T6" fmla="*/ 0 w 1761"/>
                <a:gd name="T7" fmla="*/ 471 h 1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1" h="1554">
                  <a:moveTo>
                    <a:pt x="1760" y="1553"/>
                  </a:moveTo>
                  <a:lnTo>
                    <a:pt x="1760" y="0"/>
                  </a:lnTo>
                  <a:lnTo>
                    <a:pt x="0" y="0"/>
                  </a:lnTo>
                  <a:lnTo>
                    <a:pt x="0" y="471"/>
                  </a:ln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340995" name="Group 3"/>
            <p:cNvGrpSpPr>
              <a:grpSpLocks/>
            </p:cNvGrpSpPr>
            <p:nvPr/>
          </p:nvGrpSpPr>
          <p:grpSpPr bwMode="auto">
            <a:xfrm>
              <a:off x="3152" y="2523"/>
              <a:ext cx="1508" cy="557"/>
              <a:chOff x="2772" y="2381"/>
              <a:chExt cx="1508" cy="557"/>
            </a:xfrm>
          </p:grpSpPr>
          <p:sp>
            <p:nvSpPr>
              <p:cNvPr id="340996" name="Rectangle 4"/>
              <p:cNvSpPr>
                <a:spLocks noChangeArrowheads="1"/>
              </p:cNvSpPr>
              <p:nvPr/>
            </p:nvSpPr>
            <p:spPr bwMode="auto">
              <a:xfrm>
                <a:off x="2772" y="2381"/>
                <a:ext cx="1140" cy="208"/>
              </a:xfrm>
              <a:prstGeom prst="rect">
                <a:avLst/>
              </a:prstGeom>
              <a:solidFill>
                <a:srgbClr val="DC008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7" name="Rectangle 5"/>
              <p:cNvSpPr>
                <a:spLocks noChangeArrowheads="1"/>
              </p:cNvSpPr>
              <p:nvPr/>
            </p:nvSpPr>
            <p:spPr bwMode="auto">
              <a:xfrm>
                <a:off x="2865" y="2472"/>
                <a:ext cx="1140" cy="20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8" name="Rectangle 6"/>
              <p:cNvSpPr>
                <a:spLocks noChangeArrowheads="1"/>
              </p:cNvSpPr>
              <p:nvPr/>
            </p:nvSpPr>
            <p:spPr bwMode="auto">
              <a:xfrm>
                <a:off x="2959" y="2557"/>
                <a:ext cx="1140" cy="20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0999" name="Rectangle 7"/>
              <p:cNvSpPr>
                <a:spLocks noChangeArrowheads="1"/>
              </p:cNvSpPr>
              <p:nvPr/>
            </p:nvSpPr>
            <p:spPr bwMode="auto">
              <a:xfrm>
                <a:off x="3050" y="2640"/>
                <a:ext cx="1140" cy="20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341000" name="Rectangle 8"/>
              <p:cNvSpPr>
                <a:spLocks noChangeArrowheads="1"/>
              </p:cNvSpPr>
              <p:nvPr/>
            </p:nvSpPr>
            <p:spPr bwMode="auto">
              <a:xfrm>
                <a:off x="3140" y="2730"/>
                <a:ext cx="1140" cy="208"/>
              </a:xfrm>
              <a:prstGeom prst="rect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0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Test cases</a:t>
                </a:r>
              </a:p>
            </p:txBody>
          </p:sp>
        </p:grpSp>
        <p:sp>
          <p:nvSpPr>
            <p:cNvPr id="341003" name="Rectangle 11"/>
            <p:cNvSpPr>
              <a:spLocks noChangeArrowheads="1"/>
            </p:cNvSpPr>
            <p:nvPr/>
          </p:nvSpPr>
          <p:spPr bwMode="auto">
            <a:xfrm>
              <a:off x="3198" y="1207"/>
              <a:ext cx="1676" cy="1026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interface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local data structures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boundary conditions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independent paths</a:t>
              </a:r>
            </a:p>
            <a:p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error-handling paths</a:t>
              </a:r>
            </a:p>
          </p:txBody>
        </p:sp>
        <p:sp>
          <p:nvSpPr>
            <p:cNvPr id="341004" name="Rectangle 12"/>
            <p:cNvSpPr>
              <a:spLocks noChangeArrowheads="1"/>
            </p:cNvSpPr>
            <p:nvPr/>
          </p:nvSpPr>
          <p:spPr bwMode="auto">
            <a:xfrm>
              <a:off x="1236" y="1288"/>
              <a:ext cx="689" cy="33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2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Driver</a:t>
              </a:r>
            </a:p>
          </p:txBody>
        </p:sp>
        <p:grpSp>
          <p:nvGrpSpPr>
            <p:cNvPr id="341005" name="Group 13"/>
            <p:cNvGrpSpPr>
              <a:grpSpLocks/>
            </p:cNvGrpSpPr>
            <p:nvPr/>
          </p:nvGrpSpPr>
          <p:grpSpPr bwMode="auto">
            <a:xfrm>
              <a:off x="286" y="3058"/>
              <a:ext cx="1472" cy="265"/>
              <a:chOff x="286" y="3058"/>
              <a:chExt cx="1472" cy="265"/>
            </a:xfrm>
          </p:grpSpPr>
          <p:sp>
            <p:nvSpPr>
              <p:cNvPr id="341006" name="Rectangle 14"/>
              <p:cNvSpPr>
                <a:spLocks noChangeArrowheads="1"/>
              </p:cNvSpPr>
              <p:nvPr/>
            </p:nvSpPr>
            <p:spPr bwMode="auto">
              <a:xfrm>
                <a:off x="286" y="3058"/>
                <a:ext cx="491" cy="26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Stub</a:t>
                </a:r>
              </a:p>
            </p:txBody>
          </p:sp>
          <p:sp>
            <p:nvSpPr>
              <p:cNvPr id="341007" name="Rectangle 15"/>
              <p:cNvSpPr>
                <a:spLocks noChangeArrowheads="1"/>
              </p:cNvSpPr>
              <p:nvPr/>
            </p:nvSpPr>
            <p:spPr bwMode="auto">
              <a:xfrm>
                <a:off x="1267" y="3058"/>
                <a:ext cx="491" cy="26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2400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Stub</a:t>
                </a:r>
              </a:p>
            </p:txBody>
          </p:sp>
        </p:grpSp>
        <p:sp>
          <p:nvSpPr>
            <p:cNvPr id="341008" name="Line 16"/>
            <p:cNvSpPr>
              <a:spLocks noChangeShapeType="1"/>
            </p:cNvSpPr>
            <p:nvPr/>
          </p:nvSpPr>
          <p:spPr bwMode="auto">
            <a:xfrm>
              <a:off x="1764" y="1628"/>
              <a:ext cx="453" cy="12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341009" name="Rectangle 17"/>
            <p:cNvSpPr>
              <a:spLocks noChangeArrowheads="1"/>
            </p:cNvSpPr>
            <p:nvPr/>
          </p:nvSpPr>
          <p:spPr bwMode="auto">
            <a:xfrm>
              <a:off x="1919" y="2825"/>
              <a:ext cx="7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sz="2400"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Results</a:t>
              </a:r>
            </a:p>
          </p:txBody>
        </p:sp>
        <p:cxnSp>
          <p:nvCxnSpPr>
            <p:cNvPr id="341010" name="AutoShape 18"/>
            <p:cNvCxnSpPr>
              <a:cxnSpLocks noChangeShapeType="1"/>
              <a:stCxn id="341004" idx="2"/>
              <a:endCxn id="341015" idx="0"/>
            </p:cNvCxnSpPr>
            <p:nvPr/>
          </p:nvCxnSpPr>
          <p:spPr bwMode="auto">
            <a:xfrm flipH="1">
              <a:off x="973" y="1619"/>
              <a:ext cx="608" cy="3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011" name="AutoShape 19"/>
            <p:cNvCxnSpPr>
              <a:cxnSpLocks noChangeShapeType="1"/>
              <a:stCxn id="341015" idx="2"/>
              <a:endCxn id="341006" idx="0"/>
            </p:cNvCxnSpPr>
            <p:nvPr/>
          </p:nvCxnSpPr>
          <p:spPr bwMode="auto">
            <a:xfrm flipH="1">
              <a:off x="532" y="2633"/>
              <a:ext cx="441" cy="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1012" name="AutoShape 20"/>
            <p:cNvCxnSpPr>
              <a:cxnSpLocks noChangeShapeType="1"/>
              <a:stCxn id="341015" idx="2"/>
              <a:endCxn id="341007" idx="0"/>
            </p:cNvCxnSpPr>
            <p:nvPr/>
          </p:nvCxnSpPr>
          <p:spPr bwMode="auto">
            <a:xfrm>
              <a:off x="973" y="2633"/>
              <a:ext cx="540" cy="4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1014" name="Group 22"/>
            <p:cNvGrpSpPr>
              <a:grpSpLocks/>
            </p:cNvGrpSpPr>
            <p:nvPr/>
          </p:nvGrpSpPr>
          <p:grpSpPr bwMode="auto">
            <a:xfrm>
              <a:off x="240" y="1968"/>
              <a:ext cx="1152" cy="665"/>
              <a:chOff x="576" y="1584"/>
              <a:chExt cx="1024" cy="591"/>
            </a:xfrm>
          </p:grpSpPr>
          <p:sp>
            <p:nvSpPr>
              <p:cNvPr id="341015" name="Rectangle 23"/>
              <p:cNvSpPr>
                <a:spLocks noChangeArrowheads="1"/>
              </p:cNvSpPr>
              <p:nvPr/>
            </p:nvSpPr>
            <p:spPr bwMode="auto">
              <a:xfrm>
                <a:off x="854" y="1584"/>
                <a:ext cx="746" cy="591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3399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lnSpc>
                    <a:spcPct val="80000"/>
                  </a:lnSpc>
                </a:pPr>
                <a:r>
                  <a:rPr lang="en-US" altLang="zh-CN" sz="1600" b="1">
                    <a:solidFill>
                      <a:schemeClr val="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Component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en-US" altLang="zh-CN" sz="1600" b="1">
                    <a:solidFill>
                      <a:schemeClr val="hlink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to be tested</a:t>
                </a:r>
                <a:endParaRPr lang="en-US" altLang="zh-CN" sz="1600">
                  <a:effectLst/>
                  <a:latin typeface="Cambria" panose="020405030504060302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41016" name="Group 24"/>
              <p:cNvGrpSpPr>
                <a:grpSpLocks/>
              </p:cNvGrpSpPr>
              <p:nvPr/>
            </p:nvGrpSpPr>
            <p:grpSpPr bwMode="auto">
              <a:xfrm>
                <a:off x="576" y="1694"/>
                <a:ext cx="415" cy="370"/>
                <a:chOff x="576" y="1680"/>
                <a:chExt cx="415" cy="370"/>
              </a:xfrm>
            </p:grpSpPr>
            <p:sp>
              <p:nvSpPr>
                <p:cNvPr id="341017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1680"/>
                  <a:ext cx="415" cy="10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41018" name="Rectangle 26"/>
                <p:cNvSpPr>
                  <a:spLocks noChangeArrowheads="1"/>
                </p:cNvSpPr>
                <p:nvPr/>
              </p:nvSpPr>
              <p:spPr bwMode="auto">
                <a:xfrm>
                  <a:off x="576" y="1945"/>
                  <a:ext cx="415" cy="105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3399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mbria" panose="020405030504060302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9955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1001" name="Rectangle 9"/>
          <p:cNvSpPr>
            <a:spLocks noGrp="1" noChangeArrowheads="1"/>
          </p:cNvSpPr>
          <p:nvPr>
            <p:ph type="title"/>
          </p:nvPr>
        </p:nvSpPr>
        <p:spPr>
          <a:xfrm>
            <a:off x="3100388" y="125412"/>
            <a:ext cx="5867400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7540625" algn="r"/>
              </a:tabLst>
            </a:pPr>
            <a:r>
              <a:rPr lang="en-US" altLang="zh-CN" sz="3200" b="1" dirty="0">
                <a:latin typeface="Cambria" panose="02040503050406030204" pitchFamily="18" charset="0"/>
              </a:rPr>
              <a:t>Unit test procedure</a:t>
            </a:r>
          </a:p>
        </p:txBody>
      </p:sp>
      <p:sp>
        <p:nvSpPr>
          <p:cNvPr id="3410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92657" y="990600"/>
            <a:ext cx="6096000" cy="3733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buClr>
                <a:srgbClr val="FF00FF"/>
              </a:buClr>
              <a:buNone/>
            </a:pPr>
            <a:r>
              <a:rPr lang="en-US" altLang="zh-CN" sz="1600" b="1" dirty="0">
                <a:latin typeface="Cambria" panose="02040503050406030204" pitchFamily="18" charset="0"/>
              </a:rPr>
              <a:t>public class </a:t>
            </a:r>
            <a:r>
              <a:rPr lang="en-US" altLang="zh-CN" sz="16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600" b="1" dirty="0" smtClean="0">
                <a:latin typeface="Cambria" panose="02040503050406030204" pitchFamily="18" charset="0"/>
              </a:rPr>
              <a:t>{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Test driver    </a:t>
            </a:r>
            <a:endParaRPr lang="en-US" altLang="zh-CN" sz="14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>
                <a:latin typeface="Cambria" panose="02040503050406030204" pitchFamily="18" charset="0"/>
              </a:rPr>
              <a:t>static void main(String[] </a:t>
            </a:r>
            <a:r>
              <a:rPr lang="en-US" altLang="zh-CN" sz="1400" b="1" dirty="0" err="1">
                <a:latin typeface="Cambria" panose="02040503050406030204" pitchFamily="18" charset="0"/>
              </a:rPr>
              <a:t>args</a:t>
            </a:r>
            <a:r>
              <a:rPr lang="en-US" altLang="zh-CN" sz="1400" b="1" dirty="0">
                <a:latin typeface="Cambria" panose="02040503050406030204" pitchFamily="18" charset="0"/>
              </a:rPr>
              <a:t>) {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>
                <a:latin typeface="Cambria" panose="02040503050406030204" pitchFamily="18" charset="0"/>
              </a:rPr>
              <a:t>d = new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unittest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();       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d.Add</a:t>
            </a:r>
            <a:r>
              <a:rPr lang="en-US" altLang="zh-CN" sz="1400" b="1" dirty="0">
                <a:latin typeface="Cambria" panose="02040503050406030204" pitchFamily="18" charset="0"/>
              </a:rPr>
              <a:t>();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 </a:t>
            </a: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Cambria" panose="02040503050406030204" pitchFamily="18" charset="0"/>
              </a:rPr>
              <a:t>My module    </a:t>
            </a:r>
            <a:endParaRPr lang="en-US" altLang="zh-CN" sz="1400" b="1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>
                <a:latin typeface="Cambria" panose="02040503050406030204" pitchFamily="18" charset="0"/>
              </a:rPr>
              <a:t>int</a:t>
            </a:r>
            <a:r>
              <a:rPr lang="en-US" altLang="zh-CN" sz="1400" b="1" dirty="0">
                <a:latin typeface="Cambria" panose="02040503050406030204" pitchFamily="18" charset="0"/>
              </a:rPr>
              <a:t> Add() {    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>
                <a:latin typeface="Cambria" panose="02040503050406030204" pitchFamily="18" charset="0"/>
              </a:rPr>
              <a:t>output=</a:t>
            </a:r>
            <a:r>
              <a:rPr lang="en-US" altLang="zh-CN" sz="1400" b="1" dirty="0" err="1">
                <a:latin typeface="Cambria" panose="02040503050406030204" pitchFamily="18" charset="0"/>
              </a:rPr>
              <a:t>this.Stub1</a:t>
            </a:r>
            <a:r>
              <a:rPr lang="en-US" altLang="zh-CN" sz="1400" b="1" dirty="0">
                <a:latin typeface="Cambria" panose="02040503050406030204" pitchFamily="18" charset="0"/>
              </a:rPr>
              <a:t>() + </a:t>
            </a:r>
            <a:r>
              <a:rPr lang="en-US" altLang="zh-CN" sz="1400" b="1" dirty="0" err="1">
                <a:latin typeface="Cambria" panose="02040503050406030204" pitchFamily="18" charset="0"/>
              </a:rPr>
              <a:t>this.Stub2</a:t>
            </a:r>
            <a:r>
              <a:rPr lang="en-US" altLang="zh-CN" sz="1400" b="1" dirty="0">
                <a:latin typeface="Cambria" panose="02040503050406030204" pitchFamily="18" charset="0"/>
              </a:rPr>
              <a:t>();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>
                <a:latin typeface="Cambria" panose="02040503050406030204" pitchFamily="18" charset="0"/>
              </a:rPr>
              <a:t>("My module: return value is "+output+"\n");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</a:t>
            </a:r>
            <a:r>
              <a:rPr lang="en-US" altLang="zh-CN" sz="1400" b="1" dirty="0">
                <a:latin typeface="Cambria" panose="02040503050406030204" pitchFamily="18" charset="0"/>
              </a:rPr>
              <a:t>output;             </a:t>
            </a:r>
            <a:endParaRPr lang="en-US" altLang="zh-CN" sz="1400" b="1" dirty="0" smtClean="0">
              <a:latin typeface="Cambria" panose="02040503050406030204" pitchFamily="18" charset="0"/>
            </a:endParaRPr>
          </a:p>
          <a:p>
            <a:pPr marL="0" indent="0">
              <a:buClr>
                <a:srgbClr val="FF00FF"/>
              </a:buClr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    </a:t>
            </a:r>
          </a:p>
        </p:txBody>
      </p:sp>
      <p:sp>
        <p:nvSpPr>
          <p:cNvPr id="28" name="Rectangle 10"/>
          <p:cNvSpPr txBox="1">
            <a:spLocks noChangeArrowheads="1"/>
          </p:cNvSpPr>
          <p:nvPr/>
        </p:nvSpPr>
        <p:spPr bwMode="auto">
          <a:xfrm>
            <a:off x="4114800" y="4132053"/>
            <a:ext cx="57150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2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Stub1</a:t>
            </a: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Stub1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 {        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output=3;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("Stub 1 : return value is "+output+"\n");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output;    }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//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Stub2</a:t>
            </a:r>
            <a:r>
              <a:rPr lang="en-US" altLang="zh-CN" sz="1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public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</a:t>
            </a:r>
            <a:r>
              <a:rPr lang="en-US" altLang="zh-CN" sz="1400" b="1" dirty="0" err="1" smtClean="0">
                <a:latin typeface="Cambria" panose="02040503050406030204" pitchFamily="18" charset="0"/>
              </a:rPr>
              <a:t>Stub2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() {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 output=7;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err="1" smtClean="0">
                <a:latin typeface="Cambria" panose="02040503050406030204" pitchFamily="18" charset="0"/>
              </a:rPr>
              <a:t>System.out.print</a:t>
            </a:r>
            <a:r>
              <a:rPr lang="en-US" altLang="zh-CN" sz="1400" b="1" dirty="0" smtClean="0">
                <a:latin typeface="Cambria" panose="02040503050406030204" pitchFamily="18" charset="0"/>
              </a:rPr>
              <a:t>("Stub 2 : return value is "+output+"\n");        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return output;    }</a:t>
            </a:r>
          </a:p>
          <a:p>
            <a:pPr marL="0" indent="0">
              <a:buClr>
                <a:srgbClr val="FF00FF"/>
              </a:buClr>
              <a:buFontTx/>
              <a:buNone/>
            </a:pPr>
            <a:r>
              <a:rPr lang="en-US" altLang="zh-CN" sz="1400" b="1" dirty="0" smtClean="0">
                <a:latin typeface="Cambria" panose="02040503050406030204" pitchFamily="18" charset="0"/>
              </a:rPr>
              <a:t>}</a:t>
            </a:r>
            <a:endParaRPr lang="en-US" altLang="zh-CN" sz="16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9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381000" y="1524000"/>
            <a:ext cx="8245475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 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Verify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operation at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 </a:t>
            </a:r>
          </a:p>
          <a:p>
            <a:pPr>
              <a:lnSpc>
                <a:spcPct val="140000"/>
              </a:lnSpc>
              <a:buFontTx/>
              <a:buAutoNum type="arabicPeriod" startAt="2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Verify operation at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 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Verify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operation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outside parameter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values</a:t>
            </a:r>
          </a:p>
          <a:p>
            <a:pPr>
              <a:lnSpc>
                <a:spcPct val="140000"/>
              </a:lnSpc>
              <a:buFontTx/>
              <a:buAutoNum type="arabicPeriod" startAt="4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Ensure that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instructions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execute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5. 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Check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paths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including both sides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branches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Tx/>
              <a:buAutoNum type="arabicPeriod" startAt="6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the use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called objects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Tx/>
              <a:buAutoNum type="arabicPeriod" startAt="7"/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Verify the handling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structures</a:t>
            </a:r>
            <a:endParaRPr lang="en-US" altLang="zh-CN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8. 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Verify 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handling of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all files</a:t>
            </a:r>
          </a:p>
        </p:txBody>
      </p:sp>
      <p:sp>
        <p:nvSpPr>
          <p:cNvPr id="34611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0" y="152400"/>
            <a:ext cx="4918075" cy="800100"/>
          </a:xfrm>
        </p:spPr>
        <p:txBody>
          <a:bodyPr/>
          <a:lstStyle/>
          <a:p>
            <a:r>
              <a:rPr lang="en-US" altLang="zh-CN" sz="3200" b="1" dirty="0">
                <a:latin typeface="Cambria" panose="02040503050406030204" pitchFamily="18" charset="0"/>
              </a:rPr>
              <a:t>Methods in Unit test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457200" y="1600200"/>
            <a:ext cx="80295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9. </a:t>
            </a:r>
            <a:r>
              <a:rPr lang="en-US" altLang="zh-CN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loops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10.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abnormal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loops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11.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recursions 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递归</a:t>
            </a:r>
            <a:r>
              <a:rPr lang="en-US" altLang="zh-CN" sz="1600" dirty="0">
                <a:solidFill>
                  <a:schemeClr val="accent1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12.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abnormal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termination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recursions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13. Verify the handling of all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 conditions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14. Check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timing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synchronization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15. Verify all hardware </a:t>
            </a:r>
            <a:r>
              <a:rPr lang="en-US" altLang="zh-CN" dirty="0">
                <a:solidFill>
                  <a:srgbClr val="13BBBF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dependencies</a:t>
            </a:r>
            <a:endParaRPr lang="zh-CN" altLang="en-US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34714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2667000" y="152400"/>
            <a:ext cx="6359525" cy="533400"/>
          </a:xfrm>
        </p:spPr>
        <p:txBody>
          <a:bodyPr/>
          <a:lstStyle/>
          <a:p>
            <a:r>
              <a:rPr lang="en-US" altLang="zh-CN" sz="3600" b="1" dirty="0">
                <a:latin typeface="Cambria" panose="02040503050406030204" pitchFamily="18" charset="0"/>
              </a:rPr>
              <a:t>Methods in Unit test </a:t>
            </a:r>
            <a:r>
              <a:rPr lang="en-US" altLang="zh-CN" sz="1800" b="1" dirty="0">
                <a:latin typeface="Cambria" panose="02040503050406030204" pitchFamily="18" charset="0"/>
              </a:rPr>
              <a:t>(2)</a:t>
            </a:r>
            <a:endParaRPr lang="zh-CN" altLang="en-US" sz="1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Design of Test Cases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11430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GB" altLang="zh-CN" sz="3200" dirty="0" smtClean="0">
                <a:latin typeface="Cambria" panose="02040503050406030204" pitchFamily="18" charset="0"/>
              </a:rPr>
              <a:t>Testing Techniques</a:t>
            </a:r>
            <a:endParaRPr lang="en-GB" altLang="zh-CN" sz="3200" dirty="0">
              <a:latin typeface="Cambria" panose="020405030504060302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20574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Black Box Testing</a:t>
            </a:r>
          </a:p>
          <a:p>
            <a:pPr>
              <a:lnSpc>
                <a:spcPct val="90000"/>
              </a:lnSpc>
            </a:pPr>
            <a:r>
              <a:rPr lang="en-GB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White Box Testing</a:t>
            </a:r>
          </a:p>
          <a:p>
            <a:pPr>
              <a:lnSpc>
                <a:spcPct val="90000"/>
              </a:lnSpc>
            </a:pPr>
            <a:endParaRPr lang="en-GB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Static Testing</a:t>
            </a:r>
          </a:p>
          <a:p>
            <a:pPr>
              <a:lnSpc>
                <a:spcPct val="90000"/>
              </a:lnSpc>
            </a:pPr>
            <a:r>
              <a:rPr lang="en-GB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Dynamic Testing</a:t>
            </a:r>
          </a:p>
          <a:p>
            <a:pPr lvl="1">
              <a:lnSpc>
                <a:spcPct val="90000"/>
              </a:lnSpc>
            </a:pPr>
            <a:endParaRPr lang="en-GB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947928"/>
            <a:ext cx="5132456" cy="334636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2129443"/>
            <a:ext cx="5115258" cy="28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Design of Test Cases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Black-box testing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mbria" panose="02040503050406030204" pitchFamily="18" charset="0"/>
              </a:rPr>
              <a:t>Characteristics of Black-box testing: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Program is treated as a black box.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Implementation details do not matter. 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Requires an end-user perspective.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Criteria are not precise.</a:t>
            </a:r>
          </a:p>
          <a:p>
            <a:pPr lvl="1"/>
            <a:r>
              <a:rPr lang="en-US" altLang="zh-CN" dirty="0" smtClean="0">
                <a:latin typeface="Cambria" panose="02040503050406030204" pitchFamily="18" charset="0"/>
              </a:rPr>
              <a:t>Test planning can begin early.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0"/>
          <a:stretch/>
        </p:blipFill>
        <p:spPr>
          <a:xfrm>
            <a:off x="6477000" y="2133600"/>
            <a:ext cx="2438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9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Design of Test Cases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Dynamic black-box testing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0574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Dynamic black-box testing is testing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without having an insight</a:t>
            </a:r>
            <a:r>
              <a:rPr lang="en-US" altLang="zh-CN" dirty="0" smtClean="0">
                <a:latin typeface="Cambria" panose="02040503050406030204" pitchFamily="18" charset="0"/>
              </a:rPr>
              <a:t> into the details of the underlying code.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Dynamic, because the program is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running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Black-box, because testing is done without knowledge of how the program is implemented.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Sometimes referred to as </a:t>
            </a:r>
            <a:r>
              <a:rPr lang="en-US" altLang="zh-CN" i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behavioral testing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Requires an executable program and a specification (or at least a user manual).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 cases are formulated as a set of pairs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E.g., (input, expected output)</a:t>
            </a:r>
            <a:endParaRPr lang="en-US" altLang="zh-C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0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Cambria" panose="02040503050406030204" pitchFamily="18" charset="0"/>
              </a:rPr>
              <a:t>Design of Test Cases</a:t>
            </a:r>
            <a:endParaRPr lang="zh-CN" altLang="zh-CN" sz="2400" dirty="0" smtClean="0">
              <a:latin typeface="Cambria" panose="02040503050406030204" pitchFamily="18" charset="0"/>
            </a:endParaRPr>
          </a:p>
        </p:txBody>
      </p:sp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ambria" panose="02040503050406030204" pitchFamily="18" charset="0"/>
              </a:rPr>
              <a:t>Rules</a:t>
            </a:r>
            <a:endParaRPr lang="zh-CN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207090791"/>
              </p:ext>
            </p:extLst>
          </p:nvPr>
        </p:nvGraphicFramePr>
        <p:xfrm>
          <a:off x="3200400" y="1447800"/>
          <a:ext cx="60198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57200" y="26670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FFC000"/>
                </a:solidFill>
                <a:latin typeface="Cambria" panose="02040503050406030204" pitchFamily="18" charset="0"/>
              </a:rPr>
              <a:t>Project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 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%</a:t>
            </a:r>
          </a:p>
          <a:p>
            <a:pPr algn="just"/>
            <a:r>
              <a:rPr lang="zh-CN" altLang="en-US" dirty="0" smtClean="0">
                <a:solidFill>
                  <a:srgbClr val="00B0F0"/>
                </a:solidFill>
                <a:latin typeface="Cambria" panose="02040503050406030204" pitchFamily="18" charset="0"/>
              </a:rPr>
              <a:t>Assignments</a:t>
            </a:r>
            <a:r>
              <a:rPr lang="zh-CN" altLang="en-US" dirty="0" smtClean="0">
                <a:solidFill>
                  <a:srgbClr val="132584"/>
                </a:solidFill>
                <a:latin typeface="Cambria" panose="02040503050406030204" pitchFamily="18" charset="0"/>
              </a:rPr>
              <a:t>      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Cambria" panose="02040503050406030204" pitchFamily="18" charset="0"/>
              </a:rPr>
              <a:t>0%</a:t>
            </a:r>
            <a:endParaRPr lang="en-US" altLang="zh-CN" dirty="0" smtClean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algn="just"/>
            <a:r>
              <a:rPr lang="en-US" altLang="zh-CN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Final Exam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 		40%</a:t>
            </a:r>
            <a:endParaRPr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7" grpId="1">
        <p:bldAsOne/>
      </p:bldGraphic>
      <p:bldP spid="8" grpId="0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b="1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grpSp>
        <p:nvGrpSpPr>
          <p:cNvPr id="495651" name="Group 35"/>
          <p:cNvGrpSpPr>
            <a:grpSpLocks/>
          </p:cNvGrpSpPr>
          <p:nvPr/>
        </p:nvGrpSpPr>
        <p:grpSpPr bwMode="auto">
          <a:xfrm>
            <a:off x="533400" y="1600200"/>
            <a:ext cx="7858658" cy="3810000"/>
            <a:chOff x="795" y="1248"/>
            <a:chExt cx="3985" cy="1924"/>
          </a:xfrm>
        </p:grpSpPr>
        <p:sp>
          <p:nvSpPr>
            <p:cNvPr id="495620" name="Freeform 4"/>
            <p:cNvSpPr>
              <a:spLocks/>
            </p:cNvSpPr>
            <p:nvPr/>
          </p:nvSpPr>
          <p:spPr bwMode="auto">
            <a:xfrm>
              <a:off x="2687" y="1377"/>
              <a:ext cx="224" cy="74"/>
            </a:xfrm>
            <a:custGeom>
              <a:avLst/>
              <a:gdLst>
                <a:gd name="T0" fmla="*/ 0 w 294"/>
                <a:gd name="T1" fmla="*/ 61 h 93"/>
                <a:gd name="T2" fmla="*/ 65 w 294"/>
                <a:gd name="T3" fmla="*/ 92 h 93"/>
                <a:gd name="T4" fmla="*/ 293 w 294"/>
                <a:gd name="T5" fmla="*/ 30 h 93"/>
                <a:gd name="T6" fmla="*/ 228 w 294"/>
                <a:gd name="T7" fmla="*/ 0 h 93"/>
                <a:gd name="T8" fmla="*/ 0 w 294"/>
                <a:gd name="T9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93">
                  <a:moveTo>
                    <a:pt x="0" y="61"/>
                  </a:moveTo>
                  <a:lnTo>
                    <a:pt x="65" y="92"/>
                  </a:lnTo>
                  <a:lnTo>
                    <a:pt x="293" y="30"/>
                  </a:lnTo>
                  <a:lnTo>
                    <a:pt x="228" y="0"/>
                  </a:lnTo>
                  <a:lnTo>
                    <a:pt x="0" y="61"/>
                  </a:lnTo>
                </a:path>
              </a:pathLst>
            </a:custGeom>
            <a:solidFill>
              <a:srgbClr val="7F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95621" name="Group 5"/>
            <p:cNvGrpSpPr>
              <a:grpSpLocks/>
            </p:cNvGrpSpPr>
            <p:nvPr/>
          </p:nvGrpSpPr>
          <p:grpSpPr bwMode="auto">
            <a:xfrm>
              <a:off x="3419" y="1586"/>
              <a:ext cx="580" cy="573"/>
              <a:chOff x="3808" y="1163"/>
              <a:chExt cx="760" cy="730"/>
            </a:xfrm>
          </p:grpSpPr>
          <p:sp>
            <p:nvSpPr>
              <p:cNvPr id="495622" name="Freeform 6"/>
              <p:cNvSpPr>
                <a:spLocks/>
              </p:cNvSpPr>
              <p:nvPr/>
            </p:nvSpPr>
            <p:spPr bwMode="auto">
              <a:xfrm>
                <a:off x="4340" y="1598"/>
                <a:ext cx="94" cy="228"/>
              </a:xfrm>
              <a:custGeom>
                <a:avLst/>
                <a:gdLst>
                  <a:gd name="T0" fmla="*/ 93 w 94"/>
                  <a:gd name="T1" fmla="*/ 227 h 228"/>
                  <a:gd name="T2" fmla="*/ 93 w 94"/>
                  <a:gd name="T3" fmla="*/ 65 h 228"/>
                  <a:gd name="T4" fmla="*/ 0 w 94"/>
                  <a:gd name="T5" fmla="*/ 0 h 228"/>
                  <a:gd name="T6" fmla="*/ 0 w 94"/>
                  <a:gd name="T7" fmla="*/ 162 h 228"/>
                  <a:gd name="T8" fmla="*/ 93 w 94"/>
                  <a:gd name="T9" fmla="*/ 22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28">
                    <a:moveTo>
                      <a:pt x="93" y="227"/>
                    </a:moveTo>
                    <a:lnTo>
                      <a:pt x="93" y="65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3" y="22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23" name="Freeform 7"/>
              <p:cNvSpPr>
                <a:spLocks/>
              </p:cNvSpPr>
              <p:nvPr/>
            </p:nvSpPr>
            <p:spPr bwMode="auto">
              <a:xfrm>
                <a:off x="3907" y="1230"/>
                <a:ext cx="661" cy="663"/>
              </a:xfrm>
              <a:custGeom>
                <a:avLst/>
                <a:gdLst>
                  <a:gd name="T0" fmla="*/ 528 w 661"/>
                  <a:gd name="T1" fmla="*/ 165 h 663"/>
                  <a:gd name="T2" fmla="*/ 0 w 661"/>
                  <a:gd name="T3" fmla="*/ 364 h 663"/>
                  <a:gd name="T4" fmla="*/ 0 w 661"/>
                  <a:gd name="T5" fmla="*/ 662 h 663"/>
                  <a:gd name="T6" fmla="*/ 528 w 661"/>
                  <a:gd name="T7" fmla="*/ 430 h 663"/>
                  <a:gd name="T8" fmla="*/ 528 w 661"/>
                  <a:gd name="T9" fmla="*/ 596 h 663"/>
                  <a:gd name="T10" fmla="*/ 660 w 661"/>
                  <a:gd name="T11" fmla="*/ 265 h 663"/>
                  <a:gd name="T12" fmla="*/ 528 w 661"/>
                  <a:gd name="T13" fmla="*/ 0 h 663"/>
                  <a:gd name="T14" fmla="*/ 528 w 661"/>
                  <a:gd name="T15" fmla="*/ 165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1" h="663">
                    <a:moveTo>
                      <a:pt x="528" y="165"/>
                    </a:moveTo>
                    <a:lnTo>
                      <a:pt x="0" y="364"/>
                    </a:lnTo>
                    <a:lnTo>
                      <a:pt x="0" y="662"/>
                    </a:lnTo>
                    <a:lnTo>
                      <a:pt x="528" y="430"/>
                    </a:lnTo>
                    <a:lnTo>
                      <a:pt x="528" y="596"/>
                    </a:lnTo>
                    <a:lnTo>
                      <a:pt x="660" y="265"/>
                    </a:lnTo>
                    <a:lnTo>
                      <a:pt x="528" y="0"/>
                    </a:lnTo>
                    <a:lnTo>
                      <a:pt x="528" y="16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24" name="Freeform 8"/>
              <p:cNvSpPr>
                <a:spLocks/>
              </p:cNvSpPr>
              <p:nvPr/>
            </p:nvSpPr>
            <p:spPr bwMode="auto">
              <a:xfrm>
                <a:off x="3808" y="1531"/>
                <a:ext cx="92" cy="362"/>
              </a:xfrm>
              <a:custGeom>
                <a:avLst/>
                <a:gdLst>
                  <a:gd name="T0" fmla="*/ 91 w 92"/>
                  <a:gd name="T1" fmla="*/ 66 h 362"/>
                  <a:gd name="T2" fmla="*/ 91 w 92"/>
                  <a:gd name="T3" fmla="*/ 361 h 362"/>
                  <a:gd name="T4" fmla="*/ 0 w 92"/>
                  <a:gd name="T5" fmla="*/ 295 h 362"/>
                  <a:gd name="T6" fmla="*/ 0 w 92"/>
                  <a:gd name="T7" fmla="*/ 0 h 362"/>
                  <a:gd name="T8" fmla="*/ 91 w 92"/>
                  <a:gd name="T9" fmla="*/ 66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362">
                    <a:moveTo>
                      <a:pt x="91" y="66"/>
                    </a:moveTo>
                    <a:lnTo>
                      <a:pt x="91" y="361"/>
                    </a:lnTo>
                    <a:lnTo>
                      <a:pt x="0" y="295"/>
                    </a:lnTo>
                    <a:lnTo>
                      <a:pt x="0" y="0"/>
                    </a:lnTo>
                    <a:lnTo>
                      <a:pt x="91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25" name="Freeform 9"/>
              <p:cNvSpPr>
                <a:spLocks/>
              </p:cNvSpPr>
              <p:nvPr/>
            </p:nvSpPr>
            <p:spPr bwMode="auto">
              <a:xfrm>
                <a:off x="3808" y="1330"/>
                <a:ext cx="626" cy="261"/>
              </a:xfrm>
              <a:custGeom>
                <a:avLst/>
                <a:gdLst>
                  <a:gd name="T0" fmla="*/ 0 w 626"/>
                  <a:gd name="T1" fmla="*/ 195 h 261"/>
                  <a:gd name="T2" fmla="*/ 98 w 626"/>
                  <a:gd name="T3" fmla="*/ 260 h 261"/>
                  <a:gd name="T4" fmla="*/ 625 w 626"/>
                  <a:gd name="T5" fmla="*/ 65 h 261"/>
                  <a:gd name="T6" fmla="*/ 525 w 626"/>
                  <a:gd name="T7" fmla="*/ 0 h 261"/>
                  <a:gd name="T8" fmla="*/ 0 w 626"/>
                  <a:gd name="T9" fmla="*/ 195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6" h="261">
                    <a:moveTo>
                      <a:pt x="0" y="195"/>
                    </a:moveTo>
                    <a:lnTo>
                      <a:pt x="98" y="260"/>
                    </a:lnTo>
                    <a:lnTo>
                      <a:pt x="625" y="65"/>
                    </a:lnTo>
                    <a:lnTo>
                      <a:pt x="525" y="0"/>
                    </a:lnTo>
                    <a:lnTo>
                      <a:pt x="0" y="19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26" name="Freeform 10"/>
              <p:cNvSpPr>
                <a:spLocks/>
              </p:cNvSpPr>
              <p:nvPr/>
            </p:nvSpPr>
            <p:spPr bwMode="auto">
              <a:xfrm>
                <a:off x="4340" y="1163"/>
                <a:ext cx="94" cy="227"/>
              </a:xfrm>
              <a:custGeom>
                <a:avLst/>
                <a:gdLst>
                  <a:gd name="T0" fmla="*/ 93 w 94"/>
                  <a:gd name="T1" fmla="*/ 65 h 227"/>
                  <a:gd name="T2" fmla="*/ 0 w 94"/>
                  <a:gd name="T3" fmla="*/ 0 h 227"/>
                  <a:gd name="T4" fmla="*/ 0 w 94"/>
                  <a:gd name="T5" fmla="*/ 161 h 227"/>
                  <a:gd name="T6" fmla="*/ 93 w 94"/>
                  <a:gd name="T7" fmla="*/ 226 h 227"/>
                  <a:gd name="T8" fmla="*/ 93 w 94"/>
                  <a:gd name="T9" fmla="*/ 6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27">
                    <a:moveTo>
                      <a:pt x="93" y="65"/>
                    </a:moveTo>
                    <a:lnTo>
                      <a:pt x="0" y="0"/>
                    </a:lnTo>
                    <a:lnTo>
                      <a:pt x="0" y="161"/>
                    </a:lnTo>
                    <a:lnTo>
                      <a:pt x="93" y="226"/>
                    </a:lnTo>
                    <a:lnTo>
                      <a:pt x="93" y="6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5627" name="Group 11"/>
            <p:cNvGrpSpPr>
              <a:grpSpLocks/>
            </p:cNvGrpSpPr>
            <p:nvPr/>
          </p:nvGrpSpPr>
          <p:grpSpPr bwMode="auto">
            <a:xfrm>
              <a:off x="2723" y="2546"/>
              <a:ext cx="426" cy="626"/>
              <a:chOff x="2876" y="2432"/>
              <a:chExt cx="560" cy="798"/>
            </a:xfrm>
          </p:grpSpPr>
          <p:sp>
            <p:nvSpPr>
              <p:cNvPr id="495628" name="Freeform 12"/>
              <p:cNvSpPr>
                <a:spLocks/>
              </p:cNvSpPr>
              <p:nvPr/>
            </p:nvSpPr>
            <p:spPr bwMode="auto">
              <a:xfrm>
                <a:off x="3010" y="2734"/>
                <a:ext cx="60" cy="496"/>
              </a:xfrm>
              <a:custGeom>
                <a:avLst/>
                <a:gdLst>
                  <a:gd name="T0" fmla="*/ 59 w 60"/>
                  <a:gd name="T1" fmla="*/ 495 h 496"/>
                  <a:gd name="T2" fmla="*/ 59 w 60"/>
                  <a:gd name="T3" fmla="*/ 33 h 496"/>
                  <a:gd name="T4" fmla="*/ 0 w 60"/>
                  <a:gd name="T5" fmla="*/ 0 h 496"/>
                  <a:gd name="T6" fmla="*/ 0 w 60"/>
                  <a:gd name="T7" fmla="*/ 429 h 496"/>
                  <a:gd name="T8" fmla="*/ 59 w 60"/>
                  <a:gd name="T9" fmla="*/ 49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96">
                    <a:moveTo>
                      <a:pt x="59" y="495"/>
                    </a:moveTo>
                    <a:lnTo>
                      <a:pt x="59" y="33"/>
                    </a:lnTo>
                    <a:lnTo>
                      <a:pt x="0" y="0"/>
                    </a:lnTo>
                    <a:lnTo>
                      <a:pt x="0" y="429"/>
                    </a:lnTo>
                    <a:lnTo>
                      <a:pt x="59" y="49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29" name="Freeform 13"/>
              <p:cNvSpPr>
                <a:spLocks/>
              </p:cNvSpPr>
              <p:nvPr/>
            </p:nvSpPr>
            <p:spPr bwMode="auto">
              <a:xfrm>
                <a:off x="2943" y="2466"/>
                <a:ext cx="493" cy="764"/>
              </a:xfrm>
              <a:custGeom>
                <a:avLst/>
                <a:gdLst>
                  <a:gd name="T0" fmla="*/ 230 w 493"/>
                  <a:gd name="T1" fmla="*/ 0 h 764"/>
                  <a:gd name="T2" fmla="*/ 492 w 493"/>
                  <a:gd name="T3" fmla="*/ 133 h 764"/>
                  <a:gd name="T4" fmla="*/ 362 w 493"/>
                  <a:gd name="T5" fmla="*/ 198 h 764"/>
                  <a:gd name="T6" fmla="*/ 362 w 493"/>
                  <a:gd name="T7" fmla="*/ 663 h 764"/>
                  <a:gd name="T8" fmla="*/ 132 w 493"/>
                  <a:gd name="T9" fmla="*/ 763 h 764"/>
                  <a:gd name="T10" fmla="*/ 132 w 493"/>
                  <a:gd name="T11" fmla="*/ 299 h 764"/>
                  <a:gd name="T12" fmla="*/ 0 w 493"/>
                  <a:gd name="T13" fmla="*/ 365 h 764"/>
                  <a:gd name="T14" fmla="*/ 230 w 493"/>
                  <a:gd name="T15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3" h="764">
                    <a:moveTo>
                      <a:pt x="230" y="0"/>
                    </a:moveTo>
                    <a:lnTo>
                      <a:pt x="492" y="133"/>
                    </a:lnTo>
                    <a:lnTo>
                      <a:pt x="362" y="198"/>
                    </a:lnTo>
                    <a:lnTo>
                      <a:pt x="362" y="663"/>
                    </a:lnTo>
                    <a:lnTo>
                      <a:pt x="132" y="763"/>
                    </a:lnTo>
                    <a:lnTo>
                      <a:pt x="132" y="299"/>
                    </a:lnTo>
                    <a:lnTo>
                      <a:pt x="0" y="365"/>
                    </a:lnTo>
                    <a:lnTo>
                      <a:pt x="230" y="0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30" name="Freeform 14"/>
              <p:cNvSpPr>
                <a:spLocks/>
              </p:cNvSpPr>
              <p:nvPr/>
            </p:nvSpPr>
            <p:spPr bwMode="auto">
              <a:xfrm>
                <a:off x="2876" y="2432"/>
                <a:ext cx="294" cy="396"/>
              </a:xfrm>
              <a:custGeom>
                <a:avLst/>
                <a:gdLst>
                  <a:gd name="T0" fmla="*/ 65 w 294"/>
                  <a:gd name="T1" fmla="*/ 395 h 396"/>
                  <a:gd name="T2" fmla="*/ 0 w 294"/>
                  <a:gd name="T3" fmla="*/ 362 h 396"/>
                  <a:gd name="T4" fmla="*/ 228 w 294"/>
                  <a:gd name="T5" fmla="*/ 0 h 396"/>
                  <a:gd name="T6" fmla="*/ 293 w 294"/>
                  <a:gd name="T7" fmla="*/ 33 h 396"/>
                  <a:gd name="T8" fmla="*/ 65 w 294"/>
                  <a:gd name="T9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4" h="396">
                    <a:moveTo>
                      <a:pt x="65" y="395"/>
                    </a:moveTo>
                    <a:lnTo>
                      <a:pt x="0" y="362"/>
                    </a:lnTo>
                    <a:lnTo>
                      <a:pt x="228" y="0"/>
                    </a:lnTo>
                    <a:lnTo>
                      <a:pt x="293" y="33"/>
                    </a:lnTo>
                    <a:lnTo>
                      <a:pt x="65" y="39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5631" name="Group 15"/>
            <p:cNvGrpSpPr>
              <a:grpSpLocks/>
            </p:cNvGrpSpPr>
            <p:nvPr/>
          </p:nvGrpSpPr>
          <p:grpSpPr bwMode="auto">
            <a:xfrm>
              <a:off x="2064" y="1680"/>
              <a:ext cx="1470" cy="1152"/>
              <a:chOff x="1994" y="1288"/>
              <a:chExt cx="1929" cy="1468"/>
            </a:xfrm>
          </p:grpSpPr>
          <p:sp>
            <p:nvSpPr>
              <p:cNvPr id="495632" name="Freeform 16"/>
              <p:cNvSpPr>
                <a:spLocks/>
              </p:cNvSpPr>
              <p:nvPr/>
            </p:nvSpPr>
            <p:spPr bwMode="auto">
              <a:xfrm>
                <a:off x="1994" y="1858"/>
                <a:ext cx="394" cy="898"/>
              </a:xfrm>
              <a:custGeom>
                <a:avLst/>
                <a:gdLst>
                  <a:gd name="T0" fmla="*/ 0 w 394"/>
                  <a:gd name="T1" fmla="*/ 0 h 898"/>
                  <a:gd name="T2" fmla="*/ 393 w 394"/>
                  <a:gd name="T3" fmla="*/ 232 h 898"/>
                  <a:gd name="T4" fmla="*/ 393 w 394"/>
                  <a:gd name="T5" fmla="*/ 897 h 898"/>
                  <a:gd name="T6" fmla="*/ 0 w 394"/>
                  <a:gd name="T7" fmla="*/ 664 h 898"/>
                  <a:gd name="T8" fmla="*/ 0 w 394"/>
                  <a:gd name="T9" fmla="*/ 0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898">
                    <a:moveTo>
                      <a:pt x="0" y="0"/>
                    </a:moveTo>
                    <a:lnTo>
                      <a:pt x="393" y="232"/>
                    </a:lnTo>
                    <a:lnTo>
                      <a:pt x="393" y="897"/>
                    </a:lnTo>
                    <a:lnTo>
                      <a:pt x="0" y="66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33" name="Freeform 17"/>
              <p:cNvSpPr>
                <a:spLocks/>
              </p:cNvSpPr>
              <p:nvPr/>
            </p:nvSpPr>
            <p:spPr bwMode="auto">
              <a:xfrm>
                <a:off x="1994" y="1288"/>
                <a:ext cx="1929" cy="797"/>
              </a:xfrm>
              <a:custGeom>
                <a:avLst/>
                <a:gdLst>
                  <a:gd name="T0" fmla="*/ 0 w 1929"/>
                  <a:gd name="T1" fmla="*/ 564 h 797"/>
                  <a:gd name="T2" fmla="*/ 399 w 1929"/>
                  <a:gd name="T3" fmla="*/ 796 h 797"/>
                  <a:gd name="T4" fmla="*/ 1928 w 1929"/>
                  <a:gd name="T5" fmla="*/ 200 h 797"/>
                  <a:gd name="T6" fmla="*/ 1594 w 1929"/>
                  <a:gd name="T7" fmla="*/ 0 h 797"/>
                  <a:gd name="T8" fmla="*/ 0 w 1929"/>
                  <a:gd name="T9" fmla="*/ 564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9" h="797">
                    <a:moveTo>
                      <a:pt x="0" y="564"/>
                    </a:moveTo>
                    <a:lnTo>
                      <a:pt x="399" y="796"/>
                    </a:lnTo>
                    <a:lnTo>
                      <a:pt x="1928" y="200"/>
                    </a:lnTo>
                    <a:lnTo>
                      <a:pt x="1594" y="0"/>
                    </a:lnTo>
                    <a:lnTo>
                      <a:pt x="0" y="564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34" name="Freeform 18"/>
              <p:cNvSpPr>
                <a:spLocks/>
              </p:cNvSpPr>
              <p:nvPr/>
            </p:nvSpPr>
            <p:spPr bwMode="auto">
              <a:xfrm>
                <a:off x="2395" y="1490"/>
                <a:ext cx="1528" cy="1266"/>
              </a:xfrm>
              <a:custGeom>
                <a:avLst/>
                <a:gdLst>
                  <a:gd name="T0" fmla="*/ 0 w 1528"/>
                  <a:gd name="T1" fmla="*/ 598 h 1266"/>
                  <a:gd name="T2" fmla="*/ 0 w 1528"/>
                  <a:gd name="T3" fmla="*/ 1265 h 1266"/>
                  <a:gd name="T4" fmla="*/ 1527 w 1528"/>
                  <a:gd name="T5" fmla="*/ 565 h 1266"/>
                  <a:gd name="T6" fmla="*/ 1527 w 1528"/>
                  <a:gd name="T7" fmla="*/ 0 h 1266"/>
                  <a:gd name="T8" fmla="*/ 0 w 1528"/>
                  <a:gd name="T9" fmla="*/ 598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8" h="1266">
                    <a:moveTo>
                      <a:pt x="0" y="598"/>
                    </a:moveTo>
                    <a:lnTo>
                      <a:pt x="0" y="1265"/>
                    </a:lnTo>
                    <a:lnTo>
                      <a:pt x="1527" y="565"/>
                    </a:lnTo>
                    <a:lnTo>
                      <a:pt x="1527" y="0"/>
                    </a:lnTo>
                    <a:lnTo>
                      <a:pt x="0" y="598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5635" name="Group 19"/>
            <p:cNvGrpSpPr>
              <a:grpSpLocks/>
            </p:cNvGrpSpPr>
            <p:nvPr/>
          </p:nvGrpSpPr>
          <p:grpSpPr bwMode="auto">
            <a:xfrm>
              <a:off x="2551" y="1402"/>
              <a:ext cx="493" cy="521"/>
              <a:chOff x="2645" y="920"/>
              <a:chExt cx="649" cy="663"/>
            </a:xfrm>
          </p:grpSpPr>
          <p:sp>
            <p:nvSpPr>
              <p:cNvPr id="495636" name="Freeform 20"/>
              <p:cNvSpPr>
                <a:spLocks/>
              </p:cNvSpPr>
              <p:nvPr/>
            </p:nvSpPr>
            <p:spPr bwMode="auto">
              <a:xfrm>
                <a:off x="3066" y="1246"/>
                <a:ext cx="228" cy="86"/>
              </a:xfrm>
              <a:custGeom>
                <a:avLst/>
                <a:gdLst>
                  <a:gd name="T0" fmla="*/ 64 w 228"/>
                  <a:gd name="T1" fmla="*/ 85 h 86"/>
                  <a:gd name="T2" fmla="*/ 227 w 228"/>
                  <a:gd name="T3" fmla="*/ 27 h 86"/>
                  <a:gd name="T4" fmla="*/ 156 w 228"/>
                  <a:gd name="T5" fmla="*/ 0 h 86"/>
                  <a:gd name="T6" fmla="*/ 0 w 228"/>
                  <a:gd name="T7" fmla="*/ 58 h 86"/>
                  <a:gd name="T8" fmla="*/ 64 w 228"/>
                  <a:gd name="T9" fmla="*/ 8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86">
                    <a:moveTo>
                      <a:pt x="64" y="85"/>
                    </a:moveTo>
                    <a:lnTo>
                      <a:pt x="227" y="27"/>
                    </a:lnTo>
                    <a:lnTo>
                      <a:pt x="156" y="0"/>
                    </a:lnTo>
                    <a:lnTo>
                      <a:pt x="0" y="58"/>
                    </a:lnTo>
                    <a:lnTo>
                      <a:pt x="64" y="8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37" name="Freeform 21"/>
              <p:cNvSpPr>
                <a:spLocks/>
              </p:cNvSpPr>
              <p:nvPr/>
            </p:nvSpPr>
            <p:spPr bwMode="auto">
              <a:xfrm>
                <a:off x="2717" y="920"/>
                <a:ext cx="577" cy="663"/>
              </a:xfrm>
              <a:custGeom>
                <a:avLst/>
                <a:gdLst>
                  <a:gd name="T0" fmla="*/ 183 w 577"/>
                  <a:gd name="T1" fmla="*/ 66 h 663"/>
                  <a:gd name="T2" fmla="*/ 414 w 577"/>
                  <a:gd name="T3" fmla="*/ 0 h 663"/>
                  <a:gd name="T4" fmla="*/ 414 w 577"/>
                  <a:gd name="T5" fmla="*/ 411 h 663"/>
                  <a:gd name="T6" fmla="*/ 576 w 577"/>
                  <a:gd name="T7" fmla="*/ 351 h 663"/>
                  <a:gd name="T8" fmla="*/ 316 w 577"/>
                  <a:gd name="T9" fmla="*/ 662 h 663"/>
                  <a:gd name="T10" fmla="*/ 0 w 577"/>
                  <a:gd name="T11" fmla="*/ 562 h 663"/>
                  <a:gd name="T12" fmla="*/ 183 w 577"/>
                  <a:gd name="T13" fmla="*/ 496 h 663"/>
                  <a:gd name="T14" fmla="*/ 183 w 577"/>
                  <a:gd name="T15" fmla="*/ 66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7" h="663">
                    <a:moveTo>
                      <a:pt x="183" y="66"/>
                    </a:moveTo>
                    <a:lnTo>
                      <a:pt x="414" y="0"/>
                    </a:lnTo>
                    <a:lnTo>
                      <a:pt x="414" y="411"/>
                    </a:lnTo>
                    <a:lnTo>
                      <a:pt x="576" y="351"/>
                    </a:lnTo>
                    <a:lnTo>
                      <a:pt x="316" y="662"/>
                    </a:lnTo>
                    <a:lnTo>
                      <a:pt x="0" y="562"/>
                    </a:lnTo>
                    <a:lnTo>
                      <a:pt x="183" y="496"/>
                    </a:lnTo>
                    <a:lnTo>
                      <a:pt x="183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38" name="Freeform 22"/>
              <p:cNvSpPr>
                <a:spLocks/>
              </p:cNvSpPr>
              <p:nvPr/>
            </p:nvSpPr>
            <p:spPr bwMode="auto">
              <a:xfrm>
                <a:off x="2645" y="1389"/>
                <a:ext cx="251" cy="93"/>
              </a:xfrm>
              <a:custGeom>
                <a:avLst/>
                <a:gdLst>
                  <a:gd name="T0" fmla="*/ 70 w 251"/>
                  <a:gd name="T1" fmla="*/ 92 h 93"/>
                  <a:gd name="T2" fmla="*/ 0 w 251"/>
                  <a:gd name="T3" fmla="*/ 59 h 93"/>
                  <a:gd name="T4" fmla="*/ 185 w 251"/>
                  <a:gd name="T5" fmla="*/ 0 h 93"/>
                  <a:gd name="T6" fmla="*/ 250 w 251"/>
                  <a:gd name="T7" fmla="*/ 30 h 93"/>
                  <a:gd name="T8" fmla="*/ 70 w 251"/>
                  <a:gd name="T9" fmla="*/ 9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93">
                    <a:moveTo>
                      <a:pt x="70" y="92"/>
                    </a:moveTo>
                    <a:lnTo>
                      <a:pt x="0" y="59"/>
                    </a:lnTo>
                    <a:lnTo>
                      <a:pt x="185" y="0"/>
                    </a:lnTo>
                    <a:lnTo>
                      <a:pt x="250" y="30"/>
                    </a:lnTo>
                    <a:lnTo>
                      <a:pt x="70" y="92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39" name="Freeform 23"/>
              <p:cNvSpPr>
                <a:spLocks/>
              </p:cNvSpPr>
              <p:nvPr/>
            </p:nvSpPr>
            <p:spPr bwMode="auto">
              <a:xfrm>
                <a:off x="2836" y="953"/>
                <a:ext cx="60" cy="462"/>
              </a:xfrm>
              <a:custGeom>
                <a:avLst/>
                <a:gdLst>
                  <a:gd name="T0" fmla="*/ 0 w 60"/>
                  <a:gd name="T1" fmla="*/ 429 h 462"/>
                  <a:gd name="T2" fmla="*/ 59 w 60"/>
                  <a:gd name="T3" fmla="*/ 461 h 462"/>
                  <a:gd name="T4" fmla="*/ 59 w 60"/>
                  <a:gd name="T5" fmla="*/ 33 h 462"/>
                  <a:gd name="T6" fmla="*/ 0 w 60"/>
                  <a:gd name="T7" fmla="*/ 0 h 462"/>
                  <a:gd name="T8" fmla="*/ 0 w 60"/>
                  <a:gd name="T9" fmla="*/ 429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2">
                    <a:moveTo>
                      <a:pt x="0" y="429"/>
                    </a:moveTo>
                    <a:lnTo>
                      <a:pt x="59" y="461"/>
                    </a:lnTo>
                    <a:lnTo>
                      <a:pt x="59" y="33"/>
                    </a:lnTo>
                    <a:lnTo>
                      <a:pt x="0" y="0"/>
                    </a:lnTo>
                    <a:lnTo>
                      <a:pt x="0" y="429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5640" name="Group 24"/>
            <p:cNvGrpSpPr>
              <a:grpSpLocks/>
            </p:cNvGrpSpPr>
            <p:nvPr/>
          </p:nvGrpSpPr>
          <p:grpSpPr bwMode="auto">
            <a:xfrm>
              <a:off x="1715" y="2264"/>
              <a:ext cx="580" cy="573"/>
              <a:chOff x="1528" y="2059"/>
              <a:chExt cx="760" cy="730"/>
            </a:xfrm>
          </p:grpSpPr>
          <p:sp>
            <p:nvSpPr>
              <p:cNvPr id="495641" name="Freeform 25"/>
              <p:cNvSpPr>
                <a:spLocks/>
              </p:cNvSpPr>
              <p:nvPr/>
            </p:nvSpPr>
            <p:spPr bwMode="auto">
              <a:xfrm>
                <a:off x="2060" y="2494"/>
                <a:ext cx="94" cy="228"/>
              </a:xfrm>
              <a:custGeom>
                <a:avLst/>
                <a:gdLst>
                  <a:gd name="T0" fmla="*/ 93 w 94"/>
                  <a:gd name="T1" fmla="*/ 227 h 228"/>
                  <a:gd name="T2" fmla="*/ 93 w 94"/>
                  <a:gd name="T3" fmla="*/ 65 h 228"/>
                  <a:gd name="T4" fmla="*/ 0 w 94"/>
                  <a:gd name="T5" fmla="*/ 0 h 228"/>
                  <a:gd name="T6" fmla="*/ 0 w 94"/>
                  <a:gd name="T7" fmla="*/ 162 h 228"/>
                  <a:gd name="T8" fmla="*/ 93 w 94"/>
                  <a:gd name="T9" fmla="*/ 22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28">
                    <a:moveTo>
                      <a:pt x="93" y="227"/>
                    </a:moveTo>
                    <a:lnTo>
                      <a:pt x="93" y="65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93" y="227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42" name="Freeform 26"/>
              <p:cNvSpPr>
                <a:spLocks/>
              </p:cNvSpPr>
              <p:nvPr/>
            </p:nvSpPr>
            <p:spPr bwMode="auto">
              <a:xfrm>
                <a:off x="1627" y="2126"/>
                <a:ext cx="661" cy="663"/>
              </a:xfrm>
              <a:custGeom>
                <a:avLst/>
                <a:gdLst>
                  <a:gd name="T0" fmla="*/ 528 w 661"/>
                  <a:gd name="T1" fmla="*/ 165 h 663"/>
                  <a:gd name="T2" fmla="*/ 0 w 661"/>
                  <a:gd name="T3" fmla="*/ 364 h 663"/>
                  <a:gd name="T4" fmla="*/ 0 w 661"/>
                  <a:gd name="T5" fmla="*/ 662 h 663"/>
                  <a:gd name="T6" fmla="*/ 528 w 661"/>
                  <a:gd name="T7" fmla="*/ 430 h 663"/>
                  <a:gd name="T8" fmla="*/ 528 w 661"/>
                  <a:gd name="T9" fmla="*/ 596 h 663"/>
                  <a:gd name="T10" fmla="*/ 660 w 661"/>
                  <a:gd name="T11" fmla="*/ 265 h 663"/>
                  <a:gd name="T12" fmla="*/ 528 w 661"/>
                  <a:gd name="T13" fmla="*/ 0 h 663"/>
                  <a:gd name="T14" fmla="*/ 528 w 661"/>
                  <a:gd name="T15" fmla="*/ 165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1" h="663">
                    <a:moveTo>
                      <a:pt x="528" y="165"/>
                    </a:moveTo>
                    <a:lnTo>
                      <a:pt x="0" y="364"/>
                    </a:lnTo>
                    <a:lnTo>
                      <a:pt x="0" y="662"/>
                    </a:lnTo>
                    <a:lnTo>
                      <a:pt x="528" y="430"/>
                    </a:lnTo>
                    <a:lnTo>
                      <a:pt x="528" y="596"/>
                    </a:lnTo>
                    <a:lnTo>
                      <a:pt x="660" y="265"/>
                    </a:lnTo>
                    <a:lnTo>
                      <a:pt x="528" y="0"/>
                    </a:lnTo>
                    <a:lnTo>
                      <a:pt x="528" y="16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43" name="Freeform 27"/>
              <p:cNvSpPr>
                <a:spLocks/>
              </p:cNvSpPr>
              <p:nvPr/>
            </p:nvSpPr>
            <p:spPr bwMode="auto">
              <a:xfrm>
                <a:off x="1528" y="2427"/>
                <a:ext cx="92" cy="362"/>
              </a:xfrm>
              <a:custGeom>
                <a:avLst/>
                <a:gdLst>
                  <a:gd name="T0" fmla="*/ 91 w 92"/>
                  <a:gd name="T1" fmla="*/ 66 h 362"/>
                  <a:gd name="T2" fmla="*/ 91 w 92"/>
                  <a:gd name="T3" fmla="*/ 361 h 362"/>
                  <a:gd name="T4" fmla="*/ 0 w 92"/>
                  <a:gd name="T5" fmla="*/ 295 h 362"/>
                  <a:gd name="T6" fmla="*/ 0 w 92"/>
                  <a:gd name="T7" fmla="*/ 0 h 362"/>
                  <a:gd name="T8" fmla="*/ 91 w 92"/>
                  <a:gd name="T9" fmla="*/ 66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362">
                    <a:moveTo>
                      <a:pt x="91" y="66"/>
                    </a:moveTo>
                    <a:lnTo>
                      <a:pt x="91" y="361"/>
                    </a:lnTo>
                    <a:lnTo>
                      <a:pt x="0" y="295"/>
                    </a:lnTo>
                    <a:lnTo>
                      <a:pt x="0" y="0"/>
                    </a:lnTo>
                    <a:lnTo>
                      <a:pt x="91" y="66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44" name="Freeform 28"/>
              <p:cNvSpPr>
                <a:spLocks/>
              </p:cNvSpPr>
              <p:nvPr/>
            </p:nvSpPr>
            <p:spPr bwMode="auto">
              <a:xfrm>
                <a:off x="1528" y="2226"/>
                <a:ext cx="626" cy="261"/>
              </a:xfrm>
              <a:custGeom>
                <a:avLst/>
                <a:gdLst>
                  <a:gd name="T0" fmla="*/ 0 w 626"/>
                  <a:gd name="T1" fmla="*/ 195 h 261"/>
                  <a:gd name="T2" fmla="*/ 98 w 626"/>
                  <a:gd name="T3" fmla="*/ 260 h 261"/>
                  <a:gd name="T4" fmla="*/ 625 w 626"/>
                  <a:gd name="T5" fmla="*/ 65 h 261"/>
                  <a:gd name="T6" fmla="*/ 525 w 626"/>
                  <a:gd name="T7" fmla="*/ 0 h 261"/>
                  <a:gd name="T8" fmla="*/ 0 w 626"/>
                  <a:gd name="T9" fmla="*/ 195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6" h="261">
                    <a:moveTo>
                      <a:pt x="0" y="195"/>
                    </a:moveTo>
                    <a:lnTo>
                      <a:pt x="98" y="260"/>
                    </a:lnTo>
                    <a:lnTo>
                      <a:pt x="625" y="65"/>
                    </a:lnTo>
                    <a:lnTo>
                      <a:pt x="525" y="0"/>
                    </a:lnTo>
                    <a:lnTo>
                      <a:pt x="0" y="19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495645" name="Freeform 29"/>
              <p:cNvSpPr>
                <a:spLocks/>
              </p:cNvSpPr>
              <p:nvPr/>
            </p:nvSpPr>
            <p:spPr bwMode="auto">
              <a:xfrm>
                <a:off x="2060" y="2059"/>
                <a:ext cx="94" cy="227"/>
              </a:xfrm>
              <a:custGeom>
                <a:avLst/>
                <a:gdLst>
                  <a:gd name="T0" fmla="*/ 93 w 94"/>
                  <a:gd name="T1" fmla="*/ 65 h 227"/>
                  <a:gd name="T2" fmla="*/ 0 w 94"/>
                  <a:gd name="T3" fmla="*/ 0 h 227"/>
                  <a:gd name="T4" fmla="*/ 0 w 94"/>
                  <a:gd name="T5" fmla="*/ 161 h 227"/>
                  <a:gd name="T6" fmla="*/ 93 w 94"/>
                  <a:gd name="T7" fmla="*/ 226 h 227"/>
                  <a:gd name="T8" fmla="*/ 93 w 94"/>
                  <a:gd name="T9" fmla="*/ 65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227">
                    <a:moveTo>
                      <a:pt x="93" y="65"/>
                    </a:moveTo>
                    <a:lnTo>
                      <a:pt x="0" y="0"/>
                    </a:lnTo>
                    <a:lnTo>
                      <a:pt x="0" y="161"/>
                    </a:lnTo>
                    <a:lnTo>
                      <a:pt x="93" y="226"/>
                    </a:lnTo>
                    <a:lnTo>
                      <a:pt x="93" y="65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95646" name="Rectangle 30"/>
            <p:cNvSpPr>
              <a:spLocks noChangeArrowheads="1"/>
            </p:cNvSpPr>
            <p:nvPr/>
          </p:nvSpPr>
          <p:spPr bwMode="auto">
            <a:xfrm>
              <a:off x="1440" y="1248"/>
              <a:ext cx="1109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b="1" dirty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b="1" dirty="0" smtClean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equirements</a:t>
              </a:r>
              <a:endPara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5647" name="Rectangle 31"/>
            <p:cNvSpPr>
              <a:spLocks noChangeArrowheads="1"/>
            </p:cNvSpPr>
            <p:nvPr/>
          </p:nvSpPr>
          <p:spPr bwMode="auto">
            <a:xfrm>
              <a:off x="3120" y="2832"/>
              <a:ext cx="56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altLang="zh-CN" b="1" dirty="0" smtClean="0">
                  <a:solidFill>
                    <a:srgbClr val="133984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b="1" dirty="0" smtClean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vents</a:t>
              </a:r>
              <a:endParaRPr lang="en-US" altLang="zh-CN" sz="2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5648" name="Rectangle 32"/>
            <p:cNvSpPr>
              <a:spLocks noChangeArrowheads="1"/>
            </p:cNvSpPr>
            <p:nvPr/>
          </p:nvSpPr>
          <p:spPr bwMode="auto">
            <a:xfrm>
              <a:off x="795" y="2448"/>
              <a:ext cx="709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Given </a:t>
              </a:r>
            </a:p>
            <a:p>
              <a:pPr algn="ctr"/>
              <a:r>
                <a:rPr lang="en-US" altLang="zh-CN" sz="28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Input A</a:t>
              </a:r>
            </a:p>
          </p:txBody>
        </p:sp>
        <p:sp>
          <p:nvSpPr>
            <p:cNvPr id="495649" name="Rectangle 33"/>
            <p:cNvSpPr>
              <a:spLocks noChangeArrowheads="1"/>
            </p:cNvSpPr>
            <p:nvPr/>
          </p:nvSpPr>
          <p:spPr bwMode="auto">
            <a:xfrm>
              <a:off x="4107" y="1536"/>
              <a:ext cx="673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Output</a:t>
              </a:r>
            </a:p>
            <a:p>
              <a:pPr algn="ctr"/>
              <a:r>
                <a:rPr lang="en-US" altLang="zh-CN" sz="2800" b="1" dirty="0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95650" name="Text Box 34"/>
            <p:cNvSpPr txBox="1">
              <a:spLocks noChangeArrowheads="1"/>
            </p:cNvSpPr>
            <p:nvPr/>
          </p:nvSpPr>
          <p:spPr bwMode="auto">
            <a:xfrm rot="20233640">
              <a:off x="2341" y="2169"/>
              <a:ext cx="1345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olidFill>
                    <a:srgbClr val="FFFF00"/>
                  </a:solidFill>
                  <a:latin typeface="Cambria" panose="02040503050406030204" pitchFamily="18" charset="0"/>
                  <a:ea typeface="宋体" panose="02010600030101010101" pitchFamily="2" charset="-122"/>
                </a:rPr>
                <a:t>Running SW</a:t>
              </a:r>
              <a:endParaRPr lang="zh-CN" altLang="en-US" sz="3200" b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5653" name="Line 37"/>
          <p:cNvSpPr>
            <a:spLocks noChangeShapeType="1"/>
          </p:cNvSpPr>
          <p:nvPr/>
        </p:nvSpPr>
        <p:spPr bwMode="auto">
          <a:xfrm flipV="1">
            <a:off x="3501256" y="2895600"/>
            <a:ext cx="2514600" cy="1066800"/>
          </a:xfrm>
          <a:prstGeom prst="line">
            <a:avLst/>
          </a:prstGeom>
          <a:noFill/>
          <a:ln w="76200" cmpd="tri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1676400" y="152400"/>
            <a:ext cx="731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smtClean="0">
                <a:latin typeface="Cambria" panose="02040503050406030204" pitchFamily="18" charset="0"/>
              </a:rPr>
              <a:t>Black-box Testing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Test-to-pass and Test-to-fail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Test-to-pass: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assures that the software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minimally</a:t>
            </a:r>
            <a:r>
              <a:rPr lang="en-US" altLang="zh-CN" dirty="0" smtClean="0">
                <a:latin typeface="Cambria" panose="02040503050406030204" pitchFamily="18" charset="0"/>
              </a:rPr>
              <a:t> works,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not push the capabilities of the software,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applies simple and straightforward test cases,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does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not</a:t>
            </a:r>
            <a:r>
              <a:rPr lang="en-US" altLang="zh-CN" dirty="0" smtClean="0">
                <a:latin typeface="Cambria" panose="02040503050406030204" pitchFamily="18" charset="0"/>
              </a:rPr>
              <a:t> try to “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break</a:t>
            </a:r>
            <a:r>
              <a:rPr lang="en-US" altLang="zh-CN" dirty="0" smtClean="0">
                <a:latin typeface="Cambria" panose="02040503050406030204" pitchFamily="18" charset="0"/>
              </a:rPr>
              <a:t>” the program.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Test-to-fail: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designing and running test cases with the </a:t>
            </a: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sole purpose of breaking the software</a:t>
            </a:r>
            <a:r>
              <a:rPr lang="en-US" altLang="zh-CN" dirty="0" smtClean="0">
                <a:latin typeface="Cambria" panose="020405030504060302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Cambria" panose="02040503050406030204" pitchFamily="18" charset="0"/>
              </a:rPr>
              <a:t>strategically chosen test cases to probe for common weaknesses in the software.</a:t>
            </a:r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50736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21336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841" tIns="44623" rIns="90841" bIns="44623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i="1" dirty="0" smtClean="0">
                <a:latin typeface="Cambria" panose="02040503050406030204" pitchFamily="18" charset="0"/>
              </a:rPr>
              <a:t>Test data</a:t>
            </a:r>
            <a:r>
              <a:rPr lang="en-US" altLang="zh-CN" sz="2400" i="1" dirty="0" smtClean="0">
                <a:latin typeface="Cambria" panose="02040503050406030204" pitchFamily="18" charset="0"/>
              </a:rPr>
              <a:t>:</a:t>
            </a:r>
            <a:r>
              <a:rPr lang="en-US" altLang="zh-CN" sz="2400" dirty="0" smtClean="0">
                <a:latin typeface="Cambria" panose="02040503050406030204" pitchFamily="18" charset="0"/>
              </a:rPr>
              <a:t>  Inputs which have been devised to test the system.</a:t>
            </a:r>
          </a:p>
          <a:p>
            <a:r>
              <a:rPr lang="en-US" altLang="zh-CN" sz="2400" b="1" i="1" dirty="0" smtClean="0">
                <a:latin typeface="Cambria" panose="02040503050406030204" pitchFamily="18" charset="0"/>
              </a:rPr>
              <a:t>Test cases:</a:t>
            </a:r>
            <a:r>
              <a:rPr lang="en-US" altLang="zh-CN" sz="2400" dirty="0" smtClean="0">
                <a:latin typeface="Cambria" panose="02040503050406030204" pitchFamily="18" charset="0"/>
              </a:rPr>
              <a:t>  Inputs to test the system and the predicted outputs from these inputs if the system operates according to its specification.</a:t>
            </a:r>
            <a:endParaRPr lang="en-US" altLang="zh-CN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841" tIns="44623" rIns="90841" bIns="44623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Test Data and Test Cases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127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83253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841" tIns="44623" rIns="90841" bIns="44623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Black-box testing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26879"/>
            <a:ext cx="6149975" cy="422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181600" y="2306520"/>
              <a:ext cx="1735200" cy="35247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4760" y="2298600"/>
                <a:ext cx="1749960" cy="35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1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62000" y="1143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13398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en-US" altLang="zh-CN" sz="3200" dirty="0" smtClean="0">
                <a:latin typeface="Cambria" panose="02040503050406030204" pitchFamily="18" charset="0"/>
              </a:rPr>
              <a:t>Test Case for a Bar</a:t>
            </a:r>
            <a:endParaRPr lang="en-US" altLang="zh-CN" sz="32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388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en-US" altLang="zh-CN" dirty="0" smtClean="0">
                <a:latin typeface="Cambria" panose="02040503050406030204" pitchFamily="18" charset="0"/>
              </a:rPr>
              <a:t> Beer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altLang="zh-CN" dirty="0" smtClean="0">
                <a:latin typeface="Cambria" panose="02040503050406030204" pitchFamily="18" charset="0"/>
              </a:rPr>
              <a:t> Beers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65536</a:t>
            </a:r>
            <a:r>
              <a:rPr lang="en-US" altLang="zh-CN" dirty="0" smtClean="0">
                <a:latin typeface="Cambria" panose="02040503050406030204" pitchFamily="18" charset="0"/>
              </a:rPr>
              <a:t> Beers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</a:rPr>
              <a:t>-1 </a:t>
            </a:r>
            <a:r>
              <a:rPr lang="en-US" altLang="zh-CN" dirty="0" smtClean="0">
                <a:latin typeface="Cambria" panose="02040503050406030204" pitchFamily="18" charset="0"/>
              </a:rPr>
              <a:t>Beer</a:t>
            </a:r>
          </a:p>
          <a:p>
            <a:r>
              <a:rPr lang="en-US" altLang="zh-CN" dirty="0" err="1" smtClean="0">
                <a:solidFill>
                  <a:srgbClr val="FF0000"/>
                </a:solidFill>
                <a:latin typeface="Cambria" panose="02040503050406030204" pitchFamily="18" charset="0"/>
              </a:rPr>
              <a:t>Adfsdagdsg</a:t>
            </a:r>
            <a:r>
              <a:rPr lang="en-US" altLang="zh-CN" dirty="0" smtClean="0">
                <a:latin typeface="Cambria" panose="02040503050406030204" pitchFamily="18" charset="0"/>
              </a:rPr>
              <a:t> Beer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锟斤拷烫烫烫 </a:t>
            </a:r>
            <a:r>
              <a:rPr lang="en-US" altLang="zh-CN" dirty="0" smtClean="0">
                <a:latin typeface="Cambria" panose="02040503050406030204" pitchFamily="18" charset="0"/>
              </a:rPr>
              <a:t>Beer</a:t>
            </a:r>
          </a:p>
          <a:p>
            <a:endParaRPr lang="en-US" altLang="zh-CN" dirty="0">
              <a:latin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33575"/>
            <a:ext cx="4267200" cy="3095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81600" y="526798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  <a:latin typeface="Cambria" panose="02040503050406030204" pitchFamily="18" charset="0"/>
              </a:rPr>
              <a:t>Where is the toilet?</a:t>
            </a:r>
            <a:endParaRPr lang="zh-CN" altLang="en-US" sz="28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7" b="12018"/>
          <a:stretch/>
        </p:blipFill>
        <p:spPr>
          <a:xfrm>
            <a:off x="3801960" y="1925252"/>
            <a:ext cx="5342040" cy="3103948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7698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-939" b="20000"/>
          <a:stretch/>
        </p:blipFill>
        <p:spPr>
          <a:xfrm>
            <a:off x="4352554" y="3641785"/>
            <a:ext cx="3200400" cy="2057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447800"/>
            <a:ext cx="2483069" cy="4267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577" y="1447800"/>
            <a:ext cx="3514354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381000" y="1524000"/>
            <a:ext cx="8229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Obviously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we need something that defines the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software--i.e. </a:t>
            </a:r>
            <a:r>
              <a:rPr lang="en-US" altLang="zh-CN" sz="20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requirements document</a:t>
            </a:r>
            <a:r>
              <a:rPr lang="en-US" altLang="zh-CN" sz="2000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or  </a:t>
            </a:r>
            <a:r>
              <a:rPr lang="en-US" altLang="zh-CN" sz="20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specification document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marL="342900" indent="-342900">
              <a:buClr>
                <a:schemeClr val="accent1"/>
              </a:buClr>
              <a:buSzPct val="122000"/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1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We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must be able to specify what should be produced as output B, given input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A.</a:t>
            </a:r>
          </a:p>
          <a:p>
            <a:pPr marL="342900" indent="-342900">
              <a:buClr>
                <a:schemeClr val="accent1"/>
              </a:buClr>
              <a:buSzPct val="122000"/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1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We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need to know HOW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output B is produced from input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A.</a:t>
            </a:r>
          </a:p>
          <a:p>
            <a:pPr marL="342900" indent="-342900">
              <a:buClr>
                <a:schemeClr val="accent1"/>
              </a:buClr>
              <a:buSzPct val="122000"/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342900" indent="-342900">
              <a:buClr>
                <a:schemeClr val="accent1"/>
              </a:buClr>
              <a:buSzPct val="122000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Although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we can’t look at code, we may ask the programmers questions about numeric limits, internal quirks of the software etc. </a:t>
            </a:r>
            <a:endParaRPr lang="zh-CN" altLang="en-US" sz="2000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0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28600" y="1447800"/>
            <a:ext cx="8229600" cy="394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9263" lvl="0" indent="-449263"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黑体"/>
                <a:cs typeface="Times New Roman"/>
              </a:rPr>
              <a:t>Testing Methods in Black Box Testing</a:t>
            </a:r>
            <a:endParaRPr kumimoji="1" lang="en-US" altLang="zh-CN" sz="2000" dirty="0">
              <a:solidFill>
                <a:srgbClr val="133984"/>
              </a:solidFill>
              <a:latin typeface="Cambria" panose="02040503050406030204" pitchFamily="18" charset="0"/>
              <a:ea typeface="黑体"/>
              <a:cs typeface="Times New Roman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Random Testing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Equivalence Partitioning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Boundary Value Analysis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Cause Effect Analysis</a:t>
            </a:r>
            <a:endParaRPr lang="en-US" altLang="zh-CN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7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05600" cy="838200"/>
          </a:xfrm>
        </p:spPr>
        <p:txBody>
          <a:bodyPr/>
          <a:lstStyle/>
          <a:p>
            <a:r>
              <a:rPr kumimoji="1" lang="en-US" altLang="zh-CN" sz="3200" dirty="0" smtClean="0">
                <a:latin typeface="Cambria" panose="02040503050406030204" pitchFamily="18" charset="0"/>
              </a:rPr>
              <a:t>Random Testing</a:t>
            </a: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68413"/>
            <a:ext cx="8229600" cy="506571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mbria" panose="02040503050406030204" pitchFamily="18" charset="0"/>
                <a:cs typeface="Times New Roman"/>
              </a:rPr>
              <a:t>Test cases are generated purely at random [SWEBOK v3.0] </a:t>
            </a:r>
          </a:p>
          <a:p>
            <a:pPr lvl="1"/>
            <a:r>
              <a:rPr kumimoji="1" lang="en-US" altLang="zh-CN" sz="2000" dirty="0">
                <a:latin typeface="Cambria" panose="02040503050406030204" pitchFamily="18" charset="0"/>
                <a:cs typeface="Times New Roman"/>
              </a:rPr>
              <a:t>Input domain must be known</a:t>
            </a:r>
          </a:p>
          <a:p>
            <a:pPr lvl="1"/>
            <a:r>
              <a:rPr kumimoji="1" lang="en-US" altLang="zh-CN" sz="2000" dirty="0">
                <a:latin typeface="Cambria" panose="02040503050406030204" pitchFamily="18" charset="0"/>
                <a:cs typeface="Times New Roman"/>
              </a:rPr>
              <a:t>Pick random points within input domain</a:t>
            </a:r>
          </a:p>
          <a:p>
            <a:pPr lvl="1"/>
            <a:r>
              <a:rPr kumimoji="1" lang="en-US" altLang="zh-CN" sz="2000" dirty="0">
                <a:latin typeface="Cambria" panose="02040503050406030204" pitchFamily="18" charset="0"/>
                <a:cs typeface="Times New Roman"/>
              </a:rPr>
              <a:t>Automation</a:t>
            </a:r>
            <a:endParaRPr kumimoji="1" lang="zh-CN" altLang="en-US" sz="2000" dirty="0">
              <a:latin typeface="Cambria" panose="02040503050406030204" pitchFamily="18" charset="0"/>
              <a:cs typeface="Times New Roman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1000" y="3581400"/>
            <a:ext cx="3873500" cy="14097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Add(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const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&amp;</a:t>
            </a:r>
            <a:r>
              <a:rPr kumimoji="1" lang="en-US" altLang="zh-CN" sz="1600" dirty="0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a, </a:t>
            </a:r>
            <a:r>
              <a:rPr kumimoji="1" lang="en-US" altLang="zh-CN" sz="1600" dirty="0" err="1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const</a:t>
            </a:r>
            <a:r>
              <a:rPr kumimoji="1" lang="en-US" altLang="zh-CN" sz="1600" dirty="0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&amp;b)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{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	return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a+b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;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}</a:t>
            </a:r>
            <a:endParaRPr kumimoji="1" lang="zh-CN" altLang="en-US" sz="1600" dirty="0">
              <a:solidFill>
                <a:srgbClr val="133984"/>
              </a:solidFill>
              <a:latin typeface="Cambria" panose="02040503050406030204" pitchFamily="18" charset="0"/>
              <a:cs typeface="Courier New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11" y="3200400"/>
            <a:ext cx="426124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05600" cy="838200"/>
          </a:xfrm>
        </p:spPr>
        <p:txBody>
          <a:bodyPr/>
          <a:lstStyle/>
          <a:p>
            <a:r>
              <a:rPr kumimoji="1" lang="en-US" altLang="zh-CN" sz="3200" dirty="0" smtClean="0">
                <a:latin typeface="Cambria" panose="02040503050406030204" pitchFamily="18" charset="0"/>
              </a:rPr>
              <a:t>Adaptive Random Testing</a:t>
            </a: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04800" y="1219200"/>
            <a:ext cx="3873500" cy="14097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Add(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const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&amp;</a:t>
            </a:r>
            <a:r>
              <a:rPr kumimoji="1" lang="en-US" altLang="zh-CN" sz="1600" dirty="0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a, </a:t>
            </a:r>
            <a:r>
              <a:rPr kumimoji="1" lang="en-US" altLang="zh-CN" sz="1600" dirty="0" err="1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const</a:t>
            </a:r>
            <a:r>
              <a:rPr kumimoji="1" lang="en-US" altLang="zh-CN" sz="1600" dirty="0" smtClean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int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 &amp;b)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{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	return </a:t>
            </a:r>
            <a:r>
              <a:rPr kumimoji="1" lang="en-US" altLang="zh-CN" sz="1600" dirty="0" err="1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a+b</a:t>
            </a:r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;</a:t>
            </a:r>
          </a:p>
          <a:p>
            <a:r>
              <a:rPr kumimoji="1" lang="en-US" altLang="zh-CN" sz="1600" dirty="0">
                <a:solidFill>
                  <a:srgbClr val="133984"/>
                </a:solidFill>
                <a:latin typeface="Cambria" panose="02040503050406030204" pitchFamily="18" charset="0"/>
                <a:cs typeface="Courier New"/>
              </a:rPr>
              <a:t>}</a:t>
            </a:r>
            <a:endParaRPr kumimoji="1" lang="zh-CN" altLang="en-US" sz="1600" dirty="0">
              <a:solidFill>
                <a:srgbClr val="133984"/>
              </a:solidFill>
              <a:latin typeface="Cambria" panose="02040503050406030204" pitchFamily="18" charset="0"/>
              <a:cs typeface="Courier New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069" y="990600"/>
            <a:ext cx="4343913" cy="278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96035"/>
            <a:ext cx="5943600" cy="192016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6253" y="6015335"/>
            <a:ext cx="5708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133984"/>
                </a:solidFill>
                <a:latin typeface="Cambria" panose="02040503050406030204" pitchFamily="18" charset="0"/>
              </a:rPr>
              <a:t>Typical patterns of failure-causing </a:t>
            </a: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</a:rPr>
              <a:t>regions</a:t>
            </a:r>
            <a:endParaRPr kumimoji="1" lang="zh-CN" altLang="en-US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6822" y="1800285"/>
            <a:ext cx="81579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1:            The basic concepts and theories of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2-3:        Principles of Testing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Week 4-5: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White Box Testing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	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6-8:	Black Box Testing</a:t>
            </a:r>
            <a:endParaRPr lang="en-US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9-10:     	Unit Testing &amp; Integration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11:  	System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12:        	Regression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13-14:	Software Testing Management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15:	International and Local Testing</a:t>
            </a:r>
          </a:p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Week 16:	Future of </a:t>
            </a:r>
            <a:r>
              <a:rPr lang="en-US" altLang="zh-CN" dirty="0" smtClean="0">
                <a:solidFill>
                  <a:srgbClr val="132584"/>
                </a:solidFill>
                <a:latin typeface="Cambria" panose="02040503050406030204" pitchFamily="18" charset="0"/>
              </a:rPr>
              <a:t>Testing</a:t>
            </a:r>
            <a:endParaRPr lang="en-US" altLang="zh-CN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1229380"/>
            <a:ext cx="293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16 Weeks Plan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0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705600" cy="838200"/>
          </a:xfrm>
        </p:spPr>
        <p:txBody>
          <a:bodyPr/>
          <a:lstStyle/>
          <a:p>
            <a:r>
              <a:rPr kumimoji="1" lang="en-US" altLang="zh-CN" sz="3200" dirty="0" smtClean="0">
                <a:latin typeface="Cambria" panose="02040503050406030204" pitchFamily="18" charset="0"/>
              </a:rPr>
              <a:t>Adaptive Random Testing</a:t>
            </a:r>
            <a:endParaRPr kumimoji="1"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676" y="1219200"/>
            <a:ext cx="8229600" cy="506571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Cambria" panose="02040503050406030204" pitchFamily="18" charset="0"/>
                <a:cs typeface="Times New Roman"/>
              </a:rPr>
              <a:t>A passed test, nearby tests may be passed</a:t>
            </a:r>
          </a:p>
          <a:p>
            <a:r>
              <a:rPr kumimoji="1" lang="en-US" altLang="zh-CN" sz="2400" dirty="0">
                <a:latin typeface="Cambria" panose="02040503050406030204" pitchFamily="18" charset="0"/>
                <a:cs typeface="Times New Roman"/>
              </a:rPr>
              <a:t>A failed test, nearby tests may be failed</a:t>
            </a:r>
          </a:p>
          <a:p>
            <a:endParaRPr kumimoji="1" lang="en-US" altLang="zh-CN" sz="2400" dirty="0" smtClean="0">
              <a:latin typeface="Cambria" panose="02040503050406030204" pitchFamily="18" charset="0"/>
              <a:cs typeface="Times New Roman"/>
            </a:endParaRPr>
          </a:p>
          <a:p>
            <a:endParaRPr kumimoji="1" lang="en-US" altLang="zh-CN" sz="2400" dirty="0">
              <a:latin typeface="Cambria" panose="02040503050406030204" pitchFamily="18" charset="0"/>
              <a:cs typeface="Times New Roman"/>
            </a:endParaRPr>
          </a:p>
          <a:p>
            <a:endParaRPr kumimoji="1" lang="en-US" altLang="zh-CN" sz="2400" dirty="0" smtClean="0">
              <a:latin typeface="Cambria" panose="02040503050406030204" pitchFamily="18" charset="0"/>
              <a:cs typeface="Times New Roman"/>
            </a:endParaRPr>
          </a:p>
          <a:p>
            <a:r>
              <a:rPr kumimoji="1" lang="en-US" altLang="zh-CN" sz="2400" dirty="0" smtClean="0">
                <a:latin typeface="Cambria" panose="02040503050406030204" pitchFamily="18" charset="0"/>
                <a:cs typeface="Times New Roman"/>
              </a:rPr>
              <a:t>So</a:t>
            </a:r>
            <a:r>
              <a:rPr kumimoji="1" lang="en-US" altLang="zh-CN" sz="2400" dirty="0">
                <a:latin typeface="Cambria" panose="02040503050406030204" pitchFamily="18" charset="0"/>
                <a:cs typeface="Times New Roman"/>
              </a:rPr>
              <a:t>, select test cases far away from others 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438400"/>
            <a:ext cx="3352800" cy="1083171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7076" y="4419600"/>
            <a:ext cx="39624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5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28600" y="1447800"/>
            <a:ext cx="8229600" cy="394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9263" lvl="0" indent="-449263"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黑体"/>
                <a:cs typeface="Times New Roman"/>
              </a:rPr>
              <a:t>Testing Methods in Black Box Testing</a:t>
            </a:r>
            <a:endParaRPr kumimoji="1" lang="en-US" altLang="zh-CN" sz="2000" dirty="0">
              <a:solidFill>
                <a:srgbClr val="133984"/>
              </a:solidFill>
              <a:latin typeface="Cambria" panose="02040503050406030204" pitchFamily="18" charset="0"/>
              <a:ea typeface="黑体"/>
              <a:cs typeface="Times New Roman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Random Testing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Equivalence Partitioning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Boundary Value Analysis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Cause Effect Analysis</a:t>
            </a:r>
            <a:endParaRPr lang="en-US" altLang="zh-CN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4728240" y="3333960"/>
              <a:ext cx="164880" cy="1447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9240" y="3323880"/>
                <a:ext cx="183960" cy="1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1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8382000" cy="7620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Define equivalence partitions</a:t>
            </a:r>
            <a:r>
              <a:rPr lang="en-US" altLang="zh-CN" sz="32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- or classes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609600" y="1600200"/>
            <a:ext cx="80010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Equivalence partitioning helps us 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cut down the number of test cases without adding a great deal of risk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2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Normally we look at two areas for testing:</a:t>
            </a:r>
          </a:p>
          <a:p>
            <a:pPr lvl="1"/>
            <a:r>
              <a:rPr lang="en-US" altLang="zh-CN" sz="2200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2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</a:t>
            </a:r>
            <a:r>
              <a:rPr lang="en-US" altLang="zh-CN" sz="22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</a:t>
            </a:r>
          </a:p>
          <a:p>
            <a:pPr lvl="1"/>
            <a:r>
              <a:rPr lang="en-US" altLang="zh-CN" sz="22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- Logic flow</a:t>
            </a:r>
          </a:p>
          <a:p>
            <a:endParaRPr lang="en-US" altLang="zh-CN" sz="2200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There are many guidelines for picking equivalence partitions.</a:t>
            </a:r>
          </a:p>
          <a:p>
            <a:endParaRPr lang="en-US" altLang="zh-CN" sz="22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Note: These are guidelines, not hard and fast rules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305800" cy="10668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Data Testing</a:t>
            </a:r>
            <a:br>
              <a:rPr lang="en-US" altLang="zh-CN" sz="3600" dirty="0">
                <a:latin typeface="Cambria" panose="02040503050406030204" pitchFamily="18" charset="0"/>
              </a:rPr>
            </a:br>
            <a:r>
              <a:rPr lang="en-US" altLang="zh-CN" sz="1600" dirty="0">
                <a:latin typeface="Cambria" panose="02040503050406030204" pitchFamily="18" charset="0"/>
              </a:rPr>
              <a:t>QUIDELINES FOR CHOOSING EQUIVALENCE CLASSES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533400" y="1432560"/>
            <a:ext cx="80772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Identify </a:t>
            </a:r>
            <a:r>
              <a:rPr lang="en-US" altLang="zh-CN" sz="22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 - data 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that is at the edge of the planned operational limits of the software.</a:t>
            </a:r>
          </a:p>
          <a:p>
            <a:endParaRPr lang="en-US" altLang="zh-CN" sz="22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For the boundaries, partition input into</a:t>
            </a:r>
          </a:p>
          <a:p>
            <a:pPr lvl="1"/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 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data inside the boundary.</a:t>
            </a:r>
          </a:p>
          <a:p>
            <a:pPr lvl="1"/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 Data 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just on the boundary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(which may be valid or invalid).</a:t>
            </a:r>
          </a:p>
          <a:p>
            <a:pPr lvl="1"/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- </a:t>
            </a:r>
            <a:r>
              <a:rPr lang="en-US" altLang="zh-CN" sz="22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Invalid</a:t>
            </a:r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data just outside the boundary limits.</a:t>
            </a:r>
          </a:p>
          <a:p>
            <a:endParaRPr lang="en-US" altLang="zh-CN" sz="22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 should be identified in the requirements or the specifications.</a:t>
            </a:r>
            <a:endParaRPr lang="zh-CN" altLang="en-US" sz="22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23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6212"/>
            <a:ext cx="7696200" cy="357188"/>
          </a:xfrm>
        </p:spPr>
        <p:txBody>
          <a:bodyPr/>
          <a:lstStyle/>
          <a:p>
            <a:r>
              <a:rPr lang="en-US" altLang="zh-CN" sz="3600">
                <a:latin typeface="Cambria" panose="02040503050406030204" pitchFamily="18" charset="0"/>
              </a:rPr>
              <a:t>Equivalence Partitioning 1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609600" y="1340198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Idea is to partition the input space into a number of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equivalence classes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such that one could expect, based on the specification, that every element of a given class would be ‘‘handled’’ (i.e., mapped to</a:t>
            </a:r>
          </a:p>
        </p:txBody>
      </p:sp>
      <p:pic>
        <p:nvPicPr>
          <p:cNvPr id="24678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19400"/>
            <a:ext cx="3352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609600" y="4235797"/>
            <a:ext cx="4572000" cy="19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Two types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of classes are identified: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</a:t>
            </a:r>
            <a:r>
              <a:rPr lang="en-US" altLang="zh-CN" sz="2000" b="1" dirty="0" smtClean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(corresponding to inputs deemed valid from the specification) 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33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invalid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(corresponding to inputs deemed erroneous from the specification)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533400" y="2590800"/>
            <a:ext cx="4419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 output) in the same manner 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(either correctly or incorrectly), </a:t>
            </a: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thus </a:t>
            </a:r>
            <a:r>
              <a:rPr lang="en-US" altLang="zh-CN" sz="2000" b="1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reducing the total number of test cases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that must be developed</a:t>
            </a:r>
            <a:r>
              <a:rPr lang="en-US" altLang="zh-CN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297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7" y="128588"/>
            <a:ext cx="7643813" cy="536575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Equivalence Partitioning 2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170" y="1295400"/>
            <a:ext cx="8344629" cy="1600200"/>
          </a:xfrm>
          <a:noFill/>
          <a:ln/>
        </p:spPr>
        <p:txBody>
          <a:bodyPr/>
          <a:lstStyle/>
          <a:p>
            <a:pPr>
              <a:lnSpc>
                <a:spcPts val="2600"/>
              </a:lnSpc>
              <a:buClrTx/>
              <a:buSzTx/>
            </a:pPr>
            <a:r>
              <a:rPr lang="en-US" altLang="zh-CN" sz="2400" dirty="0">
                <a:latin typeface="Cambria" panose="02040503050406030204" pitchFamily="18" charset="0"/>
              </a:rPr>
              <a:t>Divide all possible inputs into classes (partitions) such that : There is a </a:t>
            </a:r>
            <a:r>
              <a:rPr lang="en-US" altLang="zh-CN" sz="2400" b="1" i="1" dirty="0">
                <a:solidFill>
                  <a:srgbClr val="FF0000"/>
                </a:solidFill>
                <a:latin typeface="Cambria" panose="02040503050406030204" pitchFamily="18" charset="0"/>
              </a:rPr>
              <a:t>finite number of input equivalence classes</a:t>
            </a:r>
            <a:endParaRPr lang="en-US" altLang="zh-CN" sz="2400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lnSpc>
                <a:spcPts val="2600"/>
              </a:lnSpc>
              <a:buClrTx/>
              <a:buSzTx/>
            </a:pPr>
            <a:endParaRPr lang="en-US" altLang="zh-CN" sz="2400" dirty="0" smtClean="0">
              <a:latin typeface="Cambria" panose="02040503050406030204" pitchFamily="18" charset="0"/>
            </a:endParaRPr>
          </a:p>
          <a:p>
            <a:pPr>
              <a:lnSpc>
                <a:spcPts val="2600"/>
              </a:lnSpc>
              <a:buClrTx/>
              <a:buSzTx/>
            </a:pPr>
            <a:r>
              <a:rPr lang="en-US" altLang="zh-CN" sz="2400" dirty="0" smtClean="0">
                <a:latin typeface="Cambria" panose="02040503050406030204" pitchFamily="18" charset="0"/>
              </a:rPr>
              <a:t>You </a:t>
            </a:r>
            <a:r>
              <a:rPr lang="en-US" altLang="zh-CN" sz="2400" dirty="0">
                <a:latin typeface="Cambria" panose="02040503050406030204" pitchFamily="18" charset="0"/>
              </a:rPr>
              <a:t>may reasonably assume that</a:t>
            </a:r>
            <a:endParaRPr lang="en-US" altLang="zh-CN" sz="2600" i="1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grpSp>
        <p:nvGrpSpPr>
          <p:cNvPr id="496661" name="Group 21"/>
          <p:cNvGrpSpPr>
            <a:grpSpLocks/>
          </p:cNvGrpSpPr>
          <p:nvPr/>
        </p:nvGrpSpPr>
        <p:grpSpPr bwMode="auto">
          <a:xfrm>
            <a:off x="4698624" y="4231739"/>
            <a:ext cx="4124699" cy="1866900"/>
            <a:chOff x="2589" y="2800"/>
            <a:chExt cx="3016" cy="1176"/>
          </a:xfrm>
        </p:grpSpPr>
        <p:grpSp>
          <p:nvGrpSpPr>
            <p:cNvPr id="496644" name="Group 4"/>
            <p:cNvGrpSpPr>
              <a:grpSpLocks/>
            </p:cNvGrpSpPr>
            <p:nvPr/>
          </p:nvGrpSpPr>
          <p:grpSpPr bwMode="auto">
            <a:xfrm>
              <a:off x="2589" y="2832"/>
              <a:ext cx="2816" cy="1097"/>
              <a:chOff x="1216" y="3176"/>
              <a:chExt cx="2816" cy="1097"/>
            </a:xfrm>
          </p:grpSpPr>
          <p:sp>
            <p:nvSpPr>
              <p:cNvPr id="496645" name="Oval 5"/>
              <p:cNvSpPr>
                <a:spLocks noChangeArrowheads="1"/>
              </p:cNvSpPr>
              <p:nvPr/>
            </p:nvSpPr>
            <p:spPr bwMode="auto">
              <a:xfrm>
                <a:off x="1968" y="3176"/>
                <a:ext cx="2064" cy="920"/>
              </a:xfrm>
              <a:prstGeom prst="ellipse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46" name="Text Box 6"/>
              <p:cNvSpPr txBox="1">
                <a:spLocks noChangeArrowheads="1"/>
              </p:cNvSpPr>
              <p:nvPr/>
            </p:nvSpPr>
            <p:spPr bwMode="auto">
              <a:xfrm>
                <a:off x="1216" y="3982"/>
                <a:ext cx="1027" cy="291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3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all inputs</a:t>
                </a:r>
                <a:endParaRPr lang="en-GB" altLang="zh-CN" dirty="0">
                  <a:solidFill>
                    <a:schemeClr val="accent3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6647" name="Group 7"/>
            <p:cNvGrpSpPr>
              <a:grpSpLocks/>
            </p:cNvGrpSpPr>
            <p:nvPr/>
          </p:nvGrpSpPr>
          <p:grpSpPr bwMode="auto">
            <a:xfrm>
              <a:off x="2869" y="2800"/>
              <a:ext cx="2736" cy="1176"/>
              <a:chOff x="1496" y="3144"/>
              <a:chExt cx="2736" cy="1176"/>
            </a:xfrm>
          </p:grpSpPr>
          <p:sp>
            <p:nvSpPr>
              <p:cNvPr id="496648" name="Line 8"/>
              <p:cNvSpPr>
                <a:spLocks noChangeShapeType="1"/>
              </p:cNvSpPr>
              <p:nvPr/>
            </p:nvSpPr>
            <p:spPr bwMode="auto">
              <a:xfrm>
                <a:off x="1496" y="3144"/>
                <a:ext cx="1424" cy="5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49" name="Line 9"/>
              <p:cNvSpPr>
                <a:spLocks noChangeShapeType="1"/>
              </p:cNvSpPr>
              <p:nvPr/>
            </p:nvSpPr>
            <p:spPr bwMode="auto">
              <a:xfrm flipH="1">
                <a:off x="2848" y="3680"/>
                <a:ext cx="64" cy="6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0" name="Line 10"/>
              <p:cNvSpPr>
                <a:spLocks noChangeShapeType="1"/>
              </p:cNvSpPr>
              <p:nvPr/>
            </p:nvSpPr>
            <p:spPr bwMode="auto">
              <a:xfrm flipV="1">
                <a:off x="2912" y="3216"/>
                <a:ext cx="1320" cy="46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1" name="Line 11"/>
              <p:cNvSpPr>
                <a:spLocks noChangeShapeType="1"/>
              </p:cNvSpPr>
              <p:nvPr/>
            </p:nvSpPr>
            <p:spPr bwMode="auto">
              <a:xfrm>
                <a:off x="3352" y="3528"/>
                <a:ext cx="544" cy="63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96652" name="Group 12"/>
            <p:cNvGrpSpPr>
              <a:grpSpLocks/>
            </p:cNvGrpSpPr>
            <p:nvPr/>
          </p:nvGrpSpPr>
          <p:grpSpPr bwMode="auto">
            <a:xfrm>
              <a:off x="3661" y="2945"/>
              <a:ext cx="1596" cy="791"/>
              <a:chOff x="2288" y="3289"/>
              <a:chExt cx="1596" cy="791"/>
            </a:xfrm>
          </p:grpSpPr>
          <p:sp>
            <p:nvSpPr>
              <p:cNvPr id="496653" name="Oval 13"/>
              <p:cNvSpPr>
                <a:spLocks noChangeArrowheads="1"/>
              </p:cNvSpPr>
              <p:nvPr/>
            </p:nvSpPr>
            <p:spPr bwMode="auto">
              <a:xfrm>
                <a:off x="2856" y="3352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4" name="Text Box 14"/>
              <p:cNvSpPr txBox="1">
                <a:spLocks noChangeArrowheads="1"/>
              </p:cNvSpPr>
              <p:nvPr/>
            </p:nvSpPr>
            <p:spPr bwMode="auto">
              <a:xfrm>
                <a:off x="2868" y="3289"/>
                <a:ext cx="24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1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5" name="Oval 15"/>
              <p:cNvSpPr>
                <a:spLocks noChangeArrowheads="1"/>
              </p:cNvSpPr>
              <p:nvPr/>
            </p:nvSpPr>
            <p:spPr bwMode="auto">
              <a:xfrm>
                <a:off x="3624" y="3576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6" name="Text Box 16"/>
              <p:cNvSpPr txBox="1">
                <a:spLocks noChangeArrowheads="1"/>
              </p:cNvSpPr>
              <p:nvPr/>
            </p:nvSpPr>
            <p:spPr bwMode="auto">
              <a:xfrm>
                <a:off x="3635" y="3513"/>
                <a:ext cx="24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4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7" name="Oval 17"/>
              <p:cNvSpPr>
                <a:spLocks noChangeArrowheads="1"/>
              </p:cNvSpPr>
              <p:nvPr/>
            </p:nvSpPr>
            <p:spPr bwMode="auto">
              <a:xfrm>
                <a:off x="2288" y="372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58" name="Text Box 18"/>
              <p:cNvSpPr txBox="1">
                <a:spLocks noChangeArrowheads="1"/>
              </p:cNvSpPr>
              <p:nvPr/>
            </p:nvSpPr>
            <p:spPr bwMode="auto">
              <a:xfrm>
                <a:off x="2298" y="3657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2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96659" name="Oval 19"/>
              <p:cNvSpPr>
                <a:spLocks noChangeArrowheads="1"/>
              </p:cNvSpPr>
              <p:nvPr/>
            </p:nvSpPr>
            <p:spPr bwMode="auto">
              <a:xfrm>
                <a:off x="3080" y="3800"/>
                <a:ext cx="64" cy="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96660" name="Text Box 20"/>
              <p:cNvSpPr txBox="1">
                <a:spLocks noChangeArrowheads="1"/>
              </p:cNvSpPr>
              <p:nvPr/>
            </p:nvSpPr>
            <p:spPr bwMode="auto">
              <a:xfrm>
                <a:off x="3108" y="3737"/>
                <a:ext cx="215" cy="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sz="2000" baseline="-25000">
                    <a:solidFill>
                      <a:schemeClr val="bg1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3</a:t>
                </a:r>
                <a:endParaRPr lang="en-GB" altLang="zh-CN" sz="2000" baseline="-25000">
                  <a:solidFill>
                    <a:schemeClr val="bg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496662" name="Rectangle 22"/>
          <p:cNvSpPr>
            <a:spLocks noChangeArrowheads="1"/>
          </p:cNvSpPr>
          <p:nvPr/>
        </p:nvSpPr>
        <p:spPr bwMode="auto">
          <a:xfrm>
            <a:off x="336957" y="3841750"/>
            <a:ext cx="44792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If the representative detects a fault, then other class members would detect the same fault</a:t>
            </a:r>
            <a:endParaRPr lang="zh-CN" altLang="en-US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496663" name="Rectangle 23"/>
          <p:cNvSpPr>
            <a:spLocks noChangeArrowheads="1"/>
          </p:cNvSpPr>
          <p:nvPr/>
        </p:nvSpPr>
        <p:spPr bwMode="auto">
          <a:xfrm>
            <a:off x="323584" y="2987510"/>
            <a:ext cx="76682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The program behaves analogously for inputs in the same class</a:t>
            </a: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>
              <a:buClr>
                <a:srgbClr val="CCCC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One test with a representative value from a class is sufficient</a:t>
            </a:r>
          </a:p>
        </p:txBody>
      </p:sp>
    </p:spTree>
    <p:extLst>
      <p:ext uri="{BB962C8B-B14F-4D97-AF65-F5344CB8AC3E}">
        <p14:creationId xmlns:p14="http://schemas.microsoft.com/office/powerpoint/2010/main" val="2989394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90787" y="152400"/>
            <a:ext cx="5686425" cy="536575"/>
          </a:xfrm>
        </p:spPr>
        <p:txBody>
          <a:bodyPr/>
          <a:lstStyle/>
          <a:p>
            <a:r>
              <a:rPr lang="en-US" altLang="zh-CN" sz="4000" dirty="0">
                <a:latin typeface="Cambria" panose="02040503050406030204" pitchFamily="18" charset="0"/>
              </a:rPr>
              <a:t>Equivalence Classes</a:t>
            </a: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4416425" cy="442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349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b="1" u="sng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 data</a:t>
            </a:r>
          </a:p>
          <a:p>
            <a:pPr>
              <a:spcBef>
                <a:spcPct val="20000"/>
              </a:spcBef>
            </a:pPr>
            <a:endParaRPr lang="en-US" altLang="zh-CN" sz="2000" b="1" u="sng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User supplied commands.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Responses to system prompts.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File names.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Computational data: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Physical parameters,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Bounding values, and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Initiation values.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Output data formatting commands.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Responses to error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messages.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Graphical data.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5178425" y="1447800"/>
            <a:ext cx="3330575" cy="24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92150" indent="-2349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b="1" u="sng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Invalid data</a:t>
            </a:r>
          </a:p>
          <a:p>
            <a:pPr>
              <a:spcBef>
                <a:spcPct val="20000"/>
              </a:spcBef>
            </a:pPr>
            <a:endParaRPr lang="en-US" altLang="zh-CN" sz="2000" b="1" u="sng" dirty="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Data outside bounds of the program.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Physically impossible data.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solidFill>
                  <a:schemeClr val="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Proper value supplied in wrong place.</a:t>
            </a:r>
          </a:p>
        </p:txBody>
      </p:sp>
    </p:spTree>
    <p:extLst>
      <p:ext uri="{BB962C8B-B14F-4D97-AF65-F5344CB8AC3E}">
        <p14:creationId xmlns:p14="http://schemas.microsoft.com/office/powerpoint/2010/main" val="2112278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0022" y="152400"/>
            <a:ext cx="7315200" cy="685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Equivalence Classes Strategy 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05800" cy="5105400"/>
          </a:xfrm>
          <a:noFill/>
          <a:ln/>
        </p:spPr>
        <p:txBody>
          <a:bodyPr/>
          <a:lstStyle/>
          <a:p>
            <a:pPr>
              <a:lnSpc>
                <a:spcPts val="2600"/>
              </a:lnSpc>
              <a:buClrTx/>
              <a:buSzTx/>
            </a:pPr>
            <a:r>
              <a:rPr lang="en-US" altLang="zh-CN" dirty="0">
                <a:latin typeface="Cambria" panose="02040503050406030204" pitchFamily="18" charset="0"/>
              </a:rPr>
              <a:t>Identify input equivalence classes </a:t>
            </a:r>
            <a:endParaRPr lang="en-US" altLang="zh-CN" dirty="0" smtClean="0">
              <a:latin typeface="Cambria" panose="02040503050406030204" pitchFamily="18" charset="0"/>
            </a:endParaRPr>
          </a:p>
          <a:p>
            <a:pPr lvl="1">
              <a:lnSpc>
                <a:spcPts val="2600"/>
              </a:lnSpc>
              <a:buClrTx/>
            </a:pPr>
            <a:r>
              <a:rPr lang="en-US" altLang="zh-CN" sz="2000" dirty="0" smtClean="0">
                <a:latin typeface="Cambria" panose="02040503050406030204" pitchFamily="18" charset="0"/>
              </a:rPr>
              <a:t>Based </a:t>
            </a:r>
            <a:r>
              <a:rPr lang="en-US" altLang="zh-CN" sz="2000" dirty="0">
                <a:latin typeface="Cambria" panose="02040503050406030204" pitchFamily="18" charset="0"/>
              </a:rPr>
              <a:t>on conditions on inputs/outputs </a:t>
            </a:r>
            <a:r>
              <a:rPr lang="en-US" altLang="zh-CN" sz="2000" dirty="0" smtClean="0">
                <a:latin typeface="Cambria" panose="02040503050406030204" pitchFamily="18" charset="0"/>
              </a:rPr>
              <a:t>in specification/description</a:t>
            </a:r>
            <a:r>
              <a:rPr lang="en-US" altLang="zh-CN" sz="2000" dirty="0">
                <a:latin typeface="Cambria" panose="02040503050406030204" pitchFamily="18" charset="0"/>
              </a:rPr>
              <a:t>: Both valid and invalid input equivalence </a:t>
            </a:r>
            <a:r>
              <a:rPr lang="en-US" altLang="zh-CN" sz="2000" dirty="0" smtClean="0">
                <a:latin typeface="Cambria" panose="02040503050406030204" pitchFamily="18" charset="0"/>
              </a:rPr>
              <a:t>classes</a:t>
            </a:r>
          </a:p>
          <a:p>
            <a:pPr lvl="1">
              <a:lnSpc>
                <a:spcPts val="2600"/>
              </a:lnSpc>
              <a:buClrTx/>
            </a:pPr>
            <a:r>
              <a:rPr lang="en-US" altLang="zh-CN" sz="2000" dirty="0" smtClean="0">
                <a:latin typeface="Cambria" panose="02040503050406030204" pitchFamily="18" charset="0"/>
              </a:rPr>
              <a:t>Based </a:t>
            </a:r>
            <a:r>
              <a:rPr lang="en-US" altLang="zh-CN" sz="2000" dirty="0">
                <a:latin typeface="Cambria" panose="02040503050406030204" pitchFamily="18" charset="0"/>
              </a:rPr>
              <a:t>on heuristics and experience</a:t>
            </a:r>
            <a:r>
              <a:rPr lang="en-US" altLang="zh-CN" i="1" dirty="0">
                <a:latin typeface="Cambria" panose="02040503050406030204" pitchFamily="18" charset="0"/>
              </a:rPr>
              <a:t> :</a:t>
            </a: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</a:rPr>
              <a:t>“input x in [1..10]” </a:t>
            </a: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latin typeface="Cambria" panose="02040503050406030204" pitchFamily="18" charset="0"/>
              </a:rPr>
              <a:t> classes :   x </a:t>
            </a: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2000" i="1" dirty="0">
                <a:latin typeface="Cambria" panose="02040503050406030204" pitchFamily="18" charset="0"/>
              </a:rPr>
              <a:t> 1,  1 </a:t>
            </a: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 x  10,  x  10</a:t>
            </a: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“enumeration  A, B, C“    </a:t>
            </a:r>
            <a:r>
              <a:rPr lang="en-US" altLang="zh-CN" sz="2000" i="1" dirty="0">
                <a:latin typeface="Cambria" panose="02040503050406030204" pitchFamily="18" charset="0"/>
              </a:rPr>
              <a:t>classes :  A,  B,  C,  not{A,B,C,}</a:t>
            </a: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2000" i="1" dirty="0">
                <a:latin typeface="Cambria" panose="02040503050406030204" pitchFamily="18" charset="0"/>
              </a:rPr>
              <a:t>"input </a:t>
            </a:r>
            <a:r>
              <a:rPr lang="en-US" altLang="zh-CN" sz="2000" i="1" dirty="0" err="1">
                <a:latin typeface="Cambria" panose="02040503050406030204" pitchFamily="18" charset="0"/>
              </a:rPr>
              <a:t>intege</a:t>
            </a:r>
            <a:r>
              <a:rPr lang="en-US" altLang="zh-CN" sz="2000" i="1" dirty="0">
                <a:latin typeface="Cambria" panose="02040503050406030204" pitchFamily="18" charset="0"/>
              </a:rPr>
              <a:t>       </a:t>
            </a: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  classes :  n not an integer,</a:t>
            </a:r>
            <a:b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</a:br>
            <a:r>
              <a:rPr lang="en-US" altLang="zh-CN" sz="2000" i="1" dirty="0">
                <a:latin typeface="Cambria" panose="02040503050406030204" pitchFamily="18" charset="0"/>
                <a:sym typeface="Symbol" panose="05050102010706020507" pitchFamily="18" charset="2"/>
              </a:rPr>
              <a:t>      n  min, min  n  0, 0  n  max, n  max</a:t>
            </a:r>
            <a:endParaRPr lang="en-US" altLang="zh-CN" sz="2000" i="1" dirty="0">
              <a:latin typeface="Cambria" panose="02040503050406030204" pitchFamily="18" charset="0"/>
            </a:endParaRPr>
          </a:p>
          <a:p>
            <a:pPr lvl="2">
              <a:lnSpc>
                <a:spcPts val="2600"/>
              </a:lnSpc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accent2"/>
                </a:solidFill>
                <a:latin typeface="Cambria" panose="02040503050406030204" pitchFamily="18" charset="0"/>
              </a:rPr>
              <a:t>……</a:t>
            </a:r>
          </a:p>
          <a:p>
            <a:pPr>
              <a:lnSpc>
                <a:spcPts val="2600"/>
              </a:lnSpc>
              <a:buClrTx/>
              <a:buSzTx/>
            </a:pPr>
            <a:r>
              <a:rPr lang="en-US" altLang="zh-CN" i="1" dirty="0">
                <a:solidFill>
                  <a:schemeClr val="accent2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Define one/couple of test cases for each class</a:t>
            </a:r>
          </a:p>
          <a:p>
            <a:pPr lvl="1">
              <a:lnSpc>
                <a:spcPts val="2600"/>
              </a:lnSpc>
              <a:buClr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Test cases that cover valid classes</a:t>
            </a:r>
          </a:p>
          <a:p>
            <a:pPr lvl="1">
              <a:lnSpc>
                <a:spcPts val="2600"/>
              </a:lnSpc>
              <a:buClr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Test cases that cover at most one invalid class</a:t>
            </a:r>
          </a:p>
        </p:txBody>
      </p:sp>
    </p:spTree>
    <p:extLst>
      <p:ext uri="{BB962C8B-B14F-4D97-AF65-F5344CB8AC3E}">
        <p14:creationId xmlns:p14="http://schemas.microsoft.com/office/powerpoint/2010/main" val="96217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543800" cy="4572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Example 1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533400" y="1447800"/>
            <a:ext cx="81534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GB" altLang="zh-CN" sz="2000" b="1" dirty="0">
                <a:effectLst/>
                <a:latin typeface="Cambria" panose="02040503050406030204" pitchFamily="18" charset="0"/>
              </a:rPr>
              <a:t>Partition system inputs </a:t>
            </a:r>
            <a:r>
              <a:rPr lang="en-GB" altLang="zh-CN" sz="2000" dirty="0">
                <a:effectLst/>
                <a:latin typeface="Cambria" panose="02040503050406030204" pitchFamily="18" charset="0"/>
              </a:rPr>
              <a:t>into groups (partitions) that should </a:t>
            </a:r>
            <a:r>
              <a:rPr lang="en-GB" altLang="zh-CN" sz="2000" dirty="0" smtClean="0">
                <a:effectLst/>
                <a:latin typeface="Cambria" panose="02040503050406030204" pitchFamily="18" charset="0"/>
              </a:rPr>
              <a:t>cause</a:t>
            </a:r>
            <a:endParaRPr lang="en-GB" altLang="zh-CN" sz="2000" b="1" dirty="0" smtClean="0">
              <a:latin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GB" altLang="zh-CN" sz="2000" b="1" dirty="0" smtClean="0">
                <a:effectLst/>
                <a:latin typeface="Cambria" panose="02040503050406030204" pitchFamily="18" charset="0"/>
              </a:rPr>
              <a:t>equivalent </a:t>
            </a:r>
            <a:r>
              <a:rPr lang="en-GB" altLang="zh-CN" sz="2000" b="1" dirty="0">
                <a:effectLst/>
                <a:latin typeface="Cambria" panose="02040503050406030204" pitchFamily="18" charset="0"/>
              </a:rPr>
              <a:t>behaviour</a:t>
            </a:r>
            <a:r>
              <a:rPr lang="en-GB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GB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000" dirty="0">
                <a:effectLst/>
                <a:latin typeface="Cambria" panose="02040503050406030204" pitchFamily="18" charset="0"/>
              </a:rPr>
              <a:t>nclude both</a:t>
            </a:r>
            <a:r>
              <a:rPr lang="en-GB" altLang="zh-CN" sz="2000" b="1" dirty="0">
                <a:effectLst/>
                <a:latin typeface="Cambria" panose="02040503050406030204" pitchFamily="18" charset="0"/>
              </a:rPr>
              <a:t> valid </a:t>
            </a:r>
            <a:r>
              <a:rPr lang="en-GB" altLang="zh-CN" sz="2000" dirty="0">
                <a:effectLst/>
                <a:latin typeface="Cambria" panose="02040503050406030204" pitchFamily="18" charset="0"/>
              </a:rPr>
              <a:t>and </a:t>
            </a:r>
            <a:r>
              <a:rPr lang="en-GB" altLang="zh-CN" sz="2000" b="1" dirty="0">
                <a:effectLst/>
                <a:latin typeface="Cambria" panose="02040503050406030204" pitchFamily="18" charset="0"/>
              </a:rPr>
              <a:t>invalid </a:t>
            </a:r>
            <a:r>
              <a:rPr lang="en-GB" altLang="zh-CN" sz="2000" dirty="0">
                <a:effectLst/>
                <a:latin typeface="Cambria" panose="02040503050406030204" pitchFamily="18" charset="0"/>
              </a:rPr>
              <a:t>inputs.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endParaRPr lang="en-GB" altLang="zh-CN" sz="2000" i="1" dirty="0" smtClean="0">
              <a:solidFill>
                <a:srgbClr val="133984"/>
              </a:solidFill>
              <a:effectLst/>
              <a:latin typeface="Cambria" panose="02040503050406030204" pitchFamily="18" charset="0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2"/>
              <a:buNone/>
            </a:pPr>
            <a:r>
              <a:rPr lang="en-GB" altLang="zh-CN" sz="2000" i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</a:t>
            </a:r>
            <a:r>
              <a:rPr lang="en-GB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input is a 5-digit integer between 10,000 and 99,999, </a:t>
            </a: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GB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Equivalence partitions are:</a:t>
            </a:r>
          </a:p>
          <a:p>
            <a:pPr lvl="1" algn="ctr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125000"/>
            </a:pPr>
            <a:r>
              <a:rPr lang="en-GB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&lt; 10,000           10,000 - 99,999         &gt; 99,999</a:t>
            </a:r>
          </a:p>
        </p:txBody>
      </p:sp>
    </p:spTree>
    <p:extLst>
      <p:ext uri="{BB962C8B-B14F-4D97-AF65-F5344CB8AC3E}">
        <p14:creationId xmlns:p14="http://schemas.microsoft.com/office/powerpoint/2010/main" val="223430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848600" cy="6858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Example 2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001000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Identify (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multiple sets of disjoint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) equivalence classes for the following program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specification fragment</a:t>
            </a:r>
            <a:r>
              <a:rPr lang="en-US" altLang="zh-CN" sz="20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000" b="1" dirty="0" smtClean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City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Tax Specification: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1. </a:t>
            </a: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gross pay is no more than $30,000, the tax is 1%.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2. If gross pay is more than $30,000, but no more than $50,000, the tax is 5%.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3. If gross pay is more than $50,000, the tax is 15%.</a:t>
            </a:r>
          </a:p>
        </p:txBody>
      </p:sp>
    </p:spTree>
    <p:extLst>
      <p:ext uri="{BB962C8B-B14F-4D97-AF65-F5344CB8AC3E}">
        <p14:creationId xmlns:p14="http://schemas.microsoft.com/office/powerpoint/2010/main" val="1236672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705600" cy="8382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Cambria" panose="02040503050406030204" pitchFamily="18" charset="0"/>
              </a:rPr>
              <a:t>How</a:t>
            </a:r>
            <a:endParaRPr lang="zh-CN" altLang="zh-CN" dirty="0" smtClean="0">
              <a:latin typeface="Cambria" panose="020405030504060302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200" y="2286000"/>
            <a:ext cx="8991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Blip>
                <a:blip r:embed="rId3"/>
              </a:buBlip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2pPr>
            <a:lvl3pPr marL="13223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730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Ron Patton</a:t>
            </a:r>
            <a:r>
              <a:rPr lang="zh-CN" altLang="en-US" sz="2400" dirty="0" smtClean="0"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latin typeface="Cambria" panose="02040503050406030204" pitchFamily="18" charset="0"/>
              </a:rPr>
              <a:t> 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Software Testing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 (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2</a:t>
            </a:r>
            <a:r>
              <a:rPr lang="zh-CN" altLang="en-US" sz="2400" b="1" dirty="0" smtClean="0">
                <a:latin typeface="Cambria" panose="02040503050406030204" pitchFamily="18" charset="0"/>
              </a:rPr>
              <a:t>th Edition)</a:t>
            </a:r>
          </a:p>
          <a:p>
            <a:pPr marL="457200" indent="-457200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err="1" smtClean="0">
                <a:latin typeface="Cambria" panose="02040503050406030204" pitchFamily="18" charset="0"/>
              </a:rPr>
              <a:t>Glenford</a:t>
            </a:r>
            <a:r>
              <a:rPr lang="en-US" altLang="zh-CN" sz="2400" dirty="0" smtClean="0"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latin typeface="Cambria" panose="02040503050406030204" pitchFamily="18" charset="0"/>
              </a:rPr>
              <a:t>J. </a:t>
            </a:r>
            <a:r>
              <a:rPr lang="en-US" altLang="zh-CN" sz="2400" dirty="0" smtClean="0">
                <a:latin typeface="Cambria" panose="02040503050406030204" pitchFamily="18" charset="0"/>
              </a:rPr>
              <a:t>Myers,  </a:t>
            </a:r>
            <a:r>
              <a:rPr lang="en-US" altLang="zh-CN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Art of Software Testing </a:t>
            </a:r>
            <a:r>
              <a:rPr lang="en-US" altLang="zh-CN" sz="2400" b="1" dirty="0">
                <a:latin typeface="Cambria" panose="02040503050406030204" pitchFamily="18" charset="0"/>
              </a:rPr>
              <a:t>(3rd Edition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)</a:t>
            </a:r>
            <a:endParaRPr lang="zh-CN" altLang="en-US" sz="2400" b="1" dirty="0">
              <a:latin typeface="Cambria" panose="02040503050406030204" pitchFamily="18" charset="0"/>
            </a:endParaRPr>
          </a:p>
          <a:p>
            <a:pPr marL="457200" indent="-457200" algn="just">
              <a:lnSpc>
                <a:spcPct val="80000"/>
              </a:lnSpc>
              <a:buSzPct val="80000"/>
              <a:buFont typeface="+mj-lt"/>
              <a:buAutoNum type="arabicPeriod"/>
            </a:pPr>
            <a:r>
              <a:rPr lang="en-US" altLang="zh-CN" sz="2400" dirty="0" smtClean="0">
                <a:latin typeface="Cambria" panose="02040503050406030204" pitchFamily="18" charset="0"/>
              </a:rPr>
              <a:t>Gerald M. Weinberg,  </a:t>
            </a:r>
            <a:r>
              <a:rPr lang="en-US" altLang="zh-CN" sz="2400" b="1" dirty="0" smtClean="0">
                <a:latin typeface="Cambria" panose="02040503050406030204" pitchFamily="18" charset="0"/>
              </a:rPr>
              <a:t>Perfect Software</a:t>
            </a:r>
            <a:endParaRPr lang="zh-CN" altLang="en-US" sz="2400" b="1" dirty="0" smtClean="0">
              <a:latin typeface="Cambria" panose="020405030504060302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95700" y="1534180"/>
            <a:ext cx="2552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132584"/>
                </a:solidFill>
                <a:latin typeface="Cambria" panose="02040503050406030204" pitchFamily="18" charset="0"/>
              </a:rPr>
              <a:t>References</a:t>
            </a:r>
            <a:endParaRPr lang="zh-CN" altLang="en-US" sz="2800" b="1" dirty="0">
              <a:solidFill>
                <a:srgbClr val="13258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6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196980"/>
            <a:ext cx="7162800" cy="4572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3</a:t>
            </a:r>
          </a:p>
        </p:txBody>
      </p:sp>
      <p:sp>
        <p:nvSpPr>
          <p:cNvPr id="248844" name="Freeform 12"/>
          <p:cNvSpPr>
            <a:spLocks/>
          </p:cNvSpPr>
          <p:nvPr/>
        </p:nvSpPr>
        <p:spPr bwMode="auto">
          <a:xfrm>
            <a:off x="2227263" y="4693302"/>
            <a:ext cx="5302250" cy="685800"/>
          </a:xfrm>
          <a:custGeom>
            <a:avLst/>
            <a:gdLst>
              <a:gd name="T0" fmla="*/ 1344 w 3340"/>
              <a:gd name="T1" fmla="*/ 37 h 666"/>
              <a:gd name="T2" fmla="*/ 757 w 3340"/>
              <a:gd name="T3" fmla="*/ 5 h 666"/>
              <a:gd name="T4" fmla="*/ 256 w 3340"/>
              <a:gd name="T5" fmla="*/ 58 h 666"/>
              <a:gd name="T6" fmla="*/ 0 w 3340"/>
              <a:gd name="T7" fmla="*/ 197 h 666"/>
              <a:gd name="T8" fmla="*/ 10 w 3340"/>
              <a:gd name="T9" fmla="*/ 282 h 666"/>
              <a:gd name="T10" fmla="*/ 501 w 3340"/>
              <a:gd name="T11" fmla="*/ 549 h 666"/>
              <a:gd name="T12" fmla="*/ 1312 w 3340"/>
              <a:gd name="T13" fmla="*/ 624 h 666"/>
              <a:gd name="T14" fmla="*/ 1813 w 3340"/>
              <a:gd name="T15" fmla="*/ 666 h 666"/>
              <a:gd name="T16" fmla="*/ 2250 w 3340"/>
              <a:gd name="T17" fmla="*/ 656 h 666"/>
              <a:gd name="T18" fmla="*/ 2688 w 3340"/>
              <a:gd name="T19" fmla="*/ 581 h 666"/>
              <a:gd name="T20" fmla="*/ 2997 w 3340"/>
              <a:gd name="T21" fmla="*/ 528 h 666"/>
              <a:gd name="T22" fmla="*/ 3242 w 3340"/>
              <a:gd name="T23" fmla="*/ 421 h 666"/>
              <a:gd name="T24" fmla="*/ 3338 w 3340"/>
              <a:gd name="T25" fmla="*/ 325 h 666"/>
              <a:gd name="T26" fmla="*/ 3328 w 3340"/>
              <a:gd name="T27" fmla="*/ 218 h 666"/>
              <a:gd name="T28" fmla="*/ 2976 w 3340"/>
              <a:gd name="T29" fmla="*/ 101 h 666"/>
              <a:gd name="T30" fmla="*/ 2016 w 3340"/>
              <a:gd name="T31" fmla="*/ 26 h 666"/>
              <a:gd name="T32" fmla="*/ 1642 w 3340"/>
              <a:gd name="T33" fmla="*/ 37 h 666"/>
              <a:gd name="T34" fmla="*/ 1493 w 3340"/>
              <a:gd name="T35" fmla="*/ 26 h 666"/>
              <a:gd name="T36" fmla="*/ 1418 w 3340"/>
              <a:gd name="T37" fmla="*/ 26 h 666"/>
              <a:gd name="T38" fmla="*/ 1344 w 3340"/>
              <a:gd name="T39" fmla="*/ 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2163763" y="4767915"/>
            <a:ext cx="1947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not member of set</a:t>
            </a:r>
          </a:p>
        </p:txBody>
      </p:sp>
      <p:sp>
        <p:nvSpPr>
          <p:cNvPr id="24884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19100" y="1198564"/>
            <a:ext cx="8382000" cy="30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lnSpc>
                <a:spcPts val="2600"/>
              </a:lnSpc>
              <a:buClrTx/>
              <a:buSzTx/>
              <a:buNone/>
            </a:pPr>
            <a:r>
              <a:rPr lang="zh-CN" altLang="en-US" sz="2000" dirty="0">
                <a:latin typeface="Cambria" panose="02040503050406030204" pitchFamily="18" charset="0"/>
              </a:rPr>
              <a:t>1. </a:t>
            </a:r>
            <a:r>
              <a:rPr lang="en-US" altLang="zh-CN" sz="2000" dirty="0">
                <a:latin typeface="Cambria" panose="02040503050406030204" pitchFamily="18" charset="0"/>
              </a:rPr>
              <a:t>If input is a range, one valid and two invalid equivalence classes:</a:t>
            </a:r>
          </a:p>
        </p:txBody>
      </p:sp>
      <p:sp>
        <p:nvSpPr>
          <p:cNvPr id="248847" name="Rectangle 15"/>
          <p:cNvSpPr>
            <a:spLocks noChangeArrowheads="1"/>
          </p:cNvSpPr>
          <p:nvPr/>
        </p:nvSpPr>
        <p:spPr bwMode="auto">
          <a:xfrm>
            <a:off x="423863" y="2590800"/>
            <a:ext cx="83820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2.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 a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specific value, one valid and two invalid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equivalence classes:</a:t>
            </a:r>
          </a:p>
        </p:txBody>
      </p:sp>
      <p:sp>
        <p:nvSpPr>
          <p:cNvPr id="248848" name="Rectangle 16"/>
          <p:cNvSpPr>
            <a:spLocks noChangeArrowheads="1"/>
          </p:cNvSpPr>
          <p:nvPr/>
        </p:nvSpPr>
        <p:spPr bwMode="auto">
          <a:xfrm>
            <a:off x="416532" y="426720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3.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 a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set of related values, one valid and one invalid class:</a:t>
            </a:r>
          </a:p>
        </p:txBody>
      </p:sp>
      <p:sp>
        <p:nvSpPr>
          <p:cNvPr id="248849" name="Rectangle 17"/>
          <p:cNvSpPr>
            <a:spLocks noChangeArrowheads="1"/>
          </p:cNvSpPr>
          <p:nvPr/>
        </p:nvSpPr>
        <p:spPr bwMode="auto">
          <a:xfrm>
            <a:off x="423863" y="5495925"/>
            <a:ext cx="800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ts val="5800"/>
              </a:spcBef>
              <a:buNone/>
            </a:pPr>
            <a:r>
              <a:rPr lang="zh-CN" altLang="en-US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4.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input is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Boolean, one valid and one invalid class:</a:t>
            </a:r>
          </a:p>
        </p:txBody>
      </p:sp>
      <p:grpSp>
        <p:nvGrpSpPr>
          <p:cNvPr id="248850" name="Group 18"/>
          <p:cNvGrpSpPr>
            <a:grpSpLocks/>
          </p:cNvGrpSpPr>
          <p:nvPr/>
        </p:nvGrpSpPr>
        <p:grpSpPr bwMode="auto">
          <a:xfrm>
            <a:off x="1482725" y="1908173"/>
            <a:ext cx="6019800" cy="168275"/>
            <a:chOff x="912" y="1174"/>
            <a:chExt cx="3792" cy="106"/>
          </a:xfrm>
        </p:grpSpPr>
        <p:sp>
          <p:nvSpPr>
            <p:cNvPr id="248851" name="Line 19"/>
            <p:cNvSpPr>
              <a:spLocks noChangeShapeType="1"/>
            </p:cNvSpPr>
            <p:nvPr/>
          </p:nvSpPr>
          <p:spPr bwMode="auto">
            <a:xfrm>
              <a:off x="912" y="1227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2" name="Rectangle 20" descr="Light upward diagonal"/>
            <p:cNvSpPr>
              <a:spLocks noChangeArrowheads="1"/>
            </p:cNvSpPr>
            <p:nvPr/>
          </p:nvSpPr>
          <p:spPr bwMode="auto">
            <a:xfrm>
              <a:off x="2112" y="1174"/>
              <a:ext cx="1392" cy="106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3378200" y="1670048"/>
            <a:ext cx="2230438" cy="917575"/>
            <a:chOff x="2178" y="1024"/>
            <a:chExt cx="1405" cy="578"/>
          </a:xfrm>
        </p:grpSpPr>
        <p:sp>
          <p:nvSpPr>
            <p:cNvPr id="248854" name="Freeform 22"/>
            <p:cNvSpPr>
              <a:spLocks/>
            </p:cNvSpPr>
            <p:nvPr/>
          </p:nvSpPr>
          <p:spPr bwMode="auto">
            <a:xfrm>
              <a:off x="2178" y="1024"/>
              <a:ext cx="1405" cy="414"/>
            </a:xfrm>
            <a:custGeom>
              <a:avLst/>
              <a:gdLst>
                <a:gd name="T0" fmla="*/ 675 w 1405"/>
                <a:gd name="T1" fmla="*/ 11 h 414"/>
                <a:gd name="T2" fmla="*/ 35 w 1405"/>
                <a:gd name="T3" fmla="*/ 85 h 414"/>
                <a:gd name="T4" fmla="*/ 3 w 1405"/>
                <a:gd name="T5" fmla="*/ 149 h 414"/>
                <a:gd name="T6" fmla="*/ 25 w 1405"/>
                <a:gd name="T7" fmla="*/ 331 h 414"/>
                <a:gd name="T8" fmla="*/ 185 w 1405"/>
                <a:gd name="T9" fmla="*/ 352 h 414"/>
                <a:gd name="T10" fmla="*/ 377 w 1405"/>
                <a:gd name="T11" fmla="*/ 352 h 414"/>
                <a:gd name="T12" fmla="*/ 686 w 1405"/>
                <a:gd name="T13" fmla="*/ 363 h 414"/>
                <a:gd name="T14" fmla="*/ 1027 w 1405"/>
                <a:gd name="T15" fmla="*/ 384 h 414"/>
                <a:gd name="T16" fmla="*/ 1251 w 1405"/>
                <a:gd name="T17" fmla="*/ 352 h 414"/>
                <a:gd name="T18" fmla="*/ 1315 w 1405"/>
                <a:gd name="T19" fmla="*/ 331 h 414"/>
                <a:gd name="T20" fmla="*/ 1347 w 1405"/>
                <a:gd name="T21" fmla="*/ 320 h 414"/>
                <a:gd name="T22" fmla="*/ 1401 w 1405"/>
                <a:gd name="T23" fmla="*/ 235 h 414"/>
                <a:gd name="T24" fmla="*/ 1387 w 1405"/>
                <a:gd name="T25" fmla="*/ 125 h 414"/>
                <a:gd name="T26" fmla="*/ 1305 w 1405"/>
                <a:gd name="T27" fmla="*/ 85 h 414"/>
                <a:gd name="T28" fmla="*/ 1027 w 1405"/>
                <a:gd name="T29" fmla="*/ 32 h 414"/>
                <a:gd name="T30" fmla="*/ 761 w 1405"/>
                <a:gd name="T31" fmla="*/ 0 h 414"/>
                <a:gd name="T32" fmla="*/ 675 w 1405"/>
                <a:gd name="T33" fmla="*/ 1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5" h="414">
                  <a:moveTo>
                    <a:pt x="675" y="11"/>
                  </a:moveTo>
                  <a:cubicBezTo>
                    <a:pt x="474" y="24"/>
                    <a:pt x="232" y="23"/>
                    <a:pt x="35" y="85"/>
                  </a:cubicBezTo>
                  <a:cubicBezTo>
                    <a:pt x="27" y="96"/>
                    <a:pt x="0" y="131"/>
                    <a:pt x="3" y="149"/>
                  </a:cubicBezTo>
                  <a:cubicBezTo>
                    <a:pt x="9" y="206"/>
                    <a:pt x="2" y="278"/>
                    <a:pt x="25" y="331"/>
                  </a:cubicBezTo>
                  <a:cubicBezTo>
                    <a:pt x="29" y="341"/>
                    <a:pt x="176" y="344"/>
                    <a:pt x="185" y="352"/>
                  </a:cubicBezTo>
                  <a:cubicBezTo>
                    <a:pt x="247" y="414"/>
                    <a:pt x="294" y="339"/>
                    <a:pt x="377" y="352"/>
                  </a:cubicBezTo>
                  <a:cubicBezTo>
                    <a:pt x="494" y="348"/>
                    <a:pt x="569" y="372"/>
                    <a:pt x="686" y="363"/>
                  </a:cubicBezTo>
                  <a:cubicBezTo>
                    <a:pt x="799" y="353"/>
                    <a:pt x="914" y="400"/>
                    <a:pt x="1027" y="384"/>
                  </a:cubicBezTo>
                  <a:cubicBezTo>
                    <a:pt x="1096" y="373"/>
                    <a:pt x="1183" y="374"/>
                    <a:pt x="1251" y="352"/>
                  </a:cubicBezTo>
                  <a:cubicBezTo>
                    <a:pt x="1272" y="345"/>
                    <a:pt x="1293" y="338"/>
                    <a:pt x="1315" y="331"/>
                  </a:cubicBezTo>
                  <a:cubicBezTo>
                    <a:pt x="1325" y="327"/>
                    <a:pt x="1347" y="320"/>
                    <a:pt x="1347" y="320"/>
                  </a:cubicBezTo>
                  <a:cubicBezTo>
                    <a:pt x="1374" y="293"/>
                    <a:pt x="1388" y="271"/>
                    <a:pt x="1401" y="235"/>
                  </a:cubicBezTo>
                  <a:cubicBezTo>
                    <a:pt x="1405" y="203"/>
                    <a:pt x="1402" y="149"/>
                    <a:pt x="1387" y="125"/>
                  </a:cubicBezTo>
                  <a:cubicBezTo>
                    <a:pt x="1371" y="100"/>
                    <a:pt x="1364" y="100"/>
                    <a:pt x="1305" y="85"/>
                  </a:cubicBezTo>
                  <a:cubicBezTo>
                    <a:pt x="1242" y="25"/>
                    <a:pt x="1096" y="36"/>
                    <a:pt x="1027" y="32"/>
                  </a:cubicBezTo>
                  <a:cubicBezTo>
                    <a:pt x="938" y="16"/>
                    <a:pt x="849" y="11"/>
                    <a:pt x="761" y="0"/>
                  </a:cubicBezTo>
                  <a:cubicBezTo>
                    <a:pt x="689" y="12"/>
                    <a:pt x="718" y="11"/>
                    <a:pt x="675" y="11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2619" y="1390"/>
              <a:ext cx="6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in range</a:t>
              </a:r>
            </a:p>
          </p:txBody>
        </p:sp>
      </p:grpSp>
      <p:grpSp>
        <p:nvGrpSpPr>
          <p:cNvPr id="248856" name="Group 24"/>
          <p:cNvGrpSpPr>
            <a:grpSpLocks/>
          </p:cNvGrpSpPr>
          <p:nvPr/>
        </p:nvGrpSpPr>
        <p:grpSpPr bwMode="auto">
          <a:xfrm>
            <a:off x="5594350" y="1568448"/>
            <a:ext cx="2227263" cy="1020763"/>
            <a:chOff x="3574" y="960"/>
            <a:chExt cx="1403" cy="643"/>
          </a:xfrm>
        </p:grpSpPr>
        <p:sp>
          <p:nvSpPr>
            <p:cNvPr id="248857" name="Freeform 25"/>
            <p:cNvSpPr>
              <a:spLocks/>
            </p:cNvSpPr>
            <p:nvPr/>
          </p:nvSpPr>
          <p:spPr bwMode="auto">
            <a:xfrm>
              <a:off x="3574" y="960"/>
              <a:ext cx="1403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58" name="Text Box 26"/>
            <p:cNvSpPr txBox="1">
              <a:spLocks noChangeArrowheads="1"/>
            </p:cNvSpPr>
            <p:nvPr/>
          </p:nvSpPr>
          <p:spPr bwMode="auto">
            <a:xfrm>
              <a:off x="3702" y="1391"/>
              <a:ext cx="1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greater than range</a:t>
              </a:r>
            </a:p>
          </p:txBody>
        </p:sp>
      </p:grpSp>
      <p:grpSp>
        <p:nvGrpSpPr>
          <p:cNvPr id="248859" name="Group 27"/>
          <p:cNvGrpSpPr>
            <a:grpSpLocks/>
          </p:cNvGrpSpPr>
          <p:nvPr/>
        </p:nvGrpSpPr>
        <p:grpSpPr bwMode="auto">
          <a:xfrm>
            <a:off x="1219200" y="1697037"/>
            <a:ext cx="2163763" cy="893763"/>
            <a:chOff x="818" y="1041"/>
            <a:chExt cx="1363" cy="563"/>
          </a:xfrm>
        </p:grpSpPr>
        <p:sp>
          <p:nvSpPr>
            <p:cNvPr id="248860" name="Freeform 28"/>
            <p:cNvSpPr>
              <a:spLocks/>
            </p:cNvSpPr>
            <p:nvPr/>
          </p:nvSpPr>
          <p:spPr bwMode="auto">
            <a:xfrm>
              <a:off x="818" y="1041"/>
              <a:ext cx="1363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1" name="Text Box 29"/>
            <p:cNvSpPr txBox="1">
              <a:spLocks noChangeArrowheads="1"/>
            </p:cNvSpPr>
            <p:nvPr/>
          </p:nvSpPr>
          <p:spPr bwMode="auto">
            <a:xfrm>
              <a:off x="982" y="1391"/>
              <a:ext cx="10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less than range</a:t>
              </a:r>
            </a:p>
          </p:txBody>
        </p:sp>
      </p:grpSp>
      <p:grpSp>
        <p:nvGrpSpPr>
          <p:cNvPr id="248862" name="Group 30"/>
          <p:cNvGrpSpPr>
            <a:grpSpLocks/>
          </p:cNvGrpSpPr>
          <p:nvPr/>
        </p:nvGrpSpPr>
        <p:grpSpPr bwMode="auto">
          <a:xfrm>
            <a:off x="1638300" y="3527424"/>
            <a:ext cx="6019800" cy="76200"/>
            <a:chOff x="984" y="2066"/>
            <a:chExt cx="3792" cy="48"/>
          </a:xfrm>
        </p:grpSpPr>
        <p:sp>
          <p:nvSpPr>
            <p:cNvPr id="248863" name="Line 31"/>
            <p:cNvSpPr>
              <a:spLocks noChangeShapeType="1"/>
            </p:cNvSpPr>
            <p:nvPr/>
          </p:nvSpPr>
          <p:spPr bwMode="auto">
            <a:xfrm>
              <a:off x="984" y="2091"/>
              <a:ext cx="37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4" name="Oval 32"/>
            <p:cNvSpPr>
              <a:spLocks noChangeArrowheads="1"/>
            </p:cNvSpPr>
            <p:nvPr/>
          </p:nvSpPr>
          <p:spPr bwMode="auto">
            <a:xfrm>
              <a:off x="2856" y="2066"/>
              <a:ext cx="48" cy="4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48865" name="Text Box 33"/>
          <p:cNvSpPr txBox="1">
            <a:spLocks noChangeArrowheads="1"/>
          </p:cNvSpPr>
          <p:nvPr/>
        </p:nvSpPr>
        <p:spPr bwMode="auto">
          <a:xfrm>
            <a:off x="4298950" y="3827462"/>
            <a:ext cx="703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value</a:t>
            </a:r>
          </a:p>
        </p:txBody>
      </p:sp>
      <p:grpSp>
        <p:nvGrpSpPr>
          <p:cNvPr id="248866" name="Group 34"/>
          <p:cNvGrpSpPr>
            <a:grpSpLocks/>
          </p:cNvGrpSpPr>
          <p:nvPr/>
        </p:nvGrpSpPr>
        <p:grpSpPr bwMode="auto">
          <a:xfrm>
            <a:off x="4673600" y="3143249"/>
            <a:ext cx="3376613" cy="1022350"/>
            <a:chOff x="2896" y="1824"/>
            <a:chExt cx="2127" cy="644"/>
          </a:xfrm>
        </p:grpSpPr>
        <p:sp>
          <p:nvSpPr>
            <p:cNvPr id="248867" name="Freeform 35"/>
            <p:cNvSpPr>
              <a:spLocks/>
            </p:cNvSpPr>
            <p:nvPr/>
          </p:nvSpPr>
          <p:spPr bwMode="auto">
            <a:xfrm>
              <a:off x="2896" y="1824"/>
              <a:ext cx="2127" cy="432"/>
            </a:xfrm>
            <a:custGeom>
              <a:avLst/>
              <a:gdLst>
                <a:gd name="T0" fmla="*/ 527 w 1403"/>
                <a:gd name="T1" fmla="*/ 100 h 432"/>
                <a:gd name="T2" fmla="*/ 58 w 1403"/>
                <a:gd name="T3" fmla="*/ 156 h 432"/>
                <a:gd name="T4" fmla="*/ 29 w 1403"/>
                <a:gd name="T5" fmla="*/ 179 h 432"/>
                <a:gd name="T6" fmla="*/ 21 w 1403"/>
                <a:gd name="T7" fmla="*/ 203 h 432"/>
                <a:gd name="T8" fmla="*/ 5 w 1403"/>
                <a:gd name="T9" fmla="*/ 252 h 432"/>
                <a:gd name="T10" fmla="*/ 15 w 1403"/>
                <a:gd name="T11" fmla="*/ 347 h 432"/>
                <a:gd name="T12" fmla="*/ 111 w 1403"/>
                <a:gd name="T13" fmla="*/ 384 h 432"/>
                <a:gd name="T14" fmla="*/ 474 w 1403"/>
                <a:gd name="T15" fmla="*/ 422 h 432"/>
                <a:gd name="T16" fmla="*/ 613 w 1403"/>
                <a:gd name="T17" fmla="*/ 432 h 432"/>
                <a:gd name="T18" fmla="*/ 965 w 1403"/>
                <a:gd name="T19" fmla="*/ 422 h 432"/>
                <a:gd name="T20" fmla="*/ 1093 w 1403"/>
                <a:gd name="T21" fmla="*/ 394 h 432"/>
                <a:gd name="T22" fmla="*/ 1391 w 1403"/>
                <a:gd name="T23" fmla="*/ 356 h 432"/>
                <a:gd name="T24" fmla="*/ 1402 w 1403"/>
                <a:gd name="T25" fmla="*/ 290 h 432"/>
                <a:gd name="T26" fmla="*/ 687 w 1403"/>
                <a:gd name="T27" fmla="*/ 100 h 432"/>
                <a:gd name="T28" fmla="*/ 527 w 1403"/>
                <a:gd name="T29" fmla="*/ 10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3" h="432">
                  <a:moveTo>
                    <a:pt x="527" y="100"/>
                  </a:moveTo>
                  <a:cubicBezTo>
                    <a:pt x="497" y="100"/>
                    <a:pt x="114" y="80"/>
                    <a:pt x="58" y="156"/>
                  </a:cubicBezTo>
                  <a:cubicBezTo>
                    <a:pt x="54" y="169"/>
                    <a:pt x="35" y="166"/>
                    <a:pt x="29" y="179"/>
                  </a:cubicBezTo>
                  <a:cubicBezTo>
                    <a:pt x="25" y="187"/>
                    <a:pt x="24" y="191"/>
                    <a:pt x="21" y="203"/>
                  </a:cubicBezTo>
                  <a:cubicBezTo>
                    <a:pt x="17" y="214"/>
                    <a:pt x="6" y="228"/>
                    <a:pt x="5" y="252"/>
                  </a:cubicBezTo>
                  <a:cubicBezTo>
                    <a:pt x="8" y="283"/>
                    <a:pt x="0" y="317"/>
                    <a:pt x="15" y="347"/>
                  </a:cubicBezTo>
                  <a:cubicBezTo>
                    <a:pt x="26" y="368"/>
                    <a:pt x="86" y="380"/>
                    <a:pt x="111" y="384"/>
                  </a:cubicBezTo>
                  <a:cubicBezTo>
                    <a:pt x="236" y="404"/>
                    <a:pt x="343" y="414"/>
                    <a:pt x="474" y="422"/>
                  </a:cubicBezTo>
                  <a:cubicBezTo>
                    <a:pt x="520" y="425"/>
                    <a:pt x="566" y="428"/>
                    <a:pt x="613" y="432"/>
                  </a:cubicBezTo>
                  <a:cubicBezTo>
                    <a:pt x="730" y="428"/>
                    <a:pt x="847" y="428"/>
                    <a:pt x="965" y="422"/>
                  </a:cubicBezTo>
                  <a:cubicBezTo>
                    <a:pt x="1006" y="420"/>
                    <a:pt x="1051" y="398"/>
                    <a:pt x="1093" y="394"/>
                  </a:cubicBezTo>
                  <a:cubicBezTo>
                    <a:pt x="1193" y="382"/>
                    <a:pt x="1294" y="385"/>
                    <a:pt x="1391" y="356"/>
                  </a:cubicBezTo>
                  <a:cubicBezTo>
                    <a:pt x="1394" y="333"/>
                    <a:pt x="1403" y="311"/>
                    <a:pt x="1402" y="290"/>
                  </a:cubicBezTo>
                  <a:cubicBezTo>
                    <a:pt x="1382" y="0"/>
                    <a:pt x="831" y="101"/>
                    <a:pt x="687" y="100"/>
                  </a:cubicBezTo>
                  <a:cubicBezTo>
                    <a:pt x="623" y="81"/>
                    <a:pt x="593" y="72"/>
                    <a:pt x="527" y="100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3421" y="2256"/>
              <a:ext cx="12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greater than value</a:t>
              </a:r>
            </a:p>
          </p:txBody>
        </p:sp>
      </p:grpSp>
      <p:grpSp>
        <p:nvGrpSpPr>
          <p:cNvPr id="248869" name="Group 37"/>
          <p:cNvGrpSpPr>
            <a:grpSpLocks/>
          </p:cNvGrpSpPr>
          <p:nvPr/>
        </p:nvGrpSpPr>
        <p:grpSpPr bwMode="auto">
          <a:xfrm>
            <a:off x="1066800" y="3271835"/>
            <a:ext cx="3548063" cy="895349"/>
            <a:chOff x="624" y="1905"/>
            <a:chExt cx="2235" cy="564"/>
          </a:xfrm>
        </p:grpSpPr>
        <p:sp>
          <p:nvSpPr>
            <p:cNvPr id="248870" name="Freeform 38"/>
            <p:cNvSpPr>
              <a:spLocks/>
            </p:cNvSpPr>
            <p:nvPr/>
          </p:nvSpPr>
          <p:spPr bwMode="auto">
            <a:xfrm>
              <a:off x="624" y="1905"/>
              <a:ext cx="2235" cy="351"/>
            </a:xfrm>
            <a:custGeom>
              <a:avLst/>
              <a:gdLst>
                <a:gd name="T0" fmla="*/ 1363 w 1363"/>
                <a:gd name="T1" fmla="*/ 178 h 351"/>
                <a:gd name="T2" fmla="*/ 1347 w 1363"/>
                <a:gd name="T3" fmla="*/ 103 h 351"/>
                <a:gd name="T4" fmla="*/ 1294 w 1363"/>
                <a:gd name="T5" fmla="*/ 52 h 351"/>
                <a:gd name="T6" fmla="*/ 1033 w 1363"/>
                <a:gd name="T7" fmla="*/ 20 h 351"/>
                <a:gd name="T8" fmla="*/ 222 w 1363"/>
                <a:gd name="T9" fmla="*/ 30 h 351"/>
                <a:gd name="T10" fmla="*/ 83 w 1363"/>
                <a:gd name="T11" fmla="*/ 122 h 351"/>
                <a:gd name="T12" fmla="*/ 467 w 1363"/>
                <a:gd name="T13" fmla="*/ 333 h 351"/>
                <a:gd name="T14" fmla="*/ 873 w 1363"/>
                <a:gd name="T15" fmla="*/ 342 h 351"/>
                <a:gd name="T16" fmla="*/ 1107 w 1363"/>
                <a:gd name="T17" fmla="*/ 333 h 351"/>
                <a:gd name="T18" fmla="*/ 1113 w 1363"/>
                <a:gd name="T19" fmla="*/ 332 h 351"/>
                <a:gd name="T20" fmla="*/ 1166 w 1363"/>
                <a:gd name="T21" fmla="*/ 324 h 351"/>
                <a:gd name="T22" fmla="*/ 1251 w 1363"/>
                <a:gd name="T23" fmla="*/ 314 h 351"/>
                <a:gd name="T24" fmla="*/ 1289 w 1363"/>
                <a:gd name="T25" fmla="*/ 308 h 351"/>
                <a:gd name="T26" fmla="*/ 1342 w 1363"/>
                <a:gd name="T27" fmla="*/ 266 h 351"/>
                <a:gd name="T28" fmla="*/ 1355 w 1363"/>
                <a:gd name="T29" fmla="*/ 250 h 351"/>
                <a:gd name="T30" fmla="*/ 1363 w 1363"/>
                <a:gd name="T31" fmla="*/ 17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3" h="351">
                  <a:moveTo>
                    <a:pt x="1363" y="178"/>
                  </a:moveTo>
                  <a:cubicBezTo>
                    <a:pt x="1360" y="153"/>
                    <a:pt x="1359" y="121"/>
                    <a:pt x="1347" y="103"/>
                  </a:cubicBezTo>
                  <a:cubicBezTo>
                    <a:pt x="1335" y="82"/>
                    <a:pt x="1346" y="65"/>
                    <a:pt x="1294" y="52"/>
                  </a:cubicBezTo>
                  <a:cubicBezTo>
                    <a:pt x="1242" y="0"/>
                    <a:pt x="1098" y="25"/>
                    <a:pt x="1033" y="20"/>
                  </a:cubicBezTo>
                  <a:cubicBezTo>
                    <a:pt x="762" y="23"/>
                    <a:pt x="492" y="20"/>
                    <a:pt x="222" y="30"/>
                  </a:cubicBezTo>
                  <a:cubicBezTo>
                    <a:pt x="198" y="30"/>
                    <a:pt x="128" y="108"/>
                    <a:pt x="83" y="122"/>
                  </a:cubicBezTo>
                  <a:cubicBezTo>
                    <a:pt x="0" y="301"/>
                    <a:pt x="331" y="328"/>
                    <a:pt x="467" y="333"/>
                  </a:cubicBezTo>
                  <a:cubicBezTo>
                    <a:pt x="602" y="337"/>
                    <a:pt x="737" y="339"/>
                    <a:pt x="873" y="342"/>
                  </a:cubicBezTo>
                  <a:cubicBezTo>
                    <a:pt x="956" y="349"/>
                    <a:pt x="1025" y="351"/>
                    <a:pt x="1107" y="333"/>
                  </a:cubicBezTo>
                  <a:cubicBezTo>
                    <a:pt x="1153" y="327"/>
                    <a:pt x="1103" y="333"/>
                    <a:pt x="1113" y="332"/>
                  </a:cubicBezTo>
                  <a:cubicBezTo>
                    <a:pt x="1122" y="330"/>
                    <a:pt x="1143" y="326"/>
                    <a:pt x="1166" y="324"/>
                  </a:cubicBezTo>
                  <a:cubicBezTo>
                    <a:pt x="1182" y="347"/>
                    <a:pt x="1229" y="326"/>
                    <a:pt x="1251" y="314"/>
                  </a:cubicBezTo>
                  <a:cubicBezTo>
                    <a:pt x="1261" y="307"/>
                    <a:pt x="1289" y="308"/>
                    <a:pt x="1289" y="308"/>
                  </a:cubicBezTo>
                  <a:cubicBezTo>
                    <a:pt x="1332" y="251"/>
                    <a:pt x="1283" y="296"/>
                    <a:pt x="1342" y="266"/>
                  </a:cubicBezTo>
                  <a:cubicBezTo>
                    <a:pt x="1352" y="254"/>
                    <a:pt x="1351" y="264"/>
                    <a:pt x="1355" y="250"/>
                  </a:cubicBezTo>
                  <a:cubicBezTo>
                    <a:pt x="1358" y="235"/>
                    <a:pt x="1361" y="193"/>
                    <a:pt x="1363" y="178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8871" name="Text Box 39"/>
            <p:cNvSpPr txBox="1">
              <a:spLocks noChangeArrowheads="1"/>
            </p:cNvSpPr>
            <p:nvPr/>
          </p:nvSpPr>
          <p:spPr bwMode="auto">
            <a:xfrm>
              <a:off x="1337" y="2256"/>
              <a:ext cx="9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133984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less than value</a:t>
              </a:r>
            </a:p>
          </p:txBody>
        </p:sp>
      </p:grpSp>
      <p:sp>
        <p:nvSpPr>
          <p:cNvPr id="248872" name="Freeform 40"/>
          <p:cNvSpPr>
            <a:spLocks/>
          </p:cNvSpPr>
          <p:nvPr/>
        </p:nvSpPr>
        <p:spPr bwMode="auto">
          <a:xfrm>
            <a:off x="4052888" y="4771090"/>
            <a:ext cx="1712912" cy="531812"/>
          </a:xfrm>
          <a:custGeom>
            <a:avLst/>
            <a:gdLst>
              <a:gd name="T0" fmla="*/ 578 w 1079"/>
              <a:gd name="T1" fmla="*/ 20 h 394"/>
              <a:gd name="T2" fmla="*/ 98 w 1079"/>
              <a:gd name="T3" fmla="*/ 31 h 394"/>
              <a:gd name="T4" fmla="*/ 2 w 1079"/>
              <a:gd name="T5" fmla="*/ 127 h 394"/>
              <a:gd name="T6" fmla="*/ 12 w 1079"/>
              <a:gd name="T7" fmla="*/ 212 h 394"/>
              <a:gd name="T8" fmla="*/ 130 w 1079"/>
              <a:gd name="T9" fmla="*/ 308 h 394"/>
              <a:gd name="T10" fmla="*/ 418 w 1079"/>
              <a:gd name="T11" fmla="*/ 394 h 394"/>
              <a:gd name="T12" fmla="*/ 898 w 1079"/>
              <a:gd name="T13" fmla="*/ 362 h 394"/>
              <a:gd name="T14" fmla="*/ 1079 w 1079"/>
              <a:gd name="T15" fmla="*/ 202 h 394"/>
              <a:gd name="T16" fmla="*/ 780 w 1079"/>
              <a:gd name="T17" fmla="*/ 63 h 394"/>
              <a:gd name="T18" fmla="*/ 642 w 1079"/>
              <a:gd name="T19" fmla="*/ 20 h 394"/>
              <a:gd name="T20" fmla="*/ 610 w 1079"/>
              <a:gd name="T21" fmla="*/ 10 h 394"/>
              <a:gd name="T22" fmla="*/ 578 w 1079"/>
              <a:gd name="T23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rgbClr val="63FF63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3" name="Text Box 41"/>
          <p:cNvSpPr txBox="1">
            <a:spLocks noChangeArrowheads="1"/>
          </p:cNvSpPr>
          <p:nvPr/>
        </p:nvSpPr>
        <p:spPr bwMode="auto">
          <a:xfrm>
            <a:off x="4122738" y="4913965"/>
            <a:ext cx="157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member of set</a:t>
            </a:r>
          </a:p>
        </p:txBody>
      </p:sp>
      <p:sp>
        <p:nvSpPr>
          <p:cNvPr id="248874" name="Freeform 42"/>
          <p:cNvSpPr>
            <a:spLocks/>
          </p:cNvSpPr>
          <p:nvPr/>
        </p:nvSpPr>
        <p:spPr bwMode="auto">
          <a:xfrm>
            <a:off x="2476500" y="5876925"/>
            <a:ext cx="4495800" cy="600075"/>
          </a:xfrm>
          <a:custGeom>
            <a:avLst/>
            <a:gdLst>
              <a:gd name="T0" fmla="*/ 1344 w 3340"/>
              <a:gd name="T1" fmla="*/ 37 h 666"/>
              <a:gd name="T2" fmla="*/ 757 w 3340"/>
              <a:gd name="T3" fmla="*/ 5 h 666"/>
              <a:gd name="T4" fmla="*/ 256 w 3340"/>
              <a:gd name="T5" fmla="*/ 58 h 666"/>
              <a:gd name="T6" fmla="*/ 0 w 3340"/>
              <a:gd name="T7" fmla="*/ 197 h 666"/>
              <a:gd name="T8" fmla="*/ 10 w 3340"/>
              <a:gd name="T9" fmla="*/ 282 h 666"/>
              <a:gd name="T10" fmla="*/ 501 w 3340"/>
              <a:gd name="T11" fmla="*/ 549 h 666"/>
              <a:gd name="T12" fmla="*/ 1312 w 3340"/>
              <a:gd name="T13" fmla="*/ 624 h 666"/>
              <a:gd name="T14" fmla="*/ 1813 w 3340"/>
              <a:gd name="T15" fmla="*/ 666 h 666"/>
              <a:gd name="T16" fmla="*/ 2250 w 3340"/>
              <a:gd name="T17" fmla="*/ 656 h 666"/>
              <a:gd name="T18" fmla="*/ 2688 w 3340"/>
              <a:gd name="T19" fmla="*/ 581 h 666"/>
              <a:gd name="T20" fmla="*/ 2997 w 3340"/>
              <a:gd name="T21" fmla="*/ 528 h 666"/>
              <a:gd name="T22" fmla="*/ 3242 w 3340"/>
              <a:gd name="T23" fmla="*/ 421 h 666"/>
              <a:gd name="T24" fmla="*/ 3338 w 3340"/>
              <a:gd name="T25" fmla="*/ 325 h 666"/>
              <a:gd name="T26" fmla="*/ 3328 w 3340"/>
              <a:gd name="T27" fmla="*/ 218 h 666"/>
              <a:gd name="T28" fmla="*/ 2976 w 3340"/>
              <a:gd name="T29" fmla="*/ 101 h 666"/>
              <a:gd name="T30" fmla="*/ 2016 w 3340"/>
              <a:gd name="T31" fmla="*/ 26 h 666"/>
              <a:gd name="T32" fmla="*/ 1642 w 3340"/>
              <a:gd name="T33" fmla="*/ 37 h 666"/>
              <a:gd name="T34" fmla="*/ 1493 w 3340"/>
              <a:gd name="T35" fmla="*/ 26 h 666"/>
              <a:gd name="T36" fmla="*/ 1418 w 3340"/>
              <a:gd name="T37" fmla="*/ 26 h 666"/>
              <a:gd name="T38" fmla="*/ 1344 w 3340"/>
              <a:gd name="T39" fmla="*/ 37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340" h="666">
                <a:moveTo>
                  <a:pt x="1344" y="37"/>
                </a:moveTo>
                <a:cubicBezTo>
                  <a:pt x="1148" y="26"/>
                  <a:pt x="952" y="10"/>
                  <a:pt x="757" y="5"/>
                </a:cubicBezTo>
                <a:cubicBezTo>
                  <a:pt x="588" y="0"/>
                  <a:pt x="422" y="38"/>
                  <a:pt x="256" y="58"/>
                </a:cubicBezTo>
                <a:cubicBezTo>
                  <a:pt x="72" y="112"/>
                  <a:pt x="50" y="69"/>
                  <a:pt x="0" y="197"/>
                </a:cubicBezTo>
                <a:cubicBezTo>
                  <a:pt x="3" y="225"/>
                  <a:pt x="2" y="254"/>
                  <a:pt x="10" y="282"/>
                </a:cubicBezTo>
                <a:cubicBezTo>
                  <a:pt x="67" y="486"/>
                  <a:pt x="324" y="530"/>
                  <a:pt x="501" y="549"/>
                </a:cubicBezTo>
                <a:cubicBezTo>
                  <a:pt x="764" y="603"/>
                  <a:pt x="1044" y="610"/>
                  <a:pt x="1312" y="624"/>
                </a:cubicBezTo>
                <a:cubicBezTo>
                  <a:pt x="1479" y="641"/>
                  <a:pt x="1645" y="657"/>
                  <a:pt x="1813" y="666"/>
                </a:cubicBezTo>
                <a:cubicBezTo>
                  <a:pt x="1958" y="662"/>
                  <a:pt x="2104" y="662"/>
                  <a:pt x="2250" y="656"/>
                </a:cubicBezTo>
                <a:cubicBezTo>
                  <a:pt x="2395" y="649"/>
                  <a:pt x="2540" y="593"/>
                  <a:pt x="2688" y="581"/>
                </a:cubicBezTo>
                <a:cubicBezTo>
                  <a:pt x="2790" y="559"/>
                  <a:pt x="2997" y="528"/>
                  <a:pt x="2997" y="528"/>
                </a:cubicBezTo>
                <a:cubicBezTo>
                  <a:pt x="3074" y="488"/>
                  <a:pt x="3175" y="476"/>
                  <a:pt x="3242" y="421"/>
                </a:cubicBezTo>
                <a:cubicBezTo>
                  <a:pt x="3276" y="391"/>
                  <a:pt x="3306" y="357"/>
                  <a:pt x="3338" y="325"/>
                </a:cubicBezTo>
                <a:cubicBezTo>
                  <a:pt x="3334" y="289"/>
                  <a:pt x="3340" y="251"/>
                  <a:pt x="3328" y="218"/>
                </a:cubicBezTo>
                <a:cubicBezTo>
                  <a:pt x="3292" y="118"/>
                  <a:pt x="3052" y="107"/>
                  <a:pt x="2976" y="101"/>
                </a:cubicBezTo>
                <a:cubicBezTo>
                  <a:pt x="2757" y="81"/>
                  <a:pt x="2236" y="27"/>
                  <a:pt x="2016" y="26"/>
                </a:cubicBezTo>
                <a:cubicBezTo>
                  <a:pt x="1793" y="15"/>
                  <a:pt x="1729" y="37"/>
                  <a:pt x="1642" y="37"/>
                </a:cubicBezTo>
                <a:cubicBezTo>
                  <a:pt x="1562" y="28"/>
                  <a:pt x="1545" y="46"/>
                  <a:pt x="1493" y="26"/>
                </a:cubicBezTo>
                <a:cubicBezTo>
                  <a:pt x="1457" y="12"/>
                  <a:pt x="1418" y="26"/>
                  <a:pt x="1418" y="26"/>
                </a:cubicBezTo>
                <a:cubicBezTo>
                  <a:pt x="1350" y="37"/>
                  <a:pt x="1375" y="37"/>
                  <a:pt x="1344" y="37"/>
                </a:cubicBezTo>
                <a:close/>
              </a:path>
            </a:pathLst>
          </a:custGeom>
          <a:solidFill>
            <a:srgbClr val="FAFD00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5" name="Freeform 43"/>
          <p:cNvSpPr>
            <a:spLocks/>
          </p:cNvSpPr>
          <p:nvPr/>
        </p:nvSpPr>
        <p:spPr bwMode="auto">
          <a:xfrm>
            <a:off x="4332288" y="6051550"/>
            <a:ext cx="914400" cy="307975"/>
          </a:xfrm>
          <a:custGeom>
            <a:avLst/>
            <a:gdLst>
              <a:gd name="T0" fmla="*/ 578 w 1079"/>
              <a:gd name="T1" fmla="*/ 20 h 394"/>
              <a:gd name="T2" fmla="*/ 98 w 1079"/>
              <a:gd name="T3" fmla="*/ 31 h 394"/>
              <a:gd name="T4" fmla="*/ 2 w 1079"/>
              <a:gd name="T5" fmla="*/ 127 h 394"/>
              <a:gd name="T6" fmla="*/ 12 w 1079"/>
              <a:gd name="T7" fmla="*/ 212 h 394"/>
              <a:gd name="T8" fmla="*/ 130 w 1079"/>
              <a:gd name="T9" fmla="*/ 308 h 394"/>
              <a:gd name="T10" fmla="*/ 418 w 1079"/>
              <a:gd name="T11" fmla="*/ 394 h 394"/>
              <a:gd name="T12" fmla="*/ 898 w 1079"/>
              <a:gd name="T13" fmla="*/ 362 h 394"/>
              <a:gd name="T14" fmla="*/ 1079 w 1079"/>
              <a:gd name="T15" fmla="*/ 202 h 394"/>
              <a:gd name="T16" fmla="*/ 780 w 1079"/>
              <a:gd name="T17" fmla="*/ 63 h 394"/>
              <a:gd name="T18" fmla="*/ 642 w 1079"/>
              <a:gd name="T19" fmla="*/ 20 h 394"/>
              <a:gd name="T20" fmla="*/ 610 w 1079"/>
              <a:gd name="T21" fmla="*/ 10 h 394"/>
              <a:gd name="T22" fmla="*/ 578 w 1079"/>
              <a:gd name="T23" fmla="*/ 2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9" h="394">
                <a:moveTo>
                  <a:pt x="578" y="20"/>
                </a:moveTo>
                <a:cubicBezTo>
                  <a:pt x="381" y="4"/>
                  <a:pt x="277" y="0"/>
                  <a:pt x="98" y="31"/>
                </a:cubicBezTo>
                <a:cubicBezTo>
                  <a:pt x="49" y="59"/>
                  <a:pt x="18" y="73"/>
                  <a:pt x="2" y="127"/>
                </a:cubicBezTo>
                <a:cubicBezTo>
                  <a:pt x="5" y="155"/>
                  <a:pt x="0" y="185"/>
                  <a:pt x="12" y="212"/>
                </a:cubicBezTo>
                <a:cubicBezTo>
                  <a:pt x="36" y="269"/>
                  <a:pt x="79" y="284"/>
                  <a:pt x="130" y="308"/>
                </a:cubicBezTo>
                <a:cubicBezTo>
                  <a:pt x="250" y="363"/>
                  <a:pt x="273" y="371"/>
                  <a:pt x="418" y="394"/>
                </a:cubicBezTo>
                <a:cubicBezTo>
                  <a:pt x="577" y="386"/>
                  <a:pt x="740" y="386"/>
                  <a:pt x="898" y="362"/>
                </a:cubicBezTo>
                <a:cubicBezTo>
                  <a:pt x="986" y="331"/>
                  <a:pt x="1037" y="285"/>
                  <a:pt x="1079" y="202"/>
                </a:cubicBezTo>
                <a:cubicBezTo>
                  <a:pt x="1019" y="110"/>
                  <a:pt x="878" y="91"/>
                  <a:pt x="780" y="63"/>
                </a:cubicBezTo>
                <a:cubicBezTo>
                  <a:pt x="663" y="29"/>
                  <a:pt x="748" y="55"/>
                  <a:pt x="642" y="20"/>
                </a:cubicBezTo>
                <a:cubicBezTo>
                  <a:pt x="631" y="16"/>
                  <a:pt x="610" y="10"/>
                  <a:pt x="610" y="10"/>
                </a:cubicBezTo>
                <a:cubicBezTo>
                  <a:pt x="563" y="20"/>
                  <a:pt x="552" y="20"/>
                  <a:pt x="578" y="20"/>
                </a:cubicBez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33984"/>
              </a:solidFill>
              <a:latin typeface="Cambria" panose="02040503050406030204" pitchFamily="18" charset="0"/>
            </a:endParaRPr>
          </a:p>
        </p:txBody>
      </p:sp>
      <p:sp>
        <p:nvSpPr>
          <p:cNvPr id="248876" name="Text Box 44"/>
          <p:cNvSpPr txBox="1">
            <a:spLocks noChangeArrowheads="1"/>
          </p:cNvSpPr>
          <p:nvPr/>
        </p:nvSpPr>
        <p:spPr bwMode="auto">
          <a:xfrm>
            <a:off x="4297363" y="6035675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Boolean</a:t>
            </a:r>
          </a:p>
        </p:txBody>
      </p:sp>
      <p:sp>
        <p:nvSpPr>
          <p:cNvPr id="248877" name="Text Box 45"/>
          <p:cNvSpPr txBox="1">
            <a:spLocks noChangeArrowheads="1"/>
          </p:cNvSpPr>
          <p:nvPr/>
        </p:nvSpPr>
        <p:spPr bwMode="auto">
          <a:xfrm>
            <a:off x="2570163" y="5942013"/>
            <a:ext cx="1355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nonBoolean</a:t>
            </a:r>
          </a:p>
        </p:txBody>
      </p:sp>
    </p:spTree>
    <p:extLst>
      <p:ext uri="{BB962C8B-B14F-4D97-AF65-F5344CB8AC3E}">
        <p14:creationId xmlns:p14="http://schemas.microsoft.com/office/powerpoint/2010/main" val="35638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5" grpId="0" autoUpdateAnimBg="0"/>
      <p:bldP spid="248847" grpId="0" autoUpdateAnimBg="0"/>
      <p:bldP spid="248848" grpId="0" autoUpdateAnimBg="0"/>
      <p:bldP spid="248849" grpId="0" autoUpdateAnimBg="0"/>
      <p:bldP spid="248865" grpId="0" autoUpdateAnimBg="0"/>
      <p:bldP spid="248873" grpId="0" autoUpdateAnimBg="0"/>
      <p:bldP spid="248876" grpId="0" autoUpdateAnimBg="0"/>
      <p:bldP spid="24887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9161"/>
            <a:ext cx="7696200" cy="357188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Equivalence Partitioning Example 3</a:t>
            </a:r>
          </a:p>
        </p:txBody>
      </p:sp>
      <p:grpSp>
        <p:nvGrpSpPr>
          <p:cNvPr id="253955" name="Group 3"/>
          <p:cNvGrpSpPr>
            <a:grpSpLocks/>
          </p:cNvGrpSpPr>
          <p:nvPr/>
        </p:nvGrpSpPr>
        <p:grpSpPr bwMode="auto">
          <a:xfrm>
            <a:off x="838200" y="2209800"/>
            <a:ext cx="3962400" cy="3609975"/>
            <a:chOff x="1584" y="1104"/>
            <a:chExt cx="2496" cy="2274"/>
          </a:xfrm>
        </p:grpSpPr>
        <p:pic>
          <p:nvPicPr>
            <p:cNvPr id="25395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104"/>
              <a:ext cx="2496" cy="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3957" name="Oval 5"/>
            <p:cNvSpPr>
              <a:spLocks noChangeArrowheads="1"/>
            </p:cNvSpPr>
            <p:nvPr/>
          </p:nvSpPr>
          <p:spPr bwMode="auto">
            <a:xfrm>
              <a:off x="3264" y="2976"/>
              <a:ext cx="288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762000" y="1752600"/>
            <a:ext cx="8153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for addition operation of MS calculator.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5029200" y="2743200"/>
            <a:ext cx="41148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1: Integer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2: Decimal fraction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3: Negative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4: Invalid input</a:t>
            </a:r>
          </a:p>
        </p:txBody>
      </p:sp>
    </p:spTree>
    <p:extLst>
      <p:ext uri="{BB962C8B-B14F-4D97-AF65-F5344CB8AC3E}">
        <p14:creationId xmlns:p14="http://schemas.microsoft.com/office/powerpoint/2010/main" val="103776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239000" cy="52705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Further </a:t>
            </a:r>
            <a:r>
              <a:rPr lang="en-US" altLang="zh-CN" dirty="0">
                <a:latin typeface="Cambria" panose="02040503050406030204" pitchFamily="18" charset="0"/>
              </a:rPr>
              <a:t>Partitioning</a:t>
            </a:r>
            <a:r>
              <a:rPr lang="en-US" altLang="zh-CN" sz="3200" dirty="0">
                <a:latin typeface="Cambria" panose="02040503050406030204" pitchFamily="18" charset="0"/>
              </a:rPr>
              <a:t> Possibilities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381000" y="1371600"/>
            <a:ext cx="84582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default, empty, blank, null, zero, and no data.</a:t>
            </a:r>
          </a:p>
          <a:p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If nothing is entered, what happens?</a:t>
            </a:r>
          </a:p>
          <a:p>
            <a:pPr lvl="2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Default set?</a:t>
            </a:r>
          </a:p>
          <a:p>
            <a:pPr lvl="2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Error message?</a:t>
            </a:r>
          </a:p>
          <a:p>
            <a:pPr lvl="2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Hung program?</a:t>
            </a:r>
          </a:p>
          <a:p>
            <a:pPr lvl="2"/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invalid, wrong, incorrect, and garbage data.</a:t>
            </a:r>
          </a:p>
          <a:p>
            <a:pPr lvl="1"/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Users</a:t>
            </a:r>
            <a:r>
              <a:rPr lang="en-US" altLang="zh-CN" sz="2000" b="1" dirty="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WILL</a:t>
            </a:r>
            <a:r>
              <a:rPr lang="en-US" altLang="zh-CN" sz="2000" b="1" dirty="0">
                <a:solidFill>
                  <a:srgbClr val="FFFF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use the software incorrectly.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Data loses or crashes are blamed on the software, always --- not the user</a:t>
            </a:r>
          </a:p>
          <a:p>
            <a:pPr lvl="1"/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- Have fun with this one --- devious, tricky, and nasty are good traits for a tester!</a:t>
            </a:r>
          </a:p>
        </p:txBody>
      </p:sp>
    </p:spTree>
    <p:extLst>
      <p:ext uri="{BB962C8B-B14F-4D97-AF65-F5344CB8AC3E}">
        <p14:creationId xmlns:p14="http://schemas.microsoft.com/office/powerpoint/2010/main" val="6339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28600" y="1447800"/>
            <a:ext cx="8229600" cy="394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9263" lvl="0" indent="-449263"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黑体"/>
                <a:cs typeface="Times New Roman"/>
              </a:rPr>
              <a:t>Testing Methods in Black Box Testing</a:t>
            </a:r>
            <a:endParaRPr kumimoji="1" lang="en-US" altLang="zh-CN" sz="2000" dirty="0">
              <a:solidFill>
                <a:srgbClr val="133984"/>
              </a:solidFill>
              <a:latin typeface="Cambria" panose="02040503050406030204" pitchFamily="18" charset="0"/>
              <a:ea typeface="黑体"/>
              <a:cs typeface="Times New Roman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Random Testing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Equivalence Partitioning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Boundary Value Analysis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Cause Effect Analysis</a:t>
            </a:r>
            <a:endParaRPr lang="en-US" altLang="zh-CN" dirty="0">
              <a:solidFill>
                <a:srgbClr val="133984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9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849" y="145040"/>
            <a:ext cx="7272338" cy="762000"/>
          </a:xfrm>
        </p:spPr>
        <p:txBody>
          <a:bodyPr/>
          <a:lstStyle/>
          <a:p>
            <a:r>
              <a:rPr lang="en-US" altLang="zh-CN" sz="2000" dirty="0">
                <a:latin typeface="Cambria" panose="02040503050406030204" pitchFamily="18" charset="0"/>
              </a:rPr>
              <a:t>Black-Box testing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</a:rPr>
              <a:t>- </a:t>
            </a:r>
            <a:r>
              <a:rPr lang="en-US" altLang="zh-CN" b="1" dirty="0">
                <a:latin typeface="Cambria" panose="02040503050406030204" pitchFamily="18" charset="0"/>
              </a:rPr>
              <a:t>Boundary Value Analysis (BVA)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72914" y="1333068"/>
            <a:ext cx="8032960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technique based on identifying, and generating test cases to explore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Boundary conditions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are an 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extremely rich source of errors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Natural language based specifications of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boundaries are often ambiguous,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 in ‘‘for input values of X between 0 and 40,...’’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applied to both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input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and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output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conditions.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Also applicable to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white box testing.</a:t>
            </a: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185348" name="Group 4"/>
          <p:cNvGrpSpPr>
            <a:grpSpLocks/>
          </p:cNvGrpSpPr>
          <p:nvPr/>
        </p:nvGrpSpPr>
        <p:grpSpPr bwMode="auto">
          <a:xfrm>
            <a:off x="6019800" y="3429000"/>
            <a:ext cx="2981325" cy="2808288"/>
            <a:chOff x="4080" y="2592"/>
            <a:chExt cx="1320" cy="1321"/>
          </a:xfrm>
        </p:grpSpPr>
        <p:sp>
          <p:nvSpPr>
            <p:cNvPr id="185349" name="Freeform 5"/>
            <p:cNvSpPr>
              <a:spLocks/>
            </p:cNvSpPr>
            <p:nvPr/>
          </p:nvSpPr>
          <p:spPr bwMode="auto">
            <a:xfrm>
              <a:off x="4296" y="3088"/>
              <a:ext cx="849" cy="705"/>
            </a:xfrm>
            <a:custGeom>
              <a:avLst/>
              <a:gdLst>
                <a:gd name="T0" fmla="*/ 0 w 849"/>
                <a:gd name="T1" fmla="*/ 584 h 705"/>
                <a:gd name="T2" fmla="*/ 128 w 849"/>
                <a:gd name="T3" fmla="*/ 640 h 705"/>
                <a:gd name="T4" fmla="*/ 280 w 849"/>
                <a:gd name="T5" fmla="*/ 576 h 705"/>
                <a:gd name="T6" fmla="*/ 584 w 849"/>
                <a:gd name="T7" fmla="*/ 704 h 705"/>
                <a:gd name="T8" fmla="*/ 680 w 849"/>
                <a:gd name="T9" fmla="*/ 528 h 705"/>
                <a:gd name="T10" fmla="*/ 816 w 849"/>
                <a:gd name="T11" fmla="*/ 488 h 705"/>
                <a:gd name="T12" fmla="*/ 816 w 849"/>
                <a:gd name="T13" fmla="*/ 424 h 705"/>
                <a:gd name="T14" fmla="*/ 848 w 849"/>
                <a:gd name="T15" fmla="*/ 336 h 705"/>
                <a:gd name="T16" fmla="*/ 800 w 849"/>
                <a:gd name="T17" fmla="*/ 256 h 705"/>
                <a:gd name="T18" fmla="*/ 680 w 849"/>
                <a:gd name="T19" fmla="*/ 176 h 705"/>
                <a:gd name="T20" fmla="*/ 712 w 849"/>
                <a:gd name="T21" fmla="*/ 96 h 705"/>
                <a:gd name="T22" fmla="*/ 592 w 849"/>
                <a:gd name="T23" fmla="*/ 48 h 705"/>
                <a:gd name="T24" fmla="*/ 456 w 849"/>
                <a:gd name="T25" fmla="*/ 72 h 705"/>
                <a:gd name="T26" fmla="*/ 320 w 849"/>
                <a:gd name="T27" fmla="*/ 0 h 705"/>
                <a:gd name="T28" fmla="*/ 208 w 849"/>
                <a:gd name="T29" fmla="*/ 104 h 705"/>
                <a:gd name="T30" fmla="*/ 192 w 849"/>
                <a:gd name="T31" fmla="*/ 208 h 705"/>
                <a:gd name="T32" fmla="*/ 96 w 849"/>
                <a:gd name="T33" fmla="*/ 208 h 705"/>
                <a:gd name="T34" fmla="*/ 24 w 849"/>
                <a:gd name="T35" fmla="*/ 328 h 705"/>
                <a:gd name="T36" fmla="*/ 24 w 849"/>
                <a:gd name="T37" fmla="*/ 448 h 705"/>
                <a:gd name="T38" fmla="*/ 8 w 849"/>
                <a:gd name="T39" fmla="*/ 584 h 705"/>
                <a:gd name="T40" fmla="*/ 0 w 849"/>
                <a:gd name="T41" fmla="*/ 58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49" h="705">
                  <a:moveTo>
                    <a:pt x="0" y="584"/>
                  </a:moveTo>
                  <a:lnTo>
                    <a:pt x="128" y="640"/>
                  </a:lnTo>
                  <a:lnTo>
                    <a:pt x="280" y="576"/>
                  </a:lnTo>
                  <a:lnTo>
                    <a:pt x="584" y="704"/>
                  </a:lnTo>
                  <a:lnTo>
                    <a:pt x="680" y="528"/>
                  </a:lnTo>
                  <a:lnTo>
                    <a:pt x="816" y="488"/>
                  </a:lnTo>
                  <a:lnTo>
                    <a:pt x="816" y="424"/>
                  </a:lnTo>
                  <a:lnTo>
                    <a:pt x="848" y="336"/>
                  </a:lnTo>
                  <a:lnTo>
                    <a:pt x="800" y="256"/>
                  </a:lnTo>
                  <a:lnTo>
                    <a:pt x="680" y="176"/>
                  </a:lnTo>
                  <a:lnTo>
                    <a:pt x="712" y="96"/>
                  </a:lnTo>
                  <a:lnTo>
                    <a:pt x="592" y="48"/>
                  </a:lnTo>
                  <a:lnTo>
                    <a:pt x="456" y="72"/>
                  </a:lnTo>
                  <a:lnTo>
                    <a:pt x="320" y="0"/>
                  </a:lnTo>
                  <a:lnTo>
                    <a:pt x="208" y="104"/>
                  </a:lnTo>
                  <a:lnTo>
                    <a:pt x="192" y="208"/>
                  </a:lnTo>
                  <a:lnTo>
                    <a:pt x="96" y="208"/>
                  </a:lnTo>
                  <a:lnTo>
                    <a:pt x="24" y="328"/>
                  </a:lnTo>
                  <a:lnTo>
                    <a:pt x="24" y="448"/>
                  </a:lnTo>
                  <a:lnTo>
                    <a:pt x="8" y="584"/>
                  </a:lnTo>
                  <a:lnTo>
                    <a:pt x="0" y="584"/>
                  </a:lnTo>
                </a:path>
              </a:pathLst>
            </a:custGeom>
            <a:solidFill>
              <a:srgbClr val="FF00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0" name="Freeform 6"/>
            <p:cNvSpPr>
              <a:spLocks/>
            </p:cNvSpPr>
            <p:nvPr/>
          </p:nvSpPr>
          <p:spPr bwMode="auto">
            <a:xfrm>
              <a:off x="4296" y="3088"/>
              <a:ext cx="849" cy="705"/>
            </a:xfrm>
            <a:custGeom>
              <a:avLst/>
              <a:gdLst>
                <a:gd name="T0" fmla="*/ 0 w 849"/>
                <a:gd name="T1" fmla="*/ 584 h 705"/>
                <a:gd name="T2" fmla="*/ 128 w 849"/>
                <a:gd name="T3" fmla="*/ 640 h 705"/>
                <a:gd name="T4" fmla="*/ 280 w 849"/>
                <a:gd name="T5" fmla="*/ 576 h 705"/>
                <a:gd name="T6" fmla="*/ 584 w 849"/>
                <a:gd name="T7" fmla="*/ 704 h 705"/>
                <a:gd name="T8" fmla="*/ 680 w 849"/>
                <a:gd name="T9" fmla="*/ 528 h 705"/>
                <a:gd name="T10" fmla="*/ 816 w 849"/>
                <a:gd name="T11" fmla="*/ 488 h 705"/>
                <a:gd name="T12" fmla="*/ 816 w 849"/>
                <a:gd name="T13" fmla="*/ 424 h 705"/>
                <a:gd name="T14" fmla="*/ 848 w 849"/>
                <a:gd name="T15" fmla="*/ 336 h 705"/>
                <a:gd name="T16" fmla="*/ 800 w 849"/>
                <a:gd name="T17" fmla="*/ 256 h 705"/>
                <a:gd name="T18" fmla="*/ 680 w 849"/>
                <a:gd name="T19" fmla="*/ 176 h 705"/>
                <a:gd name="T20" fmla="*/ 712 w 849"/>
                <a:gd name="T21" fmla="*/ 96 h 705"/>
                <a:gd name="T22" fmla="*/ 592 w 849"/>
                <a:gd name="T23" fmla="*/ 48 h 705"/>
                <a:gd name="T24" fmla="*/ 456 w 849"/>
                <a:gd name="T25" fmla="*/ 72 h 705"/>
                <a:gd name="T26" fmla="*/ 320 w 849"/>
                <a:gd name="T27" fmla="*/ 0 h 705"/>
                <a:gd name="T28" fmla="*/ 208 w 849"/>
                <a:gd name="T29" fmla="*/ 104 h 705"/>
                <a:gd name="T30" fmla="*/ 192 w 849"/>
                <a:gd name="T31" fmla="*/ 208 h 705"/>
                <a:gd name="T32" fmla="*/ 96 w 849"/>
                <a:gd name="T33" fmla="*/ 208 h 705"/>
                <a:gd name="T34" fmla="*/ 24 w 849"/>
                <a:gd name="T35" fmla="*/ 328 h 705"/>
                <a:gd name="T36" fmla="*/ 24 w 849"/>
                <a:gd name="T37" fmla="*/ 448 h 705"/>
                <a:gd name="T38" fmla="*/ 8 w 849"/>
                <a:gd name="T39" fmla="*/ 58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9" h="705">
                  <a:moveTo>
                    <a:pt x="0" y="584"/>
                  </a:moveTo>
                  <a:lnTo>
                    <a:pt x="128" y="640"/>
                  </a:lnTo>
                  <a:lnTo>
                    <a:pt x="280" y="576"/>
                  </a:lnTo>
                  <a:lnTo>
                    <a:pt x="584" y="704"/>
                  </a:lnTo>
                  <a:lnTo>
                    <a:pt x="680" y="528"/>
                  </a:lnTo>
                  <a:lnTo>
                    <a:pt x="816" y="488"/>
                  </a:lnTo>
                  <a:lnTo>
                    <a:pt x="816" y="424"/>
                  </a:lnTo>
                  <a:lnTo>
                    <a:pt x="848" y="336"/>
                  </a:lnTo>
                  <a:lnTo>
                    <a:pt x="800" y="256"/>
                  </a:lnTo>
                  <a:lnTo>
                    <a:pt x="680" y="176"/>
                  </a:lnTo>
                  <a:lnTo>
                    <a:pt x="712" y="96"/>
                  </a:lnTo>
                  <a:lnTo>
                    <a:pt x="592" y="48"/>
                  </a:lnTo>
                  <a:lnTo>
                    <a:pt x="456" y="72"/>
                  </a:lnTo>
                  <a:lnTo>
                    <a:pt x="320" y="0"/>
                  </a:lnTo>
                  <a:lnTo>
                    <a:pt x="208" y="104"/>
                  </a:lnTo>
                  <a:lnTo>
                    <a:pt x="192" y="208"/>
                  </a:lnTo>
                  <a:lnTo>
                    <a:pt x="96" y="208"/>
                  </a:lnTo>
                  <a:lnTo>
                    <a:pt x="24" y="328"/>
                  </a:lnTo>
                  <a:lnTo>
                    <a:pt x="24" y="448"/>
                  </a:lnTo>
                  <a:lnTo>
                    <a:pt x="8" y="58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1" name="Freeform 7"/>
            <p:cNvSpPr>
              <a:spLocks/>
            </p:cNvSpPr>
            <p:nvPr/>
          </p:nvSpPr>
          <p:spPr bwMode="auto">
            <a:xfrm>
              <a:off x="4080" y="2592"/>
              <a:ext cx="537" cy="1233"/>
            </a:xfrm>
            <a:custGeom>
              <a:avLst/>
              <a:gdLst>
                <a:gd name="T0" fmla="*/ 536 w 537"/>
                <a:gd name="T1" fmla="*/ 0 h 1233"/>
                <a:gd name="T2" fmla="*/ 536 w 537"/>
                <a:gd name="T3" fmla="*/ 840 h 1233"/>
                <a:gd name="T4" fmla="*/ 0 w 537"/>
                <a:gd name="T5" fmla="*/ 1232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233">
                  <a:moveTo>
                    <a:pt x="536" y="0"/>
                  </a:moveTo>
                  <a:lnTo>
                    <a:pt x="536" y="840"/>
                  </a:lnTo>
                  <a:lnTo>
                    <a:pt x="0" y="123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2" name="Line 8"/>
            <p:cNvSpPr>
              <a:spLocks noChangeShapeType="1"/>
            </p:cNvSpPr>
            <p:nvPr/>
          </p:nvSpPr>
          <p:spPr bwMode="auto">
            <a:xfrm>
              <a:off x="4616" y="3440"/>
              <a:ext cx="78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3" name="Oval 9" descr="50%"/>
            <p:cNvSpPr>
              <a:spLocks noChangeArrowheads="1"/>
            </p:cNvSpPr>
            <p:nvPr/>
          </p:nvSpPr>
          <p:spPr bwMode="auto">
            <a:xfrm>
              <a:off x="4888" y="3680"/>
              <a:ext cx="312" cy="64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4" name="Oval 10"/>
            <p:cNvSpPr>
              <a:spLocks noChangeArrowheads="1"/>
            </p:cNvSpPr>
            <p:nvPr/>
          </p:nvSpPr>
          <p:spPr bwMode="auto">
            <a:xfrm>
              <a:off x="4880" y="3672"/>
              <a:ext cx="328" cy="80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5" name="Freeform 11"/>
            <p:cNvSpPr>
              <a:spLocks/>
            </p:cNvSpPr>
            <p:nvPr/>
          </p:nvSpPr>
          <p:spPr bwMode="auto">
            <a:xfrm>
              <a:off x="4888" y="3768"/>
              <a:ext cx="65" cy="129"/>
            </a:xfrm>
            <a:custGeom>
              <a:avLst/>
              <a:gdLst>
                <a:gd name="T0" fmla="*/ 64 w 65"/>
                <a:gd name="T1" fmla="*/ 0 h 129"/>
                <a:gd name="T2" fmla="*/ 0 w 65"/>
                <a:gd name="T3" fmla="*/ 48 h 129"/>
                <a:gd name="T4" fmla="*/ 40 w 65"/>
                <a:gd name="T5" fmla="*/ 128 h 129"/>
                <a:gd name="T6" fmla="*/ 40 w 65"/>
                <a:gd name="T7" fmla="*/ 1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9">
                  <a:moveTo>
                    <a:pt x="64" y="0"/>
                  </a:moveTo>
                  <a:lnTo>
                    <a:pt x="0" y="48"/>
                  </a:lnTo>
                  <a:lnTo>
                    <a:pt x="40" y="128"/>
                  </a:lnTo>
                  <a:lnTo>
                    <a:pt x="40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6" name="Freeform 12"/>
            <p:cNvSpPr>
              <a:spLocks/>
            </p:cNvSpPr>
            <p:nvPr/>
          </p:nvSpPr>
          <p:spPr bwMode="auto">
            <a:xfrm>
              <a:off x="4880" y="3760"/>
              <a:ext cx="65" cy="129"/>
            </a:xfrm>
            <a:custGeom>
              <a:avLst/>
              <a:gdLst>
                <a:gd name="T0" fmla="*/ 64 w 65"/>
                <a:gd name="T1" fmla="*/ 0 h 129"/>
                <a:gd name="T2" fmla="*/ 0 w 65"/>
                <a:gd name="T3" fmla="*/ 48 h 129"/>
                <a:gd name="T4" fmla="*/ 40 w 65"/>
                <a:gd name="T5" fmla="*/ 128 h 129"/>
                <a:gd name="T6" fmla="*/ 40 w 65"/>
                <a:gd name="T7" fmla="*/ 1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29">
                  <a:moveTo>
                    <a:pt x="64" y="0"/>
                  </a:moveTo>
                  <a:lnTo>
                    <a:pt x="0" y="48"/>
                  </a:lnTo>
                  <a:lnTo>
                    <a:pt x="40" y="128"/>
                  </a:lnTo>
                  <a:lnTo>
                    <a:pt x="40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7" name="Freeform 13"/>
            <p:cNvSpPr>
              <a:spLocks/>
            </p:cNvSpPr>
            <p:nvPr/>
          </p:nvSpPr>
          <p:spPr bwMode="auto">
            <a:xfrm>
              <a:off x="5056" y="3784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16 w 41"/>
                <a:gd name="T3" fmla="*/ 64 h 129"/>
                <a:gd name="T4" fmla="*/ 4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16" y="64"/>
                  </a:lnTo>
                  <a:lnTo>
                    <a:pt x="4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8" name="Freeform 14"/>
            <p:cNvSpPr>
              <a:spLocks/>
            </p:cNvSpPr>
            <p:nvPr/>
          </p:nvSpPr>
          <p:spPr bwMode="auto">
            <a:xfrm>
              <a:off x="5048" y="3776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16 w 41"/>
                <a:gd name="T3" fmla="*/ 64 h 129"/>
                <a:gd name="T4" fmla="*/ 4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16" y="64"/>
                  </a:lnTo>
                  <a:lnTo>
                    <a:pt x="4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59" name="Freeform 15"/>
            <p:cNvSpPr>
              <a:spLocks/>
            </p:cNvSpPr>
            <p:nvPr/>
          </p:nvSpPr>
          <p:spPr bwMode="auto">
            <a:xfrm>
              <a:off x="5184" y="3744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40 w 41"/>
                <a:gd name="T3" fmla="*/ 48 h 129"/>
                <a:gd name="T4" fmla="*/ 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40" y="48"/>
                  </a:lnTo>
                  <a:lnTo>
                    <a:pt x="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0" name="Freeform 16"/>
            <p:cNvSpPr>
              <a:spLocks/>
            </p:cNvSpPr>
            <p:nvPr/>
          </p:nvSpPr>
          <p:spPr bwMode="auto">
            <a:xfrm>
              <a:off x="5176" y="3736"/>
              <a:ext cx="41" cy="129"/>
            </a:xfrm>
            <a:custGeom>
              <a:avLst/>
              <a:gdLst>
                <a:gd name="T0" fmla="*/ 0 w 41"/>
                <a:gd name="T1" fmla="*/ 0 h 129"/>
                <a:gd name="T2" fmla="*/ 40 w 41"/>
                <a:gd name="T3" fmla="*/ 48 h 129"/>
                <a:gd name="T4" fmla="*/ 0 w 41"/>
                <a:gd name="T5" fmla="*/ 1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129">
                  <a:moveTo>
                    <a:pt x="0" y="0"/>
                  </a:moveTo>
                  <a:lnTo>
                    <a:pt x="40" y="48"/>
                  </a:lnTo>
                  <a:lnTo>
                    <a:pt x="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1" name="Line 17"/>
            <p:cNvSpPr>
              <a:spLocks noChangeShapeType="1"/>
            </p:cNvSpPr>
            <p:nvPr/>
          </p:nvSpPr>
          <p:spPr bwMode="auto">
            <a:xfrm>
              <a:off x="5128" y="3752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2" name="Freeform 18"/>
            <p:cNvSpPr>
              <a:spLocks/>
            </p:cNvSpPr>
            <p:nvPr/>
          </p:nvSpPr>
          <p:spPr bwMode="auto">
            <a:xfrm>
              <a:off x="4848" y="3752"/>
              <a:ext cx="65" cy="97"/>
            </a:xfrm>
            <a:custGeom>
              <a:avLst/>
              <a:gdLst>
                <a:gd name="T0" fmla="*/ 64 w 65"/>
                <a:gd name="T1" fmla="*/ 0 h 97"/>
                <a:gd name="T2" fmla="*/ 0 w 65"/>
                <a:gd name="T3" fmla="*/ 16 h 97"/>
                <a:gd name="T4" fmla="*/ 0 w 65"/>
                <a:gd name="T5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97">
                  <a:moveTo>
                    <a:pt x="64" y="0"/>
                  </a:moveTo>
                  <a:lnTo>
                    <a:pt x="0" y="16"/>
                  </a:lnTo>
                  <a:lnTo>
                    <a:pt x="0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3" name="Freeform 19"/>
            <p:cNvSpPr>
              <a:spLocks/>
            </p:cNvSpPr>
            <p:nvPr/>
          </p:nvSpPr>
          <p:spPr bwMode="auto">
            <a:xfrm>
              <a:off x="4840" y="3744"/>
              <a:ext cx="65" cy="97"/>
            </a:xfrm>
            <a:custGeom>
              <a:avLst/>
              <a:gdLst>
                <a:gd name="T0" fmla="*/ 64 w 65"/>
                <a:gd name="T1" fmla="*/ 0 h 97"/>
                <a:gd name="T2" fmla="*/ 0 w 65"/>
                <a:gd name="T3" fmla="*/ 16 h 97"/>
                <a:gd name="T4" fmla="*/ 0 w 65"/>
                <a:gd name="T5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97">
                  <a:moveTo>
                    <a:pt x="64" y="0"/>
                  </a:moveTo>
                  <a:lnTo>
                    <a:pt x="0" y="16"/>
                  </a:lnTo>
                  <a:lnTo>
                    <a:pt x="0" y="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4" name="Line 20"/>
            <p:cNvSpPr>
              <a:spLocks noChangeShapeType="1"/>
            </p:cNvSpPr>
            <p:nvPr/>
          </p:nvSpPr>
          <p:spPr bwMode="auto">
            <a:xfrm>
              <a:off x="4840" y="3824"/>
              <a:ext cx="0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5" name="Freeform 21"/>
            <p:cNvSpPr>
              <a:spLocks/>
            </p:cNvSpPr>
            <p:nvPr/>
          </p:nvSpPr>
          <p:spPr bwMode="auto">
            <a:xfrm>
              <a:off x="4992" y="3784"/>
              <a:ext cx="25" cy="81"/>
            </a:xfrm>
            <a:custGeom>
              <a:avLst/>
              <a:gdLst>
                <a:gd name="T0" fmla="*/ 24 w 25"/>
                <a:gd name="T1" fmla="*/ 0 h 81"/>
                <a:gd name="T2" fmla="*/ 0 w 25"/>
                <a:gd name="T3" fmla="*/ 48 h 81"/>
                <a:gd name="T4" fmla="*/ 0 w 25"/>
                <a:gd name="T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81">
                  <a:moveTo>
                    <a:pt x="24" y="0"/>
                  </a:moveTo>
                  <a:lnTo>
                    <a:pt x="0" y="48"/>
                  </a:lnTo>
                  <a:lnTo>
                    <a:pt x="0" y="8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6" name="Freeform 22"/>
            <p:cNvSpPr>
              <a:spLocks/>
            </p:cNvSpPr>
            <p:nvPr/>
          </p:nvSpPr>
          <p:spPr bwMode="auto">
            <a:xfrm>
              <a:off x="4984" y="3776"/>
              <a:ext cx="25" cy="81"/>
            </a:xfrm>
            <a:custGeom>
              <a:avLst/>
              <a:gdLst>
                <a:gd name="T0" fmla="*/ 24 w 25"/>
                <a:gd name="T1" fmla="*/ 0 h 81"/>
                <a:gd name="T2" fmla="*/ 0 w 25"/>
                <a:gd name="T3" fmla="*/ 48 h 81"/>
                <a:gd name="T4" fmla="*/ 0 w 25"/>
                <a:gd name="T5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81">
                  <a:moveTo>
                    <a:pt x="24" y="0"/>
                  </a:moveTo>
                  <a:lnTo>
                    <a:pt x="0" y="48"/>
                  </a:lnTo>
                  <a:lnTo>
                    <a:pt x="0" y="8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7" name="Oval 23"/>
            <p:cNvSpPr>
              <a:spLocks noChangeArrowheads="1"/>
            </p:cNvSpPr>
            <p:nvPr/>
          </p:nvSpPr>
          <p:spPr bwMode="auto">
            <a:xfrm>
              <a:off x="4824" y="3616"/>
              <a:ext cx="64" cy="72"/>
            </a:xfrm>
            <a:prstGeom prst="ellipse">
              <a:avLst/>
            </a:prstGeom>
            <a:solidFill>
              <a:srgbClr val="51DC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8" name="Oval 24"/>
            <p:cNvSpPr>
              <a:spLocks noChangeArrowheads="1"/>
            </p:cNvSpPr>
            <p:nvPr/>
          </p:nvSpPr>
          <p:spPr bwMode="auto">
            <a:xfrm>
              <a:off x="4816" y="3608"/>
              <a:ext cx="80" cy="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69" name="Freeform 25"/>
            <p:cNvSpPr>
              <a:spLocks/>
            </p:cNvSpPr>
            <p:nvPr/>
          </p:nvSpPr>
          <p:spPr bwMode="auto">
            <a:xfrm>
              <a:off x="4688" y="3464"/>
              <a:ext cx="153" cy="145"/>
            </a:xfrm>
            <a:custGeom>
              <a:avLst/>
              <a:gdLst>
                <a:gd name="T0" fmla="*/ 152 w 153"/>
                <a:gd name="T1" fmla="*/ 144 h 145"/>
                <a:gd name="T2" fmla="*/ 88 w 153"/>
                <a:gd name="T3" fmla="*/ 32 h 145"/>
                <a:gd name="T4" fmla="*/ 0 w 153"/>
                <a:gd name="T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145">
                  <a:moveTo>
                    <a:pt x="152" y="144"/>
                  </a:moveTo>
                  <a:lnTo>
                    <a:pt x="88" y="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0" name="Freeform 26"/>
            <p:cNvSpPr>
              <a:spLocks/>
            </p:cNvSpPr>
            <p:nvPr/>
          </p:nvSpPr>
          <p:spPr bwMode="auto">
            <a:xfrm>
              <a:off x="4688" y="3464"/>
              <a:ext cx="153" cy="145"/>
            </a:xfrm>
            <a:custGeom>
              <a:avLst/>
              <a:gdLst>
                <a:gd name="T0" fmla="*/ 152 w 153"/>
                <a:gd name="T1" fmla="*/ 144 h 145"/>
                <a:gd name="T2" fmla="*/ 88 w 153"/>
                <a:gd name="T3" fmla="*/ 32 h 145"/>
                <a:gd name="T4" fmla="*/ 0 w 153"/>
                <a:gd name="T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145">
                  <a:moveTo>
                    <a:pt x="152" y="144"/>
                  </a:moveTo>
                  <a:lnTo>
                    <a:pt x="88" y="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1" name="Oval 27"/>
            <p:cNvSpPr>
              <a:spLocks noChangeArrowheads="1"/>
            </p:cNvSpPr>
            <p:nvPr/>
          </p:nvSpPr>
          <p:spPr bwMode="auto">
            <a:xfrm>
              <a:off x="4652" y="3436"/>
              <a:ext cx="32" cy="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2" name="Freeform 28"/>
            <p:cNvSpPr>
              <a:spLocks/>
            </p:cNvSpPr>
            <p:nvPr/>
          </p:nvSpPr>
          <p:spPr bwMode="auto">
            <a:xfrm>
              <a:off x="4776" y="3400"/>
              <a:ext cx="105" cy="209"/>
            </a:xfrm>
            <a:custGeom>
              <a:avLst/>
              <a:gdLst>
                <a:gd name="T0" fmla="*/ 104 w 105"/>
                <a:gd name="T1" fmla="*/ 208 h 209"/>
                <a:gd name="T2" fmla="*/ 80 w 105"/>
                <a:gd name="T3" fmla="*/ 80 h 209"/>
                <a:gd name="T4" fmla="*/ 0 w 105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209">
                  <a:moveTo>
                    <a:pt x="104" y="208"/>
                  </a:moveTo>
                  <a:lnTo>
                    <a:pt x="80" y="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3" name="Freeform 29"/>
            <p:cNvSpPr>
              <a:spLocks/>
            </p:cNvSpPr>
            <p:nvPr/>
          </p:nvSpPr>
          <p:spPr bwMode="auto">
            <a:xfrm>
              <a:off x="4776" y="3400"/>
              <a:ext cx="105" cy="209"/>
            </a:xfrm>
            <a:custGeom>
              <a:avLst/>
              <a:gdLst>
                <a:gd name="T0" fmla="*/ 104 w 105"/>
                <a:gd name="T1" fmla="*/ 208 h 209"/>
                <a:gd name="T2" fmla="*/ 80 w 105"/>
                <a:gd name="T3" fmla="*/ 80 h 209"/>
                <a:gd name="T4" fmla="*/ 0 w 105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209">
                  <a:moveTo>
                    <a:pt x="104" y="208"/>
                  </a:moveTo>
                  <a:lnTo>
                    <a:pt x="80" y="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5374" name="Oval 30"/>
            <p:cNvSpPr>
              <a:spLocks noChangeArrowheads="1"/>
            </p:cNvSpPr>
            <p:nvPr/>
          </p:nvSpPr>
          <p:spPr bwMode="auto">
            <a:xfrm>
              <a:off x="4740" y="3372"/>
              <a:ext cx="56" cy="4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506243" y="4829021"/>
            <a:ext cx="53340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ffectLst/>
                <a:latin typeface="Cambria" panose="02040503050406030204" pitchFamily="18" charset="0"/>
              </a:rPr>
              <a:t>more errors occur at the </a:t>
            </a:r>
            <a:r>
              <a:rPr lang="en-US" altLang="zh-CN" sz="2000" b="1"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boundaries</a:t>
            </a:r>
            <a:r>
              <a:rPr lang="en-US" altLang="zh-CN" sz="2000" b="1">
                <a:effectLst/>
                <a:latin typeface="Cambria" panose="02040503050406030204" pitchFamily="18" charset="0"/>
              </a:rPr>
              <a:t> of an input domain than in the “center”</a:t>
            </a:r>
          </a:p>
        </p:txBody>
      </p:sp>
    </p:spTree>
    <p:extLst>
      <p:ext uri="{BB962C8B-B14F-4D97-AF65-F5344CB8AC3E}">
        <p14:creationId xmlns:p14="http://schemas.microsoft.com/office/powerpoint/2010/main" val="321419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75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5105400" cy="541338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Boundary Values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4648200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ambria" panose="02040503050406030204" pitchFamily="18" charset="0"/>
              </a:rPr>
              <a:t>Based on experience / heuristics :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Testing boundary conditions of eq. classes is more effective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i.e. values directly on, above, and beneath edges of classes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Choose input boundary values as tests </a:t>
            </a:r>
            <a:r>
              <a:rPr lang="en-US" altLang="zh-CN" sz="2000" b="1" dirty="0">
                <a:latin typeface="Cambria" panose="02040503050406030204" pitchFamily="18" charset="0"/>
              </a:rPr>
              <a:t>in input classes</a:t>
            </a:r>
            <a:r>
              <a:rPr lang="en-US" altLang="zh-CN" sz="2000" dirty="0">
                <a:latin typeface="Cambria" panose="02040503050406030204" pitchFamily="18" charset="0"/>
              </a:rPr>
              <a:t/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instead of, or additional to arbitrary values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dirty="0">
                <a:latin typeface="Cambria" panose="02040503050406030204" pitchFamily="18" charset="0"/>
              </a:rPr>
              <a:t>Choose also inputs that </a:t>
            </a:r>
            <a:r>
              <a:rPr lang="en-US" altLang="zh-CN" sz="2000" b="1" dirty="0">
                <a:latin typeface="Cambria" panose="02040503050406030204" pitchFamily="18" charset="0"/>
              </a:rPr>
              <a:t>invoke output boundary values</a:t>
            </a: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( values on the boundary of output classes )</a:t>
            </a:r>
          </a:p>
          <a:p>
            <a:pPr marL="381000" indent="-381000">
              <a:lnSpc>
                <a:spcPts val="2600"/>
              </a:lnSpc>
              <a:buClrTx/>
              <a:buSzTx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ambria" panose="02040503050406030204" pitchFamily="18" charset="0"/>
              </a:rPr>
              <a:t>Example strategy as extension of equivalence partitioning: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one  (n)  </a:t>
            </a:r>
            <a:r>
              <a:rPr lang="en-US" altLang="zh-CN" sz="2000" b="1" dirty="0">
                <a:latin typeface="Cambria" panose="02040503050406030204" pitchFamily="18" charset="0"/>
              </a:rPr>
              <a:t>arbitrary </a:t>
            </a:r>
            <a:r>
              <a:rPr lang="en-US" altLang="zh-CN" sz="2000" dirty="0">
                <a:latin typeface="Cambria" panose="02040503050406030204" pitchFamily="18" charset="0"/>
              </a:rPr>
              <a:t>value(s) in each eq. class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values </a:t>
            </a:r>
            <a:r>
              <a:rPr lang="en-US" altLang="zh-CN" sz="2000" b="1" u="sng" dirty="0">
                <a:latin typeface="Cambria" panose="02040503050406030204" pitchFamily="18" charset="0"/>
              </a:rPr>
              <a:t>exactly </a:t>
            </a:r>
            <a:r>
              <a:rPr lang="en-US" altLang="zh-CN" sz="2000" dirty="0">
                <a:latin typeface="Cambria" panose="02040503050406030204" pitchFamily="18" charset="0"/>
              </a:rPr>
              <a:t>on </a:t>
            </a:r>
            <a:r>
              <a:rPr lang="en-US" altLang="zh-CN" sz="2000" b="1" dirty="0">
                <a:latin typeface="Cambria" panose="02040503050406030204" pitchFamily="18" charset="0"/>
              </a:rPr>
              <a:t>lower /upper boundaries</a:t>
            </a:r>
            <a:r>
              <a:rPr lang="en-US" altLang="zh-CN" sz="2000" dirty="0">
                <a:latin typeface="Cambria" panose="02040503050406030204" pitchFamily="18" charset="0"/>
              </a:rPr>
              <a:t> of eq. class</a:t>
            </a:r>
          </a:p>
          <a:p>
            <a:pPr marL="5715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choose values </a:t>
            </a:r>
            <a:r>
              <a:rPr lang="en-US" altLang="zh-CN" sz="2000" b="1" u="sng" dirty="0">
                <a:latin typeface="Cambria" panose="02040503050406030204" pitchFamily="18" charset="0"/>
              </a:rPr>
              <a:t>immediately</a:t>
            </a:r>
            <a:r>
              <a:rPr lang="en-US" altLang="zh-CN" sz="2000" dirty="0">
                <a:latin typeface="Cambria" panose="02040503050406030204" pitchFamily="18" charset="0"/>
              </a:rPr>
              <a:t> below /above each </a:t>
            </a:r>
            <a:r>
              <a:rPr lang="en-US" altLang="zh-CN" sz="2000" dirty="0" smtClean="0">
                <a:latin typeface="Cambria" panose="02040503050406030204" pitchFamily="18" charset="0"/>
              </a:rPr>
              <a:t>boundary ( </a:t>
            </a:r>
            <a:r>
              <a:rPr lang="en-US" altLang="zh-CN" sz="2000" dirty="0">
                <a:latin typeface="Cambria" panose="02040503050406030204" pitchFamily="18" charset="0"/>
              </a:rPr>
              <a:t>if applicable )</a:t>
            </a:r>
          </a:p>
        </p:txBody>
      </p:sp>
    </p:spTree>
    <p:extLst>
      <p:ext uri="{BB962C8B-B14F-4D97-AF65-F5344CB8AC3E}">
        <p14:creationId xmlns:p14="http://schemas.microsoft.com/office/powerpoint/2010/main" val="1134809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975"/>
            <a:ext cx="7962900" cy="693738"/>
          </a:xfrm>
        </p:spPr>
        <p:txBody>
          <a:bodyPr/>
          <a:lstStyle/>
          <a:p>
            <a:r>
              <a:rPr lang="en-US" altLang="zh-CN">
                <a:latin typeface="Cambria" panose="02040503050406030204" pitchFamily="18" charset="0"/>
              </a:rPr>
              <a:t>Guidelines for Identifying </a:t>
            </a:r>
            <a:r>
              <a:rPr lang="en-US" altLang="zh-CN" sz="2000">
                <a:latin typeface="Cambria" panose="02040503050406030204" pitchFamily="18" charset="0"/>
              </a:rPr>
              <a:t>Boundary Values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1038" cy="609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ts val="26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ambria" panose="02040503050406030204" pitchFamily="18" charset="0"/>
              </a:rPr>
              <a:t>1</a:t>
            </a:r>
            <a:r>
              <a:rPr lang="zh-CN" altLang="en-US" sz="2000" dirty="0">
                <a:latin typeface="Cambria" panose="02040503050406030204" pitchFamily="18" charset="0"/>
              </a:rPr>
              <a:t>. </a:t>
            </a:r>
            <a:r>
              <a:rPr lang="en-US" altLang="zh-CN" sz="2000" dirty="0" smtClean="0">
                <a:latin typeface="Cambria" panose="02040503050406030204" pitchFamily="18" charset="0"/>
              </a:rPr>
              <a:t>If </a:t>
            </a:r>
            <a:r>
              <a:rPr lang="en-US" altLang="zh-CN" sz="2000" dirty="0">
                <a:latin typeface="Cambria" panose="02040503050406030204" pitchFamily="18" charset="0"/>
              </a:rPr>
              <a:t>the input range is bounded by a and b, then use a, b, and values </a:t>
            </a:r>
            <a:r>
              <a:rPr lang="en-US" altLang="zh-CN" sz="2000" dirty="0" smtClean="0">
                <a:latin typeface="Cambria" panose="02040503050406030204" pitchFamily="18" charset="0"/>
              </a:rPr>
              <a:t>just above </a:t>
            </a:r>
            <a:r>
              <a:rPr lang="en-US" altLang="zh-CN" sz="2000" dirty="0">
                <a:latin typeface="Cambria" panose="02040503050406030204" pitchFamily="18" charset="0"/>
              </a:rPr>
              <a:t>and just below a and b, respectively.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361950" y="2750964"/>
            <a:ext cx="83010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2. 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the input is a number of values, use the minimum and maximum of </a:t>
            </a:r>
            <a:r>
              <a:rPr lang="en-US" altLang="zh-CN" sz="2000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the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values and values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above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below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them, respectively.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381000" y="4343372"/>
            <a:ext cx="845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3.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Apply guidelines 1 and 2 to create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output values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at the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minimum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maximum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expected values.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322811" y="5265536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4</a:t>
            </a:r>
            <a:r>
              <a:rPr lang="zh-CN" altLang="en-US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. 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If data structures have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boundaries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, test these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boundary values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values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above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and </a:t>
            </a:r>
            <a:r>
              <a:rPr lang="en-US" altLang="zh-CN" sz="2000" u="sng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just below</a:t>
            </a:r>
            <a:r>
              <a:rPr lang="en-US" altLang="zh-CN" sz="2000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them, respectively.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i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e.g., for an array of bounds 1 to 10 — test array index equal to 0, 1,2, 9, 10, 11</a:t>
            </a:r>
          </a:p>
        </p:txBody>
      </p:sp>
      <p:grpSp>
        <p:nvGrpSpPr>
          <p:cNvPr id="186407" name="Group 39"/>
          <p:cNvGrpSpPr>
            <a:grpSpLocks/>
          </p:cNvGrpSpPr>
          <p:nvPr/>
        </p:nvGrpSpPr>
        <p:grpSpPr bwMode="auto">
          <a:xfrm>
            <a:off x="1447800" y="3657600"/>
            <a:ext cx="6129338" cy="560388"/>
            <a:chOff x="1080" y="2256"/>
            <a:chExt cx="3861" cy="353"/>
          </a:xfrm>
        </p:grpSpPr>
        <p:grpSp>
          <p:nvGrpSpPr>
            <p:cNvPr id="186386" name="Group 18"/>
            <p:cNvGrpSpPr>
              <a:grpSpLocks/>
            </p:cNvGrpSpPr>
            <p:nvPr/>
          </p:nvGrpSpPr>
          <p:grpSpPr bwMode="auto">
            <a:xfrm>
              <a:off x="1080" y="2256"/>
              <a:ext cx="3861" cy="48"/>
              <a:chOff x="984" y="2065"/>
              <a:chExt cx="3792" cy="48"/>
            </a:xfrm>
          </p:grpSpPr>
          <p:sp>
            <p:nvSpPr>
              <p:cNvPr id="186387" name="Line 19"/>
              <p:cNvSpPr>
                <a:spLocks noChangeShapeType="1"/>
              </p:cNvSpPr>
              <p:nvPr/>
            </p:nvSpPr>
            <p:spPr bwMode="auto">
              <a:xfrm>
                <a:off x="984" y="2089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88" name="Oval 20"/>
              <p:cNvSpPr>
                <a:spLocks noChangeArrowheads="1"/>
              </p:cNvSpPr>
              <p:nvPr/>
            </p:nvSpPr>
            <p:spPr bwMode="auto">
              <a:xfrm>
                <a:off x="285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89" name="Oval 21"/>
              <p:cNvSpPr>
                <a:spLocks noChangeArrowheads="1"/>
              </p:cNvSpPr>
              <p:nvPr/>
            </p:nvSpPr>
            <p:spPr bwMode="auto">
              <a:xfrm>
                <a:off x="177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0" name="Oval 22"/>
              <p:cNvSpPr>
                <a:spLocks noChangeArrowheads="1"/>
              </p:cNvSpPr>
              <p:nvPr/>
            </p:nvSpPr>
            <p:spPr bwMode="auto">
              <a:xfrm>
                <a:off x="2400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1" name="Oval 23"/>
              <p:cNvSpPr>
                <a:spLocks noChangeArrowheads="1"/>
              </p:cNvSpPr>
              <p:nvPr/>
            </p:nvSpPr>
            <p:spPr bwMode="auto">
              <a:xfrm>
                <a:off x="3216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92" name="Oval 24"/>
              <p:cNvSpPr>
                <a:spLocks noChangeArrowheads="1"/>
              </p:cNvSpPr>
              <p:nvPr/>
            </p:nvSpPr>
            <p:spPr bwMode="auto">
              <a:xfrm>
                <a:off x="3744" y="2065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93" name="Group 25"/>
            <p:cNvGrpSpPr>
              <a:grpSpLocks/>
            </p:cNvGrpSpPr>
            <p:nvPr/>
          </p:nvGrpSpPr>
          <p:grpSpPr bwMode="auto">
            <a:xfrm>
              <a:off x="1814" y="2296"/>
              <a:ext cx="205" cy="313"/>
              <a:chOff x="2083" y="1312"/>
              <a:chExt cx="201" cy="313"/>
            </a:xfrm>
          </p:grpSpPr>
          <p:sp>
            <p:nvSpPr>
              <p:cNvPr id="186394" name="Text Box 26"/>
              <p:cNvSpPr txBox="1">
                <a:spLocks noChangeArrowheads="1"/>
              </p:cNvSpPr>
              <p:nvPr/>
            </p:nvSpPr>
            <p:spPr bwMode="auto">
              <a:xfrm>
                <a:off x="2083" y="1375"/>
                <a:ext cx="20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86395" name="Line 27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96" name="Group 28"/>
            <p:cNvGrpSpPr>
              <a:grpSpLocks/>
            </p:cNvGrpSpPr>
            <p:nvPr/>
          </p:nvGrpSpPr>
          <p:grpSpPr bwMode="auto">
            <a:xfrm>
              <a:off x="3810" y="2296"/>
              <a:ext cx="214" cy="313"/>
              <a:chOff x="3465" y="1312"/>
              <a:chExt cx="210" cy="313"/>
            </a:xfrm>
          </p:grpSpPr>
          <p:sp>
            <p:nvSpPr>
              <p:cNvPr id="186397" name="Text Box 29"/>
              <p:cNvSpPr txBox="1">
                <a:spLocks noChangeArrowheads="1"/>
              </p:cNvSpPr>
              <p:nvPr/>
            </p:nvSpPr>
            <p:spPr bwMode="auto">
              <a:xfrm>
                <a:off x="3465" y="1375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86398" name="Line 30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399" name="Line 31"/>
            <p:cNvSpPr>
              <a:spLocks noChangeShapeType="1"/>
            </p:cNvSpPr>
            <p:nvPr/>
          </p:nvSpPr>
          <p:spPr bwMode="auto">
            <a:xfrm>
              <a:off x="3969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0" name="Line 32"/>
            <p:cNvSpPr>
              <a:spLocks noChangeShapeType="1"/>
            </p:cNvSpPr>
            <p:nvPr/>
          </p:nvSpPr>
          <p:spPr bwMode="auto">
            <a:xfrm>
              <a:off x="385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1" name="Line 33"/>
            <p:cNvSpPr>
              <a:spLocks noChangeShapeType="1"/>
            </p:cNvSpPr>
            <p:nvPr/>
          </p:nvSpPr>
          <p:spPr bwMode="auto">
            <a:xfrm>
              <a:off x="1995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2" name="Line 34"/>
            <p:cNvSpPr>
              <a:spLocks noChangeShapeType="1"/>
            </p:cNvSpPr>
            <p:nvPr/>
          </p:nvSpPr>
          <p:spPr bwMode="auto">
            <a:xfrm>
              <a:off x="1837" y="229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86406" name="Group 38"/>
          <p:cNvGrpSpPr>
            <a:grpSpLocks/>
          </p:cNvGrpSpPr>
          <p:nvPr/>
        </p:nvGrpSpPr>
        <p:grpSpPr bwMode="auto">
          <a:xfrm>
            <a:off x="838200" y="2209800"/>
            <a:ext cx="7162800" cy="595313"/>
            <a:chOff x="720" y="1440"/>
            <a:chExt cx="4512" cy="375"/>
          </a:xfrm>
        </p:grpSpPr>
        <p:grpSp>
          <p:nvGrpSpPr>
            <p:cNvPr id="186375" name="Group 7"/>
            <p:cNvGrpSpPr>
              <a:grpSpLocks/>
            </p:cNvGrpSpPr>
            <p:nvPr/>
          </p:nvGrpSpPr>
          <p:grpSpPr bwMode="auto">
            <a:xfrm>
              <a:off x="720" y="1440"/>
              <a:ext cx="4512" cy="106"/>
              <a:chOff x="912" y="1174"/>
              <a:chExt cx="3792" cy="106"/>
            </a:xfrm>
          </p:grpSpPr>
          <p:sp>
            <p:nvSpPr>
              <p:cNvPr id="186376" name="Line 8"/>
              <p:cNvSpPr>
                <a:spLocks noChangeShapeType="1"/>
              </p:cNvSpPr>
              <p:nvPr/>
            </p:nvSpPr>
            <p:spPr bwMode="auto">
              <a:xfrm>
                <a:off x="912" y="1227"/>
                <a:ext cx="37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6377" name="Rectangle 9" descr="Light upward diagonal"/>
              <p:cNvSpPr>
                <a:spLocks noChangeArrowheads="1"/>
              </p:cNvSpPr>
              <p:nvPr/>
            </p:nvSpPr>
            <p:spPr bwMode="auto">
              <a:xfrm>
                <a:off x="2112" y="1174"/>
                <a:ext cx="1392" cy="106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86378" name="Group 10"/>
            <p:cNvGrpSpPr>
              <a:grpSpLocks/>
            </p:cNvGrpSpPr>
            <p:nvPr/>
          </p:nvGrpSpPr>
          <p:grpSpPr bwMode="auto">
            <a:xfrm>
              <a:off x="2041" y="1480"/>
              <a:ext cx="204" cy="313"/>
              <a:chOff x="2097" y="1312"/>
              <a:chExt cx="171" cy="313"/>
            </a:xfrm>
          </p:grpSpPr>
          <p:sp>
            <p:nvSpPr>
              <p:cNvPr id="186379" name="Text Box 11"/>
              <p:cNvSpPr txBox="1">
                <a:spLocks noChangeArrowheads="1"/>
              </p:cNvSpPr>
              <p:nvPr/>
            </p:nvSpPr>
            <p:spPr bwMode="auto">
              <a:xfrm>
                <a:off x="2097" y="1375"/>
                <a:ext cx="1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86380" name="Line 12"/>
              <p:cNvSpPr>
                <a:spLocks noChangeShapeType="1"/>
              </p:cNvSpPr>
              <p:nvPr/>
            </p:nvSpPr>
            <p:spPr bwMode="auto">
              <a:xfrm>
                <a:off x="2186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381" name="Line 13"/>
            <p:cNvSpPr>
              <a:spLocks noChangeShapeType="1"/>
            </p:cNvSpPr>
            <p:nvPr/>
          </p:nvSpPr>
          <p:spPr bwMode="auto">
            <a:xfrm>
              <a:off x="2086" y="150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382" name="Line 14"/>
            <p:cNvSpPr>
              <a:spLocks noChangeShapeType="1"/>
            </p:cNvSpPr>
            <p:nvPr/>
          </p:nvSpPr>
          <p:spPr bwMode="auto">
            <a:xfrm>
              <a:off x="3855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86383" name="Group 15"/>
            <p:cNvGrpSpPr>
              <a:grpSpLocks/>
            </p:cNvGrpSpPr>
            <p:nvPr/>
          </p:nvGrpSpPr>
          <p:grpSpPr bwMode="auto">
            <a:xfrm>
              <a:off x="3696" y="1502"/>
              <a:ext cx="212" cy="313"/>
              <a:chOff x="3481" y="1312"/>
              <a:chExt cx="178" cy="313"/>
            </a:xfrm>
          </p:grpSpPr>
          <p:sp>
            <p:nvSpPr>
              <p:cNvPr id="186384" name="Text Box 16"/>
              <p:cNvSpPr txBox="1">
                <a:spLocks noChangeArrowheads="1"/>
              </p:cNvSpPr>
              <p:nvPr/>
            </p:nvSpPr>
            <p:spPr bwMode="auto">
              <a:xfrm>
                <a:off x="3481" y="1375"/>
                <a:ext cx="1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33984"/>
                    </a:solidFill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86385" name="Line 17"/>
              <p:cNvSpPr>
                <a:spLocks noChangeShapeType="1"/>
              </p:cNvSpPr>
              <p:nvPr/>
            </p:nvSpPr>
            <p:spPr bwMode="auto">
              <a:xfrm>
                <a:off x="3568" y="13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33984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6403" name="Line 35"/>
            <p:cNvSpPr>
              <a:spLocks noChangeShapeType="1"/>
            </p:cNvSpPr>
            <p:nvPr/>
          </p:nvSpPr>
          <p:spPr bwMode="auto">
            <a:xfrm>
              <a:off x="2200" y="1525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86404" name="Line 36"/>
            <p:cNvSpPr>
              <a:spLocks noChangeShapeType="1"/>
            </p:cNvSpPr>
            <p:nvPr/>
          </p:nvSpPr>
          <p:spPr bwMode="auto">
            <a:xfrm>
              <a:off x="3749" y="15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33984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111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utoUpdateAnimBg="0"/>
      <p:bldP spid="186373" grpId="0" autoUpdateAnimBg="0"/>
      <p:bldP spid="18637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4537"/>
            <a:ext cx="4491037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BVA Example 1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611187" y="1295400"/>
            <a:ext cx="8305800" cy="234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a function for calculation of absolute value of an integer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Valid equivalence classes :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14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Condition		 Valid eq. classes	Invalid eq. Classes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particular abs	&lt; 0,           &gt;= 0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None/>
            </a:pPr>
            <a:endParaRPr lang="en-US" altLang="zh-CN" b="1" dirty="0">
              <a:solidFill>
                <a:schemeClr val="hlink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188420" name="Group 4"/>
          <p:cNvGrpSpPr>
            <a:grpSpLocks/>
          </p:cNvGrpSpPr>
          <p:nvPr/>
        </p:nvGrpSpPr>
        <p:grpSpPr bwMode="auto">
          <a:xfrm>
            <a:off x="781050" y="2268537"/>
            <a:ext cx="7391400" cy="685800"/>
            <a:chOff x="384" y="1296"/>
            <a:chExt cx="4656" cy="432"/>
          </a:xfrm>
        </p:grpSpPr>
        <p:sp>
          <p:nvSpPr>
            <p:cNvPr id="188421" name="Line 5"/>
            <p:cNvSpPr>
              <a:spLocks noChangeShapeType="1"/>
            </p:cNvSpPr>
            <p:nvPr/>
          </p:nvSpPr>
          <p:spPr bwMode="auto">
            <a:xfrm>
              <a:off x="384" y="1488"/>
              <a:ext cx="4656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8422" name="Line 6"/>
            <p:cNvSpPr>
              <a:spLocks noChangeShapeType="1"/>
            </p:cNvSpPr>
            <p:nvPr/>
          </p:nvSpPr>
          <p:spPr bwMode="auto">
            <a:xfrm>
              <a:off x="1840" y="1296"/>
              <a:ext cx="0" cy="4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8423" name="Line 7"/>
            <p:cNvSpPr>
              <a:spLocks noChangeShapeType="1"/>
            </p:cNvSpPr>
            <p:nvPr/>
          </p:nvSpPr>
          <p:spPr bwMode="auto">
            <a:xfrm>
              <a:off x="3544" y="1296"/>
              <a:ext cx="0" cy="4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228600" y="3352800"/>
            <a:ext cx="80010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Test cases :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class x &lt; 0,  arbitrary value:		             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  x 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=  -10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class x &gt;= 0,  arbitrary value	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x 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=  100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classes x &lt; 0,  x &gt;= 0,  on boundary :	</a:t>
            </a: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                x 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=  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</a:rPr>
              <a:t>classes  x &lt; 0,  x &gt;= 0,  below and above:	x  =  -1,  x = 1</a:t>
            </a:r>
          </a:p>
        </p:txBody>
      </p:sp>
    </p:spTree>
    <p:extLst>
      <p:ext uri="{BB962C8B-B14F-4D97-AF65-F5344CB8AC3E}">
        <p14:creationId xmlns:p14="http://schemas.microsoft.com/office/powerpoint/2010/main" val="218358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1042988" y="1989138"/>
            <a:ext cx="777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Test cases :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arbitrary value:                   X1 = 123123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boundary value: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X2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12345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boundary value: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X3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1234567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boundary value: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X4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1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boundary value: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X5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0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invalid value:     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 X6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-123123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Class invalid value:                      </a:t>
            </a:r>
            <a:r>
              <a:rPr lang="en-US" altLang="zh-CN" sz="1800" b="1" dirty="0" smtClean="0">
                <a:effectLst/>
                <a:latin typeface="Cambria" panose="02040503050406030204" pitchFamily="18" charset="0"/>
              </a:rPr>
              <a:t>  X7 </a:t>
            </a:r>
            <a:r>
              <a:rPr lang="en-US" altLang="zh-CN" sz="1800" b="1" dirty="0">
                <a:effectLst/>
                <a:latin typeface="Cambria" panose="02040503050406030204" pitchFamily="18" charset="0"/>
              </a:rPr>
              <a:t>= </a:t>
            </a:r>
            <a:r>
              <a:rPr lang="en-US" altLang="zh-CN" sz="1800" b="1" dirty="0" err="1">
                <a:effectLst/>
                <a:latin typeface="Cambria" panose="02040503050406030204" pitchFamily="18" charset="0"/>
              </a:rPr>
              <a:t>asdasd</a:t>
            </a:r>
            <a:endParaRPr lang="en-US" altLang="zh-CN" sz="1800" b="1" dirty="0">
              <a:effectLst/>
              <a:latin typeface="Cambria" panose="02040503050406030204" pitchFamily="18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effectLst/>
                <a:latin typeface="Cambria" panose="02040503050406030204" pitchFamily="18" charset="0"/>
              </a:rPr>
              <a:t>Others?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338" y="194628"/>
            <a:ext cx="5686425" cy="534988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BVA Example 2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609600" y="1179790"/>
            <a:ext cx="8305800" cy="38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Symbol" panose="05050102010706020507" pitchFamily="18" charset="2"/>
              <a:buNone/>
            </a:pPr>
            <a:r>
              <a:rPr lang="en-US" altLang="zh-CN" sz="2000" b="1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a function which limit user input to 6-digit positive integer</a:t>
            </a:r>
            <a:endParaRPr lang="en-US" altLang="zh-CN" sz="2000" b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258888" y="5265738"/>
            <a:ext cx="8305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Class invalid value:                      </a:t>
            </a:r>
            <a:r>
              <a:rPr lang="en-US" altLang="zh-CN" sz="16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    X8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=  000123</a:t>
            </a:r>
          </a:p>
        </p:txBody>
      </p:sp>
      <p:grpSp>
        <p:nvGrpSpPr>
          <p:cNvPr id="189446" name="Group 6"/>
          <p:cNvGrpSpPr>
            <a:grpSpLocks/>
          </p:cNvGrpSpPr>
          <p:nvPr/>
        </p:nvGrpSpPr>
        <p:grpSpPr bwMode="auto">
          <a:xfrm>
            <a:off x="1116013" y="2708275"/>
            <a:ext cx="6248400" cy="1835150"/>
            <a:chOff x="384" y="1536"/>
            <a:chExt cx="3936" cy="1200"/>
          </a:xfrm>
        </p:grpSpPr>
        <p:sp>
          <p:nvSpPr>
            <p:cNvPr id="189447" name="Line 7"/>
            <p:cNvSpPr>
              <a:spLocks noChangeShapeType="1"/>
            </p:cNvSpPr>
            <p:nvPr/>
          </p:nvSpPr>
          <p:spPr bwMode="auto">
            <a:xfrm>
              <a:off x="384" y="153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48" name="Line 8"/>
            <p:cNvSpPr>
              <a:spLocks noChangeShapeType="1"/>
            </p:cNvSpPr>
            <p:nvPr/>
          </p:nvSpPr>
          <p:spPr bwMode="auto">
            <a:xfrm>
              <a:off x="384" y="177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49" name="Line 9"/>
            <p:cNvSpPr>
              <a:spLocks noChangeShapeType="1"/>
            </p:cNvSpPr>
            <p:nvPr/>
          </p:nvSpPr>
          <p:spPr bwMode="auto">
            <a:xfrm>
              <a:off x="384" y="201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50" name="Line 10"/>
            <p:cNvSpPr>
              <a:spLocks noChangeShapeType="1"/>
            </p:cNvSpPr>
            <p:nvPr/>
          </p:nvSpPr>
          <p:spPr bwMode="auto">
            <a:xfrm>
              <a:off x="384" y="225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51" name="Line 11"/>
            <p:cNvSpPr>
              <a:spLocks noChangeShapeType="1"/>
            </p:cNvSpPr>
            <p:nvPr/>
          </p:nvSpPr>
          <p:spPr bwMode="auto">
            <a:xfrm>
              <a:off x="384" y="249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189452" name="Line 12"/>
            <p:cNvSpPr>
              <a:spLocks noChangeShapeType="1"/>
            </p:cNvSpPr>
            <p:nvPr/>
          </p:nvSpPr>
          <p:spPr bwMode="auto">
            <a:xfrm>
              <a:off x="384" y="2736"/>
              <a:ext cx="3936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189453" name="Line 13"/>
          <p:cNvSpPr>
            <a:spLocks noChangeShapeType="1"/>
          </p:cNvSpPr>
          <p:nvPr/>
        </p:nvSpPr>
        <p:spPr bwMode="auto">
          <a:xfrm>
            <a:off x="1116013" y="6400800"/>
            <a:ext cx="62484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2362200" y="5671246"/>
            <a:ext cx="5867400" cy="65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zh-CN" altLang="en-US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X9 = </a:t>
            </a:r>
            <a:r>
              <a:rPr lang="en-US" altLang="zh-CN" sz="16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asd123; </a:t>
            </a:r>
          </a:p>
          <a:p>
            <a:pPr eaLnBrk="1" hangingPunct="1">
              <a:lnSpc>
                <a:spcPct val="110000"/>
              </a:lnSpc>
              <a:spcAft>
                <a:spcPts val="900"/>
              </a:spcAft>
              <a:buClr>
                <a:schemeClr val="accent1"/>
              </a:buClr>
            </a:pPr>
            <a:r>
              <a:rPr lang="en-US" altLang="zh-CN" sz="1600" b="1" dirty="0">
                <a:latin typeface="Cambria" panose="020405030504060302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6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	              </a:t>
            </a:r>
            <a:r>
              <a:rPr lang="en-US" altLang="zh-CN" sz="16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X10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= Empty</a:t>
            </a:r>
          </a:p>
        </p:txBody>
      </p:sp>
    </p:spTree>
    <p:extLst>
      <p:ext uri="{BB962C8B-B14F-4D97-AF65-F5344CB8AC3E}">
        <p14:creationId xmlns:p14="http://schemas.microsoft.com/office/powerpoint/2010/main" val="1921781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5" grpId="0" autoUpdateAnimBg="0"/>
      <p:bldP spid="18945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0175" y="228600"/>
            <a:ext cx="5686425" cy="5365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BVA Example 3</a:t>
            </a:r>
          </a:p>
        </p:txBody>
      </p:sp>
      <p:graphicFrame>
        <p:nvGraphicFramePr>
          <p:cNvPr id="19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447341"/>
              </p:ext>
            </p:extLst>
          </p:nvPr>
        </p:nvGraphicFramePr>
        <p:xfrm>
          <a:off x="762000" y="1219200"/>
          <a:ext cx="7092950" cy="354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位图图像" r:id="rId4" imgW="7685714" imgH="3839111" progId="Paint.Picture">
                  <p:embed/>
                </p:oleObj>
              </mc:Choice>
              <mc:Fallback>
                <p:oleObj name="位图图像" r:id="rId4" imgW="7685714" imgH="3839111" progId="Paint.Picture">
                  <p:embed/>
                  <p:pic>
                    <p:nvPicPr>
                      <p:cNvPr id="190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7092950" cy="3541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914400" y="4876800"/>
            <a:ext cx="61626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5000"/>
            </a:pPr>
            <a:r>
              <a:rPr lang="en-US" altLang="zh-CN" sz="16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Test cases :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1"/>
              </a:buClr>
              <a:buSzPct val="75000"/>
            </a:pP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arbitrary value:     </a:t>
            </a:r>
            <a:r>
              <a:rPr lang="en-US" altLang="zh-CN" sz="1600" b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Random </a:t>
            </a: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select some options     </a:t>
            </a:r>
            <a:b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boundary value:    Select all options </a:t>
            </a:r>
            <a:b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boundary value:    Select none option </a:t>
            </a:r>
            <a:b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16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Class boundary value:    Select  1 option</a:t>
            </a:r>
          </a:p>
        </p:txBody>
      </p:sp>
    </p:spTree>
    <p:extLst>
      <p:ext uri="{BB962C8B-B14F-4D97-AF65-F5344CB8AC3E}">
        <p14:creationId xmlns:p14="http://schemas.microsoft.com/office/powerpoint/2010/main" val="3132577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7777162" cy="55245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</a:rPr>
              <a:t>OVERVIEW OF CLASSIFYING TESTS</a:t>
            </a: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auto">
          <a:xfrm>
            <a:off x="533400" y="1357971"/>
            <a:ext cx="77771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BLACK-BOX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  </a:t>
            </a:r>
            <a:r>
              <a:rPr lang="en-US" altLang="zh-CN" sz="2000" dirty="0">
                <a:latin typeface="Cambria" panose="02040503050406030204" pitchFamily="18" charset="0"/>
              </a:rPr>
              <a:t>No knowledge of the internal logic of the code is utilized. Tests are based on requirements and functionality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2000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WHITE-BOX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 </a:t>
            </a:r>
            <a:r>
              <a:rPr lang="en-US" altLang="zh-CN" sz="2000" dirty="0">
                <a:latin typeface="Cambria" panose="02040503050406030204" pitchFamily="18" charset="0"/>
              </a:rPr>
              <a:t>Tests are designed based on the internal logic of the code,  code coverage considerations, and analysis of branches, paths, loops, and conditions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533400" y="3505200"/>
            <a:ext cx="78486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UNIT:</a:t>
            </a:r>
            <a:r>
              <a:rPr lang="en-US" altLang="zh-CN" sz="2000" dirty="0">
                <a:latin typeface="Cambria" panose="02040503050406030204" pitchFamily="18" charset="0"/>
              </a:rPr>
              <a:t> Test at the function or module level. May require test drivers or test harnesses.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INCREMENTAL INTEGRATION:</a:t>
            </a:r>
            <a:r>
              <a:rPr lang="en-US" altLang="zh-CN" sz="2000" dirty="0">
                <a:latin typeface="Cambria" panose="02040503050406030204" pitchFamily="18" charset="0"/>
              </a:rPr>
              <a:t> Continuous testing as new functionality is added. May need test drivers. Testing combined parts of an application to see if the parts function together properly.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22000"/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REGRESSION: </a:t>
            </a:r>
            <a:r>
              <a:rPr lang="en-US" altLang="zh-CN" sz="2000" dirty="0">
                <a:latin typeface="Cambria" panose="02040503050406030204" pitchFamily="18" charset="0"/>
              </a:rPr>
              <a:t>Re-testing after fixes or modifications of software or the environment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  <a:endParaRPr lang="en-US" altLang="zh-CN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0500"/>
            <a:ext cx="7772400" cy="11430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Other types in Boundary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1752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Numeric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Character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Position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Quantity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Speed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Location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Size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4419600" y="1676400"/>
            <a:ext cx="3200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First/last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Min/Max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Star/Finish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Empty/Full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Slower/Faster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Largest/Smallest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Over/Under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Shortest/Longest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… …</a:t>
            </a:r>
          </a:p>
        </p:txBody>
      </p:sp>
      <p:sp>
        <p:nvSpPr>
          <p:cNvPr id="256006" name="AutoShape 6"/>
          <p:cNvSpPr>
            <a:spLocks/>
          </p:cNvSpPr>
          <p:nvPr/>
        </p:nvSpPr>
        <p:spPr bwMode="auto">
          <a:xfrm>
            <a:off x="2971800" y="1600200"/>
            <a:ext cx="914400" cy="4267200"/>
          </a:xfrm>
          <a:prstGeom prst="lef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96863"/>
            <a:ext cx="8154988" cy="533400"/>
          </a:xfrm>
        </p:spPr>
        <p:txBody>
          <a:bodyPr/>
          <a:lstStyle/>
          <a:p>
            <a:r>
              <a:rPr lang="en-US" altLang="zh-CN" sz="2400" b="1" dirty="0">
                <a:latin typeface="Cambria" panose="02040503050406030204" pitchFamily="18" charset="0"/>
              </a:rPr>
              <a:t>Examples of possible boundary conditions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533400" y="1371600"/>
            <a:ext cx="8001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Limits on input data – size, type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Limits on output data- size, type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Look for limits such as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First-1/Last+1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Start-1/Finish+1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Min-1/max+1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Less than empty/ more than full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just Over/Just Under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etc.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Don’t hesitate to choose data outside boundaries, even when it seems absurd. </a:t>
            </a:r>
          </a:p>
        </p:txBody>
      </p:sp>
    </p:spTree>
    <p:extLst>
      <p:ext uri="{BB962C8B-B14F-4D97-AF65-F5344CB8AC3E}">
        <p14:creationId xmlns:p14="http://schemas.microsoft.com/office/powerpoint/2010/main" val="26512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740650" cy="1143000"/>
          </a:xfrm>
        </p:spPr>
        <p:txBody>
          <a:bodyPr/>
          <a:lstStyle/>
          <a:p>
            <a:r>
              <a:rPr lang="en-US" altLang="zh-CN" sz="2400" i="1" dirty="0">
                <a:latin typeface="Cambria" panose="02040503050406030204" pitchFamily="18" charset="0"/>
              </a:rPr>
              <a:t>Guidelines for choosing Equivalence classes</a:t>
            </a:r>
            <a:r>
              <a:rPr lang="en-US" altLang="zh-CN" sz="2400" b="1" dirty="0">
                <a:latin typeface="Cambria" panose="02040503050406030204" pitchFamily="18" charset="0"/>
              </a:rPr>
              <a:t/>
            </a:r>
            <a:br>
              <a:rPr lang="en-US" altLang="zh-CN" sz="2400" b="1" dirty="0">
                <a:latin typeface="Cambria" panose="02040503050406030204" pitchFamily="18" charset="0"/>
              </a:rPr>
            </a:br>
            <a:r>
              <a:rPr lang="en-US" altLang="zh-CN" sz="2400" b="1" dirty="0">
                <a:latin typeface="Cambria" panose="02040503050406030204" pitchFamily="18" charset="0"/>
              </a:rPr>
              <a:t>For Data Testing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57200" y="1600200"/>
            <a:ext cx="861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Identify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sub-boundary conditions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or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internal boundary conditions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400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Some limits may not be apparent to the general end user.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To locate some of these, you may need to talk </a:t>
            </a:r>
            <a:r>
              <a:rPr lang="en-US" altLang="zh-CN" sz="24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with programmers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4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</a:t>
            </a:r>
            <a:r>
              <a:rPr lang="en-US" altLang="zh-CN" sz="24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: Powers-of-two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34599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5856"/>
            <a:ext cx="7772400" cy="11430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132584"/>
                </a:solidFill>
                <a:latin typeface="Cambria" panose="02040503050406030204" pitchFamily="18" charset="0"/>
              </a:rPr>
              <a:t>Power-of-Two</a:t>
            </a:r>
          </a:p>
        </p:txBody>
      </p:sp>
      <p:graphicFrame>
        <p:nvGraphicFramePr>
          <p:cNvPr id="25706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858120"/>
              </p:ext>
            </p:extLst>
          </p:nvPr>
        </p:nvGraphicFramePr>
        <p:xfrm>
          <a:off x="1116013" y="2026920"/>
          <a:ext cx="6938962" cy="3840480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3877122619"/>
                    </a:ext>
                  </a:extLst>
                </a:gridCol>
                <a:gridCol w="5513387">
                  <a:extLst>
                    <a:ext uri="{9D8B030D-6E8A-4147-A177-3AD203B41FA5}">
                      <a16:colId xmlns:a16="http://schemas.microsoft.com/office/drawing/2014/main" val="3879002887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Range or Value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816710"/>
                  </a:ext>
                </a:extLst>
              </a:tr>
              <a:tr h="2522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Nibble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Word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Kilo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Giga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Tera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or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0-15  &lt;Half byte&gt;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0-255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0-65535 or 0-4294967295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1048576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1073741824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1099511627776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723568"/>
                  </a:ext>
                </a:extLst>
              </a:tr>
            </a:tbl>
          </a:graphicData>
        </a:graphic>
      </p:graphicFrame>
      <p:sp>
        <p:nvSpPr>
          <p:cNvPr id="257052" name="Text Box 28"/>
          <p:cNvSpPr txBox="1">
            <a:spLocks noChangeArrowheads="1"/>
          </p:cNvSpPr>
          <p:nvPr/>
        </p:nvSpPr>
        <p:spPr bwMode="auto">
          <a:xfrm>
            <a:off x="495935" y="1219200"/>
            <a:ext cx="81908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Binary: 0 and 1, byte is made up of 8 bits, word is made up of 4 bytes, …</a:t>
            </a:r>
          </a:p>
        </p:txBody>
      </p:sp>
    </p:spTree>
    <p:extLst>
      <p:ext uri="{BB962C8B-B14F-4D97-AF65-F5344CB8AC3E}">
        <p14:creationId xmlns:p14="http://schemas.microsoft.com/office/powerpoint/2010/main" val="41706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3484"/>
            <a:ext cx="6705600" cy="8382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EXAMPLE: Powers-of-Two</a:t>
            </a:r>
            <a:r>
              <a:rPr lang="en-US" altLang="zh-CN" sz="1800" b="1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381000" y="1447800"/>
            <a:ext cx="838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Often a programmer will handle data differently depending upon its size.</a:t>
            </a:r>
          </a:p>
          <a:p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Example: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Communications software where with limited bandwidth, we try to keep the size of data being transmitted low. </a:t>
            </a:r>
          </a:p>
          <a:p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Program transmits 256 commands, but uses only a nibble (4 bits) to encode the 15 most commonly used commands.</a:t>
            </a:r>
          </a:p>
          <a:p>
            <a:endParaRPr lang="en-US" altLang="zh-CN" sz="2000" i="1" dirty="0" smtClean="0">
              <a:solidFill>
                <a:srgbClr val="1325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i="1" dirty="0" smtClean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Thus</a:t>
            </a:r>
            <a:r>
              <a:rPr lang="en-US" altLang="zh-CN" sz="2000" i="1" dirty="0">
                <a:solidFill>
                  <a:srgbClr val="1325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there is an internal boundary between the 4th and 5th bit</a:t>
            </a:r>
          </a:p>
          <a:p>
            <a:endParaRPr lang="en-US" altLang="zh-CN" sz="2000" i="1" dirty="0">
              <a:solidFill>
                <a:srgbClr val="13BBBF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Might try transmitting 3, 4, 5 bits in addition to ones determined by the stated boundary conditions of 1 and 8 bits.</a:t>
            </a:r>
          </a:p>
        </p:txBody>
      </p:sp>
    </p:spTree>
    <p:extLst>
      <p:ext uri="{BB962C8B-B14F-4D97-AF65-F5344CB8AC3E}">
        <p14:creationId xmlns:p14="http://schemas.microsoft.com/office/powerpoint/2010/main" val="29568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175" y="0"/>
            <a:ext cx="7489825" cy="457200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An Example:</a:t>
            </a:r>
            <a:r>
              <a:rPr lang="en-US" altLang="zh-CN" sz="46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 flight simulator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381000" y="1295400"/>
            <a:ext cx="8382000" cy="375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Assume the user can control the height of the plane, determine what those limits are: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Not specified?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Why not?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Nothing in a computer is infinite!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Try flying 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Below ground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In outer space</a:t>
            </a:r>
          </a:p>
          <a:p>
            <a:pPr lvl="1">
              <a:lnSpc>
                <a:spcPct val="120000"/>
              </a:lnSpc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Through a mountain (or some other object)</a:t>
            </a:r>
          </a:p>
        </p:txBody>
      </p:sp>
    </p:spTree>
    <p:extLst>
      <p:ext uri="{BB962C8B-B14F-4D97-AF65-F5344CB8AC3E}">
        <p14:creationId xmlns:p14="http://schemas.microsoft.com/office/powerpoint/2010/main" val="29054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4594225" cy="1143000"/>
          </a:xfrm>
        </p:spPr>
        <p:txBody>
          <a:bodyPr/>
          <a:lstStyle/>
          <a:p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ASCII Table</a:t>
            </a:r>
          </a:p>
        </p:txBody>
      </p:sp>
      <p:graphicFrame>
        <p:nvGraphicFramePr>
          <p:cNvPr id="259127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030506"/>
              </p:ext>
            </p:extLst>
          </p:nvPr>
        </p:nvGraphicFramePr>
        <p:xfrm>
          <a:off x="708025" y="1219200"/>
          <a:ext cx="7597775" cy="5120640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3853897817"/>
                    </a:ext>
                  </a:extLst>
                </a:gridCol>
                <a:gridCol w="2030413">
                  <a:extLst>
                    <a:ext uri="{9D8B030D-6E8A-4147-A177-3AD203B41FA5}">
                      <a16:colId xmlns:a16="http://schemas.microsoft.com/office/drawing/2014/main" val="4217150069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586079275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1954572925"/>
                    </a:ext>
                  </a:extLst>
                </a:gridCol>
              </a:tblGrid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167862"/>
                  </a:ext>
                </a:extLst>
              </a:tr>
              <a:tr h="3290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@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13BBB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71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6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112000" cy="762000"/>
          </a:xfrm>
        </p:spPr>
        <p:txBody>
          <a:bodyPr/>
          <a:lstStyle/>
          <a:p>
            <a:r>
              <a:rPr lang="en-US" altLang="zh-CN" dirty="0">
                <a:solidFill>
                  <a:srgbClr val="132584"/>
                </a:solidFill>
                <a:latin typeface="Cambria" panose="02040503050406030204" pitchFamily="18" charset="0"/>
              </a:rPr>
              <a:t>ASCII Encoding Always Produce</a:t>
            </a:r>
            <a: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  <a:t> </a:t>
            </a:r>
            <a:br>
              <a:rPr lang="en-US" altLang="zh-CN" sz="4000" dirty="0">
                <a:solidFill>
                  <a:srgbClr val="132584"/>
                </a:solidFill>
                <a:latin typeface="Cambria" panose="02040503050406030204" pitchFamily="18" charset="0"/>
              </a:rPr>
            </a:br>
            <a:r>
              <a:rPr lang="en-US" altLang="zh-CN" sz="2000" dirty="0">
                <a:solidFill>
                  <a:srgbClr val="132584"/>
                </a:solidFill>
                <a:latin typeface="Cambria" panose="02040503050406030204" pitchFamily="18" charset="0"/>
              </a:rPr>
              <a:t>Sub-Boundary Conditions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The ASCII code is 8 bits. 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If numeric digits are to be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input, </a:t>
            </a:r>
          </a:p>
          <a:p>
            <a:pPr lvl="2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just out of range with the ‘/’ and ‘:’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If capital letters are to be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input, </a:t>
            </a:r>
          </a:p>
          <a:p>
            <a:pPr lvl="2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just out of range with the ‘@’ and ‘[‘</a:t>
            </a:r>
          </a:p>
          <a:p>
            <a:pPr lvl="1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If lower case letters are to be input, </a:t>
            </a:r>
            <a:endParaRPr lang="en-US" altLang="zh-CN" sz="2000" dirty="0" smtClean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2"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check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just out of range with the forward quote and the ‘{‘.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dirty="0">
              <a:solidFill>
                <a:srgbClr val="000099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</a:pPr>
            <a:endParaRPr lang="zh-CN" altLang="en-US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55927"/>
              </p:ext>
            </p:extLst>
          </p:nvPr>
        </p:nvGraphicFramePr>
        <p:xfrm>
          <a:off x="4441825" y="3596830"/>
          <a:ext cx="4321175" cy="2898648"/>
        </p:xfrm>
        <a:graphic>
          <a:graphicData uri="http://schemas.openxmlformats.org/drawingml/2006/table">
            <a:tbl>
              <a:tblPr/>
              <a:tblGrid>
                <a:gridCol w="941702">
                  <a:extLst>
                    <a:ext uri="{9D8B030D-6E8A-4147-A177-3AD203B41FA5}">
                      <a16:colId xmlns:a16="http://schemas.microsoft.com/office/drawing/2014/main" val="3853897817"/>
                    </a:ext>
                  </a:extLst>
                </a:gridCol>
                <a:gridCol w="1154781">
                  <a:extLst>
                    <a:ext uri="{9D8B030D-6E8A-4147-A177-3AD203B41FA5}">
                      <a16:colId xmlns:a16="http://schemas.microsoft.com/office/drawing/2014/main" val="4217150069"/>
                    </a:ext>
                  </a:extLst>
                </a:gridCol>
                <a:gridCol w="941702">
                  <a:extLst>
                    <a:ext uri="{9D8B030D-6E8A-4147-A177-3AD203B41FA5}">
                      <a16:colId xmlns:a16="http://schemas.microsoft.com/office/drawing/2014/main" val="2586079275"/>
                    </a:ext>
                  </a:extLst>
                </a:gridCol>
                <a:gridCol w="1282990">
                  <a:extLst>
                    <a:ext uri="{9D8B030D-6E8A-4147-A177-3AD203B41FA5}">
                      <a16:colId xmlns:a16="http://schemas.microsoft.com/office/drawing/2014/main" val="1954572925"/>
                    </a:ext>
                  </a:extLst>
                </a:gridCol>
              </a:tblGrid>
              <a:tr h="1945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ASCII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167862"/>
                  </a:ext>
                </a:extLst>
              </a:tr>
              <a:tr h="23200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@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13BBB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 indent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 indent="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 indent="4572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 indent="5715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indent="57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3BBB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71824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10033" y="3886200"/>
            <a:ext cx="3704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NOTE: </a:t>
            </a:r>
            <a:r>
              <a:rPr lang="en-US" altLang="zh-CN" sz="1800" dirty="0">
                <a:solidFill>
                  <a:srgbClr val="000099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The error in using the default settings in the PowerPoint software. In each case, I encased the character in a single quote--- i.e. the key below “.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097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Text-box Field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1828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Default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Empty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Blank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Null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Zero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宋体" panose="02010600030101010101" pitchFamily="2" charset="-122"/>
              </a:rPr>
              <a:t>None</a:t>
            </a:r>
          </a:p>
        </p:txBody>
      </p:sp>
      <p:pic>
        <p:nvPicPr>
          <p:cNvPr id="261125" name="Picture 5" descr="5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676400"/>
            <a:ext cx="5430837" cy="39662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5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315200" cy="381000"/>
          </a:xfrm>
        </p:spPr>
        <p:txBody>
          <a:bodyPr/>
          <a:lstStyle/>
          <a:p>
            <a:r>
              <a:rPr lang="en-US" altLang="zh-CN" sz="3200" dirty="0" smtClean="0">
                <a:latin typeface="Cambria" panose="02040503050406030204" pitchFamily="18" charset="0"/>
              </a:rPr>
              <a:t>Black-box </a:t>
            </a:r>
            <a:r>
              <a:rPr lang="en-US" altLang="zh-CN" sz="3200" dirty="0">
                <a:latin typeface="Cambria" panose="02040503050406030204" pitchFamily="18" charset="0"/>
              </a:rPr>
              <a:t>Testing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28600" y="1447800"/>
            <a:ext cx="8229600" cy="394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9263" lvl="0" indent="-449263">
              <a:lnSpc>
                <a:spcPct val="150000"/>
              </a:lnSpc>
              <a:spcBef>
                <a:spcPct val="20000"/>
              </a:spcBef>
              <a:buSzPct val="120000"/>
              <a:buBlip>
                <a:blip r:embed="rId3"/>
              </a:buBlip>
            </a:pPr>
            <a:r>
              <a:rPr kumimoji="1"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黑体"/>
                <a:cs typeface="Times New Roman"/>
              </a:rPr>
              <a:t>Testing Methods in Black Box Testing</a:t>
            </a:r>
            <a:endParaRPr kumimoji="1" lang="en-US" altLang="zh-CN" sz="2000" dirty="0">
              <a:solidFill>
                <a:srgbClr val="133984"/>
              </a:solidFill>
              <a:latin typeface="Cambria" panose="02040503050406030204" pitchFamily="18" charset="0"/>
              <a:ea typeface="黑体"/>
              <a:cs typeface="Times New Roman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Random Testing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Equivalence Partitioning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33984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Boundary Value Analysis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50000"/>
              </a:spcBef>
              <a:spcAft>
                <a:spcPts val="9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Cause Effect Analysis</a:t>
            </a:r>
            <a:endParaRPr lang="en-US" altLang="zh-CN" dirty="0">
              <a:solidFill>
                <a:srgbClr val="FF0000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8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95263"/>
            <a:ext cx="5273675" cy="64293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TEST PHASES</a:t>
            </a:r>
          </a:p>
        </p:txBody>
      </p:sp>
      <p:sp>
        <p:nvSpPr>
          <p:cNvPr id="1162244" name="Rectangle 4"/>
          <p:cNvSpPr>
            <a:spLocks noChangeArrowheads="1"/>
          </p:cNvSpPr>
          <p:nvPr/>
        </p:nvSpPr>
        <p:spPr bwMode="auto">
          <a:xfrm>
            <a:off x="457200" y="1600200"/>
            <a:ext cx="8305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COMPARISON: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200" dirty="0">
                <a:latin typeface="Cambria" panose="02040503050406030204" pitchFamily="18" charset="0"/>
              </a:rPr>
              <a:t>Compares weaknesses and strengths to competing products.</a:t>
            </a:r>
          </a:p>
          <a:p>
            <a:endParaRPr lang="en-US" altLang="zh-CN" sz="2200" dirty="0">
              <a:latin typeface="Cambria" panose="02040503050406030204" pitchFamily="18" charset="0"/>
            </a:endParaRPr>
          </a:p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ALPHA: </a:t>
            </a:r>
            <a:r>
              <a:rPr lang="en-US" altLang="zh-CN" sz="2200" dirty="0">
                <a:latin typeface="Cambria" panose="02040503050406030204" pitchFamily="18" charset="0"/>
              </a:rPr>
              <a:t>Testing when development is nearing completion; minor design changes may be required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22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200" b="1" i="1" dirty="0">
                <a:solidFill>
                  <a:srgbClr val="000099"/>
                </a:solidFill>
                <a:latin typeface="Cambria" panose="02040503050406030204" pitchFamily="18" charset="0"/>
              </a:rPr>
              <a:t>BETA: </a:t>
            </a:r>
            <a:r>
              <a:rPr lang="en-US" altLang="zh-CN" sz="2200" dirty="0">
                <a:latin typeface="Cambria" panose="02040503050406030204" pitchFamily="18" charset="0"/>
              </a:rPr>
              <a:t>Development and testing viewed as completed and looking for final bugs and problems before final release</a:t>
            </a:r>
            <a:r>
              <a:rPr lang="en-US" altLang="zh-CN" sz="22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7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62733"/>
            <a:ext cx="7316787" cy="536575"/>
          </a:xfrm>
        </p:spPr>
        <p:txBody>
          <a:bodyPr/>
          <a:lstStyle/>
          <a:p>
            <a:r>
              <a:rPr lang="en-US" altLang="zh-CN" sz="3600" dirty="0">
                <a:solidFill>
                  <a:srgbClr val="132584"/>
                </a:solidFill>
                <a:latin typeface="Cambria" panose="02040503050406030204" pitchFamily="18" charset="0"/>
              </a:rPr>
              <a:t>Cause-Effect Analysis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2296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Analysis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is a systematic means for generating test cases to cover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different combinations of input ‘‘Causes’’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resulting in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output ‘‘Effects.’’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 CAUSE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thought of as a distinct input condition, or an ‘‘equivalence class’’ of input conditions.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An EFFECT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may be thought of as a distinct output condition, or a meaningful change in program state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 i="1" u="sng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Causes and Effects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are represented as Boolean variables and the logical relationships among them CAN (but need not) be represented as one or more </a:t>
            </a:r>
            <a:r>
              <a:rPr lang="en-US" altLang="zh-CN" sz="2000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boolean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graphs</a:t>
            </a: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465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2D0DCCD-D760-4746-98AB-2CDE6C0065BF}" type="slidenum">
              <a:rPr lang="zh-CN" altLang="en-US">
                <a:latin typeface="Cambria" panose="02040503050406030204" pitchFamily="18" charset="0"/>
              </a:rPr>
              <a:pPr/>
              <a:t>61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260" y="228600"/>
            <a:ext cx="7381875" cy="39687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Sample 1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7697787" cy="3621087"/>
          </a:xfrm>
          <a:noFill/>
          <a:ln/>
        </p:spPr>
        <p:txBody>
          <a:bodyPr/>
          <a:lstStyle/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b="1" dirty="0">
                <a:latin typeface="Cambria" panose="02040503050406030204" pitchFamily="18" charset="0"/>
              </a:rPr>
              <a:t>Valid equivalence classes :</a:t>
            </a:r>
            <a:br>
              <a:rPr lang="en-US" altLang="zh-CN" sz="2000" b="1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condition	valid eq. classes                      .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abs(N)		</a:t>
            </a:r>
            <a:r>
              <a:rPr lang="en-US" altLang="zh-CN" sz="2000" dirty="0" smtClean="0">
                <a:latin typeface="Cambria" panose="02040503050406030204" pitchFamily="18" charset="0"/>
              </a:rPr>
              <a:t>N 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 0, </a:t>
            </a:r>
            <a:r>
              <a:rPr lang="en-US" altLang="zh-CN" sz="2000" dirty="0">
                <a:latin typeface="Cambria" panose="02040503050406030204" pitchFamily="18" charset="0"/>
              </a:rPr>
              <a:t>N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 </a:t>
            </a:r>
            <a:r>
              <a:rPr lang="en-US" altLang="zh-CN" sz="2000" dirty="0">
                <a:latin typeface="Cambria" panose="02040503050406030204" pitchFamily="18" charset="0"/>
              </a:rPr>
              <a:t> 0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	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 k    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,  </a:t>
            </a: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  <a:sym typeface="Symbol" panose="05050102010706020507" pitchFamily="18" charset="2"/>
              </a:rPr>
              <a:t> k  &gt;  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endParaRPr lang="en-US" altLang="zh-CN" sz="2000" dirty="0">
              <a:latin typeface="Cambria" panose="02040503050406030204" pitchFamily="18" charset="0"/>
            </a:endParaRPr>
          </a:p>
          <a:p>
            <a:pPr marL="381000" indent="-381000">
              <a:lnSpc>
                <a:spcPts val="2600"/>
              </a:lnSpc>
              <a:buClrTx/>
              <a:buSzTx/>
            </a:pPr>
            <a:r>
              <a:rPr lang="en-US" altLang="zh-CN" sz="2000" b="1" dirty="0">
                <a:latin typeface="Cambria" panose="02040503050406030204" pitchFamily="18" charset="0"/>
              </a:rPr>
              <a:t>Test Cases :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N	result 		</a:t>
            </a:r>
            <a:r>
              <a:rPr lang="en-US" altLang="zh-CN" sz="2000" dirty="0" err="1">
                <a:latin typeface="Cambria" panose="02040503050406030204" pitchFamily="18" charset="0"/>
              </a:rPr>
              <a:t>maxint</a:t>
            </a:r>
            <a:r>
              <a:rPr lang="en-US" altLang="zh-CN" sz="2000" dirty="0">
                <a:latin typeface="Cambria" panose="02040503050406030204" pitchFamily="18" charset="0"/>
              </a:rPr>
              <a:t>	N	result</a:t>
            </a:r>
          </a:p>
          <a:p>
            <a:pPr marL="800100" lvl="1" indent="-342900">
              <a:lnSpc>
                <a:spcPts val="2600"/>
              </a:lnSpc>
              <a:buClr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</a:rPr>
              <a:t>		55	10	55		100	0	0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54	10	error		100	-1	1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56	10	55		100	1	1</a:t>
            </a:r>
            <a:br>
              <a:rPr lang="en-US" altLang="zh-CN" sz="2000" dirty="0">
                <a:latin typeface="Cambria" panose="02040503050406030204" pitchFamily="18" charset="0"/>
              </a:rPr>
            </a:br>
            <a:r>
              <a:rPr lang="en-US" altLang="zh-CN" sz="2000" dirty="0">
                <a:latin typeface="Cambria" panose="02040503050406030204" pitchFamily="18" charset="0"/>
              </a:rPr>
              <a:t> 	0	0	0		</a:t>
            </a:r>
            <a:r>
              <a:rPr lang="en-US" altLang="zh-CN" dirty="0">
                <a:latin typeface="Cambria" panose="02040503050406030204" pitchFamily="18" charset="0"/>
              </a:rPr>
              <a:t>…	…	…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81000" y="1128231"/>
            <a:ext cx="65050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Given inputs  </a:t>
            </a:r>
            <a:r>
              <a:rPr lang="en-US" altLang="zh-CN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b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and  N  compute result</a:t>
            </a:r>
            <a:r>
              <a:rPr lang="en-US" altLang="zh-CN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:</a:t>
            </a:r>
            <a:br>
              <a:rPr lang="en-US" altLang="zh-CN" i="1" dirty="0">
                <a:solidFill>
                  <a:srgbClr val="13398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zh-CN" altLang="en-US" i="1" dirty="0">
              <a:solidFill>
                <a:srgbClr val="133984"/>
              </a:solidFill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pSp>
        <p:nvGrpSpPr>
          <p:cNvPr id="203781" name="Group 5"/>
          <p:cNvGrpSpPr>
            <a:grpSpLocks/>
          </p:cNvGrpSpPr>
          <p:nvPr/>
        </p:nvGrpSpPr>
        <p:grpSpPr bwMode="auto">
          <a:xfrm>
            <a:off x="1752600" y="1522412"/>
            <a:ext cx="990600" cy="1373188"/>
            <a:chOff x="1584" y="2640"/>
            <a:chExt cx="624" cy="868"/>
          </a:xfrm>
        </p:grpSpPr>
        <p:sp>
          <p:nvSpPr>
            <p:cNvPr id="203782" name="Text Box 6"/>
            <p:cNvSpPr txBox="1">
              <a:spLocks noChangeArrowheads="1"/>
            </p:cNvSpPr>
            <p:nvPr/>
          </p:nvSpPr>
          <p:spPr bwMode="auto">
            <a:xfrm>
              <a:off x="1635" y="2739"/>
              <a:ext cx="382" cy="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4800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</a:t>
              </a:r>
              <a:endParaRPr lang="zh-CN" altLang="en-US" sz="240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3783" name="Text Box 7"/>
            <p:cNvSpPr txBox="1">
              <a:spLocks noChangeArrowheads="1"/>
            </p:cNvSpPr>
            <p:nvPr/>
          </p:nvSpPr>
          <p:spPr bwMode="auto">
            <a:xfrm>
              <a:off x="1632" y="3264"/>
              <a:ext cx="43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1600" i="1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K=0</a:t>
              </a:r>
              <a:endParaRPr lang="en-US" altLang="zh-CN" sz="200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4" name="Text Box 8"/>
            <p:cNvSpPr txBox="1">
              <a:spLocks noChangeArrowheads="1"/>
            </p:cNvSpPr>
            <p:nvPr/>
          </p:nvSpPr>
          <p:spPr bwMode="auto">
            <a:xfrm>
              <a:off x="1584" y="2640"/>
              <a:ext cx="55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600" b="1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1600" i="1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1600" b="1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|</a:t>
              </a:r>
              <a:endParaRPr lang="en-US" altLang="zh-CN" sz="200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785" name="Text Box 9"/>
            <p:cNvSpPr txBox="1">
              <a:spLocks noChangeArrowheads="1"/>
            </p:cNvSpPr>
            <p:nvPr/>
          </p:nvSpPr>
          <p:spPr bwMode="auto">
            <a:xfrm>
              <a:off x="2016" y="2974"/>
              <a:ext cx="19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</a:rPr>
                <a:t>k</a:t>
              </a:r>
              <a:endParaRPr lang="en-US" altLang="zh-CN" sz="2000">
                <a:solidFill>
                  <a:schemeClr val="folHlink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838200" y="1981200"/>
            <a:ext cx="6899068" cy="75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ts val="2600"/>
              </a:lnSpc>
            </a:pPr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result  =	     if  this  &lt;=  </a:t>
            </a:r>
            <a:r>
              <a:rPr lang="en-US" altLang="zh-CN" i="1" dirty="0" err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maxint</a:t>
            </a:r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,   </a:t>
            </a:r>
            <a:r>
              <a:rPr lang="en-US" altLang="zh-CN" i="1" dirty="0" smtClean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error </a:t>
            </a:r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otherwise</a:t>
            </a:r>
            <a:b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en-US" altLang="zh-CN" i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646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99232"/>
            <a:ext cx="6496050" cy="627062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</a:t>
            </a:r>
          </a:p>
        </p:txBody>
      </p:sp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504825" y="1447800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How to combine the boundary conditions of different inputs ?</a:t>
            </a:r>
            <a:b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endParaRPr lang="en-US" altLang="zh-CN" i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Take all possible boundary combinations ?  </a:t>
            </a:r>
          </a:p>
          <a:p>
            <a:endParaRPr lang="en-US" altLang="zh-CN" i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r>
              <a:rPr lang="en-US" altLang="zh-CN" i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This may blow up ……</a:t>
            </a:r>
            <a:endParaRPr lang="zh-CN" altLang="en-US" i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396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</a:rPr>
              <a:t>Cause-Effect Analysis 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Systematic method for generating test cases representing combinations of conditions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Combinatorial explosion of number of possible combinations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Some heuristics to reduce this combinatorial explosion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Starting point is effects  (outputs)  then working ‘backwards’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‘light-weight’ formal methods:</a:t>
            </a:r>
            <a:b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transformation into semi-formal Boolean graph</a:t>
            </a: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endParaRPr lang="en-US" altLang="zh-CN" sz="2000" b="1" dirty="0">
              <a:effectLst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buClr>
                <a:schemeClr val="accent1"/>
              </a:buClr>
              <a:buSzPct val="122000"/>
              <a:buFontTx/>
              <a:buChar char="•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A technique : to be combined with others</a:t>
            </a:r>
          </a:p>
        </p:txBody>
      </p:sp>
    </p:spTree>
    <p:extLst>
      <p:ext uri="{BB962C8B-B14F-4D97-AF65-F5344CB8AC3E}">
        <p14:creationId xmlns:p14="http://schemas.microsoft.com/office/powerpoint/2010/main" val="28383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542" y="152400"/>
            <a:ext cx="7251700" cy="35718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Sample 3</a:t>
            </a:r>
          </a:p>
        </p:txBody>
      </p:sp>
      <p:grpSp>
        <p:nvGrpSpPr>
          <p:cNvPr id="204823" name="Group 23"/>
          <p:cNvGrpSpPr>
            <a:grpSpLocks/>
          </p:cNvGrpSpPr>
          <p:nvPr/>
        </p:nvGrpSpPr>
        <p:grpSpPr bwMode="auto">
          <a:xfrm>
            <a:off x="880717" y="1262390"/>
            <a:ext cx="6135687" cy="2014537"/>
            <a:chOff x="725" y="1117"/>
            <a:chExt cx="3797" cy="1156"/>
          </a:xfrm>
        </p:grpSpPr>
        <p:sp>
          <p:nvSpPr>
            <p:cNvPr id="204803" name="Rectangle 3"/>
            <p:cNvSpPr>
              <a:spLocks noChangeArrowheads="1"/>
            </p:cNvSpPr>
            <p:nvPr/>
          </p:nvSpPr>
          <p:spPr bwMode="auto">
            <a:xfrm>
              <a:off x="725" y="1117"/>
              <a:ext cx="3797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zh-CN" altLang="en-US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 maxint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 maxint 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i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 0</a:t>
              </a:r>
            </a:p>
            <a:p>
              <a:pPr marL="342900" indent="-342900" eaLnBrk="1" hangingPunct="1">
                <a:lnSpc>
                  <a:spcPct val="14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lang="en-US" altLang="zh-CN" sz="2000" b="1" i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 </a:t>
              </a:r>
              <a:r>
                <a:rPr lang="en-US" altLang="zh-CN" sz="2000" b="1">
                  <a:effectLst/>
                  <a:latin typeface="Cambria" panose="0204050305040603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 0 </a:t>
              </a:r>
            </a:p>
          </p:txBody>
        </p:sp>
        <p:sp>
          <p:nvSpPr>
            <p:cNvPr id="204804" name="Rectangle 4"/>
            <p:cNvSpPr>
              <a:spLocks noChangeArrowheads="1"/>
            </p:cNvSpPr>
            <p:nvPr/>
          </p:nvSpPr>
          <p:spPr bwMode="auto">
            <a:xfrm>
              <a:off x="3492" y="1389"/>
              <a:ext cx="95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60000"/>
                </a:lnSpc>
              </a:pPr>
              <a:r>
                <a:rPr lang="zh-CN" altLang="en-US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</a:t>
              </a:r>
              <a:endParaRPr lang="en-US" altLang="zh-CN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  <a:p>
              <a:pPr eaLnBrk="1" hangingPunct="1">
                <a:lnSpc>
                  <a:spcPct val="160000"/>
                </a:lnSpc>
              </a:pP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error</a:t>
              </a:r>
              <a:endParaRPr lang="en-US" altLang="zh-CN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04822" name="Group 22"/>
            <p:cNvGrpSpPr>
              <a:grpSpLocks/>
            </p:cNvGrpSpPr>
            <p:nvPr/>
          </p:nvGrpSpPr>
          <p:grpSpPr bwMode="auto">
            <a:xfrm>
              <a:off x="1837" y="1230"/>
              <a:ext cx="1632" cy="1043"/>
              <a:chOff x="1972" y="960"/>
              <a:chExt cx="1632" cy="1200"/>
            </a:xfrm>
          </p:grpSpPr>
          <p:sp>
            <p:nvSpPr>
              <p:cNvPr id="204805" name="Line 5"/>
              <p:cNvSpPr>
                <a:spLocks noChangeShapeType="1"/>
              </p:cNvSpPr>
              <p:nvPr/>
            </p:nvSpPr>
            <p:spPr bwMode="auto">
              <a:xfrm>
                <a:off x="1972" y="1680"/>
                <a:ext cx="528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6" name="Line 6"/>
              <p:cNvSpPr>
                <a:spLocks noChangeShapeType="1"/>
              </p:cNvSpPr>
              <p:nvPr/>
            </p:nvSpPr>
            <p:spPr bwMode="auto">
              <a:xfrm flipV="1">
                <a:off x="2020" y="1920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7" name="Oval 7"/>
              <p:cNvSpPr>
                <a:spLocks noChangeArrowheads="1"/>
              </p:cNvSpPr>
              <p:nvPr/>
            </p:nvSpPr>
            <p:spPr bwMode="auto">
              <a:xfrm>
                <a:off x="1972" y="1632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8" name="Line 8"/>
              <p:cNvSpPr>
                <a:spLocks noChangeShapeType="1"/>
              </p:cNvSpPr>
              <p:nvPr/>
            </p:nvSpPr>
            <p:spPr bwMode="auto">
              <a:xfrm flipV="1">
                <a:off x="2500" y="1344"/>
                <a:ext cx="1008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09" name="Line 9"/>
              <p:cNvSpPr>
                <a:spLocks noChangeShapeType="1"/>
              </p:cNvSpPr>
              <p:nvPr/>
            </p:nvSpPr>
            <p:spPr bwMode="auto">
              <a:xfrm>
                <a:off x="2164" y="1008"/>
                <a:ext cx="1344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0" name="Line 10"/>
              <p:cNvSpPr>
                <a:spLocks noChangeShapeType="1"/>
              </p:cNvSpPr>
              <p:nvPr/>
            </p:nvSpPr>
            <p:spPr bwMode="auto">
              <a:xfrm>
                <a:off x="2164" y="1344"/>
                <a:ext cx="1392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1" name="Line 11"/>
              <p:cNvSpPr>
                <a:spLocks noChangeShapeType="1"/>
              </p:cNvSpPr>
              <p:nvPr/>
            </p:nvSpPr>
            <p:spPr bwMode="auto">
              <a:xfrm flipV="1">
                <a:off x="2500" y="1824"/>
                <a:ext cx="1056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2" name="Oval 12"/>
              <p:cNvSpPr>
                <a:spLocks noChangeArrowheads="1"/>
              </p:cNvSpPr>
              <p:nvPr/>
            </p:nvSpPr>
            <p:spPr bwMode="auto">
              <a:xfrm>
                <a:off x="1972" y="201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3" name="Oval 13"/>
              <p:cNvSpPr>
                <a:spLocks noChangeArrowheads="1"/>
              </p:cNvSpPr>
              <p:nvPr/>
            </p:nvSpPr>
            <p:spPr bwMode="auto">
              <a:xfrm>
                <a:off x="3460" y="1728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4" name="Oval 14"/>
              <p:cNvSpPr>
                <a:spLocks noChangeArrowheads="1"/>
              </p:cNvSpPr>
              <p:nvPr/>
            </p:nvSpPr>
            <p:spPr bwMode="auto">
              <a:xfrm>
                <a:off x="3460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5" name="Oval 15"/>
              <p:cNvSpPr>
                <a:spLocks noChangeArrowheads="1"/>
              </p:cNvSpPr>
              <p:nvPr/>
            </p:nvSpPr>
            <p:spPr bwMode="auto">
              <a:xfrm>
                <a:off x="2116" y="1296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6" name="Oval 16"/>
              <p:cNvSpPr>
                <a:spLocks noChangeArrowheads="1"/>
              </p:cNvSpPr>
              <p:nvPr/>
            </p:nvSpPr>
            <p:spPr bwMode="auto">
              <a:xfrm>
                <a:off x="2116" y="960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7" name="Oval 17"/>
              <p:cNvSpPr>
                <a:spLocks noChangeArrowheads="1"/>
              </p:cNvSpPr>
              <p:nvPr/>
            </p:nvSpPr>
            <p:spPr bwMode="auto">
              <a:xfrm>
                <a:off x="2452" y="1824"/>
                <a:ext cx="144" cy="144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204818" name="Text Box 18"/>
              <p:cNvSpPr txBox="1">
                <a:spLocks noChangeArrowheads="1"/>
              </p:cNvSpPr>
              <p:nvPr/>
            </p:nvSpPr>
            <p:spPr bwMode="auto">
              <a:xfrm>
                <a:off x="3107" y="1229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and</a:t>
                </a:r>
              </a:p>
            </p:txBody>
          </p:sp>
          <p:sp>
            <p:nvSpPr>
              <p:cNvPr id="204819" name="Text Box 19"/>
              <p:cNvSpPr txBox="1">
                <a:spLocks noChangeArrowheads="1"/>
              </p:cNvSpPr>
              <p:nvPr/>
            </p:nvSpPr>
            <p:spPr bwMode="auto">
              <a:xfrm>
                <a:off x="2145" y="1758"/>
                <a:ext cx="30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xor</a:t>
                </a:r>
              </a:p>
            </p:txBody>
          </p:sp>
          <p:sp>
            <p:nvSpPr>
              <p:cNvPr id="204820" name="Text Box 20"/>
              <p:cNvSpPr txBox="1">
                <a:spLocks noChangeArrowheads="1"/>
              </p:cNvSpPr>
              <p:nvPr/>
            </p:nvSpPr>
            <p:spPr bwMode="auto">
              <a:xfrm>
                <a:off x="3107" y="1663"/>
                <a:ext cx="337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en-US" altLang="zh-CN" sz="1600" b="1">
                    <a:effectLst/>
                    <a:latin typeface="Cambria" panose="02040503050406030204" pitchFamily="18" charset="0"/>
                    <a:ea typeface="宋体" panose="02010600030101010101" pitchFamily="2" charset="-122"/>
                  </a:rPr>
                  <a:t>and</a:t>
                </a:r>
              </a:p>
            </p:txBody>
          </p:sp>
        </p:grpSp>
      </p:grp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880717" y="3602110"/>
            <a:ext cx="7081838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Causes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	1	0	0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Inputs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 </a:t>
            </a:r>
            <a:r>
              <a:rPr lang="en-US" altLang="zh-CN" sz="2000" b="1" dirty="0" err="1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maxint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	0	1	1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N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 0		1	0	1	0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	N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  0		0	1	0	1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Effects	  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k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	1	0	0</a:t>
            </a:r>
            <a:endParaRPr lang="en-US" altLang="zh-CN" sz="2000" b="1" i="1" dirty="0">
              <a:solidFill>
                <a:srgbClr val="133984"/>
              </a:solidFill>
              <a:effectLst/>
              <a:latin typeface="Cambria" panose="020405030504060302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Outputs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error	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0	0	1</a:t>
            </a:r>
            <a:r>
              <a:rPr lang="en-US" altLang="zh-CN" sz="2000" b="1" i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133984"/>
                </a:solidFill>
                <a:effectLst/>
                <a:latin typeface="Cambria" panose="02040503050406030204" pitchFamily="18" charset="0"/>
                <a:sym typeface="Symbol" panose="05050102010706020507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079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1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3385" y="228600"/>
            <a:ext cx="7829550" cy="687388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3</a:t>
            </a:r>
          </a:p>
        </p:txBody>
      </p:sp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38200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Black-box technique to analyze combinations of input conditions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Identify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and 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 in specification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	           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	                         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   inputs	 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outputs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current state          </a:t>
            </a:r>
            <a:r>
              <a:rPr lang="en-US" altLang="zh-CN" sz="2000" dirty="0" smtClean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new 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state</a:t>
            </a:r>
            <a:b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Make Boolean Graph linking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Annotate impossible combinations of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causes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effects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Develop decision table from graph with in each column a particular combination of inputs and outputs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Transform each column into test case</a:t>
            </a:r>
          </a:p>
        </p:txBody>
      </p:sp>
    </p:spTree>
    <p:extLst>
      <p:ext uri="{BB962C8B-B14F-4D97-AF65-F5344CB8AC3E}">
        <p14:creationId xmlns:p14="http://schemas.microsoft.com/office/powerpoint/2010/main" val="3555646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51EEA09-274A-46F0-965A-2C2A39ADAA38}" type="slidenum">
              <a:rPr lang="zh-CN" altLang="en-US">
                <a:latin typeface="Cambria" panose="02040503050406030204" pitchFamily="18" charset="0"/>
              </a:rPr>
              <a:pPr/>
              <a:t>66</a:t>
            </a:fld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92694"/>
            <a:ext cx="6386513" cy="5588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C-E Analysis Process Steps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13571" y="1524000"/>
            <a:ext cx="80772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</a:pPr>
            <a:r>
              <a:rPr lang="en-US" altLang="zh-CN" sz="2000" b="1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Cause-effect graphing consists of the following 4 steps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List and label causes (input-events) and effects (output actions) for a module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Draw a cause-effect graph describing the logical combinations of causes, intermediate causes and resulting effects,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Develop a decision table (causes vs effects) from the graph</a:t>
            </a:r>
          </a:p>
          <a:p>
            <a:pPr eaLnBrk="1" hangingPunct="1">
              <a:spcBef>
                <a:spcPct val="52000"/>
              </a:spcBef>
              <a:buClr>
                <a:schemeClr val="accent1"/>
              </a:buClr>
              <a:buSzPct val="125000"/>
              <a:buFontTx/>
              <a:buChar char="•"/>
            </a:pP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Convert each row into a test case, or a set of rows into a testing scenario</a:t>
            </a:r>
          </a:p>
        </p:txBody>
      </p:sp>
    </p:spTree>
    <p:extLst>
      <p:ext uri="{BB962C8B-B14F-4D97-AF65-F5344CB8AC3E}">
        <p14:creationId xmlns:p14="http://schemas.microsoft.com/office/powerpoint/2010/main" val="236497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altLang="zh-CN" dirty="0">
              <a:latin typeface="Cambria" panose="02040503050406030204" pitchFamily="18" charset="0"/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975" y="176086"/>
            <a:ext cx="7431087" cy="357187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Cause-Effect Analysis Sample 4</a:t>
            </a:r>
          </a:p>
        </p:txBody>
      </p:sp>
      <p:grpSp>
        <p:nvGrpSpPr>
          <p:cNvPr id="205827" name="Group 3"/>
          <p:cNvGrpSpPr>
            <a:grpSpLocks/>
          </p:cNvGrpSpPr>
          <p:nvPr/>
        </p:nvGrpSpPr>
        <p:grpSpPr bwMode="auto">
          <a:xfrm>
            <a:off x="838200" y="1939925"/>
            <a:ext cx="7620000" cy="3546475"/>
            <a:chOff x="1248" y="1208"/>
            <a:chExt cx="3024" cy="2536"/>
          </a:xfrm>
        </p:grpSpPr>
        <p:sp>
          <p:nvSpPr>
            <p:cNvPr id="205828" name="Rectangle 4"/>
            <p:cNvSpPr>
              <a:spLocks noChangeArrowheads="1"/>
            </p:cNvSpPr>
            <p:nvPr/>
          </p:nvSpPr>
          <p:spPr bwMode="auto">
            <a:xfrm>
              <a:off x="3840" y="3320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3408" y="3320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2928" y="3320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2512" y="3320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2496" y="3320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1824" y="3320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error</a:t>
              </a:r>
              <a:endParaRPr lang="zh-CN" altLang="en-US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1248" y="3320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3840" y="2912"/>
              <a:ext cx="33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3408" y="2912"/>
              <a:ext cx="43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37" name="Rectangle 13"/>
            <p:cNvSpPr>
              <a:spLocks noChangeArrowheads="1"/>
            </p:cNvSpPr>
            <p:nvPr/>
          </p:nvSpPr>
          <p:spPr bwMode="auto">
            <a:xfrm>
              <a:off x="2928" y="2912"/>
              <a:ext cx="480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8" name="Rectangle 14"/>
            <p:cNvSpPr>
              <a:spLocks noChangeArrowheads="1"/>
            </p:cNvSpPr>
            <p:nvPr/>
          </p:nvSpPr>
          <p:spPr bwMode="auto">
            <a:xfrm>
              <a:off x="2512" y="2912"/>
              <a:ext cx="41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39" name="Rectangle 15"/>
            <p:cNvSpPr>
              <a:spLocks noChangeArrowheads="1"/>
            </p:cNvSpPr>
            <p:nvPr/>
          </p:nvSpPr>
          <p:spPr bwMode="auto">
            <a:xfrm>
              <a:off x="2496" y="2912"/>
              <a:ext cx="1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824" y="2912"/>
              <a:ext cx="67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</a:t>
              </a:r>
              <a:endParaRPr lang="zh-CN" altLang="en-US" sz="2000" b="1" i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1" name="Rectangle 17"/>
            <p:cNvSpPr>
              <a:spLocks noChangeArrowheads="1"/>
            </p:cNvSpPr>
            <p:nvPr/>
          </p:nvSpPr>
          <p:spPr bwMode="auto">
            <a:xfrm>
              <a:off x="1248" y="2912"/>
              <a:ext cx="57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Effects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2" name="Rectangle 18"/>
            <p:cNvSpPr>
              <a:spLocks noChangeArrowheads="1"/>
            </p:cNvSpPr>
            <p:nvPr/>
          </p:nvSpPr>
          <p:spPr bwMode="auto">
            <a:xfrm>
              <a:off x="3840" y="2488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3408" y="2488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2928" y="2488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45" name="Rectangle 21"/>
            <p:cNvSpPr>
              <a:spLocks noChangeArrowheads="1"/>
            </p:cNvSpPr>
            <p:nvPr/>
          </p:nvSpPr>
          <p:spPr bwMode="auto">
            <a:xfrm>
              <a:off x="2512" y="2488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46" name="Rectangle 22"/>
            <p:cNvSpPr>
              <a:spLocks noChangeArrowheads="1"/>
            </p:cNvSpPr>
            <p:nvPr/>
          </p:nvSpPr>
          <p:spPr bwMode="auto">
            <a:xfrm>
              <a:off x="2496" y="2488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7" name="Rectangle 23"/>
            <p:cNvSpPr>
              <a:spLocks noChangeArrowheads="1"/>
            </p:cNvSpPr>
            <p:nvPr/>
          </p:nvSpPr>
          <p:spPr bwMode="auto">
            <a:xfrm>
              <a:off x="1824" y="2488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  0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48" name="Rectangle 24"/>
            <p:cNvSpPr>
              <a:spLocks noChangeArrowheads="1"/>
            </p:cNvSpPr>
            <p:nvPr/>
          </p:nvSpPr>
          <p:spPr bwMode="auto">
            <a:xfrm>
              <a:off x="1248" y="2488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49" name="Rectangle 25"/>
            <p:cNvSpPr>
              <a:spLocks noChangeArrowheads="1"/>
            </p:cNvSpPr>
            <p:nvPr/>
          </p:nvSpPr>
          <p:spPr bwMode="auto">
            <a:xfrm>
              <a:off x="3840" y="2064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0" name="Rectangle 26"/>
            <p:cNvSpPr>
              <a:spLocks noChangeArrowheads="1"/>
            </p:cNvSpPr>
            <p:nvPr/>
          </p:nvSpPr>
          <p:spPr bwMode="auto">
            <a:xfrm>
              <a:off x="3408" y="2064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1" name="Rectangle 27"/>
            <p:cNvSpPr>
              <a:spLocks noChangeArrowheads="1"/>
            </p:cNvSpPr>
            <p:nvPr/>
          </p:nvSpPr>
          <p:spPr bwMode="auto">
            <a:xfrm>
              <a:off x="2928" y="2064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2512" y="2064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3" name="Rectangle 29"/>
            <p:cNvSpPr>
              <a:spLocks noChangeArrowheads="1"/>
            </p:cNvSpPr>
            <p:nvPr/>
          </p:nvSpPr>
          <p:spPr bwMode="auto">
            <a:xfrm>
              <a:off x="2496" y="2064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1824" y="2064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  0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1248" y="2064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3840" y="1640"/>
              <a:ext cx="33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3408" y="1640"/>
              <a:ext cx="43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2928" y="1640"/>
              <a:ext cx="48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2512" y="1640"/>
              <a:ext cx="4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2496" y="1640"/>
              <a:ext cx="1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1" name="Rectangle 37"/>
            <p:cNvSpPr>
              <a:spLocks noChangeArrowheads="1"/>
            </p:cNvSpPr>
            <p:nvPr/>
          </p:nvSpPr>
          <p:spPr bwMode="auto">
            <a:xfrm>
              <a:off x="1824" y="1640"/>
              <a:ext cx="672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 maxint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62" name="Rectangle 38"/>
            <p:cNvSpPr>
              <a:spLocks noChangeArrowheads="1"/>
            </p:cNvSpPr>
            <p:nvPr/>
          </p:nvSpPr>
          <p:spPr bwMode="auto">
            <a:xfrm>
              <a:off x="1248" y="1640"/>
              <a:ext cx="576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3" name="Rectangle 39"/>
            <p:cNvSpPr>
              <a:spLocks noChangeArrowheads="1"/>
            </p:cNvSpPr>
            <p:nvPr/>
          </p:nvSpPr>
          <p:spPr bwMode="auto">
            <a:xfrm>
              <a:off x="3840" y="1208"/>
              <a:ext cx="33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4" name="Rectangle 40"/>
            <p:cNvSpPr>
              <a:spLocks noChangeArrowheads="1"/>
            </p:cNvSpPr>
            <p:nvPr/>
          </p:nvSpPr>
          <p:spPr bwMode="auto">
            <a:xfrm>
              <a:off x="3408" y="1208"/>
              <a:ext cx="43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0</a:t>
              </a:r>
            </a:p>
          </p:txBody>
        </p:sp>
        <p:sp>
          <p:nvSpPr>
            <p:cNvPr id="205865" name="Rectangle 41"/>
            <p:cNvSpPr>
              <a:spLocks noChangeArrowheads="1"/>
            </p:cNvSpPr>
            <p:nvPr/>
          </p:nvSpPr>
          <p:spPr bwMode="auto">
            <a:xfrm>
              <a:off x="2928" y="1208"/>
              <a:ext cx="48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66" name="Rectangle 42"/>
            <p:cNvSpPr>
              <a:spLocks noChangeArrowheads="1"/>
            </p:cNvSpPr>
            <p:nvPr/>
          </p:nvSpPr>
          <p:spPr bwMode="auto">
            <a:xfrm>
              <a:off x="2512" y="1208"/>
              <a:ext cx="41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ffectLst/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205867" name="Rectangle 43"/>
            <p:cNvSpPr>
              <a:spLocks noChangeArrowheads="1"/>
            </p:cNvSpPr>
            <p:nvPr/>
          </p:nvSpPr>
          <p:spPr bwMode="auto">
            <a:xfrm>
              <a:off x="2496" y="1208"/>
              <a:ext cx="1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1824" y="1208"/>
              <a:ext cx="672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000" b="1" i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k </a:t>
              </a:r>
              <a:r>
                <a:rPr lang="en-US" altLang="zh-CN" sz="2000" b="1">
                  <a:effectLst/>
                  <a:latin typeface="Cambria" panose="02040503050406030204" pitchFamily="18" charset="0"/>
                  <a:sym typeface="Symbol" panose="05050102010706020507" pitchFamily="18" charset="2"/>
                </a:rPr>
                <a:t> maxint</a:t>
              </a:r>
              <a:endParaRPr lang="zh-CN" altLang="en-US" sz="2000" b="1">
                <a:effectLst/>
                <a:latin typeface="Cambria" panose="020405030504060302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5869" name="Rectangle 45"/>
            <p:cNvSpPr>
              <a:spLocks noChangeArrowheads="1"/>
            </p:cNvSpPr>
            <p:nvPr/>
          </p:nvSpPr>
          <p:spPr bwMode="auto">
            <a:xfrm>
              <a:off x="1248" y="1208"/>
              <a:ext cx="5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228600" indent="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71500" indent="3429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914400" indent="4572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257300" indent="5715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7145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1717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6289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086100" indent="5715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effectLst/>
                  <a:latin typeface="Cambria" panose="02040503050406030204" pitchFamily="18" charset="0"/>
                </a:rPr>
                <a:t>Cause</a:t>
              </a:r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1248" y="1208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1248" y="164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2" name="Line 48"/>
            <p:cNvSpPr>
              <a:spLocks noChangeShapeType="1"/>
            </p:cNvSpPr>
            <p:nvPr/>
          </p:nvSpPr>
          <p:spPr bwMode="auto">
            <a:xfrm>
              <a:off x="1248" y="2064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>
              <a:off x="1248" y="2488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248" y="2912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248" y="3320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>
              <a:off x="1248" y="3744"/>
              <a:ext cx="30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>
              <a:off x="1248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>
              <a:off x="1824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79" name="Line 55"/>
            <p:cNvSpPr>
              <a:spLocks noChangeShapeType="1"/>
            </p:cNvSpPr>
            <p:nvPr/>
          </p:nvSpPr>
          <p:spPr bwMode="auto">
            <a:xfrm>
              <a:off x="2496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0" name="Line 56"/>
            <p:cNvSpPr>
              <a:spLocks noChangeShapeType="1"/>
            </p:cNvSpPr>
            <p:nvPr/>
          </p:nvSpPr>
          <p:spPr bwMode="auto">
            <a:xfrm>
              <a:off x="292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1" name="Line 57"/>
            <p:cNvSpPr>
              <a:spLocks noChangeShapeType="1"/>
            </p:cNvSpPr>
            <p:nvPr/>
          </p:nvSpPr>
          <p:spPr bwMode="auto">
            <a:xfrm>
              <a:off x="3408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2" name="Line 58"/>
            <p:cNvSpPr>
              <a:spLocks noChangeShapeType="1"/>
            </p:cNvSpPr>
            <p:nvPr/>
          </p:nvSpPr>
          <p:spPr bwMode="auto">
            <a:xfrm>
              <a:off x="3840" y="1208"/>
              <a:ext cx="0" cy="2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05883" name="Line 59"/>
            <p:cNvSpPr>
              <a:spLocks noChangeShapeType="1"/>
            </p:cNvSpPr>
            <p:nvPr/>
          </p:nvSpPr>
          <p:spPr bwMode="auto">
            <a:xfrm>
              <a:off x="4272" y="1208"/>
              <a:ext cx="0" cy="25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zh-CN" altLang="en-US">
                <a:latin typeface="Cambria" panose="02040503050406030204" pitchFamily="18" charset="0"/>
              </a:endParaRPr>
            </a:p>
          </p:txBody>
        </p:sp>
      </p:grpSp>
      <p:sp>
        <p:nvSpPr>
          <p:cNvPr id="205884" name="Text Box 60"/>
          <p:cNvSpPr txBox="1">
            <a:spLocks noChangeArrowheads="1"/>
          </p:cNvSpPr>
          <p:nvPr/>
        </p:nvSpPr>
        <p:spPr bwMode="auto">
          <a:xfrm>
            <a:off x="706438" y="1436688"/>
            <a:ext cx="2590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eaLnBrk="1" hangingPunct="1">
              <a:lnSpc>
                <a:spcPts val="2600"/>
              </a:lnSpc>
              <a:spcBef>
                <a:spcPct val="50000"/>
              </a:spcBef>
            </a:pPr>
            <a:r>
              <a:rPr lang="en-US" altLang="zh-CN" sz="2000" b="1">
                <a:effectLst/>
                <a:latin typeface="Cambria" panose="02040503050406030204" pitchFamily="18" charset="0"/>
                <a:ea typeface="宋体" panose="02010600030101010101" pitchFamily="2" charset="-122"/>
              </a:rPr>
              <a:t>Case Matrix:</a:t>
            </a:r>
          </a:p>
        </p:txBody>
      </p:sp>
    </p:spTree>
    <p:extLst>
      <p:ext uri="{BB962C8B-B14F-4D97-AF65-F5344CB8AC3E}">
        <p14:creationId xmlns:p14="http://schemas.microsoft.com/office/powerpoint/2010/main" val="62278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4923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Cambria" panose="02040503050406030204" pitchFamily="18" charset="0"/>
              </a:rPr>
              <a:t>To be continued…</a:t>
            </a:r>
            <a:br>
              <a:rPr lang="en-US" altLang="zh-CN" dirty="0" smtClean="0">
                <a:latin typeface="Cambria" panose="02040503050406030204" pitchFamily="18" charset="0"/>
              </a:rPr>
            </a:br>
            <a:r>
              <a:rPr lang="en-US" altLang="zh-CN" sz="3600" dirty="0" smtClean="0">
                <a:latin typeface="Cambria" panose="02040503050406030204" pitchFamily="18" charset="0"/>
              </a:rPr>
              <a:t>See you next week</a:t>
            </a:r>
            <a:endParaRPr lang="zh-CN" altLang="en-US" sz="3600" dirty="0" smtClean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6794500" cy="6985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</a:t>
            </a:r>
          </a:p>
        </p:txBody>
      </p:sp>
      <p:sp>
        <p:nvSpPr>
          <p:cNvPr id="1158148" name="Rectangle 4"/>
          <p:cNvSpPr>
            <a:spLocks noChangeArrowheads="1"/>
          </p:cNvSpPr>
          <p:nvPr/>
        </p:nvSpPr>
        <p:spPr bwMode="auto">
          <a:xfrm>
            <a:off x="533400" y="1498699"/>
            <a:ext cx="79914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FUNCTIONAL:</a:t>
            </a:r>
            <a:r>
              <a:rPr lang="en-US" altLang="zh-CN" sz="2400" b="1" i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Black-box testing geared to check functional requirements of an application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1000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SYSTEM</a:t>
            </a:r>
            <a:r>
              <a:rPr lang="en-US" altLang="zh-CN" sz="24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Black-box testing that is based on overall requirements and specifications</a:t>
            </a:r>
            <a:r>
              <a:rPr lang="en-US" altLang="zh-CN" sz="2400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endParaRPr lang="en-US" altLang="zh-CN" sz="1000" dirty="0">
              <a:solidFill>
                <a:srgbClr val="000099"/>
              </a:solidFill>
              <a:latin typeface="Cambria" panose="02040503050406030204" pitchFamily="18" charset="0"/>
            </a:endParaRPr>
          </a:p>
        </p:txBody>
      </p:sp>
      <p:sp>
        <p:nvSpPr>
          <p:cNvPr id="1158149" name="Rectangle 5"/>
          <p:cNvSpPr>
            <a:spLocks noChangeArrowheads="1"/>
          </p:cNvSpPr>
          <p:nvPr/>
        </p:nvSpPr>
        <p:spPr bwMode="auto">
          <a:xfrm>
            <a:off x="533401" y="3403699"/>
            <a:ext cx="799147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STRESS: </a:t>
            </a:r>
            <a:r>
              <a:rPr lang="en-US" altLang="zh-CN" sz="2000" dirty="0">
                <a:latin typeface="Cambria" panose="02040503050406030204" pitchFamily="18" charset="0"/>
              </a:rPr>
              <a:t>Often used interchangeably with ‘load’ and ‘performance’. But, others believe tests should check functionality under extreme conditions.</a:t>
            </a:r>
          </a:p>
          <a:p>
            <a:endParaRPr lang="en-US" altLang="zh-CN" sz="1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PERFORMANCE: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Often used interchangeably with “load” and ‘stress’.</a:t>
            </a:r>
          </a:p>
          <a:p>
            <a:endParaRPr lang="en-US" altLang="zh-CN" sz="2000" dirty="0"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LOAD: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 under heavy loads to determine at what point a system’s response time degrades or fails</a:t>
            </a:r>
          </a:p>
          <a:p>
            <a:endParaRPr lang="en-US" altLang="zh-CN" sz="2000" b="1" dirty="0">
              <a:solidFill>
                <a:srgbClr val="000099"/>
              </a:solidFill>
              <a:latin typeface="Cambria" panose="02040503050406030204" pitchFamily="18" charset="0"/>
            </a:endParaRPr>
          </a:p>
          <a:p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END-TO-END</a:t>
            </a:r>
            <a:r>
              <a:rPr lang="en-US" altLang="zh-CN" sz="2000" i="1" dirty="0">
                <a:solidFill>
                  <a:srgbClr val="000099"/>
                </a:solidFill>
                <a:latin typeface="Cambria" panose="02040503050406030204" pitchFamily="18" charset="0"/>
              </a:rPr>
              <a:t>:</a:t>
            </a:r>
            <a:r>
              <a:rPr lang="en-US" altLang="zh-CN" sz="2000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Testing that mimics real-world use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8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853" y="228600"/>
            <a:ext cx="8064500" cy="809625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 </a:t>
            </a:r>
            <a:r>
              <a:rPr lang="en-US" altLang="zh-CN" sz="2400" dirty="0">
                <a:latin typeface="Cambria" panose="02040503050406030204" pitchFamily="18" charset="0"/>
              </a:rPr>
              <a:t>(continued)</a:t>
            </a: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ACCEPTANCE: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Final testing based on specifications of the end-user or customer.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USABILITY: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Testing for “user-friendliness”. This is clearly subjective and will depend on the targeted end-user or customer profile.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RECOVERY: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How well can the system recover from crashes, hardware failures, or other catastrophic problems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INSTALL/UNINSTALL: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Test full, partial, or upgrade install/uninstall processes.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SECURITY: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How well is the system able to protect against unauthorized internal or external access, willful damage, etc.</a:t>
            </a:r>
          </a:p>
          <a:p>
            <a:pPr>
              <a:lnSpc>
                <a:spcPct val="11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zh-CN" sz="2000" b="1" i="1" dirty="0">
                <a:solidFill>
                  <a:srgbClr val="000099"/>
                </a:solidFill>
                <a:latin typeface="Cambria" panose="02040503050406030204" pitchFamily="18" charset="0"/>
              </a:rPr>
              <a:t>COMPATABILITY: </a:t>
            </a:r>
            <a:r>
              <a:rPr lang="en-US" altLang="zh-CN" sz="2000" dirty="0">
                <a:latin typeface="Cambria" panose="02040503050406030204" pitchFamily="18" charset="0"/>
              </a:rPr>
              <a:t>How well does the software perform in a given hardware/software/operating system/network environment</a:t>
            </a:r>
            <a:r>
              <a:rPr lang="en-US" altLang="zh-CN" sz="2000" b="1" dirty="0">
                <a:solidFill>
                  <a:srgbClr val="000099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5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3242" y="166777"/>
            <a:ext cx="7772400" cy="1143000"/>
          </a:xfrm>
        </p:spPr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</a:rPr>
              <a:t>CLASSIFYING TESTS </a:t>
            </a:r>
            <a:r>
              <a:rPr lang="en-US" altLang="zh-CN" sz="2400" dirty="0">
                <a:latin typeface="Cambria" panose="02040503050406030204" pitchFamily="18" charset="0"/>
              </a:rPr>
              <a:t>(summary)</a:t>
            </a:r>
          </a:p>
        </p:txBody>
      </p:sp>
      <p:graphicFrame>
        <p:nvGraphicFramePr>
          <p:cNvPr id="1389590" name="Group 22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1447800"/>
          <a:ext cx="8991600" cy="4480560"/>
        </p:xfrm>
        <a:graphic>
          <a:graphicData uri="http://schemas.openxmlformats.org/drawingml/2006/table">
            <a:tbl>
              <a:tblPr/>
              <a:tblGrid>
                <a:gridCol w="2918326">
                  <a:extLst>
                    <a:ext uri="{9D8B030D-6E8A-4147-A177-3AD203B41FA5}">
                      <a16:colId xmlns:a16="http://schemas.microsoft.com/office/drawing/2014/main" val="2978122185"/>
                    </a:ext>
                  </a:extLst>
                </a:gridCol>
                <a:gridCol w="2872874">
                  <a:extLst>
                    <a:ext uri="{9D8B030D-6E8A-4147-A177-3AD203B41FA5}">
                      <a16:colId xmlns:a16="http://schemas.microsoft.com/office/drawing/2014/main" val="371096132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68091956"/>
                    </a:ext>
                  </a:extLst>
                </a:gridCol>
              </a:tblGrid>
              <a:tr h="321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purposes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Correctness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Black-box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White-box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Performance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Reliability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 - Robustness/strong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 - Exception handling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 - Stress/load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Security testing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life cycle phase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Requirements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Design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Program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Evaluating test results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Installation phase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Acceptance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Testing changes: maintenance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5715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144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57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1714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171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628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08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CCFF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By scope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implied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Unit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Component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Integration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System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• or 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Unit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String testing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System testing (a test)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– Acceptance testing (b test)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94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6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20070815模板</Template>
  <TotalTime>15857</TotalTime>
  <Words>3584</Words>
  <Application>Microsoft Office PowerPoint</Application>
  <PresentationFormat>全屏显示(4:3)</PresentationFormat>
  <Paragraphs>789</Paragraphs>
  <Slides>68</Slides>
  <Notes>60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Zapf Dingbats</vt:lpstr>
      <vt:lpstr>黑体</vt:lpstr>
      <vt:lpstr>华文新魏</vt:lpstr>
      <vt:lpstr>宋体</vt:lpstr>
      <vt:lpstr>Arial</vt:lpstr>
      <vt:lpstr>Cambria</vt:lpstr>
      <vt:lpstr>Courier New</vt:lpstr>
      <vt:lpstr>Symbol</vt:lpstr>
      <vt:lpstr>Times New Roman</vt:lpstr>
      <vt:lpstr>Wingdings</vt:lpstr>
      <vt:lpstr>1_自定义设计方案</vt:lpstr>
      <vt:lpstr>位图图像</vt:lpstr>
      <vt:lpstr>Software Quality Assurance and Testing Technology</vt:lpstr>
      <vt:lpstr>Rules</vt:lpstr>
      <vt:lpstr>How</vt:lpstr>
      <vt:lpstr>How</vt:lpstr>
      <vt:lpstr>OVERVIEW OF CLASSIFYING TESTS</vt:lpstr>
      <vt:lpstr>TEST PHASES</vt:lpstr>
      <vt:lpstr>CLASSIFYING TESTS</vt:lpstr>
      <vt:lpstr>CLASSIFYING TESTS (continued)</vt:lpstr>
      <vt:lpstr>CLASSIFYING TESTS (summary)</vt:lpstr>
      <vt:lpstr>Unit test cases</vt:lpstr>
      <vt:lpstr>Two Approaches</vt:lpstr>
      <vt:lpstr>Unit test procedure</vt:lpstr>
      <vt:lpstr>Unit test procedure</vt:lpstr>
      <vt:lpstr>Methods in Unit test</vt:lpstr>
      <vt:lpstr>Methods in Unit test (2)</vt:lpstr>
      <vt:lpstr>Design of Test Cases</vt:lpstr>
      <vt:lpstr>Design of Test Cases</vt:lpstr>
      <vt:lpstr>Design of Test Cases</vt:lpstr>
      <vt:lpstr>Design of Test Cases</vt:lpstr>
      <vt:lpstr>PowerPoint 演示文稿</vt:lpstr>
      <vt:lpstr>Black-box Testing</vt:lpstr>
      <vt:lpstr>Black-box Testing</vt:lpstr>
      <vt:lpstr>Black-box Testing</vt:lpstr>
      <vt:lpstr>Black-box Testing</vt:lpstr>
      <vt:lpstr>Black-box Testing</vt:lpstr>
      <vt:lpstr>Black-box Testing</vt:lpstr>
      <vt:lpstr>Black-box Testing</vt:lpstr>
      <vt:lpstr>Random Testing</vt:lpstr>
      <vt:lpstr>Adaptive Random Testing</vt:lpstr>
      <vt:lpstr>Adaptive Random Testing</vt:lpstr>
      <vt:lpstr>Black-box Testing</vt:lpstr>
      <vt:lpstr>Define equivalence partitions - or classes</vt:lpstr>
      <vt:lpstr>Data Testing QUIDELINES FOR CHOOSING EQUIVALENCE CLASSES</vt:lpstr>
      <vt:lpstr>Equivalence Partitioning 1</vt:lpstr>
      <vt:lpstr>Equivalence Partitioning 2</vt:lpstr>
      <vt:lpstr>Equivalence Classes</vt:lpstr>
      <vt:lpstr>Equivalence Classes Strategy </vt:lpstr>
      <vt:lpstr>Equivalence Partitioning Example 1</vt:lpstr>
      <vt:lpstr>Equivalence Partitioning Example 2</vt:lpstr>
      <vt:lpstr>Equivalence Partitioning 3</vt:lpstr>
      <vt:lpstr>Equivalence Partitioning Example 3</vt:lpstr>
      <vt:lpstr>Further Partitioning Possibilities</vt:lpstr>
      <vt:lpstr>Black-box Testing</vt:lpstr>
      <vt:lpstr>Black-Box testing  - Boundary Value Analysis (BVA)</vt:lpstr>
      <vt:lpstr>Boundary Values</vt:lpstr>
      <vt:lpstr>Guidelines for Identifying Boundary Values</vt:lpstr>
      <vt:lpstr>BVA Example 1</vt:lpstr>
      <vt:lpstr>BVA Example 2</vt:lpstr>
      <vt:lpstr>BVA Example 3</vt:lpstr>
      <vt:lpstr>Other types in Boundary</vt:lpstr>
      <vt:lpstr>Examples of possible boundary conditions</vt:lpstr>
      <vt:lpstr>Guidelines for choosing Equivalence classes For Data Testing</vt:lpstr>
      <vt:lpstr>Power-of-Two</vt:lpstr>
      <vt:lpstr>EXAMPLE: Powers-of-Two </vt:lpstr>
      <vt:lpstr>An Example: A flight simulator</vt:lpstr>
      <vt:lpstr>ASCII Table</vt:lpstr>
      <vt:lpstr>ASCII Encoding Always Produce  Sub-Boundary Conditions</vt:lpstr>
      <vt:lpstr>Text-box Field</vt:lpstr>
      <vt:lpstr>Black-box Testing</vt:lpstr>
      <vt:lpstr>Cause-Effect Analysis</vt:lpstr>
      <vt:lpstr>Cause-Effect Analysis Sample 1</vt:lpstr>
      <vt:lpstr>Cause-Effect Analysis </vt:lpstr>
      <vt:lpstr>Cause-Effect Analysis 2</vt:lpstr>
      <vt:lpstr>Cause-Effect Analysis Sample 3</vt:lpstr>
      <vt:lpstr>Cause-Effect Analysis 3</vt:lpstr>
      <vt:lpstr>C-E Analysis Process Steps</vt:lpstr>
      <vt:lpstr>Cause-Effect Analysis Sample 4</vt:lpstr>
      <vt:lpstr>To be continued…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ShoppingCHE</dc:creator>
  <cp:lastModifiedBy>webuser</cp:lastModifiedBy>
  <cp:revision>2636</cp:revision>
  <cp:lastPrinted>1601-01-01T00:00:00Z</cp:lastPrinted>
  <dcterms:created xsi:type="dcterms:W3CDTF">1601-01-01T00:00:00Z</dcterms:created>
  <dcterms:modified xsi:type="dcterms:W3CDTF">2022-10-05T01:42:08Z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