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975" r:id="rId2"/>
    <p:sldId id="869" r:id="rId3"/>
    <p:sldId id="981" r:id="rId4"/>
    <p:sldId id="1092" r:id="rId5"/>
    <p:sldId id="1093" r:id="rId6"/>
    <p:sldId id="1248" r:id="rId7"/>
    <p:sldId id="1194" r:id="rId8"/>
    <p:sldId id="1195" r:id="rId9"/>
    <p:sldId id="1196" r:id="rId10"/>
    <p:sldId id="1197" r:id="rId11"/>
    <p:sldId id="1198" r:id="rId12"/>
    <p:sldId id="1199" r:id="rId13"/>
    <p:sldId id="1200" r:id="rId14"/>
    <p:sldId id="1201" r:id="rId15"/>
    <p:sldId id="1205" r:id="rId16"/>
    <p:sldId id="1206" r:id="rId17"/>
    <p:sldId id="1207" r:id="rId18"/>
    <p:sldId id="1209" r:id="rId19"/>
    <p:sldId id="1210" r:id="rId20"/>
    <p:sldId id="1211" r:id="rId21"/>
    <p:sldId id="1212" r:id="rId22"/>
    <p:sldId id="1213" r:id="rId23"/>
    <p:sldId id="1214" r:id="rId24"/>
    <p:sldId id="1241" r:id="rId25"/>
    <p:sldId id="1244" r:id="rId26"/>
    <p:sldId id="1215" r:id="rId27"/>
    <p:sldId id="1216" r:id="rId28"/>
    <p:sldId id="1217" r:id="rId29"/>
    <p:sldId id="1218" r:id="rId30"/>
    <p:sldId id="1219" r:id="rId31"/>
    <p:sldId id="1237" r:id="rId32"/>
    <p:sldId id="1220" r:id="rId33"/>
    <p:sldId id="1221" r:id="rId34"/>
    <p:sldId id="1222" r:id="rId35"/>
    <p:sldId id="1245" r:id="rId36"/>
    <p:sldId id="1246" r:id="rId37"/>
    <p:sldId id="1223" r:id="rId38"/>
    <p:sldId id="1224" r:id="rId39"/>
    <p:sldId id="1225" r:id="rId40"/>
    <p:sldId id="1226" r:id="rId41"/>
    <p:sldId id="1227" r:id="rId42"/>
    <p:sldId id="1228" r:id="rId43"/>
    <p:sldId id="1229" r:id="rId44"/>
    <p:sldId id="1247" r:id="rId45"/>
    <p:sldId id="876" r:id="rId46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84"/>
    <a:srgbClr val="133984"/>
    <a:srgbClr val="12357C"/>
    <a:srgbClr val="00FF00"/>
    <a:srgbClr val="FFFF00"/>
    <a:srgbClr val="DDDDDD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2" autoAdjust="0"/>
    <p:restoredTop sz="97168" autoAdjust="0"/>
  </p:normalViewPr>
  <p:slideViewPr>
    <p:cSldViewPr snapToObjects="1">
      <p:cViewPr varScale="1">
        <p:scale>
          <a:sx n="111" d="100"/>
          <a:sy n="111" d="100"/>
        </p:scale>
        <p:origin x="1524" y="114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Final Score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F6-4217-96A1-62A6B66D4330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F6-4217-96A1-62A6B66D4330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F6-4217-96A1-62A6B66D43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F6-4217-96A1-62A6B66D4330}"/>
              </c:ext>
            </c:extLst>
          </c:dPt>
          <c:dLbls>
            <c:dLbl>
              <c:idx val="0"/>
              <c:layout>
                <c:manualLayout>
                  <c:x val="-0.14562958902289128"/>
                  <c:y val="0.1130005281352026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EF6-4217-96A1-62A6B66D4330}"/>
                </c:ext>
              </c:extLst>
            </c:dLbl>
            <c:dLbl>
              <c:idx val="1"/>
              <c:layout>
                <c:manualLayout>
                  <c:x val="0.13161616665005482"/>
                  <c:y val="-0.2127287785673133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EF6-4217-96A1-62A6B66D4330}"/>
                </c:ext>
              </c:extLst>
            </c:dLbl>
            <c:dLbl>
              <c:idx val="2"/>
              <c:layout>
                <c:manualLayout>
                  <c:x val="0.11396923485830095"/>
                  <c:y val="0.1612932110620318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EF6-4217-96A1-62A6B66D43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Final Exam</c:v>
                </c:pt>
                <c:pt idx="1">
                  <c:v>Assignments</c:v>
                </c:pt>
                <c:pt idx="2">
                  <c:v>Project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F6-4217-96A1-62A6B66D433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5.2482414698162727E-2"/>
          <c:y val="0.92295194415131099"/>
          <c:w val="0.9"/>
          <c:h val="7.70479642788553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7290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BEA043-538D-44B0-B476-0E6C2B6F8AA1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05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14FB74-C4B6-42C6-94A1-4CE6FD32C1FA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96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21FF16-15D6-4D70-98DE-CC33574B1B2C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503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2FD26-F9A8-4F59-AAA0-70480F749A85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950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99340E-CD28-453D-8DC3-29DAEB3DD0AE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51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F7624-1686-45E2-A6C8-921D1DF92E80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59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5EC88-9F85-4BC3-8F2E-F11740CA2910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07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83B35-4484-4EB5-8264-F847A2A93B77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61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62179-0FF6-4829-B6C4-9C0C2477338A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962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79007-C3BC-4E4F-8F98-D458FDA2E913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987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B3625F4F-82C2-4943-A2BD-6CEEA8D278FA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46485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0EB5B-5542-4A7B-9621-2E3105C7923F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44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15DA02-8776-4AE2-B46E-C188885CEF3D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31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018398-F45C-40CE-9A5E-126690199C77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982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16959-4AA3-4342-A00E-196BB98D879C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07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8F103-A9EE-4884-A91E-A89794F58212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296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22011-7509-40B2-8E65-4F832BCC09C5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296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5C290-12B8-46A4-A8E7-2F83F50D73F3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458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8A354-FDB8-49AD-8DAA-F3BD54021914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14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28325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F42CA-5316-4D73-BBF4-2FFDC375C236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endParaRPr lang="zh-CN" altLang="en-US"/>
          </a:p>
        </p:txBody>
      </p:sp>
      <p:sp>
        <p:nvSpPr>
          <p:cNvPr id="344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92975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A3EB3C50-045A-41D5-97DB-8A50EB36F55F}" type="slidenum">
              <a:rPr lang="en-US" altLang="zh-CN" sz="1200">
                <a:ea typeface="宋体" panose="02010600030101010101" pitchFamily="2" charset="-122"/>
              </a:rPr>
              <a:pPr algn="r"/>
              <a:t>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815365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4538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580287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73622-EC78-45E0-B686-EAA892EA0B3D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9205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072DA-2636-457C-8CA5-1A3416DE8AE0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zh-CN" altLang="en-US"/>
              <a:t>2.	</a:t>
            </a:r>
            <a:r>
              <a:rPr lang="en-US" altLang="zh-CN"/>
              <a:t>Determine the cyclomatic complexity of the resultant flow graph</a:t>
            </a:r>
          </a:p>
          <a:p>
            <a:pPr marL="228600" lvl="1" indent="-109538"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en-US" altLang="zh-CN" u="sng"/>
              <a:t>	Note</a:t>
            </a:r>
            <a:r>
              <a:rPr lang="en-US" altLang="zh-CN"/>
              <a:t>:	can be determined </a:t>
            </a:r>
            <a:r>
              <a:rPr lang="en-US" altLang="zh-CN" u="sng"/>
              <a:t>without</a:t>
            </a:r>
            <a:r>
              <a:rPr lang="en-US" altLang="zh-CN"/>
              <a:t> developing a flow graph</a:t>
            </a:r>
          </a:p>
          <a:p>
            <a:pPr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en-US" altLang="zh-CN"/>
              <a:t>			count all conditional statements in a component</a:t>
            </a:r>
          </a:p>
          <a:p>
            <a:pPr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en-US" altLang="zh-CN"/>
              <a:t>			</a:t>
            </a:r>
            <a:r>
              <a:rPr lang="en-US" altLang="zh-CN">
                <a:latin typeface="Symbol" panose="05050102010706020507" pitchFamily="18" charset="2"/>
              </a:rPr>
              <a:t></a:t>
            </a:r>
            <a:r>
              <a:rPr lang="en-US" altLang="zh-CN"/>
              <a:t>	compound conditions count as 2</a:t>
            </a:r>
          </a:p>
          <a:p>
            <a:pPr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en-US" altLang="zh-CN"/>
              <a:t>				(number of Boolean operators + 2)</a:t>
            </a:r>
          </a:p>
        </p:txBody>
      </p:sp>
      <p:sp>
        <p:nvSpPr>
          <p:cNvPr id="321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9882605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48008-DB13-428E-A935-15FAF60AA46C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32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1E539-F250-4B50-8DFA-D6540FBF30F0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zh-CN" altLang="en-US"/>
              <a:t>3.	</a:t>
            </a:r>
            <a:r>
              <a:rPr lang="en-US" altLang="zh-CN"/>
              <a:t>Determine a basis set of linearly independent paths</a:t>
            </a:r>
          </a:p>
          <a:p>
            <a:pPr marL="342900" lvl="1" indent="-114300"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/>
              <a:t>equal to cyclomatic complexity number</a:t>
            </a:r>
          </a:p>
          <a:p>
            <a:pPr marL="342900" lvl="1" indent="-114300"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/>
              <a:t>identify predicate nodes as an aid in derivation of test cases</a:t>
            </a:r>
          </a:p>
        </p:txBody>
      </p:sp>
      <p:sp>
        <p:nvSpPr>
          <p:cNvPr id="325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0802991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76493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4164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83183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E6706-D3E6-49E9-890A-E86D0CCCA183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7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F44125-B9BC-438E-8FE7-5106959FF4D3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84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6708E-AE2E-4AD4-B384-29304FE1440A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85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pche@bjt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Software Quality Assurance and Testing Technology</a:t>
            </a:r>
            <a:endParaRPr lang="zh-CN" altLang="zh-CN" sz="4000" dirty="0" smtClean="0">
              <a:latin typeface="Cambria" panose="020405030504060302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1800" b="1" baseline="30000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st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Semester, </a:t>
            </a:r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Fall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2022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Xiaoping CHE (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  <a:hlinkClick r:id="rId3"/>
              </a:rPr>
              <a:t>xpche@bjtu.edu.cn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Associate Professor </a:t>
            </a:r>
            <a:endParaRPr lang="en-US" altLang="zh-CN" sz="1800" b="1" dirty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School of Software Engineering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Beijing </a:t>
            </a:r>
            <a:r>
              <a:rPr lang="en-US" altLang="zh-CN" sz="1800" b="1" dirty="0" err="1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Jiaotong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University</a:t>
            </a:r>
            <a:endParaRPr lang="zh-CN" altLang="zh-CN" sz="2800" b="1" dirty="0" smtClean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5218" y="152400"/>
            <a:ext cx="4981575" cy="685800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Three approaches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533400" y="1574800"/>
            <a:ext cx="6172200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Formal inspection</a:t>
            </a:r>
            <a:endParaRPr lang="zh-CN" altLang="en-US" b="1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Peer review 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Walkthrough</a:t>
            </a:r>
            <a:endParaRPr lang="zh-CN" altLang="en-US" b="1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grpSp>
        <p:nvGrpSpPr>
          <p:cNvPr id="290822" name="Group 6"/>
          <p:cNvGrpSpPr>
            <a:grpSpLocks/>
          </p:cNvGrpSpPr>
          <p:nvPr/>
        </p:nvGrpSpPr>
        <p:grpSpPr bwMode="auto">
          <a:xfrm>
            <a:off x="755650" y="3830639"/>
            <a:ext cx="8001000" cy="1655763"/>
            <a:chOff x="432" y="2239"/>
            <a:chExt cx="5040" cy="1043"/>
          </a:xfrm>
        </p:grpSpPr>
        <p:sp>
          <p:nvSpPr>
            <p:cNvPr id="290823" name="Text Box 7"/>
            <p:cNvSpPr txBox="1">
              <a:spLocks noChangeArrowheads="1"/>
            </p:cNvSpPr>
            <p:nvPr/>
          </p:nvSpPr>
          <p:spPr bwMode="auto">
            <a:xfrm>
              <a:off x="432" y="2264"/>
              <a:ext cx="81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eaLnBrk="1" hangingPunct="1">
                <a:lnSpc>
                  <a:spcPts val="2200"/>
                </a:lnSpc>
                <a:spcBef>
                  <a:spcPct val="50000"/>
                </a:spcBef>
                <a:buClr>
                  <a:schemeClr val="accent1"/>
                </a:buClr>
              </a:pPr>
              <a:r>
                <a:rPr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Informal</a:t>
              </a:r>
            </a:p>
          </p:txBody>
        </p:sp>
        <p:sp>
          <p:nvSpPr>
            <p:cNvPr id="290824" name="Text Box 8"/>
            <p:cNvSpPr txBox="1">
              <a:spLocks noChangeArrowheads="1"/>
            </p:cNvSpPr>
            <p:nvPr/>
          </p:nvSpPr>
          <p:spPr bwMode="auto">
            <a:xfrm>
              <a:off x="4704" y="2239"/>
              <a:ext cx="6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eaLnBrk="1" hangingPunct="1">
                <a:lnSpc>
                  <a:spcPts val="2200"/>
                </a:lnSpc>
                <a:spcBef>
                  <a:spcPct val="50000"/>
                </a:spcBef>
                <a:buClr>
                  <a:schemeClr val="accent1"/>
                </a:buClr>
              </a:pPr>
              <a:r>
                <a:rPr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Formal</a:t>
              </a:r>
            </a:p>
          </p:txBody>
        </p:sp>
        <p:sp>
          <p:nvSpPr>
            <p:cNvPr id="290825" name="Rectangle 9"/>
            <p:cNvSpPr>
              <a:spLocks noChangeArrowheads="1"/>
            </p:cNvSpPr>
            <p:nvPr/>
          </p:nvSpPr>
          <p:spPr bwMode="auto">
            <a:xfrm>
              <a:off x="432" y="3106"/>
              <a:ext cx="504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eaLnBrk="1" hangingPunct="1">
                <a:lnSpc>
                  <a:spcPts val="2200"/>
                </a:lnSpc>
                <a:spcBef>
                  <a:spcPct val="50000"/>
                </a:spcBef>
                <a:buClr>
                  <a:schemeClr val="accent1"/>
                </a:buClr>
              </a:pPr>
              <a:r>
                <a:rPr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Peer desk check             </a:t>
              </a:r>
              <a:r>
                <a:rPr lang="en-US" altLang="zh-CN" sz="20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            Walkthrough                                    Inspection</a:t>
              </a:r>
              <a:endPara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0826" name="AutoShape 10"/>
            <p:cNvSpPr>
              <a:spLocks noChangeArrowheads="1"/>
            </p:cNvSpPr>
            <p:nvPr/>
          </p:nvSpPr>
          <p:spPr bwMode="auto">
            <a:xfrm>
              <a:off x="432" y="2390"/>
              <a:ext cx="4896" cy="692"/>
            </a:xfrm>
            <a:prstGeom prst="leftRightArrow">
              <a:avLst>
                <a:gd name="adj1" fmla="val 33333"/>
                <a:gd name="adj2" fmla="val 110382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3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5575"/>
            <a:ext cx="5273675" cy="714375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FORMAL REVIEWS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533400" y="1447800"/>
            <a:ext cx="830580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These are structured processes for doing static, white box testing.</a:t>
            </a:r>
          </a:p>
          <a:p>
            <a:endParaRPr lang="en-US" altLang="zh-CN" b="1" dirty="0">
              <a:solidFill>
                <a:schemeClr val="folHlink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 elements are required:</a:t>
            </a:r>
          </a:p>
          <a:p>
            <a:pPr lvl="1">
              <a:buClr>
                <a:schemeClr val="accent1"/>
              </a:buClr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1. Identify problems by directing attention to the code, not who wrote it.</a:t>
            </a:r>
          </a:p>
          <a:p>
            <a:pPr lvl="1">
              <a:buClr>
                <a:schemeClr val="accent1"/>
              </a:buClr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2. Setup and follow rules for the review:</a:t>
            </a:r>
          </a:p>
          <a:p>
            <a:pPr lvl="1">
              <a:buClr>
                <a:schemeClr val="accent1"/>
              </a:buClr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chemeClr val="accent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How much code should be examined?</a:t>
            </a:r>
          </a:p>
          <a:p>
            <a:pPr lvl="1">
              <a:buClr>
                <a:schemeClr val="accent1"/>
              </a:buClr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chemeClr val="accent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How long should the review take?</a:t>
            </a:r>
          </a:p>
          <a:p>
            <a:pPr lvl="2">
              <a:buClr>
                <a:schemeClr val="accent1"/>
              </a:buClr>
            </a:pPr>
            <a:r>
              <a:rPr lang="en-US" altLang="zh-CN" sz="2000" dirty="0">
                <a:solidFill>
                  <a:schemeClr val="accent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What is fair game for the review?</a:t>
            </a:r>
          </a:p>
          <a:p>
            <a:pPr lvl="1"/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3. Prepare and assign duties to people</a:t>
            </a:r>
          </a:p>
          <a:p>
            <a:pPr lvl="1"/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    Moderator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recorder, reader, etc.</a:t>
            </a:r>
          </a:p>
          <a:p>
            <a:pPr lvl="1"/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4. Write a report.</a:t>
            </a:r>
          </a:p>
          <a:p>
            <a:endParaRPr lang="en-US" altLang="zh-CN" sz="1800" b="1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These are not just “get together and go over code” sessions!</a:t>
            </a:r>
          </a:p>
        </p:txBody>
      </p:sp>
    </p:spTree>
    <p:extLst>
      <p:ext uri="{BB962C8B-B14F-4D97-AF65-F5344CB8AC3E}">
        <p14:creationId xmlns:p14="http://schemas.microsoft.com/office/powerpoint/2010/main" val="10687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graphicFrame>
        <p:nvGraphicFramePr>
          <p:cNvPr id="291856" name="Object 1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481290"/>
              </p:ext>
            </p:extLst>
          </p:nvPr>
        </p:nvGraphicFramePr>
        <p:xfrm>
          <a:off x="4954587" y="2708275"/>
          <a:ext cx="3960813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位图图像" r:id="rId4" imgW="4123810" imgH="2771429" progId="Paint.Picture">
                  <p:embed/>
                </p:oleObj>
              </mc:Choice>
              <mc:Fallback>
                <p:oleObj name="位图图像" r:id="rId4" imgW="4123810" imgH="2771429" progId="Paint.Picture">
                  <p:embed/>
                  <p:pic>
                    <p:nvPicPr>
                      <p:cNvPr id="2918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7" y="2708275"/>
                        <a:ext cx="3960813" cy="271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99307"/>
            <a:ext cx="7772400" cy="1143000"/>
          </a:xfrm>
        </p:spPr>
        <p:txBody>
          <a:bodyPr/>
          <a:lstStyle/>
          <a:p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Formal Reviews - Formal inspection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474663" y="1304925"/>
            <a:ext cx="5638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125000"/>
            </a:pPr>
            <a:r>
              <a:rPr lang="en-US" altLang="zh-CN" sz="2000" b="1" dirty="0">
                <a:solidFill>
                  <a:srgbClr val="13BBBF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1. Well-defined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roles and responsibilities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125000"/>
            </a:pPr>
            <a:r>
              <a:rPr lang="en-US" altLang="zh-CN" sz="2000" b="1" dirty="0" smtClean="0">
                <a:solidFill>
                  <a:srgbClr val="13BBBF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b="1" dirty="0" smtClean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Well-defined steps</a:t>
            </a:r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914400" y="25146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 altLang="zh-CN" sz="2000" b="1" dirty="0">
                <a:solidFill>
                  <a:srgbClr val="66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Overview</a:t>
            </a: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2971800" y="25146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 altLang="zh-CN" sz="2000" b="1">
                <a:solidFill>
                  <a:srgbClr val="66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Preparation</a:t>
            </a:r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 bwMode="auto">
          <a:xfrm>
            <a:off x="2971800" y="36576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 altLang="zh-CN" sz="2000" b="1">
                <a:solidFill>
                  <a:srgbClr val="66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Inspection</a:t>
            </a:r>
          </a:p>
        </p:txBody>
      </p:sp>
      <p:sp>
        <p:nvSpPr>
          <p:cNvPr id="291848" name="Rectangle 8"/>
          <p:cNvSpPr>
            <a:spLocks noChangeArrowheads="1"/>
          </p:cNvSpPr>
          <p:nvPr/>
        </p:nvSpPr>
        <p:spPr bwMode="auto">
          <a:xfrm>
            <a:off x="914400" y="44958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 altLang="zh-CN" sz="2000" b="1">
                <a:solidFill>
                  <a:srgbClr val="66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Rework</a:t>
            </a:r>
          </a:p>
        </p:txBody>
      </p:sp>
      <p:sp>
        <p:nvSpPr>
          <p:cNvPr id="291849" name="Rectangle 9"/>
          <p:cNvSpPr>
            <a:spLocks noChangeArrowheads="1"/>
          </p:cNvSpPr>
          <p:nvPr/>
        </p:nvSpPr>
        <p:spPr bwMode="auto">
          <a:xfrm>
            <a:off x="914400" y="56388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 altLang="zh-CN" sz="2000" b="1">
                <a:solidFill>
                  <a:srgbClr val="66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Follow-up</a:t>
            </a:r>
          </a:p>
        </p:txBody>
      </p:sp>
      <p:sp>
        <p:nvSpPr>
          <p:cNvPr id="291850" name="AutoShape 10"/>
          <p:cNvSpPr>
            <a:spLocks noChangeArrowheads="1"/>
          </p:cNvSpPr>
          <p:nvPr/>
        </p:nvSpPr>
        <p:spPr bwMode="auto">
          <a:xfrm>
            <a:off x="2438400" y="25908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mbria" panose="02040503050406030204" pitchFamily="18" charset="0"/>
            </a:endParaRPr>
          </a:p>
        </p:txBody>
      </p:sp>
      <p:sp>
        <p:nvSpPr>
          <p:cNvPr id="291851" name="AutoShape 11"/>
          <p:cNvSpPr>
            <a:spLocks noChangeArrowheads="1"/>
          </p:cNvSpPr>
          <p:nvPr/>
        </p:nvSpPr>
        <p:spPr bwMode="auto">
          <a:xfrm rot="5400000">
            <a:off x="3481388" y="3148012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mbria" panose="02040503050406030204" pitchFamily="18" charset="0"/>
            </a:endParaRPr>
          </a:p>
        </p:txBody>
      </p:sp>
      <p:sp>
        <p:nvSpPr>
          <p:cNvPr id="291852" name="AutoShape 12"/>
          <p:cNvSpPr>
            <a:spLocks noChangeArrowheads="1"/>
          </p:cNvSpPr>
          <p:nvPr/>
        </p:nvSpPr>
        <p:spPr bwMode="auto">
          <a:xfrm rot="5400000">
            <a:off x="3493294" y="4202906"/>
            <a:ext cx="357188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mbria" panose="02040503050406030204" pitchFamily="18" charset="0"/>
            </a:endParaRPr>
          </a:p>
        </p:txBody>
      </p:sp>
      <p:sp>
        <p:nvSpPr>
          <p:cNvPr id="291853" name="AutoShape 13"/>
          <p:cNvSpPr>
            <a:spLocks noChangeArrowheads="1"/>
          </p:cNvSpPr>
          <p:nvPr/>
        </p:nvSpPr>
        <p:spPr bwMode="auto">
          <a:xfrm rot="5400000">
            <a:off x="1423988" y="5129212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mbria" panose="02040503050406030204" pitchFamily="18" charset="0"/>
            </a:endParaRPr>
          </a:p>
        </p:txBody>
      </p:sp>
      <p:sp>
        <p:nvSpPr>
          <p:cNvPr id="291854" name="Rectangle 14"/>
          <p:cNvSpPr>
            <a:spLocks noChangeArrowheads="1"/>
          </p:cNvSpPr>
          <p:nvPr/>
        </p:nvSpPr>
        <p:spPr bwMode="auto">
          <a:xfrm>
            <a:off x="2971800" y="46482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 altLang="zh-CN" sz="2000" b="1">
                <a:solidFill>
                  <a:srgbClr val="66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Meeting</a:t>
            </a:r>
          </a:p>
        </p:txBody>
      </p:sp>
      <p:sp>
        <p:nvSpPr>
          <p:cNvPr id="291855" name="AutoShape 15"/>
          <p:cNvSpPr>
            <a:spLocks noChangeArrowheads="1"/>
          </p:cNvSpPr>
          <p:nvPr/>
        </p:nvSpPr>
        <p:spPr bwMode="auto">
          <a:xfrm rot="10800000">
            <a:off x="2438400" y="45720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446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6705600" cy="7620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132584"/>
                </a:solidFill>
                <a:latin typeface="Cambria" panose="02040503050406030204" pitchFamily="18" charset="0"/>
              </a:rPr>
              <a:t>Typically, different levels of formality identify the kind of formal review: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381000" y="1219200"/>
            <a:ext cx="8305800" cy="493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Peer (or Buddy) Review: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Most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informal.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Involves a coder and a few buddies.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Still be sure all 4 elements are present.</a:t>
            </a:r>
          </a:p>
          <a:p>
            <a:pPr lvl="1">
              <a:lnSpc>
                <a:spcPct val="130000"/>
              </a:lnSpc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Walkthroughs: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Next step in formality.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 programmer works with a small group of ~5 programmers and testers.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Everyone has copies of the code in advance.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A presenter “reads” the code line-by-line, function by function, saying what is done and why it is being done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  <a:endParaRPr lang="zh-CN" altLang="en-US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1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34069"/>
            <a:ext cx="7812088" cy="5334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Example in a Walkthrough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457200" y="1219200"/>
            <a:ext cx="84582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Consider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 (</a:t>
            </a:r>
            <a:r>
              <a:rPr lang="en-US" altLang="zh-CN" sz="2000" dirty="0" err="1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= 1; </a:t>
            </a:r>
            <a:r>
              <a:rPr lang="en-US" altLang="zh-CN" sz="2000" dirty="0" err="1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&lt; n; </a:t>
            </a:r>
            <a:r>
              <a:rPr lang="en-US" altLang="zh-CN" sz="2000" dirty="0" err="1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++)</a:t>
            </a:r>
          </a:p>
          <a:p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 err="1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&lt;&lt; a[</a:t>
            </a:r>
            <a:r>
              <a:rPr lang="en-US" altLang="zh-CN" sz="2000" dirty="0" err="1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] &lt;&lt; </a:t>
            </a:r>
            <a:r>
              <a:rPr lang="en-US" altLang="zh-CN" sz="2000" dirty="0" err="1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&lt;&lt; </a:t>
            </a:r>
            <a:r>
              <a:rPr lang="en-US" altLang="zh-CN" sz="2000" dirty="0" err="1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&lt;&lt; </a:t>
            </a:r>
            <a:r>
              <a:rPr lang="en-US" altLang="zh-CN" sz="2000" dirty="0" err="1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;</a:t>
            </a:r>
          </a:p>
          <a:p>
            <a:endParaRPr lang="en-US" altLang="zh-CN" sz="2000" dirty="0">
              <a:solidFill>
                <a:srgbClr val="13BBBF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Reader explains 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	That </a:t>
            </a:r>
            <a:r>
              <a:rPr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is the index of an array named a. 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	The variable n is initialized elsewhere (and identifies where). 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	The loop outputs values for a[1], a[2], ..., a[i-1].</a:t>
            </a:r>
          </a:p>
          <a:p>
            <a:endParaRPr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Questions raised: 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	Where does the variable </a:t>
            </a:r>
            <a:r>
              <a:rPr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get a value for the last line?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	Does the programmer expect the output value for </a:t>
            </a:r>
            <a:r>
              <a:rPr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to be inside the loop?</a:t>
            </a: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4198937" cy="685800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Inspections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381000" y="1295400"/>
            <a:ext cx="8153400" cy="3773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Most </a:t>
            </a:r>
            <a:r>
              <a:rPr lang="en-US" altLang="zh-CN" sz="20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formal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of the reviews.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Very highly structured.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 agenda and code to consider is available in advance of the meeting.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 presenter or reader isn’t  one of the programmers.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All the other people are inspectors playing different roles. Examples are 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SzPct val="111000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- User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SzPct val="111000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- Tester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SzPct val="111000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- Product support person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- Have a moderator and a recorder</a:t>
            </a:r>
            <a:r>
              <a:rPr lang="en-US" altLang="zh-CN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90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7327900" cy="606425"/>
          </a:xfrm>
        </p:spPr>
        <p:txBody>
          <a:bodyPr/>
          <a:lstStyle/>
          <a:p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Goal of All of the Formal Reviews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381000" y="1447800"/>
            <a:ext cx="8610600" cy="297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Look for problems and omissions in the code.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May check also to see if the code is written to adhere to pre-specified 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standards</a:t>
            </a: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or</a:t>
            </a:r>
            <a:r>
              <a:rPr lang="en-US" altLang="zh-CN" sz="24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guidelines</a:t>
            </a: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There is a lot of literature on how formal reviews should be conducted.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Most companies that use them develop their own checklists</a:t>
            </a:r>
            <a:r>
              <a:rPr lang="en-US" altLang="zh-CN" sz="24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  <a:endParaRPr lang="en-US" altLang="zh-CN" sz="24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32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772400" cy="1143000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Standards and Guidelines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304800" y="1371600"/>
            <a:ext cx="8458200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Be careful not confuse these with style considerations.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SzPct val="111000"/>
              <a:buFont typeface="Wingdings" panose="05000000000000000000" pitchFamily="2" charset="2"/>
              <a:buChar char="ü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Indenting rules are about style, not something that affects whether a program is correct or not.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SzPct val="111000"/>
              <a:buFont typeface="Wingdings" panose="05000000000000000000" pitchFamily="2" charset="2"/>
              <a:buNone/>
            </a:pPr>
            <a:endParaRPr lang="en-US" altLang="zh-CN" sz="24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Clr>
                <a:schemeClr val="accent1"/>
              </a:buClr>
              <a:buSzPct val="111000"/>
              <a:buFont typeface="Wingdings" panose="05000000000000000000" pitchFamily="2" charset="2"/>
              <a:buNone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Examples of standards or guidelines: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SzPct val="111000"/>
              <a:buFont typeface="Wingdings" panose="05000000000000000000" pitchFamily="2" charset="2"/>
              <a:buNone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- Don’t use GOTOs</a:t>
            </a:r>
          </a:p>
          <a:p>
            <a:pPr lvl="2">
              <a:lnSpc>
                <a:spcPct val="130000"/>
              </a:lnSpc>
              <a:buClr>
                <a:schemeClr val="accent1"/>
              </a:buClr>
              <a:buSzPct val="111000"/>
            </a:pP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4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Use </a:t>
            </a: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WHILE loops, instead of DO-WHILE loops except in rare cases.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772400" cy="1143000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Examples</a:t>
            </a:r>
          </a:p>
        </p:txBody>
      </p:sp>
      <p:sp>
        <p:nvSpPr>
          <p:cNvPr id="293892" name="AutoShape 4"/>
          <p:cNvSpPr>
            <a:spLocks noChangeArrowheads="1"/>
          </p:cNvSpPr>
          <p:nvPr/>
        </p:nvSpPr>
        <p:spPr bwMode="auto">
          <a:xfrm>
            <a:off x="1368425" y="1052513"/>
            <a:ext cx="6477000" cy="5600700"/>
          </a:xfrm>
          <a:prstGeom prst="foldedCorner">
            <a:avLst>
              <a:gd name="adj" fmla="val 12963"/>
            </a:avLst>
          </a:prstGeom>
          <a:solidFill>
            <a:srgbClr val="DDDDDD">
              <a:alpha val="50000"/>
            </a:srgbClr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ts val="22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0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Visual Basic Coding Standards                     by Phil Fresle</a:t>
            </a:r>
          </a:p>
          <a:p>
            <a:pPr eaLnBrk="1" hangingPunct="1">
              <a:lnSpc>
                <a:spcPts val="22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400" i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Copyright 2000 Frez Systems Limited</a:t>
            </a:r>
            <a:endParaRPr lang="en-US" altLang="zh-CN" sz="140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400" i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Last updated 17-Apr-2000 </a:t>
            </a:r>
            <a:endParaRPr lang="en-US" altLang="zh-CN" sz="140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Introduction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Naming Conventions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b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Use of Variables, Procedures and Constants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Commenting Code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Formatting Code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b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Other Coding Rules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Sample Boilerplates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Sample Code Containing Error Handling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Further Reading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endParaRPr lang="en-US" altLang="zh-CN" sz="140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Introduction</a:t>
            </a:r>
          </a:p>
          <a:p>
            <a:pPr eaLnBrk="1" hangingPunct="1">
              <a:lnSpc>
                <a:spcPts val="22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These are the Visual Basic coding standards used by Frez Systems Limited. </a:t>
            </a:r>
            <a:endParaRPr lang="zh-CN" altLang="en-US" sz="140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6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132584"/>
                </a:solidFill>
                <a:latin typeface="Cambria" panose="02040503050406030204" pitchFamily="18" charset="0"/>
              </a:rPr>
              <a:t>Another Example</a:t>
            </a: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609600" y="1606998"/>
            <a:ext cx="7924800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457200" indent="-457200"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1.</a:t>
            </a:r>
            <a:r>
              <a:rPr lang="en-US" altLang="zh-CN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	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Foreword</a:t>
            </a:r>
            <a:endParaRPr lang="en-US" altLang="zh-CN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2.</a:t>
            </a:r>
            <a:r>
              <a:rPr lang="en-US" altLang="zh-CN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	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Release Note</a:t>
            </a:r>
            <a:endParaRPr lang="en-US" altLang="zh-CN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3.</a:t>
            </a:r>
            <a:r>
              <a:rPr lang="en-US" altLang="zh-CN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	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Commentary in file</a:t>
            </a:r>
            <a:endParaRPr lang="en-US" altLang="zh-CN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4.</a:t>
            </a:r>
            <a:r>
              <a:rPr lang="en-US" altLang="zh-CN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	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Constant</a:t>
            </a:r>
            <a:endParaRPr lang="en-US" altLang="zh-CN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5.</a:t>
            </a:r>
            <a:r>
              <a:rPr lang="en-US" altLang="zh-CN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	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Variable</a:t>
            </a:r>
            <a:endParaRPr lang="en-US" altLang="zh-CN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6.</a:t>
            </a:r>
            <a:r>
              <a:rPr lang="en-US" altLang="zh-CN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	</a:t>
            </a:r>
            <a:r>
              <a:rPr lang="en-US" altLang="zh-CN" b="1" u="sng" dirty="0" err="1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Struct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/</a:t>
            </a:r>
            <a:r>
              <a:rPr lang="en-US" altLang="zh-CN" b="1" u="sng" dirty="0" err="1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Enum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 definition</a:t>
            </a:r>
            <a:endParaRPr lang="en-US" altLang="zh-CN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7.</a:t>
            </a:r>
            <a:r>
              <a:rPr lang="en-US" altLang="zh-CN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	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Expression and code blocks</a:t>
            </a:r>
            <a:endParaRPr lang="en-US" altLang="zh-CN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</a:pPr>
            <a:r>
              <a:rPr lang="en-US" altLang="zh-CN" b="1" u="sng" dirty="0" smtClean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8. Some 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good habit</a:t>
            </a:r>
            <a:endParaRPr lang="en-US" altLang="zh-CN" b="1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9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3" y="1091485"/>
            <a:ext cx="8940800" cy="5029200"/>
          </a:xfrm>
          <a:prstGeom prst="rect">
            <a:avLst/>
          </a:prstGeom>
        </p:spPr>
      </p:pic>
      <p:sp>
        <p:nvSpPr>
          <p:cNvPr id="717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Rules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pic>
        <p:nvPicPr>
          <p:cNvPr id="7171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87998"/>
            <a:ext cx="1698402" cy="169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676400"/>
            <a:ext cx="1628775" cy="1628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787998"/>
            <a:ext cx="1828800" cy="182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34867"/>
            <a:ext cx="1809750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9550"/>
            <a:ext cx="8091487" cy="533400"/>
          </a:xfrm>
        </p:spPr>
        <p:txBody>
          <a:bodyPr/>
          <a:lstStyle/>
          <a:p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Why Use Standards or Guidelines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533400" y="1447800"/>
            <a:ext cx="8305800" cy="353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Studies show they increase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Reliability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Readability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and, hence, maintainability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Portability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Some contractors require that certain standards be used when developing software for them.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Good example- the government</a:t>
            </a:r>
          </a:p>
        </p:txBody>
      </p:sp>
    </p:spTree>
    <p:extLst>
      <p:ext uri="{BB962C8B-B14F-4D97-AF65-F5344CB8AC3E}">
        <p14:creationId xmlns:p14="http://schemas.microsoft.com/office/powerpoint/2010/main" val="35270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76200"/>
            <a:ext cx="6705600" cy="762000"/>
          </a:xfrm>
        </p:spPr>
        <p:txBody>
          <a:bodyPr/>
          <a:lstStyle/>
          <a:p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Organizations Producing Various Standards and Guidelines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457200" y="1450062"/>
            <a:ext cx="838200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ANSI –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American National Standards Institute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IEC –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International Engineering Consortium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ISO –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International Organization for Standardization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NCITS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– National Committee for Information Technology Standards</a:t>
            </a:r>
          </a:p>
          <a:p>
            <a:pPr>
              <a:lnSpc>
                <a:spcPct val="130000"/>
              </a:lnSpc>
            </a:pPr>
            <a:endParaRPr lang="en-US" altLang="zh-CN" sz="2000" b="1" dirty="0" smtClean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Plus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various professional organizations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ACM –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Association for Computing Machinery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IEEE –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Institute of Electrical and Electronic Engineering</a:t>
            </a:r>
          </a:p>
          <a:p>
            <a:pPr>
              <a:lnSpc>
                <a:spcPct val="130000"/>
              </a:lnSpc>
            </a:pPr>
            <a:endParaRPr lang="en-US" altLang="zh-CN" sz="2000" b="1" dirty="0" smtClean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Plus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some of the testing organizations which we will consider later produce some standards for testing processes.</a:t>
            </a:r>
          </a:p>
        </p:txBody>
      </p:sp>
    </p:spTree>
    <p:extLst>
      <p:ext uri="{BB962C8B-B14F-4D97-AF65-F5344CB8AC3E}">
        <p14:creationId xmlns:p14="http://schemas.microsoft.com/office/powerpoint/2010/main" val="61016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3484"/>
            <a:ext cx="6667500" cy="762000"/>
          </a:xfrm>
        </p:spPr>
        <p:txBody>
          <a:bodyPr/>
          <a:lstStyle/>
          <a:p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One list to check while doing formal reviews (from the text) :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457200" y="1371600"/>
            <a:ext cx="7239000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Data reference errors.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Data declaration errors.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Computation errors.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Comparison errors.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Control flow errors.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Subroutine (or function) parameter errors.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I/O errors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Miscellaneous</a:t>
            </a:r>
          </a:p>
        </p:txBody>
      </p:sp>
    </p:spTree>
    <p:extLst>
      <p:ext uri="{BB962C8B-B14F-4D97-AF65-F5344CB8AC3E}">
        <p14:creationId xmlns:p14="http://schemas.microsoft.com/office/powerpoint/2010/main" val="796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2133600" y="2590800"/>
            <a:ext cx="5127749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TESTING </a:t>
            </a:r>
            <a:r>
              <a:rPr lang="en-US" altLang="zh-CN" sz="2400" dirty="0" smtClean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FUNDAMENTALS</a:t>
            </a:r>
            <a:endParaRPr lang="en-US" altLang="zh-CN" sz="3600" b="1" dirty="0">
              <a:solidFill>
                <a:srgbClr val="000099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TESTING THE SOFTWARE </a:t>
            </a:r>
          </a:p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WITH X-RAY GLASSES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0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10331"/>
            <a:ext cx="4314825" cy="661988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</a:rPr>
              <a:t>Test thoroughness</a:t>
            </a: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381000" y="1295400"/>
            <a:ext cx="838200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code thoroughly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one of several approaches based on data manipulated by the code: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 smtClean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Statement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testing: every statement is executed at least once in some test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Branch testing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Path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testing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Definition-use path testing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All uses testing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400" i="1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Statement</a:t>
            </a:r>
            <a:r>
              <a:rPr lang="en-US" altLang="zh-CN" sz="2400" i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Path, Use</a:t>
            </a:r>
            <a:r>
              <a:rPr lang="en-US" altLang="zh-CN" sz="2000" i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</a:t>
            </a:r>
            <a:endParaRPr lang="zh-CN" altLang="en-US" sz="2000" i="1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3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Examples</a:t>
            </a:r>
          </a:p>
        </p:txBody>
      </p:sp>
      <p:grpSp>
        <p:nvGrpSpPr>
          <p:cNvPr id="277534" name="Group 30"/>
          <p:cNvGrpSpPr>
            <a:grpSpLocks/>
          </p:cNvGrpSpPr>
          <p:nvPr/>
        </p:nvGrpSpPr>
        <p:grpSpPr bwMode="auto">
          <a:xfrm>
            <a:off x="3311525" y="1357445"/>
            <a:ext cx="4748213" cy="4766157"/>
            <a:chOff x="2358" y="819"/>
            <a:chExt cx="2991" cy="3165"/>
          </a:xfrm>
        </p:grpSpPr>
        <p:sp>
          <p:nvSpPr>
            <p:cNvPr id="277507" name="AutoShape 3"/>
            <p:cNvSpPr>
              <a:spLocks noChangeArrowheads="1"/>
            </p:cNvSpPr>
            <p:nvPr/>
          </p:nvSpPr>
          <p:spPr bwMode="auto">
            <a:xfrm>
              <a:off x="2577" y="869"/>
              <a:ext cx="886" cy="21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Pointer=False</a:t>
              </a:r>
            </a:p>
          </p:txBody>
        </p:sp>
        <p:sp>
          <p:nvSpPr>
            <p:cNvPr id="277508" name="AutoShape 4"/>
            <p:cNvSpPr>
              <a:spLocks noChangeArrowheads="1"/>
            </p:cNvSpPr>
            <p:nvPr/>
          </p:nvSpPr>
          <p:spPr bwMode="auto">
            <a:xfrm>
              <a:off x="2630" y="2105"/>
              <a:ext cx="771" cy="21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X=X+1</a:t>
              </a:r>
            </a:p>
          </p:txBody>
        </p:sp>
        <p:sp>
          <p:nvSpPr>
            <p:cNvPr id="277509" name="AutoShape 5"/>
            <p:cNvSpPr>
              <a:spLocks noChangeArrowheads="1"/>
            </p:cNvSpPr>
            <p:nvPr/>
          </p:nvSpPr>
          <p:spPr bwMode="auto">
            <a:xfrm>
              <a:off x="2449" y="2632"/>
              <a:ext cx="1133" cy="368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Call Sub (x, pointer, result)</a:t>
              </a:r>
            </a:p>
          </p:txBody>
        </p:sp>
        <p:sp>
          <p:nvSpPr>
            <p:cNvPr id="277510" name="AutoShape 6"/>
            <p:cNvSpPr>
              <a:spLocks noChangeArrowheads="1"/>
            </p:cNvSpPr>
            <p:nvPr/>
          </p:nvSpPr>
          <p:spPr bwMode="auto">
            <a:xfrm>
              <a:off x="4085" y="3455"/>
              <a:ext cx="757" cy="21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Print result</a:t>
              </a:r>
            </a:p>
          </p:txBody>
        </p:sp>
        <p:sp>
          <p:nvSpPr>
            <p:cNvPr id="277511" name="AutoShape 7"/>
            <p:cNvSpPr>
              <a:spLocks noChangeArrowheads="1"/>
            </p:cNvSpPr>
            <p:nvPr/>
          </p:nvSpPr>
          <p:spPr bwMode="auto">
            <a:xfrm>
              <a:off x="4081" y="1449"/>
              <a:ext cx="921" cy="21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Pointer = True</a:t>
              </a:r>
            </a:p>
          </p:txBody>
        </p:sp>
        <p:sp>
          <p:nvSpPr>
            <p:cNvPr id="277512" name="AutoShape 8"/>
            <p:cNvSpPr>
              <a:spLocks noChangeArrowheads="1"/>
            </p:cNvSpPr>
            <p:nvPr/>
          </p:nvSpPr>
          <p:spPr bwMode="auto">
            <a:xfrm>
              <a:off x="2358" y="3354"/>
              <a:ext cx="1270" cy="426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Result&gt;0?</a:t>
              </a:r>
            </a:p>
          </p:txBody>
        </p:sp>
        <p:sp>
          <p:nvSpPr>
            <p:cNvPr id="277513" name="Line 9"/>
            <p:cNvSpPr>
              <a:spLocks noChangeShapeType="1"/>
            </p:cNvSpPr>
            <p:nvPr/>
          </p:nvSpPr>
          <p:spPr bwMode="auto">
            <a:xfrm>
              <a:off x="3016" y="1071"/>
              <a:ext cx="0" cy="31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500">
                <a:latin typeface="Cambria" panose="02040503050406030204" pitchFamily="18" charset="0"/>
              </a:endParaRPr>
            </a:p>
          </p:txBody>
        </p:sp>
        <p:cxnSp>
          <p:nvCxnSpPr>
            <p:cNvPr id="277514" name="AutoShape 10"/>
            <p:cNvCxnSpPr>
              <a:cxnSpLocks noChangeShapeType="1"/>
              <a:stCxn id="277512" idx="2"/>
              <a:endCxn id="277507" idx="1"/>
            </p:cNvCxnSpPr>
            <p:nvPr/>
          </p:nvCxnSpPr>
          <p:spPr bwMode="auto">
            <a:xfrm rot="16200000" flipV="1">
              <a:off x="1367" y="2147"/>
              <a:ext cx="2797" cy="454"/>
            </a:xfrm>
            <a:prstGeom prst="bentConnector4">
              <a:avLst>
                <a:gd name="adj1" fmla="val -5148"/>
                <a:gd name="adj2" fmla="val 171588"/>
              </a:avLst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cxnSp>
          <p:nvCxnSpPr>
            <p:cNvPr id="277515" name="AutoShape 11"/>
            <p:cNvCxnSpPr>
              <a:cxnSpLocks noChangeShapeType="1"/>
              <a:stCxn id="277511" idx="2"/>
            </p:cNvCxnSpPr>
            <p:nvPr/>
          </p:nvCxnSpPr>
          <p:spPr bwMode="auto">
            <a:xfrm rot="5400000">
              <a:off x="3652" y="1018"/>
              <a:ext cx="253" cy="1526"/>
            </a:xfrm>
            <a:prstGeom prst="bentConnector2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sp>
          <p:nvSpPr>
            <p:cNvPr id="277516" name="Text Box 12"/>
            <p:cNvSpPr txBox="1">
              <a:spLocks noChangeArrowheads="1"/>
            </p:cNvSpPr>
            <p:nvPr/>
          </p:nvSpPr>
          <p:spPr bwMode="auto">
            <a:xfrm>
              <a:off x="2698" y="1728"/>
              <a:ext cx="38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277517" name="Text Box 13"/>
            <p:cNvSpPr txBox="1">
              <a:spLocks noChangeArrowheads="1"/>
            </p:cNvSpPr>
            <p:nvPr/>
          </p:nvSpPr>
          <p:spPr bwMode="auto">
            <a:xfrm>
              <a:off x="2925" y="3769"/>
              <a:ext cx="38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277518" name="Text Box 14"/>
            <p:cNvSpPr txBox="1">
              <a:spLocks noChangeArrowheads="1"/>
            </p:cNvSpPr>
            <p:nvPr/>
          </p:nvSpPr>
          <p:spPr bwMode="auto">
            <a:xfrm>
              <a:off x="3560" y="1252"/>
              <a:ext cx="38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277519" name="Text Box 15"/>
            <p:cNvSpPr txBox="1">
              <a:spLocks noChangeArrowheads="1"/>
            </p:cNvSpPr>
            <p:nvPr/>
          </p:nvSpPr>
          <p:spPr bwMode="auto">
            <a:xfrm>
              <a:off x="3583" y="3339"/>
              <a:ext cx="38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277520" name="Line 16"/>
            <p:cNvSpPr>
              <a:spLocks noChangeShapeType="1"/>
            </p:cNvSpPr>
            <p:nvPr/>
          </p:nvSpPr>
          <p:spPr bwMode="auto">
            <a:xfrm>
              <a:off x="3628" y="1547"/>
              <a:ext cx="47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500">
                <a:latin typeface="Cambria" panose="02040503050406030204" pitchFamily="18" charset="0"/>
              </a:endParaRPr>
            </a:p>
          </p:txBody>
        </p:sp>
        <p:sp>
          <p:nvSpPr>
            <p:cNvPr id="277521" name="AutoShape 17"/>
            <p:cNvSpPr>
              <a:spLocks noChangeArrowheads="1"/>
            </p:cNvSpPr>
            <p:nvPr/>
          </p:nvSpPr>
          <p:spPr bwMode="auto">
            <a:xfrm>
              <a:off x="2426" y="1341"/>
              <a:ext cx="1202" cy="426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X&gt;K?</a:t>
              </a:r>
            </a:p>
          </p:txBody>
        </p:sp>
        <p:sp>
          <p:nvSpPr>
            <p:cNvPr id="277522" name="Line 18"/>
            <p:cNvSpPr>
              <a:spLocks noChangeShapeType="1"/>
            </p:cNvSpPr>
            <p:nvPr/>
          </p:nvSpPr>
          <p:spPr bwMode="auto">
            <a:xfrm>
              <a:off x="3016" y="1757"/>
              <a:ext cx="0" cy="36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500">
                <a:latin typeface="Cambria" panose="02040503050406030204" pitchFamily="18" charset="0"/>
              </a:endParaRPr>
            </a:p>
          </p:txBody>
        </p:sp>
        <p:sp>
          <p:nvSpPr>
            <p:cNvPr id="277523" name="Line 19"/>
            <p:cNvSpPr>
              <a:spLocks noChangeShapeType="1"/>
            </p:cNvSpPr>
            <p:nvPr/>
          </p:nvSpPr>
          <p:spPr bwMode="auto">
            <a:xfrm>
              <a:off x="3016" y="2318"/>
              <a:ext cx="0" cy="29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500">
                <a:latin typeface="Cambria" panose="02040503050406030204" pitchFamily="18" charset="0"/>
              </a:endParaRPr>
            </a:p>
          </p:txBody>
        </p:sp>
        <p:sp>
          <p:nvSpPr>
            <p:cNvPr id="277524" name="Line 20"/>
            <p:cNvSpPr>
              <a:spLocks noChangeShapeType="1"/>
            </p:cNvSpPr>
            <p:nvPr/>
          </p:nvSpPr>
          <p:spPr bwMode="auto">
            <a:xfrm>
              <a:off x="2993" y="3044"/>
              <a:ext cx="0" cy="29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500">
                <a:latin typeface="Cambria" panose="02040503050406030204" pitchFamily="18" charset="0"/>
              </a:endParaRPr>
            </a:p>
          </p:txBody>
        </p:sp>
        <p:sp>
          <p:nvSpPr>
            <p:cNvPr id="277525" name="Line 21"/>
            <p:cNvSpPr>
              <a:spLocks noChangeShapeType="1"/>
            </p:cNvSpPr>
            <p:nvPr/>
          </p:nvSpPr>
          <p:spPr bwMode="auto">
            <a:xfrm>
              <a:off x="3651" y="3565"/>
              <a:ext cx="47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500">
                <a:latin typeface="Cambria" panose="02040503050406030204" pitchFamily="18" charset="0"/>
              </a:endParaRPr>
            </a:p>
          </p:txBody>
        </p:sp>
        <p:sp>
          <p:nvSpPr>
            <p:cNvPr id="277526" name="Oval 22"/>
            <p:cNvSpPr>
              <a:spLocks noChangeArrowheads="1"/>
            </p:cNvSpPr>
            <p:nvPr/>
          </p:nvSpPr>
          <p:spPr bwMode="auto">
            <a:xfrm>
              <a:off x="3529" y="819"/>
              <a:ext cx="315" cy="302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77527" name="Oval 23"/>
            <p:cNvSpPr>
              <a:spLocks noChangeArrowheads="1"/>
            </p:cNvSpPr>
            <p:nvPr/>
          </p:nvSpPr>
          <p:spPr bwMode="auto">
            <a:xfrm>
              <a:off x="3084" y="1108"/>
              <a:ext cx="315" cy="302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77528" name="Oval 24"/>
            <p:cNvSpPr>
              <a:spLocks noChangeArrowheads="1"/>
            </p:cNvSpPr>
            <p:nvPr/>
          </p:nvSpPr>
          <p:spPr bwMode="auto">
            <a:xfrm>
              <a:off x="5034" y="1403"/>
              <a:ext cx="315" cy="302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77529" name="Oval 25"/>
            <p:cNvSpPr>
              <a:spLocks noChangeArrowheads="1"/>
            </p:cNvSpPr>
            <p:nvPr/>
          </p:nvSpPr>
          <p:spPr bwMode="auto">
            <a:xfrm>
              <a:off x="3469" y="2060"/>
              <a:ext cx="315" cy="302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77530" name="Oval 26"/>
            <p:cNvSpPr>
              <a:spLocks noChangeArrowheads="1"/>
            </p:cNvSpPr>
            <p:nvPr/>
          </p:nvSpPr>
          <p:spPr bwMode="auto">
            <a:xfrm>
              <a:off x="3628" y="2673"/>
              <a:ext cx="315" cy="302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77531" name="Oval 27"/>
            <p:cNvSpPr>
              <a:spLocks noChangeArrowheads="1"/>
            </p:cNvSpPr>
            <p:nvPr/>
          </p:nvSpPr>
          <p:spPr bwMode="auto">
            <a:xfrm>
              <a:off x="3129" y="3058"/>
              <a:ext cx="315" cy="302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77532" name="Oval 28"/>
            <p:cNvSpPr>
              <a:spLocks noChangeArrowheads="1"/>
            </p:cNvSpPr>
            <p:nvPr/>
          </p:nvSpPr>
          <p:spPr bwMode="auto">
            <a:xfrm>
              <a:off x="4921" y="3444"/>
              <a:ext cx="315" cy="302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sp>
        <p:nvSpPr>
          <p:cNvPr id="277533" name="Text Box 29"/>
          <p:cNvSpPr txBox="1">
            <a:spLocks noChangeArrowheads="1"/>
          </p:cNvSpPr>
          <p:nvPr/>
        </p:nvSpPr>
        <p:spPr bwMode="auto">
          <a:xfrm>
            <a:off x="342503" y="1517996"/>
            <a:ext cx="205105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1-2-3-4-5-6-7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1-2-3-4-5-6-1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1-2-4-5-6-7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1-2-4-5-6-1</a:t>
            </a: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23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63949"/>
            <a:ext cx="7772400" cy="1143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Dynamic, White Box Testing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422275" y="1129980"/>
            <a:ext cx="8340725" cy="1172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What many people think of when you mention </a:t>
            </a:r>
            <a:r>
              <a:rPr lang="en-US" altLang="zh-CN" sz="18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testing.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But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note all the other possibilities we have already </a:t>
            </a:r>
            <a:r>
              <a:rPr lang="en-US" altLang="zh-CN" sz="18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examined.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Control Flow Testing </a:t>
            </a:r>
            <a:r>
              <a:rPr lang="en-US" altLang="zh-CN" sz="18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also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called 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structural testing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147462" name="Group 6"/>
          <p:cNvGrpSpPr>
            <a:grpSpLocks/>
          </p:cNvGrpSpPr>
          <p:nvPr/>
        </p:nvGrpSpPr>
        <p:grpSpPr bwMode="auto">
          <a:xfrm>
            <a:off x="5545137" y="2380334"/>
            <a:ext cx="3217863" cy="3205163"/>
            <a:chOff x="3216" y="2109"/>
            <a:chExt cx="2027" cy="2019"/>
          </a:xfrm>
        </p:grpSpPr>
        <p:grpSp>
          <p:nvGrpSpPr>
            <p:cNvPr id="147463" name="Group 7"/>
            <p:cNvGrpSpPr>
              <a:grpSpLocks/>
            </p:cNvGrpSpPr>
            <p:nvPr/>
          </p:nvGrpSpPr>
          <p:grpSpPr bwMode="auto">
            <a:xfrm>
              <a:off x="4218" y="2445"/>
              <a:ext cx="1025" cy="1683"/>
              <a:chOff x="4218" y="2445"/>
              <a:chExt cx="1025" cy="1683"/>
            </a:xfrm>
          </p:grpSpPr>
          <p:sp>
            <p:nvSpPr>
              <p:cNvPr id="147464" name="Oval 8"/>
              <p:cNvSpPr>
                <a:spLocks noChangeArrowheads="1"/>
              </p:cNvSpPr>
              <p:nvPr/>
            </p:nvSpPr>
            <p:spPr bwMode="auto">
              <a:xfrm>
                <a:off x="4666" y="2454"/>
                <a:ext cx="40" cy="72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65" name="Oval 9"/>
              <p:cNvSpPr>
                <a:spLocks noChangeArrowheads="1"/>
              </p:cNvSpPr>
              <p:nvPr/>
            </p:nvSpPr>
            <p:spPr bwMode="auto">
              <a:xfrm>
                <a:off x="4658" y="2445"/>
                <a:ext cx="56" cy="9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66" name="Line 10"/>
              <p:cNvSpPr>
                <a:spLocks noChangeShapeType="1"/>
              </p:cNvSpPr>
              <p:nvPr/>
            </p:nvSpPr>
            <p:spPr bwMode="auto">
              <a:xfrm>
                <a:off x="4690" y="2544"/>
                <a:ext cx="1" cy="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67" name="Rectangle 11"/>
              <p:cNvSpPr>
                <a:spLocks noChangeArrowheads="1"/>
              </p:cNvSpPr>
              <p:nvPr/>
            </p:nvSpPr>
            <p:spPr bwMode="auto">
              <a:xfrm>
                <a:off x="4578" y="2634"/>
                <a:ext cx="224" cy="126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68" name="Rectangle 12"/>
              <p:cNvSpPr>
                <a:spLocks noChangeArrowheads="1"/>
              </p:cNvSpPr>
              <p:nvPr/>
            </p:nvSpPr>
            <p:spPr bwMode="auto">
              <a:xfrm>
                <a:off x="4570" y="2625"/>
                <a:ext cx="240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69" name="Line 13"/>
              <p:cNvSpPr>
                <a:spLocks noChangeShapeType="1"/>
              </p:cNvSpPr>
              <p:nvPr/>
            </p:nvSpPr>
            <p:spPr bwMode="auto">
              <a:xfrm>
                <a:off x="4690" y="2778"/>
                <a:ext cx="1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0" name="Line 14"/>
              <p:cNvSpPr>
                <a:spLocks noChangeShapeType="1"/>
              </p:cNvSpPr>
              <p:nvPr/>
            </p:nvSpPr>
            <p:spPr bwMode="auto">
              <a:xfrm flipH="1">
                <a:off x="4330" y="2895"/>
                <a:ext cx="224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1" name="Rectangle 15"/>
              <p:cNvSpPr>
                <a:spLocks noChangeArrowheads="1"/>
              </p:cNvSpPr>
              <p:nvPr/>
            </p:nvSpPr>
            <p:spPr bwMode="auto">
              <a:xfrm>
                <a:off x="4226" y="3021"/>
                <a:ext cx="224" cy="12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2" name="Rectangle 16"/>
              <p:cNvSpPr>
                <a:spLocks noChangeArrowheads="1"/>
              </p:cNvSpPr>
              <p:nvPr/>
            </p:nvSpPr>
            <p:spPr bwMode="auto">
              <a:xfrm>
                <a:off x="4218" y="3012"/>
                <a:ext cx="240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3" name="Rectangle 17"/>
              <p:cNvSpPr>
                <a:spLocks noChangeArrowheads="1"/>
              </p:cNvSpPr>
              <p:nvPr/>
            </p:nvSpPr>
            <p:spPr bwMode="auto">
              <a:xfrm>
                <a:off x="4930" y="3039"/>
                <a:ext cx="224" cy="12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4" name="Rectangle 18"/>
              <p:cNvSpPr>
                <a:spLocks noChangeArrowheads="1"/>
              </p:cNvSpPr>
              <p:nvPr/>
            </p:nvSpPr>
            <p:spPr bwMode="auto">
              <a:xfrm>
                <a:off x="4922" y="3030"/>
                <a:ext cx="240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5" name="Line 19"/>
              <p:cNvSpPr>
                <a:spLocks noChangeShapeType="1"/>
              </p:cNvSpPr>
              <p:nvPr/>
            </p:nvSpPr>
            <p:spPr bwMode="auto">
              <a:xfrm>
                <a:off x="4338" y="2895"/>
                <a:ext cx="1" cy="1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6" name="Line 20"/>
              <p:cNvSpPr>
                <a:spLocks noChangeShapeType="1"/>
              </p:cNvSpPr>
              <p:nvPr/>
            </p:nvSpPr>
            <p:spPr bwMode="auto">
              <a:xfrm flipH="1">
                <a:off x="4818" y="2895"/>
                <a:ext cx="224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7" name="Line 21"/>
              <p:cNvSpPr>
                <a:spLocks noChangeShapeType="1"/>
              </p:cNvSpPr>
              <p:nvPr/>
            </p:nvSpPr>
            <p:spPr bwMode="auto">
              <a:xfrm>
                <a:off x="5042" y="2895"/>
                <a:ext cx="1" cy="1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8" name="Line 22"/>
              <p:cNvSpPr>
                <a:spLocks noChangeShapeType="1"/>
              </p:cNvSpPr>
              <p:nvPr/>
            </p:nvSpPr>
            <p:spPr bwMode="auto">
              <a:xfrm>
                <a:off x="4338" y="3165"/>
                <a:ext cx="1" cy="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9" name="Line 23"/>
              <p:cNvSpPr>
                <a:spLocks noChangeShapeType="1"/>
              </p:cNvSpPr>
              <p:nvPr/>
            </p:nvSpPr>
            <p:spPr bwMode="auto">
              <a:xfrm>
                <a:off x="5042" y="3183"/>
                <a:ext cx="1" cy="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0" name="Line 24"/>
              <p:cNvSpPr>
                <a:spLocks noChangeShapeType="1"/>
              </p:cNvSpPr>
              <p:nvPr/>
            </p:nvSpPr>
            <p:spPr bwMode="auto">
              <a:xfrm>
                <a:off x="4338" y="3264"/>
                <a:ext cx="696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1" name="Line 25"/>
              <p:cNvSpPr>
                <a:spLocks noChangeShapeType="1"/>
              </p:cNvSpPr>
              <p:nvPr/>
            </p:nvSpPr>
            <p:spPr bwMode="auto">
              <a:xfrm>
                <a:off x="4690" y="3264"/>
                <a:ext cx="1" cy="1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2" name="Rectangle 26"/>
              <p:cNvSpPr>
                <a:spLocks noChangeArrowheads="1"/>
              </p:cNvSpPr>
              <p:nvPr/>
            </p:nvSpPr>
            <p:spPr bwMode="auto">
              <a:xfrm>
                <a:off x="4578" y="3408"/>
                <a:ext cx="224" cy="12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3" name="Rectangle 27"/>
              <p:cNvSpPr>
                <a:spLocks noChangeArrowheads="1"/>
              </p:cNvSpPr>
              <p:nvPr/>
            </p:nvSpPr>
            <p:spPr bwMode="auto">
              <a:xfrm>
                <a:off x="4570" y="3399"/>
                <a:ext cx="240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4" name="Line 28"/>
              <p:cNvSpPr>
                <a:spLocks noChangeShapeType="1"/>
              </p:cNvSpPr>
              <p:nvPr/>
            </p:nvSpPr>
            <p:spPr bwMode="auto">
              <a:xfrm>
                <a:off x="4690" y="3552"/>
                <a:ext cx="1" cy="13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5" name="Line 29"/>
              <p:cNvSpPr>
                <a:spLocks noChangeShapeType="1"/>
              </p:cNvSpPr>
              <p:nvPr/>
            </p:nvSpPr>
            <p:spPr bwMode="auto">
              <a:xfrm>
                <a:off x="4690" y="3768"/>
                <a:ext cx="1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6" name="Line 30"/>
              <p:cNvSpPr>
                <a:spLocks noChangeShapeType="1"/>
              </p:cNvSpPr>
              <p:nvPr/>
            </p:nvSpPr>
            <p:spPr bwMode="auto">
              <a:xfrm>
                <a:off x="4690" y="2580"/>
                <a:ext cx="544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7" name="Line 31"/>
              <p:cNvSpPr>
                <a:spLocks noChangeShapeType="1"/>
              </p:cNvSpPr>
              <p:nvPr/>
            </p:nvSpPr>
            <p:spPr bwMode="auto">
              <a:xfrm>
                <a:off x="4690" y="3804"/>
                <a:ext cx="544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8" name="Line 32"/>
              <p:cNvSpPr>
                <a:spLocks noChangeShapeType="1"/>
              </p:cNvSpPr>
              <p:nvPr/>
            </p:nvSpPr>
            <p:spPr bwMode="auto">
              <a:xfrm>
                <a:off x="5242" y="2580"/>
                <a:ext cx="1" cy="12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9" name="AutoShape 33"/>
              <p:cNvSpPr>
                <a:spLocks noChangeArrowheads="1"/>
              </p:cNvSpPr>
              <p:nvPr/>
            </p:nvSpPr>
            <p:spPr bwMode="auto">
              <a:xfrm>
                <a:off x="4546" y="2814"/>
                <a:ext cx="280" cy="171"/>
              </a:xfrm>
              <a:prstGeom prst="diamond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90" name="AutoShape 34"/>
              <p:cNvSpPr>
                <a:spLocks noChangeArrowheads="1"/>
              </p:cNvSpPr>
              <p:nvPr/>
            </p:nvSpPr>
            <p:spPr bwMode="auto">
              <a:xfrm>
                <a:off x="4546" y="3705"/>
                <a:ext cx="280" cy="171"/>
              </a:xfrm>
              <a:prstGeom prst="diamond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91" name="Line 35"/>
              <p:cNvSpPr>
                <a:spLocks noChangeShapeType="1"/>
              </p:cNvSpPr>
              <p:nvPr/>
            </p:nvSpPr>
            <p:spPr bwMode="auto">
              <a:xfrm>
                <a:off x="4690" y="3903"/>
                <a:ext cx="1" cy="2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</p:grpSp>
        <p:pic>
          <p:nvPicPr>
            <p:cNvPr id="147492" name="Picture 3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109"/>
              <a:ext cx="1226" cy="1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7493" name="Rectangle 37"/>
          <p:cNvSpPr>
            <a:spLocks noChangeArrowheads="1"/>
          </p:cNvSpPr>
          <p:nvPr/>
        </p:nvSpPr>
        <p:spPr bwMode="auto">
          <a:xfrm>
            <a:off x="426229" y="5397180"/>
            <a:ext cx="7041371" cy="77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Techniques here are not limited to just examining the code, but involve directly controlling the software.</a:t>
            </a:r>
            <a:endParaRPr lang="zh-CN" altLang="en-US" sz="18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6155" y="2435625"/>
            <a:ext cx="4813069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Control-flow testing techniques are based on judiciously selecting a set of test paths through the program</a:t>
            </a:r>
            <a:r>
              <a:rPr lang="en-US" altLang="zh-CN" sz="1800" dirty="0" smtClean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  <a:endParaRPr lang="en-US" altLang="zh-CN" sz="1600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The set of paths chosen is used to achieve a certain measure of testing thoroughness.</a:t>
            </a:r>
          </a:p>
          <a:p>
            <a:pPr lvl="1">
              <a:lnSpc>
                <a:spcPct val="150000"/>
              </a:lnSpc>
            </a:pPr>
            <a:r>
              <a:rPr lang="en-US" altLang="zh-CN" sz="1400" i="1" dirty="0">
                <a:latin typeface="Cambria" panose="02040503050406030204" pitchFamily="18" charset="0"/>
              </a:rPr>
              <a:t>E.g.,</a:t>
            </a:r>
            <a:r>
              <a:rPr lang="en-US" altLang="zh-CN" sz="1400" dirty="0">
                <a:latin typeface="Cambria" panose="02040503050406030204" pitchFamily="18" charset="0"/>
              </a:rPr>
              <a:t> pick enough paths to assure that every source statement is executed </a:t>
            </a:r>
            <a:r>
              <a:rPr lang="en-US" altLang="zh-CN" sz="1400" dirty="0">
                <a:solidFill>
                  <a:srgbClr val="FF0000"/>
                </a:solidFill>
                <a:latin typeface="Cambria" panose="02040503050406030204" pitchFamily="18" charset="0"/>
              </a:rPr>
              <a:t>as least once</a:t>
            </a:r>
            <a:r>
              <a:rPr lang="en-US" altLang="zh-CN" sz="1400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36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0004"/>
            <a:ext cx="6516687" cy="719138"/>
          </a:xfrm>
        </p:spPr>
        <p:txBody>
          <a:bodyPr/>
          <a:lstStyle/>
          <a:p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Overview of the Areas of Dynamic, White Box Testing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381000" y="1371600"/>
            <a:ext cx="8305800" cy="4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Directly test the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pieces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--- the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low-level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functions, procedures, subroutines or libraries.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Do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top level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testing of the completed program, but choose test cases by knowledge of the code.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Directly access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variables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and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 information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and force the software to do things.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Measure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how much of the code has been tested and be able to adjust your tests to remove redundant test cases and add missing ones.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CAUTION: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Be careful to not confuse testing with debugging!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When you try to correct bugs, you are debugging. Normally, programmers debug.</a:t>
            </a:r>
          </a:p>
        </p:txBody>
      </p:sp>
    </p:spTree>
    <p:extLst>
      <p:ext uri="{BB962C8B-B14F-4D97-AF65-F5344CB8AC3E}">
        <p14:creationId xmlns:p14="http://schemas.microsoft.com/office/powerpoint/2010/main" val="8974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5791" y="152400"/>
            <a:ext cx="6640512" cy="8001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Debugging plays a role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81000" y="1138687"/>
            <a:ext cx="83058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We see this even with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compiler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errors.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Consequently, testing requires that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debugging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be done quickly after some bugs are found.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Remember, the earlier a bug is found, the cheaper it is to fix. Bugs often mask other bugs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Always remember that creating black-box test cases based on specs is important as these expose misinterpreted ideas, which can’t be found by white-box testing.</a:t>
            </a:r>
          </a:p>
        </p:txBody>
      </p:sp>
      <p:grpSp>
        <p:nvGrpSpPr>
          <p:cNvPr id="149518" name="Group 14"/>
          <p:cNvGrpSpPr>
            <a:grpSpLocks/>
          </p:cNvGrpSpPr>
          <p:nvPr/>
        </p:nvGrpSpPr>
        <p:grpSpPr bwMode="auto">
          <a:xfrm>
            <a:off x="1752600" y="4267200"/>
            <a:ext cx="5562600" cy="2030413"/>
            <a:chOff x="912" y="2688"/>
            <a:chExt cx="3504" cy="1392"/>
          </a:xfrm>
        </p:grpSpPr>
        <p:sp>
          <p:nvSpPr>
            <p:cNvPr id="149512" name="Oval 8"/>
            <p:cNvSpPr>
              <a:spLocks noChangeArrowheads="1"/>
            </p:cNvSpPr>
            <p:nvPr/>
          </p:nvSpPr>
          <p:spPr bwMode="auto">
            <a:xfrm>
              <a:off x="3024" y="2832"/>
              <a:ext cx="1392" cy="8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rgbClr val="1325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Debugging</a:t>
              </a:r>
            </a:p>
          </p:txBody>
        </p:sp>
        <p:sp>
          <p:nvSpPr>
            <p:cNvPr id="149510" name="Oval 6"/>
            <p:cNvSpPr>
              <a:spLocks noChangeArrowheads="1"/>
            </p:cNvSpPr>
            <p:nvPr/>
          </p:nvSpPr>
          <p:spPr bwMode="auto">
            <a:xfrm>
              <a:off x="912" y="2880"/>
              <a:ext cx="1392" cy="864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Dynamic </a:t>
              </a:r>
            </a:p>
            <a:p>
              <a:pPr algn="ctr"/>
              <a:r>
                <a:rPr lang="en-US" altLang="zh-CN" sz="1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White-box </a:t>
              </a:r>
            </a:p>
            <a:p>
              <a:pPr algn="ctr"/>
              <a:r>
                <a:rPr lang="en-US" altLang="zh-CN" sz="1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Testing</a:t>
              </a:r>
            </a:p>
          </p:txBody>
        </p:sp>
        <p:sp>
          <p:nvSpPr>
            <p:cNvPr id="149511" name="Oval 7"/>
            <p:cNvSpPr>
              <a:spLocks noChangeArrowheads="1"/>
            </p:cNvSpPr>
            <p:nvPr/>
          </p:nvSpPr>
          <p:spPr bwMode="auto">
            <a:xfrm>
              <a:off x="2112" y="2928"/>
              <a:ext cx="1152" cy="76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Isolating </a:t>
              </a:r>
            </a:p>
            <a:p>
              <a:pPr algn="ctr"/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the bug</a:t>
              </a:r>
            </a:p>
          </p:txBody>
        </p:sp>
        <p:sp>
          <p:nvSpPr>
            <p:cNvPr id="149514" name="Line 10"/>
            <p:cNvSpPr>
              <a:spLocks noChangeShapeType="1"/>
            </p:cNvSpPr>
            <p:nvPr/>
          </p:nvSpPr>
          <p:spPr bwMode="auto">
            <a:xfrm>
              <a:off x="2688" y="2688"/>
              <a:ext cx="0" cy="1392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49516" name="Text Box 12"/>
            <p:cNvSpPr txBox="1">
              <a:spLocks noChangeArrowheads="1"/>
            </p:cNvSpPr>
            <p:nvPr/>
          </p:nvSpPr>
          <p:spPr bwMode="auto">
            <a:xfrm>
              <a:off x="1344" y="3792"/>
              <a:ext cx="1152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Testing</a:t>
              </a:r>
            </a:p>
          </p:txBody>
        </p:sp>
        <p:sp>
          <p:nvSpPr>
            <p:cNvPr id="149517" name="Text Box 13"/>
            <p:cNvSpPr txBox="1">
              <a:spLocks noChangeArrowheads="1"/>
            </p:cNvSpPr>
            <p:nvPr/>
          </p:nvSpPr>
          <p:spPr bwMode="auto">
            <a:xfrm>
              <a:off x="3168" y="3792"/>
              <a:ext cx="1248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50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White-Box Testing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345057" y="1397479"/>
            <a:ext cx="8610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zh-CN" b="1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Basic </a:t>
            </a:r>
            <a:r>
              <a:rPr lang="en-US" altLang="zh-CN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 Testing	 </a:t>
            </a:r>
            <a:endParaRPr lang="en-US" altLang="zh-CN" b="1" dirty="0">
              <a:solidFill>
                <a:srgbClr val="000099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lvl="1" indent="0"/>
            <a:r>
              <a:rPr lang="en-US" altLang="zh-CN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exercise 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each independent path at least once</a:t>
            </a:r>
          </a:p>
          <a:p>
            <a:pPr>
              <a:buFontTx/>
              <a:buAutoNum type="arabicPeriod"/>
            </a:pPr>
            <a:endParaRPr lang="en-US" altLang="zh-CN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Condition Testing </a:t>
            </a:r>
            <a:endParaRPr lang="en-US" altLang="zh-CN" b="1" dirty="0" smtClean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lvl="1" indent="0"/>
            <a:r>
              <a:rPr lang="en-US" altLang="zh-CN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exercise 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all logical conditions on their true and false sides</a:t>
            </a:r>
          </a:p>
          <a:p>
            <a:pPr>
              <a:buFontTx/>
              <a:buAutoNum type="arabicPeriod"/>
            </a:pPr>
            <a:endParaRPr lang="en-US" altLang="zh-CN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Loop Testing </a:t>
            </a:r>
            <a:endParaRPr lang="en-US" altLang="zh-CN" b="1" dirty="0">
              <a:solidFill>
                <a:srgbClr val="000099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lvl="1" indent="0"/>
            <a:r>
              <a:rPr lang="en-US" altLang="zh-CN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execute 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all loops at their boundaries and within their bounds</a:t>
            </a:r>
          </a:p>
          <a:p>
            <a:pPr>
              <a:buFontTx/>
              <a:buAutoNum type="arabicPeriod"/>
            </a:pPr>
            <a:endParaRPr lang="en-US" altLang="zh-CN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Data Flow Testing </a:t>
            </a:r>
            <a:endParaRPr lang="en-US" altLang="zh-CN" b="1" dirty="0" smtClean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lvl="1" indent="0"/>
            <a:r>
              <a:rPr lang="en-US" altLang="zh-CN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exercise 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all data structures to ensure their validity</a:t>
            </a:r>
          </a:p>
        </p:txBody>
      </p:sp>
    </p:spTree>
    <p:extLst>
      <p:ext uri="{BB962C8B-B14F-4D97-AF65-F5344CB8AC3E}">
        <p14:creationId xmlns:p14="http://schemas.microsoft.com/office/powerpoint/2010/main" val="33206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Cambria" panose="02040503050406030204" pitchFamily="18" charset="0"/>
              </a:rPr>
              <a:t>Rules</a:t>
            </a:r>
            <a:endParaRPr lang="zh-CN" altLang="zh-CN" dirty="0" smtClean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207090791"/>
              </p:ext>
            </p:extLst>
          </p:nvPr>
        </p:nvGraphicFramePr>
        <p:xfrm>
          <a:off x="3200400" y="1447800"/>
          <a:ext cx="6019800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457200" y="2667000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FFC000"/>
                </a:solidFill>
                <a:latin typeface="Cambria" panose="02040503050406030204" pitchFamily="18" charset="0"/>
              </a:rPr>
              <a:t>Project</a:t>
            </a:r>
            <a:r>
              <a:rPr lang="zh-CN" altLang="en-US" dirty="0" smtClean="0">
                <a:solidFill>
                  <a:srgbClr val="132584"/>
                </a:solidFill>
                <a:latin typeface="Cambria" panose="02040503050406030204" pitchFamily="18" charset="0"/>
              </a:rPr>
              <a:t>        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		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%</a:t>
            </a:r>
          </a:p>
          <a:p>
            <a:pPr algn="just"/>
            <a:r>
              <a:rPr lang="zh-CN" altLang="en-US" dirty="0" smtClean="0">
                <a:solidFill>
                  <a:srgbClr val="00B0F0"/>
                </a:solidFill>
                <a:latin typeface="Cambria" panose="02040503050406030204" pitchFamily="18" charset="0"/>
              </a:rPr>
              <a:t>Assignments</a:t>
            </a:r>
            <a:r>
              <a:rPr lang="zh-CN" altLang="en-US" dirty="0" smtClean="0">
                <a:solidFill>
                  <a:srgbClr val="132584"/>
                </a:solidFill>
                <a:latin typeface="Cambria" panose="02040503050406030204" pitchFamily="18" charset="0"/>
              </a:rPr>
              <a:t>      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0%</a:t>
            </a:r>
            <a:endParaRPr lang="en-US" altLang="zh-CN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algn="just"/>
            <a:r>
              <a:rPr lang="en-US" altLang="zh-CN" dirty="0" smtClean="0">
                <a:solidFill>
                  <a:srgbClr val="00B050"/>
                </a:solidFill>
                <a:latin typeface="Cambria" panose="02040503050406030204" pitchFamily="18" charset="0"/>
              </a:rPr>
              <a:t>Final Exam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 		40%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7" grpId="1">
        <p:bldAsOne/>
      </p:bldGraphic>
      <p:bldP spid="8" grpId="0"/>
      <p:bldP spid="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Basic </a:t>
            </a:r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Path Testing</a:t>
            </a: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1143000" y="1371600"/>
            <a:ext cx="6705600" cy="558800"/>
          </a:xfrm>
          <a:prstGeom prst="rect">
            <a:avLst/>
          </a:prstGeom>
          <a:solidFill>
            <a:srgbClr val="FFFF99"/>
          </a:solidFill>
          <a:ln w="28575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7" tIns="44450" rIns="90487" bIns="44450" anchor="ctr"/>
          <a:lstStyle>
            <a:lvl1pPr marL="114300" indent="-114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00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29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0858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87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3431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8003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2575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ts val="2200"/>
              </a:lnSpc>
              <a:buClr>
                <a:schemeClr val="accent1"/>
              </a:buClr>
              <a:buSzPct val="75000"/>
            </a:pPr>
            <a:r>
              <a:rPr lang="en-US" altLang="zh-CN" sz="16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Goal: exercise </a:t>
            </a:r>
            <a: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each independent path</a:t>
            </a:r>
            <a:r>
              <a:rPr lang="en-US" altLang="zh-CN" sz="16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at least once</a:t>
            </a:r>
            <a:r>
              <a:rPr lang="en-US" altLang="zh-CN" sz="16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94917" name="Group 5"/>
          <p:cNvGrpSpPr>
            <a:grpSpLocks/>
          </p:cNvGrpSpPr>
          <p:nvPr/>
        </p:nvGrpSpPr>
        <p:grpSpPr bwMode="auto">
          <a:xfrm>
            <a:off x="5886450" y="2514600"/>
            <a:ext cx="2724150" cy="3101975"/>
            <a:chOff x="3456" y="2784"/>
            <a:chExt cx="1476" cy="1282"/>
          </a:xfrm>
        </p:grpSpPr>
        <p:sp>
          <p:nvSpPr>
            <p:cNvPr id="294918" name="Line 6"/>
            <p:cNvSpPr>
              <a:spLocks noChangeShapeType="1"/>
            </p:cNvSpPr>
            <p:nvPr/>
          </p:nvSpPr>
          <p:spPr bwMode="auto">
            <a:xfrm>
              <a:off x="3683" y="3617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19" name="Rectangle 7"/>
            <p:cNvSpPr>
              <a:spLocks noChangeArrowheads="1"/>
            </p:cNvSpPr>
            <p:nvPr/>
          </p:nvSpPr>
          <p:spPr bwMode="auto">
            <a:xfrm>
              <a:off x="4192" y="2881"/>
              <a:ext cx="192" cy="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grpSp>
          <p:nvGrpSpPr>
            <p:cNvPr id="294920" name="Group 8"/>
            <p:cNvGrpSpPr>
              <a:grpSpLocks/>
            </p:cNvGrpSpPr>
            <p:nvPr/>
          </p:nvGrpSpPr>
          <p:grpSpPr bwMode="auto">
            <a:xfrm>
              <a:off x="4389" y="2903"/>
              <a:ext cx="538" cy="23"/>
              <a:chOff x="3016" y="808"/>
              <a:chExt cx="960" cy="41"/>
            </a:xfrm>
          </p:grpSpPr>
          <p:sp>
            <p:nvSpPr>
              <p:cNvPr id="294921" name="Freeform 9"/>
              <p:cNvSpPr>
                <a:spLocks/>
              </p:cNvSpPr>
              <p:nvPr/>
            </p:nvSpPr>
            <p:spPr bwMode="auto">
              <a:xfrm>
                <a:off x="3016" y="808"/>
                <a:ext cx="89" cy="41"/>
              </a:xfrm>
              <a:custGeom>
                <a:avLst/>
                <a:gdLst>
                  <a:gd name="T0" fmla="*/ 0 w 89"/>
                  <a:gd name="T1" fmla="*/ 20 h 41"/>
                  <a:gd name="T2" fmla="*/ 88 w 89"/>
                  <a:gd name="T3" fmla="*/ 0 h 41"/>
                  <a:gd name="T4" fmla="*/ 88 w 89"/>
                  <a:gd name="T5" fmla="*/ 20 h 41"/>
                  <a:gd name="T6" fmla="*/ 88 w 89"/>
                  <a:gd name="T7" fmla="*/ 40 h 41"/>
                  <a:gd name="T8" fmla="*/ 0 w 89"/>
                  <a:gd name="T9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41">
                    <a:moveTo>
                      <a:pt x="0" y="20"/>
                    </a:moveTo>
                    <a:lnTo>
                      <a:pt x="88" y="0"/>
                    </a:lnTo>
                    <a:lnTo>
                      <a:pt x="88" y="20"/>
                    </a:lnTo>
                    <a:lnTo>
                      <a:pt x="88" y="40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94922" name="Line 10"/>
              <p:cNvSpPr>
                <a:spLocks noChangeShapeType="1"/>
              </p:cNvSpPr>
              <p:nvPr/>
            </p:nvSpPr>
            <p:spPr bwMode="auto">
              <a:xfrm>
                <a:off x="3120" y="836"/>
                <a:ext cx="8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94923" name="Line 11"/>
            <p:cNvSpPr>
              <a:spLocks noChangeShapeType="1"/>
            </p:cNvSpPr>
            <p:nvPr/>
          </p:nvSpPr>
          <p:spPr bwMode="auto">
            <a:xfrm>
              <a:off x="4288" y="2971"/>
              <a:ext cx="0" cy="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4" name="Freeform 12"/>
            <p:cNvSpPr>
              <a:spLocks/>
            </p:cNvSpPr>
            <p:nvPr/>
          </p:nvSpPr>
          <p:spPr bwMode="auto">
            <a:xfrm>
              <a:off x="4227" y="3029"/>
              <a:ext cx="122" cy="59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5" name="Freeform 13"/>
            <p:cNvSpPr>
              <a:spLocks/>
            </p:cNvSpPr>
            <p:nvPr/>
          </p:nvSpPr>
          <p:spPr bwMode="auto">
            <a:xfrm>
              <a:off x="4227" y="3029"/>
              <a:ext cx="122" cy="59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6" name="Line 14"/>
            <p:cNvSpPr>
              <a:spLocks noChangeShapeType="1"/>
            </p:cNvSpPr>
            <p:nvPr/>
          </p:nvSpPr>
          <p:spPr bwMode="auto">
            <a:xfrm flipH="1">
              <a:off x="3976" y="3090"/>
              <a:ext cx="2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7" name="Freeform 15"/>
            <p:cNvSpPr>
              <a:spLocks/>
            </p:cNvSpPr>
            <p:nvPr/>
          </p:nvSpPr>
          <p:spPr bwMode="auto">
            <a:xfrm>
              <a:off x="3914" y="3150"/>
              <a:ext cx="121" cy="59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8" name="Freeform 16"/>
            <p:cNvSpPr>
              <a:spLocks/>
            </p:cNvSpPr>
            <p:nvPr/>
          </p:nvSpPr>
          <p:spPr bwMode="auto">
            <a:xfrm>
              <a:off x="3914" y="3150"/>
              <a:ext cx="121" cy="59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9" name="Line 17"/>
            <p:cNvSpPr>
              <a:spLocks noChangeShapeType="1"/>
            </p:cNvSpPr>
            <p:nvPr/>
          </p:nvSpPr>
          <p:spPr bwMode="auto">
            <a:xfrm flipH="1">
              <a:off x="3703" y="3211"/>
              <a:ext cx="2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0" name="Line 18"/>
            <p:cNvSpPr>
              <a:spLocks noChangeShapeType="1"/>
            </p:cNvSpPr>
            <p:nvPr/>
          </p:nvSpPr>
          <p:spPr bwMode="auto">
            <a:xfrm>
              <a:off x="4353" y="3090"/>
              <a:ext cx="3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1" name="Line 19"/>
            <p:cNvSpPr>
              <a:spLocks noChangeShapeType="1"/>
            </p:cNvSpPr>
            <p:nvPr/>
          </p:nvSpPr>
          <p:spPr bwMode="auto">
            <a:xfrm flipV="1">
              <a:off x="3974" y="3087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2" name="Rectangle 20"/>
            <p:cNvSpPr>
              <a:spLocks noChangeArrowheads="1"/>
            </p:cNvSpPr>
            <p:nvPr/>
          </p:nvSpPr>
          <p:spPr bwMode="auto">
            <a:xfrm>
              <a:off x="4613" y="3186"/>
              <a:ext cx="193" cy="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3" name="Line 21"/>
            <p:cNvSpPr>
              <a:spLocks noChangeShapeType="1"/>
            </p:cNvSpPr>
            <p:nvPr/>
          </p:nvSpPr>
          <p:spPr bwMode="auto">
            <a:xfrm flipV="1">
              <a:off x="4714" y="3087"/>
              <a:ext cx="0" cy="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4" name="Line 22"/>
            <p:cNvSpPr>
              <a:spLocks noChangeShapeType="1"/>
            </p:cNvSpPr>
            <p:nvPr/>
          </p:nvSpPr>
          <p:spPr bwMode="auto">
            <a:xfrm>
              <a:off x="3705" y="3213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5" name="Freeform 23"/>
            <p:cNvSpPr>
              <a:spLocks/>
            </p:cNvSpPr>
            <p:nvPr/>
          </p:nvSpPr>
          <p:spPr bwMode="auto">
            <a:xfrm>
              <a:off x="3640" y="3280"/>
              <a:ext cx="122" cy="64"/>
            </a:xfrm>
            <a:custGeom>
              <a:avLst/>
              <a:gdLst>
                <a:gd name="T0" fmla="*/ 0 w 217"/>
                <a:gd name="T1" fmla="*/ 112 h 113"/>
                <a:gd name="T2" fmla="*/ 112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6" name="Freeform 24"/>
            <p:cNvSpPr>
              <a:spLocks/>
            </p:cNvSpPr>
            <p:nvPr/>
          </p:nvSpPr>
          <p:spPr bwMode="auto">
            <a:xfrm>
              <a:off x="3640" y="3280"/>
              <a:ext cx="184" cy="64"/>
            </a:xfrm>
            <a:custGeom>
              <a:avLst/>
              <a:gdLst>
                <a:gd name="T0" fmla="*/ 0 w 329"/>
                <a:gd name="T1" fmla="*/ 112 h 113"/>
                <a:gd name="T2" fmla="*/ 112 w 329"/>
                <a:gd name="T3" fmla="*/ 0 h 113"/>
                <a:gd name="T4" fmla="*/ 216 w 329"/>
                <a:gd name="T5" fmla="*/ 112 h 113"/>
                <a:gd name="T6" fmla="*/ 328 w 329"/>
                <a:gd name="T7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  <a:lnTo>
                    <a:pt x="328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7" name="Freeform 25"/>
            <p:cNvSpPr>
              <a:spLocks/>
            </p:cNvSpPr>
            <p:nvPr/>
          </p:nvSpPr>
          <p:spPr bwMode="auto">
            <a:xfrm>
              <a:off x="3550" y="3343"/>
              <a:ext cx="81" cy="99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8" name="Line 26"/>
            <p:cNvSpPr>
              <a:spLocks noChangeShapeType="1"/>
            </p:cNvSpPr>
            <p:nvPr/>
          </p:nvSpPr>
          <p:spPr bwMode="auto">
            <a:xfrm>
              <a:off x="3826" y="3348"/>
              <a:ext cx="0" cy="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9" name="Rectangle 27"/>
            <p:cNvSpPr>
              <a:spLocks noChangeArrowheads="1"/>
            </p:cNvSpPr>
            <p:nvPr/>
          </p:nvSpPr>
          <p:spPr bwMode="auto">
            <a:xfrm>
              <a:off x="3725" y="3455"/>
              <a:ext cx="193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0" name="Rectangle 28"/>
            <p:cNvSpPr>
              <a:spLocks noChangeArrowheads="1"/>
            </p:cNvSpPr>
            <p:nvPr/>
          </p:nvSpPr>
          <p:spPr bwMode="auto">
            <a:xfrm>
              <a:off x="3456" y="3455"/>
              <a:ext cx="188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1" name="Line 29"/>
            <p:cNvSpPr>
              <a:spLocks noChangeShapeType="1"/>
            </p:cNvSpPr>
            <p:nvPr/>
          </p:nvSpPr>
          <p:spPr bwMode="auto">
            <a:xfrm>
              <a:off x="3552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2" name="Line 30"/>
            <p:cNvSpPr>
              <a:spLocks noChangeShapeType="1"/>
            </p:cNvSpPr>
            <p:nvPr/>
          </p:nvSpPr>
          <p:spPr bwMode="auto">
            <a:xfrm>
              <a:off x="3826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3" name="Line 31"/>
            <p:cNvSpPr>
              <a:spLocks noChangeShapeType="1"/>
            </p:cNvSpPr>
            <p:nvPr/>
          </p:nvSpPr>
          <p:spPr bwMode="auto">
            <a:xfrm>
              <a:off x="3555" y="3615"/>
              <a:ext cx="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4" name="Line 32"/>
            <p:cNvSpPr>
              <a:spLocks noChangeShapeType="1"/>
            </p:cNvSpPr>
            <p:nvPr/>
          </p:nvSpPr>
          <p:spPr bwMode="auto">
            <a:xfrm>
              <a:off x="4039" y="3211"/>
              <a:ext cx="2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5" name="Freeform 33"/>
            <p:cNvSpPr>
              <a:spLocks/>
            </p:cNvSpPr>
            <p:nvPr/>
          </p:nvSpPr>
          <p:spPr bwMode="auto">
            <a:xfrm>
              <a:off x="4187" y="3280"/>
              <a:ext cx="122" cy="64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6" name="Freeform 34"/>
            <p:cNvSpPr>
              <a:spLocks/>
            </p:cNvSpPr>
            <p:nvPr/>
          </p:nvSpPr>
          <p:spPr bwMode="auto">
            <a:xfrm>
              <a:off x="4187" y="3280"/>
              <a:ext cx="122" cy="64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7" name="Freeform 35"/>
            <p:cNvSpPr>
              <a:spLocks/>
            </p:cNvSpPr>
            <p:nvPr/>
          </p:nvSpPr>
          <p:spPr bwMode="auto">
            <a:xfrm>
              <a:off x="4093" y="3343"/>
              <a:ext cx="81" cy="99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8" name="Line 36"/>
            <p:cNvSpPr>
              <a:spLocks noChangeShapeType="1"/>
            </p:cNvSpPr>
            <p:nvPr/>
          </p:nvSpPr>
          <p:spPr bwMode="auto">
            <a:xfrm>
              <a:off x="4369" y="3348"/>
              <a:ext cx="0" cy="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9" name="Rectangle 37"/>
            <p:cNvSpPr>
              <a:spLocks noChangeArrowheads="1"/>
            </p:cNvSpPr>
            <p:nvPr/>
          </p:nvSpPr>
          <p:spPr bwMode="auto">
            <a:xfrm>
              <a:off x="4272" y="3455"/>
              <a:ext cx="193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0" name="Rectangle 38"/>
            <p:cNvSpPr>
              <a:spLocks noChangeArrowheads="1"/>
            </p:cNvSpPr>
            <p:nvPr/>
          </p:nvSpPr>
          <p:spPr bwMode="auto">
            <a:xfrm>
              <a:off x="3999" y="3455"/>
              <a:ext cx="193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1" name="Line 39"/>
            <p:cNvSpPr>
              <a:spLocks noChangeShapeType="1"/>
            </p:cNvSpPr>
            <p:nvPr/>
          </p:nvSpPr>
          <p:spPr bwMode="auto">
            <a:xfrm>
              <a:off x="4095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2" name="Line 40"/>
            <p:cNvSpPr>
              <a:spLocks noChangeShapeType="1"/>
            </p:cNvSpPr>
            <p:nvPr/>
          </p:nvSpPr>
          <p:spPr bwMode="auto">
            <a:xfrm>
              <a:off x="4369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3" name="Line 41"/>
            <p:cNvSpPr>
              <a:spLocks noChangeShapeType="1"/>
            </p:cNvSpPr>
            <p:nvPr/>
          </p:nvSpPr>
          <p:spPr bwMode="auto">
            <a:xfrm>
              <a:off x="4241" y="3615"/>
              <a:ext cx="1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4" name="Line 42"/>
            <p:cNvSpPr>
              <a:spLocks noChangeShapeType="1"/>
            </p:cNvSpPr>
            <p:nvPr/>
          </p:nvSpPr>
          <p:spPr bwMode="auto">
            <a:xfrm>
              <a:off x="4248" y="3213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5" name="Line 43"/>
            <p:cNvSpPr>
              <a:spLocks noChangeShapeType="1"/>
            </p:cNvSpPr>
            <p:nvPr/>
          </p:nvSpPr>
          <p:spPr bwMode="auto">
            <a:xfrm>
              <a:off x="4097" y="3615"/>
              <a:ext cx="1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6" name="Oval 44"/>
            <p:cNvSpPr>
              <a:spLocks noChangeArrowheads="1"/>
            </p:cNvSpPr>
            <p:nvPr/>
          </p:nvSpPr>
          <p:spPr bwMode="auto">
            <a:xfrm>
              <a:off x="4219" y="3608"/>
              <a:ext cx="13" cy="1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7" name="Oval 45"/>
            <p:cNvSpPr>
              <a:spLocks noChangeArrowheads="1"/>
            </p:cNvSpPr>
            <p:nvPr/>
          </p:nvSpPr>
          <p:spPr bwMode="auto">
            <a:xfrm>
              <a:off x="3676" y="3608"/>
              <a:ext cx="9" cy="1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8" name="Line 46"/>
            <p:cNvSpPr>
              <a:spLocks noChangeShapeType="1"/>
            </p:cNvSpPr>
            <p:nvPr/>
          </p:nvSpPr>
          <p:spPr bwMode="auto">
            <a:xfrm>
              <a:off x="4230" y="3617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9" name="Line 47"/>
            <p:cNvSpPr>
              <a:spLocks noChangeShapeType="1"/>
            </p:cNvSpPr>
            <p:nvPr/>
          </p:nvSpPr>
          <p:spPr bwMode="auto">
            <a:xfrm flipH="1">
              <a:off x="3994" y="3686"/>
              <a:ext cx="2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0" name="Line 48"/>
            <p:cNvSpPr>
              <a:spLocks noChangeShapeType="1"/>
            </p:cNvSpPr>
            <p:nvPr/>
          </p:nvSpPr>
          <p:spPr bwMode="auto">
            <a:xfrm>
              <a:off x="3685" y="3686"/>
              <a:ext cx="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1" name="Oval 49"/>
            <p:cNvSpPr>
              <a:spLocks noChangeArrowheads="1"/>
            </p:cNvSpPr>
            <p:nvPr/>
          </p:nvSpPr>
          <p:spPr bwMode="auto">
            <a:xfrm>
              <a:off x="3976" y="3680"/>
              <a:ext cx="14" cy="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2" name="Freeform 50"/>
            <p:cNvSpPr>
              <a:spLocks/>
            </p:cNvSpPr>
            <p:nvPr/>
          </p:nvSpPr>
          <p:spPr bwMode="auto">
            <a:xfrm>
              <a:off x="3985" y="3693"/>
              <a:ext cx="189" cy="72"/>
            </a:xfrm>
            <a:custGeom>
              <a:avLst/>
              <a:gdLst>
                <a:gd name="T0" fmla="*/ 0 w 337"/>
                <a:gd name="T1" fmla="*/ 0 h 129"/>
                <a:gd name="T2" fmla="*/ 0 w 337"/>
                <a:gd name="T3" fmla="*/ 128 h 129"/>
                <a:gd name="T4" fmla="*/ 336 w 337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7" h="129">
                  <a:moveTo>
                    <a:pt x="0" y="0"/>
                  </a:moveTo>
                  <a:lnTo>
                    <a:pt x="0" y="128"/>
                  </a:lnTo>
                  <a:lnTo>
                    <a:pt x="336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3" name="Oval 51"/>
            <p:cNvSpPr>
              <a:spLocks noChangeArrowheads="1"/>
            </p:cNvSpPr>
            <p:nvPr/>
          </p:nvSpPr>
          <p:spPr bwMode="auto">
            <a:xfrm>
              <a:off x="4169" y="3760"/>
              <a:ext cx="14" cy="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4" name="Line 52"/>
            <p:cNvSpPr>
              <a:spLocks noChangeShapeType="1"/>
            </p:cNvSpPr>
            <p:nvPr/>
          </p:nvSpPr>
          <p:spPr bwMode="auto">
            <a:xfrm>
              <a:off x="4714" y="3276"/>
              <a:ext cx="0" cy="4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5" name="Line 53"/>
            <p:cNvSpPr>
              <a:spLocks noChangeShapeType="1"/>
            </p:cNvSpPr>
            <p:nvPr/>
          </p:nvSpPr>
          <p:spPr bwMode="auto">
            <a:xfrm>
              <a:off x="4192" y="3767"/>
              <a:ext cx="5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6" name="Freeform 54"/>
            <p:cNvSpPr>
              <a:spLocks/>
            </p:cNvSpPr>
            <p:nvPr/>
          </p:nvSpPr>
          <p:spPr bwMode="auto">
            <a:xfrm>
              <a:off x="4115" y="3846"/>
              <a:ext cx="122" cy="63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7" name="Freeform 55"/>
            <p:cNvSpPr>
              <a:spLocks/>
            </p:cNvSpPr>
            <p:nvPr/>
          </p:nvSpPr>
          <p:spPr bwMode="auto">
            <a:xfrm>
              <a:off x="4115" y="3846"/>
              <a:ext cx="122" cy="63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8" name="Line 56"/>
            <p:cNvSpPr>
              <a:spLocks noChangeShapeType="1"/>
            </p:cNvSpPr>
            <p:nvPr/>
          </p:nvSpPr>
          <p:spPr bwMode="auto">
            <a:xfrm flipV="1">
              <a:off x="4176" y="3765"/>
              <a:ext cx="0" cy="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9" name="Freeform 57"/>
            <p:cNvSpPr>
              <a:spLocks/>
            </p:cNvSpPr>
            <p:nvPr/>
          </p:nvSpPr>
          <p:spPr bwMode="auto">
            <a:xfrm>
              <a:off x="4236" y="2917"/>
              <a:ext cx="696" cy="992"/>
            </a:xfrm>
            <a:custGeom>
              <a:avLst/>
              <a:gdLst>
                <a:gd name="T0" fmla="*/ 0 w 1241"/>
                <a:gd name="T1" fmla="*/ 1768 h 1769"/>
                <a:gd name="T2" fmla="*/ 1240 w 1241"/>
                <a:gd name="T3" fmla="*/ 1768 h 1769"/>
                <a:gd name="T4" fmla="*/ 1240 w 1241"/>
                <a:gd name="T5" fmla="*/ 0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1" h="1769">
                  <a:moveTo>
                    <a:pt x="0" y="1768"/>
                  </a:moveTo>
                  <a:lnTo>
                    <a:pt x="1240" y="1768"/>
                  </a:lnTo>
                  <a:lnTo>
                    <a:pt x="124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0" name="Freeform 58"/>
            <p:cNvSpPr>
              <a:spLocks/>
            </p:cNvSpPr>
            <p:nvPr/>
          </p:nvSpPr>
          <p:spPr bwMode="auto">
            <a:xfrm>
              <a:off x="4227" y="3087"/>
              <a:ext cx="122" cy="64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1" name="Freeform 59"/>
            <p:cNvSpPr>
              <a:spLocks/>
            </p:cNvSpPr>
            <p:nvPr/>
          </p:nvSpPr>
          <p:spPr bwMode="auto">
            <a:xfrm>
              <a:off x="4227" y="3087"/>
              <a:ext cx="122" cy="64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2" name="Freeform 60"/>
            <p:cNvSpPr>
              <a:spLocks/>
            </p:cNvSpPr>
            <p:nvPr/>
          </p:nvSpPr>
          <p:spPr bwMode="auto">
            <a:xfrm>
              <a:off x="3914" y="3209"/>
              <a:ext cx="121" cy="6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3" name="Freeform 61"/>
            <p:cNvSpPr>
              <a:spLocks/>
            </p:cNvSpPr>
            <p:nvPr/>
          </p:nvSpPr>
          <p:spPr bwMode="auto">
            <a:xfrm>
              <a:off x="3914" y="3209"/>
              <a:ext cx="121" cy="6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4" name="Freeform 62"/>
            <p:cNvSpPr>
              <a:spLocks/>
            </p:cNvSpPr>
            <p:nvPr/>
          </p:nvSpPr>
          <p:spPr bwMode="auto">
            <a:xfrm>
              <a:off x="3640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5" name="Freeform 63"/>
            <p:cNvSpPr>
              <a:spLocks/>
            </p:cNvSpPr>
            <p:nvPr/>
          </p:nvSpPr>
          <p:spPr bwMode="auto">
            <a:xfrm>
              <a:off x="3640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6" name="Freeform 64"/>
            <p:cNvSpPr>
              <a:spLocks/>
            </p:cNvSpPr>
            <p:nvPr/>
          </p:nvSpPr>
          <p:spPr bwMode="auto">
            <a:xfrm>
              <a:off x="4187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7" name="Freeform 65"/>
            <p:cNvSpPr>
              <a:spLocks/>
            </p:cNvSpPr>
            <p:nvPr/>
          </p:nvSpPr>
          <p:spPr bwMode="auto">
            <a:xfrm>
              <a:off x="4187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8" name="Freeform 66"/>
            <p:cNvSpPr>
              <a:spLocks/>
            </p:cNvSpPr>
            <p:nvPr/>
          </p:nvSpPr>
          <p:spPr bwMode="auto">
            <a:xfrm>
              <a:off x="4115" y="3908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9" name="Freeform 67"/>
            <p:cNvSpPr>
              <a:spLocks/>
            </p:cNvSpPr>
            <p:nvPr/>
          </p:nvSpPr>
          <p:spPr bwMode="auto">
            <a:xfrm>
              <a:off x="4115" y="3908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0" name="Line 68"/>
            <p:cNvSpPr>
              <a:spLocks noChangeShapeType="1"/>
            </p:cNvSpPr>
            <p:nvPr/>
          </p:nvSpPr>
          <p:spPr bwMode="auto">
            <a:xfrm>
              <a:off x="4313" y="3345"/>
              <a:ext cx="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1" name="AutoShape 69"/>
            <p:cNvSpPr>
              <a:spLocks noChangeArrowheads="1"/>
            </p:cNvSpPr>
            <p:nvPr/>
          </p:nvSpPr>
          <p:spPr bwMode="auto">
            <a:xfrm>
              <a:off x="4210" y="3016"/>
              <a:ext cx="148" cy="134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2" name="AutoShape 70"/>
            <p:cNvSpPr>
              <a:spLocks noChangeArrowheads="1"/>
            </p:cNvSpPr>
            <p:nvPr/>
          </p:nvSpPr>
          <p:spPr bwMode="auto">
            <a:xfrm>
              <a:off x="3896" y="3141"/>
              <a:ext cx="148" cy="135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3" name="AutoShape 71"/>
            <p:cNvSpPr>
              <a:spLocks noChangeArrowheads="1"/>
            </p:cNvSpPr>
            <p:nvPr/>
          </p:nvSpPr>
          <p:spPr bwMode="auto">
            <a:xfrm>
              <a:off x="3622" y="3271"/>
              <a:ext cx="148" cy="135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4" name="AutoShape 72"/>
            <p:cNvSpPr>
              <a:spLocks noChangeArrowheads="1"/>
            </p:cNvSpPr>
            <p:nvPr/>
          </p:nvSpPr>
          <p:spPr bwMode="auto">
            <a:xfrm>
              <a:off x="4169" y="3271"/>
              <a:ext cx="148" cy="135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5" name="AutoShape 73"/>
            <p:cNvSpPr>
              <a:spLocks noChangeArrowheads="1"/>
            </p:cNvSpPr>
            <p:nvPr/>
          </p:nvSpPr>
          <p:spPr bwMode="auto">
            <a:xfrm>
              <a:off x="4093" y="3837"/>
              <a:ext cx="148" cy="134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6" name="Line 74"/>
            <p:cNvSpPr>
              <a:spLocks noChangeShapeType="1"/>
            </p:cNvSpPr>
            <p:nvPr/>
          </p:nvSpPr>
          <p:spPr bwMode="auto">
            <a:xfrm>
              <a:off x="4169" y="3968"/>
              <a:ext cx="1" cy="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7" name="Line 75"/>
            <p:cNvSpPr>
              <a:spLocks noChangeShapeType="1"/>
            </p:cNvSpPr>
            <p:nvPr/>
          </p:nvSpPr>
          <p:spPr bwMode="auto">
            <a:xfrm>
              <a:off x="4290" y="2784"/>
              <a:ext cx="1" cy="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294988" name="Rectangle 76"/>
          <p:cNvSpPr>
            <a:spLocks noChangeArrowheads="1"/>
          </p:cNvSpPr>
          <p:nvPr/>
        </p:nvSpPr>
        <p:spPr bwMode="auto">
          <a:xfrm>
            <a:off x="434782" y="2286000"/>
            <a:ext cx="5334000" cy="368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Using the code, draw a corresponding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flow graph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(First drawing the activity diagram for the code may help, but is not required)</a:t>
            </a:r>
          </a:p>
          <a:p>
            <a:pPr>
              <a:buFontTx/>
              <a:buAutoNum type="arabicPeriod"/>
            </a:pP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Determine the </a:t>
            </a:r>
            <a:r>
              <a:rPr lang="en-US" altLang="zh-CN" sz="2000" b="1" u="sng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cyclomatic</a:t>
            </a: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complexity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of the flow graph.</a:t>
            </a:r>
          </a:p>
          <a:p>
            <a:pPr>
              <a:buFontTx/>
              <a:buAutoNum type="arabicPeriod"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Determine a </a:t>
            </a:r>
            <a:r>
              <a:rPr lang="en-US" altLang="zh-CN" sz="2000" b="1" u="sng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basis </a:t>
            </a: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set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of linearly independent paths.</a:t>
            </a:r>
          </a:p>
          <a:p>
            <a:pPr>
              <a:buFontTx/>
              <a:buAutoNum type="arabicPeriod"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Prepare</a:t>
            </a:r>
            <a:r>
              <a:rPr lang="en-US" altLang="zh-CN" sz="2000" dirty="0">
                <a:solidFill>
                  <a:schemeClr val="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cases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that </a:t>
            </a: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force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 </a:t>
            </a:r>
            <a:r>
              <a:rPr lang="en-US" altLang="zh-CN" sz="2000" b="1" u="sng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execution of each path</a:t>
            </a:r>
            <a:r>
              <a:rPr lang="en-US" altLang="zh-CN" sz="2000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 basis set.</a:t>
            </a:r>
          </a:p>
        </p:txBody>
      </p:sp>
    </p:spTree>
    <p:extLst>
      <p:ext uri="{BB962C8B-B14F-4D97-AF65-F5344CB8AC3E}">
        <p14:creationId xmlns:p14="http://schemas.microsoft.com/office/powerpoint/2010/main" val="34822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1219200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Flow graphs Consist of Three Primitives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210355" y="2054180"/>
            <a:ext cx="8915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A </a:t>
            </a:r>
            <a:r>
              <a:rPr lang="en-US" altLang="zh-CN" sz="2000" b="1" dirty="0" smtClean="0">
                <a:latin typeface="Cambria" panose="02040503050406030204" pitchFamily="18" charset="0"/>
              </a:rPr>
              <a:t>decision</a:t>
            </a:r>
            <a:r>
              <a:rPr lang="en-US" altLang="zh-CN" sz="2000" dirty="0" smtClean="0">
                <a:latin typeface="Cambria" panose="02040503050406030204" pitchFamily="18" charset="0"/>
              </a:rPr>
              <a:t> is a program point at which the control can diverge.   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(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e.g.,</a:t>
            </a:r>
            <a:r>
              <a:rPr lang="en-US" altLang="zh-CN" sz="1800" dirty="0" smtClean="0">
                <a:latin typeface="Cambria" panose="02040503050406030204" pitchFamily="18" charset="0"/>
              </a:rPr>
              <a:t> if and case statements).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A </a:t>
            </a:r>
            <a:r>
              <a:rPr lang="en-US" altLang="zh-CN" sz="2000" b="1" dirty="0" smtClean="0">
                <a:latin typeface="Cambria" panose="02040503050406030204" pitchFamily="18" charset="0"/>
              </a:rPr>
              <a:t>junction</a:t>
            </a:r>
            <a:r>
              <a:rPr lang="en-US" altLang="zh-CN" sz="2000" dirty="0" smtClean="0">
                <a:latin typeface="Cambria" panose="02040503050406030204" pitchFamily="18" charset="0"/>
              </a:rPr>
              <a:t> is a program point where the control flow can merge.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(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e.g.,</a:t>
            </a:r>
            <a:r>
              <a:rPr lang="en-US" altLang="zh-CN" sz="1800" dirty="0" smtClean="0">
                <a:latin typeface="Cambria" panose="02040503050406030204" pitchFamily="18" charset="0"/>
              </a:rPr>
              <a:t> end if, end loop, </a:t>
            </a:r>
            <a:r>
              <a:rPr lang="en-US" altLang="zh-CN" sz="1800" dirty="0" err="1" smtClean="0">
                <a:latin typeface="Cambria" panose="02040503050406030204" pitchFamily="18" charset="0"/>
              </a:rPr>
              <a:t>goto</a:t>
            </a:r>
            <a:r>
              <a:rPr lang="en-US" altLang="zh-CN" sz="1800" dirty="0" smtClean="0">
                <a:latin typeface="Cambria" panose="02040503050406030204" pitchFamily="18" charset="0"/>
              </a:rPr>
              <a:t> label)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A </a:t>
            </a:r>
            <a:r>
              <a:rPr lang="en-US" altLang="zh-CN" sz="2000" b="1" dirty="0" smtClean="0">
                <a:latin typeface="Cambria" panose="02040503050406030204" pitchFamily="18" charset="0"/>
              </a:rPr>
              <a:t>process block</a:t>
            </a:r>
            <a:r>
              <a:rPr lang="en-US" altLang="zh-CN" sz="2000" dirty="0" smtClean="0">
                <a:latin typeface="Cambria" panose="02040503050406030204" pitchFamily="18" charset="0"/>
              </a:rPr>
              <a:t> is a sequence of program statements uninterrupted by either decisions or junctions. (</a:t>
            </a:r>
            <a:r>
              <a:rPr lang="en-US" altLang="zh-CN" sz="2000" i="1" dirty="0" smtClean="0">
                <a:latin typeface="Cambria" panose="02040503050406030204" pitchFamily="18" charset="0"/>
              </a:rPr>
              <a:t>i.e.,</a:t>
            </a:r>
            <a:r>
              <a:rPr lang="en-US" altLang="zh-CN" sz="2000" dirty="0" smtClean="0">
                <a:latin typeface="Cambria" panose="02040503050406030204" pitchFamily="18" charset="0"/>
              </a:rPr>
              <a:t> straight-line code).  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A process has one entry and one exit. 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A program does not  jump into or out of a process.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5859462" cy="800100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Flow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graph</a:t>
            </a:r>
            <a:r>
              <a:rPr lang="en-US" altLang="zh-CN" sz="36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from code</a:t>
            </a:r>
          </a:p>
        </p:txBody>
      </p:sp>
    </p:spTree>
    <p:extLst>
      <p:ext uri="{BB962C8B-B14F-4D97-AF65-F5344CB8AC3E}">
        <p14:creationId xmlns:p14="http://schemas.microsoft.com/office/powerpoint/2010/main" val="419490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795" y="232605"/>
            <a:ext cx="5859462" cy="800100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Flow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graph</a:t>
            </a:r>
            <a:r>
              <a:rPr lang="en-US" altLang="zh-CN" sz="36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from code</a:t>
            </a:r>
          </a:p>
        </p:txBody>
      </p:sp>
      <p:grpSp>
        <p:nvGrpSpPr>
          <p:cNvPr id="298034" name="Group 50"/>
          <p:cNvGrpSpPr>
            <a:grpSpLocks/>
          </p:cNvGrpSpPr>
          <p:nvPr/>
        </p:nvGrpSpPr>
        <p:grpSpPr bwMode="auto">
          <a:xfrm>
            <a:off x="1171575" y="1795463"/>
            <a:ext cx="6767513" cy="3971925"/>
            <a:chOff x="738" y="1131"/>
            <a:chExt cx="4263" cy="2502"/>
          </a:xfrm>
        </p:grpSpPr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738" y="2139"/>
              <a:ext cx="6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Sequence</a:t>
              </a: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1890" y="2283"/>
              <a:ext cx="7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If-then-else</a:t>
              </a:r>
            </a:p>
          </p:txBody>
        </p:sp>
        <p:sp>
          <p:nvSpPr>
            <p:cNvPr id="298004" name="Rectangle 20"/>
            <p:cNvSpPr>
              <a:spLocks noChangeArrowheads="1"/>
            </p:cNvSpPr>
            <p:nvPr/>
          </p:nvSpPr>
          <p:spPr bwMode="auto">
            <a:xfrm>
              <a:off x="3570" y="2235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Case</a:t>
              </a:r>
            </a:p>
          </p:txBody>
        </p:sp>
        <p:sp>
          <p:nvSpPr>
            <p:cNvPr id="298005" name="Rectangle 21"/>
            <p:cNvSpPr>
              <a:spLocks noChangeArrowheads="1"/>
            </p:cNvSpPr>
            <p:nvPr/>
          </p:nvSpPr>
          <p:spPr bwMode="auto">
            <a:xfrm>
              <a:off x="1424" y="3421"/>
              <a:ext cx="6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Do-until</a:t>
              </a:r>
            </a:p>
          </p:txBody>
        </p:sp>
        <p:sp>
          <p:nvSpPr>
            <p:cNvPr id="298006" name="Oval 22"/>
            <p:cNvSpPr>
              <a:spLocks noChangeArrowheads="1"/>
            </p:cNvSpPr>
            <p:nvPr/>
          </p:nvSpPr>
          <p:spPr bwMode="auto">
            <a:xfrm>
              <a:off x="4053" y="3102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07" name="Oval 23"/>
            <p:cNvSpPr>
              <a:spLocks noChangeArrowheads="1"/>
            </p:cNvSpPr>
            <p:nvPr/>
          </p:nvSpPr>
          <p:spPr bwMode="auto">
            <a:xfrm>
              <a:off x="3275" y="3102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08" name="Oval 24"/>
            <p:cNvSpPr>
              <a:spLocks noChangeArrowheads="1"/>
            </p:cNvSpPr>
            <p:nvPr/>
          </p:nvSpPr>
          <p:spPr bwMode="auto">
            <a:xfrm>
              <a:off x="4830" y="3102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09" name="Line 25"/>
            <p:cNvSpPr>
              <a:spLocks noChangeShapeType="1"/>
            </p:cNvSpPr>
            <p:nvPr/>
          </p:nvSpPr>
          <p:spPr bwMode="auto">
            <a:xfrm>
              <a:off x="3458" y="3187"/>
              <a:ext cx="5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10" name="Line 26"/>
            <p:cNvSpPr>
              <a:spLocks noChangeShapeType="1"/>
            </p:cNvSpPr>
            <p:nvPr/>
          </p:nvSpPr>
          <p:spPr bwMode="auto">
            <a:xfrm>
              <a:off x="4230" y="3187"/>
              <a:ext cx="5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11" name="Rectangle 27"/>
            <p:cNvSpPr>
              <a:spLocks noChangeArrowheads="1"/>
            </p:cNvSpPr>
            <p:nvPr/>
          </p:nvSpPr>
          <p:spPr bwMode="auto">
            <a:xfrm>
              <a:off x="3817" y="3347"/>
              <a:ext cx="64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Do-while</a:t>
              </a:r>
            </a:p>
          </p:txBody>
        </p:sp>
        <p:sp>
          <p:nvSpPr>
            <p:cNvPr id="298012" name="Oval 28"/>
            <p:cNvSpPr>
              <a:spLocks noChangeArrowheads="1"/>
            </p:cNvSpPr>
            <p:nvPr/>
          </p:nvSpPr>
          <p:spPr bwMode="auto">
            <a:xfrm>
              <a:off x="1636" y="3075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13" name="Oval 29"/>
            <p:cNvSpPr>
              <a:spLocks noChangeArrowheads="1"/>
            </p:cNvSpPr>
            <p:nvPr/>
          </p:nvSpPr>
          <p:spPr bwMode="auto">
            <a:xfrm>
              <a:off x="858" y="3075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14" name="Oval 30"/>
            <p:cNvSpPr>
              <a:spLocks noChangeArrowheads="1"/>
            </p:cNvSpPr>
            <p:nvPr/>
          </p:nvSpPr>
          <p:spPr bwMode="auto">
            <a:xfrm>
              <a:off x="2413" y="3075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15" name="Line 31"/>
            <p:cNvSpPr>
              <a:spLocks noChangeShapeType="1"/>
            </p:cNvSpPr>
            <p:nvPr/>
          </p:nvSpPr>
          <p:spPr bwMode="auto">
            <a:xfrm>
              <a:off x="1035" y="3160"/>
              <a:ext cx="5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cxnSp>
          <p:nvCxnSpPr>
            <p:cNvPr id="298016" name="AutoShape 32"/>
            <p:cNvCxnSpPr>
              <a:cxnSpLocks noChangeShapeType="1"/>
              <a:stCxn id="298006" idx="0"/>
              <a:endCxn id="298007" idx="0"/>
            </p:cNvCxnSpPr>
            <p:nvPr/>
          </p:nvCxnSpPr>
          <p:spPr bwMode="auto">
            <a:xfrm rot="16200000" flipH="1" flipV="1">
              <a:off x="3749" y="2714"/>
              <a:ext cx="1" cy="778"/>
            </a:xfrm>
            <a:prstGeom prst="curvedConnector3">
              <a:avLst>
                <a:gd name="adj1" fmla="val -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8017" name="AutoShape 33"/>
            <p:cNvCxnSpPr>
              <a:cxnSpLocks noChangeShapeType="1"/>
              <a:stCxn id="298013" idx="4"/>
              <a:endCxn id="298014" idx="4"/>
            </p:cNvCxnSpPr>
            <p:nvPr/>
          </p:nvCxnSpPr>
          <p:spPr bwMode="auto">
            <a:xfrm rot="16200000" flipH="1">
              <a:off x="1721" y="2469"/>
              <a:ext cx="1" cy="1555"/>
            </a:xfrm>
            <a:prstGeom prst="curvedConnector3">
              <a:avLst>
                <a:gd name="adj1" fmla="val 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8018" name="AutoShape 34"/>
            <p:cNvCxnSpPr>
              <a:cxnSpLocks noChangeShapeType="1"/>
              <a:stCxn id="298012" idx="0"/>
              <a:endCxn id="298013" idx="0"/>
            </p:cNvCxnSpPr>
            <p:nvPr/>
          </p:nvCxnSpPr>
          <p:spPr bwMode="auto">
            <a:xfrm rot="16200000" flipH="1" flipV="1">
              <a:off x="1332" y="2687"/>
              <a:ext cx="1" cy="778"/>
            </a:xfrm>
            <a:prstGeom prst="curvedConnector3">
              <a:avLst>
                <a:gd name="adj1" fmla="val -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98030" name="Group 46"/>
            <p:cNvGrpSpPr>
              <a:grpSpLocks/>
            </p:cNvGrpSpPr>
            <p:nvPr/>
          </p:nvGrpSpPr>
          <p:grpSpPr bwMode="auto">
            <a:xfrm rot="5400000">
              <a:off x="777" y="1668"/>
              <a:ext cx="670" cy="171"/>
              <a:chOff x="1036" y="1567"/>
              <a:chExt cx="670" cy="171"/>
            </a:xfrm>
          </p:grpSpPr>
          <p:sp>
            <p:nvSpPr>
              <p:cNvPr id="297988" name="Oval 4"/>
              <p:cNvSpPr>
                <a:spLocks noChangeArrowheads="1"/>
              </p:cNvSpPr>
              <p:nvPr/>
            </p:nvSpPr>
            <p:spPr bwMode="auto">
              <a:xfrm>
                <a:off x="1036" y="1567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97989" name="Oval 5"/>
              <p:cNvSpPr>
                <a:spLocks noChangeArrowheads="1"/>
              </p:cNvSpPr>
              <p:nvPr/>
            </p:nvSpPr>
            <p:spPr bwMode="auto">
              <a:xfrm>
                <a:off x="1535" y="1567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cxnSp>
            <p:nvCxnSpPr>
              <p:cNvPr id="298019" name="AutoShape 35"/>
              <p:cNvCxnSpPr>
                <a:cxnSpLocks noChangeShapeType="1"/>
                <a:stCxn id="297988" idx="6"/>
                <a:endCxn id="297989" idx="2"/>
              </p:cNvCxnSpPr>
              <p:nvPr/>
            </p:nvCxnSpPr>
            <p:spPr bwMode="auto">
              <a:xfrm>
                <a:off x="1207" y="1653"/>
                <a:ext cx="3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8031" name="Group 47"/>
            <p:cNvGrpSpPr>
              <a:grpSpLocks/>
            </p:cNvGrpSpPr>
            <p:nvPr/>
          </p:nvGrpSpPr>
          <p:grpSpPr bwMode="auto">
            <a:xfrm rot="5400000">
              <a:off x="1743" y="1230"/>
              <a:ext cx="1085" cy="887"/>
              <a:chOff x="2242" y="1224"/>
              <a:chExt cx="1085" cy="887"/>
            </a:xfrm>
          </p:grpSpPr>
          <p:sp>
            <p:nvSpPr>
              <p:cNvPr id="297991" name="Oval 7"/>
              <p:cNvSpPr>
                <a:spLocks noChangeArrowheads="1"/>
              </p:cNvSpPr>
              <p:nvPr/>
            </p:nvSpPr>
            <p:spPr bwMode="auto">
              <a:xfrm>
                <a:off x="2734" y="1224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97992" name="Oval 8"/>
              <p:cNvSpPr>
                <a:spLocks noChangeArrowheads="1"/>
              </p:cNvSpPr>
              <p:nvPr/>
            </p:nvSpPr>
            <p:spPr bwMode="auto">
              <a:xfrm>
                <a:off x="2734" y="1940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97993" name="Oval 9"/>
              <p:cNvSpPr>
                <a:spLocks noChangeArrowheads="1"/>
              </p:cNvSpPr>
              <p:nvPr/>
            </p:nvSpPr>
            <p:spPr bwMode="auto">
              <a:xfrm>
                <a:off x="2242" y="1582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97994" name="Oval 10"/>
              <p:cNvSpPr>
                <a:spLocks noChangeArrowheads="1"/>
              </p:cNvSpPr>
              <p:nvPr/>
            </p:nvSpPr>
            <p:spPr bwMode="auto">
              <a:xfrm>
                <a:off x="3156" y="1582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cxnSp>
            <p:nvCxnSpPr>
              <p:cNvPr id="298020" name="AutoShape 36"/>
              <p:cNvCxnSpPr>
                <a:cxnSpLocks noChangeShapeType="1"/>
                <a:stCxn id="297993" idx="7"/>
                <a:endCxn id="297991" idx="3"/>
              </p:cNvCxnSpPr>
              <p:nvPr/>
            </p:nvCxnSpPr>
            <p:spPr bwMode="auto">
              <a:xfrm flipV="1">
                <a:off x="2388" y="1370"/>
                <a:ext cx="371" cy="23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21" name="AutoShape 37"/>
              <p:cNvCxnSpPr>
                <a:cxnSpLocks noChangeShapeType="1"/>
                <a:stCxn id="297991" idx="5"/>
                <a:endCxn id="297994" idx="1"/>
              </p:cNvCxnSpPr>
              <p:nvPr/>
            </p:nvCxnSpPr>
            <p:spPr bwMode="auto">
              <a:xfrm>
                <a:off x="2880" y="1370"/>
                <a:ext cx="301" cy="23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22" name="AutoShape 38"/>
              <p:cNvCxnSpPr>
                <a:cxnSpLocks noChangeShapeType="1"/>
                <a:stCxn id="297993" idx="5"/>
                <a:endCxn id="297992" idx="1"/>
              </p:cNvCxnSpPr>
              <p:nvPr/>
            </p:nvCxnSpPr>
            <p:spPr bwMode="auto">
              <a:xfrm>
                <a:off x="2388" y="1728"/>
                <a:ext cx="371" cy="23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23" name="AutoShape 39"/>
              <p:cNvCxnSpPr>
                <a:cxnSpLocks noChangeShapeType="1"/>
                <a:stCxn id="297992" idx="7"/>
                <a:endCxn id="297994" idx="3"/>
              </p:cNvCxnSpPr>
              <p:nvPr/>
            </p:nvCxnSpPr>
            <p:spPr bwMode="auto">
              <a:xfrm flipV="1">
                <a:off x="2880" y="1728"/>
                <a:ext cx="301" cy="23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8032" name="Group 48"/>
            <p:cNvGrpSpPr>
              <a:grpSpLocks/>
            </p:cNvGrpSpPr>
            <p:nvPr/>
          </p:nvGrpSpPr>
          <p:grpSpPr bwMode="auto">
            <a:xfrm rot="5646979">
              <a:off x="3489" y="1001"/>
              <a:ext cx="971" cy="1338"/>
              <a:chOff x="3759" y="926"/>
              <a:chExt cx="971" cy="1338"/>
            </a:xfrm>
          </p:grpSpPr>
          <p:grpSp>
            <p:nvGrpSpPr>
              <p:cNvPr id="297996" name="Group 12"/>
              <p:cNvGrpSpPr>
                <a:grpSpLocks/>
              </p:cNvGrpSpPr>
              <p:nvPr/>
            </p:nvGrpSpPr>
            <p:grpSpPr bwMode="auto">
              <a:xfrm>
                <a:off x="3759" y="1802"/>
                <a:ext cx="971" cy="171"/>
                <a:chOff x="4200" y="2072"/>
                <a:chExt cx="971" cy="171"/>
              </a:xfrm>
            </p:grpSpPr>
            <p:sp>
              <p:nvSpPr>
                <p:cNvPr id="297997" name="Oval 13"/>
                <p:cNvSpPr>
                  <a:spLocks noChangeArrowheads="1"/>
                </p:cNvSpPr>
                <p:nvPr/>
              </p:nvSpPr>
              <p:spPr bwMode="auto">
                <a:xfrm>
                  <a:off x="4200" y="2072"/>
                  <a:ext cx="171" cy="17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97998" name="Oval 14"/>
                <p:cNvSpPr>
                  <a:spLocks noChangeArrowheads="1"/>
                </p:cNvSpPr>
                <p:nvPr/>
              </p:nvSpPr>
              <p:spPr bwMode="auto">
                <a:xfrm>
                  <a:off x="5000" y="2072"/>
                  <a:ext cx="171" cy="17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297999" name="Oval 15"/>
              <p:cNvSpPr>
                <a:spLocks noChangeArrowheads="1"/>
              </p:cNvSpPr>
              <p:nvPr/>
            </p:nvSpPr>
            <p:spPr bwMode="auto">
              <a:xfrm>
                <a:off x="4164" y="926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grpSp>
            <p:nvGrpSpPr>
              <p:cNvPr id="298000" name="Group 16"/>
              <p:cNvGrpSpPr>
                <a:grpSpLocks/>
              </p:cNvGrpSpPr>
              <p:nvPr/>
            </p:nvGrpSpPr>
            <p:grpSpPr bwMode="auto">
              <a:xfrm>
                <a:off x="4159" y="1510"/>
                <a:ext cx="171" cy="754"/>
                <a:chOff x="4600" y="1780"/>
                <a:chExt cx="171" cy="754"/>
              </a:xfrm>
            </p:grpSpPr>
            <p:sp>
              <p:nvSpPr>
                <p:cNvPr id="298001" name="Oval 17"/>
                <p:cNvSpPr>
                  <a:spLocks noChangeArrowheads="1"/>
                </p:cNvSpPr>
                <p:nvPr/>
              </p:nvSpPr>
              <p:spPr bwMode="auto">
                <a:xfrm>
                  <a:off x="4600" y="1780"/>
                  <a:ext cx="171" cy="17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98002" name="Oval 18"/>
                <p:cNvSpPr>
                  <a:spLocks noChangeArrowheads="1"/>
                </p:cNvSpPr>
                <p:nvPr/>
              </p:nvSpPr>
              <p:spPr bwMode="auto">
                <a:xfrm>
                  <a:off x="4600" y="2363"/>
                  <a:ext cx="171" cy="17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298003" name="Rectangle 19"/>
              <p:cNvSpPr>
                <a:spLocks noChangeArrowheads="1"/>
              </p:cNvSpPr>
              <p:nvPr/>
            </p:nvSpPr>
            <p:spPr bwMode="auto">
              <a:xfrm>
                <a:off x="4174" y="1159"/>
                <a:ext cx="145" cy="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>
                  <a:lnSpc>
                    <a:spcPct val="30000"/>
                  </a:lnSpc>
                </a:pPr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  <a:p>
                <a:pPr>
                  <a:lnSpc>
                    <a:spcPct val="30000"/>
                  </a:lnSpc>
                </a:pPr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  <a:p>
                <a:pPr>
                  <a:lnSpc>
                    <a:spcPct val="30000"/>
                  </a:lnSpc>
                </a:pPr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</p:txBody>
          </p:sp>
          <p:cxnSp>
            <p:nvCxnSpPr>
              <p:cNvPr id="298024" name="AutoShape 40"/>
              <p:cNvCxnSpPr>
                <a:cxnSpLocks noChangeShapeType="1"/>
                <a:stCxn id="297997" idx="0"/>
                <a:endCxn id="297999" idx="3"/>
              </p:cNvCxnSpPr>
              <p:nvPr/>
            </p:nvCxnSpPr>
            <p:spPr bwMode="auto">
              <a:xfrm flipV="1">
                <a:off x="3845" y="1072"/>
                <a:ext cx="344" cy="73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25" name="AutoShape 41"/>
              <p:cNvCxnSpPr>
                <a:cxnSpLocks noChangeShapeType="1"/>
                <a:stCxn id="297997" idx="7"/>
                <a:endCxn id="298001" idx="3"/>
              </p:cNvCxnSpPr>
              <p:nvPr/>
            </p:nvCxnSpPr>
            <p:spPr bwMode="auto">
              <a:xfrm flipV="1">
                <a:off x="3905" y="1656"/>
                <a:ext cx="279" cy="17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26" name="AutoShape 42"/>
              <p:cNvCxnSpPr>
                <a:cxnSpLocks noChangeShapeType="1"/>
                <a:stCxn id="297997" idx="5"/>
                <a:endCxn id="298002" idx="1"/>
              </p:cNvCxnSpPr>
              <p:nvPr/>
            </p:nvCxnSpPr>
            <p:spPr bwMode="auto">
              <a:xfrm>
                <a:off x="3905" y="1948"/>
                <a:ext cx="279" cy="17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27" name="AutoShape 43"/>
              <p:cNvCxnSpPr>
                <a:cxnSpLocks noChangeShapeType="1"/>
                <a:stCxn id="297999" idx="5"/>
                <a:endCxn id="297998" idx="0"/>
              </p:cNvCxnSpPr>
              <p:nvPr/>
            </p:nvCxnSpPr>
            <p:spPr bwMode="auto">
              <a:xfrm>
                <a:off x="4310" y="1072"/>
                <a:ext cx="335" cy="73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28" name="AutoShape 44"/>
              <p:cNvCxnSpPr>
                <a:cxnSpLocks noChangeShapeType="1"/>
                <a:stCxn id="298001" idx="5"/>
                <a:endCxn id="297998" idx="1"/>
              </p:cNvCxnSpPr>
              <p:nvPr/>
            </p:nvCxnSpPr>
            <p:spPr bwMode="auto">
              <a:xfrm>
                <a:off x="4305" y="1656"/>
                <a:ext cx="279" cy="17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29" name="AutoShape 45"/>
              <p:cNvCxnSpPr>
                <a:cxnSpLocks noChangeShapeType="1"/>
                <a:stCxn id="298002" idx="7"/>
                <a:endCxn id="297998" idx="3"/>
              </p:cNvCxnSpPr>
              <p:nvPr/>
            </p:nvCxnSpPr>
            <p:spPr bwMode="auto">
              <a:xfrm flipV="1">
                <a:off x="4305" y="1948"/>
                <a:ext cx="279" cy="17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338766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sz="1600" dirty="0">
              <a:latin typeface="Cambria" panose="02040503050406030204" pitchFamily="18" charset="0"/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19800" y="5410200"/>
            <a:ext cx="3024188" cy="89376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r>
              <a:rPr lang="en-GB" altLang="zh-CN" sz="3600" b="1" dirty="0">
                <a:latin typeface="Cambria" panose="02040503050406030204" pitchFamily="18" charset="0"/>
              </a:rPr>
              <a:t>Binary search (</a:t>
            </a:r>
            <a:r>
              <a:rPr lang="en-GB" altLang="zh-CN" sz="3600" b="1" dirty="0" smtClean="0">
                <a:latin typeface="Cambria" panose="02040503050406030204" pitchFamily="18" charset="0"/>
              </a:rPr>
              <a:t>Java)</a:t>
            </a:r>
            <a:endParaRPr lang="en-GB" altLang="zh-CN" sz="1800" dirty="0">
              <a:latin typeface="Cambria" panose="02040503050406030204" pitchFamily="18" charset="0"/>
            </a:endParaRPr>
          </a:p>
        </p:txBody>
      </p:sp>
      <p:graphicFrame>
        <p:nvGraphicFramePr>
          <p:cNvPr id="343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875285"/>
              </p:ext>
            </p:extLst>
          </p:nvPr>
        </p:nvGraphicFramePr>
        <p:xfrm>
          <a:off x="2438400" y="304800"/>
          <a:ext cx="7629525" cy="679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Document" r:id="rId4" imgW="5710021" imgH="5107533" progId="Word.Document.8">
                  <p:embed/>
                </p:oleObj>
              </mc:Choice>
              <mc:Fallback>
                <p:oleObj name="Document" r:id="rId4" imgW="5710021" imgH="5107533" progId="Word.Document.8">
                  <p:embed/>
                  <p:pic>
                    <p:nvPicPr>
                      <p:cNvPr id="3430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4800"/>
                        <a:ext cx="7629525" cy="679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057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157956"/>
            <a:ext cx="6932612" cy="90963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r>
              <a:rPr lang="en-GB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Binary search flow graph</a:t>
            </a:r>
          </a:p>
        </p:txBody>
      </p:sp>
      <p:pic>
        <p:nvPicPr>
          <p:cNvPr id="345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99" y="1219200"/>
            <a:ext cx="7464425" cy="504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109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610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 smtClean="0">
                <a:latin typeface="Cambria" panose="02040503050406030204" pitchFamily="18" charset="0"/>
              </a:rPr>
              <a:t>A </a:t>
            </a:r>
            <a:r>
              <a:rPr lang="en-US" altLang="zh-CN" sz="22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path</a:t>
            </a:r>
            <a:r>
              <a:rPr lang="en-US" altLang="zh-CN" sz="2200" dirty="0" smtClean="0">
                <a:latin typeface="Cambria" panose="02040503050406030204" pitchFamily="18" charset="0"/>
              </a:rPr>
              <a:t> through a program is a sequence of statements that starts at an entry, junction, or decision and ends at another (possible the same), junction, decision, or exit.</a:t>
            </a:r>
          </a:p>
          <a:p>
            <a:endParaRPr lang="en-US" altLang="zh-CN" sz="2200" dirty="0">
              <a:latin typeface="Cambria" panose="02040503050406030204" pitchFamily="18" charset="0"/>
            </a:endParaRPr>
          </a:p>
          <a:p>
            <a:endParaRPr lang="en-US" altLang="zh-CN" sz="2200" dirty="0" smtClean="0">
              <a:latin typeface="Cambria" panose="02040503050406030204" pitchFamily="18" charset="0"/>
            </a:endParaRPr>
          </a:p>
          <a:p>
            <a:r>
              <a:rPr lang="en-US" altLang="zh-CN" sz="2200" dirty="0" smtClean="0">
                <a:latin typeface="Cambria" panose="02040503050406030204" pitchFamily="18" charset="0"/>
              </a:rPr>
              <a:t>A path may go through several junctions, processes, or decisions, </a:t>
            </a:r>
            <a:r>
              <a:rPr lang="en-US" altLang="zh-CN" sz="22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one or more </a:t>
            </a:r>
            <a:r>
              <a:rPr lang="en-US" altLang="zh-CN" sz="2200" dirty="0" smtClean="0">
                <a:latin typeface="Cambria" panose="02040503050406030204" pitchFamily="18" charset="0"/>
              </a:rPr>
              <a:t>times.</a:t>
            </a:r>
          </a:p>
          <a:p>
            <a:r>
              <a:rPr lang="en-US" altLang="zh-CN" sz="2200" dirty="0" smtClean="0">
                <a:latin typeface="Cambria" panose="02040503050406030204" pitchFamily="18" charset="0"/>
              </a:rPr>
              <a:t>Paths consist of </a:t>
            </a:r>
            <a:r>
              <a:rPr lang="en-US" altLang="zh-CN" sz="22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segments</a:t>
            </a:r>
            <a:r>
              <a:rPr lang="en-US" altLang="zh-CN" sz="2200" dirty="0" smtClean="0">
                <a:latin typeface="Cambria" panose="02040503050406030204" pitchFamily="18" charset="0"/>
              </a:rPr>
              <a:t>. </a:t>
            </a:r>
          </a:p>
          <a:p>
            <a:r>
              <a:rPr lang="en-US" altLang="zh-CN" sz="2200" dirty="0" smtClean="0">
                <a:latin typeface="Cambria" panose="02040503050406030204" pitchFamily="18" charset="0"/>
              </a:rPr>
              <a:t>The smallest segment is a link.  A </a:t>
            </a:r>
            <a:r>
              <a:rPr lang="en-US" altLang="zh-CN" sz="22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link</a:t>
            </a:r>
            <a:r>
              <a:rPr lang="en-US" altLang="zh-CN" sz="2200" dirty="0" smtClean="0">
                <a:latin typeface="Cambria" panose="02040503050406030204" pitchFamily="18" charset="0"/>
              </a:rPr>
              <a:t> is a single process that lies between 2 nodes.</a:t>
            </a:r>
          </a:p>
          <a:p>
            <a:r>
              <a:rPr lang="en-US" altLang="zh-CN" sz="2200" dirty="0">
                <a:latin typeface="Cambria" panose="02040503050406030204" pitchFamily="18" charset="0"/>
              </a:rPr>
              <a:t>The length of a path is the number of links in a path.</a:t>
            </a:r>
          </a:p>
          <a:p>
            <a:r>
              <a:rPr lang="en-US" altLang="zh-CN" sz="2200" dirty="0">
                <a:latin typeface="Cambria" panose="02040503050406030204" pitchFamily="18" charset="0"/>
              </a:rPr>
              <a:t>An entry/exit path or a complete path is a path that starts at a routine’s entry and ends at the same routine’s exit</a:t>
            </a:r>
            <a:r>
              <a:rPr lang="en-US" altLang="zh-CN" sz="2200" dirty="0" smtClean="0">
                <a:latin typeface="Cambria" panose="02040503050406030204" pitchFamily="18" charset="0"/>
              </a:rPr>
              <a:t>.</a:t>
            </a:r>
            <a:endParaRPr lang="en-US" altLang="zh-CN" sz="2200" dirty="0">
              <a:latin typeface="Cambria" panose="020405030504060302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689225" y="152400"/>
            <a:ext cx="5997575" cy="1016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</a:t>
            </a:r>
            <a:endParaRPr lang="en-US" altLang="zh-CN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843713" y="2487612"/>
            <a:ext cx="457200" cy="3810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endParaRPr lang="en-US" altLang="zh-CN" sz="2400" b="1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848600" y="2489200"/>
            <a:ext cx="457200" cy="3810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Cambria" panose="02040503050406030204" pitchFamily="18" charset="0"/>
                <a:ea typeface="宋体" panose="02010600030101010101" pitchFamily="2" charset="-122"/>
              </a:rPr>
              <a:t>4</a:t>
            </a:r>
            <a:endParaRPr lang="en-US" altLang="zh-CN" sz="2400" b="1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AutoShape 10"/>
          <p:cNvCxnSpPr>
            <a:cxnSpLocks noChangeShapeType="1"/>
            <a:stCxn id="8" idx="6"/>
            <a:endCxn id="9" idx="2"/>
          </p:cNvCxnSpPr>
          <p:nvPr/>
        </p:nvCxnSpPr>
        <p:spPr bwMode="auto">
          <a:xfrm>
            <a:off x="7315200" y="2678112"/>
            <a:ext cx="519113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4862513" y="2451100"/>
            <a:ext cx="457200" cy="3810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endParaRPr lang="en-US" altLang="zh-CN" sz="2400" b="1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5867400" y="2452687"/>
            <a:ext cx="457200" cy="3810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endParaRPr lang="en-US" altLang="zh-CN" sz="2400" b="1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cxnSp>
        <p:nvCxnSpPr>
          <p:cNvPr id="13" name="AutoShape 16"/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5334000" y="2641600"/>
            <a:ext cx="519113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7"/>
          <p:cNvCxnSpPr>
            <a:cxnSpLocks noChangeShapeType="1"/>
            <a:stCxn id="12" idx="0"/>
            <a:endCxn id="8" idx="0"/>
          </p:cNvCxnSpPr>
          <p:nvPr/>
        </p:nvCxnSpPr>
        <p:spPr bwMode="auto">
          <a:xfrm rot="5400000" flipV="1">
            <a:off x="6566694" y="1967706"/>
            <a:ext cx="34925" cy="976313"/>
          </a:xfrm>
          <a:prstGeom prst="bentConnector3">
            <a:avLst>
              <a:gd name="adj1" fmla="val -661237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8"/>
          <p:cNvCxnSpPr>
            <a:cxnSpLocks noChangeShapeType="1"/>
            <a:stCxn id="12" idx="4"/>
            <a:endCxn id="8" idx="4"/>
          </p:cNvCxnSpPr>
          <p:nvPr/>
        </p:nvCxnSpPr>
        <p:spPr bwMode="auto">
          <a:xfrm rot="16200000" flipH="1">
            <a:off x="6566694" y="2377281"/>
            <a:ext cx="34925" cy="976313"/>
          </a:xfrm>
          <a:prstGeom prst="bentConnector3">
            <a:avLst>
              <a:gd name="adj1" fmla="val 769893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07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83334" y="1447800"/>
            <a:ext cx="855586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Cambria" panose="02040503050406030204" pitchFamily="18" charset="0"/>
              </a:rPr>
              <a:t>Complete paths are useful for testing because: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It is </a:t>
            </a:r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difficult</a:t>
            </a:r>
            <a:r>
              <a:rPr lang="en-US" altLang="zh-CN" sz="2000" dirty="0" smtClean="0">
                <a:latin typeface="Cambria" panose="02040503050406030204" pitchFamily="18" charset="0"/>
              </a:rPr>
              <a:t> to set up and execute paths that start at an arbitrary statement.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It is difficult to </a:t>
            </a:r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stop at an arbitrary statement </a:t>
            </a:r>
            <a:r>
              <a:rPr lang="en-US" altLang="zh-CN" sz="2000" dirty="0" smtClean="0">
                <a:latin typeface="Cambria" panose="02040503050406030204" pitchFamily="18" charset="0"/>
              </a:rPr>
              <a:t>without changing the code being tested.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We think of </a:t>
            </a:r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routines as input/output </a:t>
            </a:r>
            <a:r>
              <a:rPr lang="en-US" altLang="zh-CN" sz="2000" dirty="0" smtClean="0">
                <a:latin typeface="Cambria" panose="02040503050406030204" pitchFamily="18" charset="0"/>
              </a:rPr>
              <a:t>paths.</a:t>
            </a:r>
          </a:p>
          <a:p>
            <a:pPr lvl="1"/>
            <a:endParaRPr lang="en-US" altLang="zh-CN" sz="20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Path Selection </a:t>
            </a:r>
            <a:r>
              <a:rPr lang="en-US" altLang="zh-CN" sz="2400" dirty="0" smtClean="0">
                <a:latin typeface="Cambria" panose="02040503050406030204" pitchFamily="18" charset="0"/>
              </a:rPr>
              <a:t>Criteria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There </a:t>
            </a:r>
            <a:r>
              <a:rPr lang="en-US" altLang="zh-CN" sz="2000" dirty="0">
                <a:latin typeface="Cambria" panose="02040503050406030204" pitchFamily="18" charset="0"/>
              </a:rPr>
              <a:t>are many paths between the entry and exit points of a typical routine.</a:t>
            </a:r>
          </a:p>
          <a:p>
            <a:pPr lvl="1"/>
            <a:r>
              <a:rPr lang="en-US" altLang="zh-CN" sz="2000" dirty="0">
                <a:latin typeface="Cambria" panose="02040503050406030204" pitchFamily="18" charset="0"/>
              </a:rPr>
              <a:t>Even a small routine can have a large number of paths.</a:t>
            </a:r>
          </a:p>
          <a:p>
            <a:pPr lvl="1"/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9225" y="152400"/>
            <a:ext cx="5997575" cy="1016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</a:t>
            </a:r>
            <a:endParaRPr lang="en-US" altLang="zh-CN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48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50800"/>
            <a:ext cx="3276600" cy="708025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Example</a:t>
            </a:r>
            <a:r>
              <a:rPr lang="en-US" altLang="zh-CN" sz="4600" b="1" i="1" dirty="0">
                <a:solidFill>
                  <a:schemeClr val="hlink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304800" y="1270958"/>
            <a:ext cx="71628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Procedure: process records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Do While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records remain</a:t>
            </a: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Read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record;</a:t>
            </a: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1 = 0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store in buffer;</a:t>
            </a: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increment counter;</a:t>
            </a: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6.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 If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2 = 0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7.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	reset counter;</a:t>
            </a: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8.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store in file;</a:t>
            </a: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9.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Do</a:t>
            </a:r>
          </a:p>
          <a:p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43922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196791"/>
            <a:ext cx="6019800" cy="533400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Example (continued)</a:t>
            </a:r>
          </a:p>
        </p:txBody>
      </p:sp>
      <p:cxnSp>
        <p:nvCxnSpPr>
          <p:cNvPr id="303107" name="AutoShape 3"/>
          <p:cNvCxnSpPr>
            <a:cxnSpLocks noChangeShapeType="1"/>
            <a:stCxn id="303108" idx="4"/>
            <a:endCxn id="303110" idx="3"/>
          </p:cNvCxnSpPr>
          <p:nvPr/>
        </p:nvCxnSpPr>
        <p:spPr bwMode="auto">
          <a:xfrm rot="5400000" flipH="1" flipV="1">
            <a:off x="5632450" y="3451225"/>
            <a:ext cx="2773362" cy="150812"/>
          </a:xfrm>
          <a:prstGeom prst="bentConnector4">
            <a:avLst>
              <a:gd name="adj1" fmla="val -8241"/>
              <a:gd name="adj2" fmla="val 132466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3108" name="Oval 4"/>
          <p:cNvSpPr>
            <a:spLocks noChangeArrowheads="1"/>
          </p:cNvSpPr>
          <p:nvPr/>
        </p:nvSpPr>
        <p:spPr bwMode="auto">
          <a:xfrm>
            <a:off x="6897687" y="4821237"/>
            <a:ext cx="92075" cy="920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03109" name="Oval 5"/>
          <p:cNvSpPr>
            <a:spLocks noChangeArrowheads="1"/>
          </p:cNvSpPr>
          <p:nvPr/>
        </p:nvSpPr>
        <p:spPr bwMode="auto">
          <a:xfrm>
            <a:off x="6858000" y="1447800"/>
            <a:ext cx="180975" cy="1809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03110" name="AutoShape 6"/>
          <p:cNvSpPr>
            <a:spLocks noChangeArrowheads="1"/>
          </p:cNvSpPr>
          <p:nvPr/>
        </p:nvSpPr>
        <p:spPr bwMode="auto">
          <a:xfrm>
            <a:off x="6802437" y="2003425"/>
            <a:ext cx="292100" cy="27146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5510212" y="42894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03112" name="Rectangle 8"/>
          <p:cNvSpPr>
            <a:spLocks noChangeArrowheads="1"/>
          </p:cNvSpPr>
          <p:nvPr/>
        </p:nvSpPr>
        <p:spPr bwMode="auto">
          <a:xfrm>
            <a:off x="6735762" y="4529137"/>
            <a:ext cx="42639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03113" name="Rectangle 9"/>
          <p:cNvSpPr>
            <a:spLocks noChangeArrowheads="1"/>
          </p:cNvSpPr>
          <p:nvPr/>
        </p:nvSpPr>
        <p:spPr bwMode="auto">
          <a:xfrm>
            <a:off x="4377675" y="4816693"/>
            <a:ext cx="42639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zh-CN" altLang="en-US" sz="1600" b="1" dirty="0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303114" name="AutoShape 10"/>
          <p:cNvSpPr>
            <a:spLocks noChangeArrowheads="1"/>
          </p:cNvSpPr>
          <p:nvPr/>
        </p:nvSpPr>
        <p:spPr bwMode="auto">
          <a:xfrm>
            <a:off x="6694487" y="2598737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3115" name="AutoShape 11"/>
          <p:cNvSpPr>
            <a:spLocks noChangeArrowheads="1"/>
          </p:cNvSpPr>
          <p:nvPr/>
        </p:nvSpPr>
        <p:spPr bwMode="auto">
          <a:xfrm>
            <a:off x="8178800" y="3638550"/>
            <a:ext cx="508000" cy="254000"/>
          </a:xfrm>
          <a:prstGeom prst="roundRect">
            <a:avLst>
              <a:gd name="adj" fmla="val 3437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03116" name="AutoShape 12"/>
          <p:cNvSpPr>
            <a:spLocks noChangeArrowheads="1"/>
          </p:cNvSpPr>
          <p:nvPr/>
        </p:nvSpPr>
        <p:spPr bwMode="auto">
          <a:xfrm>
            <a:off x="8178800" y="4264025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03117" name="AutoShape 13"/>
          <p:cNvSpPr>
            <a:spLocks noChangeArrowheads="1"/>
          </p:cNvSpPr>
          <p:nvPr/>
        </p:nvSpPr>
        <p:spPr bwMode="auto">
          <a:xfrm>
            <a:off x="5878512" y="4095750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03118" name="AutoShape 14"/>
          <p:cNvSpPr>
            <a:spLocks noChangeArrowheads="1"/>
          </p:cNvSpPr>
          <p:nvPr/>
        </p:nvSpPr>
        <p:spPr bwMode="auto">
          <a:xfrm>
            <a:off x="4856162" y="4111625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8</a:t>
            </a:r>
          </a:p>
        </p:txBody>
      </p:sp>
      <p:grpSp>
        <p:nvGrpSpPr>
          <p:cNvPr id="303119" name="Group 15"/>
          <p:cNvGrpSpPr>
            <a:grpSpLocks/>
          </p:cNvGrpSpPr>
          <p:nvPr/>
        </p:nvGrpSpPr>
        <p:grpSpPr bwMode="auto">
          <a:xfrm>
            <a:off x="4484687" y="4645025"/>
            <a:ext cx="180975" cy="180975"/>
            <a:chOff x="875" y="3069"/>
            <a:chExt cx="114" cy="114"/>
          </a:xfrm>
        </p:grpSpPr>
        <p:sp>
          <p:nvSpPr>
            <p:cNvPr id="303120" name="Oval 16"/>
            <p:cNvSpPr>
              <a:spLocks noChangeArrowheads="1"/>
            </p:cNvSpPr>
            <p:nvPr/>
          </p:nvSpPr>
          <p:spPr bwMode="auto">
            <a:xfrm>
              <a:off x="875" y="3069"/>
              <a:ext cx="114" cy="11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03121" name="Oval 17"/>
            <p:cNvSpPr>
              <a:spLocks noChangeArrowheads="1"/>
            </p:cNvSpPr>
            <p:nvPr/>
          </p:nvSpPr>
          <p:spPr bwMode="auto">
            <a:xfrm>
              <a:off x="908" y="310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303122" name="AutoShape 18"/>
          <p:cNvSpPr>
            <a:spLocks noChangeArrowheads="1"/>
          </p:cNvSpPr>
          <p:nvPr/>
        </p:nvSpPr>
        <p:spPr bwMode="auto">
          <a:xfrm>
            <a:off x="6802437" y="3173412"/>
            <a:ext cx="292100" cy="2714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303123" name="AutoShape 19"/>
          <p:cNvCxnSpPr>
            <a:cxnSpLocks noChangeShapeType="1"/>
            <a:stCxn id="303110" idx="0"/>
            <a:endCxn id="303109" idx="4"/>
          </p:cNvCxnSpPr>
          <p:nvPr/>
        </p:nvCxnSpPr>
        <p:spPr bwMode="auto">
          <a:xfrm flipV="1">
            <a:off x="6948487" y="1628775"/>
            <a:ext cx="0" cy="374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4" name="AutoShape 20"/>
          <p:cNvCxnSpPr>
            <a:cxnSpLocks noChangeShapeType="1"/>
            <a:stCxn id="303110" idx="2"/>
            <a:endCxn id="303114" idx="0"/>
          </p:cNvCxnSpPr>
          <p:nvPr/>
        </p:nvCxnSpPr>
        <p:spPr bwMode="auto">
          <a:xfrm>
            <a:off x="6948487" y="2274887"/>
            <a:ext cx="0" cy="323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5" name="AutoShape 21"/>
          <p:cNvCxnSpPr>
            <a:cxnSpLocks noChangeShapeType="1"/>
            <a:stCxn id="303114" idx="2"/>
            <a:endCxn id="303122" idx="0"/>
          </p:cNvCxnSpPr>
          <p:nvPr/>
        </p:nvCxnSpPr>
        <p:spPr bwMode="auto">
          <a:xfrm>
            <a:off x="6948487" y="2852737"/>
            <a:ext cx="0" cy="320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3126" name="AutoShape 22"/>
          <p:cNvSpPr>
            <a:spLocks noChangeArrowheads="1"/>
          </p:cNvSpPr>
          <p:nvPr/>
        </p:nvSpPr>
        <p:spPr bwMode="auto">
          <a:xfrm>
            <a:off x="5494337" y="3636962"/>
            <a:ext cx="292100" cy="2714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6</a:t>
            </a:r>
          </a:p>
        </p:txBody>
      </p:sp>
      <p:cxnSp>
        <p:nvCxnSpPr>
          <p:cNvPr id="303127" name="AutoShape 23"/>
          <p:cNvCxnSpPr>
            <a:cxnSpLocks noChangeShapeType="1"/>
          </p:cNvCxnSpPr>
          <p:nvPr/>
        </p:nvCxnSpPr>
        <p:spPr bwMode="auto">
          <a:xfrm rot="16200000">
            <a:off x="6051549" y="2908300"/>
            <a:ext cx="327025" cy="11620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8" name="AutoShape 24"/>
          <p:cNvCxnSpPr>
            <a:cxnSpLocks noChangeShapeType="1"/>
            <a:stCxn id="303122" idx="3"/>
            <a:endCxn id="303115" idx="0"/>
          </p:cNvCxnSpPr>
          <p:nvPr/>
        </p:nvCxnSpPr>
        <p:spPr bwMode="auto">
          <a:xfrm>
            <a:off x="7094537" y="3309937"/>
            <a:ext cx="1338263" cy="32861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9" name="AutoShape 25"/>
          <p:cNvCxnSpPr>
            <a:cxnSpLocks noChangeShapeType="1"/>
            <a:stCxn id="303115" idx="2"/>
            <a:endCxn id="303116" idx="0"/>
          </p:cNvCxnSpPr>
          <p:nvPr/>
        </p:nvCxnSpPr>
        <p:spPr bwMode="auto">
          <a:xfrm>
            <a:off x="8432800" y="3892550"/>
            <a:ext cx="0" cy="371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0" name="AutoShape 26"/>
          <p:cNvCxnSpPr>
            <a:cxnSpLocks noChangeShapeType="1"/>
            <a:stCxn id="303126" idx="3"/>
            <a:endCxn id="303117" idx="0"/>
          </p:cNvCxnSpPr>
          <p:nvPr/>
        </p:nvCxnSpPr>
        <p:spPr bwMode="auto">
          <a:xfrm>
            <a:off x="5786437" y="3773487"/>
            <a:ext cx="346075" cy="3222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1" name="AutoShape 27"/>
          <p:cNvCxnSpPr>
            <a:cxnSpLocks noChangeShapeType="1"/>
            <a:stCxn id="303126" idx="1"/>
            <a:endCxn id="303118" idx="0"/>
          </p:cNvCxnSpPr>
          <p:nvPr/>
        </p:nvCxnSpPr>
        <p:spPr bwMode="auto">
          <a:xfrm rot="10800000" flipV="1">
            <a:off x="5110162" y="3773487"/>
            <a:ext cx="384175" cy="3381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3132" name="Oval 28"/>
          <p:cNvSpPr>
            <a:spLocks noChangeArrowheads="1"/>
          </p:cNvSpPr>
          <p:nvPr/>
        </p:nvSpPr>
        <p:spPr bwMode="auto">
          <a:xfrm>
            <a:off x="5595937" y="4589462"/>
            <a:ext cx="92075" cy="920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cxnSp>
        <p:nvCxnSpPr>
          <p:cNvPr id="303133" name="AutoShape 29"/>
          <p:cNvCxnSpPr>
            <a:cxnSpLocks noChangeShapeType="1"/>
            <a:stCxn id="303132" idx="2"/>
            <a:endCxn id="303118" idx="2"/>
          </p:cNvCxnSpPr>
          <p:nvPr/>
        </p:nvCxnSpPr>
        <p:spPr bwMode="auto">
          <a:xfrm rot="10800000">
            <a:off x="5110162" y="4365625"/>
            <a:ext cx="485775" cy="269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4" name="AutoShape 30"/>
          <p:cNvCxnSpPr>
            <a:cxnSpLocks noChangeShapeType="1"/>
            <a:stCxn id="303132" idx="6"/>
            <a:endCxn id="303117" idx="2"/>
          </p:cNvCxnSpPr>
          <p:nvPr/>
        </p:nvCxnSpPr>
        <p:spPr bwMode="auto">
          <a:xfrm flipV="1">
            <a:off x="5688012" y="4349750"/>
            <a:ext cx="444500" cy="2857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5" name="AutoShape 31"/>
          <p:cNvCxnSpPr>
            <a:cxnSpLocks noChangeShapeType="1"/>
            <a:stCxn id="303108" idx="2"/>
            <a:endCxn id="303132" idx="4"/>
          </p:cNvCxnSpPr>
          <p:nvPr/>
        </p:nvCxnSpPr>
        <p:spPr bwMode="auto">
          <a:xfrm rot="10800000">
            <a:off x="5641975" y="4681537"/>
            <a:ext cx="1255712" cy="1857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6" name="AutoShape 32"/>
          <p:cNvCxnSpPr>
            <a:cxnSpLocks noChangeShapeType="1"/>
            <a:stCxn id="303108" idx="6"/>
            <a:endCxn id="303116" idx="2"/>
          </p:cNvCxnSpPr>
          <p:nvPr/>
        </p:nvCxnSpPr>
        <p:spPr bwMode="auto">
          <a:xfrm flipV="1">
            <a:off x="6989762" y="4518025"/>
            <a:ext cx="1443038" cy="3492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7" name="AutoShape 33"/>
          <p:cNvCxnSpPr>
            <a:cxnSpLocks noChangeShapeType="1"/>
            <a:endCxn id="303110" idx="1"/>
          </p:cNvCxnSpPr>
          <p:nvPr/>
        </p:nvCxnSpPr>
        <p:spPr bwMode="auto">
          <a:xfrm rot="5400000" flipH="1" flipV="1">
            <a:off x="4440634" y="2273698"/>
            <a:ext cx="2496345" cy="222726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3138" name="Text Box 34"/>
          <p:cNvSpPr txBox="1">
            <a:spLocks noChangeArrowheads="1"/>
          </p:cNvSpPr>
          <p:nvPr/>
        </p:nvSpPr>
        <p:spPr bwMode="auto">
          <a:xfrm>
            <a:off x="6110287" y="5561012"/>
            <a:ext cx="13716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600" b="1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V(G) = 4</a:t>
            </a: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167122" y="1668472"/>
            <a:ext cx="7162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Procedure: process records</a:t>
            </a:r>
          </a:p>
          <a:p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1.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Do While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records remain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Read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1 = 0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18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store in buffer;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increment counter;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6.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 If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2 = 0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18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7.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	reset counter;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8.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store in file;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9.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Do</a:t>
            </a:r>
          </a:p>
          <a:p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53988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73857" y="219869"/>
            <a:ext cx="69342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example: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 FLOW GRAPH</a:t>
            </a:r>
          </a:p>
        </p:txBody>
      </p:sp>
      <p:sp>
        <p:nvSpPr>
          <p:cNvPr id="318467" name="Oval 3"/>
          <p:cNvSpPr>
            <a:spLocks noChangeArrowheads="1"/>
          </p:cNvSpPr>
          <p:nvPr/>
        </p:nvSpPr>
        <p:spPr bwMode="auto">
          <a:xfrm>
            <a:off x="4997450" y="1522413"/>
            <a:ext cx="360363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18468" name="Oval 4"/>
          <p:cNvSpPr>
            <a:spLocks noChangeArrowheads="1"/>
          </p:cNvSpPr>
          <p:nvPr/>
        </p:nvSpPr>
        <p:spPr bwMode="auto">
          <a:xfrm>
            <a:off x="4997450" y="2451100"/>
            <a:ext cx="360363" cy="360363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2,3</a:t>
            </a:r>
          </a:p>
        </p:txBody>
      </p:sp>
      <p:grpSp>
        <p:nvGrpSpPr>
          <p:cNvPr id="318469" name="Group 5"/>
          <p:cNvGrpSpPr>
            <a:grpSpLocks/>
          </p:cNvGrpSpPr>
          <p:nvPr/>
        </p:nvGrpSpPr>
        <p:grpSpPr bwMode="auto">
          <a:xfrm>
            <a:off x="1711325" y="3094038"/>
            <a:ext cx="2092325" cy="1825625"/>
            <a:chOff x="704" y="1949"/>
            <a:chExt cx="1318" cy="1150"/>
          </a:xfrm>
        </p:grpSpPr>
        <p:grpSp>
          <p:nvGrpSpPr>
            <p:cNvPr id="318470" name="Group 6"/>
            <p:cNvGrpSpPr>
              <a:grpSpLocks/>
            </p:cNvGrpSpPr>
            <p:nvPr/>
          </p:nvGrpSpPr>
          <p:grpSpPr bwMode="auto">
            <a:xfrm>
              <a:off x="704" y="2411"/>
              <a:ext cx="1318" cy="227"/>
              <a:chOff x="704" y="2411"/>
              <a:chExt cx="1318" cy="227"/>
            </a:xfrm>
          </p:grpSpPr>
          <p:sp>
            <p:nvSpPr>
              <p:cNvPr id="318471" name="Oval 7"/>
              <p:cNvSpPr>
                <a:spLocks noChangeArrowheads="1"/>
              </p:cNvSpPr>
              <p:nvPr/>
            </p:nvSpPr>
            <p:spPr bwMode="auto">
              <a:xfrm>
                <a:off x="704" y="2411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318472" name="Oval 8"/>
              <p:cNvSpPr>
                <a:spLocks noChangeArrowheads="1"/>
              </p:cNvSpPr>
              <p:nvPr/>
            </p:nvSpPr>
            <p:spPr bwMode="auto">
              <a:xfrm>
                <a:off x="1795" y="2411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318473" name="Group 9"/>
            <p:cNvGrpSpPr>
              <a:grpSpLocks/>
            </p:cNvGrpSpPr>
            <p:nvPr/>
          </p:nvGrpSpPr>
          <p:grpSpPr bwMode="auto">
            <a:xfrm>
              <a:off x="1250" y="1949"/>
              <a:ext cx="227" cy="1150"/>
              <a:chOff x="1250" y="1949"/>
              <a:chExt cx="227" cy="1150"/>
            </a:xfrm>
          </p:grpSpPr>
          <p:sp>
            <p:nvSpPr>
              <p:cNvPr id="318474" name="Oval 10"/>
              <p:cNvSpPr>
                <a:spLocks noChangeArrowheads="1"/>
              </p:cNvSpPr>
              <p:nvPr/>
            </p:nvSpPr>
            <p:spPr bwMode="auto">
              <a:xfrm>
                <a:off x="1250" y="1949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318475" name="Oval 11"/>
              <p:cNvSpPr>
                <a:spLocks noChangeArrowheads="1"/>
              </p:cNvSpPr>
              <p:nvPr/>
            </p:nvSpPr>
            <p:spPr bwMode="auto">
              <a:xfrm>
                <a:off x="1250" y="2872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</p:grpSp>
      <p:sp>
        <p:nvSpPr>
          <p:cNvPr id="318476" name="Oval 12"/>
          <p:cNvSpPr>
            <a:spLocks noChangeArrowheads="1"/>
          </p:cNvSpPr>
          <p:nvPr/>
        </p:nvSpPr>
        <p:spPr bwMode="auto">
          <a:xfrm>
            <a:off x="7072313" y="3094038"/>
            <a:ext cx="360362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4,5</a:t>
            </a:r>
          </a:p>
        </p:txBody>
      </p:sp>
      <p:sp>
        <p:nvSpPr>
          <p:cNvPr id="318477" name="Oval 13"/>
          <p:cNvSpPr>
            <a:spLocks noChangeArrowheads="1"/>
          </p:cNvSpPr>
          <p:nvPr/>
        </p:nvSpPr>
        <p:spPr bwMode="auto">
          <a:xfrm>
            <a:off x="4997450" y="4783138"/>
            <a:ext cx="360363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18478" name="Oval 14"/>
          <p:cNvSpPr>
            <a:spLocks noChangeArrowheads="1"/>
          </p:cNvSpPr>
          <p:nvPr/>
        </p:nvSpPr>
        <p:spPr bwMode="auto">
          <a:xfrm>
            <a:off x="4997450" y="5694363"/>
            <a:ext cx="360363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</a:t>
            </a:r>
          </a:p>
        </p:txBody>
      </p:sp>
      <p:cxnSp>
        <p:nvCxnSpPr>
          <p:cNvPr id="318479" name="AutoShape 15"/>
          <p:cNvCxnSpPr>
            <a:cxnSpLocks noChangeShapeType="1"/>
            <a:stCxn id="318477" idx="6"/>
            <a:endCxn id="318467" idx="6"/>
          </p:cNvCxnSpPr>
          <p:nvPr/>
        </p:nvCxnSpPr>
        <p:spPr bwMode="auto">
          <a:xfrm flipV="1">
            <a:off x="5357813" y="1703388"/>
            <a:ext cx="1587" cy="3260725"/>
          </a:xfrm>
          <a:prstGeom prst="curvedConnector3">
            <a:avLst>
              <a:gd name="adj1" fmla="val 1924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0" name="AutoShape 16"/>
          <p:cNvCxnSpPr>
            <a:cxnSpLocks noChangeShapeType="1"/>
            <a:stCxn id="318467" idx="2"/>
            <a:endCxn id="318478" idx="2"/>
          </p:cNvCxnSpPr>
          <p:nvPr/>
        </p:nvCxnSpPr>
        <p:spPr bwMode="auto">
          <a:xfrm rot="10800000" flipH="1" flipV="1">
            <a:off x="4997450" y="1703388"/>
            <a:ext cx="1588" cy="4171950"/>
          </a:xfrm>
          <a:prstGeom prst="curvedConnector3">
            <a:avLst>
              <a:gd name="adj1" fmla="val -2533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1" name="AutoShape 17"/>
          <p:cNvCxnSpPr>
            <a:cxnSpLocks noChangeShapeType="1"/>
            <a:stCxn id="318468" idx="6"/>
            <a:endCxn id="318476" idx="1"/>
          </p:cNvCxnSpPr>
          <p:nvPr/>
        </p:nvCxnSpPr>
        <p:spPr bwMode="auto">
          <a:xfrm>
            <a:off x="5357813" y="2632075"/>
            <a:ext cx="1766887" cy="514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2" name="AutoShape 18"/>
          <p:cNvCxnSpPr>
            <a:cxnSpLocks noChangeShapeType="1"/>
            <a:stCxn id="318467" idx="4"/>
            <a:endCxn id="318468" idx="0"/>
          </p:cNvCxnSpPr>
          <p:nvPr/>
        </p:nvCxnSpPr>
        <p:spPr bwMode="auto">
          <a:xfrm>
            <a:off x="5178425" y="1882775"/>
            <a:ext cx="0" cy="568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3" name="AutoShape 19"/>
          <p:cNvCxnSpPr>
            <a:cxnSpLocks noChangeShapeType="1"/>
            <a:stCxn id="318468" idx="2"/>
            <a:endCxn id="318474" idx="7"/>
          </p:cNvCxnSpPr>
          <p:nvPr/>
        </p:nvCxnSpPr>
        <p:spPr bwMode="auto">
          <a:xfrm flipH="1">
            <a:off x="2886075" y="2632075"/>
            <a:ext cx="2111375" cy="514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4" name="AutoShape 20"/>
          <p:cNvCxnSpPr>
            <a:cxnSpLocks noChangeShapeType="1"/>
            <a:stCxn id="318474" idx="5"/>
            <a:endCxn id="318472" idx="1"/>
          </p:cNvCxnSpPr>
          <p:nvPr/>
        </p:nvCxnSpPr>
        <p:spPr bwMode="auto">
          <a:xfrm>
            <a:off x="2886075" y="3402013"/>
            <a:ext cx="609600" cy="477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5" name="AutoShape 21"/>
          <p:cNvCxnSpPr>
            <a:cxnSpLocks noChangeShapeType="1"/>
            <a:stCxn id="318474" idx="3"/>
            <a:endCxn id="318471" idx="7"/>
          </p:cNvCxnSpPr>
          <p:nvPr/>
        </p:nvCxnSpPr>
        <p:spPr bwMode="auto">
          <a:xfrm flipH="1">
            <a:off x="2019300" y="3402013"/>
            <a:ext cx="611188" cy="477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6" name="AutoShape 22"/>
          <p:cNvCxnSpPr>
            <a:cxnSpLocks noChangeShapeType="1"/>
            <a:stCxn id="318471" idx="5"/>
            <a:endCxn id="318475" idx="1"/>
          </p:cNvCxnSpPr>
          <p:nvPr/>
        </p:nvCxnSpPr>
        <p:spPr bwMode="auto">
          <a:xfrm>
            <a:off x="2019300" y="4135438"/>
            <a:ext cx="611188" cy="47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7" name="AutoShape 23"/>
          <p:cNvCxnSpPr>
            <a:cxnSpLocks noChangeShapeType="1"/>
            <a:stCxn id="318472" idx="3"/>
            <a:endCxn id="318475" idx="7"/>
          </p:cNvCxnSpPr>
          <p:nvPr/>
        </p:nvCxnSpPr>
        <p:spPr bwMode="auto">
          <a:xfrm flipH="1">
            <a:off x="2886075" y="4135438"/>
            <a:ext cx="609600" cy="47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8" name="AutoShape 24"/>
          <p:cNvCxnSpPr>
            <a:cxnSpLocks noChangeShapeType="1"/>
            <a:stCxn id="318475" idx="6"/>
            <a:endCxn id="318477" idx="2"/>
          </p:cNvCxnSpPr>
          <p:nvPr/>
        </p:nvCxnSpPr>
        <p:spPr bwMode="auto">
          <a:xfrm>
            <a:off x="2938463" y="4740275"/>
            <a:ext cx="2058987" cy="2238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9" name="AutoShape 25"/>
          <p:cNvCxnSpPr>
            <a:cxnSpLocks noChangeShapeType="1"/>
            <a:stCxn id="318476" idx="3"/>
            <a:endCxn id="318477" idx="7"/>
          </p:cNvCxnSpPr>
          <p:nvPr/>
        </p:nvCxnSpPr>
        <p:spPr bwMode="auto">
          <a:xfrm flipH="1">
            <a:off x="5305425" y="3402013"/>
            <a:ext cx="1819275" cy="1433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76657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How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822" y="1800285"/>
            <a:ext cx="81579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1:            The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basic concepts and theories of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2-3:        Principles of Testing</a:t>
            </a:r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4-5:       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White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Box Testing</a:t>
            </a:r>
            <a:endParaRPr lang="en-US" altLang="zh-CN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6-7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:	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Black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Box Testing</a:t>
            </a:r>
            <a:endParaRPr lang="en-US" altLang="zh-CN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8-9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: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Unit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Testing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&amp; Integration Testing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endParaRPr lang="en-US" altLang="zh-CN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10-11:  	System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12:        	Regression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13-14:	Software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Testing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Management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15:	International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and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Local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16:	Future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of Testing</a:t>
            </a:r>
          </a:p>
          <a:p>
            <a:endParaRPr lang="en-US" altLang="zh-CN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5800" y="1229380"/>
            <a:ext cx="2933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16 Weeks Plan</a:t>
            </a:r>
            <a:endParaRPr lang="zh-CN" altLang="en-US" sz="28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05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150" y="59910"/>
            <a:ext cx="6096000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Determine </a:t>
            </a:r>
            <a:r>
              <a:rPr lang="en-US" altLang="zh-CN" b="1" dirty="0" err="1">
                <a:solidFill>
                  <a:srgbClr val="132584"/>
                </a:solidFill>
                <a:latin typeface="Cambria" panose="02040503050406030204" pitchFamily="18" charset="0"/>
              </a:rPr>
              <a:t>cyclomatic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 complexity of flow graph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287338" y="4367213"/>
            <a:ext cx="8780462" cy="19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b="1" dirty="0">
              <a:effectLst/>
              <a:latin typeface="Cambria" panose="02040503050406030204" pitchFamily="18" charset="0"/>
            </a:endParaRPr>
          </a:p>
          <a:p>
            <a:pPr lvl="1" eaLnBrk="1" hangingPunct="1">
              <a:spcBef>
                <a:spcPts val="7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  V(G) =number of regions </a:t>
            </a:r>
            <a:r>
              <a:rPr lang="en-US" altLang="zh-CN" sz="2000" dirty="0" smtClean="0">
                <a:effectLst/>
                <a:latin typeface="Cambria" panose="02040503050406030204" pitchFamily="18" charset="0"/>
              </a:rPr>
              <a:t>(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areas bounded by nodes and </a:t>
            </a:r>
            <a:r>
              <a:rPr lang="en-US" altLang="zh-CN" sz="2000" dirty="0" smtClean="0">
                <a:effectLst/>
                <a:latin typeface="Cambria" panose="02040503050406030204" pitchFamily="18" charset="0"/>
              </a:rPr>
              <a:t>edges—area 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outside the graph is also a region)</a:t>
            </a:r>
          </a:p>
          <a:p>
            <a:pPr lvl="1" eaLnBrk="1" hangingPunct="1">
              <a:spcBef>
                <a:spcPts val="7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  V(G) = number of edges - the number of nodes + 2</a:t>
            </a:r>
          </a:p>
          <a:p>
            <a:pPr lvl="1" eaLnBrk="1" hangingPunct="1">
              <a:spcBef>
                <a:spcPts val="7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  V(G) = number of (simple) predicate nodes + 1</a:t>
            </a:r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685800" y="27432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zh-CN" altLang="en-US" b="1" dirty="0">
                <a:effectLst/>
                <a:latin typeface="Cambria" panose="02040503050406030204" pitchFamily="18" charset="0"/>
              </a:rPr>
              <a:t>  </a:t>
            </a:r>
            <a:endParaRPr lang="en-US" altLang="zh-CN" dirty="0">
              <a:effectLst/>
              <a:latin typeface="Cambria" panose="02040503050406030204" pitchFamily="18" charset="0"/>
            </a:endParaRPr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592932" y="1188092"/>
            <a:ext cx="824626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Cyclomatic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complexity: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 quantitative measure of the logical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complexity of code, provides an upper bound on the number of paths that need to be tested in the code</a:t>
            </a:r>
          </a:p>
        </p:txBody>
      </p:sp>
      <p:grpSp>
        <p:nvGrpSpPr>
          <p:cNvPr id="320563" name="Group 51"/>
          <p:cNvGrpSpPr>
            <a:grpSpLocks/>
          </p:cNvGrpSpPr>
          <p:nvPr/>
        </p:nvGrpSpPr>
        <p:grpSpPr bwMode="auto">
          <a:xfrm>
            <a:off x="1220008" y="2536825"/>
            <a:ext cx="6549615" cy="1982788"/>
            <a:chOff x="613" y="1613"/>
            <a:chExt cx="3624" cy="1249"/>
          </a:xfrm>
        </p:grpSpPr>
        <p:sp>
          <p:nvSpPr>
            <p:cNvPr id="320519" name="Rectangle 7"/>
            <p:cNvSpPr>
              <a:spLocks noChangeArrowheads="1"/>
            </p:cNvSpPr>
            <p:nvPr/>
          </p:nvSpPr>
          <p:spPr bwMode="auto">
            <a:xfrm>
              <a:off x="3925" y="2477"/>
              <a:ext cx="238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V(G)</a:t>
              </a:r>
            </a:p>
          </p:txBody>
        </p:sp>
        <p:sp>
          <p:nvSpPr>
            <p:cNvPr id="320520" name="Rectangle 8"/>
            <p:cNvSpPr>
              <a:spLocks noChangeArrowheads="1"/>
            </p:cNvSpPr>
            <p:nvPr/>
          </p:nvSpPr>
          <p:spPr bwMode="auto">
            <a:xfrm>
              <a:off x="1381" y="1661"/>
              <a:ext cx="44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8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modules</a:t>
              </a:r>
            </a:p>
          </p:txBody>
        </p:sp>
        <p:sp>
          <p:nvSpPr>
            <p:cNvPr id="320521" name="Rectangle 9"/>
            <p:cNvSpPr>
              <a:spLocks noChangeArrowheads="1"/>
            </p:cNvSpPr>
            <p:nvPr/>
          </p:nvSpPr>
          <p:spPr bwMode="auto">
            <a:xfrm>
              <a:off x="2142" y="2474"/>
              <a:ext cx="70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2" name="Rectangle 10"/>
            <p:cNvSpPr>
              <a:spLocks noChangeArrowheads="1"/>
            </p:cNvSpPr>
            <p:nvPr/>
          </p:nvSpPr>
          <p:spPr bwMode="auto">
            <a:xfrm>
              <a:off x="2135" y="2468"/>
              <a:ext cx="83" cy="127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3" name="Rectangle 11"/>
            <p:cNvSpPr>
              <a:spLocks noChangeArrowheads="1"/>
            </p:cNvSpPr>
            <p:nvPr/>
          </p:nvSpPr>
          <p:spPr bwMode="auto">
            <a:xfrm>
              <a:off x="2212" y="2442"/>
              <a:ext cx="70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4" name="Rectangle 12"/>
            <p:cNvSpPr>
              <a:spLocks noChangeArrowheads="1"/>
            </p:cNvSpPr>
            <p:nvPr/>
          </p:nvSpPr>
          <p:spPr bwMode="auto">
            <a:xfrm>
              <a:off x="2206" y="2436"/>
              <a:ext cx="83" cy="159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5" name="Rectangle 13"/>
            <p:cNvSpPr>
              <a:spLocks noChangeArrowheads="1"/>
            </p:cNvSpPr>
            <p:nvPr/>
          </p:nvSpPr>
          <p:spPr bwMode="auto">
            <a:xfrm>
              <a:off x="2282" y="2410"/>
              <a:ext cx="70" cy="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6" name="Rectangle 14"/>
            <p:cNvSpPr>
              <a:spLocks noChangeArrowheads="1"/>
            </p:cNvSpPr>
            <p:nvPr/>
          </p:nvSpPr>
          <p:spPr bwMode="auto">
            <a:xfrm>
              <a:off x="2276" y="2404"/>
              <a:ext cx="83" cy="191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7" name="Rectangle 15"/>
            <p:cNvSpPr>
              <a:spLocks noChangeArrowheads="1"/>
            </p:cNvSpPr>
            <p:nvPr/>
          </p:nvSpPr>
          <p:spPr bwMode="auto">
            <a:xfrm>
              <a:off x="2359" y="2340"/>
              <a:ext cx="76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8" name="Rectangle 16"/>
            <p:cNvSpPr>
              <a:spLocks noChangeArrowheads="1"/>
            </p:cNvSpPr>
            <p:nvPr/>
          </p:nvSpPr>
          <p:spPr bwMode="auto">
            <a:xfrm>
              <a:off x="2352" y="2334"/>
              <a:ext cx="90" cy="261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9" name="Rectangle 17"/>
            <p:cNvSpPr>
              <a:spLocks noChangeArrowheads="1"/>
            </p:cNvSpPr>
            <p:nvPr/>
          </p:nvSpPr>
          <p:spPr bwMode="auto">
            <a:xfrm>
              <a:off x="2435" y="2238"/>
              <a:ext cx="77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0" name="Rectangle 18"/>
            <p:cNvSpPr>
              <a:spLocks noChangeArrowheads="1"/>
            </p:cNvSpPr>
            <p:nvPr/>
          </p:nvSpPr>
          <p:spPr bwMode="auto">
            <a:xfrm>
              <a:off x="2429" y="2232"/>
              <a:ext cx="89" cy="363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1" name="Rectangle 19"/>
            <p:cNvSpPr>
              <a:spLocks noChangeArrowheads="1"/>
            </p:cNvSpPr>
            <p:nvPr/>
          </p:nvSpPr>
          <p:spPr bwMode="auto">
            <a:xfrm>
              <a:off x="2512" y="2180"/>
              <a:ext cx="77" cy="4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2" name="Rectangle 20"/>
            <p:cNvSpPr>
              <a:spLocks noChangeArrowheads="1"/>
            </p:cNvSpPr>
            <p:nvPr/>
          </p:nvSpPr>
          <p:spPr bwMode="auto">
            <a:xfrm>
              <a:off x="2506" y="2174"/>
              <a:ext cx="89" cy="427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3" name="Rectangle 21"/>
            <p:cNvSpPr>
              <a:spLocks noChangeArrowheads="1"/>
            </p:cNvSpPr>
            <p:nvPr/>
          </p:nvSpPr>
          <p:spPr bwMode="auto">
            <a:xfrm>
              <a:off x="2589" y="2059"/>
              <a:ext cx="70" cy="5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4" name="Rectangle 22"/>
            <p:cNvSpPr>
              <a:spLocks noChangeArrowheads="1"/>
            </p:cNvSpPr>
            <p:nvPr/>
          </p:nvSpPr>
          <p:spPr bwMode="auto">
            <a:xfrm>
              <a:off x="2582" y="2053"/>
              <a:ext cx="83" cy="54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5" name="Rectangle 23"/>
            <p:cNvSpPr>
              <a:spLocks noChangeArrowheads="1"/>
            </p:cNvSpPr>
            <p:nvPr/>
          </p:nvSpPr>
          <p:spPr bwMode="auto">
            <a:xfrm>
              <a:off x="2665" y="1689"/>
              <a:ext cx="77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6" name="Rectangle 24"/>
            <p:cNvSpPr>
              <a:spLocks noChangeArrowheads="1"/>
            </p:cNvSpPr>
            <p:nvPr/>
          </p:nvSpPr>
          <p:spPr bwMode="auto">
            <a:xfrm>
              <a:off x="2659" y="1683"/>
              <a:ext cx="89" cy="91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7" name="Rectangle 25"/>
            <p:cNvSpPr>
              <a:spLocks noChangeArrowheads="1"/>
            </p:cNvSpPr>
            <p:nvPr/>
          </p:nvSpPr>
          <p:spPr bwMode="auto">
            <a:xfrm>
              <a:off x="2742" y="1651"/>
              <a:ext cx="77" cy="9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8" name="Rectangle 26"/>
            <p:cNvSpPr>
              <a:spLocks noChangeArrowheads="1"/>
            </p:cNvSpPr>
            <p:nvPr/>
          </p:nvSpPr>
          <p:spPr bwMode="auto">
            <a:xfrm>
              <a:off x="2736" y="1645"/>
              <a:ext cx="89" cy="956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9" name="Rectangle 27"/>
            <p:cNvSpPr>
              <a:spLocks noChangeArrowheads="1"/>
            </p:cNvSpPr>
            <p:nvPr/>
          </p:nvSpPr>
          <p:spPr bwMode="auto">
            <a:xfrm>
              <a:off x="3425" y="2468"/>
              <a:ext cx="70" cy="11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0" name="Rectangle 28"/>
            <p:cNvSpPr>
              <a:spLocks noChangeArrowheads="1"/>
            </p:cNvSpPr>
            <p:nvPr/>
          </p:nvSpPr>
          <p:spPr bwMode="auto">
            <a:xfrm>
              <a:off x="3419" y="2461"/>
              <a:ext cx="83" cy="128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1" name="Rectangle 29"/>
            <p:cNvSpPr>
              <a:spLocks noChangeArrowheads="1"/>
            </p:cNvSpPr>
            <p:nvPr/>
          </p:nvSpPr>
          <p:spPr bwMode="auto">
            <a:xfrm>
              <a:off x="3355" y="2442"/>
              <a:ext cx="70" cy="14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2" name="Rectangle 30"/>
            <p:cNvSpPr>
              <a:spLocks noChangeArrowheads="1"/>
            </p:cNvSpPr>
            <p:nvPr/>
          </p:nvSpPr>
          <p:spPr bwMode="auto">
            <a:xfrm>
              <a:off x="3348" y="2436"/>
              <a:ext cx="83" cy="159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3" name="Rectangle 31"/>
            <p:cNvSpPr>
              <a:spLocks noChangeArrowheads="1"/>
            </p:cNvSpPr>
            <p:nvPr/>
          </p:nvSpPr>
          <p:spPr bwMode="auto">
            <a:xfrm>
              <a:off x="3285" y="2404"/>
              <a:ext cx="76" cy="1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4" name="Rectangle 32"/>
            <p:cNvSpPr>
              <a:spLocks noChangeArrowheads="1"/>
            </p:cNvSpPr>
            <p:nvPr/>
          </p:nvSpPr>
          <p:spPr bwMode="auto">
            <a:xfrm>
              <a:off x="3278" y="2397"/>
              <a:ext cx="90" cy="19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5" name="Rectangle 33"/>
            <p:cNvSpPr>
              <a:spLocks noChangeArrowheads="1"/>
            </p:cNvSpPr>
            <p:nvPr/>
          </p:nvSpPr>
          <p:spPr bwMode="auto">
            <a:xfrm>
              <a:off x="3208" y="2334"/>
              <a:ext cx="70" cy="24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6" name="Rectangle 34"/>
            <p:cNvSpPr>
              <a:spLocks noChangeArrowheads="1"/>
            </p:cNvSpPr>
            <p:nvPr/>
          </p:nvSpPr>
          <p:spPr bwMode="auto">
            <a:xfrm>
              <a:off x="3202" y="2327"/>
              <a:ext cx="83" cy="26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7" name="Rectangle 35"/>
            <p:cNvSpPr>
              <a:spLocks noChangeArrowheads="1"/>
            </p:cNvSpPr>
            <p:nvPr/>
          </p:nvSpPr>
          <p:spPr bwMode="auto">
            <a:xfrm>
              <a:off x="3125" y="2232"/>
              <a:ext cx="77" cy="3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8" name="Rectangle 36"/>
            <p:cNvSpPr>
              <a:spLocks noChangeArrowheads="1"/>
            </p:cNvSpPr>
            <p:nvPr/>
          </p:nvSpPr>
          <p:spPr bwMode="auto">
            <a:xfrm>
              <a:off x="3119" y="2225"/>
              <a:ext cx="89" cy="364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9" name="Rectangle 37"/>
            <p:cNvSpPr>
              <a:spLocks noChangeArrowheads="1"/>
            </p:cNvSpPr>
            <p:nvPr/>
          </p:nvSpPr>
          <p:spPr bwMode="auto">
            <a:xfrm>
              <a:off x="3048" y="2180"/>
              <a:ext cx="77" cy="40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0" name="Rectangle 38"/>
            <p:cNvSpPr>
              <a:spLocks noChangeArrowheads="1"/>
            </p:cNvSpPr>
            <p:nvPr/>
          </p:nvSpPr>
          <p:spPr bwMode="auto">
            <a:xfrm>
              <a:off x="3042" y="2174"/>
              <a:ext cx="89" cy="421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1" name="Rectangle 39"/>
            <p:cNvSpPr>
              <a:spLocks noChangeArrowheads="1"/>
            </p:cNvSpPr>
            <p:nvPr/>
          </p:nvSpPr>
          <p:spPr bwMode="auto">
            <a:xfrm>
              <a:off x="2978" y="2053"/>
              <a:ext cx="77" cy="52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2" name="Rectangle 40"/>
            <p:cNvSpPr>
              <a:spLocks noChangeArrowheads="1"/>
            </p:cNvSpPr>
            <p:nvPr/>
          </p:nvSpPr>
          <p:spPr bwMode="auto">
            <a:xfrm>
              <a:off x="2972" y="2047"/>
              <a:ext cx="89" cy="54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3" name="Rectangle 41"/>
            <p:cNvSpPr>
              <a:spLocks noChangeArrowheads="1"/>
            </p:cNvSpPr>
            <p:nvPr/>
          </p:nvSpPr>
          <p:spPr bwMode="auto">
            <a:xfrm>
              <a:off x="2902" y="1683"/>
              <a:ext cx="70" cy="9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4" name="Rectangle 42"/>
            <p:cNvSpPr>
              <a:spLocks noChangeArrowheads="1"/>
            </p:cNvSpPr>
            <p:nvPr/>
          </p:nvSpPr>
          <p:spPr bwMode="auto">
            <a:xfrm>
              <a:off x="2895" y="1677"/>
              <a:ext cx="83" cy="918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5" name="Rectangle 43"/>
            <p:cNvSpPr>
              <a:spLocks noChangeArrowheads="1"/>
            </p:cNvSpPr>
            <p:nvPr/>
          </p:nvSpPr>
          <p:spPr bwMode="auto">
            <a:xfrm>
              <a:off x="2819" y="1645"/>
              <a:ext cx="76" cy="9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6" name="Rectangle 44"/>
            <p:cNvSpPr>
              <a:spLocks noChangeArrowheads="1"/>
            </p:cNvSpPr>
            <p:nvPr/>
          </p:nvSpPr>
          <p:spPr bwMode="auto">
            <a:xfrm>
              <a:off x="2812" y="1638"/>
              <a:ext cx="90" cy="957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7" name="Line 45"/>
            <p:cNvSpPr>
              <a:spLocks noChangeShapeType="1"/>
            </p:cNvSpPr>
            <p:nvPr/>
          </p:nvSpPr>
          <p:spPr bwMode="auto">
            <a:xfrm flipH="1">
              <a:off x="2669" y="2429"/>
              <a:ext cx="488" cy="277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8" name="Freeform 46"/>
            <p:cNvSpPr>
              <a:spLocks/>
            </p:cNvSpPr>
            <p:nvPr/>
          </p:nvSpPr>
          <p:spPr bwMode="auto">
            <a:xfrm>
              <a:off x="1969" y="1626"/>
              <a:ext cx="1814" cy="969"/>
            </a:xfrm>
            <a:custGeom>
              <a:avLst/>
              <a:gdLst>
                <a:gd name="T0" fmla="*/ 0 w 1814"/>
                <a:gd name="T1" fmla="*/ 0 h 969"/>
                <a:gd name="T2" fmla="*/ 0 w 1814"/>
                <a:gd name="T3" fmla="*/ 969 h 969"/>
                <a:gd name="T4" fmla="*/ 0 w 1814"/>
                <a:gd name="T5" fmla="*/ 969 h 969"/>
                <a:gd name="T6" fmla="*/ 1814 w 1814"/>
                <a:gd name="T7" fmla="*/ 969 h 969"/>
                <a:gd name="T8" fmla="*/ 1814 w 1814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4" h="969">
                  <a:moveTo>
                    <a:pt x="0" y="0"/>
                  </a:moveTo>
                  <a:lnTo>
                    <a:pt x="0" y="969"/>
                  </a:lnTo>
                  <a:lnTo>
                    <a:pt x="0" y="969"/>
                  </a:lnTo>
                  <a:lnTo>
                    <a:pt x="1814" y="969"/>
                  </a:lnTo>
                  <a:lnTo>
                    <a:pt x="1814" y="969"/>
                  </a:lnTo>
                </a:path>
              </a:pathLst>
            </a:custGeom>
            <a:noFill/>
            <a:ln w="444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9" name="Freeform 47"/>
            <p:cNvSpPr>
              <a:spLocks/>
            </p:cNvSpPr>
            <p:nvPr/>
          </p:nvSpPr>
          <p:spPr bwMode="auto">
            <a:xfrm>
              <a:off x="1957" y="1613"/>
              <a:ext cx="1813" cy="969"/>
            </a:xfrm>
            <a:custGeom>
              <a:avLst/>
              <a:gdLst>
                <a:gd name="T0" fmla="*/ 0 w 1813"/>
                <a:gd name="T1" fmla="*/ 0 h 969"/>
                <a:gd name="T2" fmla="*/ 0 w 1813"/>
                <a:gd name="T3" fmla="*/ 969 h 969"/>
                <a:gd name="T4" fmla="*/ 1813 w 1813"/>
                <a:gd name="T5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969">
                  <a:moveTo>
                    <a:pt x="0" y="0"/>
                  </a:moveTo>
                  <a:lnTo>
                    <a:pt x="0" y="969"/>
                  </a:lnTo>
                  <a:lnTo>
                    <a:pt x="1813" y="969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60" name="Rectangle 48"/>
            <p:cNvSpPr>
              <a:spLocks noChangeArrowheads="1"/>
            </p:cNvSpPr>
            <p:nvPr/>
          </p:nvSpPr>
          <p:spPr bwMode="auto">
            <a:xfrm>
              <a:off x="1949" y="2722"/>
              <a:ext cx="2288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modules in this range are more error prone </a:t>
              </a:r>
            </a:p>
          </p:txBody>
        </p:sp>
        <p:sp>
          <p:nvSpPr>
            <p:cNvPr id="320561" name="Text Box 49"/>
            <p:cNvSpPr txBox="1">
              <a:spLocks noChangeArrowheads="1"/>
            </p:cNvSpPr>
            <p:nvPr/>
          </p:nvSpPr>
          <p:spPr bwMode="auto">
            <a:xfrm>
              <a:off x="613" y="2093"/>
              <a:ext cx="1170" cy="4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3500" tIns="25400" rIns="63500" bIns="25400">
              <a:spAutoFit/>
            </a:bodyPr>
            <a:lstStyle/>
            <a:p>
              <a:pPr>
                <a:lnSpc>
                  <a:spcPct val="88000"/>
                </a:lnSpc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Higher Cycloramic Complexity, more possibility in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7575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6" grpId="0" autoUpdateAnimBg="0"/>
      <p:bldP spid="32051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9396" y="26154"/>
            <a:ext cx="5997575" cy="1016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 :</a:t>
            </a:r>
            <a:r>
              <a:rPr lang="en-US" altLang="zh-CN" sz="2000" dirty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FLOW GRAPH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6696075" y="4724400"/>
            <a:ext cx="1360949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2800" b="1" dirty="0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V(G)=4</a:t>
            </a:r>
          </a:p>
        </p:txBody>
      </p:sp>
      <p:grpSp>
        <p:nvGrpSpPr>
          <p:cNvPr id="322564" name="Group 4"/>
          <p:cNvGrpSpPr>
            <a:grpSpLocks/>
          </p:cNvGrpSpPr>
          <p:nvPr/>
        </p:nvGrpSpPr>
        <p:grpSpPr bwMode="auto">
          <a:xfrm>
            <a:off x="2339975" y="1447800"/>
            <a:ext cx="4822825" cy="4319587"/>
            <a:chOff x="704" y="959"/>
            <a:chExt cx="3794" cy="2855"/>
          </a:xfrm>
        </p:grpSpPr>
        <p:sp>
          <p:nvSpPr>
            <p:cNvPr id="322565" name="Oval 5"/>
            <p:cNvSpPr>
              <a:spLocks noChangeArrowheads="1"/>
            </p:cNvSpPr>
            <p:nvPr/>
          </p:nvSpPr>
          <p:spPr bwMode="auto">
            <a:xfrm>
              <a:off x="2774" y="959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2566" name="Oval 6"/>
            <p:cNvSpPr>
              <a:spLocks noChangeArrowheads="1"/>
            </p:cNvSpPr>
            <p:nvPr/>
          </p:nvSpPr>
          <p:spPr bwMode="auto">
            <a:xfrm>
              <a:off x="2774" y="1544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2,3</a:t>
              </a:r>
            </a:p>
          </p:txBody>
        </p:sp>
        <p:grpSp>
          <p:nvGrpSpPr>
            <p:cNvPr id="322567" name="Group 7"/>
            <p:cNvGrpSpPr>
              <a:grpSpLocks/>
            </p:cNvGrpSpPr>
            <p:nvPr/>
          </p:nvGrpSpPr>
          <p:grpSpPr bwMode="auto">
            <a:xfrm>
              <a:off x="704" y="1949"/>
              <a:ext cx="1318" cy="1150"/>
              <a:chOff x="704" y="1949"/>
              <a:chExt cx="1318" cy="1150"/>
            </a:xfrm>
          </p:grpSpPr>
          <p:grpSp>
            <p:nvGrpSpPr>
              <p:cNvPr id="322568" name="Group 8"/>
              <p:cNvGrpSpPr>
                <a:grpSpLocks/>
              </p:cNvGrpSpPr>
              <p:nvPr/>
            </p:nvGrpSpPr>
            <p:grpSpPr bwMode="auto">
              <a:xfrm>
                <a:off x="704" y="2411"/>
                <a:ext cx="1318" cy="227"/>
                <a:chOff x="704" y="2411"/>
                <a:chExt cx="1318" cy="227"/>
              </a:xfrm>
            </p:grpSpPr>
            <p:sp>
              <p:nvSpPr>
                <p:cNvPr id="322569" name="Oval 9"/>
                <p:cNvSpPr>
                  <a:spLocks noChangeArrowheads="1"/>
                </p:cNvSpPr>
                <p:nvPr/>
              </p:nvSpPr>
              <p:spPr bwMode="auto">
                <a:xfrm>
                  <a:off x="704" y="2411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7</a:t>
                  </a:r>
                </a:p>
              </p:txBody>
            </p:sp>
            <p:sp>
              <p:nvSpPr>
                <p:cNvPr id="322570" name="Oval 10"/>
                <p:cNvSpPr>
                  <a:spLocks noChangeArrowheads="1"/>
                </p:cNvSpPr>
                <p:nvPr/>
              </p:nvSpPr>
              <p:spPr bwMode="auto">
                <a:xfrm>
                  <a:off x="1795" y="2411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322571" name="Group 11"/>
              <p:cNvGrpSpPr>
                <a:grpSpLocks/>
              </p:cNvGrpSpPr>
              <p:nvPr/>
            </p:nvGrpSpPr>
            <p:grpSpPr bwMode="auto">
              <a:xfrm>
                <a:off x="1250" y="1949"/>
                <a:ext cx="227" cy="1150"/>
                <a:chOff x="1250" y="1949"/>
                <a:chExt cx="227" cy="1150"/>
              </a:xfrm>
            </p:grpSpPr>
            <p:sp>
              <p:nvSpPr>
                <p:cNvPr id="322572" name="Oval 12"/>
                <p:cNvSpPr>
                  <a:spLocks noChangeArrowheads="1"/>
                </p:cNvSpPr>
                <p:nvPr/>
              </p:nvSpPr>
              <p:spPr bwMode="auto">
                <a:xfrm>
                  <a:off x="1250" y="1949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22573" name="Oval 13"/>
                <p:cNvSpPr>
                  <a:spLocks noChangeArrowheads="1"/>
                </p:cNvSpPr>
                <p:nvPr/>
              </p:nvSpPr>
              <p:spPr bwMode="auto">
                <a:xfrm>
                  <a:off x="1250" y="2872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9</a:t>
                  </a:r>
                </a:p>
              </p:txBody>
            </p:sp>
          </p:grpSp>
        </p:grpSp>
        <p:sp>
          <p:nvSpPr>
            <p:cNvPr id="322574" name="Oval 14"/>
            <p:cNvSpPr>
              <a:spLocks noChangeArrowheads="1"/>
            </p:cNvSpPr>
            <p:nvPr/>
          </p:nvSpPr>
          <p:spPr bwMode="auto">
            <a:xfrm>
              <a:off x="4081" y="1949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4,5</a:t>
              </a:r>
            </a:p>
          </p:txBody>
        </p:sp>
        <p:sp>
          <p:nvSpPr>
            <p:cNvPr id="322575" name="Oval 15"/>
            <p:cNvSpPr>
              <a:spLocks noChangeArrowheads="1"/>
            </p:cNvSpPr>
            <p:nvPr/>
          </p:nvSpPr>
          <p:spPr bwMode="auto">
            <a:xfrm>
              <a:off x="2774" y="3013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22576" name="Oval 16"/>
            <p:cNvSpPr>
              <a:spLocks noChangeArrowheads="1"/>
            </p:cNvSpPr>
            <p:nvPr/>
          </p:nvSpPr>
          <p:spPr bwMode="auto">
            <a:xfrm>
              <a:off x="2774" y="3587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22577" name="Rectangle 17"/>
            <p:cNvSpPr>
              <a:spLocks noChangeArrowheads="1"/>
            </p:cNvSpPr>
            <p:nvPr/>
          </p:nvSpPr>
          <p:spPr bwMode="auto">
            <a:xfrm>
              <a:off x="3406" y="1366"/>
              <a:ext cx="109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dirty="0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Region 1</a:t>
              </a:r>
            </a:p>
          </p:txBody>
        </p:sp>
        <p:sp>
          <p:nvSpPr>
            <p:cNvPr id="322578" name="Rectangle 18"/>
            <p:cNvSpPr>
              <a:spLocks noChangeArrowheads="1"/>
            </p:cNvSpPr>
            <p:nvPr/>
          </p:nvSpPr>
          <p:spPr bwMode="auto">
            <a:xfrm>
              <a:off x="2296" y="2204"/>
              <a:ext cx="109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Region 2</a:t>
              </a:r>
            </a:p>
          </p:txBody>
        </p:sp>
        <p:sp>
          <p:nvSpPr>
            <p:cNvPr id="322579" name="Rectangle 19"/>
            <p:cNvSpPr>
              <a:spLocks noChangeArrowheads="1"/>
            </p:cNvSpPr>
            <p:nvPr/>
          </p:nvSpPr>
          <p:spPr bwMode="auto">
            <a:xfrm>
              <a:off x="951" y="2400"/>
              <a:ext cx="907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800" b="1" dirty="0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Region 3</a:t>
              </a:r>
            </a:p>
          </p:txBody>
        </p:sp>
        <p:sp>
          <p:nvSpPr>
            <p:cNvPr id="322580" name="Rectangle 20"/>
            <p:cNvSpPr>
              <a:spLocks noChangeArrowheads="1"/>
            </p:cNvSpPr>
            <p:nvPr/>
          </p:nvSpPr>
          <p:spPr bwMode="auto">
            <a:xfrm>
              <a:off x="3341" y="3277"/>
              <a:ext cx="15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endParaRPr lang="en-US" altLang="zh-CN" sz="240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22581" name="AutoShape 21"/>
            <p:cNvCxnSpPr>
              <a:cxnSpLocks noChangeShapeType="1"/>
              <a:stCxn id="322575" idx="6"/>
              <a:endCxn id="322565" idx="6"/>
            </p:cNvCxnSpPr>
            <p:nvPr/>
          </p:nvCxnSpPr>
          <p:spPr bwMode="auto">
            <a:xfrm flipV="1">
              <a:off x="3001" y="1073"/>
              <a:ext cx="1" cy="2054"/>
            </a:xfrm>
            <a:prstGeom prst="curvedConnector3">
              <a:avLst>
                <a:gd name="adj1" fmla="val 192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2" name="AutoShape 22"/>
            <p:cNvCxnSpPr>
              <a:cxnSpLocks noChangeShapeType="1"/>
              <a:stCxn id="322565" idx="2"/>
              <a:endCxn id="322576" idx="2"/>
            </p:cNvCxnSpPr>
            <p:nvPr/>
          </p:nvCxnSpPr>
          <p:spPr bwMode="auto">
            <a:xfrm rot="10800000" flipH="1" flipV="1">
              <a:off x="2774" y="1073"/>
              <a:ext cx="1" cy="2628"/>
            </a:xfrm>
            <a:prstGeom prst="curvedConnector3">
              <a:avLst>
                <a:gd name="adj1" fmla="val -2533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3" name="AutoShape 23"/>
            <p:cNvCxnSpPr>
              <a:cxnSpLocks noChangeShapeType="1"/>
              <a:stCxn id="322566" idx="6"/>
              <a:endCxn id="322574" idx="1"/>
            </p:cNvCxnSpPr>
            <p:nvPr/>
          </p:nvCxnSpPr>
          <p:spPr bwMode="auto">
            <a:xfrm>
              <a:off x="3001" y="1658"/>
              <a:ext cx="1113" cy="3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4" name="AutoShape 24"/>
            <p:cNvCxnSpPr>
              <a:cxnSpLocks noChangeShapeType="1"/>
              <a:stCxn id="322565" idx="4"/>
              <a:endCxn id="322566" idx="0"/>
            </p:cNvCxnSpPr>
            <p:nvPr/>
          </p:nvCxnSpPr>
          <p:spPr bwMode="auto">
            <a:xfrm>
              <a:off x="2888" y="1186"/>
              <a:ext cx="0" cy="3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5" name="AutoShape 25"/>
            <p:cNvCxnSpPr>
              <a:cxnSpLocks noChangeShapeType="1"/>
              <a:stCxn id="322566" idx="2"/>
              <a:endCxn id="322572" idx="7"/>
            </p:cNvCxnSpPr>
            <p:nvPr/>
          </p:nvCxnSpPr>
          <p:spPr bwMode="auto">
            <a:xfrm flipH="1">
              <a:off x="1444" y="1658"/>
              <a:ext cx="1330" cy="3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6" name="AutoShape 26"/>
            <p:cNvCxnSpPr>
              <a:cxnSpLocks noChangeShapeType="1"/>
              <a:stCxn id="322572" idx="5"/>
              <a:endCxn id="322570" idx="1"/>
            </p:cNvCxnSpPr>
            <p:nvPr/>
          </p:nvCxnSpPr>
          <p:spPr bwMode="auto">
            <a:xfrm>
              <a:off x="1444" y="2143"/>
              <a:ext cx="384" cy="3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7" name="AutoShape 27"/>
            <p:cNvCxnSpPr>
              <a:cxnSpLocks noChangeShapeType="1"/>
              <a:stCxn id="322572" idx="3"/>
              <a:endCxn id="322569" idx="7"/>
            </p:cNvCxnSpPr>
            <p:nvPr/>
          </p:nvCxnSpPr>
          <p:spPr bwMode="auto">
            <a:xfrm flipH="1">
              <a:off x="898" y="2143"/>
              <a:ext cx="385" cy="3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8" name="AutoShape 28"/>
            <p:cNvCxnSpPr>
              <a:cxnSpLocks noChangeShapeType="1"/>
              <a:stCxn id="322569" idx="5"/>
              <a:endCxn id="322573" idx="1"/>
            </p:cNvCxnSpPr>
            <p:nvPr/>
          </p:nvCxnSpPr>
          <p:spPr bwMode="auto">
            <a:xfrm>
              <a:off x="898" y="2605"/>
              <a:ext cx="385" cy="3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9" name="AutoShape 29"/>
            <p:cNvCxnSpPr>
              <a:cxnSpLocks noChangeShapeType="1"/>
              <a:stCxn id="322570" idx="3"/>
              <a:endCxn id="322573" idx="7"/>
            </p:cNvCxnSpPr>
            <p:nvPr/>
          </p:nvCxnSpPr>
          <p:spPr bwMode="auto">
            <a:xfrm flipH="1">
              <a:off x="1444" y="2605"/>
              <a:ext cx="384" cy="3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90" name="AutoShape 30"/>
            <p:cNvCxnSpPr>
              <a:cxnSpLocks noChangeShapeType="1"/>
              <a:stCxn id="322573" idx="6"/>
              <a:endCxn id="322575" idx="2"/>
            </p:cNvCxnSpPr>
            <p:nvPr/>
          </p:nvCxnSpPr>
          <p:spPr bwMode="auto">
            <a:xfrm>
              <a:off x="1477" y="2986"/>
              <a:ext cx="1297" cy="14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91" name="AutoShape 31"/>
            <p:cNvCxnSpPr>
              <a:cxnSpLocks noChangeShapeType="1"/>
              <a:stCxn id="322574" idx="3"/>
              <a:endCxn id="322575" idx="7"/>
            </p:cNvCxnSpPr>
            <p:nvPr/>
          </p:nvCxnSpPr>
          <p:spPr bwMode="auto">
            <a:xfrm flipH="1">
              <a:off x="2968" y="2143"/>
              <a:ext cx="1146" cy="90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2765" name="Rectangle 205"/>
          <p:cNvSpPr>
            <a:spLocks noChangeArrowheads="1"/>
          </p:cNvSpPr>
          <p:nvPr/>
        </p:nvSpPr>
        <p:spPr bwMode="auto">
          <a:xfrm>
            <a:off x="2648231" y="2241028"/>
            <a:ext cx="1330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4</a:t>
            </a:r>
            <a:endParaRPr lang="zh-CN" altLang="en-US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133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4613" name="Rectangle 5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237413" cy="457200"/>
          </a:xfrm>
        </p:spPr>
        <p:txBody>
          <a:bodyPr/>
          <a:lstStyle/>
          <a:p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Determine a </a:t>
            </a:r>
            <a:r>
              <a:rPr lang="en-US" altLang="zh-CN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basis 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set of linearly independent paths</a:t>
            </a:r>
            <a:endParaRPr lang="zh-CN" altLang="en-US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55586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Independent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path </a:t>
            </a:r>
            <a:r>
              <a:rPr lang="en-US" altLang="zh-CN" sz="2400" dirty="0">
                <a:latin typeface="Cambria" panose="02040503050406030204" pitchFamily="18" charset="0"/>
              </a:rPr>
              <a:t>® any path that introduces at least one new set of processing statements or a new condition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Basis set </a:t>
            </a:r>
            <a:r>
              <a:rPr lang="en-US" altLang="zh-CN" sz="2400" dirty="0">
                <a:latin typeface="Cambria" panose="02040503050406030204" pitchFamily="18" charset="0"/>
              </a:rPr>
              <a:t>® set of independent paths through the code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Test cases </a:t>
            </a:r>
            <a:r>
              <a:rPr lang="en-US" altLang="zh-CN" sz="2400" dirty="0">
                <a:latin typeface="Cambria" panose="02040503050406030204" pitchFamily="18" charset="0"/>
              </a:rPr>
              <a:t>derived from a basis set are guaranteed to execute every statement at least one time during testing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 Basis set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is not unique</a:t>
            </a:r>
          </a:p>
          <a:p>
            <a:endParaRPr lang="en-US" altLang="zh-CN" sz="24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8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6658" name="Rectangle 2"/>
          <p:cNvSpPr>
            <a:spLocks noChangeArrowheads="1"/>
          </p:cNvSpPr>
          <p:nvPr/>
        </p:nvSpPr>
        <p:spPr bwMode="auto">
          <a:xfrm>
            <a:off x="6553200" y="2082800"/>
            <a:ext cx="2667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 smtClean="0">
                <a:solidFill>
                  <a:srgbClr val="081D58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Path1</a:t>
            </a:r>
            <a:r>
              <a:rPr lang="en-US" altLang="zh-CN" sz="2000" b="1" dirty="0">
                <a:solidFill>
                  <a:srgbClr val="081D58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 1-2-3-6-7-9-10-1-11</a:t>
            </a:r>
            <a:endParaRPr lang="en-US" altLang="zh-CN" sz="2000" dirty="0">
              <a:solidFill>
                <a:srgbClr val="FF33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</a:t>
            </a:r>
          </a:p>
        </p:txBody>
      </p:sp>
      <p:sp>
        <p:nvSpPr>
          <p:cNvPr id="326660" name="Rectangle 4"/>
          <p:cNvSpPr>
            <a:spLocks noChangeArrowheads="1"/>
          </p:cNvSpPr>
          <p:nvPr/>
        </p:nvSpPr>
        <p:spPr bwMode="auto">
          <a:xfrm>
            <a:off x="6553200" y="3073400"/>
            <a:ext cx="2286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 smtClean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Path2</a:t>
            </a:r>
            <a:r>
              <a:rPr lang="en-US" altLang="zh-CN" sz="2000" b="1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 1-2-3-6-8-9-10-1-11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26661" name="Rectangle 5"/>
          <p:cNvSpPr>
            <a:spLocks noChangeArrowheads="1"/>
          </p:cNvSpPr>
          <p:nvPr/>
        </p:nvSpPr>
        <p:spPr bwMode="auto">
          <a:xfrm>
            <a:off x="6553200" y="4140200"/>
            <a:ext cx="25146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 smtClean="0">
                <a:solidFill>
                  <a:srgbClr val="00B0F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Path3</a:t>
            </a:r>
            <a:r>
              <a:rPr lang="en-US" altLang="zh-CN" sz="2000" b="1" dirty="0">
                <a:solidFill>
                  <a:srgbClr val="00B0F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 1-2-3-4-5-10-1-11</a:t>
            </a:r>
            <a:endParaRPr lang="en-US" altLang="zh-CN" sz="2000" dirty="0">
              <a:solidFill>
                <a:srgbClr val="00B0F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26662" name="Rectangle 6"/>
          <p:cNvSpPr>
            <a:spLocks noChangeArrowheads="1"/>
          </p:cNvSpPr>
          <p:nvPr/>
        </p:nvSpPr>
        <p:spPr bwMode="auto">
          <a:xfrm>
            <a:off x="6561965" y="5059124"/>
            <a:ext cx="153511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>
                <a:solidFill>
                  <a:schemeClr val="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Path4: 1-11</a:t>
            </a:r>
            <a:endParaRPr lang="en-US" altLang="zh-CN" sz="2000">
              <a:solidFill>
                <a:schemeClr val="hlink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63600" y="1773238"/>
            <a:ext cx="5384800" cy="4127500"/>
            <a:chOff x="863600" y="1773238"/>
            <a:chExt cx="5384800" cy="4127500"/>
          </a:xfrm>
        </p:grpSpPr>
        <p:grpSp>
          <p:nvGrpSpPr>
            <p:cNvPr id="326663" name="Group 7"/>
            <p:cNvGrpSpPr>
              <a:grpSpLocks/>
            </p:cNvGrpSpPr>
            <p:nvPr/>
          </p:nvGrpSpPr>
          <p:grpSpPr bwMode="auto">
            <a:xfrm>
              <a:off x="1266716" y="1862138"/>
              <a:ext cx="4197764" cy="3522663"/>
              <a:chOff x="875" y="1025"/>
              <a:chExt cx="3112" cy="2219"/>
            </a:xfrm>
          </p:grpSpPr>
          <p:cxnSp>
            <p:nvCxnSpPr>
              <p:cNvPr id="326664" name="AutoShape 8"/>
              <p:cNvCxnSpPr>
                <a:cxnSpLocks noChangeShapeType="1"/>
                <a:stCxn id="326665" idx="4"/>
              </p:cNvCxnSpPr>
              <p:nvPr/>
            </p:nvCxnSpPr>
            <p:spPr bwMode="auto">
              <a:xfrm rot="5400000" flipH="1" flipV="1">
                <a:off x="1883" y="2198"/>
                <a:ext cx="2016" cy="3"/>
              </a:xfrm>
              <a:prstGeom prst="bentConnector4">
                <a:avLst>
                  <a:gd name="adj1" fmla="val -8778"/>
                  <a:gd name="adj2" fmla="val 51099995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26665" name="Oval 9"/>
              <p:cNvSpPr>
                <a:spLocks noChangeArrowheads="1"/>
              </p:cNvSpPr>
              <p:nvPr/>
            </p:nvSpPr>
            <p:spPr bwMode="auto">
              <a:xfrm>
                <a:off x="2860" y="3150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26666" name="Oval 10"/>
              <p:cNvSpPr>
                <a:spLocks noChangeArrowheads="1"/>
              </p:cNvSpPr>
              <p:nvPr/>
            </p:nvSpPr>
            <p:spPr bwMode="auto">
              <a:xfrm>
                <a:off x="2835" y="1025"/>
                <a:ext cx="114" cy="1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26667" name="AutoShape 11"/>
              <p:cNvSpPr>
                <a:spLocks noChangeArrowheads="1"/>
              </p:cNvSpPr>
              <p:nvPr/>
            </p:nvSpPr>
            <p:spPr bwMode="auto">
              <a:xfrm>
                <a:off x="2800" y="1375"/>
                <a:ext cx="184" cy="171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26668" name="Rectangle 12"/>
              <p:cNvSpPr>
                <a:spLocks noChangeArrowheads="1"/>
              </p:cNvSpPr>
              <p:nvPr/>
            </p:nvSpPr>
            <p:spPr bwMode="auto">
              <a:xfrm>
                <a:off x="1986" y="2815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7" tIns="44450" rIns="90487" bIns="44450">
                <a:spAutoFit/>
              </a:bodyPr>
              <a:lstStyle/>
              <a:p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  <p:sp>
            <p:nvSpPr>
              <p:cNvPr id="326669" name="Rectangle 13"/>
              <p:cNvSpPr>
                <a:spLocks noChangeArrowheads="1"/>
              </p:cNvSpPr>
              <p:nvPr/>
            </p:nvSpPr>
            <p:spPr bwMode="auto">
              <a:xfrm>
                <a:off x="2759" y="2966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326670" name="Rectangle 14"/>
              <p:cNvSpPr>
                <a:spLocks noChangeArrowheads="1"/>
              </p:cNvSpPr>
              <p:nvPr/>
            </p:nvSpPr>
            <p:spPr bwMode="auto">
              <a:xfrm>
                <a:off x="962" y="3032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11</a:t>
                </a:r>
              </a:p>
            </p:txBody>
          </p:sp>
          <p:sp>
            <p:nvSpPr>
              <p:cNvPr id="326671" name="AutoShape 15"/>
              <p:cNvSpPr>
                <a:spLocks noChangeArrowheads="1"/>
              </p:cNvSpPr>
              <p:nvPr/>
            </p:nvSpPr>
            <p:spPr bwMode="auto">
              <a:xfrm>
                <a:off x="2732" y="1750"/>
                <a:ext cx="320" cy="160"/>
              </a:xfrm>
              <a:prstGeom prst="roundRect">
                <a:avLst>
                  <a:gd name="adj" fmla="val 3437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26672" name="AutoShape 16"/>
              <p:cNvSpPr>
                <a:spLocks noChangeArrowheads="1"/>
              </p:cNvSpPr>
              <p:nvPr/>
            </p:nvSpPr>
            <p:spPr bwMode="auto">
              <a:xfrm>
                <a:off x="3667" y="2405"/>
                <a:ext cx="320" cy="160"/>
              </a:xfrm>
              <a:prstGeom prst="roundRect">
                <a:avLst>
                  <a:gd name="adj" fmla="val 3437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326673" name="AutoShape 17"/>
              <p:cNvSpPr>
                <a:spLocks noChangeArrowheads="1"/>
              </p:cNvSpPr>
              <p:nvPr/>
            </p:nvSpPr>
            <p:spPr bwMode="auto">
              <a:xfrm>
                <a:off x="3667" y="2799"/>
                <a:ext cx="320" cy="160"/>
              </a:xfrm>
              <a:prstGeom prst="roundRect">
                <a:avLst>
                  <a:gd name="adj" fmla="val 3437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326674" name="AutoShape 18"/>
              <p:cNvSpPr>
                <a:spLocks noChangeArrowheads="1"/>
              </p:cNvSpPr>
              <p:nvPr/>
            </p:nvSpPr>
            <p:spPr bwMode="auto">
              <a:xfrm>
                <a:off x="2218" y="2693"/>
                <a:ext cx="320" cy="160"/>
              </a:xfrm>
              <a:prstGeom prst="roundRect">
                <a:avLst>
                  <a:gd name="adj" fmla="val 3437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326675" name="AutoShape 19"/>
              <p:cNvSpPr>
                <a:spLocks noChangeArrowheads="1"/>
              </p:cNvSpPr>
              <p:nvPr/>
            </p:nvSpPr>
            <p:spPr bwMode="auto">
              <a:xfrm>
                <a:off x="1574" y="2703"/>
                <a:ext cx="320" cy="160"/>
              </a:xfrm>
              <a:prstGeom prst="roundRect">
                <a:avLst>
                  <a:gd name="adj" fmla="val 3437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grpSp>
            <p:nvGrpSpPr>
              <p:cNvPr id="326676" name="Group 20"/>
              <p:cNvGrpSpPr>
                <a:grpSpLocks/>
              </p:cNvGrpSpPr>
              <p:nvPr/>
            </p:nvGrpSpPr>
            <p:grpSpPr bwMode="auto">
              <a:xfrm>
                <a:off x="875" y="3069"/>
                <a:ext cx="114" cy="114"/>
                <a:chOff x="875" y="3069"/>
                <a:chExt cx="114" cy="114"/>
              </a:xfrm>
            </p:grpSpPr>
            <p:sp>
              <p:nvSpPr>
                <p:cNvPr id="326677" name="Oval 21"/>
                <p:cNvSpPr>
                  <a:spLocks noChangeArrowheads="1"/>
                </p:cNvSpPr>
                <p:nvPr/>
              </p:nvSpPr>
              <p:spPr bwMode="auto">
                <a:xfrm>
                  <a:off x="875" y="3069"/>
                  <a:ext cx="114" cy="11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26678" name="Oval 22"/>
                <p:cNvSpPr>
                  <a:spLocks noChangeArrowheads="1"/>
                </p:cNvSpPr>
                <p:nvPr/>
              </p:nvSpPr>
              <p:spPr bwMode="auto">
                <a:xfrm>
                  <a:off x="908" y="310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326679" name="AutoShape 23"/>
              <p:cNvSpPr>
                <a:spLocks noChangeArrowheads="1"/>
              </p:cNvSpPr>
              <p:nvPr/>
            </p:nvSpPr>
            <p:spPr bwMode="auto">
              <a:xfrm>
                <a:off x="2800" y="2112"/>
                <a:ext cx="184" cy="171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cxnSp>
            <p:nvCxnSpPr>
              <p:cNvPr id="326680" name="AutoShape 24"/>
              <p:cNvCxnSpPr>
                <a:cxnSpLocks noChangeShapeType="1"/>
                <a:stCxn id="326667" idx="0"/>
                <a:endCxn id="326666" idx="4"/>
              </p:cNvCxnSpPr>
              <p:nvPr/>
            </p:nvCxnSpPr>
            <p:spPr bwMode="auto">
              <a:xfrm flipV="1">
                <a:off x="2892" y="1139"/>
                <a:ext cx="0" cy="23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81" name="AutoShape 25"/>
              <p:cNvCxnSpPr>
                <a:cxnSpLocks noChangeShapeType="1"/>
                <a:stCxn id="326667" idx="2"/>
                <a:endCxn id="326671" idx="0"/>
              </p:cNvCxnSpPr>
              <p:nvPr/>
            </p:nvCxnSpPr>
            <p:spPr bwMode="auto">
              <a:xfrm>
                <a:off x="2892" y="1546"/>
                <a:ext cx="0" cy="2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82" name="AutoShape 26"/>
              <p:cNvCxnSpPr>
                <a:cxnSpLocks noChangeShapeType="1"/>
                <a:stCxn id="326671" idx="2"/>
                <a:endCxn id="326679" idx="0"/>
              </p:cNvCxnSpPr>
              <p:nvPr/>
            </p:nvCxnSpPr>
            <p:spPr bwMode="auto">
              <a:xfrm>
                <a:off x="2892" y="1910"/>
                <a:ext cx="0" cy="20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26683" name="AutoShape 27"/>
              <p:cNvSpPr>
                <a:spLocks noChangeArrowheads="1"/>
              </p:cNvSpPr>
              <p:nvPr/>
            </p:nvSpPr>
            <p:spPr bwMode="auto">
              <a:xfrm>
                <a:off x="1976" y="2404"/>
                <a:ext cx="184" cy="171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cxnSp>
            <p:nvCxnSpPr>
              <p:cNvPr id="326684" name="AutoShape 28"/>
              <p:cNvCxnSpPr>
                <a:cxnSpLocks noChangeShapeType="1"/>
                <a:stCxn id="326683" idx="0"/>
                <a:endCxn id="326679" idx="1"/>
              </p:cNvCxnSpPr>
              <p:nvPr/>
            </p:nvCxnSpPr>
            <p:spPr bwMode="auto">
              <a:xfrm rot="16200000">
                <a:off x="2331" y="1935"/>
                <a:ext cx="206" cy="732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85" name="AutoShape 29"/>
              <p:cNvCxnSpPr>
                <a:cxnSpLocks noChangeShapeType="1"/>
                <a:stCxn id="326679" idx="3"/>
                <a:endCxn id="326672" idx="0"/>
              </p:cNvCxnSpPr>
              <p:nvPr/>
            </p:nvCxnSpPr>
            <p:spPr bwMode="auto">
              <a:xfrm>
                <a:off x="2984" y="2198"/>
                <a:ext cx="843" cy="207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86" name="AutoShape 30"/>
              <p:cNvCxnSpPr>
                <a:cxnSpLocks noChangeShapeType="1"/>
                <a:stCxn id="326672" idx="2"/>
                <a:endCxn id="326673" idx="0"/>
              </p:cNvCxnSpPr>
              <p:nvPr/>
            </p:nvCxnSpPr>
            <p:spPr bwMode="auto">
              <a:xfrm>
                <a:off x="3827" y="2565"/>
                <a:ext cx="0" cy="23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87" name="AutoShape 31"/>
              <p:cNvCxnSpPr>
                <a:cxnSpLocks noChangeShapeType="1"/>
                <a:stCxn id="326683" idx="3"/>
                <a:endCxn id="326674" idx="0"/>
              </p:cNvCxnSpPr>
              <p:nvPr/>
            </p:nvCxnSpPr>
            <p:spPr bwMode="auto">
              <a:xfrm>
                <a:off x="2160" y="2490"/>
                <a:ext cx="218" cy="203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88" name="AutoShape 32"/>
              <p:cNvCxnSpPr>
                <a:cxnSpLocks noChangeShapeType="1"/>
                <a:stCxn id="326683" idx="1"/>
                <a:endCxn id="326675" idx="0"/>
              </p:cNvCxnSpPr>
              <p:nvPr/>
            </p:nvCxnSpPr>
            <p:spPr bwMode="auto">
              <a:xfrm rot="10800000" flipV="1">
                <a:off x="1734" y="2490"/>
                <a:ext cx="242" cy="213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26689" name="Oval 33"/>
              <p:cNvSpPr>
                <a:spLocks noChangeArrowheads="1"/>
              </p:cNvSpPr>
              <p:nvPr/>
            </p:nvSpPr>
            <p:spPr bwMode="auto">
              <a:xfrm>
                <a:off x="2040" y="3004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cxnSp>
            <p:nvCxnSpPr>
              <p:cNvPr id="326690" name="AutoShape 34"/>
              <p:cNvCxnSpPr>
                <a:cxnSpLocks noChangeShapeType="1"/>
                <a:stCxn id="326689" idx="2"/>
                <a:endCxn id="326675" idx="2"/>
              </p:cNvCxnSpPr>
              <p:nvPr/>
            </p:nvCxnSpPr>
            <p:spPr bwMode="auto">
              <a:xfrm rot="10800000">
                <a:off x="1734" y="2863"/>
                <a:ext cx="306" cy="170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91" name="AutoShape 35"/>
              <p:cNvCxnSpPr>
                <a:cxnSpLocks noChangeShapeType="1"/>
                <a:stCxn id="326689" idx="6"/>
                <a:endCxn id="326674" idx="2"/>
              </p:cNvCxnSpPr>
              <p:nvPr/>
            </p:nvCxnSpPr>
            <p:spPr bwMode="auto">
              <a:xfrm flipV="1">
                <a:off x="2098" y="2853"/>
                <a:ext cx="280" cy="180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92" name="AutoShape 36"/>
              <p:cNvCxnSpPr>
                <a:cxnSpLocks noChangeShapeType="1"/>
                <a:stCxn id="326665" idx="2"/>
                <a:endCxn id="326689" idx="4"/>
              </p:cNvCxnSpPr>
              <p:nvPr/>
            </p:nvCxnSpPr>
            <p:spPr bwMode="auto">
              <a:xfrm rot="10800000">
                <a:off x="2069" y="3062"/>
                <a:ext cx="791" cy="117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93" name="AutoShape 37"/>
              <p:cNvCxnSpPr>
                <a:cxnSpLocks noChangeShapeType="1"/>
                <a:stCxn id="326665" idx="6"/>
                <a:endCxn id="326673" idx="2"/>
              </p:cNvCxnSpPr>
              <p:nvPr/>
            </p:nvCxnSpPr>
            <p:spPr bwMode="auto">
              <a:xfrm flipV="1">
                <a:off x="2918" y="2959"/>
                <a:ext cx="909" cy="220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94" name="AutoShape 38"/>
              <p:cNvCxnSpPr>
                <a:cxnSpLocks noChangeShapeType="1"/>
                <a:stCxn id="326677" idx="0"/>
                <a:endCxn id="326667" idx="1"/>
              </p:cNvCxnSpPr>
              <p:nvPr/>
            </p:nvCxnSpPr>
            <p:spPr bwMode="auto">
              <a:xfrm rot="16200000">
                <a:off x="1062" y="1331"/>
                <a:ext cx="1608" cy="1868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26695" name="Freeform 39"/>
            <p:cNvSpPr>
              <a:spLocks/>
            </p:cNvSpPr>
            <p:nvPr/>
          </p:nvSpPr>
          <p:spPr bwMode="auto">
            <a:xfrm>
              <a:off x="1219116" y="2470151"/>
              <a:ext cx="2632899" cy="2540000"/>
            </a:xfrm>
            <a:custGeom>
              <a:avLst/>
              <a:gdLst>
                <a:gd name="T0" fmla="*/ 52 w 1952"/>
                <a:gd name="T1" fmla="*/ 1600 h 1600"/>
                <a:gd name="T2" fmla="*/ 48 w 1952"/>
                <a:gd name="T3" fmla="*/ 59 h 1600"/>
                <a:gd name="T4" fmla="*/ 157 w 1952"/>
                <a:gd name="T5" fmla="*/ 11 h 1600"/>
                <a:gd name="T6" fmla="*/ 504 w 1952"/>
                <a:gd name="T7" fmla="*/ 0 h 1600"/>
                <a:gd name="T8" fmla="*/ 1952 w 1952"/>
                <a:gd name="T9" fmla="*/ 11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2" h="1600">
                  <a:moveTo>
                    <a:pt x="52" y="1600"/>
                  </a:moveTo>
                  <a:cubicBezTo>
                    <a:pt x="0" y="1034"/>
                    <a:pt x="20" y="1310"/>
                    <a:pt x="48" y="59"/>
                  </a:cubicBezTo>
                  <a:cubicBezTo>
                    <a:pt x="48" y="15"/>
                    <a:pt x="157" y="11"/>
                    <a:pt x="157" y="11"/>
                  </a:cubicBezTo>
                  <a:cubicBezTo>
                    <a:pt x="273" y="31"/>
                    <a:pt x="388" y="12"/>
                    <a:pt x="504" y="0"/>
                  </a:cubicBezTo>
                  <a:cubicBezTo>
                    <a:pt x="1469" y="14"/>
                    <a:pt x="986" y="11"/>
                    <a:pt x="1952" y="11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6696" name="Freeform 40"/>
            <p:cNvSpPr>
              <a:spLocks/>
            </p:cNvSpPr>
            <p:nvPr/>
          </p:nvSpPr>
          <p:spPr bwMode="auto">
            <a:xfrm>
              <a:off x="1140278" y="2176463"/>
              <a:ext cx="4829957" cy="3371850"/>
            </a:xfrm>
            <a:custGeom>
              <a:avLst/>
              <a:gdLst>
                <a:gd name="T0" fmla="*/ 2154 w 3581"/>
                <a:gd name="T1" fmla="*/ 276 h 2124"/>
                <a:gd name="T2" fmla="*/ 2169 w 3581"/>
                <a:gd name="T3" fmla="*/ 601 h 2124"/>
                <a:gd name="T4" fmla="*/ 2191 w 3581"/>
                <a:gd name="T5" fmla="*/ 825 h 2124"/>
                <a:gd name="T6" fmla="*/ 2232 w 3581"/>
                <a:gd name="T7" fmla="*/ 889 h 2124"/>
                <a:gd name="T8" fmla="*/ 2421 w 3581"/>
                <a:gd name="T9" fmla="*/ 900 h 2124"/>
                <a:gd name="T10" fmla="*/ 2746 w 3581"/>
                <a:gd name="T11" fmla="*/ 889 h 2124"/>
                <a:gd name="T12" fmla="*/ 3081 w 3581"/>
                <a:gd name="T13" fmla="*/ 932 h 2124"/>
                <a:gd name="T14" fmla="*/ 3155 w 3581"/>
                <a:gd name="T15" fmla="*/ 1070 h 2124"/>
                <a:gd name="T16" fmla="*/ 3166 w 3581"/>
                <a:gd name="T17" fmla="*/ 1102 h 2124"/>
                <a:gd name="T18" fmla="*/ 3155 w 3581"/>
                <a:gd name="T19" fmla="*/ 1817 h 2124"/>
                <a:gd name="T20" fmla="*/ 3103 w 3581"/>
                <a:gd name="T21" fmla="*/ 1956 h 2124"/>
                <a:gd name="T22" fmla="*/ 2945 w 3581"/>
                <a:gd name="T23" fmla="*/ 2009 h 2124"/>
                <a:gd name="T24" fmla="*/ 2263 w 3581"/>
                <a:gd name="T25" fmla="*/ 1998 h 2124"/>
                <a:gd name="T26" fmla="*/ 2191 w 3581"/>
                <a:gd name="T27" fmla="*/ 2073 h 2124"/>
                <a:gd name="T28" fmla="*/ 2494 w 3581"/>
                <a:gd name="T29" fmla="*/ 2116 h 2124"/>
                <a:gd name="T30" fmla="*/ 3480 w 3581"/>
                <a:gd name="T31" fmla="*/ 2084 h 2124"/>
                <a:gd name="T32" fmla="*/ 3543 w 3581"/>
                <a:gd name="T33" fmla="*/ 2062 h 2124"/>
                <a:gd name="T34" fmla="*/ 3564 w 3581"/>
                <a:gd name="T35" fmla="*/ 1998 h 2124"/>
                <a:gd name="T36" fmla="*/ 3564 w 3581"/>
                <a:gd name="T37" fmla="*/ 1593 h 2124"/>
                <a:gd name="T38" fmla="*/ 3557 w 3581"/>
                <a:gd name="T39" fmla="*/ 1353 h 2124"/>
                <a:gd name="T40" fmla="*/ 3543 w 3581"/>
                <a:gd name="T41" fmla="*/ 900 h 2124"/>
                <a:gd name="T42" fmla="*/ 3541 w 3581"/>
                <a:gd name="T43" fmla="*/ 142 h 2124"/>
                <a:gd name="T44" fmla="*/ 3295 w 3581"/>
                <a:gd name="T45" fmla="*/ 52 h 2124"/>
                <a:gd name="T46" fmla="*/ 2714 w 3581"/>
                <a:gd name="T47" fmla="*/ 41 h 2124"/>
                <a:gd name="T48" fmla="*/ 2400 w 3581"/>
                <a:gd name="T49" fmla="*/ 36 h 2124"/>
                <a:gd name="T50" fmla="*/ 2117 w 3581"/>
                <a:gd name="T51" fmla="*/ 57 h 2124"/>
                <a:gd name="T52" fmla="*/ 2033 w 3581"/>
                <a:gd name="T53" fmla="*/ 110 h 2124"/>
                <a:gd name="T54" fmla="*/ 1614 w 3581"/>
                <a:gd name="T55" fmla="*/ 121 h 2124"/>
                <a:gd name="T56" fmla="*/ 869 w 3581"/>
                <a:gd name="T57" fmla="*/ 121 h 2124"/>
                <a:gd name="T58" fmla="*/ 394 w 3581"/>
                <a:gd name="T59" fmla="*/ 116 h 2124"/>
                <a:gd name="T60" fmla="*/ 255 w 3581"/>
                <a:gd name="T61" fmla="*/ 116 h 2124"/>
                <a:gd name="T62" fmla="*/ 124 w 3581"/>
                <a:gd name="T63" fmla="*/ 110 h 2124"/>
                <a:gd name="T64" fmla="*/ 104 w 3581"/>
                <a:gd name="T65" fmla="*/ 132 h 2124"/>
                <a:gd name="T66" fmla="*/ 72 w 3581"/>
                <a:gd name="T67" fmla="*/ 142 h 2124"/>
                <a:gd name="T68" fmla="*/ 26 w 3581"/>
                <a:gd name="T69" fmla="*/ 313 h 2124"/>
                <a:gd name="T70" fmla="*/ 15 w 3581"/>
                <a:gd name="T71" fmla="*/ 404 h 2124"/>
                <a:gd name="T72" fmla="*/ 15 w 3581"/>
                <a:gd name="T73" fmla="*/ 505 h 2124"/>
                <a:gd name="T74" fmla="*/ 20 w 3581"/>
                <a:gd name="T75" fmla="*/ 686 h 2124"/>
                <a:gd name="T76" fmla="*/ 15 w 3581"/>
                <a:gd name="T77" fmla="*/ 980 h 2124"/>
                <a:gd name="T78" fmla="*/ 9 w 3581"/>
                <a:gd name="T79" fmla="*/ 1198 h 2124"/>
                <a:gd name="T80" fmla="*/ 9 w 3581"/>
                <a:gd name="T81" fmla="*/ 1529 h 2124"/>
                <a:gd name="T82" fmla="*/ 21 w 3581"/>
                <a:gd name="T83" fmla="*/ 1662 h 2124"/>
                <a:gd name="T84" fmla="*/ 72 w 3581"/>
                <a:gd name="T85" fmla="*/ 1796 h 2124"/>
                <a:gd name="T86" fmla="*/ 124 w 3581"/>
                <a:gd name="T87" fmla="*/ 187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81" h="2124">
                  <a:moveTo>
                    <a:pt x="2154" y="276"/>
                  </a:moveTo>
                  <a:cubicBezTo>
                    <a:pt x="2169" y="369"/>
                    <a:pt x="2188" y="508"/>
                    <a:pt x="2169" y="601"/>
                  </a:cubicBezTo>
                  <a:cubicBezTo>
                    <a:pt x="2193" y="747"/>
                    <a:pt x="2165" y="569"/>
                    <a:pt x="2191" y="825"/>
                  </a:cubicBezTo>
                  <a:cubicBezTo>
                    <a:pt x="2196" y="887"/>
                    <a:pt x="2187" y="873"/>
                    <a:pt x="2232" y="889"/>
                  </a:cubicBezTo>
                  <a:cubicBezTo>
                    <a:pt x="2294" y="949"/>
                    <a:pt x="2240" y="907"/>
                    <a:pt x="2421" y="900"/>
                  </a:cubicBezTo>
                  <a:cubicBezTo>
                    <a:pt x="2529" y="895"/>
                    <a:pt x="2637" y="892"/>
                    <a:pt x="2746" y="889"/>
                  </a:cubicBezTo>
                  <a:cubicBezTo>
                    <a:pt x="2859" y="898"/>
                    <a:pt x="2968" y="915"/>
                    <a:pt x="3081" y="932"/>
                  </a:cubicBezTo>
                  <a:cubicBezTo>
                    <a:pt x="3155" y="955"/>
                    <a:pt x="3109" y="931"/>
                    <a:pt x="3155" y="1070"/>
                  </a:cubicBezTo>
                  <a:cubicBezTo>
                    <a:pt x="3158" y="1080"/>
                    <a:pt x="3166" y="1102"/>
                    <a:pt x="3166" y="1102"/>
                  </a:cubicBezTo>
                  <a:cubicBezTo>
                    <a:pt x="3162" y="1340"/>
                    <a:pt x="3167" y="1578"/>
                    <a:pt x="3155" y="1817"/>
                  </a:cubicBezTo>
                  <a:cubicBezTo>
                    <a:pt x="3152" y="1866"/>
                    <a:pt x="3137" y="1920"/>
                    <a:pt x="3103" y="1956"/>
                  </a:cubicBezTo>
                  <a:cubicBezTo>
                    <a:pt x="3070" y="1988"/>
                    <a:pt x="2988" y="1997"/>
                    <a:pt x="2945" y="2009"/>
                  </a:cubicBezTo>
                  <a:cubicBezTo>
                    <a:pt x="2716" y="2002"/>
                    <a:pt x="2490" y="1983"/>
                    <a:pt x="2263" y="1998"/>
                  </a:cubicBezTo>
                  <a:cubicBezTo>
                    <a:pt x="2208" y="2012"/>
                    <a:pt x="2203" y="2016"/>
                    <a:pt x="2191" y="2073"/>
                  </a:cubicBezTo>
                  <a:cubicBezTo>
                    <a:pt x="2267" y="2124"/>
                    <a:pt x="2415" y="2111"/>
                    <a:pt x="2494" y="2116"/>
                  </a:cubicBezTo>
                  <a:cubicBezTo>
                    <a:pt x="2827" y="2099"/>
                    <a:pt x="3138" y="2089"/>
                    <a:pt x="3480" y="2084"/>
                  </a:cubicBezTo>
                  <a:cubicBezTo>
                    <a:pt x="3501" y="2076"/>
                    <a:pt x="3535" y="2083"/>
                    <a:pt x="3543" y="2062"/>
                  </a:cubicBezTo>
                  <a:cubicBezTo>
                    <a:pt x="3550" y="2040"/>
                    <a:pt x="3564" y="1998"/>
                    <a:pt x="3564" y="1998"/>
                  </a:cubicBezTo>
                  <a:cubicBezTo>
                    <a:pt x="3550" y="1785"/>
                    <a:pt x="3547" y="1835"/>
                    <a:pt x="3564" y="1593"/>
                  </a:cubicBezTo>
                  <a:cubicBezTo>
                    <a:pt x="3569" y="1518"/>
                    <a:pt x="3557" y="1353"/>
                    <a:pt x="3557" y="1353"/>
                  </a:cubicBezTo>
                  <a:cubicBezTo>
                    <a:pt x="3544" y="1196"/>
                    <a:pt x="3549" y="1057"/>
                    <a:pt x="3543" y="900"/>
                  </a:cubicBezTo>
                  <a:cubicBezTo>
                    <a:pt x="3514" y="690"/>
                    <a:pt x="3581" y="278"/>
                    <a:pt x="3541" y="142"/>
                  </a:cubicBezTo>
                  <a:cubicBezTo>
                    <a:pt x="3499" y="0"/>
                    <a:pt x="3432" y="68"/>
                    <a:pt x="3295" y="52"/>
                  </a:cubicBezTo>
                  <a:cubicBezTo>
                    <a:pt x="3100" y="45"/>
                    <a:pt x="2910" y="44"/>
                    <a:pt x="2714" y="41"/>
                  </a:cubicBezTo>
                  <a:cubicBezTo>
                    <a:pt x="2603" y="34"/>
                    <a:pt x="2507" y="50"/>
                    <a:pt x="2400" y="36"/>
                  </a:cubicBezTo>
                  <a:cubicBezTo>
                    <a:pt x="2305" y="39"/>
                    <a:pt x="2198" y="9"/>
                    <a:pt x="2117" y="57"/>
                  </a:cubicBezTo>
                  <a:cubicBezTo>
                    <a:pt x="1995" y="126"/>
                    <a:pt x="2115" y="83"/>
                    <a:pt x="2033" y="110"/>
                  </a:cubicBezTo>
                  <a:cubicBezTo>
                    <a:pt x="1950" y="131"/>
                    <a:pt x="1809" y="117"/>
                    <a:pt x="1614" y="121"/>
                  </a:cubicBezTo>
                  <a:cubicBezTo>
                    <a:pt x="1420" y="122"/>
                    <a:pt x="1072" y="121"/>
                    <a:pt x="869" y="121"/>
                  </a:cubicBezTo>
                  <a:cubicBezTo>
                    <a:pt x="575" y="105"/>
                    <a:pt x="715" y="128"/>
                    <a:pt x="394" y="116"/>
                  </a:cubicBezTo>
                  <a:cubicBezTo>
                    <a:pt x="295" y="111"/>
                    <a:pt x="300" y="117"/>
                    <a:pt x="255" y="116"/>
                  </a:cubicBezTo>
                  <a:cubicBezTo>
                    <a:pt x="210" y="115"/>
                    <a:pt x="149" y="107"/>
                    <a:pt x="124" y="110"/>
                  </a:cubicBezTo>
                  <a:cubicBezTo>
                    <a:pt x="114" y="111"/>
                    <a:pt x="112" y="126"/>
                    <a:pt x="104" y="132"/>
                  </a:cubicBezTo>
                  <a:cubicBezTo>
                    <a:pt x="94" y="137"/>
                    <a:pt x="82" y="138"/>
                    <a:pt x="72" y="142"/>
                  </a:cubicBezTo>
                  <a:cubicBezTo>
                    <a:pt x="62" y="173"/>
                    <a:pt x="37" y="269"/>
                    <a:pt x="26" y="313"/>
                  </a:cubicBezTo>
                  <a:cubicBezTo>
                    <a:pt x="16" y="356"/>
                    <a:pt x="16" y="372"/>
                    <a:pt x="15" y="404"/>
                  </a:cubicBezTo>
                  <a:cubicBezTo>
                    <a:pt x="36" y="425"/>
                    <a:pt x="14" y="458"/>
                    <a:pt x="15" y="505"/>
                  </a:cubicBezTo>
                  <a:cubicBezTo>
                    <a:pt x="15" y="552"/>
                    <a:pt x="20" y="607"/>
                    <a:pt x="20" y="686"/>
                  </a:cubicBezTo>
                  <a:cubicBezTo>
                    <a:pt x="20" y="767"/>
                    <a:pt x="16" y="894"/>
                    <a:pt x="15" y="980"/>
                  </a:cubicBezTo>
                  <a:cubicBezTo>
                    <a:pt x="13" y="1065"/>
                    <a:pt x="9" y="1106"/>
                    <a:pt x="9" y="1198"/>
                  </a:cubicBezTo>
                  <a:cubicBezTo>
                    <a:pt x="0" y="1338"/>
                    <a:pt x="9" y="1450"/>
                    <a:pt x="9" y="1529"/>
                  </a:cubicBezTo>
                  <a:cubicBezTo>
                    <a:pt x="11" y="1606"/>
                    <a:pt x="11" y="1617"/>
                    <a:pt x="21" y="1662"/>
                  </a:cubicBezTo>
                  <a:cubicBezTo>
                    <a:pt x="36" y="1707"/>
                    <a:pt x="51" y="1753"/>
                    <a:pt x="72" y="1796"/>
                  </a:cubicBezTo>
                  <a:cubicBezTo>
                    <a:pt x="88" y="1828"/>
                    <a:pt x="89" y="1852"/>
                    <a:pt x="124" y="1870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6697" name="Freeform 41"/>
            <p:cNvSpPr>
              <a:spLocks/>
            </p:cNvSpPr>
            <p:nvPr/>
          </p:nvSpPr>
          <p:spPr bwMode="auto">
            <a:xfrm>
              <a:off x="964751" y="1930401"/>
              <a:ext cx="5215223" cy="3848100"/>
            </a:xfrm>
            <a:custGeom>
              <a:avLst/>
              <a:gdLst>
                <a:gd name="T0" fmla="*/ 2211 w 3867"/>
                <a:gd name="T1" fmla="*/ 746 h 2424"/>
                <a:gd name="T2" fmla="*/ 2091 w 3867"/>
                <a:gd name="T3" fmla="*/ 1087 h 2424"/>
                <a:gd name="T4" fmla="*/ 1984 w 3867"/>
                <a:gd name="T5" fmla="*/ 1092 h 2424"/>
                <a:gd name="T6" fmla="*/ 1518 w 3867"/>
                <a:gd name="T7" fmla="*/ 1124 h 2424"/>
                <a:gd name="T8" fmla="*/ 1518 w 3867"/>
                <a:gd name="T9" fmla="*/ 1362 h 2424"/>
                <a:gd name="T10" fmla="*/ 1745 w 3867"/>
                <a:gd name="T11" fmla="*/ 1427 h 2424"/>
                <a:gd name="T12" fmla="*/ 1788 w 3867"/>
                <a:gd name="T13" fmla="*/ 1513 h 2424"/>
                <a:gd name="T14" fmla="*/ 1776 w 3867"/>
                <a:gd name="T15" fmla="*/ 1871 h 2424"/>
                <a:gd name="T16" fmla="*/ 1777 w 3867"/>
                <a:gd name="T17" fmla="*/ 2000 h 2424"/>
                <a:gd name="T18" fmla="*/ 1561 w 3867"/>
                <a:gd name="T19" fmla="*/ 2021 h 2424"/>
                <a:gd name="T20" fmla="*/ 1475 w 3867"/>
                <a:gd name="T21" fmla="*/ 2086 h 2424"/>
                <a:gd name="T22" fmla="*/ 1552 w 3867"/>
                <a:gd name="T23" fmla="*/ 2089 h 2424"/>
                <a:gd name="T24" fmla="*/ 2059 w 3867"/>
                <a:gd name="T25" fmla="*/ 2097 h 2424"/>
                <a:gd name="T26" fmla="*/ 2189 w 3867"/>
                <a:gd name="T27" fmla="*/ 2303 h 2424"/>
                <a:gd name="T28" fmla="*/ 2644 w 3867"/>
                <a:gd name="T29" fmla="*/ 2422 h 2424"/>
                <a:gd name="T30" fmla="*/ 3280 w 3867"/>
                <a:gd name="T31" fmla="*/ 2415 h 2424"/>
                <a:gd name="T32" fmla="*/ 3661 w 3867"/>
                <a:gd name="T33" fmla="*/ 2422 h 2424"/>
                <a:gd name="T34" fmla="*/ 3834 w 3867"/>
                <a:gd name="T35" fmla="*/ 2378 h 2424"/>
                <a:gd name="T36" fmla="*/ 3856 w 3867"/>
                <a:gd name="T37" fmla="*/ 1351 h 2424"/>
                <a:gd name="T38" fmla="*/ 3840 w 3867"/>
                <a:gd name="T39" fmla="*/ 735 h 2424"/>
                <a:gd name="T40" fmla="*/ 3824 w 3867"/>
                <a:gd name="T41" fmla="*/ 324 h 2424"/>
                <a:gd name="T42" fmla="*/ 3691 w 3867"/>
                <a:gd name="T43" fmla="*/ 15 h 2424"/>
                <a:gd name="T44" fmla="*/ 2597 w 3867"/>
                <a:gd name="T45" fmla="*/ 20 h 2424"/>
                <a:gd name="T46" fmla="*/ 2208 w 3867"/>
                <a:gd name="T47" fmla="*/ 84 h 2424"/>
                <a:gd name="T48" fmla="*/ 2037 w 3867"/>
                <a:gd name="T49" fmla="*/ 205 h 2424"/>
                <a:gd name="T50" fmla="*/ 405 w 3867"/>
                <a:gd name="T51" fmla="*/ 185 h 2424"/>
                <a:gd name="T52" fmla="*/ 64 w 3867"/>
                <a:gd name="T53" fmla="*/ 319 h 2424"/>
                <a:gd name="T54" fmla="*/ 21 w 3867"/>
                <a:gd name="T55" fmla="*/ 756 h 2424"/>
                <a:gd name="T56" fmla="*/ 21 w 3867"/>
                <a:gd name="T57" fmla="*/ 1236 h 2424"/>
                <a:gd name="T58" fmla="*/ 43 w 3867"/>
                <a:gd name="T59" fmla="*/ 1716 h 2424"/>
                <a:gd name="T60" fmla="*/ 117 w 3867"/>
                <a:gd name="T61" fmla="*/ 1972 h 2424"/>
                <a:gd name="T62" fmla="*/ 149 w 3867"/>
                <a:gd name="T63" fmla="*/ 2054 h 2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67" h="2424">
                  <a:moveTo>
                    <a:pt x="2219" y="468"/>
                  </a:moveTo>
                  <a:cubicBezTo>
                    <a:pt x="2251" y="686"/>
                    <a:pt x="2223" y="544"/>
                    <a:pt x="2211" y="746"/>
                  </a:cubicBezTo>
                  <a:cubicBezTo>
                    <a:pt x="2205" y="829"/>
                    <a:pt x="2240" y="1040"/>
                    <a:pt x="2113" y="1081"/>
                  </a:cubicBezTo>
                  <a:cubicBezTo>
                    <a:pt x="2093" y="1141"/>
                    <a:pt x="2100" y="1086"/>
                    <a:pt x="2091" y="1087"/>
                  </a:cubicBezTo>
                  <a:cubicBezTo>
                    <a:pt x="2082" y="1088"/>
                    <a:pt x="2076" y="1086"/>
                    <a:pt x="2059" y="1087"/>
                  </a:cubicBezTo>
                  <a:cubicBezTo>
                    <a:pt x="2041" y="1087"/>
                    <a:pt x="2025" y="1089"/>
                    <a:pt x="1984" y="1092"/>
                  </a:cubicBezTo>
                  <a:cubicBezTo>
                    <a:pt x="1943" y="1094"/>
                    <a:pt x="1890" y="1097"/>
                    <a:pt x="1813" y="1103"/>
                  </a:cubicBezTo>
                  <a:cubicBezTo>
                    <a:pt x="1735" y="1108"/>
                    <a:pt x="1570" y="1091"/>
                    <a:pt x="1518" y="1124"/>
                  </a:cubicBezTo>
                  <a:cubicBezTo>
                    <a:pt x="1474" y="1189"/>
                    <a:pt x="1481" y="1206"/>
                    <a:pt x="1496" y="1298"/>
                  </a:cubicBezTo>
                  <a:cubicBezTo>
                    <a:pt x="1499" y="1320"/>
                    <a:pt x="1501" y="1346"/>
                    <a:pt x="1518" y="1362"/>
                  </a:cubicBezTo>
                  <a:cubicBezTo>
                    <a:pt x="1525" y="1370"/>
                    <a:pt x="1539" y="1369"/>
                    <a:pt x="1550" y="1373"/>
                  </a:cubicBezTo>
                  <a:cubicBezTo>
                    <a:pt x="1604" y="1409"/>
                    <a:pt x="1680" y="1413"/>
                    <a:pt x="1745" y="1427"/>
                  </a:cubicBezTo>
                  <a:cubicBezTo>
                    <a:pt x="1752" y="1434"/>
                    <a:pt x="1762" y="1438"/>
                    <a:pt x="1767" y="1449"/>
                  </a:cubicBezTo>
                  <a:cubicBezTo>
                    <a:pt x="1777" y="1469"/>
                    <a:pt x="1788" y="1513"/>
                    <a:pt x="1788" y="1513"/>
                  </a:cubicBezTo>
                  <a:cubicBezTo>
                    <a:pt x="1794" y="1556"/>
                    <a:pt x="1774" y="1654"/>
                    <a:pt x="1776" y="1716"/>
                  </a:cubicBezTo>
                  <a:cubicBezTo>
                    <a:pt x="1774" y="1775"/>
                    <a:pt x="1774" y="1834"/>
                    <a:pt x="1776" y="1871"/>
                  </a:cubicBezTo>
                  <a:cubicBezTo>
                    <a:pt x="1774" y="1889"/>
                    <a:pt x="1792" y="1917"/>
                    <a:pt x="1788" y="1935"/>
                  </a:cubicBezTo>
                  <a:cubicBezTo>
                    <a:pt x="1783" y="1956"/>
                    <a:pt x="1793" y="1984"/>
                    <a:pt x="1777" y="2000"/>
                  </a:cubicBezTo>
                  <a:cubicBezTo>
                    <a:pt x="1761" y="2015"/>
                    <a:pt x="1734" y="2008"/>
                    <a:pt x="1712" y="2011"/>
                  </a:cubicBezTo>
                  <a:cubicBezTo>
                    <a:pt x="1662" y="2015"/>
                    <a:pt x="1611" y="2017"/>
                    <a:pt x="1561" y="2021"/>
                  </a:cubicBezTo>
                  <a:cubicBezTo>
                    <a:pt x="1521" y="2025"/>
                    <a:pt x="1486" y="2014"/>
                    <a:pt x="1472" y="2025"/>
                  </a:cubicBezTo>
                  <a:cubicBezTo>
                    <a:pt x="1457" y="2035"/>
                    <a:pt x="1465" y="2074"/>
                    <a:pt x="1475" y="2086"/>
                  </a:cubicBezTo>
                  <a:cubicBezTo>
                    <a:pt x="1485" y="2100"/>
                    <a:pt x="1510" y="2094"/>
                    <a:pt x="1529" y="2097"/>
                  </a:cubicBezTo>
                  <a:cubicBezTo>
                    <a:pt x="1542" y="2098"/>
                    <a:pt x="1533" y="2089"/>
                    <a:pt x="1552" y="2089"/>
                  </a:cubicBezTo>
                  <a:cubicBezTo>
                    <a:pt x="1571" y="2088"/>
                    <a:pt x="1558" y="2093"/>
                    <a:pt x="1643" y="2095"/>
                  </a:cubicBezTo>
                  <a:cubicBezTo>
                    <a:pt x="1791" y="2088"/>
                    <a:pt x="1919" y="2081"/>
                    <a:pt x="2059" y="2097"/>
                  </a:cubicBezTo>
                  <a:cubicBezTo>
                    <a:pt x="2081" y="2105"/>
                    <a:pt x="2118" y="2096"/>
                    <a:pt x="2124" y="2119"/>
                  </a:cubicBezTo>
                  <a:cubicBezTo>
                    <a:pt x="2140" y="2188"/>
                    <a:pt x="2148" y="2243"/>
                    <a:pt x="2189" y="2303"/>
                  </a:cubicBezTo>
                  <a:cubicBezTo>
                    <a:pt x="2227" y="2423"/>
                    <a:pt x="2408" y="2404"/>
                    <a:pt x="2503" y="2411"/>
                  </a:cubicBezTo>
                  <a:cubicBezTo>
                    <a:pt x="2550" y="2414"/>
                    <a:pt x="2596" y="2420"/>
                    <a:pt x="2644" y="2422"/>
                  </a:cubicBezTo>
                  <a:cubicBezTo>
                    <a:pt x="2742" y="2424"/>
                    <a:pt x="2998" y="2409"/>
                    <a:pt x="3109" y="2411"/>
                  </a:cubicBezTo>
                  <a:cubicBezTo>
                    <a:pt x="3215" y="2409"/>
                    <a:pt x="3224" y="2415"/>
                    <a:pt x="3280" y="2415"/>
                  </a:cubicBezTo>
                  <a:cubicBezTo>
                    <a:pt x="3335" y="2418"/>
                    <a:pt x="3381" y="2407"/>
                    <a:pt x="3445" y="2409"/>
                  </a:cubicBezTo>
                  <a:cubicBezTo>
                    <a:pt x="3508" y="2410"/>
                    <a:pt x="3607" y="2423"/>
                    <a:pt x="3661" y="2422"/>
                  </a:cubicBezTo>
                  <a:cubicBezTo>
                    <a:pt x="3676" y="2421"/>
                    <a:pt x="3748" y="2407"/>
                    <a:pt x="3769" y="2401"/>
                  </a:cubicBezTo>
                  <a:cubicBezTo>
                    <a:pt x="3791" y="2393"/>
                    <a:pt x="3834" y="2378"/>
                    <a:pt x="3834" y="2378"/>
                  </a:cubicBezTo>
                  <a:cubicBezTo>
                    <a:pt x="3867" y="2311"/>
                    <a:pt x="3842" y="2260"/>
                    <a:pt x="3834" y="2184"/>
                  </a:cubicBezTo>
                  <a:cubicBezTo>
                    <a:pt x="3850" y="1906"/>
                    <a:pt x="3805" y="1624"/>
                    <a:pt x="3856" y="1351"/>
                  </a:cubicBezTo>
                  <a:cubicBezTo>
                    <a:pt x="3820" y="1207"/>
                    <a:pt x="3856" y="1121"/>
                    <a:pt x="3835" y="975"/>
                  </a:cubicBezTo>
                  <a:cubicBezTo>
                    <a:pt x="3837" y="873"/>
                    <a:pt x="3834" y="810"/>
                    <a:pt x="3840" y="735"/>
                  </a:cubicBezTo>
                  <a:cubicBezTo>
                    <a:pt x="3840" y="659"/>
                    <a:pt x="3837" y="589"/>
                    <a:pt x="3835" y="521"/>
                  </a:cubicBezTo>
                  <a:cubicBezTo>
                    <a:pt x="3831" y="459"/>
                    <a:pt x="3827" y="385"/>
                    <a:pt x="3824" y="324"/>
                  </a:cubicBezTo>
                  <a:cubicBezTo>
                    <a:pt x="3819" y="248"/>
                    <a:pt x="3827" y="170"/>
                    <a:pt x="3819" y="95"/>
                  </a:cubicBezTo>
                  <a:cubicBezTo>
                    <a:pt x="3796" y="38"/>
                    <a:pt x="3755" y="29"/>
                    <a:pt x="3691" y="15"/>
                  </a:cubicBezTo>
                  <a:cubicBezTo>
                    <a:pt x="3626" y="0"/>
                    <a:pt x="3615" y="9"/>
                    <a:pt x="3433" y="10"/>
                  </a:cubicBezTo>
                  <a:cubicBezTo>
                    <a:pt x="3251" y="14"/>
                    <a:pt x="2791" y="17"/>
                    <a:pt x="2597" y="20"/>
                  </a:cubicBezTo>
                  <a:cubicBezTo>
                    <a:pt x="2402" y="22"/>
                    <a:pt x="2331" y="14"/>
                    <a:pt x="2267" y="25"/>
                  </a:cubicBezTo>
                  <a:cubicBezTo>
                    <a:pt x="2230" y="36"/>
                    <a:pt x="2225" y="46"/>
                    <a:pt x="2208" y="84"/>
                  </a:cubicBezTo>
                  <a:cubicBezTo>
                    <a:pt x="2193" y="115"/>
                    <a:pt x="2156" y="179"/>
                    <a:pt x="2113" y="195"/>
                  </a:cubicBezTo>
                  <a:cubicBezTo>
                    <a:pt x="2089" y="202"/>
                    <a:pt x="2062" y="201"/>
                    <a:pt x="2037" y="205"/>
                  </a:cubicBezTo>
                  <a:cubicBezTo>
                    <a:pt x="1628" y="193"/>
                    <a:pt x="1219" y="212"/>
                    <a:pt x="811" y="201"/>
                  </a:cubicBezTo>
                  <a:cubicBezTo>
                    <a:pt x="677" y="192"/>
                    <a:pt x="538" y="202"/>
                    <a:pt x="405" y="185"/>
                  </a:cubicBezTo>
                  <a:cubicBezTo>
                    <a:pt x="322" y="188"/>
                    <a:pt x="231" y="187"/>
                    <a:pt x="149" y="195"/>
                  </a:cubicBezTo>
                  <a:cubicBezTo>
                    <a:pt x="52" y="202"/>
                    <a:pt x="110" y="249"/>
                    <a:pt x="64" y="319"/>
                  </a:cubicBezTo>
                  <a:cubicBezTo>
                    <a:pt x="49" y="390"/>
                    <a:pt x="59" y="440"/>
                    <a:pt x="32" y="511"/>
                  </a:cubicBezTo>
                  <a:cubicBezTo>
                    <a:pt x="0" y="589"/>
                    <a:pt x="41" y="675"/>
                    <a:pt x="21" y="756"/>
                  </a:cubicBezTo>
                  <a:cubicBezTo>
                    <a:pt x="17" y="835"/>
                    <a:pt x="32" y="905"/>
                    <a:pt x="32" y="985"/>
                  </a:cubicBezTo>
                  <a:cubicBezTo>
                    <a:pt x="32" y="1065"/>
                    <a:pt x="19" y="1160"/>
                    <a:pt x="21" y="1236"/>
                  </a:cubicBezTo>
                  <a:cubicBezTo>
                    <a:pt x="18" y="1312"/>
                    <a:pt x="39" y="1359"/>
                    <a:pt x="43" y="1439"/>
                  </a:cubicBezTo>
                  <a:cubicBezTo>
                    <a:pt x="46" y="1519"/>
                    <a:pt x="35" y="1634"/>
                    <a:pt x="43" y="1716"/>
                  </a:cubicBezTo>
                  <a:cubicBezTo>
                    <a:pt x="31" y="1835"/>
                    <a:pt x="78" y="1886"/>
                    <a:pt x="91" y="1929"/>
                  </a:cubicBezTo>
                  <a:cubicBezTo>
                    <a:pt x="103" y="1971"/>
                    <a:pt x="110" y="1957"/>
                    <a:pt x="117" y="1972"/>
                  </a:cubicBezTo>
                  <a:cubicBezTo>
                    <a:pt x="149" y="2015"/>
                    <a:pt x="122" y="2001"/>
                    <a:pt x="128" y="2015"/>
                  </a:cubicBezTo>
                  <a:cubicBezTo>
                    <a:pt x="133" y="2028"/>
                    <a:pt x="165" y="2031"/>
                    <a:pt x="149" y="2054"/>
                  </a:cubicBezTo>
                  <a:cubicBezTo>
                    <a:pt x="162" y="2065"/>
                    <a:pt x="209" y="2044"/>
                    <a:pt x="209" y="2044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6698" name="Freeform 42"/>
            <p:cNvSpPr>
              <a:spLocks/>
            </p:cNvSpPr>
            <p:nvPr/>
          </p:nvSpPr>
          <p:spPr bwMode="auto">
            <a:xfrm>
              <a:off x="863600" y="1773238"/>
              <a:ext cx="5384800" cy="4127500"/>
            </a:xfrm>
            <a:custGeom>
              <a:avLst/>
              <a:gdLst>
                <a:gd name="T0" fmla="*/ 2228 w 3993"/>
                <a:gd name="T1" fmla="*/ 519 h 2600"/>
                <a:gd name="T2" fmla="*/ 2207 w 3993"/>
                <a:gd name="T3" fmla="*/ 764 h 2600"/>
                <a:gd name="T4" fmla="*/ 2196 w 3993"/>
                <a:gd name="T5" fmla="*/ 946 h 2600"/>
                <a:gd name="T6" fmla="*/ 2079 w 3993"/>
                <a:gd name="T7" fmla="*/ 1127 h 2600"/>
                <a:gd name="T8" fmla="*/ 1488 w 3993"/>
                <a:gd name="T9" fmla="*/ 1143 h 2600"/>
                <a:gd name="T10" fmla="*/ 1456 w 3993"/>
                <a:gd name="T11" fmla="*/ 1154 h 2600"/>
                <a:gd name="T12" fmla="*/ 1412 w 3993"/>
                <a:gd name="T13" fmla="*/ 1218 h 2600"/>
                <a:gd name="T14" fmla="*/ 1396 w 3993"/>
                <a:gd name="T15" fmla="*/ 1415 h 2600"/>
                <a:gd name="T16" fmla="*/ 1133 w 3993"/>
                <a:gd name="T17" fmla="*/ 1474 h 2600"/>
                <a:gd name="T18" fmla="*/ 1058 w 3993"/>
                <a:gd name="T19" fmla="*/ 1495 h 2600"/>
                <a:gd name="T20" fmla="*/ 1028 w 3993"/>
                <a:gd name="T21" fmla="*/ 1650 h 2600"/>
                <a:gd name="T22" fmla="*/ 1017 w 3993"/>
                <a:gd name="T23" fmla="*/ 1820 h 2600"/>
                <a:gd name="T24" fmla="*/ 1044 w 3993"/>
                <a:gd name="T25" fmla="*/ 1959 h 2600"/>
                <a:gd name="T26" fmla="*/ 1071 w 3993"/>
                <a:gd name="T27" fmla="*/ 2103 h 2600"/>
                <a:gd name="T28" fmla="*/ 1380 w 3993"/>
                <a:gd name="T29" fmla="*/ 2167 h 2600"/>
                <a:gd name="T30" fmla="*/ 1714 w 3993"/>
                <a:gd name="T31" fmla="*/ 2306 h 2600"/>
                <a:gd name="T32" fmla="*/ 1935 w 3993"/>
                <a:gd name="T33" fmla="*/ 2300 h 2600"/>
                <a:gd name="T34" fmla="*/ 2105 w 3993"/>
                <a:gd name="T35" fmla="*/ 2295 h 2600"/>
                <a:gd name="T36" fmla="*/ 2241 w 3993"/>
                <a:gd name="T37" fmla="*/ 2551 h 2600"/>
                <a:gd name="T38" fmla="*/ 2345 w 3993"/>
                <a:gd name="T39" fmla="*/ 2594 h 2600"/>
                <a:gd name="T40" fmla="*/ 2499 w 3993"/>
                <a:gd name="T41" fmla="*/ 2594 h 2600"/>
                <a:gd name="T42" fmla="*/ 3735 w 3993"/>
                <a:gd name="T43" fmla="*/ 2594 h 2600"/>
                <a:gd name="T44" fmla="*/ 3924 w 3993"/>
                <a:gd name="T45" fmla="*/ 2556 h 2600"/>
                <a:gd name="T46" fmla="*/ 3983 w 3993"/>
                <a:gd name="T47" fmla="*/ 2412 h 2600"/>
                <a:gd name="T48" fmla="*/ 3993 w 3993"/>
                <a:gd name="T49" fmla="*/ 1612 h 2600"/>
                <a:gd name="T50" fmla="*/ 3983 w 3993"/>
                <a:gd name="T51" fmla="*/ 396 h 2600"/>
                <a:gd name="T52" fmla="*/ 3972 w 3993"/>
                <a:gd name="T53" fmla="*/ 258 h 2600"/>
                <a:gd name="T54" fmla="*/ 3940 w 3993"/>
                <a:gd name="T55" fmla="*/ 114 h 2600"/>
                <a:gd name="T56" fmla="*/ 3843 w 3993"/>
                <a:gd name="T57" fmla="*/ 34 h 2600"/>
                <a:gd name="T58" fmla="*/ 3735 w 3993"/>
                <a:gd name="T59" fmla="*/ 23 h 2600"/>
                <a:gd name="T60" fmla="*/ 3520 w 3993"/>
                <a:gd name="T61" fmla="*/ 12 h 2600"/>
                <a:gd name="T62" fmla="*/ 3300 w 3993"/>
                <a:gd name="T63" fmla="*/ 12 h 2600"/>
                <a:gd name="T64" fmla="*/ 3044 w 3993"/>
                <a:gd name="T65" fmla="*/ 18 h 2600"/>
                <a:gd name="T66" fmla="*/ 2804 w 3993"/>
                <a:gd name="T67" fmla="*/ 28 h 2600"/>
                <a:gd name="T68" fmla="*/ 2548 w 3993"/>
                <a:gd name="T69" fmla="*/ 34 h 2600"/>
                <a:gd name="T70" fmla="*/ 2283 w 3993"/>
                <a:gd name="T71" fmla="*/ 66 h 2600"/>
                <a:gd name="T72" fmla="*/ 2176 w 3993"/>
                <a:gd name="T73" fmla="*/ 151 h 2600"/>
                <a:gd name="T74" fmla="*/ 2036 w 3993"/>
                <a:gd name="T75" fmla="*/ 236 h 2600"/>
                <a:gd name="T76" fmla="*/ 1348 w 3993"/>
                <a:gd name="T77" fmla="*/ 242 h 2600"/>
                <a:gd name="T78" fmla="*/ 335 w 3993"/>
                <a:gd name="T79" fmla="*/ 220 h 2600"/>
                <a:gd name="T80" fmla="*/ 132 w 3993"/>
                <a:gd name="T81" fmla="*/ 252 h 2600"/>
                <a:gd name="T82" fmla="*/ 57 w 3993"/>
                <a:gd name="T83" fmla="*/ 370 h 2600"/>
                <a:gd name="T84" fmla="*/ 20 w 3993"/>
                <a:gd name="T85" fmla="*/ 540 h 2600"/>
                <a:gd name="T86" fmla="*/ 4 w 3993"/>
                <a:gd name="T87" fmla="*/ 967 h 2600"/>
                <a:gd name="T88" fmla="*/ 15 w 3993"/>
                <a:gd name="T89" fmla="*/ 1127 h 2600"/>
                <a:gd name="T90" fmla="*/ 9 w 3993"/>
                <a:gd name="T91" fmla="*/ 1404 h 2600"/>
                <a:gd name="T92" fmla="*/ 20 w 3993"/>
                <a:gd name="T93" fmla="*/ 1623 h 2600"/>
                <a:gd name="T94" fmla="*/ 31 w 3993"/>
                <a:gd name="T95" fmla="*/ 1820 h 2600"/>
                <a:gd name="T96" fmla="*/ 89 w 3993"/>
                <a:gd name="T97" fmla="*/ 2071 h 2600"/>
                <a:gd name="T98" fmla="*/ 165 w 3993"/>
                <a:gd name="T99" fmla="*/ 2167 h 2600"/>
                <a:gd name="T100" fmla="*/ 287 w 3993"/>
                <a:gd name="T101" fmla="*/ 2204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93" h="2600">
                  <a:moveTo>
                    <a:pt x="2228" y="519"/>
                  </a:moveTo>
                  <a:cubicBezTo>
                    <a:pt x="2231" y="586"/>
                    <a:pt x="2207" y="696"/>
                    <a:pt x="2207" y="764"/>
                  </a:cubicBezTo>
                  <a:cubicBezTo>
                    <a:pt x="2207" y="828"/>
                    <a:pt x="2202" y="882"/>
                    <a:pt x="2196" y="946"/>
                  </a:cubicBezTo>
                  <a:cubicBezTo>
                    <a:pt x="2153" y="1015"/>
                    <a:pt x="2196" y="1094"/>
                    <a:pt x="2079" y="1127"/>
                  </a:cubicBezTo>
                  <a:cubicBezTo>
                    <a:pt x="1961" y="1159"/>
                    <a:pt x="1591" y="1138"/>
                    <a:pt x="1488" y="1143"/>
                  </a:cubicBezTo>
                  <a:cubicBezTo>
                    <a:pt x="1477" y="1146"/>
                    <a:pt x="1463" y="1146"/>
                    <a:pt x="1456" y="1154"/>
                  </a:cubicBezTo>
                  <a:cubicBezTo>
                    <a:pt x="1437" y="1172"/>
                    <a:pt x="1412" y="1218"/>
                    <a:pt x="1412" y="1218"/>
                  </a:cubicBezTo>
                  <a:cubicBezTo>
                    <a:pt x="1390" y="1285"/>
                    <a:pt x="1446" y="1361"/>
                    <a:pt x="1396" y="1415"/>
                  </a:cubicBezTo>
                  <a:cubicBezTo>
                    <a:pt x="1363" y="1509"/>
                    <a:pt x="1229" y="1468"/>
                    <a:pt x="1133" y="1474"/>
                  </a:cubicBezTo>
                  <a:cubicBezTo>
                    <a:pt x="1108" y="1481"/>
                    <a:pt x="1080" y="1481"/>
                    <a:pt x="1058" y="1495"/>
                  </a:cubicBezTo>
                  <a:cubicBezTo>
                    <a:pt x="1027" y="1512"/>
                    <a:pt x="1041" y="1623"/>
                    <a:pt x="1028" y="1650"/>
                  </a:cubicBezTo>
                  <a:cubicBezTo>
                    <a:pt x="986" y="1734"/>
                    <a:pt x="1046" y="1729"/>
                    <a:pt x="1017" y="1820"/>
                  </a:cubicBezTo>
                  <a:cubicBezTo>
                    <a:pt x="1025" y="1894"/>
                    <a:pt x="1019" y="1887"/>
                    <a:pt x="1044" y="1959"/>
                  </a:cubicBezTo>
                  <a:cubicBezTo>
                    <a:pt x="1028" y="1970"/>
                    <a:pt x="1047" y="2097"/>
                    <a:pt x="1071" y="2103"/>
                  </a:cubicBezTo>
                  <a:cubicBezTo>
                    <a:pt x="1194" y="2129"/>
                    <a:pt x="1253" y="2159"/>
                    <a:pt x="1380" y="2167"/>
                  </a:cubicBezTo>
                  <a:cubicBezTo>
                    <a:pt x="1430" y="2310"/>
                    <a:pt x="1592" y="2294"/>
                    <a:pt x="1714" y="2306"/>
                  </a:cubicBezTo>
                  <a:cubicBezTo>
                    <a:pt x="1774" y="2311"/>
                    <a:pt x="1873" y="2297"/>
                    <a:pt x="1935" y="2300"/>
                  </a:cubicBezTo>
                  <a:cubicBezTo>
                    <a:pt x="2010" y="2303"/>
                    <a:pt x="2029" y="2291"/>
                    <a:pt x="2105" y="2295"/>
                  </a:cubicBezTo>
                  <a:cubicBezTo>
                    <a:pt x="2167" y="2337"/>
                    <a:pt x="2170" y="2516"/>
                    <a:pt x="2241" y="2551"/>
                  </a:cubicBezTo>
                  <a:cubicBezTo>
                    <a:pt x="2296" y="2578"/>
                    <a:pt x="2282" y="2584"/>
                    <a:pt x="2345" y="2594"/>
                  </a:cubicBezTo>
                  <a:cubicBezTo>
                    <a:pt x="2398" y="2594"/>
                    <a:pt x="2267" y="2594"/>
                    <a:pt x="2499" y="2594"/>
                  </a:cubicBezTo>
                  <a:cubicBezTo>
                    <a:pt x="2730" y="2594"/>
                    <a:pt x="3497" y="2600"/>
                    <a:pt x="3735" y="2594"/>
                  </a:cubicBezTo>
                  <a:cubicBezTo>
                    <a:pt x="3972" y="2587"/>
                    <a:pt x="3883" y="2586"/>
                    <a:pt x="3924" y="2556"/>
                  </a:cubicBezTo>
                  <a:cubicBezTo>
                    <a:pt x="3951" y="2492"/>
                    <a:pt x="3972" y="2504"/>
                    <a:pt x="3983" y="2412"/>
                  </a:cubicBezTo>
                  <a:cubicBezTo>
                    <a:pt x="3986" y="2145"/>
                    <a:pt x="3993" y="1878"/>
                    <a:pt x="3993" y="1612"/>
                  </a:cubicBezTo>
                  <a:cubicBezTo>
                    <a:pt x="3993" y="1206"/>
                    <a:pt x="3993" y="801"/>
                    <a:pt x="3983" y="396"/>
                  </a:cubicBezTo>
                  <a:cubicBezTo>
                    <a:pt x="3982" y="373"/>
                    <a:pt x="3979" y="279"/>
                    <a:pt x="3972" y="258"/>
                  </a:cubicBezTo>
                  <a:cubicBezTo>
                    <a:pt x="3953" y="204"/>
                    <a:pt x="3956" y="172"/>
                    <a:pt x="3940" y="114"/>
                  </a:cubicBezTo>
                  <a:cubicBezTo>
                    <a:pt x="3927" y="103"/>
                    <a:pt x="3848" y="35"/>
                    <a:pt x="3843" y="34"/>
                  </a:cubicBezTo>
                  <a:cubicBezTo>
                    <a:pt x="3812" y="25"/>
                    <a:pt x="3788" y="26"/>
                    <a:pt x="3735" y="23"/>
                  </a:cubicBezTo>
                  <a:cubicBezTo>
                    <a:pt x="3680" y="19"/>
                    <a:pt x="3592" y="13"/>
                    <a:pt x="3520" y="12"/>
                  </a:cubicBezTo>
                  <a:cubicBezTo>
                    <a:pt x="3435" y="0"/>
                    <a:pt x="3378" y="13"/>
                    <a:pt x="3300" y="12"/>
                  </a:cubicBezTo>
                  <a:cubicBezTo>
                    <a:pt x="3220" y="13"/>
                    <a:pt x="3126" y="15"/>
                    <a:pt x="3044" y="18"/>
                  </a:cubicBezTo>
                  <a:cubicBezTo>
                    <a:pt x="2963" y="10"/>
                    <a:pt x="2875" y="28"/>
                    <a:pt x="2804" y="28"/>
                  </a:cubicBezTo>
                  <a:cubicBezTo>
                    <a:pt x="2721" y="30"/>
                    <a:pt x="2634" y="27"/>
                    <a:pt x="2548" y="34"/>
                  </a:cubicBezTo>
                  <a:cubicBezTo>
                    <a:pt x="2434" y="48"/>
                    <a:pt x="2394" y="37"/>
                    <a:pt x="2283" y="66"/>
                  </a:cubicBezTo>
                  <a:cubicBezTo>
                    <a:pt x="2248" y="111"/>
                    <a:pt x="2233" y="136"/>
                    <a:pt x="2176" y="151"/>
                  </a:cubicBezTo>
                  <a:cubicBezTo>
                    <a:pt x="2148" y="169"/>
                    <a:pt x="2078" y="229"/>
                    <a:pt x="2036" y="236"/>
                  </a:cubicBezTo>
                  <a:cubicBezTo>
                    <a:pt x="1897" y="257"/>
                    <a:pt x="1624" y="236"/>
                    <a:pt x="1348" y="242"/>
                  </a:cubicBezTo>
                  <a:cubicBezTo>
                    <a:pt x="1064" y="239"/>
                    <a:pt x="537" y="218"/>
                    <a:pt x="335" y="220"/>
                  </a:cubicBezTo>
                  <a:cubicBezTo>
                    <a:pt x="194" y="243"/>
                    <a:pt x="205" y="229"/>
                    <a:pt x="132" y="252"/>
                  </a:cubicBezTo>
                  <a:cubicBezTo>
                    <a:pt x="122" y="260"/>
                    <a:pt x="69" y="349"/>
                    <a:pt x="57" y="370"/>
                  </a:cubicBezTo>
                  <a:cubicBezTo>
                    <a:pt x="31" y="410"/>
                    <a:pt x="29" y="495"/>
                    <a:pt x="20" y="540"/>
                  </a:cubicBezTo>
                  <a:cubicBezTo>
                    <a:pt x="5" y="607"/>
                    <a:pt x="24" y="900"/>
                    <a:pt x="4" y="967"/>
                  </a:cubicBezTo>
                  <a:cubicBezTo>
                    <a:pt x="0" y="1065"/>
                    <a:pt x="14" y="1054"/>
                    <a:pt x="15" y="1127"/>
                  </a:cubicBezTo>
                  <a:cubicBezTo>
                    <a:pt x="15" y="1199"/>
                    <a:pt x="8" y="1321"/>
                    <a:pt x="9" y="1404"/>
                  </a:cubicBezTo>
                  <a:cubicBezTo>
                    <a:pt x="9" y="1486"/>
                    <a:pt x="16" y="1553"/>
                    <a:pt x="20" y="1623"/>
                  </a:cubicBezTo>
                  <a:cubicBezTo>
                    <a:pt x="23" y="1692"/>
                    <a:pt x="19" y="1745"/>
                    <a:pt x="31" y="1820"/>
                  </a:cubicBezTo>
                  <a:cubicBezTo>
                    <a:pt x="32" y="1897"/>
                    <a:pt x="64" y="1998"/>
                    <a:pt x="89" y="2071"/>
                  </a:cubicBezTo>
                  <a:cubicBezTo>
                    <a:pt x="105" y="2120"/>
                    <a:pt x="120" y="2138"/>
                    <a:pt x="165" y="2167"/>
                  </a:cubicBezTo>
                  <a:cubicBezTo>
                    <a:pt x="188" y="2181"/>
                    <a:pt x="261" y="2196"/>
                    <a:pt x="287" y="2204"/>
                  </a:cubicBezTo>
                </a:path>
              </a:pathLst>
            </a:custGeom>
            <a:noFill/>
            <a:ln w="38100" cap="flat" cmpd="sng">
              <a:solidFill>
                <a:srgbClr val="081D5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589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8" grpId="0" autoUpdateAnimBg="0"/>
      <p:bldP spid="326660" grpId="0" autoUpdateAnimBg="0"/>
      <p:bldP spid="326661" grpId="0" autoUpdateAnimBg="0"/>
      <p:bldP spid="32666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</a:t>
            </a: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304800" y="1872351"/>
            <a:ext cx="48006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(“%d 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d”,&amp;x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, &amp;y);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2    if (y &lt; 0)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3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-y;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4    else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5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y;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1.0;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7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while (pow != 0) {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8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z * x;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9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pow - 1;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10           }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11    if (y &lt; 0)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12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1.0 / z;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13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(“%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f”,z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);</a:t>
            </a:r>
            <a:endParaRPr lang="en-US" altLang="zh-CN" sz="2800" b="1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625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be continued…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600" dirty="0" smtClean="0">
                <a:latin typeface="Cambria" panose="02040503050406030204" pitchFamily="18" charset="0"/>
              </a:rPr>
              <a:t>See you </a:t>
            </a:r>
            <a:r>
              <a:rPr lang="en-US" altLang="zh-CN" sz="3600" dirty="0">
                <a:latin typeface="Cambria" panose="02040503050406030204" pitchFamily="18" charset="0"/>
              </a:rPr>
              <a:t>this</a:t>
            </a:r>
            <a:r>
              <a:rPr lang="en-US" altLang="zh-CN" sz="3600" dirty="0" smtClean="0">
                <a:latin typeface="Cambria" panose="02040503050406030204" pitchFamily="18" charset="0"/>
              </a:rPr>
              <a:t> </a:t>
            </a:r>
            <a:r>
              <a:rPr lang="en-US" altLang="zh-CN" sz="3600" dirty="0" smtClean="0">
                <a:latin typeface="Cambria" panose="02040503050406030204" pitchFamily="18" charset="0"/>
              </a:rPr>
              <a:t>week</a:t>
            </a:r>
            <a:endParaRPr lang="zh-CN" altLang="en-US" sz="3600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How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200" y="2286000"/>
            <a:ext cx="8991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smtClean="0">
                <a:latin typeface="Cambria" panose="02040503050406030204" pitchFamily="18" charset="0"/>
              </a:rPr>
              <a:t>Ron Patton</a:t>
            </a:r>
            <a:r>
              <a:rPr lang="zh-CN" altLang="en-US" sz="2400" dirty="0" smtClean="0">
                <a:latin typeface="Cambria" panose="02040503050406030204" pitchFamily="18" charset="0"/>
              </a:rPr>
              <a:t>,</a:t>
            </a:r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 smtClean="0">
                <a:latin typeface="Cambria" panose="020405030504060302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Software Testing</a:t>
            </a:r>
            <a:r>
              <a:rPr lang="zh-CN" altLang="en-US" sz="2400" b="1" dirty="0" smtClean="0">
                <a:latin typeface="Cambria" panose="02040503050406030204" pitchFamily="18" charset="0"/>
              </a:rPr>
              <a:t> (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2</a:t>
            </a:r>
            <a:r>
              <a:rPr lang="zh-CN" altLang="en-US" sz="2400" b="1" dirty="0" smtClean="0">
                <a:latin typeface="Cambria" panose="02040503050406030204" pitchFamily="18" charset="0"/>
              </a:rPr>
              <a:t>th Edition)</a:t>
            </a:r>
          </a:p>
          <a:p>
            <a:pPr marL="457200" indent="-457200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err="1" smtClean="0">
                <a:latin typeface="Cambria" panose="02040503050406030204" pitchFamily="18" charset="0"/>
              </a:rPr>
              <a:t>Glenford</a:t>
            </a:r>
            <a:r>
              <a:rPr lang="en-US" altLang="zh-CN" sz="2400" dirty="0" smtClean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J. </a:t>
            </a:r>
            <a:r>
              <a:rPr lang="en-US" altLang="zh-CN" sz="2400" dirty="0" smtClean="0">
                <a:latin typeface="Cambria" panose="02040503050406030204" pitchFamily="18" charset="0"/>
              </a:rPr>
              <a:t>Myers, 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</a:t>
            </a:r>
            <a:r>
              <a:rPr lang="en-US" altLang="zh-CN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Art of Software Testing </a:t>
            </a:r>
            <a:r>
              <a:rPr lang="en-US" altLang="zh-CN" sz="2400" b="1" dirty="0">
                <a:latin typeface="Cambria" panose="02040503050406030204" pitchFamily="18" charset="0"/>
              </a:rPr>
              <a:t>(3rd Edition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)</a:t>
            </a:r>
            <a:endParaRPr lang="zh-CN" altLang="en-US" sz="2400" b="1" dirty="0">
              <a:latin typeface="Cambria" panose="02040503050406030204" pitchFamily="18" charset="0"/>
            </a:endParaRPr>
          </a:p>
          <a:p>
            <a:pPr marL="457200" indent="-457200" algn="just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smtClean="0">
                <a:latin typeface="Cambria" panose="02040503050406030204" pitchFamily="18" charset="0"/>
              </a:rPr>
              <a:t>Gerald M. Weinberg,  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Perfect Software</a:t>
            </a:r>
            <a:endParaRPr lang="zh-CN" altLang="en-US" sz="2400" b="1" dirty="0" smtClean="0">
              <a:latin typeface="Cambria" panose="020405030504060302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95700" y="1534180"/>
            <a:ext cx="2552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References</a:t>
            </a:r>
            <a:endParaRPr lang="zh-CN" altLang="en-US" sz="28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Cambria" panose="02040503050406030204" pitchFamily="18" charset="0"/>
              </a:rPr>
              <a:t>Project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077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SzPct val="80000"/>
              <a:buNone/>
            </a:pPr>
            <a:r>
              <a:rPr lang="en-US" altLang="zh-CN" sz="2400" dirty="0" smtClean="0">
                <a:latin typeface="Cambria" panose="02040503050406030204" pitchFamily="18" charset="0"/>
              </a:rPr>
              <a:t>Software for detecting code similarity</a:t>
            </a:r>
          </a:p>
          <a:p>
            <a:pPr marL="0" indent="0">
              <a:lnSpc>
                <a:spcPct val="80000"/>
              </a:lnSpc>
              <a:buSzPct val="80000"/>
              <a:buNone/>
            </a:pPr>
            <a:r>
              <a:rPr lang="en-US" altLang="zh-CN" sz="2400" dirty="0" smtClean="0">
                <a:latin typeface="Cambria" panose="02040503050406030204" pitchFamily="18" charset="0"/>
              </a:rPr>
              <a:t>Requirement:</a:t>
            </a:r>
          </a:p>
          <a:p>
            <a:pPr marL="457200" indent="-457200">
              <a:lnSpc>
                <a:spcPct val="80000"/>
              </a:lnSpc>
              <a:buSzPct val="80000"/>
              <a:buAutoNum type="arabicPeriod"/>
            </a:pPr>
            <a:r>
              <a:rPr lang="en-US" altLang="zh-CN" sz="2400" dirty="0" smtClean="0">
                <a:latin typeface="Cambria" panose="02040503050406030204" pitchFamily="18" charset="0"/>
              </a:rPr>
              <a:t>String matching</a:t>
            </a:r>
          </a:p>
          <a:p>
            <a:pPr marL="457200" indent="-457200">
              <a:lnSpc>
                <a:spcPct val="80000"/>
              </a:lnSpc>
              <a:buSzPct val="80000"/>
              <a:buAutoNum type="arabicPeriod"/>
            </a:pPr>
            <a:r>
              <a:rPr lang="en-US" altLang="zh-CN" sz="2400" dirty="0" smtClean="0">
                <a:latin typeface="Cambria" panose="02040503050406030204" pitchFamily="18" charset="0"/>
              </a:rPr>
              <a:t>Control flow similarity</a:t>
            </a:r>
          </a:p>
          <a:p>
            <a:pPr marL="457200" indent="-457200">
              <a:lnSpc>
                <a:spcPct val="80000"/>
              </a:lnSpc>
              <a:buSzPct val="80000"/>
              <a:buAutoNum type="arabicPeriod"/>
            </a:pPr>
            <a:r>
              <a:rPr lang="en-US" altLang="zh-CN" sz="2400" dirty="0" smtClean="0">
                <a:latin typeface="Cambria" panose="02040503050406030204" pitchFamily="18" charset="0"/>
              </a:rPr>
              <a:t>Data flow similarity</a:t>
            </a:r>
          </a:p>
          <a:p>
            <a:pPr marL="457200" indent="-457200">
              <a:lnSpc>
                <a:spcPct val="80000"/>
              </a:lnSpc>
              <a:buSzPct val="80000"/>
              <a:buAutoNum type="arabicPeriod"/>
            </a:pPr>
            <a:r>
              <a:rPr lang="en-US" altLang="zh-CN" sz="2400" dirty="0" smtClean="0">
                <a:latin typeface="Cambria" panose="02040503050406030204" pitchFamily="18" charset="0"/>
              </a:rPr>
              <a:t>Overall Rating</a:t>
            </a:r>
          </a:p>
          <a:p>
            <a:pPr marL="0" indent="0">
              <a:lnSpc>
                <a:spcPct val="80000"/>
              </a:lnSpc>
              <a:buSzPct val="80000"/>
              <a:buNone/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marL="0" indent="0">
              <a:lnSpc>
                <a:spcPct val="80000"/>
              </a:lnSpc>
              <a:buSzPct val="80000"/>
              <a:buNone/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marL="0" indent="0">
              <a:lnSpc>
                <a:spcPct val="80000"/>
              </a:lnSpc>
              <a:buSzPct val="80000"/>
              <a:buNone/>
            </a:pPr>
            <a:r>
              <a:rPr lang="en-US" altLang="zh-CN" sz="2400" dirty="0" smtClean="0">
                <a:latin typeface="Cambria" panose="02040503050406030204" pitchFamily="18" charset="0"/>
              </a:rPr>
              <a:t>References:</a:t>
            </a:r>
          </a:p>
          <a:p>
            <a:pPr marL="457200" indent="-457200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smtClean="0">
                <a:latin typeface="Cambria" panose="02040503050406030204" pitchFamily="18" charset="0"/>
              </a:rPr>
              <a:t>MOSS</a:t>
            </a:r>
            <a:r>
              <a:rPr lang="zh-CN" altLang="en-US" sz="2400" dirty="0" smtClean="0">
                <a:latin typeface="Cambria" panose="02040503050406030204" pitchFamily="18" charset="0"/>
              </a:rPr>
              <a:t>（</a:t>
            </a:r>
            <a:r>
              <a:rPr lang="en-US" altLang="zh-CN" sz="2400" dirty="0">
                <a:latin typeface="Cambria" panose="02040503050406030204" pitchFamily="18" charset="0"/>
              </a:rPr>
              <a:t>Measure Of Software Similarity</a:t>
            </a:r>
            <a:r>
              <a:rPr lang="zh-CN" altLang="en-US" sz="2400" dirty="0" smtClean="0">
                <a:latin typeface="Cambria" panose="02040503050406030204" pitchFamily="18" charset="0"/>
              </a:rPr>
              <a:t>）</a:t>
            </a:r>
            <a:r>
              <a:rPr lang="en-US" altLang="zh-CN" sz="2400" dirty="0" smtClean="0">
                <a:latin typeface="Cambria" panose="02040503050406030204" pitchFamily="18" charset="0"/>
              </a:rPr>
              <a:t>--Stanford</a:t>
            </a:r>
          </a:p>
          <a:p>
            <a:pPr marL="457200" indent="-457200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err="1" smtClean="0">
                <a:latin typeface="Cambria" panose="02040503050406030204" pitchFamily="18" charset="0"/>
              </a:rPr>
              <a:t>Github</a:t>
            </a:r>
            <a:endParaRPr lang="en-US" altLang="zh-CN" sz="2400" dirty="0" smtClean="0">
              <a:latin typeface="Cambria" panose="02040503050406030204" pitchFamily="18" charset="0"/>
            </a:endParaRPr>
          </a:p>
          <a:p>
            <a:pPr marL="457200" indent="-457200">
              <a:lnSpc>
                <a:spcPct val="80000"/>
              </a:lnSpc>
              <a:buSzPct val="80000"/>
              <a:buFont typeface="+mj-lt"/>
              <a:buAutoNum type="arabicPeriod"/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marL="457200" indent="-457200">
              <a:lnSpc>
                <a:spcPct val="80000"/>
              </a:lnSpc>
              <a:buSzPct val="80000"/>
              <a:buFont typeface="+mj-lt"/>
              <a:buAutoNum type="arabicPeriod"/>
            </a:pPr>
            <a:endParaRPr lang="en-US" altLang="zh-CN" sz="24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9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998867" y="2743200"/>
            <a:ext cx="504625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TESTING FUNDAMENTALS</a:t>
            </a: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EXAMINING THE CODE</a:t>
            </a:r>
            <a:endParaRPr lang="zh-CN" altLang="en-US" sz="3600" b="1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pic>
        <p:nvPicPr>
          <p:cNvPr id="135173" name="Picture 5" descr="cartoon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4545013"/>
            <a:ext cx="2223454" cy="177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35610"/>
            <a:ext cx="8231187" cy="539750"/>
          </a:xfrm>
        </p:spPr>
        <p:txBody>
          <a:bodyPr/>
          <a:lstStyle/>
          <a:p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Examine the Design Documents &amp; Code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228600" y="1219200"/>
            <a:ext cx="8610600" cy="347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5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These are 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static, white box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techniques.</a:t>
            </a:r>
          </a:p>
          <a:p>
            <a:pPr>
              <a:lnSpc>
                <a:spcPct val="120000"/>
              </a:lnSpc>
              <a:spcBef>
                <a:spcPct val="25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Handling these requires some programming expertise.</a:t>
            </a:r>
          </a:p>
          <a:p>
            <a:pPr>
              <a:lnSpc>
                <a:spcPct val="120000"/>
              </a:lnSpc>
              <a:spcBef>
                <a:spcPct val="25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It is best if the testers know the language in which the software is written.</a:t>
            </a:r>
          </a:p>
          <a:p>
            <a:pPr>
              <a:lnSpc>
                <a:spcPct val="120000"/>
              </a:lnSpc>
              <a:spcBef>
                <a:spcPct val="25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Consequently, you often find these tests are run by either Programmers with software testers as observers or Software testers with </a:t>
            </a:r>
            <a:r>
              <a:rPr lang="en-US" altLang="zh-CN" sz="24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help from </a:t>
            </a: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 programmers</a:t>
            </a:r>
            <a:r>
              <a:rPr lang="en-US" altLang="zh-CN" sz="24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3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583487" cy="457200"/>
          </a:xfrm>
        </p:spPr>
        <p:txBody>
          <a:bodyPr/>
          <a:lstStyle/>
          <a:p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Major Problems with These Tests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381000" y="1447800"/>
            <a:ext cx="8382000" cy="354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5738" indent="-185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30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They are often NOT performed!</a:t>
            </a:r>
          </a:p>
          <a:p>
            <a:pPr>
              <a:lnSpc>
                <a:spcPct val="110000"/>
              </a:lnSpc>
              <a:spcBef>
                <a:spcPct val="30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These are the hardest to justify to upper management as they are viewed by many as too time consuming.</a:t>
            </a:r>
          </a:p>
          <a:p>
            <a:pPr>
              <a:lnSpc>
                <a:spcPct val="110000"/>
              </a:lnSpc>
              <a:spcBef>
                <a:spcPct val="30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Some of the problem is the perception that programmers are not productive if they are not generating code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30000"/>
              </a:spcBef>
              <a:buClr>
                <a:schemeClr val="accent1"/>
              </a:buClr>
              <a:buSzPct val="111000"/>
            </a:pP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  <a:buClr>
                <a:schemeClr val="accent1"/>
              </a:buClr>
              <a:buSzPct val="111000"/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Note: The tyranny of the LOC metric,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Lines of executable code as a measure of productivity!</a:t>
            </a:r>
          </a:p>
        </p:txBody>
      </p:sp>
    </p:spTree>
    <p:extLst>
      <p:ext uri="{BB962C8B-B14F-4D97-AF65-F5344CB8AC3E}">
        <p14:creationId xmlns:p14="http://schemas.microsoft.com/office/powerpoint/2010/main" val="101535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16589</TotalTime>
  <Words>1967</Words>
  <Application>Microsoft Office PowerPoint</Application>
  <PresentationFormat>全屏显示(4:3)</PresentationFormat>
  <Paragraphs>467</Paragraphs>
  <Slides>45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Zapf Dingbats</vt:lpstr>
      <vt:lpstr>黑体</vt:lpstr>
      <vt:lpstr>华文新魏</vt:lpstr>
      <vt:lpstr>宋体</vt:lpstr>
      <vt:lpstr>Arial</vt:lpstr>
      <vt:lpstr>Cambria</vt:lpstr>
      <vt:lpstr>Symbol</vt:lpstr>
      <vt:lpstr>Wingdings</vt:lpstr>
      <vt:lpstr>1_自定义设计方案</vt:lpstr>
      <vt:lpstr>位图图像</vt:lpstr>
      <vt:lpstr>Document</vt:lpstr>
      <vt:lpstr>Software Quality Assurance and Testing Technology</vt:lpstr>
      <vt:lpstr>Rules</vt:lpstr>
      <vt:lpstr>Rules</vt:lpstr>
      <vt:lpstr>How</vt:lpstr>
      <vt:lpstr>How</vt:lpstr>
      <vt:lpstr>Project</vt:lpstr>
      <vt:lpstr>PowerPoint 演示文稿</vt:lpstr>
      <vt:lpstr>Examine the Design Documents &amp; Code</vt:lpstr>
      <vt:lpstr>Major Problems with These Tests</vt:lpstr>
      <vt:lpstr>Three approaches</vt:lpstr>
      <vt:lpstr>FORMAL REVIEWS</vt:lpstr>
      <vt:lpstr>Formal Reviews - Formal inspection </vt:lpstr>
      <vt:lpstr>Typically, different levels of formality identify the kind of formal review:</vt:lpstr>
      <vt:lpstr>Example in a Walkthrough</vt:lpstr>
      <vt:lpstr>Inspections</vt:lpstr>
      <vt:lpstr>Goal of All of the Formal Reviews</vt:lpstr>
      <vt:lpstr>Standards and Guidelines</vt:lpstr>
      <vt:lpstr>Examples</vt:lpstr>
      <vt:lpstr>Another Example</vt:lpstr>
      <vt:lpstr>Why Use Standards or Guidelines</vt:lpstr>
      <vt:lpstr>Organizations Producing Various Standards and Guidelines</vt:lpstr>
      <vt:lpstr>One list to check while doing formal reviews (from the text) :</vt:lpstr>
      <vt:lpstr>PowerPoint 演示文稿</vt:lpstr>
      <vt:lpstr>Test thoroughness</vt:lpstr>
      <vt:lpstr>Examples</vt:lpstr>
      <vt:lpstr>Dynamic, White Box Testing</vt:lpstr>
      <vt:lpstr>Overview of the Areas of Dynamic, White Box Testing</vt:lpstr>
      <vt:lpstr>Debugging plays a role</vt:lpstr>
      <vt:lpstr>White-Box Testing</vt:lpstr>
      <vt:lpstr>Basic Path Testing</vt:lpstr>
      <vt:lpstr>Flow graph from code</vt:lpstr>
      <vt:lpstr>Flow graph from code</vt:lpstr>
      <vt:lpstr>Binary search (Java)</vt:lpstr>
      <vt:lpstr>Binary search flow graph</vt:lpstr>
      <vt:lpstr>Basis path test</vt:lpstr>
      <vt:lpstr>Basis path test</vt:lpstr>
      <vt:lpstr>Example </vt:lpstr>
      <vt:lpstr>Example (continued)</vt:lpstr>
      <vt:lpstr>Basis path test example: FLOW GRAPH</vt:lpstr>
      <vt:lpstr>Determine cyclomatic complexity of flow graph</vt:lpstr>
      <vt:lpstr>Basis path test example : FLOW GRAPH</vt:lpstr>
      <vt:lpstr>Determine a basis set of linearly independent paths</vt:lpstr>
      <vt:lpstr>Basis path test example</vt:lpstr>
      <vt:lpstr>Basis path test example</vt:lpstr>
      <vt:lpstr>To be continued… See you 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webuser</cp:lastModifiedBy>
  <cp:revision>2694</cp:revision>
  <cp:lastPrinted>1601-01-01T00:00:00Z</cp:lastPrinted>
  <dcterms:created xsi:type="dcterms:W3CDTF">1601-01-01T00:00:00Z</dcterms:created>
  <dcterms:modified xsi:type="dcterms:W3CDTF">2022-09-19T05:47:03Z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