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2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4"/>
  </p:notesMasterIdLst>
  <p:handoutMasterIdLst>
    <p:handoutMasterId r:id="rId65"/>
  </p:handoutMasterIdLst>
  <p:sldIdLst>
    <p:sldId id="975" r:id="rId2"/>
    <p:sldId id="981" r:id="rId3"/>
    <p:sldId id="1092" r:id="rId4"/>
    <p:sldId id="1093" r:id="rId5"/>
    <p:sldId id="1297" r:id="rId6"/>
    <p:sldId id="1305" r:id="rId7"/>
    <p:sldId id="1304" r:id="rId8"/>
    <p:sldId id="1301" r:id="rId9"/>
    <p:sldId id="1302" r:id="rId10"/>
    <p:sldId id="1303" r:id="rId11"/>
    <p:sldId id="1248" r:id="rId12"/>
    <p:sldId id="1249" r:id="rId13"/>
    <p:sldId id="1250" r:id="rId14"/>
    <p:sldId id="1251" r:id="rId15"/>
    <p:sldId id="1252" r:id="rId16"/>
    <p:sldId id="1253" r:id="rId17"/>
    <p:sldId id="1254" r:id="rId18"/>
    <p:sldId id="1255" r:id="rId19"/>
    <p:sldId id="1256" r:id="rId20"/>
    <p:sldId id="1257" r:id="rId21"/>
    <p:sldId id="1258" r:id="rId22"/>
    <p:sldId id="1259" r:id="rId23"/>
    <p:sldId id="1260" r:id="rId24"/>
    <p:sldId id="1261" r:id="rId25"/>
    <p:sldId id="1262" r:id="rId26"/>
    <p:sldId id="1263" r:id="rId27"/>
    <p:sldId id="1264" r:id="rId28"/>
    <p:sldId id="1265" r:id="rId29"/>
    <p:sldId id="1266" r:id="rId30"/>
    <p:sldId id="1267" r:id="rId31"/>
    <p:sldId id="1268" r:id="rId32"/>
    <p:sldId id="1269" r:id="rId33"/>
    <p:sldId id="1270" r:id="rId34"/>
    <p:sldId id="1271" r:id="rId35"/>
    <p:sldId id="1272" r:id="rId36"/>
    <p:sldId id="1273" r:id="rId37"/>
    <p:sldId id="1274" r:id="rId38"/>
    <p:sldId id="1275" r:id="rId39"/>
    <p:sldId id="1276" r:id="rId40"/>
    <p:sldId id="1277" r:id="rId41"/>
    <p:sldId id="1278" r:id="rId42"/>
    <p:sldId id="1279" r:id="rId43"/>
    <p:sldId id="1280" r:id="rId44"/>
    <p:sldId id="1281" r:id="rId45"/>
    <p:sldId id="1299" r:id="rId46"/>
    <p:sldId id="1283" r:id="rId47"/>
    <p:sldId id="1284" r:id="rId48"/>
    <p:sldId id="1285" r:id="rId49"/>
    <p:sldId id="1286" r:id="rId50"/>
    <p:sldId id="1287" r:id="rId51"/>
    <p:sldId id="1288" r:id="rId52"/>
    <p:sldId id="1289" r:id="rId53"/>
    <p:sldId id="1290" r:id="rId54"/>
    <p:sldId id="1291" r:id="rId55"/>
    <p:sldId id="1292" r:id="rId56"/>
    <p:sldId id="1293" r:id="rId57"/>
    <p:sldId id="1294" r:id="rId58"/>
    <p:sldId id="1295" r:id="rId59"/>
    <p:sldId id="1296" r:id="rId60"/>
    <p:sldId id="1082" r:id="rId61"/>
    <p:sldId id="1143" r:id="rId62"/>
    <p:sldId id="876" r:id="rId63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984"/>
    <a:srgbClr val="132584"/>
    <a:srgbClr val="12357C"/>
    <a:srgbClr val="00FF00"/>
    <a:srgbClr val="FFFF00"/>
    <a:srgbClr val="DDDDDD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7168" autoAdjust="0"/>
  </p:normalViewPr>
  <p:slideViewPr>
    <p:cSldViewPr snapToObjects="1">
      <p:cViewPr varScale="1">
        <p:scale>
          <a:sx n="111" d="100"/>
          <a:sy n="111" d="100"/>
        </p:scale>
        <p:origin x="1524" y="114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9.xml"/><Relationship Id="rId2" Type="http://schemas.openxmlformats.org/officeDocument/2006/relationships/slide" Target="slides/slide48.xml"/><Relationship Id="rId1" Type="http://schemas.openxmlformats.org/officeDocument/2006/relationships/slide" Target="slides/slide4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Final Score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F6-4217-96A1-62A6B66D4330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F6-4217-96A1-62A6B66D4330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F6-4217-96A1-62A6B66D43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F6-4217-96A1-62A6B66D4330}"/>
              </c:ext>
            </c:extLst>
          </c:dPt>
          <c:dLbls>
            <c:dLbl>
              <c:idx val="0"/>
              <c:layout>
                <c:manualLayout>
                  <c:x val="-0.14562958902289128"/>
                  <c:y val="0.1130005281352026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EF6-4217-96A1-62A6B66D4330}"/>
                </c:ext>
              </c:extLst>
            </c:dLbl>
            <c:dLbl>
              <c:idx val="1"/>
              <c:layout>
                <c:manualLayout>
                  <c:x val="0.13161616665005482"/>
                  <c:y val="-0.212728778567313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EF6-4217-96A1-62A6B66D4330}"/>
                </c:ext>
              </c:extLst>
            </c:dLbl>
            <c:dLbl>
              <c:idx val="2"/>
              <c:layout>
                <c:manualLayout>
                  <c:x val="0.11396923485830095"/>
                  <c:y val="0.161293211062031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EF6-4217-96A1-62A6B66D43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Final Exam</c:v>
                </c:pt>
                <c:pt idx="1">
                  <c:v>Assignments</c:v>
                </c:pt>
                <c:pt idx="2">
                  <c:v>Project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F6-4217-96A1-62A6B66D433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5.2482414698162727E-2"/>
          <c:y val="0.92295194415131099"/>
          <c:w val="0.9"/>
          <c:h val="7.7047964278855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44.31314" units="1/cm"/>
          <inkml:channelProperty channel="Y" name="resolution" value="50.3937" units="1/cm"/>
          <inkml:channelProperty channel="T" name="resolution" value="1" units="1/dev"/>
        </inkml:channelProperties>
      </inkml:inkSource>
      <inkml:timestamp xml:id="ts0" timeString="2021-03-18T02:23:28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8237 8802 0,'53'0'47,"35"0"-47,-17 0 15,17 0-15,18 0 16,-35 0-16,17 0 15,-18 0 1,-52 0-16</inkml:trace>
  <inkml:trace contextRef="#ctx0" brushRef="#br0" timeOffset="1507">13088 10178 0,'0'0'78,"35"17"-62,36-17-16,-1 18 15,19-18-15,16 35 16,89-35 0,-105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44.31314" units="1/cm"/>
          <inkml:channelProperty channel="Y" name="resolution" value="50.3937" units="1/cm"/>
          <inkml:channelProperty channel="T" name="resolution" value="1" units="1/dev"/>
        </inkml:channelProperties>
      </inkml:inkSource>
      <inkml:timestamp xml:id="ts0" timeString="2020-03-05T03:24:19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12277 10301 0,'0'0'359,"-36"0"-328,36 18-16</inkml:trace>
  <inkml:trace contextRef="#ctx0" brushRef="#br0" timeOffset="1259">11871 10301 0,'0'0'94,"18"0"-78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729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80294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35690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14375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04497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8959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7946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52808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2833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85813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26767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A3EB3C50-045A-41D5-97DB-8A50EB36F55F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81536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09107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DD2D7-94F3-4C10-ACD1-DBCFDB5FAF41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59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74648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17193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06213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2385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35888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54285-12D1-4372-BFC3-D2DA9E2329E0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81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8C6FC-09BD-4D48-8582-46241909C8AE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43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8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76493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65369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76541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5828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373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53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50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490972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246146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05925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9155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416494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82290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649406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961293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623699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745318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A3EB3C50-045A-41D5-97DB-8A50EB36F55F}" type="slidenum">
              <a:rPr lang="en-US" altLang="zh-CN" sz="1200">
                <a:ea typeface="宋体" panose="02010600030101010101" pitchFamily="2" charset="-122"/>
              </a:rPr>
              <a:pPr algn="r"/>
              <a:t>45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125146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009001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540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8561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2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333084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523251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921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507179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9061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398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759792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346575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724655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323913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4982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7507494D-7BA7-49B3-BE2D-8BB0AA5E9255}" type="slidenum">
              <a:rPr lang="en-US" altLang="zh-CN" sz="1200">
                <a:ea typeface="宋体" panose="02010600030101010101" pitchFamily="2" charset="-122"/>
              </a:rPr>
              <a:pPr algn="r"/>
              <a:t>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233667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60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181127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324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7507494D-7BA7-49B3-BE2D-8BB0AA5E9255}" type="slidenum">
              <a:rPr lang="en-US" altLang="zh-CN" sz="1200">
                <a:ea typeface="宋体" panose="02010600030101010101" pitchFamily="2" charset="-122"/>
              </a:rPr>
              <a:pPr algn="r"/>
              <a:t>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51444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89490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1937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pche@bjt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emf"/><Relationship Id="rId4" Type="http://schemas.openxmlformats.org/officeDocument/2006/relationships/customXml" Target="../ink/ink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customXml" Target="../ink/ink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Software Quality Assurance and Testing Technology</a:t>
            </a:r>
            <a:endParaRPr lang="zh-CN" altLang="zh-CN" sz="4000" dirty="0" smtClean="0">
              <a:latin typeface="Cambria" panose="020405030504060302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1800" b="1" baseline="30000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st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Semester, </a:t>
            </a:r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Fall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2022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Xiaoping CHE (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  <a:hlinkClick r:id="rId3"/>
              </a:rPr>
              <a:t>xpche@bjtu.edu.cn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Associate Professor </a:t>
            </a:r>
            <a:endParaRPr lang="en-US" altLang="zh-CN" sz="1800" b="1" dirty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Beijing </a:t>
            </a:r>
            <a:r>
              <a:rPr lang="en-US" altLang="zh-CN" sz="1800" b="1" dirty="0" err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Jiaotong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University</a:t>
            </a:r>
            <a:endParaRPr lang="zh-CN" altLang="zh-CN" sz="2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246" y="1397420"/>
            <a:ext cx="8969580" cy="872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Software Failure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: External, incorrect behavior with respect to the requirements or other description of the expected behavior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3400" y="2749235"/>
            <a:ext cx="4122701" cy="30223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public static void </a:t>
            </a:r>
            <a:r>
              <a:rPr lang="en-US" altLang="zh-CN" sz="1600" b="0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altLang="en-US" sz="1600" b="0" dirty="0" err="1" smtClean="0">
                <a:solidFill>
                  <a:schemeClr val="tx1"/>
                </a:solidFill>
                <a:latin typeface="+mj-lt"/>
              </a:rPr>
              <a:t>Sta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length 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en-US" sz="1600" b="0" dirty="0" err="1" smtClean="0">
                <a:solidFill>
                  <a:schemeClr val="tx1"/>
                </a:solidFill>
                <a:latin typeface="+mj-lt"/>
              </a:rPr>
              <a:t>numbers.length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;  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     double mean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sum;</a:t>
            </a:r>
            <a:endParaRPr lang="en-US" altLang="en-US" sz="1600" b="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5000"/>
              </a:lnSpc>
            </a:pPr>
            <a:endParaRPr lang="en-US" altLang="en-US" sz="1600" b="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    sum = 0.0;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    for (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1; 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&lt; length; 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++)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</a:rPr>
              <a:t>//</a:t>
            </a:r>
            <a:r>
              <a:rPr lang="en-US" altLang="en-US" sz="16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</a:rPr>
              <a:t>=0</a:t>
            </a:r>
            <a:endParaRPr lang="en-US" altLang="en-US" sz="16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         sum += numbers [ 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     mean = sum / (double) length;</a:t>
            </a:r>
          </a:p>
          <a:p>
            <a:pPr>
              <a:lnSpc>
                <a:spcPct val="85000"/>
              </a:lnSpc>
            </a:pPr>
            <a:endParaRPr lang="en-US" altLang="en-US" sz="1600" b="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5000"/>
              </a:lnSpc>
            </a:pP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en-US" sz="1600" b="0" dirty="0" err="1" smtClean="0">
                <a:solidFill>
                  <a:schemeClr val="tx1"/>
                </a:solidFill>
                <a:latin typeface="+mj-lt"/>
              </a:rPr>
              <a:t>System.out.println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("mean: 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" + mean);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}</a:t>
            </a:r>
            <a:endParaRPr lang="en-US" altLang="en-US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爆炸形 1 8"/>
          <p:cNvSpPr/>
          <p:nvPr/>
        </p:nvSpPr>
        <p:spPr>
          <a:xfrm>
            <a:off x="6463653" y="4114800"/>
            <a:ext cx="2520173" cy="187036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failure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58526" y="2749235"/>
            <a:ext cx="2512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Test Input: [3,4,5]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58310" y="3620005"/>
            <a:ext cx="1941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sum=3+4+5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85620" y="4064107"/>
            <a:ext cx="154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sum=4+5</a:t>
            </a:r>
            <a:endParaRPr lang="zh-CN" altLang="en-US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85620" y="4711967"/>
            <a:ext cx="1313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mean=4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85620" y="5196508"/>
            <a:ext cx="1313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mean=3</a:t>
            </a:r>
            <a:endParaRPr lang="zh-CN" altLang="en-US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Sources of Problems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981200"/>
            <a:ext cx="8610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b="1" u="sng" dirty="0" smtClean="0">
                <a:latin typeface="Cambria" panose="02040503050406030204" pitchFamily="18" charset="0"/>
              </a:rPr>
              <a:t>Requirements Definition:</a:t>
            </a:r>
            <a:r>
              <a:rPr lang="en-US" altLang="zh-CN" dirty="0" smtClean="0">
                <a:latin typeface="Cambria" panose="02040503050406030204" pitchFamily="18" charset="0"/>
              </a:rPr>
              <a:t> Erroneous, incomplete, inconsistent requirements.</a:t>
            </a:r>
          </a:p>
          <a:p>
            <a:pPr eaLnBrk="1" hangingPunct="1"/>
            <a:r>
              <a:rPr lang="en-US" altLang="zh-CN" b="1" u="sng" dirty="0" smtClean="0">
                <a:latin typeface="Cambria" panose="02040503050406030204" pitchFamily="18" charset="0"/>
              </a:rPr>
              <a:t>Design:</a:t>
            </a:r>
            <a:r>
              <a:rPr lang="en-US" altLang="zh-CN" dirty="0" smtClean="0">
                <a:latin typeface="Cambria" panose="02040503050406030204" pitchFamily="18" charset="0"/>
              </a:rPr>
              <a:t>  Fundamental design flaws in the software.</a:t>
            </a:r>
          </a:p>
          <a:p>
            <a:pPr eaLnBrk="1" hangingPunct="1"/>
            <a:r>
              <a:rPr lang="en-US" altLang="zh-CN" b="1" u="sng" dirty="0" smtClean="0">
                <a:latin typeface="Cambria" panose="02040503050406030204" pitchFamily="18" charset="0"/>
              </a:rPr>
              <a:t>Implementation:</a:t>
            </a:r>
            <a:r>
              <a:rPr lang="en-US" altLang="zh-CN" dirty="0" smtClean="0">
                <a:latin typeface="Cambria" panose="02040503050406030204" pitchFamily="18" charset="0"/>
              </a:rPr>
              <a:t>  Mistakes in chip fabrication, wiring, programming faults, malicious code.</a:t>
            </a:r>
          </a:p>
          <a:p>
            <a:pPr eaLnBrk="1" hangingPunct="1"/>
            <a:r>
              <a:rPr lang="en-US" altLang="zh-CN" b="1" u="sng" dirty="0" smtClean="0">
                <a:latin typeface="Cambria" panose="02040503050406030204" pitchFamily="18" charset="0"/>
              </a:rPr>
              <a:t>Support Systems:</a:t>
            </a:r>
            <a:r>
              <a:rPr lang="en-US" altLang="zh-CN" dirty="0" smtClean="0">
                <a:latin typeface="Cambria" panose="02040503050406030204" pitchFamily="18" charset="0"/>
              </a:rPr>
              <a:t>  Poor programming languages, faulty compilers and debuggers, misleading development tools.</a:t>
            </a:r>
          </a:p>
          <a:p>
            <a:pPr eaLnBrk="1" hangingPunct="1"/>
            <a:endParaRPr lang="en-US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1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Sources of Problems (Cont’d)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42900" y="2133600"/>
            <a:ext cx="8458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b="1" u="sng" dirty="0" smtClean="0">
                <a:latin typeface="Cambria" panose="02040503050406030204" pitchFamily="18" charset="0"/>
              </a:rPr>
              <a:t>Inadequate Testing of Software:</a:t>
            </a:r>
            <a:r>
              <a:rPr lang="en-US" altLang="zh-CN" dirty="0" smtClean="0">
                <a:latin typeface="Cambria" panose="02040503050406030204" pitchFamily="18" charset="0"/>
              </a:rPr>
              <a:t> Incomplete testing, poor verification, mistakes in debugging.</a:t>
            </a:r>
          </a:p>
          <a:p>
            <a:pPr eaLnBrk="1" hangingPunct="1"/>
            <a:r>
              <a:rPr lang="en-US" altLang="zh-CN" b="1" u="sng" dirty="0" smtClean="0">
                <a:latin typeface="Cambria" panose="02040503050406030204" pitchFamily="18" charset="0"/>
              </a:rPr>
              <a:t>Evolution:</a:t>
            </a:r>
            <a:r>
              <a:rPr lang="en-US" altLang="zh-CN" dirty="0" smtClean="0">
                <a:latin typeface="Cambria" panose="02040503050406030204" pitchFamily="18" charset="0"/>
              </a:rPr>
              <a:t>  Sloppy redevelopment or maintenance, introduction of new flaws in attempts to fix old flaws, incremental escalation to inordinate complexity.</a:t>
            </a:r>
          </a:p>
        </p:txBody>
      </p:sp>
    </p:spTree>
    <p:extLst>
      <p:ext uri="{BB962C8B-B14F-4D97-AF65-F5344CB8AC3E}">
        <p14:creationId xmlns:p14="http://schemas.microsoft.com/office/powerpoint/2010/main" val="40238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12954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Adverse Effects of Faulty Software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22860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b="1" u="sng" dirty="0" smtClean="0">
                <a:latin typeface="Cambria" panose="02040503050406030204" pitchFamily="18" charset="0"/>
              </a:rPr>
              <a:t>Communications:</a:t>
            </a:r>
            <a:r>
              <a:rPr lang="en-US" altLang="zh-CN" dirty="0" smtClean="0">
                <a:latin typeface="Cambria" panose="02040503050406030204" pitchFamily="18" charset="0"/>
              </a:rPr>
              <a:t> Loss or corruption of communication media, non delivery of data.</a:t>
            </a:r>
          </a:p>
          <a:p>
            <a:pPr eaLnBrk="1" hangingPunct="1"/>
            <a:r>
              <a:rPr lang="en-US" altLang="zh-CN" b="1" u="sng" dirty="0" smtClean="0">
                <a:latin typeface="Cambria" panose="02040503050406030204" pitchFamily="18" charset="0"/>
              </a:rPr>
              <a:t>Space Applications:</a:t>
            </a:r>
            <a:r>
              <a:rPr lang="en-US" altLang="zh-CN" dirty="0" smtClean="0">
                <a:latin typeface="Cambria" panose="020405030504060302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Lost lives</a:t>
            </a:r>
            <a:r>
              <a:rPr lang="en-US" altLang="zh-CN" dirty="0" smtClean="0">
                <a:latin typeface="Cambria" panose="02040503050406030204" pitchFamily="18" charset="0"/>
              </a:rPr>
              <a:t>, launch delays.</a:t>
            </a:r>
          </a:p>
          <a:p>
            <a:pPr eaLnBrk="1" hangingPunct="1"/>
            <a:r>
              <a:rPr lang="en-US" altLang="zh-CN" b="1" u="sng" dirty="0" smtClean="0">
                <a:latin typeface="Cambria" panose="02040503050406030204" pitchFamily="18" charset="0"/>
              </a:rPr>
              <a:t>Defense and Warfare:</a:t>
            </a:r>
            <a:r>
              <a:rPr lang="en-US" altLang="zh-CN" dirty="0" smtClean="0">
                <a:latin typeface="Cambria" panose="020405030504060302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Misidentification of friend or foe.</a:t>
            </a:r>
          </a:p>
        </p:txBody>
      </p:sp>
    </p:spTree>
    <p:extLst>
      <p:ext uri="{BB962C8B-B14F-4D97-AF65-F5344CB8AC3E}">
        <p14:creationId xmlns:p14="http://schemas.microsoft.com/office/powerpoint/2010/main" val="118125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3400" y="1295400"/>
            <a:ext cx="81920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Adverse Effects of Faulty Software (Cont’d)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2098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b="1" u="sng" dirty="0" smtClean="0">
                <a:latin typeface="Cambria" panose="02040503050406030204" pitchFamily="18" charset="0"/>
              </a:rPr>
              <a:t>Transportation:</a:t>
            </a:r>
            <a:r>
              <a:rPr lang="en-US" altLang="zh-CN" dirty="0" smtClean="0">
                <a:latin typeface="Cambria" panose="02040503050406030204" pitchFamily="18" charset="0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Deaths</a:t>
            </a:r>
            <a:r>
              <a:rPr lang="en-US" altLang="zh-CN" dirty="0" smtClean="0">
                <a:latin typeface="Cambria" panose="02040503050406030204" pitchFamily="18" charset="0"/>
              </a:rPr>
              <a:t>, delays, sudden acceleration, inability to brake.</a:t>
            </a:r>
          </a:p>
          <a:p>
            <a:pPr eaLnBrk="1" hangingPunct="1"/>
            <a:r>
              <a:rPr lang="en-US" altLang="zh-CN" b="1" u="sng" dirty="0" smtClean="0">
                <a:latin typeface="Cambria" panose="02040503050406030204" pitchFamily="18" charset="0"/>
              </a:rPr>
              <a:t>Safety-critical Applications:</a:t>
            </a:r>
            <a:r>
              <a:rPr lang="en-US" altLang="zh-CN" dirty="0" smtClean="0">
                <a:latin typeface="Cambria" panose="020405030504060302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Death, injuries</a:t>
            </a:r>
            <a:r>
              <a:rPr lang="en-US" altLang="zh-CN" dirty="0" smtClean="0"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zh-CN" b="1" u="sng" dirty="0" smtClean="0">
                <a:latin typeface="Cambria" panose="02040503050406030204" pitchFamily="18" charset="0"/>
              </a:rPr>
              <a:t>Electric Power:</a:t>
            </a:r>
            <a:r>
              <a:rPr lang="en-US" altLang="zh-CN" dirty="0" smtClean="0">
                <a:latin typeface="Cambria" panose="02040503050406030204" pitchFamily="18" charset="0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Death, injuries</a:t>
            </a:r>
            <a:r>
              <a:rPr lang="en-US" altLang="zh-CN" dirty="0" smtClean="0">
                <a:latin typeface="Cambria" panose="02040503050406030204" pitchFamily="18" charset="0"/>
              </a:rPr>
              <a:t>, power outages, long-term health hazards (radiation).</a:t>
            </a:r>
          </a:p>
          <a:p>
            <a:pPr eaLnBrk="1" hangingPunct="1"/>
            <a:endParaRPr lang="en-US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3400" y="1295400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Adverse Effects of Faulty Software (Cont’d)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2209800"/>
            <a:ext cx="8763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 u="sng" dirty="0" smtClean="0">
                <a:latin typeface="Cambria" panose="02040503050406030204" pitchFamily="18" charset="0"/>
              </a:rPr>
              <a:t>Money Management:</a:t>
            </a:r>
            <a:r>
              <a:rPr lang="en-US" altLang="zh-CN" dirty="0" smtClean="0">
                <a:latin typeface="Cambria" panose="02040503050406030204" pitchFamily="18" charset="0"/>
              </a:rPr>
              <a:t>  Fraud, violation of privacy, shutdown of stock exchanges and banks, negative interest rates.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u="sng" dirty="0" smtClean="0">
                <a:latin typeface="Cambria" panose="02040503050406030204" pitchFamily="18" charset="0"/>
              </a:rPr>
              <a:t>Control of Elections:</a:t>
            </a:r>
            <a:r>
              <a:rPr lang="en-US" altLang="zh-CN" dirty="0" smtClean="0">
                <a:latin typeface="Cambria" panose="02040503050406030204" pitchFamily="18" charset="0"/>
              </a:rPr>
              <a:t>  Wrong results (intentional or non-intentional).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u="sng" dirty="0" smtClean="0">
                <a:latin typeface="Cambria" panose="02040503050406030204" pitchFamily="18" charset="0"/>
              </a:rPr>
              <a:t>Control of Jails:</a:t>
            </a:r>
            <a:r>
              <a:rPr lang="en-US" altLang="zh-CN" dirty="0" smtClean="0">
                <a:latin typeface="Cambria" panose="02040503050406030204" pitchFamily="18" charset="0"/>
              </a:rPr>
              <a:t>  Technology-aided escape attempts and successes, accidental release of inmates, failures in software controlled locks.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b="1" u="sng" dirty="0" smtClean="0">
                <a:latin typeface="Cambria" panose="02040503050406030204" pitchFamily="18" charset="0"/>
              </a:rPr>
              <a:t>Law Enforcement:</a:t>
            </a:r>
            <a:r>
              <a:rPr lang="en-US" altLang="zh-CN" dirty="0" smtClean="0">
                <a:latin typeface="Cambria" panose="02040503050406030204" pitchFamily="18" charset="0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False arrests and imprisonments</a:t>
            </a:r>
            <a:r>
              <a:rPr lang="en-US" altLang="zh-CN" dirty="0" smtClean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65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Bug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" y="1981200"/>
            <a:ext cx="9144000" cy="43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5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Bug in Space Code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057400"/>
            <a:ext cx="8458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Project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Mercury’s FORTRAN </a:t>
            </a:r>
            <a:r>
              <a:rPr lang="en-US" altLang="zh-CN" dirty="0" smtClean="0">
                <a:latin typeface="Cambria" panose="02040503050406030204" pitchFamily="18" charset="0"/>
              </a:rPr>
              <a:t>code had the following fault:                                         </a:t>
            </a:r>
            <a:r>
              <a:rPr lang="en-US" altLang="zh-CN" dirty="0" smtClean="0"/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 I=1.10 </a:t>
            </a:r>
            <a:r>
              <a:rPr lang="en-US" altLang="zh-CN" dirty="0" smtClean="0">
                <a:latin typeface="Cambria" panose="02040503050406030204" pitchFamily="18" charset="0"/>
              </a:rPr>
              <a:t>instead of ... </a:t>
            </a:r>
            <a:r>
              <a:rPr lang="en-US" altLang="zh-C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 I=1,10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The fault was discovered in an analysis of why the software did not seem to generate results that were sufficiently accurate.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The erroneous 1.10 would cause the loop to be executed exactly once!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1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Bitcoin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1341" y="2057400"/>
            <a:ext cx="8382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Cambria" panose="02040503050406030204" pitchFamily="18" charset="0"/>
              </a:rPr>
              <a:t>Launched in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2010</a:t>
            </a:r>
            <a:r>
              <a:rPr lang="en-US" altLang="zh-CN" dirty="0">
                <a:latin typeface="Cambria" panose="02040503050406030204" pitchFamily="18" charset="0"/>
              </a:rPr>
              <a:t>, Japanese bitcoin exchange, Mt. </a:t>
            </a:r>
            <a:r>
              <a:rPr lang="en-US" altLang="zh-CN" dirty="0" err="1">
                <a:latin typeface="Cambria" panose="02040503050406030204" pitchFamily="18" charset="0"/>
              </a:rPr>
              <a:t>Gox</a:t>
            </a:r>
            <a:r>
              <a:rPr lang="en-US" altLang="zh-CN" dirty="0">
                <a:latin typeface="Cambria" panose="02040503050406030204" pitchFamily="18" charset="0"/>
              </a:rPr>
              <a:t>, was the largest in the world. 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After </a:t>
            </a:r>
            <a:r>
              <a:rPr lang="en-US" altLang="zh-CN" dirty="0">
                <a:latin typeface="Cambria" panose="02040503050406030204" pitchFamily="18" charset="0"/>
              </a:rPr>
              <a:t>being hacked in June, 2011, Mt. </a:t>
            </a:r>
            <a:r>
              <a:rPr lang="en-US" altLang="zh-CN" dirty="0" err="1">
                <a:latin typeface="Cambria" panose="02040503050406030204" pitchFamily="18" charset="0"/>
              </a:rPr>
              <a:t>Gox</a:t>
            </a:r>
            <a:r>
              <a:rPr lang="en-US" altLang="zh-CN" dirty="0">
                <a:latin typeface="Cambria" panose="02040503050406030204" pitchFamily="18" charset="0"/>
              </a:rPr>
              <a:t> stated that they’d lost over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850,000</a:t>
            </a:r>
            <a:r>
              <a:rPr lang="en-US" altLang="zh-CN" dirty="0">
                <a:latin typeface="Cambria" panose="02040503050406030204" pitchFamily="18" charset="0"/>
              </a:rPr>
              <a:t> bitcoins (worth around half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a billion US dollars </a:t>
            </a:r>
            <a:r>
              <a:rPr lang="en-US" altLang="zh-CN" dirty="0">
                <a:latin typeface="Cambria" panose="02040503050406030204" pitchFamily="18" charset="0"/>
              </a:rPr>
              <a:t>at the time of writing</a:t>
            </a:r>
            <a:r>
              <a:rPr lang="en-US" altLang="zh-CN" dirty="0" smtClean="0">
                <a:latin typeface="Cambria" panose="02040503050406030204" pitchFamily="18" charset="0"/>
              </a:rPr>
              <a:t>).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bitco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34331"/>
            <a:ext cx="2819400" cy="172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5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Bitcoin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1341" y="2057400"/>
            <a:ext cx="8382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Although </a:t>
            </a:r>
            <a:r>
              <a:rPr lang="en-US" altLang="zh-CN" dirty="0">
                <a:latin typeface="Cambria" panose="02040503050406030204" pitchFamily="18" charset="0"/>
              </a:rPr>
              <a:t>around 200,000 of the bitcoins were recovered, Mark </a:t>
            </a:r>
            <a:r>
              <a:rPr lang="en-US" altLang="zh-CN" dirty="0" err="1">
                <a:latin typeface="Cambria" panose="02040503050406030204" pitchFamily="18" charset="0"/>
              </a:rPr>
              <a:t>Karpeles</a:t>
            </a:r>
            <a:r>
              <a:rPr lang="en-US" altLang="zh-CN" dirty="0">
                <a:latin typeface="Cambria" panose="02040503050406030204" pitchFamily="18" charset="0"/>
              </a:rPr>
              <a:t> admits “We had weaknesses in our system, and our bitcoins vanished.”</a:t>
            </a:r>
            <a:endParaRPr lang="en-US" altLang="zh-CN" dirty="0" smtClean="0">
              <a:latin typeface="Cambria" panose="02040503050406030204" pitchFamily="18" charset="0"/>
            </a:endParaRPr>
          </a:p>
        </p:txBody>
      </p:sp>
      <p:pic>
        <p:nvPicPr>
          <p:cNvPr id="8" name="Picture 2" descr="Image result for bitco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1000"/>
            <a:ext cx="2819400" cy="172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Cambria" panose="02040503050406030204" pitchFamily="18" charset="0"/>
              </a:rPr>
              <a:t>Rules</a:t>
            </a:r>
            <a:endParaRPr lang="zh-CN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207090791"/>
              </p:ext>
            </p:extLst>
          </p:nvPr>
        </p:nvGraphicFramePr>
        <p:xfrm>
          <a:off x="3200400" y="1447800"/>
          <a:ext cx="60198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57200" y="2667000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FFC000"/>
                </a:solidFill>
                <a:latin typeface="Cambria" panose="02040503050406030204" pitchFamily="18" charset="0"/>
              </a:rPr>
              <a:t>Project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 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%</a:t>
            </a:r>
          </a:p>
          <a:p>
            <a:pPr algn="just"/>
            <a:r>
              <a:rPr lang="zh-CN" altLang="en-US" dirty="0" smtClean="0">
                <a:solidFill>
                  <a:srgbClr val="00B0F0"/>
                </a:solidFill>
                <a:latin typeface="Cambria" panose="02040503050406030204" pitchFamily="18" charset="0"/>
              </a:rPr>
              <a:t>Assignments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0%</a:t>
            </a:r>
            <a:endParaRPr lang="en-US" altLang="zh-CN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algn="just"/>
            <a:r>
              <a:rPr lang="en-US" altLang="zh-CN" dirty="0" smtClean="0">
                <a:solidFill>
                  <a:srgbClr val="00B050"/>
                </a:solidFill>
                <a:latin typeface="Cambria" panose="02040503050406030204" pitchFamily="18" charset="0"/>
              </a:rPr>
              <a:t>Final Exam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 		40%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7" grpId="1">
        <p:bldAsOne/>
      </p:bldGraphic>
      <p:bldP spid="8" grpId="0"/>
      <p:bldP spid="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Discussion 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2209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Have you heard of other software bugs?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In the media?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From personal experience?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Does this embarrass you as a future software engineer?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2965320" y="3168720"/>
              <a:ext cx="1981800" cy="5209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960" y="3159360"/>
                <a:ext cx="200052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939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9B9B8C38-9CDD-45AC-AC2C-14EE04337B55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663575" y="5346700"/>
            <a:ext cx="576262" cy="5302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Unit Test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954213" y="3619500"/>
            <a:ext cx="1116012" cy="5302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Integration Test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3467100" y="3619500"/>
            <a:ext cx="1008063" cy="5302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Function Test</a:t>
            </a: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6059488" y="3619500"/>
            <a:ext cx="1223962" cy="5302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Acceptance Test</a:t>
            </a:r>
          </a:p>
        </p:txBody>
      </p:sp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7642225" y="3619500"/>
            <a:ext cx="1260475" cy="5302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Installation Test</a:t>
            </a:r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4833938" y="3619500"/>
            <a:ext cx="900112" cy="5302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System Test</a:t>
            </a:r>
          </a:p>
        </p:txBody>
      </p:sp>
      <p:sp>
        <p:nvSpPr>
          <p:cNvPr id="220169" name="Text Box 9"/>
          <p:cNvSpPr txBox="1">
            <a:spLocks noChangeArrowheads="1"/>
          </p:cNvSpPr>
          <p:nvPr/>
        </p:nvSpPr>
        <p:spPr bwMode="auto">
          <a:xfrm>
            <a:off x="658813" y="2070100"/>
            <a:ext cx="576262" cy="5302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Unit Test</a:t>
            </a:r>
          </a:p>
        </p:txBody>
      </p:sp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622300" y="3006725"/>
            <a:ext cx="576263" cy="5302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Unit Test</a:t>
            </a:r>
          </a:p>
        </p:txBody>
      </p:sp>
      <p:sp>
        <p:nvSpPr>
          <p:cNvPr id="220171" name="Line 11"/>
          <p:cNvSpPr>
            <a:spLocks noChangeShapeType="1"/>
          </p:cNvSpPr>
          <p:nvPr/>
        </p:nvSpPr>
        <p:spPr bwMode="auto">
          <a:xfrm>
            <a:off x="1558925" y="1890713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0172" name="Line 12"/>
          <p:cNvSpPr>
            <a:spLocks noChangeShapeType="1"/>
          </p:cNvSpPr>
          <p:nvPr/>
        </p:nvSpPr>
        <p:spPr bwMode="auto">
          <a:xfrm>
            <a:off x="1233488" y="2322513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0173" name="Line 13"/>
          <p:cNvSpPr>
            <a:spLocks noChangeShapeType="1"/>
          </p:cNvSpPr>
          <p:nvPr/>
        </p:nvSpPr>
        <p:spPr bwMode="auto">
          <a:xfrm>
            <a:off x="1198563" y="3330575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>
            <a:off x="1239837" y="567055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0175" name="Line 15"/>
          <p:cNvSpPr>
            <a:spLocks noChangeShapeType="1"/>
          </p:cNvSpPr>
          <p:nvPr/>
        </p:nvSpPr>
        <p:spPr bwMode="auto">
          <a:xfrm>
            <a:off x="1558925" y="3906838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0176" name="Line 16"/>
          <p:cNvSpPr>
            <a:spLocks noChangeShapeType="1"/>
          </p:cNvSpPr>
          <p:nvPr/>
        </p:nvSpPr>
        <p:spPr bwMode="auto">
          <a:xfrm>
            <a:off x="3070225" y="3906838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0177" name="Line 17"/>
          <p:cNvSpPr>
            <a:spLocks noChangeShapeType="1"/>
          </p:cNvSpPr>
          <p:nvPr/>
        </p:nvSpPr>
        <p:spPr bwMode="auto">
          <a:xfrm>
            <a:off x="2530475" y="2611438"/>
            <a:ext cx="0" cy="1008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0178" name="Line 18"/>
          <p:cNvSpPr>
            <a:spLocks noChangeShapeType="1"/>
          </p:cNvSpPr>
          <p:nvPr/>
        </p:nvSpPr>
        <p:spPr bwMode="auto">
          <a:xfrm>
            <a:off x="7283450" y="3906838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0179" name="Line 19"/>
          <p:cNvSpPr>
            <a:spLocks noChangeShapeType="1"/>
          </p:cNvSpPr>
          <p:nvPr/>
        </p:nvSpPr>
        <p:spPr bwMode="auto">
          <a:xfrm>
            <a:off x="5734050" y="3870325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0180" name="Line 20"/>
          <p:cNvSpPr>
            <a:spLocks noChangeShapeType="1"/>
          </p:cNvSpPr>
          <p:nvPr/>
        </p:nvSpPr>
        <p:spPr bwMode="auto">
          <a:xfrm>
            <a:off x="4475163" y="3906838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0181" name="Line 21"/>
          <p:cNvSpPr>
            <a:spLocks noChangeShapeType="1"/>
          </p:cNvSpPr>
          <p:nvPr/>
        </p:nvSpPr>
        <p:spPr bwMode="auto">
          <a:xfrm>
            <a:off x="8255000" y="2611438"/>
            <a:ext cx="0" cy="1008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0182" name="Line 22"/>
          <p:cNvSpPr>
            <a:spLocks noChangeShapeType="1"/>
          </p:cNvSpPr>
          <p:nvPr/>
        </p:nvSpPr>
        <p:spPr bwMode="auto">
          <a:xfrm>
            <a:off x="6670675" y="2574925"/>
            <a:ext cx="0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0183" name="Line 23"/>
          <p:cNvSpPr>
            <a:spLocks noChangeShapeType="1"/>
          </p:cNvSpPr>
          <p:nvPr/>
        </p:nvSpPr>
        <p:spPr bwMode="auto">
          <a:xfrm>
            <a:off x="5302250" y="2574925"/>
            <a:ext cx="0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0184" name="Line 24"/>
          <p:cNvSpPr>
            <a:spLocks noChangeShapeType="1"/>
          </p:cNvSpPr>
          <p:nvPr/>
        </p:nvSpPr>
        <p:spPr bwMode="auto">
          <a:xfrm>
            <a:off x="3970338" y="2574925"/>
            <a:ext cx="3175" cy="1046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0185" name="Line 25"/>
          <p:cNvSpPr>
            <a:spLocks noChangeShapeType="1"/>
          </p:cNvSpPr>
          <p:nvPr/>
        </p:nvSpPr>
        <p:spPr bwMode="auto">
          <a:xfrm>
            <a:off x="8291513" y="4159250"/>
            <a:ext cx="0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0186" name="Text Box 26"/>
          <p:cNvSpPr txBox="1">
            <a:spLocks noChangeArrowheads="1"/>
          </p:cNvSpPr>
          <p:nvPr/>
        </p:nvSpPr>
        <p:spPr bwMode="auto">
          <a:xfrm>
            <a:off x="724246" y="3594302"/>
            <a:ext cx="428625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Components</a:t>
            </a:r>
          </a:p>
        </p:txBody>
      </p:sp>
      <p:sp>
        <p:nvSpPr>
          <p:cNvPr id="220187" name="Rectangle 27"/>
          <p:cNvSpPr>
            <a:spLocks noChangeArrowheads="1"/>
          </p:cNvSpPr>
          <p:nvPr/>
        </p:nvSpPr>
        <p:spPr bwMode="auto">
          <a:xfrm>
            <a:off x="1701800" y="2035175"/>
            <a:ext cx="1435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Design Specification</a:t>
            </a:r>
          </a:p>
        </p:txBody>
      </p:sp>
      <p:sp>
        <p:nvSpPr>
          <p:cNvPr id="220188" name="Rectangle 28"/>
          <p:cNvSpPr>
            <a:spLocks noChangeArrowheads="1"/>
          </p:cNvSpPr>
          <p:nvPr/>
        </p:nvSpPr>
        <p:spPr bwMode="auto">
          <a:xfrm>
            <a:off x="3214688" y="1819275"/>
            <a:ext cx="1435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System Functional requirements</a:t>
            </a:r>
          </a:p>
        </p:txBody>
      </p:sp>
      <p:sp>
        <p:nvSpPr>
          <p:cNvPr id="220189" name="Rectangle 29"/>
          <p:cNvSpPr>
            <a:spLocks noChangeArrowheads="1"/>
          </p:cNvSpPr>
          <p:nvPr/>
        </p:nvSpPr>
        <p:spPr bwMode="auto">
          <a:xfrm>
            <a:off x="4583113" y="1819275"/>
            <a:ext cx="140493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Other software requirements</a:t>
            </a:r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6022975" y="1819275"/>
            <a:ext cx="1435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Customer requirements Specification</a:t>
            </a:r>
          </a:p>
        </p:txBody>
      </p:sp>
      <p:sp>
        <p:nvSpPr>
          <p:cNvPr id="220191" name="Rectangle 31"/>
          <p:cNvSpPr>
            <a:spLocks noChangeArrowheads="1"/>
          </p:cNvSpPr>
          <p:nvPr/>
        </p:nvSpPr>
        <p:spPr bwMode="auto">
          <a:xfrm>
            <a:off x="7570788" y="2035175"/>
            <a:ext cx="13319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User Environment</a:t>
            </a:r>
          </a:p>
        </p:txBody>
      </p:sp>
      <p:sp>
        <p:nvSpPr>
          <p:cNvPr id="220192" name="Rectangle 32"/>
          <p:cNvSpPr>
            <a:spLocks noChangeArrowheads="1"/>
          </p:cNvSpPr>
          <p:nvPr/>
        </p:nvSpPr>
        <p:spPr bwMode="auto">
          <a:xfrm>
            <a:off x="2530475" y="4303713"/>
            <a:ext cx="1435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Integrated modules</a:t>
            </a:r>
          </a:p>
        </p:txBody>
      </p:sp>
      <p:sp>
        <p:nvSpPr>
          <p:cNvPr id="220193" name="Rectangle 33"/>
          <p:cNvSpPr>
            <a:spLocks noChangeArrowheads="1"/>
          </p:cNvSpPr>
          <p:nvPr/>
        </p:nvSpPr>
        <p:spPr bwMode="auto">
          <a:xfrm>
            <a:off x="4114800" y="4267200"/>
            <a:ext cx="12239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Functioning system</a:t>
            </a:r>
          </a:p>
        </p:txBody>
      </p:sp>
      <p:sp>
        <p:nvSpPr>
          <p:cNvPr id="220194" name="Rectangle 34"/>
          <p:cNvSpPr>
            <a:spLocks noChangeArrowheads="1"/>
          </p:cNvSpPr>
          <p:nvPr/>
        </p:nvSpPr>
        <p:spPr bwMode="auto">
          <a:xfrm>
            <a:off x="5446713" y="4267200"/>
            <a:ext cx="10810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Verified, validated software</a:t>
            </a:r>
          </a:p>
        </p:txBody>
      </p:sp>
      <p:sp>
        <p:nvSpPr>
          <p:cNvPr id="220195" name="Rectangle 35"/>
          <p:cNvSpPr>
            <a:spLocks noChangeArrowheads="1"/>
          </p:cNvSpPr>
          <p:nvPr/>
        </p:nvSpPr>
        <p:spPr bwMode="auto">
          <a:xfrm>
            <a:off x="6994525" y="4230688"/>
            <a:ext cx="10795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Accepted test</a:t>
            </a:r>
          </a:p>
        </p:txBody>
      </p:sp>
      <p:sp>
        <p:nvSpPr>
          <p:cNvPr id="220196" name="Rectangle 36"/>
          <p:cNvSpPr>
            <a:spLocks noChangeArrowheads="1"/>
          </p:cNvSpPr>
          <p:nvPr/>
        </p:nvSpPr>
        <p:spPr bwMode="auto">
          <a:xfrm>
            <a:off x="7750175" y="5094288"/>
            <a:ext cx="10445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System in use</a:t>
            </a:r>
          </a:p>
        </p:txBody>
      </p:sp>
      <p:sp>
        <p:nvSpPr>
          <p:cNvPr id="41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1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0095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Specification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200" dirty="0" smtClean="0">
                <a:latin typeface="Cambria" panose="02040503050406030204" pitchFamily="18" charset="0"/>
              </a:rPr>
              <a:t>“</a:t>
            </a:r>
            <a:r>
              <a:rPr lang="en-US" altLang="zh-CN" sz="3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if you can’t say it, you can’t do it</a:t>
            </a:r>
            <a:r>
              <a:rPr lang="en-US" altLang="zh-CN" sz="3200" dirty="0" smtClean="0">
                <a:latin typeface="Cambria" panose="02040503050406030204" pitchFamily="18" charset="0"/>
              </a:rPr>
              <a:t>”</a:t>
            </a:r>
            <a:endParaRPr lang="en-US" altLang="zh-CN" dirty="0" smtClean="0">
              <a:latin typeface="Cambria" panose="02040503050406030204" pitchFamily="18" charset="0"/>
            </a:endParaRPr>
          </a:p>
        </p:txBody>
      </p:sp>
      <p:pic>
        <p:nvPicPr>
          <p:cNvPr id="5" name="Picture 6" descr="conclu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2284412"/>
            <a:ext cx="5975350" cy="41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76200" y="3048000"/>
            <a:ext cx="2667000" cy="218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lvl="1">
              <a:spcBef>
                <a:spcPct val="30000"/>
              </a:spcBef>
              <a:buClr>
                <a:srgbClr val="3366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Cambria" panose="02040503050406030204" pitchFamily="18" charset="0"/>
              </a:rPr>
              <a:t> </a:t>
            </a:r>
            <a:r>
              <a:rPr lang="en-US" altLang="zh-CN" sz="1800" i="1" dirty="0">
                <a:latin typeface="Cambria" panose="02040503050406030204" pitchFamily="18" charset="0"/>
              </a:rPr>
              <a:t>not written.</a:t>
            </a:r>
          </a:p>
          <a:p>
            <a:pPr lvl="1">
              <a:spcBef>
                <a:spcPct val="30000"/>
              </a:spcBef>
              <a:buClr>
                <a:srgbClr val="3366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800" i="1" dirty="0">
                <a:latin typeface="Cambria" panose="02040503050406030204" pitchFamily="18" charset="0"/>
              </a:rPr>
              <a:t> not thorough enough.</a:t>
            </a:r>
          </a:p>
          <a:p>
            <a:pPr lvl="1">
              <a:spcBef>
                <a:spcPct val="30000"/>
              </a:spcBef>
              <a:buClr>
                <a:srgbClr val="3366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800" i="1" dirty="0">
                <a:latin typeface="Cambria" panose="02040503050406030204" pitchFamily="18" charset="0"/>
              </a:rPr>
              <a:t> constantly changing.</a:t>
            </a:r>
          </a:p>
          <a:p>
            <a:pPr lvl="1">
              <a:spcBef>
                <a:spcPct val="30000"/>
              </a:spcBef>
              <a:buClr>
                <a:srgbClr val="3366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800" i="1" dirty="0">
                <a:latin typeface="Cambria" panose="02040503050406030204" pitchFamily="18" charset="0"/>
              </a:rPr>
              <a:t> not communicated to the entire team in a timely manner</a:t>
            </a:r>
            <a:r>
              <a:rPr lang="en-US" altLang="zh-CN" sz="1800" dirty="0">
                <a:latin typeface="Cambria" panose="02040503050406030204" pitchFamily="18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4273560" y="3708360"/>
              <a:ext cx="146520" cy="68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4200" y="3699000"/>
                <a:ext cx="16524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88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0095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Specification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200" dirty="0" smtClean="0">
                <a:latin typeface="Cambria" panose="02040503050406030204" pitchFamily="18" charset="0"/>
              </a:rPr>
              <a:t>“</a:t>
            </a:r>
            <a:r>
              <a:rPr lang="en-US" altLang="zh-CN" sz="3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if you can’t say it, you can’t do it</a:t>
            </a:r>
            <a:r>
              <a:rPr lang="en-US" altLang="zh-CN" sz="3200" dirty="0" smtClean="0">
                <a:latin typeface="Cambria" panose="02040503050406030204" pitchFamily="18" charset="0"/>
              </a:rPr>
              <a:t>”</a:t>
            </a:r>
            <a:endParaRPr lang="en-US" altLang="zh-CN" dirty="0" smtClean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1820" y="2362200"/>
            <a:ext cx="868358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You have to know what your product is before you can say if it has a bug.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A </a:t>
            </a:r>
            <a:r>
              <a:rPr lang="en-US" altLang="zh-CN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specification</a:t>
            </a:r>
            <a:r>
              <a:rPr lang="en-US" altLang="zh-CN" dirty="0" smtClean="0">
                <a:latin typeface="Cambria" panose="02040503050406030204" pitchFamily="18" charset="0"/>
              </a:rPr>
              <a:t> defines the product being created and includes: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Functional requirements that describes the features the product will support. E.g., on a word processor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Save, print, check spelling, change font, …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Non-functional requirements are constraints on the product. </a:t>
            </a:r>
            <a:r>
              <a:rPr lang="en-US" altLang="zh-CN" dirty="0" err="1" smtClean="0">
                <a:latin typeface="Cambria" panose="02040503050406030204" pitchFamily="18" charset="0"/>
              </a:rPr>
              <a:t>E.g</a:t>
            </a:r>
            <a:r>
              <a:rPr lang="en-US" altLang="zh-CN" dirty="0" smtClean="0">
                <a:latin typeface="Cambria" panose="02040503050406030204" pitchFamily="18" charset="0"/>
              </a:rPr>
              <a:t>,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Security, reliability, user friendliness, platform, …</a:t>
            </a:r>
          </a:p>
        </p:txBody>
      </p:sp>
    </p:spTree>
    <p:extLst>
      <p:ext uri="{BB962C8B-B14F-4D97-AF65-F5344CB8AC3E}">
        <p14:creationId xmlns:p14="http://schemas.microsoft.com/office/powerpoint/2010/main" val="299438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0668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A software bug occurs when at least one of these rules is true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2286000"/>
            <a:ext cx="8458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The software does not do something that the specification says it should do.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The software does something that the specification says it should not do.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The software does something that the specification does not mention.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The software does not do something that the product specification does not mention but should.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The software is difficult to understand, hard to use, slow …</a:t>
            </a:r>
          </a:p>
        </p:txBody>
      </p:sp>
    </p:spTree>
    <p:extLst>
      <p:ext uri="{BB962C8B-B14F-4D97-AF65-F5344CB8AC3E}">
        <p14:creationId xmlns:p14="http://schemas.microsoft.com/office/powerpoint/2010/main" val="56007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Most bugs are not because of mistakes in the code 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138" y="2590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Specification</a:t>
            </a:r>
            <a:r>
              <a:rPr lang="en-US" altLang="zh-CN" dirty="0" smtClean="0">
                <a:latin typeface="Cambria" panose="02040503050406030204" pitchFamily="18" charset="0"/>
              </a:rPr>
              <a:t> (~= 55%)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Design (~= 25%)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Code (~= 15%)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Other (~= 5%)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81200"/>
            <a:ext cx="4200000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Relative cost of bugs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“bugs found later cost more to fix”</a:t>
            </a:r>
            <a:endParaRPr lang="en-US" altLang="zh-CN" dirty="0" smtClean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25146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Cost to fix a bug increases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exponentially</a:t>
            </a:r>
            <a:r>
              <a:rPr lang="en-US" altLang="zh-CN" dirty="0" smtClean="0">
                <a:latin typeface="Cambria" panose="02040503050406030204" pitchFamily="18" charset="0"/>
              </a:rPr>
              <a:t> (10</a:t>
            </a:r>
            <a:r>
              <a:rPr lang="en-US" altLang="zh-CN" baseline="30000" dirty="0" smtClean="0">
                <a:latin typeface="Cambria" panose="02040503050406030204" pitchFamily="18" charset="0"/>
              </a:rPr>
              <a:t>x</a:t>
            </a:r>
            <a:r>
              <a:rPr lang="en-US" altLang="zh-CN" dirty="0" smtClean="0">
                <a:latin typeface="Cambria" panose="02040503050406030204" pitchFamily="18" charset="0"/>
              </a:rPr>
              <a:t>)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i.e., it increases tenfold as time increases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E.g., a bug found during specification costs $1 to fix.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… if found in design cost is $10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… if found in code cost is $100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… if found in released software cost is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$1000</a:t>
            </a:r>
          </a:p>
        </p:txBody>
      </p:sp>
    </p:spTree>
    <p:extLst>
      <p:ext uri="{BB962C8B-B14F-4D97-AF65-F5344CB8AC3E}">
        <p14:creationId xmlns:p14="http://schemas.microsoft.com/office/powerpoint/2010/main" val="266019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163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1724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69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762000" y="1676400"/>
          <a:ext cx="7869238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位图图像" r:id="rId4" imgW="7868748" imgH="4753639" progId="Paint.Picture">
                  <p:embed/>
                </p:oleObj>
              </mc:Choice>
              <mc:Fallback>
                <p:oleObj name="位图图像" r:id="rId4" imgW="7868748" imgH="4753639" progId="Paint.Picture">
                  <p:embed/>
                  <p:pic>
                    <p:nvPicPr>
                      <p:cNvPr id="164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7869238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10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143000"/>
            <a:ext cx="5008563" cy="879475"/>
          </a:xfrm>
        </p:spPr>
        <p:txBody>
          <a:bodyPr/>
          <a:lstStyle/>
          <a:p>
            <a:r>
              <a:rPr lang="en-US" altLang="zh-CN" i="1" dirty="0">
                <a:solidFill>
                  <a:schemeClr val="hlink"/>
                </a:solidFill>
                <a:latin typeface="Cambria" panose="02040503050406030204" pitchFamily="18" charset="0"/>
              </a:rPr>
              <a:t>The Cost of bugs</a:t>
            </a:r>
          </a:p>
        </p:txBody>
      </p:sp>
      <p:graphicFrame>
        <p:nvGraphicFramePr>
          <p:cNvPr id="1041412" name="Object 4"/>
          <p:cNvGraphicFramePr>
            <a:graphicFrameLocks noChangeAspect="1"/>
          </p:cNvGraphicFramePr>
          <p:nvPr/>
        </p:nvGraphicFramePr>
        <p:xfrm>
          <a:off x="1187450" y="1844675"/>
          <a:ext cx="6719888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Chart" r:id="rId4" imgW="6096090" imgH="4067280" progId="MSGraph.Chart.8">
                  <p:embed followColorScheme="full"/>
                </p:oleObj>
              </mc:Choice>
              <mc:Fallback>
                <p:oleObj name="Chart" r:id="rId4" imgW="6096090" imgH="4067280" progId="MSGraph.Chart.8">
                  <p:embed followColorScheme="full"/>
                  <p:pic>
                    <p:nvPicPr>
                      <p:cNvPr id="1041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44675"/>
                        <a:ext cx="6719888" cy="448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6"/>
          <p:cNvSpPr txBox="1">
            <a:spLocks noChangeArrowheads="1"/>
          </p:cNvSpPr>
          <p:nvPr/>
        </p:nvSpPr>
        <p:spPr bwMode="auto">
          <a:xfrm>
            <a:off x="1295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How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822" y="1800285"/>
            <a:ext cx="81579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basic concepts and theories of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Week 2-3:        Principles of Testing</a:t>
            </a:r>
            <a:endParaRPr lang="en-US" altLang="zh-CN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4-5:        Requirements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and test case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management	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6-7:        Design of Test Cases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8: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    Unit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9:            Integration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10-11:  	System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12:        	Regression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13-14:	Software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Testing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Management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15:	International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and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Local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16:	Future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of Testing</a:t>
            </a:r>
          </a:p>
          <a:p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00" y="1229380"/>
            <a:ext cx="293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16 Weeks Plan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05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Bug Free Software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21336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Software is in the news for the wrong reason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Security breach, Mars Lander lost, hackers getting credit card information, etc.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Why can’t software engineers develop software that just works?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As software gets more features and supports more platforms it becomes increasingly difficult to make it create bug-free.</a:t>
            </a:r>
          </a:p>
        </p:txBody>
      </p:sp>
    </p:spTree>
    <p:extLst>
      <p:ext uri="{BB962C8B-B14F-4D97-AF65-F5344CB8AC3E}">
        <p14:creationId xmlns:p14="http://schemas.microsoft.com/office/powerpoint/2010/main" val="70754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Discussion 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133600"/>
            <a:ext cx="8305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Do you think bug free software is unattainable?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Are their technical barriers that make this impossible?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Is it just a question of time before we can do this?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Are we missing technology or processes?</a:t>
            </a:r>
          </a:p>
          <a:p>
            <a:pPr eaLnBrk="1" hangingPunct="1"/>
            <a:endParaRPr lang="en-US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9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Goal of a software tester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8229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… to </a:t>
            </a:r>
            <a:r>
              <a:rPr lang="en-US" altLang="zh-CN" i="1" dirty="0" smtClean="0">
                <a:latin typeface="Cambria" panose="02040503050406030204" pitchFamily="18" charset="0"/>
              </a:rPr>
              <a:t>find</a:t>
            </a:r>
            <a:r>
              <a:rPr lang="en-US" altLang="zh-CN" dirty="0" smtClean="0">
                <a:latin typeface="Cambria" panose="02040503050406030204" pitchFamily="18" charset="0"/>
              </a:rPr>
              <a:t> bugs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… as </a:t>
            </a:r>
            <a:r>
              <a:rPr lang="en-US" altLang="zh-CN" i="1" dirty="0" smtClean="0">
                <a:latin typeface="Cambria" panose="02040503050406030204" pitchFamily="18" charset="0"/>
              </a:rPr>
              <a:t>early</a:t>
            </a:r>
            <a:r>
              <a:rPr lang="en-US" altLang="zh-CN" dirty="0" smtClean="0">
                <a:latin typeface="Cambria" panose="02040503050406030204" pitchFamily="18" charset="0"/>
              </a:rPr>
              <a:t> in the software development processes as possible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… and make sure they get </a:t>
            </a:r>
            <a:r>
              <a:rPr lang="en-US" altLang="zh-CN" i="1" dirty="0" smtClean="0">
                <a:latin typeface="Cambria" panose="02040503050406030204" pitchFamily="18" charset="0"/>
              </a:rPr>
              <a:t>fixed</a:t>
            </a:r>
            <a:r>
              <a:rPr lang="en-US" altLang="zh-CN" dirty="0" smtClean="0"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latin typeface="Cambria" panose="02040503050406030204" pitchFamily="18" charset="0"/>
              </a:rPr>
              <a:t>Advice:</a:t>
            </a:r>
            <a:r>
              <a:rPr lang="en-US" altLang="zh-CN" dirty="0" smtClean="0">
                <a:latin typeface="Cambria" panose="02040503050406030204" pitchFamily="18" charset="0"/>
              </a:rPr>
              <a:t> Be careful not to get caught in the dangerous spiral of unattainable perfection.</a:t>
            </a:r>
          </a:p>
        </p:txBody>
      </p:sp>
    </p:spTree>
    <p:extLst>
      <p:ext uri="{BB962C8B-B14F-4D97-AF65-F5344CB8AC3E}">
        <p14:creationId xmlns:p14="http://schemas.microsoft.com/office/powerpoint/2010/main" val="196049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DEBUGGING vs. TESTING</a:t>
            </a:r>
          </a:p>
        </p:txBody>
      </p:sp>
      <p:sp>
        <p:nvSpPr>
          <p:cNvPr id="1456131" name="Text Box 3"/>
          <p:cNvSpPr txBox="1">
            <a:spLocks noChangeArrowheads="1"/>
          </p:cNvSpPr>
          <p:nvPr/>
        </p:nvSpPr>
        <p:spPr bwMode="auto">
          <a:xfrm>
            <a:off x="721822" y="411480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 b="1" dirty="0">
                <a:latin typeface="Cambria" panose="02040503050406030204" pitchFamily="18" charset="0"/>
              </a:rPr>
              <a:t>THERE IS A FUNDAMENTAL CONFLICT BETWEEN THESE ROLES</a:t>
            </a:r>
          </a:p>
        </p:txBody>
      </p:sp>
      <p:sp>
        <p:nvSpPr>
          <p:cNvPr id="1456132" name="Rectangle 4"/>
          <p:cNvSpPr>
            <a:spLocks noChangeArrowheads="1"/>
          </p:cNvSpPr>
          <p:nvPr/>
        </p:nvSpPr>
        <p:spPr bwMode="auto">
          <a:xfrm>
            <a:off x="721822" y="1447800"/>
            <a:ext cx="6408737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  <a:latin typeface="Cambria" panose="02040503050406030204" pitchFamily="18" charset="0"/>
              </a:rPr>
              <a:t>TESTER</a:t>
            </a:r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</a:rPr>
              <a:t>                         </a:t>
            </a:r>
            <a:r>
              <a:rPr lang="en-US" altLang="zh-CN" sz="2400" b="1" dirty="0">
                <a:latin typeface="Cambria" panose="02040503050406030204" pitchFamily="18" charset="0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Cambria" panose="02040503050406030204" pitchFamily="18" charset="0"/>
              </a:rPr>
              <a:t>DEBUGGER</a:t>
            </a:r>
          </a:p>
          <a:p>
            <a:pPr lvl="1">
              <a:buClr>
                <a:schemeClr val="accent1"/>
              </a:buClr>
              <a:buFontTx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 Developer                         </a:t>
            </a:r>
            <a:r>
              <a:rPr lang="en-US" altLang="zh-CN" sz="2400" dirty="0" err="1">
                <a:latin typeface="Cambria" panose="02040503050406030204" pitchFamily="18" charset="0"/>
              </a:rPr>
              <a:t>Developer</a:t>
            </a:r>
            <a:endParaRPr lang="en-US" altLang="zh-CN" sz="2400" dirty="0">
              <a:latin typeface="Cambria" panose="02040503050406030204" pitchFamily="18" charset="0"/>
            </a:endParaRPr>
          </a:p>
          <a:p>
            <a:pPr lvl="1">
              <a:buClr>
                <a:schemeClr val="accent1"/>
              </a:buClr>
              <a:buFontTx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 Test team                          Analyst</a:t>
            </a:r>
          </a:p>
          <a:p>
            <a:pPr lvl="1">
              <a:buClr>
                <a:schemeClr val="accent1"/>
              </a:buClr>
              <a:buFontTx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 QA team</a:t>
            </a:r>
          </a:p>
          <a:p>
            <a:pPr lvl="1">
              <a:buClr>
                <a:schemeClr val="accent1"/>
              </a:buClr>
              <a:buFontTx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 End user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5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4600575" cy="846138"/>
          </a:xfrm>
        </p:spPr>
        <p:txBody>
          <a:bodyPr/>
          <a:lstStyle/>
          <a:p>
            <a:r>
              <a:rPr lang="en-US" altLang="zh-CN" sz="4000" dirty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6085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Cambria" panose="02040503050406030204" pitchFamily="18" charset="0"/>
              </a:rPr>
              <a:t>The </a:t>
            </a:r>
            <a:r>
              <a:rPr lang="en-US" altLang="zh-CN" sz="2400" b="1" dirty="0">
                <a:latin typeface="Cambria" panose="02040503050406030204" pitchFamily="18" charset="0"/>
              </a:rPr>
              <a:t>operation</a:t>
            </a:r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b="1" dirty="0">
                <a:latin typeface="Cambria" panose="02040503050406030204" pitchFamily="18" charset="0"/>
              </a:rPr>
              <a:t>of a system or application</a:t>
            </a:r>
            <a:r>
              <a:rPr lang="en-US" altLang="zh-CN" sz="2400" dirty="0">
                <a:latin typeface="Cambria" panose="02040503050406030204" pitchFamily="18" charset="0"/>
              </a:rPr>
              <a:t> under controlled conditions and the </a:t>
            </a:r>
            <a:r>
              <a:rPr lang="en-US" altLang="zh-CN" sz="2400" b="1" dirty="0">
                <a:latin typeface="Cambria" panose="02040503050406030204" pitchFamily="18" charset="0"/>
              </a:rPr>
              <a:t>evaluation of results</a:t>
            </a:r>
            <a:r>
              <a:rPr lang="en-US" altLang="zh-CN" sz="2400" dirty="0">
                <a:latin typeface="Cambria" panose="02040503050406030204" pitchFamily="18" charset="0"/>
              </a:rPr>
              <a:t> with the intent of finding errors.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Cambria" panose="02040503050406030204" pitchFamily="18" charset="0"/>
              </a:rPr>
              <a:t>Should include normal and abnormal conditions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Cambria" panose="02040503050406030204" pitchFamily="18" charset="0"/>
              </a:rPr>
              <a:t>Testing intentionally attempts to make things go wrong to determine: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Cambria" panose="02040503050406030204" pitchFamily="18" charset="0"/>
              </a:rPr>
              <a:t>if things happen when they shouldn’t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Cambria" panose="02040503050406030204" pitchFamily="18" charset="0"/>
              </a:rPr>
              <a:t>if things don’t happen when they should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Cambria" panose="02040503050406030204" pitchFamily="18" charset="0"/>
              </a:rPr>
              <a:t>Oriented towards “</a:t>
            </a:r>
            <a:r>
              <a:rPr lang="en-US" altLang="zh-CN" sz="2400" b="1" dirty="0">
                <a:latin typeface="Cambria" panose="02040503050406030204" pitchFamily="18" charset="0"/>
              </a:rPr>
              <a:t>detection</a:t>
            </a:r>
            <a:r>
              <a:rPr lang="en-US" altLang="zh-CN" sz="2400" dirty="0">
                <a:latin typeface="Cambria" panose="020405030504060302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4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6705600" cy="838200"/>
          </a:xfrm>
        </p:spPr>
        <p:txBody>
          <a:bodyPr/>
          <a:lstStyle/>
          <a:p>
            <a:r>
              <a:rPr lang="en-US" altLang="zh-CN" sz="4400" dirty="0">
                <a:solidFill>
                  <a:srgbClr val="132584"/>
                </a:solidFill>
                <a:latin typeface="Cambria" panose="02040503050406030204" pitchFamily="18" charset="0"/>
              </a:rPr>
              <a:t>DEBUGGING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DEBUGGING </a:t>
            </a:r>
            <a:r>
              <a:rPr lang="en-US" altLang="zh-CN" sz="2400" b="1" dirty="0">
                <a:latin typeface="Cambria" panose="02040503050406030204" pitchFamily="18" charset="0"/>
              </a:rPr>
              <a:t>starts with an identified</a:t>
            </a:r>
            <a:r>
              <a:rPr lang="en-US" altLang="zh-CN" sz="2400" dirty="0">
                <a:latin typeface="Cambria" panose="02040503050406030204" pitchFamily="18" charset="0"/>
              </a:rPr>
              <a:t> error and is the process of locating what is causing the bug and correcting the </a:t>
            </a:r>
            <a:r>
              <a:rPr lang="en-US" altLang="zh-CN" sz="2400" dirty="0" smtClean="0">
                <a:latin typeface="Cambria" panose="02040503050406030204" pitchFamily="18" charset="0"/>
              </a:rPr>
              <a:t>flaw.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 smtClean="0">
                <a:latin typeface="Cambria" panose="02040503050406030204" pitchFamily="18" charset="0"/>
              </a:rPr>
              <a:t>It </a:t>
            </a:r>
            <a:r>
              <a:rPr lang="en-US" altLang="zh-CN" sz="2400" dirty="0">
                <a:latin typeface="Cambria" panose="02040503050406030204" pitchFamily="18" charset="0"/>
              </a:rPr>
              <a:t>is NOT the process of showing that a bug </a:t>
            </a:r>
            <a:r>
              <a:rPr lang="en-US" altLang="zh-CN" sz="2400" dirty="0" smtClean="0">
                <a:latin typeface="Cambria" panose="02040503050406030204" pitchFamily="18" charset="0"/>
              </a:rPr>
              <a:t>exists.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 smtClean="0">
                <a:latin typeface="Cambria" panose="02040503050406030204" pitchFamily="18" charset="0"/>
              </a:rPr>
              <a:t>Oriented </a:t>
            </a:r>
            <a:r>
              <a:rPr lang="en-US" altLang="zh-CN" sz="2400" dirty="0">
                <a:latin typeface="Cambria" panose="02040503050406030204" pitchFamily="18" charset="0"/>
              </a:rPr>
              <a:t>towards “</a:t>
            </a:r>
            <a:r>
              <a:rPr lang="en-US" altLang="zh-CN" sz="2400" b="1" dirty="0">
                <a:latin typeface="Cambria" panose="02040503050406030204" pitchFamily="18" charset="0"/>
              </a:rPr>
              <a:t>correction</a:t>
            </a:r>
            <a:r>
              <a:rPr lang="en-US" altLang="zh-CN" sz="2400" dirty="0">
                <a:latin typeface="Cambria" panose="02040503050406030204" pitchFamily="18" charset="0"/>
              </a:rPr>
              <a:t>”.</a:t>
            </a:r>
          </a:p>
          <a:p>
            <a:endParaRPr lang="en-US" altLang="zh-CN" sz="20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0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066800"/>
            <a:ext cx="8382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What to look for when interviewing someone for the position of software tester</a:t>
            </a:r>
            <a:endParaRPr lang="en-US" altLang="zh-CN" dirty="0" smtClean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Are they explorers?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Are they troubleshooters?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Are they relentless?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Are they creative?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Are they perfectionists (within reason)?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Do they exercise good judgment?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Are they tactful and diplomatic?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Are they persuasive?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20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50383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You now know 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… what is a bug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… the relationship between specification and bugs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… the cost of a bug relative to when it is found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… the unattainable goal of perfect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… the goal of the software tester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… valuable attributes of a software tester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Principle of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Software is 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Cambria" panose="02040503050406030204" pitchFamily="18" charset="0"/>
              </a:rPr>
              <a:t>R</a:t>
            </a:r>
            <a:r>
              <a:rPr lang="en-US" altLang="zh-CN" dirty="0" smtClean="0">
                <a:latin typeface="Cambria" panose="02040503050406030204" pitchFamily="18" charset="0"/>
              </a:rPr>
              <a:t>equirements specification documents</a:t>
            </a:r>
          </a:p>
          <a:p>
            <a:pPr eaLnBrk="1" hangingPunct="1"/>
            <a:r>
              <a:rPr lang="en-US" altLang="zh-CN" dirty="0">
                <a:latin typeface="Cambria" panose="02040503050406030204" pitchFamily="18" charset="0"/>
              </a:rPr>
              <a:t>D</a:t>
            </a:r>
            <a:r>
              <a:rPr lang="en-US" altLang="zh-CN" dirty="0" smtClean="0">
                <a:latin typeface="Cambria" panose="02040503050406030204" pitchFamily="18" charset="0"/>
              </a:rPr>
              <a:t>esign documents</a:t>
            </a:r>
          </a:p>
          <a:p>
            <a:pPr eaLnBrk="1" hangingPunct="1"/>
            <a:r>
              <a:rPr lang="en-US" altLang="zh-CN" dirty="0">
                <a:latin typeface="Cambria" panose="02040503050406030204" pitchFamily="18" charset="0"/>
              </a:rPr>
              <a:t>S</a:t>
            </a:r>
            <a:r>
              <a:rPr lang="en-US" altLang="zh-CN" dirty="0" smtClean="0">
                <a:latin typeface="Cambria" panose="02040503050406030204" pitchFamily="18" charset="0"/>
              </a:rPr>
              <a:t>ource code</a:t>
            </a:r>
          </a:p>
          <a:p>
            <a:pPr eaLnBrk="1" hangingPunct="1"/>
            <a:r>
              <a:rPr lang="en-US" altLang="zh-CN" dirty="0">
                <a:latin typeface="Cambria" panose="02040503050406030204" pitchFamily="18" charset="0"/>
              </a:rPr>
              <a:t>T</a:t>
            </a:r>
            <a:r>
              <a:rPr lang="en-US" altLang="zh-CN" dirty="0" smtClean="0">
                <a:latin typeface="Cambria" panose="02040503050406030204" pitchFamily="18" charset="0"/>
              </a:rPr>
              <a:t>est suites and test plans</a:t>
            </a:r>
          </a:p>
          <a:p>
            <a:pPr eaLnBrk="1" hangingPunct="1"/>
            <a:r>
              <a:rPr lang="en-US" altLang="zh-CN" dirty="0">
                <a:latin typeface="Cambria" panose="02040503050406030204" pitchFamily="18" charset="0"/>
              </a:rPr>
              <a:t>I</a:t>
            </a:r>
            <a:r>
              <a:rPr lang="en-US" altLang="zh-CN" dirty="0" smtClean="0">
                <a:latin typeface="Cambria" panose="02040503050406030204" pitchFamily="18" charset="0"/>
              </a:rPr>
              <a:t>nterfaces to hardware and software operating environment</a:t>
            </a:r>
          </a:p>
          <a:p>
            <a:pPr eaLnBrk="1" hangingPunct="1"/>
            <a:r>
              <a:rPr lang="en-US" altLang="zh-CN" dirty="0">
                <a:latin typeface="Cambria" panose="02040503050406030204" pitchFamily="18" charset="0"/>
              </a:rPr>
              <a:t>I</a:t>
            </a:r>
            <a:r>
              <a:rPr lang="en-US" altLang="zh-CN" dirty="0" smtClean="0">
                <a:latin typeface="Cambria" panose="02040503050406030204" pitchFamily="18" charset="0"/>
              </a:rPr>
              <a:t>nternal and external documentation</a:t>
            </a:r>
          </a:p>
          <a:p>
            <a:pPr eaLnBrk="1" hangingPunct="1"/>
            <a:r>
              <a:rPr lang="en-US" altLang="zh-CN" dirty="0">
                <a:latin typeface="Cambria" panose="02040503050406030204" pitchFamily="18" charset="0"/>
              </a:rPr>
              <a:t>E</a:t>
            </a:r>
            <a:r>
              <a:rPr lang="en-US" altLang="zh-CN" dirty="0" smtClean="0">
                <a:latin typeface="Cambria" panose="02040503050406030204" pitchFamily="18" charset="0"/>
              </a:rPr>
              <a:t>xecutable programs and their persistent data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49" y="1240630"/>
            <a:ext cx="2308226" cy="173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4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Principle of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Software is 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ISO Standards of Software</a:t>
            </a:r>
          </a:p>
          <a:p>
            <a:pPr eaLnBrk="1" hangingPunct="1"/>
            <a:r>
              <a:rPr lang="en-US" altLang="zh-CN" dirty="0">
                <a:latin typeface="Cambria" panose="02040503050406030204" pitchFamily="18" charset="0"/>
              </a:rPr>
              <a:t>The ISO/IEC 25000 series of </a:t>
            </a:r>
            <a:r>
              <a:rPr lang="en-US" altLang="zh-CN" dirty="0" smtClean="0">
                <a:latin typeface="Cambria" panose="02040503050406030204" pitchFamily="18" charset="0"/>
              </a:rPr>
              <a:t>standards</a:t>
            </a:r>
          </a:p>
          <a:p>
            <a:pPr lvl="1" eaLnBrk="1" hangingPunct="1"/>
            <a:r>
              <a:rPr lang="en-US" altLang="zh-CN" sz="1600" dirty="0">
                <a:latin typeface="Cambria" panose="02040503050406030204" pitchFamily="18" charset="0"/>
              </a:rPr>
              <a:t>ISO/IEC 25000 - Guide to </a:t>
            </a:r>
            <a:r>
              <a:rPr lang="en-US" altLang="zh-CN" sz="1600" dirty="0" err="1">
                <a:latin typeface="Cambria" panose="02040503050406030204" pitchFamily="18" charset="0"/>
              </a:rPr>
              <a:t>SQuaRE</a:t>
            </a:r>
            <a:r>
              <a:rPr lang="en-US" altLang="zh-CN" sz="1600" dirty="0">
                <a:latin typeface="Cambria" panose="02040503050406030204" pitchFamily="18" charset="0"/>
              </a:rPr>
              <a:t>: Provides the </a:t>
            </a:r>
            <a:r>
              <a:rPr lang="en-US" altLang="zh-CN" sz="1600" dirty="0" err="1">
                <a:latin typeface="Cambria" panose="02040503050406030204" pitchFamily="18" charset="0"/>
              </a:rPr>
              <a:t>SQuaRE</a:t>
            </a:r>
            <a:r>
              <a:rPr lang="en-US" altLang="zh-CN" sz="1600" dirty="0">
                <a:latin typeface="Cambria" panose="02040503050406030204" pitchFamily="18" charset="0"/>
              </a:rPr>
              <a:t> architecture model, terminology, documents overview, intended users and associated parts of the series as well as reference models.</a:t>
            </a:r>
          </a:p>
          <a:p>
            <a:pPr lvl="1" eaLnBrk="1" hangingPunct="1"/>
            <a:r>
              <a:rPr lang="en-US" altLang="zh-CN" sz="1600" dirty="0">
                <a:latin typeface="Cambria" panose="02040503050406030204" pitchFamily="18" charset="0"/>
              </a:rPr>
              <a:t>ISO/IEC 25001 - Planning and Management: Provides requirements and guidance for a supporting function which is responsible for the management of software product requirements specification and evaluation</a:t>
            </a:r>
            <a:r>
              <a:rPr lang="en-US" altLang="zh-CN" sz="1600" dirty="0" smtClean="0"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zh-CN" sz="1600" dirty="0">
                <a:latin typeface="Cambria" panose="02040503050406030204" pitchFamily="18" charset="0"/>
              </a:rPr>
              <a:t>ISO/IEC 25010 - System and software quality models: Describes the model, consisting of characteristics and </a:t>
            </a:r>
            <a:r>
              <a:rPr lang="en-US" altLang="zh-CN" sz="1600" dirty="0" err="1">
                <a:latin typeface="Cambria" panose="02040503050406030204" pitchFamily="18" charset="0"/>
              </a:rPr>
              <a:t>subcharacteristics</a:t>
            </a:r>
            <a:r>
              <a:rPr lang="en-US" altLang="zh-CN" sz="1600" dirty="0">
                <a:latin typeface="Cambria" panose="02040503050406030204" pitchFamily="18" charset="0"/>
              </a:rPr>
              <a:t>, for software product quality, and software quality in use.</a:t>
            </a:r>
          </a:p>
          <a:p>
            <a:pPr lvl="1" eaLnBrk="1" hangingPunct="1"/>
            <a:r>
              <a:rPr lang="en-US" altLang="zh-CN" sz="1600" dirty="0">
                <a:latin typeface="Cambria" panose="02040503050406030204" pitchFamily="18" charset="0"/>
              </a:rPr>
              <a:t>ISO/IEC 25012 - Data Quality model: defines a general data quality model for data retained in a structured format within a computer system. It focuses on the quality of the data as part of a computer system and defines quality characteristics for target data used by humans and systems.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49" y="1240630"/>
            <a:ext cx="2308226" cy="173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How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200" y="2286000"/>
            <a:ext cx="8991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Ron Patton</a:t>
            </a:r>
            <a:r>
              <a:rPr lang="zh-CN" altLang="en-US" sz="2400" dirty="0" smtClean="0">
                <a:latin typeface="Cambria" panose="02040503050406030204" pitchFamily="18" charset="0"/>
              </a:rPr>
              <a:t>,</a:t>
            </a:r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Software Testing</a:t>
            </a:r>
            <a:r>
              <a:rPr lang="zh-CN" altLang="en-US" sz="2400" b="1" dirty="0" smtClean="0">
                <a:latin typeface="Cambria" panose="02040503050406030204" pitchFamily="18" charset="0"/>
              </a:rPr>
              <a:t> (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2</a:t>
            </a:r>
            <a:r>
              <a:rPr lang="zh-CN" altLang="en-US" sz="2400" b="1" dirty="0" smtClean="0">
                <a:latin typeface="Cambria" panose="02040503050406030204" pitchFamily="18" charset="0"/>
              </a:rPr>
              <a:t>th Edition)</a:t>
            </a:r>
          </a:p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err="1" smtClean="0">
                <a:latin typeface="Cambria" panose="02040503050406030204" pitchFamily="18" charset="0"/>
              </a:rPr>
              <a:t>Glenford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J. </a:t>
            </a:r>
            <a:r>
              <a:rPr lang="en-US" altLang="zh-CN" sz="2400" dirty="0" smtClean="0">
                <a:latin typeface="Cambria" panose="02040503050406030204" pitchFamily="18" charset="0"/>
              </a:rPr>
              <a:t>Myers, 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</a:t>
            </a:r>
            <a:r>
              <a:rPr lang="en-US" altLang="zh-CN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Art of Software Testing </a:t>
            </a:r>
            <a:r>
              <a:rPr lang="en-US" altLang="zh-CN" sz="2400" b="1" dirty="0">
                <a:latin typeface="Cambria" panose="02040503050406030204" pitchFamily="18" charset="0"/>
              </a:rPr>
              <a:t>(3rd Edition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)</a:t>
            </a:r>
            <a:endParaRPr lang="zh-CN" altLang="en-US" sz="2400" b="1" dirty="0">
              <a:latin typeface="Cambria" panose="02040503050406030204" pitchFamily="18" charset="0"/>
            </a:endParaRPr>
          </a:p>
          <a:p>
            <a:pPr marL="457200" indent="-457200" algn="just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Gerald M. Weinberg,  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Perfect Software</a:t>
            </a:r>
            <a:endParaRPr lang="zh-CN" altLang="en-US" sz="2400" b="1" dirty="0" smtClean="0">
              <a:latin typeface="Cambria" panose="020405030504060302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95700" y="1534180"/>
            <a:ext cx="2552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References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Principle of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Software is 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ISO Standards of Software</a:t>
            </a:r>
          </a:p>
          <a:p>
            <a:pPr lvl="1" eaLnBrk="1" hangingPunct="1"/>
            <a:r>
              <a:rPr lang="en-US" altLang="zh-CN" sz="1600" dirty="0" smtClean="0">
                <a:latin typeface="Cambria" panose="02040503050406030204" pitchFamily="18" charset="0"/>
              </a:rPr>
              <a:t>ISO/IEC </a:t>
            </a:r>
            <a:r>
              <a:rPr lang="en-US" altLang="zh-CN" sz="1600" dirty="0">
                <a:latin typeface="Cambria" panose="02040503050406030204" pitchFamily="18" charset="0"/>
              </a:rPr>
              <a:t>25020 - Measurement reference model and guide: Presents introductory explanation and a reference model that is common to quality measure elements, measures of software product quality and quality in use. Also provides guidance to users for selecting or developing, and applying measures.</a:t>
            </a:r>
          </a:p>
          <a:p>
            <a:pPr lvl="1" eaLnBrk="1" hangingPunct="1"/>
            <a:r>
              <a:rPr lang="en-US" altLang="zh-CN" sz="1600" dirty="0">
                <a:latin typeface="Cambria" panose="02040503050406030204" pitchFamily="18" charset="0"/>
              </a:rPr>
              <a:t>ISO/IEC 25021 - Quality measure elements: Defines a set of recommended base and derived measures, which are intended to be used during the whole software development life cycle. The document describes a set of measures that can be used as an input for the software product quality or software quality in use measurement.</a:t>
            </a:r>
          </a:p>
          <a:p>
            <a:pPr lvl="1" eaLnBrk="1" hangingPunct="1"/>
            <a:r>
              <a:rPr lang="en-US" altLang="zh-CN" sz="1600" dirty="0">
                <a:latin typeface="Cambria" panose="02040503050406030204" pitchFamily="18" charset="0"/>
              </a:rPr>
              <a:t>ISO/IEC 25022 - Measurement of quality in use: Describes a set of measures and provides guidance for measuring quality in use</a:t>
            </a:r>
            <a:r>
              <a:rPr lang="en-US" altLang="zh-CN" sz="1600" dirty="0" smtClean="0">
                <a:latin typeface="Cambria" panose="02040503050406030204" pitchFamily="18" charset="0"/>
              </a:rPr>
              <a:t>.</a:t>
            </a:r>
            <a:endParaRPr lang="en-US" altLang="zh-CN" sz="1600" dirty="0"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990600"/>
            <a:ext cx="2017713" cy="15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1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Principle of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Software is 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ISO Standards of Software</a:t>
            </a:r>
          </a:p>
          <a:p>
            <a:pPr lvl="1" eaLnBrk="1" hangingPunct="1"/>
            <a:r>
              <a:rPr lang="en-US" altLang="zh-CN" sz="1600" dirty="0" smtClean="0">
                <a:latin typeface="Cambria" panose="02040503050406030204" pitchFamily="18" charset="0"/>
              </a:rPr>
              <a:t>ISO/IEC </a:t>
            </a:r>
            <a:r>
              <a:rPr lang="en-US" altLang="zh-CN" sz="1600" dirty="0">
                <a:latin typeface="Cambria" panose="02040503050406030204" pitchFamily="18" charset="0"/>
              </a:rPr>
              <a:t>25023 - Measurement of system and software product quality: Describes a set of measures and provides guidance for measuring system and software product quality.</a:t>
            </a:r>
          </a:p>
          <a:p>
            <a:pPr lvl="1" eaLnBrk="1" hangingPunct="1"/>
            <a:r>
              <a:rPr lang="en-US" altLang="zh-CN" sz="1600" dirty="0">
                <a:latin typeface="Cambria" panose="02040503050406030204" pitchFamily="18" charset="0"/>
              </a:rPr>
              <a:t>ISO/IEC 25024 - Measurement of data quality: Defines quality measures for quantitatively measuring data quality in terms of characteristics defined in ISO/IEC 25012</a:t>
            </a:r>
            <a:r>
              <a:rPr lang="en-US" altLang="zh-CN" sz="1600" dirty="0" smtClean="0"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zh-CN" sz="1600" dirty="0">
                <a:latin typeface="Cambria" panose="02040503050406030204" pitchFamily="18" charset="0"/>
              </a:rPr>
              <a:t>ISO/IEC 25030 - Quality requirements: Provides requirements and guidance for the process used to develop quality requirements, as well as requirements and recommendations for quality requirements</a:t>
            </a:r>
            <a:r>
              <a:rPr lang="en-US" altLang="zh-CN" sz="1600" dirty="0" smtClean="0"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zh-CN" sz="1600" dirty="0">
                <a:latin typeface="Cambria" panose="02040503050406030204" pitchFamily="18" charset="0"/>
              </a:rPr>
              <a:t>ISO/IEC 25040 - Evaluation reference model and guide: Contains general requirements for specification and evaluation of software quality. Provides a framework for evaluating quality of software product and states the requirements for methods of software product measurement and evaluation.</a:t>
            </a:r>
            <a:endParaRPr lang="en-US" altLang="zh-CN" sz="1600" dirty="0" smtClean="0">
              <a:latin typeface="Cambria" panose="02040503050406030204" pitchFamily="18" charset="0"/>
            </a:endParaRPr>
          </a:p>
          <a:p>
            <a:pPr lvl="1" eaLnBrk="1" hangingPunct="1"/>
            <a:endParaRPr lang="en-US" altLang="zh-CN" sz="1600" dirty="0"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243" y="1024533"/>
            <a:ext cx="1839913" cy="137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Principle of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Software is 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ISO Standards of Software</a:t>
            </a:r>
          </a:p>
          <a:p>
            <a:pPr lvl="1" eaLnBrk="1" hangingPunct="1"/>
            <a:r>
              <a:rPr lang="en-US" altLang="zh-CN" sz="1600" dirty="0">
                <a:latin typeface="Cambria" panose="02040503050406030204" pitchFamily="18" charset="0"/>
              </a:rPr>
              <a:t>ISO/IEC 25041 - Evaluation guide for developers, acquirers and independent evaluators: Provides requirements, recommendations and guidelines for developers, acquirers and independent evaluators of the system and software product.</a:t>
            </a:r>
          </a:p>
          <a:p>
            <a:pPr lvl="1" eaLnBrk="1" hangingPunct="1"/>
            <a:r>
              <a:rPr lang="en-US" altLang="zh-CN" sz="1600" dirty="0">
                <a:latin typeface="Cambria" panose="02040503050406030204" pitchFamily="18" charset="0"/>
              </a:rPr>
              <a:t>ISO/IEC 25042 - Evaluation modules: Defines the structure and content of the documentation to be used to describe an evaluation module. These evaluation modules contain the specification of the quality model (i.e. characteristics, </a:t>
            </a:r>
            <a:r>
              <a:rPr lang="en-US" altLang="zh-CN" sz="1600" dirty="0" err="1">
                <a:latin typeface="Cambria" panose="02040503050406030204" pitchFamily="18" charset="0"/>
              </a:rPr>
              <a:t>subcharacteristics</a:t>
            </a:r>
            <a:r>
              <a:rPr lang="en-US" altLang="zh-CN" sz="1600" dirty="0">
                <a:latin typeface="Cambria" panose="02040503050406030204" pitchFamily="18" charset="0"/>
              </a:rPr>
              <a:t> and corresponding product or quality in use measures), the associated data and information about its application.</a:t>
            </a:r>
          </a:p>
          <a:p>
            <a:pPr lvl="1" eaLnBrk="1" hangingPunct="1"/>
            <a:r>
              <a:rPr lang="en-US" altLang="zh-CN" sz="1600" dirty="0">
                <a:latin typeface="Cambria" panose="02040503050406030204" pitchFamily="18" charset="0"/>
              </a:rPr>
              <a:t>ISO/IEC 25045 - Evaluation module for recoverability: Provides the specification to evaluate the </a:t>
            </a:r>
            <a:r>
              <a:rPr lang="en-US" altLang="zh-CN" sz="1600" dirty="0" err="1">
                <a:latin typeface="Cambria" panose="02040503050406030204" pitchFamily="18" charset="0"/>
              </a:rPr>
              <a:t>subcharacteristic</a:t>
            </a:r>
            <a:r>
              <a:rPr lang="en-US" altLang="zh-CN" sz="1600" dirty="0">
                <a:latin typeface="Cambria" panose="02040503050406030204" pitchFamily="18" charset="0"/>
              </a:rPr>
              <a:t> of recoverability defined under the characteristic of reliability of the quality model.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074" y="907256"/>
            <a:ext cx="1746251" cy="13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2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Principle of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Software is 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ISO Standards of Software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But how about User Experience</a:t>
            </a:r>
          </a:p>
          <a:p>
            <a:pPr lvl="1" eaLnBrk="1" hangingPunct="1"/>
            <a:r>
              <a:rPr lang="en-US" altLang="zh-CN" sz="1600" dirty="0">
                <a:latin typeface="Cambria" panose="02040503050406030204" pitchFamily="18" charset="0"/>
              </a:rPr>
              <a:t>ISO </a:t>
            </a:r>
            <a:r>
              <a:rPr lang="en-US" altLang="zh-CN" sz="1600" dirty="0" smtClean="0">
                <a:latin typeface="Cambria" panose="02040503050406030204" pitchFamily="18" charset="0"/>
              </a:rPr>
              <a:t>9241-210:2010(</a:t>
            </a:r>
            <a:r>
              <a:rPr lang="en-US" altLang="zh-CN" sz="1600" dirty="0" err="1" smtClean="0">
                <a:latin typeface="Cambria" panose="02040503050406030204" pitchFamily="18" charset="0"/>
              </a:rPr>
              <a:t>en</a:t>
            </a:r>
            <a:r>
              <a:rPr lang="en-US" altLang="zh-CN" sz="1600" dirty="0" smtClean="0">
                <a:latin typeface="Cambria" panose="02040503050406030204" pitchFamily="18" charset="0"/>
              </a:rPr>
              <a:t>) Ergonomics </a:t>
            </a:r>
            <a:r>
              <a:rPr lang="en-US" altLang="zh-CN" sz="1600" dirty="0">
                <a:latin typeface="Cambria" panose="02040503050406030204" pitchFamily="18" charset="0"/>
              </a:rPr>
              <a:t>of human-system interaction — Part 210: Human-</a:t>
            </a:r>
            <a:r>
              <a:rPr lang="en-US" altLang="zh-CN" sz="1600" dirty="0" err="1">
                <a:latin typeface="Cambria" panose="02040503050406030204" pitchFamily="18" charset="0"/>
              </a:rPr>
              <a:t>centred</a:t>
            </a:r>
            <a:r>
              <a:rPr lang="en-US" altLang="zh-CN" sz="1600" dirty="0">
                <a:latin typeface="Cambria" panose="02040503050406030204" pitchFamily="18" charset="0"/>
              </a:rPr>
              <a:t> design for interactive </a:t>
            </a:r>
            <a:r>
              <a:rPr lang="en-US" altLang="zh-CN" sz="1600" dirty="0" smtClean="0">
                <a:latin typeface="Cambria" panose="02040503050406030204" pitchFamily="18" charset="0"/>
              </a:rPr>
              <a:t>systems</a:t>
            </a:r>
          </a:p>
          <a:p>
            <a:pPr lvl="1" eaLnBrk="1" hangingPunct="1"/>
            <a:endParaRPr lang="en-US" altLang="zh-CN" sz="1600" dirty="0"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074" y="907256"/>
            <a:ext cx="1746251" cy="13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2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Principle of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The fact is 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We care about User’s functional behavior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We don’t care about User’s feeling</a:t>
            </a:r>
          </a:p>
        </p:txBody>
      </p:sp>
    </p:spTree>
    <p:extLst>
      <p:ext uri="{BB962C8B-B14F-4D97-AF65-F5344CB8AC3E}">
        <p14:creationId xmlns:p14="http://schemas.microsoft.com/office/powerpoint/2010/main" val="328807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Extra Rules</a:t>
            </a:r>
            <a:endParaRPr lang="zh-CN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304800" y="1131195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latin typeface="Cambria" panose="02040503050406030204" pitchFamily="18" charset="0"/>
              </a:rPr>
              <a:t>A technical paper	     96%- 10</a:t>
            </a:r>
            <a:r>
              <a:rPr lang="zh-CN" altLang="en-US" dirty="0" smtClean="0">
                <a:latin typeface="Cambria" panose="02040503050406030204" pitchFamily="18" charset="0"/>
              </a:rPr>
              <a:t>0%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72200" y="838200"/>
            <a:ext cx="2819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ambria" panose="02040503050406030204" pitchFamily="18" charset="0"/>
              </a:rPr>
              <a:t>Keywords: 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Testing;</a:t>
            </a:r>
            <a:r>
              <a:rPr lang="en-US" altLang="zh-CN" sz="20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Virtual Reality</a:t>
            </a:r>
            <a:r>
              <a:rPr lang="en-US" altLang="zh-CN" sz="2000" dirty="0">
                <a:solidFill>
                  <a:srgbClr val="FF0000"/>
                </a:solidFill>
                <a:latin typeface="Cambria" panose="02040503050406030204" pitchFamily="18" charset="0"/>
              </a:rPr>
              <a:t>;</a:t>
            </a:r>
            <a:endParaRPr lang="en-US" altLang="zh-CN" sz="2000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User Experience;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Human </a:t>
            </a:r>
            <a:r>
              <a:rPr lang="en-US" altLang="zh-CN" sz="2000" dirty="0">
                <a:solidFill>
                  <a:srgbClr val="FF0000"/>
                </a:solidFill>
                <a:latin typeface="Cambria" panose="02040503050406030204" pitchFamily="18" charset="0"/>
              </a:rPr>
              <a:t>C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omputer Interaction;</a:t>
            </a:r>
          </a:p>
        </p:txBody>
      </p:sp>
      <p:sp>
        <p:nvSpPr>
          <p:cNvPr id="10" name="矩形 9"/>
          <p:cNvSpPr/>
          <p:nvPr/>
        </p:nvSpPr>
        <p:spPr>
          <a:xfrm>
            <a:off x="304800" y="54864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ambria" panose="02040503050406030204" pitchFamily="18" charset="0"/>
              </a:rPr>
              <a:t>Requirements: English, 6 pages, Double Column, 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Original</a:t>
            </a:r>
            <a:r>
              <a:rPr lang="en-US" altLang="zh-CN" sz="2000" dirty="0" smtClean="0">
                <a:latin typeface="Cambria" panose="02040503050406030204" pitchFamily="18" charset="0"/>
              </a:rPr>
              <a:t>  </a:t>
            </a:r>
          </a:p>
        </p:txBody>
      </p:sp>
      <p:sp>
        <p:nvSpPr>
          <p:cNvPr id="11" name="矩形 10"/>
          <p:cNvSpPr/>
          <p:nvPr/>
        </p:nvSpPr>
        <p:spPr>
          <a:xfrm>
            <a:off x="304800" y="59436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A free ticket to attend a conference in China/Foreign </a:t>
            </a:r>
            <a:r>
              <a:rPr lang="en-US" altLang="zh-CN" sz="2000" dirty="0">
                <a:solidFill>
                  <a:srgbClr val="132584"/>
                </a:solidFill>
                <a:latin typeface="Cambria" panose="02040503050406030204" pitchFamily="18" charset="0"/>
              </a:rPr>
              <a:t>C</a:t>
            </a:r>
            <a:r>
              <a:rPr lang="en-US" altLang="zh-CN" sz="20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ountry.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-1" r="-237" b="340"/>
          <a:stretch/>
        </p:blipFill>
        <p:spPr>
          <a:xfrm>
            <a:off x="320615" y="1721645"/>
            <a:ext cx="2701627" cy="34599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359" y="1631724"/>
            <a:ext cx="2759885" cy="35616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399" y="3886200"/>
            <a:ext cx="2596517" cy="1557399"/>
          </a:xfrm>
          <a:prstGeom prst="rect">
            <a:avLst/>
          </a:prstGeom>
        </p:spPr>
      </p:pic>
      <p:pic>
        <p:nvPicPr>
          <p:cNvPr id="3074" name="Picture 2" descr="HTC Vive Review: The Original Entry into Virtual Reali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916" y="2458495"/>
            <a:ext cx="1359937" cy="13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57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Principle of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762000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Software effort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2667000"/>
            <a:ext cx="4495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Product reviews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Feedback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Competitive information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>
                <a:latin typeface="Cambria" panose="02040503050406030204" pitchFamily="18" charset="0"/>
              </a:rPr>
              <a:t>       acquisition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95800" y="2667000"/>
            <a:ext cx="426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Test planning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Customer surveying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Usability data gathering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Look and feel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Software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997" y="943950"/>
            <a:ext cx="2406203" cy="159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8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132584"/>
                </a:solidFill>
                <a:latin typeface="Cambria" panose="02040503050406030204" pitchFamily="18" charset="0"/>
              </a:rPr>
              <a:t>Product Components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4752975"/>
          </a:xfrm>
        </p:spPr>
        <p:txBody>
          <a:bodyPr/>
          <a:lstStyle/>
          <a:p>
            <a:pPr marL="381000" indent="-381000">
              <a:lnSpc>
                <a:spcPct val="110000"/>
              </a:lnSpc>
              <a:buFontTx/>
              <a:buAutoNum type="arabicPeriod"/>
            </a:pPr>
            <a:r>
              <a:rPr lang="en-US" altLang="zh-CN" sz="2200" dirty="0">
                <a:latin typeface="Cambria" panose="02040503050406030204" pitchFamily="18" charset="0"/>
              </a:rPr>
              <a:t>Customer Requirements (Surveys, competitive info, Feedback)</a:t>
            </a:r>
          </a:p>
          <a:p>
            <a:pPr marL="381000" indent="-381000">
              <a:lnSpc>
                <a:spcPct val="110000"/>
              </a:lnSpc>
              <a:buFontTx/>
              <a:buAutoNum type="arabicPeriod"/>
            </a:pPr>
            <a:r>
              <a:rPr lang="en-US" altLang="zh-CN" sz="2200" dirty="0">
                <a:latin typeface="Cambria" panose="02040503050406030204" pitchFamily="18" charset="0"/>
              </a:rPr>
              <a:t>MRD (Task/Feature description, Usability Data)</a:t>
            </a:r>
          </a:p>
          <a:p>
            <a:pPr marL="381000" indent="-381000">
              <a:lnSpc>
                <a:spcPct val="110000"/>
              </a:lnSpc>
              <a:buFontTx/>
              <a:buAutoNum type="arabicPeriod"/>
            </a:pPr>
            <a:r>
              <a:rPr lang="en-US" altLang="zh-CN" sz="2200" dirty="0">
                <a:latin typeface="Cambria" panose="02040503050406030204" pitchFamily="18" charset="0"/>
              </a:rPr>
              <a:t>Specifications</a:t>
            </a:r>
          </a:p>
          <a:p>
            <a:pPr marL="381000" indent="-381000">
              <a:lnSpc>
                <a:spcPct val="110000"/>
              </a:lnSpc>
              <a:buFontTx/>
              <a:buAutoNum type="arabicPeriod"/>
            </a:pPr>
            <a:r>
              <a:rPr lang="en-US" altLang="zh-CN" sz="2200" dirty="0">
                <a:latin typeface="Cambria" panose="02040503050406030204" pitchFamily="18" charset="0"/>
              </a:rPr>
              <a:t>Schedule</a:t>
            </a:r>
          </a:p>
          <a:p>
            <a:pPr marL="381000" indent="-381000">
              <a:lnSpc>
                <a:spcPct val="110000"/>
              </a:lnSpc>
              <a:buFontTx/>
              <a:buAutoNum type="arabicPeriod"/>
            </a:pPr>
            <a:r>
              <a:rPr lang="en-US" altLang="zh-CN" sz="2200" dirty="0">
                <a:latin typeface="Cambria" panose="02040503050406030204" pitchFamily="18" charset="0"/>
              </a:rPr>
              <a:t>Design Docs (Architecture, Feature implementation, Interface agreement)</a:t>
            </a:r>
          </a:p>
          <a:p>
            <a:pPr marL="381000" indent="-381000">
              <a:lnSpc>
                <a:spcPct val="110000"/>
              </a:lnSpc>
              <a:buFontTx/>
              <a:buAutoNum type="arabicPeriod"/>
            </a:pPr>
            <a:r>
              <a:rPr lang="en-US" altLang="zh-CN" sz="2200" dirty="0">
                <a:latin typeface="Cambria" panose="02040503050406030204" pitchFamily="18" charset="0"/>
              </a:rPr>
              <a:t>Test Documents (Plans, test cases, QA Milestone reports)</a:t>
            </a:r>
          </a:p>
          <a:p>
            <a:pPr marL="381000" indent="-381000">
              <a:lnSpc>
                <a:spcPct val="110000"/>
              </a:lnSpc>
              <a:buFontTx/>
              <a:buAutoNum type="arabicPeriod"/>
            </a:pPr>
            <a:r>
              <a:rPr lang="en-US" altLang="zh-CN" sz="2200" dirty="0">
                <a:latin typeface="Cambria" panose="02040503050406030204" pitchFamily="18" charset="0"/>
              </a:rPr>
              <a:t>Online help</a:t>
            </a:r>
          </a:p>
          <a:p>
            <a:pPr marL="381000" indent="-381000">
              <a:lnSpc>
                <a:spcPct val="110000"/>
              </a:lnSpc>
              <a:buFontTx/>
              <a:buAutoNum type="arabicPeriod"/>
            </a:pPr>
            <a:r>
              <a:rPr lang="en-US" altLang="zh-CN" sz="2200" dirty="0">
                <a:latin typeface="Cambria" panose="02040503050406030204" pitchFamily="18" charset="0"/>
              </a:rPr>
              <a:t>Release Notes / Read Me</a:t>
            </a:r>
          </a:p>
          <a:p>
            <a:pPr marL="381000" indent="-381000">
              <a:lnSpc>
                <a:spcPct val="110000"/>
              </a:lnSpc>
              <a:buFontTx/>
              <a:buAutoNum type="arabicPeriod"/>
            </a:pPr>
            <a:r>
              <a:rPr lang="en-US" altLang="zh-CN" sz="2200" dirty="0">
                <a:solidFill>
                  <a:srgbClr val="FF5050"/>
                </a:solidFill>
                <a:latin typeface="Cambria" panose="02040503050406030204" pitchFamily="18" charset="0"/>
              </a:rPr>
              <a:t>Release packages</a:t>
            </a:r>
            <a:endParaRPr lang="en-US" altLang="zh-CN" sz="2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132584"/>
                </a:solidFill>
                <a:latin typeface="Cambria" panose="02040503050406030204" pitchFamily="18" charset="0"/>
              </a:rPr>
              <a:t>Product Components</a:t>
            </a:r>
          </a:p>
        </p:txBody>
      </p:sp>
      <p:pic>
        <p:nvPicPr>
          <p:cNvPr id="5124" name="Picture 4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64420"/>
            <a:ext cx="3518275" cy="19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76772"/>
            <a:ext cx="2438400" cy="296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ee the source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11215"/>
            <a:ext cx="4514850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132584"/>
                </a:solidFill>
                <a:latin typeface="Cambria" panose="02040503050406030204" pitchFamily="18" charset="0"/>
              </a:rPr>
              <a:t>Product Components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4752975"/>
          </a:xfrm>
        </p:spPr>
        <p:txBody>
          <a:bodyPr/>
          <a:lstStyle/>
          <a:p>
            <a:pPr marL="381000" indent="-381000">
              <a:lnSpc>
                <a:spcPct val="110000"/>
              </a:lnSpc>
              <a:buFontTx/>
              <a:buAutoNum type="arabicPeriod"/>
            </a:pPr>
            <a:r>
              <a:rPr lang="en-US" altLang="zh-CN" sz="2200" dirty="0">
                <a:latin typeface="Cambria" panose="02040503050406030204" pitchFamily="18" charset="0"/>
              </a:rPr>
              <a:t>Customer Requirements (Surveys, competitive info, Feedback)</a:t>
            </a:r>
          </a:p>
          <a:p>
            <a:pPr marL="381000" indent="-381000">
              <a:lnSpc>
                <a:spcPct val="110000"/>
              </a:lnSpc>
              <a:buFontTx/>
              <a:buAutoNum type="arabicPeriod"/>
            </a:pPr>
            <a:r>
              <a:rPr lang="en-US" altLang="zh-CN" sz="2200" dirty="0">
                <a:latin typeface="Cambria" panose="02040503050406030204" pitchFamily="18" charset="0"/>
              </a:rPr>
              <a:t>MRD (Task/Feature description, Usability Data)</a:t>
            </a:r>
          </a:p>
          <a:p>
            <a:pPr marL="381000" indent="-381000">
              <a:lnSpc>
                <a:spcPct val="110000"/>
              </a:lnSpc>
              <a:buFontTx/>
              <a:buAutoNum type="arabicPeriod"/>
            </a:pPr>
            <a:r>
              <a:rPr lang="en-US" altLang="zh-CN" sz="2200" dirty="0">
                <a:latin typeface="Cambria" panose="02040503050406030204" pitchFamily="18" charset="0"/>
              </a:rPr>
              <a:t>Specifications</a:t>
            </a:r>
          </a:p>
          <a:p>
            <a:pPr marL="381000" indent="-381000">
              <a:lnSpc>
                <a:spcPct val="110000"/>
              </a:lnSpc>
              <a:buFontTx/>
              <a:buAutoNum type="arabicPeriod"/>
            </a:pPr>
            <a:r>
              <a:rPr lang="en-US" altLang="zh-CN" sz="2200" dirty="0">
                <a:latin typeface="Cambria" panose="02040503050406030204" pitchFamily="18" charset="0"/>
              </a:rPr>
              <a:t>Schedule</a:t>
            </a:r>
          </a:p>
          <a:p>
            <a:pPr marL="381000" indent="-381000">
              <a:lnSpc>
                <a:spcPct val="110000"/>
              </a:lnSpc>
              <a:buFontTx/>
              <a:buAutoNum type="arabicPeriod"/>
            </a:pPr>
            <a:r>
              <a:rPr lang="en-US" altLang="zh-CN" sz="2200" dirty="0">
                <a:latin typeface="Cambria" panose="02040503050406030204" pitchFamily="18" charset="0"/>
              </a:rPr>
              <a:t>Design Docs (Architecture, Feature implementation, Interface agreement)</a:t>
            </a:r>
          </a:p>
          <a:p>
            <a:pPr marL="381000" indent="-381000">
              <a:lnSpc>
                <a:spcPct val="110000"/>
              </a:lnSpc>
              <a:buFontTx/>
              <a:buAutoNum type="arabicPeriod"/>
            </a:pPr>
            <a:r>
              <a:rPr lang="en-US" altLang="zh-CN" sz="2200" dirty="0">
                <a:latin typeface="Cambria" panose="02040503050406030204" pitchFamily="18" charset="0"/>
              </a:rPr>
              <a:t>Test Documents (Plans, test cases, QA Milestone reports)</a:t>
            </a:r>
          </a:p>
          <a:p>
            <a:pPr marL="381000" indent="-381000">
              <a:lnSpc>
                <a:spcPct val="110000"/>
              </a:lnSpc>
              <a:buFontTx/>
              <a:buAutoNum type="arabicPeriod"/>
            </a:pPr>
            <a:r>
              <a:rPr lang="en-US" altLang="zh-CN" sz="2200" dirty="0">
                <a:latin typeface="Cambria" panose="02040503050406030204" pitchFamily="18" charset="0"/>
              </a:rPr>
              <a:t>Online help</a:t>
            </a:r>
          </a:p>
          <a:p>
            <a:pPr marL="381000" indent="-381000">
              <a:lnSpc>
                <a:spcPct val="110000"/>
              </a:lnSpc>
              <a:buFontTx/>
              <a:buAutoNum type="arabicPeriod"/>
            </a:pPr>
            <a:r>
              <a:rPr lang="en-US" altLang="zh-CN" sz="2200" dirty="0">
                <a:latin typeface="Cambria" panose="02040503050406030204" pitchFamily="18" charset="0"/>
              </a:rPr>
              <a:t>Release Notes / Read Me</a:t>
            </a:r>
          </a:p>
          <a:p>
            <a:pPr marL="381000" indent="-381000">
              <a:lnSpc>
                <a:spcPct val="110000"/>
              </a:lnSpc>
              <a:buFontTx/>
              <a:buAutoNum type="arabicPeriod"/>
            </a:pPr>
            <a:r>
              <a:rPr lang="en-US" altLang="zh-CN" sz="2200" dirty="0">
                <a:solidFill>
                  <a:srgbClr val="FF5050"/>
                </a:solidFill>
                <a:latin typeface="Cambria" panose="02040503050406030204" pitchFamily="18" charset="0"/>
              </a:rPr>
              <a:t>Release packages</a:t>
            </a:r>
            <a:endParaRPr lang="en-US" altLang="zh-CN" sz="2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Short Review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Principle of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Customer requirements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828800"/>
            <a:ext cx="8686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software development team must determine what the customer wants.</a:t>
            </a:r>
            <a:endParaRPr lang="en-US" altLang="zh-CN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How can you do this?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Guess?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Collect detailed information from surveys?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Get feedback from a previous version of the software?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Read reviews in magazines?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Get information about the competition?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Other ways?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The collected data is used to guide the specification effort.</a:t>
            </a:r>
          </a:p>
        </p:txBody>
      </p:sp>
    </p:spTree>
    <p:extLst>
      <p:ext uri="{BB962C8B-B14F-4D97-AF65-F5344CB8AC3E}">
        <p14:creationId xmlns:p14="http://schemas.microsoft.com/office/powerpoint/2010/main" val="351226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22973" y="1219200"/>
            <a:ext cx="7162800" cy="755650"/>
          </a:xfrm>
        </p:spPr>
        <p:txBody>
          <a:bodyPr/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Writing MRD AND SPEC</a:t>
            </a:r>
          </a:p>
        </p:txBody>
      </p:sp>
      <p:sp>
        <p:nvSpPr>
          <p:cNvPr id="1142788" name="Rectangle 4"/>
          <p:cNvSpPr>
            <a:spLocks noChangeArrowheads="1"/>
          </p:cNvSpPr>
          <p:nvPr/>
        </p:nvSpPr>
        <p:spPr bwMode="auto">
          <a:xfrm>
            <a:off x="457200" y="2057400"/>
            <a:ext cx="84582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Clr>
                <a:schemeClr val="accent1"/>
              </a:buClr>
              <a:buSzPct val="122000"/>
            </a:pPr>
            <a:r>
              <a:rPr lang="en-US" altLang="zh-CN" sz="2400" b="1" dirty="0">
                <a:solidFill>
                  <a:srgbClr val="000099"/>
                </a:solidFill>
                <a:latin typeface="Cambria" panose="02040503050406030204" pitchFamily="18" charset="0"/>
              </a:rPr>
              <a:t>a project management issue - but a difficult one</a:t>
            </a:r>
            <a:endParaRPr lang="zh-CN" altLang="en-US" sz="2400" b="1" dirty="0">
              <a:solidFill>
                <a:srgbClr val="000099"/>
              </a:solidFill>
              <a:latin typeface="Cambria" panose="02040503050406030204" pitchFamily="18" charset="0"/>
            </a:endParaRP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endParaRPr lang="zh-CN" altLang="en-US" sz="2400" b="1" dirty="0">
              <a:solidFill>
                <a:srgbClr val="000099"/>
              </a:solidFill>
              <a:latin typeface="Cambria" panose="02040503050406030204" pitchFamily="18" charset="0"/>
            </a:endParaRPr>
          </a:p>
          <a:p>
            <a:pPr>
              <a:buClr>
                <a:schemeClr val="accent1"/>
              </a:buClr>
              <a:buSzPct val="122000"/>
            </a:pPr>
            <a:r>
              <a:rPr lang="en-US" altLang="zh-CN" sz="2400" b="1" dirty="0">
                <a:solidFill>
                  <a:srgbClr val="000099"/>
                </a:solidFill>
                <a:latin typeface="Cambria" panose="02040503050406030204" pitchFamily="18" charset="0"/>
              </a:rPr>
              <a:t>For our purposes, verifiability is critical:</a:t>
            </a:r>
          </a:p>
          <a:p>
            <a:pPr lvl="1">
              <a:buClr>
                <a:schemeClr val="accent1"/>
              </a:buClr>
              <a:buSzPct val="122000"/>
            </a:pPr>
            <a:r>
              <a:rPr lang="en-US" altLang="zh-CN" sz="2000" dirty="0">
                <a:latin typeface="Cambria" panose="02040503050406030204" pitchFamily="18" charset="0"/>
              </a:rPr>
              <a:t>(bad) The system should be easy to use and user errors should be minimal.</a:t>
            </a:r>
          </a:p>
          <a:p>
            <a:pPr lvl="1"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 lvl="1">
              <a:buClr>
                <a:schemeClr val="accent1"/>
              </a:buClr>
              <a:buSzPct val="122000"/>
            </a:pPr>
            <a:r>
              <a:rPr lang="en-US" altLang="zh-CN" sz="2000" dirty="0">
                <a:latin typeface="Cambria" panose="02040503050406030204" pitchFamily="18" charset="0"/>
              </a:rPr>
              <a:t>(better) Experienced controllers should be able to use all the system functions after a total of two-hours of training. </a:t>
            </a:r>
            <a:endParaRPr lang="en-US" altLang="zh-CN" sz="2000" dirty="0" smtClean="0">
              <a:latin typeface="Cambria" panose="02040503050406030204" pitchFamily="18" charset="0"/>
            </a:endParaRPr>
          </a:p>
          <a:p>
            <a:pPr lvl="1">
              <a:buClr>
                <a:schemeClr val="accent1"/>
              </a:buClr>
              <a:buSzPct val="122000"/>
            </a:pPr>
            <a:r>
              <a:rPr lang="en-US" altLang="zh-CN" sz="2000" dirty="0" smtClean="0">
                <a:latin typeface="Cambria" panose="02040503050406030204" pitchFamily="18" charset="0"/>
              </a:rPr>
              <a:t>After </a:t>
            </a:r>
            <a:r>
              <a:rPr lang="en-US" altLang="zh-CN" sz="2000" dirty="0">
                <a:latin typeface="Cambria" panose="02040503050406030204" pitchFamily="18" charset="0"/>
              </a:rPr>
              <a:t>training, the average number of errors made by the experienced controllers will not exceed two per day.</a:t>
            </a:r>
          </a:p>
          <a:p>
            <a:pPr lvl="1"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 lvl="1"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latin typeface="Cambria" panose="02040503050406030204" pitchFamily="18" charset="0"/>
              </a:rPr>
              <a:t>But there are still problems. What are they?</a:t>
            </a:r>
          </a:p>
          <a:p>
            <a:pPr lvl="1" algn="ctr">
              <a:lnSpc>
                <a:spcPct val="9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  <a:buFontTx/>
              <a:buChar char="•"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5" name="Rectangle 16"/>
          <p:cNvSpPr txBox="1">
            <a:spLocks noChangeArrowheads="1"/>
          </p:cNvSpPr>
          <p:nvPr/>
        </p:nvSpPr>
        <p:spPr bwMode="auto">
          <a:xfrm>
            <a:off x="2057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smtClean="0">
                <a:latin typeface="Cambria" panose="02040503050406030204" pitchFamily="18" charset="0"/>
              </a:rPr>
              <a:t>Principle of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Principle of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Specification</a:t>
            </a:r>
            <a:br>
              <a:rPr lang="en-US" altLang="zh-CN" sz="3200" dirty="0" smtClean="0">
                <a:latin typeface="Cambria" panose="02040503050406030204" pitchFamily="18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“If you don't know where you're going any road will take you there”</a:t>
            </a:r>
            <a:endParaRPr lang="en-US" altLang="zh-CN" sz="3200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4384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The specification takes the data from the customer requirements and other sources and defines: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features of the software </a:t>
            </a:r>
            <a:r>
              <a:rPr lang="en-US" altLang="zh-CN" dirty="0" smtClean="0">
                <a:latin typeface="Cambria" panose="02040503050406030204" pitchFamily="18" charset="0"/>
              </a:rPr>
              <a:t>(functional requirements).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constraints on these features </a:t>
            </a:r>
            <a:r>
              <a:rPr lang="en-US" altLang="zh-CN" dirty="0" smtClean="0">
                <a:latin typeface="Cambria" panose="02040503050406030204" pitchFamily="18" charset="0"/>
              </a:rPr>
              <a:t>(non-functional requirements).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Specifications can be: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formal</a:t>
            </a:r>
            <a:r>
              <a:rPr lang="en-US" altLang="zh-CN" dirty="0" smtClean="0">
                <a:latin typeface="Cambria" panose="02040503050406030204" pitchFamily="18" charset="0"/>
              </a:rPr>
              <a:t> (e.g., aerospace industry), rigid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informal</a:t>
            </a:r>
            <a:r>
              <a:rPr lang="en-US" altLang="zh-CN" dirty="0" smtClean="0">
                <a:latin typeface="Cambria" panose="02040503050406030204" pitchFamily="18" charset="0"/>
              </a:rPr>
              <a:t> (e.g., a .com start up), on a cocktail napkin or a whiteboard.</a:t>
            </a:r>
          </a:p>
        </p:txBody>
      </p:sp>
    </p:spTree>
    <p:extLst>
      <p:ext uri="{BB962C8B-B14F-4D97-AF65-F5344CB8AC3E}">
        <p14:creationId xmlns:p14="http://schemas.microsoft.com/office/powerpoint/2010/main" val="26211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152525"/>
            <a:ext cx="7275512" cy="66675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SOME WAYS TO QUANTIFY</a:t>
            </a:r>
            <a:r>
              <a:rPr lang="en-US" altLang="zh-CN" sz="16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143812" name="Rectangle 4"/>
          <p:cNvSpPr>
            <a:spLocks noChangeArrowheads="1"/>
          </p:cNvSpPr>
          <p:nvPr/>
        </p:nvSpPr>
        <p:spPr bwMode="auto">
          <a:xfrm>
            <a:off x="496887" y="1981200"/>
            <a:ext cx="8189913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latin typeface="Cambria" panose="02040503050406030204" pitchFamily="18" charset="0"/>
              </a:rPr>
              <a:t>Speed: </a:t>
            </a:r>
          </a:p>
          <a:p>
            <a:pPr lvl="1"/>
            <a:r>
              <a:rPr lang="en-US" altLang="zh-CN" sz="2400" dirty="0">
                <a:latin typeface="Cambria" panose="02040503050406030204" pitchFamily="18" charset="0"/>
              </a:rPr>
              <a:t>Processed transactions/second; user-response time; screen refresh time.</a:t>
            </a:r>
          </a:p>
          <a:p>
            <a:pPr lvl="1"/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b="1" dirty="0">
                <a:solidFill>
                  <a:srgbClr val="000099"/>
                </a:solidFill>
                <a:latin typeface="Cambria" panose="02040503050406030204" pitchFamily="18" charset="0"/>
              </a:rPr>
              <a:t>Size:</a:t>
            </a:r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</a:p>
          <a:p>
            <a:pPr lvl="1"/>
            <a:r>
              <a:rPr lang="en-US" altLang="zh-CN" sz="2400" dirty="0">
                <a:latin typeface="Cambria" panose="02040503050406030204" pitchFamily="18" charset="0"/>
              </a:rPr>
              <a:t>Number of bytes; number of records; number of transactions.</a:t>
            </a:r>
          </a:p>
          <a:p>
            <a:pPr lvl="1"/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b="1" dirty="0">
                <a:solidFill>
                  <a:srgbClr val="000099"/>
                </a:solidFill>
                <a:latin typeface="Cambria" panose="02040503050406030204" pitchFamily="18" charset="0"/>
              </a:rPr>
              <a:t>Ease of use:</a:t>
            </a:r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</a:p>
          <a:p>
            <a:pPr lvl="1"/>
            <a:r>
              <a:rPr lang="en-US" altLang="zh-CN" sz="2400" dirty="0">
                <a:latin typeface="Cambria" panose="02040503050406030204" pitchFamily="18" charset="0"/>
              </a:rPr>
              <a:t>Training time; number of help frames; define classes of users objectively</a:t>
            </a:r>
          </a:p>
        </p:txBody>
      </p:sp>
      <p:sp>
        <p:nvSpPr>
          <p:cNvPr id="5" name="Rectangle 16"/>
          <p:cNvSpPr txBox="1">
            <a:spLocks noChangeArrowheads="1"/>
          </p:cNvSpPr>
          <p:nvPr/>
        </p:nvSpPr>
        <p:spPr bwMode="auto">
          <a:xfrm>
            <a:off x="2057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Principle of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7" name="Rectangle 5"/>
          <p:cNvSpPr>
            <a:spLocks noChangeArrowheads="1"/>
          </p:cNvSpPr>
          <p:nvPr/>
        </p:nvSpPr>
        <p:spPr bwMode="auto">
          <a:xfrm>
            <a:off x="457200" y="2033349"/>
            <a:ext cx="83820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latin typeface="Cambria" panose="02040503050406030204" pitchFamily="18" charset="0"/>
              </a:rPr>
              <a:t>Reliability:</a:t>
            </a:r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</a:p>
          <a:p>
            <a:pPr lvl="1"/>
            <a:r>
              <a:rPr lang="en-US" altLang="zh-CN" sz="2400" dirty="0">
                <a:latin typeface="Cambria" panose="02040503050406030204" pitchFamily="18" charset="0"/>
              </a:rPr>
              <a:t>Mean time to failure; probability of unavailability; rate of failure occurrence; availability.</a:t>
            </a:r>
          </a:p>
          <a:p>
            <a:pPr lvl="1"/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b="1" dirty="0">
                <a:solidFill>
                  <a:srgbClr val="000099"/>
                </a:solidFill>
                <a:latin typeface="Cambria" panose="02040503050406030204" pitchFamily="18" charset="0"/>
              </a:rPr>
              <a:t>Robustness:</a:t>
            </a:r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</a:p>
          <a:p>
            <a:pPr lvl="1"/>
            <a:r>
              <a:rPr lang="en-US" altLang="zh-CN" sz="2400" dirty="0">
                <a:latin typeface="Cambria" panose="02040503050406030204" pitchFamily="18" charset="0"/>
              </a:rPr>
              <a:t>Time to restart after failure; percentage of events causing failure; probability of data corruption on failure.</a:t>
            </a:r>
          </a:p>
          <a:p>
            <a:pPr lvl="1"/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b="1" dirty="0">
                <a:solidFill>
                  <a:srgbClr val="000099"/>
                </a:solidFill>
                <a:latin typeface="Cambria" panose="02040503050406030204" pitchFamily="18" charset="0"/>
              </a:rPr>
              <a:t>Portability:</a:t>
            </a:r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</a:p>
          <a:p>
            <a:pPr lvl="1"/>
            <a:r>
              <a:rPr lang="en-US" altLang="zh-CN" sz="2400" dirty="0">
                <a:latin typeface="Cambria" panose="02040503050406030204" pitchFamily="18" charset="0"/>
              </a:rPr>
              <a:t>Percentage of target-dependent statements; number of target systems.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90600" y="1152525"/>
            <a:ext cx="727551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smtClean="0">
                <a:latin typeface="Cambria" panose="02040503050406030204" pitchFamily="18" charset="0"/>
              </a:rPr>
              <a:t>SOME WAYS TO QUANTIFY</a:t>
            </a:r>
            <a:r>
              <a:rPr lang="en-US" altLang="zh-CN" sz="1600" smtClean="0">
                <a:latin typeface="Cambria" panose="02040503050406030204" pitchFamily="18" charset="0"/>
              </a:rPr>
              <a:t> </a:t>
            </a:r>
            <a:endParaRPr lang="en-US" altLang="zh-CN" sz="1600" dirty="0">
              <a:latin typeface="Cambria" panose="02040503050406030204" pitchFamily="18" charset="0"/>
            </a:endParaRPr>
          </a:p>
        </p:txBody>
      </p:sp>
      <p:sp>
        <p:nvSpPr>
          <p:cNvPr id="7" name="Rectangle 16"/>
          <p:cNvSpPr txBox="1">
            <a:spLocks noChangeArrowheads="1"/>
          </p:cNvSpPr>
          <p:nvPr/>
        </p:nvSpPr>
        <p:spPr bwMode="auto">
          <a:xfrm>
            <a:off x="2057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Principle of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6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Principle of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Schedules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9050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The goals of scheduling are to know: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What work needs to be completed?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How much work is left to do?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When will the work be finished?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Who will finish each task?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Other measurable queries.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A </a:t>
            </a:r>
            <a:r>
              <a:rPr lang="en-US" altLang="zh-CN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Gantt chart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altLang="zh-CN" dirty="0" smtClean="0">
                <a:latin typeface="Cambria" panose="02040503050406030204" pitchFamily="18" charset="0"/>
              </a:rPr>
              <a:t>is a popular type of bar chart that illustrates a project schedule. </a:t>
            </a:r>
          </a:p>
        </p:txBody>
      </p:sp>
    </p:spTree>
    <p:extLst>
      <p:ext uri="{BB962C8B-B14F-4D97-AF65-F5344CB8AC3E}">
        <p14:creationId xmlns:p14="http://schemas.microsoft.com/office/powerpoint/2010/main" val="83409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Principle of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Gantt Chart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858000" cy="412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60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Principle of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Design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Before coding begins on non-trivial software projects, a set of design documents are created to serve as blueprints.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Software Architecture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Data flow diagram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State transition diagram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Flowchart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Commented code</a:t>
            </a:r>
          </a:p>
        </p:txBody>
      </p:sp>
      <p:pic>
        <p:nvPicPr>
          <p:cNvPr id="5" name="Picture 4" descr="dotOmn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r="223" b="14195"/>
          <a:stretch>
            <a:fillRect/>
          </a:stretch>
        </p:blipFill>
        <p:spPr bwMode="auto">
          <a:xfrm>
            <a:off x="4572000" y="3276600"/>
            <a:ext cx="4267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80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Principle of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Source code … of course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905000"/>
            <a:ext cx="876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The ultimate specification of the software!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‘Code is king’ philosophy is still prevalent. 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Many programming languages and tools to choose from.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2357" r="4225" b="3340"/>
          <a:stretch>
            <a:fillRect/>
          </a:stretch>
        </p:blipFill>
        <p:spPr bwMode="auto">
          <a:xfrm>
            <a:off x="5638800" y="3657600"/>
            <a:ext cx="3048000" cy="270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3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Principle of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Test documents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7526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Test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Quality objectives, resource needs, schedules, assignments, methods,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Test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Inputs and expected outputs.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Bug reports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E.g., the Bugzilla web-based bug tracker.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Test tools and automation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Metrics, statistics, and summaries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Number of unresolved bugs, mean time to repair a bug, etc.</a:t>
            </a:r>
          </a:p>
        </p:txBody>
      </p:sp>
    </p:spTree>
    <p:extLst>
      <p:ext uri="{BB962C8B-B14F-4D97-AF65-F5344CB8AC3E}">
        <p14:creationId xmlns:p14="http://schemas.microsoft.com/office/powerpoint/2010/main" val="108939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>
            <a:spLocks/>
          </p:cNvSpPr>
          <p:nvPr/>
        </p:nvSpPr>
        <p:spPr bwMode="auto">
          <a:xfrm>
            <a:off x="1981200" y="1657350"/>
            <a:ext cx="1524000" cy="319087"/>
          </a:xfrm>
          <a:custGeom>
            <a:avLst/>
            <a:gdLst>
              <a:gd name="T0" fmla="*/ 0 w 864"/>
              <a:gd name="T1" fmla="*/ 240 h 240"/>
              <a:gd name="T2" fmla="*/ 240 w 864"/>
              <a:gd name="T3" fmla="*/ 96 h 240"/>
              <a:gd name="T4" fmla="*/ 864 w 8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240">
                <a:moveTo>
                  <a:pt x="0" y="240"/>
                </a:moveTo>
                <a:cubicBezTo>
                  <a:pt x="48" y="188"/>
                  <a:pt x="96" y="136"/>
                  <a:pt x="240" y="96"/>
                </a:cubicBezTo>
                <a:cubicBezTo>
                  <a:pt x="384" y="56"/>
                  <a:pt x="624" y="28"/>
                  <a:pt x="864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arrow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9" name="Freeform 4"/>
          <p:cNvSpPr>
            <a:spLocks/>
          </p:cNvSpPr>
          <p:nvPr/>
        </p:nvSpPr>
        <p:spPr bwMode="auto">
          <a:xfrm>
            <a:off x="4953000" y="1657350"/>
            <a:ext cx="1143000" cy="266700"/>
          </a:xfrm>
          <a:custGeom>
            <a:avLst/>
            <a:gdLst>
              <a:gd name="T0" fmla="*/ 0 w 720"/>
              <a:gd name="T1" fmla="*/ 24 h 168"/>
              <a:gd name="T2" fmla="*/ 336 w 720"/>
              <a:gd name="T3" fmla="*/ 24 h 168"/>
              <a:gd name="T4" fmla="*/ 720 w 720"/>
              <a:gd name="T5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168">
                <a:moveTo>
                  <a:pt x="0" y="24"/>
                </a:moveTo>
                <a:cubicBezTo>
                  <a:pt x="108" y="12"/>
                  <a:pt x="216" y="0"/>
                  <a:pt x="336" y="24"/>
                </a:cubicBezTo>
                <a:cubicBezTo>
                  <a:pt x="456" y="48"/>
                  <a:pt x="588" y="108"/>
                  <a:pt x="720" y="16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arrow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6781800" y="3348037"/>
            <a:ext cx="355600" cy="685800"/>
          </a:xfrm>
          <a:custGeom>
            <a:avLst/>
            <a:gdLst>
              <a:gd name="T0" fmla="*/ 192 w 224"/>
              <a:gd name="T1" fmla="*/ 0 h 432"/>
              <a:gd name="T2" fmla="*/ 192 w 224"/>
              <a:gd name="T3" fmla="*/ 240 h 432"/>
              <a:gd name="T4" fmla="*/ 0 w 224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432">
                <a:moveTo>
                  <a:pt x="192" y="0"/>
                </a:moveTo>
                <a:cubicBezTo>
                  <a:pt x="208" y="84"/>
                  <a:pt x="224" y="168"/>
                  <a:pt x="192" y="240"/>
                </a:cubicBezTo>
                <a:cubicBezTo>
                  <a:pt x="160" y="312"/>
                  <a:pt x="80" y="372"/>
                  <a:pt x="0" y="432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arrow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" name="Freeform 6"/>
          <p:cNvSpPr>
            <a:spLocks/>
          </p:cNvSpPr>
          <p:nvPr/>
        </p:nvSpPr>
        <p:spPr bwMode="auto">
          <a:xfrm>
            <a:off x="5334000" y="3805237"/>
            <a:ext cx="762000" cy="533400"/>
          </a:xfrm>
          <a:custGeom>
            <a:avLst/>
            <a:gdLst>
              <a:gd name="T0" fmla="*/ 480 w 480"/>
              <a:gd name="T1" fmla="*/ 336 h 336"/>
              <a:gd name="T2" fmla="*/ 384 w 480"/>
              <a:gd name="T3" fmla="*/ 144 h 336"/>
              <a:gd name="T4" fmla="*/ 0 w 48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36">
                <a:moveTo>
                  <a:pt x="480" y="336"/>
                </a:moveTo>
                <a:cubicBezTo>
                  <a:pt x="472" y="268"/>
                  <a:pt x="464" y="200"/>
                  <a:pt x="384" y="144"/>
                </a:cubicBezTo>
                <a:cubicBezTo>
                  <a:pt x="304" y="88"/>
                  <a:pt x="152" y="44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arrow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2" name="Freeform 7"/>
          <p:cNvSpPr>
            <a:spLocks/>
          </p:cNvSpPr>
          <p:nvPr/>
        </p:nvSpPr>
        <p:spPr bwMode="auto">
          <a:xfrm>
            <a:off x="3733800" y="3195637"/>
            <a:ext cx="838200" cy="304800"/>
          </a:xfrm>
          <a:custGeom>
            <a:avLst/>
            <a:gdLst>
              <a:gd name="T0" fmla="*/ 528 w 528"/>
              <a:gd name="T1" fmla="*/ 192 h 192"/>
              <a:gd name="T2" fmla="*/ 288 w 528"/>
              <a:gd name="T3" fmla="*/ 48 h 192"/>
              <a:gd name="T4" fmla="*/ 0 w 528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92">
                <a:moveTo>
                  <a:pt x="528" y="192"/>
                </a:moveTo>
                <a:cubicBezTo>
                  <a:pt x="452" y="136"/>
                  <a:pt x="376" y="80"/>
                  <a:pt x="288" y="48"/>
                </a:cubicBezTo>
                <a:cubicBezTo>
                  <a:pt x="200" y="16"/>
                  <a:pt x="100" y="8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arrow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3" name="Freeform 8"/>
          <p:cNvSpPr>
            <a:spLocks/>
          </p:cNvSpPr>
          <p:nvPr/>
        </p:nvSpPr>
        <p:spPr bwMode="auto">
          <a:xfrm>
            <a:off x="1981200" y="2814637"/>
            <a:ext cx="609600" cy="152400"/>
          </a:xfrm>
          <a:custGeom>
            <a:avLst/>
            <a:gdLst>
              <a:gd name="T0" fmla="*/ 384 w 384"/>
              <a:gd name="T1" fmla="*/ 96 h 96"/>
              <a:gd name="T2" fmla="*/ 240 w 384"/>
              <a:gd name="T3" fmla="*/ 48 h 96"/>
              <a:gd name="T4" fmla="*/ 0 w 384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96">
                <a:moveTo>
                  <a:pt x="384" y="96"/>
                </a:moveTo>
                <a:cubicBezTo>
                  <a:pt x="344" y="80"/>
                  <a:pt x="304" y="64"/>
                  <a:pt x="240" y="48"/>
                </a:cubicBezTo>
                <a:cubicBezTo>
                  <a:pt x="176" y="32"/>
                  <a:pt x="88" y="16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arrow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4" name="Freeform 9"/>
          <p:cNvSpPr>
            <a:spLocks/>
          </p:cNvSpPr>
          <p:nvPr/>
        </p:nvSpPr>
        <p:spPr bwMode="auto">
          <a:xfrm>
            <a:off x="3581400" y="5100637"/>
            <a:ext cx="609600" cy="88900"/>
          </a:xfrm>
          <a:custGeom>
            <a:avLst/>
            <a:gdLst>
              <a:gd name="T0" fmla="*/ 384 w 384"/>
              <a:gd name="T1" fmla="*/ 48 h 56"/>
              <a:gd name="T2" fmla="*/ 240 w 384"/>
              <a:gd name="T3" fmla="*/ 48 h 56"/>
              <a:gd name="T4" fmla="*/ 0 w 384"/>
              <a:gd name="T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56">
                <a:moveTo>
                  <a:pt x="384" y="48"/>
                </a:moveTo>
                <a:cubicBezTo>
                  <a:pt x="344" y="52"/>
                  <a:pt x="304" y="56"/>
                  <a:pt x="240" y="48"/>
                </a:cubicBezTo>
                <a:cubicBezTo>
                  <a:pt x="176" y="40"/>
                  <a:pt x="88" y="20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arrow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5" name="Freeform 10"/>
          <p:cNvSpPr>
            <a:spLocks/>
          </p:cNvSpPr>
          <p:nvPr/>
        </p:nvSpPr>
        <p:spPr bwMode="auto">
          <a:xfrm>
            <a:off x="1981200" y="4186237"/>
            <a:ext cx="762000" cy="685800"/>
          </a:xfrm>
          <a:custGeom>
            <a:avLst/>
            <a:gdLst>
              <a:gd name="T0" fmla="*/ 480 w 480"/>
              <a:gd name="T1" fmla="*/ 432 h 432"/>
              <a:gd name="T2" fmla="*/ 192 w 480"/>
              <a:gd name="T3" fmla="*/ 240 h 432"/>
              <a:gd name="T4" fmla="*/ 0 w 480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32">
                <a:moveTo>
                  <a:pt x="480" y="432"/>
                </a:moveTo>
                <a:cubicBezTo>
                  <a:pt x="376" y="372"/>
                  <a:pt x="272" y="312"/>
                  <a:pt x="192" y="240"/>
                </a:cubicBezTo>
                <a:cubicBezTo>
                  <a:pt x="112" y="168"/>
                  <a:pt x="56" y="84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arrow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6" name="Freeform 11"/>
          <p:cNvSpPr>
            <a:spLocks/>
          </p:cNvSpPr>
          <p:nvPr/>
        </p:nvSpPr>
        <p:spPr bwMode="auto">
          <a:xfrm>
            <a:off x="1371600" y="3119437"/>
            <a:ext cx="228600" cy="609600"/>
          </a:xfrm>
          <a:custGeom>
            <a:avLst/>
            <a:gdLst>
              <a:gd name="T0" fmla="*/ 144 w 144"/>
              <a:gd name="T1" fmla="*/ 384 h 384"/>
              <a:gd name="T2" fmla="*/ 48 w 144"/>
              <a:gd name="T3" fmla="*/ 240 h 384"/>
              <a:gd name="T4" fmla="*/ 0 w 14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384">
                <a:moveTo>
                  <a:pt x="144" y="384"/>
                </a:moveTo>
                <a:cubicBezTo>
                  <a:pt x="108" y="344"/>
                  <a:pt x="72" y="304"/>
                  <a:pt x="48" y="240"/>
                </a:cubicBezTo>
                <a:cubicBezTo>
                  <a:pt x="24" y="176"/>
                  <a:pt x="12" y="88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arrow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7" name="Freeform 12"/>
          <p:cNvSpPr>
            <a:spLocks/>
          </p:cNvSpPr>
          <p:nvPr/>
        </p:nvSpPr>
        <p:spPr bwMode="auto">
          <a:xfrm>
            <a:off x="5257800" y="5100637"/>
            <a:ext cx="762000" cy="177800"/>
          </a:xfrm>
          <a:custGeom>
            <a:avLst/>
            <a:gdLst>
              <a:gd name="T0" fmla="*/ 480 w 480"/>
              <a:gd name="T1" fmla="*/ 0 h 112"/>
              <a:gd name="T2" fmla="*/ 288 w 480"/>
              <a:gd name="T3" fmla="*/ 96 h 112"/>
              <a:gd name="T4" fmla="*/ 0 w 480"/>
              <a:gd name="T5" fmla="*/ 9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12">
                <a:moveTo>
                  <a:pt x="480" y="0"/>
                </a:moveTo>
                <a:cubicBezTo>
                  <a:pt x="424" y="40"/>
                  <a:pt x="368" y="80"/>
                  <a:pt x="288" y="96"/>
                </a:cubicBezTo>
                <a:cubicBezTo>
                  <a:pt x="208" y="112"/>
                  <a:pt x="104" y="104"/>
                  <a:pt x="0" y="96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arrow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grpSp>
        <p:nvGrpSpPr>
          <p:cNvPr id="48" name="Group 13"/>
          <p:cNvGrpSpPr>
            <a:grpSpLocks/>
          </p:cNvGrpSpPr>
          <p:nvPr/>
        </p:nvGrpSpPr>
        <p:grpSpPr bwMode="auto">
          <a:xfrm>
            <a:off x="838200" y="1143000"/>
            <a:ext cx="7162800" cy="4814888"/>
            <a:chOff x="528" y="1059"/>
            <a:chExt cx="4512" cy="3033"/>
          </a:xfrm>
        </p:grpSpPr>
        <p:grpSp>
          <p:nvGrpSpPr>
            <p:cNvPr id="49" name="Group 14"/>
            <p:cNvGrpSpPr>
              <a:grpSpLocks/>
            </p:cNvGrpSpPr>
            <p:nvPr/>
          </p:nvGrpSpPr>
          <p:grpSpPr bwMode="auto">
            <a:xfrm>
              <a:off x="2304" y="1059"/>
              <a:ext cx="1008" cy="1075"/>
              <a:chOff x="2016" y="480"/>
              <a:chExt cx="1277" cy="1391"/>
            </a:xfrm>
          </p:grpSpPr>
          <p:graphicFrame>
            <p:nvGraphicFramePr>
              <p:cNvPr id="99" name="Object 15"/>
              <p:cNvGraphicFramePr>
                <a:graphicFrameLocks noChangeAspect="1"/>
              </p:cNvGraphicFramePr>
              <p:nvPr/>
            </p:nvGraphicFramePr>
            <p:xfrm>
              <a:off x="2016" y="480"/>
              <a:ext cx="912" cy="8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Clip" r:id="rId4" imgW="2286720" imgH="2155680" progId="MS_ClipArt_Gallery.5">
                      <p:embed/>
                    </p:oleObj>
                  </mc:Choice>
                  <mc:Fallback>
                    <p:oleObj name="Clip" r:id="rId4" imgW="2286720" imgH="2155680" progId="MS_ClipArt_Gallery.5">
                      <p:embed/>
                      <p:pic>
                        <p:nvPicPr>
                          <p:cNvPr id="99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480"/>
                            <a:ext cx="912" cy="8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" name="Text Box 16"/>
              <p:cNvSpPr txBox="1">
                <a:spLocks noChangeArrowheads="1"/>
              </p:cNvSpPr>
              <p:nvPr/>
            </p:nvSpPr>
            <p:spPr bwMode="auto">
              <a:xfrm>
                <a:off x="2064" y="1344"/>
                <a:ext cx="1229" cy="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800" b="1" dirty="0">
                    <a:latin typeface="Times New Roman" panose="02020603050405020304" pitchFamily="18" charset="0"/>
                  </a:rPr>
                  <a:t>Execution of cases</a:t>
                </a:r>
              </a:p>
            </p:txBody>
          </p:sp>
        </p:grpSp>
        <p:grpSp>
          <p:nvGrpSpPr>
            <p:cNvPr id="50" name="Group 17"/>
            <p:cNvGrpSpPr>
              <a:grpSpLocks/>
            </p:cNvGrpSpPr>
            <p:nvPr/>
          </p:nvGrpSpPr>
          <p:grpSpPr bwMode="auto">
            <a:xfrm>
              <a:off x="528" y="1392"/>
              <a:ext cx="720" cy="873"/>
              <a:chOff x="480" y="1296"/>
              <a:chExt cx="912" cy="1200"/>
            </a:xfrm>
          </p:grpSpPr>
          <p:sp>
            <p:nvSpPr>
              <p:cNvPr id="95" name="Rectangle 18"/>
              <p:cNvSpPr>
                <a:spLocks noChangeArrowheads="1"/>
              </p:cNvSpPr>
              <p:nvPr/>
            </p:nvSpPr>
            <p:spPr bwMode="auto">
              <a:xfrm>
                <a:off x="480" y="1296"/>
                <a:ext cx="768" cy="110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" name="Rectangle 19"/>
              <p:cNvSpPr>
                <a:spLocks noChangeArrowheads="1"/>
              </p:cNvSpPr>
              <p:nvPr/>
            </p:nvSpPr>
            <p:spPr bwMode="auto">
              <a:xfrm>
                <a:off x="525" y="1344"/>
                <a:ext cx="768" cy="110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" name="Text Box 20"/>
              <p:cNvSpPr txBox="1">
                <a:spLocks noChangeArrowheads="1"/>
              </p:cNvSpPr>
              <p:nvPr/>
            </p:nvSpPr>
            <p:spPr bwMode="auto">
              <a:xfrm>
                <a:off x="624" y="1440"/>
                <a:ext cx="768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kumimoji="1"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" name="Rectangle 21"/>
              <p:cNvSpPr>
                <a:spLocks noChangeArrowheads="1"/>
              </p:cNvSpPr>
              <p:nvPr/>
            </p:nvSpPr>
            <p:spPr bwMode="auto">
              <a:xfrm>
                <a:off x="576" y="1392"/>
                <a:ext cx="768" cy="1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800" b="1">
                    <a:latin typeface="Times New Roman" panose="02020603050405020304" pitchFamily="18" charset="0"/>
                  </a:rPr>
                  <a:t>Test</a:t>
                </a:r>
              </a:p>
              <a:p>
                <a:pPr algn="ctr"/>
                <a:r>
                  <a:rPr kumimoji="1" lang="en-US" altLang="zh-CN" sz="1800" b="1">
                    <a:latin typeface="Times New Roman" panose="02020603050405020304" pitchFamily="18" charset="0"/>
                  </a:rPr>
                  <a:t>cases</a:t>
                </a:r>
              </a:p>
            </p:txBody>
          </p:sp>
        </p:grpSp>
        <p:grpSp>
          <p:nvGrpSpPr>
            <p:cNvPr id="51" name="Group 22"/>
            <p:cNvGrpSpPr>
              <a:grpSpLocks/>
            </p:cNvGrpSpPr>
            <p:nvPr/>
          </p:nvGrpSpPr>
          <p:grpSpPr bwMode="auto">
            <a:xfrm>
              <a:off x="3984" y="1248"/>
              <a:ext cx="1056" cy="1250"/>
              <a:chOff x="3648" y="1104"/>
              <a:chExt cx="1296" cy="1591"/>
            </a:xfrm>
          </p:grpSpPr>
          <p:grpSp>
            <p:nvGrpSpPr>
              <p:cNvPr id="59" name="Group 23"/>
              <p:cNvGrpSpPr>
                <a:grpSpLocks/>
              </p:cNvGrpSpPr>
              <p:nvPr/>
            </p:nvGrpSpPr>
            <p:grpSpPr bwMode="auto">
              <a:xfrm>
                <a:off x="4224" y="1104"/>
                <a:ext cx="720" cy="960"/>
                <a:chOff x="3648" y="1392"/>
                <a:chExt cx="720" cy="960"/>
              </a:xfrm>
            </p:grpSpPr>
            <p:sp>
              <p:nvSpPr>
                <p:cNvPr id="92" name="Rectangle 24"/>
                <p:cNvSpPr>
                  <a:spLocks noChangeArrowheads="1"/>
                </p:cNvSpPr>
                <p:nvPr/>
              </p:nvSpPr>
              <p:spPr bwMode="auto">
                <a:xfrm>
                  <a:off x="3648" y="1392"/>
                  <a:ext cx="720" cy="96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" name="Line 25"/>
                <p:cNvSpPr>
                  <a:spLocks noChangeShapeType="1"/>
                </p:cNvSpPr>
                <p:nvPr/>
              </p:nvSpPr>
              <p:spPr bwMode="auto">
                <a:xfrm>
                  <a:off x="3717" y="1416"/>
                  <a:ext cx="0" cy="929"/>
                </a:xfrm>
                <a:prstGeom prst="line">
                  <a:avLst/>
                </a:prstGeom>
                <a:noFill/>
                <a:ln w="5080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94" name="Line 26"/>
                <p:cNvSpPr>
                  <a:spLocks noChangeShapeType="1"/>
                </p:cNvSpPr>
                <p:nvPr/>
              </p:nvSpPr>
              <p:spPr bwMode="auto">
                <a:xfrm>
                  <a:off x="4293" y="1416"/>
                  <a:ext cx="0" cy="929"/>
                </a:xfrm>
                <a:prstGeom prst="line">
                  <a:avLst/>
                </a:prstGeom>
                <a:noFill/>
                <a:ln w="5080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</p:grpSp>
          <p:grpSp>
            <p:nvGrpSpPr>
              <p:cNvPr id="60" name="Group 27"/>
              <p:cNvGrpSpPr>
                <a:grpSpLocks/>
              </p:cNvGrpSpPr>
              <p:nvPr/>
            </p:nvGrpSpPr>
            <p:grpSpPr bwMode="auto">
              <a:xfrm>
                <a:off x="3936" y="1248"/>
                <a:ext cx="720" cy="960"/>
                <a:chOff x="3648" y="1392"/>
                <a:chExt cx="720" cy="960"/>
              </a:xfrm>
            </p:grpSpPr>
            <p:sp>
              <p:nvSpPr>
                <p:cNvPr id="89" name="Rectangle 28"/>
                <p:cNvSpPr>
                  <a:spLocks noChangeArrowheads="1"/>
                </p:cNvSpPr>
                <p:nvPr/>
              </p:nvSpPr>
              <p:spPr bwMode="auto">
                <a:xfrm>
                  <a:off x="3648" y="1392"/>
                  <a:ext cx="720" cy="96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" name="Line 29"/>
                <p:cNvSpPr>
                  <a:spLocks noChangeShapeType="1"/>
                </p:cNvSpPr>
                <p:nvPr/>
              </p:nvSpPr>
              <p:spPr bwMode="auto">
                <a:xfrm>
                  <a:off x="3717" y="1416"/>
                  <a:ext cx="0" cy="929"/>
                </a:xfrm>
                <a:prstGeom prst="line">
                  <a:avLst/>
                </a:prstGeom>
                <a:noFill/>
                <a:ln w="5080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91" name="Line 30"/>
                <p:cNvSpPr>
                  <a:spLocks noChangeShapeType="1"/>
                </p:cNvSpPr>
                <p:nvPr/>
              </p:nvSpPr>
              <p:spPr bwMode="auto">
                <a:xfrm>
                  <a:off x="4293" y="1416"/>
                  <a:ext cx="0" cy="929"/>
                </a:xfrm>
                <a:prstGeom prst="line">
                  <a:avLst/>
                </a:prstGeom>
                <a:noFill/>
                <a:ln w="5080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</p:grpSp>
          <p:grpSp>
            <p:nvGrpSpPr>
              <p:cNvPr id="61" name="Group 31"/>
              <p:cNvGrpSpPr>
                <a:grpSpLocks/>
              </p:cNvGrpSpPr>
              <p:nvPr/>
            </p:nvGrpSpPr>
            <p:grpSpPr bwMode="auto">
              <a:xfrm>
                <a:off x="3648" y="1392"/>
                <a:ext cx="720" cy="960"/>
                <a:chOff x="3648" y="1392"/>
                <a:chExt cx="720" cy="960"/>
              </a:xfrm>
            </p:grpSpPr>
            <p:sp>
              <p:nvSpPr>
                <p:cNvPr id="86" name="Rectangle 32"/>
                <p:cNvSpPr>
                  <a:spLocks noChangeArrowheads="1"/>
                </p:cNvSpPr>
                <p:nvPr/>
              </p:nvSpPr>
              <p:spPr bwMode="auto">
                <a:xfrm>
                  <a:off x="3648" y="1392"/>
                  <a:ext cx="720" cy="96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7" name="Line 33"/>
                <p:cNvSpPr>
                  <a:spLocks noChangeShapeType="1"/>
                </p:cNvSpPr>
                <p:nvPr/>
              </p:nvSpPr>
              <p:spPr bwMode="auto">
                <a:xfrm>
                  <a:off x="3717" y="1416"/>
                  <a:ext cx="0" cy="929"/>
                </a:xfrm>
                <a:prstGeom prst="line">
                  <a:avLst/>
                </a:prstGeom>
                <a:noFill/>
                <a:ln w="5080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88" name="Line 34"/>
                <p:cNvSpPr>
                  <a:spLocks noChangeShapeType="1"/>
                </p:cNvSpPr>
                <p:nvPr/>
              </p:nvSpPr>
              <p:spPr bwMode="auto">
                <a:xfrm>
                  <a:off x="4293" y="1416"/>
                  <a:ext cx="0" cy="929"/>
                </a:xfrm>
                <a:prstGeom prst="line">
                  <a:avLst/>
                </a:prstGeom>
                <a:noFill/>
                <a:ln w="5080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</p:grpSp>
          <p:grpSp>
            <p:nvGrpSpPr>
              <p:cNvPr id="62" name="Group 35"/>
              <p:cNvGrpSpPr>
                <a:grpSpLocks/>
              </p:cNvGrpSpPr>
              <p:nvPr/>
            </p:nvGrpSpPr>
            <p:grpSpPr bwMode="auto">
              <a:xfrm>
                <a:off x="4368" y="1392"/>
                <a:ext cx="288" cy="816"/>
                <a:chOff x="4368" y="1392"/>
                <a:chExt cx="288" cy="816"/>
              </a:xfrm>
            </p:grpSpPr>
            <p:sp>
              <p:nvSpPr>
                <p:cNvPr id="84" name="AutoShape 36"/>
                <p:cNvSpPr>
                  <a:spLocks noChangeArrowheads="1"/>
                </p:cNvSpPr>
                <p:nvPr/>
              </p:nvSpPr>
              <p:spPr bwMode="auto">
                <a:xfrm>
                  <a:off x="4368" y="1392"/>
                  <a:ext cx="288" cy="816"/>
                </a:xfrm>
                <a:prstGeom prst="rtTriangl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85" name="Line 37"/>
                <p:cNvSpPr>
                  <a:spLocks noChangeShapeType="1"/>
                </p:cNvSpPr>
                <p:nvPr/>
              </p:nvSpPr>
              <p:spPr bwMode="auto">
                <a:xfrm>
                  <a:off x="4375" y="1586"/>
                  <a:ext cx="215" cy="621"/>
                </a:xfrm>
                <a:prstGeom prst="line">
                  <a:avLst/>
                </a:prstGeom>
                <a:noFill/>
                <a:ln w="5080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</p:grpSp>
          <p:grpSp>
            <p:nvGrpSpPr>
              <p:cNvPr id="63" name="Group 38"/>
              <p:cNvGrpSpPr>
                <a:grpSpLocks/>
              </p:cNvGrpSpPr>
              <p:nvPr/>
            </p:nvGrpSpPr>
            <p:grpSpPr bwMode="auto">
              <a:xfrm>
                <a:off x="4656" y="1248"/>
                <a:ext cx="288" cy="816"/>
                <a:chOff x="4368" y="1392"/>
                <a:chExt cx="288" cy="816"/>
              </a:xfrm>
            </p:grpSpPr>
            <p:sp>
              <p:nvSpPr>
                <p:cNvPr id="82" name="AutoShape 39"/>
                <p:cNvSpPr>
                  <a:spLocks noChangeArrowheads="1"/>
                </p:cNvSpPr>
                <p:nvPr/>
              </p:nvSpPr>
              <p:spPr bwMode="auto">
                <a:xfrm>
                  <a:off x="4368" y="1392"/>
                  <a:ext cx="288" cy="816"/>
                </a:xfrm>
                <a:prstGeom prst="rtTriangl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83" name="Line 40"/>
                <p:cNvSpPr>
                  <a:spLocks noChangeShapeType="1"/>
                </p:cNvSpPr>
                <p:nvPr/>
              </p:nvSpPr>
              <p:spPr bwMode="auto">
                <a:xfrm>
                  <a:off x="4375" y="1586"/>
                  <a:ext cx="215" cy="621"/>
                </a:xfrm>
                <a:prstGeom prst="line">
                  <a:avLst/>
                </a:prstGeom>
                <a:noFill/>
                <a:ln w="5080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</p:grpSp>
          <p:sp>
            <p:nvSpPr>
              <p:cNvPr id="64" name="Line 41"/>
              <p:cNvSpPr>
                <a:spLocks noChangeShapeType="1"/>
              </p:cNvSpPr>
              <p:nvPr/>
            </p:nvSpPr>
            <p:spPr bwMode="auto">
              <a:xfrm>
                <a:off x="3792" y="153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5" name="Line 42"/>
              <p:cNvSpPr>
                <a:spLocks noChangeShapeType="1"/>
              </p:cNvSpPr>
              <p:nvPr/>
            </p:nvSpPr>
            <p:spPr bwMode="auto">
              <a:xfrm>
                <a:off x="3792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6" name="Line 43"/>
              <p:cNvSpPr>
                <a:spLocks noChangeShapeType="1"/>
              </p:cNvSpPr>
              <p:nvPr/>
            </p:nvSpPr>
            <p:spPr bwMode="auto">
              <a:xfrm>
                <a:off x="3792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7" name="Line 44"/>
              <p:cNvSpPr>
                <a:spLocks noChangeShapeType="1"/>
              </p:cNvSpPr>
              <p:nvPr/>
            </p:nvSpPr>
            <p:spPr bwMode="auto">
              <a:xfrm>
                <a:off x="3792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8" name="Line 45"/>
              <p:cNvSpPr>
                <a:spLocks noChangeShapeType="1"/>
              </p:cNvSpPr>
              <p:nvPr/>
            </p:nvSpPr>
            <p:spPr bwMode="auto">
              <a:xfrm>
                <a:off x="3792" y="172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Line 46"/>
              <p:cNvSpPr>
                <a:spLocks noChangeShapeType="1"/>
              </p:cNvSpPr>
              <p:nvPr/>
            </p:nvSpPr>
            <p:spPr bwMode="auto">
              <a:xfrm>
                <a:off x="3792" y="17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0" name="Line 47"/>
              <p:cNvSpPr>
                <a:spLocks noChangeShapeType="1"/>
              </p:cNvSpPr>
              <p:nvPr/>
            </p:nvSpPr>
            <p:spPr bwMode="auto">
              <a:xfrm>
                <a:off x="3792" y="182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Line 48"/>
              <p:cNvSpPr>
                <a:spLocks noChangeShapeType="1"/>
              </p:cNvSpPr>
              <p:nvPr/>
            </p:nvSpPr>
            <p:spPr bwMode="auto">
              <a:xfrm>
                <a:off x="3792" y="18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2" name="Line 49"/>
              <p:cNvSpPr>
                <a:spLocks noChangeShapeType="1"/>
              </p:cNvSpPr>
              <p:nvPr/>
            </p:nvSpPr>
            <p:spPr bwMode="auto">
              <a:xfrm>
                <a:off x="3792" y="192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Line 50"/>
              <p:cNvSpPr>
                <a:spLocks noChangeShapeType="1"/>
              </p:cNvSpPr>
              <p:nvPr/>
            </p:nvSpPr>
            <p:spPr bwMode="auto">
              <a:xfrm>
                <a:off x="3792" y="196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4" name="Line 51"/>
              <p:cNvSpPr>
                <a:spLocks noChangeShapeType="1"/>
              </p:cNvSpPr>
              <p:nvPr/>
            </p:nvSpPr>
            <p:spPr bwMode="auto">
              <a:xfrm>
                <a:off x="4080" y="134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5" name="Line 52"/>
              <p:cNvSpPr>
                <a:spLocks noChangeShapeType="1"/>
              </p:cNvSpPr>
              <p:nvPr/>
            </p:nvSpPr>
            <p:spPr bwMode="auto">
              <a:xfrm>
                <a:off x="4368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6" name="Line 53"/>
              <p:cNvSpPr>
                <a:spLocks noChangeShapeType="1"/>
              </p:cNvSpPr>
              <p:nvPr/>
            </p:nvSpPr>
            <p:spPr bwMode="auto">
              <a:xfrm>
                <a:off x="4416" y="144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7" name="Line 54"/>
              <p:cNvSpPr>
                <a:spLocks noChangeShapeType="1"/>
              </p:cNvSpPr>
              <p:nvPr/>
            </p:nvSpPr>
            <p:spPr bwMode="auto">
              <a:xfrm>
                <a:off x="4368" y="12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8" name="Line 55"/>
              <p:cNvSpPr>
                <a:spLocks noChangeShapeType="1"/>
              </p:cNvSpPr>
              <p:nvPr/>
            </p:nvSpPr>
            <p:spPr bwMode="auto">
              <a:xfrm>
                <a:off x="4656" y="12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9" name="Line 56"/>
              <p:cNvSpPr>
                <a:spLocks noChangeShapeType="1"/>
              </p:cNvSpPr>
              <p:nvPr/>
            </p:nvSpPr>
            <p:spPr bwMode="auto">
              <a:xfrm>
                <a:off x="4656" y="129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0" name="Line 57"/>
              <p:cNvSpPr>
                <a:spLocks noChangeShapeType="1"/>
              </p:cNvSpPr>
              <p:nvPr/>
            </p:nvSpPr>
            <p:spPr bwMode="auto">
              <a:xfrm>
                <a:off x="4704" y="139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" name="Text Box 58"/>
              <p:cNvSpPr txBox="1">
                <a:spLocks noChangeArrowheads="1"/>
              </p:cNvSpPr>
              <p:nvPr/>
            </p:nvSpPr>
            <p:spPr bwMode="auto">
              <a:xfrm>
                <a:off x="3839" y="2399"/>
                <a:ext cx="914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800" b="1">
                    <a:latin typeface="Times New Roman" panose="02020603050405020304" pitchFamily="18" charset="0"/>
                  </a:rPr>
                  <a:t>Results</a:t>
                </a:r>
              </a:p>
            </p:txBody>
          </p:sp>
        </p:grpSp>
        <p:sp>
          <p:nvSpPr>
            <p:cNvPr id="52" name="Oval 59"/>
            <p:cNvSpPr>
              <a:spLocks noChangeArrowheads="1"/>
            </p:cNvSpPr>
            <p:nvPr/>
          </p:nvSpPr>
          <p:spPr bwMode="auto">
            <a:xfrm>
              <a:off x="3744" y="2937"/>
              <a:ext cx="1056" cy="816"/>
            </a:xfrm>
            <a:prstGeom prst="ellipse">
              <a:avLst/>
            </a:prstGeom>
            <a:solidFill>
              <a:srgbClr val="E0DAF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>
                  <a:latin typeface="Times New Roman" panose="02020603050405020304" pitchFamily="18" charset="0"/>
                </a:rPr>
                <a:t>Evaluation</a:t>
              </a:r>
            </a:p>
          </p:txBody>
        </p:sp>
        <p:sp>
          <p:nvSpPr>
            <p:cNvPr id="53" name="Text Box 60"/>
            <p:cNvSpPr txBox="1">
              <a:spLocks noChangeArrowheads="1"/>
            </p:cNvSpPr>
            <p:nvPr/>
          </p:nvSpPr>
          <p:spPr bwMode="auto">
            <a:xfrm>
              <a:off x="1584" y="2121"/>
              <a:ext cx="8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800" b="1">
                  <a:latin typeface="Times New Roman" panose="02020603050405020304" pitchFamily="18" charset="0"/>
                </a:rPr>
                <a:t>Additional tests</a:t>
              </a: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2592" y="2505"/>
              <a:ext cx="86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800" b="1">
                  <a:latin typeface="Times New Roman" panose="02020603050405020304" pitchFamily="18" charset="0"/>
                </a:rPr>
                <a:t>Suspected causes</a:t>
              </a:r>
            </a:p>
          </p:txBody>
        </p:sp>
        <p:sp>
          <p:nvSpPr>
            <p:cNvPr id="55" name="Text Box 62"/>
            <p:cNvSpPr txBox="1">
              <a:spLocks noChangeArrowheads="1"/>
            </p:cNvSpPr>
            <p:nvPr/>
          </p:nvSpPr>
          <p:spPr bwMode="auto">
            <a:xfrm>
              <a:off x="2592" y="3417"/>
              <a:ext cx="8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800" b="1">
                  <a:latin typeface="Times New Roman" panose="02020603050405020304" pitchFamily="18" charset="0"/>
                </a:rPr>
                <a:t>Identified causes</a:t>
              </a:r>
            </a:p>
          </p:txBody>
        </p:sp>
        <p:sp>
          <p:nvSpPr>
            <p:cNvPr id="56" name="Text Box 63"/>
            <p:cNvSpPr txBox="1">
              <a:spLocks noChangeArrowheads="1"/>
            </p:cNvSpPr>
            <p:nvPr/>
          </p:nvSpPr>
          <p:spPr bwMode="auto">
            <a:xfrm>
              <a:off x="1392" y="3369"/>
              <a:ext cx="8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800" b="1">
                  <a:latin typeface="Times New Roman" panose="02020603050405020304" pitchFamily="18" charset="0"/>
                </a:rPr>
                <a:t>Corrections</a:t>
              </a:r>
            </a:p>
          </p:txBody>
        </p:sp>
        <p:sp>
          <p:nvSpPr>
            <p:cNvPr id="57" name="Text Box 64"/>
            <p:cNvSpPr txBox="1">
              <a:spLocks noChangeArrowheads="1"/>
            </p:cNvSpPr>
            <p:nvPr/>
          </p:nvSpPr>
          <p:spPr bwMode="auto">
            <a:xfrm>
              <a:off x="624" y="2649"/>
              <a:ext cx="86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800" b="1">
                  <a:latin typeface="Times New Roman" panose="02020603050405020304" pitchFamily="18" charset="0"/>
                </a:rPr>
                <a:t>Regression tests</a:t>
              </a:r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auto">
            <a:xfrm>
              <a:off x="1344" y="3840"/>
              <a:ext cx="30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dirty="0">
                  <a:latin typeface="Times New Roman" panose="02020603050405020304" pitchFamily="18" charset="0"/>
                </a:rPr>
                <a:t>Debugging</a:t>
              </a:r>
            </a:p>
          </p:txBody>
        </p:sp>
      </p:grpSp>
      <p:sp>
        <p:nvSpPr>
          <p:cNvPr id="101" name="Rectangle 16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Test Cycle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9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Principle of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066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Software Project Staff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7526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Project managers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Write product specification, manage the schedule, critical decision tradeoffs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Software architects, system engineers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Design the software, work closely with programmers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Programmers, developers, coders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Write code, fix bugs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Testers, quality assurance staff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Find bugs, document bugs, track progress of open bugs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Technical writers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Write manuals, on line documentation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Configuration managers, builders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Packaging and code, documents, and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417776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4741" y="130394"/>
            <a:ext cx="4268787" cy="771525"/>
          </a:xfrm>
        </p:spPr>
        <p:txBody>
          <a:bodyPr/>
          <a:lstStyle/>
          <a:p>
            <a:r>
              <a:rPr lang="en-US" altLang="zh-CN" sz="4000" dirty="0">
                <a:latin typeface="Cambria" panose="02040503050406030204" pitchFamily="18" charset="0"/>
              </a:rPr>
              <a:t>SD Team</a:t>
            </a:r>
          </a:p>
        </p:txBody>
      </p:sp>
      <p:grpSp>
        <p:nvGrpSpPr>
          <p:cNvPr id="1336323" name="Group 3"/>
          <p:cNvGrpSpPr>
            <a:grpSpLocks noChangeAspect="1"/>
          </p:cNvGrpSpPr>
          <p:nvPr/>
        </p:nvGrpSpPr>
        <p:grpSpPr bwMode="auto">
          <a:xfrm>
            <a:off x="1817688" y="1371600"/>
            <a:ext cx="5688012" cy="1527175"/>
            <a:chOff x="2329" y="10210"/>
            <a:chExt cx="5494" cy="1478"/>
          </a:xfrm>
        </p:grpSpPr>
        <p:sp>
          <p:nvSpPr>
            <p:cNvPr id="1336324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29" y="10210"/>
              <a:ext cx="5494" cy="1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336325" name="Rectangle 5"/>
            <p:cNvSpPr>
              <a:spLocks noChangeArrowheads="1"/>
            </p:cNvSpPr>
            <p:nvPr/>
          </p:nvSpPr>
          <p:spPr bwMode="auto">
            <a:xfrm>
              <a:off x="4363" y="10210"/>
              <a:ext cx="1163" cy="39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solidFill>
                    <a:srgbClr val="000000"/>
                  </a:solidFill>
                  <a:latin typeface="Cambria" panose="02040503050406030204" pitchFamily="18" charset="0"/>
                </a:rPr>
                <a:t>DEV manager</a:t>
              </a:r>
              <a:endParaRPr lang="en-US" altLang="zh-CN" sz="1400">
                <a:latin typeface="Cambria" panose="02040503050406030204" pitchFamily="18" charset="0"/>
              </a:endParaRPr>
            </a:p>
          </p:txBody>
        </p:sp>
        <p:sp>
          <p:nvSpPr>
            <p:cNvPr id="1336326" name="Rectangle 6"/>
            <p:cNvSpPr>
              <a:spLocks noChangeArrowheads="1"/>
            </p:cNvSpPr>
            <p:nvPr/>
          </p:nvSpPr>
          <p:spPr bwMode="auto">
            <a:xfrm>
              <a:off x="2329" y="11294"/>
              <a:ext cx="1163" cy="39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Cambria" panose="02040503050406030204" pitchFamily="18" charset="0"/>
                </a:rPr>
                <a:t>Tester</a:t>
              </a:r>
              <a:endParaRPr lang="en-US" altLang="zh-CN" sz="1600">
                <a:latin typeface="Cambria" panose="02040503050406030204" pitchFamily="18" charset="0"/>
              </a:endParaRPr>
            </a:p>
          </p:txBody>
        </p:sp>
        <p:sp>
          <p:nvSpPr>
            <p:cNvPr id="1336327" name="Rectangle 7"/>
            <p:cNvSpPr>
              <a:spLocks noChangeArrowheads="1"/>
            </p:cNvSpPr>
            <p:nvPr/>
          </p:nvSpPr>
          <p:spPr bwMode="auto">
            <a:xfrm>
              <a:off x="3808" y="11294"/>
              <a:ext cx="1163" cy="39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solidFill>
                    <a:srgbClr val="000000"/>
                  </a:solidFill>
                  <a:latin typeface="Cambria" panose="02040503050406030204" pitchFamily="18" charset="0"/>
                </a:rPr>
                <a:t>Programmer</a:t>
              </a:r>
              <a:endParaRPr lang="en-US" altLang="zh-CN" sz="1400">
                <a:latin typeface="Cambria" panose="02040503050406030204" pitchFamily="18" charset="0"/>
              </a:endParaRPr>
            </a:p>
          </p:txBody>
        </p:sp>
        <p:sp>
          <p:nvSpPr>
            <p:cNvPr id="1336328" name="Rectangle 8"/>
            <p:cNvSpPr>
              <a:spLocks noChangeArrowheads="1"/>
            </p:cNvSpPr>
            <p:nvPr/>
          </p:nvSpPr>
          <p:spPr bwMode="auto">
            <a:xfrm>
              <a:off x="5188" y="11294"/>
              <a:ext cx="1163" cy="39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Cambria" panose="02040503050406030204" pitchFamily="18" charset="0"/>
                </a:rPr>
                <a:t>DOC</a:t>
              </a:r>
              <a:endParaRPr lang="en-US" altLang="zh-CN" sz="1600">
                <a:latin typeface="Cambria" panose="02040503050406030204" pitchFamily="18" charset="0"/>
              </a:endParaRPr>
            </a:p>
          </p:txBody>
        </p:sp>
        <p:sp>
          <p:nvSpPr>
            <p:cNvPr id="1336329" name="Rectangle 9"/>
            <p:cNvSpPr>
              <a:spLocks noChangeArrowheads="1"/>
            </p:cNvSpPr>
            <p:nvPr/>
          </p:nvSpPr>
          <p:spPr bwMode="auto">
            <a:xfrm>
              <a:off x="6568" y="11294"/>
              <a:ext cx="1164" cy="39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solidFill>
                    <a:srgbClr val="000000"/>
                  </a:solidFill>
                  <a:latin typeface="Cambria" panose="02040503050406030204" pitchFamily="18" charset="0"/>
                </a:rPr>
                <a:t>Management</a:t>
              </a:r>
              <a:endParaRPr lang="en-US" altLang="zh-CN" sz="1400">
                <a:latin typeface="Cambria" panose="02040503050406030204" pitchFamily="18" charset="0"/>
              </a:endParaRPr>
            </a:p>
          </p:txBody>
        </p:sp>
        <p:sp>
          <p:nvSpPr>
            <p:cNvPr id="1336330" name="Line 10"/>
            <p:cNvSpPr>
              <a:spLocks noChangeShapeType="1"/>
            </p:cNvSpPr>
            <p:nvPr/>
          </p:nvSpPr>
          <p:spPr bwMode="auto">
            <a:xfrm>
              <a:off x="2921" y="10900"/>
              <a:ext cx="423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336331" name="Line 11"/>
            <p:cNvSpPr>
              <a:spLocks noChangeShapeType="1"/>
            </p:cNvSpPr>
            <p:nvPr/>
          </p:nvSpPr>
          <p:spPr bwMode="auto">
            <a:xfrm>
              <a:off x="4892" y="10605"/>
              <a:ext cx="3" cy="3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336332" name="Line 12"/>
            <p:cNvSpPr>
              <a:spLocks noChangeShapeType="1"/>
            </p:cNvSpPr>
            <p:nvPr/>
          </p:nvSpPr>
          <p:spPr bwMode="auto">
            <a:xfrm>
              <a:off x="2921" y="10900"/>
              <a:ext cx="2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336333" name="Line 13"/>
            <p:cNvSpPr>
              <a:spLocks noChangeShapeType="1"/>
            </p:cNvSpPr>
            <p:nvPr/>
          </p:nvSpPr>
          <p:spPr bwMode="auto">
            <a:xfrm>
              <a:off x="4398" y="10900"/>
              <a:ext cx="3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336334" name="Line 14"/>
            <p:cNvSpPr>
              <a:spLocks noChangeShapeType="1"/>
            </p:cNvSpPr>
            <p:nvPr/>
          </p:nvSpPr>
          <p:spPr bwMode="auto">
            <a:xfrm>
              <a:off x="7159" y="10900"/>
              <a:ext cx="3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336335" name="Line 15"/>
            <p:cNvSpPr>
              <a:spLocks noChangeShapeType="1"/>
            </p:cNvSpPr>
            <p:nvPr/>
          </p:nvSpPr>
          <p:spPr bwMode="auto">
            <a:xfrm>
              <a:off x="5879" y="10900"/>
              <a:ext cx="0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1336336" name="Rectangle 16"/>
          <p:cNvSpPr>
            <a:spLocks noChangeArrowheads="1"/>
          </p:cNvSpPr>
          <p:nvPr/>
        </p:nvSpPr>
        <p:spPr bwMode="auto">
          <a:xfrm>
            <a:off x="1325994" y="1118676"/>
            <a:ext cx="307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图</a:t>
            </a:r>
            <a:r>
              <a:rPr lang="en-US" altLang="zh-CN" sz="1600" dirty="0">
                <a:latin typeface="Cambria" panose="02040503050406030204" pitchFamily="18" charset="0"/>
                <a:cs typeface="Arial" panose="020B0604020202020204" pitchFamily="34" charset="0"/>
              </a:rPr>
              <a:t>DEV-oriented model</a:t>
            </a:r>
          </a:p>
        </p:txBody>
      </p:sp>
      <p:grpSp>
        <p:nvGrpSpPr>
          <p:cNvPr id="1336337" name="Group 17"/>
          <p:cNvGrpSpPr>
            <a:grpSpLocks noChangeAspect="1"/>
          </p:cNvGrpSpPr>
          <p:nvPr/>
        </p:nvGrpSpPr>
        <p:grpSpPr bwMode="auto">
          <a:xfrm>
            <a:off x="304800" y="3897312"/>
            <a:ext cx="4392613" cy="1576388"/>
            <a:chOff x="2329" y="375"/>
            <a:chExt cx="4114" cy="1478"/>
          </a:xfrm>
        </p:grpSpPr>
        <p:sp>
          <p:nvSpPr>
            <p:cNvPr id="1336338" name="AutoShape 18"/>
            <p:cNvSpPr>
              <a:spLocks noChangeAspect="1" noChangeArrowheads="1" noTextEdit="1"/>
            </p:cNvSpPr>
            <p:nvPr/>
          </p:nvSpPr>
          <p:spPr bwMode="auto">
            <a:xfrm>
              <a:off x="2329" y="375"/>
              <a:ext cx="4114" cy="1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336339" name="Rectangle 19"/>
            <p:cNvSpPr>
              <a:spLocks noChangeArrowheads="1"/>
            </p:cNvSpPr>
            <p:nvPr/>
          </p:nvSpPr>
          <p:spPr bwMode="auto">
            <a:xfrm>
              <a:off x="3707" y="375"/>
              <a:ext cx="1164" cy="39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Cambria" panose="02040503050406030204" pitchFamily="18" charset="0"/>
                </a:rPr>
                <a:t>PM</a:t>
              </a:r>
              <a:endParaRPr lang="en-US" altLang="zh-CN" sz="1600">
                <a:latin typeface="Cambria" panose="02040503050406030204" pitchFamily="18" charset="0"/>
              </a:endParaRPr>
            </a:p>
          </p:txBody>
        </p:sp>
        <p:sp>
          <p:nvSpPr>
            <p:cNvPr id="1336340" name="Rectangle 20"/>
            <p:cNvSpPr>
              <a:spLocks noChangeArrowheads="1"/>
            </p:cNvSpPr>
            <p:nvPr/>
          </p:nvSpPr>
          <p:spPr bwMode="auto">
            <a:xfrm>
              <a:off x="2329" y="1459"/>
              <a:ext cx="1164" cy="39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Cambria" panose="02040503050406030204" pitchFamily="18" charset="0"/>
                </a:rPr>
                <a:t>Test Lead</a:t>
              </a:r>
              <a:endParaRPr lang="en-US" altLang="zh-CN" sz="1600">
                <a:latin typeface="Cambria" panose="02040503050406030204" pitchFamily="18" charset="0"/>
              </a:endParaRPr>
            </a:p>
          </p:txBody>
        </p:sp>
        <p:sp>
          <p:nvSpPr>
            <p:cNvPr id="1336341" name="Rectangle 21"/>
            <p:cNvSpPr>
              <a:spLocks noChangeArrowheads="1"/>
            </p:cNvSpPr>
            <p:nvPr/>
          </p:nvSpPr>
          <p:spPr bwMode="auto">
            <a:xfrm>
              <a:off x="3807" y="1459"/>
              <a:ext cx="1164" cy="39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Cambria" panose="02040503050406030204" pitchFamily="18" charset="0"/>
                </a:rPr>
                <a:t>DEV lead</a:t>
              </a:r>
              <a:endParaRPr lang="en-US" altLang="zh-CN" sz="1600">
                <a:latin typeface="Cambria" panose="02040503050406030204" pitchFamily="18" charset="0"/>
              </a:endParaRPr>
            </a:p>
          </p:txBody>
        </p:sp>
        <p:sp>
          <p:nvSpPr>
            <p:cNvPr id="1336342" name="Rectangle 22"/>
            <p:cNvSpPr>
              <a:spLocks noChangeArrowheads="1"/>
            </p:cNvSpPr>
            <p:nvPr/>
          </p:nvSpPr>
          <p:spPr bwMode="auto">
            <a:xfrm>
              <a:off x="5188" y="1459"/>
              <a:ext cx="1164" cy="39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Cambria" panose="02040503050406030204" pitchFamily="18" charset="0"/>
                </a:rPr>
                <a:t>DOC</a:t>
              </a:r>
              <a:endParaRPr lang="en-US" altLang="zh-CN" sz="1600">
                <a:latin typeface="Cambria" panose="02040503050406030204" pitchFamily="18" charset="0"/>
              </a:endParaRPr>
            </a:p>
          </p:txBody>
        </p:sp>
        <p:sp>
          <p:nvSpPr>
            <p:cNvPr id="1336343" name="Line 23"/>
            <p:cNvSpPr>
              <a:spLocks noChangeShapeType="1"/>
            </p:cNvSpPr>
            <p:nvPr/>
          </p:nvSpPr>
          <p:spPr bwMode="auto">
            <a:xfrm>
              <a:off x="2920" y="1065"/>
              <a:ext cx="295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336344" name="Line 24"/>
            <p:cNvSpPr>
              <a:spLocks noChangeShapeType="1"/>
            </p:cNvSpPr>
            <p:nvPr/>
          </p:nvSpPr>
          <p:spPr bwMode="auto">
            <a:xfrm>
              <a:off x="4399" y="770"/>
              <a:ext cx="2" cy="3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336345" name="Line 25"/>
            <p:cNvSpPr>
              <a:spLocks noChangeShapeType="1"/>
            </p:cNvSpPr>
            <p:nvPr/>
          </p:nvSpPr>
          <p:spPr bwMode="auto">
            <a:xfrm>
              <a:off x="2920" y="1065"/>
              <a:ext cx="3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336346" name="Line 26"/>
            <p:cNvSpPr>
              <a:spLocks noChangeShapeType="1"/>
            </p:cNvSpPr>
            <p:nvPr/>
          </p:nvSpPr>
          <p:spPr bwMode="auto">
            <a:xfrm>
              <a:off x="4399" y="1065"/>
              <a:ext cx="2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336347" name="Line 27"/>
            <p:cNvSpPr>
              <a:spLocks noChangeShapeType="1"/>
            </p:cNvSpPr>
            <p:nvPr/>
          </p:nvSpPr>
          <p:spPr bwMode="auto">
            <a:xfrm>
              <a:off x="5879" y="1065"/>
              <a:ext cx="0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1336348" name="Rectangle 28"/>
          <p:cNvSpPr>
            <a:spLocks noChangeArrowheads="1"/>
          </p:cNvSpPr>
          <p:nvPr/>
        </p:nvSpPr>
        <p:spPr bwMode="auto">
          <a:xfrm>
            <a:off x="954088" y="5762625"/>
            <a:ext cx="3168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图</a:t>
            </a:r>
            <a:r>
              <a:rPr lang="en-US" altLang="zh-CN" sz="1600">
                <a:latin typeface="Cambria" panose="02040503050406030204" pitchFamily="18" charset="0"/>
                <a:cs typeface="Arial" panose="020B0604020202020204" pitchFamily="34" charset="0"/>
              </a:rPr>
              <a:t>PM-Oriented model</a:t>
            </a:r>
          </a:p>
        </p:txBody>
      </p:sp>
      <p:grpSp>
        <p:nvGrpSpPr>
          <p:cNvPr id="1336349" name="Group 29"/>
          <p:cNvGrpSpPr>
            <a:grpSpLocks noChangeAspect="1"/>
          </p:cNvGrpSpPr>
          <p:nvPr/>
        </p:nvGrpSpPr>
        <p:grpSpPr bwMode="auto">
          <a:xfrm>
            <a:off x="4841875" y="4035425"/>
            <a:ext cx="4103688" cy="1474787"/>
            <a:chOff x="2329" y="375"/>
            <a:chExt cx="4114" cy="1481"/>
          </a:xfrm>
        </p:grpSpPr>
        <p:sp>
          <p:nvSpPr>
            <p:cNvPr id="1336350" name="AutoShape 30"/>
            <p:cNvSpPr>
              <a:spLocks noChangeAspect="1" noChangeArrowheads="1" noTextEdit="1"/>
            </p:cNvSpPr>
            <p:nvPr/>
          </p:nvSpPr>
          <p:spPr bwMode="auto">
            <a:xfrm>
              <a:off x="2329" y="375"/>
              <a:ext cx="4114" cy="1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336351" name="Rectangle 31"/>
            <p:cNvSpPr>
              <a:spLocks noChangeArrowheads="1"/>
            </p:cNvSpPr>
            <p:nvPr/>
          </p:nvSpPr>
          <p:spPr bwMode="auto">
            <a:xfrm>
              <a:off x="3707" y="375"/>
              <a:ext cx="1164" cy="39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Cambria" panose="02040503050406030204" pitchFamily="18" charset="0"/>
                </a:rPr>
                <a:t>PM</a:t>
              </a:r>
              <a:endParaRPr lang="en-US" altLang="zh-CN" sz="1600">
                <a:latin typeface="Cambria" panose="02040503050406030204" pitchFamily="18" charset="0"/>
              </a:endParaRPr>
            </a:p>
          </p:txBody>
        </p:sp>
        <p:sp>
          <p:nvSpPr>
            <p:cNvPr id="1336352" name="Rectangle 32"/>
            <p:cNvSpPr>
              <a:spLocks noChangeArrowheads="1"/>
            </p:cNvSpPr>
            <p:nvPr/>
          </p:nvSpPr>
          <p:spPr bwMode="auto">
            <a:xfrm>
              <a:off x="2329" y="1459"/>
              <a:ext cx="1164" cy="39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solidFill>
                    <a:srgbClr val="000000"/>
                  </a:solidFill>
                  <a:latin typeface="Cambria" panose="02040503050406030204" pitchFamily="18" charset="0"/>
                </a:rPr>
                <a:t>Test Manager</a:t>
              </a:r>
              <a:endParaRPr lang="en-US" altLang="zh-CN" sz="1400">
                <a:latin typeface="Cambria" panose="02040503050406030204" pitchFamily="18" charset="0"/>
              </a:endParaRPr>
            </a:p>
          </p:txBody>
        </p:sp>
        <p:sp>
          <p:nvSpPr>
            <p:cNvPr id="1336353" name="Rectangle 33"/>
            <p:cNvSpPr>
              <a:spLocks noChangeArrowheads="1"/>
            </p:cNvSpPr>
            <p:nvPr/>
          </p:nvSpPr>
          <p:spPr bwMode="auto">
            <a:xfrm>
              <a:off x="4990" y="1462"/>
              <a:ext cx="1163" cy="39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solidFill>
                    <a:srgbClr val="000000"/>
                  </a:solidFill>
                  <a:latin typeface="Cambria" panose="02040503050406030204" pitchFamily="18" charset="0"/>
                </a:rPr>
                <a:t>DEV Manager</a:t>
              </a:r>
              <a:endParaRPr lang="en-US" altLang="zh-CN" sz="1400">
                <a:latin typeface="Cambria" panose="02040503050406030204" pitchFamily="18" charset="0"/>
              </a:endParaRPr>
            </a:p>
          </p:txBody>
        </p:sp>
        <p:sp>
          <p:nvSpPr>
            <p:cNvPr id="1336354" name="Line 34"/>
            <p:cNvSpPr>
              <a:spLocks noChangeShapeType="1"/>
            </p:cNvSpPr>
            <p:nvPr/>
          </p:nvSpPr>
          <p:spPr bwMode="auto">
            <a:xfrm>
              <a:off x="3425" y="1734"/>
              <a:ext cx="156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336355" name="Line 35"/>
            <p:cNvSpPr>
              <a:spLocks noChangeShapeType="1"/>
            </p:cNvSpPr>
            <p:nvPr/>
          </p:nvSpPr>
          <p:spPr bwMode="auto">
            <a:xfrm flipH="1">
              <a:off x="2923" y="783"/>
              <a:ext cx="1441" cy="6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336356" name="Line 36"/>
            <p:cNvSpPr>
              <a:spLocks noChangeShapeType="1"/>
            </p:cNvSpPr>
            <p:nvPr/>
          </p:nvSpPr>
          <p:spPr bwMode="auto">
            <a:xfrm>
              <a:off x="4364" y="783"/>
              <a:ext cx="1252" cy="6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1336357" name="Rectangle 37"/>
          <p:cNvSpPr>
            <a:spLocks noChangeArrowheads="1"/>
          </p:cNvSpPr>
          <p:nvPr/>
        </p:nvSpPr>
        <p:spPr bwMode="auto">
          <a:xfrm>
            <a:off x="6333114" y="5761623"/>
            <a:ext cx="10561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Cambria" panose="02040503050406030204" pitchFamily="18" charset="0"/>
                <a:cs typeface="Arial" panose="020B0604020202020204" pitchFamily="34" charset="0"/>
              </a:rPr>
              <a:t>Tri-Model</a:t>
            </a:r>
          </a:p>
        </p:txBody>
      </p:sp>
      <p:sp>
        <p:nvSpPr>
          <p:cNvPr id="1336358" name="Line 38"/>
          <p:cNvSpPr>
            <a:spLocks noChangeShapeType="1"/>
          </p:cNvSpPr>
          <p:nvPr/>
        </p:nvSpPr>
        <p:spPr bwMode="auto">
          <a:xfrm>
            <a:off x="304800" y="3603625"/>
            <a:ext cx="8713788" cy="0"/>
          </a:xfrm>
          <a:prstGeom prst="line">
            <a:avLst/>
          </a:prstGeom>
          <a:noFill/>
          <a:ln w="12700">
            <a:solidFill>
              <a:srgbClr val="CC0099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336359" name="Line 39"/>
          <p:cNvSpPr>
            <a:spLocks noChangeShapeType="1"/>
          </p:cNvSpPr>
          <p:nvPr/>
        </p:nvSpPr>
        <p:spPr bwMode="auto">
          <a:xfrm>
            <a:off x="4697413" y="3028950"/>
            <a:ext cx="0" cy="3167062"/>
          </a:xfrm>
          <a:prstGeom prst="line">
            <a:avLst/>
          </a:prstGeom>
          <a:noFill/>
          <a:ln w="38100" cap="rnd" cmpd="dbl">
            <a:solidFill>
              <a:srgbClr val="CC00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</a:t>
            </a:r>
            <a:r>
              <a:rPr lang="en-US" altLang="zh-CN" sz="3600" dirty="0" smtClean="0">
                <a:latin typeface="Cambria" panose="02040503050406030204" pitchFamily="18" charset="0"/>
              </a:rPr>
              <a:t>this</a:t>
            </a:r>
            <a:r>
              <a:rPr lang="en-US" altLang="zh-CN" sz="3600" dirty="0" smtClean="0">
                <a:latin typeface="Cambria" panose="02040503050406030204" pitchFamily="18" charset="0"/>
              </a:rPr>
              <a:t> </a:t>
            </a:r>
            <a:r>
              <a:rPr lang="en-US" altLang="zh-CN" sz="3600" dirty="0" smtClean="0">
                <a:latin typeface="Cambria" panose="02040503050406030204" pitchFamily="18" charset="0"/>
              </a:rPr>
              <a:t>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2200275" y="1831975"/>
            <a:ext cx="3892550" cy="3675062"/>
            <a:chOff x="4098" y="40"/>
            <a:chExt cx="2436" cy="2264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086" y="1200"/>
              <a:ext cx="288" cy="278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7" name="AutoShape 35"/>
            <p:cNvSpPr>
              <a:spLocks noChangeArrowheads="1"/>
            </p:cNvSpPr>
            <p:nvPr/>
          </p:nvSpPr>
          <p:spPr bwMode="auto">
            <a:xfrm>
              <a:off x="4098" y="40"/>
              <a:ext cx="2436" cy="2264"/>
            </a:xfrm>
            <a:prstGeom prst="cube">
              <a:avLst>
                <a:gd name="adj" fmla="val 52032"/>
              </a:avLst>
            </a:prstGeom>
            <a:noFill/>
            <a:ln w="5715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4116388" y="1471612"/>
            <a:ext cx="0" cy="2209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1935163" y="3681412"/>
            <a:ext cx="2181225" cy="2057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127500" y="3681412"/>
            <a:ext cx="2671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35350" y="2995612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GB" altLang="zh-CN" sz="1800">
                <a:latin typeface="Comic Sans MS" panose="030F0702030302020204" pitchFamily="66" charset="0"/>
              </a:rPr>
              <a:t>unit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673350" y="2081212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GB" altLang="zh-CN" sz="1800">
                <a:latin typeface="Comic Sans MS" panose="030F0702030302020204" pitchFamily="66" charset="0"/>
              </a:rPr>
              <a:t>integration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60700" y="1624012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GB" altLang="zh-CN" sz="1800"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975100" y="1808162"/>
            <a:ext cx="280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517900" y="4062412"/>
            <a:ext cx="422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693863" y="4125912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GB" altLang="zh-CN" sz="1800">
                <a:latin typeface="Comic Sans MS" panose="030F0702030302020204" pitchFamily="66" charset="0"/>
              </a:rPr>
              <a:t>performance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225675" y="3849687"/>
            <a:ext cx="1452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GB" altLang="zh-CN" sz="1800">
                <a:latin typeface="Comic Sans MS" panose="030F0702030302020204" pitchFamily="66" charset="0"/>
              </a:rPr>
              <a:t>robustness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82625" y="5283200"/>
            <a:ext cx="14763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GB" altLang="zh-CN" sz="1800">
                <a:latin typeface="Comic Sans MS" panose="030F0702030302020204" pitchFamily="66" charset="0"/>
              </a:rPr>
              <a:t>functional behaviour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975100" y="2265362"/>
            <a:ext cx="280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975100" y="3179762"/>
            <a:ext cx="280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2779713" y="4748212"/>
            <a:ext cx="422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025650" y="5494337"/>
            <a:ext cx="422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889500" y="352901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084888" y="352901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279900" y="3833812"/>
            <a:ext cx="126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GB" altLang="zh-CN" sz="1800">
                <a:latin typeface="Comic Sans MS" panose="030F0702030302020204" pitchFamily="66" charset="0"/>
              </a:rPr>
              <a:t>white box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662613" y="3833812"/>
            <a:ext cx="126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GB" altLang="zh-CN" sz="1800">
                <a:latin typeface="Comic Sans MS" panose="030F0702030302020204" pitchFamily="66" charset="0"/>
              </a:rPr>
              <a:t>black box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4208463" y="1385887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GB" altLang="zh-CN" b="1">
                <a:latin typeface="Comic Sans MS" panose="030F0702030302020204" pitchFamily="66" charset="0"/>
              </a:rPr>
              <a:t>Level of detail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859588" y="3452812"/>
            <a:ext cx="2208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GB" altLang="zh-CN" b="1">
                <a:latin typeface="Comic Sans MS" panose="030F0702030302020204" pitchFamily="66" charset="0"/>
              </a:rPr>
              <a:t>Accessibility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119313" y="5562600"/>
            <a:ext cx="2427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GB" altLang="zh-CN" b="1">
                <a:latin typeface="Comic Sans MS" panose="030F0702030302020204" pitchFamily="66" charset="0"/>
              </a:rPr>
              <a:t>Characteristics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197225" y="4383087"/>
            <a:ext cx="422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2389188" y="5129212"/>
            <a:ext cx="422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738313" y="4522787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GB" altLang="zh-CN" sz="1800">
                <a:latin typeface="Comic Sans MS" panose="030F0702030302020204" pitchFamily="66" charset="0"/>
              </a:rPr>
              <a:t>usability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219200" y="4932362"/>
            <a:ext cx="1325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GB" altLang="zh-CN" sz="1800">
                <a:latin typeface="Comic Sans MS" panose="030F0702030302020204" pitchFamily="66" charset="0"/>
              </a:rPr>
              <a:t>reliability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3975100" y="2722562"/>
            <a:ext cx="280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2965450" y="2551112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lang="en-US" altLang="zh-CN" sz="1800">
                <a:latin typeface="Comic Sans MS" panose="030F0702030302020204" pitchFamily="66" charset="0"/>
              </a:rPr>
              <a:t>module</a:t>
            </a:r>
            <a:endParaRPr lang="en-GB" altLang="zh-CN" sz="1800">
              <a:latin typeface="Comic Sans MS" panose="030F0702030302020204" pitchFamily="66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2733675" y="3570287"/>
            <a:ext cx="1122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GB" altLang="zh-CN" sz="1800">
                <a:latin typeface="Comic Sans MS" panose="030F0702030302020204" pitchFamily="66" charset="0"/>
              </a:rPr>
              <a:t>security</a:t>
            </a: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3746500" y="3821112"/>
            <a:ext cx="422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Rectangle 16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What is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9851013" cy="48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Software Fault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: A static defect in the software (i.e., defect, bug)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6736" y="2708681"/>
            <a:ext cx="4122701" cy="30223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public static void </a:t>
            </a:r>
            <a:r>
              <a:rPr lang="en-US" altLang="zh-CN" sz="1600" b="0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altLang="en-US" sz="1600" b="0" dirty="0" err="1" smtClean="0">
                <a:solidFill>
                  <a:schemeClr val="tx1"/>
                </a:solidFill>
                <a:latin typeface="+mj-lt"/>
              </a:rPr>
              <a:t>Sta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length 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en-US" sz="1600" b="0" dirty="0" err="1" smtClean="0">
                <a:solidFill>
                  <a:schemeClr val="tx1"/>
                </a:solidFill>
                <a:latin typeface="+mj-lt"/>
              </a:rPr>
              <a:t>numbers.length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;  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     double mean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sum;</a:t>
            </a:r>
            <a:endParaRPr lang="en-US" altLang="en-US" sz="1600" b="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5000"/>
              </a:lnSpc>
            </a:pPr>
            <a:endParaRPr lang="en-US" altLang="en-US" sz="1600" b="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    sum = 0.0;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    for (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1; 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&lt; length; 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++)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</a:rPr>
              <a:t>//</a:t>
            </a:r>
            <a:r>
              <a:rPr lang="en-US" altLang="en-US" sz="16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</a:rPr>
              <a:t>=0</a:t>
            </a:r>
            <a:endParaRPr lang="en-US" altLang="en-US" sz="16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         sum += numbers [ 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     mean = sum / (double) length;</a:t>
            </a:r>
          </a:p>
          <a:p>
            <a:pPr>
              <a:lnSpc>
                <a:spcPct val="85000"/>
              </a:lnSpc>
            </a:pPr>
            <a:endParaRPr lang="en-US" altLang="en-US" sz="1600" b="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5000"/>
              </a:lnSpc>
            </a:pP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en-US" sz="1600" b="0" dirty="0" err="1" smtClean="0">
                <a:solidFill>
                  <a:schemeClr val="tx1"/>
                </a:solidFill>
                <a:latin typeface="+mj-lt"/>
              </a:rPr>
              <a:t>System.out.println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("mean: 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" + mean);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}</a:t>
            </a:r>
            <a:endParaRPr lang="en-US" altLang="en-US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爆炸形 1 8"/>
          <p:cNvSpPr/>
          <p:nvPr/>
        </p:nvSpPr>
        <p:spPr>
          <a:xfrm>
            <a:off x="5791200" y="3276600"/>
            <a:ext cx="2078182" cy="187036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Fault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Introduction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46873"/>
            <a:ext cx="8686800" cy="872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Software Error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An incorrect internal state that is the manifestation of some fault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9114" y="2718062"/>
            <a:ext cx="4122701" cy="30223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public static void </a:t>
            </a:r>
            <a:r>
              <a:rPr lang="en-US" altLang="zh-CN" sz="1600" b="0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altLang="en-US" sz="1600" b="0" dirty="0" err="1" smtClean="0">
                <a:solidFill>
                  <a:schemeClr val="tx1"/>
                </a:solidFill>
                <a:latin typeface="+mj-lt"/>
              </a:rPr>
              <a:t>Sta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length 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en-US" sz="1600" b="0" dirty="0" err="1" smtClean="0">
                <a:solidFill>
                  <a:schemeClr val="tx1"/>
                </a:solidFill>
                <a:latin typeface="+mj-lt"/>
              </a:rPr>
              <a:t>numbers.length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;  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     double mean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sum;</a:t>
            </a:r>
            <a:endParaRPr lang="en-US" altLang="en-US" sz="1600" b="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5000"/>
              </a:lnSpc>
            </a:pPr>
            <a:endParaRPr lang="en-US" altLang="en-US" sz="1600" b="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    sum = 0.0;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    for (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1; 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&lt; length; 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++)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</a:rPr>
              <a:t>//</a:t>
            </a:r>
            <a:r>
              <a:rPr lang="en-US" altLang="en-US" sz="16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</a:rPr>
              <a:t>=0</a:t>
            </a:r>
            <a:endParaRPr lang="en-US" altLang="en-US" sz="16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         sum += numbers [ </a:t>
            </a:r>
            <a:r>
              <a:rPr lang="en-US" altLang="en-US" sz="1600" b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     mean = sum / (double) length;</a:t>
            </a:r>
          </a:p>
          <a:p>
            <a:pPr>
              <a:lnSpc>
                <a:spcPct val="85000"/>
              </a:lnSpc>
            </a:pPr>
            <a:endParaRPr lang="en-US" altLang="en-US" sz="1600" b="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5000"/>
              </a:lnSpc>
            </a:pP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en-US" sz="1600" b="0" dirty="0" err="1" smtClean="0">
                <a:solidFill>
                  <a:schemeClr val="tx1"/>
                </a:solidFill>
                <a:latin typeface="+mj-lt"/>
              </a:rPr>
              <a:t>System.out.println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("mean: </a:t>
            </a: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600" b="0" dirty="0">
                <a:solidFill>
                  <a:schemeClr val="tx1"/>
                </a:solidFill>
                <a:latin typeface="+mj-lt"/>
              </a:rPr>
              <a:t>" + mean);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 smtClean="0">
                <a:solidFill>
                  <a:schemeClr val="tx1"/>
                </a:solidFill>
                <a:latin typeface="+mj-lt"/>
              </a:rPr>
              <a:t>}</a:t>
            </a:r>
            <a:endParaRPr lang="en-US" altLang="en-US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7148370" y="3248819"/>
            <a:ext cx="2078182" cy="187036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Error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44240" y="2728456"/>
            <a:ext cx="2512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Test Input: [3,4,5]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44024" y="3599226"/>
            <a:ext cx="1941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sum=3+4+5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50478" y="4043328"/>
            <a:ext cx="154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sum=4+5</a:t>
            </a:r>
            <a:endParaRPr lang="zh-CN" altLang="en-US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15930</TotalTime>
  <Words>3022</Words>
  <Application>Microsoft Office PowerPoint</Application>
  <PresentationFormat>全屏显示(4:3)</PresentationFormat>
  <Paragraphs>542</Paragraphs>
  <Slides>62</Slides>
  <Notes>62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62</vt:i4>
      </vt:variant>
    </vt:vector>
  </HeadingPairs>
  <TitlesOfParts>
    <vt:vector size="75" baseType="lpstr">
      <vt:lpstr>黑体</vt:lpstr>
      <vt:lpstr>华文新魏</vt:lpstr>
      <vt:lpstr>宋体</vt:lpstr>
      <vt:lpstr>Arial</vt:lpstr>
      <vt:lpstr>Cambria</vt:lpstr>
      <vt:lpstr>Cambria Math</vt:lpstr>
      <vt:lpstr>Comic Sans MS</vt:lpstr>
      <vt:lpstr>Times New Roman</vt:lpstr>
      <vt:lpstr>Wingdings</vt:lpstr>
      <vt:lpstr>1_自定义设计方案</vt:lpstr>
      <vt:lpstr>Clip</vt:lpstr>
      <vt:lpstr>位图图像</vt:lpstr>
      <vt:lpstr>Chart</vt:lpstr>
      <vt:lpstr>Software Quality Assurance and Testing Technology</vt:lpstr>
      <vt:lpstr>Rules</vt:lpstr>
      <vt:lpstr>How</vt:lpstr>
      <vt:lpstr>How</vt:lpstr>
      <vt:lpstr>Short Review</vt:lpstr>
      <vt:lpstr>Test Cycle</vt:lpstr>
      <vt:lpstr>What is Testing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The Cost of bugs</vt:lpstr>
      <vt:lpstr>Introduction</vt:lpstr>
      <vt:lpstr>Introduction</vt:lpstr>
      <vt:lpstr>Introduction</vt:lpstr>
      <vt:lpstr>DEBUGGING vs. TESTING</vt:lpstr>
      <vt:lpstr>TESTING</vt:lpstr>
      <vt:lpstr>DEBUGGING</vt:lpstr>
      <vt:lpstr>Introduction</vt:lpstr>
      <vt:lpstr>Introduction</vt:lpstr>
      <vt:lpstr>Principle of Testing</vt:lpstr>
      <vt:lpstr>Principle of Testing</vt:lpstr>
      <vt:lpstr>Principle of Testing</vt:lpstr>
      <vt:lpstr>Principle of Testing</vt:lpstr>
      <vt:lpstr>Principle of Testing</vt:lpstr>
      <vt:lpstr>Principle of Testing</vt:lpstr>
      <vt:lpstr>Principle of Testing</vt:lpstr>
      <vt:lpstr>Extra Rules</vt:lpstr>
      <vt:lpstr>Principle of Testing</vt:lpstr>
      <vt:lpstr>Product Components</vt:lpstr>
      <vt:lpstr>Product Components</vt:lpstr>
      <vt:lpstr>Product Components</vt:lpstr>
      <vt:lpstr>Principle of Testing</vt:lpstr>
      <vt:lpstr>Writing MRD AND SPEC</vt:lpstr>
      <vt:lpstr>Principle of Testing</vt:lpstr>
      <vt:lpstr>SOME WAYS TO QUANTIFY </vt:lpstr>
      <vt:lpstr>PowerPoint 演示文稿</vt:lpstr>
      <vt:lpstr>Principle of Testing</vt:lpstr>
      <vt:lpstr>Principle of Testing</vt:lpstr>
      <vt:lpstr>Principle of Testing</vt:lpstr>
      <vt:lpstr>Principle of Testing</vt:lpstr>
      <vt:lpstr>Principle of Testing</vt:lpstr>
      <vt:lpstr>Principle of Testing</vt:lpstr>
      <vt:lpstr>SD Team</vt:lpstr>
      <vt:lpstr>To be continued… See you 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webuser</cp:lastModifiedBy>
  <cp:revision>2614</cp:revision>
  <cp:lastPrinted>1601-01-01T00:00:00Z</cp:lastPrinted>
  <dcterms:created xsi:type="dcterms:W3CDTF">1601-01-01T00:00:00Z</dcterms:created>
  <dcterms:modified xsi:type="dcterms:W3CDTF">2022-09-05T05:45:32Z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