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7" r:id="rId2"/>
    <p:sldId id="309" r:id="rId3"/>
    <p:sldId id="362" r:id="rId4"/>
    <p:sldId id="363" r:id="rId5"/>
    <p:sldId id="364" r:id="rId6"/>
    <p:sldId id="366" r:id="rId7"/>
    <p:sldId id="365" r:id="rId8"/>
    <p:sldId id="367" r:id="rId9"/>
    <p:sldId id="368" r:id="rId10"/>
    <p:sldId id="369" r:id="rId11"/>
    <p:sldId id="370" r:id="rId12"/>
    <p:sldId id="371" r:id="rId13"/>
    <p:sldId id="302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1836"/>
    <a:srgbClr val="F79600"/>
    <a:srgbClr val="FFFF00"/>
    <a:srgbClr val="005DA2"/>
    <a:srgbClr val="FEFFBE"/>
    <a:srgbClr val="FDFDFD"/>
    <a:srgbClr val="3992DB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3469" autoAdjust="0"/>
  </p:normalViewPr>
  <p:slideViewPr>
    <p:cSldViewPr>
      <p:cViewPr varScale="1">
        <p:scale>
          <a:sx n="159" d="100"/>
          <a:sy n="159" d="100"/>
        </p:scale>
        <p:origin x="94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06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8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41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6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3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6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34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7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245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7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7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5486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：引言</a:t>
            </a: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课程结构、内容、考察方式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84933" y="738430"/>
            <a:ext cx="5857996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175727-DD31-D233-2B56-20D0D91F2A5B}"/>
              </a:ext>
            </a:extLst>
          </p:cNvPr>
          <p:cNvSpPr txBox="1"/>
          <p:nvPr/>
        </p:nvSpPr>
        <p:spPr>
          <a:xfrm>
            <a:off x="971600" y="1347614"/>
            <a:ext cx="1061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891E2D-95FB-2B84-2D85-646876B75037}"/>
              </a:ext>
            </a:extLst>
          </p:cNvPr>
          <p:cNvSpPr txBox="1"/>
          <p:nvPr/>
        </p:nvSpPr>
        <p:spPr>
          <a:xfrm>
            <a:off x="2339752" y="1563638"/>
            <a:ext cx="10618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4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0C87FE-6F33-2808-BB96-3039162D4D5D}"/>
              </a:ext>
            </a:extLst>
          </p:cNvPr>
          <p:cNvSpPr txBox="1"/>
          <p:nvPr/>
        </p:nvSpPr>
        <p:spPr>
          <a:xfrm>
            <a:off x="3347864" y="1086004"/>
            <a:ext cx="1224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A3536F-6ED9-916E-C35A-F74DB283F867}"/>
              </a:ext>
            </a:extLst>
          </p:cNvPr>
          <p:cNvSpPr txBox="1"/>
          <p:nvPr/>
        </p:nvSpPr>
        <p:spPr>
          <a:xfrm>
            <a:off x="4927648" y="1515983"/>
            <a:ext cx="1061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209A90-FE6E-7D55-ECAD-29C56A8ADF06}"/>
              </a:ext>
            </a:extLst>
          </p:cNvPr>
          <p:cNvSpPr txBox="1"/>
          <p:nvPr/>
        </p:nvSpPr>
        <p:spPr>
          <a:xfrm>
            <a:off x="3255783" y="2328641"/>
            <a:ext cx="1061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9025F0-A43E-1B81-091B-1EFD313A4400}"/>
              </a:ext>
            </a:extLst>
          </p:cNvPr>
          <p:cNvSpPr txBox="1"/>
          <p:nvPr/>
        </p:nvSpPr>
        <p:spPr>
          <a:xfrm>
            <a:off x="4992073" y="2262535"/>
            <a:ext cx="1272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4000" dirty="0">
              <a:solidFill>
                <a:srgbClr val="7030A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669133-BF25-13C2-68A3-C0C34BE0D58E}"/>
              </a:ext>
            </a:extLst>
          </p:cNvPr>
          <p:cNvSpPr txBox="1"/>
          <p:nvPr/>
        </p:nvSpPr>
        <p:spPr>
          <a:xfrm>
            <a:off x="3734870" y="4143305"/>
            <a:ext cx="1061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AB1BC6-11CB-8085-6A5D-E94A0714DA06}"/>
              </a:ext>
            </a:extLst>
          </p:cNvPr>
          <p:cNvSpPr txBox="1"/>
          <p:nvPr/>
        </p:nvSpPr>
        <p:spPr>
          <a:xfrm>
            <a:off x="6300192" y="3056642"/>
            <a:ext cx="1061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AF6B4FD-D5BE-2107-6E1A-96B21F51274A}"/>
              </a:ext>
            </a:extLst>
          </p:cNvPr>
          <p:cNvSpPr txBox="1"/>
          <p:nvPr/>
        </p:nvSpPr>
        <p:spPr>
          <a:xfrm>
            <a:off x="2456892" y="3403775"/>
            <a:ext cx="1061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FAD27E-CBEE-53D9-73F9-1A2D99E79727}"/>
              </a:ext>
            </a:extLst>
          </p:cNvPr>
          <p:cNvSpPr txBox="1"/>
          <p:nvPr/>
        </p:nvSpPr>
        <p:spPr>
          <a:xfrm>
            <a:off x="1745432" y="4175090"/>
            <a:ext cx="189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C++11/20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1742BC-24BD-E3E1-630D-EAB326022218}"/>
              </a:ext>
            </a:extLst>
          </p:cNvPr>
          <p:cNvSpPr txBox="1"/>
          <p:nvPr/>
        </p:nvSpPr>
        <p:spPr>
          <a:xfrm>
            <a:off x="6826732" y="1347614"/>
            <a:ext cx="1061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4B5ABB-2AFE-6413-1E57-CFEDC6FA6B49}"/>
              </a:ext>
            </a:extLst>
          </p:cNvPr>
          <p:cNvSpPr txBox="1"/>
          <p:nvPr/>
        </p:nvSpPr>
        <p:spPr>
          <a:xfrm>
            <a:off x="5580112" y="850816"/>
            <a:ext cx="1061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E58D85-BBE0-F33A-FEA2-9C99A91B3F00}"/>
              </a:ext>
            </a:extLst>
          </p:cNvPr>
          <p:cNvSpPr txBox="1"/>
          <p:nvPr/>
        </p:nvSpPr>
        <p:spPr>
          <a:xfrm>
            <a:off x="7357664" y="3558530"/>
            <a:ext cx="1061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581857-27F9-4880-7CFF-E38CE30B8CDB}"/>
              </a:ext>
            </a:extLst>
          </p:cNvPr>
          <p:cNvSpPr txBox="1"/>
          <p:nvPr/>
        </p:nvSpPr>
        <p:spPr>
          <a:xfrm>
            <a:off x="5697252" y="4089667"/>
            <a:ext cx="1061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析构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3B9804-3E2A-EAD5-65F4-33D1738F5BA6}"/>
              </a:ext>
            </a:extLst>
          </p:cNvPr>
          <p:cNvSpPr txBox="1"/>
          <p:nvPr/>
        </p:nvSpPr>
        <p:spPr>
          <a:xfrm>
            <a:off x="1665326" y="2638772"/>
            <a:ext cx="1061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6D9D42-10F4-D329-F50C-67D20C8DAD05}"/>
              </a:ext>
            </a:extLst>
          </p:cNvPr>
          <p:cNvSpPr txBox="1"/>
          <p:nvPr/>
        </p:nvSpPr>
        <p:spPr>
          <a:xfrm>
            <a:off x="439102" y="2118080"/>
            <a:ext cx="1061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zh-CN" altLang="en-US" sz="2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09F0F4-D93A-7BAB-5BF7-33898E94EAA2}"/>
              </a:ext>
            </a:extLst>
          </p:cNvPr>
          <p:cNvSpPr txBox="1"/>
          <p:nvPr/>
        </p:nvSpPr>
        <p:spPr>
          <a:xfrm>
            <a:off x="455289" y="2869364"/>
            <a:ext cx="1061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5F7EDA-D187-D558-BE83-C34583A157F0}"/>
              </a:ext>
            </a:extLst>
          </p:cNvPr>
          <p:cNvSpPr txBox="1"/>
          <p:nvPr/>
        </p:nvSpPr>
        <p:spPr>
          <a:xfrm>
            <a:off x="611560" y="3582134"/>
            <a:ext cx="1061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E789F1-C426-9093-B8C3-4554EE019D89}"/>
              </a:ext>
            </a:extLst>
          </p:cNvPr>
          <p:cNvSpPr txBox="1"/>
          <p:nvPr/>
        </p:nvSpPr>
        <p:spPr>
          <a:xfrm>
            <a:off x="7092280" y="2436366"/>
            <a:ext cx="1061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F79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</a:t>
            </a:r>
            <a:endParaRPr lang="zh-CN" altLang="en-US" sz="2000" dirty="0">
              <a:solidFill>
                <a:srgbClr val="F796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31F0CA-62CB-90F1-8942-476D7335622C}"/>
              </a:ext>
            </a:extLst>
          </p:cNvPr>
          <p:cNvSpPr txBox="1"/>
          <p:nvPr/>
        </p:nvSpPr>
        <p:spPr>
          <a:xfrm>
            <a:off x="4446238" y="3343115"/>
            <a:ext cx="1781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rgbClr val="0F18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虚函数</a:t>
            </a:r>
            <a:endParaRPr lang="zh-CN" altLang="en-US" sz="3200" dirty="0">
              <a:solidFill>
                <a:srgbClr val="0F18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8319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48707-6FFF-31A7-EEA3-F242679B4C97}"/>
              </a:ext>
            </a:extLst>
          </p:cNvPr>
          <p:cNvSpPr txBox="1"/>
          <p:nvPr/>
        </p:nvSpPr>
        <p:spPr>
          <a:xfrm>
            <a:off x="755576" y="699542"/>
            <a:ext cx="7848872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预备知识：</a:t>
            </a:r>
            <a:endParaRPr kumimoji="1"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本课程假设同学们已经熟悉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语言的基本语法，有初步的程序开发经验，了解基本的编译原理和程序运行机制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本课程主要聚焦于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面向对象程序设计，对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基本语法，如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循环、判断语句、赋值操作、表达式等不会做专门的介绍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638388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授课内容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4F883A5-2F22-CB65-97D8-6C0FD9973912}"/>
              </a:ext>
            </a:extLst>
          </p:cNvPr>
          <p:cNvSpPr txBox="1"/>
          <p:nvPr/>
        </p:nvSpPr>
        <p:spPr>
          <a:xfrm>
            <a:off x="683568" y="1707654"/>
            <a:ext cx="3528392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kumimoji="1" lang="en-US" altLang="zh-CN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基本开发环境的使用</a:t>
            </a:r>
            <a:endParaRPr kumimoji="1" lang="en-US" altLang="zh-CN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语言的开发范式</a:t>
            </a:r>
            <a:endParaRPr kumimoji="1" lang="en-US" altLang="zh-CN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标准库的使用</a:t>
            </a:r>
            <a:endParaRPr kumimoji="1" lang="en-US" altLang="zh-CN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基础调试方式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D9B78-DED2-00CC-069E-F7BBF85B6D8F}"/>
              </a:ext>
            </a:extLst>
          </p:cNvPr>
          <p:cNvSpPr txBox="1"/>
          <p:nvPr/>
        </p:nvSpPr>
        <p:spPr>
          <a:xfrm>
            <a:off x="4788024" y="1707654"/>
            <a:ext cx="3528392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kumimoji="1"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kumimoji="1"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kumimoji="1"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第三方库的使用</a:t>
            </a:r>
            <a:endParaRPr kumimoji="1"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构建工具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1FABB-2621-333A-0F91-E918DD06D8CD}"/>
              </a:ext>
            </a:extLst>
          </p:cNvPr>
          <p:cNvSpPr txBox="1"/>
          <p:nvPr/>
        </p:nvSpPr>
        <p:spPr>
          <a:xfrm>
            <a:off x="701824" y="987574"/>
            <a:ext cx="286206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48707-6FFF-31A7-EEA3-F242679B4C97}"/>
              </a:ext>
            </a:extLst>
          </p:cNvPr>
          <p:cNvSpPr txBox="1"/>
          <p:nvPr/>
        </p:nvSpPr>
        <p:spPr>
          <a:xfrm>
            <a:off x="4788024" y="987574"/>
            <a:ext cx="286206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</a:t>
            </a:r>
            <a:r>
              <a:rPr kumimoji="1"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CLUDE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E6C113E8-6F7E-0B11-BDB6-F61BE1421024}"/>
              </a:ext>
            </a:extLst>
          </p:cNvPr>
          <p:cNvCxnSpPr>
            <a:cxnSpLocks/>
          </p:cNvCxnSpPr>
          <p:nvPr/>
        </p:nvCxnSpPr>
        <p:spPr>
          <a:xfrm>
            <a:off x="4445986" y="1217028"/>
            <a:ext cx="36004" cy="3024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346093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00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3075708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课程结构、内容、考察方式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课程结构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4F883A5-2F22-CB65-97D8-6C0FD9973912}"/>
              </a:ext>
            </a:extLst>
          </p:cNvPr>
          <p:cNvSpPr txBox="1"/>
          <p:nvPr/>
        </p:nvSpPr>
        <p:spPr>
          <a:xfrm>
            <a:off x="3779913" y="2067694"/>
            <a:ext cx="144016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</a:t>
            </a:r>
          </a:p>
        </p:txBody>
      </p:sp>
    </p:spTree>
    <p:extLst>
      <p:ext uri="{BB962C8B-B14F-4D97-AF65-F5344CB8AC3E}">
        <p14:creationId xmlns:p14="http://schemas.microsoft.com/office/powerpoint/2010/main" val="4050628579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课程结构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6EA364F-4D39-42BD-DF16-8A43E66FC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91595"/>
              </p:ext>
            </p:extLst>
          </p:nvPr>
        </p:nvGraphicFramePr>
        <p:xfrm>
          <a:off x="683568" y="843558"/>
          <a:ext cx="777686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123455423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338968355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59989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作业（实验）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3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面向对象概述，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历史以及和其他语言的比较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4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C++</a:t>
                      </a:r>
                      <a:r>
                        <a:rPr lang="zh-CN" altLang="en-US" dirty="0"/>
                        <a:t>基础，程序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语句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函数的基本概念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6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C++</a:t>
                      </a:r>
                      <a:r>
                        <a:rPr lang="zh-CN" altLang="en-US" dirty="0"/>
                        <a:t>变量、指针、操作符等基本类型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2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数组、字符串等复合类型，动态内存分配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7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函数的高级功能：默认参数、函数重载、内联函数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作业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6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类的对象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1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静态成员和友元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3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运算符重载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1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类的高级技术：拷贝构造函数、成员初始化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42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继承和派生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3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39874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课程结构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6EA364F-4D39-42BD-DF16-8A43E66FC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76134"/>
              </p:ext>
            </p:extLst>
          </p:nvPr>
        </p:nvGraphicFramePr>
        <p:xfrm>
          <a:off x="683568" y="843558"/>
          <a:ext cx="77768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123455423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338968355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599894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作业（实验）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3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11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虚函数和多态性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4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12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私有继承和代码复用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作业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66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文件输入输出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作业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2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14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异常处理，</a:t>
                      </a:r>
                      <a:r>
                        <a:rPr lang="en-US" altLang="zh-CN" dirty="0"/>
                        <a:t>try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catch</a:t>
                      </a:r>
                      <a:r>
                        <a:rPr lang="zh-CN" altLang="en-US" dirty="0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7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模板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作业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6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扩展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标准模板库</a:t>
                      </a:r>
                      <a:r>
                        <a:rPr lang="en-US" altLang="zh-CN" dirty="0"/>
                        <a:t>STL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1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扩展</a:t>
                      </a:r>
                      <a:r>
                        <a:rPr lang="en-US" altLang="zh-CN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如何用</a:t>
                      </a:r>
                      <a:r>
                        <a:rPr lang="en-US" altLang="zh-CN" dirty="0"/>
                        <a:t>C++</a:t>
                      </a:r>
                      <a:r>
                        <a:rPr lang="zh-CN" altLang="en-US" dirty="0"/>
                        <a:t>搭建完整的服务系统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8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期末考察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5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938427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授课方式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4F883A5-2F22-CB65-97D8-6C0FD9973912}"/>
              </a:ext>
            </a:extLst>
          </p:cNvPr>
          <p:cNvSpPr txBox="1"/>
          <p:nvPr/>
        </p:nvSpPr>
        <p:spPr>
          <a:xfrm>
            <a:off x="3203848" y="1851670"/>
            <a:ext cx="2736303" cy="130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、课堂讲述</a:t>
            </a:r>
            <a:endParaRPr kumimoji="1" lang="en-US" altLang="zh-CN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、课下练习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6A838ACB-898B-92D7-5626-E51F8A06BF24}"/>
              </a:ext>
            </a:extLst>
          </p:cNvPr>
          <p:cNvSpPr/>
          <p:nvPr/>
        </p:nvSpPr>
        <p:spPr>
          <a:xfrm>
            <a:off x="5436096" y="1491630"/>
            <a:ext cx="432047" cy="1584176"/>
          </a:xfrm>
          <a:prstGeom prst="leftBrace">
            <a:avLst>
              <a:gd name="adj1" fmla="val 355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46FF20-5E33-59BB-27AE-26C7EB8F3EEF}"/>
              </a:ext>
            </a:extLst>
          </p:cNvPr>
          <p:cNvSpPr txBox="1"/>
          <p:nvPr/>
        </p:nvSpPr>
        <p:spPr>
          <a:xfrm>
            <a:off x="5957826" y="1306964"/>
            <a:ext cx="207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概念语法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4DC88E-7AB6-210A-BF61-01A2696C112A}"/>
              </a:ext>
            </a:extLst>
          </p:cNvPr>
          <p:cNvSpPr txBox="1"/>
          <p:nvPr/>
        </p:nvSpPr>
        <p:spPr>
          <a:xfrm>
            <a:off x="5957826" y="1851670"/>
            <a:ext cx="207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编写规范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A94934-BB6C-02E8-C1C2-C7E55E1100D9}"/>
              </a:ext>
            </a:extLst>
          </p:cNvPr>
          <p:cNvSpPr txBox="1"/>
          <p:nvPr/>
        </p:nvSpPr>
        <p:spPr>
          <a:xfrm>
            <a:off x="5957826" y="2387084"/>
            <a:ext cx="207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C9F564-22DF-27BB-5D2E-B36CA5814EB6}"/>
              </a:ext>
            </a:extLst>
          </p:cNvPr>
          <p:cNvSpPr txBox="1"/>
          <p:nvPr/>
        </p:nvSpPr>
        <p:spPr>
          <a:xfrm>
            <a:off x="5957826" y="2931790"/>
            <a:ext cx="207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80548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授课方式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4F883A5-2F22-CB65-97D8-6C0FD9973912}"/>
              </a:ext>
            </a:extLst>
          </p:cNvPr>
          <p:cNvSpPr txBox="1"/>
          <p:nvPr/>
        </p:nvSpPr>
        <p:spPr>
          <a:xfrm>
            <a:off x="3203848" y="1851670"/>
            <a:ext cx="2736303" cy="130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、课堂讲述</a:t>
            </a:r>
            <a:endParaRPr kumimoji="1" lang="en-US" altLang="zh-CN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、课下练习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6A838ACB-898B-92D7-5626-E51F8A06BF24}"/>
              </a:ext>
            </a:extLst>
          </p:cNvPr>
          <p:cNvSpPr/>
          <p:nvPr/>
        </p:nvSpPr>
        <p:spPr>
          <a:xfrm>
            <a:off x="5508104" y="2139702"/>
            <a:ext cx="432047" cy="1584176"/>
          </a:xfrm>
          <a:prstGeom prst="leftBrace">
            <a:avLst>
              <a:gd name="adj1" fmla="val 355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D3DC2F-7786-E39F-C642-BF5A740ABCC1}"/>
              </a:ext>
            </a:extLst>
          </p:cNvPr>
          <p:cNvSpPr txBox="1"/>
          <p:nvPr/>
        </p:nvSpPr>
        <p:spPr>
          <a:xfrm>
            <a:off x="5957826" y="1955036"/>
            <a:ext cx="207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课后习题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89EB9E-58B8-3DDF-089E-F78C59CB710A}"/>
              </a:ext>
            </a:extLst>
          </p:cNvPr>
          <p:cNvSpPr txBox="1"/>
          <p:nvPr/>
        </p:nvSpPr>
        <p:spPr>
          <a:xfrm>
            <a:off x="5957826" y="2747124"/>
            <a:ext cx="207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阅读思考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955AB4-43A9-4818-9EDB-09451CA63ADC}"/>
              </a:ext>
            </a:extLst>
          </p:cNvPr>
          <p:cNvSpPr txBox="1"/>
          <p:nvPr/>
        </p:nvSpPr>
        <p:spPr>
          <a:xfrm>
            <a:off x="5957826" y="3507854"/>
            <a:ext cx="2070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5753BF-65C2-87C7-FD31-EFDA083E693F}"/>
              </a:ext>
            </a:extLst>
          </p:cNvPr>
          <p:cNvSpPr txBox="1"/>
          <p:nvPr/>
        </p:nvSpPr>
        <p:spPr>
          <a:xfrm>
            <a:off x="179512" y="4804801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通过智慧教学课程平台或者邮件发送作业</a:t>
            </a:r>
          </a:p>
        </p:txBody>
      </p:sp>
    </p:spTree>
    <p:extLst>
      <p:ext uri="{BB962C8B-B14F-4D97-AF65-F5344CB8AC3E}">
        <p14:creationId xmlns:p14="http://schemas.microsoft.com/office/powerpoint/2010/main" val="33632920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</a:t>
            </a:r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4F883A5-2F22-CB65-97D8-6C0FD9973912}"/>
              </a:ext>
            </a:extLst>
          </p:cNvPr>
          <p:cNvSpPr txBox="1"/>
          <p:nvPr/>
        </p:nvSpPr>
        <p:spPr>
          <a:xfrm>
            <a:off x="2951820" y="1917340"/>
            <a:ext cx="3240360" cy="130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大作业（</a:t>
            </a: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次）</a:t>
            </a:r>
            <a:endParaRPr kumimoji="1" lang="en-US" altLang="zh-CN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en-US" altLang="zh-CN" sz="2800" b="1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期末考试</a:t>
            </a:r>
          </a:p>
        </p:txBody>
      </p:sp>
    </p:spTree>
    <p:extLst>
      <p:ext uri="{BB962C8B-B14F-4D97-AF65-F5344CB8AC3E}">
        <p14:creationId xmlns:p14="http://schemas.microsoft.com/office/powerpoint/2010/main" val="2988135620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4F883A5-2F22-CB65-97D8-6C0FD9973912}"/>
              </a:ext>
            </a:extLst>
          </p:cNvPr>
          <p:cNvSpPr txBox="1"/>
          <p:nvPr/>
        </p:nvSpPr>
        <p:spPr>
          <a:xfrm>
            <a:off x="2501770" y="1779662"/>
            <a:ext cx="4140460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primer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6th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primer</a:t>
            </a:r>
            <a:r>
              <a:rPr kumimoji="1" lang="zh-CN" altLang="en-US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8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en-US" altLang="zh-CN" sz="2800" b="1" baseline="300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endParaRPr kumimoji="1" lang="en-US" altLang="zh-CN" sz="28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kumimoji="1"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</a:p>
        </p:txBody>
      </p:sp>
    </p:spTree>
    <p:extLst>
      <p:ext uri="{BB962C8B-B14F-4D97-AF65-F5344CB8AC3E}">
        <p14:creationId xmlns:p14="http://schemas.microsoft.com/office/powerpoint/2010/main" val="1057805451"/>
      </p:ext>
    </p:extLst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472</Words>
  <Application>Microsoft Macintosh PowerPoint</Application>
  <PresentationFormat>全屏显示(16:9)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微软雅黑</vt:lpstr>
      <vt:lpstr>微软雅黑 Light</vt:lpstr>
      <vt:lpstr>Arial</vt:lpstr>
      <vt:lpstr>Calibri</vt:lpstr>
      <vt:lpstr>Impact</vt:lpstr>
      <vt:lpstr>Roboto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subject/>
  <dc:creator>李培俊</dc:creator>
  <cp:keywords/>
  <dc:description/>
  <cp:lastModifiedBy>T127794</cp:lastModifiedBy>
  <cp:revision>309</cp:revision>
  <dcterms:created xsi:type="dcterms:W3CDTF">2015-12-11T17:46:00Z</dcterms:created>
  <dcterms:modified xsi:type="dcterms:W3CDTF">2022-09-03T07:29:22Z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