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handoutMasterIdLst>
    <p:handoutMasterId r:id="rId46"/>
  </p:handoutMasterIdLst>
  <p:sldIdLst>
    <p:sldId id="317" r:id="rId2"/>
    <p:sldId id="309" r:id="rId3"/>
    <p:sldId id="319" r:id="rId4"/>
    <p:sldId id="576" r:id="rId5"/>
    <p:sldId id="577" r:id="rId6"/>
    <p:sldId id="578" r:id="rId7"/>
    <p:sldId id="579" r:id="rId8"/>
    <p:sldId id="580" r:id="rId9"/>
    <p:sldId id="581" r:id="rId10"/>
    <p:sldId id="582" r:id="rId11"/>
    <p:sldId id="613" r:id="rId12"/>
    <p:sldId id="584" r:id="rId13"/>
    <p:sldId id="583" r:id="rId14"/>
    <p:sldId id="585" r:id="rId15"/>
    <p:sldId id="586" r:id="rId16"/>
    <p:sldId id="587" r:id="rId17"/>
    <p:sldId id="614" r:id="rId18"/>
    <p:sldId id="615" r:id="rId19"/>
    <p:sldId id="409" r:id="rId20"/>
    <p:sldId id="593" r:id="rId21"/>
    <p:sldId id="616" r:id="rId22"/>
    <p:sldId id="595" r:id="rId23"/>
    <p:sldId id="594" r:id="rId24"/>
    <p:sldId id="596" r:id="rId25"/>
    <p:sldId id="597" r:id="rId26"/>
    <p:sldId id="598" r:id="rId27"/>
    <p:sldId id="599" r:id="rId28"/>
    <p:sldId id="602" r:id="rId29"/>
    <p:sldId id="601" r:id="rId30"/>
    <p:sldId id="589" r:id="rId31"/>
    <p:sldId id="588" r:id="rId32"/>
    <p:sldId id="590" r:id="rId33"/>
    <p:sldId id="591" r:id="rId34"/>
    <p:sldId id="592" r:id="rId35"/>
    <p:sldId id="603" r:id="rId36"/>
    <p:sldId id="607" r:id="rId37"/>
    <p:sldId id="606" r:id="rId38"/>
    <p:sldId id="608" r:id="rId39"/>
    <p:sldId id="609" r:id="rId40"/>
    <p:sldId id="610" r:id="rId41"/>
    <p:sldId id="611" r:id="rId42"/>
    <p:sldId id="612" r:id="rId43"/>
    <p:sldId id="302" r:id="rId4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5DA2"/>
    <a:srgbClr val="3992DB"/>
    <a:srgbClr val="DCDEE0"/>
    <a:srgbClr val="F79600"/>
    <a:srgbClr val="FEFFBE"/>
    <a:srgbClr val="FDFDFD"/>
    <a:srgbClr val="FFFF00"/>
    <a:srgbClr val="0F1836"/>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99" autoAdjust="0"/>
    <p:restoredTop sz="83878" autoAdjust="0"/>
  </p:normalViewPr>
  <p:slideViewPr>
    <p:cSldViewPr>
      <p:cViewPr varScale="1">
        <p:scale>
          <a:sx n="142" d="100"/>
          <a:sy n="142" d="100"/>
        </p:scale>
        <p:origin x="1424" y="16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81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2022/11/25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2022/11/25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3321447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2228077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2951278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840003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extLst>
      <p:ext uri="{BB962C8B-B14F-4D97-AF65-F5344CB8AC3E}">
        <p14:creationId xmlns:p14="http://schemas.microsoft.com/office/powerpoint/2010/main" val="4237605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extLst>
      <p:ext uri="{BB962C8B-B14F-4D97-AF65-F5344CB8AC3E}">
        <p14:creationId xmlns:p14="http://schemas.microsoft.com/office/powerpoint/2010/main" val="382910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extLst>
      <p:ext uri="{BB962C8B-B14F-4D97-AF65-F5344CB8AC3E}">
        <p14:creationId xmlns:p14="http://schemas.microsoft.com/office/powerpoint/2010/main" val="28872793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extLst>
      <p:ext uri="{BB962C8B-B14F-4D97-AF65-F5344CB8AC3E}">
        <p14:creationId xmlns:p14="http://schemas.microsoft.com/office/powerpoint/2010/main" val="9409331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extLst>
      <p:ext uri="{BB962C8B-B14F-4D97-AF65-F5344CB8AC3E}">
        <p14:creationId xmlns:p14="http://schemas.microsoft.com/office/powerpoint/2010/main" val="10941422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49871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extLst>
      <p:ext uri="{BB962C8B-B14F-4D97-AF65-F5344CB8AC3E}">
        <p14:creationId xmlns:p14="http://schemas.microsoft.com/office/powerpoint/2010/main" val="17526444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extLst>
      <p:ext uri="{BB962C8B-B14F-4D97-AF65-F5344CB8AC3E}">
        <p14:creationId xmlns:p14="http://schemas.microsoft.com/office/powerpoint/2010/main" val="10854547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extLst>
      <p:ext uri="{BB962C8B-B14F-4D97-AF65-F5344CB8AC3E}">
        <p14:creationId xmlns:p14="http://schemas.microsoft.com/office/powerpoint/2010/main" val="11139107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extLst>
      <p:ext uri="{BB962C8B-B14F-4D97-AF65-F5344CB8AC3E}">
        <p14:creationId xmlns:p14="http://schemas.microsoft.com/office/powerpoint/2010/main" val="26040722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extLst>
      <p:ext uri="{BB962C8B-B14F-4D97-AF65-F5344CB8AC3E}">
        <p14:creationId xmlns:p14="http://schemas.microsoft.com/office/powerpoint/2010/main" val="3439344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extLst>
      <p:ext uri="{BB962C8B-B14F-4D97-AF65-F5344CB8AC3E}">
        <p14:creationId xmlns:p14="http://schemas.microsoft.com/office/powerpoint/2010/main" val="26075472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extLst>
      <p:ext uri="{BB962C8B-B14F-4D97-AF65-F5344CB8AC3E}">
        <p14:creationId xmlns:p14="http://schemas.microsoft.com/office/powerpoint/2010/main" val="2120631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extLst>
      <p:ext uri="{BB962C8B-B14F-4D97-AF65-F5344CB8AC3E}">
        <p14:creationId xmlns:p14="http://schemas.microsoft.com/office/powerpoint/2010/main" val="32749302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extLst>
      <p:ext uri="{BB962C8B-B14F-4D97-AF65-F5344CB8AC3E}">
        <p14:creationId xmlns:p14="http://schemas.microsoft.com/office/powerpoint/2010/main" val="27625849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extLst>
      <p:ext uri="{BB962C8B-B14F-4D97-AF65-F5344CB8AC3E}">
        <p14:creationId xmlns:p14="http://schemas.microsoft.com/office/powerpoint/2010/main" val="1057875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extLst>
      <p:ext uri="{BB962C8B-B14F-4D97-AF65-F5344CB8AC3E}">
        <p14:creationId xmlns:p14="http://schemas.microsoft.com/office/powerpoint/2010/main" val="7627132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extLst>
      <p:ext uri="{BB962C8B-B14F-4D97-AF65-F5344CB8AC3E}">
        <p14:creationId xmlns:p14="http://schemas.microsoft.com/office/powerpoint/2010/main" val="28527908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extLst>
      <p:ext uri="{BB962C8B-B14F-4D97-AF65-F5344CB8AC3E}">
        <p14:creationId xmlns:p14="http://schemas.microsoft.com/office/powerpoint/2010/main" val="21257321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extLst>
      <p:ext uri="{BB962C8B-B14F-4D97-AF65-F5344CB8AC3E}">
        <p14:creationId xmlns:p14="http://schemas.microsoft.com/office/powerpoint/2010/main" val="22887853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extLst>
      <p:ext uri="{BB962C8B-B14F-4D97-AF65-F5344CB8AC3E}">
        <p14:creationId xmlns:p14="http://schemas.microsoft.com/office/powerpoint/2010/main" val="22313564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extLst>
      <p:ext uri="{BB962C8B-B14F-4D97-AF65-F5344CB8AC3E}">
        <p14:creationId xmlns:p14="http://schemas.microsoft.com/office/powerpoint/2010/main" val="34156170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extLst>
      <p:ext uri="{BB962C8B-B14F-4D97-AF65-F5344CB8AC3E}">
        <p14:creationId xmlns:p14="http://schemas.microsoft.com/office/powerpoint/2010/main" val="28484390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extLst>
      <p:ext uri="{BB962C8B-B14F-4D97-AF65-F5344CB8AC3E}">
        <p14:creationId xmlns:p14="http://schemas.microsoft.com/office/powerpoint/2010/main" val="23496148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extLst>
      <p:ext uri="{BB962C8B-B14F-4D97-AF65-F5344CB8AC3E}">
        <p14:creationId xmlns:p14="http://schemas.microsoft.com/office/powerpoint/2010/main" val="4179878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extLst>
      <p:ext uri="{BB962C8B-B14F-4D97-AF65-F5344CB8AC3E}">
        <p14:creationId xmlns:p14="http://schemas.microsoft.com/office/powerpoint/2010/main" val="29647080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extLst>
      <p:ext uri="{BB962C8B-B14F-4D97-AF65-F5344CB8AC3E}">
        <p14:creationId xmlns:p14="http://schemas.microsoft.com/office/powerpoint/2010/main" val="963323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extLst>
      <p:ext uri="{BB962C8B-B14F-4D97-AF65-F5344CB8AC3E}">
        <p14:creationId xmlns:p14="http://schemas.microsoft.com/office/powerpoint/2010/main" val="18992750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extLst>
      <p:ext uri="{BB962C8B-B14F-4D97-AF65-F5344CB8AC3E}">
        <p14:creationId xmlns:p14="http://schemas.microsoft.com/office/powerpoint/2010/main" val="3873632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extLst>
      <p:ext uri="{BB962C8B-B14F-4D97-AF65-F5344CB8AC3E}">
        <p14:creationId xmlns:p14="http://schemas.microsoft.com/office/powerpoint/2010/main" val="5866665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extLst>
      <p:ext uri="{BB962C8B-B14F-4D97-AF65-F5344CB8AC3E}">
        <p14:creationId xmlns:p14="http://schemas.microsoft.com/office/powerpoint/2010/main" val="41361067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extLst>
      <p:ext uri="{BB962C8B-B14F-4D97-AF65-F5344CB8AC3E}">
        <p14:creationId xmlns:p14="http://schemas.microsoft.com/office/powerpoint/2010/main" val="2571169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extLst>
      <p:ext uri="{BB962C8B-B14F-4D97-AF65-F5344CB8AC3E}">
        <p14:creationId xmlns:p14="http://schemas.microsoft.com/office/powerpoint/2010/main" val="1887620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1054969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2445894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568164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extLst>
      <p:ext uri="{BB962C8B-B14F-4D97-AF65-F5344CB8AC3E}">
        <p14:creationId xmlns:p14="http://schemas.microsoft.com/office/powerpoint/2010/main" val="2391523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323528" y="292895"/>
            <a:ext cx="390372" cy="20597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t>‹#›</a:t>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2022/11/25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2022/11/25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2022/11/25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2022/11/25</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ags" Target="../tags/tag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0"/>
            <a:ext cx="9144001" cy="5143500"/>
          </a:xfrm>
          <a:prstGeom prst="rect">
            <a:avLst/>
          </a:prstGeom>
        </p:spPr>
      </p:pic>
      <p:sp>
        <p:nvSpPr>
          <p:cNvPr id="43" name="Rectangle 3"/>
          <p:cNvSpPr txBox="1">
            <a:spLocks noChangeArrowheads="1"/>
          </p:cNvSpPr>
          <p:nvPr/>
        </p:nvSpPr>
        <p:spPr>
          <a:xfrm>
            <a:off x="3491880" y="1901035"/>
            <a:ext cx="5141491" cy="5024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000" b="1" dirty="0">
                <a:solidFill>
                  <a:schemeClr val="accent1"/>
                </a:solidFill>
                <a:latin typeface="微软雅黑" panose="020B0503020204020204" pitchFamily="34" charset="-122"/>
                <a:ea typeface="微软雅黑" panose="020B0503020204020204" pitchFamily="34" charset="-122"/>
              </a:rPr>
              <a:t>课时</a:t>
            </a:r>
            <a:r>
              <a:rPr lang="en-US" altLang="zh-CN" sz="3000" b="1" dirty="0">
                <a:solidFill>
                  <a:schemeClr val="accent1"/>
                </a:solidFill>
                <a:latin typeface="微软雅黑" panose="020B0503020204020204" pitchFamily="34" charset="-122"/>
                <a:ea typeface="微软雅黑" panose="020B0503020204020204" pitchFamily="34" charset="-122"/>
              </a:rPr>
              <a:t>11</a:t>
            </a:r>
            <a:r>
              <a:rPr lang="zh-CN" altLang="en-US" sz="3000" b="1" dirty="0">
                <a:solidFill>
                  <a:schemeClr val="accent1"/>
                </a:solidFill>
                <a:latin typeface="微软雅黑" panose="020B0503020204020204" pitchFamily="34" charset="-122"/>
                <a:ea typeface="微软雅黑" panose="020B0503020204020204" pitchFamily="34" charset="-122"/>
              </a:rPr>
              <a:t>：模板</a:t>
            </a:r>
          </a:p>
        </p:txBody>
      </p:sp>
      <p:sp>
        <p:nvSpPr>
          <p:cNvPr id="44" name="Rectangle 4"/>
          <p:cNvSpPr txBox="1">
            <a:spLocks noChangeArrowheads="1"/>
          </p:cNvSpPr>
          <p:nvPr/>
        </p:nvSpPr>
        <p:spPr>
          <a:xfrm>
            <a:off x="3826314" y="2569318"/>
            <a:ext cx="4807056" cy="322659"/>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模板函数、模板实例化、模板类、模板特化、模板默认参数</a:t>
            </a:r>
          </a:p>
        </p:txBody>
      </p:sp>
      <p:cxnSp>
        <p:nvCxnSpPr>
          <p:cNvPr id="46" name="直接连接符 5"/>
          <p:cNvCxnSpPr>
            <a:cxnSpLocks noChangeShapeType="1"/>
          </p:cNvCxnSpPr>
          <p:nvPr/>
        </p:nvCxnSpPr>
        <p:spPr bwMode="auto">
          <a:xfrm flipH="1">
            <a:off x="3923928" y="2486603"/>
            <a:ext cx="4617801" cy="0"/>
          </a:xfrm>
          <a:prstGeom prst="line">
            <a:avLst/>
          </a:prstGeom>
          <a:noFill/>
          <a:ln w="127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矩形 9"/>
          <p:cNvSpPr>
            <a:spLocks noChangeArrowheads="1"/>
          </p:cNvSpPr>
          <p:nvPr/>
        </p:nvSpPr>
        <p:spPr bwMode="auto">
          <a:xfrm>
            <a:off x="8763956" y="1898129"/>
            <a:ext cx="380044" cy="1609725"/>
          </a:xfrm>
          <a:prstGeom prst="rect">
            <a:avLst/>
          </a:prstGeom>
          <a:solidFill>
            <a:schemeClr val="accent1"/>
          </a:solidFill>
          <a:ln>
            <a:noFill/>
          </a:ln>
        </p:spPr>
        <p:txBody>
          <a:bodyPr lIns="68557" tIns="34279" rIns="68557" bIns="3427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48" name="矩形 47"/>
          <p:cNvSpPr/>
          <p:nvPr/>
        </p:nvSpPr>
        <p:spPr>
          <a:xfrm>
            <a:off x="2784933" y="738430"/>
            <a:ext cx="5857996" cy="1177235"/>
          </a:xfrm>
          <a:prstGeom prst="rect">
            <a:avLst/>
          </a:prstGeom>
        </p:spPr>
        <p:txBody>
          <a:bodyPr wrap="none" lIns="68571" tIns="34285" rIns="68571" bIns="34285">
            <a:spAutoFit/>
          </a:bodyPr>
          <a:lstStyle/>
          <a:p>
            <a:pPr algn="r"/>
            <a:r>
              <a:rPr lang="en-US" altLang="zh-CN" sz="7200" b="1" dirty="0">
                <a:solidFill>
                  <a:schemeClr val="accent1"/>
                </a:solidFill>
                <a:latin typeface="微软雅黑" panose="020B0503020204020204" pitchFamily="34" charset="-122"/>
                <a:ea typeface="微软雅黑" panose="020B0503020204020204" pitchFamily="34" charset="-122"/>
              </a:rPr>
              <a:t>C++</a:t>
            </a:r>
            <a:r>
              <a:rPr lang="zh-CN" altLang="en-US" sz="7200" b="1" dirty="0">
                <a:solidFill>
                  <a:schemeClr val="accent1"/>
                </a:solidFill>
                <a:latin typeface="微软雅黑" panose="020B0503020204020204" pitchFamily="34" charset="-122"/>
                <a:ea typeface="微软雅黑" panose="020B0503020204020204" pitchFamily="34" charset="-122"/>
              </a:rPr>
              <a:t>程序设计</a:t>
            </a:r>
            <a:endParaRPr lang="en-US" altLang="zh-CN" sz="7200" b="1" dirty="0">
              <a:solidFill>
                <a:schemeClr val="accent1"/>
              </a:solidFill>
              <a:latin typeface="微软雅黑" panose="020B0503020204020204" pitchFamily="34" charset="-122"/>
              <a:ea typeface="微软雅黑" panose="020B0503020204020204" pitchFamily="34" charset="-122"/>
            </a:endParaRPr>
          </a:p>
        </p:txBody>
      </p:sp>
      <p:grpSp>
        <p:nvGrpSpPr>
          <p:cNvPr id="49" name="组合 48"/>
          <p:cNvGrpSpPr/>
          <p:nvPr/>
        </p:nvGrpSpPr>
        <p:grpSpPr>
          <a:xfrm>
            <a:off x="8120850" y="3071925"/>
            <a:ext cx="432048" cy="432834"/>
            <a:chOff x="6084168" y="1274820"/>
            <a:chExt cx="432048" cy="432834"/>
          </a:xfrm>
        </p:grpSpPr>
        <p:sp>
          <p:nvSpPr>
            <p:cNvPr id="50"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2" name="组合 51"/>
          <p:cNvGrpSpPr/>
          <p:nvPr/>
        </p:nvGrpSpPr>
        <p:grpSpPr>
          <a:xfrm>
            <a:off x="6824706" y="3072318"/>
            <a:ext cx="432048" cy="432048"/>
            <a:chOff x="4788024" y="1275213"/>
            <a:chExt cx="432048" cy="432048"/>
          </a:xfrm>
        </p:grpSpPr>
        <p:sp>
          <p:nvSpPr>
            <p:cNvPr id="5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5" name="组合 54"/>
          <p:cNvGrpSpPr/>
          <p:nvPr/>
        </p:nvGrpSpPr>
        <p:grpSpPr>
          <a:xfrm>
            <a:off x="7472778" y="3071925"/>
            <a:ext cx="432833" cy="432834"/>
            <a:chOff x="5436096" y="1274820"/>
            <a:chExt cx="432833" cy="432834"/>
          </a:xfrm>
        </p:grpSpPr>
        <p:sp>
          <p:nvSpPr>
            <p:cNvPr id="5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8" name="组合 57"/>
          <p:cNvGrpSpPr/>
          <p:nvPr/>
        </p:nvGrpSpPr>
        <p:grpSpPr>
          <a:xfrm>
            <a:off x="5528562" y="3071925"/>
            <a:ext cx="432833" cy="432834"/>
            <a:chOff x="3491880" y="1274820"/>
            <a:chExt cx="432833" cy="432834"/>
          </a:xfrm>
        </p:grpSpPr>
        <p:sp>
          <p:nvSpPr>
            <p:cNvPr id="59"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1" name="组合 60"/>
          <p:cNvGrpSpPr/>
          <p:nvPr/>
        </p:nvGrpSpPr>
        <p:grpSpPr>
          <a:xfrm>
            <a:off x="6176634" y="3071925"/>
            <a:ext cx="432833" cy="432834"/>
            <a:chOff x="4139952" y="1274820"/>
            <a:chExt cx="432833" cy="432834"/>
          </a:xfrm>
        </p:grpSpPr>
        <p:sp>
          <p:nvSpPr>
            <p:cNvPr id="6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模板函数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C7FD4614-8006-0770-4E10-A6EB3ED28A41}"/>
              </a:ext>
            </a:extLst>
          </p:cNvPr>
          <p:cNvSpPr txBox="1"/>
          <p:nvPr/>
        </p:nvSpPr>
        <p:spPr>
          <a:xfrm>
            <a:off x="683568" y="699542"/>
            <a:ext cx="7920880" cy="1231106"/>
          </a:xfrm>
          <a:prstGeom prst="rect">
            <a:avLst/>
          </a:prstGeom>
          <a:noFill/>
        </p:spPr>
        <p:txBody>
          <a:bodyPr wrap="square" rtlCol="0">
            <a:spAutoFit/>
          </a:bodyPr>
          <a:lstStyle/>
          <a:p>
            <a:pPr algn="just">
              <a:spcAft>
                <a:spcPts val="1200"/>
              </a:spcAft>
            </a:pPr>
            <a:r>
              <a:rPr lang="zh-CN" altLang="en-US" dirty="0">
                <a:solidFill>
                  <a:srgbClr val="005DA2"/>
                </a:solidFill>
                <a:latin typeface="微软雅黑" panose="020B0503020204020204" pitchFamily="34" charset="-122"/>
                <a:ea typeface="微软雅黑" panose="020B0503020204020204" pitchFamily="34" charset="-122"/>
              </a:rPr>
              <a:t>模板函数定义</a:t>
            </a:r>
            <a:endParaRPr lang="en-US" altLang="zh-CN" dirty="0">
              <a:solidFill>
                <a:srgbClr val="005DA2"/>
              </a:solidFill>
              <a:latin typeface="微软雅黑" panose="020B0503020204020204" pitchFamily="34" charset="-122"/>
              <a:ea typeface="微软雅黑" panose="020B0503020204020204" pitchFamily="34" charset="-122"/>
            </a:endParaRPr>
          </a:p>
          <a:p>
            <a:pPr marL="342900" indent="-342900" algn="just">
              <a:spcAft>
                <a:spcPts val="1200"/>
              </a:spcAft>
              <a:buFont typeface="+mj-lt"/>
              <a:buAutoNum type="arabicPeriod"/>
            </a:pPr>
            <a:r>
              <a:rPr lang="zh-CN" altLang="en-US" dirty="0">
                <a:solidFill>
                  <a:srgbClr val="005DA2"/>
                </a:solidFill>
                <a:latin typeface="微软雅黑" panose="020B0503020204020204" pitchFamily="34" charset="-122"/>
                <a:ea typeface="微软雅黑" panose="020B0503020204020204" pitchFamily="34" charset="-122"/>
              </a:rPr>
              <a:t>函数返回值前添加模板</a:t>
            </a:r>
            <a:r>
              <a:rPr lang="en-US" altLang="zh-CN" dirty="0">
                <a:solidFill>
                  <a:srgbClr val="005DA2"/>
                </a:solidFill>
                <a:latin typeface="微软雅黑" panose="020B0503020204020204" pitchFamily="34" charset="-122"/>
                <a:ea typeface="微软雅黑" panose="020B0503020204020204" pitchFamily="34" charset="-122"/>
              </a:rPr>
              <a:t>template</a:t>
            </a:r>
            <a:r>
              <a:rPr lang="zh-CN" altLang="en-US" dirty="0">
                <a:solidFill>
                  <a:srgbClr val="005DA2"/>
                </a:solidFill>
                <a:latin typeface="微软雅黑" panose="020B0503020204020204" pitchFamily="34" charset="-122"/>
                <a:ea typeface="微软雅黑" panose="020B0503020204020204" pitchFamily="34" charset="-122"/>
              </a:rPr>
              <a:t>关键字和模板参数</a:t>
            </a:r>
            <a:endParaRPr lang="en-US" altLang="zh-CN" dirty="0">
              <a:solidFill>
                <a:srgbClr val="005DA2"/>
              </a:solidFill>
              <a:latin typeface="微软雅黑" panose="020B0503020204020204" pitchFamily="34" charset="-122"/>
              <a:ea typeface="微软雅黑" panose="020B0503020204020204" pitchFamily="34" charset="-122"/>
            </a:endParaRPr>
          </a:p>
          <a:p>
            <a:pPr marL="342900" indent="-342900" algn="just">
              <a:spcAft>
                <a:spcPts val="1200"/>
              </a:spcAft>
              <a:buFont typeface="+mj-lt"/>
              <a:buAutoNum type="arabicPeriod"/>
            </a:pPr>
            <a:r>
              <a:rPr lang="zh-CN" altLang="en-US" dirty="0">
                <a:solidFill>
                  <a:srgbClr val="005DA2"/>
                </a:solidFill>
                <a:latin typeface="微软雅黑" panose="020B0503020204020204" pitchFamily="34" charset="-122"/>
                <a:ea typeface="微软雅黑" panose="020B0503020204020204" pitchFamily="34" charset="-122"/>
              </a:rPr>
              <a:t>函数的逻辑不变，需要泛化的变量名用模板参数</a:t>
            </a:r>
            <a:r>
              <a:rPr lang="en-US" altLang="zh-CN" dirty="0">
                <a:solidFill>
                  <a:srgbClr val="C00000"/>
                </a:solidFill>
                <a:latin typeface="微软雅黑" panose="020B0503020204020204" pitchFamily="34" charset="-122"/>
                <a:ea typeface="微软雅黑" panose="020B0503020204020204" pitchFamily="34" charset="-122"/>
              </a:rPr>
              <a:t>T</a:t>
            </a:r>
            <a:r>
              <a:rPr lang="zh-CN" altLang="en-US" dirty="0">
                <a:solidFill>
                  <a:srgbClr val="005DA2"/>
                </a:solidFill>
                <a:latin typeface="微软雅黑" panose="020B0503020204020204" pitchFamily="34" charset="-122"/>
                <a:ea typeface="微软雅黑" panose="020B0503020204020204" pitchFamily="34" charset="-122"/>
              </a:rPr>
              <a:t>替代</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10" name="组合 9">
            <a:extLst>
              <a:ext uri="{FF2B5EF4-FFF2-40B4-BE49-F238E27FC236}">
                <a16:creationId xmlns:a16="http://schemas.microsoft.com/office/drawing/2014/main" id="{2EEF9ED0-5383-46B7-A5F7-9AF6DB1D148D}"/>
              </a:ext>
            </a:extLst>
          </p:cNvPr>
          <p:cNvGrpSpPr/>
          <p:nvPr/>
        </p:nvGrpSpPr>
        <p:grpSpPr>
          <a:xfrm>
            <a:off x="731478" y="2326754"/>
            <a:ext cx="4200562" cy="2088232"/>
            <a:chOff x="785872" y="2327514"/>
            <a:chExt cx="5629545" cy="1082020"/>
          </a:xfrm>
        </p:grpSpPr>
        <p:grpSp>
          <p:nvGrpSpPr>
            <p:cNvPr id="11" name="组合 10">
              <a:extLst>
                <a:ext uri="{FF2B5EF4-FFF2-40B4-BE49-F238E27FC236}">
                  <a16:creationId xmlns:a16="http://schemas.microsoft.com/office/drawing/2014/main" id="{52A01495-0CA3-4255-A8F2-15B21DDFBAC7}"/>
                </a:ext>
              </a:extLst>
            </p:cNvPr>
            <p:cNvGrpSpPr/>
            <p:nvPr/>
          </p:nvGrpSpPr>
          <p:grpSpPr>
            <a:xfrm>
              <a:off x="785872" y="2327514"/>
              <a:ext cx="5629545" cy="1082020"/>
              <a:chOff x="826068" y="2276353"/>
              <a:chExt cx="7923031" cy="3950401"/>
            </a:xfrm>
          </p:grpSpPr>
          <p:sp>
            <p:nvSpPr>
              <p:cNvPr id="16" name="矩形 15">
                <a:extLst>
                  <a:ext uri="{FF2B5EF4-FFF2-40B4-BE49-F238E27FC236}">
                    <a16:creationId xmlns:a16="http://schemas.microsoft.com/office/drawing/2014/main" id="{9CBC7A84-6457-4621-8E57-242D03E50470}"/>
                  </a:ext>
                </a:extLst>
              </p:cNvPr>
              <p:cNvSpPr/>
              <p:nvPr/>
            </p:nvSpPr>
            <p:spPr>
              <a:xfrm>
                <a:off x="826068" y="2276353"/>
                <a:ext cx="7923031" cy="3950401"/>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文本框 17">
                <a:extLst>
                  <a:ext uri="{FF2B5EF4-FFF2-40B4-BE49-F238E27FC236}">
                    <a16:creationId xmlns:a16="http://schemas.microsoft.com/office/drawing/2014/main" id="{1DB1409E-D18C-4139-B6E1-5D0200314ADF}"/>
                  </a:ext>
                </a:extLst>
              </p:cNvPr>
              <p:cNvSpPr txBox="1"/>
              <p:nvPr/>
            </p:nvSpPr>
            <p:spPr>
              <a:xfrm>
                <a:off x="889809" y="2446158"/>
                <a:ext cx="7859290" cy="979648"/>
              </a:xfrm>
              <a:prstGeom prst="rect">
                <a:avLst/>
              </a:prstGeom>
              <a:noFill/>
            </p:spPr>
            <p:txBody>
              <a:bodyPr wrap="square">
                <a:spAutoFit/>
              </a:bodyPr>
              <a:lstStyle/>
              <a:p>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2" name="文本框 11">
              <a:extLst>
                <a:ext uri="{FF2B5EF4-FFF2-40B4-BE49-F238E27FC236}">
                  <a16:creationId xmlns:a16="http://schemas.microsoft.com/office/drawing/2014/main" id="{3D6533BD-8C7B-4C5F-AABD-739A64C17B8D}"/>
                </a:ext>
              </a:extLst>
            </p:cNvPr>
            <p:cNvSpPr txBox="1"/>
            <p:nvPr/>
          </p:nvSpPr>
          <p:spPr>
            <a:xfrm>
              <a:off x="917848" y="2391531"/>
              <a:ext cx="4572000" cy="909006"/>
            </a:xfrm>
            <a:prstGeom prst="rect">
              <a:avLst/>
            </a:prstGeom>
            <a:noFill/>
          </p:spPr>
          <p:txBody>
            <a:bodyPr wrap="square">
              <a:spAutoFit/>
            </a:bodyPr>
            <a:lstStyle/>
            <a:p>
              <a:r>
                <a:rPr lang="en-US" altLang="zh-CN" dirty="0">
                  <a:latin typeface="Microsoft YaHei" panose="020B0503020204020204" pitchFamily="34" charset="-122"/>
                  <a:ea typeface="Microsoft YaHei" panose="020B0503020204020204" pitchFamily="34" charset="-122"/>
                </a:rPr>
                <a:t>template &lt;</a:t>
              </a:r>
              <a:r>
                <a:rPr lang="en-US" altLang="zh-CN" dirty="0" err="1">
                  <a:solidFill>
                    <a:srgbClr val="005DA2"/>
                  </a:solidFill>
                  <a:latin typeface="Microsoft YaHei" panose="020B0503020204020204" pitchFamily="34" charset="-122"/>
                  <a:ea typeface="Microsoft YaHei" panose="020B0503020204020204" pitchFamily="34" charset="-122"/>
                </a:rPr>
                <a:t>typename</a:t>
              </a:r>
              <a:r>
                <a:rPr lang="en-US" altLang="zh-CN" dirty="0">
                  <a:latin typeface="Microsoft YaHei" panose="020B0503020204020204" pitchFamily="34" charset="-122"/>
                  <a:ea typeface="Microsoft YaHei" panose="020B0503020204020204" pitchFamily="34" charset="-122"/>
                </a:rPr>
                <a:t> </a:t>
              </a:r>
              <a:r>
                <a:rPr lang="en-US" altLang="zh-CN" b="1" dirty="0">
                  <a:solidFill>
                    <a:srgbClr val="C00000"/>
                  </a:solidFill>
                  <a:latin typeface="Microsoft YaHei" panose="020B0503020204020204" pitchFamily="34" charset="-122"/>
                  <a:ea typeface="Microsoft YaHei" panose="020B0503020204020204" pitchFamily="34" charset="-122"/>
                </a:rPr>
                <a:t>T</a:t>
              </a:r>
              <a:r>
                <a:rPr lang="en-US" altLang="zh-CN" dirty="0">
                  <a:latin typeface="Microsoft YaHei" panose="020B0503020204020204" pitchFamily="34" charset="-122"/>
                  <a:ea typeface="Microsoft YaHei" panose="020B0503020204020204" pitchFamily="34" charset="-122"/>
                </a:rPr>
                <a:t>&gt;</a:t>
              </a:r>
            </a:p>
            <a:p>
              <a:r>
                <a:rPr lang="en-US" altLang="zh-CN" dirty="0">
                  <a:latin typeface="Microsoft YaHei" panose="020B0503020204020204" pitchFamily="34" charset="-122"/>
                  <a:ea typeface="Microsoft YaHei" panose="020B0503020204020204" pitchFamily="34" charset="-122"/>
                </a:rPr>
                <a:t>void swap(</a:t>
              </a:r>
              <a:r>
                <a:rPr lang="en-US" altLang="zh-CN" dirty="0">
                  <a:solidFill>
                    <a:srgbClr val="C00000"/>
                  </a:solidFill>
                  <a:latin typeface="Microsoft YaHei" panose="020B0503020204020204" pitchFamily="34" charset="-122"/>
                  <a:ea typeface="Microsoft YaHei" panose="020B0503020204020204" pitchFamily="34" charset="-122"/>
                </a:rPr>
                <a:t>T</a:t>
              </a:r>
              <a:r>
                <a:rPr lang="en-US" altLang="zh-CN" dirty="0">
                  <a:latin typeface="Microsoft YaHei" panose="020B0503020204020204" pitchFamily="34" charset="-122"/>
                  <a:ea typeface="Microsoft YaHei" panose="020B0503020204020204" pitchFamily="34" charset="-122"/>
                </a:rPr>
                <a:t> &amp;v1, </a:t>
              </a:r>
              <a:r>
                <a:rPr lang="en-US" altLang="zh-CN" dirty="0">
                  <a:solidFill>
                    <a:srgbClr val="C00000"/>
                  </a:solidFill>
                  <a:latin typeface="Microsoft YaHei" panose="020B0503020204020204" pitchFamily="34" charset="-122"/>
                  <a:ea typeface="Microsoft YaHei" panose="020B0503020204020204" pitchFamily="34" charset="-122"/>
                </a:rPr>
                <a:t>T</a:t>
              </a:r>
              <a:r>
                <a:rPr lang="en-US" altLang="zh-CN" dirty="0">
                  <a:latin typeface="Microsoft YaHei" panose="020B0503020204020204" pitchFamily="34" charset="-122"/>
                  <a:ea typeface="Microsoft YaHei" panose="020B0503020204020204" pitchFamily="34" charset="-122"/>
                </a:rPr>
                <a:t> &amp;v2) {</a:t>
              </a:r>
            </a:p>
            <a:p>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    </a:t>
              </a:r>
              <a:r>
                <a:rPr lang="en-US" altLang="zh-CN" dirty="0">
                  <a:solidFill>
                    <a:srgbClr val="C00000"/>
                  </a:solidFill>
                  <a:latin typeface="Microsoft YaHei" panose="020B0503020204020204" pitchFamily="34" charset="-122"/>
                  <a:ea typeface="Microsoft YaHei" panose="020B0503020204020204" pitchFamily="34" charset="-122"/>
                </a:rPr>
                <a:t>T </a:t>
              </a:r>
              <a:r>
                <a:rPr lang="en-US" altLang="zh-CN" dirty="0" err="1">
                  <a:latin typeface="Microsoft YaHei" panose="020B0503020204020204" pitchFamily="34" charset="-122"/>
                  <a:ea typeface="Microsoft YaHei" panose="020B0503020204020204" pitchFamily="34" charset="-122"/>
                </a:rPr>
                <a:t>tmp</a:t>
              </a:r>
              <a:r>
                <a:rPr lang="en-US" altLang="zh-CN" dirty="0">
                  <a:latin typeface="Microsoft YaHei" panose="020B0503020204020204" pitchFamily="34" charset="-122"/>
                  <a:ea typeface="Microsoft YaHei" panose="020B0503020204020204" pitchFamily="34" charset="-122"/>
                </a:rPr>
                <a:t> = v1;</a:t>
              </a:r>
            </a:p>
            <a:p>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v1 = v2;</a:t>
              </a:r>
            </a:p>
            <a:p>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v2 = </a:t>
              </a:r>
              <a:r>
                <a:rPr lang="en-US" altLang="zh-CN" dirty="0" err="1">
                  <a:latin typeface="Microsoft YaHei" panose="020B0503020204020204" pitchFamily="34" charset="-122"/>
                  <a:ea typeface="Microsoft YaHei" panose="020B0503020204020204" pitchFamily="34" charset="-122"/>
                </a:rPr>
                <a:t>tmp</a:t>
              </a:r>
              <a:r>
                <a:rPr lang="en-US" altLang="zh-CN" dirty="0">
                  <a:latin typeface="Microsoft YaHei" panose="020B0503020204020204" pitchFamily="34" charset="-122"/>
                  <a:ea typeface="Microsoft YaHei" panose="020B0503020204020204" pitchFamily="34" charset="-122"/>
                </a:rPr>
                <a:t>;</a:t>
              </a:r>
            </a:p>
            <a:p>
              <a:r>
                <a:rPr lang="en-US" altLang="zh-CN" dirty="0">
                  <a:latin typeface="Microsoft YaHei" panose="020B0503020204020204" pitchFamily="34" charset="-122"/>
                  <a:ea typeface="Microsoft YaHei" panose="020B0503020204020204" pitchFamily="34" charset="-122"/>
                </a:rPr>
                <a:t>}</a:t>
              </a:r>
              <a:endParaRPr lang="zh-CN" altLang="en-US" dirty="0">
                <a:latin typeface="Microsoft YaHei" panose="020B0503020204020204" pitchFamily="34" charset="-122"/>
                <a:ea typeface="Microsoft YaHei" panose="020B0503020204020204" pitchFamily="34" charset="-122"/>
              </a:endParaRPr>
            </a:p>
          </p:txBody>
        </p:sp>
      </p:grpSp>
      <p:grpSp>
        <p:nvGrpSpPr>
          <p:cNvPr id="19" name="组合 18">
            <a:extLst>
              <a:ext uri="{FF2B5EF4-FFF2-40B4-BE49-F238E27FC236}">
                <a16:creationId xmlns:a16="http://schemas.microsoft.com/office/drawing/2014/main" id="{EDA815EC-5557-42BF-B16F-FBFD57C27F59}"/>
              </a:ext>
            </a:extLst>
          </p:cNvPr>
          <p:cNvGrpSpPr/>
          <p:nvPr/>
        </p:nvGrpSpPr>
        <p:grpSpPr>
          <a:xfrm>
            <a:off x="5561060" y="2865801"/>
            <a:ext cx="2736304" cy="923330"/>
            <a:chOff x="5813482" y="1421166"/>
            <a:chExt cx="2808312" cy="11856544"/>
          </a:xfrm>
          <a:solidFill>
            <a:srgbClr val="FEFFBE"/>
          </a:solidFill>
        </p:grpSpPr>
        <p:sp>
          <p:nvSpPr>
            <p:cNvPr id="20" name="矩形 19">
              <a:extLst>
                <a:ext uri="{FF2B5EF4-FFF2-40B4-BE49-F238E27FC236}">
                  <a16:creationId xmlns:a16="http://schemas.microsoft.com/office/drawing/2014/main" id="{7546589F-F759-4FA3-AD4F-8EFEE379609E}"/>
                </a:ext>
              </a:extLst>
            </p:cNvPr>
            <p:cNvSpPr/>
            <p:nvPr/>
          </p:nvSpPr>
          <p:spPr>
            <a:xfrm>
              <a:off x="5813482" y="1421166"/>
              <a:ext cx="2808312" cy="11856544"/>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文本框 20">
              <a:extLst>
                <a:ext uri="{FF2B5EF4-FFF2-40B4-BE49-F238E27FC236}">
                  <a16:creationId xmlns:a16="http://schemas.microsoft.com/office/drawing/2014/main" id="{848FA58D-0196-4431-9690-70FA4CB7DEB9}"/>
                </a:ext>
              </a:extLst>
            </p:cNvPr>
            <p:cNvSpPr txBox="1"/>
            <p:nvPr/>
          </p:nvSpPr>
          <p:spPr>
            <a:xfrm>
              <a:off x="5860955" y="2013987"/>
              <a:ext cx="2713365" cy="10670890"/>
            </a:xfrm>
            <a:prstGeom prst="rect">
              <a:avLst/>
            </a:prstGeom>
            <a:grpFill/>
          </p:spPr>
          <p:txBody>
            <a:bodyPr wrap="square" rtlCol="0">
              <a:spAutoFit/>
            </a:bodyPr>
            <a:lstStyle/>
            <a:p>
              <a:pPr>
                <a:spcAft>
                  <a:spcPts val="600"/>
                </a:spcAft>
              </a:pPr>
              <a:r>
                <a:rPr lang="zh-CN" altLang="en-US" sz="1600" dirty="0">
                  <a:solidFill>
                    <a:srgbClr val="005DA2"/>
                  </a:solidFill>
                  <a:latin typeface="微软雅黑" panose="020B0503020204020204" pitchFamily="34" charset="-122"/>
                  <a:ea typeface="微软雅黑" panose="020B0503020204020204" pitchFamily="34" charset="-122"/>
                </a:rPr>
                <a:t>最佳实践：</a:t>
              </a:r>
              <a:br>
                <a:rPr lang="en-US" altLang="zh-CN" sz="1600" dirty="0">
                  <a:solidFill>
                    <a:srgbClr val="005DA2"/>
                  </a:solidFill>
                  <a:latin typeface="微软雅黑" panose="020B0503020204020204" pitchFamily="34" charset="-122"/>
                  <a:ea typeface="微软雅黑" panose="020B0503020204020204" pitchFamily="34" charset="-122"/>
                </a:rPr>
              </a:b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模板参数名可以随意定义，使用</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是约定俗成的命名</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58540689"/>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模板函数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C7FD4614-8006-0770-4E10-A6EB3ED28A41}"/>
              </a:ext>
            </a:extLst>
          </p:cNvPr>
          <p:cNvSpPr txBox="1"/>
          <p:nvPr/>
        </p:nvSpPr>
        <p:spPr>
          <a:xfrm>
            <a:off x="683568" y="699542"/>
            <a:ext cx="7920880" cy="1661993"/>
          </a:xfrm>
          <a:prstGeom prst="rect">
            <a:avLst/>
          </a:prstGeom>
          <a:noFill/>
        </p:spPr>
        <p:txBody>
          <a:bodyPr wrap="square" rtlCol="0">
            <a:spAutoFit/>
          </a:bodyPr>
          <a:lstStyle/>
          <a:p>
            <a:pPr algn="just">
              <a:spcAft>
                <a:spcPts val="1200"/>
              </a:spcAft>
            </a:pPr>
            <a:r>
              <a:rPr lang="zh-CN" altLang="en-US" dirty="0">
                <a:solidFill>
                  <a:srgbClr val="005DA2"/>
                </a:solidFill>
                <a:latin typeface="微软雅黑" panose="020B0503020204020204" pitchFamily="34" charset="-122"/>
                <a:ea typeface="微软雅黑" panose="020B0503020204020204" pitchFamily="34" charset="-122"/>
              </a:rPr>
              <a:t>模板函数定义</a:t>
            </a:r>
            <a:endParaRPr lang="en-US" altLang="zh-CN" dirty="0">
              <a:solidFill>
                <a:srgbClr val="005DA2"/>
              </a:solidFill>
              <a:latin typeface="微软雅黑" panose="020B0503020204020204" pitchFamily="34" charset="-122"/>
              <a:ea typeface="微软雅黑" panose="020B0503020204020204" pitchFamily="34" charset="-122"/>
            </a:endParaRPr>
          </a:p>
          <a:p>
            <a:pPr marL="342900" indent="-342900" algn="just">
              <a:spcAft>
                <a:spcPts val="1200"/>
              </a:spcAft>
              <a:buFont typeface="+mj-lt"/>
              <a:buAutoNum type="arabicPeriod"/>
            </a:pPr>
            <a:r>
              <a:rPr lang="zh-CN" altLang="en-US" dirty="0">
                <a:solidFill>
                  <a:srgbClr val="005DA2"/>
                </a:solidFill>
                <a:latin typeface="微软雅黑" panose="020B0503020204020204" pitchFamily="34" charset="-122"/>
                <a:ea typeface="微软雅黑" panose="020B0503020204020204" pitchFamily="34" charset="-122"/>
              </a:rPr>
              <a:t>函数返回值前添加模板</a:t>
            </a:r>
            <a:r>
              <a:rPr lang="en-US" altLang="zh-CN" dirty="0">
                <a:solidFill>
                  <a:srgbClr val="005DA2"/>
                </a:solidFill>
                <a:latin typeface="微软雅黑" panose="020B0503020204020204" pitchFamily="34" charset="-122"/>
                <a:ea typeface="微软雅黑" panose="020B0503020204020204" pitchFamily="34" charset="-122"/>
              </a:rPr>
              <a:t>template</a:t>
            </a:r>
            <a:r>
              <a:rPr lang="zh-CN" altLang="en-US" dirty="0">
                <a:solidFill>
                  <a:srgbClr val="005DA2"/>
                </a:solidFill>
                <a:latin typeface="微软雅黑" panose="020B0503020204020204" pitchFamily="34" charset="-122"/>
                <a:ea typeface="微软雅黑" panose="020B0503020204020204" pitchFamily="34" charset="-122"/>
              </a:rPr>
              <a:t>关键字和模板参数</a:t>
            </a:r>
            <a:endParaRPr lang="en-US" altLang="zh-CN" dirty="0">
              <a:solidFill>
                <a:srgbClr val="005DA2"/>
              </a:solidFill>
              <a:latin typeface="微软雅黑" panose="020B0503020204020204" pitchFamily="34" charset="-122"/>
              <a:ea typeface="微软雅黑" panose="020B0503020204020204" pitchFamily="34" charset="-122"/>
            </a:endParaRPr>
          </a:p>
          <a:p>
            <a:pPr marL="342900" indent="-342900" algn="just">
              <a:spcAft>
                <a:spcPts val="1200"/>
              </a:spcAft>
              <a:buFont typeface="+mj-lt"/>
              <a:buAutoNum type="arabicPeriod"/>
            </a:pPr>
            <a:r>
              <a:rPr lang="zh-CN" altLang="en-US" dirty="0">
                <a:solidFill>
                  <a:srgbClr val="005DA2"/>
                </a:solidFill>
                <a:latin typeface="微软雅黑" panose="020B0503020204020204" pitchFamily="34" charset="-122"/>
                <a:ea typeface="微软雅黑" panose="020B0503020204020204" pitchFamily="34" charset="-122"/>
              </a:rPr>
              <a:t>函数的逻辑不变，需要泛化的变量名用模板参数</a:t>
            </a:r>
            <a:r>
              <a:rPr lang="en-US" altLang="zh-CN" dirty="0">
                <a:solidFill>
                  <a:srgbClr val="C00000"/>
                </a:solidFill>
                <a:latin typeface="微软雅黑" panose="020B0503020204020204" pitchFamily="34" charset="-122"/>
                <a:ea typeface="微软雅黑" panose="020B0503020204020204" pitchFamily="34" charset="-122"/>
              </a:rPr>
              <a:t>T</a:t>
            </a:r>
            <a:r>
              <a:rPr lang="zh-CN" altLang="en-US" dirty="0">
                <a:solidFill>
                  <a:srgbClr val="005DA2"/>
                </a:solidFill>
                <a:latin typeface="微软雅黑" panose="020B0503020204020204" pitchFamily="34" charset="-122"/>
                <a:ea typeface="微软雅黑" panose="020B0503020204020204" pitchFamily="34" charset="-122"/>
              </a:rPr>
              <a:t>替代</a:t>
            </a:r>
            <a:endParaRPr lang="en-US" altLang="zh-CN" dirty="0">
              <a:solidFill>
                <a:srgbClr val="005DA2"/>
              </a:solidFill>
              <a:latin typeface="微软雅黑" panose="020B0503020204020204" pitchFamily="34" charset="-122"/>
              <a:ea typeface="微软雅黑" panose="020B0503020204020204" pitchFamily="34" charset="-122"/>
            </a:endParaRPr>
          </a:p>
          <a:p>
            <a:pPr marL="342900" indent="-342900" algn="just">
              <a:spcAft>
                <a:spcPts val="1200"/>
              </a:spcAft>
              <a:buFont typeface="+mj-lt"/>
              <a:buAutoNum type="arabicPeriod"/>
            </a:pPr>
            <a:r>
              <a:rPr lang="zh-CN" altLang="en-US" dirty="0">
                <a:solidFill>
                  <a:srgbClr val="005DA2"/>
                </a:solidFill>
                <a:latin typeface="微软雅黑" panose="020B0503020204020204" pitchFamily="34" charset="-122"/>
                <a:ea typeface="微软雅黑" panose="020B0503020204020204" pitchFamily="34" charset="-122"/>
              </a:rPr>
              <a:t>除定义类型参数外，还可在模板中定义非类型参数，此时通过类型名指定</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10" name="组合 9">
            <a:extLst>
              <a:ext uri="{FF2B5EF4-FFF2-40B4-BE49-F238E27FC236}">
                <a16:creationId xmlns:a16="http://schemas.microsoft.com/office/drawing/2014/main" id="{2EEF9ED0-5383-46B7-A5F7-9AF6DB1D148D}"/>
              </a:ext>
            </a:extLst>
          </p:cNvPr>
          <p:cNvGrpSpPr/>
          <p:nvPr/>
        </p:nvGrpSpPr>
        <p:grpSpPr>
          <a:xfrm>
            <a:off x="179512" y="2470770"/>
            <a:ext cx="3552490" cy="2045196"/>
            <a:chOff x="785872" y="2327514"/>
            <a:chExt cx="5629545" cy="1082020"/>
          </a:xfrm>
        </p:grpSpPr>
        <p:grpSp>
          <p:nvGrpSpPr>
            <p:cNvPr id="11" name="组合 10">
              <a:extLst>
                <a:ext uri="{FF2B5EF4-FFF2-40B4-BE49-F238E27FC236}">
                  <a16:creationId xmlns:a16="http://schemas.microsoft.com/office/drawing/2014/main" id="{52A01495-0CA3-4255-A8F2-15B21DDFBAC7}"/>
                </a:ext>
              </a:extLst>
            </p:cNvPr>
            <p:cNvGrpSpPr/>
            <p:nvPr/>
          </p:nvGrpSpPr>
          <p:grpSpPr>
            <a:xfrm>
              <a:off x="785872" y="2327514"/>
              <a:ext cx="5629545" cy="1082020"/>
              <a:chOff x="826068" y="2276353"/>
              <a:chExt cx="7923031" cy="3950401"/>
            </a:xfrm>
          </p:grpSpPr>
          <p:sp>
            <p:nvSpPr>
              <p:cNvPr id="16" name="矩形 15">
                <a:extLst>
                  <a:ext uri="{FF2B5EF4-FFF2-40B4-BE49-F238E27FC236}">
                    <a16:creationId xmlns:a16="http://schemas.microsoft.com/office/drawing/2014/main" id="{9CBC7A84-6457-4621-8E57-242D03E50470}"/>
                  </a:ext>
                </a:extLst>
              </p:cNvPr>
              <p:cNvSpPr/>
              <p:nvPr/>
            </p:nvSpPr>
            <p:spPr>
              <a:xfrm>
                <a:off x="826068" y="2276353"/>
                <a:ext cx="7923031" cy="3950401"/>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文本框 17">
                <a:extLst>
                  <a:ext uri="{FF2B5EF4-FFF2-40B4-BE49-F238E27FC236}">
                    <a16:creationId xmlns:a16="http://schemas.microsoft.com/office/drawing/2014/main" id="{1DB1409E-D18C-4139-B6E1-5D0200314ADF}"/>
                  </a:ext>
                </a:extLst>
              </p:cNvPr>
              <p:cNvSpPr txBox="1"/>
              <p:nvPr/>
            </p:nvSpPr>
            <p:spPr>
              <a:xfrm>
                <a:off x="889809" y="2446158"/>
                <a:ext cx="7859290" cy="979648"/>
              </a:xfrm>
              <a:prstGeom prst="rect">
                <a:avLst/>
              </a:prstGeom>
              <a:noFill/>
            </p:spPr>
            <p:txBody>
              <a:bodyPr wrap="square">
                <a:spAutoFit/>
              </a:bodyPr>
              <a:lstStyle/>
              <a:p>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2" name="文本框 11">
              <a:extLst>
                <a:ext uri="{FF2B5EF4-FFF2-40B4-BE49-F238E27FC236}">
                  <a16:creationId xmlns:a16="http://schemas.microsoft.com/office/drawing/2014/main" id="{3D6533BD-8C7B-4C5F-AABD-739A64C17B8D}"/>
                </a:ext>
              </a:extLst>
            </p:cNvPr>
            <p:cNvSpPr txBox="1"/>
            <p:nvPr/>
          </p:nvSpPr>
          <p:spPr>
            <a:xfrm>
              <a:off x="917849" y="2391531"/>
              <a:ext cx="5304560" cy="928134"/>
            </a:xfrm>
            <a:prstGeom prst="rect">
              <a:avLst/>
            </a:prstGeom>
            <a:noFill/>
          </p:spPr>
          <p:txBody>
            <a:bodyPr wrap="square">
              <a:spAutoFit/>
            </a:bodyPr>
            <a:lstStyle/>
            <a:p>
              <a:r>
                <a:rPr lang="en-US" altLang="zh-CN" dirty="0">
                  <a:latin typeface="Microsoft YaHei" panose="020B0503020204020204" pitchFamily="34" charset="-122"/>
                  <a:ea typeface="Microsoft YaHei" panose="020B0503020204020204" pitchFamily="34" charset="-122"/>
                </a:rPr>
                <a:t>template &lt;</a:t>
              </a:r>
              <a:r>
                <a:rPr lang="en-US" altLang="zh-CN" dirty="0" err="1">
                  <a:solidFill>
                    <a:srgbClr val="005DA2"/>
                  </a:solidFill>
                  <a:latin typeface="Microsoft YaHei" panose="020B0503020204020204" pitchFamily="34" charset="-122"/>
                  <a:ea typeface="Microsoft YaHei" panose="020B0503020204020204" pitchFamily="34" charset="-122"/>
                </a:rPr>
                <a:t>typename</a:t>
              </a:r>
              <a:r>
                <a:rPr lang="en-US" altLang="zh-CN" dirty="0">
                  <a:latin typeface="Microsoft YaHei" panose="020B0503020204020204" pitchFamily="34" charset="-122"/>
                  <a:ea typeface="Microsoft YaHei" panose="020B0503020204020204" pitchFamily="34" charset="-122"/>
                </a:rPr>
                <a:t> </a:t>
              </a:r>
              <a:r>
                <a:rPr lang="en-US" altLang="zh-CN" dirty="0">
                  <a:solidFill>
                    <a:srgbClr val="C00000"/>
                  </a:solidFill>
                  <a:latin typeface="Microsoft YaHei" panose="020B0503020204020204" pitchFamily="34" charset="-122"/>
                  <a:ea typeface="Microsoft YaHei" panose="020B0503020204020204" pitchFamily="34" charset="-122"/>
                </a:rPr>
                <a:t>T</a:t>
              </a:r>
              <a:r>
                <a:rPr lang="en-US" altLang="zh-CN" dirty="0">
                  <a:latin typeface="Microsoft YaHei" panose="020B0503020204020204" pitchFamily="34" charset="-122"/>
                  <a:ea typeface="Microsoft YaHei" panose="020B0503020204020204" pitchFamily="34" charset="-122"/>
                </a:rPr>
                <a:t>&gt;</a:t>
              </a:r>
            </a:p>
            <a:p>
              <a:r>
                <a:rPr lang="en-US" altLang="zh-CN" dirty="0">
                  <a:latin typeface="Microsoft YaHei" panose="020B0503020204020204" pitchFamily="34" charset="-122"/>
                  <a:ea typeface="Microsoft YaHei" panose="020B0503020204020204" pitchFamily="34" charset="-122"/>
                </a:rPr>
                <a:t>void swap(</a:t>
              </a:r>
              <a:r>
                <a:rPr lang="en-US" altLang="zh-CN" dirty="0">
                  <a:solidFill>
                    <a:srgbClr val="C00000"/>
                  </a:solidFill>
                  <a:latin typeface="Microsoft YaHei" panose="020B0503020204020204" pitchFamily="34" charset="-122"/>
                  <a:ea typeface="Microsoft YaHei" panose="020B0503020204020204" pitchFamily="34" charset="-122"/>
                </a:rPr>
                <a:t>T</a:t>
              </a:r>
              <a:r>
                <a:rPr lang="en-US" altLang="zh-CN" dirty="0">
                  <a:latin typeface="Microsoft YaHei" panose="020B0503020204020204" pitchFamily="34" charset="-122"/>
                  <a:ea typeface="Microsoft YaHei" panose="020B0503020204020204" pitchFamily="34" charset="-122"/>
                </a:rPr>
                <a:t> &amp;v1, </a:t>
              </a:r>
              <a:r>
                <a:rPr lang="en-US" altLang="zh-CN" dirty="0">
                  <a:solidFill>
                    <a:srgbClr val="C00000"/>
                  </a:solidFill>
                  <a:latin typeface="Microsoft YaHei" panose="020B0503020204020204" pitchFamily="34" charset="-122"/>
                  <a:ea typeface="Microsoft YaHei" panose="020B0503020204020204" pitchFamily="34" charset="-122"/>
                </a:rPr>
                <a:t>T</a:t>
              </a:r>
              <a:r>
                <a:rPr lang="en-US" altLang="zh-CN" dirty="0">
                  <a:latin typeface="Microsoft YaHei" panose="020B0503020204020204" pitchFamily="34" charset="-122"/>
                  <a:ea typeface="Microsoft YaHei" panose="020B0503020204020204" pitchFamily="34" charset="-122"/>
                </a:rPr>
                <a:t> &amp;v2) {</a:t>
              </a:r>
            </a:p>
            <a:p>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    </a:t>
              </a:r>
              <a:r>
                <a:rPr lang="en-US" altLang="zh-CN" dirty="0">
                  <a:solidFill>
                    <a:srgbClr val="C00000"/>
                  </a:solidFill>
                  <a:latin typeface="Microsoft YaHei" panose="020B0503020204020204" pitchFamily="34" charset="-122"/>
                  <a:ea typeface="Microsoft YaHei" panose="020B0503020204020204" pitchFamily="34" charset="-122"/>
                </a:rPr>
                <a:t>T </a:t>
              </a:r>
              <a:r>
                <a:rPr lang="en-US" altLang="zh-CN" dirty="0" err="1">
                  <a:latin typeface="Microsoft YaHei" panose="020B0503020204020204" pitchFamily="34" charset="-122"/>
                  <a:ea typeface="Microsoft YaHei" panose="020B0503020204020204" pitchFamily="34" charset="-122"/>
                </a:rPr>
                <a:t>tmp</a:t>
              </a:r>
              <a:r>
                <a:rPr lang="en-US" altLang="zh-CN" dirty="0">
                  <a:latin typeface="Microsoft YaHei" panose="020B0503020204020204" pitchFamily="34" charset="-122"/>
                  <a:ea typeface="Microsoft YaHei" panose="020B0503020204020204" pitchFamily="34" charset="-122"/>
                </a:rPr>
                <a:t> = v1;</a:t>
              </a:r>
            </a:p>
            <a:p>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v1 = v2;</a:t>
              </a:r>
            </a:p>
            <a:p>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v2 = </a:t>
              </a:r>
              <a:r>
                <a:rPr lang="en-US" altLang="zh-CN" dirty="0" err="1">
                  <a:latin typeface="Microsoft YaHei" panose="020B0503020204020204" pitchFamily="34" charset="-122"/>
                  <a:ea typeface="Microsoft YaHei" panose="020B0503020204020204" pitchFamily="34" charset="-122"/>
                </a:rPr>
                <a:t>tmp</a:t>
              </a:r>
              <a:r>
                <a:rPr lang="en-US" altLang="zh-CN" dirty="0">
                  <a:latin typeface="Microsoft YaHei" panose="020B0503020204020204" pitchFamily="34" charset="-122"/>
                  <a:ea typeface="Microsoft YaHei" panose="020B0503020204020204" pitchFamily="34" charset="-122"/>
                </a:rPr>
                <a:t>;</a:t>
              </a:r>
            </a:p>
            <a:p>
              <a:r>
                <a:rPr lang="en-US" altLang="zh-CN" dirty="0">
                  <a:latin typeface="Microsoft YaHei" panose="020B0503020204020204" pitchFamily="34" charset="-122"/>
                  <a:ea typeface="Microsoft YaHei" panose="020B0503020204020204" pitchFamily="34" charset="-122"/>
                </a:rPr>
                <a:t>}</a:t>
              </a:r>
              <a:endParaRPr lang="zh-CN" altLang="en-US" dirty="0">
                <a:latin typeface="Microsoft YaHei" panose="020B0503020204020204" pitchFamily="34" charset="-122"/>
                <a:ea typeface="Microsoft YaHei" panose="020B0503020204020204" pitchFamily="34" charset="-122"/>
              </a:endParaRPr>
            </a:p>
          </p:txBody>
        </p:sp>
      </p:grpSp>
      <p:grpSp>
        <p:nvGrpSpPr>
          <p:cNvPr id="13" name="组合 12">
            <a:extLst>
              <a:ext uri="{FF2B5EF4-FFF2-40B4-BE49-F238E27FC236}">
                <a16:creationId xmlns:a16="http://schemas.microsoft.com/office/drawing/2014/main" id="{2297CFD3-0410-D040-A9E0-8A08635A31FA}"/>
              </a:ext>
            </a:extLst>
          </p:cNvPr>
          <p:cNvGrpSpPr/>
          <p:nvPr/>
        </p:nvGrpSpPr>
        <p:grpSpPr>
          <a:xfrm>
            <a:off x="3912887" y="2470770"/>
            <a:ext cx="5051602" cy="2045196"/>
            <a:chOff x="785872" y="2327514"/>
            <a:chExt cx="5629545" cy="1082020"/>
          </a:xfrm>
        </p:grpSpPr>
        <p:grpSp>
          <p:nvGrpSpPr>
            <p:cNvPr id="14" name="组合 13">
              <a:extLst>
                <a:ext uri="{FF2B5EF4-FFF2-40B4-BE49-F238E27FC236}">
                  <a16:creationId xmlns:a16="http://schemas.microsoft.com/office/drawing/2014/main" id="{01D38947-DFBB-CB4A-979D-D55031489AEB}"/>
                </a:ext>
              </a:extLst>
            </p:cNvPr>
            <p:cNvGrpSpPr/>
            <p:nvPr/>
          </p:nvGrpSpPr>
          <p:grpSpPr>
            <a:xfrm>
              <a:off x="785872" y="2327514"/>
              <a:ext cx="5629545" cy="1082020"/>
              <a:chOff x="826068" y="2276353"/>
              <a:chExt cx="7923031" cy="3950401"/>
            </a:xfrm>
          </p:grpSpPr>
          <p:sp>
            <p:nvSpPr>
              <p:cNvPr id="17" name="矩形 16">
                <a:extLst>
                  <a:ext uri="{FF2B5EF4-FFF2-40B4-BE49-F238E27FC236}">
                    <a16:creationId xmlns:a16="http://schemas.microsoft.com/office/drawing/2014/main" id="{07B38475-B3E5-5645-B4B3-10860697E920}"/>
                  </a:ext>
                </a:extLst>
              </p:cNvPr>
              <p:cNvSpPr/>
              <p:nvPr/>
            </p:nvSpPr>
            <p:spPr>
              <a:xfrm>
                <a:off x="826068" y="2276353"/>
                <a:ext cx="7923031" cy="3950401"/>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a:extLst>
                  <a:ext uri="{FF2B5EF4-FFF2-40B4-BE49-F238E27FC236}">
                    <a16:creationId xmlns:a16="http://schemas.microsoft.com/office/drawing/2014/main" id="{7D2A2548-E5FD-3B47-9936-EC53930338C1}"/>
                  </a:ext>
                </a:extLst>
              </p:cNvPr>
              <p:cNvSpPr txBox="1"/>
              <p:nvPr/>
            </p:nvSpPr>
            <p:spPr>
              <a:xfrm>
                <a:off x="889809" y="2446158"/>
                <a:ext cx="7859290" cy="979648"/>
              </a:xfrm>
              <a:prstGeom prst="rect">
                <a:avLst/>
              </a:prstGeom>
              <a:noFill/>
            </p:spPr>
            <p:txBody>
              <a:bodyPr wrap="square">
                <a:spAutoFit/>
              </a:bodyPr>
              <a:lstStyle/>
              <a:p>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5" name="文本框 14">
              <a:extLst>
                <a:ext uri="{FF2B5EF4-FFF2-40B4-BE49-F238E27FC236}">
                  <a16:creationId xmlns:a16="http://schemas.microsoft.com/office/drawing/2014/main" id="{833972FF-6E8C-C84E-927D-E224E90A1A57}"/>
                </a:ext>
              </a:extLst>
            </p:cNvPr>
            <p:cNvSpPr txBox="1"/>
            <p:nvPr/>
          </p:nvSpPr>
          <p:spPr>
            <a:xfrm>
              <a:off x="917849" y="2391531"/>
              <a:ext cx="5404756" cy="781587"/>
            </a:xfrm>
            <a:prstGeom prst="rect">
              <a:avLst/>
            </a:prstGeom>
            <a:noFill/>
          </p:spPr>
          <p:txBody>
            <a:bodyPr wrap="square">
              <a:spAutoFit/>
            </a:bodyPr>
            <a:lstStyle/>
            <a:p>
              <a:r>
                <a:rPr lang="en-US" altLang="zh-CN" dirty="0">
                  <a:latin typeface="Microsoft YaHei" panose="020B0503020204020204" pitchFamily="34" charset="-122"/>
                  <a:ea typeface="Microsoft YaHei" panose="020B0503020204020204" pitchFamily="34" charset="-122"/>
                </a:rPr>
                <a:t>template &lt;</a:t>
              </a:r>
              <a:r>
                <a:rPr lang="en-US" altLang="zh-CN" dirty="0">
                  <a:solidFill>
                    <a:srgbClr val="005DA2"/>
                  </a:solidFill>
                  <a:latin typeface="Microsoft YaHei" panose="020B0503020204020204" pitchFamily="34" charset="-122"/>
                  <a:ea typeface="Microsoft YaHei" panose="020B0503020204020204" pitchFamily="34" charset="-122"/>
                </a:rPr>
                <a:t>unsigned</a:t>
              </a:r>
              <a:r>
                <a:rPr lang="zh-CN" altLang="en-US" dirty="0">
                  <a:solidFill>
                    <a:srgbClr val="005DA2"/>
                  </a:solidFill>
                  <a:latin typeface="Microsoft YaHei" panose="020B0503020204020204" pitchFamily="34" charset="-122"/>
                  <a:ea typeface="Microsoft YaHei" panose="020B0503020204020204" pitchFamily="34" charset="-122"/>
                </a:rPr>
                <a:t> </a:t>
              </a:r>
              <a:r>
                <a:rPr lang="en-US" altLang="zh-CN" dirty="0">
                  <a:solidFill>
                    <a:srgbClr val="C00000"/>
                  </a:solidFill>
                  <a:latin typeface="Microsoft YaHei" panose="020B0503020204020204" pitchFamily="34" charset="-122"/>
                  <a:ea typeface="Microsoft YaHei" panose="020B0503020204020204" pitchFamily="34" charset="-122"/>
                </a:rPr>
                <a:t>M</a:t>
              </a:r>
              <a:r>
                <a:rPr lang="en-US" altLang="zh-CN" dirty="0">
                  <a:solidFill>
                    <a:srgbClr val="005DA2"/>
                  </a:solidFill>
                  <a:latin typeface="Microsoft YaHei" panose="020B0503020204020204" pitchFamily="34" charset="-122"/>
                  <a:ea typeface="Microsoft YaHei" panose="020B0503020204020204" pitchFamily="34" charset="-122"/>
                </a:rPr>
                <a:t>,</a:t>
              </a:r>
              <a:r>
                <a:rPr lang="zh-CN" altLang="en-US" dirty="0">
                  <a:solidFill>
                    <a:srgbClr val="005DA2"/>
                  </a:solidFill>
                  <a:latin typeface="Microsoft YaHei" panose="020B0503020204020204" pitchFamily="34" charset="-122"/>
                  <a:ea typeface="Microsoft YaHei" panose="020B0503020204020204" pitchFamily="34" charset="-122"/>
                </a:rPr>
                <a:t> </a:t>
              </a:r>
              <a:r>
                <a:rPr lang="en-US" altLang="zh-CN" dirty="0">
                  <a:solidFill>
                    <a:srgbClr val="005DA2"/>
                  </a:solidFill>
                  <a:latin typeface="Microsoft YaHei" panose="020B0503020204020204" pitchFamily="34" charset="-122"/>
                  <a:ea typeface="Microsoft YaHei" panose="020B0503020204020204" pitchFamily="34" charset="-122"/>
                </a:rPr>
                <a:t>unsigned</a:t>
              </a:r>
              <a:r>
                <a:rPr lang="en-US" altLang="zh-CN" dirty="0">
                  <a:latin typeface="Microsoft YaHei" panose="020B0503020204020204" pitchFamily="34" charset="-122"/>
                  <a:ea typeface="Microsoft YaHei" panose="020B0503020204020204" pitchFamily="34" charset="-122"/>
                </a:rPr>
                <a:t> </a:t>
              </a:r>
              <a:r>
                <a:rPr lang="en-US" altLang="zh-CN" dirty="0">
                  <a:solidFill>
                    <a:srgbClr val="C00000"/>
                  </a:solidFill>
                  <a:latin typeface="Microsoft YaHei" panose="020B0503020204020204" pitchFamily="34" charset="-122"/>
                  <a:ea typeface="Microsoft YaHei" panose="020B0503020204020204" pitchFamily="34" charset="-122"/>
                </a:rPr>
                <a:t>N</a:t>
              </a:r>
              <a:r>
                <a:rPr lang="en-US" altLang="zh-CN" dirty="0">
                  <a:latin typeface="Microsoft YaHei" panose="020B0503020204020204" pitchFamily="34" charset="-122"/>
                  <a:ea typeface="Microsoft YaHei" panose="020B0503020204020204" pitchFamily="34" charset="-122"/>
                </a:rPr>
                <a:t>&gt;</a:t>
              </a:r>
            </a:p>
            <a:p>
              <a:r>
                <a:rPr lang="en-US" altLang="zh-CN" dirty="0">
                  <a:latin typeface="Microsoft YaHei" panose="020B0503020204020204" pitchFamily="34" charset="-122"/>
                  <a:ea typeface="Microsoft YaHei" panose="020B0503020204020204" pitchFamily="34" charset="-122"/>
                </a:rPr>
                <a:t>int</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compare(</a:t>
              </a:r>
            </a:p>
            <a:p>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const char</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(&amp;l)[</a:t>
              </a:r>
              <a:r>
                <a:rPr lang="en-US" altLang="zh-CN" dirty="0">
                  <a:solidFill>
                    <a:srgbClr val="C00000"/>
                  </a:solidFill>
                  <a:latin typeface="Microsoft YaHei" panose="020B0503020204020204" pitchFamily="34" charset="-122"/>
                  <a:ea typeface="Microsoft YaHei" panose="020B0503020204020204" pitchFamily="34" charset="-122"/>
                </a:rPr>
                <a:t>M</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const</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char (&amp;r)[</a:t>
              </a:r>
              <a:r>
                <a:rPr lang="en-US" altLang="zh-CN" dirty="0">
                  <a:solidFill>
                    <a:srgbClr val="C00000"/>
                  </a:solidFill>
                  <a:latin typeface="Microsoft YaHei" panose="020B0503020204020204" pitchFamily="34" charset="-122"/>
                  <a:ea typeface="Microsoft YaHei" panose="020B0503020204020204" pitchFamily="34" charset="-122"/>
                </a:rPr>
                <a:t>N</a:t>
              </a:r>
              <a:r>
                <a:rPr lang="en-US" altLang="zh-CN" dirty="0">
                  <a:latin typeface="Microsoft YaHei" panose="020B0503020204020204" pitchFamily="34" charset="-122"/>
                  <a:ea typeface="Microsoft YaHei" panose="020B0503020204020204" pitchFamily="34" charset="-122"/>
                </a:rPr>
                <a:t>]) {</a:t>
              </a:r>
            </a:p>
            <a:p>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return</a:t>
              </a:r>
              <a:r>
                <a:rPr lang="zh-CN" altLang="en-US" dirty="0">
                  <a:latin typeface="Microsoft YaHei" panose="020B0503020204020204" pitchFamily="34" charset="-122"/>
                  <a:ea typeface="Microsoft YaHei" panose="020B0503020204020204" pitchFamily="34" charset="-122"/>
                </a:rPr>
                <a:t> </a:t>
              </a:r>
              <a:r>
                <a:rPr lang="en-US" altLang="zh-CN" dirty="0" err="1">
                  <a:latin typeface="Microsoft YaHei" panose="020B0503020204020204" pitchFamily="34" charset="-122"/>
                  <a:ea typeface="Microsoft YaHei" panose="020B0503020204020204" pitchFamily="34" charset="-122"/>
                </a:rPr>
                <a:t>strcmp</a:t>
              </a:r>
              <a:r>
                <a:rPr lang="en-US" altLang="zh-CN" dirty="0">
                  <a:latin typeface="Microsoft YaHei" panose="020B0503020204020204" pitchFamily="34" charset="-122"/>
                  <a:ea typeface="Microsoft YaHei" panose="020B0503020204020204" pitchFamily="34" charset="-122"/>
                </a:rPr>
                <a:t>(l,</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r);</a:t>
              </a:r>
            </a:p>
            <a:p>
              <a:r>
                <a:rPr lang="en-US" altLang="zh-CN" dirty="0">
                  <a:latin typeface="Microsoft YaHei" panose="020B0503020204020204" pitchFamily="34" charset="-122"/>
                  <a:ea typeface="Microsoft YaHei" panose="020B0503020204020204" pitchFamily="34" charset="-122"/>
                </a:rPr>
                <a:t>}</a:t>
              </a:r>
              <a:endParaRPr lang="zh-CN" altLang="en-US" dirty="0">
                <a:latin typeface="Microsoft YaHei" panose="020B0503020204020204" pitchFamily="34" charset="-122"/>
                <a:ea typeface="Microsoft YaHei" panose="020B0503020204020204" pitchFamily="34" charset="-122"/>
              </a:endParaRPr>
            </a:p>
          </p:txBody>
        </p:sp>
      </p:grpSp>
      <p:grpSp>
        <p:nvGrpSpPr>
          <p:cNvPr id="19" name="组合 18">
            <a:extLst>
              <a:ext uri="{FF2B5EF4-FFF2-40B4-BE49-F238E27FC236}">
                <a16:creationId xmlns:a16="http://schemas.microsoft.com/office/drawing/2014/main" id="{EDA815EC-5557-42BF-B16F-FBFD57C27F59}"/>
              </a:ext>
            </a:extLst>
          </p:cNvPr>
          <p:cNvGrpSpPr/>
          <p:nvPr/>
        </p:nvGrpSpPr>
        <p:grpSpPr>
          <a:xfrm>
            <a:off x="882855" y="4224256"/>
            <a:ext cx="5463201" cy="649603"/>
            <a:chOff x="5813482" y="1421166"/>
            <a:chExt cx="2808312" cy="11856544"/>
          </a:xfrm>
          <a:solidFill>
            <a:srgbClr val="FEFFBE"/>
          </a:solidFill>
        </p:grpSpPr>
        <p:sp>
          <p:nvSpPr>
            <p:cNvPr id="20" name="矩形 19">
              <a:extLst>
                <a:ext uri="{FF2B5EF4-FFF2-40B4-BE49-F238E27FC236}">
                  <a16:creationId xmlns:a16="http://schemas.microsoft.com/office/drawing/2014/main" id="{7546589F-F759-4FA3-AD4F-8EFEE379609E}"/>
                </a:ext>
              </a:extLst>
            </p:cNvPr>
            <p:cNvSpPr/>
            <p:nvPr/>
          </p:nvSpPr>
          <p:spPr>
            <a:xfrm>
              <a:off x="5813482" y="1421166"/>
              <a:ext cx="2808312" cy="11856544"/>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文本框 20">
              <a:extLst>
                <a:ext uri="{FF2B5EF4-FFF2-40B4-BE49-F238E27FC236}">
                  <a16:creationId xmlns:a16="http://schemas.microsoft.com/office/drawing/2014/main" id="{848FA58D-0196-4431-9690-70FA4CB7DEB9}"/>
                </a:ext>
              </a:extLst>
            </p:cNvPr>
            <p:cNvSpPr txBox="1"/>
            <p:nvPr/>
          </p:nvSpPr>
          <p:spPr>
            <a:xfrm>
              <a:off x="5860955" y="2013987"/>
              <a:ext cx="2713365" cy="7509136"/>
            </a:xfrm>
            <a:prstGeom prst="rect">
              <a:avLst/>
            </a:prstGeom>
            <a:grpFill/>
          </p:spPr>
          <p:txBody>
            <a:bodyPr wrap="square" rtlCol="0">
              <a:spAutoFit/>
            </a:bodyPr>
            <a:lstStyle/>
            <a:p>
              <a:pPr>
                <a:spcAft>
                  <a:spcPts val="600"/>
                </a:spcAft>
              </a:pPr>
              <a:r>
                <a:rPr lang="zh-CN" altLang="en-US" sz="1600" dirty="0">
                  <a:solidFill>
                    <a:srgbClr val="005DA2"/>
                  </a:solidFill>
                  <a:latin typeface="微软雅黑" panose="020B0503020204020204" pitchFamily="34" charset="-122"/>
                  <a:ea typeface="微软雅黑" panose="020B0503020204020204" pitchFamily="34" charset="-122"/>
                </a:rPr>
                <a:t>最佳实践： </a:t>
              </a:r>
              <a:br>
                <a:rPr lang="en-US" altLang="zh-CN" sz="1600" dirty="0">
                  <a:solidFill>
                    <a:srgbClr val="005DA2"/>
                  </a:solidFill>
                  <a:latin typeface="微软雅黑" panose="020B0503020204020204" pitchFamily="34" charset="-122"/>
                  <a:ea typeface="微软雅黑" panose="020B0503020204020204" pitchFamily="34" charset="-122"/>
                </a:rPr>
              </a:b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模板类型参数名可以随意定义，使用</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是约定俗成的命名</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993731763"/>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模板函数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C7FD4614-8006-0770-4E10-A6EB3ED28A41}"/>
              </a:ext>
            </a:extLst>
          </p:cNvPr>
          <p:cNvSpPr txBox="1"/>
          <p:nvPr/>
        </p:nvSpPr>
        <p:spPr>
          <a:xfrm>
            <a:off x="683568" y="699542"/>
            <a:ext cx="7920880" cy="800219"/>
          </a:xfrm>
          <a:prstGeom prst="rect">
            <a:avLst/>
          </a:prstGeom>
          <a:noFill/>
        </p:spPr>
        <p:txBody>
          <a:bodyPr wrap="square" rtlCol="0">
            <a:spAutoFit/>
          </a:bodyPr>
          <a:lstStyle/>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模板函数的调用过程和普通函数没有区别</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需要注意的是，函数调用参数类型应该和模板类型保持一致</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13" name="组合 12">
            <a:extLst>
              <a:ext uri="{FF2B5EF4-FFF2-40B4-BE49-F238E27FC236}">
                <a16:creationId xmlns:a16="http://schemas.microsoft.com/office/drawing/2014/main" id="{BB0451A1-F967-4AD7-8CEF-ADE7B03A1547}"/>
              </a:ext>
            </a:extLst>
          </p:cNvPr>
          <p:cNvGrpSpPr/>
          <p:nvPr/>
        </p:nvGrpSpPr>
        <p:grpSpPr>
          <a:xfrm>
            <a:off x="683568" y="1864920"/>
            <a:ext cx="4200562" cy="2465664"/>
            <a:chOff x="785872" y="2327513"/>
            <a:chExt cx="5629545" cy="1277587"/>
          </a:xfrm>
        </p:grpSpPr>
        <p:grpSp>
          <p:nvGrpSpPr>
            <p:cNvPr id="14" name="组合 13">
              <a:extLst>
                <a:ext uri="{FF2B5EF4-FFF2-40B4-BE49-F238E27FC236}">
                  <a16:creationId xmlns:a16="http://schemas.microsoft.com/office/drawing/2014/main" id="{CD962063-B552-4DD4-9547-C906F17F7E57}"/>
                </a:ext>
              </a:extLst>
            </p:cNvPr>
            <p:cNvGrpSpPr/>
            <p:nvPr/>
          </p:nvGrpSpPr>
          <p:grpSpPr>
            <a:xfrm>
              <a:off x="785872" y="2327513"/>
              <a:ext cx="5629545" cy="1277587"/>
              <a:chOff x="826068" y="2276351"/>
              <a:chExt cx="7923031" cy="4664408"/>
            </a:xfrm>
          </p:grpSpPr>
          <p:sp>
            <p:nvSpPr>
              <p:cNvPr id="17" name="矩形 16">
                <a:extLst>
                  <a:ext uri="{FF2B5EF4-FFF2-40B4-BE49-F238E27FC236}">
                    <a16:creationId xmlns:a16="http://schemas.microsoft.com/office/drawing/2014/main" id="{87E6D962-323A-4864-9654-F460FBB28CF3}"/>
                  </a:ext>
                </a:extLst>
              </p:cNvPr>
              <p:cNvSpPr/>
              <p:nvPr/>
            </p:nvSpPr>
            <p:spPr>
              <a:xfrm>
                <a:off x="826068" y="2276351"/>
                <a:ext cx="7923031" cy="4664408"/>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a:extLst>
                  <a:ext uri="{FF2B5EF4-FFF2-40B4-BE49-F238E27FC236}">
                    <a16:creationId xmlns:a16="http://schemas.microsoft.com/office/drawing/2014/main" id="{D5143D5A-54CB-4201-82C3-5694085A8637}"/>
                  </a:ext>
                </a:extLst>
              </p:cNvPr>
              <p:cNvSpPr txBox="1"/>
              <p:nvPr/>
            </p:nvSpPr>
            <p:spPr>
              <a:xfrm>
                <a:off x="889809" y="2446158"/>
                <a:ext cx="7859290" cy="979648"/>
              </a:xfrm>
              <a:prstGeom prst="rect">
                <a:avLst/>
              </a:prstGeom>
              <a:noFill/>
            </p:spPr>
            <p:txBody>
              <a:bodyPr wrap="square">
                <a:spAutoFit/>
              </a:bodyPr>
              <a:lstStyle/>
              <a:p>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5" name="文本框 14">
              <a:extLst>
                <a:ext uri="{FF2B5EF4-FFF2-40B4-BE49-F238E27FC236}">
                  <a16:creationId xmlns:a16="http://schemas.microsoft.com/office/drawing/2014/main" id="{C4889CE3-C7B8-405C-8A18-39A7CD223AD0}"/>
                </a:ext>
              </a:extLst>
            </p:cNvPr>
            <p:cNvSpPr txBox="1"/>
            <p:nvPr/>
          </p:nvSpPr>
          <p:spPr>
            <a:xfrm>
              <a:off x="917847" y="2391531"/>
              <a:ext cx="5416375" cy="1196061"/>
            </a:xfrm>
            <a:prstGeom prst="rect">
              <a:avLst/>
            </a:prstGeom>
            <a:noFill/>
          </p:spPr>
          <p:txBody>
            <a:bodyPr wrap="square">
              <a:spAutoFit/>
            </a:bodyPr>
            <a:lstStyle/>
            <a:p>
              <a:r>
                <a:rPr lang="en-US" altLang="zh-CN" dirty="0">
                  <a:latin typeface="Microsoft YaHei" panose="020B0503020204020204" pitchFamily="34" charset="-122"/>
                  <a:ea typeface="Microsoft YaHei" panose="020B0503020204020204" pitchFamily="34" charset="-122"/>
                </a:rPr>
                <a:t>int a = 1, b = 3;</a:t>
              </a:r>
            </a:p>
            <a:p>
              <a:r>
                <a:rPr lang="en-US" altLang="zh-CN" dirty="0">
                  <a:latin typeface="Microsoft YaHei" panose="020B0503020204020204" pitchFamily="34" charset="-122"/>
                  <a:ea typeface="Microsoft YaHei" panose="020B0503020204020204" pitchFamily="34" charset="-122"/>
                </a:rPr>
                <a:t>float c = 1.0, d = 3.0;</a:t>
              </a:r>
            </a:p>
            <a:p>
              <a:r>
                <a:rPr lang="en-US" altLang="zh-CN" dirty="0">
                  <a:latin typeface="Microsoft YaHei" panose="020B0503020204020204" pitchFamily="34" charset="-122"/>
                  <a:ea typeface="Microsoft YaHei" panose="020B0503020204020204" pitchFamily="34" charset="-122"/>
                </a:rPr>
                <a:t>string s1(“hello”), s2(“world”);</a:t>
              </a:r>
            </a:p>
            <a:p>
              <a:endParaRPr lang="en-US" altLang="zh-CN" dirty="0">
                <a:latin typeface="Microsoft YaHei" panose="020B0503020204020204" pitchFamily="34" charset="-122"/>
                <a:ea typeface="Microsoft YaHei" panose="020B0503020204020204" pitchFamily="34" charset="-122"/>
              </a:endParaRPr>
            </a:p>
            <a:p>
              <a:r>
                <a:rPr lang="en-US" altLang="zh-CN" dirty="0">
                  <a:solidFill>
                    <a:srgbClr val="00B050"/>
                  </a:solidFill>
                  <a:latin typeface="Microsoft YaHei" panose="020B0503020204020204" pitchFamily="34" charset="-122"/>
                  <a:ea typeface="Microsoft YaHei" panose="020B0503020204020204" pitchFamily="34" charset="-122"/>
                </a:rPr>
                <a:t>swap(a, b);		// </a:t>
              </a:r>
              <a:r>
                <a:rPr lang="zh-CN" altLang="en-US" dirty="0">
                  <a:solidFill>
                    <a:srgbClr val="00B050"/>
                  </a:solidFill>
                  <a:latin typeface="Microsoft YaHei" panose="020B0503020204020204" pitchFamily="34" charset="-122"/>
                  <a:ea typeface="Microsoft YaHei" panose="020B0503020204020204" pitchFamily="34" charset="-122"/>
                </a:rPr>
                <a:t>正确</a:t>
              </a:r>
              <a:endParaRPr lang="en-US" altLang="zh-CN" dirty="0">
                <a:solidFill>
                  <a:srgbClr val="00B050"/>
                </a:solidFill>
                <a:latin typeface="Microsoft YaHei" panose="020B0503020204020204" pitchFamily="34" charset="-122"/>
                <a:ea typeface="Microsoft YaHei" panose="020B0503020204020204" pitchFamily="34" charset="-122"/>
              </a:endParaRPr>
            </a:p>
            <a:p>
              <a:r>
                <a:rPr lang="en-US" altLang="zh-CN" dirty="0">
                  <a:solidFill>
                    <a:srgbClr val="00B050"/>
                  </a:solidFill>
                  <a:latin typeface="Microsoft YaHei" panose="020B0503020204020204" pitchFamily="34" charset="-122"/>
                  <a:ea typeface="Microsoft YaHei" panose="020B0503020204020204" pitchFamily="34" charset="-122"/>
                </a:rPr>
                <a:t>swap(c, d);		// </a:t>
              </a:r>
              <a:r>
                <a:rPr lang="zh-CN" altLang="en-US" dirty="0">
                  <a:solidFill>
                    <a:srgbClr val="00B050"/>
                  </a:solidFill>
                  <a:latin typeface="Microsoft YaHei" panose="020B0503020204020204" pitchFamily="34" charset="-122"/>
                  <a:ea typeface="Microsoft YaHei" panose="020B0503020204020204" pitchFamily="34" charset="-122"/>
                </a:rPr>
                <a:t>正确</a:t>
              </a:r>
              <a:endParaRPr lang="en-US" altLang="zh-CN" dirty="0">
                <a:solidFill>
                  <a:srgbClr val="00B050"/>
                </a:solidFill>
                <a:latin typeface="Microsoft YaHei" panose="020B0503020204020204" pitchFamily="34" charset="-122"/>
                <a:ea typeface="Microsoft YaHei" panose="020B0503020204020204" pitchFamily="34" charset="-122"/>
              </a:endParaRPr>
            </a:p>
            <a:p>
              <a:r>
                <a:rPr lang="en-US" altLang="zh-CN" dirty="0">
                  <a:solidFill>
                    <a:srgbClr val="00B050"/>
                  </a:solidFill>
                  <a:latin typeface="Microsoft YaHei" panose="020B0503020204020204" pitchFamily="34" charset="-122"/>
                  <a:ea typeface="Microsoft YaHei" panose="020B0503020204020204" pitchFamily="34" charset="-122"/>
                </a:rPr>
                <a:t>swap(s1, s2);		// </a:t>
              </a:r>
              <a:r>
                <a:rPr lang="zh-CN" altLang="en-US" dirty="0">
                  <a:solidFill>
                    <a:srgbClr val="00B050"/>
                  </a:solidFill>
                  <a:latin typeface="Microsoft YaHei" panose="020B0503020204020204" pitchFamily="34" charset="-122"/>
                  <a:ea typeface="Microsoft YaHei" panose="020B0503020204020204" pitchFamily="34" charset="-122"/>
                </a:rPr>
                <a:t>正确</a:t>
              </a:r>
              <a:endParaRPr lang="en-US" altLang="zh-CN" dirty="0">
                <a:solidFill>
                  <a:srgbClr val="00B050"/>
                </a:solidFill>
                <a:latin typeface="Microsoft YaHei" panose="020B0503020204020204" pitchFamily="34" charset="-122"/>
                <a:ea typeface="Microsoft YaHei" panose="020B0503020204020204" pitchFamily="34" charset="-122"/>
              </a:endParaRPr>
            </a:p>
            <a:p>
              <a:r>
                <a:rPr lang="en-US" altLang="zh-CN" dirty="0">
                  <a:solidFill>
                    <a:srgbClr val="C00000"/>
                  </a:solidFill>
                  <a:latin typeface="Microsoft YaHei" panose="020B0503020204020204" pitchFamily="34" charset="-122"/>
                  <a:ea typeface="Microsoft YaHei" panose="020B0503020204020204" pitchFamily="34" charset="-122"/>
                </a:rPr>
                <a:t>swap(a, d);		// </a:t>
              </a:r>
              <a:r>
                <a:rPr lang="zh-CN" altLang="en-US" dirty="0">
                  <a:solidFill>
                    <a:srgbClr val="C00000"/>
                  </a:solidFill>
                  <a:latin typeface="Microsoft YaHei" panose="020B0503020204020204" pitchFamily="34" charset="-122"/>
                  <a:ea typeface="Microsoft YaHei" panose="020B0503020204020204" pitchFamily="34" charset="-122"/>
                </a:rPr>
                <a:t>错误</a:t>
              </a:r>
            </a:p>
          </p:txBody>
        </p:sp>
      </p:grpSp>
      <p:grpSp>
        <p:nvGrpSpPr>
          <p:cNvPr id="16" name="组合 15">
            <a:extLst>
              <a:ext uri="{FF2B5EF4-FFF2-40B4-BE49-F238E27FC236}">
                <a16:creationId xmlns:a16="http://schemas.microsoft.com/office/drawing/2014/main" id="{B4DD5FE4-898A-1E40-A942-E15ED3BA95A3}"/>
              </a:ext>
            </a:extLst>
          </p:cNvPr>
          <p:cNvGrpSpPr/>
          <p:nvPr/>
        </p:nvGrpSpPr>
        <p:grpSpPr>
          <a:xfrm>
            <a:off x="5166985" y="1864919"/>
            <a:ext cx="3436793" cy="2465663"/>
            <a:chOff x="785872" y="2327514"/>
            <a:chExt cx="5629545" cy="1082020"/>
          </a:xfrm>
        </p:grpSpPr>
        <p:grpSp>
          <p:nvGrpSpPr>
            <p:cNvPr id="18" name="组合 17">
              <a:extLst>
                <a:ext uri="{FF2B5EF4-FFF2-40B4-BE49-F238E27FC236}">
                  <a16:creationId xmlns:a16="http://schemas.microsoft.com/office/drawing/2014/main" id="{E4DDF1ED-7BF2-0E43-8C67-36FDEE6F81CA}"/>
                </a:ext>
              </a:extLst>
            </p:cNvPr>
            <p:cNvGrpSpPr/>
            <p:nvPr/>
          </p:nvGrpSpPr>
          <p:grpSpPr>
            <a:xfrm>
              <a:off x="785872" y="2327514"/>
              <a:ext cx="5629545" cy="1082020"/>
              <a:chOff x="826068" y="2276353"/>
              <a:chExt cx="7923031" cy="3950401"/>
            </a:xfrm>
          </p:grpSpPr>
          <p:sp>
            <p:nvSpPr>
              <p:cNvPr id="26" name="矩形 25">
                <a:extLst>
                  <a:ext uri="{FF2B5EF4-FFF2-40B4-BE49-F238E27FC236}">
                    <a16:creationId xmlns:a16="http://schemas.microsoft.com/office/drawing/2014/main" id="{3082FBC0-B3D5-3644-B84C-AD1B35CA81ED}"/>
                  </a:ext>
                </a:extLst>
              </p:cNvPr>
              <p:cNvSpPr/>
              <p:nvPr/>
            </p:nvSpPr>
            <p:spPr>
              <a:xfrm>
                <a:off x="826068" y="2276353"/>
                <a:ext cx="7923031" cy="3950401"/>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文本框 26">
                <a:extLst>
                  <a:ext uri="{FF2B5EF4-FFF2-40B4-BE49-F238E27FC236}">
                    <a16:creationId xmlns:a16="http://schemas.microsoft.com/office/drawing/2014/main" id="{31C5CAE4-6269-7246-825E-52C1D26EF3B1}"/>
                  </a:ext>
                </a:extLst>
              </p:cNvPr>
              <p:cNvSpPr txBox="1"/>
              <p:nvPr/>
            </p:nvSpPr>
            <p:spPr>
              <a:xfrm>
                <a:off x="889809" y="2446158"/>
                <a:ext cx="7859290" cy="979648"/>
              </a:xfrm>
              <a:prstGeom prst="rect">
                <a:avLst/>
              </a:prstGeom>
              <a:noFill/>
            </p:spPr>
            <p:txBody>
              <a:bodyPr wrap="square">
                <a:spAutoFit/>
              </a:bodyPr>
              <a:lstStyle/>
              <a:p>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5" name="文本框 24">
              <a:extLst>
                <a:ext uri="{FF2B5EF4-FFF2-40B4-BE49-F238E27FC236}">
                  <a16:creationId xmlns:a16="http://schemas.microsoft.com/office/drawing/2014/main" id="{E702178C-BF4A-C74F-9333-61CC5B461ADF}"/>
                </a:ext>
              </a:extLst>
            </p:cNvPr>
            <p:cNvSpPr txBox="1"/>
            <p:nvPr/>
          </p:nvSpPr>
          <p:spPr>
            <a:xfrm>
              <a:off x="917847" y="2391531"/>
              <a:ext cx="5342513" cy="909006"/>
            </a:xfrm>
            <a:prstGeom prst="rect">
              <a:avLst/>
            </a:prstGeom>
            <a:noFill/>
          </p:spPr>
          <p:txBody>
            <a:bodyPr wrap="square">
              <a:spAutoFit/>
            </a:bodyPr>
            <a:lstStyle/>
            <a:p>
              <a:r>
                <a:rPr lang="en-US" altLang="zh-CN" dirty="0">
                  <a:latin typeface="Microsoft YaHei" panose="020B0503020204020204" pitchFamily="34" charset="-122"/>
                  <a:ea typeface="Microsoft YaHei" panose="020B0503020204020204" pitchFamily="34" charset="-122"/>
                </a:rPr>
                <a:t>template &lt;</a:t>
              </a:r>
              <a:r>
                <a:rPr lang="en-US" altLang="zh-CN" dirty="0" err="1">
                  <a:solidFill>
                    <a:srgbClr val="005DA2"/>
                  </a:solidFill>
                  <a:latin typeface="Microsoft YaHei" panose="020B0503020204020204" pitchFamily="34" charset="-122"/>
                  <a:ea typeface="Microsoft YaHei" panose="020B0503020204020204" pitchFamily="34" charset="-122"/>
                </a:rPr>
                <a:t>typename</a:t>
              </a:r>
              <a:r>
                <a:rPr lang="en-US" altLang="zh-CN" dirty="0">
                  <a:latin typeface="Microsoft YaHei" panose="020B0503020204020204" pitchFamily="34" charset="-122"/>
                  <a:ea typeface="Microsoft YaHei" panose="020B0503020204020204" pitchFamily="34" charset="-122"/>
                </a:rPr>
                <a:t> </a:t>
              </a:r>
              <a:r>
                <a:rPr lang="en-US" altLang="zh-CN" b="1" dirty="0">
                  <a:solidFill>
                    <a:srgbClr val="C00000"/>
                  </a:solidFill>
                  <a:latin typeface="Microsoft YaHei" panose="020B0503020204020204" pitchFamily="34" charset="-122"/>
                  <a:ea typeface="Microsoft YaHei" panose="020B0503020204020204" pitchFamily="34" charset="-122"/>
                </a:rPr>
                <a:t>T</a:t>
              </a:r>
              <a:r>
                <a:rPr lang="en-US" altLang="zh-CN" dirty="0">
                  <a:latin typeface="Microsoft YaHei" panose="020B0503020204020204" pitchFamily="34" charset="-122"/>
                  <a:ea typeface="Microsoft YaHei" panose="020B0503020204020204" pitchFamily="34" charset="-122"/>
                </a:rPr>
                <a:t>&gt;</a:t>
              </a:r>
            </a:p>
            <a:p>
              <a:r>
                <a:rPr lang="en-US" altLang="zh-CN" dirty="0">
                  <a:latin typeface="Microsoft YaHei" panose="020B0503020204020204" pitchFamily="34" charset="-122"/>
                  <a:ea typeface="Microsoft YaHei" panose="020B0503020204020204" pitchFamily="34" charset="-122"/>
                </a:rPr>
                <a:t>void swap(</a:t>
              </a:r>
              <a:r>
                <a:rPr lang="en-US" altLang="zh-CN" dirty="0">
                  <a:solidFill>
                    <a:srgbClr val="C00000"/>
                  </a:solidFill>
                  <a:latin typeface="Microsoft YaHei" panose="020B0503020204020204" pitchFamily="34" charset="-122"/>
                  <a:ea typeface="Microsoft YaHei" panose="020B0503020204020204" pitchFamily="34" charset="-122"/>
                </a:rPr>
                <a:t>T</a:t>
              </a:r>
              <a:r>
                <a:rPr lang="en-US" altLang="zh-CN" dirty="0">
                  <a:latin typeface="Microsoft YaHei" panose="020B0503020204020204" pitchFamily="34" charset="-122"/>
                  <a:ea typeface="Microsoft YaHei" panose="020B0503020204020204" pitchFamily="34" charset="-122"/>
                </a:rPr>
                <a:t> &amp;v1, </a:t>
              </a:r>
              <a:r>
                <a:rPr lang="en-US" altLang="zh-CN" dirty="0">
                  <a:solidFill>
                    <a:srgbClr val="C00000"/>
                  </a:solidFill>
                  <a:latin typeface="Microsoft YaHei" panose="020B0503020204020204" pitchFamily="34" charset="-122"/>
                  <a:ea typeface="Microsoft YaHei" panose="020B0503020204020204" pitchFamily="34" charset="-122"/>
                </a:rPr>
                <a:t>T</a:t>
              </a:r>
              <a:r>
                <a:rPr lang="en-US" altLang="zh-CN" dirty="0">
                  <a:latin typeface="Microsoft YaHei" panose="020B0503020204020204" pitchFamily="34" charset="-122"/>
                  <a:ea typeface="Microsoft YaHei" panose="020B0503020204020204" pitchFamily="34" charset="-122"/>
                </a:rPr>
                <a:t> &amp;v2) {</a:t>
              </a:r>
            </a:p>
            <a:p>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    </a:t>
              </a:r>
              <a:r>
                <a:rPr lang="en-US" altLang="zh-CN" dirty="0">
                  <a:solidFill>
                    <a:srgbClr val="C00000"/>
                  </a:solidFill>
                  <a:latin typeface="Microsoft YaHei" panose="020B0503020204020204" pitchFamily="34" charset="-122"/>
                  <a:ea typeface="Microsoft YaHei" panose="020B0503020204020204" pitchFamily="34" charset="-122"/>
                </a:rPr>
                <a:t>T </a:t>
              </a:r>
              <a:r>
                <a:rPr lang="en-US" altLang="zh-CN" dirty="0" err="1">
                  <a:latin typeface="Microsoft YaHei" panose="020B0503020204020204" pitchFamily="34" charset="-122"/>
                  <a:ea typeface="Microsoft YaHei" panose="020B0503020204020204" pitchFamily="34" charset="-122"/>
                </a:rPr>
                <a:t>tmp</a:t>
              </a:r>
              <a:r>
                <a:rPr lang="en-US" altLang="zh-CN" dirty="0">
                  <a:latin typeface="Microsoft YaHei" panose="020B0503020204020204" pitchFamily="34" charset="-122"/>
                  <a:ea typeface="Microsoft YaHei" panose="020B0503020204020204" pitchFamily="34" charset="-122"/>
                </a:rPr>
                <a:t> = v1;</a:t>
              </a:r>
            </a:p>
            <a:p>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v1 = v2;</a:t>
              </a:r>
            </a:p>
            <a:p>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v2 = </a:t>
              </a:r>
              <a:r>
                <a:rPr lang="en-US" altLang="zh-CN" dirty="0" err="1">
                  <a:latin typeface="Microsoft YaHei" panose="020B0503020204020204" pitchFamily="34" charset="-122"/>
                  <a:ea typeface="Microsoft YaHei" panose="020B0503020204020204" pitchFamily="34" charset="-122"/>
                </a:rPr>
                <a:t>tmp</a:t>
              </a:r>
              <a:r>
                <a:rPr lang="en-US" altLang="zh-CN" dirty="0">
                  <a:latin typeface="Microsoft YaHei" panose="020B0503020204020204" pitchFamily="34" charset="-122"/>
                  <a:ea typeface="Microsoft YaHei" panose="020B0503020204020204" pitchFamily="34" charset="-122"/>
                </a:rPr>
                <a:t>;</a:t>
              </a:r>
            </a:p>
            <a:p>
              <a:r>
                <a:rPr lang="en-US" altLang="zh-CN" dirty="0">
                  <a:latin typeface="Microsoft YaHei" panose="020B0503020204020204" pitchFamily="34" charset="-122"/>
                  <a:ea typeface="Microsoft YaHei" panose="020B0503020204020204" pitchFamily="34" charset="-122"/>
                </a:rPr>
                <a:t>}</a:t>
              </a:r>
              <a:endParaRPr lang="zh-CN" altLang="en-US" dirty="0">
                <a:latin typeface="Microsoft YaHei" panose="020B0503020204020204" pitchFamily="34" charset="-122"/>
                <a:ea typeface="Microsoft YaHei" panose="020B0503020204020204" pitchFamily="34" charset="-122"/>
              </a:endParaRPr>
            </a:p>
          </p:txBody>
        </p:sp>
      </p:grpSp>
    </p:spTree>
    <p:extLst>
      <p:ext uri="{BB962C8B-B14F-4D97-AF65-F5344CB8AC3E}">
        <p14:creationId xmlns:p14="http://schemas.microsoft.com/office/powerpoint/2010/main" val="3035608436"/>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模板实例化</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C7FD4614-8006-0770-4E10-A6EB3ED28A41}"/>
              </a:ext>
            </a:extLst>
          </p:cNvPr>
          <p:cNvSpPr txBox="1"/>
          <p:nvPr/>
        </p:nvSpPr>
        <p:spPr>
          <a:xfrm>
            <a:off x="683568" y="699542"/>
            <a:ext cx="7920880" cy="1077218"/>
          </a:xfrm>
          <a:prstGeom prst="rect">
            <a:avLst/>
          </a:prstGeom>
          <a:noFill/>
        </p:spPr>
        <p:txBody>
          <a:bodyPr wrap="square" rtlCol="0">
            <a:spAutoFit/>
          </a:bodyPr>
          <a:lstStyle/>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当模板函数在代码中被调用时，编译器根据调用参数类型生成机器码，不同的调用参数类型编译器会自动生成多份模板实例</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这种根据调用参数类型生成模板实例的过程被称为</a:t>
            </a:r>
            <a:r>
              <a:rPr lang="zh-CN" altLang="en-US" dirty="0">
                <a:solidFill>
                  <a:srgbClr val="C00000"/>
                </a:solidFill>
                <a:latin typeface="微软雅黑" panose="020B0503020204020204" pitchFamily="34" charset="-122"/>
                <a:ea typeface="微软雅黑" panose="020B0503020204020204" pitchFamily="34" charset="-122"/>
              </a:rPr>
              <a:t>模板实例化</a:t>
            </a:r>
            <a:endParaRPr lang="en-US" altLang="zh-CN" dirty="0">
              <a:solidFill>
                <a:srgbClr val="C00000"/>
              </a:solidFill>
              <a:latin typeface="微软雅黑" panose="020B0503020204020204" pitchFamily="34" charset="-122"/>
              <a:ea typeface="微软雅黑" panose="020B0503020204020204" pitchFamily="34" charset="-122"/>
            </a:endParaRPr>
          </a:p>
        </p:txBody>
      </p:sp>
      <p:grpSp>
        <p:nvGrpSpPr>
          <p:cNvPr id="13" name="组合 12">
            <a:extLst>
              <a:ext uri="{FF2B5EF4-FFF2-40B4-BE49-F238E27FC236}">
                <a16:creationId xmlns:a16="http://schemas.microsoft.com/office/drawing/2014/main" id="{BB0451A1-F967-4AD7-8CEF-ADE7B03A1547}"/>
              </a:ext>
            </a:extLst>
          </p:cNvPr>
          <p:cNvGrpSpPr/>
          <p:nvPr/>
        </p:nvGrpSpPr>
        <p:grpSpPr>
          <a:xfrm>
            <a:off x="731478" y="1896626"/>
            <a:ext cx="7681044" cy="2616549"/>
            <a:chOff x="785872" y="2327512"/>
            <a:chExt cx="5629545" cy="1355768"/>
          </a:xfrm>
        </p:grpSpPr>
        <p:grpSp>
          <p:nvGrpSpPr>
            <p:cNvPr id="14" name="组合 13">
              <a:extLst>
                <a:ext uri="{FF2B5EF4-FFF2-40B4-BE49-F238E27FC236}">
                  <a16:creationId xmlns:a16="http://schemas.microsoft.com/office/drawing/2014/main" id="{CD962063-B552-4DD4-9547-C906F17F7E57}"/>
                </a:ext>
              </a:extLst>
            </p:cNvPr>
            <p:cNvGrpSpPr/>
            <p:nvPr/>
          </p:nvGrpSpPr>
          <p:grpSpPr>
            <a:xfrm>
              <a:off x="785872" y="2327512"/>
              <a:ext cx="5629545" cy="1355768"/>
              <a:chOff x="826068" y="2276349"/>
              <a:chExt cx="7923031" cy="4949844"/>
            </a:xfrm>
          </p:grpSpPr>
          <p:sp>
            <p:nvSpPr>
              <p:cNvPr id="17" name="矩形 16">
                <a:extLst>
                  <a:ext uri="{FF2B5EF4-FFF2-40B4-BE49-F238E27FC236}">
                    <a16:creationId xmlns:a16="http://schemas.microsoft.com/office/drawing/2014/main" id="{87E6D962-323A-4864-9654-F460FBB28CF3}"/>
                  </a:ext>
                </a:extLst>
              </p:cNvPr>
              <p:cNvSpPr/>
              <p:nvPr/>
            </p:nvSpPr>
            <p:spPr>
              <a:xfrm>
                <a:off x="826068" y="2276349"/>
                <a:ext cx="7923031" cy="4949844"/>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a:extLst>
                  <a:ext uri="{FF2B5EF4-FFF2-40B4-BE49-F238E27FC236}">
                    <a16:creationId xmlns:a16="http://schemas.microsoft.com/office/drawing/2014/main" id="{D5143D5A-54CB-4201-82C3-5694085A8637}"/>
                  </a:ext>
                </a:extLst>
              </p:cNvPr>
              <p:cNvSpPr txBox="1"/>
              <p:nvPr/>
            </p:nvSpPr>
            <p:spPr>
              <a:xfrm>
                <a:off x="889809" y="2446158"/>
                <a:ext cx="7859290" cy="979648"/>
              </a:xfrm>
              <a:prstGeom prst="rect">
                <a:avLst/>
              </a:prstGeom>
              <a:noFill/>
            </p:spPr>
            <p:txBody>
              <a:bodyPr wrap="square">
                <a:spAutoFit/>
              </a:bodyPr>
              <a:lstStyle/>
              <a:p>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5" name="文本框 14">
              <a:extLst>
                <a:ext uri="{FF2B5EF4-FFF2-40B4-BE49-F238E27FC236}">
                  <a16:creationId xmlns:a16="http://schemas.microsoft.com/office/drawing/2014/main" id="{C4889CE3-C7B8-405C-8A18-39A7CD223AD0}"/>
                </a:ext>
              </a:extLst>
            </p:cNvPr>
            <p:cNvSpPr txBox="1"/>
            <p:nvPr/>
          </p:nvSpPr>
          <p:spPr>
            <a:xfrm>
              <a:off x="917848" y="2391531"/>
              <a:ext cx="4572000" cy="1196061"/>
            </a:xfrm>
            <a:prstGeom prst="rect">
              <a:avLst/>
            </a:prstGeom>
            <a:noFill/>
          </p:spPr>
          <p:txBody>
            <a:bodyPr wrap="square">
              <a:spAutoFit/>
            </a:bodyPr>
            <a:lstStyle/>
            <a:p>
              <a:r>
                <a:rPr lang="en-US" altLang="zh-CN" dirty="0">
                  <a:latin typeface="Microsoft YaHei" panose="020B0503020204020204" pitchFamily="34" charset="-122"/>
                  <a:ea typeface="Microsoft YaHei" panose="020B0503020204020204" pitchFamily="34" charset="-122"/>
                </a:rPr>
                <a:t>int a = 1, b = 3;</a:t>
              </a:r>
            </a:p>
            <a:p>
              <a:r>
                <a:rPr lang="en-US" altLang="zh-CN" dirty="0">
                  <a:latin typeface="Microsoft YaHei" panose="020B0503020204020204" pitchFamily="34" charset="-122"/>
                  <a:ea typeface="Microsoft YaHei" panose="020B0503020204020204" pitchFamily="34" charset="-122"/>
                </a:rPr>
                <a:t>float c = 1.0, d = 3.0;</a:t>
              </a:r>
            </a:p>
            <a:p>
              <a:r>
                <a:rPr lang="en-US" altLang="zh-CN" dirty="0">
                  <a:latin typeface="Microsoft YaHei" panose="020B0503020204020204" pitchFamily="34" charset="-122"/>
                  <a:ea typeface="Microsoft YaHei" panose="020B0503020204020204" pitchFamily="34" charset="-122"/>
                </a:rPr>
                <a:t>string s1(“hello”), s2(“world”);</a:t>
              </a:r>
            </a:p>
            <a:p>
              <a:endParaRPr lang="en-US" altLang="zh-CN" dirty="0">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swap(a, b);		// </a:t>
              </a:r>
              <a:r>
                <a:rPr lang="zh-CN" altLang="en-US" dirty="0">
                  <a:latin typeface="Microsoft YaHei" panose="020B0503020204020204" pitchFamily="34" charset="-122"/>
                  <a:ea typeface="Microsoft YaHei" panose="020B0503020204020204" pitchFamily="34" charset="-122"/>
                </a:rPr>
                <a:t>实例化</a:t>
              </a:r>
              <a:r>
                <a:rPr lang="en-US" altLang="zh-CN" dirty="0">
                  <a:latin typeface="Microsoft YaHei" panose="020B0503020204020204" pitchFamily="34" charset="-122"/>
                  <a:ea typeface="Microsoft YaHei" panose="020B0503020204020204" pitchFamily="34" charset="-122"/>
                </a:rPr>
                <a:t>int</a:t>
              </a:r>
              <a:r>
                <a:rPr lang="zh-CN" altLang="en-US" dirty="0">
                  <a:latin typeface="Microsoft YaHei" panose="020B0503020204020204" pitchFamily="34" charset="-122"/>
                  <a:ea typeface="Microsoft YaHei" panose="020B0503020204020204" pitchFamily="34" charset="-122"/>
                </a:rPr>
                <a:t>类型</a:t>
              </a:r>
              <a:endParaRPr lang="en-US" altLang="zh-CN" dirty="0">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swap(c, d);		// </a:t>
              </a:r>
              <a:r>
                <a:rPr lang="zh-CN" altLang="en-US" dirty="0">
                  <a:latin typeface="Microsoft YaHei" panose="020B0503020204020204" pitchFamily="34" charset="-122"/>
                  <a:ea typeface="Microsoft YaHei" panose="020B0503020204020204" pitchFamily="34" charset="-122"/>
                </a:rPr>
                <a:t>实例化</a:t>
              </a:r>
              <a:r>
                <a:rPr lang="en-US" altLang="zh-CN" dirty="0">
                  <a:latin typeface="Microsoft YaHei" panose="020B0503020204020204" pitchFamily="34" charset="-122"/>
                  <a:ea typeface="Microsoft YaHei" panose="020B0503020204020204" pitchFamily="34" charset="-122"/>
                </a:rPr>
                <a:t>float</a:t>
              </a:r>
              <a:r>
                <a:rPr lang="zh-CN" altLang="en-US" dirty="0">
                  <a:latin typeface="Microsoft YaHei" panose="020B0503020204020204" pitchFamily="34" charset="-122"/>
                  <a:ea typeface="Microsoft YaHei" panose="020B0503020204020204" pitchFamily="34" charset="-122"/>
                </a:rPr>
                <a:t>类型</a:t>
              </a:r>
              <a:endParaRPr lang="en-US" altLang="zh-CN" dirty="0">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swap(s1, s2);		// </a:t>
              </a:r>
              <a:r>
                <a:rPr lang="zh-CN" altLang="en-US" dirty="0">
                  <a:latin typeface="Microsoft YaHei" panose="020B0503020204020204" pitchFamily="34" charset="-122"/>
                  <a:ea typeface="Microsoft YaHei" panose="020B0503020204020204" pitchFamily="34" charset="-122"/>
                </a:rPr>
                <a:t>实例化</a:t>
              </a:r>
              <a:r>
                <a:rPr lang="en-US" altLang="zh-CN" dirty="0">
                  <a:latin typeface="Microsoft YaHei" panose="020B0503020204020204" pitchFamily="34" charset="-122"/>
                  <a:ea typeface="Microsoft YaHei" panose="020B0503020204020204" pitchFamily="34" charset="-122"/>
                </a:rPr>
                <a:t>string</a:t>
              </a:r>
              <a:r>
                <a:rPr lang="zh-CN" altLang="en-US" dirty="0">
                  <a:latin typeface="Microsoft YaHei" panose="020B0503020204020204" pitchFamily="34" charset="-122"/>
                  <a:ea typeface="Microsoft YaHei" panose="020B0503020204020204" pitchFamily="34" charset="-122"/>
                </a:rPr>
                <a:t>类型</a:t>
              </a:r>
              <a:endParaRPr lang="en-US" altLang="zh-CN" dirty="0">
                <a:latin typeface="Microsoft YaHei" panose="020B0503020204020204" pitchFamily="34" charset="-122"/>
                <a:ea typeface="Microsoft YaHei" panose="020B0503020204020204" pitchFamily="34" charset="-122"/>
              </a:endParaRPr>
            </a:p>
            <a:p>
              <a:r>
                <a:rPr lang="en-US" altLang="zh-CN" dirty="0">
                  <a:solidFill>
                    <a:srgbClr val="005DA2"/>
                  </a:solidFill>
                  <a:latin typeface="Microsoft YaHei" panose="020B0503020204020204" pitchFamily="34" charset="-122"/>
                  <a:ea typeface="Microsoft YaHei" panose="020B0503020204020204" pitchFamily="34" charset="-122"/>
                </a:rPr>
                <a:t>swap(a, b);		// </a:t>
              </a:r>
              <a:r>
                <a:rPr lang="zh-CN" altLang="en-US" dirty="0">
                  <a:solidFill>
                    <a:srgbClr val="005DA2"/>
                  </a:solidFill>
                  <a:latin typeface="Microsoft YaHei" panose="020B0503020204020204" pitchFamily="34" charset="-122"/>
                  <a:ea typeface="Microsoft YaHei" panose="020B0503020204020204" pitchFamily="34" charset="-122"/>
                </a:rPr>
                <a:t>链接已实例化的</a:t>
              </a:r>
              <a:r>
                <a:rPr lang="en-US" altLang="zh-CN" dirty="0">
                  <a:solidFill>
                    <a:srgbClr val="005DA2"/>
                  </a:solidFill>
                  <a:latin typeface="Microsoft YaHei" panose="020B0503020204020204" pitchFamily="34" charset="-122"/>
                  <a:ea typeface="Microsoft YaHei" panose="020B0503020204020204" pitchFamily="34" charset="-122"/>
                </a:rPr>
                <a:t>int</a:t>
              </a:r>
              <a:r>
                <a:rPr lang="zh-CN" altLang="en-US" dirty="0">
                  <a:solidFill>
                    <a:srgbClr val="005DA2"/>
                  </a:solidFill>
                  <a:latin typeface="Microsoft YaHei" panose="020B0503020204020204" pitchFamily="34" charset="-122"/>
                  <a:ea typeface="Microsoft YaHei" panose="020B0503020204020204" pitchFamily="34" charset="-122"/>
                </a:rPr>
                <a:t>类型模板</a:t>
              </a:r>
            </a:p>
          </p:txBody>
        </p:sp>
      </p:grpSp>
    </p:spTree>
    <p:extLst>
      <p:ext uri="{BB962C8B-B14F-4D97-AF65-F5344CB8AC3E}">
        <p14:creationId xmlns:p14="http://schemas.microsoft.com/office/powerpoint/2010/main" val="2762331133"/>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模板实例化</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C7FD4614-8006-0770-4E10-A6EB3ED28A41}"/>
              </a:ext>
            </a:extLst>
          </p:cNvPr>
          <p:cNvSpPr txBox="1"/>
          <p:nvPr/>
        </p:nvSpPr>
        <p:spPr>
          <a:xfrm>
            <a:off x="683568" y="699542"/>
            <a:ext cx="7920880" cy="369332"/>
          </a:xfrm>
          <a:prstGeom prst="rect">
            <a:avLst/>
          </a:prstGeom>
          <a:noFill/>
        </p:spPr>
        <p:txBody>
          <a:bodyPr wrap="square" rtlCol="0">
            <a:spAutoFit/>
          </a:bodyPr>
          <a:lstStyle/>
          <a:p>
            <a:pPr algn="just">
              <a:spcAft>
                <a:spcPts val="1200"/>
              </a:spcAft>
            </a:pPr>
            <a:r>
              <a:rPr lang="zh-CN" altLang="en-US" dirty="0">
                <a:solidFill>
                  <a:srgbClr val="005DA2"/>
                </a:solidFill>
                <a:latin typeface="微软雅黑" panose="020B0503020204020204" pitchFamily="34" charset="-122"/>
                <a:ea typeface="微软雅黑" panose="020B0503020204020204" pitchFamily="34" charset="-122"/>
              </a:rPr>
              <a:t>模板实例化示意：</a:t>
            </a:r>
            <a:endParaRPr lang="en-US" altLang="zh-CN" dirty="0">
              <a:solidFill>
                <a:srgbClr val="C00000"/>
              </a:solidFill>
              <a:latin typeface="微软雅黑" panose="020B0503020204020204" pitchFamily="34" charset="-122"/>
              <a:ea typeface="微软雅黑" panose="020B0503020204020204" pitchFamily="34" charset="-122"/>
            </a:endParaRPr>
          </a:p>
        </p:txBody>
      </p:sp>
      <p:grpSp>
        <p:nvGrpSpPr>
          <p:cNvPr id="16" name="组合 15">
            <a:extLst>
              <a:ext uri="{FF2B5EF4-FFF2-40B4-BE49-F238E27FC236}">
                <a16:creationId xmlns:a16="http://schemas.microsoft.com/office/drawing/2014/main" id="{B1477D4E-3C23-4ADB-9FF3-CDD011AA89DD}"/>
              </a:ext>
            </a:extLst>
          </p:cNvPr>
          <p:cNvGrpSpPr/>
          <p:nvPr/>
        </p:nvGrpSpPr>
        <p:grpSpPr>
          <a:xfrm>
            <a:off x="3232026" y="687978"/>
            <a:ext cx="3168352" cy="1864077"/>
            <a:chOff x="785872" y="2327514"/>
            <a:chExt cx="5629545" cy="1082020"/>
          </a:xfrm>
        </p:grpSpPr>
        <p:grpSp>
          <p:nvGrpSpPr>
            <p:cNvPr id="18" name="组合 17">
              <a:extLst>
                <a:ext uri="{FF2B5EF4-FFF2-40B4-BE49-F238E27FC236}">
                  <a16:creationId xmlns:a16="http://schemas.microsoft.com/office/drawing/2014/main" id="{30A209E0-F8E3-468E-8CAA-ECD4D266B35F}"/>
                </a:ext>
              </a:extLst>
            </p:cNvPr>
            <p:cNvGrpSpPr/>
            <p:nvPr/>
          </p:nvGrpSpPr>
          <p:grpSpPr>
            <a:xfrm>
              <a:off x="785872" y="2327514"/>
              <a:ext cx="5629545" cy="1082020"/>
              <a:chOff x="826068" y="2276353"/>
              <a:chExt cx="7923031" cy="3950401"/>
            </a:xfrm>
          </p:grpSpPr>
          <p:sp>
            <p:nvSpPr>
              <p:cNvPr id="20" name="矩形 19">
                <a:extLst>
                  <a:ext uri="{FF2B5EF4-FFF2-40B4-BE49-F238E27FC236}">
                    <a16:creationId xmlns:a16="http://schemas.microsoft.com/office/drawing/2014/main" id="{DE8BFBE9-5772-457A-8632-33C4CCF544E5}"/>
                  </a:ext>
                </a:extLst>
              </p:cNvPr>
              <p:cNvSpPr/>
              <p:nvPr/>
            </p:nvSpPr>
            <p:spPr>
              <a:xfrm>
                <a:off x="826068" y="2276353"/>
                <a:ext cx="7923031" cy="3950401"/>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文本框 20">
                <a:extLst>
                  <a:ext uri="{FF2B5EF4-FFF2-40B4-BE49-F238E27FC236}">
                    <a16:creationId xmlns:a16="http://schemas.microsoft.com/office/drawing/2014/main" id="{CE3A6015-F6B7-4A2E-8977-7594B5A94DE9}"/>
                  </a:ext>
                </a:extLst>
              </p:cNvPr>
              <p:cNvSpPr txBox="1"/>
              <p:nvPr/>
            </p:nvSpPr>
            <p:spPr>
              <a:xfrm>
                <a:off x="889809" y="2446158"/>
                <a:ext cx="7859290" cy="979648"/>
              </a:xfrm>
              <a:prstGeom prst="rect">
                <a:avLst/>
              </a:prstGeom>
              <a:noFill/>
            </p:spPr>
            <p:txBody>
              <a:bodyPr wrap="square">
                <a:spAutoFit/>
              </a:bodyPr>
              <a:lstStyle/>
              <a:p>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9" name="文本框 18">
              <a:extLst>
                <a:ext uri="{FF2B5EF4-FFF2-40B4-BE49-F238E27FC236}">
                  <a16:creationId xmlns:a16="http://schemas.microsoft.com/office/drawing/2014/main" id="{9C9516B7-EF0B-4B2C-9120-20FC94BF5958}"/>
                </a:ext>
              </a:extLst>
            </p:cNvPr>
            <p:cNvSpPr txBox="1"/>
            <p:nvPr/>
          </p:nvSpPr>
          <p:spPr>
            <a:xfrm>
              <a:off x="917848" y="2391531"/>
              <a:ext cx="4572000" cy="909006"/>
            </a:xfrm>
            <a:prstGeom prst="rect">
              <a:avLst/>
            </a:prstGeom>
            <a:noFill/>
          </p:spPr>
          <p:txBody>
            <a:bodyPr wrap="square">
              <a:spAutoFit/>
            </a:bodyPr>
            <a:lstStyle/>
            <a:p>
              <a:r>
                <a:rPr lang="en-US" altLang="zh-CN" dirty="0"/>
                <a:t>template &lt;</a:t>
              </a:r>
              <a:r>
                <a:rPr lang="en-US" altLang="zh-CN" dirty="0">
                  <a:solidFill>
                    <a:srgbClr val="005DA2"/>
                  </a:solidFill>
                </a:rPr>
                <a:t>class</a:t>
              </a:r>
              <a:r>
                <a:rPr lang="en-US" altLang="zh-CN" dirty="0"/>
                <a:t> </a:t>
              </a:r>
              <a:r>
                <a:rPr lang="en-US" altLang="zh-CN" b="1" dirty="0">
                  <a:solidFill>
                    <a:srgbClr val="C00000"/>
                  </a:solidFill>
                </a:rPr>
                <a:t>T</a:t>
              </a:r>
              <a:r>
                <a:rPr lang="en-US" altLang="zh-CN" dirty="0"/>
                <a:t>&gt;</a:t>
              </a:r>
            </a:p>
            <a:p>
              <a:r>
                <a:rPr lang="en-US" altLang="zh-CN" dirty="0"/>
                <a:t>void swap(</a:t>
              </a:r>
              <a:r>
                <a:rPr lang="en-US" altLang="zh-CN" dirty="0">
                  <a:solidFill>
                    <a:srgbClr val="C00000"/>
                  </a:solidFill>
                </a:rPr>
                <a:t>T</a:t>
              </a:r>
              <a:r>
                <a:rPr lang="en-US" altLang="zh-CN" dirty="0"/>
                <a:t> &amp;v1, </a:t>
              </a:r>
              <a:r>
                <a:rPr lang="en-US" altLang="zh-CN" dirty="0">
                  <a:solidFill>
                    <a:srgbClr val="C00000"/>
                  </a:solidFill>
                </a:rPr>
                <a:t>T</a:t>
              </a:r>
              <a:r>
                <a:rPr lang="en-US" altLang="zh-CN" dirty="0"/>
                <a:t> &amp;v2) {</a:t>
              </a:r>
            </a:p>
            <a:p>
              <a:r>
                <a:rPr lang="en-US" altLang="zh-CN" dirty="0"/>
                <a:t>  </a:t>
              </a:r>
              <a:r>
                <a:rPr lang="en-US" altLang="zh-CN" dirty="0">
                  <a:solidFill>
                    <a:srgbClr val="C00000"/>
                  </a:solidFill>
                </a:rPr>
                <a:t>T </a:t>
              </a:r>
              <a:r>
                <a:rPr lang="en-US" altLang="zh-CN" dirty="0" err="1"/>
                <a:t>tmp</a:t>
              </a:r>
              <a:r>
                <a:rPr lang="en-US" altLang="zh-CN" dirty="0"/>
                <a:t> = v1;</a:t>
              </a:r>
            </a:p>
            <a:p>
              <a:r>
                <a:rPr lang="en-US" altLang="zh-CN" dirty="0"/>
                <a:t>  v1 = v2;</a:t>
              </a:r>
            </a:p>
            <a:p>
              <a:r>
                <a:rPr lang="en-US" altLang="zh-CN" dirty="0"/>
                <a:t>  v2 = </a:t>
              </a:r>
              <a:r>
                <a:rPr lang="en-US" altLang="zh-CN" dirty="0" err="1"/>
                <a:t>tmp</a:t>
              </a:r>
              <a:r>
                <a:rPr lang="en-US" altLang="zh-CN" dirty="0"/>
                <a:t>;</a:t>
              </a:r>
            </a:p>
            <a:p>
              <a:r>
                <a:rPr lang="en-US" altLang="zh-CN" dirty="0"/>
                <a:t>}</a:t>
              </a:r>
              <a:endParaRPr lang="zh-CN" altLang="en-US" dirty="0"/>
            </a:p>
          </p:txBody>
        </p:sp>
      </p:grpSp>
      <p:grpSp>
        <p:nvGrpSpPr>
          <p:cNvPr id="23" name="组合 22">
            <a:extLst>
              <a:ext uri="{FF2B5EF4-FFF2-40B4-BE49-F238E27FC236}">
                <a16:creationId xmlns:a16="http://schemas.microsoft.com/office/drawing/2014/main" id="{59C45611-05A9-4BFF-8077-7F6093EC86D1}"/>
              </a:ext>
            </a:extLst>
          </p:cNvPr>
          <p:cNvGrpSpPr/>
          <p:nvPr/>
        </p:nvGrpSpPr>
        <p:grpSpPr>
          <a:xfrm>
            <a:off x="539552" y="3079225"/>
            <a:ext cx="3168352" cy="1724774"/>
            <a:chOff x="785872" y="2327514"/>
            <a:chExt cx="5629545" cy="1082020"/>
          </a:xfrm>
        </p:grpSpPr>
        <p:grpSp>
          <p:nvGrpSpPr>
            <p:cNvPr id="24" name="组合 23">
              <a:extLst>
                <a:ext uri="{FF2B5EF4-FFF2-40B4-BE49-F238E27FC236}">
                  <a16:creationId xmlns:a16="http://schemas.microsoft.com/office/drawing/2014/main" id="{B7A4AA84-4CDE-4D23-BD1E-C3D952618BAB}"/>
                </a:ext>
              </a:extLst>
            </p:cNvPr>
            <p:cNvGrpSpPr/>
            <p:nvPr/>
          </p:nvGrpSpPr>
          <p:grpSpPr>
            <a:xfrm>
              <a:off x="785872" y="2327514"/>
              <a:ext cx="5629545" cy="1082020"/>
              <a:chOff x="826068" y="2276353"/>
              <a:chExt cx="7923031" cy="3950401"/>
            </a:xfrm>
          </p:grpSpPr>
          <p:sp>
            <p:nvSpPr>
              <p:cNvPr id="26" name="矩形 25">
                <a:extLst>
                  <a:ext uri="{FF2B5EF4-FFF2-40B4-BE49-F238E27FC236}">
                    <a16:creationId xmlns:a16="http://schemas.microsoft.com/office/drawing/2014/main" id="{FDCC022A-F3B8-4211-BD6C-C59FEF86DD7B}"/>
                  </a:ext>
                </a:extLst>
              </p:cNvPr>
              <p:cNvSpPr/>
              <p:nvPr/>
            </p:nvSpPr>
            <p:spPr>
              <a:xfrm>
                <a:off x="826068" y="2276353"/>
                <a:ext cx="7923031" cy="3950401"/>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文本框 26">
                <a:extLst>
                  <a:ext uri="{FF2B5EF4-FFF2-40B4-BE49-F238E27FC236}">
                    <a16:creationId xmlns:a16="http://schemas.microsoft.com/office/drawing/2014/main" id="{32CCCFC4-52DE-428B-BE6D-96B0498F437A}"/>
                  </a:ext>
                </a:extLst>
              </p:cNvPr>
              <p:cNvSpPr txBox="1"/>
              <p:nvPr/>
            </p:nvSpPr>
            <p:spPr>
              <a:xfrm>
                <a:off x="889809" y="2446158"/>
                <a:ext cx="7859290" cy="979648"/>
              </a:xfrm>
              <a:prstGeom prst="rect">
                <a:avLst/>
              </a:prstGeom>
              <a:noFill/>
            </p:spPr>
            <p:txBody>
              <a:bodyPr wrap="square">
                <a:spAutoFit/>
              </a:bodyPr>
              <a:lstStyle/>
              <a:p>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5" name="文本框 24">
              <a:extLst>
                <a:ext uri="{FF2B5EF4-FFF2-40B4-BE49-F238E27FC236}">
                  <a16:creationId xmlns:a16="http://schemas.microsoft.com/office/drawing/2014/main" id="{B3EEBDAC-6B63-400C-9F9D-B1B986ECB6BE}"/>
                </a:ext>
              </a:extLst>
            </p:cNvPr>
            <p:cNvSpPr txBox="1"/>
            <p:nvPr/>
          </p:nvSpPr>
          <p:spPr>
            <a:xfrm>
              <a:off x="917848" y="2391531"/>
              <a:ext cx="5369625" cy="926787"/>
            </a:xfrm>
            <a:prstGeom prst="rect">
              <a:avLst/>
            </a:prstGeom>
            <a:noFill/>
          </p:spPr>
          <p:txBody>
            <a:bodyPr wrap="square">
              <a:spAutoFit/>
            </a:bodyPr>
            <a:lstStyle/>
            <a:p>
              <a:r>
                <a:rPr lang="en-US" altLang="zh-CN" dirty="0"/>
                <a:t>void swap(</a:t>
              </a:r>
              <a:r>
                <a:rPr lang="en-US" altLang="zh-CN" dirty="0">
                  <a:solidFill>
                    <a:srgbClr val="C00000"/>
                  </a:solidFill>
                </a:rPr>
                <a:t>int</a:t>
              </a:r>
              <a:r>
                <a:rPr lang="en-US" altLang="zh-CN" dirty="0"/>
                <a:t> &amp;v1, </a:t>
              </a:r>
              <a:r>
                <a:rPr lang="en-US" altLang="zh-CN" dirty="0">
                  <a:solidFill>
                    <a:srgbClr val="C00000"/>
                  </a:solidFill>
                </a:rPr>
                <a:t>int</a:t>
              </a:r>
              <a:r>
                <a:rPr lang="en-US" altLang="zh-CN" dirty="0"/>
                <a:t> &amp;v2) {</a:t>
              </a:r>
            </a:p>
            <a:p>
              <a:r>
                <a:rPr lang="en-US" altLang="zh-CN" dirty="0"/>
                <a:t>  </a:t>
              </a:r>
              <a:r>
                <a:rPr lang="zh-CN" altLang="en-US" dirty="0"/>
                <a:t>     </a:t>
              </a:r>
              <a:r>
                <a:rPr lang="en-US" altLang="zh-CN" dirty="0">
                  <a:solidFill>
                    <a:srgbClr val="C00000"/>
                  </a:solidFill>
                </a:rPr>
                <a:t>int </a:t>
              </a:r>
              <a:r>
                <a:rPr lang="en-US" altLang="zh-CN" dirty="0" err="1"/>
                <a:t>tmp</a:t>
              </a:r>
              <a:r>
                <a:rPr lang="en-US" altLang="zh-CN" dirty="0"/>
                <a:t> = v1;</a:t>
              </a:r>
            </a:p>
            <a:p>
              <a:r>
                <a:rPr lang="en-US" altLang="zh-CN" dirty="0"/>
                <a:t>  </a:t>
              </a:r>
              <a:r>
                <a:rPr lang="zh-CN" altLang="en-US" dirty="0"/>
                <a:t>     </a:t>
              </a:r>
              <a:r>
                <a:rPr lang="en-US" altLang="zh-CN" dirty="0"/>
                <a:t>v1 = v2;</a:t>
              </a:r>
            </a:p>
            <a:p>
              <a:r>
                <a:rPr lang="en-US" altLang="zh-CN" dirty="0"/>
                <a:t>  </a:t>
              </a:r>
              <a:r>
                <a:rPr lang="zh-CN" altLang="en-US" dirty="0"/>
                <a:t>     </a:t>
              </a:r>
              <a:r>
                <a:rPr lang="en-US" altLang="zh-CN" dirty="0"/>
                <a:t>v2 = </a:t>
              </a:r>
              <a:r>
                <a:rPr lang="en-US" altLang="zh-CN" dirty="0" err="1"/>
                <a:t>tmp</a:t>
              </a:r>
              <a:r>
                <a:rPr lang="en-US" altLang="zh-CN" dirty="0"/>
                <a:t>;</a:t>
              </a:r>
            </a:p>
            <a:p>
              <a:r>
                <a:rPr lang="en-US" altLang="zh-CN" dirty="0"/>
                <a:t>}</a:t>
              </a:r>
              <a:endParaRPr lang="zh-CN" altLang="en-US" dirty="0"/>
            </a:p>
          </p:txBody>
        </p:sp>
      </p:grpSp>
      <p:sp>
        <p:nvSpPr>
          <p:cNvPr id="28" name="文本框 27">
            <a:extLst>
              <a:ext uri="{FF2B5EF4-FFF2-40B4-BE49-F238E27FC236}">
                <a16:creationId xmlns:a16="http://schemas.microsoft.com/office/drawing/2014/main" id="{B873B338-272F-4D2F-BE33-8FB7C25A7233}"/>
              </a:ext>
            </a:extLst>
          </p:cNvPr>
          <p:cNvSpPr txBox="1"/>
          <p:nvPr/>
        </p:nvSpPr>
        <p:spPr>
          <a:xfrm>
            <a:off x="539552" y="2325242"/>
            <a:ext cx="2111537" cy="646331"/>
          </a:xfrm>
          <a:prstGeom prst="rect">
            <a:avLst/>
          </a:prstGeom>
          <a:noFill/>
        </p:spPr>
        <p:txBody>
          <a:bodyPr wrap="square">
            <a:spAutoFit/>
          </a:bodyPr>
          <a:lstStyle/>
          <a:p>
            <a:r>
              <a:rPr lang="en-US" altLang="zh-CN" dirty="0">
                <a:solidFill>
                  <a:srgbClr val="005DA2"/>
                </a:solidFill>
              </a:rPr>
              <a:t>int a = 1, b = 2;</a:t>
            </a:r>
          </a:p>
          <a:p>
            <a:r>
              <a:rPr lang="en-US" altLang="zh-CN" dirty="0">
                <a:solidFill>
                  <a:srgbClr val="005DA2"/>
                </a:solidFill>
              </a:rPr>
              <a:t>swap(a, b);</a:t>
            </a:r>
            <a:endParaRPr lang="zh-CN" altLang="en-US" dirty="0">
              <a:solidFill>
                <a:srgbClr val="005DA2"/>
              </a:solidFill>
            </a:endParaRPr>
          </a:p>
        </p:txBody>
      </p:sp>
      <p:grpSp>
        <p:nvGrpSpPr>
          <p:cNvPr id="29" name="组合 28">
            <a:extLst>
              <a:ext uri="{FF2B5EF4-FFF2-40B4-BE49-F238E27FC236}">
                <a16:creationId xmlns:a16="http://schemas.microsoft.com/office/drawing/2014/main" id="{47F48411-49D4-4A02-B7DD-0CF86AFBF122}"/>
              </a:ext>
            </a:extLst>
          </p:cNvPr>
          <p:cNvGrpSpPr/>
          <p:nvPr/>
        </p:nvGrpSpPr>
        <p:grpSpPr>
          <a:xfrm>
            <a:off x="5652120" y="3079225"/>
            <a:ext cx="3491880" cy="1724774"/>
            <a:chOff x="785872" y="2327514"/>
            <a:chExt cx="5629545" cy="1082020"/>
          </a:xfrm>
        </p:grpSpPr>
        <p:grpSp>
          <p:nvGrpSpPr>
            <p:cNvPr id="30" name="组合 29">
              <a:extLst>
                <a:ext uri="{FF2B5EF4-FFF2-40B4-BE49-F238E27FC236}">
                  <a16:creationId xmlns:a16="http://schemas.microsoft.com/office/drawing/2014/main" id="{7F348A15-04E8-44F5-AC3D-E50F81D119CA}"/>
                </a:ext>
              </a:extLst>
            </p:cNvPr>
            <p:cNvGrpSpPr/>
            <p:nvPr/>
          </p:nvGrpSpPr>
          <p:grpSpPr>
            <a:xfrm>
              <a:off x="785872" y="2327514"/>
              <a:ext cx="5629545" cy="1082020"/>
              <a:chOff x="826068" y="2276353"/>
              <a:chExt cx="7923031" cy="3950401"/>
            </a:xfrm>
          </p:grpSpPr>
          <p:sp>
            <p:nvSpPr>
              <p:cNvPr id="32" name="矩形 31">
                <a:extLst>
                  <a:ext uri="{FF2B5EF4-FFF2-40B4-BE49-F238E27FC236}">
                    <a16:creationId xmlns:a16="http://schemas.microsoft.com/office/drawing/2014/main" id="{8473E9EA-01F2-4C71-9C6A-7BE25215ABFB}"/>
                  </a:ext>
                </a:extLst>
              </p:cNvPr>
              <p:cNvSpPr/>
              <p:nvPr/>
            </p:nvSpPr>
            <p:spPr>
              <a:xfrm>
                <a:off x="826068" y="2276353"/>
                <a:ext cx="7923031" cy="3950401"/>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文本框 32">
                <a:extLst>
                  <a:ext uri="{FF2B5EF4-FFF2-40B4-BE49-F238E27FC236}">
                    <a16:creationId xmlns:a16="http://schemas.microsoft.com/office/drawing/2014/main" id="{E9F45789-08CC-4AC3-AB1C-FC5506448D35}"/>
                  </a:ext>
                </a:extLst>
              </p:cNvPr>
              <p:cNvSpPr txBox="1"/>
              <p:nvPr/>
            </p:nvSpPr>
            <p:spPr>
              <a:xfrm>
                <a:off x="889809" y="2446158"/>
                <a:ext cx="7859290" cy="979648"/>
              </a:xfrm>
              <a:prstGeom prst="rect">
                <a:avLst/>
              </a:prstGeom>
              <a:noFill/>
            </p:spPr>
            <p:txBody>
              <a:bodyPr wrap="square">
                <a:spAutoFit/>
              </a:bodyPr>
              <a:lstStyle/>
              <a:p>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31" name="文本框 30">
              <a:extLst>
                <a:ext uri="{FF2B5EF4-FFF2-40B4-BE49-F238E27FC236}">
                  <a16:creationId xmlns:a16="http://schemas.microsoft.com/office/drawing/2014/main" id="{46FE8FAC-A03A-4DC6-9B33-EBDB003C70D7}"/>
                </a:ext>
              </a:extLst>
            </p:cNvPr>
            <p:cNvSpPr txBox="1"/>
            <p:nvPr/>
          </p:nvSpPr>
          <p:spPr>
            <a:xfrm>
              <a:off x="917848" y="2391531"/>
              <a:ext cx="5369624" cy="926787"/>
            </a:xfrm>
            <a:prstGeom prst="rect">
              <a:avLst/>
            </a:prstGeom>
            <a:noFill/>
          </p:spPr>
          <p:txBody>
            <a:bodyPr wrap="square">
              <a:spAutoFit/>
            </a:bodyPr>
            <a:lstStyle/>
            <a:p>
              <a:r>
                <a:rPr lang="en-US" altLang="zh-CN" dirty="0"/>
                <a:t>void swap(</a:t>
              </a:r>
              <a:r>
                <a:rPr lang="en-US" altLang="zh-CN" dirty="0">
                  <a:solidFill>
                    <a:srgbClr val="C00000"/>
                  </a:solidFill>
                </a:rPr>
                <a:t>float</a:t>
              </a:r>
              <a:r>
                <a:rPr lang="en-US" altLang="zh-CN" dirty="0"/>
                <a:t> &amp;v1, </a:t>
              </a:r>
              <a:r>
                <a:rPr lang="en-US" altLang="zh-CN" dirty="0">
                  <a:solidFill>
                    <a:srgbClr val="C00000"/>
                  </a:solidFill>
                </a:rPr>
                <a:t>float</a:t>
              </a:r>
              <a:r>
                <a:rPr lang="en-US" altLang="zh-CN" dirty="0"/>
                <a:t> &amp;v2) {</a:t>
              </a:r>
            </a:p>
            <a:p>
              <a:r>
                <a:rPr lang="en-US" altLang="zh-CN" dirty="0"/>
                <a:t>  </a:t>
              </a:r>
              <a:r>
                <a:rPr lang="zh-CN" altLang="en-US" dirty="0"/>
                <a:t>     </a:t>
              </a:r>
              <a:r>
                <a:rPr lang="en-US" altLang="zh-CN" dirty="0">
                  <a:solidFill>
                    <a:srgbClr val="C00000"/>
                  </a:solidFill>
                </a:rPr>
                <a:t>float </a:t>
              </a:r>
              <a:r>
                <a:rPr lang="en-US" altLang="zh-CN" dirty="0" err="1"/>
                <a:t>tmp</a:t>
              </a:r>
              <a:r>
                <a:rPr lang="en-US" altLang="zh-CN" dirty="0"/>
                <a:t> = v1;</a:t>
              </a:r>
            </a:p>
            <a:p>
              <a:r>
                <a:rPr lang="en-US" altLang="zh-CN" dirty="0"/>
                <a:t>  </a:t>
              </a:r>
              <a:r>
                <a:rPr lang="zh-CN" altLang="en-US" dirty="0"/>
                <a:t>     </a:t>
              </a:r>
              <a:r>
                <a:rPr lang="en-US" altLang="zh-CN" dirty="0"/>
                <a:t>v1 = v2;</a:t>
              </a:r>
            </a:p>
            <a:p>
              <a:r>
                <a:rPr lang="en-US" altLang="zh-CN" dirty="0"/>
                <a:t>  </a:t>
              </a:r>
              <a:r>
                <a:rPr lang="zh-CN" altLang="en-US" dirty="0"/>
                <a:t>     </a:t>
              </a:r>
              <a:r>
                <a:rPr lang="en-US" altLang="zh-CN" dirty="0"/>
                <a:t>v2 = </a:t>
              </a:r>
              <a:r>
                <a:rPr lang="en-US" altLang="zh-CN" dirty="0" err="1"/>
                <a:t>tmp</a:t>
              </a:r>
              <a:r>
                <a:rPr lang="en-US" altLang="zh-CN" dirty="0"/>
                <a:t>;</a:t>
              </a:r>
            </a:p>
            <a:p>
              <a:r>
                <a:rPr lang="en-US" altLang="zh-CN" dirty="0"/>
                <a:t>}</a:t>
              </a:r>
              <a:endParaRPr lang="zh-CN" altLang="en-US" dirty="0"/>
            </a:p>
          </p:txBody>
        </p:sp>
      </p:grpSp>
      <p:sp>
        <p:nvSpPr>
          <p:cNvPr id="34" name="文本框 33">
            <a:extLst>
              <a:ext uri="{FF2B5EF4-FFF2-40B4-BE49-F238E27FC236}">
                <a16:creationId xmlns:a16="http://schemas.microsoft.com/office/drawing/2014/main" id="{1FE27F2B-A354-48F5-B22A-F02E3FD878DC}"/>
              </a:ext>
            </a:extLst>
          </p:cNvPr>
          <p:cNvSpPr txBox="1"/>
          <p:nvPr/>
        </p:nvSpPr>
        <p:spPr>
          <a:xfrm>
            <a:off x="6981315" y="2325242"/>
            <a:ext cx="2111537" cy="646331"/>
          </a:xfrm>
          <a:prstGeom prst="rect">
            <a:avLst/>
          </a:prstGeom>
          <a:noFill/>
        </p:spPr>
        <p:txBody>
          <a:bodyPr wrap="square">
            <a:spAutoFit/>
          </a:bodyPr>
          <a:lstStyle/>
          <a:p>
            <a:r>
              <a:rPr lang="en-US" altLang="zh-CN" dirty="0">
                <a:solidFill>
                  <a:srgbClr val="005DA2"/>
                </a:solidFill>
              </a:rPr>
              <a:t>float a = 1.0, b = 2.0;</a:t>
            </a:r>
          </a:p>
          <a:p>
            <a:r>
              <a:rPr lang="en-US" altLang="zh-CN" dirty="0">
                <a:solidFill>
                  <a:srgbClr val="005DA2"/>
                </a:solidFill>
              </a:rPr>
              <a:t>swap(a, b);</a:t>
            </a:r>
            <a:endParaRPr lang="zh-CN" altLang="en-US" dirty="0">
              <a:solidFill>
                <a:srgbClr val="005DA2"/>
              </a:solidFill>
            </a:endParaRPr>
          </a:p>
        </p:txBody>
      </p:sp>
      <p:cxnSp>
        <p:nvCxnSpPr>
          <p:cNvPr id="4" name="直接箭头连接符 3">
            <a:extLst>
              <a:ext uri="{FF2B5EF4-FFF2-40B4-BE49-F238E27FC236}">
                <a16:creationId xmlns:a16="http://schemas.microsoft.com/office/drawing/2014/main" id="{5E591B1D-7354-41E7-889C-E717B41CA86E}"/>
              </a:ext>
            </a:extLst>
          </p:cNvPr>
          <p:cNvCxnSpPr>
            <a:stCxn id="20" idx="2"/>
            <a:endCxn id="26" idx="0"/>
          </p:cNvCxnSpPr>
          <p:nvPr/>
        </p:nvCxnSpPr>
        <p:spPr>
          <a:xfrm flipH="1">
            <a:off x="2123728" y="2552055"/>
            <a:ext cx="2692474" cy="527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1ACF5246-F0A8-412A-AFB9-AB8CC04655AC}"/>
              </a:ext>
            </a:extLst>
          </p:cNvPr>
          <p:cNvCxnSpPr>
            <a:cxnSpLocks/>
            <a:stCxn id="20" idx="2"/>
            <a:endCxn id="32" idx="0"/>
          </p:cNvCxnSpPr>
          <p:nvPr/>
        </p:nvCxnSpPr>
        <p:spPr>
          <a:xfrm>
            <a:off x="4816202" y="2552055"/>
            <a:ext cx="2581858" cy="527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B55BAB0C-61D7-4BB2-9D97-658618A4C50E}"/>
              </a:ext>
            </a:extLst>
          </p:cNvPr>
          <p:cNvSpPr txBox="1"/>
          <p:nvPr/>
        </p:nvSpPr>
        <p:spPr>
          <a:xfrm>
            <a:off x="3715730" y="2693493"/>
            <a:ext cx="1180306" cy="369332"/>
          </a:xfrm>
          <a:prstGeom prst="rect">
            <a:avLst/>
          </a:prstGeom>
          <a:noFill/>
        </p:spPr>
        <p:txBody>
          <a:bodyPr wrap="square">
            <a:spAutoFit/>
          </a:bodyPr>
          <a:lstStyle/>
          <a:p>
            <a:r>
              <a:rPr lang="zh-CN" altLang="en-US" dirty="0">
                <a:solidFill>
                  <a:srgbClr val="C00000"/>
                </a:solidFill>
                <a:latin typeface="微软雅黑" panose="020B0503020204020204" pitchFamily="34" charset="-122"/>
                <a:ea typeface="微软雅黑" panose="020B0503020204020204" pitchFamily="34" charset="-122"/>
              </a:rPr>
              <a:t>实例化</a:t>
            </a:r>
          </a:p>
        </p:txBody>
      </p:sp>
      <p:sp>
        <p:nvSpPr>
          <p:cNvPr id="38" name="文本框 37">
            <a:extLst>
              <a:ext uri="{FF2B5EF4-FFF2-40B4-BE49-F238E27FC236}">
                <a16:creationId xmlns:a16="http://schemas.microsoft.com/office/drawing/2014/main" id="{97DBD8D6-A48D-41B8-B659-B4FE282A2D7F}"/>
              </a:ext>
            </a:extLst>
          </p:cNvPr>
          <p:cNvSpPr txBox="1"/>
          <p:nvPr/>
        </p:nvSpPr>
        <p:spPr>
          <a:xfrm>
            <a:off x="5370524" y="2693493"/>
            <a:ext cx="1180306" cy="369332"/>
          </a:xfrm>
          <a:prstGeom prst="rect">
            <a:avLst/>
          </a:prstGeom>
          <a:noFill/>
        </p:spPr>
        <p:txBody>
          <a:bodyPr wrap="square">
            <a:spAutoFit/>
          </a:bodyPr>
          <a:lstStyle/>
          <a:p>
            <a:r>
              <a:rPr lang="zh-CN" altLang="en-US" dirty="0">
                <a:solidFill>
                  <a:srgbClr val="C00000"/>
                </a:solidFill>
                <a:latin typeface="微软雅黑" panose="020B0503020204020204" pitchFamily="34" charset="-122"/>
                <a:ea typeface="微软雅黑" panose="020B0503020204020204" pitchFamily="34" charset="-122"/>
              </a:rPr>
              <a:t>实例化</a:t>
            </a:r>
          </a:p>
        </p:txBody>
      </p:sp>
    </p:spTree>
    <p:extLst>
      <p:ext uri="{BB962C8B-B14F-4D97-AF65-F5344CB8AC3E}">
        <p14:creationId xmlns:p14="http://schemas.microsoft.com/office/powerpoint/2010/main" val="914707330"/>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模板实例化</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C7FD4614-8006-0770-4E10-A6EB3ED28A41}"/>
              </a:ext>
            </a:extLst>
          </p:cNvPr>
          <p:cNvSpPr txBox="1"/>
          <p:nvPr/>
        </p:nvSpPr>
        <p:spPr>
          <a:xfrm>
            <a:off x="683568" y="699542"/>
            <a:ext cx="7920880" cy="1077218"/>
          </a:xfrm>
          <a:prstGeom prst="rect">
            <a:avLst/>
          </a:prstGeom>
          <a:noFill/>
        </p:spPr>
        <p:txBody>
          <a:bodyPr wrap="square" rtlCol="0">
            <a:spAutoFit/>
          </a:bodyPr>
          <a:lstStyle/>
          <a:p>
            <a:pPr algn="just">
              <a:spcAft>
                <a:spcPts val="1200"/>
              </a:spcAft>
            </a:pPr>
            <a:r>
              <a:rPr lang="zh-CN" altLang="en-US" dirty="0">
                <a:solidFill>
                  <a:srgbClr val="005DA2"/>
                </a:solidFill>
                <a:latin typeface="微软雅黑" panose="020B0503020204020204" pitchFamily="34" charset="-122"/>
                <a:ea typeface="微软雅黑" panose="020B0503020204020204" pitchFamily="34" charset="-122"/>
              </a:rPr>
              <a:t>模板实例化：</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模板实例化过程中不存在类型转换，编译器会严格根据调用参数类型实例化模板，所以要做到调用参数类型与模板参数匹配</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13" name="组合 12">
            <a:extLst>
              <a:ext uri="{FF2B5EF4-FFF2-40B4-BE49-F238E27FC236}">
                <a16:creationId xmlns:a16="http://schemas.microsoft.com/office/drawing/2014/main" id="{BB0451A1-F967-4AD7-8CEF-ADE7B03A1547}"/>
              </a:ext>
            </a:extLst>
          </p:cNvPr>
          <p:cNvGrpSpPr/>
          <p:nvPr/>
        </p:nvGrpSpPr>
        <p:grpSpPr>
          <a:xfrm>
            <a:off x="731478" y="1966238"/>
            <a:ext cx="5183844" cy="2616549"/>
            <a:chOff x="785872" y="2327512"/>
            <a:chExt cx="5629545" cy="1355768"/>
          </a:xfrm>
        </p:grpSpPr>
        <p:grpSp>
          <p:nvGrpSpPr>
            <p:cNvPr id="14" name="组合 13">
              <a:extLst>
                <a:ext uri="{FF2B5EF4-FFF2-40B4-BE49-F238E27FC236}">
                  <a16:creationId xmlns:a16="http://schemas.microsoft.com/office/drawing/2014/main" id="{CD962063-B552-4DD4-9547-C906F17F7E57}"/>
                </a:ext>
              </a:extLst>
            </p:cNvPr>
            <p:cNvGrpSpPr/>
            <p:nvPr/>
          </p:nvGrpSpPr>
          <p:grpSpPr>
            <a:xfrm>
              <a:off x="785872" y="2327512"/>
              <a:ext cx="5629545" cy="1355768"/>
              <a:chOff x="826068" y="2276349"/>
              <a:chExt cx="7923031" cy="4949844"/>
            </a:xfrm>
          </p:grpSpPr>
          <p:sp>
            <p:nvSpPr>
              <p:cNvPr id="17" name="矩形 16">
                <a:extLst>
                  <a:ext uri="{FF2B5EF4-FFF2-40B4-BE49-F238E27FC236}">
                    <a16:creationId xmlns:a16="http://schemas.microsoft.com/office/drawing/2014/main" id="{87E6D962-323A-4864-9654-F460FBB28CF3}"/>
                  </a:ext>
                </a:extLst>
              </p:cNvPr>
              <p:cNvSpPr/>
              <p:nvPr/>
            </p:nvSpPr>
            <p:spPr>
              <a:xfrm>
                <a:off x="826068" y="2276349"/>
                <a:ext cx="7923031" cy="4949844"/>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a:extLst>
                  <a:ext uri="{FF2B5EF4-FFF2-40B4-BE49-F238E27FC236}">
                    <a16:creationId xmlns:a16="http://schemas.microsoft.com/office/drawing/2014/main" id="{D5143D5A-54CB-4201-82C3-5694085A8637}"/>
                  </a:ext>
                </a:extLst>
              </p:cNvPr>
              <p:cNvSpPr txBox="1"/>
              <p:nvPr/>
            </p:nvSpPr>
            <p:spPr>
              <a:xfrm>
                <a:off x="889809" y="2446158"/>
                <a:ext cx="7859290" cy="979648"/>
              </a:xfrm>
              <a:prstGeom prst="rect">
                <a:avLst/>
              </a:prstGeom>
              <a:noFill/>
            </p:spPr>
            <p:txBody>
              <a:bodyPr wrap="square">
                <a:spAutoFit/>
              </a:bodyPr>
              <a:lstStyle/>
              <a:p>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5" name="文本框 14">
              <a:extLst>
                <a:ext uri="{FF2B5EF4-FFF2-40B4-BE49-F238E27FC236}">
                  <a16:creationId xmlns:a16="http://schemas.microsoft.com/office/drawing/2014/main" id="{C4889CE3-C7B8-405C-8A18-39A7CD223AD0}"/>
                </a:ext>
              </a:extLst>
            </p:cNvPr>
            <p:cNvSpPr txBox="1"/>
            <p:nvPr/>
          </p:nvSpPr>
          <p:spPr>
            <a:xfrm>
              <a:off x="917848" y="2391531"/>
              <a:ext cx="5368136" cy="1196061"/>
            </a:xfrm>
            <a:prstGeom prst="rect">
              <a:avLst/>
            </a:prstGeom>
            <a:noFill/>
          </p:spPr>
          <p:txBody>
            <a:bodyPr wrap="square">
              <a:spAutoFit/>
            </a:bodyPr>
            <a:lstStyle/>
            <a:p>
              <a:r>
                <a:rPr lang="en-US" altLang="zh-CN" dirty="0">
                  <a:latin typeface="Microsoft YaHei" panose="020B0503020204020204" pitchFamily="34" charset="-122"/>
                  <a:ea typeface="Microsoft YaHei" panose="020B0503020204020204" pitchFamily="34" charset="-122"/>
                </a:rPr>
                <a:t>int a = 1, b = 3;</a:t>
              </a:r>
            </a:p>
            <a:p>
              <a:r>
                <a:rPr lang="en-US" altLang="zh-CN" dirty="0">
                  <a:latin typeface="Microsoft YaHei" panose="020B0503020204020204" pitchFamily="34" charset="-122"/>
                  <a:ea typeface="Microsoft YaHei" panose="020B0503020204020204" pitchFamily="34" charset="-122"/>
                </a:rPr>
                <a:t>float c = 1.0, d = 3.0;</a:t>
              </a:r>
            </a:p>
            <a:p>
              <a:r>
                <a:rPr lang="en-US" altLang="zh-CN" dirty="0">
                  <a:latin typeface="Microsoft YaHei" panose="020B0503020204020204" pitchFamily="34" charset="-122"/>
                  <a:ea typeface="Microsoft YaHei" panose="020B0503020204020204" pitchFamily="34" charset="-122"/>
                </a:rPr>
                <a:t>string s1(</a:t>
              </a:r>
              <a:r>
                <a:rPr lang="en-US" altLang="zh-CN" dirty="0">
                  <a:ea typeface="Microsoft YaHei" panose="020B0503020204020204" pitchFamily="34" charset="-122"/>
                </a:rPr>
                <a:t>“</a:t>
              </a:r>
              <a:r>
                <a:rPr lang="en-US" altLang="zh-CN" dirty="0">
                  <a:latin typeface="Microsoft YaHei" panose="020B0503020204020204" pitchFamily="34" charset="-122"/>
                  <a:ea typeface="Microsoft YaHei" panose="020B0503020204020204" pitchFamily="34" charset="-122"/>
                </a:rPr>
                <a:t>hello</a:t>
              </a:r>
              <a:r>
                <a:rPr lang="en-US" altLang="zh-CN" dirty="0">
                  <a:ea typeface="Microsoft YaHei" panose="020B0503020204020204" pitchFamily="34" charset="-122"/>
                </a:rPr>
                <a:t>”</a:t>
              </a:r>
              <a:r>
                <a:rPr lang="en-US" altLang="zh-CN" dirty="0">
                  <a:latin typeface="Microsoft YaHei" panose="020B0503020204020204" pitchFamily="34" charset="-122"/>
                  <a:ea typeface="Microsoft YaHei" panose="020B0503020204020204" pitchFamily="34" charset="-122"/>
                </a:rPr>
                <a:t>), s2(</a:t>
              </a:r>
              <a:r>
                <a:rPr lang="en-US" altLang="zh-CN" dirty="0">
                  <a:ea typeface="Microsoft YaHei" panose="020B0503020204020204" pitchFamily="34" charset="-122"/>
                </a:rPr>
                <a:t>“</a:t>
              </a:r>
              <a:r>
                <a:rPr lang="en-US" altLang="zh-CN" dirty="0">
                  <a:latin typeface="Microsoft YaHei" panose="020B0503020204020204" pitchFamily="34" charset="-122"/>
                  <a:ea typeface="Microsoft YaHei" panose="020B0503020204020204" pitchFamily="34" charset="-122"/>
                </a:rPr>
                <a:t>world</a:t>
              </a:r>
              <a:r>
                <a:rPr lang="en-US" altLang="zh-CN" dirty="0">
                  <a:ea typeface="Microsoft YaHei" panose="020B0503020204020204" pitchFamily="34" charset="-122"/>
                </a:rPr>
                <a:t>”</a:t>
              </a:r>
              <a:r>
                <a:rPr lang="en-US" altLang="zh-CN" dirty="0">
                  <a:latin typeface="Microsoft YaHei" panose="020B0503020204020204" pitchFamily="34" charset="-122"/>
                  <a:ea typeface="Microsoft YaHei" panose="020B0503020204020204" pitchFamily="34" charset="-122"/>
                </a:rPr>
                <a:t>);</a:t>
              </a:r>
            </a:p>
            <a:p>
              <a:endParaRPr lang="en-US" altLang="zh-CN" dirty="0">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swap(a, b);		// </a:t>
              </a:r>
              <a:r>
                <a:rPr lang="zh-CN" altLang="en-US" dirty="0">
                  <a:latin typeface="Microsoft YaHei" panose="020B0503020204020204" pitchFamily="34" charset="-122"/>
                  <a:ea typeface="Microsoft YaHei" panose="020B0503020204020204" pitchFamily="34" charset="-122"/>
                </a:rPr>
                <a:t>实例化</a:t>
              </a:r>
              <a:r>
                <a:rPr lang="en-US" altLang="zh-CN" dirty="0">
                  <a:latin typeface="Microsoft YaHei" panose="020B0503020204020204" pitchFamily="34" charset="-122"/>
                  <a:ea typeface="Microsoft YaHei" panose="020B0503020204020204" pitchFamily="34" charset="-122"/>
                </a:rPr>
                <a:t>int</a:t>
              </a:r>
              <a:r>
                <a:rPr lang="zh-CN" altLang="en-US" dirty="0">
                  <a:latin typeface="Microsoft YaHei" panose="020B0503020204020204" pitchFamily="34" charset="-122"/>
                  <a:ea typeface="Microsoft YaHei" panose="020B0503020204020204" pitchFamily="34" charset="-122"/>
                </a:rPr>
                <a:t>类型</a:t>
              </a:r>
              <a:endParaRPr lang="en-US" altLang="zh-CN" dirty="0">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swap(c, d);		// </a:t>
              </a:r>
              <a:r>
                <a:rPr lang="zh-CN" altLang="en-US" dirty="0">
                  <a:latin typeface="Microsoft YaHei" panose="020B0503020204020204" pitchFamily="34" charset="-122"/>
                  <a:ea typeface="Microsoft YaHei" panose="020B0503020204020204" pitchFamily="34" charset="-122"/>
                </a:rPr>
                <a:t>实例化</a:t>
              </a:r>
              <a:r>
                <a:rPr lang="en-US" altLang="zh-CN" dirty="0">
                  <a:latin typeface="Microsoft YaHei" panose="020B0503020204020204" pitchFamily="34" charset="-122"/>
                  <a:ea typeface="Microsoft YaHei" panose="020B0503020204020204" pitchFamily="34" charset="-122"/>
                </a:rPr>
                <a:t>float</a:t>
              </a:r>
              <a:r>
                <a:rPr lang="zh-CN" altLang="en-US" dirty="0">
                  <a:latin typeface="Microsoft YaHei" panose="020B0503020204020204" pitchFamily="34" charset="-122"/>
                  <a:ea typeface="Microsoft YaHei" panose="020B0503020204020204" pitchFamily="34" charset="-122"/>
                </a:rPr>
                <a:t>类型</a:t>
              </a:r>
              <a:endParaRPr lang="en-US" altLang="zh-CN" dirty="0">
                <a:latin typeface="Microsoft YaHei" panose="020B0503020204020204" pitchFamily="34" charset="-122"/>
                <a:ea typeface="Microsoft YaHei" panose="020B0503020204020204" pitchFamily="34" charset="-122"/>
              </a:endParaRPr>
            </a:p>
            <a:p>
              <a:endParaRPr lang="en-US" altLang="zh-CN" dirty="0">
                <a:latin typeface="Microsoft YaHei" panose="020B0503020204020204" pitchFamily="34" charset="-122"/>
                <a:ea typeface="Microsoft YaHei" panose="020B0503020204020204" pitchFamily="34" charset="-122"/>
              </a:endParaRPr>
            </a:p>
            <a:p>
              <a:r>
                <a:rPr lang="en-US" altLang="zh-CN" dirty="0">
                  <a:solidFill>
                    <a:srgbClr val="C00000"/>
                  </a:solidFill>
                  <a:latin typeface="Microsoft YaHei" panose="020B0503020204020204" pitchFamily="34" charset="-122"/>
                  <a:ea typeface="Microsoft YaHei" panose="020B0503020204020204" pitchFamily="34" charset="-122"/>
                </a:rPr>
                <a:t>swap(</a:t>
              </a:r>
              <a:r>
                <a:rPr lang="en-US" altLang="zh-CN" dirty="0">
                  <a:solidFill>
                    <a:srgbClr val="C00000"/>
                  </a:solidFill>
                  <a:ea typeface="Microsoft YaHei" panose="020B0503020204020204" pitchFamily="34" charset="-122"/>
                </a:rPr>
                <a:t>“</a:t>
              </a:r>
              <a:r>
                <a:rPr lang="en-US" altLang="zh-CN" dirty="0">
                  <a:solidFill>
                    <a:srgbClr val="C00000"/>
                  </a:solidFill>
                  <a:latin typeface="Microsoft YaHei" panose="020B0503020204020204" pitchFamily="34" charset="-122"/>
                  <a:ea typeface="Microsoft YaHei" panose="020B0503020204020204" pitchFamily="34" charset="-122"/>
                </a:rPr>
                <a:t>Hello</a:t>
              </a:r>
              <a:r>
                <a:rPr lang="en-US" altLang="zh-CN" dirty="0">
                  <a:solidFill>
                    <a:srgbClr val="C00000"/>
                  </a:solidFill>
                  <a:ea typeface="Microsoft YaHei" panose="020B0503020204020204" pitchFamily="34" charset="-122"/>
                </a:rPr>
                <a:t>”</a:t>
              </a:r>
              <a:r>
                <a:rPr lang="en-US" altLang="zh-CN" dirty="0">
                  <a:solidFill>
                    <a:srgbClr val="C00000"/>
                  </a:solidFill>
                  <a:latin typeface="Microsoft YaHei" panose="020B0503020204020204" pitchFamily="34" charset="-122"/>
                  <a:ea typeface="Microsoft YaHei" panose="020B0503020204020204" pitchFamily="34" charset="-122"/>
                </a:rPr>
                <a:t>, </a:t>
              </a:r>
              <a:r>
                <a:rPr lang="en-US" altLang="zh-CN" dirty="0">
                  <a:solidFill>
                    <a:srgbClr val="C00000"/>
                  </a:solidFill>
                  <a:ea typeface="Microsoft YaHei" panose="020B0503020204020204" pitchFamily="34" charset="-122"/>
                </a:rPr>
                <a:t>“</a:t>
              </a:r>
              <a:r>
                <a:rPr lang="en-US" altLang="zh-CN" dirty="0">
                  <a:solidFill>
                    <a:srgbClr val="C00000"/>
                  </a:solidFill>
                  <a:latin typeface="Microsoft YaHei" panose="020B0503020204020204" pitchFamily="34" charset="-122"/>
                  <a:ea typeface="Microsoft YaHei" panose="020B0503020204020204" pitchFamily="34" charset="-122"/>
                </a:rPr>
                <a:t>World</a:t>
              </a:r>
              <a:r>
                <a:rPr lang="en-US" altLang="zh-CN" dirty="0">
                  <a:solidFill>
                    <a:srgbClr val="C00000"/>
                  </a:solidFill>
                  <a:ea typeface="Microsoft YaHei" panose="020B0503020204020204" pitchFamily="34" charset="-122"/>
                </a:rPr>
                <a:t>”</a:t>
              </a:r>
              <a:r>
                <a:rPr lang="en-US" altLang="zh-CN" dirty="0">
                  <a:solidFill>
                    <a:srgbClr val="C00000"/>
                  </a:solidFill>
                  <a:latin typeface="Microsoft YaHei" panose="020B0503020204020204" pitchFamily="34" charset="-122"/>
                  <a:ea typeface="Microsoft YaHei" panose="020B0503020204020204" pitchFamily="34" charset="-122"/>
                </a:rPr>
                <a:t>);	// ?</a:t>
              </a:r>
            </a:p>
          </p:txBody>
        </p:sp>
      </p:grpSp>
      <p:grpSp>
        <p:nvGrpSpPr>
          <p:cNvPr id="10" name="组合 9">
            <a:extLst>
              <a:ext uri="{FF2B5EF4-FFF2-40B4-BE49-F238E27FC236}">
                <a16:creationId xmlns:a16="http://schemas.microsoft.com/office/drawing/2014/main" id="{E9418DFD-2A10-4817-8B17-8A4C61DAEDB3}"/>
              </a:ext>
            </a:extLst>
          </p:cNvPr>
          <p:cNvGrpSpPr/>
          <p:nvPr/>
        </p:nvGrpSpPr>
        <p:grpSpPr>
          <a:xfrm>
            <a:off x="6156176" y="2681132"/>
            <a:ext cx="2736304" cy="1186759"/>
            <a:chOff x="5813482" y="1421153"/>
            <a:chExt cx="2808312" cy="15239254"/>
          </a:xfrm>
          <a:solidFill>
            <a:srgbClr val="FEFFBE"/>
          </a:solidFill>
        </p:grpSpPr>
        <p:sp>
          <p:nvSpPr>
            <p:cNvPr id="11" name="矩形 10">
              <a:extLst>
                <a:ext uri="{FF2B5EF4-FFF2-40B4-BE49-F238E27FC236}">
                  <a16:creationId xmlns:a16="http://schemas.microsoft.com/office/drawing/2014/main" id="{DD03FBFC-4BEF-42EF-A3A2-AD4E758D244D}"/>
                </a:ext>
              </a:extLst>
            </p:cNvPr>
            <p:cNvSpPr/>
            <p:nvPr/>
          </p:nvSpPr>
          <p:spPr>
            <a:xfrm>
              <a:off x="5813482" y="1421153"/>
              <a:ext cx="2808312" cy="15239254"/>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a:extLst>
                <a:ext uri="{FF2B5EF4-FFF2-40B4-BE49-F238E27FC236}">
                  <a16:creationId xmlns:a16="http://schemas.microsoft.com/office/drawing/2014/main" id="{7C090F4C-72E5-49BB-B8D0-7FC955C2F920}"/>
                </a:ext>
              </a:extLst>
            </p:cNvPr>
            <p:cNvSpPr txBox="1"/>
            <p:nvPr/>
          </p:nvSpPr>
          <p:spPr>
            <a:xfrm>
              <a:off x="5860955" y="1550373"/>
              <a:ext cx="2713365" cy="13832630"/>
            </a:xfrm>
            <a:prstGeom prst="rect">
              <a:avLst/>
            </a:prstGeom>
            <a:grpFill/>
          </p:spPr>
          <p:txBody>
            <a:bodyPr wrap="square" rtlCol="0">
              <a:spAutoFit/>
            </a:bodyPr>
            <a:lstStyle/>
            <a:p>
              <a:pPr>
                <a:spcAft>
                  <a:spcPts val="600"/>
                </a:spcAft>
              </a:pPr>
              <a:r>
                <a:rPr lang="zh-CN" altLang="en-US" sz="1600" dirty="0">
                  <a:solidFill>
                    <a:srgbClr val="005DA2"/>
                  </a:solidFill>
                  <a:latin typeface="微软雅黑" panose="020B0503020204020204" pitchFamily="34" charset="-122"/>
                  <a:ea typeface="微软雅黑" panose="020B0503020204020204" pitchFamily="34" charset="-122"/>
                </a:rPr>
                <a:t>注意：</a:t>
              </a:r>
              <a:br>
                <a:rPr lang="en-US" altLang="zh-CN" sz="1600" dirty="0">
                  <a:solidFill>
                    <a:srgbClr val="005DA2"/>
                  </a:solidFill>
                  <a:latin typeface="微软雅黑" panose="020B0503020204020204" pitchFamily="34" charset="-122"/>
                  <a:ea typeface="微软雅黑" panose="020B0503020204020204" pitchFamily="34" charset="-122"/>
                </a:rPr>
              </a:b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只有深入理解</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模板的实例化机制，才能避开模板使用过程中的种种问题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537125611"/>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模板实例化</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C7FD4614-8006-0770-4E10-A6EB3ED28A41}"/>
              </a:ext>
            </a:extLst>
          </p:cNvPr>
          <p:cNvSpPr txBox="1"/>
          <p:nvPr/>
        </p:nvSpPr>
        <p:spPr>
          <a:xfrm>
            <a:off x="683568" y="699542"/>
            <a:ext cx="7920880" cy="1077218"/>
          </a:xfrm>
          <a:prstGeom prst="rect">
            <a:avLst/>
          </a:prstGeom>
          <a:noFill/>
        </p:spPr>
        <p:txBody>
          <a:bodyPr wrap="square" rtlCol="0">
            <a:spAutoFit/>
          </a:bodyPr>
          <a:lstStyle/>
          <a:p>
            <a:pPr algn="just">
              <a:spcAft>
                <a:spcPts val="1200"/>
              </a:spcAft>
            </a:pPr>
            <a:r>
              <a:rPr lang="zh-CN" altLang="en-US" dirty="0">
                <a:solidFill>
                  <a:srgbClr val="C00000"/>
                </a:solidFill>
                <a:latin typeface="微软雅黑" panose="020B0503020204020204" pitchFamily="34" charset="-122"/>
                <a:ea typeface="微软雅黑" panose="020B0503020204020204" pitchFamily="34" charset="-122"/>
              </a:rPr>
              <a:t>自定义类型</a:t>
            </a:r>
            <a:r>
              <a:rPr lang="zh-CN" altLang="en-US" dirty="0">
                <a:solidFill>
                  <a:srgbClr val="005DA2"/>
                </a:solidFill>
                <a:latin typeface="微软雅黑" panose="020B0503020204020204" pitchFamily="34" charset="-122"/>
                <a:ea typeface="微软雅黑" panose="020B0503020204020204" pitchFamily="34" charset="-122"/>
              </a:rPr>
              <a:t>的模板实例化</a:t>
            </a:r>
            <a:endParaRPr lang="en-US" altLang="zh-CN" dirty="0">
              <a:solidFill>
                <a:srgbClr val="005DA2"/>
              </a:solidFill>
              <a:latin typeface="微软雅黑" panose="020B0503020204020204" pitchFamily="34" charset="-122"/>
              <a:ea typeface="微软雅黑" panose="020B0503020204020204" pitchFamily="34" charset="-122"/>
            </a:endParaRPr>
          </a:p>
          <a:p>
            <a:pPr algn="just">
              <a:spcAft>
                <a:spcPts val="1200"/>
              </a:spcAft>
            </a:pPr>
            <a:r>
              <a:rPr lang="zh-CN" altLang="en-US" dirty="0">
                <a:solidFill>
                  <a:srgbClr val="005DA2"/>
                </a:solidFill>
                <a:latin typeface="微软雅黑" panose="020B0503020204020204" pitchFamily="34" charset="-122"/>
                <a:ea typeface="微软雅黑" panose="020B0503020204020204" pitchFamily="34" charset="-122"/>
              </a:rPr>
              <a:t>模板实例化是在编译阶段进行的，编译器不对模板类型作任何限定，所以只要真实类型支持的</a:t>
            </a:r>
            <a:r>
              <a:rPr lang="zh-CN" altLang="en-US" dirty="0">
                <a:solidFill>
                  <a:srgbClr val="C00000"/>
                </a:solidFill>
                <a:latin typeface="微软雅黑" panose="020B0503020204020204" pitchFamily="34" charset="-122"/>
                <a:ea typeface="微软雅黑" panose="020B0503020204020204" pitchFamily="34" charset="-122"/>
              </a:rPr>
              <a:t>行为</a:t>
            </a:r>
            <a:r>
              <a:rPr lang="zh-CN" altLang="en-US" dirty="0">
                <a:solidFill>
                  <a:srgbClr val="005DA2"/>
                </a:solidFill>
                <a:latin typeface="微软雅黑" panose="020B0503020204020204" pitchFamily="34" charset="-122"/>
                <a:ea typeface="微软雅黑" panose="020B0503020204020204" pitchFamily="34" charset="-122"/>
              </a:rPr>
              <a:t>，在模板中都可以使用</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16" name="组合 15">
            <a:extLst>
              <a:ext uri="{FF2B5EF4-FFF2-40B4-BE49-F238E27FC236}">
                <a16:creationId xmlns:a16="http://schemas.microsoft.com/office/drawing/2014/main" id="{526C0AF4-4515-4973-838F-DEC1A55E55CB}"/>
              </a:ext>
            </a:extLst>
          </p:cNvPr>
          <p:cNvGrpSpPr/>
          <p:nvPr/>
        </p:nvGrpSpPr>
        <p:grpSpPr>
          <a:xfrm>
            <a:off x="275332" y="1827409"/>
            <a:ext cx="2832410" cy="1824462"/>
            <a:chOff x="785872" y="2327512"/>
            <a:chExt cx="5629545" cy="1718237"/>
          </a:xfrm>
        </p:grpSpPr>
        <p:grpSp>
          <p:nvGrpSpPr>
            <p:cNvPr id="18" name="组合 17">
              <a:extLst>
                <a:ext uri="{FF2B5EF4-FFF2-40B4-BE49-F238E27FC236}">
                  <a16:creationId xmlns:a16="http://schemas.microsoft.com/office/drawing/2014/main" id="{A42DDCED-2681-4506-BFC4-9904DB64AA2C}"/>
                </a:ext>
              </a:extLst>
            </p:cNvPr>
            <p:cNvGrpSpPr/>
            <p:nvPr/>
          </p:nvGrpSpPr>
          <p:grpSpPr>
            <a:xfrm>
              <a:off x="785872" y="2327512"/>
              <a:ext cx="5629545" cy="1718237"/>
              <a:chOff x="826068" y="2276351"/>
              <a:chExt cx="7923031" cy="6273202"/>
            </a:xfrm>
          </p:grpSpPr>
          <p:sp>
            <p:nvSpPr>
              <p:cNvPr id="20" name="矩形 19">
                <a:extLst>
                  <a:ext uri="{FF2B5EF4-FFF2-40B4-BE49-F238E27FC236}">
                    <a16:creationId xmlns:a16="http://schemas.microsoft.com/office/drawing/2014/main" id="{E49C38F4-B80E-494C-899D-405DF7C9C1B2}"/>
                  </a:ext>
                </a:extLst>
              </p:cNvPr>
              <p:cNvSpPr/>
              <p:nvPr/>
            </p:nvSpPr>
            <p:spPr>
              <a:xfrm>
                <a:off x="826068" y="2276351"/>
                <a:ext cx="6915900" cy="6273202"/>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文本框 20">
                <a:extLst>
                  <a:ext uri="{FF2B5EF4-FFF2-40B4-BE49-F238E27FC236}">
                    <a16:creationId xmlns:a16="http://schemas.microsoft.com/office/drawing/2014/main" id="{8E32E5C8-B757-46D3-A196-06C21D391D54}"/>
                  </a:ext>
                </a:extLst>
              </p:cNvPr>
              <p:cNvSpPr txBox="1"/>
              <p:nvPr/>
            </p:nvSpPr>
            <p:spPr>
              <a:xfrm>
                <a:off x="889809" y="2446158"/>
                <a:ext cx="7859290" cy="979648"/>
              </a:xfrm>
              <a:prstGeom prst="rect">
                <a:avLst/>
              </a:prstGeom>
              <a:noFill/>
            </p:spPr>
            <p:txBody>
              <a:bodyPr wrap="square">
                <a:spAutoFit/>
              </a:bodyPr>
              <a:lstStyle/>
              <a:p>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9" name="文本框 18">
              <a:extLst>
                <a:ext uri="{FF2B5EF4-FFF2-40B4-BE49-F238E27FC236}">
                  <a16:creationId xmlns:a16="http://schemas.microsoft.com/office/drawing/2014/main" id="{371C90D2-8DB5-4049-A0EF-61217406B46D}"/>
                </a:ext>
              </a:extLst>
            </p:cNvPr>
            <p:cNvSpPr txBox="1"/>
            <p:nvPr/>
          </p:nvSpPr>
          <p:spPr>
            <a:xfrm>
              <a:off x="837089" y="2330699"/>
              <a:ext cx="4572002" cy="1652185"/>
            </a:xfrm>
            <a:prstGeom prst="rect">
              <a:avLst/>
            </a:prstGeom>
            <a:noFill/>
          </p:spPr>
          <p:txBody>
            <a:bodyPr wrap="square">
              <a:spAutoFit/>
            </a:bodyPr>
            <a:lstStyle/>
            <a:p>
              <a:r>
                <a:rPr lang="en-US" altLang="zh-CN" dirty="0">
                  <a:latin typeface="Microsoft YaHei" panose="020B0503020204020204" pitchFamily="34" charset="-122"/>
                  <a:ea typeface="Microsoft YaHei" panose="020B0503020204020204" pitchFamily="34" charset="-122"/>
                </a:rPr>
                <a:t>class</a:t>
              </a:r>
              <a:r>
                <a:rPr lang="en-US" altLang="zh-CN" dirty="0">
                  <a:solidFill>
                    <a:srgbClr val="005DA2"/>
                  </a:solidFill>
                  <a:latin typeface="Microsoft YaHei" panose="020B0503020204020204" pitchFamily="34" charset="-122"/>
                  <a:ea typeface="Microsoft YaHei" panose="020B0503020204020204" pitchFamily="34" charset="-122"/>
                </a:rPr>
                <a:t> A </a:t>
              </a:r>
              <a:r>
                <a:rPr lang="en-US" altLang="zh-CN" dirty="0">
                  <a:latin typeface="Microsoft YaHei" panose="020B0503020204020204" pitchFamily="34" charset="-122"/>
                  <a:ea typeface="Microsoft YaHei" panose="020B0503020204020204" pitchFamily="34" charset="-122"/>
                </a:rPr>
                <a:t>{</a:t>
              </a:r>
            </a:p>
            <a:p>
              <a:r>
                <a:rPr lang="en-US" altLang="zh-CN" dirty="0">
                  <a:latin typeface="Microsoft YaHei" panose="020B0503020204020204" pitchFamily="34" charset="-122"/>
                  <a:ea typeface="Microsoft YaHei" panose="020B0503020204020204" pitchFamily="34" charset="-122"/>
                </a:rPr>
                <a:t>public:</a:t>
              </a:r>
            </a:p>
            <a:p>
              <a:r>
                <a:rPr lang="en-US" altLang="zh-CN" dirty="0">
                  <a:solidFill>
                    <a:srgbClr val="C00000"/>
                  </a:solidFill>
                  <a:latin typeface="Microsoft YaHei" panose="020B0503020204020204" pitchFamily="34" charset="-122"/>
                  <a:ea typeface="Microsoft YaHei" panose="020B0503020204020204" pitchFamily="34" charset="-122"/>
                </a:rPr>
                <a:t>  string </a:t>
              </a:r>
              <a:r>
                <a:rPr lang="en-US" altLang="zh-CN" dirty="0" err="1">
                  <a:solidFill>
                    <a:srgbClr val="C00000"/>
                  </a:solidFill>
                  <a:latin typeface="Microsoft YaHei" panose="020B0503020204020204" pitchFamily="34" charset="-122"/>
                  <a:ea typeface="Microsoft YaHei" panose="020B0503020204020204" pitchFamily="34" charset="-122"/>
                </a:rPr>
                <a:t>ToString</a:t>
              </a:r>
              <a:r>
                <a:rPr lang="en-US" altLang="zh-CN" dirty="0">
                  <a:solidFill>
                    <a:srgbClr val="C00000"/>
                  </a:solidFill>
                  <a:latin typeface="Microsoft YaHei" panose="020B0503020204020204" pitchFamily="34" charset="-122"/>
                  <a:ea typeface="Microsoft YaHei" panose="020B0503020204020204" pitchFamily="34" charset="-122"/>
                </a:rPr>
                <a:t>() {</a:t>
              </a:r>
            </a:p>
            <a:p>
              <a:r>
                <a:rPr lang="en-US" altLang="zh-CN" dirty="0">
                  <a:latin typeface="Microsoft YaHei" panose="020B0503020204020204" pitchFamily="34" charset="-122"/>
                  <a:ea typeface="Microsoft YaHei" panose="020B0503020204020204" pitchFamily="34" charset="-122"/>
                </a:rPr>
                <a:t>    return </a:t>
              </a:r>
              <a:r>
                <a:rPr lang="en-US" altLang="zh-CN" dirty="0">
                  <a:ea typeface="Microsoft YaHei" panose="020B0503020204020204" pitchFamily="34" charset="-122"/>
                </a:rPr>
                <a:t>“</a:t>
              </a:r>
              <a:r>
                <a:rPr lang="en-US" altLang="zh-CN" dirty="0">
                  <a:latin typeface="Microsoft YaHei" panose="020B0503020204020204" pitchFamily="34" charset="-122"/>
                  <a:ea typeface="Microsoft YaHei" panose="020B0503020204020204" pitchFamily="34" charset="-122"/>
                </a:rPr>
                <a:t>This is A</a:t>
              </a:r>
              <a:r>
                <a:rPr lang="en-US" altLang="zh-CN" dirty="0">
                  <a:ea typeface="+mj-ea"/>
                </a:rPr>
                <a:t>”</a:t>
              </a:r>
              <a:r>
                <a:rPr lang="en-US" altLang="zh-CN" dirty="0">
                  <a:latin typeface="Microsoft YaHei" panose="020B0503020204020204" pitchFamily="34" charset="-122"/>
                  <a:ea typeface="Microsoft YaHei" panose="020B0503020204020204" pitchFamily="34" charset="-122"/>
                </a:rPr>
                <a:t>;</a:t>
              </a:r>
            </a:p>
            <a:p>
              <a:r>
                <a:rPr lang="en-US" altLang="zh-CN" dirty="0">
                  <a:latin typeface="Microsoft YaHei" panose="020B0503020204020204" pitchFamily="34" charset="-122"/>
                  <a:ea typeface="Microsoft YaHei" panose="020B0503020204020204" pitchFamily="34" charset="-122"/>
                </a:rPr>
                <a:t>  }</a:t>
              </a:r>
            </a:p>
            <a:p>
              <a:r>
                <a:rPr lang="en-US" altLang="zh-CN" dirty="0">
                  <a:latin typeface="Microsoft YaHei" panose="020B0503020204020204" pitchFamily="34" charset="-122"/>
                  <a:ea typeface="Microsoft YaHei" panose="020B0503020204020204" pitchFamily="34" charset="-122"/>
                </a:rPr>
                <a:t>};</a:t>
              </a:r>
            </a:p>
          </p:txBody>
        </p:sp>
      </p:grpSp>
      <p:sp>
        <p:nvSpPr>
          <p:cNvPr id="27" name="文本框 26">
            <a:extLst>
              <a:ext uri="{FF2B5EF4-FFF2-40B4-BE49-F238E27FC236}">
                <a16:creationId xmlns:a16="http://schemas.microsoft.com/office/drawing/2014/main" id="{629B7F59-6853-453E-B74C-84CB362C5153}"/>
              </a:ext>
            </a:extLst>
          </p:cNvPr>
          <p:cNvSpPr txBox="1"/>
          <p:nvPr/>
        </p:nvSpPr>
        <p:spPr>
          <a:xfrm>
            <a:off x="3203848" y="1995686"/>
            <a:ext cx="5701614" cy="366933"/>
          </a:xfrm>
          <a:prstGeom prst="rect">
            <a:avLst/>
          </a:prstGeom>
          <a:noFill/>
        </p:spPr>
        <p:txBody>
          <a:bodyPr wrap="square">
            <a:spAutoFit/>
          </a:bodyPr>
          <a:lstStyle/>
          <a:p>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8" name="组合 27">
            <a:extLst>
              <a:ext uri="{FF2B5EF4-FFF2-40B4-BE49-F238E27FC236}">
                <a16:creationId xmlns:a16="http://schemas.microsoft.com/office/drawing/2014/main" id="{ABB65900-A240-492C-A423-A82924C90579}"/>
              </a:ext>
            </a:extLst>
          </p:cNvPr>
          <p:cNvGrpSpPr/>
          <p:nvPr/>
        </p:nvGrpSpPr>
        <p:grpSpPr>
          <a:xfrm>
            <a:off x="2915815" y="1827409"/>
            <a:ext cx="3168353" cy="1824462"/>
            <a:chOff x="785872" y="2327512"/>
            <a:chExt cx="5629545" cy="1718237"/>
          </a:xfrm>
        </p:grpSpPr>
        <p:grpSp>
          <p:nvGrpSpPr>
            <p:cNvPr id="29" name="组合 28">
              <a:extLst>
                <a:ext uri="{FF2B5EF4-FFF2-40B4-BE49-F238E27FC236}">
                  <a16:creationId xmlns:a16="http://schemas.microsoft.com/office/drawing/2014/main" id="{BAAC176A-1477-49F2-A52D-C1565A830545}"/>
                </a:ext>
              </a:extLst>
            </p:cNvPr>
            <p:cNvGrpSpPr/>
            <p:nvPr/>
          </p:nvGrpSpPr>
          <p:grpSpPr>
            <a:xfrm>
              <a:off x="785872" y="2327512"/>
              <a:ext cx="5629545" cy="1718237"/>
              <a:chOff x="826068" y="2276351"/>
              <a:chExt cx="7923031" cy="6273202"/>
            </a:xfrm>
          </p:grpSpPr>
          <p:sp>
            <p:nvSpPr>
              <p:cNvPr id="31" name="矩形 30">
                <a:extLst>
                  <a:ext uri="{FF2B5EF4-FFF2-40B4-BE49-F238E27FC236}">
                    <a16:creationId xmlns:a16="http://schemas.microsoft.com/office/drawing/2014/main" id="{431150BA-0658-47E8-A5B5-0164ABF0183D}"/>
                  </a:ext>
                </a:extLst>
              </p:cNvPr>
              <p:cNvSpPr/>
              <p:nvPr/>
            </p:nvSpPr>
            <p:spPr>
              <a:xfrm>
                <a:off x="826068" y="2276351"/>
                <a:ext cx="6237891" cy="6273202"/>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31">
                <a:extLst>
                  <a:ext uri="{FF2B5EF4-FFF2-40B4-BE49-F238E27FC236}">
                    <a16:creationId xmlns:a16="http://schemas.microsoft.com/office/drawing/2014/main" id="{7BDAA132-9791-455B-9B1C-12DAF26A0609}"/>
                  </a:ext>
                </a:extLst>
              </p:cNvPr>
              <p:cNvSpPr txBox="1"/>
              <p:nvPr/>
            </p:nvSpPr>
            <p:spPr>
              <a:xfrm>
                <a:off x="889809" y="2446158"/>
                <a:ext cx="7859290" cy="979648"/>
              </a:xfrm>
              <a:prstGeom prst="rect">
                <a:avLst/>
              </a:prstGeom>
              <a:noFill/>
            </p:spPr>
            <p:txBody>
              <a:bodyPr wrap="square">
                <a:spAutoFit/>
              </a:bodyPr>
              <a:lstStyle/>
              <a:p>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30" name="文本框 29">
              <a:extLst>
                <a:ext uri="{FF2B5EF4-FFF2-40B4-BE49-F238E27FC236}">
                  <a16:creationId xmlns:a16="http://schemas.microsoft.com/office/drawing/2014/main" id="{132715FC-6EDF-45A5-B65A-3AE8682D5FEF}"/>
                </a:ext>
              </a:extLst>
            </p:cNvPr>
            <p:cNvSpPr txBox="1"/>
            <p:nvPr/>
          </p:nvSpPr>
          <p:spPr>
            <a:xfrm>
              <a:off x="837089" y="2330699"/>
              <a:ext cx="4758491" cy="1652185"/>
            </a:xfrm>
            <a:prstGeom prst="rect">
              <a:avLst/>
            </a:prstGeom>
            <a:noFill/>
          </p:spPr>
          <p:txBody>
            <a:bodyPr wrap="square">
              <a:spAutoFit/>
            </a:bodyPr>
            <a:lstStyle/>
            <a:p>
              <a:r>
                <a:rPr lang="en-US" altLang="zh-CN" dirty="0">
                  <a:latin typeface="Microsoft YaHei" panose="020B0503020204020204" pitchFamily="34" charset="-122"/>
                  <a:ea typeface="Microsoft YaHei" panose="020B0503020204020204" pitchFamily="34" charset="-122"/>
                </a:rPr>
                <a:t>class </a:t>
              </a:r>
              <a:r>
                <a:rPr lang="en-US" altLang="zh-CN" dirty="0">
                  <a:solidFill>
                    <a:srgbClr val="005DA2"/>
                  </a:solidFill>
                  <a:latin typeface="Microsoft YaHei" panose="020B0503020204020204" pitchFamily="34" charset="-122"/>
                  <a:ea typeface="Microsoft YaHei" panose="020B0503020204020204" pitchFamily="34" charset="-122"/>
                </a:rPr>
                <a:t>B</a:t>
              </a:r>
              <a:r>
                <a:rPr lang="en-US" altLang="zh-CN" dirty="0">
                  <a:latin typeface="Microsoft YaHei" panose="020B0503020204020204" pitchFamily="34" charset="-122"/>
                  <a:ea typeface="Microsoft YaHei" panose="020B0503020204020204" pitchFamily="34" charset="-122"/>
                </a:rPr>
                <a:t> {</a:t>
              </a:r>
            </a:p>
            <a:p>
              <a:r>
                <a:rPr lang="en-US" altLang="zh-CN" dirty="0">
                  <a:latin typeface="Microsoft YaHei" panose="020B0503020204020204" pitchFamily="34" charset="-122"/>
                  <a:ea typeface="Microsoft YaHei" panose="020B0503020204020204" pitchFamily="34" charset="-122"/>
                </a:rPr>
                <a:t>public:</a:t>
              </a:r>
            </a:p>
            <a:p>
              <a:r>
                <a:rPr lang="en-US" altLang="zh-CN" dirty="0">
                  <a:solidFill>
                    <a:srgbClr val="C00000"/>
                  </a:solidFill>
                  <a:latin typeface="Microsoft YaHei" panose="020B0503020204020204" pitchFamily="34" charset="-122"/>
                  <a:ea typeface="Microsoft YaHei" panose="020B0503020204020204" pitchFamily="34" charset="-122"/>
                </a:rPr>
                <a:t>  string </a:t>
              </a:r>
              <a:r>
                <a:rPr lang="en-US" altLang="zh-CN" dirty="0" err="1">
                  <a:solidFill>
                    <a:srgbClr val="C00000"/>
                  </a:solidFill>
                  <a:latin typeface="Microsoft YaHei" panose="020B0503020204020204" pitchFamily="34" charset="-122"/>
                  <a:ea typeface="Microsoft YaHei" panose="020B0503020204020204" pitchFamily="34" charset="-122"/>
                </a:rPr>
                <a:t>ToString</a:t>
              </a:r>
              <a:r>
                <a:rPr lang="en-US" altLang="zh-CN" dirty="0">
                  <a:solidFill>
                    <a:srgbClr val="C00000"/>
                  </a:solidFill>
                  <a:latin typeface="Microsoft YaHei" panose="020B0503020204020204" pitchFamily="34" charset="-122"/>
                  <a:ea typeface="Microsoft YaHei" panose="020B0503020204020204" pitchFamily="34" charset="-122"/>
                </a:rPr>
                <a:t>() {</a:t>
              </a:r>
            </a:p>
            <a:p>
              <a:r>
                <a:rPr lang="en-US" altLang="zh-CN" dirty="0">
                  <a:latin typeface="Microsoft YaHei" panose="020B0503020204020204" pitchFamily="34" charset="-122"/>
                  <a:ea typeface="Microsoft YaHei" panose="020B0503020204020204" pitchFamily="34" charset="-122"/>
                </a:rPr>
                <a:t>    return </a:t>
              </a:r>
              <a:r>
                <a:rPr lang="en-US" altLang="zh-CN" dirty="0">
                  <a:ea typeface="Microsoft YaHei" panose="020B0503020204020204" pitchFamily="34" charset="-122"/>
                </a:rPr>
                <a:t>“</a:t>
              </a:r>
              <a:r>
                <a:rPr lang="en-US" altLang="zh-CN" dirty="0">
                  <a:latin typeface="Microsoft YaHei" panose="020B0503020204020204" pitchFamily="34" charset="-122"/>
                  <a:ea typeface="Microsoft YaHei" panose="020B0503020204020204" pitchFamily="34" charset="-122"/>
                </a:rPr>
                <a:t>This is B</a:t>
              </a:r>
              <a:r>
                <a:rPr lang="en-US" altLang="zh-CN" dirty="0">
                  <a:ea typeface="+mj-ea"/>
                </a:rPr>
                <a:t>”</a:t>
              </a:r>
              <a:r>
                <a:rPr lang="en-US" altLang="zh-CN" dirty="0">
                  <a:latin typeface="Microsoft YaHei" panose="020B0503020204020204" pitchFamily="34" charset="-122"/>
                  <a:ea typeface="Microsoft YaHei" panose="020B0503020204020204" pitchFamily="34" charset="-122"/>
                </a:rPr>
                <a:t>;</a:t>
              </a:r>
            </a:p>
            <a:p>
              <a:r>
                <a:rPr lang="en-US" altLang="zh-CN" dirty="0">
                  <a:latin typeface="Microsoft YaHei" panose="020B0503020204020204" pitchFamily="34" charset="-122"/>
                  <a:ea typeface="Microsoft YaHei" panose="020B0503020204020204" pitchFamily="34" charset="-122"/>
                </a:rPr>
                <a:t>  }</a:t>
              </a:r>
            </a:p>
            <a:p>
              <a:r>
                <a:rPr lang="en-US" altLang="zh-CN" dirty="0">
                  <a:latin typeface="Microsoft YaHei" panose="020B0503020204020204" pitchFamily="34" charset="-122"/>
                  <a:ea typeface="Microsoft YaHei" panose="020B0503020204020204" pitchFamily="34" charset="-122"/>
                </a:rPr>
                <a:t>};</a:t>
              </a:r>
            </a:p>
          </p:txBody>
        </p:sp>
      </p:grpSp>
      <p:grpSp>
        <p:nvGrpSpPr>
          <p:cNvPr id="33" name="组合 32">
            <a:extLst>
              <a:ext uri="{FF2B5EF4-FFF2-40B4-BE49-F238E27FC236}">
                <a16:creationId xmlns:a16="http://schemas.microsoft.com/office/drawing/2014/main" id="{EB51E383-239D-427B-AA15-48422FAD8467}"/>
              </a:ext>
            </a:extLst>
          </p:cNvPr>
          <p:cNvGrpSpPr/>
          <p:nvPr/>
        </p:nvGrpSpPr>
        <p:grpSpPr>
          <a:xfrm>
            <a:off x="275332" y="3749791"/>
            <a:ext cx="8776406" cy="1270232"/>
            <a:chOff x="785872" y="2327512"/>
            <a:chExt cx="5629545" cy="1718237"/>
          </a:xfrm>
        </p:grpSpPr>
        <p:grpSp>
          <p:nvGrpSpPr>
            <p:cNvPr id="34" name="组合 33">
              <a:extLst>
                <a:ext uri="{FF2B5EF4-FFF2-40B4-BE49-F238E27FC236}">
                  <a16:creationId xmlns:a16="http://schemas.microsoft.com/office/drawing/2014/main" id="{A53BAC85-B55F-4D23-8D5A-10887626ED5B}"/>
                </a:ext>
              </a:extLst>
            </p:cNvPr>
            <p:cNvGrpSpPr/>
            <p:nvPr/>
          </p:nvGrpSpPr>
          <p:grpSpPr>
            <a:xfrm>
              <a:off x="785872" y="2327512"/>
              <a:ext cx="5629545" cy="1718237"/>
              <a:chOff x="826068" y="2276351"/>
              <a:chExt cx="7923031" cy="6273202"/>
            </a:xfrm>
          </p:grpSpPr>
          <p:sp>
            <p:nvSpPr>
              <p:cNvPr id="37" name="矩形 36">
                <a:extLst>
                  <a:ext uri="{FF2B5EF4-FFF2-40B4-BE49-F238E27FC236}">
                    <a16:creationId xmlns:a16="http://schemas.microsoft.com/office/drawing/2014/main" id="{2A26A224-830A-46E2-A171-240158787E48}"/>
                  </a:ext>
                </a:extLst>
              </p:cNvPr>
              <p:cNvSpPr/>
              <p:nvPr/>
            </p:nvSpPr>
            <p:spPr>
              <a:xfrm>
                <a:off x="826068" y="2276351"/>
                <a:ext cx="7923031" cy="6273202"/>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文本框 37">
                <a:extLst>
                  <a:ext uri="{FF2B5EF4-FFF2-40B4-BE49-F238E27FC236}">
                    <a16:creationId xmlns:a16="http://schemas.microsoft.com/office/drawing/2014/main" id="{23B642E2-A5AF-4D4F-AC0B-68CFEA98069E}"/>
                  </a:ext>
                </a:extLst>
              </p:cNvPr>
              <p:cNvSpPr txBox="1"/>
              <p:nvPr/>
            </p:nvSpPr>
            <p:spPr>
              <a:xfrm>
                <a:off x="889809" y="2446158"/>
                <a:ext cx="7859290" cy="979648"/>
              </a:xfrm>
              <a:prstGeom prst="rect">
                <a:avLst/>
              </a:prstGeom>
              <a:noFill/>
            </p:spPr>
            <p:txBody>
              <a:bodyPr wrap="square">
                <a:spAutoFit/>
              </a:bodyPr>
              <a:lstStyle/>
              <a:p>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36" name="文本框 35">
              <a:extLst>
                <a:ext uri="{FF2B5EF4-FFF2-40B4-BE49-F238E27FC236}">
                  <a16:creationId xmlns:a16="http://schemas.microsoft.com/office/drawing/2014/main" id="{1345C0B6-5530-42D4-B9F9-52FF1FA9128F}"/>
                </a:ext>
              </a:extLst>
            </p:cNvPr>
            <p:cNvSpPr txBox="1"/>
            <p:nvPr/>
          </p:nvSpPr>
          <p:spPr>
            <a:xfrm>
              <a:off x="837089" y="2330699"/>
              <a:ext cx="5561818" cy="1623680"/>
            </a:xfrm>
            <a:prstGeom prst="rect">
              <a:avLst/>
            </a:prstGeom>
            <a:noFill/>
          </p:spPr>
          <p:txBody>
            <a:bodyPr wrap="square">
              <a:spAutoFit/>
            </a:bodyPr>
            <a:lstStyle/>
            <a:p>
              <a:r>
                <a:rPr lang="en-US" altLang="zh-CN" dirty="0">
                  <a:latin typeface="Microsoft YaHei" panose="020B0503020204020204" pitchFamily="34" charset="-122"/>
                  <a:ea typeface="Microsoft YaHei" panose="020B0503020204020204" pitchFamily="34" charset="-122"/>
                </a:rPr>
                <a:t>A </a:t>
              </a:r>
              <a:r>
                <a:rPr lang="en-US" altLang="zh-CN" dirty="0" err="1">
                  <a:latin typeface="Microsoft YaHei" panose="020B0503020204020204" pitchFamily="34" charset="-122"/>
                  <a:ea typeface="Microsoft YaHei" panose="020B0503020204020204" pitchFamily="34" charset="-122"/>
                </a:rPr>
                <a:t>a</a:t>
              </a:r>
              <a:r>
                <a:rPr lang="en-US" altLang="zh-CN" dirty="0">
                  <a:latin typeface="Microsoft YaHei" panose="020B0503020204020204" pitchFamily="34" charset="-122"/>
                  <a:ea typeface="Microsoft YaHei" panose="020B0503020204020204" pitchFamily="34" charset="-122"/>
                </a:rPr>
                <a:t>;</a:t>
              </a:r>
            </a:p>
            <a:p>
              <a:r>
                <a:rPr lang="en-US" altLang="zh-CN" dirty="0">
                  <a:latin typeface="Microsoft YaHei" panose="020B0503020204020204" pitchFamily="34" charset="-122"/>
                  <a:ea typeface="Microsoft YaHei" panose="020B0503020204020204" pitchFamily="34" charset="-122"/>
                </a:rPr>
                <a:t>B b;</a:t>
              </a:r>
            </a:p>
            <a:p>
              <a:r>
                <a:rPr lang="en-US" altLang="zh-CN" dirty="0">
                  <a:latin typeface="Microsoft YaHei" panose="020B0503020204020204" pitchFamily="34" charset="-122"/>
                  <a:ea typeface="Microsoft YaHei" panose="020B0503020204020204" pitchFamily="34" charset="-122"/>
                </a:rPr>
                <a:t>Print(a);		// </a:t>
              </a:r>
              <a:r>
                <a:rPr lang="zh-CN" altLang="en-US" dirty="0">
                  <a:latin typeface="Microsoft YaHei" panose="020B0503020204020204" pitchFamily="34" charset="-122"/>
                  <a:ea typeface="Microsoft YaHei" panose="020B0503020204020204" pitchFamily="34" charset="-122"/>
                </a:rPr>
                <a:t>类</a:t>
              </a:r>
              <a:r>
                <a:rPr lang="en-US" altLang="zh-CN" dirty="0">
                  <a:latin typeface="Microsoft YaHei" panose="020B0503020204020204" pitchFamily="34" charset="-122"/>
                  <a:ea typeface="Microsoft YaHei" panose="020B0503020204020204" pitchFamily="34" charset="-122"/>
                </a:rPr>
                <a:t>A</a:t>
              </a:r>
              <a:r>
                <a:rPr lang="zh-CN" altLang="en-US" dirty="0">
                  <a:latin typeface="Microsoft YaHei" panose="020B0503020204020204" pitchFamily="34" charset="-122"/>
                  <a:ea typeface="Microsoft YaHei" panose="020B0503020204020204" pitchFamily="34" charset="-122"/>
                </a:rPr>
                <a:t>模板实例化</a:t>
              </a:r>
              <a:endParaRPr lang="en-US" altLang="zh-CN" dirty="0">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Print(b);		//</a:t>
              </a:r>
              <a:r>
                <a:rPr lang="zh-CN" altLang="en-US" dirty="0">
                  <a:latin typeface="Microsoft YaHei" panose="020B0503020204020204" pitchFamily="34" charset="-122"/>
                  <a:ea typeface="Microsoft YaHei" panose="020B0503020204020204" pitchFamily="34" charset="-122"/>
                </a:rPr>
                <a:t> 类</a:t>
              </a:r>
              <a:r>
                <a:rPr lang="en-US" altLang="zh-CN" dirty="0">
                  <a:latin typeface="Microsoft YaHei" panose="020B0503020204020204" pitchFamily="34" charset="-122"/>
                  <a:ea typeface="Microsoft YaHei" panose="020B0503020204020204" pitchFamily="34" charset="-122"/>
                </a:rPr>
                <a:t>B</a:t>
              </a:r>
              <a:r>
                <a:rPr lang="zh-CN" altLang="en-US" dirty="0">
                  <a:latin typeface="Microsoft YaHei" panose="020B0503020204020204" pitchFamily="34" charset="-122"/>
                  <a:ea typeface="Microsoft YaHei" panose="020B0503020204020204" pitchFamily="34" charset="-122"/>
                </a:rPr>
                <a:t>模板实例化</a:t>
              </a:r>
              <a:endParaRPr lang="en-US" altLang="zh-CN" dirty="0">
                <a:latin typeface="Microsoft YaHei" panose="020B0503020204020204" pitchFamily="34" charset="-122"/>
                <a:ea typeface="Microsoft YaHei" panose="020B0503020204020204" pitchFamily="34" charset="-122"/>
              </a:endParaRPr>
            </a:p>
          </p:txBody>
        </p:sp>
      </p:grpSp>
      <p:grpSp>
        <p:nvGrpSpPr>
          <p:cNvPr id="39" name="组合 38">
            <a:extLst>
              <a:ext uri="{FF2B5EF4-FFF2-40B4-BE49-F238E27FC236}">
                <a16:creationId xmlns:a16="http://schemas.microsoft.com/office/drawing/2014/main" id="{C67CBF11-6F8A-4618-9691-53E00FD03108}"/>
              </a:ext>
            </a:extLst>
          </p:cNvPr>
          <p:cNvGrpSpPr/>
          <p:nvPr/>
        </p:nvGrpSpPr>
        <p:grpSpPr>
          <a:xfrm>
            <a:off x="5504173" y="1827409"/>
            <a:ext cx="3547565" cy="1824462"/>
            <a:chOff x="321668" y="2327512"/>
            <a:chExt cx="6657785" cy="1718237"/>
          </a:xfrm>
        </p:grpSpPr>
        <p:grpSp>
          <p:nvGrpSpPr>
            <p:cNvPr id="40" name="组合 39">
              <a:extLst>
                <a:ext uri="{FF2B5EF4-FFF2-40B4-BE49-F238E27FC236}">
                  <a16:creationId xmlns:a16="http://schemas.microsoft.com/office/drawing/2014/main" id="{E99045DB-3DCE-491A-9D6D-19D77173EE65}"/>
                </a:ext>
              </a:extLst>
            </p:cNvPr>
            <p:cNvGrpSpPr/>
            <p:nvPr/>
          </p:nvGrpSpPr>
          <p:grpSpPr>
            <a:xfrm>
              <a:off x="321668" y="2327512"/>
              <a:ext cx="6657785" cy="1718237"/>
              <a:chOff x="172747" y="2276351"/>
              <a:chExt cx="9370177" cy="6273202"/>
            </a:xfrm>
          </p:grpSpPr>
          <p:sp>
            <p:nvSpPr>
              <p:cNvPr id="42" name="矩形 41">
                <a:extLst>
                  <a:ext uri="{FF2B5EF4-FFF2-40B4-BE49-F238E27FC236}">
                    <a16:creationId xmlns:a16="http://schemas.microsoft.com/office/drawing/2014/main" id="{84D3152F-6AF2-4C48-B991-EADFE13AE9F3}"/>
                  </a:ext>
                </a:extLst>
              </p:cNvPr>
              <p:cNvSpPr/>
              <p:nvPr/>
            </p:nvSpPr>
            <p:spPr>
              <a:xfrm>
                <a:off x="172747" y="2276351"/>
                <a:ext cx="9370177" cy="6273202"/>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文本框 42">
                <a:extLst>
                  <a:ext uri="{FF2B5EF4-FFF2-40B4-BE49-F238E27FC236}">
                    <a16:creationId xmlns:a16="http://schemas.microsoft.com/office/drawing/2014/main" id="{229D52E4-54D1-4C87-A07C-9B0106616488}"/>
                  </a:ext>
                </a:extLst>
              </p:cNvPr>
              <p:cNvSpPr txBox="1"/>
              <p:nvPr/>
            </p:nvSpPr>
            <p:spPr>
              <a:xfrm>
                <a:off x="889809" y="2446158"/>
                <a:ext cx="7859290" cy="979648"/>
              </a:xfrm>
              <a:prstGeom prst="rect">
                <a:avLst/>
              </a:prstGeom>
              <a:noFill/>
            </p:spPr>
            <p:txBody>
              <a:bodyPr wrap="square">
                <a:spAutoFit/>
              </a:bodyPr>
              <a:lstStyle/>
              <a:p>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41" name="文本框 40">
              <a:extLst>
                <a:ext uri="{FF2B5EF4-FFF2-40B4-BE49-F238E27FC236}">
                  <a16:creationId xmlns:a16="http://schemas.microsoft.com/office/drawing/2014/main" id="{971B92F9-2554-4128-95F1-86E0FF74F313}"/>
                </a:ext>
              </a:extLst>
            </p:cNvPr>
            <p:cNvSpPr txBox="1"/>
            <p:nvPr/>
          </p:nvSpPr>
          <p:spPr>
            <a:xfrm>
              <a:off x="321668" y="2330699"/>
              <a:ext cx="6609287" cy="1391314"/>
            </a:xfrm>
            <a:prstGeom prst="rect">
              <a:avLst/>
            </a:prstGeom>
            <a:noFill/>
          </p:spPr>
          <p:txBody>
            <a:bodyPr wrap="square">
              <a:spAutoFit/>
            </a:bodyPr>
            <a:lstStyle/>
            <a:p>
              <a:r>
                <a:rPr lang="en-US" altLang="zh-CN" dirty="0">
                  <a:latin typeface="Microsoft YaHei" panose="020B0503020204020204" pitchFamily="34" charset="-122"/>
                  <a:ea typeface="Microsoft YaHei" panose="020B0503020204020204" pitchFamily="34" charset="-122"/>
                </a:rPr>
                <a:t>template &lt;</a:t>
              </a:r>
              <a:r>
                <a:rPr lang="en-US" altLang="zh-CN" dirty="0" err="1">
                  <a:latin typeface="Microsoft YaHei" panose="020B0503020204020204" pitchFamily="34" charset="-122"/>
                  <a:ea typeface="Microsoft YaHei" panose="020B0503020204020204" pitchFamily="34" charset="-122"/>
                </a:rPr>
                <a:t>typename</a:t>
              </a:r>
              <a:r>
                <a:rPr lang="en-US" altLang="zh-CN" dirty="0">
                  <a:latin typeface="Microsoft YaHei" panose="020B0503020204020204" pitchFamily="34" charset="-122"/>
                  <a:ea typeface="Microsoft YaHei" panose="020B0503020204020204" pitchFamily="34" charset="-122"/>
                </a:rPr>
                <a:t> T&gt;</a:t>
              </a:r>
            </a:p>
            <a:p>
              <a:r>
                <a:rPr lang="en-US" altLang="zh-CN" dirty="0">
                  <a:latin typeface="Microsoft YaHei" panose="020B0503020204020204" pitchFamily="34" charset="-122"/>
                  <a:ea typeface="Microsoft YaHei" panose="020B0503020204020204" pitchFamily="34" charset="-122"/>
                </a:rPr>
                <a:t>void Print(T v) {</a:t>
              </a:r>
            </a:p>
            <a:p>
              <a:r>
                <a:rPr lang="en-US" altLang="zh-CN" dirty="0">
                  <a:latin typeface="Microsoft YaHei" panose="020B0503020204020204" pitchFamily="34" charset="-122"/>
                  <a:ea typeface="Microsoft YaHei" panose="020B0503020204020204" pitchFamily="34" charset="-122"/>
                </a:rPr>
                <a:t>  </a:t>
              </a:r>
              <a:r>
                <a:rPr lang="en-US" altLang="zh-CN" dirty="0" err="1">
                  <a:latin typeface="Microsoft YaHei" panose="020B0503020204020204" pitchFamily="34" charset="-122"/>
                  <a:ea typeface="Microsoft YaHei" panose="020B0503020204020204" pitchFamily="34" charset="-122"/>
                </a:rPr>
                <a:t>cout</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&lt;&lt; </a:t>
              </a:r>
              <a:r>
                <a:rPr lang="en-US" altLang="zh-CN" dirty="0" err="1">
                  <a:solidFill>
                    <a:srgbClr val="C00000"/>
                  </a:solidFill>
                  <a:latin typeface="Microsoft YaHei" panose="020B0503020204020204" pitchFamily="34" charset="-122"/>
                  <a:ea typeface="Microsoft YaHei" panose="020B0503020204020204" pitchFamily="34" charset="-122"/>
                </a:rPr>
                <a:t>v.ToString</a:t>
              </a:r>
              <a:r>
                <a:rPr lang="en-US" altLang="zh-CN" dirty="0">
                  <a:latin typeface="Microsoft YaHei" panose="020B0503020204020204" pitchFamily="34" charset="-122"/>
                  <a:ea typeface="Microsoft YaHei" panose="020B0503020204020204" pitchFamily="34" charset="-122"/>
                </a:rPr>
                <a:t>() &lt;&lt; </a:t>
              </a:r>
              <a:r>
                <a:rPr lang="en-US" altLang="zh-CN" dirty="0" err="1">
                  <a:latin typeface="Microsoft YaHei" panose="020B0503020204020204" pitchFamily="34" charset="-122"/>
                  <a:ea typeface="Microsoft YaHei" panose="020B0503020204020204" pitchFamily="34" charset="-122"/>
                </a:rPr>
                <a:t>endl</a:t>
              </a:r>
              <a:r>
                <a:rPr lang="en-US" altLang="zh-CN" dirty="0">
                  <a:latin typeface="Microsoft YaHei" panose="020B0503020204020204" pitchFamily="34" charset="-122"/>
                  <a:ea typeface="Microsoft YaHei" panose="020B0503020204020204" pitchFamily="34" charset="-122"/>
                </a:rPr>
                <a:t>;</a:t>
              </a:r>
            </a:p>
            <a:p>
              <a:r>
                <a:rPr lang="en-US" altLang="zh-CN" dirty="0">
                  <a:latin typeface="Microsoft YaHei" panose="020B0503020204020204" pitchFamily="34" charset="-122"/>
                  <a:ea typeface="Microsoft YaHei" panose="020B0503020204020204" pitchFamily="34" charset="-122"/>
                </a:rPr>
                <a:t>}</a:t>
              </a:r>
            </a:p>
          </p:txBody>
        </p:sp>
      </p:grpSp>
    </p:spTree>
    <p:extLst>
      <p:ext uri="{BB962C8B-B14F-4D97-AF65-F5344CB8AC3E}">
        <p14:creationId xmlns:p14="http://schemas.microsoft.com/office/powerpoint/2010/main" val="916866609"/>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模板实例化</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C7FD4614-8006-0770-4E10-A6EB3ED28A41}"/>
              </a:ext>
            </a:extLst>
          </p:cNvPr>
          <p:cNvSpPr txBox="1"/>
          <p:nvPr/>
        </p:nvSpPr>
        <p:spPr>
          <a:xfrm>
            <a:off x="683568" y="699542"/>
            <a:ext cx="7920880" cy="800219"/>
          </a:xfrm>
          <a:prstGeom prst="rect">
            <a:avLst/>
          </a:prstGeom>
          <a:noFill/>
        </p:spPr>
        <p:txBody>
          <a:bodyPr wrap="square" rtlCol="0">
            <a:spAutoFit/>
          </a:bodyPr>
          <a:lstStyle/>
          <a:p>
            <a:pPr algn="just">
              <a:spcAft>
                <a:spcPts val="1200"/>
              </a:spcAft>
            </a:pPr>
            <a:r>
              <a:rPr lang="zh-CN" altLang="en-US" dirty="0">
                <a:solidFill>
                  <a:srgbClr val="005DA2"/>
                </a:solidFill>
                <a:latin typeface="微软雅黑" panose="020B0503020204020204" pitchFamily="34" charset="-122"/>
                <a:ea typeface="微软雅黑" panose="020B0503020204020204" pitchFamily="34" charset="-122"/>
              </a:rPr>
              <a:t>编译器无法推断模板参数类型（或希望用户控制）时，允许用户指定类型</a:t>
            </a:r>
            <a:endParaRPr lang="en-US" altLang="zh-CN" dirty="0">
              <a:solidFill>
                <a:srgbClr val="005DA2"/>
              </a:solidFill>
              <a:latin typeface="微软雅黑" panose="020B0503020204020204" pitchFamily="34" charset="-122"/>
              <a:ea typeface="微软雅黑" panose="020B0503020204020204" pitchFamily="34" charset="-122"/>
            </a:endParaRPr>
          </a:p>
          <a:p>
            <a:pPr algn="just">
              <a:spcAft>
                <a:spcPts val="1200"/>
              </a:spcAft>
            </a:pPr>
            <a:r>
              <a:rPr lang="zh-CN" altLang="en-US" dirty="0">
                <a:solidFill>
                  <a:srgbClr val="005DA2"/>
                </a:solidFill>
                <a:latin typeface="微软雅黑" panose="020B0503020204020204" pitchFamily="34" charset="-122"/>
                <a:ea typeface="微软雅黑" panose="020B0503020204020204" pitchFamily="34" charset="-122"/>
              </a:rPr>
              <a:t>对于模板类型参数已经显示指定的实参，可以支持类型转换</a:t>
            </a:r>
            <a:endParaRPr lang="en-US" altLang="zh-CN" dirty="0">
              <a:solidFill>
                <a:srgbClr val="005DA2"/>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629B7F59-6853-453E-B74C-84CB362C5153}"/>
              </a:ext>
            </a:extLst>
          </p:cNvPr>
          <p:cNvSpPr txBox="1"/>
          <p:nvPr/>
        </p:nvSpPr>
        <p:spPr>
          <a:xfrm>
            <a:off x="3203848" y="1995686"/>
            <a:ext cx="5701614" cy="366933"/>
          </a:xfrm>
          <a:prstGeom prst="rect">
            <a:avLst/>
          </a:prstGeom>
          <a:noFill/>
        </p:spPr>
        <p:txBody>
          <a:bodyPr wrap="square">
            <a:spAutoFit/>
          </a:bodyPr>
          <a:lstStyle/>
          <a:p>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3" name="组合 32">
            <a:extLst>
              <a:ext uri="{FF2B5EF4-FFF2-40B4-BE49-F238E27FC236}">
                <a16:creationId xmlns:a16="http://schemas.microsoft.com/office/drawing/2014/main" id="{EB51E383-239D-427B-AA15-48422FAD8467}"/>
              </a:ext>
            </a:extLst>
          </p:cNvPr>
          <p:cNvGrpSpPr/>
          <p:nvPr/>
        </p:nvGrpSpPr>
        <p:grpSpPr>
          <a:xfrm>
            <a:off x="407442" y="3427140"/>
            <a:ext cx="8473132" cy="982199"/>
            <a:chOff x="785872" y="2327512"/>
            <a:chExt cx="5629545" cy="1718237"/>
          </a:xfrm>
        </p:grpSpPr>
        <p:grpSp>
          <p:nvGrpSpPr>
            <p:cNvPr id="34" name="组合 33">
              <a:extLst>
                <a:ext uri="{FF2B5EF4-FFF2-40B4-BE49-F238E27FC236}">
                  <a16:creationId xmlns:a16="http://schemas.microsoft.com/office/drawing/2014/main" id="{A53BAC85-B55F-4D23-8D5A-10887626ED5B}"/>
                </a:ext>
              </a:extLst>
            </p:cNvPr>
            <p:cNvGrpSpPr/>
            <p:nvPr/>
          </p:nvGrpSpPr>
          <p:grpSpPr>
            <a:xfrm>
              <a:off x="785872" y="2327512"/>
              <a:ext cx="5629545" cy="1718237"/>
              <a:chOff x="826068" y="2276351"/>
              <a:chExt cx="7923031" cy="6273202"/>
            </a:xfrm>
          </p:grpSpPr>
          <p:sp>
            <p:nvSpPr>
              <p:cNvPr id="37" name="矩形 36">
                <a:extLst>
                  <a:ext uri="{FF2B5EF4-FFF2-40B4-BE49-F238E27FC236}">
                    <a16:creationId xmlns:a16="http://schemas.microsoft.com/office/drawing/2014/main" id="{2A26A224-830A-46E2-A171-240158787E48}"/>
                  </a:ext>
                </a:extLst>
              </p:cNvPr>
              <p:cNvSpPr/>
              <p:nvPr/>
            </p:nvSpPr>
            <p:spPr>
              <a:xfrm>
                <a:off x="826068" y="2276351"/>
                <a:ext cx="7923031" cy="6273202"/>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文本框 37">
                <a:extLst>
                  <a:ext uri="{FF2B5EF4-FFF2-40B4-BE49-F238E27FC236}">
                    <a16:creationId xmlns:a16="http://schemas.microsoft.com/office/drawing/2014/main" id="{23B642E2-A5AF-4D4F-AC0B-68CFEA98069E}"/>
                  </a:ext>
                </a:extLst>
              </p:cNvPr>
              <p:cNvSpPr txBox="1"/>
              <p:nvPr/>
            </p:nvSpPr>
            <p:spPr>
              <a:xfrm>
                <a:off x="889809" y="2446158"/>
                <a:ext cx="7859290" cy="979648"/>
              </a:xfrm>
              <a:prstGeom prst="rect">
                <a:avLst/>
              </a:prstGeom>
              <a:noFill/>
            </p:spPr>
            <p:txBody>
              <a:bodyPr wrap="square">
                <a:spAutoFit/>
              </a:bodyPr>
              <a:lstStyle/>
              <a:p>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36" name="文本框 35">
              <a:extLst>
                <a:ext uri="{FF2B5EF4-FFF2-40B4-BE49-F238E27FC236}">
                  <a16:creationId xmlns:a16="http://schemas.microsoft.com/office/drawing/2014/main" id="{1345C0B6-5530-42D4-B9F9-52FF1FA9128F}"/>
                </a:ext>
              </a:extLst>
            </p:cNvPr>
            <p:cNvSpPr txBox="1"/>
            <p:nvPr/>
          </p:nvSpPr>
          <p:spPr>
            <a:xfrm>
              <a:off x="837089" y="2330699"/>
              <a:ext cx="5561818" cy="1615253"/>
            </a:xfrm>
            <a:prstGeom prst="rect">
              <a:avLst/>
            </a:prstGeom>
            <a:noFill/>
          </p:spPr>
          <p:txBody>
            <a:bodyPr wrap="square">
              <a:spAutoFit/>
            </a:bodyPr>
            <a:lstStyle/>
            <a:p>
              <a:r>
                <a:rPr lang="en-US" altLang="zh-CN" dirty="0">
                  <a:latin typeface="Microsoft YaHei" panose="020B0503020204020204" pitchFamily="34" charset="-122"/>
                  <a:ea typeface="Microsoft YaHei" panose="020B0503020204020204" pitchFamily="34" charset="-122"/>
                </a:rPr>
                <a:t>int a</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1;</a:t>
              </a:r>
            </a:p>
            <a:p>
              <a:r>
                <a:rPr lang="en-US" altLang="zh-CN" dirty="0">
                  <a:latin typeface="Microsoft YaHei" panose="020B0503020204020204" pitchFamily="34" charset="-122"/>
                  <a:ea typeface="Microsoft YaHei" panose="020B0503020204020204" pitchFamily="34" charset="-122"/>
                </a:rPr>
                <a:t>double b</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2.0;</a:t>
              </a:r>
            </a:p>
            <a:p>
              <a:r>
                <a:rPr lang="en-US" altLang="zh-CN" dirty="0">
                  <a:latin typeface="Microsoft YaHei" panose="020B0503020204020204" pitchFamily="34" charset="-122"/>
                  <a:ea typeface="Microsoft YaHei" panose="020B0503020204020204" pitchFamily="34" charset="-122"/>
                </a:rPr>
                <a:t>long</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long</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c</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sum</a:t>
              </a:r>
              <a:r>
                <a:rPr lang="en-US" altLang="zh-CN">
                  <a:solidFill>
                    <a:srgbClr val="C00000"/>
                  </a:solidFill>
                  <a:latin typeface="Microsoft YaHei" panose="020B0503020204020204" pitchFamily="34" charset="-122"/>
                  <a:ea typeface="Microsoft YaHei" panose="020B0503020204020204" pitchFamily="34" charset="-122"/>
                </a:rPr>
                <a:t>&lt;long</a:t>
              </a:r>
              <a:r>
                <a:rPr lang="zh-CN" altLang="en-US">
                  <a:solidFill>
                    <a:srgbClr val="C00000"/>
                  </a:solidFill>
                  <a:latin typeface="Microsoft YaHei" panose="020B0503020204020204" pitchFamily="34" charset="-122"/>
                  <a:ea typeface="Microsoft YaHei" panose="020B0503020204020204" pitchFamily="34" charset="-122"/>
                </a:rPr>
                <a:t> </a:t>
              </a:r>
              <a:r>
                <a:rPr lang="en-US" altLang="zh-CN" dirty="0">
                  <a:solidFill>
                    <a:srgbClr val="C00000"/>
                  </a:solidFill>
                  <a:latin typeface="Microsoft YaHei" panose="020B0503020204020204" pitchFamily="34" charset="-122"/>
                  <a:ea typeface="Microsoft YaHei" panose="020B0503020204020204" pitchFamily="34" charset="-122"/>
                </a:rPr>
                <a:t>long&gt;</a:t>
              </a:r>
              <a:r>
                <a:rPr lang="en-US" altLang="zh-CN" dirty="0">
                  <a:latin typeface="Microsoft YaHei" panose="020B0503020204020204" pitchFamily="34" charset="-122"/>
                  <a:ea typeface="Microsoft YaHei" panose="020B0503020204020204" pitchFamily="34" charset="-122"/>
                </a:rPr>
                <a:t>(a,</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b);	</a:t>
              </a:r>
              <a:r>
                <a:rPr lang="en-US" altLang="zh-CN" dirty="0">
                  <a:solidFill>
                    <a:srgbClr val="C00000"/>
                  </a:solidFill>
                  <a:latin typeface="Microsoft YaHei" panose="020B0503020204020204" pitchFamily="34" charset="-122"/>
                  <a:ea typeface="Microsoft YaHei" panose="020B0503020204020204" pitchFamily="34" charset="-122"/>
                </a:rPr>
                <a:t>// </a:t>
              </a:r>
              <a:r>
                <a:rPr lang="zh-CN" altLang="en-US" dirty="0">
                  <a:solidFill>
                    <a:srgbClr val="C00000"/>
                  </a:solidFill>
                  <a:latin typeface="Microsoft YaHei" panose="020B0503020204020204" pitchFamily="34" charset="-122"/>
                  <a:ea typeface="Microsoft YaHei" panose="020B0503020204020204" pitchFamily="34" charset="-122"/>
                </a:rPr>
                <a:t>显示指定返回值类型为</a:t>
              </a:r>
              <a:r>
                <a:rPr lang="en-US" altLang="zh-CN" dirty="0">
                  <a:solidFill>
                    <a:srgbClr val="C00000"/>
                  </a:solidFill>
                  <a:latin typeface="Microsoft YaHei" panose="020B0503020204020204" pitchFamily="34" charset="-122"/>
                  <a:ea typeface="Microsoft YaHei" panose="020B0503020204020204" pitchFamily="34" charset="-122"/>
                </a:rPr>
                <a:t>long</a:t>
              </a:r>
              <a:r>
                <a:rPr lang="zh-CN" altLang="en-US" dirty="0">
                  <a:solidFill>
                    <a:srgbClr val="C00000"/>
                  </a:solidFill>
                  <a:latin typeface="Microsoft YaHei" panose="020B0503020204020204" pitchFamily="34" charset="-122"/>
                  <a:ea typeface="Microsoft YaHei" panose="020B0503020204020204" pitchFamily="34" charset="-122"/>
                </a:rPr>
                <a:t> </a:t>
              </a:r>
              <a:r>
                <a:rPr lang="en-US" altLang="zh-CN" dirty="0">
                  <a:solidFill>
                    <a:srgbClr val="C00000"/>
                  </a:solidFill>
                  <a:latin typeface="Microsoft YaHei" panose="020B0503020204020204" pitchFamily="34" charset="-122"/>
                  <a:ea typeface="Microsoft YaHei" panose="020B0503020204020204" pitchFamily="34" charset="-122"/>
                </a:rPr>
                <a:t>long</a:t>
              </a:r>
            </a:p>
          </p:txBody>
        </p:sp>
      </p:grpSp>
      <p:grpSp>
        <p:nvGrpSpPr>
          <p:cNvPr id="39" name="组合 38">
            <a:extLst>
              <a:ext uri="{FF2B5EF4-FFF2-40B4-BE49-F238E27FC236}">
                <a16:creationId xmlns:a16="http://schemas.microsoft.com/office/drawing/2014/main" id="{C67CBF11-6F8A-4618-9691-53E00FD03108}"/>
              </a:ext>
            </a:extLst>
          </p:cNvPr>
          <p:cNvGrpSpPr/>
          <p:nvPr/>
        </p:nvGrpSpPr>
        <p:grpSpPr>
          <a:xfrm>
            <a:off x="927975" y="1727502"/>
            <a:ext cx="7288050" cy="1270233"/>
            <a:chOff x="321668" y="2327512"/>
            <a:chExt cx="6657785" cy="1196276"/>
          </a:xfrm>
        </p:grpSpPr>
        <p:grpSp>
          <p:nvGrpSpPr>
            <p:cNvPr id="40" name="组合 39">
              <a:extLst>
                <a:ext uri="{FF2B5EF4-FFF2-40B4-BE49-F238E27FC236}">
                  <a16:creationId xmlns:a16="http://schemas.microsoft.com/office/drawing/2014/main" id="{E99045DB-3DCE-491A-9D6D-19D77173EE65}"/>
                </a:ext>
              </a:extLst>
            </p:cNvPr>
            <p:cNvGrpSpPr/>
            <p:nvPr/>
          </p:nvGrpSpPr>
          <p:grpSpPr>
            <a:xfrm>
              <a:off x="321668" y="2327512"/>
              <a:ext cx="6657785" cy="1196276"/>
              <a:chOff x="172747" y="2276351"/>
              <a:chExt cx="9370177" cy="4367546"/>
            </a:xfrm>
          </p:grpSpPr>
          <p:sp>
            <p:nvSpPr>
              <p:cNvPr id="42" name="矩形 41">
                <a:extLst>
                  <a:ext uri="{FF2B5EF4-FFF2-40B4-BE49-F238E27FC236}">
                    <a16:creationId xmlns:a16="http://schemas.microsoft.com/office/drawing/2014/main" id="{84D3152F-6AF2-4C48-B991-EADFE13AE9F3}"/>
                  </a:ext>
                </a:extLst>
              </p:cNvPr>
              <p:cNvSpPr/>
              <p:nvPr/>
            </p:nvSpPr>
            <p:spPr>
              <a:xfrm>
                <a:off x="172747" y="2276351"/>
                <a:ext cx="9370177" cy="4367546"/>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文本框 42">
                <a:extLst>
                  <a:ext uri="{FF2B5EF4-FFF2-40B4-BE49-F238E27FC236}">
                    <a16:creationId xmlns:a16="http://schemas.microsoft.com/office/drawing/2014/main" id="{229D52E4-54D1-4C87-A07C-9B0106616488}"/>
                  </a:ext>
                </a:extLst>
              </p:cNvPr>
              <p:cNvSpPr txBox="1"/>
              <p:nvPr/>
            </p:nvSpPr>
            <p:spPr>
              <a:xfrm>
                <a:off x="889809" y="2446158"/>
                <a:ext cx="7859290" cy="979648"/>
              </a:xfrm>
              <a:prstGeom prst="rect">
                <a:avLst/>
              </a:prstGeom>
              <a:noFill/>
            </p:spPr>
            <p:txBody>
              <a:bodyPr wrap="square">
                <a:spAutoFit/>
              </a:bodyPr>
              <a:lstStyle/>
              <a:p>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41" name="文本框 40">
              <a:extLst>
                <a:ext uri="{FF2B5EF4-FFF2-40B4-BE49-F238E27FC236}">
                  <a16:creationId xmlns:a16="http://schemas.microsoft.com/office/drawing/2014/main" id="{971B92F9-2554-4128-95F1-86E0FF74F313}"/>
                </a:ext>
              </a:extLst>
            </p:cNvPr>
            <p:cNvSpPr txBox="1"/>
            <p:nvPr/>
          </p:nvSpPr>
          <p:spPr>
            <a:xfrm>
              <a:off x="321668" y="2330699"/>
              <a:ext cx="6609287" cy="1130442"/>
            </a:xfrm>
            <a:prstGeom prst="rect">
              <a:avLst/>
            </a:prstGeom>
            <a:noFill/>
          </p:spPr>
          <p:txBody>
            <a:bodyPr wrap="square">
              <a:spAutoFit/>
            </a:bodyPr>
            <a:lstStyle/>
            <a:p>
              <a:r>
                <a:rPr lang="en-US" altLang="zh-CN" dirty="0">
                  <a:latin typeface="Microsoft YaHei" panose="020B0503020204020204" pitchFamily="34" charset="-122"/>
                  <a:ea typeface="Microsoft YaHei" panose="020B0503020204020204" pitchFamily="34" charset="-122"/>
                </a:rPr>
                <a:t>template &lt;</a:t>
              </a:r>
              <a:r>
                <a:rPr lang="en-US" altLang="zh-CN" dirty="0" err="1">
                  <a:latin typeface="Microsoft YaHei" panose="020B0503020204020204" pitchFamily="34" charset="-122"/>
                  <a:ea typeface="Microsoft YaHei" panose="020B0503020204020204" pitchFamily="34" charset="-122"/>
                </a:rPr>
                <a:t>typename</a:t>
              </a:r>
              <a:r>
                <a:rPr lang="en-US" altLang="zh-CN" dirty="0">
                  <a:latin typeface="Microsoft YaHei" panose="020B0503020204020204" pitchFamily="34" charset="-122"/>
                  <a:ea typeface="Microsoft YaHei" panose="020B0503020204020204" pitchFamily="34" charset="-122"/>
                </a:rPr>
                <a:t> </a:t>
              </a:r>
              <a:r>
                <a:rPr lang="en-US" altLang="zh-CN" dirty="0">
                  <a:solidFill>
                    <a:srgbClr val="005DA2"/>
                  </a:solidFill>
                  <a:latin typeface="Microsoft YaHei" panose="020B0503020204020204" pitchFamily="34" charset="-122"/>
                  <a:ea typeface="Microsoft YaHei" panose="020B0503020204020204" pitchFamily="34" charset="-122"/>
                </a:rPr>
                <a:t>T1</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 </a:t>
              </a:r>
              <a:r>
                <a:rPr lang="en-US" altLang="zh-CN" dirty="0" err="1">
                  <a:latin typeface="Microsoft YaHei" panose="020B0503020204020204" pitchFamily="34" charset="-122"/>
                  <a:ea typeface="Microsoft YaHei" panose="020B0503020204020204" pitchFamily="34" charset="-122"/>
                </a:rPr>
                <a:t>typename</a:t>
              </a:r>
              <a:r>
                <a:rPr lang="zh-CN" altLang="en-US" dirty="0">
                  <a:latin typeface="Microsoft YaHei" panose="020B0503020204020204" pitchFamily="34" charset="-122"/>
                  <a:ea typeface="Microsoft YaHei" panose="020B0503020204020204" pitchFamily="34" charset="-122"/>
                </a:rPr>
                <a:t> </a:t>
              </a:r>
              <a:r>
                <a:rPr lang="en-US" altLang="zh-CN" dirty="0">
                  <a:solidFill>
                    <a:srgbClr val="005DA2"/>
                  </a:solidFill>
                  <a:latin typeface="Microsoft YaHei" panose="020B0503020204020204" pitchFamily="34" charset="-122"/>
                  <a:ea typeface="Microsoft YaHei" panose="020B0503020204020204" pitchFamily="34" charset="-122"/>
                </a:rPr>
                <a:t>T2</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 </a:t>
              </a:r>
              <a:r>
                <a:rPr lang="en-US" altLang="zh-CN" dirty="0" err="1">
                  <a:latin typeface="Microsoft YaHei" panose="020B0503020204020204" pitchFamily="34" charset="-122"/>
                  <a:ea typeface="Microsoft YaHei" panose="020B0503020204020204" pitchFamily="34" charset="-122"/>
                </a:rPr>
                <a:t>typename</a:t>
              </a:r>
              <a:r>
                <a:rPr lang="zh-CN" altLang="en-US" dirty="0">
                  <a:latin typeface="Microsoft YaHei" panose="020B0503020204020204" pitchFamily="34" charset="-122"/>
                  <a:ea typeface="Microsoft YaHei" panose="020B0503020204020204" pitchFamily="34" charset="-122"/>
                </a:rPr>
                <a:t> </a:t>
              </a:r>
              <a:r>
                <a:rPr lang="en-US" altLang="zh-CN" dirty="0">
                  <a:solidFill>
                    <a:srgbClr val="005DA2"/>
                  </a:solidFill>
                  <a:latin typeface="Microsoft YaHei" panose="020B0503020204020204" pitchFamily="34" charset="-122"/>
                  <a:ea typeface="Microsoft YaHei" panose="020B0503020204020204" pitchFamily="34" charset="-122"/>
                </a:rPr>
                <a:t>T3</a:t>
              </a:r>
              <a:r>
                <a:rPr lang="en-US" altLang="zh-CN" dirty="0">
                  <a:latin typeface="Microsoft YaHei" panose="020B0503020204020204" pitchFamily="34" charset="-122"/>
                  <a:ea typeface="Microsoft YaHei" panose="020B0503020204020204" pitchFamily="34" charset="-122"/>
                </a:rPr>
                <a:t>&gt;</a:t>
              </a:r>
            </a:p>
            <a:p>
              <a:r>
                <a:rPr lang="en-US" altLang="zh-CN" dirty="0">
                  <a:solidFill>
                    <a:srgbClr val="005DA2"/>
                  </a:solidFill>
                  <a:latin typeface="Microsoft YaHei" panose="020B0503020204020204" pitchFamily="34" charset="-122"/>
                  <a:ea typeface="Microsoft YaHei" panose="020B0503020204020204" pitchFamily="34" charset="-122"/>
                </a:rPr>
                <a:t>T1</a:t>
              </a:r>
              <a:r>
                <a:rPr lang="en-US" altLang="zh-CN" dirty="0">
                  <a:latin typeface="Microsoft YaHei" panose="020B0503020204020204" pitchFamily="34" charset="-122"/>
                  <a:ea typeface="Microsoft YaHei" panose="020B0503020204020204" pitchFamily="34" charset="-122"/>
                </a:rPr>
                <a:t> sum(</a:t>
              </a:r>
              <a:r>
                <a:rPr lang="en-US" altLang="zh-CN" dirty="0">
                  <a:solidFill>
                    <a:srgbClr val="005DA2"/>
                  </a:solidFill>
                  <a:latin typeface="Microsoft YaHei" panose="020B0503020204020204" pitchFamily="34" charset="-122"/>
                  <a:ea typeface="Microsoft YaHei" panose="020B0503020204020204" pitchFamily="34" charset="-122"/>
                </a:rPr>
                <a:t>T2</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left,</a:t>
              </a:r>
              <a:r>
                <a:rPr lang="zh-CN" altLang="en-US" dirty="0">
                  <a:latin typeface="Microsoft YaHei" panose="020B0503020204020204" pitchFamily="34" charset="-122"/>
                  <a:ea typeface="Microsoft YaHei" panose="020B0503020204020204" pitchFamily="34" charset="-122"/>
                </a:rPr>
                <a:t> </a:t>
              </a:r>
              <a:r>
                <a:rPr lang="en-US" altLang="zh-CN" dirty="0">
                  <a:solidFill>
                    <a:srgbClr val="005DA2"/>
                  </a:solidFill>
                  <a:latin typeface="Microsoft YaHei" panose="020B0503020204020204" pitchFamily="34" charset="-122"/>
                  <a:ea typeface="Microsoft YaHei" panose="020B0503020204020204" pitchFamily="34" charset="-122"/>
                </a:rPr>
                <a:t>T3</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right) {</a:t>
              </a:r>
            </a:p>
            <a:p>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return</a:t>
              </a:r>
              <a:r>
                <a:rPr lang="zh-CN" altLang="en-US" dirty="0">
                  <a:latin typeface="Microsoft YaHei" panose="020B0503020204020204" pitchFamily="34" charset="-122"/>
                  <a:ea typeface="Microsoft YaHei" panose="020B0503020204020204" pitchFamily="34" charset="-122"/>
                </a:rPr>
                <a:t> </a:t>
              </a:r>
              <a:r>
                <a:rPr lang="en-US" altLang="zh-CN" dirty="0" err="1">
                  <a:latin typeface="Microsoft YaHei" panose="020B0503020204020204" pitchFamily="34" charset="-122"/>
                  <a:ea typeface="Microsoft YaHei" panose="020B0503020204020204" pitchFamily="34" charset="-122"/>
                </a:rPr>
                <a:t>static_cast</a:t>
              </a:r>
              <a:r>
                <a:rPr lang="en-US" altLang="zh-CN" dirty="0">
                  <a:latin typeface="Microsoft YaHei" panose="020B0503020204020204" pitchFamily="34" charset="-122"/>
                  <a:ea typeface="Microsoft YaHei" panose="020B0503020204020204" pitchFamily="34" charset="-122"/>
                </a:rPr>
                <a:t>&lt;</a:t>
              </a:r>
              <a:r>
                <a:rPr lang="en-US" altLang="zh-CN" dirty="0">
                  <a:solidFill>
                    <a:srgbClr val="005DA2"/>
                  </a:solidFill>
                  <a:latin typeface="Microsoft YaHei" panose="020B0503020204020204" pitchFamily="34" charset="-122"/>
                  <a:ea typeface="Microsoft YaHei" panose="020B0503020204020204" pitchFamily="34" charset="-122"/>
                </a:rPr>
                <a:t>T1</a:t>
              </a:r>
              <a:r>
                <a:rPr lang="en-US" altLang="zh-CN" dirty="0">
                  <a:latin typeface="Microsoft YaHei" panose="020B0503020204020204" pitchFamily="34" charset="-122"/>
                  <a:ea typeface="Microsoft YaHei" panose="020B0503020204020204" pitchFamily="34" charset="-122"/>
                </a:rPr>
                <a:t>&gt;(left</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right);</a:t>
              </a:r>
            </a:p>
            <a:p>
              <a:r>
                <a:rPr lang="en-US" altLang="zh-CN" dirty="0">
                  <a:latin typeface="Microsoft YaHei" panose="020B0503020204020204" pitchFamily="34" charset="-122"/>
                  <a:ea typeface="Microsoft YaHei" panose="020B0503020204020204" pitchFamily="34" charset="-122"/>
                </a:rPr>
                <a:t>}</a:t>
              </a:r>
            </a:p>
          </p:txBody>
        </p:sp>
      </p:grpSp>
    </p:spTree>
    <p:extLst>
      <p:ext uri="{BB962C8B-B14F-4D97-AF65-F5344CB8AC3E}">
        <p14:creationId xmlns:p14="http://schemas.microsoft.com/office/powerpoint/2010/main" val="998813211"/>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模板实例化</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C7FD4614-8006-0770-4E10-A6EB3ED28A41}"/>
              </a:ext>
            </a:extLst>
          </p:cNvPr>
          <p:cNvSpPr txBox="1"/>
          <p:nvPr/>
        </p:nvSpPr>
        <p:spPr>
          <a:xfrm>
            <a:off x="683568" y="699542"/>
            <a:ext cx="7920880" cy="800219"/>
          </a:xfrm>
          <a:prstGeom prst="rect">
            <a:avLst/>
          </a:prstGeom>
          <a:noFill/>
        </p:spPr>
        <p:txBody>
          <a:bodyPr wrap="square" rtlCol="0">
            <a:spAutoFit/>
          </a:bodyPr>
          <a:lstStyle/>
          <a:p>
            <a:pPr algn="just">
              <a:spcAft>
                <a:spcPts val="1200"/>
              </a:spcAft>
            </a:pPr>
            <a:r>
              <a:rPr lang="zh-CN" altLang="en-US" dirty="0">
                <a:solidFill>
                  <a:srgbClr val="005DA2"/>
                </a:solidFill>
                <a:latin typeface="微软雅黑" panose="020B0503020204020204" pitchFamily="34" charset="-122"/>
                <a:ea typeface="微软雅黑" panose="020B0503020204020204" pitchFamily="34" charset="-122"/>
              </a:rPr>
              <a:t>编译器无法推断模板参数类型（或希望用户控制）时，允许用户指定类型</a:t>
            </a:r>
            <a:endParaRPr lang="en-US" altLang="zh-CN" dirty="0">
              <a:solidFill>
                <a:srgbClr val="005DA2"/>
              </a:solidFill>
              <a:latin typeface="微软雅黑" panose="020B0503020204020204" pitchFamily="34" charset="-122"/>
              <a:ea typeface="微软雅黑" panose="020B0503020204020204" pitchFamily="34" charset="-122"/>
            </a:endParaRPr>
          </a:p>
          <a:p>
            <a:pPr algn="just">
              <a:spcAft>
                <a:spcPts val="1200"/>
              </a:spcAft>
            </a:pPr>
            <a:r>
              <a:rPr lang="zh-CN" altLang="en-US" dirty="0">
                <a:solidFill>
                  <a:srgbClr val="005DA2"/>
                </a:solidFill>
                <a:latin typeface="微软雅黑" panose="020B0503020204020204" pitchFamily="34" charset="-122"/>
                <a:ea typeface="微软雅黑" panose="020B0503020204020204" pitchFamily="34" charset="-122"/>
              </a:rPr>
              <a:t>对于模板类型参数已经显示指定的实参，可以支持类型转换</a:t>
            </a:r>
            <a:endParaRPr lang="en-US" altLang="zh-CN" dirty="0">
              <a:solidFill>
                <a:srgbClr val="005DA2"/>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629B7F59-6853-453E-B74C-84CB362C5153}"/>
              </a:ext>
            </a:extLst>
          </p:cNvPr>
          <p:cNvSpPr txBox="1"/>
          <p:nvPr/>
        </p:nvSpPr>
        <p:spPr>
          <a:xfrm>
            <a:off x="3203848" y="1995686"/>
            <a:ext cx="5701614" cy="366933"/>
          </a:xfrm>
          <a:prstGeom prst="rect">
            <a:avLst/>
          </a:prstGeom>
          <a:noFill/>
        </p:spPr>
        <p:txBody>
          <a:bodyPr wrap="square">
            <a:spAutoFit/>
          </a:bodyPr>
          <a:lstStyle/>
          <a:p>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5" name="组合 14">
            <a:extLst>
              <a:ext uri="{FF2B5EF4-FFF2-40B4-BE49-F238E27FC236}">
                <a16:creationId xmlns:a16="http://schemas.microsoft.com/office/drawing/2014/main" id="{CE7592EA-B10A-4749-8583-51EDD0725067}"/>
              </a:ext>
            </a:extLst>
          </p:cNvPr>
          <p:cNvGrpSpPr/>
          <p:nvPr/>
        </p:nvGrpSpPr>
        <p:grpSpPr>
          <a:xfrm>
            <a:off x="4193395" y="1779662"/>
            <a:ext cx="4483417" cy="2218998"/>
            <a:chOff x="785872" y="2327513"/>
            <a:chExt cx="5629545" cy="1277587"/>
          </a:xfrm>
        </p:grpSpPr>
        <p:grpSp>
          <p:nvGrpSpPr>
            <p:cNvPr id="16" name="组合 15">
              <a:extLst>
                <a:ext uri="{FF2B5EF4-FFF2-40B4-BE49-F238E27FC236}">
                  <a16:creationId xmlns:a16="http://schemas.microsoft.com/office/drawing/2014/main" id="{A1EF8825-ADB4-8744-840F-DD7204BFE058}"/>
                </a:ext>
              </a:extLst>
            </p:cNvPr>
            <p:cNvGrpSpPr/>
            <p:nvPr/>
          </p:nvGrpSpPr>
          <p:grpSpPr>
            <a:xfrm>
              <a:off x="785872" y="2327513"/>
              <a:ext cx="5629545" cy="1277587"/>
              <a:chOff x="826068" y="2276351"/>
              <a:chExt cx="7923031" cy="4664408"/>
            </a:xfrm>
          </p:grpSpPr>
          <p:sp>
            <p:nvSpPr>
              <p:cNvPr id="18" name="矩形 17">
                <a:extLst>
                  <a:ext uri="{FF2B5EF4-FFF2-40B4-BE49-F238E27FC236}">
                    <a16:creationId xmlns:a16="http://schemas.microsoft.com/office/drawing/2014/main" id="{4007D213-B0AC-DA41-8CD5-984E06DF5B87}"/>
                  </a:ext>
                </a:extLst>
              </p:cNvPr>
              <p:cNvSpPr/>
              <p:nvPr/>
            </p:nvSpPr>
            <p:spPr>
              <a:xfrm>
                <a:off x="826068" y="2276351"/>
                <a:ext cx="7923031" cy="4664408"/>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a:extLst>
                  <a:ext uri="{FF2B5EF4-FFF2-40B4-BE49-F238E27FC236}">
                    <a16:creationId xmlns:a16="http://schemas.microsoft.com/office/drawing/2014/main" id="{74C5E15F-479E-0640-970A-460AF9CC346C}"/>
                  </a:ext>
                </a:extLst>
              </p:cNvPr>
              <p:cNvSpPr txBox="1"/>
              <p:nvPr/>
            </p:nvSpPr>
            <p:spPr>
              <a:xfrm>
                <a:off x="889809" y="2446158"/>
                <a:ext cx="7859290" cy="979648"/>
              </a:xfrm>
              <a:prstGeom prst="rect">
                <a:avLst/>
              </a:prstGeom>
              <a:noFill/>
            </p:spPr>
            <p:txBody>
              <a:bodyPr wrap="square">
                <a:spAutoFit/>
              </a:bodyPr>
              <a:lstStyle/>
              <a:p>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7" name="文本框 16">
              <a:extLst>
                <a:ext uri="{FF2B5EF4-FFF2-40B4-BE49-F238E27FC236}">
                  <a16:creationId xmlns:a16="http://schemas.microsoft.com/office/drawing/2014/main" id="{009E9D9E-D8DE-3C4E-9CE6-ADD941BE989E}"/>
                </a:ext>
              </a:extLst>
            </p:cNvPr>
            <p:cNvSpPr txBox="1"/>
            <p:nvPr/>
          </p:nvSpPr>
          <p:spPr>
            <a:xfrm>
              <a:off x="917847" y="2391531"/>
              <a:ext cx="5416375" cy="1169534"/>
            </a:xfrm>
            <a:prstGeom prst="rect">
              <a:avLst/>
            </a:prstGeom>
            <a:noFill/>
          </p:spPr>
          <p:txBody>
            <a:bodyPr wrap="square">
              <a:spAutoFit/>
            </a:bodyPr>
            <a:lstStyle/>
            <a:p>
              <a:r>
                <a:rPr lang="en-US" altLang="zh-CN" dirty="0">
                  <a:latin typeface="Microsoft YaHei" panose="020B0503020204020204" pitchFamily="34" charset="-122"/>
                  <a:ea typeface="Microsoft YaHei" panose="020B0503020204020204" pitchFamily="34" charset="-122"/>
                </a:rPr>
                <a:t>int a = 1, b = 3;</a:t>
              </a:r>
            </a:p>
            <a:p>
              <a:r>
                <a:rPr lang="en-US" altLang="zh-CN" dirty="0">
                  <a:latin typeface="Microsoft YaHei" panose="020B0503020204020204" pitchFamily="34" charset="-122"/>
                  <a:ea typeface="Microsoft YaHei" panose="020B0503020204020204" pitchFamily="34" charset="-122"/>
                </a:rPr>
                <a:t>float c = 1.0, d = 3.0;</a:t>
              </a:r>
            </a:p>
            <a:p>
              <a:endParaRPr lang="en-US" altLang="zh-CN" dirty="0">
                <a:latin typeface="Microsoft YaHei" panose="020B0503020204020204" pitchFamily="34" charset="-122"/>
                <a:ea typeface="Microsoft YaHei" panose="020B0503020204020204" pitchFamily="34" charset="-122"/>
              </a:endParaRPr>
            </a:p>
            <a:p>
              <a:r>
                <a:rPr lang="en-US" altLang="zh-CN" dirty="0">
                  <a:solidFill>
                    <a:srgbClr val="00B050"/>
                  </a:solidFill>
                  <a:latin typeface="Microsoft YaHei" panose="020B0503020204020204" pitchFamily="34" charset="-122"/>
                  <a:ea typeface="Microsoft YaHei" panose="020B0503020204020204" pitchFamily="34" charset="-122"/>
                </a:rPr>
                <a:t>auto</a:t>
              </a:r>
              <a:r>
                <a:rPr lang="zh-CN" altLang="en-US" dirty="0">
                  <a:solidFill>
                    <a:srgbClr val="00B050"/>
                  </a:solidFill>
                  <a:latin typeface="Microsoft YaHei" panose="020B0503020204020204" pitchFamily="34" charset="-122"/>
                  <a:ea typeface="Microsoft YaHei" panose="020B0503020204020204" pitchFamily="34" charset="-122"/>
                </a:rPr>
                <a:t> </a:t>
              </a:r>
              <a:r>
                <a:rPr lang="en-US" altLang="zh-CN" dirty="0">
                  <a:solidFill>
                    <a:srgbClr val="00B050"/>
                  </a:solidFill>
                  <a:latin typeface="Microsoft YaHei" panose="020B0503020204020204" pitchFamily="34" charset="-122"/>
                  <a:ea typeface="Microsoft YaHei" panose="020B0503020204020204" pitchFamily="34" charset="-122"/>
                </a:rPr>
                <a:t>v1</a:t>
              </a:r>
              <a:r>
                <a:rPr lang="zh-CN" altLang="en-US" dirty="0">
                  <a:solidFill>
                    <a:srgbClr val="00B050"/>
                  </a:solidFill>
                  <a:latin typeface="Microsoft YaHei" panose="020B0503020204020204" pitchFamily="34" charset="-122"/>
                  <a:ea typeface="Microsoft YaHei" panose="020B0503020204020204" pitchFamily="34" charset="-122"/>
                </a:rPr>
                <a:t> </a:t>
              </a:r>
              <a:r>
                <a:rPr lang="en-US" altLang="zh-CN" dirty="0">
                  <a:solidFill>
                    <a:srgbClr val="00B050"/>
                  </a:solidFill>
                  <a:latin typeface="Microsoft YaHei" panose="020B0503020204020204" pitchFamily="34" charset="-122"/>
                  <a:ea typeface="Microsoft YaHei" panose="020B0503020204020204" pitchFamily="34" charset="-122"/>
                </a:rPr>
                <a:t>=</a:t>
              </a:r>
              <a:r>
                <a:rPr lang="zh-CN" altLang="en-US" dirty="0">
                  <a:solidFill>
                    <a:srgbClr val="00B050"/>
                  </a:solidFill>
                  <a:latin typeface="Microsoft YaHei" panose="020B0503020204020204" pitchFamily="34" charset="-122"/>
                  <a:ea typeface="Microsoft YaHei" panose="020B0503020204020204" pitchFamily="34" charset="-122"/>
                </a:rPr>
                <a:t> </a:t>
              </a:r>
              <a:r>
                <a:rPr lang="en-US" altLang="zh-CN" dirty="0">
                  <a:solidFill>
                    <a:srgbClr val="00B050"/>
                  </a:solidFill>
                  <a:latin typeface="Microsoft YaHei" panose="020B0503020204020204" pitchFamily="34" charset="-122"/>
                  <a:ea typeface="Microsoft YaHei" panose="020B0503020204020204" pitchFamily="34" charset="-122"/>
                </a:rPr>
                <a:t>max(a, b);	// </a:t>
              </a:r>
              <a:r>
                <a:rPr lang="zh-CN" altLang="en-US" dirty="0">
                  <a:solidFill>
                    <a:srgbClr val="00B050"/>
                  </a:solidFill>
                  <a:latin typeface="Microsoft YaHei" panose="020B0503020204020204" pitchFamily="34" charset="-122"/>
                  <a:ea typeface="Microsoft YaHei" panose="020B0503020204020204" pitchFamily="34" charset="-122"/>
                </a:rPr>
                <a:t>正确</a:t>
              </a:r>
              <a:endParaRPr lang="en-US" altLang="zh-CN" dirty="0">
                <a:solidFill>
                  <a:srgbClr val="00B050"/>
                </a:solidFill>
                <a:latin typeface="Microsoft YaHei" panose="020B0503020204020204" pitchFamily="34" charset="-122"/>
                <a:ea typeface="Microsoft YaHei" panose="020B0503020204020204" pitchFamily="34" charset="-122"/>
              </a:endParaRPr>
            </a:p>
            <a:p>
              <a:r>
                <a:rPr lang="en-US" altLang="zh-CN" dirty="0">
                  <a:solidFill>
                    <a:srgbClr val="00B050"/>
                  </a:solidFill>
                  <a:latin typeface="Microsoft YaHei" panose="020B0503020204020204" pitchFamily="34" charset="-122"/>
                  <a:ea typeface="Microsoft YaHei" panose="020B0503020204020204" pitchFamily="34" charset="-122"/>
                </a:rPr>
                <a:t>auto</a:t>
              </a:r>
              <a:r>
                <a:rPr lang="zh-CN" altLang="en-US" dirty="0">
                  <a:solidFill>
                    <a:srgbClr val="00B050"/>
                  </a:solidFill>
                  <a:latin typeface="Microsoft YaHei" panose="020B0503020204020204" pitchFamily="34" charset="-122"/>
                  <a:ea typeface="Microsoft YaHei" panose="020B0503020204020204" pitchFamily="34" charset="-122"/>
                </a:rPr>
                <a:t> </a:t>
              </a:r>
              <a:r>
                <a:rPr lang="en-US" altLang="zh-CN" dirty="0">
                  <a:solidFill>
                    <a:srgbClr val="00B050"/>
                  </a:solidFill>
                  <a:latin typeface="Microsoft YaHei" panose="020B0503020204020204" pitchFamily="34" charset="-122"/>
                  <a:ea typeface="Microsoft YaHei" panose="020B0503020204020204" pitchFamily="34" charset="-122"/>
                </a:rPr>
                <a:t>v2</a:t>
              </a:r>
              <a:r>
                <a:rPr lang="zh-CN" altLang="en-US" dirty="0">
                  <a:solidFill>
                    <a:srgbClr val="00B050"/>
                  </a:solidFill>
                  <a:latin typeface="Microsoft YaHei" panose="020B0503020204020204" pitchFamily="34" charset="-122"/>
                  <a:ea typeface="Microsoft YaHei" panose="020B0503020204020204" pitchFamily="34" charset="-122"/>
                </a:rPr>
                <a:t> </a:t>
              </a:r>
              <a:r>
                <a:rPr lang="en-US" altLang="zh-CN" dirty="0">
                  <a:solidFill>
                    <a:srgbClr val="00B050"/>
                  </a:solidFill>
                  <a:latin typeface="Microsoft YaHei" panose="020B0503020204020204" pitchFamily="34" charset="-122"/>
                  <a:ea typeface="Microsoft YaHei" panose="020B0503020204020204" pitchFamily="34" charset="-122"/>
                </a:rPr>
                <a:t>=</a:t>
              </a:r>
              <a:r>
                <a:rPr lang="zh-CN" altLang="en-US" dirty="0">
                  <a:solidFill>
                    <a:srgbClr val="00B050"/>
                  </a:solidFill>
                  <a:latin typeface="Microsoft YaHei" panose="020B0503020204020204" pitchFamily="34" charset="-122"/>
                  <a:ea typeface="Microsoft YaHei" panose="020B0503020204020204" pitchFamily="34" charset="-122"/>
                </a:rPr>
                <a:t> </a:t>
              </a:r>
              <a:r>
                <a:rPr lang="en-US" altLang="zh-CN" dirty="0">
                  <a:solidFill>
                    <a:srgbClr val="00B050"/>
                  </a:solidFill>
                  <a:latin typeface="Microsoft YaHei" panose="020B0503020204020204" pitchFamily="34" charset="-122"/>
                  <a:ea typeface="Microsoft YaHei" panose="020B0503020204020204" pitchFamily="34" charset="-122"/>
                </a:rPr>
                <a:t>max(c, d);	// </a:t>
              </a:r>
              <a:r>
                <a:rPr lang="zh-CN" altLang="en-US" dirty="0">
                  <a:solidFill>
                    <a:srgbClr val="00B050"/>
                  </a:solidFill>
                  <a:latin typeface="Microsoft YaHei" panose="020B0503020204020204" pitchFamily="34" charset="-122"/>
                  <a:ea typeface="Microsoft YaHei" panose="020B0503020204020204" pitchFamily="34" charset="-122"/>
                </a:rPr>
                <a:t>正确</a:t>
              </a:r>
              <a:endParaRPr lang="en-US" altLang="zh-CN" dirty="0">
                <a:solidFill>
                  <a:srgbClr val="00B050"/>
                </a:solidFill>
                <a:latin typeface="Microsoft YaHei" panose="020B0503020204020204" pitchFamily="34" charset="-122"/>
                <a:ea typeface="Microsoft YaHei" panose="020B0503020204020204" pitchFamily="34" charset="-122"/>
              </a:endParaRPr>
            </a:p>
            <a:p>
              <a:r>
                <a:rPr lang="en-US" altLang="zh-CN" dirty="0">
                  <a:solidFill>
                    <a:srgbClr val="C00000"/>
                  </a:solidFill>
                  <a:latin typeface="Microsoft YaHei" panose="020B0503020204020204" pitchFamily="34" charset="-122"/>
                  <a:ea typeface="Microsoft YaHei" panose="020B0503020204020204" pitchFamily="34" charset="-122"/>
                </a:rPr>
                <a:t>auto</a:t>
              </a:r>
              <a:r>
                <a:rPr lang="zh-CN" altLang="en-US" dirty="0">
                  <a:solidFill>
                    <a:srgbClr val="C00000"/>
                  </a:solidFill>
                  <a:latin typeface="Microsoft YaHei" panose="020B0503020204020204" pitchFamily="34" charset="-122"/>
                  <a:ea typeface="Microsoft YaHei" panose="020B0503020204020204" pitchFamily="34" charset="-122"/>
                </a:rPr>
                <a:t> </a:t>
              </a:r>
              <a:r>
                <a:rPr lang="en-US" altLang="zh-CN" dirty="0">
                  <a:solidFill>
                    <a:srgbClr val="C00000"/>
                  </a:solidFill>
                  <a:latin typeface="Microsoft YaHei" panose="020B0503020204020204" pitchFamily="34" charset="-122"/>
                  <a:ea typeface="Microsoft YaHei" panose="020B0503020204020204" pitchFamily="34" charset="-122"/>
                </a:rPr>
                <a:t>v3</a:t>
              </a:r>
              <a:r>
                <a:rPr lang="zh-CN" altLang="en-US" dirty="0">
                  <a:solidFill>
                    <a:srgbClr val="C00000"/>
                  </a:solidFill>
                  <a:latin typeface="Microsoft YaHei" panose="020B0503020204020204" pitchFamily="34" charset="-122"/>
                  <a:ea typeface="Microsoft YaHei" panose="020B0503020204020204" pitchFamily="34" charset="-122"/>
                </a:rPr>
                <a:t> </a:t>
              </a:r>
              <a:r>
                <a:rPr lang="en-US" altLang="zh-CN" dirty="0">
                  <a:solidFill>
                    <a:srgbClr val="C00000"/>
                  </a:solidFill>
                  <a:latin typeface="Microsoft YaHei" panose="020B0503020204020204" pitchFamily="34" charset="-122"/>
                  <a:ea typeface="Microsoft YaHei" panose="020B0503020204020204" pitchFamily="34" charset="-122"/>
                </a:rPr>
                <a:t>=</a:t>
              </a:r>
              <a:r>
                <a:rPr lang="zh-CN" altLang="en-US" dirty="0">
                  <a:solidFill>
                    <a:srgbClr val="C00000"/>
                  </a:solidFill>
                  <a:latin typeface="Microsoft YaHei" panose="020B0503020204020204" pitchFamily="34" charset="-122"/>
                  <a:ea typeface="Microsoft YaHei" panose="020B0503020204020204" pitchFamily="34" charset="-122"/>
                </a:rPr>
                <a:t> </a:t>
              </a:r>
              <a:r>
                <a:rPr lang="en-US" altLang="zh-CN" dirty="0">
                  <a:solidFill>
                    <a:srgbClr val="C00000"/>
                  </a:solidFill>
                  <a:latin typeface="Microsoft YaHei" panose="020B0503020204020204" pitchFamily="34" charset="-122"/>
                  <a:ea typeface="Microsoft YaHei" panose="020B0503020204020204" pitchFamily="34" charset="-122"/>
                </a:rPr>
                <a:t>max(a, d);	// </a:t>
              </a:r>
              <a:r>
                <a:rPr lang="zh-CN" altLang="en-US" dirty="0">
                  <a:solidFill>
                    <a:srgbClr val="C00000"/>
                  </a:solidFill>
                  <a:latin typeface="Microsoft YaHei" panose="020B0503020204020204" pitchFamily="34" charset="-122"/>
                  <a:ea typeface="Microsoft YaHei" panose="020B0503020204020204" pitchFamily="34" charset="-122"/>
                </a:rPr>
                <a:t>错误</a:t>
              </a:r>
              <a:endParaRPr lang="en-US" altLang="zh-CN" dirty="0">
                <a:solidFill>
                  <a:srgbClr val="C00000"/>
                </a:solidFill>
                <a:latin typeface="Microsoft YaHei" panose="020B0503020204020204" pitchFamily="34" charset="-122"/>
                <a:ea typeface="Microsoft YaHei" panose="020B0503020204020204" pitchFamily="34" charset="-122"/>
              </a:endParaRPr>
            </a:p>
            <a:p>
              <a:r>
                <a:rPr lang="en-US" altLang="zh-CN" dirty="0">
                  <a:solidFill>
                    <a:srgbClr val="C00000"/>
                  </a:solidFill>
                  <a:latin typeface="Microsoft YaHei" panose="020B0503020204020204" pitchFamily="34" charset="-122"/>
                  <a:ea typeface="Microsoft YaHei" panose="020B0503020204020204" pitchFamily="34" charset="-122"/>
                </a:rPr>
                <a:t>auto</a:t>
              </a:r>
              <a:r>
                <a:rPr lang="zh-CN" altLang="en-US" dirty="0">
                  <a:solidFill>
                    <a:srgbClr val="C00000"/>
                  </a:solidFill>
                  <a:latin typeface="Microsoft YaHei" panose="020B0503020204020204" pitchFamily="34" charset="-122"/>
                  <a:ea typeface="Microsoft YaHei" panose="020B0503020204020204" pitchFamily="34" charset="-122"/>
                </a:rPr>
                <a:t> </a:t>
              </a:r>
              <a:r>
                <a:rPr lang="en-US" altLang="zh-CN" dirty="0">
                  <a:solidFill>
                    <a:srgbClr val="C00000"/>
                  </a:solidFill>
                  <a:latin typeface="Microsoft YaHei" panose="020B0503020204020204" pitchFamily="34" charset="-122"/>
                  <a:ea typeface="Microsoft YaHei" panose="020B0503020204020204" pitchFamily="34" charset="-122"/>
                </a:rPr>
                <a:t>v4</a:t>
              </a:r>
              <a:r>
                <a:rPr lang="zh-CN" altLang="en-US" dirty="0">
                  <a:solidFill>
                    <a:srgbClr val="C00000"/>
                  </a:solidFill>
                  <a:latin typeface="Microsoft YaHei" panose="020B0503020204020204" pitchFamily="34" charset="-122"/>
                  <a:ea typeface="Microsoft YaHei" panose="020B0503020204020204" pitchFamily="34" charset="-122"/>
                </a:rPr>
                <a:t> </a:t>
              </a:r>
              <a:r>
                <a:rPr lang="en-US" altLang="zh-CN" dirty="0">
                  <a:solidFill>
                    <a:srgbClr val="C00000"/>
                  </a:solidFill>
                  <a:latin typeface="Microsoft YaHei" panose="020B0503020204020204" pitchFamily="34" charset="-122"/>
                  <a:ea typeface="Microsoft YaHei" panose="020B0503020204020204" pitchFamily="34" charset="-122"/>
                </a:rPr>
                <a:t>=</a:t>
              </a:r>
              <a:r>
                <a:rPr lang="zh-CN" altLang="en-US" dirty="0">
                  <a:solidFill>
                    <a:srgbClr val="C00000"/>
                  </a:solidFill>
                  <a:latin typeface="Microsoft YaHei" panose="020B0503020204020204" pitchFamily="34" charset="-122"/>
                  <a:ea typeface="Microsoft YaHei" panose="020B0503020204020204" pitchFamily="34" charset="-122"/>
                </a:rPr>
                <a:t> </a:t>
              </a:r>
              <a:r>
                <a:rPr lang="en-US" altLang="zh-CN" dirty="0">
                  <a:solidFill>
                    <a:srgbClr val="C00000"/>
                  </a:solidFill>
                  <a:latin typeface="Microsoft YaHei" panose="020B0503020204020204" pitchFamily="34" charset="-122"/>
                  <a:ea typeface="Microsoft YaHei" panose="020B0503020204020204" pitchFamily="34" charset="-122"/>
                </a:rPr>
                <a:t>max&lt;float&gt;(a, d);</a:t>
              </a:r>
              <a:r>
                <a:rPr lang="zh-CN" altLang="en-US" dirty="0">
                  <a:solidFill>
                    <a:srgbClr val="C00000"/>
                  </a:solidFill>
                  <a:latin typeface="Microsoft YaHei" panose="020B0503020204020204" pitchFamily="34" charset="-122"/>
                  <a:ea typeface="Microsoft YaHei" panose="020B0503020204020204" pitchFamily="34" charset="-122"/>
                </a:rPr>
                <a:t>  </a:t>
              </a:r>
              <a:r>
                <a:rPr lang="en-US" altLang="zh-CN" dirty="0">
                  <a:solidFill>
                    <a:srgbClr val="00B050"/>
                  </a:solidFill>
                  <a:latin typeface="Microsoft YaHei" panose="020B0503020204020204" pitchFamily="34" charset="-122"/>
                  <a:ea typeface="Microsoft YaHei" panose="020B0503020204020204" pitchFamily="34" charset="-122"/>
                </a:rPr>
                <a:t>// </a:t>
              </a:r>
              <a:r>
                <a:rPr lang="zh-CN" altLang="en-US" dirty="0">
                  <a:solidFill>
                    <a:srgbClr val="00B050"/>
                  </a:solidFill>
                  <a:latin typeface="Microsoft YaHei" panose="020B0503020204020204" pitchFamily="34" charset="-122"/>
                  <a:ea typeface="Microsoft YaHei" panose="020B0503020204020204" pitchFamily="34" charset="-122"/>
                </a:rPr>
                <a:t>正确</a:t>
              </a:r>
              <a:endParaRPr lang="en-US" altLang="zh-CN" dirty="0">
                <a:solidFill>
                  <a:srgbClr val="00B050"/>
                </a:solidFill>
                <a:latin typeface="Microsoft YaHei" panose="020B0503020204020204" pitchFamily="34" charset="-122"/>
                <a:ea typeface="Microsoft YaHei" panose="020B0503020204020204" pitchFamily="34" charset="-122"/>
              </a:endParaRPr>
            </a:p>
          </p:txBody>
        </p:sp>
      </p:grpSp>
      <p:grpSp>
        <p:nvGrpSpPr>
          <p:cNvPr id="20" name="组合 19">
            <a:extLst>
              <a:ext uri="{FF2B5EF4-FFF2-40B4-BE49-F238E27FC236}">
                <a16:creationId xmlns:a16="http://schemas.microsoft.com/office/drawing/2014/main" id="{A9F994BF-8760-0B42-8132-0BEFE1EEAE4D}"/>
              </a:ext>
            </a:extLst>
          </p:cNvPr>
          <p:cNvGrpSpPr/>
          <p:nvPr/>
        </p:nvGrpSpPr>
        <p:grpSpPr>
          <a:xfrm>
            <a:off x="458718" y="2211709"/>
            <a:ext cx="3436793" cy="1354903"/>
            <a:chOff x="785872" y="2327514"/>
            <a:chExt cx="5629545" cy="1082020"/>
          </a:xfrm>
        </p:grpSpPr>
        <p:grpSp>
          <p:nvGrpSpPr>
            <p:cNvPr id="21" name="组合 20">
              <a:extLst>
                <a:ext uri="{FF2B5EF4-FFF2-40B4-BE49-F238E27FC236}">
                  <a16:creationId xmlns:a16="http://schemas.microsoft.com/office/drawing/2014/main" id="{137F3A74-15CF-2D46-94C4-8BF382959CA2}"/>
                </a:ext>
              </a:extLst>
            </p:cNvPr>
            <p:cNvGrpSpPr/>
            <p:nvPr/>
          </p:nvGrpSpPr>
          <p:grpSpPr>
            <a:xfrm>
              <a:off x="785872" y="2327514"/>
              <a:ext cx="5629545" cy="1082020"/>
              <a:chOff x="826068" y="2276353"/>
              <a:chExt cx="7923031" cy="3950401"/>
            </a:xfrm>
          </p:grpSpPr>
          <p:sp>
            <p:nvSpPr>
              <p:cNvPr id="23" name="矩形 22">
                <a:extLst>
                  <a:ext uri="{FF2B5EF4-FFF2-40B4-BE49-F238E27FC236}">
                    <a16:creationId xmlns:a16="http://schemas.microsoft.com/office/drawing/2014/main" id="{51BC7777-10F1-7746-9147-3B2CA4705887}"/>
                  </a:ext>
                </a:extLst>
              </p:cNvPr>
              <p:cNvSpPr/>
              <p:nvPr/>
            </p:nvSpPr>
            <p:spPr>
              <a:xfrm>
                <a:off x="826068" y="2276353"/>
                <a:ext cx="7923031" cy="3950401"/>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文本框 23">
                <a:extLst>
                  <a:ext uri="{FF2B5EF4-FFF2-40B4-BE49-F238E27FC236}">
                    <a16:creationId xmlns:a16="http://schemas.microsoft.com/office/drawing/2014/main" id="{8FB4ADDA-630C-3741-B5DE-CDD649A00522}"/>
                  </a:ext>
                </a:extLst>
              </p:cNvPr>
              <p:cNvSpPr txBox="1"/>
              <p:nvPr/>
            </p:nvSpPr>
            <p:spPr>
              <a:xfrm>
                <a:off x="889809" y="2446158"/>
                <a:ext cx="7859290" cy="979648"/>
              </a:xfrm>
              <a:prstGeom prst="rect">
                <a:avLst/>
              </a:prstGeom>
              <a:noFill/>
            </p:spPr>
            <p:txBody>
              <a:bodyPr wrap="square">
                <a:spAutoFit/>
              </a:bodyPr>
              <a:lstStyle/>
              <a:p>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2" name="文本框 21">
              <a:extLst>
                <a:ext uri="{FF2B5EF4-FFF2-40B4-BE49-F238E27FC236}">
                  <a16:creationId xmlns:a16="http://schemas.microsoft.com/office/drawing/2014/main" id="{8C35A90F-B309-3241-9D96-66FE316CAA95}"/>
                </a:ext>
              </a:extLst>
            </p:cNvPr>
            <p:cNvSpPr txBox="1"/>
            <p:nvPr/>
          </p:nvSpPr>
          <p:spPr>
            <a:xfrm>
              <a:off x="917847" y="2391531"/>
              <a:ext cx="5342513" cy="958578"/>
            </a:xfrm>
            <a:prstGeom prst="rect">
              <a:avLst/>
            </a:prstGeom>
            <a:noFill/>
          </p:spPr>
          <p:txBody>
            <a:bodyPr wrap="square">
              <a:spAutoFit/>
            </a:bodyPr>
            <a:lstStyle/>
            <a:p>
              <a:r>
                <a:rPr lang="en-US" altLang="zh-CN" dirty="0">
                  <a:latin typeface="Microsoft YaHei" panose="020B0503020204020204" pitchFamily="34" charset="-122"/>
                  <a:ea typeface="Microsoft YaHei" panose="020B0503020204020204" pitchFamily="34" charset="-122"/>
                </a:rPr>
                <a:t>template &lt;</a:t>
              </a:r>
              <a:r>
                <a:rPr lang="en-US" altLang="zh-CN" dirty="0" err="1">
                  <a:solidFill>
                    <a:srgbClr val="005DA2"/>
                  </a:solidFill>
                  <a:latin typeface="Microsoft YaHei" panose="020B0503020204020204" pitchFamily="34" charset="-122"/>
                  <a:ea typeface="Microsoft YaHei" panose="020B0503020204020204" pitchFamily="34" charset="-122"/>
                </a:rPr>
                <a:t>typename</a:t>
              </a:r>
              <a:r>
                <a:rPr lang="en-US" altLang="zh-CN" dirty="0">
                  <a:latin typeface="Microsoft YaHei" panose="020B0503020204020204" pitchFamily="34" charset="-122"/>
                  <a:ea typeface="Microsoft YaHei" panose="020B0503020204020204" pitchFamily="34" charset="-122"/>
                </a:rPr>
                <a:t> </a:t>
              </a:r>
              <a:r>
                <a:rPr lang="en-US" altLang="zh-CN" dirty="0">
                  <a:solidFill>
                    <a:srgbClr val="C00000"/>
                  </a:solidFill>
                  <a:latin typeface="Microsoft YaHei" panose="020B0503020204020204" pitchFamily="34" charset="-122"/>
                  <a:ea typeface="Microsoft YaHei" panose="020B0503020204020204" pitchFamily="34" charset="-122"/>
                </a:rPr>
                <a:t>T</a:t>
              </a:r>
              <a:r>
                <a:rPr lang="en-US" altLang="zh-CN" dirty="0">
                  <a:latin typeface="Microsoft YaHei" panose="020B0503020204020204" pitchFamily="34" charset="-122"/>
                  <a:ea typeface="Microsoft YaHei" panose="020B0503020204020204" pitchFamily="34" charset="-122"/>
                </a:rPr>
                <a:t>&gt;</a:t>
              </a:r>
            </a:p>
            <a:p>
              <a:r>
                <a:rPr lang="en-US" altLang="zh-CN" dirty="0">
                  <a:solidFill>
                    <a:srgbClr val="C00000"/>
                  </a:solidFill>
                  <a:latin typeface="Microsoft YaHei" panose="020B0503020204020204" pitchFamily="34" charset="-122"/>
                  <a:ea typeface="Microsoft YaHei" panose="020B0503020204020204" pitchFamily="34" charset="-122"/>
                </a:rPr>
                <a:t>T</a:t>
              </a:r>
              <a:r>
                <a:rPr lang="en-US" altLang="zh-CN" dirty="0">
                  <a:latin typeface="Microsoft YaHei" panose="020B0503020204020204" pitchFamily="34" charset="-122"/>
                  <a:ea typeface="Microsoft YaHei" panose="020B0503020204020204" pitchFamily="34" charset="-122"/>
                </a:rPr>
                <a:t> max(</a:t>
              </a:r>
              <a:r>
                <a:rPr lang="en-US" altLang="zh-CN" dirty="0">
                  <a:solidFill>
                    <a:srgbClr val="C00000"/>
                  </a:solidFill>
                  <a:latin typeface="Microsoft YaHei" panose="020B0503020204020204" pitchFamily="34" charset="-122"/>
                  <a:ea typeface="Microsoft YaHei" panose="020B0503020204020204" pitchFamily="34" charset="-122"/>
                </a:rPr>
                <a:t>T</a:t>
              </a:r>
              <a:r>
                <a:rPr lang="en-US" altLang="zh-CN" dirty="0">
                  <a:latin typeface="Microsoft YaHei" panose="020B0503020204020204" pitchFamily="34" charset="-122"/>
                  <a:ea typeface="Microsoft YaHei" panose="020B0503020204020204" pitchFamily="34" charset="-122"/>
                </a:rPr>
                <a:t> v1, </a:t>
              </a:r>
              <a:r>
                <a:rPr lang="en-US" altLang="zh-CN" dirty="0">
                  <a:solidFill>
                    <a:srgbClr val="C00000"/>
                  </a:solidFill>
                  <a:latin typeface="Microsoft YaHei" panose="020B0503020204020204" pitchFamily="34" charset="-122"/>
                  <a:ea typeface="Microsoft YaHei" panose="020B0503020204020204" pitchFamily="34" charset="-122"/>
                </a:rPr>
                <a:t>T</a:t>
              </a:r>
              <a:r>
                <a:rPr lang="en-US" altLang="zh-CN" dirty="0">
                  <a:latin typeface="Microsoft YaHei" panose="020B0503020204020204" pitchFamily="34" charset="-122"/>
                  <a:ea typeface="Microsoft YaHei" panose="020B0503020204020204" pitchFamily="34" charset="-122"/>
                </a:rPr>
                <a:t> v2) {</a:t>
              </a:r>
            </a:p>
            <a:p>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return</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v1</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&gt;</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v2</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v1</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v2;</a:t>
              </a:r>
            </a:p>
            <a:p>
              <a:r>
                <a:rPr lang="en-US" altLang="zh-CN" dirty="0">
                  <a:latin typeface="Microsoft YaHei" panose="020B0503020204020204" pitchFamily="34" charset="-122"/>
                  <a:ea typeface="Microsoft YaHei" panose="020B0503020204020204" pitchFamily="34" charset="-122"/>
                </a:rPr>
                <a:t>}</a:t>
              </a:r>
              <a:endParaRPr lang="zh-CN" altLang="en-US" dirty="0">
                <a:latin typeface="Microsoft YaHei" panose="020B0503020204020204" pitchFamily="34" charset="-122"/>
                <a:ea typeface="Microsoft YaHei" panose="020B0503020204020204" pitchFamily="34" charset="-122"/>
              </a:endParaRPr>
            </a:p>
          </p:txBody>
        </p:sp>
      </p:grpSp>
    </p:spTree>
    <p:extLst>
      <p:ext uri="{BB962C8B-B14F-4D97-AF65-F5344CB8AC3E}">
        <p14:creationId xmlns:p14="http://schemas.microsoft.com/office/powerpoint/2010/main" val="3486741324"/>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8803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Open Sans Light" panose="020B0306030504020204" pitchFamily="34" charset="0"/>
              </a:rPr>
              <a:t>C++</a:t>
            </a:r>
            <a:r>
              <a:rPr kumimoji="0" lang="zh-CN" altLang="en-US" sz="1800" b="1"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Open Sans Light" panose="020B0306030504020204" pitchFamily="34" charset="0"/>
              </a:rPr>
              <a:t>程序的编译过程</a:t>
            </a:r>
            <a:endParaRPr kumimoji="0" lang="en-GB" altLang="zh-CN" sz="1800" b="1"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Open Sans Light" panose="020B0306030504020204" pitchFamily="34" charset="0"/>
            </a:endParaRPr>
          </a:p>
        </p:txBody>
      </p:sp>
      <p:sp>
        <p:nvSpPr>
          <p:cNvPr id="3" name="矩形: 圆角 2">
            <a:extLst>
              <a:ext uri="{FF2B5EF4-FFF2-40B4-BE49-F238E27FC236}">
                <a16:creationId xmlns:a16="http://schemas.microsoft.com/office/drawing/2014/main" id="{ED067715-7A96-4203-AB44-957E7A689BC9}"/>
              </a:ext>
            </a:extLst>
          </p:cNvPr>
          <p:cNvSpPr/>
          <p:nvPr/>
        </p:nvSpPr>
        <p:spPr>
          <a:xfrm>
            <a:off x="179512" y="1901214"/>
            <a:ext cx="136815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hello.cc</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 name="矩形: 圆角 5">
            <a:extLst>
              <a:ext uri="{FF2B5EF4-FFF2-40B4-BE49-F238E27FC236}">
                <a16:creationId xmlns:a16="http://schemas.microsoft.com/office/drawing/2014/main" id="{641AB828-A4C6-4A2C-AFD8-2B8DE977D7C1}"/>
              </a:ext>
            </a:extLst>
          </p:cNvPr>
          <p:cNvSpPr/>
          <p:nvPr/>
        </p:nvSpPr>
        <p:spPr>
          <a:xfrm>
            <a:off x="1935293" y="1901214"/>
            <a:ext cx="136815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hello.i</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矩形: 圆角 6">
            <a:extLst>
              <a:ext uri="{FF2B5EF4-FFF2-40B4-BE49-F238E27FC236}">
                <a16:creationId xmlns:a16="http://schemas.microsoft.com/office/drawing/2014/main" id="{4317AE4C-3241-4B0D-9CFE-5AE93A271915}"/>
              </a:ext>
            </a:extLst>
          </p:cNvPr>
          <p:cNvSpPr/>
          <p:nvPr/>
        </p:nvSpPr>
        <p:spPr>
          <a:xfrm>
            <a:off x="3683423" y="1901214"/>
            <a:ext cx="136815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hello.s</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 name="矩形: 圆角 7">
            <a:extLst>
              <a:ext uri="{FF2B5EF4-FFF2-40B4-BE49-F238E27FC236}">
                <a16:creationId xmlns:a16="http://schemas.microsoft.com/office/drawing/2014/main" id="{0AC078FE-91FB-4C2D-B22A-70C069DB0B76}"/>
              </a:ext>
            </a:extLst>
          </p:cNvPr>
          <p:cNvSpPr/>
          <p:nvPr/>
        </p:nvSpPr>
        <p:spPr>
          <a:xfrm>
            <a:off x="5319669" y="1901214"/>
            <a:ext cx="136815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hello.o</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 name="矩形: 圆角 8">
            <a:extLst>
              <a:ext uri="{FF2B5EF4-FFF2-40B4-BE49-F238E27FC236}">
                <a16:creationId xmlns:a16="http://schemas.microsoft.com/office/drawing/2014/main" id="{8588E238-8653-4E58-B427-E3415D562EA3}"/>
              </a:ext>
            </a:extLst>
          </p:cNvPr>
          <p:cNvSpPr/>
          <p:nvPr/>
        </p:nvSpPr>
        <p:spPr>
          <a:xfrm>
            <a:off x="6928186" y="1901214"/>
            <a:ext cx="136815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hello.exe</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1" name="文本框 10">
            <a:extLst>
              <a:ext uri="{FF2B5EF4-FFF2-40B4-BE49-F238E27FC236}">
                <a16:creationId xmlns:a16="http://schemas.microsoft.com/office/drawing/2014/main" id="{185FC8E3-577C-4EBA-A6DF-F6AEFE76920D}"/>
              </a:ext>
            </a:extLst>
          </p:cNvPr>
          <p:cNvSpPr txBox="1"/>
          <p:nvPr/>
        </p:nvSpPr>
        <p:spPr>
          <a:xfrm>
            <a:off x="374491" y="2562458"/>
            <a:ext cx="978193"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5DA2"/>
                </a:solidFill>
                <a:effectLst/>
                <a:uLnTx/>
                <a:uFillTx/>
                <a:latin typeface="Microsoft YaHei" panose="020B0503020204020204" pitchFamily="34" charset="-122"/>
                <a:ea typeface="Microsoft YaHei" panose="020B0503020204020204" pitchFamily="34" charset="-122"/>
                <a:cs typeface="+mn-cs"/>
              </a:rPr>
              <a:t>源文件</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2" name="文本框 11">
            <a:extLst>
              <a:ext uri="{FF2B5EF4-FFF2-40B4-BE49-F238E27FC236}">
                <a16:creationId xmlns:a16="http://schemas.microsoft.com/office/drawing/2014/main" id="{C382F445-B860-450E-AE94-2C0543CF3D58}"/>
              </a:ext>
            </a:extLst>
          </p:cNvPr>
          <p:cNvSpPr txBox="1"/>
          <p:nvPr/>
        </p:nvSpPr>
        <p:spPr>
          <a:xfrm>
            <a:off x="1895368" y="2562458"/>
            <a:ext cx="136815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5DA2"/>
                </a:solidFill>
                <a:effectLst/>
                <a:uLnTx/>
                <a:uFillTx/>
                <a:latin typeface="Microsoft YaHei" panose="020B0503020204020204" pitchFamily="34" charset="-122"/>
                <a:ea typeface="Microsoft YaHei" panose="020B0503020204020204" pitchFamily="34" charset="-122"/>
                <a:cs typeface="+mn-cs"/>
              </a:rPr>
              <a:t>预处理文件</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3" name="文本框 12">
            <a:extLst>
              <a:ext uri="{FF2B5EF4-FFF2-40B4-BE49-F238E27FC236}">
                <a16:creationId xmlns:a16="http://schemas.microsoft.com/office/drawing/2014/main" id="{FF9B141F-52B8-44C5-8985-1CAB90845AF2}"/>
              </a:ext>
            </a:extLst>
          </p:cNvPr>
          <p:cNvSpPr txBox="1"/>
          <p:nvPr/>
        </p:nvSpPr>
        <p:spPr>
          <a:xfrm>
            <a:off x="3806204" y="2562458"/>
            <a:ext cx="136815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5DA2"/>
                </a:solidFill>
                <a:effectLst/>
                <a:uLnTx/>
                <a:uFillTx/>
                <a:latin typeface="Microsoft YaHei" panose="020B0503020204020204" pitchFamily="34" charset="-122"/>
                <a:ea typeface="Microsoft YaHei" panose="020B0503020204020204" pitchFamily="34" charset="-122"/>
                <a:cs typeface="+mn-cs"/>
              </a:rPr>
              <a:t>汇编文件</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4" name="文本框 13">
            <a:extLst>
              <a:ext uri="{FF2B5EF4-FFF2-40B4-BE49-F238E27FC236}">
                <a16:creationId xmlns:a16="http://schemas.microsoft.com/office/drawing/2014/main" id="{70156C2E-9541-4D5F-94B5-FF7FA5BC6C3D}"/>
              </a:ext>
            </a:extLst>
          </p:cNvPr>
          <p:cNvSpPr txBox="1"/>
          <p:nvPr/>
        </p:nvSpPr>
        <p:spPr>
          <a:xfrm>
            <a:off x="5488026" y="2562458"/>
            <a:ext cx="136815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5DA2"/>
                </a:solidFill>
                <a:effectLst/>
                <a:uLnTx/>
                <a:uFillTx/>
                <a:latin typeface="Microsoft YaHei" panose="020B0503020204020204" pitchFamily="34" charset="-122"/>
                <a:ea typeface="Microsoft YaHei" panose="020B0503020204020204" pitchFamily="34" charset="-122"/>
                <a:cs typeface="+mn-cs"/>
              </a:rPr>
              <a:t>目标文件</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5" name="文本框 14">
            <a:extLst>
              <a:ext uri="{FF2B5EF4-FFF2-40B4-BE49-F238E27FC236}">
                <a16:creationId xmlns:a16="http://schemas.microsoft.com/office/drawing/2014/main" id="{F4E372FB-4B8C-4500-A422-104CDD0E0F04}"/>
              </a:ext>
            </a:extLst>
          </p:cNvPr>
          <p:cNvSpPr txBox="1"/>
          <p:nvPr/>
        </p:nvSpPr>
        <p:spPr>
          <a:xfrm>
            <a:off x="6993545" y="2562458"/>
            <a:ext cx="136815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5DA2"/>
                </a:solidFill>
                <a:effectLst/>
                <a:uLnTx/>
                <a:uFillTx/>
                <a:latin typeface="Microsoft YaHei" panose="020B0503020204020204" pitchFamily="34" charset="-122"/>
                <a:ea typeface="Microsoft YaHei" panose="020B0503020204020204" pitchFamily="34" charset="-122"/>
                <a:cs typeface="+mn-cs"/>
              </a:rPr>
              <a:t>可执行文件</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cxnSp>
        <p:nvCxnSpPr>
          <p:cNvPr id="16" name="直接箭头连接符 15">
            <a:extLst>
              <a:ext uri="{FF2B5EF4-FFF2-40B4-BE49-F238E27FC236}">
                <a16:creationId xmlns:a16="http://schemas.microsoft.com/office/drawing/2014/main" id="{399366EA-A0F2-4803-B4F1-6D85D3BDDC64}"/>
              </a:ext>
            </a:extLst>
          </p:cNvPr>
          <p:cNvCxnSpPr>
            <a:stCxn id="3" idx="3"/>
            <a:endCxn id="6" idx="1"/>
          </p:cNvCxnSpPr>
          <p:nvPr/>
        </p:nvCxnSpPr>
        <p:spPr>
          <a:xfrm>
            <a:off x="1547664" y="2153242"/>
            <a:ext cx="387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7AD0467F-EF21-42DC-B1F1-7B23793758C4}"/>
              </a:ext>
            </a:extLst>
          </p:cNvPr>
          <p:cNvCxnSpPr>
            <a:cxnSpLocks/>
            <a:stCxn id="6" idx="3"/>
            <a:endCxn id="7" idx="1"/>
          </p:cNvCxnSpPr>
          <p:nvPr/>
        </p:nvCxnSpPr>
        <p:spPr>
          <a:xfrm>
            <a:off x="3303445" y="2153242"/>
            <a:ext cx="3799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CD151832-4DD0-4593-8DB5-B37162C03FE5}"/>
              </a:ext>
            </a:extLst>
          </p:cNvPr>
          <p:cNvCxnSpPr>
            <a:cxnSpLocks/>
            <a:stCxn id="7" idx="3"/>
            <a:endCxn id="8" idx="1"/>
          </p:cNvCxnSpPr>
          <p:nvPr/>
        </p:nvCxnSpPr>
        <p:spPr>
          <a:xfrm>
            <a:off x="5051575" y="2153242"/>
            <a:ext cx="2680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7C863F21-E385-480E-A9E9-D1BF56D7C5C8}"/>
              </a:ext>
            </a:extLst>
          </p:cNvPr>
          <p:cNvCxnSpPr>
            <a:cxnSpLocks/>
            <a:stCxn id="8" idx="3"/>
            <a:endCxn id="9" idx="1"/>
          </p:cNvCxnSpPr>
          <p:nvPr/>
        </p:nvCxnSpPr>
        <p:spPr>
          <a:xfrm>
            <a:off x="6687821" y="2153242"/>
            <a:ext cx="2403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矩形: 圆角 28">
            <a:extLst>
              <a:ext uri="{FF2B5EF4-FFF2-40B4-BE49-F238E27FC236}">
                <a16:creationId xmlns:a16="http://schemas.microsoft.com/office/drawing/2014/main" id="{14271170-890A-47DB-A96B-41FF0D75EA08}"/>
              </a:ext>
            </a:extLst>
          </p:cNvPr>
          <p:cNvSpPr/>
          <p:nvPr/>
        </p:nvSpPr>
        <p:spPr>
          <a:xfrm>
            <a:off x="5319669" y="821094"/>
            <a:ext cx="136815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solidFill>
                  <a:prstClr val="white"/>
                </a:solidFill>
                <a:latin typeface="微软雅黑" panose="020B0503020204020204" pitchFamily="34" charset="-122"/>
                <a:ea typeface="微软雅黑" panose="020B0503020204020204" pitchFamily="34" charset="-122"/>
              </a:rPr>
              <a:t>print.o</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30" name="直接箭头连接符 29">
            <a:extLst>
              <a:ext uri="{FF2B5EF4-FFF2-40B4-BE49-F238E27FC236}">
                <a16:creationId xmlns:a16="http://schemas.microsoft.com/office/drawing/2014/main" id="{E23CE3FA-E28D-4AB2-B7AE-EB1CCEF825AD}"/>
              </a:ext>
            </a:extLst>
          </p:cNvPr>
          <p:cNvCxnSpPr>
            <a:cxnSpLocks/>
            <a:stCxn id="29" idx="2"/>
            <a:endCxn id="8" idx="0"/>
          </p:cNvCxnSpPr>
          <p:nvPr/>
        </p:nvCxnSpPr>
        <p:spPr>
          <a:xfrm>
            <a:off x="6003745" y="1325150"/>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08E2AF5B-0E3C-034F-CFFC-C027E41FE820}"/>
              </a:ext>
            </a:extLst>
          </p:cNvPr>
          <p:cNvSpPr txBox="1"/>
          <p:nvPr/>
        </p:nvSpPr>
        <p:spPr>
          <a:xfrm>
            <a:off x="4502829" y="3812338"/>
            <a:ext cx="109749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solidFill>
                  <a:srgbClr val="005DA2"/>
                </a:solidFill>
                <a:latin typeface="Microsoft YaHei" panose="020B0503020204020204" pitchFamily="34" charset="-122"/>
                <a:ea typeface="Microsoft YaHei" panose="020B0503020204020204" pitchFamily="34" charset="-122"/>
              </a:rPr>
              <a:t>编译软件</a:t>
            </a:r>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7" name="文本框 16">
            <a:extLst>
              <a:ext uri="{FF2B5EF4-FFF2-40B4-BE49-F238E27FC236}">
                <a16:creationId xmlns:a16="http://schemas.microsoft.com/office/drawing/2014/main" id="{C0DF646E-ECDF-8EA6-5F61-2862BAFA5033}"/>
              </a:ext>
            </a:extLst>
          </p:cNvPr>
          <p:cNvSpPr txBox="1"/>
          <p:nvPr/>
        </p:nvSpPr>
        <p:spPr>
          <a:xfrm>
            <a:off x="271293" y="3133876"/>
            <a:ext cx="117317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005DA2"/>
                </a:solidFill>
                <a:latin typeface="Microsoft YaHei" panose="020B0503020204020204" pitchFamily="34" charset="-122"/>
                <a:ea typeface="Microsoft YaHei" panose="020B0503020204020204" pitchFamily="34" charset="-122"/>
              </a:rPr>
              <a:t>开发</a:t>
            </a:r>
            <a:r>
              <a:rPr kumimoji="0" lang="zh-CN" altLang="en-US" sz="1800" b="0" i="0" u="none" strike="noStrike" kern="1200" cap="none" spc="0" normalizeH="0" baseline="0" noProof="0" dirty="0">
                <a:ln>
                  <a:noFill/>
                </a:ln>
                <a:solidFill>
                  <a:srgbClr val="005DA2"/>
                </a:solidFill>
                <a:effectLst/>
                <a:uLnTx/>
                <a:uFillTx/>
                <a:latin typeface="Microsoft YaHei" panose="020B0503020204020204" pitchFamily="34" charset="-122"/>
                <a:ea typeface="Microsoft YaHei" panose="020B0503020204020204" pitchFamily="34" charset="-122"/>
                <a:cs typeface="+mn-cs"/>
              </a:rPr>
              <a:t>代码</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9" name="文本框 18">
            <a:extLst>
              <a:ext uri="{FF2B5EF4-FFF2-40B4-BE49-F238E27FC236}">
                <a16:creationId xmlns:a16="http://schemas.microsoft.com/office/drawing/2014/main" id="{ABCA6C52-9058-4651-31DA-2FB5B8633549}"/>
              </a:ext>
            </a:extLst>
          </p:cNvPr>
          <p:cNvSpPr txBox="1"/>
          <p:nvPr/>
        </p:nvSpPr>
        <p:spPr>
          <a:xfrm>
            <a:off x="2499435" y="3133876"/>
            <a:ext cx="935874" cy="369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005DA2"/>
                </a:solidFill>
                <a:latin typeface="Microsoft YaHei" panose="020B0503020204020204" pitchFamily="34" charset="-122"/>
                <a:ea typeface="Microsoft YaHei" panose="020B0503020204020204" pitchFamily="34" charset="-122"/>
              </a:rPr>
              <a:t>预处理</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20" name="文本框 19">
            <a:extLst>
              <a:ext uri="{FF2B5EF4-FFF2-40B4-BE49-F238E27FC236}">
                <a16:creationId xmlns:a16="http://schemas.microsoft.com/office/drawing/2014/main" id="{35108AE2-21FB-E8D5-2899-8B7F2B3E9804}"/>
              </a:ext>
            </a:extLst>
          </p:cNvPr>
          <p:cNvSpPr txBox="1"/>
          <p:nvPr/>
        </p:nvSpPr>
        <p:spPr>
          <a:xfrm>
            <a:off x="3903597" y="3127200"/>
            <a:ext cx="750375" cy="369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5DA2"/>
                </a:solidFill>
                <a:effectLst/>
                <a:uLnTx/>
                <a:uFillTx/>
                <a:latin typeface="Microsoft YaHei" panose="020B0503020204020204" pitchFamily="34" charset="-122"/>
                <a:ea typeface="Microsoft YaHei" panose="020B0503020204020204" pitchFamily="34" charset="-122"/>
                <a:cs typeface="+mn-cs"/>
              </a:rPr>
              <a:t>编译</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22" name="文本框 21">
            <a:extLst>
              <a:ext uri="{FF2B5EF4-FFF2-40B4-BE49-F238E27FC236}">
                <a16:creationId xmlns:a16="http://schemas.microsoft.com/office/drawing/2014/main" id="{A9406D2F-9C16-F61C-8CE1-011F1FF5DF7E}"/>
              </a:ext>
            </a:extLst>
          </p:cNvPr>
          <p:cNvSpPr txBox="1"/>
          <p:nvPr/>
        </p:nvSpPr>
        <p:spPr>
          <a:xfrm>
            <a:off x="5122260" y="3127199"/>
            <a:ext cx="750375" cy="369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005DA2"/>
                </a:solidFill>
                <a:latin typeface="Microsoft YaHei" panose="020B0503020204020204" pitchFamily="34" charset="-122"/>
                <a:ea typeface="Microsoft YaHei" panose="020B0503020204020204" pitchFamily="34" charset="-122"/>
              </a:rPr>
              <a:t>汇编</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23" name="文本框 22">
            <a:extLst>
              <a:ext uri="{FF2B5EF4-FFF2-40B4-BE49-F238E27FC236}">
                <a16:creationId xmlns:a16="http://schemas.microsoft.com/office/drawing/2014/main" id="{BE5790FA-5886-984E-8240-26F66FCEB31C}"/>
              </a:ext>
            </a:extLst>
          </p:cNvPr>
          <p:cNvSpPr txBox="1"/>
          <p:nvPr/>
        </p:nvSpPr>
        <p:spPr>
          <a:xfrm>
            <a:off x="6340923" y="3135459"/>
            <a:ext cx="750375" cy="369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5DA2"/>
                </a:solidFill>
                <a:effectLst/>
                <a:uLnTx/>
                <a:uFillTx/>
                <a:latin typeface="Microsoft YaHei" panose="020B0503020204020204" pitchFamily="34" charset="-122"/>
                <a:ea typeface="Microsoft YaHei" panose="020B0503020204020204" pitchFamily="34" charset="-122"/>
                <a:cs typeface="+mn-cs"/>
              </a:rPr>
              <a:t>链接</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25" name="矩形 24">
            <a:extLst>
              <a:ext uri="{FF2B5EF4-FFF2-40B4-BE49-F238E27FC236}">
                <a16:creationId xmlns:a16="http://schemas.microsoft.com/office/drawing/2014/main" id="{69903D86-530F-680D-8299-EE95FF177B50}"/>
              </a:ext>
            </a:extLst>
          </p:cNvPr>
          <p:cNvSpPr/>
          <p:nvPr/>
        </p:nvSpPr>
        <p:spPr>
          <a:xfrm>
            <a:off x="2298040" y="3003798"/>
            <a:ext cx="4938256" cy="61205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8DD6B5E9-61A3-7764-820C-5EB25C944195}"/>
              </a:ext>
            </a:extLst>
          </p:cNvPr>
          <p:cNvSpPr txBox="1"/>
          <p:nvPr/>
        </p:nvSpPr>
        <p:spPr>
          <a:xfrm>
            <a:off x="8172872" y="3135010"/>
            <a:ext cx="750375" cy="369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005DA2"/>
                </a:solidFill>
                <a:latin typeface="Microsoft YaHei" panose="020B0503020204020204" pitchFamily="34" charset="-122"/>
                <a:ea typeface="Microsoft YaHei" panose="020B0503020204020204" pitchFamily="34" charset="-122"/>
              </a:rPr>
              <a:t>执行</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grpSp>
        <p:nvGrpSpPr>
          <p:cNvPr id="4" name="组合 3">
            <a:extLst>
              <a:ext uri="{FF2B5EF4-FFF2-40B4-BE49-F238E27FC236}">
                <a16:creationId xmlns:a16="http://schemas.microsoft.com/office/drawing/2014/main" id="{AA85BF61-2360-AF03-DE09-3846A411F1DF}"/>
              </a:ext>
            </a:extLst>
          </p:cNvPr>
          <p:cNvGrpSpPr/>
          <p:nvPr/>
        </p:nvGrpSpPr>
        <p:grpSpPr>
          <a:xfrm>
            <a:off x="299349" y="4239597"/>
            <a:ext cx="4678802" cy="720476"/>
            <a:chOff x="5813482" y="1421153"/>
            <a:chExt cx="2808312" cy="15239254"/>
          </a:xfrm>
          <a:solidFill>
            <a:srgbClr val="FEFFBE"/>
          </a:solidFill>
        </p:grpSpPr>
        <p:sp>
          <p:nvSpPr>
            <p:cNvPr id="27" name="矩形 26">
              <a:extLst>
                <a:ext uri="{FF2B5EF4-FFF2-40B4-BE49-F238E27FC236}">
                  <a16:creationId xmlns:a16="http://schemas.microsoft.com/office/drawing/2014/main" id="{06F645D6-1A20-9083-7865-5B695036553F}"/>
                </a:ext>
              </a:extLst>
            </p:cNvPr>
            <p:cNvSpPr/>
            <p:nvPr/>
          </p:nvSpPr>
          <p:spPr>
            <a:xfrm>
              <a:off x="5813482" y="1421153"/>
              <a:ext cx="2808312" cy="15239254"/>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文本框 27">
              <a:extLst>
                <a:ext uri="{FF2B5EF4-FFF2-40B4-BE49-F238E27FC236}">
                  <a16:creationId xmlns:a16="http://schemas.microsoft.com/office/drawing/2014/main" id="{886D5CE5-F26A-CD06-56D4-D2E71B36E5BE}"/>
                </a:ext>
              </a:extLst>
            </p:cNvPr>
            <p:cNvSpPr txBox="1"/>
            <p:nvPr/>
          </p:nvSpPr>
          <p:spPr>
            <a:xfrm>
              <a:off x="5860955" y="1550368"/>
              <a:ext cx="2713365" cy="12368954"/>
            </a:xfrm>
            <a:prstGeom prst="rect">
              <a:avLst/>
            </a:prstGeom>
            <a:grpFill/>
          </p:spPr>
          <p:txBody>
            <a:bodyPr wrap="square" rtlCol="0">
              <a:spAutoFit/>
            </a:bodyPr>
            <a:lstStyle/>
            <a:p>
              <a:pPr>
                <a:spcAft>
                  <a:spcPts val="600"/>
                </a:spcAft>
              </a:pPr>
              <a:r>
                <a:rPr lang="zh-CN" altLang="en-US" sz="1600" dirty="0">
                  <a:solidFill>
                    <a:srgbClr val="005DA2"/>
                  </a:solidFill>
                  <a:latin typeface="微软雅黑" panose="020B0503020204020204" pitchFamily="34" charset="-122"/>
                  <a:ea typeface="微软雅黑" panose="020B0503020204020204" pitchFamily="34" charset="-122"/>
                </a:rPr>
                <a:t>问题：</a:t>
              </a:r>
              <a:br>
                <a:rPr lang="en-US" altLang="zh-CN" sz="1600" dirty="0">
                  <a:solidFill>
                    <a:srgbClr val="005DA2"/>
                  </a:solidFill>
                  <a:latin typeface="微软雅黑" panose="020B0503020204020204" pitchFamily="34" charset="-122"/>
                  <a:ea typeface="微软雅黑" panose="020B0503020204020204" pitchFamily="34" charset="-122"/>
                </a:rPr>
              </a:b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如果</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print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中包含模板函数编译器如何处理？</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32" name="矩形: 圆角 28">
            <a:extLst>
              <a:ext uri="{FF2B5EF4-FFF2-40B4-BE49-F238E27FC236}">
                <a16:creationId xmlns:a16="http://schemas.microsoft.com/office/drawing/2014/main" id="{787647D1-9B37-F4C3-5A67-D24166E09CF4}"/>
              </a:ext>
            </a:extLst>
          </p:cNvPr>
          <p:cNvSpPr/>
          <p:nvPr/>
        </p:nvSpPr>
        <p:spPr>
          <a:xfrm>
            <a:off x="162917" y="821094"/>
            <a:ext cx="136815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solidFill>
                  <a:prstClr val="white"/>
                </a:solidFill>
                <a:latin typeface="微软雅黑" panose="020B0503020204020204" pitchFamily="34" charset="-122"/>
                <a:ea typeface="微软雅黑" panose="020B0503020204020204" pitchFamily="34" charset="-122"/>
              </a:rPr>
              <a:t>print.h</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33" name="直接箭头连接符 29">
            <a:extLst>
              <a:ext uri="{FF2B5EF4-FFF2-40B4-BE49-F238E27FC236}">
                <a16:creationId xmlns:a16="http://schemas.microsoft.com/office/drawing/2014/main" id="{025A6E1C-E603-FAE3-1375-B0AFE6FFBA2D}"/>
              </a:ext>
            </a:extLst>
          </p:cNvPr>
          <p:cNvCxnSpPr>
            <a:cxnSpLocks/>
          </p:cNvCxnSpPr>
          <p:nvPr/>
        </p:nvCxnSpPr>
        <p:spPr>
          <a:xfrm>
            <a:off x="857879" y="1325150"/>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矩形: 圆角 28">
            <a:extLst>
              <a:ext uri="{FF2B5EF4-FFF2-40B4-BE49-F238E27FC236}">
                <a16:creationId xmlns:a16="http://schemas.microsoft.com/office/drawing/2014/main" id="{990C4FB5-2EF9-F15C-C7A5-D58FD7E95E96}"/>
              </a:ext>
            </a:extLst>
          </p:cNvPr>
          <p:cNvSpPr/>
          <p:nvPr/>
        </p:nvSpPr>
        <p:spPr>
          <a:xfrm>
            <a:off x="1914133" y="821094"/>
            <a:ext cx="136815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solidFill>
                  <a:prstClr val="white"/>
                </a:solidFill>
                <a:latin typeface="微软雅黑" panose="020B0503020204020204" pitchFamily="34" charset="-122"/>
                <a:ea typeface="微软雅黑" panose="020B0503020204020204" pitchFamily="34" charset="-122"/>
              </a:rPr>
              <a:t>print.cc</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36" name="直接箭头连接符 17">
            <a:extLst>
              <a:ext uri="{FF2B5EF4-FFF2-40B4-BE49-F238E27FC236}">
                <a16:creationId xmlns:a16="http://schemas.microsoft.com/office/drawing/2014/main" id="{4BE50D61-1164-7A55-B319-53F4DCA48153}"/>
              </a:ext>
            </a:extLst>
          </p:cNvPr>
          <p:cNvCxnSpPr>
            <a:cxnSpLocks/>
            <a:endCxn id="29" idx="1"/>
          </p:cNvCxnSpPr>
          <p:nvPr/>
        </p:nvCxnSpPr>
        <p:spPr>
          <a:xfrm>
            <a:off x="3303445" y="1073122"/>
            <a:ext cx="20162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89514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734"/>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11</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2977976" y="2046770"/>
            <a:ext cx="5050408" cy="623250"/>
          </a:xfrm>
          <a:prstGeom prst="rect">
            <a:avLst/>
          </a:prstGeom>
          <a:noFill/>
        </p:spPr>
        <p:txBody>
          <a:bodyPr wrap="square" lIns="68584" tIns="34291" rIns="68584" bIns="34291" rtlCol="0">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模板</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TextBox 49"/>
          <p:cNvSpPr txBox="1"/>
          <p:nvPr/>
        </p:nvSpPr>
        <p:spPr>
          <a:xfrm>
            <a:off x="2977976" y="2698179"/>
            <a:ext cx="6097342" cy="315473"/>
          </a:xfrm>
          <a:prstGeom prst="rect">
            <a:avLst/>
          </a:prstGeom>
          <a:noFill/>
        </p:spPr>
        <p:txBody>
          <a:bodyPr wrap="square" lIns="68584" tIns="34291" rIns="68584" bIns="34291" rtlCol="0">
            <a:spAutoFit/>
          </a:bodyPr>
          <a:lstStyle/>
          <a:p>
            <a:pPr eaLnBrk="0" hangingPunct="0"/>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模板函数、模板实例化、模板类、模板特化、模板默认参数</a:t>
            </a: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控制实例化</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C7FD4614-8006-0770-4E10-A6EB3ED28A41}"/>
              </a:ext>
            </a:extLst>
          </p:cNvPr>
          <p:cNvSpPr txBox="1"/>
          <p:nvPr/>
        </p:nvSpPr>
        <p:spPr>
          <a:xfrm>
            <a:off x="683568" y="699542"/>
            <a:ext cx="7920880" cy="646331"/>
          </a:xfrm>
          <a:prstGeom prst="rect">
            <a:avLst/>
          </a:prstGeom>
          <a:noFill/>
        </p:spPr>
        <p:txBody>
          <a:bodyPr wrap="square" rtlCol="0">
            <a:spAutoFit/>
          </a:bodyPr>
          <a:lstStyle/>
          <a:p>
            <a:pPr algn="just">
              <a:spcAft>
                <a:spcPts val="1200"/>
              </a:spcAft>
            </a:pPr>
            <a:r>
              <a:rPr lang="zh-CN" altLang="en-US" dirty="0">
                <a:solidFill>
                  <a:srgbClr val="005DA2"/>
                </a:solidFill>
                <a:latin typeface="微软雅黑" panose="020B0503020204020204" pitchFamily="34" charset="-122"/>
                <a:ea typeface="微软雅黑" panose="020B0503020204020204" pitchFamily="34" charset="-122"/>
              </a:rPr>
              <a:t>鉴于模板函数是在编译器检测到调用逻辑时，根据调用函数的参数实例化，所以模板函数通常在</a:t>
            </a:r>
            <a:r>
              <a:rPr lang="en-US" altLang="zh-CN" dirty="0">
                <a:solidFill>
                  <a:srgbClr val="005DA2"/>
                </a:solidFill>
                <a:latin typeface="微软雅黑" panose="020B0503020204020204" pitchFamily="34" charset="-122"/>
                <a:ea typeface="微软雅黑" panose="020B0503020204020204" pitchFamily="34" charset="-122"/>
              </a:rPr>
              <a:t>.h</a:t>
            </a:r>
            <a:r>
              <a:rPr lang="zh-CN" altLang="en-US" dirty="0">
                <a:solidFill>
                  <a:srgbClr val="005DA2"/>
                </a:solidFill>
                <a:latin typeface="微软雅黑" panose="020B0503020204020204" pitchFamily="34" charset="-122"/>
                <a:ea typeface="微软雅黑" panose="020B0503020204020204" pitchFamily="34" charset="-122"/>
              </a:rPr>
              <a:t>头文件里定义而非</a:t>
            </a:r>
            <a:r>
              <a:rPr lang="en-US" altLang="zh-CN" dirty="0">
                <a:solidFill>
                  <a:srgbClr val="005DA2"/>
                </a:solidFill>
                <a:latin typeface="微软雅黑" panose="020B0503020204020204" pitchFamily="34" charset="-122"/>
                <a:ea typeface="微软雅黑" panose="020B0503020204020204" pitchFamily="34" charset="-122"/>
              </a:rPr>
              <a:t>cc</a:t>
            </a:r>
            <a:r>
              <a:rPr lang="zh-CN" altLang="en-US" dirty="0">
                <a:solidFill>
                  <a:srgbClr val="005DA2"/>
                </a:solidFill>
                <a:latin typeface="微软雅黑" panose="020B0503020204020204" pitchFamily="34" charset="-122"/>
                <a:ea typeface="微软雅黑" panose="020B0503020204020204" pitchFamily="34" charset="-122"/>
              </a:rPr>
              <a:t>源文件</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7" name="组合 6">
            <a:extLst>
              <a:ext uri="{FF2B5EF4-FFF2-40B4-BE49-F238E27FC236}">
                <a16:creationId xmlns:a16="http://schemas.microsoft.com/office/drawing/2014/main" id="{48207A47-AA13-44FF-8CFA-4B1A6A5A4E62}"/>
              </a:ext>
            </a:extLst>
          </p:cNvPr>
          <p:cNvGrpSpPr/>
          <p:nvPr/>
        </p:nvGrpSpPr>
        <p:grpSpPr>
          <a:xfrm>
            <a:off x="1603715" y="1616981"/>
            <a:ext cx="5936569" cy="1512168"/>
            <a:chOff x="5813482" y="1421153"/>
            <a:chExt cx="2808312" cy="19417853"/>
          </a:xfrm>
          <a:solidFill>
            <a:srgbClr val="FEFFBE"/>
          </a:solidFill>
        </p:grpSpPr>
        <p:sp>
          <p:nvSpPr>
            <p:cNvPr id="8" name="矩形 7">
              <a:extLst>
                <a:ext uri="{FF2B5EF4-FFF2-40B4-BE49-F238E27FC236}">
                  <a16:creationId xmlns:a16="http://schemas.microsoft.com/office/drawing/2014/main" id="{F46D074D-4AA6-4893-A171-8972A0233897}"/>
                </a:ext>
              </a:extLst>
            </p:cNvPr>
            <p:cNvSpPr/>
            <p:nvPr/>
          </p:nvSpPr>
          <p:spPr>
            <a:xfrm>
              <a:off x="5813482" y="1421153"/>
              <a:ext cx="2808312" cy="19417853"/>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128C02E8-0363-4C79-9412-C119880A659B}"/>
                </a:ext>
              </a:extLst>
            </p:cNvPr>
            <p:cNvSpPr txBox="1"/>
            <p:nvPr/>
          </p:nvSpPr>
          <p:spPr>
            <a:xfrm>
              <a:off x="5860955" y="2293524"/>
              <a:ext cx="2713365" cy="17982414"/>
            </a:xfrm>
            <a:prstGeom prst="rect">
              <a:avLst/>
            </a:prstGeom>
            <a:grpFill/>
          </p:spPr>
          <p:txBody>
            <a:bodyPr wrap="square" rtlCol="0">
              <a:spAutoFit/>
            </a:bodyPr>
            <a:lstStyle/>
            <a:p>
              <a:pPr>
                <a:spcAft>
                  <a:spcPts val="600"/>
                </a:spcAft>
              </a:pPr>
              <a:r>
                <a:rPr lang="zh-CN" altLang="en-US" sz="1600" dirty="0">
                  <a:solidFill>
                    <a:srgbClr val="005DA2"/>
                  </a:solidFill>
                  <a:latin typeface="微软雅黑" panose="020B0503020204020204" pitchFamily="34" charset="-122"/>
                  <a:ea typeface="微软雅黑" panose="020B0503020204020204" pitchFamily="34" charset="-122"/>
                </a:rPr>
                <a:t>延伸阅读：</a:t>
              </a:r>
              <a:br>
                <a:rPr lang="en-US" altLang="zh-CN" sz="1600" dirty="0">
                  <a:solidFill>
                    <a:srgbClr val="005DA2"/>
                  </a:solidFill>
                  <a:latin typeface="微软雅黑" panose="020B0503020204020204" pitchFamily="34" charset="-122"/>
                  <a:ea typeface="微软雅黑" panose="020B0503020204020204" pitchFamily="34" charset="-122"/>
                </a:rPr>
              </a:b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代码的编译流程是以</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cc</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源文件为基本编译单元，每个源文件生成一个</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.o</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目标文件，再将目标文件链接成可执行文件。</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spcAft>
                  <a:spcPts val="600"/>
                </a:spcAft>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但是模板函数在没有调用逻辑时，编译器无法实例化从</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cc</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文件生成目标文件</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17" name="组合 16">
            <a:extLst>
              <a:ext uri="{FF2B5EF4-FFF2-40B4-BE49-F238E27FC236}">
                <a16:creationId xmlns:a16="http://schemas.microsoft.com/office/drawing/2014/main" id="{64BEF4BE-BC00-437C-B508-6A7DE669B15F}"/>
              </a:ext>
            </a:extLst>
          </p:cNvPr>
          <p:cNvGrpSpPr/>
          <p:nvPr/>
        </p:nvGrpSpPr>
        <p:grpSpPr>
          <a:xfrm>
            <a:off x="1603713" y="3400257"/>
            <a:ext cx="5936569" cy="899685"/>
            <a:chOff x="5813482" y="1421153"/>
            <a:chExt cx="2808312" cy="19417853"/>
          </a:xfrm>
          <a:solidFill>
            <a:srgbClr val="FEFFBE"/>
          </a:solidFill>
        </p:grpSpPr>
        <p:sp>
          <p:nvSpPr>
            <p:cNvPr id="18" name="矩形 17">
              <a:extLst>
                <a:ext uri="{FF2B5EF4-FFF2-40B4-BE49-F238E27FC236}">
                  <a16:creationId xmlns:a16="http://schemas.microsoft.com/office/drawing/2014/main" id="{699E1EF2-10C8-48CD-89DA-C417637839B7}"/>
                </a:ext>
              </a:extLst>
            </p:cNvPr>
            <p:cNvSpPr/>
            <p:nvPr/>
          </p:nvSpPr>
          <p:spPr>
            <a:xfrm>
              <a:off x="5813482" y="1421153"/>
              <a:ext cx="2808312" cy="19417853"/>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a:extLst>
                <a:ext uri="{FF2B5EF4-FFF2-40B4-BE49-F238E27FC236}">
                  <a16:creationId xmlns:a16="http://schemas.microsoft.com/office/drawing/2014/main" id="{EBFD6FC6-CFAB-4678-9B5F-0D1499CD41EF}"/>
                </a:ext>
              </a:extLst>
            </p:cNvPr>
            <p:cNvSpPr txBox="1"/>
            <p:nvPr/>
          </p:nvSpPr>
          <p:spPr>
            <a:xfrm>
              <a:off x="5860955" y="2162376"/>
              <a:ext cx="2713365" cy="17935364"/>
            </a:xfrm>
            <a:prstGeom prst="rect">
              <a:avLst/>
            </a:prstGeom>
            <a:grpFill/>
          </p:spPr>
          <p:txBody>
            <a:bodyPr wrap="square" rtlCol="0">
              <a:spAutoFit/>
            </a:bodyPr>
            <a:lstStyle/>
            <a:p>
              <a:pPr>
                <a:spcAft>
                  <a:spcPts val="600"/>
                </a:spcAft>
              </a:pPr>
              <a:r>
                <a:rPr lang="zh-CN" altLang="en-US" sz="1600" dirty="0">
                  <a:solidFill>
                    <a:srgbClr val="005DA2"/>
                  </a:solidFill>
                  <a:latin typeface="微软雅黑" panose="020B0503020204020204" pitchFamily="34" charset="-122"/>
                  <a:ea typeface="微软雅黑" panose="020B0503020204020204" pitchFamily="34" charset="-122"/>
                </a:rPr>
                <a:t>思考：</a:t>
              </a:r>
              <a:br>
                <a:rPr lang="en-US" altLang="zh-CN" sz="1600" dirty="0">
                  <a:solidFill>
                    <a:srgbClr val="005DA2"/>
                  </a:solidFill>
                  <a:latin typeface="微软雅黑" panose="020B0503020204020204" pitchFamily="34" charset="-122"/>
                  <a:ea typeface="微软雅黑" panose="020B0503020204020204" pitchFamily="34" charset="-122"/>
                </a:rPr>
              </a:b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将模板函数的定义放入头文件，不同模块调用时可能会出现重复实例化，为什么在链接步骤不会出现符号冲突错误？</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798909309"/>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控制实例化</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9516E779-0F37-43A1-3EB2-FAB778AD4B11}"/>
              </a:ext>
            </a:extLst>
          </p:cNvPr>
          <p:cNvPicPr>
            <a:picLocks noChangeAspect="1"/>
          </p:cNvPicPr>
          <p:nvPr/>
        </p:nvPicPr>
        <p:blipFill>
          <a:blip r:embed="rId3"/>
          <a:stretch>
            <a:fillRect/>
          </a:stretch>
        </p:blipFill>
        <p:spPr>
          <a:xfrm>
            <a:off x="683568" y="-10558"/>
            <a:ext cx="7760965" cy="5154058"/>
          </a:xfrm>
          <a:prstGeom prst="rect">
            <a:avLst/>
          </a:prstGeom>
        </p:spPr>
      </p:pic>
      <p:grpSp>
        <p:nvGrpSpPr>
          <p:cNvPr id="3" name="组合 2">
            <a:extLst>
              <a:ext uri="{FF2B5EF4-FFF2-40B4-BE49-F238E27FC236}">
                <a16:creationId xmlns:a16="http://schemas.microsoft.com/office/drawing/2014/main" id="{B7322C5A-7E87-F202-CA9F-AF94F3BA835C}"/>
              </a:ext>
            </a:extLst>
          </p:cNvPr>
          <p:cNvGrpSpPr/>
          <p:nvPr/>
        </p:nvGrpSpPr>
        <p:grpSpPr>
          <a:xfrm>
            <a:off x="5940152" y="3147814"/>
            <a:ext cx="2392223" cy="683661"/>
            <a:chOff x="5813482" y="1421153"/>
            <a:chExt cx="2808312" cy="19417853"/>
          </a:xfrm>
          <a:solidFill>
            <a:srgbClr val="FEFFBE"/>
          </a:solidFill>
        </p:grpSpPr>
        <p:sp>
          <p:nvSpPr>
            <p:cNvPr id="4" name="矩形 3">
              <a:extLst>
                <a:ext uri="{FF2B5EF4-FFF2-40B4-BE49-F238E27FC236}">
                  <a16:creationId xmlns:a16="http://schemas.microsoft.com/office/drawing/2014/main" id="{A253C4F2-7836-AAD4-B433-395B10784270}"/>
                </a:ext>
              </a:extLst>
            </p:cNvPr>
            <p:cNvSpPr/>
            <p:nvPr/>
          </p:nvSpPr>
          <p:spPr>
            <a:xfrm>
              <a:off x="5813482" y="1421153"/>
              <a:ext cx="2808312" cy="19417853"/>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93225B8E-67CC-AF7B-02B2-40AC8D98E07D}"/>
                </a:ext>
              </a:extLst>
            </p:cNvPr>
            <p:cNvSpPr txBox="1"/>
            <p:nvPr/>
          </p:nvSpPr>
          <p:spPr>
            <a:xfrm>
              <a:off x="5860955" y="2162376"/>
              <a:ext cx="2713365" cy="12621167"/>
            </a:xfrm>
            <a:prstGeom prst="rect">
              <a:avLst/>
            </a:prstGeom>
            <a:grpFill/>
          </p:spPr>
          <p:txBody>
            <a:bodyPr wrap="square" rtlCol="0">
              <a:spAutoFit/>
            </a:bodyPr>
            <a:lstStyle/>
            <a:p>
              <a:pPr>
                <a:spcAft>
                  <a:spcPts val="600"/>
                </a:spcAft>
              </a:pPr>
              <a:r>
                <a:rPr lang="zh-CN" altLang="en-US" sz="1600" dirty="0">
                  <a:solidFill>
                    <a:srgbClr val="005DA2"/>
                  </a:solidFill>
                  <a:latin typeface="微软雅黑" panose="020B0503020204020204" pitchFamily="34" charset="-122"/>
                  <a:ea typeface="微软雅黑" panose="020B0503020204020204" pitchFamily="34" charset="-122"/>
                </a:rPr>
                <a:t>延伸阅读：</a:t>
              </a:r>
              <a:br>
                <a:rPr lang="en-US" altLang="zh-CN" sz="1600" dirty="0">
                  <a:solidFill>
                    <a:srgbClr val="005DA2"/>
                  </a:solidFill>
                  <a:latin typeface="微软雅黑" panose="020B0503020204020204" pitchFamily="34" charset="-122"/>
                  <a:ea typeface="微软雅黑" panose="020B0503020204020204" pitchFamily="34" charset="-122"/>
                </a:rPr>
              </a:b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Weak</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Symbol</a:t>
              </a:r>
            </a:p>
          </p:txBody>
        </p:sp>
      </p:grpSp>
    </p:spTree>
    <p:extLst>
      <p:ext uri="{BB962C8B-B14F-4D97-AF65-F5344CB8AC3E}">
        <p14:creationId xmlns:p14="http://schemas.microsoft.com/office/powerpoint/2010/main" val="75651426"/>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控制实例化</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C7FD4614-8006-0770-4E10-A6EB3ED28A41}"/>
              </a:ext>
            </a:extLst>
          </p:cNvPr>
          <p:cNvSpPr txBox="1"/>
          <p:nvPr/>
        </p:nvSpPr>
        <p:spPr>
          <a:xfrm>
            <a:off x="683568" y="699542"/>
            <a:ext cx="7920880" cy="1354217"/>
          </a:xfrm>
          <a:prstGeom prst="rect">
            <a:avLst/>
          </a:prstGeom>
          <a:noFill/>
        </p:spPr>
        <p:txBody>
          <a:bodyPr wrap="square" rtlCol="0">
            <a:spAutoFit/>
          </a:bodyPr>
          <a:lstStyle/>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将模板定义写入头文件虽然比较简便，但也存在一个明显的劣势：在不同编译单元中同一个模板可能多次实例化，会极大的</a:t>
            </a:r>
            <a:r>
              <a:rPr lang="zh-CN" altLang="en-US" dirty="0">
                <a:solidFill>
                  <a:srgbClr val="C00000"/>
                </a:solidFill>
                <a:latin typeface="微软雅黑" panose="020B0503020204020204" pitchFamily="34" charset="-122"/>
                <a:ea typeface="微软雅黑" panose="020B0503020204020204" pitchFamily="34" charset="-122"/>
              </a:rPr>
              <a:t>延长编译时间</a:t>
            </a:r>
            <a:endParaRPr lang="en-US" altLang="zh-CN" dirty="0">
              <a:solidFill>
                <a:srgbClr val="C00000"/>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为了解决这个问题，我们可以通过技术将模板的声明和定义分离</a:t>
            </a:r>
            <a:r>
              <a:rPr lang="zh-CN" altLang="en-US" dirty="0">
                <a:solidFill>
                  <a:srgbClr val="C00000"/>
                </a:solidFill>
                <a:latin typeface="微软雅黑" panose="020B0503020204020204" pitchFamily="34" charset="-122"/>
                <a:ea typeface="微软雅黑" panose="020B0503020204020204" pitchFamily="34" charset="-122"/>
              </a:rPr>
              <a:t>显式模板实例化</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3" name="组合 2">
            <a:extLst>
              <a:ext uri="{FF2B5EF4-FFF2-40B4-BE49-F238E27FC236}">
                <a16:creationId xmlns:a16="http://schemas.microsoft.com/office/drawing/2014/main" id="{67D4A8A6-9781-4193-87EF-2628F89DA811}"/>
              </a:ext>
            </a:extLst>
          </p:cNvPr>
          <p:cNvGrpSpPr/>
          <p:nvPr/>
        </p:nvGrpSpPr>
        <p:grpSpPr>
          <a:xfrm>
            <a:off x="3915701" y="3393012"/>
            <a:ext cx="1152128" cy="1182818"/>
            <a:chOff x="1907704" y="3158842"/>
            <a:chExt cx="1296144" cy="1330670"/>
          </a:xfrm>
        </p:grpSpPr>
        <p:pic>
          <p:nvPicPr>
            <p:cNvPr id="1026" name="Picture 2" descr="文件图标在For Municipal Tasks">
              <a:extLst>
                <a:ext uri="{FF2B5EF4-FFF2-40B4-BE49-F238E27FC236}">
                  <a16:creationId xmlns:a16="http://schemas.microsoft.com/office/drawing/2014/main" id="{4566AFB8-F803-4E8A-B8A9-781CF9FACE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3158842"/>
              <a:ext cx="1296144" cy="1296144"/>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A3CBA636-E8FA-4643-A6CB-2FCD003D4264}"/>
                </a:ext>
              </a:extLst>
            </p:cNvPr>
            <p:cNvSpPr txBox="1"/>
            <p:nvPr/>
          </p:nvSpPr>
          <p:spPr>
            <a:xfrm>
              <a:off x="1907704" y="4120180"/>
              <a:ext cx="557808" cy="369332"/>
            </a:xfrm>
            <a:prstGeom prst="rect">
              <a:avLst/>
            </a:prstGeom>
            <a:noFill/>
          </p:spPr>
          <p:txBody>
            <a:bodyPr wrap="square">
              <a:spAutoFit/>
            </a:bodyPr>
            <a:lstStyle/>
            <a:p>
              <a:r>
                <a:rPr lang="en-US" altLang="zh-CN" b="1" dirty="0">
                  <a:solidFill>
                    <a:srgbClr val="005DA2"/>
                  </a:solidFill>
                  <a:latin typeface="微软雅黑" panose="020B0503020204020204" pitchFamily="34" charset="-122"/>
                  <a:ea typeface="微软雅黑" panose="020B0503020204020204" pitchFamily="34" charset="-122"/>
                </a:rPr>
                <a:t>cc</a:t>
              </a:r>
            </a:p>
          </p:txBody>
        </p:sp>
      </p:grpSp>
      <p:pic>
        <p:nvPicPr>
          <p:cNvPr id="15" name="Picture 2" descr="文件图标在For Municipal Tasks">
            <a:extLst>
              <a:ext uri="{FF2B5EF4-FFF2-40B4-BE49-F238E27FC236}">
                <a16:creationId xmlns:a16="http://schemas.microsoft.com/office/drawing/2014/main" id="{E7991300-277E-4E5D-83D5-3046A55D02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5701" y="1923678"/>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16" name="文本框 15">
            <a:extLst>
              <a:ext uri="{FF2B5EF4-FFF2-40B4-BE49-F238E27FC236}">
                <a16:creationId xmlns:a16="http://schemas.microsoft.com/office/drawing/2014/main" id="{4E9CB593-0A8D-4961-ABAA-BF4107817BC8}"/>
              </a:ext>
            </a:extLst>
          </p:cNvPr>
          <p:cNvSpPr txBox="1"/>
          <p:nvPr/>
        </p:nvSpPr>
        <p:spPr>
          <a:xfrm>
            <a:off x="3915701" y="2778201"/>
            <a:ext cx="495829" cy="369332"/>
          </a:xfrm>
          <a:prstGeom prst="rect">
            <a:avLst/>
          </a:prstGeom>
          <a:noFill/>
        </p:spPr>
        <p:txBody>
          <a:bodyPr wrap="square">
            <a:spAutoFit/>
          </a:bodyPr>
          <a:lstStyle/>
          <a:p>
            <a:r>
              <a:rPr lang="en-US" altLang="zh-CN" b="1" dirty="0">
                <a:solidFill>
                  <a:srgbClr val="005DA2"/>
                </a:solidFill>
                <a:latin typeface="微软雅黑" panose="020B0503020204020204" pitchFamily="34" charset="-122"/>
                <a:ea typeface="微软雅黑" panose="020B0503020204020204" pitchFamily="34" charset="-122"/>
              </a:rPr>
              <a:t>h</a:t>
            </a:r>
          </a:p>
        </p:txBody>
      </p:sp>
      <p:sp>
        <p:nvSpPr>
          <p:cNvPr id="20" name="文本框 19">
            <a:extLst>
              <a:ext uri="{FF2B5EF4-FFF2-40B4-BE49-F238E27FC236}">
                <a16:creationId xmlns:a16="http://schemas.microsoft.com/office/drawing/2014/main" id="{266B9460-5C5A-4682-9732-390EB98EFB02}"/>
              </a:ext>
            </a:extLst>
          </p:cNvPr>
          <p:cNvSpPr txBox="1"/>
          <p:nvPr/>
        </p:nvSpPr>
        <p:spPr>
          <a:xfrm>
            <a:off x="5042510" y="3023680"/>
            <a:ext cx="966217" cy="369332"/>
          </a:xfrm>
          <a:prstGeom prst="rect">
            <a:avLst/>
          </a:prstGeom>
          <a:noFill/>
        </p:spPr>
        <p:txBody>
          <a:bodyPr wrap="square">
            <a:spAutoFit/>
          </a:bodyPr>
          <a:lstStyle/>
          <a:p>
            <a:r>
              <a:rPr lang="zh-CN" altLang="en-US" dirty="0">
                <a:solidFill>
                  <a:srgbClr val="005DA2"/>
                </a:solidFill>
                <a:latin typeface="微软雅黑" panose="020B0503020204020204" pitchFamily="34" charset="-122"/>
                <a:ea typeface="微软雅黑" panose="020B0503020204020204" pitchFamily="34" charset="-122"/>
              </a:rPr>
              <a:t>实例化</a:t>
            </a:r>
            <a:endParaRPr lang="en-US" altLang="zh-CN" dirty="0">
              <a:solidFill>
                <a:srgbClr val="005DA2"/>
              </a:solidFill>
              <a:latin typeface="微软雅黑" panose="020B0503020204020204" pitchFamily="34" charset="-122"/>
              <a:ea typeface="微软雅黑" panose="020B0503020204020204" pitchFamily="34" charset="-122"/>
            </a:endParaRPr>
          </a:p>
        </p:txBody>
      </p:sp>
      <p:cxnSp>
        <p:nvCxnSpPr>
          <p:cNvPr id="5" name="直接箭头连接符 4">
            <a:extLst>
              <a:ext uri="{FF2B5EF4-FFF2-40B4-BE49-F238E27FC236}">
                <a16:creationId xmlns:a16="http://schemas.microsoft.com/office/drawing/2014/main" id="{C27E1D50-C056-4709-BB6A-2CDDE1EC2F39}"/>
              </a:ext>
            </a:extLst>
          </p:cNvPr>
          <p:cNvCxnSpPr>
            <a:stCxn id="15" idx="2"/>
            <a:endCxn id="1026" idx="0"/>
          </p:cNvCxnSpPr>
          <p:nvPr/>
        </p:nvCxnSpPr>
        <p:spPr>
          <a:xfrm>
            <a:off x="4491765" y="3075805"/>
            <a:ext cx="0" cy="317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组合 27">
            <a:extLst>
              <a:ext uri="{FF2B5EF4-FFF2-40B4-BE49-F238E27FC236}">
                <a16:creationId xmlns:a16="http://schemas.microsoft.com/office/drawing/2014/main" id="{460FCEDF-9ED4-4743-B6A7-5200D22280EB}"/>
              </a:ext>
            </a:extLst>
          </p:cNvPr>
          <p:cNvGrpSpPr/>
          <p:nvPr/>
        </p:nvGrpSpPr>
        <p:grpSpPr>
          <a:xfrm>
            <a:off x="2475541" y="3393012"/>
            <a:ext cx="1152128" cy="1182818"/>
            <a:chOff x="1907704" y="3158842"/>
            <a:chExt cx="1296144" cy="1330670"/>
          </a:xfrm>
        </p:grpSpPr>
        <p:pic>
          <p:nvPicPr>
            <p:cNvPr id="29" name="Picture 2" descr="文件图标在For Municipal Tasks">
              <a:extLst>
                <a:ext uri="{FF2B5EF4-FFF2-40B4-BE49-F238E27FC236}">
                  <a16:creationId xmlns:a16="http://schemas.microsoft.com/office/drawing/2014/main" id="{608560AF-00FC-4785-BA6C-ABFE873935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3158842"/>
              <a:ext cx="1296144" cy="1296144"/>
            </a:xfrm>
            <a:prstGeom prst="rect">
              <a:avLst/>
            </a:prstGeom>
            <a:noFill/>
            <a:extLst>
              <a:ext uri="{909E8E84-426E-40DD-AFC4-6F175D3DCCD1}">
                <a14:hiddenFill xmlns:a14="http://schemas.microsoft.com/office/drawing/2010/main">
                  <a:solidFill>
                    <a:srgbClr val="FFFFFF"/>
                  </a:solidFill>
                </a14:hiddenFill>
              </a:ext>
            </a:extLst>
          </p:spPr>
        </p:pic>
        <p:sp>
          <p:nvSpPr>
            <p:cNvPr id="30" name="文本框 29">
              <a:extLst>
                <a:ext uri="{FF2B5EF4-FFF2-40B4-BE49-F238E27FC236}">
                  <a16:creationId xmlns:a16="http://schemas.microsoft.com/office/drawing/2014/main" id="{4BCE4C69-59B4-4893-9049-1FD0FD11E161}"/>
                </a:ext>
              </a:extLst>
            </p:cNvPr>
            <p:cNvSpPr txBox="1"/>
            <p:nvPr/>
          </p:nvSpPr>
          <p:spPr>
            <a:xfrm>
              <a:off x="1907704" y="4120180"/>
              <a:ext cx="557808" cy="369332"/>
            </a:xfrm>
            <a:prstGeom prst="rect">
              <a:avLst/>
            </a:prstGeom>
            <a:noFill/>
          </p:spPr>
          <p:txBody>
            <a:bodyPr wrap="square">
              <a:spAutoFit/>
            </a:bodyPr>
            <a:lstStyle/>
            <a:p>
              <a:r>
                <a:rPr lang="en-US" altLang="zh-CN" b="1" dirty="0">
                  <a:solidFill>
                    <a:srgbClr val="005DA2"/>
                  </a:solidFill>
                  <a:latin typeface="微软雅黑" panose="020B0503020204020204" pitchFamily="34" charset="-122"/>
                  <a:ea typeface="微软雅黑" panose="020B0503020204020204" pitchFamily="34" charset="-122"/>
                </a:rPr>
                <a:t>cc</a:t>
              </a:r>
            </a:p>
          </p:txBody>
        </p:sp>
      </p:grpSp>
      <p:cxnSp>
        <p:nvCxnSpPr>
          <p:cNvPr id="31" name="直接箭头连接符 30">
            <a:extLst>
              <a:ext uri="{FF2B5EF4-FFF2-40B4-BE49-F238E27FC236}">
                <a16:creationId xmlns:a16="http://schemas.microsoft.com/office/drawing/2014/main" id="{C8D34A1B-AC24-4C6D-96B1-65F9C04C34D0}"/>
              </a:ext>
            </a:extLst>
          </p:cNvPr>
          <p:cNvCxnSpPr>
            <a:cxnSpLocks/>
            <a:stCxn id="15" idx="2"/>
            <a:endCxn id="29" idx="0"/>
          </p:cNvCxnSpPr>
          <p:nvPr/>
        </p:nvCxnSpPr>
        <p:spPr>
          <a:xfrm flipH="1">
            <a:off x="3051605" y="3075806"/>
            <a:ext cx="1440160" cy="317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2" name="组合 51">
            <a:extLst>
              <a:ext uri="{FF2B5EF4-FFF2-40B4-BE49-F238E27FC236}">
                <a16:creationId xmlns:a16="http://schemas.microsoft.com/office/drawing/2014/main" id="{43A35742-885B-4A56-8277-6E40E22D0993}"/>
              </a:ext>
            </a:extLst>
          </p:cNvPr>
          <p:cNvGrpSpPr/>
          <p:nvPr/>
        </p:nvGrpSpPr>
        <p:grpSpPr>
          <a:xfrm>
            <a:off x="5436096" y="3393012"/>
            <a:ext cx="1152128" cy="1182818"/>
            <a:chOff x="1907704" y="3158842"/>
            <a:chExt cx="1296144" cy="1330670"/>
          </a:xfrm>
        </p:grpSpPr>
        <p:pic>
          <p:nvPicPr>
            <p:cNvPr id="53" name="Picture 2" descr="文件图标在For Municipal Tasks">
              <a:extLst>
                <a:ext uri="{FF2B5EF4-FFF2-40B4-BE49-F238E27FC236}">
                  <a16:creationId xmlns:a16="http://schemas.microsoft.com/office/drawing/2014/main" id="{D3EFC7FB-C8E5-45B8-B413-30035C191C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3158842"/>
              <a:ext cx="1296144" cy="1296144"/>
            </a:xfrm>
            <a:prstGeom prst="rect">
              <a:avLst/>
            </a:prstGeom>
            <a:noFill/>
            <a:extLst>
              <a:ext uri="{909E8E84-426E-40DD-AFC4-6F175D3DCCD1}">
                <a14:hiddenFill xmlns:a14="http://schemas.microsoft.com/office/drawing/2010/main">
                  <a:solidFill>
                    <a:srgbClr val="FFFFFF"/>
                  </a:solidFill>
                </a14:hiddenFill>
              </a:ext>
            </a:extLst>
          </p:spPr>
        </p:pic>
        <p:sp>
          <p:nvSpPr>
            <p:cNvPr id="54" name="文本框 53">
              <a:extLst>
                <a:ext uri="{FF2B5EF4-FFF2-40B4-BE49-F238E27FC236}">
                  <a16:creationId xmlns:a16="http://schemas.microsoft.com/office/drawing/2014/main" id="{4F15406C-30F3-4DC5-9669-7DD514BAD7B2}"/>
                </a:ext>
              </a:extLst>
            </p:cNvPr>
            <p:cNvSpPr txBox="1"/>
            <p:nvPr/>
          </p:nvSpPr>
          <p:spPr>
            <a:xfrm>
              <a:off x="1907704" y="4120180"/>
              <a:ext cx="557808" cy="369332"/>
            </a:xfrm>
            <a:prstGeom prst="rect">
              <a:avLst/>
            </a:prstGeom>
            <a:noFill/>
          </p:spPr>
          <p:txBody>
            <a:bodyPr wrap="square">
              <a:spAutoFit/>
            </a:bodyPr>
            <a:lstStyle/>
            <a:p>
              <a:r>
                <a:rPr lang="en-US" altLang="zh-CN" b="1" dirty="0">
                  <a:solidFill>
                    <a:srgbClr val="005DA2"/>
                  </a:solidFill>
                  <a:latin typeface="微软雅黑" panose="020B0503020204020204" pitchFamily="34" charset="-122"/>
                  <a:ea typeface="微软雅黑" panose="020B0503020204020204" pitchFamily="34" charset="-122"/>
                </a:rPr>
                <a:t>cc</a:t>
              </a:r>
            </a:p>
          </p:txBody>
        </p:sp>
      </p:grpSp>
      <p:cxnSp>
        <p:nvCxnSpPr>
          <p:cNvPr id="42" name="直接箭头连接符 41">
            <a:extLst>
              <a:ext uri="{FF2B5EF4-FFF2-40B4-BE49-F238E27FC236}">
                <a16:creationId xmlns:a16="http://schemas.microsoft.com/office/drawing/2014/main" id="{49BA462D-7840-4978-98E5-774721946CC3}"/>
              </a:ext>
            </a:extLst>
          </p:cNvPr>
          <p:cNvCxnSpPr>
            <a:cxnSpLocks/>
            <a:stCxn id="15" idx="2"/>
            <a:endCxn id="53" idx="0"/>
          </p:cNvCxnSpPr>
          <p:nvPr/>
        </p:nvCxnSpPr>
        <p:spPr>
          <a:xfrm>
            <a:off x="4491765" y="3075806"/>
            <a:ext cx="1520395" cy="317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C6163E86-7DB2-44CB-8ACE-966F9FDC78F9}"/>
              </a:ext>
            </a:extLst>
          </p:cNvPr>
          <p:cNvSpPr txBox="1"/>
          <p:nvPr/>
        </p:nvSpPr>
        <p:spPr>
          <a:xfrm>
            <a:off x="5015642" y="2262950"/>
            <a:ext cx="1420339" cy="369332"/>
          </a:xfrm>
          <a:prstGeom prst="rect">
            <a:avLst/>
          </a:prstGeom>
          <a:noFill/>
        </p:spPr>
        <p:txBody>
          <a:bodyPr wrap="square">
            <a:spAutoFit/>
          </a:bodyPr>
          <a:lstStyle/>
          <a:p>
            <a:r>
              <a:rPr lang="zh-CN" altLang="en-US" dirty="0">
                <a:solidFill>
                  <a:srgbClr val="7030A0"/>
                </a:solidFill>
                <a:latin typeface="微软雅黑" panose="020B0503020204020204" pitchFamily="34" charset="-122"/>
                <a:ea typeface="微软雅黑" panose="020B0503020204020204" pitchFamily="34" charset="-122"/>
              </a:rPr>
              <a:t>模板定义</a:t>
            </a:r>
            <a:endParaRPr lang="en-US" altLang="zh-CN" dirty="0">
              <a:solidFill>
                <a:srgbClr val="7030A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9768115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控制实例化</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C7FD4614-8006-0770-4E10-A6EB3ED28A41}"/>
              </a:ext>
            </a:extLst>
          </p:cNvPr>
          <p:cNvSpPr txBox="1"/>
          <p:nvPr/>
        </p:nvSpPr>
        <p:spPr>
          <a:xfrm>
            <a:off x="683568" y="699542"/>
            <a:ext cx="7920880" cy="1354217"/>
          </a:xfrm>
          <a:prstGeom prst="rect">
            <a:avLst/>
          </a:prstGeom>
          <a:noFill/>
        </p:spPr>
        <p:txBody>
          <a:bodyPr wrap="square" rtlCol="0">
            <a:spAutoFit/>
          </a:bodyPr>
          <a:lstStyle/>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将模板定义写入头文件虽然比较简便，但也存在一个明显的劣势：在不同编译单元中同一个模板可能多次实例化，会极大的</a:t>
            </a:r>
            <a:r>
              <a:rPr lang="zh-CN" altLang="en-US" dirty="0">
                <a:solidFill>
                  <a:srgbClr val="C00000"/>
                </a:solidFill>
                <a:latin typeface="微软雅黑" panose="020B0503020204020204" pitchFamily="34" charset="-122"/>
                <a:ea typeface="微软雅黑" panose="020B0503020204020204" pitchFamily="34" charset="-122"/>
              </a:rPr>
              <a:t>延长编译时间</a:t>
            </a:r>
            <a:endParaRPr lang="en-US" altLang="zh-CN" dirty="0">
              <a:solidFill>
                <a:srgbClr val="C00000"/>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为了解决这个问题，我们可以通过技术将模板的声明和定义分离</a:t>
            </a:r>
            <a:r>
              <a:rPr lang="zh-CN" altLang="en-US" dirty="0">
                <a:solidFill>
                  <a:srgbClr val="C00000"/>
                </a:solidFill>
                <a:latin typeface="微软雅黑" panose="020B0503020204020204" pitchFamily="34" charset="-122"/>
                <a:ea typeface="微软雅黑" panose="020B0503020204020204" pitchFamily="34" charset="-122"/>
              </a:rPr>
              <a:t>显式模板实例化</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21" name="组合 20">
            <a:extLst>
              <a:ext uri="{FF2B5EF4-FFF2-40B4-BE49-F238E27FC236}">
                <a16:creationId xmlns:a16="http://schemas.microsoft.com/office/drawing/2014/main" id="{4FF323B8-650B-4115-9335-CE95EA3F3CF8}"/>
              </a:ext>
            </a:extLst>
          </p:cNvPr>
          <p:cNvGrpSpPr/>
          <p:nvPr/>
        </p:nvGrpSpPr>
        <p:grpSpPr>
          <a:xfrm>
            <a:off x="3635896" y="3753052"/>
            <a:ext cx="1152128" cy="1182818"/>
            <a:chOff x="1907704" y="3158842"/>
            <a:chExt cx="1296144" cy="1330670"/>
          </a:xfrm>
        </p:grpSpPr>
        <p:pic>
          <p:nvPicPr>
            <p:cNvPr id="22" name="Picture 2" descr="文件图标在For Municipal Tasks">
              <a:extLst>
                <a:ext uri="{FF2B5EF4-FFF2-40B4-BE49-F238E27FC236}">
                  <a16:creationId xmlns:a16="http://schemas.microsoft.com/office/drawing/2014/main" id="{9B553CE3-570D-4A23-B4F8-604A155BF3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3158842"/>
              <a:ext cx="1296144" cy="1296144"/>
            </a:xfrm>
            <a:prstGeom prst="rect">
              <a:avLst/>
            </a:prstGeom>
            <a:noFill/>
            <a:extLst>
              <a:ext uri="{909E8E84-426E-40DD-AFC4-6F175D3DCCD1}">
                <a14:hiddenFill xmlns:a14="http://schemas.microsoft.com/office/drawing/2010/main">
                  <a:solidFill>
                    <a:srgbClr val="FFFFFF"/>
                  </a:solidFill>
                </a14:hiddenFill>
              </a:ext>
            </a:extLst>
          </p:spPr>
        </p:pic>
        <p:sp>
          <p:nvSpPr>
            <p:cNvPr id="23" name="文本框 22">
              <a:extLst>
                <a:ext uri="{FF2B5EF4-FFF2-40B4-BE49-F238E27FC236}">
                  <a16:creationId xmlns:a16="http://schemas.microsoft.com/office/drawing/2014/main" id="{90973292-12A2-4768-A5DE-2AD32D67B1AB}"/>
                </a:ext>
              </a:extLst>
            </p:cNvPr>
            <p:cNvSpPr txBox="1"/>
            <p:nvPr/>
          </p:nvSpPr>
          <p:spPr>
            <a:xfrm>
              <a:off x="1907704" y="4120180"/>
              <a:ext cx="557808" cy="369332"/>
            </a:xfrm>
            <a:prstGeom prst="rect">
              <a:avLst/>
            </a:prstGeom>
            <a:noFill/>
          </p:spPr>
          <p:txBody>
            <a:bodyPr wrap="square">
              <a:spAutoFit/>
            </a:bodyPr>
            <a:lstStyle/>
            <a:p>
              <a:r>
                <a:rPr lang="en-US" altLang="zh-CN" b="1" dirty="0">
                  <a:solidFill>
                    <a:srgbClr val="005DA2"/>
                  </a:solidFill>
                  <a:latin typeface="微软雅黑" panose="020B0503020204020204" pitchFamily="34" charset="-122"/>
                  <a:ea typeface="微软雅黑" panose="020B0503020204020204" pitchFamily="34" charset="-122"/>
                </a:rPr>
                <a:t>cc</a:t>
              </a:r>
            </a:p>
          </p:txBody>
        </p:sp>
      </p:grpSp>
      <p:grpSp>
        <p:nvGrpSpPr>
          <p:cNvPr id="33" name="组合 32">
            <a:extLst>
              <a:ext uri="{FF2B5EF4-FFF2-40B4-BE49-F238E27FC236}">
                <a16:creationId xmlns:a16="http://schemas.microsoft.com/office/drawing/2014/main" id="{6521FCC9-ED81-449C-A926-540647D9D645}"/>
              </a:ext>
            </a:extLst>
          </p:cNvPr>
          <p:cNvGrpSpPr/>
          <p:nvPr/>
        </p:nvGrpSpPr>
        <p:grpSpPr>
          <a:xfrm>
            <a:off x="5181546" y="3753052"/>
            <a:ext cx="1152128" cy="1182818"/>
            <a:chOff x="1907704" y="3158842"/>
            <a:chExt cx="1296144" cy="1330670"/>
          </a:xfrm>
        </p:grpSpPr>
        <p:pic>
          <p:nvPicPr>
            <p:cNvPr id="34" name="Picture 2" descr="文件图标在For Municipal Tasks">
              <a:extLst>
                <a:ext uri="{FF2B5EF4-FFF2-40B4-BE49-F238E27FC236}">
                  <a16:creationId xmlns:a16="http://schemas.microsoft.com/office/drawing/2014/main" id="{CF6B23FC-EFCB-452A-BDF2-20EFAFE1D0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3158842"/>
              <a:ext cx="1296144" cy="1296144"/>
            </a:xfrm>
            <a:prstGeom prst="rect">
              <a:avLst/>
            </a:prstGeom>
            <a:noFill/>
            <a:extLst>
              <a:ext uri="{909E8E84-426E-40DD-AFC4-6F175D3DCCD1}">
                <a14:hiddenFill xmlns:a14="http://schemas.microsoft.com/office/drawing/2010/main">
                  <a:solidFill>
                    <a:srgbClr val="FFFFFF"/>
                  </a:solidFill>
                </a14:hiddenFill>
              </a:ext>
            </a:extLst>
          </p:spPr>
        </p:pic>
        <p:sp>
          <p:nvSpPr>
            <p:cNvPr id="36" name="文本框 35">
              <a:extLst>
                <a:ext uri="{FF2B5EF4-FFF2-40B4-BE49-F238E27FC236}">
                  <a16:creationId xmlns:a16="http://schemas.microsoft.com/office/drawing/2014/main" id="{01BC4E8B-6816-45CD-90F1-93C4F4098F9A}"/>
                </a:ext>
              </a:extLst>
            </p:cNvPr>
            <p:cNvSpPr txBox="1"/>
            <p:nvPr/>
          </p:nvSpPr>
          <p:spPr>
            <a:xfrm>
              <a:off x="1907704" y="4120180"/>
              <a:ext cx="557808" cy="369332"/>
            </a:xfrm>
            <a:prstGeom prst="rect">
              <a:avLst/>
            </a:prstGeom>
            <a:noFill/>
          </p:spPr>
          <p:txBody>
            <a:bodyPr wrap="square">
              <a:spAutoFit/>
            </a:bodyPr>
            <a:lstStyle/>
            <a:p>
              <a:r>
                <a:rPr lang="en-US" altLang="zh-CN" b="1" dirty="0">
                  <a:solidFill>
                    <a:srgbClr val="005DA2"/>
                  </a:solidFill>
                  <a:latin typeface="微软雅黑" panose="020B0503020204020204" pitchFamily="34" charset="-122"/>
                  <a:ea typeface="微软雅黑" panose="020B0503020204020204" pitchFamily="34" charset="-122"/>
                </a:rPr>
                <a:t>cc</a:t>
              </a:r>
            </a:p>
          </p:txBody>
        </p:sp>
      </p:grpSp>
      <p:pic>
        <p:nvPicPr>
          <p:cNvPr id="37" name="Picture 2" descr="文件图标在For Municipal Tasks">
            <a:extLst>
              <a:ext uri="{FF2B5EF4-FFF2-40B4-BE49-F238E27FC236}">
                <a16:creationId xmlns:a16="http://schemas.microsoft.com/office/drawing/2014/main" id="{FBC267E2-2C7A-4688-95C9-D8DFF21340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546" y="2283718"/>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8" name="文本框 37">
            <a:extLst>
              <a:ext uri="{FF2B5EF4-FFF2-40B4-BE49-F238E27FC236}">
                <a16:creationId xmlns:a16="http://schemas.microsoft.com/office/drawing/2014/main" id="{5358F512-0EFD-4E1B-8D35-D1B60CE1211A}"/>
              </a:ext>
            </a:extLst>
          </p:cNvPr>
          <p:cNvSpPr txBox="1"/>
          <p:nvPr/>
        </p:nvSpPr>
        <p:spPr>
          <a:xfrm>
            <a:off x="5181546" y="3138241"/>
            <a:ext cx="495829" cy="369332"/>
          </a:xfrm>
          <a:prstGeom prst="rect">
            <a:avLst/>
          </a:prstGeom>
          <a:noFill/>
        </p:spPr>
        <p:txBody>
          <a:bodyPr wrap="square">
            <a:spAutoFit/>
          </a:bodyPr>
          <a:lstStyle/>
          <a:p>
            <a:r>
              <a:rPr lang="en-US" altLang="zh-CN" b="1" dirty="0">
                <a:solidFill>
                  <a:srgbClr val="005DA2"/>
                </a:solidFill>
                <a:latin typeface="微软雅黑" panose="020B0503020204020204" pitchFamily="34" charset="-122"/>
                <a:ea typeface="微软雅黑" panose="020B0503020204020204" pitchFamily="34" charset="-122"/>
              </a:rPr>
              <a:t>h</a:t>
            </a:r>
          </a:p>
        </p:txBody>
      </p:sp>
      <p:sp>
        <p:nvSpPr>
          <p:cNvPr id="39" name="文本框 38">
            <a:extLst>
              <a:ext uri="{FF2B5EF4-FFF2-40B4-BE49-F238E27FC236}">
                <a16:creationId xmlns:a16="http://schemas.microsoft.com/office/drawing/2014/main" id="{ED357943-8BB3-467E-83BC-132D8A1BDA1F}"/>
              </a:ext>
            </a:extLst>
          </p:cNvPr>
          <p:cNvSpPr txBox="1"/>
          <p:nvPr/>
        </p:nvSpPr>
        <p:spPr>
          <a:xfrm>
            <a:off x="5943520" y="3383720"/>
            <a:ext cx="966217" cy="369332"/>
          </a:xfrm>
          <a:prstGeom prst="rect">
            <a:avLst/>
          </a:prstGeom>
          <a:noFill/>
        </p:spPr>
        <p:txBody>
          <a:bodyPr wrap="square">
            <a:spAutoFit/>
          </a:bodyPr>
          <a:lstStyle/>
          <a:p>
            <a:r>
              <a:rPr lang="zh-CN" altLang="en-US" dirty="0">
                <a:solidFill>
                  <a:srgbClr val="005DA2"/>
                </a:solidFill>
                <a:latin typeface="微软雅黑" panose="020B0503020204020204" pitchFamily="34" charset="-122"/>
                <a:ea typeface="微软雅黑" panose="020B0503020204020204" pitchFamily="34" charset="-122"/>
              </a:rPr>
              <a:t>实例化</a:t>
            </a:r>
            <a:endParaRPr lang="en-US" altLang="zh-CN" dirty="0">
              <a:solidFill>
                <a:srgbClr val="005DA2"/>
              </a:solidFill>
              <a:latin typeface="微软雅黑" panose="020B0503020204020204" pitchFamily="34" charset="-122"/>
              <a:ea typeface="微软雅黑" panose="020B0503020204020204" pitchFamily="34" charset="-122"/>
            </a:endParaRPr>
          </a:p>
        </p:txBody>
      </p:sp>
      <p:cxnSp>
        <p:nvCxnSpPr>
          <p:cNvPr id="40" name="直接箭头连接符 39">
            <a:extLst>
              <a:ext uri="{FF2B5EF4-FFF2-40B4-BE49-F238E27FC236}">
                <a16:creationId xmlns:a16="http://schemas.microsoft.com/office/drawing/2014/main" id="{297F5795-59E8-4760-B1CF-D66002BB098C}"/>
              </a:ext>
            </a:extLst>
          </p:cNvPr>
          <p:cNvCxnSpPr>
            <a:stCxn id="37" idx="2"/>
            <a:endCxn id="34" idx="0"/>
          </p:cNvCxnSpPr>
          <p:nvPr/>
        </p:nvCxnSpPr>
        <p:spPr>
          <a:xfrm>
            <a:off x="5757610" y="3435845"/>
            <a:ext cx="0" cy="317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78C508F1-F5D9-4076-BB16-4550CF234B7E}"/>
              </a:ext>
            </a:extLst>
          </p:cNvPr>
          <p:cNvCxnSpPr>
            <a:cxnSpLocks/>
            <a:stCxn id="34" idx="1"/>
            <a:endCxn id="22" idx="3"/>
          </p:cNvCxnSpPr>
          <p:nvPr/>
        </p:nvCxnSpPr>
        <p:spPr>
          <a:xfrm flipH="1">
            <a:off x="4788024" y="4329116"/>
            <a:ext cx="393522"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43" name="组合 42">
            <a:extLst>
              <a:ext uri="{FF2B5EF4-FFF2-40B4-BE49-F238E27FC236}">
                <a16:creationId xmlns:a16="http://schemas.microsoft.com/office/drawing/2014/main" id="{F4A8AE80-A59E-4063-BBF8-DCF67FBB8DDE}"/>
              </a:ext>
            </a:extLst>
          </p:cNvPr>
          <p:cNvGrpSpPr/>
          <p:nvPr/>
        </p:nvGrpSpPr>
        <p:grpSpPr>
          <a:xfrm>
            <a:off x="2124531" y="3753052"/>
            <a:ext cx="1152128" cy="1182818"/>
            <a:chOff x="1907704" y="3158842"/>
            <a:chExt cx="1296144" cy="1330670"/>
          </a:xfrm>
        </p:grpSpPr>
        <p:pic>
          <p:nvPicPr>
            <p:cNvPr id="44" name="Picture 2" descr="文件图标在For Municipal Tasks">
              <a:extLst>
                <a:ext uri="{FF2B5EF4-FFF2-40B4-BE49-F238E27FC236}">
                  <a16:creationId xmlns:a16="http://schemas.microsoft.com/office/drawing/2014/main" id="{F96376D5-D769-4918-8674-26D2D827C2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3158842"/>
              <a:ext cx="1296144" cy="1296144"/>
            </a:xfrm>
            <a:prstGeom prst="rect">
              <a:avLst/>
            </a:prstGeom>
            <a:noFill/>
            <a:extLst>
              <a:ext uri="{909E8E84-426E-40DD-AFC4-6F175D3DCCD1}">
                <a14:hiddenFill xmlns:a14="http://schemas.microsoft.com/office/drawing/2010/main">
                  <a:solidFill>
                    <a:srgbClr val="FFFFFF"/>
                  </a:solidFill>
                </a14:hiddenFill>
              </a:ext>
            </a:extLst>
          </p:spPr>
        </p:pic>
        <p:sp>
          <p:nvSpPr>
            <p:cNvPr id="45" name="文本框 44">
              <a:extLst>
                <a:ext uri="{FF2B5EF4-FFF2-40B4-BE49-F238E27FC236}">
                  <a16:creationId xmlns:a16="http://schemas.microsoft.com/office/drawing/2014/main" id="{1D92F6D4-7F5E-4DF0-8ACF-47E5E57DBC3D}"/>
                </a:ext>
              </a:extLst>
            </p:cNvPr>
            <p:cNvSpPr txBox="1"/>
            <p:nvPr/>
          </p:nvSpPr>
          <p:spPr>
            <a:xfrm>
              <a:off x="1907704" y="4120180"/>
              <a:ext cx="557808" cy="369332"/>
            </a:xfrm>
            <a:prstGeom prst="rect">
              <a:avLst/>
            </a:prstGeom>
            <a:noFill/>
          </p:spPr>
          <p:txBody>
            <a:bodyPr wrap="square">
              <a:spAutoFit/>
            </a:bodyPr>
            <a:lstStyle/>
            <a:p>
              <a:r>
                <a:rPr lang="en-US" altLang="zh-CN" b="1" dirty="0">
                  <a:solidFill>
                    <a:srgbClr val="005DA2"/>
                  </a:solidFill>
                  <a:latin typeface="微软雅黑" panose="020B0503020204020204" pitchFamily="34" charset="-122"/>
                  <a:ea typeface="微软雅黑" panose="020B0503020204020204" pitchFamily="34" charset="-122"/>
                </a:rPr>
                <a:t>cc</a:t>
              </a:r>
            </a:p>
          </p:txBody>
        </p:sp>
      </p:grpSp>
      <p:cxnSp>
        <p:nvCxnSpPr>
          <p:cNvPr id="46" name="直接箭头连接符 45">
            <a:extLst>
              <a:ext uri="{FF2B5EF4-FFF2-40B4-BE49-F238E27FC236}">
                <a16:creationId xmlns:a16="http://schemas.microsoft.com/office/drawing/2014/main" id="{2F0765DA-80EA-4728-8A84-AF2F51B36423}"/>
              </a:ext>
            </a:extLst>
          </p:cNvPr>
          <p:cNvCxnSpPr>
            <a:cxnSpLocks/>
            <a:stCxn id="22" idx="1"/>
            <a:endCxn id="44" idx="3"/>
          </p:cNvCxnSpPr>
          <p:nvPr/>
        </p:nvCxnSpPr>
        <p:spPr>
          <a:xfrm flipH="1">
            <a:off x="3276659" y="4329116"/>
            <a:ext cx="359237"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81D7622C-AAF2-4833-827C-9A4E4DE0181D}"/>
              </a:ext>
            </a:extLst>
          </p:cNvPr>
          <p:cNvSpPr txBox="1"/>
          <p:nvPr/>
        </p:nvSpPr>
        <p:spPr>
          <a:xfrm>
            <a:off x="3106052" y="3655284"/>
            <a:ext cx="734736" cy="369332"/>
          </a:xfrm>
          <a:prstGeom prst="rect">
            <a:avLst/>
          </a:prstGeom>
          <a:noFill/>
        </p:spPr>
        <p:txBody>
          <a:bodyPr wrap="square">
            <a:spAutoFit/>
          </a:bodyPr>
          <a:lstStyle/>
          <a:p>
            <a:r>
              <a:rPr lang="zh-CN" altLang="en-US" dirty="0">
                <a:solidFill>
                  <a:srgbClr val="C00000"/>
                </a:solidFill>
                <a:latin typeface="微软雅黑" panose="020B0503020204020204" pitchFamily="34" charset="-122"/>
                <a:ea typeface="微软雅黑" panose="020B0503020204020204" pitchFamily="34" charset="-122"/>
              </a:rPr>
              <a:t>链接</a:t>
            </a:r>
            <a:endParaRPr lang="en-US" altLang="zh-CN" dirty="0">
              <a:solidFill>
                <a:srgbClr val="C00000"/>
              </a:solidFill>
              <a:latin typeface="微软雅黑" panose="020B0503020204020204" pitchFamily="34" charset="-122"/>
              <a:ea typeface="微软雅黑" panose="020B0503020204020204" pitchFamily="34" charset="-122"/>
            </a:endParaRPr>
          </a:p>
        </p:txBody>
      </p:sp>
      <p:sp>
        <p:nvSpPr>
          <p:cNvPr id="51" name="文本框 50">
            <a:extLst>
              <a:ext uri="{FF2B5EF4-FFF2-40B4-BE49-F238E27FC236}">
                <a16:creationId xmlns:a16="http://schemas.microsoft.com/office/drawing/2014/main" id="{8DF62FA6-D17A-41FD-A724-10666B6DF057}"/>
              </a:ext>
            </a:extLst>
          </p:cNvPr>
          <p:cNvSpPr txBox="1"/>
          <p:nvPr/>
        </p:nvSpPr>
        <p:spPr>
          <a:xfrm>
            <a:off x="4615389" y="3655284"/>
            <a:ext cx="734736" cy="369332"/>
          </a:xfrm>
          <a:prstGeom prst="rect">
            <a:avLst/>
          </a:prstGeom>
          <a:noFill/>
        </p:spPr>
        <p:txBody>
          <a:bodyPr wrap="square">
            <a:spAutoFit/>
          </a:bodyPr>
          <a:lstStyle/>
          <a:p>
            <a:r>
              <a:rPr lang="zh-CN" altLang="en-US" dirty="0">
                <a:solidFill>
                  <a:srgbClr val="C00000"/>
                </a:solidFill>
                <a:latin typeface="微软雅黑" panose="020B0503020204020204" pitchFamily="34" charset="-122"/>
                <a:ea typeface="微软雅黑" panose="020B0503020204020204" pitchFamily="34" charset="-122"/>
              </a:rPr>
              <a:t>链接</a:t>
            </a:r>
            <a:endParaRPr lang="en-US" altLang="zh-CN" dirty="0">
              <a:solidFill>
                <a:srgbClr val="C00000"/>
              </a:solidFill>
              <a:latin typeface="微软雅黑" panose="020B0503020204020204" pitchFamily="34" charset="-122"/>
              <a:ea typeface="微软雅黑" panose="020B0503020204020204" pitchFamily="34" charset="-122"/>
            </a:endParaRPr>
          </a:p>
        </p:txBody>
      </p:sp>
      <p:sp>
        <p:nvSpPr>
          <p:cNvPr id="55" name="文本框 54">
            <a:extLst>
              <a:ext uri="{FF2B5EF4-FFF2-40B4-BE49-F238E27FC236}">
                <a16:creationId xmlns:a16="http://schemas.microsoft.com/office/drawing/2014/main" id="{F472B7B7-38FE-4335-9209-D0CC871A6950}"/>
              </a:ext>
            </a:extLst>
          </p:cNvPr>
          <p:cNvSpPr txBox="1"/>
          <p:nvPr/>
        </p:nvSpPr>
        <p:spPr>
          <a:xfrm>
            <a:off x="6170256" y="2649053"/>
            <a:ext cx="1426080" cy="369332"/>
          </a:xfrm>
          <a:prstGeom prst="rect">
            <a:avLst/>
          </a:prstGeom>
          <a:noFill/>
        </p:spPr>
        <p:txBody>
          <a:bodyPr wrap="square">
            <a:spAutoFit/>
          </a:bodyPr>
          <a:lstStyle/>
          <a:p>
            <a:r>
              <a:rPr lang="zh-CN" altLang="en-US" dirty="0">
                <a:solidFill>
                  <a:srgbClr val="7030A0"/>
                </a:solidFill>
                <a:latin typeface="微软雅黑" panose="020B0503020204020204" pitchFamily="34" charset="-122"/>
                <a:ea typeface="微软雅黑" panose="020B0503020204020204" pitchFamily="34" charset="-122"/>
              </a:rPr>
              <a:t>模板声明</a:t>
            </a:r>
            <a:endParaRPr lang="en-US" altLang="zh-CN" dirty="0">
              <a:solidFill>
                <a:srgbClr val="7030A0"/>
              </a:solidFill>
              <a:latin typeface="微软雅黑" panose="020B0503020204020204" pitchFamily="34" charset="-122"/>
              <a:ea typeface="微软雅黑" panose="020B0503020204020204" pitchFamily="34" charset="-122"/>
            </a:endParaRPr>
          </a:p>
        </p:txBody>
      </p:sp>
      <p:sp>
        <p:nvSpPr>
          <p:cNvPr id="56" name="文本框 55">
            <a:extLst>
              <a:ext uri="{FF2B5EF4-FFF2-40B4-BE49-F238E27FC236}">
                <a16:creationId xmlns:a16="http://schemas.microsoft.com/office/drawing/2014/main" id="{B03C2D89-94C5-40E8-ABDD-A7608A2B3F15}"/>
              </a:ext>
            </a:extLst>
          </p:cNvPr>
          <p:cNvSpPr txBox="1"/>
          <p:nvPr/>
        </p:nvSpPr>
        <p:spPr>
          <a:xfrm>
            <a:off x="6170256" y="4070258"/>
            <a:ext cx="1426080" cy="369332"/>
          </a:xfrm>
          <a:prstGeom prst="rect">
            <a:avLst/>
          </a:prstGeom>
          <a:noFill/>
        </p:spPr>
        <p:txBody>
          <a:bodyPr wrap="square">
            <a:spAutoFit/>
          </a:bodyPr>
          <a:lstStyle/>
          <a:p>
            <a:r>
              <a:rPr lang="zh-CN" altLang="en-US" dirty="0">
                <a:solidFill>
                  <a:srgbClr val="7030A0"/>
                </a:solidFill>
                <a:latin typeface="微软雅黑" panose="020B0503020204020204" pitchFamily="34" charset="-122"/>
                <a:ea typeface="微软雅黑" panose="020B0503020204020204" pitchFamily="34" charset="-122"/>
              </a:rPr>
              <a:t>模板定义</a:t>
            </a:r>
            <a:endParaRPr lang="en-US" altLang="zh-CN" dirty="0">
              <a:solidFill>
                <a:srgbClr val="7030A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841682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控制实例化</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4" name="组合 23">
            <a:extLst>
              <a:ext uri="{FF2B5EF4-FFF2-40B4-BE49-F238E27FC236}">
                <a16:creationId xmlns:a16="http://schemas.microsoft.com/office/drawing/2014/main" id="{684CB051-AFA3-40DB-932D-3BB2FE16E319}"/>
              </a:ext>
            </a:extLst>
          </p:cNvPr>
          <p:cNvGrpSpPr/>
          <p:nvPr/>
        </p:nvGrpSpPr>
        <p:grpSpPr>
          <a:xfrm>
            <a:off x="755576" y="771549"/>
            <a:ext cx="7840116" cy="1008113"/>
            <a:chOff x="785872" y="2327512"/>
            <a:chExt cx="5629545" cy="1718237"/>
          </a:xfrm>
        </p:grpSpPr>
        <p:grpSp>
          <p:nvGrpSpPr>
            <p:cNvPr id="25" name="组合 24">
              <a:extLst>
                <a:ext uri="{FF2B5EF4-FFF2-40B4-BE49-F238E27FC236}">
                  <a16:creationId xmlns:a16="http://schemas.microsoft.com/office/drawing/2014/main" id="{9444D110-7017-4092-8DC0-587D62F0D94A}"/>
                </a:ext>
              </a:extLst>
            </p:cNvPr>
            <p:cNvGrpSpPr/>
            <p:nvPr/>
          </p:nvGrpSpPr>
          <p:grpSpPr>
            <a:xfrm>
              <a:off x="785872" y="2327512"/>
              <a:ext cx="5629545" cy="1718237"/>
              <a:chOff x="826068" y="2276351"/>
              <a:chExt cx="7923031" cy="6273202"/>
            </a:xfrm>
          </p:grpSpPr>
          <p:sp>
            <p:nvSpPr>
              <p:cNvPr id="27" name="矩形 26">
                <a:extLst>
                  <a:ext uri="{FF2B5EF4-FFF2-40B4-BE49-F238E27FC236}">
                    <a16:creationId xmlns:a16="http://schemas.microsoft.com/office/drawing/2014/main" id="{9EE9C156-7FB3-4193-9155-51363358D5EA}"/>
                  </a:ext>
                </a:extLst>
              </p:cNvPr>
              <p:cNvSpPr/>
              <p:nvPr/>
            </p:nvSpPr>
            <p:spPr>
              <a:xfrm>
                <a:off x="826068" y="2276351"/>
                <a:ext cx="7923031" cy="6273202"/>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文本框 27">
                <a:extLst>
                  <a:ext uri="{FF2B5EF4-FFF2-40B4-BE49-F238E27FC236}">
                    <a16:creationId xmlns:a16="http://schemas.microsoft.com/office/drawing/2014/main" id="{BC946418-8D9F-4CDF-B282-CDF524F02F25}"/>
                  </a:ext>
                </a:extLst>
              </p:cNvPr>
              <p:cNvSpPr txBox="1"/>
              <p:nvPr/>
            </p:nvSpPr>
            <p:spPr>
              <a:xfrm>
                <a:off x="889809" y="2446158"/>
                <a:ext cx="7859290" cy="979648"/>
              </a:xfrm>
              <a:prstGeom prst="rect">
                <a:avLst/>
              </a:prstGeom>
              <a:noFill/>
            </p:spPr>
            <p:txBody>
              <a:bodyPr wrap="square">
                <a:spAutoFit/>
              </a:bodyPr>
              <a:lstStyle/>
              <a:p>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6" name="文本框 25">
              <a:extLst>
                <a:ext uri="{FF2B5EF4-FFF2-40B4-BE49-F238E27FC236}">
                  <a16:creationId xmlns:a16="http://schemas.microsoft.com/office/drawing/2014/main" id="{A1DB0198-FB8E-4E01-9E62-37D8F324D430}"/>
                </a:ext>
              </a:extLst>
            </p:cNvPr>
            <p:cNvSpPr txBox="1"/>
            <p:nvPr/>
          </p:nvSpPr>
          <p:spPr>
            <a:xfrm>
              <a:off x="814624" y="2327512"/>
              <a:ext cx="5423213" cy="1363319"/>
            </a:xfrm>
            <a:prstGeom prst="rect">
              <a:avLst/>
            </a:prstGeom>
            <a:noFill/>
          </p:spPr>
          <p:txBody>
            <a:bodyPr wrap="square">
              <a:spAutoFit/>
            </a:bodyPr>
            <a:lstStyle/>
            <a:p>
              <a:r>
                <a:rPr lang="en-US" altLang="zh-CN" dirty="0">
                  <a:solidFill>
                    <a:srgbClr val="005DA2"/>
                  </a:solidFill>
                  <a:latin typeface="Microsoft YaHei" panose="020B0503020204020204" pitchFamily="34" charset="-122"/>
                  <a:ea typeface="Microsoft YaHei" panose="020B0503020204020204" pitchFamily="34" charset="-122"/>
                </a:rPr>
                <a:t>//</a:t>
              </a:r>
              <a:r>
                <a:rPr lang="zh-CN" altLang="en-US" dirty="0">
                  <a:solidFill>
                    <a:srgbClr val="005DA2"/>
                  </a:solidFill>
                  <a:latin typeface="Microsoft YaHei" panose="020B0503020204020204" pitchFamily="34" charset="-122"/>
                  <a:ea typeface="Microsoft YaHei" panose="020B0503020204020204" pitchFamily="34" charset="-122"/>
                </a:rPr>
                <a:t> </a:t>
              </a:r>
              <a:r>
                <a:rPr lang="en-US" altLang="zh-CN" dirty="0" err="1">
                  <a:solidFill>
                    <a:srgbClr val="005DA2"/>
                  </a:solidFill>
                  <a:latin typeface="Microsoft YaHei" panose="020B0503020204020204" pitchFamily="34" charset="-122"/>
                  <a:ea typeface="Microsoft YaHei" panose="020B0503020204020204" pitchFamily="34" charset="-122"/>
                </a:rPr>
                <a:t>swap.h</a:t>
              </a:r>
              <a:endParaRPr lang="en-US" altLang="zh-CN" dirty="0">
                <a:solidFill>
                  <a:srgbClr val="005DA2"/>
                </a:solidFill>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template &lt;</a:t>
              </a:r>
              <a:r>
                <a:rPr lang="en-US" altLang="zh-CN" dirty="0" err="1">
                  <a:latin typeface="Microsoft YaHei" panose="020B0503020204020204" pitchFamily="34" charset="-122"/>
                  <a:ea typeface="Microsoft YaHei" panose="020B0503020204020204" pitchFamily="34" charset="-122"/>
                </a:rPr>
                <a:t>typename</a:t>
              </a:r>
              <a:r>
                <a:rPr lang="en-US" altLang="zh-CN" dirty="0">
                  <a:latin typeface="Microsoft YaHei" panose="020B0503020204020204" pitchFamily="34" charset="-122"/>
                  <a:ea typeface="Microsoft YaHei" panose="020B0503020204020204" pitchFamily="34" charset="-122"/>
                </a:rPr>
                <a:t> T&gt;</a:t>
              </a:r>
            </a:p>
            <a:p>
              <a:r>
                <a:rPr lang="en-US" altLang="zh-CN" dirty="0">
                  <a:latin typeface="Microsoft YaHei" panose="020B0503020204020204" pitchFamily="34" charset="-122"/>
                  <a:ea typeface="Microsoft YaHei" panose="020B0503020204020204" pitchFamily="34" charset="-122"/>
                </a:rPr>
                <a:t>void swap(T &amp;a, T &amp;b);	// </a:t>
              </a:r>
              <a:r>
                <a:rPr lang="zh-CN" altLang="en-US" dirty="0">
                  <a:latin typeface="Microsoft YaHei" panose="020B0503020204020204" pitchFamily="34" charset="-122"/>
                  <a:ea typeface="Microsoft YaHei" panose="020B0503020204020204" pitchFamily="34" charset="-122"/>
                </a:rPr>
                <a:t>模板声明</a:t>
              </a:r>
              <a:endParaRPr lang="en-US" altLang="zh-CN" dirty="0">
                <a:latin typeface="Microsoft YaHei" panose="020B0503020204020204" pitchFamily="34" charset="-122"/>
                <a:ea typeface="Microsoft YaHei" panose="020B0503020204020204" pitchFamily="34" charset="-122"/>
              </a:endParaRPr>
            </a:p>
          </p:txBody>
        </p:sp>
      </p:grpSp>
      <p:grpSp>
        <p:nvGrpSpPr>
          <p:cNvPr id="29" name="组合 28">
            <a:extLst>
              <a:ext uri="{FF2B5EF4-FFF2-40B4-BE49-F238E27FC236}">
                <a16:creationId xmlns:a16="http://schemas.microsoft.com/office/drawing/2014/main" id="{4EDE4053-DD61-43C0-A22C-01981A68F755}"/>
              </a:ext>
            </a:extLst>
          </p:cNvPr>
          <p:cNvGrpSpPr/>
          <p:nvPr/>
        </p:nvGrpSpPr>
        <p:grpSpPr>
          <a:xfrm>
            <a:off x="755576" y="2013589"/>
            <a:ext cx="7840116" cy="2929712"/>
            <a:chOff x="785872" y="2327512"/>
            <a:chExt cx="5629545" cy="4325792"/>
          </a:xfrm>
        </p:grpSpPr>
        <p:grpSp>
          <p:nvGrpSpPr>
            <p:cNvPr id="30" name="组合 29">
              <a:extLst>
                <a:ext uri="{FF2B5EF4-FFF2-40B4-BE49-F238E27FC236}">
                  <a16:creationId xmlns:a16="http://schemas.microsoft.com/office/drawing/2014/main" id="{2ED4AD8E-7930-4151-8859-E34631AE776F}"/>
                </a:ext>
              </a:extLst>
            </p:cNvPr>
            <p:cNvGrpSpPr/>
            <p:nvPr/>
          </p:nvGrpSpPr>
          <p:grpSpPr>
            <a:xfrm>
              <a:off x="785872" y="2327512"/>
              <a:ext cx="5629545" cy="4325792"/>
              <a:chOff x="826068" y="2276351"/>
              <a:chExt cx="7923031" cy="15793263"/>
            </a:xfrm>
          </p:grpSpPr>
          <p:sp>
            <p:nvSpPr>
              <p:cNvPr id="32" name="矩形 31">
                <a:extLst>
                  <a:ext uri="{FF2B5EF4-FFF2-40B4-BE49-F238E27FC236}">
                    <a16:creationId xmlns:a16="http://schemas.microsoft.com/office/drawing/2014/main" id="{EA6E0FBB-411E-421E-868E-CB5C0B518430}"/>
                  </a:ext>
                </a:extLst>
              </p:cNvPr>
              <p:cNvSpPr/>
              <p:nvPr/>
            </p:nvSpPr>
            <p:spPr>
              <a:xfrm>
                <a:off x="826068" y="2276351"/>
                <a:ext cx="7923031" cy="15793263"/>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文本框 41">
                <a:extLst>
                  <a:ext uri="{FF2B5EF4-FFF2-40B4-BE49-F238E27FC236}">
                    <a16:creationId xmlns:a16="http://schemas.microsoft.com/office/drawing/2014/main" id="{E59EB02C-1755-4F12-9FB9-394F59F61964}"/>
                  </a:ext>
                </a:extLst>
              </p:cNvPr>
              <p:cNvSpPr txBox="1"/>
              <p:nvPr/>
            </p:nvSpPr>
            <p:spPr>
              <a:xfrm>
                <a:off x="889809" y="2446158"/>
                <a:ext cx="7859290" cy="979648"/>
              </a:xfrm>
              <a:prstGeom prst="rect">
                <a:avLst/>
              </a:prstGeom>
              <a:noFill/>
            </p:spPr>
            <p:txBody>
              <a:bodyPr wrap="square">
                <a:spAutoFit/>
              </a:bodyPr>
              <a:lstStyle/>
              <a:p>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31" name="文本框 30">
              <a:extLst>
                <a:ext uri="{FF2B5EF4-FFF2-40B4-BE49-F238E27FC236}">
                  <a16:creationId xmlns:a16="http://schemas.microsoft.com/office/drawing/2014/main" id="{24B38CBF-7D47-4CF7-A922-481A1DF05832}"/>
                </a:ext>
              </a:extLst>
            </p:cNvPr>
            <p:cNvSpPr txBox="1"/>
            <p:nvPr/>
          </p:nvSpPr>
          <p:spPr>
            <a:xfrm>
              <a:off x="814624" y="2327512"/>
              <a:ext cx="5423213" cy="4226289"/>
            </a:xfrm>
            <a:prstGeom prst="rect">
              <a:avLst/>
            </a:prstGeom>
            <a:noFill/>
          </p:spPr>
          <p:txBody>
            <a:bodyPr wrap="square">
              <a:spAutoFit/>
            </a:bodyPr>
            <a:lstStyle/>
            <a:p>
              <a:r>
                <a:rPr lang="en-US" altLang="zh-CN" dirty="0">
                  <a:solidFill>
                    <a:srgbClr val="005DA2"/>
                  </a:solidFill>
                  <a:latin typeface="Microsoft YaHei" panose="020B0503020204020204" pitchFamily="34" charset="-122"/>
                  <a:ea typeface="Microsoft YaHei" panose="020B0503020204020204" pitchFamily="34" charset="-122"/>
                </a:rPr>
                <a:t>//</a:t>
              </a:r>
              <a:r>
                <a:rPr lang="zh-CN" altLang="en-US" dirty="0">
                  <a:solidFill>
                    <a:srgbClr val="005DA2"/>
                  </a:solidFill>
                  <a:latin typeface="Microsoft YaHei" panose="020B0503020204020204" pitchFamily="34" charset="-122"/>
                  <a:ea typeface="Microsoft YaHei" panose="020B0503020204020204" pitchFamily="34" charset="-122"/>
                </a:rPr>
                <a:t> </a:t>
              </a:r>
              <a:r>
                <a:rPr lang="en-US" altLang="zh-CN" dirty="0">
                  <a:solidFill>
                    <a:srgbClr val="005DA2"/>
                  </a:solidFill>
                  <a:latin typeface="Microsoft YaHei" panose="020B0503020204020204" pitchFamily="34" charset="-122"/>
                  <a:ea typeface="Microsoft YaHei" panose="020B0503020204020204" pitchFamily="34" charset="-122"/>
                </a:rPr>
                <a:t>swap.cc</a:t>
              </a:r>
            </a:p>
            <a:p>
              <a:r>
                <a:rPr lang="en-US" altLang="zh-CN" dirty="0">
                  <a:latin typeface="Microsoft YaHei" panose="020B0503020204020204" pitchFamily="34" charset="-122"/>
                  <a:ea typeface="Microsoft YaHei" panose="020B0503020204020204" pitchFamily="34" charset="-122"/>
                </a:rPr>
                <a:t>template &lt;</a:t>
              </a:r>
              <a:r>
                <a:rPr lang="en-US" altLang="zh-CN" dirty="0" err="1">
                  <a:latin typeface="Microsoft YaHei" panose="020B0503020204020204" pitchFamily="34" charset="-122"/>
                  <a:ea typeface="Microsoft YaHei" panose="020B0503020204020204" pitchFamily="34" charset="-122"/>
                </a:rPr>
                <a:t>typename</a:t>
              </a:r>
              <a:r>
                <a:rPr lang="en-US" altLang="zh-CN" dirty="0">
                  <a:latin typeface="Microsoft YaHei" panose="020B0503020204020204" pitchFamily="34" charset="-122"/>
                  <a:ea typeface="Microsoft YaHei" panose="020B0503020204020204" pitchFamily="34" charset="-122"/>
                </a:rPr>
                <a:t> T&gt;	// </a:t>
              </a:r>
              <a:r>
                <a:rPr lang="zh-CN" altLang="en-US" dirty="0">
                  <a:latin typeface="Microsoft YaHei" panose="020B0503020204020204" pitchFamily="34" charset="-122"/>
                  <a:ea typeface="Microsoft YaHei" panose="020B0503020204020204" pitchFamily="34" charset="-122"/>
                </a:rPr>
                <a:t>模板定义</a:t>
              </a:r>
              <a:endParaRPr lang="en-US" altLang="zh-CN" dirty="0">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void swap(T &amp;a, T &amp;b)</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a:t>
              </a:r>
            </a:p>
            <a:p>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T </a:t>
              </a:r>
              <a:r>
                <a:rPr lang="en-US" altLang="zh-CN" dirty="0" err="1">
                  <a:latin typeface="Microsoft YaHei" panose="020B0503020204020204" pitchFamily="34" charset="-122"/>
                  <a:ea typeface="Microsoft YaHei" panose="020B0503020204020204" pitchFamily="34" charset="-122"/>
                </a:rPr>
                <a:t>tmp</a:t>
              </a:r>
              <a:r>
                <a:rPr lang="en-US" altLang="zh-CN" dirty="0">
                  <a:latin typeface="Microsoft YaHei" panose="020B0503020204020204" pitchFamily="34" charset="-122"/>
                  <a:ea typeface="Microsoft YaHei" panose="020B0503020204020204" pitchFamily="34" charset="-122"/>
                </a:rPr>
                <a:t> = a;</a:t>
              </a:r>
            </a:p>
            <a:p>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a = b;</a:t>
              </a:r>
            </a:p>
            <a:p>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b = </a:t>
              </a:r>
              <a:r>
                <a:rPr lang="en-US" altLang="zh-CN" dirty="0" err="1">
                  <a:latin typeface="Microsoft YaHei" panose="020B0503020204020204" pitchFamily="34" charset="-122"/>
                  <a:ea typeface="Microsoft YaHei" panose="020B0503020204020204" pitchFamily="34" charset="-122"/>
                </a:rPr>
                <a:t>tmp</a:t>
              </a:r>
              <a:r>
                <a:rPr lang="en-US" altLang="zh-CN" dirty="0">
                  <a:latin typeface="Microsoft YaHei" panose="020B0503020204020204" pitchFamily="34" charset="-122"/>
                  <a:ea typeface="Microsoft YaHei" panose="020B0503020204020204" pitchFamily="34" charset="-122"/>
                </a:rPr>
                <a:t>;</a:t>
              </a:r>
            </a:p>
            <a:p>
              <a:r>
                <a:rPr lang="en-US" altLang="zh-CN" dirty="0">
                  <a:latin typeface="Microsoft YaHei" panose="020B0503020204020204" pitchFamily="34" charset="-122"/>
                  <a:ea typeface="Microsoft YaHei" panose="020B0503020204020204" pitchFamily="34" charset="-122"/>
                </a:rPr>
                <a:t>}</a:t>
              </a:r>
            </a:p>
            <a:p>
              <a:r>
                <a:rPr lang="en-US" altLang="zh-CN" dirty="0">
                  <a:solidFill>
                    <a:srgbClr val="C00000"/>
                  </a:solidFill>
                  <a:latin typeface="Microsoft YaHei" panose="020B0503020204020204" pitchFamily="34" charset="-122"/>
                  <a:ea typeface="Microsoft YaHei" panose="020B0503020204020204" pitchFamily="34" charset="-122"/>
                </a:rPr>
                <a:t>template void swap&lt;int&gt;(int&amp;, int&amp;);		</a:t>
              </a:r>
              <a:r>
                <a:rPr lang="zh-CN" altLang="en-US" dirty="0">
                  <a:solidFill>
                    <a:srgbClr val="C00000"/>
                  </a:solidFill>
                  <a:latin typeface="Microsoft YaHei" panose="020B0503020204020204" pitchFamily="34" charset="-122"/>
                  <a:ea typeface="Microsoft YaHei" panose="020B0503020204020204" pitchFamily="34" charset="-122"/>
                </a:rPr>
                <a:t>   </a:t>
              </a:r>
              <a:r>
                <a:rPr lang="en-US" altLang="zh-CN" dirty="0">
                  <a:solidFill>
                    <a:srgbClr val="C00000"/>
                  </a:solidFill>
                  <a:latin typeface="Microsoft YaHei" panose="020B0503020204020204" pitchFamily="34" charset="-122"/>
                  <a:ea typeface="Microsoft YaHei" panose="020B0503020204020204" pitchFamily="34" charset="-122"/>
                </a:rPr>
                <a:t>//</a:t>
              </a:r>
              <a:r>
                <a:rPr lang="zh-CN" altLang="en-US" dirty="0">
                  <a:solidFill>
                    <a:srgbClr val="C00000"/>
                  </a:solidFill>
                  <a:latin typeface="Microsoft YaHei" panose="020B0503020204020204" pitchFamily="34" charset="-122"/>
                  <a:ea typeface="Microsoft YaHei" panose="020B0503020204020204" pitchFamily="34" charset="-122"/>
                </a:rPr>
                <a:t> 显式实例化</a:t>
              </a:r>
              <a:endParaRPr lang="en-US" altLang="zh-CN" dirty="0">
                <a:solidFill>
                  <a:srgbClr val="C00000"/>
                </a:solidFill>
                <a:latin typeface="Microsoft YaHei" panose="020B0503020204020204" pitchFamily="34" charset="-122"/>
                <a:ea typeface="Microsoft YaHei" panose="020B0503020204020204" pitchFamily="34" charset="-122"/>
              </a:endParaRPr>
            </a:p>
            <a:p>
              <a:r>
                <a:rPr lang="en-US" altLang="zh-CN" dirty="0">
                  <a:solidFill>
                    <a:srgbClr val="C00000"/>
                  </a:solidFill>
                  <a:latin typeface="Microsoft YaHei" panose="020B0503020204020204" pitchFamily="34" charset="-122"/>
                  <a:ea typeface="Microsoft YaHei" panose="020B0503020204020204" pitchFamily="34" charset="-122"/>
                </a:rPr>
                <a:t>template void swap&lt;float&gt;(float&amp;, float&amp;);	</a:t>
              </a:r>
              <a:r>
                <a:rPr lang="zh-CN" altLang="en-US" dirty="0">
                  <a:solidFill>
                    <a:srgbClr val="C00000"/>
                  </a:solidFill>
                  <a:latin typeface="Microsoft YaHei" panose="020B0503020204020204" pitchFamily="34" charset="-122"/>
                  <a:ea typeface="Microsoft YaHei" panose="020B0503020204020204" pitchFamily="34" charset="-122"/>
                </a:rPr>
                <a:t>   </a:t>
              </a:r>
              <a:r>
                <a:rPr lang="en-US" altLang="zh-CN" dirty="0">
                  <a:solidFill>
                    <a:srgbClr val="C00000"/>
                  </a:solidFill>
                  <a:latin typeface="Microsoft YaHei" panose="020B0503020204020204" pitchFamily="34" charset="-122"/>
                  <a:ea typeface="Microsoft YaHei" panose="020B0503020204020204" pitchFamily="34" charset="-122"/>
                </a:rPr>
                <a:t>//</a:t>
              </a:r>
              <a:r>
                <a:rPr lang="zh-CN" altLang="en-US" dirty="0">
                  <a:solidFill>
                    <a:srgbClr val="C00000"/>
                  </a:solidFill>
                  <a:latin typeface="Microsoft YaHei" panose="020B0503020204020204" pitchFamily="34" charset="-122"/>
                  <a:ea typeface="Microsoft YaHei" panose="020B0503020204020204" pitchFamily="34" charset="-122"/>
                </a:rPr>
                <a:t> 显式实例化</a:t>
              </a:r>
              <a:endParaRPr lang="en-US" altLang="zh-CN" dirty="0">
                <a:solidFill>
                  <a:srgbClr val="C00000"/>
                </a:solidFill>
                <a:latin typeface="Microsoft YaHei" panose="020B0503020204020204" pitchFamily="34" charset="-122"/>
                <a:ea typeface="Microsoft YaHei" panose="020B0503020204020204" pitchFamily="34" charset="-122"/>
              </a:endParaRPr>
            </a:p>
            <a:p>
              <a:r>
                <a:rPr lang="en-US" altLang="zh-CN" dirty="0">
                  <a:solidFill>
                    <a:srgbClr val="C00000"/>
                  </a:solidFill>
                  <a:latin typeface="Microsoft YaHei" panose="020B0503020204020204" pitchFamily="34" charset="-122"/>
                  <a:ea typeface="Microsoft YaHei" panose="020B0503020204020204" pitchFamily="34" charset="-122"/>
                </a:rPr>
                <a:t>template void swap&lt;double&gt;(double&amp;, double&amp;);</a:t>
              </a:r>
              <a:r>
                <a:rPr lang="zh-CN" altLang="en-US" dirty="0">
                  <a:solidFill>
                    <a:srgbClr val="C00000"/>
                  </a:solidFill>
                  <a:latin typeface="Microsoft YaHei" panose="020B0503020204020204" pitchFamily="34" charset="-122"/>
                  <a:ea typeface="Microsoft YaHei" panose="020B0503020204020204" pitchFamily="34" charset="-122"/>
                </a:rPr>
                <a:t>  </a:t>
              </a:r>
              <a:r>
                <a:rPr lang="en-US" altLang="zh-CN" dirty="0">
                  <a:solidFill>
                    <a:srgbClr val="C00000"/>
                  </a:solidFill>
                  <a:latin typeface="Microsoft YaHei" panose="020B0503020204020204" pitchFamily="34" charset="-122"/>
                  <a:ea typeface="Microsoft YaHei" panose="020B0503020204020204" pitchFamily="34" charset="-122"/>
                </a:rPr>
                <a:t>// </a:t>
              </a:r>
              <a:r>
                <a:rPr lang="zh-CN" altLang="en-US" dirty="0">
                  <a:solidFill>
                    <a:srgbClr val="C00000"/>
                  </a:solidFill>
                  <a:latin typeface="Microsoft YaHei" panose="020B0503020204020204" pitchFamily="34" charset="-122"/>
                  <a:ea typeface="Microsoft YaHei" panose="020B0503020204020204" pitchFamily="34" charset="-122"/>
                </a:rPr>
                <a:t>显式实例化</a:t>
              </a:r>
              <a:endParaRPr lang="en-US" altLang="zh-CN" dirty="0">
                <a:solidFill>
                  <a:srgbClr val="C00000"/>
                </a:solidFill>
                <a:latin typeface="Microsoft YaHei" panose="020B0503020204020204" pitchFamily="34" charset="-122"/>
                <a:ea typeface="Microsoft YaHei" panose="020B0503020204020204" pitchFamily="34" charset="-122"/>
              </a:endParaRPr>
            </a:p>
          </p:txBody>
        </p:sp>
      </p:grpSp>
    </p:spTree>
    <p:extLst>
      <p:ext uri="{BB962C8B-B14F-4D97-AF65-F5344CB8AC3E}">
        <p14:creationId xmlns:p14="http://schemas.microsoft.com/office/powerpoint/2010/main" val="3355313531"/>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控制实例化</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9" name="组合 28">
            <a:extLst>
              <a:ext uri="{FF2B5EF4-FFF2-40B4-BE49-F238E27FC236}">
                <a16:creationId xmlns:a16="http://schemas.microsoft.com/office/drawing/2014/main" id="{4EDE4053-DD61-43C0-A22C-01981A68F755}"/>
              </a:ext>
            </a:extLst>
          </p:cNvPr>
          <p:cNvGrpSpPr/>
          <p:nvPr/>
        </p:nvGrpSpPr>
        <p:grpSpPr>
          <a:xfrm>
            <a:off x="764332" y="1896626"/>
            <a:ext cx="7840116" cy="2929712"/>
            <a:chOff x="785872" y="2327512"/>
            <a:chExt cx="5629545" cy="4325792"/>
          </a:xfrm>
        </p:grpSpPr>
        <p:grpSp>
          <p:nvGrpSpPr>
            <p:cNvPr id="30" name="组合 29">
              <a:extLst>
                <a:ext uri="{FF2B5EF4-FFF2-40B4-BE49-F238E27FC236}">
                  <a16:creationId xmlns:a16="http://schemas.microsoft.com/office/drawing/2014/main" id="{2ED4AD8E-7930-4151-8859-E34631AE776F}"/>
                </a:ext>
              </a:extLst>
            </p:cNvPr>
            <p:cNvGrpSpPr/>
            <p:nvPr/>
          </p:nvGrpSpPr>
          <p:grpSpPr>
            <a:xfrm>
              <a:off x="785872" y="2327512"/>
              <a:ext cx="5629545" cy="4325792"/>
              <a:chOff x="826068" y="2276351"/>
              <a:chExt cx="7923031" cy="15793263"/>
            </a:xfrm>
          </p:grpSpPr>
          <p:sp>
            <p:nvSpPr>
              <p:cNvPr id="32" name="矩形 31">
                <a:extLst>
                  <a:ext uri="{FF2B5EF4-FFF2-40B4-BE49-F238E27FC236}">
                    <a16:creationId xmlns:a16="http://schemas.microsoft.com/office/drawing/2014/main" id="{EA6E0FBB-411E-421E-868E-CB5C0B518430}"/>
                  </a:ext>
                </a:extLst>
              </p:cNvPr>
              <p:cNvSpPr/>
              <p:nvPr/>
            </p:nvSpPr>
            <p:spPr>
              <a:xfrm>
                <a:off x="826068" y="2276351"/>
                <a:ext cx="7923031" cy="15793263"/>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文本框 41">
                <a:extLst>
                  <a:ext uri="{FF2B5EF4-FFF2-40B4-BE49-F238E27FC236}">
                    <a16:creationId xmlns:a16="http://schemas.microsoft.com/office/drawing/2014/main" id="{E59EB02C-1755-4F12-9FB9-394F59F61964}"/>
                  </a:ext>
                </a:extLst>
              </p:cNvPr>
              <p:cNvSpPr txBox="1"/>
              <p:nvPr/>
            </p:nvSpPr>
            <p:spPr>
              <a:xfrm>
                <a:off x="889809" y="2446158"/>
                <a:ext cx="7859290" cy="979648"/>
              </a:xfrm>
              <a:prstGeom prst="rect">
                <a:avLst/>
              </a:prstGeom>
              <a:noFill/>
            </p:spPr>
            <p:txBody>
              <a:bodyPr wrap="square">
                <a:spAutoFit/>
              </a:bodyPr>
              <a:lstStyle/>
              <a:p>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31" name="文本框 30">
              <a:extLst>
                <a:ext uri="{FF2B5EF4-FFF2-40B4-BE49-F238E27FC236}">
                  <a16:creationId xmlns:a16="http://schemas.microsoft.com/office/drawing/2014/main" id="{24B38CBF-7D47-4CF7-A922-481A1DF05832}"/>
                </a:ext>
              </a:extLst>
            </p:cNvPr>
            <p:cNvSpPr txBox="1"/>
            <p:nvPr/>
          </p:nvSpPr>
          <p:spPr>
            <a:xfrm>
              <a:off x="814624" y="2327512"/>
              <a:ext cx="5423213" cy="4226289"/>
            </a:xfrm>
            <a:prstGeom prst="rect">
              <a:avLst/>
            </a:prstGeom>
            <a:noFill/>
          </p:spPr>
          <p:txBody>
            <a:bodyPr wrap="square">
              <a:spAutoFit/>
            </a:bodyPr>
            <a:lstStyle/>
            <a:p>
              <a:r>
                <a:rPr lang="en-US" altLang="zh-CN" dirty="0">
                  <a:solidFill>
                    <a:srgbClr val="005DA2"/>
                  </a:solidFill>
                  <a:latin typeface="Microsoft YaHei" panose="020B0503020204020204" pitchFamily="34" charset="-122"/>
                  <a:ea typeface="Microsoft YaHei" panose="020B0503020204020204" pitchFamily="34" charset="-122"/>
                </a:rPr>
                <a:t>//</a:t>
              </a:r>
              <a:r>
                <a:rPr lang="zh-CN" altLang="en-US" dirty="0">
                  <a:solidFill>
                    <a:srgbClr val="005DA2"/>
                  </a:solidFill>
                  <a:latin typeface="Microsoft YaHei" panose="020B0503020204020204" pitchFamily="34" charset="-122"/>
                  <a:ea typeface="Microsoft YaHei" panose="020B0503020204020204" pitchFamily="34" charset="-122"/>
                </a:rPr>
                <a:t> </a:t>
              </a:r>
              <a:r>
                <a:rPr lang="en-US" altLang="zh-CN" dirty="0">
                  <a:solidFill>
                    <a:srgbClr val="005DA2"/>
                  </a:solidFill>
                  <a:latin typeface="Microsoft YaHei" panose="020B0503020204020204" pitchFamily="34" charset="-122"/>
                  <a:ea typeface="Microsoft YaHei" panose="020B0503020204020204" pitchFamily="34" charset="-122"/>
                </a:rPr>
                <a:t>swap.cc</a:t>
              </a:r>
            </a:p>
            <a:p>
              <a:r>
                <a:rPr lang="en-US" altLang="zh-CN" dirty="0">
                  <a:latin typeface="Microsoft YaHei" panose="020B0503020204020204" pitchFamily="34" charset="-122"/>
                  <a:ea typeface="Microsoft YaHei" panose="020B0503020204020204" pitchFamily="34" charset="-122"/>
                </a:rPr>
                <a:t>template &lt;</a:t>
              </a:r>
              <a:r>
                <a:rPr lang="en-US" altLang="zh-CN" dirty="0" err="1">
                  <a:latin typeface="Microsoft YaHei" panose="020B0503020204020204" pitchFamily="34" charset="-122"/>
                  <a:ea typeface="Microsoft YaHei" panose="020B0503020204020204" pitchFamily="34" charset="-122"/>
                </a:rPr>
                <a:t>typename</a:t>
              </a:r>
              <a:r>
                <a:rPr lang="en-US" altLang="zh-CN" dirty="0">
                  <a:latin typeface="Microsoft YaHei" panose="020B0503020204020204" pitchFamily="34" charset="-122"/>
                  <a:ea typeface="Microsoft YaHei" panose="020B0503020204020204" pitchFamily="34" charset="-122"/>
                </a:rPr>
                <a:t> T&gt;	// </a:t>
              </a:r>
              <a:r>
                <a:rPr lang="zh-CN" altLang="en-US" dirty="0">
                  <a:latin typeface="Microsoft YaHei" panose="020B0503020204020204" pitchFamily="34" charset="-122"/>
                  <a:ea typeface="Microsoft YaHei" panose="020B0503020204020204" pitchFamily="34" charset="-122"/>
                </a:rPr>
                <a:t>模板定义</a:t>
              </a:r>
              <a:endParaRPr lang="en-US" altLang="zh-CN" dirty="0">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void swap(T &amp;a, T &amp;b)</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a:t>
              </a:r>
            </a:p>
            <a:p>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T </a:t>
              </a:r>
              <a:r>
                <a:rPr lang="en-US" altLang="zh-CN" dirty="0" err="1">
                  <a:latin typeface="Microsoft YaHei" panose="020B0503020204020204" pitchFamily="34" charset="-122"/>
                  <a:ea typeface="Microsoft YaHei" panose="020B0503020204020204" pitchFamily="34" charset="-122"/>
                </a:rPr>
                <a:t>tmp</a:t>
              </a:r>
              <a:r>
                <a:rPr lang="en-US" altLang="zh-CN" dirty="0">
                  <a:latin typeface="Microsoft YaHei" panose="020B0503020204020204" pitchFamily="34" charset="-122"/>
                  <a:ea typeface="Microsoft YaHei" panose="020B0503020204020204" pitchFamily="34" charset="-122"/>
                </a:rPr>
                <a:t> = a;</a:t>
              </a:r>
            </a:p>
            <a:p>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a = b;</a:t>
              </a:r>
            </a:p>
            <a:p>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b = </a:t>
              </a:r>
              <a:r>
                <a:rPr lang="en-US" altLang="zh-CN" dirty="0" err="1">
                  <a:latin typeface="Microsoft YaHei" panose="020B0503020204020204" pitchFamily="34" charset="-122"/>
                  <a:ea typeface="Microsoft YaHei" panose="020B0503020204020204" pitchFamily="34" charset="-122"/>
                </a:rPr>
                <a:t>tmp</a:t>
              </a:r>
              <a:r>
                <a:rPr lang="en-US" altLang="zh-CN" dirty="0">
                  <a:latin typeface="Microsoft YaHei" panose="020B0503020204020204" pitchFamily="34" charset="-122"/>
                  <a:ea typeface="Microsoft YaHei" panose="020B0503020204020204" pitchFamily="34" charset="-122"/>
                </a:rPr>
                <a:t>;</a:t>
              </a:r>
            </a:p>
            <a:p>
              <a:r>
                <a:rPr lang="en-US" altLang="zh-CN" dirty="0">
                  <a:latin typeface="Microsoft YaHei" panose="020B0503020204020204" pitchFamily="34" charset="-122"/>
                  <a:ea typeface="Microsoft YaHei" panose="020B0503020204020204" pitchFamily="34" charset="-122"/>
                </a:rPr>
                <a:t>}</a:t>
              </a:r>
            </a:p>
            <a:p>
              <a:r>
                <a:rPr lang="en-US" altLang="zh-CN" dirty="0">
                  <a:solidFill>
                    <a:srgbClr val="C00000"/>
                  </a:solidFill>
                  <a:latin typeface="Microsoft YaHei" panose="020B0503020204020204" pitchFamily="34" charset="-122"/>
                  <a:ea typeface="Microsoft YaHei" panose="020B0503020204020204" pitchFamily="34" charset="-122"/>
                </a:rPr>
                <a:t>template void swap&lt;int&gt;(int&amp;, int&amp;);		</a:t>
              </a:r>
              <a:r>
                <a:rPr lang="zh-CN" altLang="en-US" dirty="0">
                  <a:solidFill>
                    <a:srgbClr val="C00000"/>
                  </a:solidFill>
                  <a:latin typeface="Microsoft YaHei" panose="020B0503020204020204" pitchFamily="34" charset="-122"/>
                  <a:ea typeface="Microsoft YaHei" panose="020B0503020204020204" pitchFamily="34" charset="-122"/>
                </a:rPr>
                <a:t>   </a:t>
              </a:r>
              <a:r>
                <a:rPr lang="en-US" altLang="zh-CN" dirty="0">
                  <a:solidFill>
                    <a:srgbClr val="C00000"/>
                  </a:solidFill>
                  <a:latin typeface="Microsoft YaHei" panose="020B0503020204020204" pitchFamily="34" charset="-122"/>
                  <a:ea typeface="Microsoft YaHei" panose="020B0503020204020204" pitchFamily="34" charset="-122"/>
                </a:rPr>
                <a:t>//</a:t>
              </a:r>
              <a:r>
                <a:rPr lang="zh-CN" altLang="en-US" dirty="0">
                  <a:solidFill>
                    <a:srgbClr val="C00000"/>
                  </a:solidFill>
                  <a:latin typeface="Microsoft YaHei" panose="020B0503020204020204" pitchFamily="34" charset="-122"/>
                  <a:ea typeface="Microsoft YaHei" panose="020B0503020204020204" pitchFamily="34" charset="-122"/>
                </a:rPr>
                <a:t> 显式实例化</a:t>
              </a:r>
              <a:endParaRPr lang="en-US" altLang="zh-CN" dirty="0">
                <a:solidFill>
                  <a:srgbClr val="C00000"/>
                </a:solidFill>
                <a:latin typeface="Microsoft YaHei" panose="020B0503020204020204" pitchFamily="34" charset="-122"/>
                <a:ea typeface="Microsoft YaHei" panose="020B0503020204020204" pitchFamily="34" charset="-122"/>
              </a:endParaRPr>
            </a:p>
            <a:p>
              <a:r>
                <a:rPr lang="en-US" altLang="zh-CN" dirty="0">
                  <a:solidFill>
                    <a:srgbClr val="C00000"/>
                  </a:solidFill>
                  <a:latin typeface="Microsoft YaHei" panose="020B0503020204020204" pitchFamily="34" charset="-122"/>
                  <a:ea typeface="Microsoft YaHei" panose="020B0503020204020204" pitchFamily="34" charset="-122"/>
                </a:rPr>
                <a:t>template void swap&lt;float&gt;(float&amp;, float&amp;);	</a:t>
              </a:r>
              <a:r>
                <a:rPr lang="zh-CN" altLang="en-US" dirty="0">
                  <a:solidFill>
                    <a:srgbClr val="C00000"/>
                  </a:solidFill>
                  <a:latin typeface="Microsoft YaHei" panose="020B0503020204020204" pitchFamily="34" charset="-122"/>
                  <a:ea typeface="Microsoft YaHei" panose="020B0503020204020204" pitchFamily="34" charset="-122"/>
                </a:rPr>
                <a:t>   </a:t>
              </a:r>
              <a:r>
                <a:rPr lang="en-US" altLang="zh-CN" dirty="0">
                  <a:solidFill>
                    <a:srgbClr val="C00000"/>
                  </a:solidFill>
                  <a:latin typeface="Microsoft YaHei" panose="020B0503020204020204" pitchFamily="34" charset="-122"/>
                  <a:ea typeface="Microsoft YaHei" panose="020B0503020204020204" pitchFamily="34" charset="-122"/>
                </a:rPr>
                <a:t>//</a:t>
              </a:r>
              <a:r>
                <a:rPr lang="zh-CN" altLang="en-US" dirty="0">
                  <a:solidFill>
                    <a:srgbClr val="C00000"/>
                  </a:solidFill>
                  <a:latin typeface="Microsoft YaHei" panose="020B0503020204020204" pitchFamily="34" charset="-122"/>
                  <a:ea typeface="Microsoft YaHei" panose="020B0503020204020204" pitchFamily="34" charset="-122"/>
                </a:rPr>
                <a:t> 显式实例化</a:t>
              </a:r>
              <a:endParaRPr lang="en-US" altLang="zh-CN" dirty="0">
                <a:solidFill>
                  <a:srgbClr val="C00000"/>
                </a:solidFill>
                <a:latin typeface="Microsoft YaHei" panose="020B0503020204020204" pitchFamily="34" charset="-122"/>
                <a:ea typeface="Microsoft YaHei" panose="020B0503020204020204" pitchFamily="34" charset="-122"/>
              </a:endParaRPr>
            </a:p>
            <a:p>
              <a:r>
                <a:rPr lang="en-US" altLang="zh-CN" dirty="0">
                  <a:solidFill>
                    <a:srgbClr val="C00000"/>
                  </a:solidFill>
                  <a:latin typeface="Microsoft YaHei" panose="020B0503020204020204" pitchFamily="34" charset="-122"/>
                  <a:ea typeface="Microsoft YaHei" panose="020B0503020204020204" pitchFamily="34" charset="-122"/>
                </a:rPr>
                <a:t>template void swap&lt;double&gt;(double&amp;, double&amp;);</a:t>
              </a:r>
              <a:r>
                <a:rPr lang="zh-CN" altLang="en-US" dirty="0">
                  <a:solidFill>
                    <a:srgbClr val="C00000"/>
                  </a:solidFill>
                  <a:latin typeface="Microsoft YaHei" panose="020B0503020204020204" pitchFamily="34" charset="-122"/>
                  <a:ea typeface="Microsoft YaHei" panose="020B0503020204020204" pitchFamily="34" charset="-122"/>
                </a:rPr>
                <a:t>  </a:t>
              </a:r>
              <a:r>
                <a:rPr lang="en-US" altLang="zh-CN" dirty="0">
                  <a:solidFill>
                    <a:srgbClr val="C00000"/>
                  </a:solidFill>
                  <a:latin typeface="Microsoft YaHei" panose="020B0503020204020204" pitchFamily="34" charset="-122"/>
                  <a:ea typeface="Microsoft YaHei" panose="020B0503020204020204" pitchFamily="34" charset="-122"/>
                </a:rPr>
                <a:t>// </a:t>
              </a:r>
              <a:r>
                <a:rPr lang="zh-CN" altLang="en-US" dirty="0">
                  <a:solidFill>
                    <a:srgbClr val="C00000"/>
                  </a:solidFill>
                  <a:latin typeface="Microsoft YaHei" panose="020B0503020204020204" pitchFamily="34" charset="-122"/>
                  <a:ea typeface="Microsoft YaHei" panose="020B0503020204020204" pitchFamily="34" charset="-122"/>
                </a:rPr>
                <a:t>显式实例化</a:t>
              </a:r>
              <a:endParaRPr lang="en-US" altLang="zh-CN" dirty="0">
                <a:solidFill>
                  <a:srgbClr val="C00000"/>
                </a:solidFill>
                <a:latin typeface="Microsoft YaHei" panose="020B0503020204020204" pitchFamily="34" charset="-122"/>
                <a:ea typeface="Microsoft YaHei" panose="020B0503020204020204" pitchFamily="34" charset="-122"/>
              </a:endParaRPr>
            </a:p>
          </p:txBody>
        </p:sp>
      </p:grpSp>
      <p:sp>
        <p:nvSpPr>
          <p:cNvPr id="13" name="文本框 12">
            <a:extLst>
              <a:ext uri="{FF2B5EF4-FFF2-40B4-BE49-F238E27FC236}">
                <a16:creationId xmlns:a16="http://schemas.microsoft.com/office/drawing/2014/main" id="{70F82F82-90E0-4FBF-AF3F-FF7C512EB5FD}"/>
              </a:ext>
            </a:extLst>
          </p:cNvPr>
          <p:cNvSpPr txBox="1"/>
          <p:nvPr/>
        </p:nvSpPr>
        <p:spPr>
          <a:xfrm>
            <a:off x="683568" y="699542"/>
            <a:ext cx="7920880" cy="1077218"/>
          </a:xfrm>
          <a:prstGeom prst="rect">
            <a:avLst/>
          </a:prstGeom>
          <a:noFill/>
        </p:spPr>
        <p:txBody>
          <a:bodyPr wrap="square" rtlCol="0">
            <a:spAutoFit/>
          </a:bodyPr>
          <a:lstStyle/>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显式实例化必须涵盖其它模块对该函数调用的全部参数类型</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如果调用方使用了没有显示实例化的参数类型，链接器会报错找不到符号，比如：</a:t>
            </a:r>
            <a:r>
              <a:rPr lang="en-US" altLang="zh-CN" dirty="0">
                <a:solidFill>
                  <a:srgbClr val="005DA2"/>
                </a:solidFill>
                <a:latin typeface="微软雅黑" panose="020B0503020204020204" pitchFamily="34" charset="-122"/>
                <a:ea typeface="微软雅黑" panose="020B0503020204020204" pitchFamily="34" charset="-122"/>
              </a:rPr>
              <a:t>swap(string&amp;, string&amp;)</a:t>
            </a:r>
            <a:r>
              <a:rPr lang="zh-CN" altLang="en-US" dirty="0">
                <a:solidFill>
                  <a:srgbClr val="005DA2"/>
                </a:solidFill>
                <a:latin typeface="微软雅黑" panose="020B0503020204020204" pitchFamily="34" charset="-122"/>
                <a:ea typeface="微软雅黑" panose="020B0503020204020204" pitchFamily="34" charset="-122"/>
              </a:rPr>
              <a:t>类型调用</a:t>
            </a:r>
            <a:endParaRPr lang="en-US" altLang="zh-CN" dirty="0">
              <a:solidFill>
                <a:srgbClr val="005DA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41429524"/>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控制实例化</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70F82F82-90E0-4FBF-AF3F-FF7C512EB5FD}"/>
              </a:ext>
            </a:extLst>
          </p:cNvPr>
          <p:cNvSpPr txBox="1"/>
          <p:nvPr/>
        </p:nvSpPr>
        <p:spPr>
          <a:xfrm>
            <a:off x="683568" y="699542"/>
            <a:ext cx="7920880" cy="3231654"/>
          </a:xfrm>
          <a:prstGeom prst="rect">
            <a:avLst/>
          </a:prstGeom>
          <a:noFill/>
        </p:spPr>
        <p:txBody>
          <a:bodyPr wrap="square" rtlCol="0">
            <a:spAutoFit/>
          </a:bodyPr>
          <a:lstStyle/>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隐式实例化 </a:t>
            </a:r>
            <a:r>
              <a:rPr lang="en-US" altLang="zh-CN" dirty="0" err="1">
                <a:solidFill>
                  <a:srgbClr val="005DA2"/>
                </a:solidFill>
                <a:latin typeface="微软雅黑" panose="020B0503020204020204" pitchFamily="34" charset="-122"/>
                <a:ea typeface="微软雅黑" panose="020B0503020204020204" pitchFamily="34" charset="-122"/>
              </a:rPr>
              <a:t>v.s</a:t>
            </a:r>
            <a:r>
              <a:rPr lang="en-US" altLang="zh-CN" dirty="0">
                <a:solidFill>
                  <a:srgbClr val="005DA2"/>
                </a:solidFill>
                <a:latin typeface="微软雅黑" panose="020B0503020204020204" pitchFamily="34" charset="-122"/>
                <a:ea typeface="微软雅黑" panose="020B0503020204020204" pitchFamily="34" charset="-122"/>
              </a:rPr>
              <a:t>. </a:t>
            </a:r>
            <a:r>
              <a:rPr lang="zh-CN" altLang="en-US" dirty="0">
                <a:solidFill>
                  <a:srgbClr val="005DA2"/>
                </a:solidFill>
                <a:latin typeface="微软雅黑" panose="020B0503020204020204" pitchFamily="34" charset="-122"/>
                <a:ea typeface="微软雅黑" panose="020B0503020204020204" pitchFamily="34" charset="-122"/>
              </a:rPr>
              <a:t>显式实例化</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隐式实例化：</a:t>
            </a:r>
            <a:endParaRPr lang="en-US" altLang="zh-CN" dirty="0">
              <a:solidFill>
                <a:srgbClr val="005DA2"/>
              </a:solidFill>
              <a:latin typeface="微软雅黑" panose="020B0503020204020204" pitchFamily="34" charset="-122"/>
              <a:ea typeface="微软雅黑" panose="020B0503020204020204" pitchFamily="34" charset="-122"/>
            </a:endParaRPr>
          </a:p>
          <a:p>
            <a:pPr marL="742950" lvl="1"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优点：维护简单，开箱即用，不会出现符号缺失等问题</a:t>
            </a:r>
            <a:endParaRPr lang="en-US" altLang="zh-CN" dirty="0">
              <a:solidFill>
                <a:srgbClr val="005DA2"/>
              </a:solidFill>
              <a:latin typeface="微软雅黑" panose="020B0503020204020204" pitchFamily="34" charset="-122"/>
              <a:ea typeface="微软雅黑" panose="020B0503020204020204" pitchFamily="34" charset="-122"/>
            </a:endParaRPr>
          </a:p>
          <a:p>
            <a:pPr marL="742950" lvl="1"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缺点：重复编译耗时巨大</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显式实例化：</a:t>
            </a:r>
            <a:endParaRPr lang="en-US" altLang="zh-CN" dirty="0">
              <a:solidFill>
                <a:srgbClr val="005DA2"/>
              </a:solidFill>
              <a:latin typeface="微软雅黑" panose="020B0503020204020204" pitchFamily="34" charset="-122"/>
              <a:ea typeface="微软雅黑" panose="020B0503020204020204" pitchFamily="34" charset="-122"/>
            </a:endParaRPr>
          </a:p>
          <a:p>
            <a:pPr marL="742950" lvl="1"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优点：一种类型只实例化一次，编译速度快</a:t>
            </a:r>
            <a:endParaRPr lang="en-US" altLang="zh-CN" dirty="0">
              <a:solidFill>
                <a:srgbClr val="005DA2"/>
              </a:solidFill>
              <a:latin typeface="微软雅黑" panose="020B0503020204020204" pitchFamily="34" charset="-122"/>
              <a:ea typeface="微软雅黑" panose="020B0503020204020204" pitchFamily="34" charset="-122"/>
            </a:endParaRPr>
          </a:p>
          <a:p>
            <a:pPr marL="742950" lvl="1"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缺点：添加新的调用类型时需要修改模板定义源文件，添加新的实例化类型</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9" name="组合 8">
            <a:extLst>
              <a:ext uri="{FF2B5EF4-FFF2-40B4-BE49-F238E27FC236}">
                <a16:creationId xmlns:a16="http://schemas.microsoft.com/office/drawing/2014/main" id="{B8977884-15F7-4B3B-9E4B-37B7C1F462FA}"/>
              </a:ext>
            </a:extLst>
          </p:cNvPr>
          <p:cNvGrpSpPr/>
          <p:nvPr/>
        </p:nvGrpSpPr>
        <p:grpSpPr>
          <a:xfrm>
            <a:off x="857880" y="3968611"/>
            <a:ext cx="7386528" cy="974690"/>
            <a:chOff x="5813482" y="1421166"/>
            <a:chExt cx="2808312" cy="12516061"/>
          </a:xfrm>
          <a:solidFill>
            <a:srgbClr val="FEFFBE"/>
          </a:solidFill>
        </p:grpSpPr>
        <p:sp>
          <p:nvSpPr>
            <p:cNvPr id="10" name="矩形 9">
              <a:extLst>
                <a:ext uri="{FF2B5EF4-FFF2-40B4-BE49-F238E27FC236}">
                  <a16:creationId xmlns:a16="http://schemas.microsoft.com/office/drawing/2014/main" id="{7E393ED7-21CC-461E-8EC2-372C091AE65A}"/>
                </a:ext>
              </a:extLst>
            </p:cNvPr>
            <p:cNvSpPr/>
            <p:nvPr/>
          </p:nvSpPr>
          <p:spPr>
            <a:xfrm>
              <a:off x="5813482" y="1421166"/>
              <a:ext cx="2808312" cy="12516061"/>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5BDA0DCE-2E19-4A9B-A9FF-48D70C75CB77}"/>
                </a:ext>
              </a:extLst>
            </p:cNvPr>
            <p:cNvSpPr txBox="1"/>
            <p:nvPr/>
          </p:nvSpPr>
          <p:spPr>
            <a:xfrm>
              <a:off x="5860955" y="1550373"/>
              <a:ext cx="2713365" cy="10670889"/>
            </a:xfrm>
            <a:prstGeom prst="rect">
              <a:avLst/>
            </a:prstGeom>
            <a:grpFill/>
          </p:spPr>
          <p:txBody>
            <a:bodyPr wrap="square" rtlCol="0">
              <a:spAutoFit/>
            </a:bodyPr>
            <a:lstStyle/>
            <a:p>
              <a:pPr>
                <a:spcAft>
                  <a:spcPts val="600"/>
                </a:spcAft>
              </a:pPr>
              <a:r>
                <a:rPr lang="zh-CN" altLang="en-US" sz="1600" dirty="0">
                  <a:solidFill>
                    <a:srgbClr val="005DA2"/>
                  </a:solidFill>
                  <a:latin typeface="微软雅黑" panose="020B0503020204020204" pitchFamily="34" charset="-122"/>
                  <a:ea typeface="微软雅黑" panose="020B0503020204020204" pitchFamily="34" charset="-122"/>
                </a:rPr>
                <a:t>最佳实践：</a:t>
              </a:r>
              <a:br>
                <a:rPr lang="en-US" altLang="zh-CN" sz="1600" dirty="0">
                  <a:solidFill>
                    <a:srgbClr val="005DA2"/>
                  </a:solidFill>
                  <a:latin typeface="微软雅黑" panose="020B0503020204020204" pitchFamily="34" charset="-122"/>
                  <a:ea typeface="微软雅黑" panose="020B0503020204020204" pitchFamily="34" charset="-122"/>
                </a:rPr>
              </a:b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编写第三方库或者模块接口供外部用户使用时，必须使用隐式实例化方案。大型工程的内部功能模块或者接口可以用显式实例化方式加快编译速度</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761217056"/>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模板类</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70F82F82-90E0-4FBF-AF3F-FF7C512EB5FD}"/>
              </a:ext>
            </a:extLst>
          </p:cNvPr>
          <p:cNvSpPr txBox="1"/>
          <p:nvPr/>
        </p:nvSpPr>
        <p:spPr>
          <a:xfrm>
            <a:off x="683568" y="699542"/>
            <a:ext cx="7920880" cy="369332"/>
          </a:xfrm>
          <a:prstGeom prst="rect">
            <a:avLst/>
          </a:prstGeom>
          <a:noFill/>
        </p:spPr>
        <p:txBody>
          <a:bodyPr wrap="square" rtlCol="0">
            <a:spAutoFit/>
          </a:bodyPr>
          <a:lstStyle/>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模板类的声明、定义方式与模板函数类似：</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7" name="组合 6">
            <a:extLst>
              <a:ext uri="{FF2B5EF4-FFF2-40B4-BE49-F238E27FC236}">
                <a16:creationId xmlns:a16="http://schemas.microsoft.com/office/drawing/2014/main" id="{44D2AABF-B972-410F-AD0C-ABA16BB30F3E}"/>
              </a:ext>
            </a:extLst>
          </p:cNvPr>
          <p:cNvGrpSpPr/>
          <p:nvPr/>
        </p:nvGrpSpPr>
        <p:grpSpPr>
          <a:xfrm>
            <a:off x="723950" y="1419622"/>
            <a:ext cx="8096522" cy="3024336"/>
            <a:chOff x="785872" y="2327512"/>
            <a:chExt cx="5629545" cy="3513179"/>
          </a:xfrm>
        </p:grpSpPr>
        <p:grpSp>
          <p:nvGrpSpPr>
            <p:cNvPr id="8" name="组合 7">
              <a:extLst>
                <a:ext uri="{FF2B5EF4-FFF2-40B4-BE49-F238E27FC236}">
                  <a16:creationId xmlns:a16="http://schemas.microsoft.com/office/drawing/2014/main" id="{8DFBE3F1-9EDC-4438-AD20-1E5BD43CB8C3}"/>
                </a:ext>
              </a:extLst>
            </p:cNvPr>
            <p:cNvGrpSpPr/>
            <p:nvPr/>
          </p:nvGrpSpPr>
          <p:grpSpPr>
            <a:xfrm>
              <a:off x="785872" y="2327512"/>
              <a:ext cx="5629545" cy="3513179"/>
              <a:chOff x="826068" y="2276351"/>
              <a:chExt cx="7923031" cy="12826450"/>
            </a:xfrm>
          </p:grpSpPr>
          <p:sp>
            <p:nvSpPr>
              <p:cNvPr id="14" name="矩形 13">
                <a:extLst>
                  <a:ext uri="{FF2B5EF4-FFF2-40B4-BE49-F238E27FC236}">
                    <a16:creationId xmlns:a16="http://schemas.microsoft.com/office/drawing/2014/main" id="{BB81F1AE-C691-4726-8F1E-C9A6E4DAE666}"/>
                  </a:ext>
                </a:extLst>
              </p:cNvPr>
              <p:cNvSpPr/>
              <p:nvPr/>
            </p:nvSpPr>
            <p:spPr>
              <a:xfrm>
                <a:off x="826068" y="2276351"/>
                <a:ext cx="7923031" cy="12826450"/>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DF2FC383-AD7A-496F-9EA3-B2174653D702}"/>
                  </a:ext>
                </a:extLst>
              </p:cNvPr>
              <p:cNvSpPr txBox="1"/>
              <p:nvPr/>
            </p:nvSpPr>
            <p:spPr>
              <a:xfrm>
                <a:off x="889809" y="2446158"/>
                <a:ext cx="7859290" cy="979648"/>
              </a:xfrm>
              <a:prstGeom prst="rect">
                <a:avLst/>
              </a:prstGeom>
              <a:noFill/>
            </p:spPr>
            <p:txBody>
              <a:bodyPr wrap="square">
                <a:spAutoFit/>
              </a:bodyPr>
              <a:lstStyle/>
              <a:p>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2" name="文本框 11">
              <a:extLst>
                <a:ext uri="{FF2B5EF4-FFF2-40B4-BE49-F238E27FC236}">
                  <a16:creationId xmlns:a16="http://schemas.microsoft.com/office/drawing/2014/main" id="{40F0E68B-A962-4A64-B082-17FC971A5E0A}"/>
                </a:ext>
              </a:extLst>
            </p:cNvPr>
            <p:cNvSpPr txBox="1"/>
            <p:nvPr/>
          </p:nvSpPr>
          <p:spPr>
            <a:xfrm>
              <a:off x="822002" y="2388133"/>
              <a:ext cx="5423213" cy="3324978"/>
            </a:xfrm>
            <a:prstGeom prst="rect">
              <a:avLst/>
            </a:prstGeom>
            <a:noFill/>
          </p:spPr>
          <p:txBody>
            <a:bodyPr wrap="square">
              <a:spAutoFit/>
            </a:bodyPr>
            <a:lstStyle/>
            <a:p>
              <a:r>
                <a:rPr lang="en-US" altLang="zh-CN" dirty="0">
                  <a:solidFill>
                    <a:srgbClr val="C00000"/>
                  </a:solidFill>
                  <a:latin typeface="Microsoft YaHei" panose="020B0503020204020204" pitchFamily="34" charset="-122"/>
                  <a:ea typeface="Microsoft YaHei" panose="020B0503020204020204" pitchFamily="34" charset="-122"/>
                </a:rPr>
                <a:t>template &lt;</a:t>
              </a:r>
              <a:r>
                <a:rPr lang="en-US" altLang="zh-CN" dirty="0" err="1">
                  <a:solidFill>
                    <a:srgbClr val="C00000"/>
                  </a:solidFill>
                  <a:latin typeface="Microsoft YaHei" panose="020B0503020204020204" pitchFamily="34" charset="-122"/>
                  <a:ea typeface="Microsoft YaHei" panose="020B0503020204020204" pitchFamily="34" charset="-122"/>
                </a:rPr>
                <a:t>typename</a:t>
              </a:r>
              <a:r>
                <a:rPr lang="en-US" altLang="zh-CN" dirty="0">
                  <a:solidFill>
                    <a:srgbClr val="C00000"/>
                  </a:solidFill>
                  <a:latin typeface="Microsoft YaHei" panose="020B0503020204020204" pitchFamily="34" charset="-122"/>
                  <a:ea typeface="Microsoft YaHei" panose="020B0503020204020204" pitchFamily="34" charset="-122"/>
                </a:rPr>
                <a:t> T&gt;	</a:t>
              </a:r>
              <a:r>
                <a:rPr lang="zh-CN" altLang="en-US" dirty="0">
                  <a:solidFill>
                    <a:srgbClr val="C00000"/>
                  </a:solidFill>
                  <a:latin typeface="Microsoft YaHei" panose="020B0503020204020204" pitchFamily="34" charset="-122"/>
                  <a:ea typeface="Microsoft YaHei" panose="020B0503020204020204" pitchFamily="34" charset="-122"/>
                </a:rPr>
                <a:t> </a:t>
              </a:r>
              <a:r>
                <a:rPr lang="en-US" altLang="zh-CN" dirty="0">
                  <a:solidFill>
                    <a:srgbClr val="C00000"/>
                  </a:solidFill>
                  <a:latin typeface="Microsoft YaHei" panose="020B0503020204020204" pitchFamily="34" charset="-122"/>
                  <a:ea typeface="Microsoft YaHei" panose="020B0503020204020204" pitchFamily="34" charset="-122"/>
                </a:rPr>
                <a:t>//</a:t>
              </a:r>
              <a:r>
                <a:rPr lang="zh-CN" altLang="en-US" dirty="0">
                  <a:solidFill>
                    <a:srgbClr val="C00000"/>
                  </a:solidFill>
                  <a:latin typeface="Microsoft YaHei" panose="020B0503020204020204" pitchFamily="34" charset="-122"/>
                  <a:ea typeface="Microsoft YaHei" panose="020B0503020204020204" pitchFamily="34" charset="-122"/>
                </a:rPr>
                <a:t> 也可以使用</a:t>
              </a:r>
              <a:r>
                <a:rPr lang="en-US" altLang="zh-CN" dirty="0">
                  <a:solidFill>
                    <a:srgbClr val="C00000"/>
                  </a:solidFill>
                  <a:latin typeface="Microsoft YaHei" panose="020B0503020204020204" pitchFamily="34" charset="-122"/>
                  <a:ea typeface="Microsoft YaHei" panose="020B0503020204020204" pitchFamily="34" charset="-122"/>
                </a:rPr>
                <a:t>class</a:t>
              </a:r>
              <a:r>
                <a:rPr lang="zh-CN" altLang="en-US" dirty="0">
                  <a:solidFill>
                    <a:srgbClr val="C00000"/>
                  </a:solidFill>
                  <a:latin typeface="Microsoft YaHei" panose="020B0503020204020204" pitchFamily="34" charset="-122"/>
                  <a:ea typeface="Microsoft YaHei" panose="020B0503020204020204" pitchFamily="34" charset="-122"/>
                </a:rPr>
                <a:t>关键字</a:t>
              </a:r>
              <a:endParaRPr lang="en-US" altLang="zh-CN" dirty="0">
                <a:solidFill>
                  <a:srgbClr val="C00000"/>
                </a:solidFill>
                <a:latin typeface="Microsoft YaHei" panose="020B0503020204020204" pitchFamily="34" charset="-122"/>
                <a:ea typeface="Microsoft YaHei" panose="020B0503020204020204" pitchFamily="34" charset="-122"/>
              </a:endParaRP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class Pair {</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public:</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Pair(</a:t>
              </a:r>
              <a:r>
                <a:rPr lang="en-US" altLang="zh-CN" dirty="0">
                  <a:solidFill>
                    <a:srgbClr val="C00000"/>
                  </a:solidFill>
                  <a:latin typeface="Microsoft YaHei" panose="020B0503020204020204" pitchFamily="34" charset="-122"/>
                  <a:ea typeface="Microsoft YaHei" panose="020B0503020204020204" pitchFamily="34" charset="-122"/>
                </a:rPr>
                <a:t>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 first, </a:t>
              </a:r>
              <a:r>
                <a:rPr lang="en-US" altLang="zh-CN" dirty="0">
                  <a:solidFill>
                    <a:srgbClr val="C00000"/>
                  </a:solidFill>
                  <a:latin typeface="Microsoft YaHei" panose="020B0503020204020204" pitchFamily="34" charset="-122"/>
                  <a:ea typeface="Microsoft YaHei" panose="020B0503020204020204" pitchFamily="34" charset="-122"/>
                </a:rPr>
                <a:t>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 second) : first_(first), second_(second) {}</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a:solidFill>
                    <a:srgbClr val="C00000"/>
                  </a:solidFill>
                  <a:latin typeface="Microsoft YaHei" panose="020B0503020204020204" pitchFamily="34" charset="-122"/>
                  <a:ea typeface="Microsoft YaHei" panose="020B0503020204020204" pitchFamily="34" charset="-122"/>
                </a:rPr>
                <a:t>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rPr>
                <a:t>GetFirst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 { return first_;}</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void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rPr>
                <a:t>SetFirst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a:t>
              </a:r>
              <a:r>
                <a:rPr lang="en-US" altLang="zh-CN" dirty="0">
                  <a:solidFill>
                    <a:srgbClr val="C00000"/>
                  </a:solidFill>
                  <a:latin typeface="Microsoft YaHei" panose="020B0503020204020204" pitchFamily="34" charset="-122"/>
                  <a:ea typeface="Microsoft YaHei" panose="020B0503020204020204" pitchFamily="34" charset="-122"/>
                </a:rPr>
                <a:t>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 first) { first_ = first;}</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private:</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a:solidFill>
                    <a:srgbClr val="C00000"/>
                  </a:solidFill>
                  <a:latin typeface="Microsoft YaHei" panose="020B0503020204020204" pitchFamily="34" charset="-122"/>
                  <a:ea typeface="Microsoft YaHei" panose="020B0503020204020204" pitchFamily="34" charset="-122"/>
                </a:rPr>
                <a:t>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 first_;</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a:solidFill>
                    <a:srgbClr val="C00000"/>
                  </a:solidFill>
                  <a:latin typeface="Microsoft YaHei" panose="020B0503020204020204" pitchFamily="34" charset="-122"/>
                  <a:ea typeface="Microsoft YaHei" panose="020B0503020204020204" pitchFamily="34" charset="-122"/>
                </a:rPr>
                <a:t>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 second_;</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a:t>
              </a:r>
            </a:p>
          </p:txBody>
        </p:sp>
      </p:grpSp>
    </p:spTree>
    <p:extLst>
      <p:ext uri="{BB962C8B-B14F-4D97-AF65-F5344CB8AC3E}">
        <p14:creationId xmlns:p14="http://schemas.microsoft.com/office/powerpoint/2010/main" val="2066428690"/>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模板类</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70F82F82-90E0-4FBF-AF3F-FF7C512EB5FD}"/>
              </a:ext>
            </a:extLst>
          </p:cNvPr>
          <p:cNvSpPr txBox="1"/>
          <p:nvPr/>
        </p:nvSpPr>
        <p:spPr>
          <a:xfrm>
            <a:off x="683568" y="699542"/>
            <a:ext cx="7920880" cy="369332"/>
          </a:xfrm>
          <a:prstGeom prst="rect">
            <a:avLst/>
          </a:prstGeom>
          <a:noFill/>
        </p:spPr>
        <p:txBody>
          <a:bodyPr wrap="square" rtlCol="0">
            <a:spAutoFit/>
          </a:bodyPr>
          <a:lstStyle/>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利用模板类定义对象时，必须</a:t>
            </a:r>
            <a:r>
              <a:rPr lang="zh-CN" altLang="en-US" dirty="0">
                <a:solidFill>
                  <a:srgbClr val="C00000"/>
                </a:solidFill>
                <a:latin typeface="微软雅黑" panose="020B0503020204020204" pitchFamily="34" charset="-122"/>
                <a:ea typeface="微软雅黑" panose="020B0503020204020204" pitchFamily="34" charset="-122"/>
              </a:rPr>
              <a:t>显式指定</a:t>
            </a:r>
            <a:r>
              <a:rPr lang="zh-CN" altLang="en-US" dirty="0">
                <a:solidFill>
                  <a:srgbClr val="005DA2"/>
                </a:solidFill>
                <a:latin typeface="微软雅黑" panose="020B0503020204020204" pitchFamily="34" charset="-122"/>
                <a:ea typeface="微软雅黑" panose="020B0503020204020204" pitchFamily="34" charset="-122"/>
              </a:rPr>
              <a:t>实例化的类型</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7" name="组合 6">
            <a:extLst>
              <a:ext uri="{FF2B5EF4-FFF2-40B4-BE49-F238E27FC236}">
                <a16:creationId xmlns:a16="http://schemas.microsoft.com/office/drawing/2014/main" id="{44D2AABF-B972-410F-AD0C-ABA16BB30F3E}"/>
              </a:ext>
            </a:extLst>
          </p:cNvPr>
          <p:cNvGrpSpPr/>
          <p:nvPr/>
        </p:nvGrpSpPr>
        <p:grpSpPr>
          <a:xfrm>
            <a:off x="723950" y="1419622"/>
            <a:ext cx="7880498" cy="2376264"/>
            <a:chOff x="785872" y="2327512"/>
            <a:chExt cx="5629545" cy="3513179"/>
          </a:xfrm>
        </p:grpSpPr>
        <p:grpSp>
          <p:nvGrpSpPr>
            <p:cNvPr id="8" name="组合 7">
              <a:extLst>
                <a:ext uri="{FF2B5EF4-FFF2-40B4-BE49-F238E27FC236}">
                  <a16:creationId xmlns:a16="http://schemas.microsoft.com/office/drawing/2014/main" id="{8DFBE3F1-9EDC-4438-AD20-1E5BD43CB8C3}"/>
                </a:ext>
              </a:extLst>
            </p:cNvPr>
            <p:cNvGrpSpPr/>
            <p:nvPr/>
          </p:nvGrpSpPr>
          <p:grpSpPr>
            <a:xfrm>
              <a:off x="785872" y="2327512"/>
              <a:ext cx="5629545" cy="3513179"/>
              <a:chOff x="826068" y="2276351"/>
              <a:chExt cx="7923031" cy="12826450"/>
            </a:xfrm>
          </p:grpSpPr>
          <p:sp>
            <p:nvSpPr>
              <p:cNvPr id="14" name="矩形 13">
                <a:extLst>
                  <a:ext uri="{FF2B5EF4-FFF2-40B4-BE49-F238E27FC236}">
                    <a16:creationId xmlns:a16="http://schemas.microsoft.com/office/drawing/2014/main" id="{BB81F1AE-C691-4726-8F1E-C9A6E4DAE666}"/>
                  </a:ext>
                </a:extLst>
              </p:cNvPr>
              <p:cNvSpPr/>
              <p:nvPr/>
            </p:nvSpPr>
            <p:spPr>
              <a:xfrm>
                <a:off x="826068" y="2276351"/>
                <a:ext cx="7923031" cy="12826450"/>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DF2FC383-AD7A-496F-9EA3-B2174653D702}"/>
                  </a:ext>
                </a:extLst>
              </p:cNvPr>
              <p:cNvSpPr txBox="1"/>
              <p:nvPr/>
            </p:nvSpPr>
            <p:spPr>
              <a:xfrm>
                <a:off x="889809" y="2446158"/>
                <a:ext cx="7859290" cy="979648"/>
              </a:xfrm>
              <a:prstGeom prst="rect">
                <a:avLst/>
              </a:prstGeom>
              <a:noFill/>
            </p:spPr>
            <p:txBody>
              <a:bodyPr wrap="square">
                <a:spAutoFit/>
              </a:bodyPr>
              <a:lstStyle/>
              <a:p>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2" name="文本框 11">
              <a:extLst>
                <a:ext uri="{FF2B5EF4-FFF2-40B4-BE49-F238E27FC236}">
                  <a16:creationId xmlns:a16="http://schemas.microsoft.com/office/drawing/2014/main" id="{40F0E68B-A962-4A64-B082-17FC971A5E0A}"/>
                </a:ext>
              </a:extLst>
            </p:cNvPr>
            <p:cNvSpPr txBox="1"/>
            <p:nvPr/>
          </p:nvSpPr>
          <p:spPr>
            <a:xfrm>
              <a:off x="814624" y="2327512"/>
              <a:ext cx="5423213" cy="2681433"/>
            </a:xfrm>
            <a:prstGeom prst="rect">
              <a:avLst/>
            </a:prstGeom>
            <a:noFill/>
          </p:spPr>
          <p:txBody>
            <a:bodyPr wrap="square">
              <a:spAutoFit/>
            </a:bodyPr>
            <a:lstStyle/>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#include &lt;</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rPr>
                <a:t>pair.h</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&gt;</a:t>
              </a:r>
            </a:p>
            <a:p>
              <a:endPar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endParaRP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int main() {</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Pair&lt;</a:t>
              </a:r>
              <a:r>
                <a:rPr lang="en-US" altLang="zh-CN" dirty="0">
                  <a:solidFill>
                    <a:srgbClr val="C00000"/>
                  </a:solidFill>
                  <a:latin typeface="Microsoft YaHei" panose="020B0503020204020204" pitchFamily="34" charset="-122"/>
                  <a:ea typeface="Microsoft YaHei" panose="020B0503020204020204" pitchFamily="34" charset="-122"/>
                </a:rPr>
                <a:t>int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&gt; p1(1, 2);</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Pair&lt;</a:t>
              </a:r>
              <a:r>
                <a:rPr lang="en-US" altLang="zh-CN" dirty="0">
                  <a:solidFill>
                    <a:srgbClr val="C00000"/>
                  </a:solidFill>
                  <a:latin typeface="Microsoft YaHei" panose="020B0503020204020204" pitchFamily="34" charset="-122"/>
                  <a:ea typeface="Microsoft YaHei" panose="020B0503020204020204" pitchFamily="34" charset="-122"/>
                </a:rPr>
                <a:t>float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&gt; p2(3, 2,2);</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Pair&lt;</a:t>
              </a:r>
              <a:r>
                <a:rPr lang="en-US" altLang="zh-CN" dirty="0">
                  <a:solidFill>
                    <a:srgbClr val="C00000"/>
                  </a:solidFill>
                  <a:latin typeface="Microsoft YaHei" panose="020B0503020204020204" pitchFamily="34" charset="-122"/>
                  <a:ea typeface="Microsoft YaHei" panose="020B0503020204020204" pitchFamily="34" charset="-122"/>
                </a:rPr>
                <a:t>string</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&gt; p3(“Hello”, “word”);</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return 0;</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a:t>
              </a:r>
            </a:p>
          </p:txBody>
        </p:sp>
      </p:grpSp>
    </p:spTree>
    <p:extLst>
      <p:ext uri="{BB962C8B-B14F-4D97-AF65-F5344CB8AC3E}">
        <p14:creationId xmlns:p14="http://schemas.microsoft.com/office/powerpoint/2010/main" val="15285135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模板类</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70F82F82-90E0-4FBF-AF3F-FF7C512EB5FD}"/>
              </a:ext>
            </a:extLst>
          </p:cNvPr>
          <p:cNvSpPr txBox="1"/>
          <p:nvPr/>
        </p:nvSpPr>
        <p:spPr>
          <a:xfrm>
            <a:off x="683568" y="699542"/>
            <a:ext cx="7920880" cy="369332"/>
          </a:xfrm>
          <a:prstGeom prst="rect">
            <a:avLst/>
          </a:prstGeom>
          <a:noFill/>
        </p:spPr>
        <p:txBody>
          <a:bodyPr wrap="square" rtlCol="0">
            <a:spAutoFit/>
          </a:bodyPr>
          <a:lstStyle/>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我们也可以用显式模板实例化技术分离模板类的声明和定义</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7" name="组合 6">
            <a:extLst>
              <a:ext uri="{FF2B5EF4-FFF2-40B4-BE49-F238E27FC236}">
                <a16:creationId xmlns:a16="http://schemas.microsoft.com/office/drawing/2014/main" id="{44D2AABF-B972-410F-AD0C-ABA16BB30F3E}"/>
              </a:ext>
            </a:extLst>
          </p:cNvPr>
          <p:cNvGrpSpPr/>
          <p:nvPr/>
        </p:nvGrpSpPr>
        <p:grpSpPr>
          <a:xfrm>
            <a:off x="179512" y="1191231"/>
            <a:ext cx="3416002" cy="3732401"/>
            <a:chOff x="785872" y="2327512"/>
            <a:chExt cx="5629545" cy="4182357"/>
          </a:xfrm>
        </p:grpSpPr>
        <p:grpSp>
          <p:nvGrpSpPr>
            <p:cNvPr id="8" name="组合 7">
              <a:extLst>
                <a:ext uri="{FF2B5EF4-FFF2-40B4-BE49-F238E27FC236}">
                  <a16:creationId xmlns:a16="http://schemas.microsoft.com/office/drawing/2014/main" id="{8DFBE3F1-9EDC-4438-AD20-1E5BD43CB8C3}"/>
                </a:ext>
              </a:extLst>
            </p:cNvPr>
            <p:cNvGrpSpPr/>
            <p:nvPr/>
          </p:nvGrpSpPr>
          <p:grpSpPr>
            <a:xfrm>
              <a:off x="785872" y="2327512"/>
              <a:ext cx="5629545" cy="4182357"/>
              <a:chOff x="826068" y="2276351"/>
              <a:chExt cx="7923031" cy="15269588"/>
            </a:xfrm>
          </p:grpSpPr>
          <p:sp>
            <p:nvSpPr>
              <p:cNvPr id="14" name="矩形 13">
                <a:extLst>
                  <a:ext uri="{FF2B5EF4-FFF2-40B4-BE49-F238E27FC236}">
                    <a16:creationId xmlns:a16="http://schemas.microsoft.com/office/drawing/2014/main" id="{BB81F1AE-C691-4726-8F1E-C9A6E4DAE666}"/>
                  </a:ext>
                </a:extLst>
              </p:cNvPr>
              <p:cNvSpPr/>
              <p:nvPr/>
            </p:nvSpPr>
            <p:spPr>
              <a:xfrm>
                <a:off x="826068" y="2276351"/>
                <a:ext cx="7923031" cy="15269588"/>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DF2FC383-AD7A-496F-9EA3-B2174653D702}"/>
                  </a:ext>
                </a:extLst>
              </p:cNvPr>
              <p:cNvSpPr txBox="1"/>
              <p:nvPr/>
            </p:nvSpPr>
            <p:spPr>
              <a:xfrm>
                <a:off x="889809" y="2446158"/>
                <a:ext cx="7859290" cy="979648"/>
              </a:xfrm>
              <a:prstGeom prst="rect">
                <a:avLst/>
              </a:prstGeom>
              <a:noFill/>
            </p:spPr>
            <p:txBody>
              <a:bodyPr wrap="square">
                <a:spAutoFit/>
              </a:bodyPr>
              <a:lstStyle/>
              <a:p>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2" name="文本框 11">
              <a:extLst>
                <a:ext uri="{FF2B5EF4-FFF2-40B4-BE49-F238E27FC236}">
                  <a16:creationId xmlns:a16="http://schemas.microsoft.com/office/drawing/2014/main" id="{40F0E68B-A962-4A64-B082-17FC971A5E0A}"/>
                </a:ext>
              </a:extLst>
            </p:cNvPr>
            <p:cNvSpPr txBox="1"/>
            <p:nvPr/>
          </p:nvSpPr>
          <p:spPr>
            <a:xfrm>
              <a:off x="814624" y="2327512"/>
              <a:ext cx="5423213" cy="3968523"/>
            </a:xfrm>
            <a:prstGeom prst="rect">
              <a:avLst/>
            </a:prstGeom>
            <a:noFill/>
          </p:spPr>
          <p:txBody>
            <a:bodyPr wrap="square">
              <a:spAutoFit/>
            </a:bodyPr>
            <a:lstStyle/>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rPr>
                <a:t>pair.h</a:t>
              </a:r>
              <a:endPar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endParaRPr>
            </a:p>
            <a:p>
              <a:r>
                <a:rPr lang="en-US" altLang="zh-CN" dirty="0">
                  <a:solidFill>
                    <a:srgbClr val="005DA2"/>
                  </a:solidFill>
                  <a:latin typeface="Microsoft YaHei" panose="020B0503020204020204" pitchFamily="34" charset="-122"/>
                  <a:ea typeface="Microsoft YaHei" panose="020B0503020204020204" pitchFamily="34" charset="-122"/>
                </a:rPr>
                <a:t>template &lt;</a:t>
              </a:r>
              <a:r>
                <a:rPr lang="en-US" altLang="zh-CN" dirty="0" err="1">
                  <a:solidFill>
                    <a:srgbClr val="005DA2"/>
                  </a:solidFill>
                  <a:latin typeface="Microsoft YaHei" panose="020B0503020204020204" pitchFamily="34" charset="-122"/>
                  <a:ea typeface="Microsoft YaHei" panose="020B0503020204020204" pitchFamily="34" charset="-122"/>
                </a:rPr>
                <a:t>typename</a:t>
              </a:r>
              <a:r>
                <a:rPr lang="en-US" altLang="zh-CN" dirty="0">
                  <a:solidFill>
                    <a:srgbClr val="005DA2"/>
                  </a:solidFill>
                  <a:latin typeface="Microsoft YaHei" panose="020B0503020204020204" pitchFamily="34" charset="-122"/>
                  <a:ea typeface="Microsoft YaHei" panose="020B0503020204020204" pitchFamily="34" charset="-122"/>
                </a:rPr>
                <a:t> T&gt;</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class Pair {</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public:</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Pair(</a:t>
              </a:r>
              <a:r>
                <a:rPr lang="en-US" altLang="zh-CN" dirty="0">
                  <a:solidFill>
                    <a:srgbClr val="C00000"/>
                  </a:solidFill>
                  <a:latin typeface="Microsoft YaHei" panose="020B0503020204020204" pitchFamily="34" charset="-122"/>
                  <a:ea typeface="Microsoft YaHei" panose="020B0503020204020204" pitchFamily="34" charset="-122"/>
                </a:rPr>
                <a:t>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 first, </a:t>
              </a:r>
              <a:r>
                <a:rPr lang="en-US" altLang="zh-CN" dirty="0">
                  <a:solidFill>
                    <a:srgbClr val="C00000"/>
                  </a:solidFill>
                  <a:latin typeface="Microsoft YaHei" panose="020B0503020204020204" pitchFamily="34" charset="-122"/>
                  <a:ea typeface="Microsoft YaHei" panose="020B0503020204020204" pitchFamily="34" charset="-122"/>
                </a:rPr>
                <a:t>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 second);</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a:solidFill>
                    <a:srgbClr val="C00000"/>
                  </a:solidFill>
                  <a:latin typeface="Microsoft YaHei" panose="020B0503020204020204" pitchFamily="34" charset="-122"/>
                  <a:ea typeface="Microsoft YaHei" panose="020B0503020204020204" pitchFamily="34" charset="-122"/>
                </a:rPr>
                <a:t>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rPr>
                <a:t>GetFirst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void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rPr>
                <a:t>SetFirst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a:t>
              </a:r>
              <a:r>
                <a:rPr lang="en-US" altLang="zh-CN" dirty="0">
                  <a:solidFill>
                    <a:srgbClr val="C00000"/>
                  </a:solidFill>
                  <a:latin typeface="Microsoft YaHei" panose="020B0503020204020204" pitchFamily="34" charset="-122"/>
                  <a:ea typeface="Microsoft YaHei" panose="020B0503020204020204" pitchFamily="34" charset="-122"/>
                </a:rPr>
                <a:t>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 first);</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private:</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a:solidFill>
                    <a:srgbClr val="C00000"/>
                  </a:solidFill>
                  <a:latin typeface="Microsoft YaHei" panose="020B0503020204020204" pitchFamily="34" charset="-122"/>
                  <a:ea typeface="Microsoft YaHei" panose="020B0503020204020204" pitchFamily="34" charset="-122"/>
                </a:rPr>
                <a:t>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 first_;</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a:solidFill>
                    <a:srgbClr val="C00000"/>
                  </a:solidFill>
                  <a:latin typeface="Microsoft YaHei" panose="020B0503020204020204" pitchFamily="34" charset="-122"/>
                  <a:ea typeface="Microsoft YaHei" panose="020B0503020204020204" pitchFamily="34" charset="-122"/>
                </a:rPr>
                <a:t>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 second_;</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a:t>
              </a:r>
            </a:p>
          </p:txBody>
        </p:sp>
      </p:grpSp>
      <p:grpSp>
        <p:nvGrpSpPr>
          <p:cNvPr id="9" name="组合 8">
            <a:extLst>
              <a:ext uri="{FF2B5EF4-FFF2-40B4-BE49-F238E27FC236}">
                <a16:creationId xmlns:a16="http://schemas.microsoft.com/office/drawing/2014/main" id="{ED7AAA18-E8A6-4A87-8099-A5C124EE8D4D}"/>
              </a:ext>
            </a:extLst>
          </p:cNvPr>
          <p:cNvGrpSpPr/>
          <p:nvPr/>
        </p:nvGrpSpPr>
        <p:grpSpPr>
          <a:xfrm>
            <a:off x="3851920" y="1188740"/>
            <a:ext cx="5112568" cy="3831282"/>
            <a:chOff x="785872" y="2327512"/>
            <a:chExt cx="5629545" cy="4290295"/>
          </a:xfrm>
        </p:grpSpPr>
        <p:grpSp>
          <p:nvGrpSpPr>
            <p:cNvPr id="10" name="组合 9">
              <a:extLst>
                <a:ext uri="{FF2B5EF4-FFF2-40B4-BE49-F238E27FC236}">
                  <a16:creationId xmlns:a16="http://schemas.microsoft.com/office/drawing/2014/main" id="{666BD3B4-9248-4C70-9B5C-06FC7B10A445}"/>
                </a:ext>
              </a:extLst>
            </p:cNvPr>
            <p:cNvGrpSpPr/>
            <p:nvPr/>
          </p:nvGrpSpPr>
          <p:grpSpPr>
            <a:xfrm>
              <a:off x="785872" y="2327512"/>
              <a:ext cx="5629545" cy="4182357"/>
              <a:chOff x="826068" y="2276351"/>
              <a:chExt cx="7923031" cy="15269588"/>
            </a:xfrm>
          </p:grpSpPr>
          <p:sp>
            <p:nvSpPr>
              <p:cNvPr id="16" name="矩形 15">
                <a:extLst>
                  <a:ext uri="{FF2B5EF4-FFF2-40B4-BE49-F238E27FC236}">
                    <a16:creationId xmlns:a16="http://schemas.microsoft.com/office/drawing/2014/main" id="{4EABAFD7-C99F-4A1C-8237-DFA314E2A94C}"/>
                  </a:ext>
                </a:extLst>
              </p:cNvPr>
              <p:cNvSpPr/>
              <p:nvPr/>
            </p:nvSpPr>
            <p:spPr>
              <a:xfrm>
                <a:off x="826068" y="2276351"/>
                <a:ext cx="7923031" cy="15269588"/>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a:extLst>
                  <a:ext uri="{FF2B5EF4-FFF2-40B4-BE49-F238E27FC236}">
                    <a16:creationId xmlns:a16="http://schemas.microsoft.com/office/drawing/2014/main" id="{A8D974BF-79CA-44CA-AA0E-F6BA86ED00D9}"/>
                  </a:ext>
                </a:extLst>
              </p:cNvPr>
              <p:cNvSpPr txBox="1"/>
              <p:nvPr/>
            </p:nvSpPr>
            <p:spPr>
              <a:xfrm>
                <a:off x="889809" y="2446158"/>
                <a:ext cx="7859290" cy="979648"/>
              </a:xfrm>
              <a:prstGeom prst="rect">
                <a:avLst/>
              </a:prstGeom>
              <a:noFill/>
            </p:spPr>
            <p:txBody>
              <a:bodyPr wrap="square">
                <a:spAutoFit/>
              </a:bodyPr>
              <a:lstStyle/>
              <a:p>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1" name="文本框 10">
              <a:extLst>
                <a:ext uri="{FF2B5EF4-FFF2-40B4-BE49-F238E27FC236}">
                  <a16:creationId xmlns:a16="http://schemas.microsoft.com/office/drawing/2014/main" id="{07DAEEBB-B203-4F31-96BD-B05D00CA7D9B}"/>
                </a:ext>
              </a:extLst>
            </p:cNvPr>
            <p:cNvSpPr txBox="1"/>
            <p:nvPr/>
          </p:nvSpPr>
          <p:spPr>
            <a:xfrm>
              <a:off x="814624" y="2327512"/>
              <a:ext cx="5521503" cy="4290295"/>
            </a:xfrm>
            <a:prstGeom prst="rect">
              <a:avLst/>
            </a:prstGeom>
            <a:noFill/>
          </p:spPr>
          <p:txBody>
            <a:bodyPr wrap="square">
              <a:spAutoFit/>
            </a:bodyPr>
            <a:lstStyle/>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 pair.cc</a:t>
              </a:r>
            </a:p>
            <a:p>
              <a:r>
                <a:rPr lang="en-US" altLang="zh-CN" dirty="0">
                  <a:solidFill>
                    <a:srgbClr val="005DA2"/>
                  </a:solidFill>
                  <a:latin typeface="Microsoft YaHei" panose="020B0503020204020204" pitchFamily="34" charset="-122"/>
                  <a:ea typeface="Microsoft YaHei" panose="020B0503020204020204" pitchFamily="34" charset="-122"/>
                </a:rPr>
                <a:t>template &lt;</a:t>
              </a:r>
              <a:r>
                <a:rPr lang="en-US" altLang="zh-CN" dirty="0" err="1">
                  <a:solidFill>
                    <a:srgbClr val="005DA2"/>
                  </a:solidFill>
                  <a:latin typeface="Microsoft YaHei" panose="020B0503020204020204" pitchFamily="34" charset="-122"/>
                  <a:ea typeface="Microsoft YaHei" panose="020B0503020204020204" pitchFamily="34" charset="-122"/>
                </a:rPr>
                <a:t>typename</a:t>
              </a:r>
              <a:r>
                <a:rPr lang="en-US" altLang="zh-CN" dirty="0">
                  <a:solidFill>
                    <a:srgbClr val="005DA2"/>
                  </a:solidFill>
                  <a:latin typeface="Microsoft YaHei" panose="020B0503020204020204" pitchFamily="34" charset="-122"/>
                  <a:ea typeface="Microsoft YaHei" panose="020B0503020204020204" pitchFamily="34" charset="-122"/>
                </a:rPr>
                <a:t> T&gt;</a:t>
              </a:r>
            </a:p>
            <a:p>
              <a:r>
                <a:rPr lang="en-US" altLang="zh-CN" dirty="0">
                  <a:solidFill>
                    <a:srgbClr val="C00000"/>
                  </a:solidFill>
                  <a:latin typeface="Microsoft YaHei" panose="020B0503020204020204" pitchFamily="34" charset="-122"/>
                  <a:ea typeface="Microsoft YaHei" panose="020B0503020204020204" pitchFamily="34" charset="-122"/>
                </a:rPr>
                <a:t>Pair&lt;T&gt;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::Pair(T first, T second)</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 : first_(first), second_(second) {}</a:t>
              </a:r>
            </a:p>
            <a:p>
              <a:endPar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endParaRPr>
            </a:p>
            <a:p>
              <a:r>
                <a:rPr lang="en-US" altLang="zh-CN" dirty="0">
                  <a:solidFill>
                    <a:srgbClr val="005DA2"/>
                  </a:solidFill>
                  <a:latin typeface="Microsoft YaHei" panose="020B0503020204020204" pitchFamily="34" charset="-122"/>
                  <a:ea typeface="Microsoft YaHei" panose="020B0503020204020204" pitchFamily="34" charset="-122"/>
                </a:rPr>
                <a:t>template &lt;</a:t>
              </a:r>
              <a:r>
                <a:rPr lang="en-US" altLang="zh-CN" dirty="0" err="1">
                  <a:solidFill>
                    <a:srgbClr val="005DA2"/>
                  </a:solidFill>
                  <a:latin typeface="Microsoft YaHei" panose="020B0503020204020204" pitchFamily="34" charset="-122"/>
                  <a:ea typeface="Microsoft YaHei" panose="020B0503020204020204" pitchFamily="34" charset="-122"/>
                </a:rPr>
                <a:t>typename</a:t>
              </a:r>
              <a:r>
                <a:rPr lang="en-US" altLang="zh-CN" dirty="0">
                  <a:solidFill>
                    <a:srgbClr val="005DA2"/>
                  </a:solidFill>
                  <a:latin typeface="Microsoft YaHei" panose="020B0503020204020204" pitchFamily="34" charset="-122"/>
                  <a:ea typeface="Microsoft YaHei" panose="020B0503020204020204" pitchFamily="34" charset="-122"/>
                </a:rPr>
                <a:t> T&gt;</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T </a:t>
              </a:r>
              <a:r>
                <a:rPr lang="en-US" altLang="zh-CN" dirty="0">
                  <a:solidFill>
                    <a:srgbClr val="C00000"/>
                  </a:solidFill>
                  <a:latin typeface="Microsoft YaHei" panose="020B0503020204020204" pitchFamily="34" charset="-122"/>
                  <a:ea typeface="Microsoft YaHei" panose="020B0503020204020204" pitchFamily="34" charset="-122"/>
                </a:rPr>
                <a:t>Pair&lt;T&gt;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rPr>
                <a:t>GetFirst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 { return first_;}</a:t>
              </a:r>
            </a:p>
            <a:p>
              <a:endPar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endParaRPr>
            </a:p>
            <a:p>
              <a:r>
                <a:rPr lang="en-US" altLang="zh-CN" dirty="0">
                  <a:solidFill>
                    <a:srgbClr val="005DA2"/>
                  </a:solidFill>
                  <a:latin typeface="Microsoft YaHei" panose="020B0503020204020204" pitchFamily="34" charset="-122"/>
                  <a:ea typeface="Microsoft YaHei" panose="020B0503020204020204" pitchFamily="34" charset="-122"/>
                </a:rPr>
                <a:t>template &lt;</a:t>
              </a:r>
              <a:r>
                <a:rPr lang="en-US" altLang="zh-CN" dirty="0" err="1">
                  <a:solidFill>
                    <a:srgbClr val="005DA2"/>
                  </a:solidFill>
                  <a:latin typeface="Microsoft YaHei" panose="020B0503020204020204" pitchFamily="34" charset="-122"/>
                  <a:ea typeface="Microsoft YaHei" panose="020B0503020204020204" pitchFamily="34" charset="-122"/>
                </a:rPr>
                <a:t>typename</a:t>
              </a:r>
              <a:r>
                <a:rPr lang="en-US" altLang="zh-CN" dirty="0">
                  <a:solidFill>
                    <a:srgbClr val="005DA2"/>
                  </a:solidFill>
                  <a:latin typeface="Microsoft YaHei" panose="020B0503020204020204" pitchFamily="34" charset="-122"/>
                  <a:ea typeface="Microsoft YaHei" panose="020B0503020204020204" pitchFamily="34" charset="-122"/>
                </a:rPr>
                <a:t> T&gt;</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void </a:t>
              </a:r>
              <a:r>
                <a:rPr lang="en-US" altLang="zh-CN" dirty="0">
                  <a:solidFill>
                    <a:srgbClr val="C00000"/>
                  </a:solidFill>
                  <a:latin typeface="Microsoft YaHei" panose="020B0503020204020204" pitchFamily="34" charset="-122"/>
                  <a:ea typeface="Microsoft YaHei" panose="020B0503020204020204" pitchFamily="34" charset="-122"/>
                </a:rPr>
                <a:t>Pair&lt;T&gt;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rPr>
                <a:t>SeTFirst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(T first) { first_ = first;</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a:t>
              </a:r>
            </a:p>
            <a:p>
              <a:endPar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endParaRPr>
            </a:p>
            <a:p>
              <a:r>
                <a:rPr lang="en-US" altLang="zh-CN" dirty="0">
                  <a:solidFill>
                    <a:srgbClr val="C00000"/>
                  </a:solidFill>
                  <a:latin typeface="Microsoft YaHei" panose="020B0503020204020204" pitchFamily="34" charset="-122"/>
                  <a:ea typeface="Microsoft YaHei" panose="020B0503020204020204" pitchFamily="34" charset="-122"/>
                </a:rPr>
                <a:t>template class Pair&lt;int&gt;;</a:t>
              </a:r>
            </a:p>
            <a:p>
              <a:r>
                <a:rPr lang="en-US" altLang="zh-CN" dirty="0">
                  <a:solidFill>
                    <a:srgbClr val="C00000"/>
                  </a:solidFill>
                  <a:latin typeface="Microsoft YaHei" panose="020B0503020204020204" pitchFamily="34" charset="-122"/>
                  <a:ea typeface="Microsoft YaHei" panose="020B0503020204020204" pitchFamily="34" charset="-122"/>
                </a:rPr>
                <a:t>template class Pair&lt;string&gt;;</a:t>
              </a:r>
            </a:p>
          </p:txBody>
        </p:sp>
      </p:grpSp>
    </p:spTree>
    <p:extLst>
      <p:ext uri="{BB962C8B-B14F-4D97-AF65-F5344CB8AC3E}">
        <p14:creationId xmlns:p14="http://schemas.microsoft.com/office/powerpoint/2010/main" val="3678688270"/>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chemeClr val="accent1"/>
                </a:solidFill>
                <a:latin typeface="微软雅黑" panose="020B0503020204020204" pitchFamily="34" charset="-122"/>
                <a:ea typeface="微软雅黑" panose="020B0503020204020204" pitchFamily="34" charset="-122"/>
              </a:rPr>
              <a:t>目录</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Contents</a:t>
            </a:r>
            <a:endParaRPr lang="en-GB" sz="1800" b="1" dirty="0">
              <a:solidFill>
                <a:schemeClr val="accent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7956376" y="490833"/>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7" name="组合 36"/>
          <p:cNvGrpSpPr/>
          <p:nvPr/>
        </p:nvGrpSpPr>
        <p:grpSpPr>
          <a:xfrm>
            <a:off x="6660232" y="491226"/>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0" name="组合 39"/>
          <p:cNvGrpSpPr/>
          <p:nvPr/>
        </p:nvGrpSpPr>
        <p:grpSpPr>
          <a:xfrm>
            <a:off x="7308304" y="490833"/>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4" name="组合 43"/>
          <p:cNvGrpSpPr/>
          <p:nvPr/>
        </p:nvGrpSpPr>
        <p:grpSpPr>
          <a:xfrm>
            <a:off x="5364088" y="490833"/>
            <a:ext cx="432833" cy="432834"/>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7" name="组合 76"/>
          <p:cNvGrpSpPr/>
          <p:nvPr/>
        </p:nvGrpSpPr>
        <p:grpSpPr>
          <a:xfrm>
            <a:off x="6012160" y="490833"/>
            <a:ext cx="432833" cy="432834"/>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5" name="组合 44">
            <a:extLst>
              <a:ext uri="{FF2B5EF4-FFF2-40B4-BE49-F238E27FC236}">
                <a16:creationId xmlns:a16="http://schemas.microsoft.com/office/drawing/2014/main" id="{724EB5E6-6E12-FD4B-A0EF-0506DC12229B}"/>
              </a:ext>
            </a:extLst>
          </p:cNvPr>
          <p:cNvGrpSpPr/>
          <p:nvPr/>
        </p:nvGrpSpPr>
        <p:grpSpPr>
          <a:xfrm>
            <a:off x="2389332" y="1391772"/>
            <a:ext cx="827482" cy="523220"/>
            <a:chOff x="2215144" y="1952311"/>
            <a:chExt cx="1244730" cy="959257"/>
          </a:xfrm>
        </p:grpSpPr>
        <p:sp>
          <p:nvSpPr>
            <p:cNvPr id="46" name="平行四边形 45">
              <a:extLst>
                <a:ext uri="{FF2B5EF4-FFF2-40B4-BE49-F238E27FC236}">
                  <a16:creationId xmlns:a16="http://schemas.microsoft.com/office/drawing/2014/main" id="{A6067DA4-530D-B343-BA88-09680CE4A5C4}"/>
                </a:ext>
              </a:extLst>
            </p:cNvPr>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47" name="文本框 10">
              <a:extLst>
                <a:ext uri="{FF2B5EF4-FFF2-40B4-BE49-F238E27FC236}">
                  <a16:creationId xmlns:a16="http://schemas.microsoft.com/office/drawing/2014/main" id="{D45A514E-225F-1A4E-B4D4-803FEAFDA6F9}"/>
                </a:ext>
              </a:extLst>
            </p:cNvPr>
            <p:cNvSpPr txBox="1"/>
            <p:nvPr/>
          </p:nvSpPr>
          <p:spPr>
            <a:xfrm>
              <a:off x="2393074" y="1952311"/>
              <a:ext cx="1066800" cy="959257"/>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grpSp>
        <p:nvGrpSpPr>
          <p:cNvPr id="54" name="组合 53">
            <a:extLst>
              <a:ext uri="{FF2B5EF4-FFF2-40B4-BE49-F238E27FC236}">
                <a16:creationId xmlns:a16="http://schemas.microsoft.com/office/drawing/2014/main" id="{4DF8C75E-D9E8-C140-BD60-E92198AA4F64}"/>
              </a:ext>
            </a:extLst>
          </p:cNvPr>
          <p:cNvGrpSpPr/>
          <p:nvPr/>
        </p:nvGrpSpPr>
        <p:grpSpPr>
          <a:xfrm>
            <a:off x="2389332" y="2093620"/>
            <a:ext cx="827482" cy="523220"/>
            <a:chOff x="2215144" y="3018134"/>
            <a:chExt cx="1244730" cy="959255"/>
          </a:xfrm>
        </p:grpSpPr>
        <p:sp>
          <p:nvSpPr>
            <p:cNvPr id="55" name="平行四边形 54">
              <a:extLst>
                <a:ext uri="{FF2B5EF4-FFF2-40B4-BE49-F238E27FC236}">
                  <a16:creationId xmlns:a16="http://schemas.microsoft.com/office/drawing/2014/main" id="{F5F19AC8-8A0D-7B43-82ED-7B2F74DE3A9F}"/>
                </a:ext>
              </a:extLst>
            </p:cNvPr>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6" name="文本框 11">
              <a:extLst>
                <a:ext uri="{FF2B5EF4-FFF2-40B4-BE49-F238E27FC236}">
                  <a16:creationId xmlns:a16="http://schemas.microsoft.com/office/drawing/2014/main" id="{39F69943-92E0-6240-9AA0-E9C0544879E7}"/>
                </a:ext>
              </a:extLst>
            </p:cNvPr>
            <p:cNvSpPr txBox="1"/>
            <p:nvPr/>
          </p:nvSpPr>
          <p:spPr>
            <a:xfrm>
              <a:off x="2393074" y="3018134"/>
              <a:ext cx="1066800" cy="95925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grpSp>
        <p:nvGrpSpPr>
          <p:cNvPr id="57" name="组合 56">
            <a:extLst>
              <a:ext uri="{FF2B5EF4-FFF2-40B4-BE49-F238E27FC236}">
                <a16:creationId xmlns:a16="http://schemas.microsoft.com/office/drawing/2014/main" id="{1E2CF2FF-A4A0-ED4D-AB44-9ADD3A6DE6F9}"/>
              </a:ext>
            </a:extLst>
          </p:cNvPr>
          <p:cNvGrpSpPr/>
          <p:nvPr/>
        </p:nvGrpSpPr>
        <p:grpSpPr>
          <a:xfrm>
            <a:off x="3068584" y="1419622"/>
            <a:ext cx="3569218" cy="459690"/>
            <a:chOff x="4315150" y="1647579"/>
            <a:chExt cx="3857250" cy="540057"/>
          </a:xfrm>
        </p:grpSpPr>
        <p:sp>
          <p:nvSpPr>
            <p:cNvPr id="58" name="矩形 57">
              <a:extLst>
                <a:ext uri="{FF2B5EF4-FFF2-40B4-BE49-F238E27FC236}">
                  <a16:creationId xmlns:a16="http://schemas.microsoft.com/office/drawing/2014/main" id="{DD47D2EE-A856-6C43-B1F8-DCC8E06661D2}"/>
                </a:ext>
              </a:extLst>
            </p:cNvPr>
            <p:cNvSpPr/>
            <p:nvPr/>
          </p:nvSpPr>
          <p:spPr>
            <a:xfrm>
              <a:off x="4841196" y="1730243"/>
              <a:ext cx="2827147"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模板函数</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9" name="平行四边形 58">
              <a:extLst>
                <a:ext uri="{FF2B5EF4-FFF2-40B4-BE49-F238E27FC236}">
                  <a16:creationId xmlns:a16="http://schemas.microsoft.com/office/drawing/2014/main" id="{9BC62AB9-043E-974F-A319-E0B11E88C3CF}"/>
                </a:ext>
              </a:extLst>
            </p:cNvPr>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0" name="组合 59">
            <a:extLst>
              <a:ext uri="{FF2B5EF4-FFF2-40B4-BE49-F238E27FC236}">
                <a16:creationId xmlns:a16="http://schemas.microsoft.com/office/drawing/2014/main" id="{282E567A-F21D-2845-AB20-1AE336BEB645}"/>
              </a:ext>
            </a:extLst>
          </p:cNvPr>
          <p:cNvGrpSpPr/>
          <p:nvPr/>
        </p:nvGrpSpPr>
        <p:grpSpPr>
          <a:xfrm>
            <a:off x="3068584" y="2113774"/>
            <a:ext cx="3569218" cy="459690"/>
            <a:chOff x="4315150" y="2341731"/>
            <a:chExt cx="3857250" cy="540057"/>
          </a:xfrm>
        </p:grpSpPr>
        <p:sp>
          <p:nvSpPr>
            <p:cNvPr id="61" name="矩形 60">
              <a:extLst>
                <a:ext uri="{FF2B5EF4-FFF2-40B4-BE49-F238E27FC236}">
                  <a16:creationId xmlns:a16="http://schemas.microsoft.com/office/drawing/2014/main" id="{DC0217DD-F855-F447-A1F8-8C83524C4F39}"/>
                </a:ext>
              </a:extLst>
            </p:cNvPr>
            <p:cNvSpPr/>
            <p:nvPr/>
          </p:nvSpPr>
          <p:spPr>
            <a:xfrm>
              <a:off x="4841197" y="2424395"/>
              <a:ext cx="2827146"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模板实例化</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平行四边形 61">
              <a:extLst>
                <a:ext uri="{FF2B5EF4-FFF2-40B4-BE49-F238E27FC236}">
                  <a16:creationId xmlns:a16="http://schemas.microsoft.com/office/drawing/2014/main" id="{98253C35-C44F-3F42-B651-45B214A17F03}"/>
                </a:ext>
              </a:extLst>
            </p:cNvPr>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9" name="组合 68">
            <a:extLst>
              <a:ext uri="{FF2B5EF4-FFF2-40B4-BE49-F238E27FC236}">
                <a16:creationId xmlns:a16="http://schemas.microsoft.com/office/drawing/2014/main" id="{4FE0BEA4-97EB-AF40-BED0-280EF06C917B}"/>
              </a:ext>
            </a:extLst>
          </p:cNvPr>
          <p:cNvGrpSpPr/>
          <p:nvPr/>
        </p:nvGrpSpPr>
        <p:grpSpPr>
          <a:xfrm>
            <a:off x="2389332" y="2797555"/>
            <a:ext cx="827482" cy="523220"/>
            <a:chOff x="2215144" y="3018134"/>
            <a:chExt cx="1244730" cy="959255"/>
          </a:xfrm>
        </p:grpSpPr>
        <p:sp>
          <p:nvSpPr>
            <p:cNvPr id="70" name="平行四边形 69">
              <a:extLst>
                <a:ext uri="{FF2B5EF4-FFF2-40B4-BE49-F238E27FC236}">
                  <a16:creationId xmlns:a16="http://schemas.microsoft.com/office/drawing/2014/main" id="{5D1B73A3-8049-C24A-9466-4CB1C5F978FA}"/>
                </a:ext>
              </a:extLst>
            </p:cNvPr>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71" name="文本框 11">
              <a:extLst>
                <a:ext uri="{FF2B5EF4-FFF2-40B4-BE49-F238E27FC236}">
                  <a16:creationId xmlns:a16="http://schemas.microsoft.com/office/drawing/2014/main" id="{F6A4E729-86AF-A44F-9592-2F53A1FE0EDC}"/>
                </a:ext>
              </a:extLst>
            </p:cNvPr>
            <p:cNvSpPr txBox="1"/>
            <p:nvPr/>
          </p:nvSpPr>
          <p:spPr>
            <a:xfrm>
              <a:off x="2393074" y="3018134"/>
              <a:ext cx="1066800" cy="95925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grpSp>
        <p:nvGrpSpPr>
          <p:cNvPr id="72" name="组合 71">
            <a:extLst>
              <a:ext uri="{FF2B5EF4-FFF2-40B4-BE49-F238E27FC236}">
                <a16:creationId xmlns:a16="http://schemas.microsoft.com/office/drawing/2014/main" id="{3B415EF3-3F0B-544E-B8CD-B1F135A6FD8C}"/>
              </a:ext>
            </a:extLst>
          </p:cNvPr>
          <p:cNvGrpSpPr/>
          <p:nvPr/>
        </p:nvGrpSpPr>
        <p:grpSpPr>
          <a:xfrm>
            <a:off x="3068584" y="2829320"/>
            <a:ext cx="3569218" cy="459690"/>
            <a:chOff x="4315150" y="2341731"/>
            <a:chExt cx="3857250" cy="540057"/>
          </a:xfrm>
        </p:grpSpPr>
        <p:sp>
          <p:nvSpPr>
            <p:cNvPr id="73" name="矩形 72">
              <a:extLst>
                <a:ext uri="{FF2B5EF4-FFF2-40B4-BE49-F238E27FC236}">
                  <a16:creationId xmlns:a16="http://schemas.microsoft.com/office/drawing/2014/main" id="{0CC0FC1C-1837-B84E-B8A0-95EBADD35917}"/>
                </a:ext>
              </a:extLst>
            </p:cNvPr>
            <p:cNvSpPr/>
            <p:nvPr/>
          </p:nvSpPr>
          <p:spPr>
            <a:xfrm>
              <a:off x="4841197" y="2424395"/>
              <a:ext cx="2827146" cy="406783"/>
            </a:xfrm>
            <a:prstGeom prst="rect">
              <a:avLst/>
            </a:prstGeom>
            <a:ln w="15875">
              <a:noFill/>
            </a:ln>
          </p:spPr>
          <p:txBody>
            <a:bodyPr wrap="square" lIns="68580" tIns="34290" rIns="68580" bIns="34290">
              <a:spAutoFit/>
            </a:body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模板类</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4" name="平行四边形 73">
              <a:extLst>
                <a:ext uri="{FF2B5EF4-FFF2-40B4-BE49-F238E27FC236}">
                  <a16:creationId xmlns:a16="http://schemas.microsoft.com/office/drawing/2014/main" id="{8555C20C-97B7-EF4D-8A0E-7437387D214A}"/>
                </a:ext>
              </a:extLst>
            </p:cNvPr>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80" name="组合 79">
            <a:extLst>
              <a:ext uri="{FF2B5EF4-FFF2-40B4-BE49-F238E27FC236}">
                <a16:creationId xmlns:a16="http://schemas.microsoft.com/office/drawing/2014/main" id="{E5F48DAE-95E4-EF41-B7FC-6E84E438E874}"/>
              </a:ext>
            </a:extLst>
          </p:cNvPr>
          <p:cNvGrpSpPr/>
          <p:nvPr/>
        </p:nvGrpSpPr>
        <p:grpSpPr>
          <a:xfrm>
            <a:off x="2389332" y="3528933"/>
            <a:ext cx="827482" cy="523220"/>
            <a:chOff x="2215144" y="3018134"/>
            <a:chExt cx="1244730" cy="959255"/>
          </a:xfrm>
        </p:grpSpPr>
        <p:sp>
          <p:nvSpPr>
            <p:cNvPr id="81" name="平行四边形 80">
              <a:extLst>
                <a:ext uri="{FF2B5EF4-FFF2-40B4-BE49-F238E27FC236}">
                  <a16:creationId xmlns:a16="http://schemas.microsoft.com/office/drawing/2014/main" id="{6090A58D-0EC9-A043-8D9E-7166C2BCE7F2}"/>
                </a:ext>
              </a:extLst>
            </p:cNvPr>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82" name="文本框 11">
              <a:extLst>
                <a:ext uri="{FF2B5EF4-FFF2-40B4-BE49-F238E27FC236}">
                  <a16:creationId xmlns:a16="http://schemas.microsoft.com/office/drawing/2014/main" id="{688DABDF-5AE2-4943-A042-CCE8F00E9198}"/>
                </a:ext>
              </a:extLst>
            </p:cNvPr>
            <p:cNvSpPr txBox="1"/>
            <p:nvPr/>
          </p:nvSpPr>
          <p:spPr>
            <a:xfrm>
              <a:off x="2393074" y="3018134"/>
              <a:ext cx="1066800" cy="95925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04</a:t>
              </a:r>
              <a:endParaRPr lang="zh-CN" altLang="en-US" sz="2800" dirty="0">
                <a:solidFill>
                  <a:schemeClr val="bg1"/>
                </a:solidFill>
                <a:latin typeface="Impact" panose="020B0806030902050204" pitchFamily="34" charset="0"/>
              </a:endParaRPr>
            </a:p>
          </p:txBody>
        </p:sp>
      </p:grpSp>
      <p:grpSp>
        <p:nvGrpSpPr>
          <p:cNvPr id="83" name="组合 82">
            <a:extLst>
              <a:ext uri="{FF2B5EF4-FFF2-40B4-BE49-F238E27FC236}">
                <a16:creationId xmlns:a16="http://schemas.microsoft.com/office/drawing/2014/main" id="{E59EF0F4-F531-CA46-97E1-1696A9C30C0F}"/>
              </a:ext>
            </a:extLst>
          </p:cNvPr>
          <p:cNvGrpSpPr/>
          <p:nvPr/>
        </p:nvGrpSpPr>
        <p:grpSpPr>
          <a:xfrm>
            <a:off x="3068584" y="3560698"/>
            <a:ext cx="3569218" cy="459690"/>
            <a:chOff x="4315150" y="2341731"/>
            <a:chExt cx="3857250" cy="540057"/>
          </a:xfrm>
        </p:grpSpPr>
        <p:sp>
          <p:nvSpPr>
            <p:cNvPr id="84" name="矩形 83">
              <a:extLst>
                <a:ext uri="{FF2B5EF4-FFF2-40B4-BE49-F238E27FC236}">
                  <a16:creationId xmlns:a16="http://schemas.microsoft.com/office/drawing/2014/main" id="{53BB4F9F-8D90-F04C-9A1F-B55ADF6C5E76}"/>
                </a:ext>
              </a:extLst>
            </p:cNvPr>
            <p:cNvSpPr/>
            <p:nvPr/>
          </p:nvSpPr>
          <p:spPr>
            <a:xfrm>
              <a:off x="4841197" y="2424395"/>
              <a:ext cx="2827146" cy="406783"/>
            </a:xfrm>
            <a:prstGeom prst="rect">
              <a:avLst/>
            </a:prstGeom>
            <a:ln w="15875">
              <a:noFill/>
            </a:ln>
          </p:spPr>
          <p:txBody>
            <a:bodyPr wrap="square" lIns="68580" tIns="34290" rIns="68580" bIns="34290">
              <a:spAutoFit/>
            </a:body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模板特化与偏特化</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5" name="平行四边形 84">
              <a:extLst>
                <a:ext uri="{FF2B5EF4-FFF2-40B4-BE49-F238E27FC236}">
                  <a16:creationId xmlns:a16="http://schemas.microsoft.com/office/drawing/2014/main" id="{D62B732A-D1DD-A24E-8CF7-9C9DF41509F8}"/>
                </a:ext>
              </a:extLst>
            </p:cNvPr>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86" name="组合 85">
            <a:extLst>
              <a:ext uri="{FF2B5EF4-FFF2-40B4-BE49-F238E27FC236}">
                <a16:creationId xmlns:a16="http://schemas.microsoft.com/office/drawing/2014/main" id="{90892F4C-B7A6-FE4A-B4D1-D58C18346BD7}"/>
              </a:ext>
            </a:extLst>
          </p:cNvPr>
          <p:cNvGrpSpPr/>
          <p:nvPr/>
        </p:nvGrpSpPr>
        <p:grpSpPr>
          <a:xfrm>
            <a:off x="2389332" y="4279998"/>
            <a:ext cx="827482" cy="523220"/>
            <a:chOff x="2215144" y="3018134"/>
            <a:chExt cx="1244730" cy="959255"/>
          </a:xfrm>
        </p:grpSpPr>
        <p:sp>
          <p:nvSpPr>
            <p:cNvPr id="87" name="平行四边形 86">
              <a:extLst>
                <a:ext uri="{FF2B5EF4-FFF2-40B4-BE49-F238E27FC236}">
                  <a16:creationId xmlns:a16="http://schemas.microsoft.com/office/drawing/2014/main" id="{CD1E7DB8-8405-7241-8ED5-7576CFAAD1E7}"/>
                </a:ext>
              </a:extLst>
            </p:cNvPr>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88" name="文本框 11">
              <a:extLst>
                <a:ext uri="{FF2B5EF4-FFF2-40B4-BE49-F238E27FC236}">
                  <a16:creationId xmlns:a16="http://schemas.microsoft.com/office/drawing/2014/main" id="{9D028978-4F45-A44D-A92E-601C6B511B99}"/>
                </a:ext>
              </a:extLst>
            </p:cNvPr>
            <p:cNvSpPr txBox="1"/>
            <p:nvPr/>
          </p:nvSpPr>
          <p:spPr>
            <a:xfrm>
              <a:off x="2393074" y="3018134"/>
              <a:ext cx="1066800" cy="95925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05</a:t>
              </a:r>
              <a:endParaRPr lang="zh-CN" altLang="en-US" sz="2800" dirty="0">
                <a:solidFill>
                  <a:schemeClr val="bg1"/>
                </a:solidFill>
                <a:latin typeface="Impact" panose="020B0806030902050204" pitchFamily="34" charset="0"/>
              </a:endParaRPr>
            </a:p>
          </p:txBody>
        </p:sp>
      </p:grpSp>
      <p:grpSp>
        <p:nvGrpSpPr>
          <p:cNvPr id="89" name="组合 88">
            <a:extLst>
              <a:ext uri="{FF2B5EF4-FFF2-40B4-BE49-F238E27FC236}">
                <a16:creationId xmlns:a16="http://schemas.microsoft.com/office/drawing/2014/main" id="{37152010-CFE2-5944-BC59-0022863A20D4}"/>
              </a:ext>
            </a:extLst>
          </p:cNvPr>
          <p:cNvGrpSpPr/>
          <p:nvPr/>
        </p:nvGrpSpPr>
        <p:grpSpPr>
          <a:xfrm>
            <a:off x="3068584" y="4311763"/>
            <a:ext cx="3569218" cy="459690"/>
            <a:chOff x="4315150" y="2341731"/>
            <a:chExt cx="3857250" cy="540057"/>
          </a:xfrm>
        </p:grpSpPr>
        <p:sp>
          <p:nvSpPr>
            <p:cNvPr id="90" name="矩形 89">
              <a:extLst>
                <a:ext uri="{FF2B5EF4-FFF2-40B4-BE49-F238E27FC236}">
                  <a16:creationId xmlns:a16="http://schemas.microsoft.com/office/drawing/2014/main" id="{130F528E-666C-A841-B493-E4396C01FEE9}"/>
                </a:ext>
              </a:extLst>
            </p:cNvPr>
            <p:cNvSpPr/>
            <p:nvPr/>
          </p:nvSpPr>
          <p:spPr>
            <a:xfrm>
              <a:off x="4841197" y="2424395"/>
              <a:ext cx="2827146"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模板默认参数</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1" name="平行四边形 90">
              <a:extLst>
                <a:ext uri="{FF2B5EF4-FFF2-40B4-BE49-F238E27FC236}">
                  <a16:creationId xmlns:a16="http://schemas.microsoft.com/office/drawing/2014/main" id="{FD278BC0-2C95-0444-ADAB-178DE3501C36}"/>
                </a:ext>
              </a:extLst>
            </p:cNvPr>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spTree>
    <p:extLst>
      <p:ext uri="{BB962C8B-B14F-4D97-AF65-F5344CB8AC3E}">
        <p14:creationId xmlns:p14="http://schemas.microsoft.com/office/powerpoint/2010/main" val="46516855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7"/>
                                        </p:tgtEl>
                                        <p:attrNameLst>
                                          <p:attrName>style.visibility</p:attrName>
                                        </p:attrNameLst>
                                      </p:cBhvr>
                                      <p:to>
                                        <p:strVal val="visible"/>
                                      </p:to>
                                    </p:set>
                                    <p:anim calcmode="lin" valueType="num">
                                      <p:cBhvr additive="base">
                                        <p:cTn id="11" dur="500" fill="hold"/>
                                        <p:tgtEl>
                                          <p:spTgt spid="57"/>
                                        </p:tgtEl>
                                        <p:attrNameLst>
                                          <p:attrName>ppt_x</p:attrName>
                                        </p:attrNameLst>
                                      </p:cBhvr>
                                      <p:tavLst>
                                        <p:tav tm="0">
                                          <p:val>
                                            <p:strVal val="1+#ppt_w/2"/>
                                          </p:val>
                                        </p:tav>
                                        <p:tav tm="100000">
                                          <p:val>
                                            <p:strVal val="#ppt_x"/>
                                          </p:val>
                                        </p:tav>
                                      </p:tavLst>
                                    </p:anim>
                                    <p:anim calcmode="lin" valueType="num">
                                      <p:cBhvr additive="base">
                                        <p:cTn id="12" dur="500" fill="hold"/>
                                        <p:tgtEl>
                                          <p:spTgt spid="5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54"/>
                                        </p:tgtEl>
                                        <p:attrNameLst>
                                          <p:attrName>style.visibility</p:attrName>
                                        </p:attrNameLst>
                                      </p:cBhvr>
                                      <p:to>
                                        <p:strVal val="visible"/>
                                      </p:to>
                                    </p:set>
                                    <p:anim calcmode="lin" valueType="num">
                                      <p:cBhvr additive="base">
                                        <p:cTn id="16" dur="500" fill="hold"/>
                                        <p:tgtEl>
                                          <p:spTgt spid="54"/>
                                        </p:tgtEl>
                                        <p:attrNameLst>
                                          <p:attrName>ppt_x</p:attrName>
                                        </p:attrNameLst>
                                      </p:cBhvr>
                                      <p:tavLst>
                                        <p:tav tm="0">
                                          <p:val>
                                            <p:strVal val="0-#ppt_w/2"/>
                                          </p:val>
                                        </p:tav>
                                        <p:tav tm="100000">
                                          <p:val>
                                            <p:strVal val="#ppt_x"/>
                                          </p:val>
                                        </p:tav>
                                      </p:tavLst>
                                    </p:anim>
                                    <p:anim calcmode="lin" valueType="num">
                                      <p:cBhvr additive="base">
                                        <p:cTn id="17" dur="500" fill="hold"/>
                                        <p:tgtEl>
                                          <p:spTgt spid="54"/>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60"/>
                                        </p:tgtEl>
                                        <p:attrNameLst>
                                          <p:attrName>style.visibility</p:attrName>
                                        </p:attrNameLst>
                                      </p:cBhvr>
                                      <p:to>
                                        <p:strVal val="visible"/>
                                      </p:to>
                                    </p:set>
                                    <p:anim calcmode="lin" valueType="num">
                                      <p:cBhvr additive="base">
                                        <p:cTn id="20" dur="500" fill="hold"/>
                                        <p:tgtEl>
                                          <p:spTgt spid="60"/>
                                        </p:tgtEl>
                                        <p:attrNameLst>
                                          <p:attrName>ppt_x</p:attrName>
                                        </p:attrNameLst>
                                      </p:cBhvr>
                                      <p:tavLst>
                                        <p:tav tm="0">
                                          <p:val>
                                            <p:strVal val="1+#ppt_w/2"/>
                                          </p:val>
                                        </p:tav>
                                        <p:tav tm="100000">
                                          <p:val>
                                            <p:strVal val="#ppt_x"/>
                                          </p:val>
                                        </p:tav>
                                      </p:tavLst>
                                    </p:anim>
                                    <p:anim calcmode="lin" valueType="num">
                                      <p:cBhvr additive="base">
                                        <p:cTn id="21" dur="500" fill="hold"/>
                                        <p:tgtEl>
                                          <p:spTgt spid="60"/>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nodeType="afterEffect">
                                  <p:stCondLst>
                                    <p:cond delay="0"/>
                                  </p:stCondLst>
                                  <p:childTnLst>
                                    <p:set>
                                      <p:cBhvr>
                                        <p:cTn id="24" dur="1" fill="hold">
                                          <p:stCondLst>
                                            <p:cond delay="0"/>
                                          </p:stCondLst>
                                        </p:cTn>
                                        <p:tgtEl>
                                          <p:spTgt spid="69"/>
                                        </p:tgtEl>
                                        <p:attrNameLst>
                                          <p:attrName>style.visibility</p:attrName>
                                        </p:attrNameLst>
                                      </p:cBhvr>
                                      <p:to>
                                        <p:strVal val="visible"/>
                                      </p:to>
                                    </p:set>
                                    <p:anim calcmode="lin" valueType="num">
                                      <p:cBhvr additive="base">
                                        <p:cTn id="25" dur="500" fill="hold"/>
                                        <p:tgtEl>
                                          <p:spTgt spid="69"/>
                                        </p:tgtEl>
                                        <p:attrNameLst>
                                          <p:attrName>ppt_x</p:attrName>
                                        </p:attrNameLst>
                                      </p:cBhvr>
                                      <p:tavLst>
                                        <p:tav tm="0">
                                          <p:val>
                                            <p:strVal val="0-#ppt_w/2"/>
                                          </p:val>
                                        </p:tav>
                                        <p:tav tm="100000">
                                          <p:val>
                                            <p:strVal val="#ppt_x"/>
                                          </p:val>
                                        </p:tav>
                                      </p:tavLst>
                                    </p:anim>
                                    <p:anim calcmode="lin" valueType="num">
                                      <p:cBhvr additive="base">
                                        <p:cTn id="26" dur="500" fill="hold"/>
                                        <p:tgtEl>
                                          <p:spTgt spid="69"/>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72"/>
                                        </p:tgtEl>
                                        <p:attrNameLst>
                                          <p:attrName>style.visibility</p:attrName>
                                        </p:attrNameLst>
                                      </p:cBhvr>
                                      <p:to>
                                        <p:strVal val="visible"/>
                                      </p:to>
                                    </p:set>
                                    <p:anim calcmode="lin" valueType="num">
                                      <p:cBhvr additive="base">
                                        <p:cTn id="29" dur="500" fill="hold"/>
                                        <p:tgtEl>
                                          <p:spTgt spid="72"/>
                                        </p:tgtEl>
                                        <p:attrNameLst>
                                          <p:attrName>ppt_x</p:attrName>
                                        </p:attrNameLst>
                                      </p:cBhvr>
                                      <p:tavLst>
                                        <p:tav tm="0">
                                          <p:val>
                                            <p:strVal val="1+#ppt_w/2"/>
                                          </p:val>
                                        </p:tav>
                                        <p:tav tm="100000">
                                          <p:val>
                                            <p:strVal val="#ppt_x"/>
                                          </p:val>
                                        </p:tav>
                                      </p:tavLst>
                                    </p:anim>
                                    <p:anim calcmode="lin" valueType="num">
                                      <p:cBhvr additive="base">
                                        <p:cTn id="30" dur="500" fill="hold"/>
                                        <p:tgtEl>
                                          <p:spTgt spid="72"/>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8" fill="hold" nodeType="afterEffect">
                                  <p:stCondLst>
                                    <p:cond delay="0"/>
                                  </p:stCondLst>
                                  <p:childTnLst>
                                    <p:set>
                                      <p:cBhvr>
                                        <p:cTn id="33" dur="1" fill="hold">
                                          <p:stCondLst>
                                            <p:cond delay="0"/>
                                          </p:stCondLst>
                                        </p:cTn>
                                        <p:tgtEl>
                                          <p:spTgt spid="80"/>
                                        </p:tgtEl>
                                        <p:attrNameLst>
                                          <p:attrName>style.visibility</p:attrName>
                                        </p:attrNameLst>
                                      </p:cBhvr>
                                      <p:to>
                                        <p:strVal val="visible"/>
                                      </p:to>
                                    </p:set>
                                    <p:anim calcmode="lin" valueType="num">
                                      <p:cBhvr additive="base">
                                        <p:cTn id="34" dur="500" fill="hold"/>
                                        <p:tgtEl>
                                          <p:spTgt spid="80"/>
                                        </p:tgtEl>
                                        <p:attrNameLst>
                                          <p:attrName>ppt_x</p:attrName>
                                        </p:attrNameLst>
                                      </p:cBhvr>
                                      <p:tavLst>
                                        <p:tav tm="0">
                                          <p:val>
                                            <p:strVal val="0-#ppt_w/2"/>
                                          </p:val>
                                        </p:tav>
                                        <p:tav tm="100000">
                                          <p:val>
                                            <p:strVal val="#ppt_x"/>
                                          </p:val>
                                        </p:tav>
                                      </p:tavLst>
                                    </p:anim>
                                    <p:anim calcmode="lin" valueType="num">
                                      <p:cBhvr additive="base">
                                        <p:cTn id="35" dur="500" fill="hold"/>
                                        <p:tgtEl>
                                          <p:spTgt spid="8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83"/>
                                        </p:tgtEl>
                                        <p:attrNameLst>
                                          <p:attrName>style.visibility</p:attrName>
                                        </p:attrNameLst>
                                      </p:cBhvr>
                                      <p:to>
                                        <p:strVal val="visible"/>
                                      </p:to>
                                    </p:set>
                                    <p:anim calcmode="lin" valueType="num">
                                      <p:cBhvr additive="base">
                                        <p:cTn id="38" dur="500" fill="hold"/>
                                        <p:tgtEl>
                                          <p:spTgt spid="83"/>
                                        </p:tgtEl>
                                        <p:attrNameLst>
                                          <p:attrName>ppt_x</p:attrName>
                                        </p:attrNameLst>
                                      </p:cBhvr>
                                      <p:tavLst>
                                        <p:tav tm="0">
                                          <p:val>
                                            <p:strVal val="1+#ppt_w/2"/>
                                          </p:val>
                                        </p:tav>
                                        <p:tav tm="100000">
                                          <p:val>
                                            <p:strVal val="#ppt_x"/>
                                          </p:val>
                                        </p:tav>
                                      </p:tavLst>
                                    </p:anim>
                                    <p:anim calcmode="lin" valueType="num">
                                      <p:cBhvr additive="base">
                                        <p:cTn id="39" dur="500" fill="hold"/>
                                        <p:tgtEl>
                                          <p:spTgt spid="83"/>
                                        </p:tgtEl>
                                        <p:attrNameLst>
                                          <p:attrName>ppt_y</p:attrName>
                                        </p:attrNameLst>
                                      </p:cBhvr>
                                      <p:tavLst>
                                        <p:tav tm="0">
                                          <p:val>
                                            <p:strVal val="#ppt_y"/>
                                          </p:val>
                                        </p:tav>
                                        <p:tav tm="100000">
                                          <p:val>
                                            <p:strVal val="#ppt_y"/>
                                          </p:val>
                                        </p:tav>
                                      </p:tavLst>
                                    </p:anim>
                                  </p:childTnLst>
                                </p:cTn>
                              </p:par>
                            </p:childTnLst>
                          </p:cTn>
                        </p:par>
                        <p:par>
                          <p:cTn id="40" fill="hold">
                            <p:stCondLst>
                              <p:cond delay="2000"/>
                            </p:stCondLst>
                            <p:childTnLst>
                              <p:par>
                                <p:cTn id="41" presetID="2" presetClass="entr" presetSubtype="8" fill="hold" nodeType="afterEffect">
                                  <p:stCondLst>
                                    <p:cond delay="0"/>
                                  </p:stCondLst>
                                  <p:childTnLst>
                                    <p:set>
                                      <p:cBhvr>
                                        <p:cTn id="42" dur="1" fill="hold">
                                          <p:stCondLst>
                                            <p:cond delay="0"/>
                                          </p:stCondLst>
                                        </p:cTn>
                                        <p:tgtEl>
                                          <p:spTgt spid="86"/>
                                        </p:tgtEl>
                                        <p:attrNameLst>
                                          <p:attrName>style.visibility</p:attrName>
                                        </p:attrNameLst>
                                      </p:cBhvr>
                                      <p:to>
                                        <p:strVal val="visible"/>
                                      </p:to>
                                    </p:set>
                                    <p:anim calcmode="lin" valueType="num">
                                      <p:cBhvr additive="base">
                                        <p:cTn id="43" dur="500" fill="hold"/>
                                        <p:tgtEl>
                                          <p:spTgt spid="86"/>
                                        </p:tgtEl>
                                        <p:attrNameLst>
                                          <p:attrName>ppt_x</p:attrName>
                                        </p:attrNameLst>
                                      </p:cBhvr>
                                      <p:tavLst>
                                        <p:tav tm="0">
                                          <p:val>
                                            <p:strVal val="0-#ppt_w/2"/>
                                          </p:val>
                                        </p:tav>
                                        <p:tav tm="100000">
                                          <p:val>
                                            <p:strVal val="#ppt_x"/>
                                          </p:val>
                                        </p:tav>
                                      </p:tavLst>
                                    </p:anim>
                                    <p:anim calcmode="lin" valueType="num">
                                      <p:cBhvr additive="base">
                                        <p:cTn id="44" dur="500" fill="hold"/>
                                        <p:tgtEl>
                                          <p:spTgt spid="86"/>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89"/>
                                        </p:tgtEl>
                                        <p:attrNameLst>
                                          <p:attrName>style.visibility</p:attrName>
                                        </p:attrNameLst>
                                      </p:cBhvr>
                                      <p:to>
                                        <p:strVal val="visible"/>
                                      </p:to>
                                    </p:set>
                                    <p:anim calcmode="lin" valueType="num">
                                      <p:cBhvr additive="base">
                                        <p:cTn id="47" dur="500" fill="hold"/>
                                        <p:tgtEl>
                                          <p:spTgt spid="89"/>
                                        </p:tgtEl>
                                        <p:attrNameLst>
                                          <p:attrName>ppt_x</p:attrName>
                                        </p:attrNameLst>
                                      </p:cBhvr>
                                      <p:tavLst>
                                        <p:tav tm="0">
                                          <p:val>
                                            <p:strVal val="1+#ppt_w/2"/>
                                          </p:val>
                                        </p:tav>
                                        <p:tav tm="100000">
                                          <p:val>
                                            <p:strVal val="#ppt_x"/>
                                          </p:val>
                                        </p:tav>
                                      </p:tavLst>
                                    </p:anim>
                                    <p:anim calcmode="lin" valueType="num">
                                      <p:cBhvr additive="base">
                                        <p:cTn id="48" dur="500" fill="hold"/>
                                        <p:tgtEl>
                                          <p:spTgt spid="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模板特化</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C7FD4614-8006-0770-4E10-A6EB3ED28A41}"/>
              </a:ext>
            </a:extLst>
          </p:cNvPr>
          <p:cNvSpPr txBox="1"/>
          <p:nvPr/>
        </p:nvSpPr>
        <p:spPr>
          <a:xfrm>
            <a:off x="683568" y="699542"/>
            <a:ext cx="7920880" cy="2492990"/>
          </a:xfrm>
          <a:prstGeom prst="rect">
            <a:avLst/>
          </a:prstGeom>
          <a:noFill/>
        </p:spPr>
        <p:txBody>
          <a:bodyPr wrap="square" rtlCol="0">
            <a:spAutoFit/>
          </a:bodyPr>
          <a:lstStyle/>
          <a:p>
            <a:pPr algn="just">
              <a:spcAft>
                <a:spcPts val="1200"/>
              </a:spcAft>
            </a:pPr>
            <a:r>
              <a:rPr lang="zh-CN" altLang="en-US" dirty="0">
                <a:solidFill>
                  <a:srgbClr val="005DA2"/>
                </a:solidFill>
                <a:latin typeface="微软雅黑" panose="020B0503020204020204" pitchFamily="34" charset="-122"/>
                <a:ea typeface="微软雅黑" panose="020B0503020204020204" pitchFamily="34" charset="-122"/>
              </a:rPr>
              <a:t>当我们编写模板时，需要对特定类型的函数逻辑做特殊处理，这时我们需要用到</a:t>
            </a:r>
            <a:r>
              <a:rPr lang="zh-CN" altLang="en-US" dirty="0">
                <a:solidFill>
                  <a:srgbClr val="C00000"/>
                </a:solidFill>
                <a:latin typeface="微软雅黑" panose="020B0503020204020204" pitchFamily="34" charset="-122"/>
                <a:ea typeface="微软雅黑" panose="020B0503020204020204" pitchFamily="34" charset="-122"/>
              </a:rPr>
              <a:t>模板特化</a:t>
            </a:r>
            <a:r>
              <a:rPr lang="zh-CN" altLang="en-US" dirty="0">
                <a:solidFill>
                  <a:srgbClr val="005DA2"/>
                </a:solidFill>
                <a:latin typeface="微软雅黑" panose="020B0503020204020204" pitchFamily="34" charset="-122"/>
                <a:ea typeface="微软雅黑" panose="020B0503020204020204" pitchFamily="34" charset="-122"/>
              </a:rPr>
              <a:t>技术</a:t>
            </a:r>
            <a:endParaRPr lang="en-US" altLang="zh-CN" dirty="0">
              <a:solidFill>
                <a:srgbClr val="005DA2"/>
              </a:solidFill>
              <a:latin typeface="微软雅黑" panose="020B0503020204020204" pitchFamily="34" charset="-122"/>
              <a:ea typeface="微软雅黑" panose="020B0503020204020204" pitchFamily="34" charset="-122"/>
            </a:endParaRPr>
          </a:p>
          <a:p>
            <a:pPr algn="just">
              <a:spcAft>
                <a:spcPts val="1200"/>
              </a:spcAft>
            </a:pPr>
            <a:r>
              <a:rPr lang="zh-CN" altLang="en-US" dirty="0">
                <a:solidFill>
                  <a:srgbClr val="005DA2"/>
                </a:solidFill>
                <a:latin typeface="微软雅黑" panose="020B0503020204020204" pitchFamily="34" charset="-122"/>
                <a:ea typeface="微软雅黑" panose="020B0503020204020204" pitchFamily="34" charset="-122"/>
              </a:rPr>
              <a:t>特化模板函数的定义方式和普通模板函数类似，都需要</a:t>
            </a:r>
            <a:r>
              <a:rPr lang="en-US" altLang="zh-CN" dirty="0">
                <a:solidFill>
                  <a:srgbClr val="005DA2"/>
                </a:solidFill>
                <a:latin typeface="微软雅黑" panose="020B0503020204020204" pitchFamily="34" charset="-122"/>
                <a:ea typeface="微软雅黑" panose="020B0503020204020204" pitchFamily="34" charset="-122"/>
              </a:rPr>
              <a:t>template</a:t>
            </a:r>
            <a:r>
              <a:rPr lang="zh-CN" altLang="en-US" dirty="0">
                <a:solidFill>
                  <a:srgbClr val="005DA2"/>
                </a:solidFill>
                <a:latin typeface="微软雅黑" panose="020B0503020204020204" pitchFamily="34" charset="-122"/>
                <a:ea typeface="微软雅黑" panose="020B0503020204020204" pitchFamily="34" charset="-122"/>
              </a:rPr>
              <a:t>关键字，但是</a:t>
            </a:r>
            <a:r>
              <a:rPr lang="zh-CN" altLang="en-US" dirty="0">
                <a:solidFill>
                  <a:srgbClr val="C00000"/>
                </a:solidFill>
                <a:latin typeface="微软雅黑" panose="020B0503020204020204" pitchFamily="34" charset="-122"/>
                <a:ea typeface="微软雅黑" panose="020B0503020204020204" pitchFamily="34" charset="-122"/>
              </a:rPr>
              <a:t>特化模板函数无需模板参数</a:t>
            </a:r>
            <a:endParaRPr lang="en-US" altLang="zh-CN" dirty="0">
              <a:solidFill>
                <a:srgbClr val="C00000"/>
              </a:solidFill>
              <a:latin typeface="微软雅黑" panose="020B0503020204020204" pitchFamily="34" charset="-122"/>
              <a:ea typeface="微软雅黑" panose="020B0503020204020204" pitchFamily="34" charset="-122"/>
            </a:endParaRPr>
          </a:p>
          <a:p>
            <a:pPr algn="just">
              <a:spcAft>
                <a:spcPts val="1200"/>
              </a:spcAft>
            </a:pPr>
            <a:endParaRPr lang="en-US" altLang="zh-CN" dirty="0">
              <a:solidFill>
                <a:srgbClr val="C00000"/>
              </a:solidFill>
              <a:latin typeface="微软雅黑" panose="020B0503020204020204" pitchFamily="34" charset="-122"/>
              <a:ea typeface="微软雅黑" panose="020B0503020204020204" pitchFamily="34" charset="-122"/>
            </a:endParaRPr>
          </a:p>
          <a:p>
            <a:pPr algn="just">
              <a:spcAft>
                <a:spcPts val="1200"/>
              </a:spcAft>
            </a:pPr>
            <a:r>
              <a:rPr lang="zh-CN" altLang="en-US" dirty="0">
                <a:solidFill>
                  <a:srgbClr val="005DA2"/>
                </a:solidFill>
                <a:latin typeface="微软雅黑" panose="020B0503020204020204" pitchFamily="34" charset="-122"/>
                <a:ea typeface="微软雅黑" panose="020B0503020204020204" pitchFamily="34" charset="-122"/>
              </a:rPr>
              <a:t>例子：开发</a:t>
            </a:r>
            <a:r>
              <a:rPr lang="en-US" altLang="zh-CN" dirty="0" err="1">
                <a:solidFill>
                  <a:srgbClr val="005DA2"/>
                </a:solidFill>
                <a:latin typeface="微软雅黑" panose="020B0503020204020204" pitchFamily="34" charset="-122"/>
                <a:ea typeface="微软雅黑" panose="020B0503020204020204" pitchFamily="34" charset="-122"/>
              </a:rPr>
              <a:t>IsEqual</a:t>
            </a:r>
            <a:r>
              <a:rPr lang="zh-CN" altLang="en-US" dirty="0">
                <a:solidFill>
                  <a:srgbClr val="005DA2"/>
                </a:solidFill>
                <a:latin typeface="微软雅黑" panose="020B0503020204020204" pitchFamily="34" charset="-122"/>
                <a:ea typeface="微软雅黑" panose="020B0503020204020204" pitchFamily="34" charset="-122"/>
              </a:rPr>
              <a:t>函数支持判断不同数据类型的值是否相同，鉴于浮点型的表示精度限制，浮点型数据应与整形数据采用不同的判断逻辑</a:t>
            </a:r>
            <a:endParaRPr lang="en-US" altLang="zh-CN" dirty="0">
              <a:solidFill>
                <a:srgbClr val="005DA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28079546"/>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模板特化</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5" name="组合 24">
            <a:extLst>
              <a:ext uri="{FF2B5EF4-FFF2-40B4-BE49-F238E27FC236}">
                <a16:creationId xmlns:a16="http://schemas.microsoft.com/office/drawing/2014/main" id="{BFBBA91D-27F7-4822-BA1C-7DDC45EDBEDA}"/>
              </a:ext>
            </a:extLst>
          </p:cNvPr>
          <p:cNvGrpSpPr/>
          <p:nvPr/>
        </p:nvGrpSpPr>
        <p:grpSpPr>
          <a:xfrm>
            <a:off x="651942" y="843558"/>
            <a:ext cx="7840116" cy="3960440"/>
            <a:chOff x="785872" y="2327512"/>
            <a:chExt cx="5629545" cy="1718237"/>
          </a:xfrm>
        </p:grpSpPr>
        <p:grpSp>
          <p:nvGrpSpPr>
            <p:cNvPr id="26" name="组合 25">
              <a:extLst>
                <a:ext uri="{FF2B5EF4-FFF2-40B4-BE49-F238E27FC236}">
                  <a16:creationId xmlns:a16="http://schemas.microsoft.com/office/drawing/2014/main" id="{334D591B-D9FB-4901-BDB4-22AE2605BD45}"/>
                </a:ext>
              </a:extLst>
            </p:cNvPr>
            <p:cNvGrpSpPr/>
            <p:nvPr/>
          </p:nvGrpSpPr>
          <p:grpSpPr>
            <a:xfrm>
              <a:off x="785872" y="2327512"/>
              <a:ext cx="5629545" cy="1718237"/>
              <a:chOff x="826068" y="2276351"/>
              <a:chExt cx="7923031" cy="6273202"/>
            </a:xfrm>
          </p:grpSpPr>
          <p:sp>
            <p:nvSpPr>
              <p:cNvPr id="45" name="矩形 44">
                <a:extLst>
                  <a:ext uri="{FF2B5EF4-FFF2-40B4-BE49-F238E27FC236}">
                    <a16:creationId xmlns:a16="http://schemas.microsoft.com/office/drawing/2014/main" id="{619C1C94-1182-41F8-B320-5B32AF984618}"/>
                  </a:ext>
                </a:extLst>
              </p:cNvPr>
              <p:cNvSpPr/>
              <p:nvPr/>
            </p:nvSpPr>
            <p:spPr>
              <a:xfrm>
                <a:off x="826068" y="2276351"/>
                <a:ext cx="7923031" cy="6273202"/>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文本框 45">
                <a:extLst>
                  <a:ext uri="{FF2B5EF4-FFF2-40B4-BE49-F238E27FC236}">
                    <a16:creationId xmlns:a16="http://schemas.microsoft.com/office/drawing/2014/main" id="{AFF5FA2C-4993-47CE-9D9E-4F510BE25461}"/>
                  </a:ext>
                </a:extLst>
              </p:cNvPr>
              <p:cNvSpPr txBox="1"/>
              <p:nvPr/>
            </p:nvSpPr>
            <p:spPr>
              <a:xfrm>
                <a:off x="889809" y="2446158"/>
                <a:ext cx="7859290" cy="979648"/>
              </a:xfrm>
              <a:prstGeom prst="rect">
                <a:avLst/>
              </a:prstGeom>
              <a:noFill/>
            </p:spPr>
            <p:txBody>
              <a:bodyPr wrap="square">
                <a:spAutoFit/>
              </a:bodyPr>
              <a:lstStyle/>
              <a:p>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44" name="文本框 43">
              <a:extLst>
                <a:ext uri="{FF2B5EF4-FFF2-40B4-BE49-F238E27FC236}">
                  <a16:creationId xmlns:a16="http://schemas.microsoft.com/office/drawing/2014/main" id="{33BBC8BD-F0EF-4627-B4DA-BF5B72120A84}"/>
                </a:ext>
              </a:extLst>
            </p:cNvPr>
            <p:cNvSpPr txBox="1"/>
            <p:nvPr/>
          </p:nvSpPr>
          <p:spPr>
            <a:xfrm>
              <a:off x="814624" y="2327512"/>
              <a:ext cx="5423213" cy="1633427"/>
            </a:xfrm>
            <a:prstGeom prst="rect">
              <a:avLst/>
            </a:prstGeom>
            <a:noFill/>
          </p:spPr>
          <p:txBody>
            <a:bodyPr wrap="square">
              <a:spAutoFit/>
            </a:bodyPr>
            <a:lstStyle/>
            <a:p>
              <a:r>
                <a:rPr lang="en-US" altLang="zh-CN" dirty="0">
                  <a:solidFill>
                    <a:srgbClr val="005DA2"/>
                  </a:solidFill>
                  <a:latin typeface="Microsoft YaHei" panose="020B0503020204020204" pitchFamily="34" charset="-122"/>
                  <a:ea typeface="Microsoft YaHei" panose="020B0503020204020204" pitchFamily="34" charset="-122"/>
                </a:rPr>
                <a:t>template &lt;</a:t>
              </a:r>
              <a:r>
                <a:rPr lang="en-US" altLang="zh-CN" dirty="0" err="1">
                  <a:solidFill>
                    <a:srgbClr val="005DA2"/>
                  </a:solidFill>
                  <a:latin typeface="Microsoft YaHei" panose="020B0503020204020204" pitchFamily="34" charset="-122"/>
                  <a:ea typeface="Microsoft YaHei" panose="020B0503020204020204" pitchFamily="34" charset="-122"/>
                </a:rPr>
                <a:t>typename</a:t>
              </a:r>
              <a:r>
                <a:rPr lang="en-US" altLang="zh-CN" dirty="0">
                  <a:solidFill>
                    <a:srgbClr val="005DA2"/>
                  </a:solidFill>
                  <a:latin typeface="Microsoft YaHei" panose="020B0503020204020204" pitchFamily="34" charset="-122"/>
                  <a:ea typeface="Microsoft YaHei" panose="020B0503020204020204" pitchFamily="34" charset="-122"/>
                </a:rPr>
                <a:t> T&gt;	//</a:t>
              </a:r>
              <a:r>
                <a:rPr lang="zh-CN" altLang="en-US" dirty="0">
                  <a:solidFill>
                    <a:srgbClr val="005DA2"/>
                  </a:solidFill>
                  <a:latin typeface="Microsoft YaHei" panose="020B0503020204020204" pitchFamily="34" charset="-122"/>
                  <a:ea typeface="Microsoft YaHei" panose="020B0503020204020204" pitchFamily="34" charset="-122"/>
                </a:rPr>
                <a:t> 通用类型模板</a:t>
              </a:r>
              <a:endParaRPr lang="en-US" altLang="zh-CN" dirty="0">
                <a:solidFill>
                  <a:srgbClr val="005DA2"/>
                </a:solidFill>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bool </a:t>
              </a:r>
              <a:r>
                <a:rPr lang="en-US" altLang="zh-CN" dirty="0" err="1">
                  <a:latin typeface="Microsoft YaHei" panose="020B0503020204020204" pitchFamily="34" charset="-122"/>
                  <a:ea typeface="Microsoft YaHei" panose="020B0503020204020204" pitchFamily="34" charset="-122"/>
                </a:rPr>
                <a:t>IsEqual</a:t>
              </a:r>
              <a:r>
                <a:rPr lang="en-US" altLang="zh-CN" dirty="0">
                  <a:latin typeface="Microsoft YaHei" panose="020B0503020204020204" pitchFamily="34" charset="-122"/>
                  <a:ea typeface="Microsoft YaHei" panose="020B0503020204020204" pitchFamily="34" charset="-122"/>
                </a:rPr>
                <a:t>(</a:t>
              </a:r>
              <a:r>
                <a:rPr lang="en-US" altLang="zh-CN" dirty="0">
                  <a:solidFill>
                    <a:srgbClr val="C00000"/>
                  </a:solidFill>
                  <a:latin typeface="Microsoft YaHei" panose="020B0503020204020204" pitchFamily="34" charset="-122"/>
                  <a:ea typeface="Microsoft YaHei" panose="020B0503020204020204" pitchFamily="34" charset="-122"/>
                </a:rPr>
                <a:t>T</a:t>
              </a:r>
              <a:r>
                <a:rPr lang="en-US" altLang="zh-CN" dirty="0">
                  <a:latin typeface="Microsoft YaHei" panose="020B0503020204020204" pitchFamily="34" charset="-122"/>
                  <a:ea typeface="Microsoft YaHei" panose="020B0503020204020204" pitchFamily="34" charset="-122"/>
                </a:rPr>
                <a:t> a, </a:t>
              </a:r>
              <a:r>
                <a:rPr lang="en-US" altLang="zh-CN" dirty="0">
                  <a:solidFill>
                    <a:srgbClr val="C00000"/>
                  </a:solidFill>
                  <a:latin typeface="Microsoft YaHei" panose="020B0503020204020204" pitchFamily="34" charset="-122"/>
                  <a:ea typeface="Microsoft YaHei" panose="020B0503020204020204" pitchFamily="34" charset="-122"/>
                </a:rPr>
                <a:t>T </a:t>
              </a:r>
              <a:r>
                <a:rPr lang="en-US" altLang="zh-CN" dirty="0">
                  <a:latin typeface="Microsoft YaHei" panose="020B0503020204020204" pitchFamily="34" charset="-122"/>
                  <a:ea typeface="Microsoft YaHei" panose="020B0503020204020204" pitchFamily="34" charset="-122"/>
                </a:rPr>
                <a:t>b) {</a:t>
              </a:r>
            </a:p>
            <a:p>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return a == b;</a:t>
              </a:r>
            </a:p>
            <a:p>
              <a:r>
                <a:rPr lang="en-US" altLang="zh-CN" dirty="0">
                  <a:latin typeface="Microsoft YaHei" panose="020B0503020204020204" pitchFamily="34" charset="-122"/>
                  <a:ea typeface="Microsoft YaHei" panose="020B0503020204020204" pitchFamily="34" charset="-122"/>
                </a:rPr>
                <a:t>}</a:t>
              </a:r>
            </a:p>
            <a:p>
              <a:endParaRPr lang="en-US" altLang="zh-CN" dirty="0">
                <a:latin typeface="Microsoft YaHei" panose="020B0503020204020204" pitchFamily="34" charset="-122"/>
                <a:ea typeface="Microsoft YaHei" panose="020B0503020204020204" pitchFamily="34" charset="-122"/>
              </a:endParaRPr>
            </a:p>
            <a:p>
              <a:r>
                <a:rPr lang="en-US" altLang="zh-CN" dirty="0">
                  <a:solidFill>
                    <a:srgbClr val="005DA2"/>
                  </a:solidFill>
                  <a:latin typeface="Microsoft YaHei" panose="020B0503020204020204" pitchFamily="34" charset="-122"/>
                  <a:ea typeface="Microsoft YaHei" panose="020B0503020204020204" pitchFamily="34" charset="-122"/>
                </a:rPr>
                <a:t>template &lt;&gt;</a:t>
              </a:r>
              <a:r>
                <a:rPr lang="en-US" altLang="zh-CN" dirty="0">
                  <a:latin typeface="Microsoft YaHei" panose="020B0503020204020204" pitchFamily="34" charset="-122"/>
                  <a:ea typeface="Microsoft YaHei" panose="020B0503020204020204" pitchFamily="34" charset="-122"/>
                </a:rPr>
                <a:t>		</a:t>
              </a:r>
              <a:r>
                <a:rPr lang="en-US" altLang="zh-CN" dirty="0">
                  <a:solidFill>
                    <a:srgbClr val="005DA2"/>
                  </a:solidFill>
                  <a:latin typeface="Microsoft YaHei" panose="020B0503020204020204" pitchFamily="34" charset="-122"/>
                  <a:ea typeface="Microsoft YaHei" panose="020B0503020204020204" pitchFamily="34" charset="-122"/>
                </a:rPr>
                <a:t>// </a:t>
              </a:r>
              <a:r>
                <a:rPr lang="zh-CN" altLang="en-US" dirty="0">
                  <a:solidFill>
                    <a:srgbClr val="005DA2"/>
                  </a:solidFill>
                  <a:latin typeface="Microsoft YaHei" panose="020B0503020204020204" pitchFamily="34" charset="-122"/>
                  <a:ea typeface="Microsoft YaHei" panose="020B0503020204020204" pitchFamily="34" charset="-122"/>
                </a:rPr>
                <a:t>特化模板函数无需模板参数</a:t>
              </a:r>
              <a:endParaRPr lang="en-US" altLang="zh-CN" dirty="0">
                <a:solidFill>
                  <a:srgbClr val="005DA2"/>
                </a:solidFill>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bool </a:t>
              </a:r>
              <a:r>
                <a:rPr lang="en-US" altLang="zh-CN" dirty="0" err="1">
                  <a:latin typeface="Microsoft YaHei" panose="020B0503020204020204" pitchFamily="34" charset="-122"/>
                  <a:ea typeface="Microsoft YaHei" panose="020B0503020204020204" pitchFamily="34" charset="-122"/>
                </a:rPr>
                <a:t>IsEqual</a:t>
              </a:r>
              <a:r>
                <a:rPr lang="en-US" altLang="zh-CN" dirty="0">
                  <a:latin typeface="Microsoft YaHei" panose="020B0503020204020204" pitchFamily="34" charset="-122"/>
                  <a:ea typeface="Microsoft YaHei" panose="020B0503020204020204" pitchFamily="34" charset="-122"/>
                </a:rPr>
                <a:t>(</a:t>
              </a:r>
              <a:r>
                <a:rPr lang="en-US" altLang="zh-CN" dirty="0">
                  <a:solidFill>
                    <a:srgbClr val="C00000"/>
                  </a:solidFill>
                  <a:latin typeface="Microsoft YaHei" panose="020B0503020204020204" pitchFamily="34" charset="-122"/>
                  <a:ea typeface="Microsoft YaHei" panose="020B0503020204020204" pitchFamily="34" charset="-122"/>
                </a:rPr>
                <a:t>double</a:t>
              </a:r>
              <a:r>
                <a:rPr lang="en-US" altLang="zh-CN" dirty="0">
                  <a:latin typeface="Microsoft YaHei" panose="020B0503020204020204" pitchFamily="34" charset="-122"/>
                  <a:ea typeface="Microsoft YaHei" panose="020B0503020204020204" pitchFamily="34" charset="-122"/>
                </a:rPr>
                <a:t> a, </a:t>
              </a:r>
              <a:r>
                <a:rPr lang="en-US" altLang="zh-CN" dirty="0">
                  <a:solidFill>
                    <a:srgbClr val="C00000"/>
                  </a:solidFill>
                  <a:latin typeface="Microsoft YaHei" panose="020B0503020204020204" pitchFamily="34" charset="-122"/>
                  <a:ea typeface="Microsoft YaHei" panose="020B0503020204020204" pitchFamily="34" charset="-122"/>
                </a:rPr>
                <a:t>double</a:t>
              </a:r>
              <a:r>
                <a:rPr lang="en-US" altLang="zh-CN" dirty="0">
                  <a:latin typeface="Microsoft YaHei" panose="020B0503020204020204" pitchFamily="34" charset="-122"/>
                  <a:ea typeface="Microsoft YaHei" panose="020B0503020204020204" pitchFamily="34" charset="-122"/>
                </a:rPr>
                <a:t> b) {</a:t>
              </a:r>
            </a:p>
            <a:p>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return abs(a – b) &lt; 1e-6;</a:t>
              </a:r>
            </a:p>
            <a:p>
              <a:r>
                <a:rPr lang="en-US" altLang="zh-CN" dirty="0">
                  <a:latin typeface="Microsoft YaHei" panose="020B0503020204020204" pitchFamily="34" charset="-122"/>
                  <a:ea typeface="Microsoft YaHei" panose="020B0503020204020204" pitchFamily="34" charset="-122"/>
                </a:rPr>
                <a:t>}</a:t>
              </a:r>
            </a:p>
            <a:p>
              <a:endParaRPr lang="en-US" altLang="zh-CN" dirty="0">
                <a:latin typeface="Microsoft YaHei" panose="020B0503020204020204" pitchFamily="34" charset="-122"/>
                <a:ea typeface="Microsoft YaHei" panose="020B0503020204020204" pitchFamily="34" charset="-122"/>
              </a:endParaRPr>
            </a:p>
            <a:p>
              <a:r>
                <a:rPr lang="en-US" altLang="zh-CN" dirty="0">
                  <a:solidFill>
                    <a:srgbClr val="005DA2"/>
                  </a:solidFill>
                  <a:latin typeface="Microsoft YaHei" panose="020B0503020204020204" pitchFamily="34" charset="-122"/>
                  <a:ea typeface="Microsoft YaHei" panose="020B0503020204020204" pitchFamily="34" charset="-122"/>
                </a:rPr>
                <a:t>template &lt;&gt;</a:t>
              </a:r>
              <a:r>
                <a:rPr lang="en-US" altLang="zh-CN" dirty="0">
                  <a:latin typeface="Microsoft YaHei" panose="020B0503020204020204" pitchFamily="34" charset="-122"/>
                  <a:ea typeface="Microsoft YaHei" panose="020B0503020204020204" pitchFamily="34" charset="-122"/>
                </a:rPr>
                <a:t>		</a:t>
              </a:r>
              <a:r>
                <a:rPr lang="en-US" altLang="zh-CN" dirty="0">
                  <a:solidFill>
                    <a:srgbClr val="005DA2"/>
                  </a:solidFill>
                  <a:latin typeface="Microsoft YaHei" panose="020B0503020204020204" pitchFamily="34" charset="-122"/>
                  <a:ea typeface="Microsoft YaHei" panose="020B0503020204020204" pitchFamily="34" charset="-122"/>
                </a:rPr>
                <a:t>// </a:t>
              </a:r>
              <a:r>
                <a:rPr lang="zh-CN" altLang="en-US" dirty="0">
                  <a:solidFill>
                    <a:srgbClr val="005DA2"/>
                  </a:solidFill>
                  <a:latin typeface="Microsoft YaHei" panose="020B0503020204020204" pitchFamily="34" charset="-122"/>
                  <a:ea typeface="Microsoft YaHei" panose="020B0503020204020204" pitchFamily="34" charset="-122"/>
                </a:rPr>
                <a:t>特化模板函数无需模板参数</a:t>
              </a:r>
              <a:endParaRPr lang="en-US" altLang="zh-CN" dirty="0">
                <a:solidFill>
                  <a:srgbClr val="005DA2"/>
                </a:solidFill>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bool </a:t>
              </a:r>
              <a:r>
                <a:rPr lang="en-US" altLang="zh-CN" dirty="0" err="1">
                  <a:latin typeface="Microsoft YaHei" panose="020B0503020204020204" pitchFamily="34" charset="-122"/>
                  <a:ea typeface="Microsoft YaHei" panose="020B0503020204020204" pitchFamily="34" charset="-122"/>
                </a:rPr>
                <a:t>IsEqual</a:t>
              </a:r>
              <a:r>
                <a:rPr lang="en-US" altLang="zh-CN" dirty="0">
                  <a:latin typeface="Microsoft YaHei" panose="020B0503020204020204" pitchFamily="34" charset="-122"/>
                  <a:ea typeface="Microsoft YaHei" panose="020B0503020204020204" pitchFamily="34" charset="-122"/>
                </a:rPr>
                <a:t>(</a:t>
              </a:r>
              <a:r>
                <a:rPr lang="en-US" altLang="zh-CN" dirty="0">
                  <a:solidFill>
                    <a:srgbClr val="C00000"/>
                  </a:solidFill>
                  <a:latin typeface="Microsoft YaHei" panose="020B0503020204020204" pitchFamily="34" charset="-122"/>
                  <a:ea typeface="Microsoft YaHei" panose="020B0503020204020204" pitchFamily="34" charset="-122"/>
                </a:rPr>
                <a:t>float</a:t>
              </a:r>
              <a:r>
                <a:rPr lang="en-US" altLang="zh-CN" dirty="0">
                  <a:latin typeface="Microsoft YaHei" panose="020B0503020204020204" pitchFamily="34" charset="-122"/>
                  <a:ea typeface="Microsoft YaHei" panose="020B0503020204020204" pitchFamily="34" charset="-122"/>
                </a:rPr>
                <a:t> a, </a:t>
              </a:r>
              <a:r>
                <a:rPr lang="en-US" altLang="zh-CN" dirty="0">
                  <a:solidFill>
                    <a:srgbClr val="C00000"/>
                  </a:solidFill>
                  <a:latin typeface="Microsoft YaHei" panose="020B0503020204020204" pitchFamily="34" charset="-122"/>
                  <a:ea typeface="Microsoft YaHei" panose="020B0503020204020204" pitchFamily="34" charset="-122"/>
                </a:rPr>
                <a:t>float</a:t>
              </a:r>
              <a:r>
                <a:rPr lang="en-US" altLang="zh-CN" dirty="0">
                  <a:latin typeface="Microsoft YaHei" panose="020B0503020204020204" pitchFamily="34" charset="-122"/>
                  <a:ea typeface="Microsoft YaHei" panose="020B0503020204020204" pitchFamily="34" charset="-122"/>
                </a:rPr>
                <a:t> b) {</a:t>
              </a:r>
            </a:p>
            <a:p>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return abs(a – b) &lt; 1e-4;</a:t>
              </a:r>
            </a:p>
            <a:p>
              <a:r>
                <a:rPr lang="en-US" altLang="zh-CN" dirty="0">
                  <a:latin typeface="Microsoft YaHei" panose="020B0503020204020204" pitchFamily="34" charset="-122"/>
                  <a:ea typeface="Microsoft YaHei" panose="020B0503020204020204" pitchFamily="34" charset="-122"/>
                </a:rPr>
                <a:t>}</a:t>
              </a:r>
            </a:p>
          </p:txBody>
        </p:sp>
      </p:grpSp>
    </p:spTree>
    <p:extLst>
      <p:ext uri="{BB962C8B-B14F-4D97-AF65-F5344CB8AC3E}">
        <p14:creationId xmlns:p14="http://schemas.microsoft.com/office/powerpoint/2010/main" val="6510175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模板特化</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C7FD4614-8006-0770-4E10-A6EB3ED28A41}"/>
              </a:ext>
            </a:extLst>
          </p:cNvPr>
          <p:cNvSpPr txBox="1"/>
          <p:nvPr/>
        </p:nvSpPr>
        <p:spPr>
          <a:xfrm>
            <a:off x="683568" y="699542"/>
            <a:ext cx="7920880" cy="369332"/>
          </a:xfrm>
          <a:prstGeom prst="rect">
            <a:avLst/>
          </a:prstGeom>
          <a:noFill/>
        </p:spPr>
        <p:txBody>
          <a:bodyPr wrap="square" rtlCol="0">
            <a:spAutoFit/>
          </a:bodyPr>
          <a:lstStyle/>
          <a:p>
            <a:pPr algn="just">
              <a:spcAft>
                <a:spcPts val="1200"/>
              </a:spcAft>
            </a:pPr>
            <a:r>
              <a:rPr lang="zh-CN" altLang="en-US" dirty="0">
                <a:solidFill>
                  <a:srgbClr val="005DA2"/>
                </a:solidFill>
                <a:latin typeface="微软雅黑" panose="020B0503020204020204" pitchFamily="34" charset="-122"/>
                <a:ea typeface="微软雅黑" panose="020B0503020204020204" pitchFamily="34" charset="-122"/>
              </a:rPr>
              <a:t>我们也可以利用</a:t>
            </a:r>
            <a:r>
              <a:rPr lang="zh-CN" altLang="en-US" dirty="0">
                <a:solidFill>
                  <a:srgbClr val="C00000"/>
                </a:solidFill>
                <a:latin typeface="微软雅黑" panose="020B0503020204020204" pitchFamily="34" charset="-122"/>
                <a:ea typeface="微软雅黑" panose="020B0503020204020204" pitchFamily="34" charset="-122"/>
              </a:rPr>
              <a:t>函数重载</a:t>
            </a:r>
            <a:r>
              <a:rPr lang="zh-CN" altLang="en-US" dirty="0">
                <a:solidFill>
                  <a:srgbClr val="005DA2"/>
                </a:solidFill>
                <a:latin typeface="微软雅黑" panose="020B0503020204020204" pitchFamily="34" charset="-122"/>
                <a:ea typeface="微软雅黑" panose="020B0503020204020204" pitchFamily="34" charset="-122"/>
              </a:rPr>
              <a:t>代替函数模板的</a:t>
            </a:r>
            <a:r>
              <a:rPr lang="zh-CN" altLang="en-US" dirty="0">
                <a:solidFill>
                  <a:srgbClr val="C00000"/>
                </a:solidFill>
                <a:latin typeface="微软雅黑" panose="020B0503020204020204" pitchFamily="34" charset="-122"/>
                <a:ea typeface="微软雅黑" panose="020B0503020204020204" pitchFamily="34" charset="-122"/>
              </a:rPr>
              <a:t>特化</a:t>
            </a:r>
            <a:r>
              <a:rPr lang="zh-CN" altLang="en-US" dirty="0">
                <a:solidFill>
                  <a:srgbClr val="005DA2"/>
                </a:solidFill>
                <a:latin typeface="微软雅黑" panose="020B0503020204020204" pitchFamily="34" charset="-122"/>
                <a:ea typeface="微软雅黑" panose="020B0503020204020204" pitchFamily="34" charset="-122"/>
              </a:rPr>
              <a:t>：</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3008495F-5122-496B-AC43-71C3E03C86E6}"/>
              </a:ext>
            </a:extLst>
          </p:cNvPr>
          <p:cNvGrpSpPr/>
          <p:nvPr/>
        </p:nvGrpSpPr>
        <p:grpSpPr>
          <a:xfrm>
            <a:off x="723950" y="1188740"/>
            <a:ext cx="7840116" cy="3531620"/>
            <a:chOff x="785872" y="2327512"/>
            <a:chExt cx="5629545" cy="1718237"/>
          </a:xfrm>
        </p:grpSpPr>
        <p:grpSp>
          <p:nvGrpSpPr>
            <p:cNvPr id="5" name="组合 4">
              <a:extLst>
                <a:ext uri="{FF2B5EF4-FFF2-40B4-BE49-F238E27FC236}">
                  <a16:creationId xmlns:a16="http://schemas.microsoft.com/office/drawing/2014/main" id="{D829945F-32D8-4477-A564-987E980F8AB1}"/>
                </a:ext>
              </a:extLst>
            </p:cNvPr>
            <p:cNvGrpSpPr/>
            <p:nvPr/>
          </p:nvGrpSpPr>
          <p:grpSpPr>
            <a:xfrm>
              <a:off x="785872" y="2327512"/>
              <a:ext cx="5629545" cy="1718237"/>
              <a:chOff x="826068" y="2276351"/>
              <a:chExt cx="7923031" cy="6273202"/>
            </a:xfrm>
          </p:grpSpPr>
          <p:sp>
            <p:nvSpPr>
              <p:cNvPr id="7" name="矩形 6">
                <a:extLst>
                  <a:ext uri="{FF2B5EF4-FFF2-40B4-BE49-F238E27FC236}">
                    <a16:creationId xmlns:a16="http://schemas.microsoft.com/office/drawing/2014/main" id="{7FD39F36-B763-45A0-9F6E-0DD1DE736968}"/>
                  </a:ext>
                </a:extLst>
              </p:cNvPr>
              <p:cNvSpPr/>
              <p:nvPr/>
            </p:nvSpPr>
            <p:spPr>
              <a:xfrm>
                <a:off x="826068" y="2276351"/>
                <a:ext cx="7923031" cy="6273202"/>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5EE8E141-D4FA-4BD3-A606-00E27C54652E}"/>
                  </a:ext>
                </a:extLst>
              </p:cNvPr>
              <p:cNvSpPr txBox="1"/>
              <p:nvPr/>
            </p:nvSpPr>
            <p:spPr>
              <a:xfrm>
                <a:off x="889809" y="2446158"/>
                <a:ext cx="7859290" cy="979648"/>
              </a:xfrm>
              <a:prstGeom prst="rect">
                <a:avLst/>
              </a:prstGeom>
              <a:noFill/>
            </p:spPr>
            <p:txBody>
              <a:bodyPr wrap="square">
                <a:spAutoFit/>
              </a:bodyPr>
              <a:lstStyle/>
              <a:p>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6" name="文本框 5">
              <a:extLst>
                <a:ext uri="{FF2B5EF4-FFF2-40B4-BE49-F238E27FC236}">
                  <a16:creationId xmlns:a16="http://schemas.microsoft.com/office/drawing/2014/main" id="{841B2FFF-97AC-44ED-A09E-416CB5F9933F}"/>
                </a:ext>
              </a:extLst>
            </p:cNvPr>
            <p:cNvSpPr txBox="1"/>
            <p:nvPr/>
          </p:nvSpPr>
          <p:spPr>
            <a:xfrm>
              <a:off x="814624" y="2327512"/>
              <a:ext cx="5423213" cy="1482171"/>
            </a:xfrm>
            <a:prstGeom prst="rect">
              <a:avLst/>
            </a:prstGeom>
            <a:noFill/>
          </p:spPr>
          <p:txBody>
            <a:bodyPr wrap="square">
              <a:spAutoFit/>
            </a:bodyPr>
            <a:lstStyle/>
            <a:p>
              <a:r>
                <a:rPr lang="en-US" altLang="zh-CN" dirty="0">
                  <a:solidFill>
                    <a:srgbClr val="005DA2"/>
                  </a:solidFill>
                  <a:latin typeface="Microsoft YaHei" panose="020B0503020204020204" pitchFamily="34" charset="-122"/>
                  <a:ea typeface="Microsoft YaHei" panose="020B0503020204020204" pitchFamily="34" charset="-122"/>
                </a:rPr>
                <a:t>template &lt;</a:t>
              </a:r>
              <a:r>
                <a:rPr lang="en-US" altLang="zh-CN" dirty="0" err="1">
                  <a:solidFill>
                    <a:srgbClr val="005DA2"/>
                  </a:solidFill>
                  <a:latin typeface="Microsoft YaHei" panose="020B0503020204020204" pitchFamily="34" charset="-122"/>
                  <a:ea typeface="Microsoft YaHei" panose="020B0503020204020204" pitchFamily="34" charset="-122"/>
                </a:rPr>
                <a:t>typename</a:t>
              </a:r>
              <a:r>
                <a:rPr lang="en-US" altLang="zh-CN" dirty="0">
                  <a:solidFill>
                    <a:srgbClr val="005DA2"/>
                  </a:solidFill>
                  <a:latin typeface="Microsoft YaHei" panose="020B0503020204020204" pitchFamily="34" charset="-122"/>
                  <a:ea typeface="Microsoft YaHei" panose="020B0503020204020204" pitchFamily="34" charset="-122"/>
                </a:rPr>
                <a:t> T&gt;	//</a:t>
              </a:r>
              <a:r>
                <a:rPr lang="zh-CN" altLang="en-US" dirty="0">
                  <a:solidFill>
                    <a:srgbClr val="005DA2"/>
                  </a:solidFill>
                  <a:latin typeface="Microsoft YaHei" panose="020B0503020204020204" pitchFamily="34" charset="-122"/>
                  <a:ea typeface="Microsoft YaHei" panose="020B0503020204020204" pitchFamily="34" charset="-122"/>
                </a:rPr>
                <a:t> 通用类型模板</a:t>
              </a:r>
              <a:endParaRPr lang="en-US" altLang="zh-CN" dirty="0">
                <a:solidFill>
                  <a:srgbClr val="005DA2"/>
                </a:solidFill>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bool </a:t>
              </a:r>
              <a:r>
                <a:rPr lang="en-US" altLang="zh-CN" dirty="0" err="1">
                  <a:latin typeface="Microsoft YaHei" panose="020B0503020204020204" pitchFamily="34" charset="-122"/>
                  <a:ea typeface="Microsoft YaHei" panose="020B0503020204020204" pitchFamily="34" charset="-122"/>
                </a:rPr>
                <a:t>IsEqual</a:t>
              </a:r>
              <a:r>
                <a:rPr lang="en-US" altLang="zh-CN" dirty="0">
                  <a:latin typeface="Microsoft YaHei" panose="020B0503020204020204" pitchFamily="34" charset="-122"/>
                  <a:ea typeface="Microsoft YaHei" panose="020B0503020204020204" pitchFamily="34" charset="-122"/>
                </a:rPr>
                <a:t>(</a:t>
              </a:r>
              <a:r>
                <a:rPr lang="en-US" altLang="zh-CN" dirty="0">
                  <a:solidFill>
                    <a:srgbClr val="C00000"/>
                  </a:solidFill>
                  <a:latin typeface="Microsoft YaHei" panose="020B0503020204020204" pitchFamily="34" charset="-122"/>
                  <a:ea typeface="Microsoft YaHei" panose="020B0503020204020204" pitchFamily="34" charset="-122"/>
                </a:rPr>
                <a:t>T</a:t>
              </a:r>
              <a:r>
                <a:rPr lang="en-US" altLang="zh-CN" dirty="0">
                  <a:latin typeface="Microsoft YaHei" panose="020B0503020204020204" pitchFamily="34" charset="-122"/>
                  <a:ea typeface="Microsoft YaHei" panose="020B0503020204020204" pitchFamily="34" charset="-122"/>
                </a:rPr>
                <a:t> a, </a:t>
              </a:r>
              <a:r>
                <a:rPr lang="en-US" altLang="zh-CN" dirty="0">
                  <a:solidFill>
                    <a:srgbClr val="C00000"/>
                  </a:solidFill>
                  <a:latin typeface="Microsoft YaHei" panose="020B0503020204020204" pitchFamily="34" charset="-122"/>
                  <a:ea typeface="Microsoft YaHei" panose="020B0503020204020204" pitchFamily="34" charset="-122"/>
                </a:rPr>
                <a:t>T </a:t>
              </a:r>
              <a:r>
                <a:rPr lang="en-US" altLang="zh-CN" dirty="0">
                  <a:latin typeface="Microsoft YaHei" panose="020B0503020204020204" pitchFamily="34" charset="-122"/>
                  <a:ea typeface="Microsoft YaHei" panose="020B0503020204020204" pitchFamily="34" charset="-122"/>
                </a:rPr>
                <a:t>b) {</a:t>
              </a:r>
            </a:p>
            <a:p>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return a == b;</a:t>
              </a:r>
            </a:p>
            <a:p>
              <a:r>
                <a:rPr lang="en-US" altLang="zh-CN" dirty="0">
                  <a:latin typeface="Microsoft YaHei" panose="020B0503020204020204" pitchFamily="34" charset="-122"/>
                  <a:ea typeface="Microsoft YaHei" panose="020B0503020204020204" pitchFamily="34" charset="-122"/>
                </a:rPr>
                <a:t>}</a:t>
              </a:r>
            </a:p>
            <a:p>
              <a:endParaRPr lang="en-US" altLang="zh-CN" dirty="0">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bool </a:t>
              </a:r>
              <a:r>
                <a:rPr lang="en-US" altLang="zh-CN" dirty="0" err="1">
                  <a:latin typeface="Microsoft YaHei" panose="020B0503020204020204" pitchFamily="34" charset="-122"/>
                  <a:ea typeface="Microsoft YaHei" panose="020B0503020204020204" pitchFamily="34" charset="-122"/>
                </a:rPr>
                <a:t>IsEqual</a:t>
              </a:r>
              <a:r>
                <a:rPr lang="en-US" altLang="zh-CN" dirty="0">
                  <a:latin typeface="Microsoft YaHei" panose="020B0503020204020204" pitchFamily="34" charset="-122"/>
                  <a:ea typeface="Microsoft YaHei" panose="020B0503020204020204" pitchFamily="34" charset="-122"/>
                </a:rPr>
                <a:t>(</a:t>
              </a:r>
              <a:r>
                <a:rPr lang="en-US" altLang="zh-CN" dirty="0">
                  <a:solidFill>
                    <a:srgbClr val="C00000"/>
                  </a:solidFill>
                  <a:latin typeface="Microsoft YaHei" panose="020B0503020204020204" pitchFamily="34" charset="-122"/>
                  <a:ea typeface="Microsoft YaHei" panose="020B0503020204020204" pitchFamily="34" charset="-122"/>
                </a:rPr>
                <a:t>double</a:t>
              </a:r>
              <a:r>
                <a:rPr lang="en-US" altLang="zh-CN" dirty="0">
                  <a:latin typeface="Microsoft YaHei" panose="020B0503020204020204" pitchFamily="34" charset="-122"/>
                  <a:ea typeface="Microsoft YaHei" panose="020B0503020204020204" pitchFamily="34" charset="-122"/>
                </a:rPr>
                <a:t> a, </a:t>
              </a:r>
              <a:r>
                <a:rPr lang="en-US" altLang="zh-CN" dirty="0">
                  <a:solidFill>
                    <a:srgbClr val="C00000"/>
                  </a:solidFill>
                  <a:latin typeface="Microsoft YaHei" panose="020B0503020204020204" pitchFamily="34" charset="-122"/>
                  <a:ea typeface="Microsoft YaHei" panose="020B0503020204020204" pitchFamily="34" charset="-122"/>
                </a:rPr>
                <a:t>double</a:t>
              </a:r>
              <a:r>
                <a:rPr lang="en-US" altLang="zh-CN" dirty="0">
                  <a:latin typeface="Microsoft YaHei" panose="020B0503020204020204" pitchFamily="34" charset="-122"/>
                  <a:ea typeface="Microsoft YaHei" panose="020B0503020204020204" pitchFamily="34" charset="-122"/>
                </a:rPr>
                <a:t> b) {	//</a:t>
              </a:r>
              <a:r>
                <a:rPr lang="zh-CN" altLang="en-US" dirty="0">
                  <a:latin typeface="Microsoft YaHei" panose="020B0503020204020204" pitchFamily="34" charset="-122"/>
                  <a:ea typeface="Microsoft YaHei" panose="020B0503020204020204" pitchFamily="34" charset="-122"/>
                </a:rPr>
                <a:t> 函数重载</a:t>
              </a:r>
              <a:endParaRPr lang="en-US" altLang="zh-CN" dirty="0">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return abs(a – b) &lt; 1e-6;</a:t>
              </a:r>
            </a:p>
            <a:p>
              <a:r>
                <a:rPr lang="en-US" altLang="zh-CN" dirty="0">
                  <a:latin typeface="Microsoft YaHei" panose="020B0503020204020204" pitchFamily="34" charset="-122"/>
                  <a:ea typeface="Microsoft YaHei" panose="020B0503020204020204" pitchFamily="34" charset="-122"/>
                </a:rPr>
                <a:t>}</a:t>
              </a:r>
            </a:p>
            <a:p>
              <a:endParaRPr lang="en-US" altLang="zh-CN" dirty="0">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bool </a:t>
              </a:r>
              <a:r>
                <a:rPr lang="en-US" altLang="zh-CN" dirty="0" err="1">
                  <a:latin typeface="Microsoft YaHei" panose="020B0503020204020204" pitchFamily="34" charset="-122"/>
                  <a:ea typeface="Microsoft YaHei" panose="020B0503020204020204" pitchFamily="34" charset="-122"/>
                </a:rPr>
                <a:t>IsEqual</a:t>
              </a:r>
              <a:r>
                <a:rPr lang="en-US" altLang="zh-CN" dirty="0">
                  <a:latin typeface="Microsoft YaHei" panose="020B0503020204020204" pitchFamily="34" charset="-122"/>
                  <a:ea typeface="Microsoft YaHei" panose="020B0503020204020204" pitchFamily="34" charset="-122"/>
                </a:rPr>
                <a:t>(</a:t>
              </a:r>
              <a:r>
                <a:rPr lang="en-US" altLang="zh-CN" dirty="0">
                  <a:solidFill>
                    <a:srgbClr val="C00000"/>
                  </a:solidFill>
                  <a:latin typeface="Microsoft YaHei" panose="020B0503020204020204" pitchFamily="34" charset="-122"/>
                  <a:ea typeface="Microsoft YaHei" panose="020B0503020204020204" pitchFamily="34" charset="-122"/>
                </a:rPr>
                <a:t>float</a:t>
              </a:r>
              <a:r>
                <a:rPr lang="en-US" altLang="zh-CN" dirty="0">
                  <a:latin typeface="Microsoft YaHei" panose="020B0503020204020204" pitchFamily="34" charset="-122"/>
                  <a:ea typeface="Microsoft YaHei" panose="020B0503020204020204" pitchFamily="34" charset="-122"/>
                </a:rPr>
                <a:t> a, </a:t>
              </a:r>
              <a:r>
                <a:rPr lang="en-US" altLang="zh-CN" dirty="0">
                  <a:solidFill>
                    <a:srgbClr val="C00000"/>
                  </a:solidFill>
                  <a:latin typeface="Microsoft YaHei" panose="020B0503020204020204" pitchFamily="34" charset="-122"/>
                  <a:ea typeface="Microsoft YaHei" panose="020B0503020204020204" pitchFamily="34" charset="-122"/>
                </a:rPr>
                <a:t>float</a:t>
              </a:r>
              <a:r>
                <a:rPr lang="en-US" altLang="zh-CN" dirty="0">
                  <a:latin typeface="Microsoft YaHei" panose="020B0503020204020204" pitchFamily="34" charset="-122"/>
                  <a:ea typeface="Microsoft YaHei" panose="020B0503020204020204" pitchFamily="34" charset="-122"/>
                </a:rPr>
                <a:t> b) {		// </a:t>
              </a:r>
              <a:r>
                <a:rPr lang="zh-CN" altLang="en-US" dirty="0">
                  <a:latin typeface="Microsoft YaHei" panose="020B0503020204020204" pitchFamily="34" charset="-122"/>
                  <a:ea typeface="Microsoft YaHei" panose="020B0503020204020204" pitchFamily="34" charset="-122"/>
                </a:rPr>
                <a:t>函数重载</a:t>
              </a:r>
              <a:endParaRPr lang="en-US" altLang="zh-CN" dirty="0">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return abs(a – b) &lt; 1e-4;</a:t>
              </a:r>
            </a:p>
            <a:p>
              <a:r>
                <a:rPr lang="en-US" altLang="zh-CN" dirty="0">
                  <a:latin typeface="Microsoft YaHei" panose="020B0503020204020204" pitchFamily="34" charset="-122"/>
                  <a:ea typeface="Microsoft YaHei" panose="020B0503020204020204" pitchFamily="34" charset="-122"/>
                </a:rPr>
                <a:t>}</a:t>
              </a:r>
            </a:p>
          </p:txBody>
        </p:sp>
      </p:grpSp>
    </p:spTree>
    <p:extLst>
      <p:ext uri="{BB962C8B-B14F-4D97-AF65-F5344CB8AC3E}">
        <p14:creationId xmlns:p14="http://schemas.microsoft.com/office/powerpoint/2010/main" val="2842003401"/>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模板特化</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C7FD4614-8006-0770-4E10-A6EB3ED28A41}"/>
              </a:ext>
            </a:extLst>
          </p:cNvPr>
          <p:cNvSpPr txBox="1"/>
          <p:nvPr/>
        </p:nvSpPr>
        <p:spPr>
          <a:xfrm>
            <a:off x="683568" y="699542"/>
            <a:ext cx="7920880" cy="800219"/>
          </a:xfrm>
          <a:prstGeom prst="rect">
            <a:avLst/>
          </a:prstGeom>
          <a:noFill/>
        </p:spPr>
        <p:txBody>
          <a:bodyPr wrap="square" rtlCol="0">
            <a:spAutoFit/>
          </a:bodyPr>
          <a:lstStyle/>
          <a:p>
            <a:pPr algn="just">
              <a:spcAft>
                <a:spcPts val="1200"/>
              </a:spcAft>
            </a:pPr>
            <a:r>
              <a:rPr lang="zh-CN" altLang="en-US" dirty="0">
                <a:solidFill>
                  <a:srgbClr val="005DA2"/>
                </a:solidFill>
                <a:latin typeface="微软雅黑" panose="020B0503020204020204" pitchFamily="34" charset="-122"/>
                <a:ea typeface="微软雅黑" panose="020B0503020204020204" pitchFamily="34" charset="-122"/>
              </a:rPr>
              <a:t>函数重载的优先级高于模板特化的优先级，编译器函数搜索优先级：</a:t>
            </a:r>
            <a:endParaRPr lang="en-US" altLang="zh-CN" dirty="0">
              <a:solidFill>
                <a:srgbClr val="005DA2"/>
              </a:solidFill>
              <a:latin typeface="微软雅黑" panose="020B0503020204020204" pitchFamily="34" charset="-122"/>
              <a:ea typeface="微软雅黑" panose="020B0503020204020204" pitchFamily="34" charset="-122"/>
            </a:endParaRPr>
          </a:p>
          <a:p>
            <a:pPr algn="just">
              <a:spcAft>
                <a:spcPts val="1200"/>
              </a:spcAft>
            </a:pPr>
            <a:r>
              <a:rPr lang="en-US" altLang="zh-CN" dirty="0">
                <a:solidFill>
                  <a:srgbClr val="005DA2"/>
                </a:solidFill>
                <a:latin typeface="微软雅黑" panose="020B0503020204020204" pitchFamily="34" charset="-122"/>
                <a:ea typeface="微软雅黑" panose="020B0503020204020204" pitchFamily="34" charset="-122"/>
              </a:rPr>
              <a:t>	</a:t>
            </a:r>
            <a:r>
              <a:rPr lang="zh-CN" altLang="en-US" dirty="0">
                <a:solidFill>
                  <a:srgbClr val="005DA2"/>
                </a:solidFill>
                <a:latin typeface="微软雅黑" panose="020B0503020204020204" pitchFamily="34" charset="-122"/>
                <a:ea typeface="微软雅黑" panose="020B0503020204020204" pitchFamily="34" charset="-122"/>
              </a:rPr>
              <a:t>函数重载 </a:t>
            </a:r>
            <a:r>
              <a:rPr lang="en-US" altLang="zh-CN" dirty="0">
                <a:solidFill>
                  <a:srgbClr val="005DA2"/>
                </a:solidFill>
                <a:latin typeface="微软雅黑" panose="020B0503020204020204" pitchFamily="34" charset="-122"/>
                <a:ea typeface="微软雅黑" panose="020B0503020204020204" pitchFamily="34" charset="-122"/>
              </a:rPr>
              <a:t>-&gt; </a:t>
            </a:r>
            <a:r>
              <a:rPr lang="zh-CN" altLang="en-US" dirty="0">
                <a:solidFill>
                  <a:srgbClr val="005DA2"/>
                </a:solidFill>
                <a:latin typeface="微软雅黑" panose="020B0503020204020204" pitchFamily="34" charset="-122"/>
                <a:ea typeface="微软雅黑" panose="020B0503020204020204" pitchFamily="34" charset="-122"/>
              </a:rPr>
              <a:t>函数特化模板 </a:t>
            </a:r>
            <a:r>
              <a:rPr lang="en-US" altLang="zh-CN" dirty="0">
                <a:solidFill>
                  <a:srgbClr val="005DA2"/>
                </a:solidFill>
                <a:latin typeface="微软雅黑" panose="020B0503020204020204" pitchFamily="34" charset="-122"/>
                <a:ea typeface="微软雅黑" panose="020B0503020204020204" pitchFamily="34" charset="-122"/>
              </a:rPr>
              <a:t>-&gt; </a:t>
            </a:r>
            <a:r>
              <a:rPr lang="zh-CN" altLang="en-US" dirty="0">
                <a:solidFill>
                  <a:srgbClr val="005DA2"/>
                </a:solidFill>
                <a:latin typeface="微软雅黑" panose="020B0503020204020204" pitchFamily="34" charset="-122"/>
                <a:ea typeface="微软雅黑" panose="020B0503020204020204" pitchFamily="34" charset="-122"/>
              </a:rPr>
              <a:t>函数通用模板</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3008495F-5122-496B-AC43-71C3E03C86E6}"/>
              </a:ext>
            </a:extLst>
          </p:cNvPr>
          <p:cNvGrpSpPr/>
          <p:nvPr/>
        </p:nvGrpSpPr>
        <p:grpSpPr>
          <a:xfrm>
            <a:off x="755576" y="1563638"/>
            <a:ext cx="7840116" cy="3379663"/>
            <a:chOff x="785872" y="2327512"/>
            <a:chExt cx="5629545" cy="1718237"/>
          </a:xfrm>
        </p:grpSpPr>
        <p:grpSp>
          <p:nvGrpSpPr>
            <p:cNvPr id="5" name="组合 4">
              <a:extLst>
                <a:ext uri="{FF2B5EF4-FFF2-40B4-BE49-F238E27FC236}">
                  <a16:creationId xmlns:a16="http://schemas.microsoft.com/office/drawing/2014/main" id="{D829945F-32D8-4477-A564-987E980F8AB1}"/>
                </a:ext>
              </a:extLst>
            </p:cNvPr>
            <p:cNvGrpSpPr/>
            <p:nvPr/>
          </p:nvGrpSpPr>
          <p:grpSpPr>
            <a:xfrm>
              <a:off x="785872" y="2327512"/>
              <a:ext cx="5629545" cy="1718237"/>
              <a:chOff x="826068" y="2276351"/>
              <a:chExt cx="7923031" cy="6273202"/>
            </a:xfrm>
          </p:grpSpPr>
          <p:sp>
            <p:nvSpPr>
              <p:cNvPr id="7" name="矩形 6">
                <a:extLst>
                  <a:ext uri="{FF2B5EF4-FFF2-40B4-BE49-F238E27FC236}">
                    <a16:creationId xmlns:a16="http://schemas.microsoft.com/office/drawing/2014/main" id="{7FD39F36-B763-45A0-9F6E-0DD1DE736968}"/>
                  </a:ext>
                </a:extLst>
              </p:cNvPr>
              <p:cNvSpPr/>
              <p:nvPr/>
            </p:nvSpPr>
            <p:spPr>
              <a:xfrm>
                <a:off x="826068" y="2276351"/>
                <a:ext cx="7923031" cy="6273202"/>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5EE8E141-D4FA-4BD3-A606-00E27C54652E}"/>
                  </a:ext>
                </a:extLst>
              </p:cNvPr>
              <p:cNvSpPr txBox="1"/>
              <p:nvPr/>
            </p:nvSpPr>
            <p:spPr>
              <a:xfrm>
                <a:off x="889809" y="2446158"/>
                <a:ext cx="7859290" cy="979648"/>
              </a:xfrm>
              <a:prstGeom prst="rect">
                <a:avLst/>
              </a:prstGeom>
              <a:noFill/>
            </p:spPr>
            <p:txBody>
              <a:bodyPr wrap="square">
                <a:spAutoFit/>
              </a:bodyPr>
              <a:lstStyle/>
              <a:p>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6" name="文本框 5">
              <a:extLst>
                <a:ext uri="{FF2B5EF4-FFF2-40B4-BE49-F238E27FC236}">
                  <a16:creationId xmlns:a16="http://schemas.microsoft.com/office/drawing/2014/main" id="{841B2FFF-97AC-44ED-A09E-416CB5F9933F}"/>
                </a:ext>
              </a:extLst>
            </p:cNvPr>
            <p:cNvSpPr txBox="1"/>
            <p:nvPr/>
          </p:nvSpPr>
          <p:spPr>
            <a:xfrm>
              <a:off x="814624" y="2327512"/>
              <a:ext cx="5423213" cy="1687021"/>
            </a:xfrm>
            <a:prstGeom prst="rect">
              <a:avLst/>
            </a:prstGeom>
            <a:noFill/>
          </p:spPr>
          <p:txBody>
            <a:bodyPr wrap="square">
              <a:spAutoFit/>
            </a:bodyPr>
            <a:lstStyle/>
            <a:p>
              <a:r>
                <a:rPr lang="en-US" altLang="zh-CN" dirty="0">
                  <a:solidFill>
                    <a:srgbClr val="005DA2"/>
                  </a:solidFill>
                  <a:latin typeface="Microsoft YaHei" panose="020B0503020204020204" pitchFamily="34" charset="-122"/>
                  <a:ea typeface="Microsoft YaHei" panose="020B0503020204020204" pitchFamily="34" charset="-122"/>
                </a:rPr>
                <a:t>template &lt;</a:t>
              </a:r>
              <a:r>
                <a:rPr lang="en-US" altLang="zh-CN" dirty="0" err="1">
                  <a:solidFill>
                    <a:srgbClr val="005DA2"/>
                  </a:solidFill>
                  <a:latin typeface="Microsoft YaHei" panose="020B0503020204020204" pitchFamily="34" charset="-122"/>
                  <a:ea typeface="Microsoft YaHei" panose="020B0503020204020204" pitchFamily="34" charset="-122"/>
                </a:rPr>
                <a:t>typename</a:t>
              </a:r>
              <a:r>
                <a:rPr lang="en-US" altLang="zh-CN" dirty="0">
                  <a:solidFill>
                    <a:srgbClr val="005DA2"/>
                  </a:solidFill>
                  <a:latin typeface="Microsoft YaHei" panose="020B0503020204020204" pitchFamily="34" charset="-122"/>
                  <a:ea typeface="Microsoft YaHei" panose="020B0503020204020204" pitchFamily="34" charset="-122"/>
                </a:rPr>
                <a:t> T&gt;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通用类型模板</a:t>
              </a:r>
              <a:endPar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bool </a:t>
              </a:r>
              <a:r>
                <a:rPr lang="en-US" altLang="zh-CN" dirty="0" err="1">
                  <a:latin typeface="Microsoft YaHei" panose="020B0503020204020204" pitchFamily="34" charset="-122"/>
                  <a:ea typeface="Microsoft YaHei" panose="020B0503020204020204" pitchFamily="34" charset="-122"/>
                </a:rPr>
                <a:t>IsEqual</a:t>
              </a:r>
              <a:r>
                <a:rPr lang="en-US" altLang="zh-CN" dirty="0">
                  <a:latin typeface="Microsoft YaHei" panose="020B0503020204020204" pitchFamily="34" charset="-122"/>
                  <a:ea typeface="Microsoft YaHei" panose="020B0503020204020204" pitchFamily="34" charset="-122"/>
                </a:rPr>
                <a:t>(</a:t>
              </a:r>
              <a:r>
                <a:rPr lang="en-US" altLang="zh-CN" dirty="0">
                  <a:solidFill>
                    <a:srgbClr val="C00000"/>
                  </a:solidFill>
                  <a:latin typeface="Microsoft YaHei" panose="020B0503020204020204" pitchFamily="34" charset="-122"/>
                  <a:ea typeface="Microsoft YaHei" panose="020B0503020204020204" pitchFamily="34" charset="-122"/>
                </a:rPr>
                <a:t>T</a:t>
              </a:r>
              <a:r>
                <a:rPr lang="en-US" altLang="zh-CN" dirty="0">
                  <a:latin typeface="Microsoft YaHei" panose="020B0503020204020204" pitchFamily="34" charset="-122"/>
                  <a:ea typeface="Microsoft YaHei" panose="020B0503020204020204" pitchFamily="34" charset="-122"/>
                </a:rPr>
                <a:t> a, </a:t>
              </a:r>
              <a:r>
                <a:rPr lang="en-US" altLang="zh-CN" dirty="0">
                  <a:solidFill>
                    <a:srgbClr val="C00000"/>
                  </a:solidFill>
                  <a:latin typeface="Microsoft YaHei" panose="020B0503020204020204" pitchFamily="34" charset="-122"/>
                  <a:ea typeface="Microsoft YaHei" panose="020B0503020204020204" pitchFamily="34" charset="-122"/>
                </a:rPr>
                <a:t>T </a:t>
              </a:r>
              <a:r>
                <a:rPr lang="en-US" altLang="zh-CN" dirty="0">
                  <a:latin typeface="Microsoft YaHei" panose="020B0503020204020204" pitchFamily="34" charset="-122"/>
                  <a:ea typeface="Microsoft YaHei" panose="020B0503020204020204" pitchFamily="34" charset="-122"/>
                </a:rPr>
                <a:t>b) {</a:t>
              </a:r>
            </a:p>
            <a:p>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return a == b;</a:t>
              </a:r>
            </a:p>
            <a:p>
              <a:r>
                <a:rPr lang="en-US" altLang="zh-CN" dirty="0">
                  <a:latin typeface="Microsoft YaHei" panose="020B0503020204020204" pitchFamily="34" charset="-122"/>
                  <a:ea typeface="Microsoft YaHei" panose="020B0503020204020204" pitchFamily="34" charset="-122"/>
                </a:rPr>
                <a:t>}</a:t>
              </a:r>
            </a:p>
            <a:p>
              <a:endParaRPr lang="en-US" altLang="zh-CN" dirty="0">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template &lt;&gt;			</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 模板特化</a:t>
              </a:r>
              <a:endParaRPr lang="en-US" altLang="zh-CN" dirty="0">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bool </a:t>
              </a:r>
              <a:r>
                <a:rPr lang="en-US" altLang="zh-CN" dirty="0" err="1">
                  <a:latin typeface="Microsoft YaHei" panose="020B0503020204020204" pitchFamily="34" charset="-122"/>
                  <a:ea typeface="Microsoft YaHei" panose="020B0503020204020204" pitchFamily="34" charset="-122"/>
                </a:rPr>
                <a:t>IsEqual</a:t>
              </a:r>
              <a:r>
                <a:rPr lang="en-US" altLang="zh-CN" dirty="0">
                  <a:latin typeface="Microsoft YaHei" panose="020B0503020204020204" pitchFamily="34" charset="-122"/>
                  <a:ea typeface="Microsoft YaHei" panose="020B0503020204020204" pitchFamily="34" charset="-122"/>
                </a:rPr>
                <a:t>(</a:t>
              </a:r>
              <a:r>
                <a:rPr lang="en-US" altLang="zh-CN" dirty="0">
                  <a:solidFill>
                    <a:srgbClr val="C00000"/>
                  </a:solidFill>
                  <a:latin typeface="Microsoft YaHei" panose="020B0503020204020204" pitchFamily="34" charset="-122"/>
                  <a:ea typeface="Microsoft YaHei" panose="020B0503020204020204" pitchFamily="34" charset="-122"/>
                </a:rPr>
                <a:t>double</a:t>
              </a:r>
              <a:r>
                <a:rPr lang="en-US" altLang="zh-CN" dirty="0">
                  <a:latin typeface="Microsoft YaHei" panose="020B0503020204020204" pitchFamily="34" charset="-122"/>
                  <a:ea typeface="Microsoft YaHei" panose="020B0503020204020204" pitchFamily="34" charset="-122"/>
                </a:rPr>
                <a:t> a, </a:t>
              </a:r>
              <a:r>
                <a:rPr lang="en-US" altLang="zh-CN" dirty="0">
                  <a:solidFill>
                    <a:srgbClr val="C00000"/>
                  </a:solidFill>
                  <a:latin typeface="Microsoft YaHei" panose="020B0503020204020204" pitchFamily="34" charset="-122"/>
                  <a:ea typeface="Microsoft YaHei" panose="020B0503020204020204" pitchFamily="34" charset="-122"/>
                </a:rPr>
                <a:t>double</a:t>
              </a:r>
              <a:r>
                <a:rPr lang="en-US" altLang="zh-CN" dirty="0">
                  <a:latin typeface="Microsoft YaHei" panose="020B0503020204020204" pitchFamily="34" charset="-122"/>
                  <a:ea typeface="Microsoft YaHei" panose="020B0503020204020204" pitchFamily="34" charset="-122"/>
                </a:rPr>
                <a:t> b) {</a:t>
              </a:r>
            </a:p>
            <a:p>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return abs(a – b) &lt; 1e-6;</a:t>
              </a:r>
            </a:p>
            <a:p>
              <a:r>
                <a:rPr lang="en-US" altLang="zh-CN" dirty="0">
                  <a:latin typeface="Microsoft YaHei" panose="020B0503020204020204" pitchFamily="34" charset="-122"/>
                  <a:ea typeface="Microsoft YaHei" panose="020B0503020204020204" pitchFamily="34" charset="-122"/>
                </a:rPr>
                <a:t>}</a:t>
              </a:r>
            </a:p>
            <a:p>
              <a:r>
                <a:rPr lang="en-US" altLang="zh-CN" dirty="0">
                  <a:latin typeface="Microsoft YaHei" panose="020B0503020204020204" pitchFamily="34" charset="-122"/>
                  <a:ea typeface="Microsoft YaHei" panose="020B0503020204020204" pitchFamily="34" charset="-122"/>
                </a:rPr>
                <a:t>bool </a:t>
              </a:r>
              <a:r>
                <a:rPr lang="en-US" altLang="zh-CN" dirty="0" err="1">
                  <a:latin typeface="Microsoft YaHei" panose="020B0503020204020204" pitchFamily="34" charset="-122"/>
                  <a:ea typeface="Microsoft YaHei" panose="020B0503020204020204" pitchFamily="34" charset="-122"/>
                </a:rPr>
                <a:t>IsEqual</a:t>
              </a:r>
              <a:r>
                <a:rPr lang="en-US" altLang="zh-CN" dirty="0">
                  <a:latin typeface="Microsoft YaHei" panose="020B0503020204020204" pitchFamily="34" charset="-122"/>
                  <a:ea typeface="Microsoft YaHei" panose="020B0503020204020204" pitchFamily="34" charset="-122"/>
                </a:rPr>
                <a:t>(</a:t>
              </a:r>
              <a:r>
                <a:rPr lang="en-US" altLang="zh-CN" dirty="0">
                  <a:solidFill>
                    <a:srgbClr val="C00000"/>
                  </a:solidFill>
                  <a:latin typeface="Microsoft YaHei" panose="020B0503020204020204" pitchFamily="34" charset="-122"/>
                  <a:ea typeface="Microsoft YaHei" panose="020B0503020204020204" pitchFamily="34" charset="-122"/>
                </a:rPr>
                <a:t>double</a:t>
              </a:r>
              <a:r>
                <a:rPr lang="en-US" altLang="zh-CN" dirty="0">
                  <a:latin typeface="Microsoft YaHei" panose="020B0503020204020204" pitchFamily="34" charset="-122"/>
                  <a:ea typeface="Microsoft YaHei" panose="020B0503020204020204" pitchFamily="34" charset="-122"/>
                </a:rPr>
                <a:t> a, </a:t>
              </a:r>
              <a:r>
                <a:rPr lang="en-US" altLang="zh-CN" dirty="0">
                  <a:solidFill>
                    <a:srgbClr val="C00000"/>
                  </a:solidFill>
                  <a:latin typeface="Microsoft YaHei" panose="020B0503020204020204" pitchFamily="34" charset="-122"/>
                  <a:ea typeface="Microsoft YaHei" panose="020B0503020204020204" pitchFamily="34" charset="-122"/>
                </a:rPr>
                <a:t>double</a:t>
              </a:r>
              <a:r>
                <a:rPr lang="en-US" altLang="zh-CN" dirty="0">
                  <a:latin typeface="Microsoft YaHei" panose="020B0503020204020204" pitchFamily="34" charset="-122"/>
                  <a:ea typeface="Microsoft YaHei" panose="020B0503020204020204" pitchFamily="34" charset="-122"/>
                </a:rPr>
                <a:t> b) {	</a:t>
              </a:r>
              <a:r>
                <a:rPr lang="en-US" altLang="zh-CN" dirty="0">
                  <a:solidFill>
                    <a:srgbClr val="C00000"/>
                  </a:solidFill>
                  <a:latin typeface="Microsoft YaHei" panose="020B0503020204020204" pitchFamily="34" charset="-122"/>
                  <a:ea typeface="Microsoft YaHei" panose="020B0503020204020204" pitchFamily="34" charset="-122"/>
                </a:rPr>
                <a:t>// </a:t>
              </a:r>
              <a:r>
                <a:rPr lang="zh-CN" altLang="en-US" dirty="0">
                  <a:solidFill>
                    <a:srgbClr val="C00000"/>
                  </a:solidFill>
                  <a:latin typeface="Microsoft YaHei" panose="020B0503020204020204" pitchFamily="34" charset="-122"/>
                  <a:ea typeface="Microsoft YaHei" panose="020B0503020204020204" pitchFamily="34" charset="-122"/>
                </a:rPr>
                <a:t>函数重载（优先调用）</a:t>
              </a:r>
              <a:endParaRPr lang="en-US" altLang="zh-CN" dirty="0">
                <a:solidFill>
                  <a:srgbClr val="C00000"/>
                </a:solidFill>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return abs(a – b) &lt; 1e-4;</a:t>
              </a:r>
            </a:p>
            <a:p>
              <a:r>
                <a:rPr lang="en-US" altLang="zh-CN" dirty="0">
                  <a:latin typeface="Microsoft YaHei" panose="020B0503020204020204" pitchFamily="34" charset="-122"/>
                  <a:ea typeface="Microsoft YaHei" panose="020B0503020204020204" pitchFamily="34" charset="-122"/>
                </a:rPr>
                <a:t>}</a:t>
              </a:r>
            </a:p>
          </p:txBody>
        </p:sp>
      </p:grpSp>
    </p:spTree>
    <p:extLst>
      <p:ext uri="{BB962C8B-B14F-4D97-AF65-F5344CB8AC3E}">
        <p14:creationId xmlns:p14="http://schemas.microsoft.com/office/powerpoint/2010/main" val="1181431953"/>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模板特化</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C7FD4614-8006-0770-4E10-A6EB3ED28A41}"/>
              </a:ext>
            </a:extLst>
          </p:cNvPr>
          <p:cNvSpPr txBox="1"/>
          <p:nvPr/>
        </p:nvSpPr>
        <p:spPr>
          <a:xfrm>
            <a:off x="683568" y="699542"/>
            <a:ext cx="7920880" cy="1077218"/>
          </a:xfrm>
          <a:prstGeom prst="rect">
            <a:avLst/>
          </a:prstGeom>
          <a:noFill/>
        </p:spPr>
        <p:txBody>
          <a:bodyPr wrap="square" rtlCol="0">
            <a:spAutoFit/>
          </a:bodyPr>
          <a:lstStyle/>
          <a:p>
            <a:pPr algn="just">
              <a:spcAft>
                <a:spcPts val="1200"/>
              </a:spcAft>
            </a:pPr>
            <a:r>
              <a:rPr lang="zh-CN" altLang="en-US" dirty="0">
                <a:solidFill>
                  <a:srgbClr val="005DA2"/>
                </a:solidFill>
                <a:latin typeface="微软雅黑" panose="020B0503020204020204" pitchFamily="34" charset="-122"/>
                <a:ea typeface="微软雅黑" panose="020B0503020204020204" pitchFamily="34" charset="-122"/>
              </a:rPr>
              <a:t>除了优先级之外，函数重载与函数模板特化在调用逻辑上还有细微差别，感兴趣的同学可课下查阅相关资料</a:t>
            </a:r>
            <a:endParaRPr lang="en-US" altLang="zh-CN" dirty="0">
              <a:solidFill>
                <a:srgbClr val="005DA2"/>
              </a:solidFill>
              <a:latin typeface="微软雅黑" panose="020B0503020204020204" pitchFamily="34" charset="-122"/>
              <a:ea typeface="微软雅黑" panose="020B0503020204020204" pitchFamily="34" charset="-122"/>
            </a:endParaRPr>
          </a:p>
          <a:p>
            <a:pPr algn="just">
              <a:spcAft>
                <a:spcPts val="1200"/>
              </a:spcAft>
            </a:pPr>
            <a:r>
              <a:rPr lang="zh-CN" altLang="en-US" dirty="0">
                <a:solidFill>
                  <a:srgbClr val="005DA2"/>
                </a:solidFill>
                <a:latin typeface="微软雅黑" panose="020B0503020204020204" pitchFamily="34" charset="-122"/>
                <a:ea typeface="微软雅黑" panose="020B0503020204020204" pitchFamily="34" charset="-122"/>
              </a:rPr>
              <a:t>问题：应该使用函数重载还是模板特化？</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10" name="组合 9">
            <a:extLst>
              <a:ext uri="{FF2B5EF4-FFF2-40B4-BE49-F238E27FC236}">
                <a16:creationId xmlns:a16="http://schemas.microsoft.com/office/drawing/2014/main" id="{F957A335-8CEA-4200-8DF5-2F27BA590FDF}"/>
              </a:ext>
            </a:extLst>
          </p:cNvPr>
          <p:cNvGrpSpPr/>
          <p:nvPr/>
        </p:nvGrpSpPr>
        <p:grpSpPr>
          <a:xfrm>
            <a:off x="1603715" y="2415228"/>
            <a:ext cx="5936569" cy="939007"/>
            <a:chOff x="5813482" y="1421153"/>
            <a:chExt cx="2808312" cy="15239254"/>
          </a:xfrm>
          <a:solidFill>
            <a:srgbClr val="FEFFBE"/>
          </a:solidFill>
        </p:grpSpPr>
        <p:sp>
          <p:nvSpPr>
            <p:cNvPr id="11" name="矩形 10">
              <a:extLst>
                <a:ext uri="{FF2B5EF4-FFF2-40B4-BE49-F238E27FC236}">
                  <a16:creationId xmlns:a16="http://schemas.microsoft.com/office/drawing/2014/main" id="{939B935C-0EDF-4270-BA77-C9A0BA231DEA}"/>
                </a:ext>
              </a:extLst>
            </p:cNvPr>
            <p:cNvSpPr/>
            <p:nvPr/>
          </p:nvSpPr>
          <p:spPr>
            <a:xfrm>
              <a:off x="5813482" y="1421153"/>
              <a:ext cx="2808312" cy="15239254"/>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a:extLst>
                <a:ext uri="{FF2B5EF4-FFF2-40B4-BE49-F238E27FC236}">
                  <a16:creationId xmlns:a16="http://schemas.microsoft.com/office/drawing/2014/main" id="{ADD5B5E4-EECD-4396-B5ED-EC7C5D893DBF}"/>
                </a:ext>
              </a:extLst>
            </p:cNvPr>
            <p:cNvSpPr txBox="1"/>
            <p:nvPr/>
          </p:nvSpPr>
          <p:spPr>
            <a:xfrm>
              <a:off x="5860955" y="2297590"/>
              <a:ext cx="2713365" cy="13486347"/>
            </a:xfrm>
            <a:prstGeom prst="rect">
              <a:avLst/>
            </a:prstGeom>
            <a:grpFill/>
          </p:spPr>
          <p:txBody>
            <a:bodyPr wrap="square" rtlCol="0">
              <a:spAutoFit/>
            </a:bodyPr>
            <a:lstStyle/>
            <a:p>
              <a:pPr>
                <a:spcAft>
                  <a:spcPts val="600"/>
                </a:spcAft>
              </a:pPr>
              <a:r>
                <a:rPr lang="zh-CN" altLang="en-US" sz="1600" dirty="0">
                  <a:solidFill>
                    <a:srgbClr val="005DA2"/>
                  </a:solidFill>
                  <a:latin typeface="微软雅黑" panose="020B0503020204020204" pitchFamily="34" charset="-122"/>
                  <a:ea typeface="微软雅黑" panose="020B0503020204020204" pitchFamily="34" charset="-122"/>
                </a:rPr>
                <a:t>最佳实践：</a:t>
              </a:r>
              <a:br>
                <a:rPr lang="en-US" altLang="zh-CN" sz="1600" dirty="0">
                  <a:solidFill>
                    <a:srgbClr val="005DA2"/>
                  </a:solidFill>
                  <a:latin typeface="微软雅黑" panose="020B0503020204020204" pitchFamily="34" charset="-122"/>
                  <a:ea typeface="微软雅黑" panose="020B0503020204020204" pitchFamily="34" charset="-122"/>
                </a:rPr>
              </a:b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不要同时使用函数模板特化与函数重载这两种特性，很容易在调用优先级方面发生混淆产生错误逻辑调用</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120121919"/>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模板偏特化</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70F82F82-90E0-4FBF-AF3F-FF7C512EB5FD}"/>
              </a:ext>
            </a:extLst>
          </p:cNvPr>
          <p:cNvSpPr txBox="1"/>
          <p:nvPr/>
        </p:nvSpPr>
        <p:spPr>
          <a:xfrm>
            <a:off x="683568" y="699542"/>
            <a:ext cx="7920880" cy="369332"/>
          </a:xfrm>
          <a:prstGeom prst="rect">
            <a:avLst/>
          </a:prstGeom>
          <a:noFill/>
        </p:spPr>
        <p:txBody>
          <a:bodyPr wrap="square" rtlCol="0">
            <a:spAutoFit/>
          </a:bodyPr>
          <a:lstStyle/>
          <a:p>
            <a:pPr algn="just">
              <a:spcAft>
                <a:spcPts val="1200"/>
              </a:spcAft>
            </a:pPr>
            <a:r>
              <a:rPr lang="zh-CN" altLang="en-US" dirty="0">
                <a:solidFill>
                  <a:srgbClr val="005DA2"/>
                </a:solidFill>
                <a:latin typeface="微软雅黑" panose="020B0503020204020204" pitchFamily="34" charset="-122"/>
                <a:ea typeface="微软雅黑" panose="020B0503020204020204" pitchFamily="34" charset="-122"/>
              </a:rPr>
              <a:t>模板的偏特化：当</a:t>
            </a:r>
            <a:r>
              <a:rPr lang="zh-CN" altLang="en-US" dirty="0">
                <a:solidFill>
                  <a:srgbClr val="C00000"/>
                </a:solidFill>
                <a:latin typeface="微软雅黑" panose="020B0503020204020204" pitchFamily="34" charset="-122"/>
                <a:ea typeface="微软雅黑" panose="020B0503020204020204" pitchFamily="34" charset="-122"/>
              </a:rPr>
              <a:t>模板类</a:t>
            </a:r>
            <a:r>
              <a:rPr lang="zh-CN" altLang="en-US" dirty="0">
                <a:solidFill>
                  <a:srgbClr val="005DA2"/>
                </a:solidFill>
                <a:latin typeface="微软雅黑" panose="020B0503020204020204" pitchFamily="34" charset="-122"/>
                <a:ea typeface="微软雅黑" panose="020B0503020204020204" pitchFamily="34" charset="-122"/>
              </a:rPr>
              <a:t>存在多个模板参数时，只特化其中部分模板参数</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37D983C3-077F-A32D-962F-D784C8963DDA}"/>
              </a:ext>
            </a:extLst>
          </p:cNvPr>
          <p:cNvGrpSpPr/>
          <p:nvPr/>
        </p:nvGrpSpPr>
        <p:grpSpPr>
          <a:xfrm>
            <a:off x="2195736" y="1219971"/>
            <a:ext cx="4752528" cy="1480444"/>
            <a:chOff x="785872" y="2327512"/>
            <a:chExt cx="5629545" cy="3513179"/>
          </a:xfrm>
        </p:grpSpPr>
        <p:grpSp>
          <p:nvGrpSpPr>
            <p:cNvPr id="3" name="组合 2">
              <a:extLst>
                <a:ext uri="{FF2B5EF4-FFF2-40B4-BE49-F238E27FC236}">
                  <a16:creationId xmlns:a16="http://schemas.microsoft.com/office/drawing/2014/main" id="{05473EB8-4EB3-54E2-AA9F-914D0D6DDFD9}"/>
                </a:ext>
              </a:extLst>
            </p:cNvPr>
            <p:cNvGrpSpPr/>
            <p:nvPr/>
          </p:nvGrpSpPr>
          <p:grpSpPr>
            <a:xfrm>
              <a:off x="785872" y="2327512"/>
              <a:ext cx="5629545" cy="3513179"/>
              <a:chOff x="826068" y="2276351"/>
              <a:chExt cx="7923031" cy="12826450"/>
            </a:xfrm>
          </p:grpSpPr>
          <p:sp>
            <p:nvSpPr>
              <p:cNvPr id="5" name="矩形 4">
                <a:extLst>
                  <a:ext uri="{FF2B5EF4-FFF2-40B4-BE49-F238E27FC236}">
                    <a16:creationId xmlns:a16="http://schemas.microsoft.com/office/drawing/2014/main" id="{98433748-213A-0785-9022-1D16AE77FCAA}"/>
                  </a:ext>
                </a:extLst>
              </p:cNvPr>
              <p:cNvSpPr/>
              <p:nvPr/>
            </p:nvSpPr>
            <p:spPr>
              <a:xfrm>
                <a:off x="826068" y="2276351"/>
                <a:ext cx="7923031" cy="12826450"/>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0E78BE66-E438-2EB9-9905-AC7BD1EE88C2}"/>
                  </a:ext>
                </a:extLst>
              </p:cNvPr>
              <p:cNvSpPr txBox="1"/>
              <p:nvPr/>
            </p:nvSpPr>
            <p:spPr>
              <a:xfrm>
                <a:off x="889809" y="2446158"/>
                <a:ext cx="7859290" cy="979648"/>
              </a:xfrm>
              <a:prstGeom prst="rect">
                <a:avLst/>
              </a:prstGeom>
              <a:noFill/>
            </p:spPr>
            <p:txBody>
              <a:bodyPr wrap="square">
                <a:spAutoFit/>
              </a:bodyPr>
              <a:lstStyle/>
              <a:p>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4" name="文本框 3">
              <a:extLst>
                <a:ext uri="{FF2B5EF4-FFF2-40B4-BE49-F238E27FC236}">
                  <a16:creationId xmlns:a16="http://schemas.microsoft.com/office/drawing/2014/main" id="{4DF698EF-3ACF-4007-D900-5C446946EE15}"/>
                </a:ext>
              </a:extLst>
            </p:cNvPr>
            <p:cNvSpPr txBox="1"/>
            <p:nvPr/>
          </p:nvSpPr>
          <p:spPr>
            <a:xfrm>
              <a:off x="814625" y="2327512"/>
              <a:ext cx="5423213" cy="3133779"/>
            </a:xfrm>
            <a:prstGeom prst="rect">
              <a:avLst/>
            </a:prstGeom>
            <a:noFill/>
          </p:spPr>
          <p:txBody>
            <a:bodyPr wrap="square">
              <a:spAutoFit/>
            </a:bodyPr>
            <a:lstStyle/>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template</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&lt;</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rPr>
                <a:t>typename</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T1,</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rPr>
                <a:t>typename</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T2&gt;</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class</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A</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a:t>
              </a:r>
            </a:p>
            <a:p>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T1</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val1_;</a:t>
              </a:r>
            </a:p>
            <a:p>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T2</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val2_;</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a:t>
              </a:r>
            </a:p>
          </p:txBody>
        </p:sp>
      </p:grpSp>
      <p:grpSp>
        <p:nvGrpSpPr>
          <p:cNvPr id="7" name="组合 6">
            <a:extLst>
              <a:ext uri="{FF2B5EF4-FFF2-40B4-BE49-F238E27FC236}">
                <a16:creationId xmlns:a16="http://schemas.microsoft.com/office/drawing/2014/main" id="{478D87F6-D430-1212-E9BB-DE4784F0D14D}"/>
              </a:ext>
            </a:extLst>
          </p:cNvPr>
          <p:cNvGrpSpPr/>
          <p:nvPr/>
        </p:nvGrpSpPr>
        <p:grpSpPr>
          <a:xfrm>
            <a:off x="965847" y="3055535"/>
            <a:ext cx="2952328" cy="1656185"/>
            <a:chOff x="785872" y="2327512"/>
            <a:chExt cx="5629545" cy="3513179"/>
          </a:xfrm>
        </p:grpSpPr>
        <p:grpSp>
          <p:nvGrpSpPr>
            <p:cNvPr id="8" name="组合 7">
              <a:extLst>
                <a:ext uri="{FF2B5EF4-FFF2-40B4-BE49-F238E27FC236}">
                  <a16:creationId xmlns:a16="http://schemas.microsoft.com/office/drawing/2014/main" id="{75DBDD1E-7296-586E-421D-43CCAA0B2E22}"/>
                </a:ext>
              </a:extLst>
            </p:cNvPr>
            <p:cNvGrpSpPr/>
            <p:nvPr/>
          </p:nvGrpSpPr>
          <p:grpSpPr>
            <a:xfrm>
              <a:off x="785872" y="2327512"/>
              <a:ext cx="5629545" cy="3513179"/>
              <a:chOff x="826068" y="2276351"/>
              <a:chExt cx="7923031" cy="12826450"/>
            </a:xfrm>
          </p:grpSpPr>
          <p:sp>
            <p:nvSpPr>
              <p:cNvPr id="10" name="矩形 9">
                <a:extLst>
                  <a:ext uri="{FF2B5EF4-FFF2-40B4-BE49-F238E27FC236}">
                    <a16:creationId xmlns:a16="http://schemas.microsoft.com/office/drawing/2014/main" id="{8CC1A0BE-6F4F-DDB0-C987-A7C501FBB1AC}"/>
                  </a:ext>
                </a:extLst>
              </p:cNvPr>
              <p:cNvSpPr/>
              <p:nvPr/>
            </p:nvSpPr>
            <p:spPr>
              <a:xfrm>
                <a:off x="826068" y="2276351"/>
                <a:ext cx="7923031" cy="12826450"/>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EE5EC0E4-AA78-0B2C-FDCC-1186C7EA4FA5}"/>
                  </a:ext>
                </a:extLst>
              </p:cNvPr>
              <p:cNvSpPr txBox="1"/>
              <p:nvPr/>
            </p:nvSpPr>
            <p:spPr>
              <a:xfrm>
                <a:off x="889809" y="2446158"/>
                <a:ext cx="7859290" cy="979648"/>
              </a:xfrm>
              <a:prstGeom prst="rect">
                <a:avLst/>
              </a:prstGeom>
              <a:noFill/>
            </p:spPr>
            <p:txBody>
              <a:bodyPr wrap="square">
                <a:spAutoFit/>
              </a:bodyPr>
              <a:lstStyle/>
              <a:p>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9" name="文本框 8">
              <a:extLst>
                <a:ext uri="{FF2B5EF4-FFF2-40B4-BE49-F238E27FC236}">
                  <a16:creationId xmlns:a16="http://schemas.microsoft.com/office/drawing/2014/main" id="{8DB6851B-4313-23AE-6D35-EB619D2E2A67}"/>
                </a:ext>
              </a:extLst>
            </p:cNvPr>
            <p:cNvSpPr txBox="1"/>
            <p:nvPr/>
          </p:nvSpPr>
          <p:spPr>
            <a:xfrm>
              <a:off x="814625" y="2327512"/>
              <a:ext cx="5423212" cy="3133779"/>
            </a:xfrm>
            <a:prstGeom prst="rect">
              <a:avLst/>
            </a:prstGeom>
            <a:noFill/>
          </p:spPr>
          <p:txBody>
            <a:bodyPr wrap="square">
              <a:spAutoFit/>
            </a:bodyPr>
            <a:lstStyle/>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template</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&lt;&gt;</a:t>
              </a:r>
            </a:p>
            <a:p>
              <a:r>
                <a:rPr lang="en-US" altLang="zh-CN" dirty="0">
                  <a:solidFill>
                    <a:srgbClr val="C00000"/>
                  </a:solidFill>
                  <a:latin typeface="Microsoft YaHei" panose="020B0503020204020204" pitchFamily="34" charset="-122"/>
                  <a:ea typeface="Microsoft YaHei" panose="020B0503020204020204" pitchFamily="34" charset="-122"/>
                </a:rPr>
                <a:t>class</a:t>
              </a:r>
              <a:r>
                <a:rPr lang="zh-CN" altLang="en-US" dirty="0">
                  <a:solidFill>
                    <a:srgbClr val="C00000"/>
                  </a:solidFill>
                  <a:latin typeface="Microsoft YaHei" panose="020B0503020204020204" pitchFamily="34" charset="-122"/>
                  <a:ea typeface="Microsoft YaHei" panose="020B0503020204020204" pitchFamily="34" charset="-122"/>
                </a:rPr>
                <a:t> </a:t>
              </a:r>
              <a:r>
                <a:rPr lang="en-US" altLang="zh-CN" dirty="0">
                  <a:solidFill>
                    <a:srgbClr val="C00000"/>
                  </a:solidFill>
                  <a:latin typeface="Microsoft YaHei" panose="020B0503020204020204" pitchFamily="34" charset="-122"/>
                  <a:ea typeface="Microsoft YaHei" panose="020B0503020204020204" pitchFamily="34" charset="-122"/>
                </a:rPr>
                <a:t>A&lt;int,</a:t>
              </a:r>
              <a:r>
                <a:rPr lang="zh-CN" altLang="en-US" dirty="0">
                  <a:solidFill>
                    <a:srgbClr val="C00000"/>
                  </a:solidFill>
                  <a:latin typeface="Microsoft YaHei" panose="020B0503020204020204" pitchFamily="34" charset="-122"/>
                  <a:ea typeface="Microsoft YaHei" panose="020B0503020204020204" pitchFamily="34" charset="-122"/>
                </a:rPr>
                <a:t> </a:t>
              </a:r>
              <a:r>
                <a:rPr lang="en-US" altLang="zh-CN" dirty="0">
                  <a:solidFill>
                    <a:srgbClr val="C00000"/>
                  </a:solidFill>
                  <a:latin typeface="Microsoft YaHei" panose="020B0503020204020204" pitchFamily="34" charset="-122"/>
                  <a:ea typeface="Microsoft YaHei" panose="020B0503020204020204" pitchFamily="34" charset="-122"/>
                </a:rPr>
                <a:t>double&gt;</a:t>
              </a:r>
              <a:r>
                <a:rPr lang="zh-CN" altLang="en-US" dirty="0">
                  <a:solidFill>
                    <a:srgbClr val="C00000"/>
                  </a:solidFill>
                  <a:latin typeface="Microsoft YaHei" panose="020B0503020204020204" pitchFamily="34" charset="-122"/>
                  <a:ea typeface="Microsoft YaHei" panose="020B0503020204020204" pitchFamily="34" charset="-122"/>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a:t>
              </a:r>
            </a:p>
            <a:p>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int</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val1_;</a:t>
              </a:r>
            </a:p>
            <a:p>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double</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val2_;</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a:t>
              </a:r>
              <a:endParaRPr lang="en-US" altLang="zh-CN" dirty="0">
                <a:solidFill>
                  <a:srgbClr val="C00000"/>
                </a:solidFill>
                <a:latin typeface="Microsoft YaHei" panose="020B0503020204020204" pitchFamily="34" charset="-122"/>
                <a:ea typeface="Microsoft YaHei" panose="020B0503020204020204" pitchFamily="34" charset="-122"/>
              </a:endParaRPr>
            </a:p>
          </p:txBody>
        </p:sp>
      </p:grpSp>
      <p:grpSp>
        <p:nvGrpSpPr>
          <p:cNvPr id="12" name="组合 11">
            <a:extLst>
              <a:ext uri="{FF2B5EF4-FFF2-40B4-BE49-F238E27FC236}">
                <a16:creationId xmlns:a16="http://schemas.microsoft.com/office/drawing/2014/main" id="{475DCE0F-30DE-106B-EA75-7076BF5E9FB1}"/>
              </a:ext>
            </a:extLst>
          </p:cNvPr>
          <p:cNvGrpSpPr/>
          <p:nvPr/>
        </p:nvGrpSpPr>
        <p:grpSpPr>
          <a:xfrm>
            <a:off x="5225827" y="3077461"/>
            <a:ext cx="3080808" cy="1656185"/>
            <a:chOff x="785872" y="2327512"/>
            <a:chExt cx="5629545" cy="3513179"/>
          </a:xfrm>
        </p:grpSpPr>
        <p:grpSp>
          <p:nvGrpSpPr>
            <p:cNvPr id="14" name="组合 13">
              <a:extLst>
                <a:ext uri="{FF2B5EF4-FFF2-40B4-BE49-F238E27FC236}">
                  <a16:creationId xmlns:a16="http://schemas.microsoft.com/office/drawing/2014/main" id="{F9142AE1-B04C-335E-3D3F-22CAA7DE05C4}"/>
                </a:ext>
              </a:extLst>
            </p:cNvPr>
            <p:cNvGrpSpPr/>
            <p:nvPr/>
          </p:nvGrpSpPr>
          <p:grpSpPr>
            <a:xfrm>
              <a:off x="785872" y="2327512"/>
              <a:ext cx="5629545" cy="3513179"/>
              <a:chOff x="826068" y="2276351"/>
              <a:chExt cx="7923031" cy="12826450"/>
            </a:xfrm>
          </p:grpSpPr>
          <p:sp>
            <p:nvSpPr>
              <p:cNvPr id="16" name="矩形 15">
                <a:extLst>
                  <a:ext uri="{FF2B5EF4-FFF2-40B4-BE49-F238E27FC236}">
                    <a16:creationId xmlns:a16="http://schemas.microsoft.com/office/drawing/2014/main" id="{073020C8-C2C9-B464-D457-AE0D3F129A5F}"/>
                  </a:ext>
                </a:extLst>
              </p:cNvPr>
              <p:cNvSpPr/>
              <p:nvPr/>
            </p:nvSpPr>
            <p:spPr>
              <a:xfrm>
                <a:off x="826068" y="2276351"/>
                <a:ext cx="7923031" cy="12826450"/>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a:extLst>
                  <a:ext uri="{FF2B5EF4-FFF2-40B4-BE49-F238E27FC236}">
                    <a16:creationId xmlns:a16="http://schemas.microsoft.com/office/drawing/2014/main" id="{28B941EC-1AAF-46B5-1AA3-FAB24FA62AA9}"/>
                  </a:ext>
                </a:extLst>
              </p:cNvPr>
              <p:cNvSpPr txBox="1"/>
              <p:nvPr/>
            </p:nvSpPr>
            <p:spPr>
              <a:xfrm>
                <a:off x="889809" y="2446158"/>
                <a:ext cx="7859290" cy="979648"/>
              </a:xfrm>
              <a:prstGeom prst="rect">
                <a:avLst/>
              </a:prstGeom>
              <a:noFill/>
            </p:spPr>
            <p:txBody>
              <a:bodyPr wrap="square">
                <a:spAutoFit/>
              </a:bodyPr>
              <a:lstStyle/>
              <a:p>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5" name="文本框 14">
              <a:extLst>
                <a:ext uri="{FF2B5EF4-FFF2-40B4-BE49-F238E27FC236}">
                  <a16:creationId xmlns:a16="http://schemas.microsoft.com/office/drawing/2014/main" id="{7DAB6246-CDB2-0548-37CF-694BD528AF82}"/>
                </a:ext>
              </a:extLst>
            </p:cNvPr>
            <p:cNvSpPr txBox="1"/>
            <p:nvPr/>
          </p:nvSpPr>
          <p:spPr>
            <a:xfrm>
              <a:off x="814625" y="2327512"/>
              <a:ext cx="5423213" cy="3133779"/>
            </a:xfrm>
            <a:prstGeom prst="rect">
              <a:avLst/>
            </a:prstGeom>
            <a:noFill/>
          </p:spPr>
          <p:txBody>
            <a:bodyPr wrap="square">
              <a:spAutoFit/>
            </a:bodyPr>
            <a:lstStyle/>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template</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&lt;</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rPr>
                <a:t>typename</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T&gt;</a:t>
              </a:r>
            </a:p>
            <a:p>
              <a:r>
                <a:rPr lang="en-US" altLang="zh-CN" dirty="0">
                  <a:solidFill>
                    <a:srgbClr val="C00000"/>
                  </a:solidFill>
                  <a:latin typeface="Microsoft YaHei" panose="020B0503020204020204" pitchFamily="34" charset="-122"/>
                  <a:ea typeface="Microsoft YaHei" panose="020B0503020204020204" pitchFamily="34" charset="-122"/>
                </a:rPr>
                <a:t>class</a:t>
              </a:r>
              <a:r>
                <a:rPr lang="zh-CN" altLang="en-US" dirty="0">
                  <a:solidFill>
                    <a:srgbClr val="C00000"/>
                  </a:solidFill>
                  <a:latin typeface="Microsoft YaHei" panose="020B0503020204020204" pitchFamily="34" charset="-122"/>
                  <a:ea typeface="Microsoft YaHei" panose="020B0503020204020204" pitchFamily="34" charset="-122"/>
                </a:rPr>
                <a:t> </a:t>
              </a:r>
              <a:r>
                <a:rPr lang="en-US" altLang="zh-CN" dirty="0">
                  <a:solidFill>
                    <a:srgbClr val="C00000"/>
                  </a:solidFill>
                  <a:latin typeface="Microsoft YaHei" panose="020B0503020204020204" pitchFamily="34" charset="-122"/>
                  <a:ea typeface="Microsoft YaHei" panose="020B0503020204020204" pitchFamily="34" charset="-122"/>
                </a:rPr>
                <a:t>A&lt;int,</a:t>
              </a:r>
              <a:r>
                <a:rPr lang="zh-CN" altLang="en-US" dirty="0">
                  <a:solidFill>
                    <a:srgbClr val="C00000"/>
                  </a:solidFill>
                  <a:latin typeface="Microsoft YaHei" panose="020B0503020204020204" pitchFamily="34" charset="-122"/>
                  <a:ea typeface="Microsoft YaHei" panose="020B0503020204020204" pitchFamily="34" charset="-122"/>
                </a:rPr>
                <a:t> </a:t>
              </a:r>
              <a:r>
                <a:rPr lang="en-US" altLang="zh-CN" dirty="0">
                  <a:solidFill>
                    <a:srgbClr val="C00000"/>
                  </a:solidFill>
                  <a:latin typeface="Microsoft YaHei" panose="020B0503020204020204" pitchFamily="34" charset="-122"/>
                  <a:ea typeface="Microsoft YaHei" panose="020B0503020204020204" pitchFamily="34" charset="-122"/>
                </a:rPr>
                <a:t>T&gt;</a:t>
              </a:r>
              <a:r>
                <a:rPr lang="zh-CN" altLang="en-US" dirty="0">
                  <a:solidFill>
                    <a:srgbClr val="C00000"/>
                  </a:solidFill>
                  <a:latin typeface="Microsoft YaHei" panose="020B0503020204020204" pitchFamily="34" charset="-122"/>
                  <a:ea typeface="Microsoft YaHei" panose="020B0503020204020204" pitchFamily="34" charset="-122"/>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a:t>
              </a:r>
            </a:p>
            <a:p>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int</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val1_;</a:t>
              </a:r>
            </a:p>
            <a:p>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T</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val2_;</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a:t>
              </a:r>
            </a:p>
          </p:txBody>
        </p:sp>
      </p:grpSp>
      <p:grpSp>
        <p:nvGrpSpPr>
          <p:cNvPr id="18" name="组合 17">
            <a:extLst>
              <a:ext uri="{FF2B5EF4-FFF2-40B4-BE49-F238E27FC236}">
                <a16:creationId xmlns:a16="http://schemas.microsoft.com/office/drawing/2014/main" id="{4B90A99D-95A5-C9F0-9F0F-8ECD63A4F586}"/>
              </a:ext>
            </a:extLst>
          </p:cNvPr>
          <p:cNvGrpSpPr/>
          <p:nvPr/>
        </p:nvGrpSpPr>
        <p:grpSpPr>
          <a:xfrm>
            <a:off x="5179135" y="1960193"/>
            <a:ext cx="1456476" cy="369332"/>
            <a:chOff x="5813482" y="1421166"/>
            <a:chExt cx="2808312" cy="12516061"/>
          </a:xfrm>
          <a:solidFill>
            <a:srgbClr val="FEFFBE"/>
          </a:solidFill>
        </p:grpSpPr>
        <p:sp>
          <p:nvSpPr>
            <p:cNvPr id="19" name="矩形 18">
              <a:extLst>
                <a:ext uri="{FF2B5EF4-FFF2-40B4-BE49-F238E27FC236}">
                  <a16:creationId xmlns:a16="http://schemas.microsoft.com/office/drawing/2014/main" id="{6ABDEA33-BE98-D136-1C43-52B93552F43D}"/>
                </a:ext>
              </a:extLst>
            </p:cNvPr>
            <p:cNvSpPr/>
            <p:nvPr/>
          </p:nvSpPr>
          <p:spPr>
            <a:xfrm>
              <a:off x="5813482" y="1421166"/>
              <a:ext cx="2808312" cy="12516061"/>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a:extLst>
                <a:ext uri="{FF2B5EF4-FFF2-40B4-BE49-F238E27FC236}">
                  <a16:creationId xmlns:a16="http://schemas.microsoft.com/office/drawing/2014/main" id="{9ACE8592-F0FF-589C-DB72-ECB0EE8FBFA4}"/>
                </a:ext>
              </a:extLst>
            </p:cNvPr>
            <p:cNvSpPr txBox="1"/>
            <p:nvPr/>
          </p:nvSpPr>
          <p:spPr>
            <a:xfrm>
              <a:off x="5860955" y="1550382"/>
              <a:ext cx="2713366" cy="11473045"/>
            </a:xfrm>
            <a:prstGeom prst="rect">
              <a:avLst/>
            </a:prstGeom>
            <a:grpFill/>
          </p:spPr>
          <p:txBody>
            <a:bodyPr wrap="square" rtlCol="0">
              <a:spAutoFit/>
            </a:bodyPr>
            <a:lstStyle/>
            <a:p>
              <a:pPr>
                <a:spcAft>
                  <a:spcPts val="600"/>
                </a:spcAft>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原始模板类</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1" name="组合 20">
            <a:extLst>
              <a:ext uri="{FF2B5EF4-FFF2-40B4-BE49-F238E27FC236}">
                <a16:creationId xmlns:a16="http://schemas.microsoft.com/office/drawing/2014/main" id="{24AC00B2-7EB1-8E19-16FF-4E83C545EC73}"/>
              </a:ext>
            </a:extLst>
          </p:cNvPr>
          <p:cNvGrpSpPr/>
          <p:nvPr/>
        </p:nvGrpSpPr>
        <p:grpSpPr>
          <a:xfrm>
            <a:off x="2677807" y="4243476"/>
            <a:ext cx="1456476" cy="369332"/>
            <a:chOff x="5813482" y="1421166"/>
            <a:chExt cx="2808312" cy="12516061"/>
          </a:xfrm>
          <a:solidFill>
            <a:srgbClr val="FEFFBE"/>
          </a:solidFill>
        </p:grpSpPr>
        <p:sp>
          <p:nvSpPr>
            <p:cNvPr id="22" name="矩形 21">
              <a:extLst>
                <a:ext uri="{FF2B5EF4-FFF2-40B4-BE49-F238E27FC236}">
                  <a16:creationId xmlns:a16="http://schemas.microsoft.com/office/drawing/2014/main" id="{CF180E59-C6A7-6FB7-E27E-0159E60E04B1}"/>
                </a:ext>
              </a:extLst>
            </p:cNvPr>
            <p:cNvSpPr/>
            <p:nvPr/>
          </p:nvSpPr>
          <p:spPr>
            <a:xfrm>
              <a:off x="5813482" y="1421166"/>
              <a:ext cx="2808312" cy="12516061"/>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文本框 22">
              <a:extLst>
                <a:ext uri="{FF2B5EF4-FFF2-40B4-BE49-F238E27FC236}">
                  <a16:creationId xmlns:a16="http://schemas.microsoft.com/office/drawing/2014/main" id="{322A0B97-8B88-D2BF-8A88-BF384E3A746F}"/>
                </a:ext>
              </a:extLst>
            </p:cNvPr>
            <p:cNvSpPr txBox="1"/>
            <p:nvPr/>
          </p:nvSpPr>
          <p:spPr>
            <a:xfrm>
              <a:off x="5860955" y="1550382"/>
              <a:ext cx="2713366" cy="11473044"/>
            </a:xfrm>
            <a:prstGeom prst="rect">
              <a:avLst/>
            </a:prstGeom>
            <a:grpFill/>
          </p:spPr>
          <p:txBody>
            <a:bodyPr wrap="square" rtlCol="0">
              <a:spAutoFit/>
            </a:bodyPr>
            <a:lstStyle/>
            <a:p>
              <a:pPr>
                <a:spcAft>
                  <a:spcPts val="600"/>
                </a:spcAft>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全特化模板类</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4" name="组合 23">
            <a:extLst>
              <a:ext uri="{FF2B5EF4-FFF2-40B4-BE49-F238E27FC236}">
                <a16:creationId xmlns:a16="http://schemas.microsoft.com/office/drawing/2014/main" id="{C2BD21C0-FCD0-A979-9524-F22595F0DCBE}"/>
              </a:ext>
            </a:extLst>
          </p:cNvPr>
          <p:cNvGrpSpPr/>
          <p:nvPr/>
        </p:nvGrpSpPr>
        <p:grpSpPr>
          <a:xfrm>
            <a:off x="6743651" y="4243476"/>
            <a:ext cx="1456476" cy="369332"/>
            <a:chOff x="5813482" y="1421166"/>
            <a:chExt cx="2808312" cy="12516061"/>
          </a:xfrm>
          <a:solidFill>
            <a:srgbClr val="FEFFBE"/>
          </a:solidFill>
        </p:grpSpPr>
        <p:sp>
          <p:nvSpPr>
            <p:cNvPr id="25" name="矩形 24">
              <a:extLst>
                <a:ext uri="{FF2B5EF4-FFF2-40B4-BE49-F238E27FC236}">
                  <a16:creationId xmlns:a16="http://schemas.microsoft.com/office/drawing/2014/main" id="{D821594E-3854-082E-9261-4C11ED75B1E6}"/>
                </a:ext>
              </a:extLst>
            </p:cNvPr>
            <p:cNvSpPr/>
            <p:nvPr/>
          </p:nvSpPr>
          <p:spPr>
            <a:xfrm>
              <a:off x="5813482" y="1421166"/>
              <a:ext cx="2808312" cy="12516061"/>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文本框 25">
              <a:extLst>
                <a:ext uri="{FF2B5EF4-FFF2-40B4-BE49-F238E27FC236}">
                  <a16:creationId xmlns:a16="http://schemas.microsoft.com/office/drawing/2014/main" id="{47E7C920-6886-CA16-A997-73162A455404}"/>
                </a:ext>
              </a:extLst>
            </p:cNvPr>
            <p:cNvSpPr txBox="1"/>
            <p:nvPr/>
          </p:nvSpPr>
          <p:spPr>
            <a:xfrm>
              <a:off x="5860955" y="1550382"/>
              <a:ext cx="2713366" cy="11473044"/>
            </a:xfrm>
            <a:prstGeom prst="rect">
              <a:avLst/>
            </a:prstGeom>
            <a:grpFill/>
          </p:spPr>
          <p:txBody>
            <a:bodyPr wrap="square" rtlCol="0">
              <a:spAutoFit/>
            </a:bodyPr>
            <a:lstStyle/>
            <a:p>
              <a:pPr>
                <a:spcAft>
                  <a:spcPts val="600"/>
                </a:spcAft>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偏特化模板类</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62246894"/>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模板默认参数</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70F82F82-90E0-4FBF-AF3F-FF7C512EB5FD}"/>
              </a:ext>
            </a:extLst>
          </p:cNvPr>
          <p:cNvSpPr txBox="1"/>
          <p:nvPr/>
        </p:nvSpPr>
        <p:spPr>
          <a:xfrm>
            <a:off x="683568" y="699542"/>
            <a:ext cx="7920880" cy="1231106"/>
          </a:xfrm>
          <a:prstGeom prst="rect">
            <a:avLst/>
          </a:prstGeom>
          <a:noFill/>
        </p:spPr>
        <p:txBody>
          <a:bodyPr wrap="square" rtlCol="0">
            <a:spAutoFit/>
          </a:bodyPr>
          <a:lstStyle/>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模板的默认参数：模板函数是否可以像其它函数一样支持默认参数？</a:t>
            </a:r>
            <a:endParaRPr lang="en-US" altLang="zh-CN" dirty="0">
              <a:solidFill>
                <a:srgbClr val="005DA2"/>
              </a:solidFill>
              <a:latin typeface="微软雅黑" panose="020B0503020204020204" pitchFamily="34" charset="-122"/>
              <a:ea typeface="微软雅黑" panose="020B0503020204020204" pitchFamily="34" charset="-122"/>
            </a:endParaRPr>
          </a:p>
          <a:p>
            <a:pPr marL="742950" lvl="1" indent="-285750" algn="just">
              <a:spcAft>
                <a:spcPts val="1200"/>
              </a:spcAft>
              <a:buFont typeface="Arial" panose="020B0604020202020204" pitchFamily="34" charset="0"/>
              <a:buChar char="•"/>
            </a:pPr>
            <a:r>
              <a:rPr lang="zh-CN" altLang="en-US" dirty="0">
                <a:solidFill>
                  <a:srgbClr val="C00000"/>
                </a:solidFill>
                <a:latin typeface="微软雅黑" panose="020B0503020204020204" pitchFamily="34" charset="-122"/>
                <a:ea typeface="微软雅黑" panose="020B0503020204020204" pitchFamily="34" charset="-122"/>
              </a:rPr>
              <a:t>模板参数</a:t>
            </a:r>
            <a:r>
              <a:rPr lang="zh-CN" altLang="en-US" dirty="0">
                <a:solidFill>
                  <a:srgbClr val="005DA2"/>
                </a:solidFill>
                <a:latin typeface="微软雅黑" panose="020B0503020204020204" pitchFamily="34" charset="-122"/>
                <a:ea typeface="微软雅黑" panose="020B0503020204020204" pitchFamily="34" charset="-122"/>
              </a:rPr>
              <a:t>的默认值</a:t>
            </a:r>
            <a:endParaRPr lang="en-US" altLang="zh-CN" dirty="0">
              <a:solidFill>
                <a:srgbClr val="005DA2"/>
              </a:solidFill>
              <a:latin typeface="微软雅黑" panose="020B0503020204020204" pitchFamily="34" charset="-122"/>
              <a:ea typeface="微软雅黑" panose="020B0503020204020204" pitchFamily="34" charset="-122"/>
            </a:endParaRPr>
          </a:p>
          <a:p>
            <a:pPr marL="742950" lvl="1" indent="-285750" algn="just">
              <a:spcAft>
                <a:spcPts val="1200"/>
              </a:spcAft>
              <a:buFont typeface="Arial" panose="020B0604020202020204" pitchFamily="34" charset="0"/>
              <a:buChar char="•"/>
            </a:pPr>
            <a:r>
              <a:rPr lang="zh-CN" altLang="en-US" dirty="0">
                <a:solidFill>
                  <a:srgbClr val="C00000"/>
                </a:solidFill>
                <a:latin typeface="微软雅黑" panose="020B0503020204020204" pitchFamily="34" charset="-122"/>
                <a:ea typeface="微软雅黑" panose="020B0503020204020204" pitchFamily="34" charset="-122"/>
              </a:rPr>
              <a:t>函数参数</a:t>
            </a:r>
            <a:r>
              <a:rPr lang="zh-CN" altLang="en-US" dirty="0">
                <a:solidFill>
                  <a:srgbClr val="005DA2"/>
                </a:solidFill>
                <a:latin typeface="微软雅黑" panose="020B0503020204020204" pitchFamily="34" charset="-122"/>
                <a:ea typeface="微软雅黑" panose="020B0503020204020204" pitchFamily="34" charset="-122"/>
              </a:rPr>
              <a:t>的默认值（</a:t>
            </a:r>
            <a:r>
              <a:rPr lang="en-US" altLang="zh-CN" dirty="0">
                <a:solidFill>
                  <a:srgbClr val="005DA2"/>
                </a:solidFill>
                <a:latin typeface="微软雅黑" panose="020B0503020204020204" pitchFamily="34" charset="-122"/>
                <a:ea typeface="微软雅黑" panose="020B0503020204020204" pitchFamily="34" charset="-122"/>
              </a:rPr>
              <a:t>C++11</a:t>
            </a:r>
            <a:r>
              <a:rPr lang="zh-CN" altLang="en-US" dirty="0">
                <a:solidFill>
                  <a:srgbClr val="005DA2"/>
                </a:solidFill>
                <a:latin typeface="微软雅黑" panose="020B0503020204020204" pitchFamily="34" charset="-122"/>
                <a:ea typeface="微软雅黑" panose="020B0503020204020204" pitchFamily="34" charset="-122"/>
              </a:rPr>
              <a:t>才支持模板函数的默认参数）</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19" name="组合 18">
            <a:extLst>
              <a:ext uri="{FF2B5EF4-FFF2-40B4-BE49-F238E27FC236}">
                <a16:creationId xmlns:a16="http://schemas.microsoft.com/office/drawing/2014/main" id="{82CFE9E6-C3E6-413E-B9D9-05FC22C45EC3}"/>
              </a:ext>
            </a:extLst>
          </p:cNvPr>
          <p:cNvGrpSpPr/>
          <p:nvPr/>
        </p:nvGrpSpPr>
        <p:grpSpPr>
          <a:xfrm>
            <a:off x="795958" y="2211710"/>
            <a:ext cx="8096522" cy="2376264"/>
            <a:chOff x="785872" y="2327512"/>
            <a:chExt cx="5629545" cy="3513179"/>
          </a:xfrm>
        </p:grpSpPr>
        <p:grpSp>
          <p:nvGrpSpPr>
            <p:cNvPr id="20" name="组合 19">
              <a:extLst>
                <a:ext uri="{FF2B5EF4-FFF2-40B4-BE49-F238E27FC236}">
                  <a16:creationId xmlns:a16="http://schemas.microsoft.com/office/drawing/2014/main" id="{18ACBB17-3B26-4E96-B198-665C28FE743E}"/>
                </a:ext>
              </a:extLst>
            </p:cNvPr>
            <p:cNvGrpSpPr/>
            <p:nvPr/>
          </p:nvGrpSpPr>
          <p:grpSpPr>
            <a:xfrm>
              <a:off x="785872" y="2327512"/>
              <a:ext cx="5629545" cy="3513179"/>
              <a:chOff x="826068" y="2276351"/>
              <a:chExt cx="7923031" cy="12826450"/>
            </a:xfrm>
          </p:grpSpPr>
          <p:sp>
            <p:nvSpPr>
              <p:cNvPr id="22" name="矩形 21">
                <a:extLst>
                  <a:ext uri="{FF2B5EF4-FFF2-40B4-BE49-F238E27FC236}">
                    <a16:creationId xmlns:a16="http://schemas.microsoft.com/office/drawing/2014/main" id="{4725E565-CE07-4CD9-A56C-A945A203B5BF}"/>
                  </a:ext>
                </a:extLst>
              </p:cNvPr>
              <p:cNvSpPr/>
              <p:nvPr/>
            </p:nvSpPr>
            <p:spPr>
              <a:xfrm>
                <a:off x="826068" y="2276351"/>
                <a:ext cx="7923031" cy="12826450"/>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文本框 22">
                <a:extLst>
                  <a:ext uri="{FF2B5EF4-FFF2-40B4-BE49-F238E27FC236}">
                    <a16:creationId xmlns:a16="http://schemas.microsoft.com/office/drawing/2014/main" id="{22E01026-4D75-4F3A-97D8-6FFB678FF256}"/>
                  </a:ext>
                </a:extLst>
              </p:cNvPr>
              <p:cNvSpPr txBox="1"/>
              <p:nvPr/>
            </p:nvSpPr>
            <p:spPr>
              <a:xfrm>
                <a:off x="889809" y="2446158"/>
                <a:ext cx="7859290" cy="979648"/>
              </a:xfrm>
              <a:prstGeom prst="rect">
                <a:avLst/>
              </a:prstGeom>
              <a:noFill/>
            </p:spPr>
            <p:txBody>
              <a:bodyPr wrap="square">
                <a:spAutoFit/>
              </a:bodyPr>
              <a:lstStyle/>
              <a:p>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1" name="文本框 20">
              <a:extLst>
                <a:ext uri="{FF2B5EF4-FFF2-40B4-BE49-F238E27FC236}">
                  <a16:creationId xmlns:a16="http://schemas.microsoft.com/office/drawing/2014/main" id="{583008DD-790D-40ED-8C9B-2AC9B020D173}"/>
                </a:ext>
              </a:extLst>
            </p:cNvPr>
            <p:cNvSpPr txBox="1"/>
            <p:nvPr/>
          </p:nvSpPr>
          <p:spPr>
            <a:xfrm>
              <a:off x="814624" y="2327512"/>
              <a:ext cx="5423213" cy="3128339"/>
            </a:xfrm>
            <a:prstGeom prst="rect">
              <a:avLst/>
            </a:prstGeom>
            <a:noFill/>
          </p:spPr>
          <p:txBody>
            <a:bodyPr wrap="square">
              <a:spAutoFit/>
            </a:bodyPr>
            <a:lstStyle/>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template &lt;</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rPr>
                <a:t>typename</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a:solidFill>
                    <a:srgbClr val="C00000"/>
                  </a:solidFill>
                  <a:latin typeface="Microsoft YaHei" panose="020B0503020204020204" pitchFamily="34" charset="-122"/>
                  <a:ea typeface="Microsoft YaHei" panose="020B0503020204020204" pitchFamily="34" charset="-122"/>
                </a:rPr>
                <a:t>T = int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&gt;</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void Print(</a:t>
              </a:r>
              <a:r>
                <a:rPr lang="en-US" altLang="zh-CN" dirty="0">
                  <a:solidFill>
                    <a:srgbClr val="C00000"/>
                  </a:solidFill>
                  <a:latin typeface="Microsoft YaHei" panose="020B0503020204020204" pitchFamily="34" charset="-122"/>
                  <a:ea typeface="Microsoft YaHei" panose="020B0503020204020204" pitchFamily="34" charset="-122"/>
                </a:rPr>
                <a:t>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 i </a:t>
              </a:r>
              <a:r>
                <a:rPr lang="en-US" altLang="zh-CN" dirty="0">
                  <a:solidFill>
                    <a:srgbClr val="C00000"/>
                  </a:solidFill>
                  <a:latin typeface="Microsoft YaHei" panose="020B0503020204020204" pitchFamily="34" charset="-122"/>
                  <a:ea typeface="Microsoft YaHei" panose="020B0503020204020204" pitchFamily="34" charset="-122"/>
                </a:rPr>
                <a:t>= 1.1</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 {</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rPr>
                <a:t>cout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 &lt;&lt;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rPr>
                <a:t>i</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 &lt;&lt;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rPr>
                <a:t>endl</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a:t>
              </a:r>
            </a:p>
            <a:p>
              <a:endPar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endParaRP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Print(1.1);		// </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输出</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1.1</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Print(10);		// </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输出</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10</a:t>
              </a:r>
            </a:p>
            <a:p>
              <a:r>
                <a:rPr lang="en-US" altLang="zh-CN" dirty="0">
                  <a:solidFill>
                    <a:srgbClr val="C00000"/>
                  </a:solidFill>
                  <a:latin typeface="Microsoft YaHei" panose="020B0503020204020204" pitchFamily="34" charset="-122"/>
                  <a:ea typeface="Microsoft YaHei" panose="020B0503020204020204" pitchFamily="34" charset="-122"/>
                </a:rPr>
                <a:t>Print();			// </a:t>
              </a:r>
              <a:r>
                <a:rPr lang="zh-CN" altLang="en-US" dirty="0">
                  <a:solidFill>
                    <a:srgbClr val="C00000"/>
                  </a:solidFill>
                  <a:latin typeface="Microsoft YaHei" panose="020B0503020204020204" pitchFamily="34" charset="-122"/>
                  <a:ea typeface="Microsoft YaHei" panose="020B0503020204020204" pitchFamily="34" charset="-122"/>
                </a:rPr>
                <a:t>输出</a:t>
              </a:r>
              <a:r>
                <a:rPr lang="en-US" altLang="zh-CN" dirty="0">
                  <a:solidFill>
                    <a:srgbClr val="C00000"/>
                  </a:solidFill>
                  <a:latin typeface="Microsoft YaHei" panose="020B0503020204020204" pitchFamily="34" charset="-122"/>
                  <a:ea typeface="Microsoft YaHei" panose="020B0503020204020204" pitchFamily="34" charset="-122"/>
                </a:rPr>
                <a:t>1</a:t>
              </a:r>
            </a:p>
          </p:txBody>
        </p:sp>
      </p:grpSp>
      <p:grpSp>
        <p:nvGrpSpPr>
          <p:cNvPr id="9" name="组合 8">
            <a:extLst>
              <a:ext uri="{FF2B5EF4-FFF2-40B4-BE49-F238E27FC236}">
                <a16:creationId xmlns:a16="http://schemas.microsoft.com/office/drawing/2014/main" id="{B94A34C0-B355-4224-97BF-C041D9CDED5D}"/>
              </a:ext>
            </a:extLst>
          </p:cNvPr>
          <p:cNvGrpSpPr/>
          <p:nvPr/>
        </p:nvGrpSpPr>
        <p:grpSpPr>
          <a:xfrm>
            <a:off x="4339659" y="2333915"/>
            <a:ext cx="4425121" cy="974690"/>
            <a:chOff x="5813482" y="1421166"/>
            <a:chExt cx="2808312" cy="12516061"/>
          </a:xfrm>
          <a:solidFill>
            <a:srgbClr val="FEFFBE"/>
          </a:solidFill>
        </p:grpSpPr>
        <p:sp>
          <p:nvSpPr>
            <p:cNvPr id="10" name="矩形 9">
              <a:extLst>
                <a:ext uri="{FF2B5EF4-FFF2-40B4-BE49-F238E27FC236}">
                  <a16:creationId xmlns:a16="http://schemas.microsoft.com/office/drawing/2014/main" id="{B4360012-475C-4DB0-84CE-7DE7BF097523}"/>
                </a:ext>
              </a:extLst>
            </p:cNvPr>
            <p:cNvSpPr/>
            <p:nvPr/>
          </p:nvSpPr>
          <p:spPr>
            <a:xfrm>
              <a:off x="5813482" y="1421166"/>
              <a:ext cx="2808312" cy="12516061"/>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7DC26C16-6BAB-4CBE-8842-3F3740D284F0}"/>
                </a:ext>
              </a:extLst>
            </p:cNvPr>
            <p:cNvSpPr txBox="1"/>
            <p:nvPr/>
          </p:nvSpPr>
          <p:spPr>
            <a:xfrm>
              <a:off x="5860955" y="2095142"/>
              <a:ext cx="2713365" cy="10670889"/>
            </a:xfrm>
            <a:prstGeom prst="rect">
              <a:avLst/>
            </a:prstGeom>
            <a:grpFill/>
          </p:spPr>
          <p:txBody>
            <a:bodyPr wrap="square" rtlCol="0">
              <a:spAutoFit/>
            </a:bodyPr>
            <a:lstStyle/>
            <a:p>
              <a:pPr>
                <a:spcAft>
                  <a:spcPts val="600"/>
                </a:spcAft>
              </a:pPr>
              <a:r>
                <a:rPr lang="zh-CN" altLang="en-US" sz="1600" dirty="0">
                  <a:solidFill>
                    <a:srgbClr val="005DA2"/>
                  </a:solidFill>
                  <a:latin typeface="微软雅黑" panose="020B0503020204020204" pitchFamily="34" charset="-122"/>
                  <a:ea typeface="微软雅黑" panose="020B0503020204020204" pitchFamily="34" charset="-122"/>
                </a:rPr>
                <a:t>知识点：</a:t>
              </a:r>
              <a:br>
                <a:rPr lang="en-US" altLang="zh-CN" sz="1600" dirty="0">
                  <a:solidFill>
                    <a:srgbClr val="005DA2"/>
                  </a:solidFill>
                  <a:latin typeface="微软雅黑" panose="020B0503020204020204" pitchFamily="34" charset="-122"/>
                  <a:ea typeface="微软雅黑" panose="020B0503020204020204" pitchFamily="34" charset="-122"/>
                </a:rPr>
              </a:b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模板类型的推导规则：只有当无法利用调用参数类型推导出模板类型时才使用默认模板参数</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25027571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模板的其它技术和用法</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70F82F82-90E0-4FBF-AF3F-FF7C512EB5FD}"/>
              </a:ext>
            </a:extLst>
          </p:cNvPr>
          <p:cNvSpPr txBox="1"/>
          <p:nvPr/>
        </p:nvSpPr>
        <p:spPr>
          <a:xfrm>
            <a:off x="683568" y="699542"/>
            <a:ext cx="7920880" cy="369332"/>
          </a:xfrm>
          <a:prstGeom prst="rect">
            <a:avLst/>
          </a:prstGeom>
          <a:noFill/>
        </p:spPr>
        <p:txBody>
          <a:bodyPr wrap="square" rtlCol="0">
            <a:spAutoFit/>
          </a:bodyPr>
          <a:lstStyle/>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模板的默认参数：模板类也可以用类似的方法实现默认参数</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12" name="组合 11">
            <a:extLst>
              <a:ext uri="{FF2B5EF4-FFF2-40B4-BE49-F238E27FC236}">
                <a16:creationId xmlns:a16="http://schemas.microsoft.com/office/drawing/2014/main" id="{C7C6FA7E-4E43-4A02-BBAA-CA0169463BD0}"/>
              </a:ext>
            </a:extLst>
          </p:cNvPr>
          <p:cNvGrpSpPr/>
          <p:nvPr/>
        </p:nvGrpSpPr>
        <p:grpSpPr>
          <a:xfrm>
            <a:off x="683568" y="1275606"/>
            <a:ext cx="7857995" cy="2354082"/>
            <a:chOff x="785872" y="2327512"/>
            <a:chExt cx="5629545" cy="3513179"/>
          </a:xfrm>
        </p:grpSpPr>
        <p:grpSp>
          <p:nvGrpSpPr>
            <p:cNvPr id="14" name="组合 13">
              <a:extLst>
                <a:ext uri="{FF2B5EF4-FFF2-40B4-BE49-F238E27FC236}">
                  <a16:creationId xmlns:a16="http://schemas.microsoft.com/office/drawing/2014/main" id="{6D3A311B-76A2-4EC0-AFB6-5A0F748277ED}"/>
                </a:ext>
              </a:extLst>
            </p:cNvPr>
            <p:cNvGrpSpPr/>
            <p:nvPr/>
          </p:nvGrpSpPr>
          <p:grpSpPr>
            <a:xfrm>
              <a:off x="785872" y="2327512"/>
              <a:ext cx="5629545" cy="3513179"/>
              <a:chOff x="826068" y="2276351"/>
              <a:chExt cx="7923031" cy="12826450"/>
            </a:xfrm>
          </p:grpSpPr>
          <p:sp>
            <p:nvSpPr>
              <p:cNvPr id="16" name="矩形 15">
                <a:extLst>
                  <a:ext uri="{FF2B5EF4-FFF2-40B4-BE49-F238E27FC236}">
                    <a16:creationId xmlns:a16="http://schemas.microsoft.com/office/drawing/2014/main" id="{64773A0C-19F9-489E-B9BF-D063D5EE4CAF}"/>
                  </a:ext>
                </a:extLst>
              </p:cNvPr>
              <p:cNvSpPr/>
              <p:nvPr/>
            </p:nvSpPr>
            <p:spPr>
              <a:xfrm>
                <a:off x="826068" y="2276351"/>
                <a:ext cx="7923031" cy="12826450"/>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a:extLst>
                  <a:ext uri="{FF2B5EF4-FFF2-40B4-BE49-F238E27FC236}">
                    <a16:creationId xmlns:a16="http://schemas.microsoft.com/office/drawing/2014/main" id="{613685E2-CFFC-4ACB-B6DD-4114B4CE86AE}"/>
                  </a:ext>
                </a:extLst>
              </p:cNvPr>
              <p:cNvSpPr txBox="1"/>
              <p:nvPr/>
            </p:nvSpPr>
            <p:spPr>
              <a:xfrm>
                <a:off x="889809" y="2446158"/>
                <a:ext cx="7859290" cy="979648"/>
              </a:xfrm>
              <a:prstGeom prst="rect">
                <a:avLst/>
              </a:prstGeom>
              <a:noFill/>
            </p:spPr>
            <p:txBody>
              <a:bodyPr wrap="square">
                <a:spAutoFit/>
              </a:bodyPr>
              <a:lstStyle/>
              <a:p>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5" name="文本框 14">
              <a:extLst>
                <a:ext uri="{FF2B5EF4-FFF2-40B4-BE49-F238E27FC236}">
                  <a16:creationId xmlns:a16="http://schemas.microsoft.com/office/drawing/2014/main" id="{60D2AC85-AD0C-4870-AF4A-45A025653B87}"/>
                </a:ext>
              </a:extLst>
            </p:cNvPr>
            <p:cNvSpPr txBox="1"/>
            <p:nvPr/>
          </p:nvSpPr>
          <p:spPr>
            <a:xfrm>
              <a:off x="814624" y="2327512"/>
              <a:ext cx="5423213" cy="2346254"/>
            </a:xfrm>
            <a:prstGeom prst="rect">
              <a:avLst/>
            </a:prstGeom>
            <a:noFill/>
          </p:spPr>
          <p:txBody>
            <a:bodyPr wrap="square">
              <a:spAutoFit/>
            </a:bodyPr>
            <a:lstStyle/>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template &lt;</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rPr>
                <a:t>typename</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a:solidFill>
                    <a:srgbClr val="C00000"/>
                  </a:solidFill>
                  <a:latin typeface="Microsoft YaHei" panose="020B0503020204020204" pitchFamily="34" charset="-122"/>
                  <a:ea typeface="Microsoft YaHei" panose="020B0503020204020204" pitchFamily="34" charset="-122"/>
                </a:rPr>
                <a:t>T = int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&gt;</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class A {</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public:</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A(T </a:t>
              </a:r>
              <a:r>
                <a:rPr lang="en-US" altLang="zh-CN" dirty="0">
                  <a:solidFill>
                    <a:srgbClr val="C00000"/>
                  </a:solidFill>
                  <a:latin typeface="Microsoft YaHei" panose="020B0503020204020204" pitchFamily="34" charset="-122"/>
                  <a:ea typeface="Microsoft YaHei" panose="020B0503020204020204" pitchFamily="34" charset="-122"/>
                </a:rPr>
                <a:t>v = 1.1</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 {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rPr>
                <a:t>cout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 &lt;&lt; v &lt;&lt;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rPr>
                <a:t>endl</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a:t>
              </a:r>
            </a:p>
            <a:p>
              <a:endPar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endParaRP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A&lt;float&gt;  v1;	// </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声明</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float</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类型，输出</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1.1</a:t>
              </a:r>
            </a:p>
            <a:p>
              <a:r>
                <a:rPr lang="en-US" altLang="zh-CN" dirty="0">
                  <a:solidFill>
                    <a:srgbClr val="C00000"/>
                  </a:solidFill>
                  <a:latin typeface="Microsoft YaHei" panose="020B0503020204020204" pitchFamily="34" charset="-122"/>
                  <a:ea typeface="Microsoft YaHei" panose="020B0503020204020204" pitchFamily="34" charset="-122"/>
                </a:rPr>
                <a:t>A&lt;&gt;	v2;	// </a:t>
              </a:r>
              <a:r>
                <a:rPr lang="zh-CN" altLang="en-US" dirty="0">
                  <a:solidFill>
                    <a:srgbClr val="C00000"/>
                  </a:solidFill>
                  <a:latin typeface="Microsoft YaHei" panose="020B0503020204020204" pitchFamily="34" charset="-122"/>
                  <a:ea typeface="Microsoft YaHei" panose="020B0503020204020204" pitchFamily="34" charset="-122"/>
                </a:rPr>
                <a:t>默认</a:t>
              </a:r>
              <a:r>
                <a:rPr lang="en-US" altLang="zh-CN" dirty="0">
                  <a:solidFill>
                    <a:srgbClr val="C00000"/>
                  </a:solidFill>
                  <a:latin typeface="Microsoft YaHei" panose="020B0503020204020204" pitchFamily="34" charset="-122"/>
                  <a:ea typeface="Microsoft YaHei" panose="020B0503020204020204" pitchFamily="34" charset="-122"/>
                </a:rPr>
                <a:t>int</a:t>
              </a:r>
              <a:r>
                <a:rPr lang="zh-CN" altLang="en-US" dirty="0">
                  <a:solidFill>
                    <a:srgbClr val="C00000"/>
                  </a:solidFill>
                  <a:latin typeface="Microsoft YaHei" panose="020B0503020204020204" pitchFamily="34" charset="-122"/>
                  <a:ea typeface="Microsoft YaHei" panose="020B0503020204020204" pitchFamily="34" charset="-122"/>
                </a:rPr>
                <a:t>类型，输出</a:t>
              </a:r>
              <a:r>
                <a:rPr lang="en-US" altLang="zh-CN" dirty="0">
                  <a:solidFill>
                    <a:srgbClr val="C00000"/>
                  </a:solidFill>
                  <a:latin typeface="Microsoft YaHei" panose="020B0503020204020204" pitchFamily="34" charset="-122"/>
                  <a:ea typeface="Microsoft YaHei" panose="020B0503020204020204" pitchFamily="34" charset="-122"/>
                </a:rPr>
                <a:t>1</a:t>
              </a:r>
            </a:p>
          </p:txBody>
        </p:sp>
      </p:grpSp>
      <p:grpSp>
        <p:nvGrpSpPr>
          <p:cNvPr id="2" name="组合 1">
            <a:extLst>
              <a:ext uri="{FF2B5EF4-FFF2-40B4-BE49-F238E27FC236}">
                <a16:creationId xmlns:a16="http://schemas.microsoft.com/office/drawing/2014/main" id="{EF6697BD-DF9D-1BFE-8706-B54C220311D1}"/>
              </a:ext>
            </a:extLst>
          </p:cNvPr>
          <p:cNvGrpSpPr/>
          <p:nvPr/>
        </p:nvGrpSpPr>
        <p:grpSpPr>
          <a:xfrm>
            <a:off x="5286873" y="3911237"/>
            <a:ext cx="3254690" cy="892761"/>
            <a:chOff x="5813482" y="1421166"/>
            <a:chExt cx="2808312" cy="12516061"/>
          </a:xfrm>
          <a:solidFill>
            <a:srgbClr val="FEFFBE"/>
          </a:solidFill>
        </p:grpSpPr>
        <p:sp>
          <p:nvSpPr>
            <p:cNvPr id="3" name="矩形 2">
              <a:extLst>
                <a:ext uri="{FF2B5EF4-FFF2-40B4-BE49-F238E27FC236}">
                  <a16:creationId xmlns:a16="http://schemas.microsoft.com/office/drawing/2014/main" id="{1448FCBB-5E53-2E5B-361B-D8A6E3D25770}"/>
                </a:ext>
              </a:extLst>
            </p:cNvPr>
            <p:cNvSpPr/>
            <p:nvPr/>
          </p:nvSpPr>
          <p:spPr>
            <a:xfrm>
              <a:off x="5813482" y="1421166"/>
              <a:ext cx="2808312" cy="12516061"/>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a:extLst>
                <a:ext uri="{FF2B5EF4-FFF2-40B4-BE49-F238E27FC236}">
                  <a16:creationId xmlns:a16="http://schemas.microsoft.com/office/drawing/2014/main" id="{0C0197AA-C1A7-614D-66CC-56EF45B49B77}"/>
                </a:ext>
              </a:extLst>
            </p:cNvPr>
            <p:cNvSpPr txBox="1"/>
            <p:nvPr/>
          </p:nvSpPr>
          <p:spPr>
            <a:xfrm>
              <a:off x="5860955" y="1550373"/>
              <a:ext cx="2713365" cy="10670889"/>
            </a:xfrm>
            <a:prstGeom prst="rect">
              <a:avLst/>
            </a:prstGeom>
            <a:grpFill/>
          </p:spPr>
          <p:txBody>
            <a:bodyPr wrap="square" rtlCol="0">
              <a:spAutoFit/>
            </a:bodyPr>
            <a:lstStyle/>
            <a:p>
              <a:pPr>
                <a:spcAft>
                  <a:spcPts val="600"/>
                </a:spcAft>
              </a:pPr>
              <a:r>
                <a:rPr lang="zh-CN" altLang="en-US" sz="1600" dirty="0">
                  <a:solidFill>
                    <a:srgbClr val="005DA2"/>
                  </a:solidFill>
                  <a:latin typeface="微软雅黑" panose="020B0503020204020204" pitchFamily="34" charset="-122"/>
                  <a:ea typeface="微软雅黑" panose="020B0503020204020204" pitchFamily="34" charset="-122"/>
                </a:rPr>
                <a:t>最佳实践：</a:t>
              </a:r>
              <a:br>
                <a:rPr lang="en-US" altLang="zh-CN" sz="1600" dirty="0">
                  <a:solidFill>
                    <a:srgbClr val="005DA2"/>
                  </a:solidFill>
                  <a:latin typeface="微软雅黑" panose="020B0503020204020204" pitchFamily="34" charset="-122"/>
                  <a:ea typeface="微软雅黑" panose="020B0503020204020204" pitchFamily="34" charset="-122"/>
                </a:rPr>
              </a:b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模板默认值规则复杂容易出错，如无必要不要使用</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155929237"/>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关于模板的几点讨论</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70F82F82-90E0-4FBF-AF3F-FF7C512EB5FD}"/>
              </a:ext>
            </a:extLst>
          </p:cNvPr>
          <p:cNvSpPr txBox="1"/>
          <p:nvPr/>
        </p:nvSpPr>
        <p:spPr>
          <a:xfrm>
            <a:off x="683568" y="699542"/>
            <a:ext cx="7920880" cy="369332"/>
          </a:xfrm>
          <a:prstGeom prst="rect">
            <a:avLst/>
          </a:prstGeom>
          <a:noFill/>
        </p:spPr>
        <p:txBody>
          <a:bodyPr wrap="square" rtlCol="0">
            <a:spAutoFit/>
          </a:bodyPr>
          <a:lstStyle/>
          <a:p>
            <a:pPr algn="just">
              <a:spcAft>
                <a:spcPts val="1200"/>
              </a:spcAft>
            </a:pPr>
            <a:r>
              <a:rPr lang="zh-CN" altLang="en-US" b="1" dirty="0">
                <a:solidFill>
                  <a:srgbClr val="C00000"/>
                </a:solidFill>
                <a:latin typeface="微软雅黑" panose="020B0503020204020204" pitchFamily="34" charset="-122"/>
                <a:ea typeface="微软雅黑" panose="020B0503020204020204" pitchFamily="34" charset="-122"/>
              </a:rPr>
              <a:t>讨论</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dirty="0">
                <a:solidFill>
                  <a:srgbClr val="005DA2"/>
                </a:solidFill>
                <a:latin typeface="微软雅黑" panose="020B0503020204020204" pitchFamily="34" charset="-122"/>
                <a:ea typeface="微软雅黑" panose="020B0503020204020204" pitchFamily="34" charset="-122"/>
              </a:rPr>
              <a:t>：</a:t>
            </a:r>
            <a:r>
              <a:rPr lang="en-US" altLang="zh-CN" dirty="0">
                <a:solidFill>
                  <a:srgbClr val="005DA2"/>
                </a:solidFill>
                <a:latin typeface="微软雅黑" panose="020B0503020204020204" pitchFamily="34" charset="-122"/>
                <a:ea typeface="微软雅黑" panose="020B0503020204020204" pitchFamily="34" charset="-122"/>
              </a:rPr>
              <a:t>C++</a:t>
            </a:r>
            <a:r>
              <a:rPr lang="zh-CN" altLang="en-US" dirty="0">
                <a:solidFill>
                  <a:srgbClr val="005DA2"/>
                </a:solidFill>
                <a:latin typeface="微软雅黑" panose="020B0503020204020204" pitchFamily="34" charset="-122"/>
                <a:ea typeface="微软雅黑" panose="020B0503020204020204" pitchFamily="34" charset="-122"/>
              </a:rPr>
              <a:t>中的模板（</a:t>
            </a:r>
            <a:r>
              <a:rPr lang="en-US" altLang="zh-CN" dirty="0">
                <a:solidFill>
                  <a:srgbClr val="005DA2"/>
                </a:solidFill>
                <a:latin typeface="微软雅黑" panose="020B0503020204020204" pitchFamily="34" charset="-122"/>
                <a:ea typeface="微软雅黑" panose="020B0503020204020204" pitchFamily="34" charset="-122"/>
              </a:rPr>
              <a:t>template</a:t>
            </a:r>
            <a:r>
              <a:rPr lang="zh-CN" altLang="en-US" dirty="0">
                <a:solidFill>
                  <a:srgbClr val="005DA2"/>
                </a:solidFill>
                <a:latin typeface="微软雅黑" panose="020B0503020204020204" pitchFamily="34" charset="-122"/>
                <a:ea typeface="微软雅黑" panose="020B0503020204020204" pitchFamily="34" charset="-122"/>
              </a:rPr>
              <a:t>）和</a:t>
            </a:r>
            <a:r>
              <a:rPr lang="en-US" altLang="zh-CN" dirty="0">
                <a:solidFill>
                  <a:srgbClr val="005DA2"/>
                </a:solidFill>
                <a:latin typeface="微软雅黑" panose="020B0503020204020204" pitchFamily="34" charset="-122"/>
                <a:ea typeface="微软雅黑" panose="020B0503020204020204" pitchFamily="34" charset="-122"/>
              </a:rPr>
              <a:t>Java</a:t>
            </a:r>
            <a:r>
              <a:rPr lang="zh-CN" altLang="en-US" dirty="0">
                <a:solidFill>
                  <a:srgbClr val="005DA2"/>
                </a:solidFill>
                <a:latin typeface="微软雅黑" panose="020B0503020204020204" pitchFamily="34" charset="-122"/>
                <a:ea typeface="微软雅黑" panose="020B0503020204020204" pitchFamily="34" charset="-122"/>
              </a:rPr>
              <a:t>中的泛型（</a:t>
            </a:r>
            <a:r>
              <a:rPr lang="en-US" altLang="zh-CN" dirty="0">
                <a:solidFill>
                  <a:srgbClr val="005DA2"/>
                </a:solidFill>
                <a:latin typeface="微软雅黑" panose="020B0503020204020204" pitchFamily="34" charset="-122"/>
                <a:ea typeface="微软雅黑" panose="020B0503020204020204" pitchFamily="34" charset="-122"/>
              </a:rPr>
              <a:t>Generic</a:t>
            </a:r>
            <a:r>
              <a:rPr lang="zh-CN" altLang="en-US" dirty="0">
                <a:solidFill>
                  <a:srgbClr val="005DA2"/>
                </a:solidFill>
                <a:latin typeface="微软雅黑" panose="020B0503020204020204" pitchFamily="34" charset="-122"/>
                <a:ea typeface="微软雅黑" panose="020B0503020204020204" pitchFamily="34" charset="-122"/>
              </a:rPr>
              <a:t>）有什么区别？</a:t>
            </a:r>
            <a:endParaRPr lang="en-US" altLang="zh-CN" dirty="0">
              <a:solidFill>
                <a:srgbClr val="005DA2"/>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15DA5891-A31A-594F-4E60-AE4BC9D547DE}"/>
              </a:ext>
            </a:extLst>
          </p:cNvPr>
          <p:cNvSpPr txBox="1"/>
          <p:nvPr/>
        </p:nvSpPr>
        <p:spPr>
          <a:xfrm>
            <a:off x="683568" y="1218446"/>
            <a:ext cx="7920880" cy="1631216"/>
          </a:xfrm>
          <a:prstGeom prst="rect">
            <a:avLst/>
          </a:prstGeom>
          <a:noFill/>
        </p:spPr>
        <p:txBody>
          <a:bodyPr wrap="square">
            <a:spAutoFit/>
          </a:bodyPr>
          <a:lstStyle/>
          <a:p>
            <a:pPr marL="342900" indent="-342900">
              <a:spcAft>
                <a:spcPts val="1200"/>
              </a:spcAft>
              <a:buFont typeface="+mj-lt"/>
              <a:buAutoNum type="arabicPeriod"/>
            </a:pPr>
            <a:r>
              <a:rPr lang="zh-CN" altLang="en-US" dirty="0">
                <a:solidFill>
                  <a:srgbClr val="005DA2"/>
                </a:solidFill>
                <a:latin typeface="微软雅黑" panose="020B0503020204020204" pitchFamily="34" charset="-122"/>
                <a:ea typeface="微软雅黑" panose="020B0503020204020204" pitchFamily="34" charset="-122"/>
              </a:rPr>
              <a:t>从含以上泛型更加宽泛，指的是将数据类型进行泛化抽象，从而让数据类型与操作逻辑解耦；</a:t>
            </a:r>
            <a:r>
              <a:rPr lang="en-US" altLang="zh-CN" dirty="0">
                <a:solidFill>
                  <a:srgbClr val="005DA2"/>
                </a:solidFill>
                <a:latin typeface="微软雅黑" panose="020B0503020204020204" pitchFamily="34" charset="-122"/>
                <a:ea typeface="微软雅黑" panose="020B0503020204020204" pitchFamily="34" charset="-122"/>
              </a:rPr>
              <a:t>C++</a:t>
            </a:r>
            <a:r>
              <a:rPr lang="zh-CN" altLang="en-US" dirty="0">
                <a:solidFill>
                  <a:srgbClr val="005DA2"/>
                </a:solidFill>
                <a:latin typeface="微软雅黑" panose="020B0503020204020204" pitchFamily="34" charset="-122"/>
                <a:ea typeface="微软雅黑" panose="020B0503020204020204" pitchFamily="34" charset="-122"/>
              </a:rPr>
              <a:t>中的模板可以理解为一种泛型的实现方式</a:t>
            </a:r>
            <a:endParaRPr lang="en-US" altLang="zh-CN" dirty="0">
              <a:solidFill>
                <a:srgbClr val="005DA2"/>
              </a:solidFill>
              <a:latin typeface="微软雅黑" panose="020B0503020204020204" pitchFamily="34" charset="-122"/>
              <a:ea typeface="微软雅黑" panose="020B0503020204020204" pitchFamily="34" charset="-122"/>
            </a:endParaRPr>
          </a:p>
          <a:p>
            <a:pPr marL="342900" indent="-342900">
              <a:spcAft>
                <a:spcPts val="1200"/>
              </a:spcAft>
              <a:buFont typeface="+mj-lt"/>
              <a:buAutoNum type="arabicPeriod"/>
            </a:pPr>
            <a:r>
              <a:rPr lang="zh-CN" altLang="en-US" dirty="0">
                <a:solidFill>
                  <a:srgbClr val="005DA2"/>
                </a:solidFill>
                <a:latin typeface="微软雅黑" panose="020B0503020204020204" pitchFamily="34" charset="-122"/>
                <a:ea typeface="微软雅黑" panose="020B0503020204020204" pitchFamily="34" charset="-122"/>
              </a:rPr>
              <a:t>狭义上理解，</a:t>
            </a:r>
            <a:r>
              <a:rPr lang="en-US" altLang="zh-CN" dirty="0">
                <a:solidFill>
                  <a:srgbClr val="005DA2"/>
                </a:solidFill>
                <a:latin typeface="微软雅黑" panose="020B0503020204020204" pitchFamily="34" charset="-122"/>
                <a:ea typeface="微软雅黑" panose="020B0503020204020204" pitchFamily="34" charset="-122"/>
              </a:rPr>
              <a:t>Java</a:t>
            </a:r>
            <a:r>
              <a:rPr lang="zh-CN" altLang="en-US" dirty="0">
                <a:solidFill>
                  <a:srgbClr val="005DA2"/>
                </a:solidFill>
                <a:latin typeface="微软雅黑" panose="020B0503020204020204" pitchFamily="34" charset="-122"/>
                <a:ea typeface="微软雅黑" panose="020B0503020204020204" pitchFamily="34" charset="-122"/>
              </a:rPr>
              <a:t>的泛型实现逻辑只有一份，运行时所有类型参数都要经过</a:t>
            </a:r>
            <a:r>
              <a:rPr lang="zh-CN" altLang="en-US" dirty="0">
                <a:solidFill>
                  <a:srgbClr val="C00000"/>
                </a:solidFill>
                <a:latin typeface="微软雅黑" panose="020B0503020204020204" pitchFamily="34" charset="-122"/>
                <a:ea typeface="微软雅黑" panose="020B0503020204020204" pitchFamily="34" charset="-122"/>
              </a:rPr>
              <a:t>类型擦除</a:t>
            </a:r>
            <a:r>
              <a:rPr lang="zh-CN" altLang="en-US" dirty="0">
                <a:solidFill>
                  <a:srgbClr val="005DA2"/>
                </a:solidFill>
                <a:latin typeface="微软雅黑" panose="020B0503020204020204" pitchFamily="34" charset="-122"/>
                <a:ea typeface="微软雅黑" panose="020B0503020204020204" pitchFamily="34" charset="-122"/>
              </a:rPr>
              <a:t>之后才能被泛型逻辑处理；而</a:t>
            </a:r>
            <a:r>
              <a:rPr lang="en-US" altLang="zh-CN" dirty="0">
                <a:solidFill>
                  <a:srgbClr val="005DA2"/>
                </a:solidFill>
                <a:latin typeface="微软雅黑" panose="020B0503020204020204" pitchFamily="34" charset="-122"/>
                <a:ea typeface="微软雅黑" panose="020B0503020204020204" pitchFamily="34" charset="-122"/>
              </a:rPr>
              <a:t>C++</a:t>
            </a:r>
            <a:r>
              <a:rPr lang="zh-CN" altLang="en-US" dirty="0">
                <a:solidFill>
                  <a:srgbClr val="005DA2"/>
                </a:solidFill>
                <a:latin typeface="微软雅黑" panose="020B0503020204020204" pitchFamily="34" charset="-122"/>
                <a:ea typeface="微软雅黑" panose="020B0503020204020204" pitchFamily="34" charset="-122"/>
              </a:rPr>
              <a:t>的模板则是针对每一种类型独立地编译出一份执行逻辑</a:t>
            </a:r>
            <a:endParaRPr lang="zh-CN" altLang="en-US" dirty="0"/>
          </a:p>
        </p:txBody>
      </p:sp>
    </p:spTree>
    <p:extLst>
      <p:ext uri="{BB962C8B-B14F-4D97-AF65-F5344CB8AC3E}">
        <p14:creationId xmlns:p14="http://schemas.microsoft.com/office/powerpoint/2010/main" val="370494126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关于模板的几点讨论</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70F82F82-90E0-4FBF-AF3F-FF7C512EB5FD}"/>
              </a:ext>
            </a:extLst>
          </p:cNvPr>
          <p:cNvSpPr txBox="1"/>
          <p:nvPr/>
        </p:nvSpPr>
        <p:spPr>
          <a:xfrm>
            <a:off x="683568" y="699542"/>
            <a:ext cx="7920880" cy="369332"/>
          </a:xfrm>
          <a:prstGeom prst="rect">
            <a:avLst/>
          </a:prstGeom>
          <a:noFill/>
        </p:spPr>
        <p:txBody>
          <a:bodyPr wrap="square" rtlCol="0">
            <a:spAutoFit/>
          </a:bodyPr>
          <a:lstStyle/>
          <a:p>
            <a:pPr algn="just">
              <a:spcAft>
                <a:spcPts val="1200"/>
              </a:spcAft>
            </a:pPr>
            <a:r>
              <a:rPr lang="zh-CN" altLang="en-US" b="1" dirty="0">
                <a:solidFill>
                  <a:srgbClr val="C00000"/>
                </a:solidFill>
                <a:latin typeface="微软雅黑" panose="020B0503020204020204" pitchFamily="34" charset="-122"/>
                <a:ea typeface="微软雅黑" panose="020B0503020204020204" pitchFamily="34" charset="-122"/>
              </a:rPr>
              <a:t>讨论</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dirty="0">
                <a:solidFill>
                  <a:srgbClr val="005DA2"/>
                </a:solidFill>
                <a:latin typeface="微软雅黑" panose="020B0503020204020204" pitchFamily="34" charset="-122"/>
                <a:ea typeface="微软雅黑" panose="020B0503020204020204" pitchFamily="34" charset="-122"/>
              </a:rPr>
              <a:t>：</a:t>
            </a:r>
            <a:r>
              <a:rPr lang="en-US" altLang="zh-CN" dirty="0">
                <a:solidFill>
                  <a:srgbClr val="005DA2"/>
                </a:solidFill>
                <a:latin typeface="微软雅黑" panose="020B0503020204020204" pitchFamily="34" charset="-122"/>
                <a:ea typeface="微软雅黑" panose="020B0503020204020204" pitchFamily="34" charset="-122"/>
              </a:rPr>
              <a:t>C++</a:t>
            </a:r>
            <a:r>
              <a:rPr lang="zh-CN" altLang="en-US" dirty="0">
                <a:solidFill>
                  <a:srgbClr val="005DA2"/>
                </a:solidFill>
                <a:latin typeface="微软雅黑" panose="020B0503020204020204" pitchFamily="34" charset="-122"/>
                <a:ea typeface="微软雅黑" panose="020B0503020204020204" pitchFamily="34" charset="-122"/>
              </a:rPr>
              <a:t>中的模板（</a:t>
            </a:r>
            <a:r>
              <a:rPr lang="en-US" altLang="zh-CN" dirty="0">
                <a:solidFill>
                  <a:srgbClr val="005DA2"/>
                </a:solidFill>
                <a:latin typeface="微软雅黑" panose="020B0503020204020204" pitchFamily="34" charset="-122"/>
                <a:ea typeface="微软雅黑" panose="020B0503020204020204" pitchFamily="34" charset="-122"/>
              </a:rPr>
              <a:t>template</a:t>
            </a:r>
            <a:r>
              <a:rPr lang="zh-CN" altLang="en-US" dirty="0">
                <a:solidFill>
                  <a:srgbClr val="005DA2"/>
                </a:solidFill>
                <a:latin typeface="微软雅黑" panose="020B0503020204020204" pitchFamily="34" charset="-122"/>
                <a:ea typeface="微软雅黑" panose="020B0503020204020204" pitchFamily="34" charset="-122"/>
              </a:rPr>
              <a:t>）和</a:t>
            </a:r>
            <a:r>
              <a:rPr lang="en-US" altLang="zh-CN" dirty="0">
                <a:solidFill>
                  <a:srgbClr val="005DA2"/>
                </a:solidFill>
                <a:latin typeface="微软雅黑" panose="020B0503020204020204" pitchFamily="34" charset="-122"/>
                <a:ea typeface="微软雅黑" panose="020B0503020204020204" pitchFamily="34" charset="-122"/>
              </a:rPr>
              <a:t>Java</a:t>
            </a:r>
            <a:r>
              <a:rPr lang="zh-CN" altLang="en-US" dirty="0">
                <a:solidFill>
                  <a:srgbClr val="005DA2"/>
                </a:solidFill>
                <a:latin typeface="微软雅黑" panose="020B0503020204020204" pitchFamily="34" charset="-122"/>
                <a:ea typeface="微软雅黑" panose="020B0503020204020204" pitchFamily="34" charset="-122"/>
              </a:rPr>
              <a:t>中的泛型（</a:t>
            </a:r>
            <a:r>
              <a:rPr lang="en-US" altLang="zh-CN" dirty="0">
                <a:solidFill>
                  <a:srgbClr val="005DA2"/>
                </a:solidFill>
                <a:latin typeface="微软雅黑" panose="020B0503020204020204" pitchFamily="34" charset="-122"/>
                <a:ea typeface="微软雅黑" panose="020B0503020204020204" pitchFamily="34" charset="-122"/>
              </a:rPr>
              <a:t>Generic</a:t>
            </a:r>
            <a:r>
              <a:rPr lang="zh-CN" altLang="en-US" dirty="0">
                <a:solidFill>
                  <a:srgbClr val="005DA2"/>
                </a:solidFill>
                <a:latin typeface="微软雅黑" panose="020B0503020204020204" pitchFamily="34" charset="-122"/>
                <a:ea typeface="微软雅黑" panose="020B0503020204020204" pitchFamily="34" charset="-122"/>
              </a:rPr>
              <a:t>）有什么区别？</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AF7792E8-2ADC-F978-AD2D-CCDC4D847E5C}"/>
              </a:ext>
            </a:extLst>
          </p:cNvPr>
          <p:cNvGrpSpPr/>
          <p:nvPr/>
        </p:nvGrpSpPr>
        <p:grpSpPr>
          <a:xfrm>
            <a:off x="755576" y="1923678"/>
            <a:ext cx="8096522" cy="720080"/>
            <a:chOff x="785872" y="2327512"/>
            <a:chExt cx="5629545" cy="3513179"/>
          </a:xfrm>
        </p:grpSpPr>
        <p:grpSp>
          <p:nvGrpSpPr>
            <p:cNvPr id="4" name="组合 3">
              <a:extLst>
                <a:ext uri="{FF2B5EF4-FFF2-40B4-BE49-F238E27FC236}">
                  <a16:creationId xmlns:a16="http://schemas.microsoft.com/office/drawing/2014/main" id="{AED9A035-65B0-315E-FFD0-9967DCC4917C}"/>
                </a:ext>
              </a:extLst>
            </p:cNvPr>
            <p:cNvGrpSpPr/>
            <p:nvPr/>
          </p:nvGrpSpPr>
          <p:grpSpPr>
            <a:xfrm>
              <a:off x="785872" y="2327512"/>
              <a:ext cx="5629545" cy="3513179"/>
              <a:chOff x="826068" y="2276351"/>
              <a:chExt cx="7923031" cy="12826450"/>
            </a:xfrm>
          </p:grpSpPr>
          <p:sp>
            <p:nvSpPr>
              <p:cNvPr id="6" name="矩形 5">
                <a:extLst>
                  <a:ext uri="{FF2B5EF4-FFF2-40B4-BE49-F238E27FC236}">
                    <a16:creationId xmlns:a16="http://schemas.microsoft.com/office/drawing/2014/main" id="{1CC6B0F9-A4E2-8D3D-49DA-F420E745DC14}"/>
                  </a:ext>
                </a:extLst>
              </p:cNvPr>
              <p:cNvSpPr/>
              <p:nvPr/>
            </p:nvSpPr>
            <p:spPr>
              <a:xfrm>
                <a:off x="826068" y="2276351"/>
                <a:ext cx="7923031" cy="12826450"/>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9656513F-823B-AF77-1F5F-E7995C9B717F}"/>
                  </a:ext>
                </a:extLst>
              </p:cNvPr>
              <p:cNvSpPr txBox="1"/>
              <p:nvPr/>
            </p:nvSpPr>
            <p:spPr>
              <a:xfrm>
                <a:off x="889809" y="2446158"/>
                <a:ext cx="7859290" cy="979648"/>
              </a:xfrm>
              <a:prstGeom prst="rect">
                <a:avLst/>
              </a:prstGeom>
              <a:noFill/>
            </p:spPr>
            <p:txBody>
              <a:bodyPr wrap="square">
                <a:spAutoFit/>
              </a:bodyPr>
              <a:lstStyle/>
              <a:p>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5" name="文本框 4">
              <a:extLst>
                <a:ext uri="{FF2B5EF4-FFF2-40B4-BE49-F238E27FC236}">
                  <a16:creationId xmlns:a16="http://schemas.microsoft.com/office/drawing/2014/main" id="{421FF38D-B25D-1E8E-CAC1-3A79E6D92DD8}"/>
                </a:ext>
              </a:extLst>
            </p:cNvPr>
            <p:cNvSpPr txBox="1"/>
            <p:nvPr/>
          </p:nvSpPr>
          <p:spPr>
            <a:xfrm>
              <a:off x="814624" y="2327512"/>
              <a:ext cx="5423213" cy="3153367"/>
            </a:xfrm>
            <a:prstGeom prst="rect">
              <a:avLst/>
            </a:prstGeom>
            <a:noFill/>
          </p:spPr>
          <p:txBody>
            <a:bodyPr wrap="square">
              <a:spAutoFit/>
            </a:bodyPr>
            <a:lstStyle/>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public</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void</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Sum(List&lt;</a:t>
              </a:r>
              <a:r>
                <a:rPr lang="en-US" altLang="zh-CN" dirty="0">
                  <a:solidFill>
                    <a:srgbClr val="C00000"/>
                  </a:solidFill>
                  <a:latin typeface="Microsoft YaHei" panose="020B0503020204020204" pitchFamily="34" charset="-122"/>
                  <a:ea typeface="Microsoft YaHei" panose="020B0503020204020204" pitchFamily="34" charset="-122"/>
                </a:rPr>
                <a:t>Double</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&gt;</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rPr>
                <a:t>valList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public</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void</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Sum(List&lt;</a:t>
              </a:r>
              <a:r>
                <a:rPr lang="en-US" altLang="zh-CN" dirty="0">
                  <a:solidFill>
                    <a:srgbClr val="C00000"/>
                  </a:solidFill>
                  <a:latin typeface="Microsoft YaHei" panose="020B0503020204020204" pitchFamily="34" charset="-122"/>
                  <a:ea typeface="Microsoft YaHei" panose="020B0503020204020204" pitchFamily="34" charset="-122"/>
                </a:rPr>
                <a:t>Integer</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&gt;</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rPr>
                <a:t>valList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a:t>
              </a:r>
            </a:p>
          </p:txBody>
        </p:sp>
      </p:grpSp>
      <p:sp>
        <p:nvSpPr>
          <p:cNvPr id="9" name="文本框 8">
            <a:extLst>
              <a:ext uri="{FF2B5EF4-FFF2-40B4-BE49-F238E27FC236}">
                <a16:creationId xmlns:a16="http://schemas.microsoft.com/office/drawing/2014/main" id="{4BAC6B66-A753-C6F2-2D6C-63898F925920}"/>
              </a:ext>
            </a:extLst>
          </p:cNvPr>
          <p:cNvSpPr txBox="1"/>
          <p:nvPr/>
        </p:nvSpPr>
        <p:spPr>
          <a:xfrm>
            <a:off x="683568" y="1212974"/>
            <a:ext cx="7992888" cy="646331"/>
          </a:xfrm>
          <a:prstGeom prst="rect">
            <a:avLst/>
          </a:prstGeom>
          <a:noFill/>
        </p:spPr>
        <p:txBody>
          <a:bodyPr wrap="square">
            <a:spAutoFit/>
          </a:bodyPr>
          <a:lstStyle/>
          <a:p>
            <a:pPr marL="285750" indent="-285750">
              <a:buFont typeface="Arial" panose="020B0604020202020204" pitchFamily="34" charset="0"/>
              <a:buChar char="•"/>
            </a:pPr>
            <a:r>
              <a:rPr lang="en-US" altLang="zh-CN" dirty="0">
                <a:solidFill>
                  <a:srgbClr val="005DA2"/>
                </a:solidFill>
                <a:latin typeface="微软雅黑" panose="020B0503020204020204" pitchFamily="34" charset="-122"/>
                <a:ea typeface="微软雅黑" panose="020B0503020204020204" pitchFamily="34" charset="-122"/>
              </a:rPr>
              <a:t>Java</a:t>
            </a:r>
            <a:r>
              <a:rPr lang="zh-CN" altLang="en-US" dirty="0">
                <a:solidFill>
                  <a:srgbClr val="005DA2"/>
                </a:solidFill>
                <a:latin typeface="微软雅黑" panose="020B0503020204020204" pitchFamily="34" charset="-122"/>
                <a:ea typeface="微软雅黑" panose="020B0503020204020204" pitchFamily="34" charset="-122"/>
              </a:rPr>
              <a:t>语言下面两个函数是不允许重载的，因为编译器会擦除</a:t>
            </a:r>
            <a:r>
              <a:rPr lang="en-US" altLang="zh-CN" dirty="0">
                <a:solidFill>
                  <a:srgbClr val="005DA2"/>
                </a:solidFill>
                <a:latin typeface="微软雅黑" panose="020B0503020204020204" pitchFamily="34" charset="-122"/>
                <a:ea typeface="微软雅黑" panose="020B0503020204020204" pitchFamily="34" charset="-122"/>
              </a:rPr>
              <a:t>List&lt;Double&gt;</a:t>
            </a:r>
            <a:r>
              <a:rPr lang="zh-CN" altLang="en-US" dirty="0">
                <a:solidFill>
                  <a:srgbClr val="005DA2"/>
                </a:solidFill>
                <a:latin typeface="微软雅黑" panose="020B0503020204020204" pitchFamily="34" charset="-122"/>
                <a:ea typeface="微软雅黑" panose="020B0503020204020204" pitchFamily="34" charset="-122"/>
              </a:rPr>
              <a:t>和</a:t>
            </a:r>
            <a:r>
              <a:rPr lang="en-US" altLang="zh-CN" dirty="0">
                <a:solidFill>
                  <a:srgbClr val="005DA2"/>
                </a:solidFill>
                <a:latin typeface="微软雅黑" panose="020B0503020204020204" pitchFamily="34" charset="-122"/>
                <a:ea typeface="微软雅黑" panose="020B0503020204020204" pitchFamily="34" charset="-122"/>
              </a:rPr>
              <a:t>List&lt;Integer&gt;</a:t>
            </a:r>
            <a:r>
              <a:rPr lang="zh-CN" altLang="en-US" dirty="0">
                <a:solidFill>
                  <a:srgbClr val="005DA2"/>
                </a:solidFill>
                <a:latin typeface="微软雅黑" panose="020B0503020204020204" pitchFamily="34" charset="-122"/>
                <a:ea typeface="微软雅黑" panose="020B0503020204020204" pitchFamily="34" charset="-122"/>
              </a:rPr>
              <a:t>的类型，认为它们都是</a:t>
            </a:r>
            <a:r>
              <a:rPr lang="en-US" altLang="zh-CN" dirty="0">
                <a:solidFill>
                  <a:srgbClr val="005DA2"/>
                </a:solidFill>
                <a:latin typeface="微软雅黑" panose="020B0503020204020204" pitchFamily="34" charset="-122"/>
                <a:ea typeface="微软雅黑" panose="020B0503020204020204" pitchFamily="34" charset="-122"/>
              </a:rPr>
              <a:t>List&lt;&gt;</a:t>
            </a:r>
            <a:r>
              <a:rPr lang="zh-CN" altLang="en-US" dirty="0">
                <a:solidFill>
                  <a:srgbClr val="005DA2"/>
                </a:solidFill>
                <a:latin typeface="微软雅黑" panose="020B0503020204020204" pitchFamily="34" charset="-122"/>
                <a:ea typeface="微软雅黑" panose="020B0503020204020204" pitchFamily="34" charset="-122"/>
              </a:rPr>
              <a:t>类型</a:t>
            </a:r>
            <a:endParaRPr lang="zh-CN" altLang="en-US" dirty="0"/>
          </a:p>
        </p:txBody>
      </p:sp>
      <p:sp>
        <p:nvSpPr>
          <p:cNvPr id="10" name="文本框 9">
            <a:extLst>
              <a:ext uri="{FF2B5EF4-FFF2-40B4-BE49-F238E27FC236}">
                <a16:creationId xmlns:a16="http://schemas.microsoft.com/office/drawing/2014/main" id="{EF20FB61-7571-EE8B-FDD2-B06297C4A5AF}"/>
              </a:ext>
            </a:extLst>
          </p:cNvPr>
          <p:cNvSpPr txBox="1"/>
          <p:nvPr/>
        </p:nvSpPr>
        <p:spPr>
          <a:xfrm>
            <a:off x="683568" y="2825395"/>
            <a:ext cx="7992888" cy="646331"/>
          </a:xfrm>
          <a:prstGeom prst="rect">
            <a:avLst/>
          </a:prstGeom>
          <a:noFill/>
        </p:spPr>
        <p:txBody>
          <a:bodyPr wrap="square">
            <a:spAutoFit/>
          </a:bodyPr>
          <a:lstStyle/>
          <a:p>
            <a:pPr marL="285750" indent="-285750">
              <a:buFont typeface="Arial" panose="020B0604020202020204" pitchFamily="34" charset="0"/>
              <a:buChar char="•"/>
            </a:pPr>
            <a:r>
              <a:rPr lang="en-US" altLang="zh-CN" dirty="0">
                <a:solidFill>
                  <a:srgbClr val="005DA2"/>
                </a:solidFill>
                <a:latin typeface="微软雅黑" panose="020B0503020204020204" pitchFamily="34" charset="-122"/>
                <a:ea typeface="微软雅黑" panose="020B0503020204020204" pitchFamily="34" charset="-122"/>
              </a:rPr>
              <a:t>C++</a:t>
            </a:r>
            <a:r>
              <a:rPr lang="zh-CN" altLang="en-US" dirty="0">
                <a:solidFill>
                  <a:srgbClr val="005DA2"/>
                </a:solidFill>
                <a:latin typeface="微软雅黑" panose="020B0503020204020204" pitchFamily="34" charset="-122"/>
                <a:ea typeface="微软雅黑" panose="020B0503020204020204" pitchFamily="34" charset="-122"/>
              </a:rPr>
              <a:t>中编译器会针对不同的类型生成独立的可执行代码，所以下面两个函数是可以重载的</a:t>
            </a:r>
            <a:endParaRPr lang="zh-CN" altLang="en-US" dirty="0"/>
          </a:p>
        </p:txBody>
      </p:sp>
      <p:grpSp>
        <p:nvGrpSpPr>
          <p:cNvPr id="11" name="组合 10">
            <a:extLst>
              <a:ext uri="{FF2B5EF4-FFF2-40B4-BE49-F238E27FC236}">
                <a16:creationId xmlns:a16="http://schemas.microsoft.com/office/drawing/2014/main" id="{C0C5F416-2774-42CC-525E-40EC84C8E49F}"/>
              </a:ext>
            </a:extLst>
          </p:cNvPr>
          <p:cNvGrpSpPr/>
          <p:nvPr/>
        </p:nvGrpSpPr>
        <p:grpSpPr>
          <a:xfrm>
            <a:off x="755576" y="3471726"/>
            <a:ext cx="8096522" cy="720080"/>
            <a:chOff x="785872" y="2327512"/>
            <a:chExt cx="5629545" cy="3513179"/>
          </a:xfrm>
        </p:grpSpPr>
        <p:grpSp>
          <p:nvGrpSpPr>
            <p:cNvPr id="12" name="组合 11">
              <a:extLst>
                <a:ext uri="{FF2B5EF4-FFF2-40B4-BE49-F238E27FC236}">
                  <a16:creationId xmlns:a16="http://schemas.microsoft.com/office/drawing/2014/main" id="{C6B6C080-E711-B37C-CC65-8BF751685B8B}"/>
                </a:ext>
              </a:extLst>
            </p:cNvPr>
            <p:cNvGrpSpPr/>
            <p:nvPr/>
          </p:nvGrpSpPr>
          <p:grpSpPr>
            <a:xfrm>
              <a:off x="785872" y="2327512"/>
              <a:ext cx="5629545" cy="3513179"/>
              <a:chOff x="826068" y="2276351"/>
              <a:chExt cx="7923031" cy="12826450"/>
            </a:xfrm>
          </p:grpSpPr>
          <p:sp>
            <p:nvSpPr>
              <p:cNvPr id="15" name="矩形 14">
                <a:extLst>
                  <a:ext uri="{FF2B5EF4-FFF2-40B4-BE49-F238E27FC236}">
                    <a16:creationId xmlns:a16="http://schemas.microsoft.com/office/drawing/2014/main" id="{DBFF0C00-5219-01AF-4C7A-98FA60DAA4F5}"/>
                  </a:ext>
                </a:extLst>
              </p:cNvPr>
              <p:cNvSpPr/>
              <p:nvPr/>
            </p:nvSpPr>
            <p:spPr>
              <a:xfrm>
                <a:off x="826068" y="2276351"/>
                <a:ext cx="7923031" cy="12826450"/>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a:extLst>
                  <a:ext uri="{FF2B5EF4-FFF2-40B4-BE49-F238E27FC236}">
                    <a16:creationId xmlns:a16="http://schemas.microsoft.com/office/drawing/2014/main" id="{D1D4FDB0-D5F3-1C86-0E59-EC0E1D3BE876}"/>
                  </a:ext>
                </a:extLst>
              </p:cNvPr>
              <p:cNvSpPr txBox="1"/>
              <p:nvPr/>
            </p:nvSpPr>
            <p:spPr>
              <a:xfrm>
                <a:off x="889809" y="2446158"/>
                <a:ext cx="7859290" cy="979648"/>
              </a:xfrm>
              <a:prstGeom prst="rect">
                <a:avLst/>
              </a:prstGeom>
              <a:noFill/>
            </p:spPr>
            <p:txBody>
              <a:bodyPr wrap="square">
                <a:spAutoFit/>
              </a:bodyPr>
              <a:lstStyle/>
              <a:p>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4" name="文本框 13">
              <a:extLst>
                <a:ext uri="{FF2B5EF4-FFF2-40B4-BE49-F238E27FC236}">
                  <a16:creationId xmlns:a16="http://schemas.microsoft.com/office/drawing/2014/main" id="{BFC8A4C0-1A1D-F0CA-4C2E-7217F797B11B}"/>
                </a:ext>
              </a:extLst>
            </p:cNvPr>
            <p:cNvSpPr txBox="1"/>
            <p:nvPr/>
          </p:nvSpPr>
          <p:spPr>
            <a:xfrm>
              <a:off x="814624" y="2327512"/>
              <a:ext cx="5423213" cy="3153367"/>
            </a:xfrm>
            <a:prstGeom prst="rect">
              <a:avLst/>
            </a:prstGeom>
            <a:noFill/>
          </p:spPr>
          <p:txBody>
            <a:bodyPr wrap="square">
              <a:spAutoFit/>
            </a:bodyPr>
            <a:lstStyle/>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void</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Sum(vector&lt;</a:t>
              </a:r>
              <a:r>
                <a:rPr lang="en-US" altLang="zh-CN" dirty="0">
                  <a:solidFill>
                    <a:srgbClr val="C00000"/>
                  </a:solidFill>
                  <a:latin typeface="Microsoft YaHei" panose="020B0503020204020204" pitchFamily="34" charset="-122"/>
                  <a:ea typeface="Microsoft YaHei" panose="020B0503020204020204" pitchFamily="34" charset="-122"/>
                </a:rPr>
                <a:t>double</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&gt;</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rPr>
                <a:t>valList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void</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Sum(vector&lt;</a:t>
              </a:r>
              <a:r>
                <a:rPr lang="en-US" altLang="zh-CN" dirty="0">
                  <a:solidFill>
                    <a:srgbClr val="C00000"/>
                  </a:solidFill>
                  <a:latin typeface="Microsoft YaHei" panose="020B0503020204020204" pitchFamily="34" charset="-122"/>
                  <a:ea typeface="Microsoft YaHei" panose="020B0503020204020204" pitchFamily="34" charset="-122"/>
                </a:rPr>
                <a:t>int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&gt;</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rPr>
                <a:t>valList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a:t>
              </a:r>
            </a:p>
          </p:txBody>
        </p:sp>
      </p:grpSp>
    </p:spTree>
    <p:extLst>
      <p:ext uri="{BB962C8B-B14F-4D97-AF65-F5344CB8AC3E}">
        <p14:creationId xmlns:p14="http://schemas.microsoft.com/office/powerpoint/2010/main" val="1248337420"/>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函数重载</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CF1A8556-21F8-F7FE-74F1-12C040BE8D26}"/>
              </a:ext>
            </a:extLst>
          </p:cNvPr>
          <p:cNvSpPr txBox="1"/>
          <p:nvPr/>
        </p:nvSpPr>
        <p:spPr>
          <a:xfrm>
            <a:off x="683568" y="699542"/>
            <a:ext cx="7920880" cy="1938992"/>
          </a:xfrm>
          <a:prstGeom prst="rect">
            <a:avLst/>
          </a:prstGeom>
          <a:noFill/>
        </p:spPr>
        <p:txBody>
          <a:bodyPr wrap="square" rtlCol="0">
            <a:spAutoFit/>
          </a:bodyPr>
          <a:lstStyle/>
          <a:p>
            <a:pPr algn="just">
              <a:spcAft>
                <a:spcPts val="1200"/>
              </a:spcAft>
            </a:pPr>
            <a:r>
              <a:rPr lang="en-US" altLang="zh-CN" dirty="0">
                <a:solidFill>
                  <a:srgbClr val="005DA2"/>
                </a:solidFill>
                <a:latin typeface="微软雅黑" panose="020B0503020204020204" pitchFamily="34" charset="-122"/>
                <a:ea typeface="微软雅黑" panose="020B0503020204020204" pitchFamily="34" charset="-122"/>
              </a:rPr>
              <a:t>C++</a:t>
            </a:r>
            <a:r>
              <a:rPr lang="zh-CN" altLang="en-US" dirty="0">
                <a:solidFill>
                  <a:srgbClr val="005DA2"/>
                </a:solidFill>
                <a:latin typeface="微软雅黑" panose="020B0503020204020204" pitchFamily="34" charset="-122"/>
                <a:ea typeface="微软雅黑" panose="020B0503020204020204" pitchFamily="34" charset="-122"/>
              </a:rPr>
              <a:t>支持函数重载：编译器根据调用参数和隐式转换规则自动在同名函数中寻找正确的函数入口，如我们之前介绍过的：</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类构造函数重载</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运算符重载</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成员函数重载</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B9A9046E-17F4-5E8D-829A-4096DA0730EE}"/>
              </a:ext>
            </a:extLst>
          </p:cNvPr>
          <p:cNvGrpSpPr/>
          <p:nvPr/>
        </p:nvGrpSpPr>
        <p:grpSpPr>
          <a:xfrm>
            <a:off x="5868144" y="1779662"/>
            <a:ext cx="1440160" cy="719166"/>
            <a:chOff x="5813482" y="1421166"/>
            <a:chExt cx="2808312" cy="11856544"/>
          </a:xfrm>
          <a:solidFill>
            <a:srgbClr val="FEFFBE"/>
          </a:solidFill>
        </p:grpSpPr>
        <p:sp>
          <p:nvSpPr>
            <p:cNvPr id="3" name="矩形 2">
              <a:extLst>
                <a:ext uri="{FF2B5EF4-FFF2-40B4-BE49-F238E27FC236}">
                  <a16:creationId xmlns:a16="http://schemas.microsoft.com/office/drawing/2014/main" id="{5A64F618-BB70-E610-F41D-21C5DBAEB7AB}"/>
                </a:ext>
              </a:extLst>
            </p:cNvPr>
            <p:cNvSpPr/>
            <p:nvPr/>
          </p:nvSpPr>
          <p:spPr>
            <a:xfrm>
              <a:off x="5813482" y="1421166"/>
              <a:ext cx="2808312" cy="11856544"/>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a:extLst>
                <a:ext uri="{FF2B5EF4-FFF2-40B4-BE49-F238E27FC236}">
                  <a16:creationId xmlns:a16="http://schemas.microsoft.com/office/drawing/2014/main" id="{8B40870B-9ADD-D162-50A9-6178FD0A91FC}"/>
                </a:ext>
              </a:extLst>
            </p:cNvPr>
            <p:cNvSpPr txBox="1"/>
            <p:nvPr/>
          </p:nvSpPr>
          <p:spPr>
            <a:xfrm>
              <a:off x="5860955" y="2528978"/>
              <a:ext cx="2713365" cy="9640904"/>
            </a:xfrm>
            <a:prstGeom prst="rect">
              <a:avLst/>
            </a:prstGeom>
            <a:grpFill/>
          </p:spPr>
          <p:txBody>
            <a:bodyPr wrap="square" rtlCol="0">
              <a:spAutoFit/>
            </a:bodyPr>
            <a:lstStyle/>
            <a:p>
              <a:pPr>
                <a:spcAft>
                  <a:spcPts val="600"/>
                </a:spcAft>
              </a:pPr>
              <a:r>
                <a:rPr lang="zh-CN" altLang="en-US" sz="1600" dirty="0">
                  <a:solidFill>
                    <a:srgbClr val="005DA2"/>
                  </a:solidFill>
                  <a:latin typeface="微软雅黑" panose="020B0503020204020204" pitchFamily="34" charset="-122"/>
                  <a:ea typeface="微软雅黑" panose="020B0503020204020204" pitchFamily="34" charset="-122"/>
                </a:rPr>
                <a:t>知识点回顾：</a:t>
              </a:r>
              <a:br>
                <a:rPr lang="en-US" altLang="zh-CN" sz="1600" dirty="0">
                  <a:solidFill>
                    <a:srgbClr val="005DA2"/>
                  </a:solidFill>
                  <a:latin typeface="微软雅黑" panose="020B0503020204020204" pitchFamily="34" charset="-122"/>
                  <a:ea typeface="微软雅黑" panose="020B0503020204020204" pitchFamily="34" charset="-122"/>
                </a:rPr>
              </a:b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函数重载</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7" name="文本框 6">
            <a:extLst>
              <a:ext uri="{FF2B5EF4-FFF2-40B4-BE49-F238E27FC236}">
                <a16:creationId xmlns:a16="http://schemas.microsoft.com/office/drawing/2014/main" id="{FCBF51AA-7CF1-55E2-95F4-6D11D9732BCC}"/>
              </a:ext>
            </a:extLst>
          </p:cNvPr>
          <p:cNvSpPr txBox="1"/>
          <p:nvPr/>
        </p:nvSpPr>
        <p:spPr>
          <a:xfrm>
            <a:off x="683568" y="3363838"/>
            <a:ext cx="4572000" cy="369332"/>
          </a:xfrm>
          <a:prstGeom prst="rect">
            <a:avLst/>
          </a:prstGeom>
          <a:noFill/>
        </p:spPr>
        <p:txBody>
          <a:bodyPr wrap="square">
            <a:spAutoFit/>
          </a:bodyPr>
          <a:lstStyle/>
          <a:p>
            <a:r>
              <a:rPr lang="zh-CN" altLang="en-US" dirty="0">
                <a:solidFill>
                  <a:srgbClr val="005DA2"/>
                </a:solidFill>
                <a:latin typeface="微软雅黑" panose="020B0503020204020204" pitchFamily="34" charset="-122"/>
                <a:ea typeface="微软雅黑" panose="020B0503020204020204" pitchFamily="34" charset="-122"/>
              </a:rPr>
              <a:t>举例：</a:t>
            </a:r>
            <a:r>
              <a:rPr lang="en-US" altLang="zh-CN" dirty="0">
                <a:solidFill>
                  <a:srgbClr val="005DA2"/>
                </a:solidFill>
                <a:latin typeface="微软雅黑" panose="020B0503020204020204" pitchFamily="34" charset="-122"/>
                <a:ea typeface="微软雅黑" panose="020B0503020204020204" pitchFamily="34" charset="-122"/>
              </a:rPr>
              <a:t>swap</a:t>
            </a:r>
            <a:r>
              <a:rPr lang="zh-CN" altLang="en-US" dirty="0">
                <a:solidFill>
                  <a:srgbClr val="005DA2"/>
                </a:solidFill>
                <a:latin typeface="微软雅黑" panose="020B0503020204020204" pitchFamily="34" charset="-122"/>
                <a:ea typeface="微软雅黑" panose="020B0503020204020204" pitchFamily="34" charset="-122"/>
              </a:rPr>
              <a:t>函数重载</a:t>
            </a:r>
            <a:endParaRPr lang="zh-CN" altLang="en-US" dirty="0"/>
          </a:p>
        </p:txBody>
      </p:sp>
    </p:spTree>
    <p:extLst>
      <p:ext uri="{BB962C8B-B14F-4D97-AF65-F5344CB8AC3E}">
        <p14:creationId xmlns:p14="http://schemas.microsoft.com/office/powerpoint/2010/main" val="358716851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关于模板的几点讨论</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70F82F82-90E0-4FBF-AF3F-FF7C512EB5FD}"/>
              </a:ext>
            </a:extLst>
          </p:cNvPr>
          <p:cNvSpPr txBox="1"/>
          <p:nvPr/>
        </p:nvSpPr>
        <p:spPr>
          <a:xfrm>
            <a:off x="683568" y="699542"/>
            <a:ext cx="7920880" cy="369332"/>
          </a:xfrm>
          <a:prstGeom prst="rect">
            <a:avLst/>
          </a:prstGeom>
          <a:noFill/>
        </p:spPr>
        <p:txBody>
          <a:bodyPr wrap="square" rtlCol="0">
            <a:spAutoFit/>
          </a:bodyPr>
          <a:lstStyle/>
          <a:p>
            <a:pPr algn="just">
              <a:spcAft>
                <a:spcPts val="1200"/>
              </a:spcAft>
            </a:pPr>
            <a:r>
              <a:rPr lang="zh-CN" altLang="en-US" b="1" dirty="0">
                <a:solidFill>
                  <a:srgbClr val="C00000"/>
                </a:solidFill>
                <a:latin typeface="微软雅黑" panose="020B0503020204020204" pitchFamily="34" charset="-122"/>
                <a:ea typeface="微软雅黑" panose="020B0503020204020204" pitchFamily="34" charset="-122"/>
              </a:rPr>
              <a:t>讨论</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dirty="0">
                <a:solidFill>
                  <a:srgbClr val="005DA2"/>
                </a:solidFill>
                <a:latin typeface="微软雅黑" panose="020B0503020204020204" pitchFamily="34" charset="-122"/>
                <a:ea typeface="微软雅黑" panose="020B0503020204020204" pitchFamily="34" charset="-122"/>
              </a:rPr>
              <a:t>：模板有何优缺点，应该如何使用</a:t>
            </a:r>
            <a:endParaRPr lang="en-US" altLang="zh-CN" dirty="0">
              <a:solidFill>
                <a:srgbClr val="005DA2"/>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A8A21AA-6334-0823-4D32-FBC6A92398E0}"/>
              </a:ext>
            </a:extLst>
          </p:cNvPr>
          <p:cNvSpPr txBox="1"/>
          <p:nvPr/>
        </p:nvSpPr>
        <p:spPr>
          <a:xfrm>
            <a:off x="683568" y="1212974"/>
            <a:ext cx="7992888" cy="2062103"/>
          </a:xfrm>
          <a:prstGeom prst="rect">
            <a:avLst/>
          </a:prstGeom>
          <a:noFill/>
        </p:spPr>
        <p:txBody>
          <a:bodyPr wrap="square">
            <a:spAutoFit/>
          </a:bodyPr>
          <a:lstStyle/>
          <a:p>
            <a:r>
              <a:rPr lang="zh-CN" altLang="en-US" dirty="0">
                <a:solidFill>
                  <a:srgbClr val="005DA2"/>
                </a:solidFill>
                <a:latin typeface="微软雅黑" panose="020B0503020204020204" pitchFamily="34" charset="-122"/>
                <a:ea typeface="微软雅黑" panose="020B0503020204020204" pitchFamily="34" charset="-122"/>
              </a:rPr>
              <a:t>优点：</a:t>
            </a:r>
            <a:endParaRPr lang="en-US" altLang="zh-CN" dirty="0">
              <a:solidFill>
                <a:srgbClr val="005DA2"/>
              </a:solidFill>
              <a:latin typeface="微软雅黑" panose="020B0503020204020204" pitchFamily="34" charset="-122"/>
              <a:ea typeface="微软雅黑" panose="020B0503020204020204" pitchFamily="34" charset="-122"/>
            </a:endParaRPr>
          </a:p>
          <a:p>
            <a:endParaRPr lang="en-US" altLang="zh-CN" dirty="0">
              <a:solidFill>
                <a:srgbClr val="005DA2"/>
              </a:solidFill>
              <a:latin typeface="微软雅黑" panose="020B0503020204020204" pitchFamily="34" charset="-122"/>
              <a:ea typeface="微软雅黑" panose="020B0503020204020204" pitchFamily="34" charset="-122"/>
            </a:endParaRPr>
          </a:p>
          <a:p>
            <a:pPr marL="342900" indent="-342900">
              <a:spcAft>
                <a:spcPts val="1200"/>
              </a:spcAft>
              <a:buFont typeface="+mj-lt"/>
              <a:buAutoNum type="arabicPeriod"/>
            </a:pPr>
            <a:r>
              <a:rPr lang="zh-CN" altLang="en-US" dirty="0">
                <a:solidFill>
                  <a:srgbClr val="005DA2"/>
                </a:solidFill>
                <a:latin typeface="微软雅黑" panose="020B0503020204020204" pitchFamily="34" charset="-122"/>
                <a:ea typeface="微软雅黑" panose="020B0503020204020204" pitchFamily="34" charset="-122"/>
              </a:rPr>
              <a:t>模板属于编译时多态（静态多态），没有性能损失，执行效率非常高</a:t>
            </a:r>
            <a:endParaRPr lang="en-US" altLang="zh-CN" dirty="0">
              <a:solidFill>
                <a:srgbClr val="005DA2"/>
              </a:solidFill>
              <a:latin typeface="微软雅黑" panose="020B0503020204020204" pitchFamily="34" charset="-122"/>
              <a:ea typeface="微软雅黑" panose="020B0503020204020204" pitchFamily="34" charset="-122"/>
            </a:endParaRPr>
          </a:p>
          <a:p>
            <a:pPr marL="342900" indent="-342900">
              <a:spcAft>
                <a:spcPts val="1200"/>
              </a:spcAft>
              <a:buFont typeface="+mj-lt"/>
              <a:buAutoNum type="arabicPeriod"/>
            </a:pPr>
            <a:r>
              <a:rPr lang="zh-CN" altLang="en-US" dirty="0">
                <a:solidFill>
                  <a:srgbClr val="005DA2"/>
                </a:solidFill>
                <a:latin typeface="微软雅黑" panose="020B0503020204020204" pitchFamily="34" charset="-122"/>
                <a:ea typeface="微软雅黑" panose="020B0503020204020204" pitchFamily="34" charset="-122"/>
              </a:rPr>
              <a:t>模板的使用非常灵活，可以在执行逻辑中使用类型支持的所有特性（如调用成员函数等）</a:t>
            </a:r>
            <a:endParaRPr lang="en-US" altLang="zh-CN" dirty="0">
              <a:solidFill>
                <a:srgbClr val="005DA2"/>
              </a:solidFill>
              <a:latin typeface="微软雅黑" panose="020B0503020204020204" pitchFamily="34" charset="-122"/>
              <a:ea typeface="微软雅黑" panose="020B0503020204020204" pitchFamily="34" charset="-122"/>
            </a:endParaRPr>
          </a:p>
          <a:p>
            <a:pPr marL="342900" indent="-342900">
              <a:spcAft>
                <a:spcPts val="1200"/>
              </a:spcAft>
              <a:buFont typeface="+mj-lt"/>
              <a:buAutoNum type="arabicPeriod"/>
            </a:pPr>
            <a:r>
              <a:rPr lang="zh-CN" altLang="en-US" dirty="0">
                <a:solidFill>
                  <a:srgbClr val="005DA2"/>
                </a:solidFill>
                <a:latin typeface="微软雅黑" panose="020B0503020204020204" pitchFamily="34" charset="-122"/>
                <a:ea typeface="微软雅黑" panose="020B0503020204020204" pitchFamily="34" charset="-122"/>
              </a:rPr>
              <a:t>正确使用模板能够极大地削减冗余代码，提高代码质量</a:t>
            </a:r>
            <a:endParaRPr lang="en-US" altLang="zh-CN" dirty="0">
              <a:solidFill>
                <a:srgbClr val="005DA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24944171"/>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关于模板的几点讨论</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70F82F82-90E0-4FBF-AF3F-FF7C512EB5FD}"/>
              </a:ext>
            </a:extLst>
          </p:cNvPr>
          <p:cNvSpPr txBox="1"/>
          <p:nvPr/>
        </p:nvSpPr>
        <p:spPr>
          <a:xfrm>
            <a:off x="683568" y="699542"/>
            <a:ext cx="7920880" cy="369332"/>
          </a:xfrm>
          <a:prstGeom prst="rect">
            <a:avLst/>
          </a:prstGeom>
          <a:noFill/>
        </p:spPr>
        <p:txBody>
          <a:bodyPr wrap="square" rtlCol="0">
            <a:spAutoFit/>
          </a:bodyPr>
          <a:lstStyle/>
          <a:p>
            <a:pPr algn="just">
              <a:spcAft>
                <a:spcPts val="1200"/>
              </a:spcAft>
            </a:pPr>
            <a:r>
              <a:rPr lang="zh-CN" altLang="en-US" b="1" dirty="0">
                <a:solidFill>
                  <a:srgbClr val="C00000"/>
                </a:solidFill>
                <a:latin typeface="微软雅黑" panose="020B0503020204020204" pitchFamily="34" charset="-122"/>
                <a:ea typeface="微软雅黑" panose="020B0503020204020204" pitchFamily="34" charset="-122"/>
              </a:rPr>
              <a:t>讨论</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dirty="0">
                <a:solidFill>
                  <a:srgbClr val="005DA2"/>
                </a:solidFill>
                <a:latin typeface="微软雅黑" panose="020B0503020204020204" pitchFamily="34" charset="-122"/>
                <a:ea typeface="微软雅黑" panose="020B0503020204020204" pitchFamily="34" charset="-122"/>
              </a:rPr>
              <a:t>：模板有何优缺点，应该如何使用</a:t>
            </a:r>
            <a:endParaRPr lang="en-US" altLang="zh-CN" dirty="0">
              <a:solidFill>
                <a:srgbClr val="005DA2"/>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A8A21AA-6334-0823-4D32-FBC6A92398E0}"/>
              </a:ext>
            </a:extLst>
          </p:cNvPr>
          <p:cNvSpPr txBox="1"/>
          <p:nvPr/>
        </p:nvSpPr>
        <p:spPr>
          <a:xfrm>
            <a:off x="683568" y="1212974"/>
            <a:ext cx="7992888" cy="2339102"/>
          </a:xfrm>
          <a:prstGeom prst="rect">
            <a:avLst/>
          </a:prstGeom>
          <a:noFill/>
        </p:spPr>
        <p:txBody>
          <a:bodyPr wrap="square">
            <a:spAutoFit/>
          </a:bodyPr>
          <a:lstStyle/>
          <a:p>
            <a:r>
              <a:rPr lang="zh-CN" altLang="en-US" dirty="0">
                <a:solidFill>
                  <a:srgbClr val="005DA2"/>
                </a:solidFill>
                <a:latin typeface="微软雅黑" panose="020B0503020204020204" pitchFamily="34" charset="-122"/>
                <a:ea typeface="微软雅黑" panose="020B0503020204020204" pitchFamily="34" charset="-122"/>
              </a:rPr>
              <a:t>缺点：</a:t>
            </a:r>
            <a:endParaRPr lang="en-US" altLang="zh-CN" dirty="0">
              <a:solidFill>
                <a:srgbClr val="005DA2"/>
              </a:solidFill>
              <a:latin typeface="微软雅黑" panose="020B0503020204020204" pitchFamily="34" charset="-122"/>
              <a:ea typeface="微软雅黑" panose="020B0503020204020204" pitchFamily="34" charset="-122"/>
            </a:endParaRPr>
          </a:p>
          <a:p>
            <a:endParaRPr lang="en-US" altLang="zh-CN" dirty="0">
              <a:solidFill>
                <a:srgbClr val="005DA2"/>
              </a:solidFill>
              <a:latin typeface="微软雅黑" panose="020B0503020204020204" pitchFamily="34" charset="-122"/>
              <a:ea typeface="微软雅黑" panose="020B0503020204020204" pitchFamily="34" charset="-122"/>
            </a:endParaRPr>
          </a:p>
          <a:p>
            <a:pPr marL="342900" indent="-342900">
              <a:spcAft>
                <a:spcPts val="1200"/>
              </a:spcAft>
              <a:buFont typeface="+mj-lt"/>
              <a:buAutoNum type="arabicPeriod"/>
            </a:pPr>
            <a:r>
              <a:rPr lang="zh-CN" altLang="en-US" dirty="0">
                <a:solidFill>
                  <a:srgbClr val="005DA2"/>
                </a:solidFill>
                <a:latin typeface="微软雅黑" panose="020B0503020204020204" pitchFamily="34" charset="-122"/>
                <a:ea typeface="微软雅黑" panose="020B0503020204020204" pitchFamily="34" charset="-122"/>
              </a:rPr>
              <a:t>过度使用模板会增加生成可执行文件的尺寸，显著降低编译速度</a:t>
            </a:r>
            <a:endParaRPr lang="en-US" altLang="zh-CN" dirty="0">
              <a:solidFill>
                <a:srgbClr val="005DA2"/>
              </a:solidFill>
              <a:latin typeface="微软雅黑" panose="020B0503020204020204" pitchFamily="34" charset="-122"/>
              <a:ea typeface="微软雅黑" panose="020B0503020204020204" pitchFamily="34" charset="-122"/>
            </a:endParaRPr>
          </a:p>
          <a:p>
            <a:pPr marL="342900" indent="-342900">
              <a:spcAft>
                <a:spcPts val="1200"/>
              </a:spcAft>
              <a:buFont typeface="+mj-lt"/>
              <a:buAutoNum type="arabicPeriod"/>
            </a:pPr>
            <a:r>
              <a:rPr lang="zh-CN" altLang="en-US" dirty="0">
                <a:solidFill>
                  <a:srgbClr val="005DA2"/>
                </a:solidFill>
                <a:latin typeface="微软雅黑" panose="020B0503020204020204" pitchFamily="34" charset="-122"/>
                <a:ea typeface="微软雅黑" panose="020B0503020204020204" pitchFamily="34" charset="-122"/>
              </a:rPr>
              <a:t>模板的灵活性容易导致被滥用（如滥用默认模板参数，在模板函数中随意调用泛型的成员函数等），会降低代码质量</a:t>
            </a:r>
            <a:endParaRPr lang="en-US" altLang="zh-CN" dirty="0">
              <a:solidFill>
                <a:srgbClr val="005DA2"/>
              </a:solidFill>
              <a:latin typeface="微软雅黑" panose="020B0503020204020204" pitchFamily="34" charset="-122"/>
              <a:ea typeface="微软雅黑" panose="020B0503020204020204" pitchFamily="34" charset="-122"/>
            </a:endParaRPr>
          </a:p>
          <a:p>
            <a:pPr marL="342900" indent="-342900">
              <a:spcAft>
                <a:spcPts val="1200"/>
              </a:spcAft>
              <a:buFont typeface="+mj-lt"/>
              <a:buAutoNum type="arabicPeriod"/>
            </a:pPr>
            <a:r>
              <a:rPr lang="zh-CN" altLang="en-US" dirty="0">
                <a:solidFill>
                  <a:srgbClr val="005DA2"/>
                </a:solidFill>
                <a:latin typeface="微软雅黑" panose="020B0503020204020204" pitchFamily="34" charset="-122"/>
                <a:ea typeface="微软雅黑" panose="020B0503020204020204" pitchFamily="34" charset="-122"/>
              </a:rPr>
              <a:t>模板对适用类型缺乏约束，在某些不太规范的应用场景下可能出现意料之外的结果</a:t>
            </a:r>
            <a:endParaRPr lang="en-US" altLang="zh-CN" dirty="0">
              <a:solidFill>
                <a:srgbClr val="005DA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3846767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关于模板的几点讨论</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70F82F82-90E0-4FBF-AF3F-FF7C512EB5FD}"/>
              </a:ext>
            </a:extLst>
          </p:cNvPr>
          <p:cNvSpPr txBox="1"/>
          <p:nvPr/>
        </p:nvSpPr>
        <p:spPr>
          <a:xfrm>
            <a:off x="683568" y="699542"/>
            <a:ext cx="7920880" cy="369332"/>
          </a:xfrm>
          <a:prstGeom prst="rect">
            <a:avLst/>
          </a:prstGeom>
          <a:noFill/>
        </p:spPr>
        <p:txBody>
          <a:bodyPr wrap="square" rtlCol="0">
            <a:spAutoFit/>
          </a:bodyPr>
          <a:lstStyle/>
          <a:p>
            <a:pPr algn="just">
              <a:spcAft>
                <a:spcPts val="1200"/>
              </a:spcAft>
            </a:pPr>
            <a:r>
              <a:rPr lang="zh-CN" altLang="en-US" b="1" dirty="0">
                <a:solidFill>
                  <a:srgbClr val="C00000"/>
                </a:solidFill>
                <a:latin typeface="微软雅黑" panose="020B0503020204020204" pitchFamily="34" charset="-122"/>
                <a:ea typeface="微软雅黑" panose="020B0503020204020204" pitchFamily="34" charset="-122"/>
              </a:rPr>
              <a:t>讨论</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dirty="0">
                <a:solidFill>
                  <a:srgbClr val="005DA2"/>
                </a:solidFill>
                <a:latin typeface="微软雅黑" panose="020B0503020204020204" pitchFamily="34" charset="-122"/>
                <a:ea typeface="微软雅黑" panose="020B0503020204020204" pitchFamily="34" charset="-122"/>
              </a:rPr>
              <a:t>：模板有何优缺点，应该如何使用</a:t>
            </a:r>
            <a:endParaRPr lang="en-US" altLang="zh-CN" dirty="0">
              <a:solidFill>
                <a:srgbClr val="005DA2"/>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A8A21AA-6334-0823-4D32-FBC6A92398E0}"/>
              </a:ext>
            </a:extLst>
          </p:cNvPr>
          <p:cNvSpPr txBox="1"/>
          <p:nvPr/>
        </p:nvSpPr>
        <p:spPr>
          <a:xfrm>
            <a:off x="683568" y="1212974"/>
            <a:ext cx="7992888" cy="2031325"/>
          </a:xfrm>
          <a:prstGeom prst="rect">
            <a:avLst/>
          </a:prstGeom>
          <a:noFill/>
        </p:spPr>
        <p:txBody>
          <a:bodyPr wrap="square">
            <a:spAutoFit/>
          </a:bodyPr>
          <a:lstStyle/>
          <a:p>
            <a:r>
              <a:rPr lang="zh-CN" altLang="en-US" dirty="0">
                <a:solidFill>
                  <a:srgbClr val="005DA2"/>
                </a:solidFill>
                <a:latin typeface="微软雅黑" panose="020B0503020204020204" pitchFamily="34" charset="-122"/>
                <a:ea typeface="微软雅黑" panose="020B0503020204020204" pitchFamily="34" charset="-122"/>
              </a:rPr>
              <a:t>我们应该如何使用模板？</a:t>
            </a:r>
            <a:endParaRPr lang="en-US" altLang="zh-CN" dirty="0">
              <a:solidFill>
                <a:srgbClr val="005DA2"/>
              </a:solidFill>
              <a:latin typeface="微软雅黑" panose="020B0503020204020204" pitchFamily="34" charset="-122"/>
              <a:ea typeface="微软雅黑" panose="020B0503020204020204" pitchFamily="34" charset="-122"/>
            </a:endParaRPr>
          </a:p>
          <a:p>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模板是</a:t>
            </a:r>
            <a:r>
              <a:rPr lang="en-US" altLang="zh-CN" dirty="0">
                <a:solidFill>
                  <a:srgbClr val="005DA2"/>
                </a:solidFill>
                <a:latin typeface="微软雅黑" panose="020B0503020204020204" pitchFamily="34" charset="-122"/>
                <a:ea typeface="微软雅黑" panose="020B0503020204020204" pitchFamily="34" charset="-122"/>
              </a:rPr>
              <a:t>C++</a:t>
            </a:r>
            <a:r>
              <a:rPr lang="zh-CN" altLang="en-US" dirty="0">
                <a:solidFill>
                  <a:srgbClr val="005DA2"/>
                </a:solidFill>
                <a:latin typeface="微软雅黑" panose="020B0503020204020204" pitchFamily="34" charset="-122"/>
                <a:ea typeface="微软雅黑" panose="020B0503020204020204" pitchFamily="34" charset="-122"/>
              </a:rPr>
              <a:t>的核心技术之一，复杂而且强大，不要害怕使用模板，多练习多使用</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模板比较适用于和类型无关的容器存取操作，如数组、链表、队列等</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模板不适用于和类型相关的泛化操作（如下例），此类情况利用虚基类或者其他接口类型（如</a:t>
            </a:r>
            <a:r>
              <a:rPr lang="en-US" altLang="zh-CN" dirty="0">
                <a:solidFill>
                  <a:srgbClr val="005DA2"/>
                </a:solidFill>
                <a:latin typeface="微软雅黑" panose="020B0503020204020204" pitchFamily="34" charset="-122"/>
                <a:ea typeface="微软雅黑" panose="020B0503020204020204" pitchFamily="34" charset="-122"/>
              </a:rPr>
              <a:t>Java</a:t>
            </a:r>
            <a:r>
              <a:rPr lang="zh-CN" altLang="en-US" dirty="0">
                <a:solidFill>
                  <a:srgbClr val="005DA2"/>
                </a:solidFill>
                <a:latin typeface="微软雅黑" panose="020B0503020204020204" pitchFamily="34" charset="-122"/>
                <a:ea typeface="微软雅黑" panose="020B0503020204020204" pitchFamily="34" charset="-122"/>
              </a:rPr>
              <a:t>和</a:t>
            </a:r>
            <a:r>
              <a:rPr lang="en-US" altLang="zh-CN" dirty="0">
                <a:solidFill>
                  <a:srgbClr val="005DA2"/>
                </a:solidFill>
                <a:latin typeface="微软雅黑" panose="020B0503020204020204" pitchFamily="34" charset="-122"/>
                <a:ea typeface="微软雅黑" panose="020B0503020204020204" pitchFamily="34" charset="-122"/>
              </a:rPr>
              <a:t>go</a:t>
            </a:r>
            <a:r>
              <a:rPr lang="zh-CN" altLang="en-US" dirty="0">
                <a:solidFill>
                  <a:srgbClr val="005DA2"/>
                </a:solidFill>
                <a:latin typeface="微软雅黑" panose="020B0503020204020204" pitchFamily="34" charset="-122"/>
                <a:ea typeface="微软雅黑" panose="020B0503020204020204" pitchFamily="34" charset="-122"/>
              </a:rPr>
              <a:t>中的</a:t>
            </a:r>
            <a:r>
              <a:rPr lang="en-US" altLang="zh-CN" dirty="0">
                <a:solidFill>
                  <a:srgbClr val="005DA2"/>
                </a:solidFill>
                <a:latin typeface="微软雅黑" panose="020B0503020204020204" pitchFamily="34" charset="-122"/>
                <a:ea typeface="微软雅黑" panose="020B0503020204020204" pitchFamily="34" charset="-122"/>
              </a:rPr>
              <a:t>interface</a:t>
            </a:r>
            <a:r>
              <a:rPr lang="zh-CN" altLang="en-US" dirty="0">
                <a:solidFill>
                  <a:srgbClr val="005DA2"/>
                </a:solidFill>
                <a:latin typeface="微软雅黑" panose="020B0503020204020204" pitchFamily="34" charset="-122"/>
                <a:ea typeface="微软雅黑" panose="020B0503020204020204" pitchFamily="34" charset="-122"/>
              </a:rPr>
              <a:t>）才是合适的选择</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BC7C998F-AA89-B67B-5121-04309DC53FBF}"/>
              </a:ext>
            </a:extLst>
          </p:cNvPr>
          <p:cNvGrpSpPr/>
          <p:nvPr/>
        </p:nvGrpSpPr>
        <p:grpSpPr>
          <a:xfrm>
            <a:off x="755576" y="3306445"/>
            <a:ext cx="7848872" cy="1248161"/>
            <a:chOff x="785872" y="2327507"/>
            <a:chExt cx="5629545" cy="6089619"/>
          </a:xfrm>
        </p:grpSpPr>
        <p:grpSp>
          <p:nvGrpSpPr>
            <p:cNvPr id="3" name="组合 2">
              <a:extLst>
                <a:ext uri="{FF2B5EF4-FFF2-40B4-BE49-F238E27FC236}">
                  <a16:creationId xmlns:a16="http://schemas.microsoft.com/office/drawing/2014/main" id="{F40153DA-798D-D7DC-BD48-B924C8AA5CB2}"/>
                </a:ext>
              </a:extLst>
            </p:cNvPr>
            <p:cNvGrpSpPr/>
            <p:nvPr/>
          </p:nvGrpSpPr>
          <p:grpSpPr>
            <a:xfrm>
              <a:off x="785872" y="2327507"/>
              <a:ext cx="5629545" cy="6089619"/>
              <a:chOff x="826068" y="2276333"/>
              <a:chExt cx="7923031" cy="22232911"/>
            </a:xfrm>
          </p:grpSpPr>
          <p:sp>
            <p:nvSpPr>
              <p:cNvPr id="5" name="矩形 4">
                <a:extLst>
                  <a:ext uri="{FF2B5EF4-FFF2-40B4-BE49-F238E27FC236}">
                    <a16:creationId xmlns:a16="http://schemas.microsoft.com/office/drawing/2014/main" id="{18A056B0-818C-F64B-7240-25CEC490BA45}"/>
                  </a:ext>
                </a:extLst>
              </p:cNvPr>
              <p:cNvSpPr/>
              <p:nvPr/>
            </p:nvSpPr>
            <p:spPr>
              <a:xfrm>
                <a:off x="826068" y="2276333"/>
                <a:ext cx="7923031" cy="22232911"/>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144D87B6-DCEF-EEEE-5804-AD208FB0C92A}"/>
                  </a:ext>
                </a:extLst>
              </p:cNvPr>
              <p:cNvSpPr txBox="1"/>
              <p:nvPr/>
            </p:nvSpPr>
            <p:spPr>
              <a:xfrm>
                <a:off x="889809" y="2446158"/>
                <a:ext cx="7859290" cy="979648"/>
              </a:xfrm>
              <a:prstGeom prst="rect">
                <a:avLst/>
              </a:prstGeom>
              <a:noFill/>
            </p:spPr>
            <p:txBody>
              <a:bodyPr wrap="square">
                <a:spAutoFit/>
              </a:bodyPr>
              <a:lstStyle/>
              <a:p>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4" name="文本框 3">
              <a:extLst>
                <a:ext uri="{FF2B5EF4-FFF2-40B4-BE49-F238E27FC236}">
                  <a16:creationId xmlns:a16="http://schemas.microsoft.com/office/drawing/2014/main" id="{DFF8B5E5-180E-4695-2DAF-12AE60CE65D3}"/>
                </a:ext>
              </a:extLst>
            </p:cNvPr>
            <p:cNvSpPr txBox="1"/>
            <p:nvPr/>
          </p:nvSpPr>
          <p:spPr>
            <a:xfrm>
              <a:off x="814624" y="2327512"/>
              <a:ext cx="5423213" cy="5856253"/>
            </a:xfrm>
            <a:prstGeom prst="rect">
              <a:avLst/>
            </a:prstGeom>
            <a:noFill/>
          </p:spPr>
          <p:txBody>
            <a:bodyPr wrap="square">
              <a:spAutoFit/>
            </a:bodyPr>
            <a:lstStyle/>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template</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&lt;</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rPr>
                <a:t>typename</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T&gt;</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void</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Print(T</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v)</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a:t>
              </a:r>
            </a:p>
            <a:p>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rPr>
                <a:t>cout</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&lt;&lt;</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rPr>
                <a:t>v.ToString</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&lt;&lt;</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rPr>
                <a:t>endl</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bad</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practice</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a:t>
              </a:r>
            </a:p>
          </p:txBody>
        </p:sp>
      </p:grpSp>
    </p:spTree>
    <p:extLst>
      <p:ext uri="{BB962C8B-B14F-4D97-AF65-F5344CB8AC3E}">
        <p14:creationId xmlns:p14="http://schemas.microsoft.com/office/powerpoint/2010/main" val="132998684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9144001" cy="5143500"/>
          </a:xfrm>
          <a:prstGeom prst="rect">
            <a:avLst/>
          </a:prstGeom>
        </p:spPr>
      </p:pic>
      <p:sp>
        <p:nvSpPr>
          <p:cNvPr id="11" name="Rectangle 3"/>
          <p:cNvSpPr txBox="1">
            <a:spLocks noChangeArrowheads="1"/>
          </p:cNvSpPr>
          <p:nvPr/>
        </p:nvSpPr>
        <p:spPr>
          <a:xfrm>
            <a:off x="3491880" y="1901035"/>
            <a:ext cx="5141491" cy="5024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200" b="1" dirty="0">
                <a:solidFill>
                  <a:schemeClr val="accent1"/>
                </a:solidFill>
                <a:latin typeface="微软雅黑" panose="020B0503020204020204" pitchFamily="34" charset="-122"/>
                <a:ea typeface="微软雅黑" panose="020B0503020204020204" pitchFamily="34" charset="-122"/>
              </a:rPr>
              <a:t>感谢观看</a:t>
            </a:r>
          </a:p>
        </p:txBody>
      </p:sp>
      <p:sp>
        <p:nvSpPr>
          <p:cNvPr id="12" name="Rectangle 4"/>
          <p:cNvSpPr txBox="1">
            <a:spLocks noChangeArrowheads="1"/>
          </p:cNvSpPr>
          <p:nvPr/>
        </p:nvSpPr>
        <p:spPr>
          <a:xfrm>
            <a:off x="3826314" y="2569318"/>
            <a:ext cx="4807056" cy="322659"/>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3" name="直接连接符 5"/>
          <p:cNvCxnSpPr>
            <a:cxnSpLocks noChangeShapeType="1"/>
          </p:cNvCxnSpPr>
          <p:nvPr/>
        </p:nvCxnSpPr>
        <p:spPr bwMode="auto">
          <a:xfrm flipH="1">
            <a:off x="3923928" y="2486603"/>
            <a:ext cx="4617801" cy="0"/>
          </a:xfrm>
          <a:prstGeom prst="line">
            <a:avLst/>
          </a:prstGeom>
          <a:noFill/>
          <a:ln w="127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矩形 9"/>
          <p:cNvSpPr>
            <a:spLocks noChangeArrowheads="1"/>
          </p:cNvSpPr>
          <p:nvPr/>
        </p:nvSpPr>
        <p:spPr bwMode="auto">
          <a:xfrm>
            <a:off x="8727444" y="1898129"/>
            <a:ext cx="416556" cy="1609725"/>
          </a:xfrm>
          <a:prstGeom prst="rect">
            <a:avLst/>
          </a:prstGeom>
          <a:solidFill>
            <a:schemeClr val="accent1"/>
          </a:solidFill>
          <a:ln>
            <a:noFill/>
          </a:ln>
        </p:spPr>
        <p:txBody>
          <a:bodyPr lIns="68557" tIns="34279" rIns="68557" bIns="3427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8120850" y="3071925"/>
            <a:ext cx="432048" cy="432834"/>
            <a:chOff x="6084168" y="1274820"/>
            <a:chExt cx="432048" cy="432834"/>
          </a:xfrm>
        </p:grpSpPr>
        <p:sp>
          <p:nvSpPr>
            <p:cNvPr id="2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27" name="组合 26"/>
          <p:cNvGrpSpPr/>
          <p:nvPr/>
        </p:nvGrpSpPr>
        <p:grpSpPr>
          <a:xfrm>
            <a:off x="6824706" y="3072318"/>
            <a:ext cx="432048" cy="432048"/>
            <a:chOff x="4788024" y="1275213"/>
            <a:chExt cx="432048" cy="432048"/>
          </a:xfrm>
        </p:grpSpPr>
        <p:sp>
          <p:nvSpPr>
            <p:cNvPr id="2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0" name="组合 29"/>
          <p:cNvGrpSpPr/>
          <p:nvPr/>
        </p:nvGrpSpPr>
        <p:grpSpPr>
          <a:xfrm>
            <a:off x="7472778" y="3071925"/>
            <a:ext cx="432833" cy="432834"/>
            <a:chOff x="5436096" y="1274820"/>
            <a:chExt cx="432833" cy="432834"/>
          </a:xfrm>
        </p:grpSpPr>
        <p:sp>
          <p:nvSpPr>
            <p:cNvPr id="3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3" name="组合 32"/>
          <p:cNvGrpSpPr/>
          <p:nvPr/>
        </p:nvGrpSpPr>
        <p:grpSpPr>
          <a:xfrm>
            <a:off x="5528562" y="3071925"/>
            <a:ext cx="432833" cy="432834"/>
            <a:chOff x="3491880" y="1274820"/>
            <a:chExt cx="432833" cy="432834"/>
          </a:xfrm>
        </p:grpSpPr>
        <p:sp>
          <p:nvSpPr>
            <p:cNvPr id="34"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5"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6" name="组合 35"/>
          <p:cNvGrpSpPr/>
          <p:nvPr/>
        </p:nvGrpSpPr>
        <p:grpSpPr>
          <a:xfrm>
            <a:off x="6176634" y="3071925"/>
            <a:ext cx="432833" cy="432834"/>
            <a:chOff x="4139952" y="1274820"/>
            <a:chExt cx="432833" cy="432834"/>
          </a:xfrm>
        </p:grpSpPr>
        <p:sp>
          <p:nvSpPr>
            <p:cNvPr id="37"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8"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extLst>
      <p:ext uri="{BB962C8B-B14F-4D97-AF65-F5344CB8AC3E}">
        <p14:creationId xmlns:p14="http://schemas.microsoft.com/office/powerpoint/2010/main" val="127177224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函数重载</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296266D2-CE82-49DE-9FF5-7986EBD92B14}"/>
              </a:ext>
            </a:extLst>
          </p:cNvPr>
          <p:cNvGrpSpPr/>
          <p:nvPr/>
        </p:nvGrpSpPr>
        <p:grpSpPr>
          <a:xfrm>
            <a:off x="395536" y="843558"/>
            <a:ext cx="4206957" cy="1584176"/>
            <a:chOff x="826068" y="2276351"/>
            <a:chExt cx="8128637" cy="6938342"/>
          </a:xfrm>
        </p:grpSpPr>
        <p:sp>
          <p:nvSpPr>
            <p:cNvPr id="5" name="矩形 4">
              <a:extLst>
                <a:ext uri="{FF2B5EF4-FFF2-40B4-BE49-F238E27FC236}">
                  <a16:creationId xmlns:a16="http://schemas.microsoft.com/office/drawing/2014/main" id="{ABD7989B-2906-4C62-A8DE-2C44DE62B49E}"/>
                </a:ext>
              </a:extLst>
            </p:cNvPr>
            <p:cNvSpPr/>
            <p:nvPr/>
          </p:nvSpPr>
          <p:spPr>
            <a:xfrm>
              <a:off x="826068" y="2276351"/>
              <a:ext cx="8064896" cy="6938342"/>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8B3A6128-B542-4942-AC42-50DEEE927A96}"/>
                </a:ext>
              </a:extLst>
            </p:cNvPr>
            <p:cNvSpPr txBox="1"/>
            <p:nvPr/>
          </p:nvSpPr>
          <p:spPr>
            <a:xfrm>
              <a:off x="889809" y="2446159"/>
              <a:ext cx="8064896" cy="6470371"/>
            </a:xfrm>
            <a:prstGeom prst="rect">
              <a:avLst/>
            </a:prstGeom>
            <a:noFill/>
          </p:spPr>
          <p:txBody>
            <a:bodyPr wrap="square">
              <a:spAutoFit/>
            </a:bodyPr>
            <a:lstStyle/>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void</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rgbClr val="005DA2"/>
                  </a:solidFill>
                  <a:latin typeface="Microsoft YaHei" panose="020B0503020204020204" pitchFamily="34" charset="-122"/>
                  <a:ea typeface="Microsoft YaHei" panose="020B0503020204020204" pitchFamily="34" charset="-122"/>
                  <a:cs typeface="Times New Roman" panose="02020603050405020304" pitchFamily="18" charset="0"/>
                </a:rPr>
                <a:t>swap</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double</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&amp;</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double</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&amp;</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b)</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p>
            <a:p>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double</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tmp</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a:t>
              </a:r>
            </a:p>
            <a:p>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b;</a:t>
              </a:r>
            </a:p>
            <a:p>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b</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tmp</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p>
          </p:txBody>
        </p:sp>
      </p:grpSp>
      <p:grpSp>
        <p:nvGrpSpPr>
          <p:cNvPr id="2" name="组合 1">
            <a:extLst>
              <a:ext uri="{FF2B5EF4-FFF2-40B4-BE49-F238E27FC236}">
                <a16:creationId xmlns:a16="http://schemas.microsoft.com/office/drawing/2014/main" id="{847FDE8A-920A-204C-49AF-26EE49E9C570}"/>
              </a:ext>
            </a:extLst>
          </p:cNvPr>
          <p:cNvGrpSpPr/>
          <p:nvPr/>
        </p:nvGrpSpPr>
        <p:grpSpPr>
          <a:xfrm>
            <a:off x="4788024" y="843558"/>
            <a:ext cx="3858136" cy="1584176"/>
            <a:chOff x="826068" y="2276351"/>
            <a:chExt cx="8064896" cy="6938342"/>
          </a:xfrm>
        </p:grpSpPr>
        <p:sp>
          <p:nvSpPr>
            <p:cNvPr id="3" name="矩形 2">
              <a:extLst>
                <a:ext uri="{FF2B5EF4-FFF2-40B4-BE49-F238E27FC236}">
                  <a16:creationId xmlns:a16="http://schemas.microsoft.com/office/drawing/2014/main" id="{F41C0ADF-B196-0B72-6CBA-C3B83C4B6E1C}"/>
                </a:ext>
              </a:extLst>
            </p:cNvPr>
            <p:cNvSpPr/>
            <p:nvPr/>
          </p:nvSpPr>
          <p:spPr>
            <a:xfrm>
              <a:off x="826068" y="2276351"/>
              <a:ext cx="8064896" cy="6938342"/>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6BE6FDF0-B4D7-F3FC-7272-A29361C81F0A}"/>
                </a:ext>
              </a:extLst>
            </p:cNvPr>
            <p:cNvSpPr txBox="1"/>
            <p:nvPr/>
          </p:nvSpPr>
          <p:spPr>
            <a:xfrm>
              <a:off x="889809" y="2446159"/>
              <a:ext cx="7859290" cy="6470371"/>
            </a:xfrm>
            <a:prstGeom prst="rect">
              <a:avLst/>
            </a:prstGeom>
            <a:noFill/>
          </p:spPr>
          <p:txBody>
            <a:bodyPr wrap="square">
              <a:spAutoFit/>
            </a:bodyPr>
            <a:lstStyle/>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void</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rgbClr val="005DA2"/>
                  </a:solidFill>
                  <a:latin typeface="Microsoft YaHei" panose="020B0503020204020204" pitchFamily="34" charset="-122"/>
                  <a:ea typeface="Microsoft YaHei" panose="020B0503020204020204" pitchFamily="34" charset="-122"/>
                  <a:cs typeface="Times New Roman" panose="02020603050405020304" pitchFamily="18" charset="0"/>
                </a:rPr>
                <a:t>swap</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float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&amp;</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float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&amp;</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b)</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p>
            <a:p>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float</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tmp</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a:t>
              </a:r>
            </a:p>
            <a:p>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b;</a:t>
              </a:r>
            </a:p>
            <a:p>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b</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tmp</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p>
          </p:txBody>
        </p:sp>
      </p:grpSp>
      <p:grpSp>
        <p:nvGrpSpPr>
          <p:cNvPr id="8" name="组合 7">
            <a:extLst>
              <a:ext uri="{FF2B5EF4-FFF2-40B4-BE49-F238E27FC236}">
                <a16:creationId xmlns:a16="http://schemas.microsoft.com/office/drawing/2014/main" id="{C1949519-0E0E-B418-8EE8-66ACA77C40D1}"/>
              </a:ext>
            </a:extLst>
          </p:cNvPr>
          <p:cNvGrpSpPr/>
          <p:nvPr/>
        </p:nvGrpSpPr>
        <p:grpSpPr>
          <a:xfrm>
            <a:off x="395536" y="2715766"/>
            <a:ext cx="4176464" cy="1584176"/>
            <a:chOff x="826068" y="2276351"/>
            <a:chExt cx="8064896" cy="6938342"/>
          </a:xfrm>
        </p:grpSpPr>
        <p:sp>
          <p:nvSpPr>
            <p:cNvPr id="10" name="矩形 9">
              <a:extLst>
                <a:ext uri="{FF2B5EF4-FFF2-40B4-BE49-F238E27FC236}">
                  <a16:creationId xmlns:a16="http://schemas.microsoft.com/office/drawing/2014/main" id="{A980C47F-DF88-423A-367E-C747B0B4CC54}"/>
                </a:ext>
              </a:extLst>
            </p:cNvPr>
            <p:cNvSpPr/>
            <p:nvPr/>
          </p:nvSpPr>
          <p:spPr>
            <a:xfrm>
              <a:off x="826068" y="2276351"/>
              <a:ext cx="8064896" cy="6938342"/>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D8DDB972-A6C6-26C5-C33E-E87AFF176B93}"/>
                </a:ext>
              </a:extLst>
            </p:cNvPr>
            <p:cNvSpPr txBox="1"/>
            <p:nvPr/>
          </p:nvSpPr>
          <p:spPr>
            <a:xfrm>
              <a:off x="889809" y="2446159"/>
              <a:ext cx="7859290" cy="6470371"/>
            </a:xfrm>
            <a:prstGeom prst="rect">
              <a:avLst/>
            </a:prstGeom>
            <a:noFill/>
          </p:spPr>
          <p:txBody>
            <a:bodyPr wrap="square">
              <a:spAutoFit/>
            </a:bodyPr>
            <a:lstStyle/>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void</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rgbClr val="005DA2"/>
                  </a:solidFill>
                  <a:latin typeface="Microsoft YaHei" panose="020B0503020204020204" pitchFamily="34" charset="-122"/>
                  <a:ea typeface="Microsoft YaHei" panose="020B0503020204020204" pitchFamily="34" charset="-122"/>
                  <a:cs typeface="Times New Roman" panose="02020603050405020304" pitchFamily="18" charset="0"/>
                </a:rPr>
                <a:t>swap</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int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&amp;</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int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&amp;</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b)</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p>
            <a:p>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int</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tmp</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a:t>
              </a:r>
            </a:p>
            <a:p>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b;</a:t>
              </a:r>
            </a:p>
            <a:p>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b</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tmp</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p>
          </p:txBody>
        </p:sp>
      </p:grpSp>
      <p:grpSp>
        <p:nvGrpSpPr>
          <p:cNvPr id="12" name="组合 11">
            <a:extLst>
              <a:ext uri="{FF2B5EF4-FFF2-40B4-BE49-F238E27FC236}">
                <a16:creationId xmlns:a16="http://schemas.microsoft.com/office/drawing/2014/main" id="{755DDCAB-55AB-1F98-9CA6-433BDEB1ED79}"/>
              </a:ext>
            </a:extLst>
          </p:cNvPr>
          <p:cNvGrpSpPr/>
          <p:nvPr/>
        </p:nvGrpSpPr>
        <p:grpSpPr>
          <a:xfrm>
            <a:off x="4788024" y="2715766"/>
            <a:ext cx="3858136" cy="1584176"/>
            <a:chOff x="826068" y="2276351"/>
            <a:chExt cx="8064896" cy="6938342"/>
          </a:xfrm>
        </p:grpSpPr>
        <p:sp>
          <p:nvSpPr>
            <p:cNvPr id="13" name="矩形 12">
              <a:extLst>
                <a:ext uri="{FF2B5EF4-FFF2-40B4-BE49-F238E27FC236}">
                  <a16:creationId xmlns:a16="http://schemas.microsoft.com/office/drawing/2014/main" id="{C1C8304E-79C2-0D91-3A83-7D776974397E}"/>
                </a:ext>
              </a:extLst>
            </p:cNvPr>
            <p:cNvSpPr/>
            <p:nvPr/>
          </p:nvSpPr>
          <p:spPr>
            <a:xfrm>
              <a:off x="826068" y="2276351"/>
              <a:ext cx="8064896" cy="6938342"/>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3">
              <a:extLst>
                <a:ext uri="{FF2B5EF4-FFF2-40B4-BE49-F238E27FC236}">
                  <a16:creationId xmlns:a16="http://schemas.microsoft.com/office/drawing/2014/main" id="{1A6F2703-B564-78D7-BDE2-D547C8D9D80D}"/>
                </a:ext>
              </a:extLst>
            </p:cNvPr>
            <p:cNvSpPr txBox="1"/>
            <p:nvPr/>
          </p:nvSpPr>
          <p:spPr>
            <a:xfrm>
              <a:off x="889809" y="2446159"/>
              <a:ext cx="7859290" cy="6470371"/>
            </a:xfrm>
            <a:prstGeom prst="rect">
              <a:avLst/>
            </a:prstGeom>
            <a:noFill/>
          </p:spPr>
          <p:txBody>
            <a:bodyPr wrap="square">
              <a:spAutoFit/>
            </a:bodyPr>
            <a:lstStyle/>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void</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rgbClr val="005DA2"/>
                  </a:solidFill>
                  <a:latin typeface="Microsoft YaHei" panose="020B0503020204020204" pitchFamily="34" charset="-122"/>
                  <a:ea typeface="Microsoft YaHei" panose="020B0503020204020204" pitchFamily="34" charset="-122"/>
                  <a:cs typeface="Times New Roman" panose="02020603050405020304" pitchFamily="18" charset="0"/>
                </a:rPr>
                <a:t>swap</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long</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&amp;</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long</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&amp;</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b)</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p>
            <a:p>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long</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tmp</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a:t>
              </a:r>
            </a:p>
            <a:p>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b;</a:t>
              </a:r>
            </a:p>
            <a:p>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b</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tmp</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p>
            <a:p>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p>
          </p:txBody>
        </p:sp>
      </p:grpSp>
    </p:spTree>
    <p:extLst>
      <p:ext uri="{BB962C8B-B14F-4D97-AF65-F5344CB8AC3E}">
        <p14:creationId xmlns:p14="http://schemas.microsoft.com/office/powerpoint/2010/main" val="341709987"/>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函数重载</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C7FD4614-8006-0770-4E10-A6EB3ED28A41}"/>
              </a:ext>
            </a:extLst>
          </p:cNvPr>
          <p:cNvSpPr txBox="1"/>
          <p:nvPr/>
        </p:nvSpPr>
        <p:spPr>
          <a:xfrm>
            <a:off x="683568" y="699542"/>
            <a:ext cx="7920880" cy="1661993"/>
          </a:xfrm>
          <a:prstGeom prst="rect">
            <a:avLst/>
          </a:prstGeom>
          <a:noFill/>
        </p:spPr>
        <p:txBody>
          <a:bodyPr wrap="square" rtlCol="0">
            <a:spAutoFit/>
          </a:bodyPr>
          <a:lstStyle/>
          <a:p>
            <a:pPr algn="just">
              <a:spcAft>
                <a:spcPts val="1200"/>
              </a:spcAft>
            </a:pPr>
            <a:r>
              <a:rPr lang="zh-CN" altLang="en-US" dirty="0">
                <a:solidFill>
                  <a:srgbClr val="005DA2"/>
                </a:solidFill>
                <a:latin typeface="微软雅黑" panose="020B0503020204020204" pitchFamily="34" charset="-122"/>
                <a:ea typeface="微软雅黑" panose="020B0503020204020204" pitchFamily="34" charset="-122"/>
              </a:rPr>
              <a:t>开发过程中我们经常会遇到一类情况：</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需要针对不同的数据类型开发相同的逻辑，如交换、排序、搜索、存储</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无法使用隐式类型转换（损失精度或功能）</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函数重载会造成大量的冗余代码</a:t>
            </a:r>
            <a:endParaRPr lang="en-US" altLang="zh-CN" dirty="0">
              <a:solidFill>
                <a:srgbClr val="005DA2"/>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76AB3E78-1708-24A1-B111-531CC6BF41A3}"/>
              </a:ext>
            </a:extLst>
          </p:cNvPr>
          <p:cNvSpPr txBox="1"/>
          <p:nvPr/>
        </p:nvSpPr>
        <p:spPr>
          <a:xfrm>
            <a:off x="683568" y="2781966"/>
            <a:ext cx="4572000" cy="369332"/>
          </a:xfrm>
          <a:prstGeom prst="rect">
            <a:avLst/>
          </a:prstGeom>
          <a:noFill/>
        </p:spPr>
        <p:txBody>
          <a:bodyPr wrap="square">
            <a:spAutoFit/>
          </a:bodyPr>
          <a:lstStyle/>
          <a:p>
            <a:r>
              <a:rPr lang="zh-CN" altLang="en-US" dirty="0">
                <a:solidFill>
                  <a:srgbClr val="005DA2"/>
                </a:solidFill>
                <a:latin typeface="微软雅黑" panose="020B0503020204020204" pitchFamily="34" charset="-122"/>
                <a:ea typeface="微软雅黑" panose="020B0503020204020204" pitchFamily="34" charset="-122"/>
              </a:rPr>
              <a:t>解决此类问题的最佳途径：</a:t>
            </a:r>
            <a:r>
              <a:rPr lang="zh-CN" altLang="en-US" dirty="0">
                <a:solidFill>
                  <a:srgbClr val="C00000"/>
                </a:solidFill>
                <a:latin typeface="微软雅黑" panose="020B0503020204020204" pitchFamily="34" charset="-122"/>
                <a:ea typeface="微软雅黑" panose="020B0503020204020204" pitchFamily="34" charset="-122"/>
              </a:rPr>
              <a:t>模板</a:t>
            </a:r>
            <a:endParaRPr lang="zh-CN" altLang="en-US" dirty="0">
              <a:solidFill>
                <a:srgbClr val="C00000"/>
              </a:solidFill>
            </a:endParaRPr>
          </a:p>
        </p:txBody>
      </p:sp>
    </p:spTree>
    <p:extLst>
      <p:ext uri="{BB962C8B-B14F-4D97-AF65-F5344CB8AC3E}">
        <p14:creationId xmlns:p14="http://schemas.microsoft.com/office/powerpoint/2010/main" val="83421196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模板</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C7FD4614-8006-0770-4E10-A6EB3ED28A41}"/>
              </a:ext>
            </a:extLst>
          </p:cNvPr>
          <p:cNvSpPr txBox="1"/>
          <p:nvPr/>
        </p:nvSpPr>
        <p:spPr>
          <a:xfrm>
            <a:off x="683568" y="699542"/>
            <a:ext cx="7920880" cy="923330"/>
          </a:xfrm>
          <a:prstGeom prst="rect">
            <a:avLst/>
          </a:prstGeom>
          <a:noFill/>
        </p:spPr>
        <p:txBody>
          <a:bodyPr wrap="square" rtlCol="0">
            <a:spAutoFit/>
          </a:bodyPr>
          <a:lstStyle/>
          <a:p>
            <a:pPr algn="just">
              <a:spcAft>
                <a:spcPts val="1200"/>
              </a:spcAft>
            </a:pPr>
            <a:r>
              <a:rPr lang="en-US" altLang="zh-CN" dirty="0">
                <a:solidFill>
                  <a:srgbClr val="005DA2"/>
                </a:solidFill>
                <a:latin typeface="微软雅黑" panose="020B0503020204020204" pitchFamily="34" charset="-122"/>
                <a:ea typeface="微软雅黑" panose="020B0503020204020204" pitchFamily="34" charset="-122"/>
              </a:rPr>
              <a:t>C++</a:t>
            </a:r>
            <a:r>
              <a:rPr lang="zh-CN" altLang="en-US" dirty="0">
                <a:solidFill>
                  <a:srgbClr val="005DA2"/>
                </a:solidFill>
                <a:latin typeface="微软雅黑" panose="020B0503020204020204" pitchFamily="34" charset="-122"/>
                <a:ea typeface="微软雅黑" panose="020B0503020204020204" pitchFamily="34" charset="-122"/>
              </a:rPr>
              <a:t>模板是一种将</a:t>
            </a:r>
            <a:r>
              <a:rPr lang="zh-CN" altLang="en-US" dirty="0">
                <a:solidFill>
                  <a:srgbClr val="C00000"/>
                </a:solidFill>
                <a:latin typeface="微软雅黑" panose="020B0503020204020204" pitchFamily="34" charset="-122"/>
                <a:ea typeface="微软雅黑" panose="020B0503020204020204" pitchFamily="34" charset="-122"/>
              </a:rPr>
              <a:t>数据类型和业务逻辑解耦合</a:t>
            </a:r>
            <a:r>
              <a:rPr lang="zh-CN" altLang="en-US" dirty="0">
                <a:solidFill>
                  <a:srgbClr val="005DA2"/>
                </a:solidFill>
                <a:latin typeface="微软雅黑" panose="020B0503020204020204" pitchFamily="34" charset="-122"/>
                <a:ea typeface="微软雅黑" panose="020B0503020204020204" pitchFamily="34" charset="-122"/>
              </a:rPr>
              <a:t>的技术，允许我们针对“通用”类型进行开发，在其他语言中（</a:t>
            </a:r>
            <a:r>
              <a:rPr lang="en-US" altLang="zh-CN" dirty="0">
                <a:solidFill>
                  <a:srgbClr val="005DA2"/>
                </a:solidFill>
                <a:latin typeface="微软雅黑" panose="020B0503020204020204" pitchFamily="34" charset="-122"/>
                <a:ea typeface="微软雅黑" panose="020B0503020204020204" pitchFamily="34" charset="-122"/>
              </a:rPr>
              <a:t>Java</a:t>
            </a:r>
            <a:r>
              <a:rPr lang="zh-CN" altLang="en-US" dirty="0">
                <a:solidFill>
                  <a:srgbClr val="005DA2"/>
                </a:solidFill>
                <a:latin typeface="微软雅黑" panose="020B0503020204020204" pitchFamily="34" charset="-122"/>
                <a:ea typeface="微软雅黑" panose="020B0503020204020204" pitchFamily="34" charset="-122"/>
              </a:rPr>
              <a:t>，</a:t>
            </a:r>
            <a:r>
              <a:rPr lang="en-US" altLang="zh-CN" dirty="0">
                <a:solidFill>
                  <a:srgbClr val="005DA2"/>
                </a:solidFill>
                <a:latin typeface="微软雅黑" panose="020B0503020204020204" pitchFamily="34" charset="-122"/>
                <a:ea typeface="微软雅黑" panose="020B0503020204020204" pitchFamily="34" charset="-122"/>
              </a:rPr>
              <a:t>go</a:t>
            </a:r>
            <a:r>
              <a:rPr lang="zh-CN" altLang="en-US" dirty="0">
                <a:solidFill>
                  <a:srgbClr val="005DA2"/>
                </a:solidFill>
                <a:latin typeface="微软雅黑" panose="020B0503020204020204" pitchFamily="34" charset="-122"/>
                <a:ea typeface="微软雅黑" panose="020B0503020204020204" pitchFamily="34" charset="-122"/>
              </a:rPr>
              <a:t>），类似技术也被称为</a:t>
            </a:r>
            <a:r>
              <a:rPr lang="zh-CN" altLang="en-US" dirty="0">
                <a:solidFill>
                  <a:srgbClr val="C00000"/>
                </a:solidFill>
                <a:latin typeface="微软雅黑" panose="020B0503020204020204" pitchFamily="34" charset="-122"/>
                <a:ea typeface="微软雅黑" panose="020B0503020204020204" pitchFamily="34" charset="-122"/>
              </a:rPr>
              <a:t>泛型（</a:t>
            </a:r>
            <a:r>
              <a:rPr lang="en-US" altLang="zh-CN" dirty="0">
                <a:solidFill>
                  <a:srgbClr val="C00000"/>
                </a:solidFill>
                <a:latin typeface="微软雅黑" panose="020B0503020204020204" pitchFamily="34" charset="-122"/>
                <a:ea typeface="微软雅黑" panose="020B0503020204020204" pitchFamily="34" charset="-122"/>
              </a:rPr>
              <a:t>Generics</a:t>
            </a:r>
            <a:r>
              <a:rPr lang="zh-CN" altLang="en-US" dirty="0">
                <a:solidFill>
                  <a:srgbClr val="C00000"/>
                </a:solidFill>
                <a:latin typeface="微软雅黑" panose="020B0503020204020204" pitchFamily="34" charset="-122"/>
                <a:ea typeface="微软雅黑" panose="020B0503020204020204" pitchFamily="34" charset="-122"/>
              </a:rPr>
              <a:t>）</a:t>
            </a:r>
            <a:r>
              <a:rPr lang="zh-CN" altLang="en-US" dirty="0">
                <a:solidFill>
                  <a:srgbClr val="005DA2"/>
                </a:solidFill>
                <a:latin typeface="微软雅黑" panose="020B0503020204020204" pitchFamily="34" charset="-122"/>
                <a:ea typeface="微软雅黑" panose="020B0503020204020204" pitchFamily="34" charset="-122"/>
              </a:rPr>
              <a:t>，在</a:t>
            </a:r>
            <a:r>
              <a:rPr lang="en-US" altLang="zh-CN" dirty="0">
                <a:solidFill>
                  <a:srgbClr val="005DA2"/>
                </a:solidFill>
                <a:latin typeface="微软雅黑" panose="020B0503020204020204" pitchFamily="34" charset="-122"/>
                <a:ea typeface="微软雅黑" panose="020B0503020204020204" pitchFamily="34" charset="-122"/>
              </a:rPr>
              <a:t>C++</a:t>
            </a:r>
            <a:r>
              <a:rPr lang="zh-CN" altLang="en-US" dirty="0">
                <a:solidFill>
                  <a:srgbClr val="005DA2"/>
                </a:solidFill>
                <a:latin typeface="微软雅黑" panose="020B0503020204020204" pitchFamily="34" charset="-122"/>
                <a:ea typeface="微软雅黑" panose="020B0503020204020204" pitchFamily="34" charset="-122"/>
              </a:rPr>
              <a:t>中我们通常称之为</a:t>
            </a:r>
            <a:r>
              <a:rPr lang="zh-CN" altLang="en-US" dirty="0">
                <a:solidFill>
                  <a:srgbClr val="C00000"/>
                </a:solidFill>
                <a:latin typeface="微软雅黑" panose="020B0503020204020204" pitchFamily="34" charset="-122"/>
                <a:ea typeface="微软雅黑" panose="020B0503020204020204" pitchFamily="34" charset="-122"/>
              </a:rPr>
              <a:t>模板（</a:t>
            </a:r>
            <a:r>
              <a:rPr lang="en-US" altLang="zh-CN" dirty="0">
                <a:solidFill>
                  <a:srgbClr val="C00000"/>
                </a:solidFill>
                <a:latin typeface="微软雅黑" panose="020B0503020204020204" pitchFamily="34" charset="-122"/>
                <a:ea typeface="微软雅黑" panose="020B0503020204020204" pitchFamily="34" charset="-122"/>
              </a:rPr>
              <a:t>Template</a:t>
            </a:r>
            <a:r>
              <a:rPr lang="zh-CN" altLang="en-US" dirty="0">
                <a:solidFill>
                  <a:srgbClr val="C00000"/>
                </a:solidFill>
                <a:latin typeface="微软雅黑" panose="020B0503020204020204" pitchFamily="34" charset="-122"/>
                <a:ea typeface="微软雅黑" panose="020B0503020204020204" pitchFamily="34" charset="-122"/>
              </a:rPr>
              <a:t>）</a:t>
            </a:r>
            <a:endParaRPr lang="en-US" altLang="zh-CN" dirty="0">
              <a:solidFill>
                <a:srgbClr val="C00000"/>
              </a:solidFill>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270812CD-C805-828F-1AD3-2AB193774C41}"/>
              </a:ext>
            </a:extLst>
          </p:cNvPr>
          <p:cNvGrpSpPr/>
          <p:nvPr/>
        </p:nvGrpSpPr>
        <p:grpSpPr>
          <a:xfrm>
            <a:off x="5724128" y="3651870"/>
            <a:ext cx="2736304" cy="923330"/>
            <a:chOff x="5813482" y="1421166"/>
            <a:chExt cx="2808312" cy="11856544"/>
          </a:xfrm>
          <a:solidFill>
            <a:srgbClr val="FEFFBE"/>
          </a:solidFill>
        </p:grpSpPr>
        <p:sp>
          <p:nvSpPr>
            <p:cNvPr id="3" name="矩形 2">
              <a:extLst>
                <a:ext uri="{FF2B5EF4-FFF2-40B4-BE49-F238E27FC236}">
                  <a16:creationId xmlns:a16="http://schemas.microsoft.com/office/drawing/2014/main" id="{5F5FAC3C-4833-8D74-A3D6-630D4038107E}"/>
                </a:ext>
              </a:extLst>
            </p:cNvPr>
            <p:cNvSpPr/>
            <p:nvPr/>
          </p:nvSpPr>
          <p:spPr>
            <a:xfrm>
              <a:off x="5813482" y="1421166"/>
              <a:ext cx="2808312" cy="11856544"/>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a:extLst>
                <a:ext uri="{FF2B5EF4-FFF2-40B4-BE49-F238E27FC236}">
                  <a16:creationId xmlns:a16="http://schemas.microsoft.com/office/drawing/2014/main" id="{50D2C173-29B2-8956-DF89-B4EF75A6F4AF}"/>
                </a:ext>
              </a:extLst>
            </p:cNvPr>
            <p:cNvSpPr txBox="1"/>
            <p:nvPr/>
          </p:nvSpPr>
          <p:spPr>
            <a:xfrm>
              <a:off x="5860955" y="1550379"/>
              <a:ext cx="2713365" cy="8558576"/>
            </a:xfrm>
            <a:prstGeom prst="rect">
              <a:avLst/>
            </a:prstGeom>
            <a:grpFill/>
          </p:spPr>
          <p:txBody>
            <a:bodyPr wrap="square" rtlCol="0">
              <a:spAutoFit/>
            </a:bodyPr>
            <a:lstStyle/>
            <a:p>
              <a:pPr>
                <a:spcAft>
                  <a:spcPts val="600"/>
                </a:spcAft>
              </a:pPr>
              <a:r>
                <a:rPr lang="zh-CN" altLang="en-US" sz="1600" dirty="0">
                  <a:solidFill>
                    <a:srgbClr val="005DA2"/>
                  </a:solidFill>
                  <a:latin typeface="微软雅黑" panose="020B0503020204020204" pitchFamily="34" charset="-122"/>
                  <a:ea typeface="微软雅黑" panose="020B0503020204020204" pitchFamily="34" charset="-122"/>
                </a:rPr>
                <a:t>知识点：</a:t>
              </a:r>
              <a:br>
                <a:rPr lang="en-US" altLang="zh-CN" sz="1600" dirty="0">
                  <a:solidFill>
                    <a:srgbClr val="005DA2"/>
                  </a:solidFill>
                  <a:latin typeface="微软雅黑" panose="020B0503020204020204" pitchFamily="34" charset="-122"/>
                  <a:ea typeface="微软雅黑" panose="020B0503020204020204" pitchFamily="34" charset="-122"/>
                </a:rPr>
              </a:b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严格意义上模板和泛型是不完全等同的</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6" name="文本框 5">
            <a:extLst>
              <a:ext uri="{FF2B5EF4-FFF2-40B4-BE49-F238E27FC236}">
                <a16:creationId xmlns:a16="http://schemas.microsoft.com/office/drawing/2014/main" id="{C627FEC9-8165-83D2-B031-E99F3693F1DD}"/>
              </a:ext>
            </a:extLst>
          </p:cNvPr>
          <p:cNvSpPr txBox="1"/>
          <p:nvPr/>
        </p:nvSpPr>
        <p:spPr>
          <a:xfrm>
            <a:off x="683568" y="3651870"/>
            <a:ext cx="4248472" cy="923330"/>
          </a:xfrm>
          <a:prstGeom prst="rect">
            <a:avLst/>
          </a:prstGeom>
          <a:noFill/>
        </p:spPr>
        <p:txBody>
          <a:bodyPr wrap="square">
            <a:spAutoFit/>
          </a:bodyPr>
          <a:lstStyle/>
          <a:p>
            <a:r>
              <a:rPr lang="en-US" altLang="zh-CN" dirty="0">
                <a:solidFill>
                  <a:srgbClr val="005DA2"/>
                </a:solidFill>
                <a:latin typeface="微软雅黑" panose="020B0503020204020204" pitchFamily="34" charset="-122"/>
                <a:ea typeface="微软雅黑" panose="020B0503020204020204" pitchFamily="34" charset="-122"/>
              </a:rPr>
              <a:t>C++</a:t>
            </a:r>
            <a:r>
              <a:rPr lang="zh-CN" altLang="en-US" dirty="0">
                <a:solidFill>
                  <a:srgbClr val="005DA2"/>
                </a:solidFill>
                <a:latin typeface="微软雅黑" panose="020B0503020204020204" pitchFamily="34" charset="-122"/>
                <a:ea typeface="微软雅黑" panose="020B0503020204020204" pitchFamily="34" charset="-122"/>
              </a:rPr>
              <a:t>模板可分为：</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模板函数</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rgbClr val="005DA2"/>
                </a:solidFill>
                <a:latin typeface="微软雅黑" panose="020B0503020204020204" pitchFamily="34" charset="-122"/>
                <a:ea typeface="微软雅黑" panose="020B0503020204020204" pitchFamily="34" charset="-122"/>
              </a:rPr>
              <a:t>模板类</a:t>
            </a:r>
            <a:endParaRPr lang="zh-CN" altLang="en-US" dirty="0"/>
          </a:p>
        </p:txBody>
      </p:sp>
      <p:sp>
        <p:nvSpPr>
          <p:cNvPr id="7" name="文本框 6">
            <a:extLst>
              <a:ext uri="{FF2B5EF4-FFF2-40B4-BE49-F238E27FC236}">
                <a16:creationId xmlns:a16="http://schemas.microsoft.com/office/drawing/2014/main" id="{8879127F-921C-38ED-7553-FDF8C996F59C}"/>
              </a:ext>
            </a:extLst>
          </p:cNvPr>
          <p:cNvSpPr txBox="1"/>
          <p:nvPr/>
        </p:nvSpPr>
        <p:spPr>
          <a:xfrm>
            <a:off x="683568" y="2175706"/>
            <a:ext cx="7920880" cy="646331"/>
          </a:xfrm>
          <a:prstGeom prst="rect">
            <a:avLst/>
          </a:prstGeom>
          <a:noFill/>
        </p:spPr>
        <p:txBody>
          <a:bodyPr wrap="square">
            <a:spAutoFit/>
          </a:bodyPr>
          <a:lstStyle/>
          <a:p>
            <a:r>
              <a:rPr lang="zh-CN" altLang="en-US" dirty="0">
                <a:solidFill>
                  <a:srgbClr val="005DA2"/>
                </a:solidFill>
                <a:latin typeface="微软雅黑" panose="020B0503020204020204" pitchFamily="34" charset="-122"/>
                <a:ea typeface="微软雅黑" panose="020B0503020204020204" pitchFamily="34" charset="-122"/>
              </a:rPr>
              <a:t>模板允许我们只编写一遍业务逻辑，编译器在函数调用过程中自动根据调用参数类型生成对应的机器码</a:t>
            </a:r>
            <a:endParaRPr lang="zh-CN" altLang="en-US" dirty="0"/>
          </a:p>
        </p:txBody>
      </p:sp>
    </p:spTree>
    <p:extLst>
      <p:ext uri="{BB962C8B-B14F-4D97-AF65-F5344CB8AC3E}">
        <p14:creationId xmlns:p14="http://schemas.microsoft.com/office/powerpoint/2010/main" val="3051631471"/>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模板</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C7FD4614-8006-0770-4E10-A6EB3ED28A41}"/>
              </a:ext>
            </a:extLst>
          </p:cNvPr>
          <p:cNvSpPr txBox="1"/>
          <p:nvPr/>
        </p:nvSpPr>
        <p:spPr>
          <a:xfrm>
            <a:off x="683568" y="699542"/>
            <a:ext cx="7920880" cy="1077218"/>
          </a:xfrm>
          <a:prstGeom prst="rect">
            <a:avLst/>
          </a:prstGeom>
          <a:noFill/>
        </p:spPr>
        <p:txBody>
          <a:bodyPr wrap="square" rtlCol="0">
            <a:spAutoFit/>
          </a:bodyPr>
          <a:lstStyle/>
          <a:p>
            <a:pPr algn="just">
              <a:spcAft>
                <a:spcPts val="1200"/>
              </a:spcAft>
            </a:pPr>
            <a:r>
              <a:rPr lang="zh-CN" altLang="en-US" dirty="0">
                <a:solidFill>
                  <a:srgbClr val="005DA2"/>
                </a:solidFill>
                <a:latin typeface="微软雅黑" panose="020B0503020204020204" pitchFamily="34" charset="-122"/>
                <a:ea typeface="微软雅黑" panose="020B0503020204020204" pitchFamily="34" charset="-122"/>
              </a:rPr>
              <a:t>模板定义</a:t>
            </a:r>
            <a:endParaRPr lang="en-US" altLang="zh-CN" dirty="0">
              <a:solidFill>
                <a:srgbClr val="005DA2"/>
              </a:solidFill>
              <a:latin typeface="微软雅黑" panose="020B0503020204020204" pitchFamily="34" charset="-122"/>
              <a:ea typeface="微软雅黑" panose="020B0503020204020204" pitchFamily="34" charset="-122"/>
            </a:endParaRPr>
          </a:p>
          <a:p>
            <a:pPr algn="just">
              <a:spcAft>
                <a:spcPts val="1200"/>
              </a:spcAft>
            </a:pPr>
            <a:r>
              <a:rPr lang="zh-CN" altLang="en-US" dirty="0">
                <a:solidFill>
                  <a:srgbClr val="005DA2"/>
                </a:solidFill>
                <a:latin typeface="微软雅黑" panose="020B0503020204020204" pitchFamily="34" charset="-122"/>
                <a:ea typeface="微软雅黑" panose="020B0503020204020204" pitchFamily="34" charset="-122"/>
              </a:rPr>
              <a:t>在模板（函数</a:t>
            </a:r>
            <a:r>
              <a:rPr lang="en-US" altLang="zh-CN" dirty="0">
                <a:solidFill>
                  <a:srgbClr val="005DA2"/>
                </a:solidFill>
                <a:latin typeface="微软雅黑" panose="020B0503020204020204" pitchFamily="34" charset="-122"/>
                <a:ea typeface="微软雅黑" panose="020B0503020204020204" pitchFamily="34" charset="-122"/>
              </a:rPr>
              <a:t>/</a:t>
            </a:r>
            <a:r>
              <a:rPr lang="zh-CN" altLang="en-US" dirty="0">
                <a:solidFill>
                  <a:srgbClr val="005DA2"/>
                </a:solidFill>
                <a:latin typeface="微软雅黑" panose="020B0503020204020204" pitchFamily="34" charset="-122"/>
                <a:ea typeface="微软雅黑" panose="020B0503020204020204" pitchFamily="34" charset="-122"/>
              </a:rPr>
              <a:t>类）的</a:t>
            </a:r>
            <a:r>
              <a:rPr lang="zh-CN" altLang="en-US" dirty="0">
                <a:solidFill>
                  <a:srgbClr val="C00000"/>
                </a:solidFill>
                <a:latin typeface="微软雅黑" panose="020B0503020204020204" pitchFamily="34" charset="-122"/>
                <a:ea typeface="微软雅黑" panose="020B0503020204020204" pitchFamily="34" charset="-122"/>
              </a:rPr>
              <a:t>声明</a:t>
            </a:r>
            <a:r>
              <a:rPr lang="zh-CN" altLang="en-US" dirty="0">
                <a:solidFill>
                  <a:srgbClr val="005DA2"/>
                </a:solidFill>
                <a:latin typeface="微软雅黑" panose="020B0503020204020204" pitchFamily="34" charset="-122"/>
                <a:ea typeface="微软雅黑" panose="020B0503020204020204" pitchFamily="34" charset="-122"/>
              </a:rPr>
              <a:t>和</a:t>
            </a:r>
            <a:r>
              <a:rPr lang="zh-CN" altLang="en-US" dirty="0">
                <a:solidFill>
                  <a:srgbClr val="C00000"/>
                </a:solidFill>
                <a:latin typeface="微软雅黑" panose="020B0503020204020204" pitchFamily="34" charset="-122"/>
                <a:ea typeface="微软雅黑" panose="020B0503020204020204" pitchFamily="34" charset="-122"/>
              </a:rPr>
              <a:t>定义</a:t>
            </a:r>
            <a:r>
              <a:rPr lang="zh-CN" altLang="en-US" dirty="0">
                <a:solidFill>
                  <a:srgbClr val="005DA2"/>
                </a:solidFill>
                <a:latin typeface="微软雅黑" panose="020B0503020204020204" pitchFamily="34" charset="-122"/>
                <a:ea typeface="微软雅黑" panose="020B0503020204020204" pitchFamily="34" charset="-122"/>
              </a:rPr>
              <a:t>时，需要用</a:t>
            </a:r>
            <a:r>
              <a:rPr lang="en-US" altLang="zh-CN" dirty="0">
                <a:solidFill>
                  <a:srgbClr val="005DA2"/>
                </a:solidFill>
                <a:latin typeface="微软雅黑" panose="020B0503020204020204" pitchFamily="34" charset="-122"/>
                <a:ea typeface="微软雅黑" panose="020B0503020204020204" pitchFamily="34" charset="-122"/>
              </a:rPr>
              <a:t>template</a:t>
            </a:r>
            <a:r>
              <a:rPr lang="zh-CN" altLang="en-US" dirty="0">
                <a:solidFill>
                  <a:srgbClr val="005DA2"/>
                </a:solidFill>
                <a:latin typeface="微软雅黑" panose="020B0503020204020204" pitchFamily="34" charset="-122"/>
                <a:ea typeface="微软雅黑" panose="020B0503020204020204" pitchFamily="34" charset="-122"/>
              </a:rPr>
              <a:t>关键字让编译器知道我们在定义模板，后跟一个</a:t>
            </a:r>
            <a:r>
              <a:rPr lang="zh-CN" altLang="en-US" dirty="0">
                <a:solidFill>
                  <a:srgbClr val="C00000"/>
                </a:solidFill>
                <a:latin typeface="微软雅黑" panose="020B0503020204020204" pitchFamily="34" charset="-122"/>
                <a:ea typeface="微软雅黑" panose="020B0503020204020204" pitchFamily="34" charset="-122"/>
              </a:rPr>
              <a:t>模板参数列表</a:t>
            </a:r>
            <a:r>
              <a:rPr lang="zh-CN" altLang="en-US" dirty="0">
                <a:solidFill>
                  <a:srgbClr val="005DA2"/>
                </a:solidFill>
                <a:latin typeface="微软雅黑" panose="020B0503020204020204" pitchFamily="34" charset="-122"/>
                <a:ea typeface="微软雅黑" panose="020B0503020204020204" pitchFamily="34" charset="-122"/>
              </a:rPr>
              <a:t>，用小于号和大于号包围起来</a:t>
            </a:r>
            <a:endParaRPr lang="en-US" altLang="zh-CN" dirty="0">
              <a:solidFill>
                <a:srgbClr val="C00000"/>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697C3243-55C5-44EF-95B8-E94CFCF7EA92}"/>
              </a:ext>
            </a:extLst>
          </p:cNvPr>
          <p:cNvSpPr txBox="1"/>
          <p:nvPr/>
        </p:nvSpPr>
        <p:spPr>
          <a:xfrm>
            <a:off x="3224783" y="1995686"/>
            <a:ext cx="3240360" cy="400110"/>
          </a:xfrm>
          <a:prstGeom prst="rect">
            <a:avLst/>
          </a:prstGeom>
          <a:noFill/>
        </p:spPr>
        <p:txBody>
          <a:bodyPr wrap="square" rtlCol="0">
            <a:spAutoFit/>
          </a:bodyPr>
          <a:lstStyle/>
          <a:p>
            <a:pPr algn="just">
              <a:spcAft>
                <a:spcPts val="1200"/>
              </a:spcAft>
            </a:pPr>
            <a:r>
              <a:rPr lang="en-US" altLang="zh-CN" sz="2000" dirty="0">
                <a:solidFill>
                  <a:srgbClr val="C00000"/>
                </a:solidFill>
                <a:latin typeface="微软雅黑" panose="020B0503020204020204" pitchFamily="34" charset="-122"/>
                <a:ea typeface="微软雅黑" panose="020B0503020204020204" pitchFamily="34" charset="-122"/>
              </a:rPr>
              <a:t>template &lt;</a:t>
            </a:r>
            <a:r>
              <a:rPr lang="en-US" altLang="zh-CN" sz="2000" dirty="0">
                <a:solidFill>
                  <a:srgbClr val="00B050"/>
                </a:solidFill>
                <a:latin typeface="微软雅黑" panose="020B0503020204020204" pitchFamily="34" charset="-122"/>
                <a:ea typeface="微软雅黑" panose="020B0503020204020204" pitchFamily="34" charset="-122"/>
              </a:rPr>
              <a:t>class</a:t>
            </a:r>
            <a:r>
              <a:rPr lang="en-US" altLang="zh-CN" sz="2000" dirty="0">
                <a:solidFill>
                  <a:srgbClr val="C00000"/>
                </a:solidFill>
                <a:latin typeface="微软雅黑" panose="020B0503020204020204" pitchFamily="34" charset="-122"/>
                <a:ea typeface="微软雅黑" panose="020B0503020204020204" pitchFamily="34" charset="-122"/>
              </a:rPr>
              <a:t> </a:t>
            </a:r>
            <a:r>
              <a:rPr lang="en-US" altLang="zh-CN" sz="2000" dirty="0">
                <a:solidFill>
                  <a:srgbClr val="002060"/>
                </a:solidFill>
                <a:latin typeface="微软雅黑" panose="020B0503020204020204" pitchFamily="34" charset="-122"/>
                <a:ea typeface="微软雅黑" panose="020B0503020204020204" pitchFamily="34" charset="-122"/>
              </a:rPr>
              <a:t>T</a:t>
            </a:r>
            <a:r>
              <a:rPr lang="en-US" altLang="zh-CN" sz="2000" dirty="0">
                <a:solidFill>
                  <a:srgbClr val="C00000"/>
                </a:solidFill>
                <a:latin typeface="微软雅黑" panose="020B0503020204020204" pitchFamily="34" charset="-122"/>
                <a:ea typeface="微软雅黑" panose="020B0503020204020204" pitchFamily="34" charset="-122"/>
              </a:rPr>
              <a:t>&gt;</a:t>
            </a:r>
          </a:p>
        </p:txBody>
      </p:sp>
      <p:sp>
        <p:nvSpPr>
          <p:cNvPr id="5" name="文本框 4">
            <a:extLst>
              <a:ext uri="{FF2B5EF4-FFF2-40B4-BE49-F238E27FC236}">
                <a16:creationId xmlns:a16="http://schemas.microsoft.com/office/drawing/2014/main" id="{C80AC0F4-F4FE-4BE2-95F7-9752CA4CE6C3}"/>
              </a:ext>
            </a:extLst>
          </p:cNvPr>
          <p:cNvSpPr txBox="1"/>
          <p:nvPr/>
        </p:nvSpPr>
        <p:spPr>
          <a:xfrm>
            <a:off x="2335150" y="2698670"/>
            <a:ext cx="5019625" cy="400110"/>
          </a:xfrm>
          <a:prstGeom prst="rect">
            <a:avLst/>
          </a:prstGeom>
          <a:noFill/>
        </p:spPr>
        <p:txBody>
          <a:bodyPr wrap="square" rtlCol="0">
            <a:spAutoFit/>
          </a:bodyPr>
          <a:lstStyle/>
          <a:p>
            <a:pPr algn="just">
              <a:spcAft>
                <a:spcPts val="1200"/>
              </a:spcAft>
            </a:pPr>
            <a:r>
              <a:rPr lang="en-US" altLang="zh-CN" sz="2000" dirty="0">
                <a:solidFill>
                  <a:srgbClr val="C00000"/>
                </a:solidFill>
                <a:latin typeface="微软雅黑" panose="020B0503020204020204" pitchFamily="34" charset="-122"/>
                <a:ea typeface="微软雅黑" panose="020B0503020204020204" pitchFamily="34" charset="-122"/>
              </a:rPr>
              <a:t>template &lt;</a:t>
            </a:r>
            <a:r>
              <a:rPr lang="en-US" altLang="zh-CN" sz="2000" dirty="0" err="1">
                <a:solidFill>
                  <a:srgbClr val="00B050"/>
                </a:solidFill>
                <a:latin typeface="微软雅黑" panose="020B0503020204020204" pitchFamily="34" charset="-122"/>
                <a:ea typeface="微软雅黑" panose="020B0503020204020204" pitchFamily="34" charset="-122"/>
              </a:rPr>
              <a:t>typename</a:t>
            </a:r>
            <a:r>
              <a:rPr lang="en-US" altLang="zh-CN" sz="2000" dirty="0">
                <a:solidFill>
                  <a:srgbClr val="C00000"/>
                </a:solidFill>
                <a:latin typeface="微软雅黑" panose="020B0503020204020204" pitchFamily="34" charset="-122"/>
                <a:ea typeface="微软雅黑" panose="020B0503020204020204" pitchFamily="34" charset="-122"/>
              </a:rPr>
              <a:t> </a:t>
            </a:r>
            <a:r>
              <a:rPr lang="en-US" altLang="zh-CN" sz="2000" dirty="0">
                <a:solidFill>
                  <a:srgbClr val="002060"/>
                </a:solidFill>
                <a:latin typeface="微软雅黑" panose="020B0503020204020204" pitchFamily="34" charset="-122"/>
                <a:ea typeface="微软雅黑" panose="020B0503020204020204" pitchFamily="34" charset="-122"/>
              </a:rPr>
              <a:t>T,</a:t>
            </a:r>
            <a:r>
              <a:rPr lang="zh-CN" altLang="en-US" sz="2000" dirty="0">
                <a:solidFill>
                  <a:srgbClr val="002060"/>
                </a:solidFill>
                <a:latin typeface="微软雅黑" panose="020B0503020204020204" pitchFamily="34" charset="-122"/>
                <a:ea typeface="微软雅黑" panose="020B0503020204020204" pitchFamily="34" charset="-122"/>
              </a:rPr>
              <a:t> </a:t>
            </a:r>
            <a:r>
              <a:rPr lang="en-US" altLang="zh-CN" sz="2000" dirty="0">
                <a:solidFill>
                  <a:srgbClr val="00B050"/>
                </a:solidFill>
                <a:latin typeface="微软雅黑" panose="020B0503020204020204" pitchFamily="34" charset="-122"/>
                <a:ea typeface="微软雅黑" panose="020B0503020204020204" pitchFamily="34" charset="-122"/>
              </a:rPr>
              <a:t>class</a:t>
            </a:r>
            <a:r>
              <a:rPr lang="zh-CN" altLang="en-US" sz="2000" dirty="0">
                <a:solidFill>
                  <a:srgbClr val="002060"/>
                </a:solidFill>
                <a:latin typeface="微软雅黑" panose="020B0503020204020204" pitchFamily="34" charset="-122"/>
                <a:ea typeface="微软雅黑" panose="020B0503020204020204" pitchFamily="34" charset="-122"/>
              </a:rPr>
              <a:t> </a:t>
            </a:r>
            <a:r>
              <a:rPr lang="en-US" altLang="zh-CN" sz="2000" dirty="0">
                <a:solidFill>
                  <a:srgbClr val="002060"/>
                </a:solidFill>
                <a:latin typeface="微软雅黑" panose="020B0503020204020204" pitchFamily="34" charset="-122"/>
                <a:ea typeface="微软雅黑" panose="020B0503020204020204" pitchFamily="34" charset="-122"/>
              </a:rPr>
              <a:t>U</a:t>
            </a:r>
            <a:r>
              <a:rPr lang="en-US" altLang="zh-CN" sz="2000" dirty="0">
                <a:solidFill>
                  <a:srgbClr val="C00000"/>
                </a:solidFill>
                <a:latin typeface="微软雅黑" panose="020B0503020204020204" pitchFamily="34" charset="-122"/>
                <a:ea typeface="微软雅黑" panose="020B0503020204020204" pitchFamily="34" charset="-122"/>
              </a:rPr>
              <a:t>&gt;</a:t>
            </a:r>
          </a:p>
        </p:txBody>
      </p:sp>
      <p:sp>
        <p:nvSpPr>
          <p:cNvPr id="6" name="文本框 5">
            <a:extLst>
              <a:ext uri="{FF2B5EF4-FFF2-40B4-BE49-F238E27FC236}">
                <a16:creationId xmlns:a16="http://schemas.microsoft.com/office/drawing/2014/main" id="{9BCB24E2-8AE2-4D7D-A4E8-230D9B207578}"/>
              </a:ext>
            </a:extLst>
          </p:cNvPr>
          <p:cNvSpPr txBox="1"/>
          <p:nvPr/>
        </p:nvSpPr>
        <p:spPr>
          <a:xfrm>
            <a:off x="4354683" y="2392649"/>
            <a:ext cx="400050" cy="369332"/>
          </a:xfrm>
          <a:prstGeom prst="rect">
            <a:avLst/>
          </a:prstGeom>
          <a:noFill/>
        </p:spPr>
        <p:txBody>
          <a:bodyPr wrap="square" rtlCol="0">
            <a:spAutoFit/>
          </a:bodyPr>
          <a:lstStyle/>
          <a:p>
            <a:pPr algn="just">
              <a:spcAft>
                <a:spcPts val="1200"/>
              </a:spcAft>
            </a:pPr>
            <a:r>
              <a:rPr lang="zh-CN" altLang="en-US" dirty="0">
                <a:solidFill>
                  <a:srgbClr val="005DA2"/>
                </a:solidFill>
                <a:latin typeface="微软雅黑" panose="020B0503020204020204" pitchFamily="34" charset="-122"/>
                <a:ea typeface="微软雅黑" panose="020B0503020204020204" pitchFamily="34" charset="-122"/>
              </a:rPr>
              <a:t>或</a:t>
            </a:r>
            <a:endParaRPr lang="en-US" altLang="zh-CN" dirty="0">
              <a:solidFill>
                <a:srgbClr val="005DA2"/>
              </a:solidFill>
            </a:endParaRPr>
          </a:p>
        </p:txBody>
      </p:sp>
      <p:sp>
        <p:nvSpPr>
          <p:cNvPr id="2" name="左大括号 1">
            <a:extLst>
              <a:ext uri="{FF2B5EF4-FFF2-40B4-BE49-F238E27FC236}">
                <a16:creationId xmlns:a16="http://schemas.microsoft.com/office/drawing/2014/main" id="{4824F9EF-4AB3-4B85-A197-3F97E5EF4924}"/>
              </a:ext>
            </a:extLst>
          </p:cNvPr>
          <p:cNvSpPr/>
          <p:nvPr/>
        </p:nvSpPr>
        <p:spPr>
          <a:xfrm rot="16200000">
            <a:off x="2878158" y="2640996"/>
            <a:ext cx="168651" cy="110144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1C7508FA-F8DE-4BF0-A67E-706ECB125D1D}"/>
              </a:ext>
            </a:extLst>
          </p:cNvPr>
          <p:cNvSpPr txBox="1"/>
          <p:nvPr/>
        </p:nvSpPr>
        <p:spPr>
          <a:xfrm>
            <a:off x="2265445" y="3351671"/>
            <a:ext cx="1394075" cy="369332"/>
          </a:xfrm>
          <a:prstGeom prst="rect">
            <a:avLst/>
          </a:prstGeom>
          <a:noFill/>
        </p:spPr>
        <p:txBody>
          <a:bodyPr wrap="square">
            <a:spAutoFit/>
          </a:bodyPr>
          <a:lstStyle/>
          <a:p>
            <a:r>
              <a:rPr lang="zh-CN" altLang="en-US" dirty="0">
                <a:solidFill>
                  <a:srgbClr val="005DA2"/>
                </a:solidFill>
                <a:latin typeface="微软雅黑" panose="020B0503020204020204" pitchFamily="34" charset="-122"/>
                <a:ea typeface="微软雅黑" panose="020B0503020204020204" pitchFamily="34" charset="-122"/>
              </a:rPr>
              <a:t>模板</a:t>
            </a:r>
            <a:r>
              <a:rPr lang="zh-CN" altLang="en-US" sz="1800" dirty="0">
                <a:solidFill>
                  <a:srgbClr val="005DA2"/>
                </a:solidFill>
                <a:latin typeface="微软雅黑" panose="020B0503020204020204" pitchFamily="34" charset="-122"/>
                <a:ea typeface="微软雅黑" panose="020B0503020204020204" pitchFamily="34" charset="-122"/>
              </a:rPr>
              <a:t>关键字</a:t>
            </a:r>
            <a:endParaRPr lang="zh-CN" altLang="en-US" dirty="0">
              <a:solidFill>
                <a:srgbClr val="005DA2"/>
              </a:solidFill>
            </a:endParaRPr>
          </a:p>
        </p:txBody>
      </p:sp>
      <p:sp>
        <p:nvSpPr>
          <p:cNvPr id="11" name="左大括号 10">
            <a:extLst>
              <a:ext uri="{FF2B5EF4-FFF2-40B4-BE49-F238E27FC236}">
                <a16:creationId xmlns:a16="http://schemas.microsoft.com/office/drawing/2014/main" id="{C1A2E78C-B879-4231-9B6C-F58A4FA6768F}"/>
              </a:ext>
            </a:extLst>
          </p:cNvPr>
          <p:cNvSpPr/>
          <p:nvPr/>
        </p:nvSpPr>
        <p:spPr>
          <a:xfrm rot="16200000">
            <a:off x="4910242" y="2030114"/>
            <a:ext cx="160370" cy="233149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A3B75E15-F26F-4935-884B-017E6822B31A}"/>
              </a:ext>
            </a:extLst>
          </p:cNvPr>
          <p:cNvSpPr txBox="1"/>
          <p:nvPr/>
        </p:nvSpPr>
        <p:spPr>
          <a:xfrm>
            <a:off x="4211961" y="3351671"/>
            <a:ext cx="1656184" cy="369332"/>
          </a:xfrm>
          <a:prstGeom prst="rect">
            <a:avLst/>
          </a:prstGeom>
          <a:noFill/>
        </p:spPr>
        <p:txBody>
          <a:bodyPr wrap="square">
            <a:spAutoFit/>
          </a:bodyPr>
          <a:lstStyle/>
          <a:p>
            <a:r>
              <a:rPr lang="zh-CN" altLang="en-US" dirty="0">
                <a:solidFill>
                  <a:srgbClr val="005DA2"/>
                </a:solidFill>
                <a:latin typeface="微软雅黑" panose="020B0503020204020204" pitchFamily="34" charset="-122"/>
                <a:ea typeface="微软雅黑" panose="020B0503020204020204" pitchFamily="34" charset="-122"/>
              </a:rPr>
              <a:t>模板参数列表</a:t>
            </a:r>
            <a:endParaRPr lang="zh-CN" altLang="en-US" dirty="0">
              <a:solidFill>
                <a:srgbClr val="005DA2"/>
              </a:solidFill>
            </a:endParaRPr>
          </a:p>
        </p:txBody>
      </p:sp>
      <p:sp>
        <p:nvSpPr>
          <p:cNvPr id="14" name="文本框 13">
            <a:extLst>
              <a:ext uri="{FF2B5EF4-FFF2-40B4-BE49-F238E27FC236}">
                <a16:creationId xmlns:a16="http://schemas.microsoft.com/office/drawing/2014/main" id="{0CCD78DE-3977-4776-A98D-DD0E7A7A910B}"/>
              </a:ext>
            </a:extLst>
          </p:cNvPr>
          <p:cNvSpPr txBox="1"/>
          <p:nvPr/>
        </p:nvSpPr>
        <p:spPr>
          <a:xfrm>
            <a:off x="683568" y="3830223"/>
            <a:ext cx="8010822" cy="646331"/>
          </a:xfrm>
          <a:prstGeom prst="rect">
            <a:avLst/>
          </a:prstGeom>
          <a:noFill/>
        </p:spPr>
        <p:txBody>
          <a:bodyPr wrap="square">
            <a:spAutoFit/>
          </a:bodyPr>
          <a:lstStyle/>
          <a:p>
            <a:r>
              <a:rPr lang="zh-CN" altLang="en-US" dirty="0">
                <a:solidFill>
                  <a:srgbClr val="005DA2"/>
                </a:solidFill>
                <a:latin typeface="微软雅黑" panose="020B0503020204020204" pitchFamily="34" charset="-122"/>
                <a:ea typeface="微软雅黑" panose="020B0503020204020204" pitchFamily="34" charset="-122"/>
              </a:rPr>
              <a:t>由于历史原因，模板参数列表可使用</a:t>
            </a:r>
            <a:r>
              <a:rPr lang="en-US" altLang="zh-CN" dirty="0">
                <a:solidFill>
                  <a:srgbClr val="C00000"/>
                </a:solidFill>
                <a:latin typeface="微软雅黑" panose="020B0503020204020204" pitchFamily="34" charset="-122"/>
                <a:ea typeface="微软雅黑" panose="020B0503020204020204" pitchFamily="34" charset="-122"/>
              </a:rPr>
              <a:t>class</a:t>
            </a:r>
            <a:r>
              <a:rPr lang="zh-CN" altLang="en-US" dirty="0">
                <a:solidFill>
                  <a:srgbClr val="005DA2"/>
                </a:solidFill>
                <a:latin typeface="微软雅黑" panose="020B0503020204020204" pitchFamily="34" charset="-122"/>
                <a:ea typeface="微软雅黑" panose="020B0503020204020204" pitchFamily="34" charset="-122"/>
              </a:rPr>
              <a:t>和</a:t>
            </a:r>
            <a:r>
              <a:rPr lang="en-US" altLang="zh-CN" dirty="0" err="1">
                <a:solidFill>
                  <a:srgbClr val="C00000"/>
                </a:solidFill>
                <a:latin typeface="微软雅黑" panose="020B0503020204020204" pitchFamily="34" charset="-122"/>
                <a:ea typeface="微软雅黑" panose="020B0503020204020204" pitchFamily="34" charset="-122"/>
              </a:rPr>
              <a:t>typename</a:t>
            </a:r>
            <a:r>
              <a:rPr lang="zh-CN" altLang="en-US" dirty="0">
                <a:solidFill>
                  <a:srgbClr val="005DA2"/>
                </a:solidFill>
                <a:latin typeface="微软雅黑" panose="020B0503020204020204" pitchFamily="34" charset="-122"/>
                <a:ea typeface="微软雅黑" panose="020B0503020204020204" pitchFamily="34" charset="-122"/>
              </a:rPr>
              <a:t>两个关键字，在定义模板时可以通用，无任何区别</a:t>
            </a:r>
            <a:endParaRPr lang="zh-CN" altLang="en-US" dirty="0"/>
          </a:p>
        </p:txBody>
      </p:sp>
    </p:spTree>
    <p:extLst>
      <p:ext uri="{BB962C8B-B14F-4D97-AF65-F5344CB8AC3E}">
        <p14:creationId xmlns:p14="http://schemas.microsoft.com/office/powerpoint/2010/main" val="3053449996"/>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23459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模板</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C7FD4614-8006-0770-4E10-A6EB3ED28A41}"/>
              </a:ext>
            </a:extLst>
          </p:cNvPr>
          <p:cNvSpPr txBox="1"/>
          <p:nvPr/>
        </p:nvSpPr>
        <p:spPr>
          <a:xfrm>
            <a:off x="683568" y="699542"/>
            <a:ext cx="7920880" cy="1508105"/>
          </a:xfrm>
          <a:prstGeom prst="rect">
            <a:avLst/>
          </a:prstGeom>
          <a:noFill/>
        </p:spPr>
        <p:txBody>
          <a:bodyPr wrap="square" rtlCol="0">
            <a:spAutoFit/>
          </a:bodyPr>
          <a:lstStyle/>
          <a:p>
            <a:pPr algn="just">
              <a:spcAft>
                <a:spcPts val="1200"/>
              </a:spcAft>
            </a:pPr>
            <a:r>
              <a:rPr lang="en-US" altLang="zh-CN" dirty="0">
                <a:solidFill>
                  <a:srgbClr val="C00000"/>
                </a:solidFill>
                <a:latin typeface="微软雅黑" panose="020B0503020204020204" pitchFamily="34" charset="-122"/>
                <a:ea typeface="微软雅黑" panose="020B0503020204020204" pitchFamily="34" charset="-122"/>
              </a:rPr>
              <a:t>class</a:t>
            </a:r>
            <a:r>
              <a:rPr lang="zh-CN" altLang="en-US" dirty="0">
                <a:solidFill>
                  <a:srgbClr val="005DA2"/>
                </a:solidFill>
                <a:latin typeface="微软雅黑" panose="020B0503020204020204" pitchFamily="34" charset="-122"/>
                <a:ea typeface="微软雅黑" panose="020B0503020204020204" pitchFamily="34" charset="-122"/>
              </a:rPr>
              <a:t>和</a:t>
            </a:r>
            <a:r>
              <a:rPr lang="en-US" altLang="zh-CN" dirty="0" err="1">
                <a:solidFill>
                  <a:srgbClr val="C00000"/>
                </a:solidFill>
                <a:latin typeface="微软雅黑" panose="020B0503020204020204" pitchFamily="34" charset="-122"/>
                <a:ea typeface="微软雅黑" panose="020B0503020204020204" pitchFamily="34" charset="-122"/>
              </a:rPr>
              <a:t>typename</a:t>
            </a:r>
            <a:r>
              <a:rPr lang="zh-CN" altLang="en-US" dirty="0">
                <a:solidFill>
                  <a:srgbClr val="005DA2"/>
                </a:solidFill>
                <a:latin typeface="微软雅黑" panose="020B0503020204020204" pitchFamily="34" charset="-122"/>
                <a:ea typeface="微软雅黑" panose="020B0503020204020204" pitchFamily="34" charset="-122"/>
              </a:rPr>
              <a:t>关键字：</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en-US" altLang="zh-CN" dirty="0">
                <a:solidFill>
                  <a:srgbClr val="005DA2"/>
                </a:solidFill>
                <a:latin typeface="微软雅黑" panose="020B0503020204020204" pitchFamily="34" charset="-122"/>
                <a:ea typeface="微软雅黑" panose="020B0503020204020204" pitchFamily="34" charset="-122"/>
              </a:rPr>
              <a:t>class</a:t>
            </a:r>
            <a:r>
              <a:rPr lang="zh-CN" altLang="en-US" dirty="0">
                <a:solidFill>
                  <a:srgbClr val="005DA2"/>
                </a:solidFill>
                <a:latin typeface="微软雅黑" panose="020B0503020204020204" pitchFamily="34" charset="-122"/>
                <a:ea typeface="微软雅黑" panose="020B0503020204020204" pitchFamily="34" charset="-122"/>
              </a:rPr>
              <a:t>关键字除了作为模板参数关键字外，主要的应用是定义类</a:t>
            </a:r>
            <a:endParaRPr lang="en-US" altLang="zh-CN" dirty="0">
              <a:solidFill>
                <a:srgbClr val="005DA2"/>
              </a:solidFill>
              <a:latin typeface="微软雅黑" panose="020B0503020204020204" pitchFamily="34" charset="-122"/>
              <a:ea typeface="微软雅黑" panose="020B0503020204020204" pitchFamily="34" charset="-122"/>
            </a:endParaRPr>
          </a:p>
          <a:p>
            <a:pPr marL="285750" indent="-285750" algn="just">
              <a:spcAft>
                <a:spcPts val="1200"/>
              </a:spcAft>
              <a:buFont typeface="Arial" panose="020B0604020202020204" pitchFamily="34" charset="0"/>
              <a:buChar char="•"/>
            </a:pPr>
            <a:r>
              <a:rPr lang="en-US" altLang="zh-CN" dirty="0" err="1">
                <a:solidFill>
                  <a:srgbClr val="005DA2"/>
                </a:solidFill>
                <a:latin typeface="微软雅黑" panose="020B0503020204020204" pitchFamily="34" charset="-122"/>
                <a:ea typeface="微软雅黑" panose="020B0503020204020204" pitchFamily="34" charset="-122"/>
              </a:rPr>
              <a:t>typename</a:t>
            </a:r>
            <a:r>
              <a:rPr lang="zh-CN" altLang="en-US" dirty="0">
                <a:solidFill>
                  <a:srgbClr val="005DA2"/>
                </a:solidFill>
                <a:latin typeface="微软雅黑" panose="020B0503020204020204" pitchFamily="34" charset="-122"/>
                <a:ea typeface="微软雅黑" panose="020B0503020204020204" pitchFamily="34" charset="-122"/>
              </a:rPr>
              <a:t>关键字除了定义模板参数外，主要作用是声明关键字后面的符号是一个类型名称，避免编译器混淆（此时不可使用</a:t>
            </a:r>
            <a:r>
              <a:rPr lang="en-US" altLang="zh-CN" dirty="0">
                <a:solidFill>
                  <a:srgbClr val="005DA2"/>
                </a:solidFill>
                <a:latin typeface="微软雅黑" panose="020B0503020204020204" pitchFamily="34" charset="-122"/>
                <a:ea typeface="微软雅黑" panose="020B0503020204020204" pitchFamily="34" charset="-122"/>
              </a:rPr>
              <a:t>class</a:t>
            </a:r>
            <a:r>
              <a:rPr lang="zh-CN" altLang="en-US">
                <a:solidFill>
                  <a:srgbClr val="005DA2"/>
                </a:solidFill>
                <a:latin typeface="微软雅黑" panose="020B0503020204020204" pitchFamily="34" charset="-122"/>
                <a:ea typeface="微软雅黑" panose="020B0503020204020204" pitchFamily="34" charset="-122"/>
              </a:rPr>
              <a:t>关键字）</a:t>
            </a:r>
            <a:endParaRPr lang="en-US" altLang="zh-CN" dirty="0">
              <a:solidFill>
                <a:srgbClr val="005DA2"/>
              </a:solidFill>
              <a:latin typeface="微软雅黑" panose="020B0503020204020204" pitchFamily="34" charset="-122"/>
              <a:ea typeface="微软雅黑" panose="020B0503020204020204" pitchFamily="34" charset="-122"/>
            </a:endParaRPr>
          </a:p>
        </p:txBody>
      </p:sp>
      <p:grpSp>
        <p:nvGrpSpPr>
          <p:cNvPr id="8" name="组合 7">
            <a:extLst>
              <a:ext uri="{FF2B5EF4-FFF2-40B4-BE49-F238E27FC236}">
                <a16:creationId xmlns:a16="http://schemas.microsoft.com/office/drawing/2014/main" id="{4084A543-EE26-474B-90D1-FA6E490E1D01}"/>
              </a:ext>
            </a:extLst>
          </p:cNvPr>
          <p:cNvGrpSpPr/>
          <p:nvPr/>
        </p:nvGrpSpPr>
        <p:grpSpPr>
          <a:xfrm>
            <a:off x="1043608" y="2486525"/>
            <a:ext cx="3714120" cy="1612389"/>
            <a:chOff x="785872" y="2327513"/>
            <a:chExt cx="5730344" cy="1900421"/>
          </a:xfrm>
        </p:grpSpPr>
        <p:grpSp>
          <p:nvGrpSpPr>
            <p:cNvPr id="13" name="组合 12">
              <a:extLst>
                <a:ext uri="{FF2B5EF4-FFF2-40B4-BE49-F238E27FC236}">
                  <a16:creationId xmlns:a16="http://schemas.microsoft.com/office/drawing/2014/main" id="{952CF646-6D4A-47F2-AE88-A3FDE9FAA8B7}"/>
                </a:ext>
              </a:extLst>
            </p:cNvPr>
            <p:cNvGrpSpPr/>
            <p:nvPr/>
          </p:nvGrpSpPr>
          <p:grpSpPr>
            <a:xfrm>
              <a:off x="785872" y="2327513"/>
              <a:ext cx="5730344" cy="1900421"/>
              <a:chOff x="826068" y="2276351"/>
              <a:chExt cx="8064896" cy="6938342"/>
            </a:xfrm>
          </p:grpSpPr>
          <p:sp>
            <p:nvSpPr>
              <p:cNvPr id="14" name="矩形 13">
                <a:extLst>
                  <a:ext uri="{FF2B5EF4-FFF2-40B4-BE49-F238E27FC236}">
                    <a16:creationId xmlns:a16="http://schemas.microsoft.com/office/drawing/2014/main" id="{61CB152D-0992-46CF-B635-D9D2BF781F26}"/>
                  </a:ext>
                </a:extLst>
              </p:cNvPr>
              <p:cNvSpPr/>
              <p:nvPr/>
            </p:nvSpPr>
            <p:spPr>
              <a:xfrm>
                <a:off x="826068" y="2276351"/>
                <a:ext cx="8064896" cy="6938342"/>
              </a:xfrm>
              <a:prstGeom prst="rect">
                <a:avLst/>
              </a:prstGeom>
              <a:solidFill>
                <a:srgbClr val="FDFDFD"/>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E031E3B9-5798-4F73-86DE-979E290D4EAA}"/>
                  </a:ext>
                </a:extLst>
              </p:cNvPr>
              <p:cNvSpPr txBox="1"/>
              <p:nvPr/>
            </p:nvSpPr>
            <p:spPr>
              <a:xfrm>
                <a:off x="889809" y="2446158"/>
                <a:ext cx="7859290" cy="979648"/>
              </a:xfrm>
              <a:prstGeom prst="rect">
                <a:avLst/>
              </a:prstGeom>
              <a:noFill/>
            </p:spPr>
            <p:txBody>
              <a:bodyPr wrap="square">
                <a:spAutoFit/>
              </a:bodyPr>
              <a:lstStyle/>
              <a:p>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7" name="文本框 16">
              <a:extLst>
                <a:ext uri="{FF2B5EF4-FFF2-40B4-BE49-F238E27FC236}">
                  <a16:creationId xmlns:a16="http://schemas.microsoft.com/office/drawing/2014/main" id="{12AD847C-7A99-4A11-99F2-34937C3C9602}"/>
                </a:ext>
              </a:extLst>
            </p:cNvPr>
            <p:cNvSpPr txBox="1"/>
            <p:nvPr/>
          </p:nvSpPr>
          <p:spPr>
            <a:xfrm>
              <a:off x="917846" y="2391531"/>
              <a:ext cx="5497569" cy="1741233"/>
            </a:xfrm>
            <a:prstGeom prst="rect">
              <a:avLst/>
            </a:prstGeom>
            <a:noFill/>
          </p:spPr>
          <p:txBody>
            <a:bodyPr wrap="square">
              <a:spAutoFit/>
            </a:bodyPr>
            <a:lstStyle/>
            <a:p>
              <a:r>
                <a:rPr lang="en-US" altLang="zh-CN" dirty="0">
                  <a:solidFill>
                    <a:srgbClr val="005DA2"/>
                  </a:solidFill>
                  <a:latin typeface="微软雅黑" panose="020B0503020204020204" pitchFamily="34" charset="-122"/>
                  <a:ea typeface="微软雅黑" panose="020B0503020204020204" pitchFamily="34" charset="-122"/>
                </a:rPr>
                <a:t>template</a:t>
              </a:r>
              <a:r>
                <a:rPr lang="zh-CN" altLang="en-US" dirty="0">
                  <a:solidFill>
                    <a:srgbClr val="005DA2"/>
                  </a:solidFill>
                  <a:latin typeface="微软雅黑" panose="020B0503020204020204" pitchFamily="34" charset="-122"/>
                  <a:ea typeface="微软雅黑" panose="020B0503020204020204" pitchFamily="34" charset="-122"/>
                </a:rPr>
                <a:t> </a:t>
              </a:r>
              <a:r>
                <a:rPr lang="en-US" altLang="zh-CN" dirty="0">
                  <a:solidFill>
                    <a:srgbClr val="005DA2"/>
                  </a:solidFill>
                  <a:latin typeface="微软雅黑" panose="020B0503020204020204" pitchFamily="34" charset="-122"/>
                  <a:ea typeface="微软雅黑" panose="020B0503020204020204" pitchFamily="34" charset="-122"/>
                </a:rPr>
                <a:t>&lt;class</a:t>
              </a:r>
              <a:r>
                <a:rPr lang="zh-CN" altLang="en-US" dirty="0">
                  <a:solidFill>
                    <a:srgbClr val="005DA2"/>
                  </a:solidFill>
                  <a:latin typeface="微软雅黑" panose="020B0503020204020204" pitchFamily="34" charset="-122"/>
                  <a:ea typeface="微软雅黑" panose="020B0503020204020204" pitchFamily="34" charset="-122"/>
                </a:rPr>
                <a:t> </a:t>
              </a:r>
              <a:r>
                <a:rPr lang="en-US" altLang="zh-CN" dirty="0">
                  <a:solidFill>
                    <a:srgbClr val="005DA2"/>
                  </a:solidFill>
                  <a:latin typeface="微软雅黑" panose="020B0503020204020204" pitchFamily="34" charset="-122"/>
                  <a:ea typeface="微软雅黑" panose="020B0503020204020204" pitchFamily="34" charset="-122"/>
                </a:rPr>
                <a:t>T&gt;</a:t>
              </a:r>
            </a:p>
            <a:p>
              <a:r>
                <a:rPr lang="en-US" altLang="zh-CN" dirty="0">
                  <a:solidFill>
                    <a:srgbClr val="005DA2"/>
                  </a:solidFill>
                  <a:latin typeface="微软雅黑" panose="020B0503020204020204" pitchFamily="34" charset="-122"/>
                  <a:ea typeface="微软雅黑" panose="020B0503020204020204" pitchFamily="34" charset="-122"/>
                </a:rPr>
                <a:t>class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Demo</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dirty="0">
                  <a:solidFill>
                    <a:srgbClr val="005DA2"/>
                  </a:solidFill>
                  <a:latin typeface="微软雅黑" panose="020B0503020204020204" pitchFamily="34" charset="-122"/>
                  <a:ea typeface="微软雅黑" panose="020B0503020204020204" pitchFamily="34" charset="-122"/>
                </a:rPr>
                <a:t>public:</a:t>
              </a:r>
            </a:p>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err="1">
                  <a:solidFill>
                    <a:srgbClr val="C00000"/>
                  </a:solidFill>
                  <a:latin typeface="微软雅黑" panose="020B0503020204020204" pitchFamily="34" charset="-122"/>
                  <a:ea typeface="微软雅黑" panose="020B0503020204020204" pitchFamily="34" charset="-122"/>
                </a:rPr>
                <a:t>typename</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T::</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SubType</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ptr</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_;</a:t>
              </a: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p>
          </p:txBody>
        </p:sp>
      </p:grpSp>
      <p:grpSp>
        <p:nvGrpSpPr>
          <p:cNvPr id="20" name="组合 19">
            <a:extLst>
              <a:ext uri="{FF2B5EF4-FFF2-40B4-BE49-F238E27FC236}">
                <a16:creationId xmlns:a16="http://schemas.microsoft.com/office/drawing/2014/main" id="{EEDCBA29-FA9F-40AC-971B-CECD309699BE}"/>
              </a:ext>
            </a:extLst>
          </p:cNvPr>
          <p:cNvGrpSpPr/>
          <p:nvPr/>
        </p:nvGrpSpPr>
        <p:grpSpPr>
          <a:xfrm>
            <a:off x="5632630" y="2701848"/>
            <a:ext cx="2736304" cy="1181745"/>
            <a:chOff x="5813482" y="1421153"/>
            <a:chExt cx="2808312" cy="15174869"/>
          </a:xfrm>
          <a:solidFill>
            <a:srgbClr val="FEFFBE"/>
          </a:solidFill>
        </p:grpSpPr>
        <p:sp>
          <p:nvSpPr>
            <p:cNvPr id="21" name="矩形 20">
              <a:extLst>
                <a:ext uri="{FF2B5EF4-FFF2-40B4-BE49-F238E27FC236}">
                  <a16:creationId xmlns:a16="http://schemas.microsoft.com/office/drawing/2014/main" id="{A5F37F43-B4B3-413E-AAE8-DC8269FD3EA5}"/>
                </a:ext>
              </a:extLst>
            </p:cNvPr>
            <p:cNvSpPr/>
            <p:nvPr/>
          </p:nvSpPr>
          <p:spPr>
            <a:xfrm>
              <a:off x="5813482" y="1421153"/>
              <a:ext cx="2808312" cy="15174869"/>
            </a:xfrm>
            <a:prstGeom prst="rect">
              <a:avLst/>
            </a:prstGeom>
            <a:grp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a:extLst>
                <a:ext uri="{FF2B5EF4-FFF2-40B4-BE49-F238E27FC236}">
                  <a16:creationId xmlns:a16="http://schemas.microsoft.com/office/drawing/2014/main" id="{9C45A274-1CBF-4DC7-9788-670AA17D796D}"/>
                </a:ext>
              </a:extLst>
            </p:cNvPr>
            <p:cNvSpPr txBox="1"/>
            <p:nvPr/>
          </p:nvSpPr>
          <p:spPr>
            <a:xfrm>
              <a:off x="5860955" y="2092266"/>
              <a:ext cx="2713365" cy="13832631"/>
            </a:xfrm>
            <a:prstGeom prst="rect">
              <a:avLst/>
            </a:prstGeom>
            <a:grpFill/>
          </p:spPr>
          <p:txBody>
            <a:bodyPr wrap="square" rtlCol="0">
              <a:spAutoFit/>
            </a:bodyPr>
            <a:lstStyle/>
            <a:p>
              <a:pPr>
                <a:spcAft>
                  <a:spcPts val="600"/>
                </a:spcAft>
              </a:pPr>
              <a:r>
                <a:rPr lang="zh-CN" altLang="en-US" sz="1600" dirty="0">
                  <a:solidFill>
                    <a:srgbClr val="005DA2"/>
                  </a:solidFill>
                  <a:latin typeface="微软雅黑" panose="020B0503020204020204" pitchFamily="34" charset="-122"/>
                  <a:ea typeface="微软雅黑" panose="020B0503020204020204" pitchFamily="34" charset="-122"/>
                </a:rPr>
                <a:t>最佳实践：</a:t>
              </a:r>
              <a:br>
                <a:rPr lang="en-US" altLang="zh-CN" sz="1600" dirty="0">
                  <a:solidFill>
                    <a:srgbClr val="005DA2"/>
                  </a:solidFill>
                  <a:latin typeface="微软雅黑" panose="020B0503020204020204" pitchFamily="34" charset="-122"/>
                  <a:ea typeface="微软雅黑" panose="020B0503020204020204" pitchFamily="34" charset="-122"/>
                </a:rPr>
              </a:b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自己主导开发推荐采用</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typename</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关键字，团队开发时遵从团队约定</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3143902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14972</TotalTime>
  <Words>4150</Words>
  <Application>Microsoft Macintosh PowerPoint</Application>
  <PresentationFormat>全屏显示(16:9)</PresentationFormat>
  <Paragraphs>528</Paragraphs>
  <Slides>43</Slides>
  <Notes>43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43</vt:i4>
      </vt:variant>
    </vt:vector>
  </HeadingPairs>
  <TitlesOfParts>
    <vt:vector size="52" baseType="lpstr">
      <vt:lpstr>Microsoft YaHei</vt:lpstr>
      <vt:lpstr>Microsoft YaHei</vt:lpstr>
      <vt:lpstr>微软雅黑 Light</vt:lpstr>
      <vt:lpstr>Arial</vt:lpstr>
      <vt:lpstr>Calibri</vt:lpstr>
      <vt:lpstr>Impact</vt:lpstr>
      <vt:lpstr>Roboto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Write Your Title Here</dc:title>
  <dc:subject/>
  <dc:creator>李培俊</dc:creator>
  <cp:keywords/>
  <dc:description/>
  <cp:lastModifiedBy>T127794</cp:lastModifiedBy>
  <cp:revision>2812</cp:revision>
  <dcterms:created xsi:type="dcterms:W3CDTF">2015-12-11T17:46:00Z</dcterms:created>
  <dcterms:modified xsi:type="dcterms:W3CDTF">2022-11-26T02:41:30Z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y fmtid="{D5CDD505-2E9C-101B-9397-08002B2CF9AE}" pid="3" name="KSORubyTemplateID">
    <vt:lpwstr>2</vt:lpwstr>
  </property>
</Properties>
</file>