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7" r:id="rId2"/>
    <p:sldId id="309" r:id="rId3"/>
    <p:sldId id="319" r:id="rId4"/>
    <p:sldId id="576" r:id="rId5"/>
    <p:sldId id="562" r:id="rId6"/>
    <p:sldId id="577" r:id="rId7"/>
    <p:sldId id="578" r:id="rId8"/>
    <p:sldId id="579" r:id="rId9"/>
    <p:sldId id="580" r:id="rId10"/>
    <p:sldId id="581" r:id="rId11"/>
    <p:sldId id="582" r:id="rId12"/>
    <p:sldId id="583" r:id="rId13"/>
    <p:sldId id="593" r:id="rId14"/>
    <p:sldId id="595" r:id="rId15"/>
    <p:sldId id="584" r:id="rId16"/>
    <p:sldId id="585" r:id="rId17"/>
    <p:sldId id="596" r:id="rId18"/>
    <p:sldId id="586" r:id="rId19"/>
    <p:sldId id="598" r:id="rId20"/>
    <p:sldId id="599" r:id="rId21"/>
    <p:sldId id="600" r:id="rId22"/>
    <p:sldId id="587" r:id="rId23"/>
    <p:sldId id="588" r:id="rId24"/>
    <p:sldId id="589" r:id="rId25"/>
    <p:sldId id="590" r:id="rId26"/>
    <p:sldId id="591" r:id="rId27"/>
    <p:sldId id="592" r:id="rId28"/>
    <p:sldId id="302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DA2"/>
    <a:srgbClr val="3992DB"/>
    <a:srgbClr val="DCDEE0"/>
    <a:srgbClr val="F79600"/>
    <a:srgbClr val="FEFFBE"/>
    <a:srgbClr val="FDFDFD"/>
    <a:srgbClr val="FFFF00"/>
    <a:srgbClr val="0F183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 autoAdjust="0"/>
    <p:restoredTop sz="94523" autoAdjust="0"/>
  </p:normalViewPr>
  <p:slideViewPr>
    <p:cSldViewPr>
      <p:cViewPr varScale="1">
        <p:scale>
          <a:sx n="138" d="100"/>
          <a:sy n="138" d="100"/>
        </p:scale>
        <p:origin x="120" y="8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78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9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69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21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45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20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20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74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11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5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76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580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29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02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30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585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975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4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6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1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7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9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620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6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2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：异常处理</a:t>
            </a: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异常示例、栈展开、捕获及讨论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/>
          <p:cNvSpPr>
            <a:spLocks noChangeArrowheads="1"/>
          </p:cNvSpPr>
          <p:nvPr/>
        </p:nvSpPr>
        <p:spPr bwMode="auto">
          <a:xfrm>
            <a:off x="8763956" y="1898129"/>
            <a:ext cx="380044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84933" y="738430"/>
            <a:ext cx="5857996" cy="1177235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7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异常示例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CD18747-69AB-4BEF-A345-7A84DB2271F9}"/>
              </a:ext>
            </a:extLst>
          </p:cNvPr>
          <p:cNvGrpSpPr/>
          <p:nvPr/>
        </p:nvGrpSpPr>
        <p:grpSpPr>
          <a:xfrm>
            <a:off x="719572" y="1779662"/>
            <a:ext cx="7704856" cy="1872208"/>
            <a:chOff x="826068" y="2276351"/>
            <a:chExt cx="8064896" cy="728827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548236D-FFF1-4552-BB72-1A301FE12531}"/>
                </a:ext>
              </a:extLst>
            </p:cNvPr>
            <p:cNvSpPr/>
            <p:nvPr/>
          </p:nvSpPr>
          <p:spPr>
            <a:xfrm>
              <a:off x="826068" y="2276351"/>
              <a:ext cx="8064896" cy="7288276"/>
            </a:xfrm>
            <a:prstGeom prst="rect">
              <a:avLst/>
            </a:prstGeom>
            <a:solidFill>
              <a:srgbClr val="FDFDFD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D83765D-DA9B-42B8-9B1A-9DD5633D3C5E}"/>
                </a:ext>
              </a:extLst>
            </p:cNvPr>
            <p:cNvSpPr txBox="1"/>
            <p:nvPr/>
          </p:nvSpPr>
          <p:spPr>
            <a:xfrm>
              <a:off x="889810" y="2446162"/>
              <a:ext cx="7859290" cy="68293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double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 a, int b)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if (a == -b)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throw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“bad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 argument, a == -b”;	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引发异常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return 2.0 * a * b / (a + b);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6057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异常示例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345D611-AA60-A2B0-D81B-9A92D8A259BD}"/>
              </a:ext>
            </a:extLst>
          </p:cNvPr>
          <p:cNvGrpSpPr/>
          <p:nvPr/>
        </p:nvGrpSpPr>
        <p:grpSpPr>
          <a:xfrm>
            <a:off x="719572" y="771550"/>
            <a:ext cx="7704856" cy="4097091"/>
            <a:chOff x="826068" y="2276351"/>
            <a:chExt cx="8064896" cy="1192627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6923D4B-2F8F-56F5-9289-98D8E4FDA744}"/>
                </a:ext>
              </a:extLst>
            </p:cNvPr>
            <p:cNvSpPr/>
            <p:nvPr/>
          </p:nvSpPr>
          <p:spPr>
            <a:xfrm>
              <a:off x="826068" y="2276351"/>
              <a:ext cx="8064896" cy="11926270"/>
            </a:xfrm>
            <a:prstGeom prst="rect">
              <a:avLst/>
            </a:prstGeom>
            <a:solidFill>
              <a:srgbClr val="FDFDFD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D7861EF-806C-FBAD-9BCF-100EB755DE21}"/>
                </a:ext>
              </a:extLst>
            </p:cNvPr>
            <p:cNvSpPr txBox="1"/>
            <p:nvPr/>
          </p:nvSpPr>
          <p:spPr>
            <a:xfrm>
              <a:off x="889810" y="2446162"/>
              <a:ext cx="7859290" cy="115572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main()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int a = 0, b = 0;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double z = 0.0;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while (std::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cin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&gt;&gt; a &gt;&gt; b)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try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{			//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try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代码块限定可能发生异常的范围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z =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(a, b);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catch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(const char* s) {	// catch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代码块处理异常</a:t>
              </a:r>
              <a:endPara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“Exception when calc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 ” &lt;&lt; s &lt;&lt;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continue;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				// catch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代码块结束</a:t>
              </a:r>
              <a:endPara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“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if ” &lt;&lt; a &lt;&lt; “ and ” &lt;&lt; b &lt;&lt; “ is ” &lt;&lt; z &lt;&lt;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return 0;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059ACA4-FBC4-EC5A-7213-D6138A3F6BE8}"/>
              </a:ext>
            </a:extLst>
          </p:cNvPr>
          <p:cNvGrpSpPr/>
          <p:nvPr/>
        </p:nvGrpSpPr>
        <p:grpSpPr>
          <a:xfrm>
            <a:off x="5169262" y="829886"/>
            <a:ext cx="3180531" cy="936104"/>
            <a:chOff x="5813482" y="1421166"/>
            <a:chExt cx="2808312" cy="11856544"/>
          </a:xfrm>
          <a:solidFill>
            <a:srgbClr val="FEFFBE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DA9A6A-A657-7255-FE9D-2BAF2A524026}"/>
                </a:ext>
              </a:extLst>
            </p:cNvPr>
            <p:cNvSpPr/>
            <p:nvPr/>
          </p:nvSpPr>
          <p:spPr>
            <a:xfrm>
              <a:off x="5813482" y="1421166"/>
              <a:ext cx="2808312" cy="1185654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5B5698B-5FA0-6AC1-3F36-E3C15C009BEE}"/>
                </a:ext>
              </a:extLst>
            </p:cNvPr>
            <p:cNvSpPr txBox="1"/>
            <p:nvPr/>
          </p:nvSpPr>
          <p:spPr>
            <a:xfrm>
              <a:off x="5860955" y="2026137"/>
              <a:ext cx="2713365" cy="105252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catch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代码块只有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try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代码块中抛出对应类型异常时才会执行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25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异常示例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2559364-4FAB-801A-126B-849B8CB94036}"/>
              </a:ext>
            </a:extLst>
          </p:cNvPr>
          <p:cNvGrpSpPr/>
          <p:nvPr/>
        </p:nvGrpSpPr>
        <p:grpSpPr>
          <a:xfrm>
            <a:off x="719572" y="771550"/>
            <a:ext cx="7704856" cy="4097091"/>
            <a:chOff x="826068" y="2276351"/>
            <a:chExt cx="8064896" cy="1192627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6E5727-FAB3-058B-1453-96E456992993}"/>
                </a:ext>
              </a:extLst>
            </p:cNvPr>
            <p:cNvSpPr/>
            <p:nvPr/>
          </p:nvSpPr>
          <p:spPr>
            <a:xfrm>
              <a:off x="826068" y="2276351"/>
              <a:ext cx="8064896" cy="11926270"/>
            </a:xfrm>
            <a:prstGeom prst="rect">
              <a:avLst/>
            </a:prstGeom>
            <a:solidFill>
              <a:srgbClr val="FDFDFD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B0CDF7F-B5D8-3950-CAAC-CEA4715B30B3}"/>
                </a:ext>
              </a:extLst>
            </p:cNvPr>
            <p:cNvSpPr txBox="1"/>
            <p:nvPr/>
          </p:nvSpPr>
          <p:spPr>
            <a:xfrm>
              <a:off x="889810" y="2446162"/>
              <a:ext cx="7859290" cy="115572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main()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int a = 0, b = 0;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double z = 0.0;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while (std::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cin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&gt;&gt; a &gt;&gt; b)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try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{			//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try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代码块限定可能发生异常的范围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z =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(a, b);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catch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(const char* s) {	// catch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代码块处理异常</a:t>
              </a:r>
              <a:endPara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“Exception when calc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 ” &lt;&lt; s &lt;&lt;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continue;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				// catch</a:t>
              </a:r>
              <a:r>
                <a:rPr lang="zh-CN" altLang="en-US" dirty="0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代码块结束</a:t>
              </a:r>
              <a:endPara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“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if ” &lt;&lt; a &lt;&lt; “ and ” &lt;&lt; b &lt;&lt; “ is ” &lt;&lt; z &lt;&lt;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return 0;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E21EF6A-E11E-AEA7-A61A-963BF473C9E9}"/>
              </a:ext>
            </a:extLst>
          </p:cNvPr>
          <p:cNvGrpSpPr/>
          <p:nvPr/>
        </p:nvGrpSpPr>
        <p:grpSpPr>
          <a:xfrm>
            <a:off x="4504982" y="3283543"/>
            <a:ext cx="3240360" cy="1163492"/>
            <a:chOff x="5813482" y="1421166"/>
            <a:chExt cx="2808312" cy="11856544"/>
          </a:xfrm>
          <a:solidFill>
            <a:srgbClr val="FEFFBE"/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1AC87DC-F7FB-342C-37DE-7E79EEE02410}"/>
                </a:ext>
              </a:extLst>
            </p:cNvPr>
            <p:cNvSpPr/>
            <p:nvPr/>
          </p:nvSpPr>
          <p:spPr>
            <a:xfrm>
              <a:off x="5813482" y="1421166"/>
              <a:ext cx="2808312" cy="1185654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0C8BB32-2ECD-A4C2-A60E-8BB94C461A19}"/>
                </a:ext>
              </a:extLst>
            </p:cNvPr>
            <p:cNvSpPr txBox="1"/>
            <p:nvPr/>
          </p:nvSpPr>
          <p:spPr>
            <a:xfrm>
              <a:off x="5860955" y="1819336"/>
              <a:ext cx="2713365" cy="970574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throw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抛出异常类型和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catch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捕获异常类型匹配时异常才会被捕获并执行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catch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代码块中的内容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DF8ABB1F-3E7B-E758-8CE2-39903164A14D}"/>
              </a:ext>
            </a:extLst>
          </p:cNvPr>
          <p:cNvSpPr/>
          <p:nvPr/>
        </p:nvSpPr>
        <p:spPr>
          <a:xfrm>
            <a:off x="1434966" y="2519329"/>
            <a:ext cx="5904656" cy="305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2D01CE7-F1AD-B8E4-CBA1-9433348E5D26}"/>
              </a:ext>
            </a:extLst>
          </p:cNvPr>
          <p:cNvGrpSpPr/>
          <p:nvPr/>
        </p:nvGrpSpPr>
        <p:grpSpPr>
          <a:xfrm>
            <a:off x="2699792" y="91697"/>
            <a:ext cx="6084676" cy="1872208"/>
            <a:chOff x="826068" y="2276351"/>
            <a:chExt cx="8064896" cy="728827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D5E4D83-77E9-7E14-982D-FCFAF821119A}"/>
                </a:ext>
              </a:extLst>
            </p:cNvPr>
            <p:cNvSpPr/>
            <p:nvPr/>
          </p:nvSpPr>
          <p:spPr>
            <a:xfrm>
              <a:off x="826068" y="2276351"/>
              <a:ext cx="8064896" cy="7288276"/>
            </a:xfrm>
            <a:prstGeom prst="rect">
              <a:avLst/>
            </a:prstGeom>
            <a:solidFill>
              <a:srgbClr val="FDFDFD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551BC91-A872-3B92-4DB1-2C80A82BEADC}"/>
                </a:ext>
              </a:extLst>
            </p:cNvPr>
            <p:cNvSpPr txBox="1"/>
            <p:nvPr/>
          </p:nvSpPr>
          <p:spPr>
            <a:xfrm>
              <a:off x="889810" y="2446162"/>
              <a:ext cx="7859290" cy="68293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double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 a, int b)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if (a == -b)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throw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“bad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 argument, a == -b”;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引发异常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return 2.0 * a * b / (a + b);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28B0980E-D666-A177-663C-94E5EBDDFDE4}"/>
              </a:ext>
            </a:extLst>
          </p:cNvPr>
          <p:cNvSpPr/>
          <p:nvPr/>
        </p:nvSpPr>
        <p:spPr>
          <a:xfrm>
            <a:off x="3132821" y="688178"/>
            <a:ext cx="5544616" cy="3794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000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异常栈展开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683568" y="843558"/>
            <a:ext cx="79928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栈展开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抛出异常后，程序暂停当前函数的执行执行过程，并开始寻找与之匹配的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出现在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语句块内时，检查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子句进行参数匹配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找到匹配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则进入该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处理异常，否则继续检查外层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如果没找到匹配的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子句，程序将调用标准库函数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terminate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终止程序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异常栈展开过程中退出的函数，已经创建的局部对象会被自动销毁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39FA5D9-6E5D-D070-BB0C-22F32A712A68}"/>
              </a:ext>
            </a:extLst>
          </p:cNvPr>
          <p:cNvGrpSpPr/>
          <p:nvPr/>
        </p:nvGrpSpPr>
        <p:grpSpPr>
          <a:xfrm>
            <a:off x="5292080" y="3827746"/>
            <a:ext cx="3240360" cy="944391"/>
            <a:chOff x="5813482" y="1421166"/>
            <a:chExt cx="2808312" cy="11856544"/>
          </a:xfrm>
          <a:solidFill>
            <a:srgbClr val="FEFFBE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B854400-720C-A710-24BB-CC5F7982E708}"/>
                </a:ext>
              </a:extLst>
            </p:cNvPr>
            <p:cNvSpPr/>
            <p:nvPr/>
          </p:nvSpPr>
          <p:spPr>
            <a:xfrm>
              <a:off x="5813482" y="1421166"/>
              <a:ext cx="2808312" cy="1185654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DA0ED35-44F7-1EDA-2E63-1579F0882692}"/>
                </a:ext>
              </a:extLst>
            </p:cNvPr>
            <p:cNvSpPr txBox="1"/>
            <p:nvPr/>
          </p:nvSpPr>
          <p:spPr>
            <a:xfrm>
              <a:off x="5860955" y="1819339"/>
              <a:ext cx="2713365" cy="84682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思考题：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对于类的构造与析构函数，是否会抛出异常？是否应该抛出异常？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998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异常捕获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683568" y="843558"/>
            <a:ext cx="79928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子句中的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异常声明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，类似于函数的形参列表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异常声明的类型必须是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完全类型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，可以为左值引用，不能是右值引用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异常声明仅支持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非常量向常量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派生类向基类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函数向指针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的隐式类型转换，其他转换规则不能匹配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语句中，仅支持静态类型的操作，无法使用派生类特有成员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可使用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catch(…)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捕获所有类型的异常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077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异常捕获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611560" y="77155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可以自定义异常类型来精确控制异常的捕获逻辑，也便于携带更多异常信息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106685-77F6-4B35-A294-5EC48688A2B0}"/>
              </a:ext>
            </a:extLst>
          </p:cNvPr>
          <p:cNvGrpSpPr/>
          <p:nvPr/>
        </p:nvGrpSpPr>
        <p:grpSpPr>
          <a:xfrm>
            <a:off x="683568" y="1389764"/>
            <a:ext cx="7884876" cy="2982186"/>
            <a:chOff x="826068" y="2276351"/>
            <a:chExt cx="8064896" cy="728827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EB2F7FB-2EE2-4786-BCDD-9CEC73A5F1AB}"/>
                </a:ext>
              </a:extLst>
            </p:cNvPr>
            <p:cNvSpPr/>
            <p:nvPr/>
          </p:nvSpPr>
          <p:spPr>
            <a:xfrm>
              <a:off x="826068" y="2276351"/>
              <a:ext cx="8064896" cy="7288276"/>
            </a:xfrm>
            <a:prstGeom prst="rect">
              <a:avLst/>
            </a:prstGeom>
            <a:solidFill>
              <a:srgbClr val="FDFDFD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8D83BA2-CCE4-4C9B-AF2B-8FC5555633C9}"/>
                </a:ext>
              </a:extLst>
            </p:cNvPr>
            <p:cNvSpPr txBox="1"/>
            <p:nvPr/>
          </p:nvSpPr>
          <p:spPr>
            <a:xfrm>
              <a:off x="889810" y="2446161"/>
              <a:ext cx="7927502" cy="69953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调和平均数异常类型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class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HMeanException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HMeanException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 a, int b) : a_(a), b_(b) {}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void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PrintMsg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“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exception, a = ” &lt;&lt; a_ &lt;&lt; “ b = ” &lt;&lt; b_ &lt;&lt;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private: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int a_, b_;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68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异常捕获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611560" y="77155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同理我们还可以定义其它类型的异常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106685-77F6-4B35-A294-5EC48688A2B0}"/>
              </a:ext>
            </a:extLst>
          </p:cNvPr>
          <p:cNvGrpSpPr/>
          <p:nvPr/>
        </p:nvGrpSpPr>
        <p:grpSpPr>
          <a:xfrm>
            <a:off x="719572" y="1605788"/>
            <a:ext cx="7704856" cy="3163639"/>
            <a:chOff x="826068" y="2276351"/>
            <a:chExt cx="8064896" cy="728827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EB2F7FB-2EE2-4786-BCDD-9CEC73A5F1AB}"/>
                </a:ext>
              </a:extLst>
            </p:cNvPr>
            <p:cNvSpPr/>
            <p:nvPr/>
          </p:nvSpPr>
          <p:spPr>
            <a:xfrm>
              <a:off x="826068" y="2276351"/>
              <a:ext cx="8064896" cy="7288276"/>
            </a:xfrm>
            <a:prstGeom prst="rect">
              <a:avLst/>
            </a:prstGeom>
            <a:solidFill>
              <a:srgbClr val="FDFDFD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8D83BA2-CCE4-4C9B-AF2B-8FC5555633C9}"/>
                </a:ext>
              </a:extLst>
            </p:cNvPr>
            <p:cNvSpPr txBox="1"/>
            <p:nvPr/>
          </p:nvSpPr>
          <p:spPr>
            <a:xfrm>
              <a:off x="928870" y="2623431"/>
              <a:ext cx="7859290" cy="65941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</a:t>
              </a:r>
              <a:r>
                <a:rPr lang="zh-CN" altLang="en-US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几何平均数异常类型</a:t>
              </a:r>
              <a:endParaRPr lang="en-US" altLang="zh-CN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class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GMeanException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GMeanException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 a, int b) : a_(a), b_(b) {}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void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PrintMsg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“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argument should &gt;= 0” &lt;&lt;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private: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int a_, b_;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92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异常捕获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683568" y="843558"/>
            <a:ext cx="79928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语句块支持匹配多条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一旦某一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子句可以匹配异常类型，则进入该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语句内进行处理，不再进行后续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子句的异常类型匹配过程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3075BB9-8404-E122-B362-1A8100FC1BD7}"/>
              </a:ext>
            </a:extLst>
          </p:cNvPr>
          <p:cNvGrpSpPr/>
          <p:nvPr/>
        </p:nvGrpSpPr>
        <p:grpSpPr>
          <a:xfrm>
            <a:off x="1727684" y="2787774"/>
            <a:ext cx="5688632" cy="1512168"/>
            <a:chOff x="5813482" y="1421166"/>
            <a:chExt cx="2808312" cy="18984812"/>
          </a:xfrm>
          <a:solidFill>
            <a:srgbClr val="FEFFBE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396BF40-4B32-1B11-4EE9-1BB2B1928BC3}"/>
                </a:ext>
              </a:extLst>
            </p:cNvPr>
            <p:cNvSpPr/>
            <p:nvPr/>
          </p:nvSpPr>
          <p:spPr>
            <a:xfrm>
              <a:off x="5813482" y="1421166"/>
              <a:ext cx="2808312" cy="1898481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0F7D033-9C43-7ED9-B424-3DF5341C194F}"/>
                </a:ext>
              </a:extLst>
            </p:cNvPr>
            <p:cNvSpPr txBox="1"/>
            <p:nvPr/>
          </p:nvSpPr>
          <p:spPr>
            <a:xfrm>
              <a:off x="5860955" y="1819338"/>
              <a:ext cx="2713365" cy="175813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多个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catch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语句的异常声明类型存在继承关系时，把继承链最底端的类放在前面，而将继承链最顶端的类放在后面。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catch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接受的异常声明类型与某个继承体系有关，将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catch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的参数定义成引用类型。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06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异常捕获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2A34D12-B499-B8AC-D2CF-22EB1CAECAF3}"/>
              </a:ext>
            </a:extLst>
          </p:cNvPr>
          <p:cNvGrpSpPr/>
          <p:nvPr/>
        </p:nvGrpSpPr>
        <p:grpSpPr>
          <a:xfrm>
            <a:off x="719572" y="699542"/>
            <a:ext cx="7704856" cy="4069885"/>
            <a:chOff x="826068" y="2276351"/>
            <a:chExt cx="8064896" cy="728827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E025DB-40D4-B4DD-EA22-090BCB786DE0}"/>
                </a:ext>
              </a:extLst>
            </p:cNvPr>
            <p:cNvSpPr/>
            <p:nvPr/>
          </p:nvSpPr>
          <p:spPr>
            <a:xfrm>
              <a:off x="826068" y="2276351"/>
              <a:ext cx="8064896" cy="7288276"/>
            </a:xfrm>
            <a:prstGeom prst="rect">
              <a:avLst/>
            </a:prstGeom>
            <a:solidFill>
              <a:srgbClr val="FDFDFD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142DC47-9B2B-B187-A7B1-2CA50C0E992B}"/>
                </a:ext>
              </a:extLst>
            </p:cNvPr>
            <p:cNvSpPr txBox="1"/>
            <p:nvPr/>
          </p:nvSpPr>
          <p:spPr>
            <a:xfrm>
              <a:off x="889810" y="2446162"/>
              <a:ext cx="7859290" cy="66139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try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{ // start of try block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"Harmonic mean of " &lt;&lt; x &lt;&lt; " and " &lt;&lt; y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&lt;&lt; " is " &lt;&lt;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(x,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y) &lt;&lt;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"Geometric mean of " &lt;&lt; x &lt;&lt; " and " &lt;&lt; y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&lt;&lt; “ is ” &lt;&lt;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(x,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y) &lt;&lt;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catch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(</a:t>
              </a:r>
              <a:r>
                <a:rPr lang="en-US" altLang="zh-CN" b="1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HMeanException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&amp;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bg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{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捕获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抛出的异常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bg.PrintMsg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"Try again.\n";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catch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(</a:t>
              </a:r>
              <a:r>
                <a:rPr lang="en-US" altLang="zh-CN" b="1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GMeanException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&amp; hg) {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捕获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gmean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抛出的异常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hg.PrintMsg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"Values used: " &lt;&lt; hg.v1 &lt;&lt; ", "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&lt;&lt; hg.v2 &lt;&lt;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75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异常捕获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683568" y="843558"/>
            <a:ext cx="79928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子句中，可使用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关键字将异常向上层调用代码重新抛出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当使用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关键字后不跟任何表达式时，表示将现有异常对象重新抛出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4FA85BB-CCE6-103A-8834-25283C4B508D}"/>
              </a:ext>
            </a:extLst>
          </p:cNvPr>
          <p:cNvGrpSpPr/>
          <p:nvPr/>
        </p:nvGrpSpPr>
        <p:grpSpPr>
          <a:xfrm>
            <a:off x="683568" y="2344470"/>
            <a:ext cx="7704856" cy="2130495"/>
            <a:chOff x="826068" y="2276351"/>
            <a:chExt cx="8064896" cy="72882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E0028DA-50A3-B32B-4CD8-BDCDD4BAD96C}"/>
                </a:ext>
              </a:extLst>
            </p:cNvPr>
            <p:cNvSpPr/>
            <p:nvPr/>
          </p:nvSpPr>
          <p:spPr>
            <a:xfrm>
              <a:off x="826068" y="2276351"/>
              <a:ext cx="8064896" cy="7288276"/>
            </a:xfrm>
            <a:prstGeom prst="rect">
              <a:avLst/>
            </a:prstGeom>
            <a:solidFill>
              <a:srgbClr val="FDFDFD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D442F3-4261-FCFF-4894-3F36F1D47636}"/>
                </a:ext>
              </a:extLst>
            </p:cNvPr>
            <p:cNvSpPr txBox="1"/>
            <p:nvPr/>
          </p:nvSpPr>
          <p:spPr>
            <a:xfrm>
              <a:off x="889810" y="2446162"/>
              <a:ext cx="7888095" cy="3637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catch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MyException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&amp; ex) {	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引用类型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ex.status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“Server Error”;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修改异常对象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throw;		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上层再次捕获异常时，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status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被更新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catch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(</a:t>
              </a:r>
              <a:r>
                <a:rPr lang="en-US" altLang="zh-CN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OtherException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ex) {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值类型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ex.status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“Server Error”;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仅修改异常对象的局部拷贝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throw;		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上层再次捕获异常时，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status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未更新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5991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14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7976" y="2698179"/>
            <a:ext cx="6097342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异常示例、栈展开、捕获及讨论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标准异常类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683568" y="843558"/>
            <a:ext cx="42484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标准异常类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标准库中定义了若干异常类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标准异常类继承关系如右图所示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标准异常类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函数返回一个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char*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风格字符串，用于说明错误内容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8D17EB11-1E3D-F28A-48D6-EE530896B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14551"/>
            <a:ext cx="3535050" cy="3314397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0CA0F68-F717-69AC-8F64-9707EF33EC44}"/>
              </a:ext>
            </a:extLst>
          </p:cNvPr>
          <p:cNvGrpSpPr/>
          <p:nvPr/>
        </p:nvGrpSpPr>
        <p:grpSpPr>
          <a:xfrm>
            <a:off x="890672" y="3323431"/>
            <a:ext cx="3398200" cy="1133928"/>
            <a:chOff x="5813482" y="1421166"/>
            <a:chExt cx="2808312" cy="18984812"/>
          </a:xfrm>
          <a:solidFill>
            <a:srgbClr val="FEFFBE"/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A5D0368-15D9-80CB-7522-B7549E9FB792}"/>
                </a:ext>
              </a:extLst>
            </p:cNvPr>
            <p:cNvSpPr/>
            <p:nvPr/>
          </p:nvSpPr>
          <p:spPr>
            <a:xfrm>
              <a:off x="5813482" y="1421166"/>
              <a:ext cx="2808312" cy="1898481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78E305F-E9A2-740F-0212-5B92770B6302}"/>
                </a:ext>
              </a:extLst>
            </p:cNvPr>
            <p:cNvSpPr txBox="1"/>
            <p:nvPr/>
          </p:nvSpPr>
          <p:spPr>
            <a:xfrm>
              <a:off x="5860955" y="1819338"/>
              <a:ext cx="2713365" cy="10432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根据代码业务场景，直接使用标准异常类，或在某标准异常类基础上派生产生自定义异常类。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98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683568" y="843558"/>
            <a:ext cx="78488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起，支持使用在函数形参列表后添加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关键字，标识改函数不会抛出异常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关键字声明时，应在声明和定义语句中都出现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编译器不会检查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函数是否含有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语句或调用可能抛出异常的函数；若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函数抛出异常，程序会调用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terminate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终止程序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还可作为运算符，判断表达式是否会抛出异常，返回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表达式调用函数均声明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且自身不含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语句时运算符返回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76ACA12-D962-C6A6-C315-E514263FCDF0}"/>
              </a:ext>
            </a:extLst>
          </p:cNvPr>
          <p:cNvGrpSpPr/>
          <p:nvPr/>
        </p:nvGrpSpPr>
        <p:grpSpPr>
          <a:xfrm>
            <a:off x="683568" y="4011910"/>
            <a:ext cx="7884876" cy="749938"/>
            <a:chOff x="826068" y="2276351"/>
            <a:chExt cx="8064896" cy="72882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B3CE9DE-1E14-BC84-E20A-444168D7B802}"/>
                </a:ext>
              </a:extLst>
            </p:cNvPr>
            <p:cNvSpPr/>
            <p:nvPr/>
          </p:nvSpPr>
          <p:spPr>
            <a:xfrm>
              <a:off x="826068" y="2276351"/>
              <a:ext cx="8064896" cy="7288276"/>
            </a:xfrm>
            <a:prstGeom prst="rect">
              <a:avLst/>
            </a:prstGeom>
            <a:solidFill>
              <a:srgbClr val="FDFDFD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CF37C27-72D7-84CB-FC2B-C839D37D3CFE}"/>
                </a:ext>
              </a:extLst>
            </p:cNvPr>
            <p:cNvSpPr txBox="1"/>
            <p:nvPr/>
          </p:nvSpPr>
          <p:spPr>
            <a:xfrm>
              <a:off x="840559" y="2779799"/>
              <a:ext cx="7927502" cy="62813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 a, int b)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noexcept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//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noexcept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关键字声明函数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不抛出异常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noexcept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func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(3, 5));	       //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noexcept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运算符判断表达式是否抛出异常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093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060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异常讨论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403E5D-B09D-3D0A-AD42-38E6DCB3C0D3}"/>
              </a:ext>
            </a:extLst>
          </p:cNvPr>
          <p:cNvSpPr txBox="1"/>
          <p:nvPr/>
        </p:nvSpPr>
        <p:spPr>
          <a:xfrm>
            <a:off x="683568" y="699542"/>
            <a:ext cx="7920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异常处理是否支持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关键字？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12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异常处理机制中包含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关键字用于释放某些因为异常无法释放的资源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CC9259E-9C9C-CFF8-BD0C-5D680FC3BB84}"/>
              </a:ext>
            </a:extLst>
          </p:cNvPr>
          <p:cNvGrpSpPr/>
          <p:nvPr/>
        </p:nvGrpSpPr>
        <p:grpSpPr>
          <a:xfrm>
            <a:off x="719572" y="1619627"/>
            <a:ext cx="3060340" cy="2718802"/>
            <a:chOff x="826068" y="2276348"/>
            <a:chExt cx="8064896" cy="928586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B48D7F7-2219-7E73-DE9B-FE042A8A6A78}"/>
                </a:ext>
              </a:extLst>
            </p:cNvPr>
            <p:cNvSpPr/>
            <p:nvPr/>
          </p:nvSpPr>
          <p:spPr>
            <a:xfrm>
              <a:off x="826068" y="2276348"/>
              <a:ext cx="8064896" cy="9285865"/>
            </a:xfrm>
            <a:prstGeom prst="rect">
              <a:avLst/>
            </a:prstGeom>
            <a:solidFill>
              <a:srgbClr val="FDFDFD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A79A64-0889-0243-8787-A07E6ADFB029}"/>
                </a:ext>
              </a:extLst>
            </p:cNvPr>
            <p:cNvSpPr txBox="1"/>
            <p:nvPr/>
          </p:nvSpPr>
          <p:spPr>
            <a:xfrm>
              <a:off x="889808" y="2446163"/>
              <a:ext cx="7859290" cy="88299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try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code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catch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(…)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code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catch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(…)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code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 </a:t>
              </a:r>
              <a:r>
                <a:rPr lang="en-US" altLang="zh-CN" b="1" strike="sngStrike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finally</a:t>
              </a:r>
              <a:r>
                <a:rPr lang="zh-CN" altLang="en-US" strike="sngStrik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trike="sngStrik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C++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通过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RAII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管理资源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trike="sngStrik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54A644E-5DE4-5E7C-3D93-53ECCE4977F2}"/>
              </a:ext>
            </a:extLst>
          </p:cNvPr>
          <p:cNvSpPr txBox="1"/>
          <p:nvPr/>
        </p:nvSpPr>
        <p:spPr>
          <a:xfrm>
            <a:off x="4427984" y="1779662"/>
            <a:ext cx="3581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代码块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是一种支持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RAII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00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060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异常讨论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4A644E-5DE4-5E7C-3D93-53ECCE4977F2}"/>
              </a:ext>
            </a:extLst>
          </p:cNvPr>
          <p:cNvSpPr txBox="1"/>
          <p:nvPr/>
        </p:nvSpPr>
        <p:spPr>
          <a:xfrm>
            <a:off x="755576" y="771550"/>
            <a:ext cx="77048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RAII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 Acquisition Is Initialization</a:t>
            </a:r>
          </a:p>
          <a:p>
            <a:r>
              <a:rPr lang="zh-CN" altLang="e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简而言之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RAII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只利用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的对象构造函数申请资源，析构函数释放资源，从而资源的使用周期和对象的生命周期一致，避免资源泄露</a:t>
            </a:r>
            <a:endParaRPr lang="en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3AB667-41C2-D058-B6E9-2695DA08BFFF}"/>
              </a:ext>
            </a:extLst>
          </p:cNvPr>
          <p:cNvGrpSpPr/>
          <p:nvPr/>
        </p:nvGrpSpPr>
        <p:grpSpPr>
          <a:xfrm>
            <a:off x="852944" y="1754320"/>
            <a:ext cx="7131646" cy="3189654"/>
            <a:chOff x="826068" y="2276348"/>
            <a:chExt cx="8064896" cy="107613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AF348C7-6FA7-A990-B1FF-A3D1AE3B48D1}"/>
                </a:ext>
              </a:extLst>
            </p:cNvPr>
            <p:cNvSpPr/>
            <p:nvPr/>
          </p:nvSpPr>
          <p:spPr>
            <a:xfrm>
              <a:off x="826068" y="2276348"/>
              <a:ext cx="8064896" cy="10761341"/>
            </a:xfrm>
            <a:prstGeom prst="rect">
              <a:avLst/>
            </a:prstGeom>
            <a:solidFill>
              <a:srgbClr val="FDFDFD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950E80E-A6C8-6C00-1C20-1F9724BCCCC8}"/>
                </a:ext>
              </a:extLst>
            </p:cNvPr>
            <p:cNvSpPr txBox="1"/>
            <p:nvPr/>
          </p:nvSpPr>
          <p:spPr>
            <a:xfrm>
              <a:off x="889810" y="2446163"/>
              <a:ext cx="7859290" cy="10591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Demo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public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Demo()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this.buf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_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new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char[20];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~Demo()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</a:p>
            <a:p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delete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[]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this.buf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_;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private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char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buf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_;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};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C7A2B14-B0B9-AFF3-6E5A-09350947478C}"/>
              </a:ext>
            </a:extLst>
          </p:cNvPr>
          <p:cNvGrpSpPr/>
          <p:nvPr/>
        </p:nvGrpSpPr>
        <p:grpSpPr>
          <a:xfrm>
            <a:off x="4788024" y="2499742"/>
            <a:ext cx="3775556" cy="1440160"/>
            <a:chOff x="5813482" y="1421166"/>
            <a:chExt cx="2808312" cy="12975858"/>
          </a:xfrm>
          <a:solidFill>
            <a:srgbClr val="FEFFBE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3D1B1C3-7ADC-29BF-F903-13DD92B5D575}"/>
                </a:ext>
              </a:extLst>
            </p:cNvPr>
            <p:cNvSpPr/>
            <p:nvPr/>
          </p:nvSpPr>
          <p:spPr>
            <a:xfrm>
              <a:off x="5813482" y="1421166"/>
              <a:ext cx="2808312" cy="1297585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7D1998D-F4A2-D2DA-8551-3B78DC19D737}"/>
                </a:ext>
              </a:extLst>
            </p:cNvPr>
            <p:cNvSpPr txBox="1"/>
            <p:nvPr/>
          </p:nvSpPr>
          <p:spPr>
            <a:xfrm>
              <a:off x="5858240" y="1946990"/>
              <a:ext cx="2713365" cy="119242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RAII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优势之一，用户能够很容易地通过对象生命周期控制资源（内存、进程、网络连接），善用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RAII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能够有效地优化代码结构，提高代码质量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342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060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异常讨论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403E5D-B09D-3D0A-AD42-38E6DCB3C0D3}"/>
              </a:ext>
            </a:extLst>
          </p:cNvPr>
          <p:cNvSpPr txBox="1"/>
          <p:nvPr/>
        </p:nvSpPr>
        <p:spPr>
          <a:xfrm>
            <a:off x="683568" y="69954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：什么时候使用异常，什么时候返回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B8B9D2-5CFE-8219-70FE-88B8002573AD}"/>
              </a:ext>
            </a:extLst>
          </p:cNvPr>
          <p:cNvSpPr txBox="1"/>
          <p:nvPr/>
        </p:nvSpPr>
        <p:spPr>
          <a:xfrm>
            <a:off x="683568" y="1083711"/>
            <a:ext cx="78488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异常的优势：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使用灵活，将错误处理和执行逻辑解耦，任何时候都可以抛出异常（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e.g.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构造函数）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可自定义异常类，包含更多的错误信息，便于调试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不占用函数的返回值，便于编写较复杂的表达式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E7BC0C1-471D-4C09-2BC3-862CA18A479D}"/>
              </a:ext>
            </a:extLst>
          </p:cNvPr>
          <p:cNvGrpSpPr/>
          <p:nvPr/>
        </p:nvGrpSpPr>
        <p:grpSpPr>
          <a:xfrm>
            <a:off x="773242" y="2787774"/>
            <a:ext cx="7183134" cy="1908766"/>
            <a:chOff x="826068" y="2276348"/>
            <a:chExt cx="8064896" cy="928586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BFB0CC4-231A-88A3-05A0-E047FEB45C51}"/>
                </a:ext>
              </a:extLst>
            </p:cNvPr>
            <p:cNvSpPr/>
            <p:nvPr/>
          </p:nvSpPr>
          <p:spPr>
            <a:xfrm>
              <a:off x="826068" y="2276348"/>
              <a:ext cx="8064896" cy="9285865"/>
            </a:xfrm>
            <a:prstGeom prst="rect">
              <a:avLst/>
            </a:prstGeom>
            <a:solidFill>
              <a:srgbClr val="FDFDFD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A482153-C248-FA3A-6CB0-1A9123481124}"/>
                </a:ext>
              </a:extLst>
            </p:cNvPr>
            <p:cNvSpPr txBox="1"/>
            <p:nvPr/>
          </p:nvSpPr>
          <p:spPr>
            <a:xfrm>
              <a:off x="889809" y="2446165"/>
              <a:ext cx="7859290" cy="8534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Matrix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B,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C;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ReadMatrix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(&amp;A);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ReadMatrix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(&amp;B);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ReadMatrix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(&amp;C);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Matrix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C;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无法保证矩阵尺寸合规，只能使用异常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56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060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异常讨论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403E5D-B09D-3D0A-AD42-38E6DCB3C0D3}"/>
              </a:ext>
            </a:extLst>
          </p:cNvPr>
          <p:cNvSpPr txBox="1"/>
          <p:nvPr/>
        </p:nvSpPr>
        <p:spPr>
          <a:xfrm>
            <a:off x="683568" y="69954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：什么时候使用异常，什么时候返回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B8B9D2-5CFE-8219-70FE-88B8002573AD}"/>
              </a:ext>
            </a:extLst>
          </p:cNvPr>
          <p:cNvSpPr txBox="1"/>
          <p:nvPr/>
        </p:nvSpPr>
        <p:spPr>
          <a:xfrm>
            <a:off x="683568" y="1347614"/>
            <a:ext cx="784887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异常的使用场景没有非常严格的要求，并且也和所使用的语言相关（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使用异常的频率远高于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等语言）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只有遇到影响代码正常执行的错误才能使用异常，有些可预见的“执行失败”不应抛出异常（如线程池满，需要重试或等待）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一些常见标准化的错误类型可以使用异常，如申请内存失败、文件打开失败、写入磁盘失败、连接服务器失败等，异常对象不应定义得过分细化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96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060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异常讨论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403E5D-B09D-3D0A-AD42-38E6DCB3C0D3}"/>
              </a:ext>
            </a:extLst>
          </p:cNvPr>
          <p:cNvSpPr txBox="1"/>
          <p:nvPr/>
        </p:nvSpPr>
        <p:spPr>
          <a:xfrm>
            <a:off x="683568" y="69954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中是否应该使用异常？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F321E48-C1C5-717E-5378-E4ECE9EFBD6C}"/>
              </a:ext>
            </a:extLst>
          </p:cNvPr>
          <p:cNvGrpSpPr/>
          <p:nvPr/>
        </p:nvGrpSpPr>
        <p:grpSpPr>
          <a:xfrm>
            <a:off x="755576" y="1188740"/>
            <a:ext cx="7848872" cy="369332"/>
            <a:chOff x="5813482" y="1421166"/>
            <a:chExt cx="2808312" cy="12975858"/>
          </a:xfrm>
          <a:solidFill>
            <a:srgbClr val="FEFFBE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F0F0D25-E2A7-5895-80D8-F60595DE2650}"/>
                </a:ext>
              </a:extLst>
            </p:cNvPr>
            <p:cNvSpPr/>
            <p:nvPr/>
          </p:nvSpPr>
          <p:spPr>
            <a:xfrm>
              <a:off x="5813482" y="1421166"/>
              <a:ext cx="2808312" cy="1297585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27BEAC7-B28A-7824-1069-390234D91850}"/>
                </a:ext>
              </a:extLst>
            </p:cNvPr>
            <p:cNvSpPr txBox="1"/>
            <p:nvPr/>
          </p:nvSpPr>
          <p:spPr>
            <a:xfrm>
              <a:off x="5832497" y="2088102"/>
              <a:ext cx="2713365" cy="118945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业界对</a:t>
              </a:r>
              <a: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异常的争论很多，对</a:t>
              </a:r>
              <a: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使用异常存在较大的反对声音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2528E8C-996E-2A05-B9ED-69E9FF53A10C}"/>
              </a:ext>
            </a:extLst>
          </p:cNvPr>
          <p:cNvSpPr txBox="1"/>
          <p:nvPr/>
        </p:nvSpPr>
        <p:spPr>
          <a:xfrm>
            <a:off x="755576" y="1677938"/>
            <a:ext cx="784887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反对使用异常的原因：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异常的抛出和处理需要特殊的栈，如果异常嵌套较深，并且频繁进出的话会影响程序执行性能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异常机制把函数原型与错误处理解耦容易造成异常被滥用，遗漏捕获某些异常等问题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不会对异常进行预编译检查，容易造成对特定类型异常的捕获缺失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异常机制需要项目所有代码全部支持，多数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项目存在不使用异常的历史代码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92913DA-CDD7-A7BB-0F53-F46DD5590685}"/>
              </a:ext>
            </a:extLst>
          </p:cNvPr>
          <p:cNvGrpSpPr/>
          <p:nvPr/>
        </p:nvGrpSpPr>
        <p:grpSpPr>
          <a:xfrm>
            <a:off x="4716016" y="4155926"/>
            <a:ext cx="3888432" cy="679427"/>
            <a:chOff x="5813482" y="1421166"/>
            <a:chExt cx="2808312" cy="12975858"/>
          </a:xfrm>
          <a:solidFill>
            <a:srgbClr val="FEFFBE"/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18B59DD-8459-B915-DA19-08DDD8EFEA7F}"/>
                </a:ext>
              </a:extLst>
            </p:cNvPr>
            <p:cNvSpPr/>
            <p:nvPr/>
          </p:nvSpPr>
          <p:spPr>
            <a:xfrm>
              <a:off x="5813482" y="1421166"/>
              <a:ext cx="2808312" cy="1297585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5515B73-D95E-D099-FDFC-4AE018ABE10B}"/>
                </a:ext>
              </a:extLst>
            </p:cNvPr>
            <p:cNvSpPr txBox="1"/>
            <p:nvPr/>
          </p:nvSpPr>
          <p:spPr>
            <a:xfrm>
              <a:off x="5860955" y="2324990"/>
              <a:ext cx="2713365" cy="111681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相关知识：</a:t>
              </a:r>
              <a:b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throws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panic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402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7060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异常讨论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403E5D-B09D-3D0A-AD42-38E6DCB3C0D3}"/>
              </a:ext>
            </a:extLst>
          </p:cNvPr>
          <p:cNvSpPr txBox="1"/>
          <p:nvPr/>
        </p:nvSpPr>
        <p:spPr>
          <a:xfrm>
            <a:off x="683568" y="69954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中是否应该使用异常？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F321E48-C1C5-717E-5378-E4ECE9EFBD6C}"/>
              </a:ext>
            </a:extLst>
          </p:cNvPr>
          <p:cNvGrpSpPr/>
          <p:nvPr/>
        </p:nvGrpSpPr>
        <p:grpSpPr>
          <a:xfrm>
            <a:off x="755576" y="1188740"/>
            <a:ext cx="7848872" cy="369332"/>
            <a:chOff x="5813482" y="1421166"/>
            <a:chExt cx="2808312" cy="12975858"/>
          </a:xfrm>
          <a:solidFill>
            <a:srgbClr val="FEFFBE"/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F0F0D25-E2A7-5895-80D8-F60595DE2650}"/>
                </a:ext>
              </a:extLst>
            </p:cNvPr>
            <p:cNvSpPr/>
            <p:nvPr/>
          </p:nvSpPr>
          <p:spPr>
            <a:xfrm>
              <a:off x="5813482" y="1421166"/>
              <a:ext cx="2808312" cy="1297585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27BEAC7-B28A-7824-1069-390234D91850}"/>
                </a:ext>
              </a:extLst>
            </p:cNvPr>
            <p:cNvSpPr txBox="1"/>
            <p:nvPr/>
          </p:nvSpPr>
          <p:spPr>
            <a:xfrm>
              <a:off x="5822309" y="1961833"/>
              <a:ext cx="2713365" cy="1189452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业界对</a:t>
              </a:r>
              <a: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异常的争论很多，对</a:t>
              </a:r>
              <a:r>
                <a:rPr lang="en-US" altLang="zh-CN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6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使用异常存在较大的反对声音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2528E8C-996E-2A05-B9ED-69E9FF53A10C}"/>
              </a:ext>
            </a:extLst>
          </p:cNvPr>
          <p:cNvSpPr txBox="1"/>
          <p:nvPr/>
        </p:nvSpPr>
        <p:spPr>
          <a:xfrm>
            <a:off x="755576" y="1677938"/>
            <a:ext cx="784887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自己主导的工程中可以使用异常机制，但是要设计好异常类型，只针对低频致命的错误使用异常，或者其他使用异常收益明显大于成本的场景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团队开发场合根据团队要求和现有代码框架决定是否可以使用异常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355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8727444" y="1898129"/>
            <a:ext cx="416556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2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2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3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3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77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40E1315-B5A9-71AE-D475-C240BBDBB166}"/>
              </a:ext>
            </a:extLst>
          </p:cNvPr>
          <p:cNvGrpSpPr/>
          <p:nvPr/>
        </p:nvGrpSpPr>
        <p:grpSpPr>
          <a:xfrm>
            <a:off x="395536" y="1635646"/>
            <a:ext cx="827482" cy="489631"/>
            <a:chOff x="2215144" y="927951"/>
            <a:chExt cx="1244730" cy="897673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A3527501-935A-152B-FEA0-0255894B3AF4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" name="文本框 9">
              <a:extLst>
                <a:ext uri="{FF2B5EF4-FFF2-40B4-BE49-F238E27FC236}">
                  <a16:creationId xmlns:a16="http://schemas.microsoft.com/office/drawing/2014/main" id="{64E0DBDD-5D45-F3DD-098E-9F58A06DF0D9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C669162-E744-8128-69B1-AA88A6A664D7}"/>
              </a:ext>
            </a:extLst>
          </p:cNvPr>
          <p:cNvGrpSpPr/>
          <p:nvPr/>
        </p:nvGrpSpPr>
        <p:grpSpPr>
          <a:xfrm>
            <a:off x="395536" y="2315260"/>
            <a:ext cx="827482" cy="504163"/>
            <a:chOff x="2215144" y="1952311"/>
            <a:chExt cx="1244730" cy="924318"/>
          </a:xfrm>
        </p:grpSpPr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F063AE8D-C62F-6939-173A-BC5414A0A387}"/>
                </a:ext>
              </a:extLst>
            </p:cNvPr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7" name="文本框 10">
              <a:extLst>
                <a:ext uri="{FF2B5EF4-FFF2-40B4-BE49-F238E27FC236}">
                  <a16:creationId xmlns:a16="http://schemas.microsoft.com/office/drawing/2014/main" id="{F954EBE2-35FE-4C67-7579-64018CC376D3}"/>
                </a:ext>
              </a:extLst>
            </p:cNvPr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2CCA9F4-3750-4B6A-35B8-FB3F410D3004}"/>
              </a:ext>
            </a:extLst>
          </p:cNvPr>
          <p:cNvGrpSpPr/>
          <p:nvPr/>
        </p:nvGrpSpPr>
        <p:grpSpPr>
          <a:xfrm>
            <a:off x="395536" y="3017108"/>
            <a:ext cx="827482" cy="496081"/>
            <a:chOff x="2215144" y="3018134"/>
            <a:chExt cx="1244730" cy="909499"/>
          </a:xfrm>
        </p:grpSpPr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6502208D-3EE6-AA95-AE44-56D9F52E3292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" name="文本框 11">
              <a:extLst>
                <a:ext uri="{FF2B5EF4-FFF2-40B4-BE49-F238E27FC236}">
                  <a16:creationId xmlns:a16="http://schemas.microsoft.com/office/drawing/2014/main" id="{E25DD8F2-C8B5-DCF1-2BAE-AD52B47BD532}"/>
                </a:ext>
              </a:extLst>
            </p:cNvPr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AA6D934-D143-3B67-29F3-E1403D22AE6B}"/>
              </a:ext>
            </a:extLst>
          </p:cNvPr>
          <p:cNvGrpSpPr/>
          <p:nvPr/>
        </p:nvGrpSpPr>
        <p:grpSpPr>
          <a:xfrm>
            <a:off x="1074788" y="1648957"/>
            <a:ext cx="3569218" cy="459690"/>
            <a:chOff x="4315150" y="953426"/>
            <a:chExt cx="3857250" cy="54005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EB7546-7A9C-B15E-7B78-E6B6A38B75C8}"/>
                </a:ext>
              </a:extLst>
            </p:cNvPr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异常示例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692C085B-7647-4756-ECFD-45457C0F6CD3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8B81DB9-AEA2-020D-CBC8-9CE19F025724}"/>
              </a:ext>
            </a:extLst>
          </p:cNvPr>
          <p:cNvGrpSpPr/>
          <p:nvPr/>
        </p:nvGrpSpPr>
        <p:grpSpPr>
          <a:xfrm>
            <a:off x="1074788" y="2343110"/>
            <a:ext cx="3569218" cy="459690"/>
            <a:chOff x="4315150" y="1647579"/>
            <a:chExt cx="3857250" cy="54005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0E92A99-9A6F-A3E6-D97F-090338D2C848}"/>
                </a:ext>
              </a:extLst>
            </p:cNvPr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异常栈展开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1A837682-B5AF-5F32-0C38-26017DFFC100}"/>
                </a:ext>
              </a:extLst>
            </p:cNvPr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5E3196A-49A3-80A2-5AFF-B97BA315D07F}"/>
              </a:ext>
            </a:extLst>
          </p:cNvPr>
          <p:cNvGrpSpPr/>
          <p:nvPr/>
        </p:nvGrpSpPr>
        <p:grpSpPr>
          <a:xfrm>
            <a:off x="1074788" y="3037262"/>
            <a:ext cx="3569218" cy="459690"/>
            <a:chOff x="4315150" y="2341731"/>
            <a:chExt cx="3857250" cy="54005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1684F63-1D38-A0E1-5935-E2390A8654EF}"/>
                </a:ext>
              </a:extLst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异常捕获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7504B0E5-CB3F-28E9-2A34-DE57D36D09D0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DCDE0A9-CF54-6319-1484-828610B3F5FC}"/>
              </a:ext>
            </a:extLst>
          </p:cNvPr>
          <p:cNvGrpSpPr/>
          <p:nvPr/>
        </p:nvGrpSpPr>
        <p:grpSpPr>
          <a:xfrm>
            <a:off x="395536" y="3721033"/>
            <a:ext cx="827482" cy="523220"/>
            <a:chOff x="2215144" y="3018134"/>
            <a:chExt cx="1244730" cy="959255"/>
          </a:xfrm>
        </p:grpSpPr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CFDC757F-27D8-A67D-F574-63B133856AD5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3" name="文本框 11">
              <a:extLst>
                <a:ext uri="{FF2B5EF4-FFF2-40B4-BE49-F238E27FC236}">
                  <a16:creationId xmlns:a16="http://schemas.microsoft.com/office/drawing/2014/main" id="{97149EEA-3EED-4A64-A3CC-2E6D7294699C}"/>
                </a:ext>
              </a:extLst>
            </p:cNvPr>
            <p:cNvSpPr txBox="1"/>
            <p:nvPr/>
          </p:nvSpPr>
          <p:spPr>
            <a:xfrm>
              <a:off x="2393074" y="3018134"/>
              <a:ext cx="1066800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DA9F2B7-842B-37BF-9598-DD0B098CF7F5}"/>
              </a:ext>
            </a:extLst>
          </p:cNvPr>
          <p:cNvGrpSpPr/>
          <p:nvPr/>
        </p:nvGrpSpPr>
        <p:grpSpPr>
          <a:xfrm>
            <a:off x="1074788" y="3741187"/>
            <a:ext cx="3569218" cy="459690"/>
            <a:chOff x="4315150" y="2341731"/>
            <a:chExt cx="3857250" cy="54005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1102F5D-9517-70A7-5BEC-81547C82FC14}"/>
                </a:ext>
              </a:extLst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标准异常类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641E784A-BEE6-00CB-706A-C2BF2049F23D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DCF71C7-6B4A-B745-BE3B-49B4E02FE179}"/>
              </a:ext>
            </a:extLst>
          </p:cNvPr>
          <p:cNvGrpSpPr/>
          <p:nvPr/>
        </p:nvGrpSpPr>
        <p:grpSpPr>
          <a:xfrm>
            <a:off x="4708397" y="1635646"/>
            <a:ext cx="827482" cy="523220"/>
            <a:chOff x="2215144" y="927951"/>
            <a:chExt cx="1244730" cy="959254"/>
          </a:xfrm>
        </p:grpSpPr>
        <p:sp>
          <p:nvSpPr>
            <p:cNvPr id="28" name="平行四边形 27">
              <a:extLst>
                <a:ext uri="{FF2B5EF4-FFF2-40B4-BE49-F238E27FC236}">
                  <a16:creationId xmlns:a16="http://schemas.microsoft.com/office/drawing/2014/main" id="{ABE6415B-E086-3389-7BDE-277F322659C5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9" name="文本框 9">
              <a:extLst>
                <a:ext uri="{FF2B5EF4-FFF2-40B4-BE49-F238E27FC236}">
                  <a16:creationId xmlns:a16="http://schemas.microsoft.com/office/drawing/2014/main" id="{D65855A0-D882-4726-1830-B1FB2009C60B}"/>
                </a:ext>
              </a:extLst>
            </p:cNvPr>
            <p:cNvSpPr txBox="1"/>
            <p:nvPr/>
          </p:nvSpPr>
          <p:spPr>
            <a:xfrm>
              <a:off x="2393074" y="927951"/>
              <a:ext cx="1066800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3321204-89A9-44EB-CB42-BAE527D5C45B}"/>
              </a:ext>
            </a:extLst>
          </p:cNvPr>
          <p:cNvGrpSpPr/>
          <p:nvPr/>
        </p:nvGrpSpPr>
        <p:grpSpPr>
          <a:xfrm>
            <a:off x="4708397" y="2315260"/>
            <a:ext cx="827482" cy="523220"/>
            <a:chOff x="2215144" y="1952311"/>
            <a:chExt cx="1244730" cy="959257"/>
          </a:xfrm>
        </p:grpSpPr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A76AEC6A-DA00-0452-F6CB-2219090A0FE9}"/>
                </a:ext>
              </a:extLst>
            </p:cNvPr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2" name="文本框 10">
              <a:extLst>
                <a:ext uri="{FF2B5EF4-FFF2-40B4-BE49-F238E27FC236}">
                  <a16:creationId xmlns:a16="http://schemas.microsoft.com/office/drawing/2014/main" id="{4D664E4F-225A-BB33-D175-83260452A91F}"/>
                </a:ext>
              </a:extLst>
            </p:cNvPr>
            <p:cNvSpPr txBox="1"/>
            <p:nvPr/>
          </p:nvSpPr>
          <p:spPr>
            <a:xfrm>
              <a:off x="2393074" y="1952311"/>
              <a:ext cx="1066800" cy="959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12162BC-EA3F-A47E-F72D-53AFB17F2B2E}"/>
              </a:ext>
            </a:extLst>
          </p:cNvPr>
          <p:cNvGrpSpPr/>
          <p:nvPr/>
        </p:nvGrpSpPr>
        <p:grpSpPr>
          <a:xfrm>
            <a:off x="5387649" y="1648957"/>
            <a:ext cx="3569218" cy="459690"/>
            <a:chOff x="4315150" y="953426"/>
            <a:chExt cx="3857250" cy="540057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4C7002E-366F-3BDB-A55F-173A7F343EEF}"/>
                </a:ext>
              </a:extLst>
            </p:cNvPr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noexcept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05C20F8B-663E-6B48-4E0D-61AEEF013172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C7A1572-0419-F1BC-E084-6ABD2A1A2676}"/>
              </a:ext>
            </a:extLst>
          </p:cNvPr>
          <p:cNvGrpSpPr/>
          <p:nvPr/>
        </p:nvGrpSpPr>
        <p:grpSpPr>
          <a:xfrm>
            <a:off x="5387649" y="2343110"/>
            <a:ext cx="3569218" cy="459690"/>
            <a:chOff x="4315150" y="1647579"/>
            <a:chExt cx="3857250" cy="54005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82235DE-C71E-A616-E257-A77CD20B8829}"/>
                </a:ext>
              </a:extLst>
            </p:cNvPr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异常讨论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270270CA-58F6-9DF8-2C31-0F4974A800F2}"/>
                </a:ext>
              </a:extLst>
            </p:cNvPr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168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8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3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800"/>
                            </p:stCondLst>
                            <p:childTnLst>
                              <p:par>
                                <p:cTn id="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1A8556-21F8-F7FE-74F1-12C040BE8D26}"/>
              </a:ext>
            </a:extLst>
          </p:cNvPr>
          <p:cNvSpPr txBox="1"/>
          <p:nvPr/>
        </p:nvSpPr>
        <p:spPr>
          <a:xfrm>
            <a:off x="683568" y="91822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异常是指程序运行期间触发一些影响程序正常运行的错误，目前主流开发语言都配备了异常处理功能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683568" y="1925419"/>
            <a:ext cx="79208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可能遇到的异常示例：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尝试打开一个不存在的文件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申请内存出现内存不足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解析请求字段发现字段不合法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242D4E-E2B0-49A3-8C43-9516B85F79DB}"/>
              </a:ext>
            </a:extLst>
          </p:cNvPr>
          <p:cNvSpPr txBox="1"/>
          <p:nvPr/>
        </p:nvSpPr>
        <p:spPr>
          <a:xfrm>
            <a:off x="683568" y="390211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程序设计者预见到可能出现的问题，然后通过异常处理机制去拦截这些问题，避免造成程序崩溃等灾难性影响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168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1151620" y="2248584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一些小众或者老旧的编译器可能不支持（或者默认关闭了）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异常处理，如果遇到编译问题可查看编译器文档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689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异常示例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683568" y="843558"/>
            <a:ext cx="68407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异常使用示例：定义一个计算调和平均数的函数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调和平均数计算公式：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hmean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(2.0 * x * y) / (x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y)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+ y == 0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时，函数计算会出现除数为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的问题，不同的编译器可能输出不同的结果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96266D2-CE82-49DE-9FF5-7986EBD92B14}"/>
              </a:ext>
            </a:extLst>
          </p:cNvPr>
          <p:cNvGrpSpPr/>
          <p:nvPr/>
        </p:nvGrpSpPr>
        <p:grpSpPr>
          <a:xfrm>
            <a:off x="719572" y="2495029"/>
            <a:ext cx="7704856" cy="2448272"/>
            <a:chOff x="826068" y="2276351"/>
            <a:chExt cx="8064896" cy="693834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BD7989B-2906-4C62-A8DE-2C44DE62B49E}"/>
                </a:ext>
              </a:extLst>
            </p:cNvPr>
            <p:cNvSpPr/>
            <p:nvPr/>
          </p:nvSpPr>
          <p:spPr>
            <a:xfrm>
              <a:off x="826068" y="2276351"/>
              <a:ext cx="8064896" cy="6938342"/>
            </a:xfrm>
            <a:prstGeom prst="rect">
              <a:avLst/>
            </a:prstGeom>
            <a:solidFill>
              <a:srgbClr val="FDFDFD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B3A6128-B542-4942-AC42-50DEEE927A96}"/>
                </a:ext>
              </a:extLst>
            </p:cNvPr>
            <p:cNvSpPr txBox="1"/>
            <p:nvPr/>
          </p:nvSpPr>
          <p:spPr>
            <a:xfrm>
              <a:off x="889810" y="2446160"/>
              <a:ext cx="7859290" cy="65417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</a:t>
              </a:r>
              <a:r>
                <a:rPr lang="zh-CN" altLang="en-US" b="1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</a:t>
              </a:r>
              <a:r>
                <a:rPr lang="en-US" altLang="zh-CN" b="1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b="1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：函数内终止程序</a:t>
              </a:r>
              <a:endParaRPr lang="en-US" altLang="zh-CN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double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 a, int b)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if (a == -b)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“illegal arguments for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std::abort();	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程序终止执行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return 2.0 * a * b / (a + b);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0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异常示例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683568" y="843558"/>
            <a:ext cx="68407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异常使用示例：定义一个计算调和平均数的函数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调和平均数计算公式：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hmean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(2.0 * x * y) / (x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y)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+ y == 0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时，函数计算会出现除数为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的问题，不同的编译器可能输出不同的结果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96266D2-CE82-49DE-9FF5-7986EBD92B14}"/>
              </a:ext>
            </a:extLst>
          </p:cNvPr>
          <p:cNvGrpSpPr/>
          <p:nvPr/>
        </p:nvGrpSpPr>
        <p:grpSpPr>
          <a:xfrm>
            <a:off x="719572" y="2351663"/>
            <a:ext cx="7704856" cy="2722326"/>
            <a:chOff x="826068" y="2276351"/>
            <a:chExt cx="8064896" cy="72882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BD7989B-2906-4C62-A8DE-2C44DE62B49E}"/>
                </a:ext>
              </a:extLst>
            </p:cNvPr>
            <p:cNvSpPr/>
            <p:nvPr/>
          </p:nvSpPr>
          <p:spPr>
            <a:xfrm>
              <a:off x="826068" y="2276351"/>
              <a:ext cx="8064896" cy="7288276"/>
            </a:xfrm>
            <a:prstGeom prst="rect">
              <a:avLst/>
            </a:prstGeom>
            <a:solidFill>
              <a:srgbClr val="FDFDFD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B3A6128-B542-4942-AC42-50DEEE927A96}"/>
                </a:ext>
              </a:extLst>
            </p:cNvPr>
            <p:cNvSpPr txBox="1"/>
            <p:nvPr/>
          </p:nvSpPr>
          <p:spPr>
            <a:xfrm>
              <a:off x="928870" y="2360020"/>
              <a:ext cx="7859290" cy="69214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</a:t>
              </a:r>
              <a:r>
                <a:rPr lang="zh-CN" altLang="en-US" b="1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</a:t>
              </a:r>
              <a:r>
                <a:rPr lang="en-US" altLang="zh-CN" b="1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b="1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：返回</a:t>
              </a:r>
              <a:r>
                <a:rPr lang="en-US" altLang="zh-CN" b="1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bool</a:t>
              </a:r>
              <a:r>
                <a:rPr lang="zh-CN" altLang="en-US" b="1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值表示执行结果，更灵活但无法嵌入其它表达式</a:t>
              </a:r>
              <a:endParaRPr lang="en-US" altLang="zh-CN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bool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 a, int b, 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double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 res)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if (a == -b)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std::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“illegal arguments for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return false;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*res = 2.0 * a * b / (a + b);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return true;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07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异常示例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683568" y="843558"/>
            <a:ext cx="68407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异常使用示例：定义一个计算调和平均数的函数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调和平均数计算公式：</a:t>
            </a:r>
            <a:r>
              <a:rPr lang="en-US" altLang="zh-CN" dirty="0" err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hmean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(2.0 * x * y) / (x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y)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+ y == 0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时，函数计算会出现除数为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的问题，不同的编译器可能输出不同的结果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96266D2-CE82-49DE-9FF5-7986EBD92B14}"/>
              </a:ext>
            </a:extLst>
          </p:cNvPr>
          <p:cNvGrpSpPr/>
          <p:nvPr/>
        </p:nvGrpSpPr>
        <p:grpSpPr>
          <a:xfrm>
            <a:off x="719572" y="2571750"/>
            <a:ext cx="7704856" cy="2088232"/>
            <a:chOff x="826068" y="2276351"/>
            <a:chExt cx="8064896" cy="72882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BD7989B-2906-4C62-A8DE-2C44DE62B49E}"/>
                </a:ext>
              </a:extLst>
            </p:cNvPr>
            <p:cNvSpPr/>
            <p:nvPr/>
          </p:nvSpPr>
          <p:spPr>
            <a:xfrm>
              <a:off x="826068" y="2276351"/>
              <a:ext cx="8064896" cy="7288276"/>
            </a:xfrm>
            <a:prstGeom prst="rect">
              <a:avLst/>
            </a:prstGeom>
            <a:solidFill>
              <a:srgbClr val="FDFDFD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B3A6128-B542-4942-AC42-50DEEE927A96}"/>
                </a:ext>
              </a:extLst>
            </p:cNvPr>
            <p:cNvSpPr txBox="1"/>
            <p:nvPr/>
          </p:nvSpPr>
          <p:spPr>
            <a:xfrm>
              <a:off x="889810" y="2446162"/>
              <a:ext cx="7859290" cy="7089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</a:t>
              </a:r>
              <a:r>
                <a:rPr lang="zh-CN" altLang="en-US" b="1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</a:t>
              </a:r>
              <a:r>
                <a:rPr lang="en-US" altLang="zh-CN" b="1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b="1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：函数内触发异常</a:t>
              </a:r>
              <a:endParaRPr lang="en-US" altLang="zh-CN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double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(int a, int b)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if (a == -b)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throw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“bad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hmean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 argument, a == -b”;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return 2.0 * a * b / (a + b);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59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3459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异常示例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57DB0-B0CA-4D32-B696-A67D3A322106}"/>
              </a:ext>
            </a:extLst>
          </p:cNvPr>
          <p:cNvSpPr txBox="1"/>
          <p:nvPr/>
        </p:nvSpPr>
        <p:spPr>
          <a:xfrm>
            <a:off x="683568" y="843558"/>
            <a:ext cx="79928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异常提供了一种处理运行时错误的方式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触发异常能够使代码跳出当前执行逻辑，进入专门的异常处理逻辑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5E1529-C5CC-43D7-947C-3BA6B80D7A48}"/>
              </a:ext>
            </a:extLst>
          </p:cNvPr>
          <p:cNvSpPr txBox="1"/>
          <p:nvPr/>
        </p:nvSpPr>
        <p:spPr>
          <a:xfrm>
            <a:off x="683568" y="1875279"/>
            <a:ext cx="79928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异常处理流程包含三个部分：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引发异常：当程序出现影响后续运行的问题时，利用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抛出异常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捕获异常：开发者用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关键字自定义异常捕获区间，区间内发生的异常都会被尝试捕获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处理异常：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代码块中抛出的异常会根据异常类型转移到对应的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代码块中进行处理，如打印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或者释放资源等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93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14144</TotalTime>
  <Words>2736</Words>
  <Application>Microsoft Office PowerPoint</Application>
  <PresentationFormat>全屏显示(16:9)</PresentationFormat>
  <Paragraphs>291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微软雅黑</vt:lpstr>
      <vt:lpstr>微软雅黑 Light</vt:lpstr>
      <vt:lpstr>Arial</vt:lpstr>
      <vt:lpstr>Calibri</vt:lpstr>
      <vt:lpstr>Impact</vt:lpstr>
      <vt:lpstr>Roboto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Your Title Here</dc:title>
  <dc:subject/>
  <dc:creator>李培俊</dc:creator>
  <cp:keywords/>
  <dc:description/>
  <cp:lastModifiedBy>黄 博阳</cp:lastModifiedBy>
  <cp:revision>2468</cp:revision>
  <dcterms:created xsi:type="dcterms:W3CDTF">2015-12-11T17:46:00Z</dcterms:created>
  <dcterms:modified xsi:type="dcterms:W3CDTF">2022-11-22T15:37:07Z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