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7" r:id="rId2"/>
    <p:sldId id="309" r:id="rId3"/>
    <p:sldId id="319" r:id="rId4"/>
    <p:sldId id="409" r:id="rId5"/>
    <p:sldId id="433" r:id="rId6"/>
    <p:sldId id="412" r:id="rId7"/>
    <p:sldId id="434" r:id="rId8"/>
    <p:sldId id="432" r:id="rId9"/>
    <p:sldId id="435" r:id="rId10"/>
    <p:sldId id="436" r:id="rId11"/>
    <p:sldId id="415" r:id="rId12"/>
    <p:sldId id="437" r:id="rId13"/>
    <p:sldId id="438" r:id="rId14"/>
    <p:sldId id="425" r:id="rId15"/>
    <p:sldId id="426" r:id="rId16"/>
    <p:sldId id="427" r:id="rId17"/>
    <p:sldId id="428" r:id="rId18"/>
    <p:sldId id="416" r:id="rId19"/>
    <p:sldId id="439" r:id="rId20"/>
    <p:sldId id="421" r:id="rId21"/>
    <p:sldId id="423" r:id="rId22"/>
    <p:sldId id="424" r:id="rId23"/>
    <p:sldId id="440" r:id="rId24"/>
    <p:sldId id="441" r:id="rId25"/>
    <p:sldId id="443" r:id="rId26"/>
    <p:sldId id="442" r:id="rId27"/>
    <p:sldId id="444" r:id="rId28"/>
    <p:sldId id="370" r:id="rId29"/>
    <p:sldId id="445" r:id="rId30"/>
    <p:sldId id="446" r:id="rId31"/>
    <p:sldId id="447" r:id="rId32"/>
    <p:sldId id="448" r:id="rId33"/>
    <p:sldId id="449" r:id="rId34"/>
    <p:sldId id="450" r:id="rId35"/>
    <p:sldId id="417" r:id="rId36"/>
    <p:sldId id="418" r:id="rId37"/>
    <p:sldId id="419" r:id="rId38"/>
    <p:sldId id="429" r:id="rId39"/>
    <p:sldId id="430" r:id="rId40"/>
    <p:sldId id="302" r:id="rId4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DA2"/>
    <a:srgbClr val="F79600"/>
    <a:srgbClr val="FEFFBE"/>
    <a:srgbClr val="FDFDFD"/>
    <a:srgbClr val="FFFF00"/>
    <a:srgbClr val="3992DB"/>
    <a:srgbClr val="0F1836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3500" autoAdjust="0"/>
  </p:normalViewPr>
  <p:slideViewPr>
    <p:cSldViewPr>
      <p:cViewPr varScale="1">
        <p:scale>
          <a:sx n="174" d="100"/>
          <a:sy n="174" d="100"/>
        </p:scale>
        <p:origin x="10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8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03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99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6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74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5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902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6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80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55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003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43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07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29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84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32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22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24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713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9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828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060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38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14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56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651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035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87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1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1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91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2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7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66"/>
            <a:ext cx="9144001" cy="5146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2"/>
            <a:ext cx="9144001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课时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：初识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程序结构、编译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 9"/>
          <p:cNvSpPr>
            <a:spLocks noChangeArrowheads="1"/>
          </p:cNvSpPr>
          <p:nvPr/>
        </p:nvSpPr>
        <p:spPr bwMode="auto">
          <a:xfrm>
            <a:off x="8763956" y="1898129"/>
            <a:ext cx="380044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84933" y="738430"/>
            <a:ext cx="5857996" cy="1177235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en-US" altLang="zh-CN" sz="7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7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  <p:bldP spid="44" grpId="0"/>
      <p:bldP spid="47" grpId="0" animBg="1" autoUpdateAnimBg="0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                                         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"Hello, world!" &lt;&lt;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915AD35-3C66-8B19-CDB6-C2872B138879}"/>
              </a:ext>
            </a:extLst>
          </p:cNvPr>
          <p:cNvSpPr txBox="1"/>
          <p:nvPr/>
        </p:nvSpPr>
        <p:spPr>
          <a:xfrm>
            <a:off x="979422" y="3363838"/>
            <a:ext cx="619268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预处理器编译指令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引入系统库或自定义头文件，在预处理阶段会被覆盖替换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输出功能库头文件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包含头文件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01824" y="771550"/>
            <a:ext cx="4572000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标准库时不写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iostream.h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 //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包含自定义头文件时要写扩展名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“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myheader.h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语言标准头文件时有两种写法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cmath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math.h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FB1D160-642C-44D5-B6EB-3FEA5D3F8058}"/>
              </a:ext>
            </a:extLst>
          </p:cNvPr>
          <p:cNvGrpSpPr/>
          <p:nvPr/>
        </p:nvGrpSpPr>
        <p:grpSpPr>
          <a:xfrm>
            <a:off x="5796136" y="915566"/>
            <a:ext cx="2808312" cy="895554"/>
            <a:chOff x="5813482" y="1421168"/>
            <a:chExt cx="2808312" cy="1314146"/>
          </a:xfrm>
          <a:solidFill>
            <a:srgbClr val="FEFFBE"/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44F1D47-70AB-4687-8BBB-7B8C49BE196B}"/>
                </a:ext>
              </a:extLst>
            </p:cNvPr>
            <p:cNvSpPr/>
            <p:nvPr/>
          </p:nvSpPr>
          <p:spPr>
            <a:xfrm>
              <a:off x="5813482" y="1421168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DC6FFF5-2E4D-45FA-AE21-0A383785AF74}"/>
                </a:ext>
              </a:extLst>
            </p:cNvPr>
            <p:cNvSpPr txBox="1"/>
            <p:nvPr/>
          </p:nvSpPr>
          <p:spPr>
            <a:xfrm>
              <a:off x="5908429" y="1475472"/>
              <a:ext cx="2623455" cy="108392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 &lt;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headfile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#include “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headfile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区别？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841DC3-14AF-415D-9262-F26D162846F2}"/>
              </a:ext>
            </a:extLst>
          </p:cNvPr>
          <p:cNvGrpSpPr/>
          <p:nvPr/>
        </p:nvGrpSpPr>
        <p:grpSpPr>
          <a:xfrm>
            <a:off x="5796136" y="2123973"/>
            <a:ext cx="2808312" cy="663801"/>
            <a:chOff x="5813482" y="1421168"/>
            <a:chExt cx="2808312" cy="974069"/>
          </a:xfrm>
          <a:solidFill>
            <a:srgbClr val="FEFFBE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7EDBC5-B2CD-4883-B8B2-B591E06BDAD8}"/>
                </a:ext>
              </a:extLst>
            </p:cNvPr>
            <p:cNvSpPr/>
            <p:nvPr/>
          </p:nvSpPr>
          <p:spPr>
            <a:xfrm>
              <a:off x="5813482" y="1421168"/>
              <a:ext cx="2808312" cy="974069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7649A17-B41F-43C5-BD91-9C667D3E60B3}"/>
                </a:ext>
              </a:extLst>
            </p:cNvPr>
            <p:cNvSpPr txBox="1"/>
            <p:nvPr/>
          </p:nvSpPr>
          <p:spPr>
            <a:xfrm>
              <a:off x="5908429" y="1475472"/>
              <a:ext cx="2623455" cy="7677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头文件么？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"Hello, world!" &lt;&lt; </a:t>
              </a:r>
              <a:r>
                <a:rPr lang="en-US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915AD35-3C66-8B19-CDB6-C2872B138879}"/>
              </a:ext>
            </a:extLst>
          </p:cNvPr>
          <p:cNvSpPr txBox="1"/>
          <p:nvPr/>
        </p:nvSpPr>
        <p:spPr>
          <a:xfrm>
            <a:off x="979422" y="3363838"/>
            <a:ext cx="619268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的基本单元：语句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每一条语句必须以分号作为结束标识，不可省略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声明语句、定义语句、赋值语句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5067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"Hello, world!" &lt;&lt; </a:t>
              </a:r>
              <a:r>
                <a:rPr lang="en-US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915AD35-3C66-8B19-CDB6-C2872B138879}"/>
              </a:ext>
            </a:extLst>
          </p:cNvPr>
          <p:cNvSpPr txBox="1"/>
          <p:nvPr/>
        </p:nvSpPr>
        <p:spPr>
          <a:xfrm>
            <a:off x="979422" y="3363838"/>
            <a:ext cx="619268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函数结构：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函数名、函数头、函数定义、函数体、结束函数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81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E95DC-F481-4258-89D2-6BD0BF66FB3D}"/>
              </a:ext>
            </a:extLst>
          </p:cNvPr>
          <p:cNvSpPr txBox="1"/>
          <p:nvPr/>
        </p:nvSpPr>
        <p:spPr>
          <a:xfrm>
            <a:off x="590704" y="727632"/>
            <a:ext cx="786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函数定义和使用与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基本相同，可以分为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函数声明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函数定义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6FF1BC-ED33-434F-BBCB-9B45FECE55EE}"/>
              </a:ext>
            </a:extLst>
          </p:cNvPr>
          <p:cNvGrpSpPr/>
          <p:nvPr/>
        </p:nvGrpSpPr>
        <p:grpSpPr>
          <a:xfrm>
            <a:off x="683568" y="1244921"/>
            <a:ext cx="4464495" cy="3847109"/>
            <a:chOff x="5813482" y="1421168"/>
            <a:chExt cx="2958757" cy="25258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F111BC-1738-4061-91B0-EB6E2B6C74F9}"/>
                </a:ext>
              </a:extLst>
            </p:cNvPr>
            <p:cNvSpPr/>
            <p:nvPr/>
          </p:nvSpPr>
          <p:spPr>
            <a:xfrm>
              <a:off x="5813482" y="1421168"/>
              <a:ext cx="2958757" cy="2525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C1F1A87-6AAD-4CE1-98A4-FBCD14766F7B}"/>
                </a:ext>
              </a:extLst>
            </p:cNvPr>
            <p:cNvSpPr txBox="1"/>
            <p:nvPr/>
          </p:nvSpPr>
          <p:spPr>
            <a:xfrm>
              <a:off x="5860955" y="1435492"/>
              <a:ext cx="2911284" cy="24249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include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&lt;iostream&gt;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Add(int v);  // 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函数声明</a:t>
              </a:r>
              <a:endPara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int age = 0;</a:t>
              </a:r>
            </a:p>
            <a:p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age;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“age is “ &lt;&lt; Add(age)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return 0;	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函数定义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Add(int value) 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return value + 1;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834FD18-AD5D-4692-8BAE-E7CD7E637456}"/>
              </a:ext>
            </a:extLst>
          </p:cNvPr>
          <p:cNvSpPr txBox="1"/>
          <p:nvPr/>
        </p:nvSpPr>
        <p:spPr>
          <a:xfrm>
            <a:off x="5364088" y="3003798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   Add (int 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val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zh-CN" altLang="en-US" sz="2800" b="1" dirty="0">
              <a:solidFill>
                <a:srgbClr val="005DA2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889EFF1-9633-4E89-B564-BCEB324033C8}"/>
              </a:ext>
            </a:extLst>
          </p:cNvPr>
          <p:cNvSpPr/>
          <p:nvPr/>
        </p:nvSpPr>
        <p:spPr>
          <a:xfrm rot="5400000">
            <a:off x="5586854" y="2776522"/>
            <a:ext cx="165832" cy="396749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C61603-BFF7-442B-A446-AF9048C8594B}"/>
              </a:ext>
            </a:extLst>
          </p:cNvPr>
          <p:cNvSpPr txBox="1"/>
          <p:nvPr/>
        </p:nvSpPr>
        <p:spPr>
          <a:xfrm>
            <a:off x="5292080" y="2402473"/>
            <a:ext cx="848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1600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D43F76C7-E975-4DDF-A270-689684CD1FD6}"/>
              </a:ext>
            </a:extLst>
          </p:cNvPr>
          <p:cNvSpPr/>
          <p:nvPr/>
        </p:nvSpPr>
        <p:spPr>
          <a:xfrm rot="5400000">
            <a:off x="6389721" y="2643288"/>
            <a:ext cx="165832" cy="663220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D01EFF-BFE4-412E-9225-2EFE802B584E}"/>
              </a:ext>
            </a:extLst>
          </p:cNvPr>
          <p:cNvSpPr txBox="1"/>
          <p:nvPr/>
        </p:nvSpPr>
        <p:spPr>
          <a:xfrm>
            <a:off x="6084168" y="2402473"/>
            <a:ext cx="848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sz="1600" dirty="0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3E4B73FA-ABA8-4D5F-B6F8-5D362A0121B2}"/>
              </a:ext>
            </a:extLst>
          </p:cNvPr>
          <p:cNvSpPr/>
          <p:nvPr/>
        </p:nvSpPr>
        <p:spPr>
          <a:xfrm rot="5400000">
            <a:off x="7397834" y="2427264"/>
            <a:ext cx="165832" cy="1095268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86EBE5-1FB3-4F23-B149-A2067709EC4A}"/>
              </a:ext>
            </a:extLst>
          </p:cNvPr>
          <p:cNvSpPr txBox="1"/>
          <p:nvPr/>
        </p:nvSpPr>
        <p:spPr>
          <a:xfrm>
            <a:off x="7020272" y="2402473"/>
            <a:ext cx="10081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4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E95DC-F481-4258-89D2-6BD0BF66FB3D}"/>
              </a:ext>
            </a:extLst>
          </p:cNvPr>
          <p:cNvSpPr txBox="1"/>
          <p:nvPr/>
        </p:nvSpPr>
        <p:spPr>
          <a:xfrm>
            <a:off x="590704" y="727632"/>
            <a:ext cx="786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中函数主要区别体现在两点：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默认参数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函数重载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ED017E-B3FD-4642-9398-9E72494A03B1}"/>
              </a:ext>
            </a:extLst>
          </p:cNvPr>
          <p:cNvSpPr txBox="1"/>
          <p:nvPr/>
        </p:nvSpPr>
        <p:spPr>
          <a:xfrm>
            <a:off x="590704" y="1217774"/>
            <a:ext cx="786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函数参数默认值：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2935EC-CDD5-4682-920D-D6927817A936}"/>
              </a:ext>
            </a:extLst>
          </p:cNvPr>
          <p:cNvGrpSpPr/>
          <p:nvPr/>
        </p:nvGrpSpPr>
        <p:grpSpPr>
          <a:xfrm>
            <a:off x="683568" y="1707917"/>
            <a:ext cx="4464495" cy="3168090"/>
            <a:chOff x="5813482" y="1421168"/>
            <a:chExt cx="2958757" cy="25258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93751A-671F-4483-BE62-FD4EB3D143B7}"/>
                </a:ext>
              </a:extLst>
            </p:cNvPr>
            <p:cNvSpPr/>
            <p:nvPr/>
          </p:nvSpPr>
          <p:spPr>
            <a:xfrm>
              <a:off x="5813482" y="1421168"/>
              <a:ext cx="2958757" cy="2525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A28F34-2B85-491A-8E65-EE7F4E2AC422}"/>
                </a:ext>
              </a:extLst>
            </p:cNvPr>
            <p:cNvSpPr txBox="1"/>
            <p:nvPr/>
          </p:nvSpPr>
          <p:spPr>
            <a:xfrm>
              <a:off x="5860955" y="1435492"/>
              <a:ext cx="2911284" cy="22821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b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为默认参数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Add(int a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int b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r>
                <a:rPr lang="zh-CN" altLang="en-US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return a + b;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传入所有参数输出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Add(1, 2)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只传入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参数输出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Add(1)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7EC8975-063C-4A25-86DF-FC6C0FB6E92C}"/>
              </a:ext>
            </a:extLst>
          </p:cNvPr>
          <p:cNvSpPr txBox="1"/>
          <p:nvPr/>
        </p:nvSpPr>
        <p:spPr>
          <a:xfrm>
            <a:off x="5436096" y="1925419"/>
            <a:ext cx="33843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、一个函数可以包含多个默认参数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、如果一个参数包含默认值，那么该参数之后的所有参数都必须包含默认值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090F68-89E6-1772-87D3-B340A7A62701}"/>
              </a:ext>
            </a:extLst>
          </p:cNvPr>
          <p:cNvGrpSpPr/>
          <p:nvPr/>
        </p:nvGrpSpPr>
        <p:grpSpPr>
          <a:xfrm>
            <a:off x="5580488" y="3860050"/>
            <a:ext cx="2808312" cy="943947"/>
            <a:chOff x="5813482" y="1421165"/>
            <a:chExt cx="2808312" cy="1536807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FDC7D8-44FF-8BB7-5052-F363455F344E}"/>
                </a:ext>
              </a:extLst>
            </p:cNvPr>
            <p:cNvSpPr/>
            <p:nvPr/>
          </p:nvSpPr>
          <p:spPr>
            <a:xfrm>
              <a:off x="5813482" y="1421165"/>
              <a:ext cx="2808312" cy="153680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EEF843D-7736-7807-8C11-8FEBB61FA978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13278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函数默认参数只能放在函数的声明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或者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定义处，建议放在声明处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65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E95DC-F481-4258-89D2-6BD0BF66FB3D}"/>
              </a:ext>
            </a:extLst>
          </p:cNvPr>
          <p:cNvSpPr txBox="1"/>
          <p:nvPr/>
        </p:nvSpPr>
        <p:spPr>
          <a:xfrm>
            <a:off x="590704" y="727632"/>
            <a:ext cx="786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中函数主要区别体现在两点：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默认参数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函数重载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ED017E-B3FD-4642-9398-9E72494A03B1}"/>
              </a:ext>
            </a:extLst>
          </p:cNvPr>
          <p:cNvSpPr txBox="1"/>
          <p:nvPr/>
        </p:nvSpPr>
        <p:spPr>
          <a:xfrm>
            <a:off x="590704" y="1217774"/>
            <a:ext cx="786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函数重载：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2935EC-CDD5-4682-920D-D6927817A936}"/>
              </a:ext>
            </a:extLst>
          </p:cNvPr>
          <p:cNvGrpSpPr/>
          <p:nvPr/>
        </p:nvGrpSpPr>
        <p:grpSpPr>
          <a:xfrm>
            <a:off x="683568" y="1707917"/>
            <a:ext cx="4464495" cy="3168090"/>
            <a:chOff x="5813482" y="1421168"/>
            <a:chExt cx="2958757" cy="25258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793751A-671F-4483-BE62-FD4EB3D143B7}"/>
                </a:ext>
              </a:extLst>
            </p:cNvPr>
            <p:cNvSpPr/>
            <p:nvPr/>
          </p:nvSpPr>
          <p:spPr>
            <a:xfrm>
              <a:off x="5813482" y="1421168"/>
              <a:ext cx="2958757" cy="2525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A28F34-2B85-491A-8E65-EE7F4E2AC422}"/>
                </a:ext>
              </a:extLst>
            </p:cNvPr>
            <p:cNvSpPr txBox="1"/>
            <p:nvPr/>
          </p:nvSpPr>
          <p:spPr>
            <a:xfrm>
              <a:off x="5860955" y="1435492"/>
              <a:ext cx="2911284" cy="25029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Add(int a, int b) {   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a + b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Add(string a, string b) { 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a + b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Add(1, 2);	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调用函数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Add(“This ”, “ is ”);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调用函数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8C026EE-054C-43DF-9295-6A4813BE2510}"/>
              </a:ext>
            </a:extLst>
          </p:cNvPr>
          <p:cNvSpPr txBox="1"/>
          <p:nvPr/>
        </p:nvSpPr>
        <p:spPr>
          <a:xfrm>
            <a:off x="5436096" y="1531881"/>
            <a:ext cx="33847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在同一个作用域内，可以声明几个功能类似的同名函数，但是这些同名函数的形式参数（指参数的</a:t>
            </a:r>
            <a:r>
              <a:rPr lang="zh-CN" altLang="en-US" b="0" i="0" dirty="0">
                <a:solidFill>
                  <a:srgbClr val="005D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个数、类型或者顺序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）必须不同。编译器能够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根据调用过程的不同参数类型决定具体的调用函数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8CC3E1-413D-4CF1-9466-B91DC2DC691D}"/>
              </a:ext>
            </a:extLst>
          </p:cNvPr>
          <p:cNvGrpSpPr/>
          <p:nvPr/>
        </p:nvGrpSpPr>
        <p:grpSpPr>
          <a:xfrm>
            <a:off x="5508104" y="3638083"/>
            <a:ext cx="2808312" cy="720080"/>
            <a:chOff x="5813482" y="1421167"/>
            <a:chExt cx="2808312" cy="1172337"/>
          </a:xfrm>
          <a:solidFill>
            <a:srgbClr val="FEFFBE"/>
          </a:solidFill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952DB9F-1180-4FB0-8451-31E955CD64DE}"/>
                </a:ext>
              </a:extLst>
            </p:cNvPr>
            <p:cNvSpPr/>
            <p:nvPr/>
          </p:nvSpPr>
          <p:spPr>
            <a:xfrm>
              <a:off x="5813482" y="1421167"/>
              <a:ext cx="2808312" cy="11723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CFF38E4-5E54-423E-A361-1ACD2F2AEC31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9771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函数返回值不影响重载过程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3BCBED-D631-3359-FE23-DD425A2D87C2}"/>
              </a:ext>
            </a:extLst>
          </p:cNvPr>
          <p:cNvGrpSpPr/>
          <p:nvPr/>
        </p:nvGrpSpPr>
        <p:grpSpPr>
          <a:xfrm>
            <a:off x="5508104" y="4443958"/>
            <a:ext cx="2808312" cy="432048"/>
            <a:chOff x="5813482" y="1421167"/>
            <a:chExt cx="2808312" cy="703402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32C9484-54CC-7CE2-E11C-69CACDF85994}"/>
                </a:ext>
              </a:extLst>
            </p:cNvPr>
            <p:cNvSpPr/>
            <p:nvPr/>
          </p:nvSpPr>
          <p:spPr>
            <a:xfrm>
              <a:off x="5813482" y="1421167"/>
              <a:ext cx="2808312" cy="703402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AD6A487-EB33-5E19-19E6-7A0489BE40BA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50108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延伸阅读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：函数签名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7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89F7E5-3243-46FA-BBA5-CE7C7A0C9593}"/>
              </a:ext>
            </a:extLst>
          </p:cNvPr>
          <p:cNvGrpSpPr/>
          <p:nvPr/>
        </p:nvGrpSpPr>
        <p:grpSpPr>
          <a:xfrm>
            <a:off x="5588068" y="1995686"/>
            <a:ext cx="2808312" cy="720080"/>
            <a:chOff x="5813482" y="1421167"/>
            <a:chExt cx="2808312" cy="1172337"/>
          </a:xfrm>
          <a:solidFill>
            <a:srgbClr val="FEFFBE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E743F8-F83B-4C1E-92EB-FF64FD000216}"/>
                </a:ext>
              </a:extLst>
            </p:cNvPr>
            <p:cNvSpPr/>
            <p:nvPr/>
          </p:nvSpPr>
          <p:spPr>
            <a:xfrm>
              <a:off x="5813482" y="1421167"/>
              <a:ext cx="2808312" cy="11723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046F06-ED41-4B16-B1E2-147F49FE8EB2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5868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慎用函数默认参数与函数重载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5662BB6-4132-40E5-9CA0-28F6F9690F0F}"/>
              </a:ext>
            </a:extLst>
          </p:cNvPr>
          <p:cNvSpPr txBox="1"/>
          <p:nvPr/>
        </p:nvSpPr>
        <p:spPr>
          <a:xfrm>
            <a:off x="776598" y="1078070"/>
            <a:ext cx="786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中函数重载、函数默认参数和隐式类型转换相结合时很容易出现有歧义的代码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45F225-A173-4C4C-8888-EE9BE2366595}"/>
              </a:ext>
            </a:extLst>
          </p:cNvPr>
          <p:cNvGrpSpPr/>
          <p:nvPr/>
        </p:nvGrpSpPr>
        <p:grpSpPr>
          <a:xfrm>
            <a:off x="880277" y="1995686"/>
            <a:ext cx="4464495" cy="2049429"/>
            <a:chOff x="5813482" y="1421168"/>
            <a:chExt cx="2958757" cy="162149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669724-E3D8-4D69-A6B1-4803900A9D2B}"/>
                </a:ext>
              </a:extLst>
            </p:cNvPr>
            <p:cNvSpPr/>
            <p:nvPr/>
          </p:nvSpPr>
          <p:spPr>
            <a:xfrm>
              <a:off x="5813482" y="1421168"/>
              <a:ext cx="2958757" cy="162149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A15CA49-998A-4163-A793-79826D6C386E}"/>
                </a:ext>
              </a:extLst>
            </p:cNvPr>
            <p:cNvSpPr txBox="1"/>
            <p:nvPr/>
          </p:nvSpPr>
          <p:spPr>
            <a:xfrm>
              <a:off x="5860955" y="1435492"/>
              <a:ext cx="2911284" cy="16071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Add(char a, char b = ‘0’);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Add(int a);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Add(float a);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Add(‘A’);		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Add(1);		// ?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Add(1, 2);	//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5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76F509-FD13-409D-9FA6-1404C031641C}"/>
              </a:ext>
            </a:extLst>
          </p:cNvPr>
          <p:cNvSpPr txBox="1"/>
          <p:nvPr/>
        </p:nvSpPr>
        <p:spPr>
          <a:xfrm>
            <a:off x="539552" y="686112"/>
            <a:ext cx="784887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函数是整个程序的入口，作为独立运行的程序，有且只能存在一个，否则链接过程中会出现错误（链接第三方库的时候要注意）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函数写法和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基本相同：需要注意下面几点：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C6FAD1-9BC0-4427-8BCD-21AE58CFCF43}"/>
              </a:ext>
            </a:extLst>
          </p:cNvPr>
          <p:cNvSpPr txBox="1"/>
          <p:nvPr/>
        </p:nvSpPr>
        <p:spPr>
          <a:xfrm>
            <a:off x="539552" y="2283718"/>
            <a:ext cx="7848872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函数可接受外部参数，本节以无参数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无参版本：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main(void);	     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有参版本：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main(int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argc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char*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[]);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函数须返回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值，不应返回空</a:t>
            </a:r>
            <a:endParaRPr kumimoji="1"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main() //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函数末尾无返回语句隐含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、特殊场景下主函数名不为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，实际存在隐含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1717A58-7F7A-4588-B474-95CCA17D535D}"/>
              </a:ext>
            </a:extLst>
          </p:cNvPr>
          <p:cNvGrpSpPr/>
          <p:nvPr/>
        </p:nvGrpSpPr>
        <p:grpSpPr>
          <a:xfrm>
            <a:off x="6012160" y="3219822"/>
            <a:ext cx="2808312" cy="1143658"/>
            <a:chOff x="5813482" y="1421168"/>
            <a:chExt cx="2808312" cy="1468731"/>
          </a:xfrm>
          <a:solidFill>
            <a:srgbClr val="FEFFBE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2C01FAD-F567-49C4-9EA7-0672A7CF1400}"/>
                </a:ext>
              </a:extLst>
            </p:cNvPr>
            <p:cNvSpPr/>
            <p:nvPr/>
          </p:nvSpPr>
          <p:spPr>
            <a:xfrm>
              <a:off x="5813482" y="1421168"/>
              <a:ext cx="2808312" cy="146873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EA9FBE-9A1F-421F-BEDC-D5AF710E1308}"/>
                </a:ext>
              </a:extLst>
            </p:cNvPr>
            <p:cNvSpPr txBox="1"/>
            <p:nvPr/>
          </p:nvSpPr>
          <p:spPr>
            <a:xfrm>
              <a:off x="5908429" y="1475472"/>
              <a:ext cx="2623455" cy="12253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函数是操作系统调用程序的入口，所以静态库和动态库代码中无需包含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"Hello, world!" &lt;&lt; </a:t>
              </a:r>
              <a:r>
                <a:rPr lang="en-US" altLang="zh-CN" sz="14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915AD35-3C66-8B19-CDB6-C2872B138879}"/>
              </a:ext>
            </a:extLst>
          </p:cNvPr>
          <p:cNvSpPr txBox="1"/>
          <p:nvPr/>
        </p:nvSpPr>
        <p:spPr>
          <a:xfrm>
            <a:off x="979422" y="3219822"/>
            <a:ext cx="619268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86578B-E83B-CE9F-DB6B-C0B662B68371}"/>
              </a:ext>
            </a:extLst>
          </p:cNvPr>
          <p:cNvSpPr txBox="1"/>
          <p:nvPr/>
        </p:nvSpPr>
        <p:spPr>
          <a:xfrm>
            <a:off x="683568" y="4493704"/>
            <a:ext cx="75096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std::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&lt;&lt;     “Hello world”   &lt;&lt;     std::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	</a:t>
            </a:r>
            <a:endParaRPr lang="zh-CN" altLang="en-US" sz="2800" b="1" dirty="0">
              <a:solidFill>
                <a:srgbClr val="005DA2"/>
              </a:solidFill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0A8C3870-CBFB-0169-53C9-FBE2A699EB07}"/>
              </a:ext>
            </a:extLst>
          </p:cNvPr>
          <p:cNvSpPr/>
          <p:nvPr/>
        </p:nvSpPr>
        <p:spPr>
          <a:xfrm rot="5400000">
            <a:off x="1443892" y="3751273"/>
            <a:ext cx="165832" cy="13378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34A506-84F7-2B23-70D6-3181525AC46F}"/>
              </a:ext>
            </a:extLst>
          </p:cNvPr>
          <p:cNvSpPr txBox="1"/>
          <p:nvPr/>
        </p:nvSpPr>
        <p:spPr>
          <a:xfrm>
            <a:off x="857880" y="3795886"/>
            <a:ext cx="1337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输出流对象</a:t>
            </a:r>
            <a:endParaRPr lang="zh-CN" altLang="en-US" sz="1600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8ABC6B8-A02A-4BFB-1835-C649DD9EE397}"/>
              </a:ext>
            </a:extLst>
          </p:cNvPr>
          <p:cNvSpPr/>
          <p:nvPr/>
        </p:nvSpPr>
        <p:spPr>
          <a:xfrm rot="5400000">
            <a:off x="2674083" y="4168173"/>
            <a:ext cx="165832" cy="5040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B51F75-CF30-6708-FAF7-8E9D0B8622E0}"/>
              </a:ext>
            </a:extLst>
          </p:cNvPr>
          <p:cNvSpPr txBox="1"/>
          <p:nvPr/>
        </p:nvSpPr>
        <p:spPr>
          <a:xfrm>
            <a:off x="2102525" y="3795886"/>
            <a:ext cx="146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流插入运算符</a:t>
            </a:r>
            <a:endParaRPr lang="zh-CN" altLang="en-US" sz="1600" dirty="0">
              <a:solidFill>
                <a:srgbClr val="005DA2"/>
              </a:solidFill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D5EF292-2D1F-BBA3-FA70-4C67C6205744}"/>
              </a:ext>
            </a:extLst>
          </p:cNvPr>
          <p:cNvSpPr/>
          <p:nvPr/>
        </p:nvSpPr>
        <p:spPr>
          <a:xfrm rot="5400000">
            <a:off x="4273060" y="3556105"/>
            <a:ext cx="165832" cy="1728192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7B0369-E928-3A36-793E-294B6A908EDB}"/>
              </a:ext>
            </a:extLst>
          </p:cNvPr>
          <p:cNvSpPr txBox="1"/>
          <p:nvPr/>
        </p:nvSpPr>
        <p:spPr>
          <a:xfrm>
            <a:off x="3740041" y="3795886"/>
            <a:ext cx="146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字符串参数</a:t>
            </a:r>
            <a:endParaRPr lang="zh-CN" altLang="en-US" sz="1600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C012521B-8E26-A270-CE89-2617FB226773}"/>
              </a:ext>
            </a:extLst>
          </p:cNvPr>
          <p:cNvSpPr/>
          <p:nvPr/>
        </p:nvSpPr>
        <p:spPr>
          <a:xfrm rot="5400000">
            <a:off x="5872037" y="4168173"/>
            <a:ext cx="165832" cy="5040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CC500F-0A25-2ACA-68E3-CAA3D8B6E098}"/>
              </a:ext>
            </a:extLst>
          </p:cNvPr>
          <p:cNvSpPr txBox="1"/>
          <p:nvPr/>
        </p:nvSpPr>
        <p:spPr>
          <a:xfrm>
            <a:off x="5224271" y="3795886"/>
            <a:ext cx="146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流插入运算符</a:t>
            </a:r>
            <a:endParaRPr lang="zh-CN" altLang="en-US" sz="1600" dirty="0">
              <a:solidFill>
                <a:srgbClr val="005DA2"/>
              </a:solidFill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C1B14229-6216-695D-FA2B-E608DBCE44FB}"/>
              </a:ext>
            </a:extLst>
          </p:cNvPr>
          <p:cNvSpPr/>
          <p:nvPr/>
        </p:nvSpPr>
        <p:spPr>
          <a:xfrm rot="5400000">
            <a:off x="7189384" y="3736125"/>
            <a:ext cx="165832" cy="1368152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C2D717-402A-6886-2D23-78C1099F2FFF}"/>
              </a:ext>
            </a:extLst>
          </p:cNvPr>
          <p:cNvSpPr txBox="1"/>
          <p:nvPr/>
        </p:nvSpPr>
        <p:spPr>
          <a:xfrm>
            <a:off x="6876256" y="3795886"/>
            <a:ext cx="936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95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0" y="1651830"/>
            <a:ext cx="9144000" cy="1814777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50907" y="284178"/>
              <a:ext cx="569115" cy="55973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en-US" altLang="zh-CN" sz="80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</a:rPr>
                <a:t>01</a:t>
              </a:r>
              <a:endParaRPr lang="zh-CN" altLang="en-US" sz="80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77976" y="2046770"/>
            <a:ext cx="5050408" cy="623250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GB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77976" y="2698179"/>
            <a:ext cx="4186312" cy="315473"/>
          </a:xfrm>
          <a:prstGeom prst="rect">
            <a:avLst/>
          </a:prstGeom>
          <a:noFill/>
        </p:spPr>
        <p:txBody>
          <a:bodyPr wrap="square" lIns="68584" tIns="34291" rIns="68584" bIns="34291" rtlCol="0">
            <a:spAutoFit/>
          </a:bodyPr>
          <a:lstStyle/>
          <a:p>
            <a:pPr eaLnBrk="0" hangingPunct="0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程序结构、编译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40152" y="1274820"/>
            <a:ext cx="432048" cy="432834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44008" y="1275213"/>
            <a:ext cx="432048" cy="432048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92080" y="1274820"/>
            <a:ext cx="432833" cy="432834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47864" y="1274820"/>
            <a:ext cx="432833" cy="432834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95936" y="1274820"/>
            <a:ext cx="432833" cy="432834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6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/>
      <p:bldP spid="5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0AFD5E-047A-4430-9431-E1355DE15F2A}"/>
              </a:ext>
            </a:extLst>
          </p:cNvPr>
          <p:cNvSpPr txBox="1"/>
          <p:nvPr/>
        </p:nvSpPr>
        <p:spPr>
          <a:xfrm>
            <a:off x="683568" y="4206118"/>
            <a:ext cx="7509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std::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&lt;&lt;     “hello word”    &lt;&lt;     std::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	</a:t>
            </a:r>
            <a:endParaRPr lang="zh-CN" altLang="en-US" sz="2800" b="1" dirty="0">
              <a:solidFill>
                <a:srgbClr val="005DA2"/>
              </a:solidFill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6192BA4B-B9CC-40FC-BA39-31A6DE89A0BD}"/>
              </a:ext>
            </a:extLst>
          </p:cNvPr>
          <p:cNvSpPr/>
          <p:nvPr/>
        </p:nvSpPr>
        <p:spPr>
          <a:xfrm rot="5400000">
            <a:off x="1443892" y="3463687"/>
            <a:ext cx="165832" cy="13378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701A13-8128-457F-A3D0-10D44DEE9BF2}"/>
              </a:ext>
            </a:extLst>
          </p:cNvPr>
          <p:cNvSpPr txBox="1"/>
          <p:nvPr/>
        </p:nvSpPr>
        <p:spPr>
          <a:xfrm>
            <a:off x="857880" y="3508300"/>
            <a:ext cx="1337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输出流对象</a:t>
            </a:r>
            <a:endParaRPr lang="zh-CN" altLang="en-US" sz="1600" dirty="0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9733431-1D26-4F48-8F9D-778F486FD4BC}"/>
              </a:ext>
            </a:extLst>
          </p:cNvPr>
          <p:cNvSpPr/>
          <p:nvPr/>
        </p:nvSpPr>
        <p:spPr>
          <a:xfrm rot="5400000">
            <a:off x="2674083" y="3880587"/>
            <a:ext cx="165832" cy="5040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B81293-F642-4314-8297-B741D4F3C974}"/>
              </a:ext>
            </a:extLst>
          </p:cNvPr>
          <p:cNvSpPr txBox="1"/>
          <p:nvPr/>
        </p:nvSpPr>
        <p:spPr>
          <a:xfrm>
            <a:off x="2102525" y="3508300"/>
            <a:ext cx="146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流插入运算符</a:t>
            </a:r>
            <a:endParaRPr lang="zh-CN" altLang="en-US" sz="1600" dirty="0">
              <a:solidFill>
                <a:srgbClr val="005DA2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3AF41DC2-7C1F-4365-8E4F-614B7BBA4CBD}"/>
              </a:ext>
            </a:extLst>
          </p:cNvPr>
          <p:cNvSpPr/>
          <p:nvPr/>
        </p:nvSpPr>
        <p:spPr>
          <a:xfrm rot="5400000">
            <a:off x="4273060" y="3268519"/>
            <a:ext cx="165832" cy="1728192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55AC52-434E-48FA-B5B8-1834A81C2AEE}"/>
              </a:ext>
            </a:extLst>
          </p:cNvPr>
          <p:cNvSpPr txBox="1"/>
          <p:nvPr/>
        </p:nvSpPr>
        <p:spPr>
          <a:xfrm>
            <a:off x="3740041" y="3508300"/>
            <a:ext cx="146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字符串参数</a:t>
            </a:r>
            <a:endParaRPr lang="zh-CN" altLang="en-US" sz="1600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00F376AA-297C-4C09-85EB-274124FE56DE}"/>
              </a:ext>
            </a:extLst>
          </p:cNvPr>
          <p:cNvSpPr/>
          <p:nvPr/>
        </p:nvSpPr>
        <p:spPr>
          <a:xfrm rot="5400000">
            <a:off x="5872037" y="3880587"/>
            <a:ext cx="165832" cy="5040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4D83C3-4340-4EF8-B1B4-B1519BF33EE3}"/>
              </a:ext>
            </a:extLst>
          </p:cNvPr>
          <p:cNvSpPr txBox="1"/>
          <p:nvPr/>
        </p:nvSpPr>
        <p:spPr>
          <a:xfrm>
            <a:off x="5224271" y="3508300"/>
            <a:ext cx="1461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流插入运算符</a:t>
            </a:r>
            <a:endParaRPr lang="zh-CN" altLang="en-US" sz="1600" dirty="0">
              <a:solidFill>
                <a:srgbClr val="005DA2"/>
              </a:solidFill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6349EA3D-7783-4BD2-8C91-ACA97E16D710}"/>
              </a:ext>
            </a:extLst>
          </p:cNvPr>
          <p:cNvSpPr/>
          <p:nvPr/>
        </p:nvSpPr>
        <p:spPr>
          <a:xfrm rot="5400000">
            <a:off x="7189384" y="3448539"/>
            <a:ext cx="165832" cy="1368152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902BB1-414A-4B37-8C1A-F0F8699BE20B}"/>
              </a:ext>
            </a:extLst>
          </p:cNvPr>
          <p:cNvSpPr txBox="1"/>
          <p:nvPr/>
        </p:nvSpPr>
        <p:spPr>
          <a:xfrm>
            <a:off x="6876256" y="3508300"/>
            <a:ext cx="9361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endParaRPr lang="zh-CN" altLang="en-US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841B61-A90F-44A6-A206-1301B21CEFDC}"/>
              </a:ext>
            </a:extLst>
          </p:cNvPr>
          <p:cNvSpPr txBox="1"/>
          <p:nvPr/>
        </p:nvSpPr>
        <p:spPr>
          <a:xfrm>
            <a:off x="857880" y="216576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std::</a:t>
            </a:r>
            <a:r>
              <a:rPr lang="en-US" altLang="zh-CN" sz="1800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有两个功能：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、相当于换行符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’\n’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flush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输出缓存，保证打印输出数据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3A217B-3722-86EB-4713-750B4027B80C}"/>
              </a:ext>
            </a:extLst>
          </p:cNvPr>
          <p:cNvSpPr txBox="1"/>
          <p:nvPr/>
        </p:nvSpPr>
        <p:spPr>
          <a:xfrm>
            <a:off x="857880" y="1050365"/>
            <a:ext cx="718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支持多个流插入符连续插入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默认支持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int/float/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等内置类型重载，也支持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1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ED90BD7-1F04-4CE1-AA9F-D84B1655093A}"/>
              </a:ext>
            </a:extLst>
          </p:cNvPr>
          <p:cNvGrpSpPr/>
          <p:nvPr/>
        </p:nvGrpSpPr>
        <p:grpSpPr>
          <a:xfrm>
            <a:off x="683568" y="1244921"/>
            <a:ext cx="4464495" cy="3847109"/>
            <a:chOff x="5813482" y="1421168"/>
            <a:chExt cx="2958757" cy="252588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BD831B3-0883-4D25-9E3A-FAF2DF7A8162}"/>
                </a:ext>
              </a:extLst>
            </p:cNvPr>
            <p:cNvSpPr/>
            <p:nvPr/>
          </p:nvSpPr>
          <p:spPr>
            <a:xfrm>
              <a:off x="5813482" y="1421168"/>
              <a:ext cx="2958757" cy="2525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1FEAD1-1307-40E9-A5FF-24CF9019FDAA}"/>
                </a:ext>
              </a:extLst>
            </p:cNvPr>
            <p:cNvSpPr txBox="1"/>
            <p:nvPr/>
          </p:nvSpPr>
          <p:spPr>
            <a:xfrm>
              <a:off x="5860955" y="1435492"/>
              <a:ext cx="2911284" cy="224304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include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&lt;iostream&gt;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main() {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int age = 0;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string name;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“input age: “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age;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“input name:” 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cin</a:t>
              </a:r>
              <a:r>
                <a: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&gt;&gt; name;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name &lt;&lt; “ age is “ &lt;&lt; age &lt;&lt;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	</a:t>
              </a: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EBEA9B-2D7A-42CF-BC51-3E8DDA921B81}"/>
              </a:ext>
            </a:extLst>
          </p:cNvPr>
          <p:cNvSpPr txBox="1"/>
          <p:nvPr/>
        </p:nvSpPr>
        <p:spPr>
          <a:xfrm>
            <a:off x="590704" y="772331"/>
            <a:ext cx="418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标准输入流对象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和流插入运算符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DEAC93-AE52-4EA0-A819-2BAACB4DE336}"/>
              </a:ext>
            </a:extLst>
          </p:cNvPr>
          <p:cNvSpPr txBox="1"/>
          <p:nvPr/>
        </p:nvSpPr>
        <p:spPr>
          <a:xfrm>
            <a:off x="5364088" y="3003798"/>
            <a:ext cx="3456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std::</a:t>
            </a:r>
            <a:r>
              <a:rPr lang="en-US" altLang="zh-CN" sz="2800" b="1" dirty="0" err="1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en-US" altLang="zh-CN" sz="2800" b="1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&gt;&gt;    name;</a:t>
            </a:r>
            <a:endParaRPr lang="zh-CN" altLang="en-US" sz="2800" b="1" dirty="0">
              <a:solidFill>
                <a:srgbClr val="005DA2"/>
              </a:solidFill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C9015130-F61C-458E-81DF-827977FD2035}"/>
              </a:ext>
            </a:extLst>
          </p:cNvPr>
          <p:cNvSpPr/>
          <p:nvPr/>
        </p:nvSpPr>
        <p:spPr>
          <a:xfrm rot="5400000">
            <a:off x="6037256" y="2434837"/>
            <a:ext cx="165832" cy="1080120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DB3AB9-BED5-4B8A-BCBC-6EA81A63CCD5}"/>
              </a:ext>
            </a:extLst>
          </p:cNvPr>
          <p:cNvSpPr txBox="1"/>
          <p:nvPr/>
        </p:nvSpPr>
        <p:spPr>
          <a:xfrm>
            <a:off x="5451244" y="2402473"/>
            <a:ext cx="1337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输入流对象</a:t>
            </a:r>
            <a:endParaRPr lang="zh-CN" altLang="en-US" sz="1600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3FF1C12B-3503-4190-8488-6EB42C4DA7E1}"/>
              </a:ext>
            </a:extLst>
          </p:cNvPr>
          <p:cNvSpPr/>
          <p:nvPr/>
        </p:nvSpPr>
        <p:spPr>
          <a:xfrm rot="5400000">
            <a:off x="7117376" y="2722869"/>
            <a:ext cx="165832" cy="504056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27759B-2EAF-484C-88E6-C357867B3E5B}"/>
              </a:ext>
            </a:extLst>
          </p:cNvPr>
          <p:cNvSpPr txBox="1"/>
          <p:nvPr/>
        </p:nvSpPr>
        <p:spPr>
          <a:xfrm>
            <a:off x="6660232" y="2402473"/>
            <a:ext cx="1466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流插入运算符</a:t>
            </a:r>
            <a:endParaRPr lang="zh-CN" altLang="en-US" sz="16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AEC10B9-C72C-4563-AC92-456E54E60472}"/>
              </a:ext>
            </a:extLst>
          </p:cNvPr>
          <p:cNvSpPr/>
          <p:nvPr/>
        </p:nvSpPr>
        <p:spPr>
          <a:xfrm rot="5400000">
            <a:off x="8264784" y="2502125"/>
            <a:ext cx="165832" cy="945544"/>
          </a:xfrm>
          <a:prstGeom prst="leftBrace">
            <a:avLst>
              <a:gd name="adj1" fmla="val 331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8778FD-3B74-4C7C-BF4B-44E40DCEC400}"/>
              </a:ext>
            </a:extLst>
          </p:cNvPr>
          <p:cNvSpPr txBox="1"/>
          <p:nvPr/>
        </p:nvSpPr>
        <p:spPr>
          <a:xfrm>
            <a:off x="8100392" y="2402473"/>
            <a:ext cx="8943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endParaRPr lang="zh-CN" altLang="en-US" sz="16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3BBC13D-3C15-4511-B6B9-D87FF3B70AA5}"/>
              </a:ext>
            </a:extLst>
          </p:cNvPr>
          <p:cNvGrpSpPr/>
          <p:nvPr/>
        </p:nvGrpSpPr>
        <p:grpSpPr>
          <a:xfrm>
            <a:off x="5564199" y="3789789"/>
            <a:ext cx="3456383" cy="1014209"/>
            <a:chOff x="5813482" y="1421167"/>
            <a:chExt cx="2808312" cy="1172337"/>
          </a:xfrm>
          <a:solidFill>
            <a:srgbClr val="FEFFBE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FB21FDE-F6B7-485D-B588-875FED429D6B}"/>
                </a:ext>
              </a:extLst>
            </p:cNvPr>
            <p:cNvSpPr/>
            <p:nvPr/>
          </p:nvSpPr>
          <p:spPr>
            <a:xfrm>
              <a:off x="5813482" y="1421167"/>
              <a:ext cx="2808312" cy="11723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48D9029-7207-4859-BBB3-EC8F5A508510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10082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中简单类型如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int/float/double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等在定义时一定要手动初始化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标准输入输出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EBEA9B-2D7A-42CF-BC51-3E8DDA921B81}"/>
              </a:ext>
            </a:extLst>
          </p:cNvPr>
          <p:cNvSpPr txBox="1"/>
          <p:nvPr/>
        </p:nvSpPr>
        <p:spPr>
          <a:xfrm>
            <a:off x="590704" y="1419622"/>
            <a:ext cx="786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标准输入输出对象（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）支持多种输入输出格式（比如固定输出小数位数），在日常工作中使用频率不高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6C5FA9-5EA2-447B-AF2C-E6B07AF95A40}"/>
              </a:ext>
            </a:extLst>
          </p:cNvPr>
          <p:cNvSpPr txBox="1"/>
          <p:nvPr/>
        </p:nvSpPr>
        <p:spPr>
          <a:xfrm>
            <a:off x="590704" y="2905899"/>
            <a:ext cx="7869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iostream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头文件中不仅提供了标准输入输出对应的对象（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），还提供了了标准错误流（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cerr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）和标准日志流（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），用法和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4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"Hello, world!"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return 0;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915AD35-3C66-8B19-CDB6-C2872B138879}"/>
              </a:ext>
            </a:extLst>
          </p:cNvPr>
          <p:cNvSpPr txBox="1"/>
          <p:nvPr/>
        </p:nvSpPr>
        <p:spPr>
          <a:xfrm>
            <a:off x="779043" y="3653611"/>
            <a:ext cx="661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函数的返回值通常作为错误码返回给操作系统，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表示正常退出，可以通过</a:t>
            </a:r>
            <a:r>
              <a:rPr lang="en-US" altLang="zh-CN" sz="18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echo $?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查看上一个退出程序的返回码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75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3384375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dummy.cpp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"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#define RET_CODE 1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Dummy code for learning compiling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/* RET_CODE is a macro */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RET_CODE;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B70CC7-1C77-1C0A-230A-117D0A9CF409}"/>
              </a:ext>
            </a:extLst>
          </p:cNvPr>
          <p:cNvGrpSpPr/>
          <p:nvPr/>
        </p:nvGrpSpPr>
        <p:grpSpPr>
          <a:xfrm>
            <a:off x="4932040" y="843558"/>
            <a:ext cx="2952328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014C73-4946-B354-9BE7-1077630DE561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8D5FD79-FF0E-9F6D-0039-AB773717E3B1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4386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dummy(int a, float b) {}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052F19-04B0-7A2F-6804-50C0FFA0BC49}"/>
              </a:ext>
            </a:extLst>
          </p:cNvPr>
          <p:cNvGrpSpPr/>
          <p:nvPr/>
        </p:nvGrpSpPr>
        <p:grpSpPr>
          <a:xfrm>
            <a:off x="755576" y="3579862"/>
            <a:ext cx="7128792" cy="1296144"/>
            <a:chOff x="5844343" y="2064626"/>
            <a:chExt cx="2808312" cy="13710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B83046-8FAD-8E5A-2571-3AE9C0FB041C}"/>
                </a:ext>
              </a:extLst>
            </p:cNvPr>
            <p:cNvSpPr/>
            <p:nvPr/>
          </p:nvSpPr>
          <p:spPr>
            <a:xfrm>
              <a:off x="5844343" y="2064626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A31DC2-197E-73E6-811B-F93E26B63233}"/>
                </a:ext>
              </a:extLst>
            </p:cNvPr>
            <p:cNvSpPr txBox="1"/>
            <p:nvPr/>
          </p:nvSpPr>
          <p:spPr>
            <a:xfrm>
              <a:off x="5891816" y="2243555"/>
              <a:ext cx="2713365" cy="97670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g++ dummy.cpp –o dummy</a:t>
              </a: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./dummy</a:t>
              </a: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echo $?                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93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7" y="843558"/>
            <a:ext cx="2952328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dummy.cpp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"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#define RET_CODE 1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Dummy code for learning compiling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/* RET_CODE is a macro */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RET_CODE;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B70CC7-1C77-1C0A-230A-117D0A9CF409}"/>
              </a:ext>
            </a:extLst>
          </p:cNvPr>
          <p:cNvGrpSpPr/>
          <p:nvPr/>
        </p:nvGrpSpPr>
        <p:grpSpPr>
          <a:xfrm>
            <a:off x="4932040" y="843558"/>
            <a:ext cx="2952328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014C73-4946-B354-9BE7-1077630DE561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8D5FD79-FF0E-9F6D-0039-AB773717E3B1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4386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dummy(int a, float b) {}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052F19-04B0-7A2F-6804-50C0FFA0BC49}"/>
              </a:ext>
            </a:extLst>
          </p:cNvPr>
          <p:cNvGrpSpPr/>
          <p:nvPr/>
        </p:nvGrpSpPr>
        <p:grpSpPr>
          <a:xfrm>
            <a:off x="755577" y="3291830"/>
            <a:ext cx="7128792" cy="1728192"/>
            <a:chOff x="5844343" y="2064626"/>
            <a:chExt cx="2808312" cy="13710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B83046-8FAD-8E5A-2571-3AE9C0FB041C}"/>
                </a:ext>
              </a:extLst>
            </p:cNvPr>
            <p:cNvSpPr/>
            <p:nvPr/>
          </p:nvSpPr>
          <p:spPr>
            <a:xfrm>
              <a:off x="5844343" y="2064626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A31DC2-197E-73E6-811B-F93E26B63233}"/>
                </a:ext>
              </a:extLst>
            </p:cNvPr>
            <p:cNvSpPr txBox="1"/>
            <p:nvPr/>
          </p:nvSpPr>
          <p:spPr>
            <a:xfrm>
              <a:off x="5884645" y="2164138"/>
              <a:ext cx="2720536" cy="11720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 -E dummy.cpp -o dummy.i        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预编译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g++ -S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dummy.i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-o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dummy.s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编译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g++ -c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dummy.s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-o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dummy.o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汇编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dummy.o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-o dummy2		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链接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md5sum ./*                                 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*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md5sum</a:t>
              </a:r>
              <a:r>
                <a:rPr lang="zh-CN" alt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命令用于生成文件签名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7" y="699543"/>
            <a:ext cx="3096344" cy="4032447"/>
            <a:chOff x="5813482" y="1421168"/>
            <a:chExt cx="2671320" cy="239461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671320" cy="239461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4" y="1435491"/>
              <a:ext cx="2561723" cy="235771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dummy.i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"dummy.cpp"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"&lt;built-in&gt;"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"&lt;command-line&gt;"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"/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usr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/include/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stdc-predef.h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 1 3 4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"&lt;command-line&gt;" 2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"dummy.cpp"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1 "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 1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void dummy(int a, float b) {}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 2 "dummy.cpp" 2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1;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C778BE2-77BC-F811-744F-0D3517462C81}"/>
              </a:ext>
            </a:extLst>
          </p:cNvPr>
          <p:cNvSpPr txBox="1"/>
          <p:nvPr/>
        </p:nvSpPr>
        <p:spPr>
          <a:xfrm>
            <a:off x="4067944" y="699543"/>
            <a:ext cx="44644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预编译过程处理源代码中预编译指令：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删除所有注释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：宏展开并删除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：将被包含的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插入到预编译指令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位置，递归进行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#ifdef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#elif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#endif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等条件预编译指令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添加行号和文件名标识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0969BB-906E-BCEC-912A-AA20CC8971DA}"/>
              </a:ext>
            </a:extLst>
          </p:cNvPr>
          <p:cNvGrpSpPr/>
          <p:nvPr/>
        </p:nvGrpSpPr>
        <p:grpSpPr>
          <a:xfrm>
            <a:off x="4572000" y="3394427"/>
            <a:ext cx="3600400" cy="977524"/>
            <a:chOff x="5813482" y="1421167"/>
            <a:chExt cx="2808312" cy="1172337"/>
          </a:xfrm>
          <a:solidFill>
            <a:srgbClr val="FEFFBE"/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BB0B0F8-5A4D-F2FD-0A8A-C18EBE4C6826}"/>
                </a:ext>
              </a:extLst>
            </p:cNvPr>
            <p:cNvSpPr/>
            <p:nvPr/>
          </p:nvSpPr>
          <p:spPr>
            <a:xfrm>
              <a:off x="5813482" y="1421167"/>
              <a:ext cx="2808312" cy="11723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43254CA-FA14-FC85-8C31-26F575238118}"/>
                </a:ext>
              </a:extLst>
            </p:cNvPr>
            <p:cNvSpPr txBox="1"/>
            <p:nvPr/>
          </p:nvSpPr>
          <p:spPr>
            <a:xfrm>
              <a:off x="5858437" y="1518259"/>
              <a:ext cx="2718402" cy="97815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思考题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某个文件沿多条路径被包含时会发生什么？如何避免文件被重复包含？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0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052F19-04B0-7A2F-6804-50C0FFA0BC49}"/>
              </a:ext>
            </a:extLst>
          </p:cNvPr>
          <p:cNvGrpSpPr/>
          <p:nvPr/>
        </p:nvGrpSpPr>
        <p:grpSpPr>
          <a:xfrm>
            <a:off x="755576" y="843558"/>
            <a:ext cx="7416824" cy="1944216"/>
            <a:chOff x="5844343" y="2064626"/>
            <a:chExt cx="2808312" cy="13710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B83046-8FAD-8E5A-2571-3AE9C0FB041C}"/>
                </a:ext>
              </a:extLst>
            </p:cNvPr>
            <p:cNvSpPr/>
            <p:nvPr/>
          </p:nvSpPr>
          <p:spPr>
            <a:xfrm>
              <a:off x="5844343" y="2064626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A31DC2-197E-73E6-811B-F93E26B63233}"/>
                </a:ext>
              </a:extLst>
            </p:cNvPr>
            <p:cNvSpPr txBox="1"/>
            <p:nvPr/>
          </p:nvSpPr>
          <p:spPr>
            <a:xfrm>
              <a:off x="5891816" y="2104951"/>
              <a:ext cx="2713365" cy="98244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nm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dummy.o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fr-FR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0000000000000000 T _Z5dummyif</a:t>
              </a:r>
            </a:p>
            <a:p>
              <a:r>
                <a:rPr lang="fr-FR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0000000000000013 T main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c++filt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_Z5dummyif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dummy(int, float)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2FC3532-6422-81B2-CBBF-00F9CBFF23EC}"/>
              </a:ext>
            </a:extLst>
          </p:cNvPr>
          <p:cNvSpPr txBox="1"/>
          <p:nvPr/>
        </p:nvSpPr>
        <p:spPr>
          <a:xfrm>
            <a:off x="755575" y="3051656"/>
            <a:ext cx="44644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命令用于分析目标文件中符号表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c++filt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命令用于解析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编译后的符号名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B7D24C-5DC8-CCC8-DA6C-86DC7A798DB4}"/>
              </a:ext>
            </a:extLst>
          </p:cNvPr>
          <p:cNvSpPr txBox="1"/>
          <p:nvPr/>
        </p:nvSpPr>
        <p:spPr>
          <a:xfrm>
            <a:off x="755574" y="4058094"/>
            <a:ext cx="729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函数重载的原理：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编译后根据参数列表生成不同的符号名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水平摸底</a:t>
            </a:r>
            <a:endParaRPr lang="en-GB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822370-BBCF-1196-4C44-E1626D070AE3}"/>
              </a:ext>
            </a:extLst>
          </p:cNvPr>
          <p:cNvSpPr txBox="1"/>
          <p:nvPr/>
        </p:nvSpPr>
        <p:spPr>
          <a:xfrm>
            <a:off x="287524" y="1059582"/>
            <a:ext cx="8568952" cy="374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用你目前最熟悉的编程语言实现如下功能函数（限时</a:t>
            </a:r>
            <a:r>
              <a:rPr lang="en-US" altLang="zh-CN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10min</a:t>
            </a: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endParaRPr lang="en-US" altLang="zh-CN" kern="100" dirty="0">
              <a:solidFill>
                <a:srgbClr val="005DA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给定</a:t>
            </a:r>
            <a:r>
              <a:rPr lang="zh-CN" altLang="en-US" b="1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递增</a:t>
            </a:r>
            <a:r>
              <a:rPr lang="zh-CN" altLang="en-US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数组</a:t>
            </a:r>
            <a:r>
              <a:rPr lang="en-US" altLang="zh-CN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序列</a:t>
            </a:r>
            <a:r>
              <a:rPr lang="en-US" altLang="zh-CN" b="1" kern="100" dirty="0" err="1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arr</a:t>
            </a:r>
            <a:r>
              <a:rPr lang="zh-CN" altLang="en-US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和指定元素</a:t>
            </a:r>
            <a:r>
              <a:rPr lang="en-US" altLang="zh-CN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element</a:t>
            </a:r>
            <a:r>
              <a:rPr lang="zh-CN" altLang="en-US" b="1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，返回元素第一次出现的下标。</a:t>
            </a:r>
            <a:endParaRPr lang="en-US" altLang="zh-CN" b="1" kern="100" dirty="0">
              <a:solidFill>
                <a:srgbClr val="005DA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说明</a:t>
            </a:r>
            <a:r>
              <a:rPr lang="en-US" altLang="zh-CN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：函数签名、参数、返回值自行定义，合理即可。</a:t>
            </a:r>
            <a:endParaRPr lang="en-US" altLang="zh-CN" kern="100" dirty="0">
              <a:solidFill>
                <a:srgbClr val="005DA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说明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：若用到系统库函数，正确将相关库文件引入。</a:t>
            </a: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延伸</a:t>
            </a:r>
            <a:r>
              <a:rPr lang="en-US" altLang="zh-CN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：自行给出不同条件下的测试用例与预期返回值，进行功能验证。</a:t>
            </a:r>
            <a:endParaRPr lang="en-US" altLang="zh-CN" kern="100" dirty="0">
              <a:solidFill>
                <a:srgbClr val="005DA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延伸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：分析实现函数的运行效率与空间效率。</a:t>
            </a: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延伸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：递增数组调整为有序数组，如何修改你的代码。</a:t>
            </a: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延伸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：若改为查找元素出现的范围，如何修改你的代码。</a:t>
            </a:r>
            <a:endParaRPr lang="en-US" altLang="zh-CN" kern="100" dirty="0">
              <a:solidFill>
                <a:srgbClr val="005DA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延伸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：能否改造使你的函数实现支持不同类型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的输入参数。</a:t>
            </a:r>
            <a:endParaRPr lang="en-US" altLang="zh-CN" kern="100" dirty="0">
              <a:solidFill>
                <a:srgbClr val="005DA2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67970">
              <a:lnSpc>
                <a:spcPts val="2200"/>
              </a:lnSpc>
            </a:pP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延伸</a:t>
            </a:r>
            <a:r>
              <a:rPr lang="en-US" altLang="zh-CN" kern="100" dirty="0">
                <a:solidFill>
                  <a:srgbClr val="005DA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kern="10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若数组</a:t>
            </a:r>
            <a:r>
              <a:rPr lang="en-US" altLang="zh-CN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kern="100" dirty="0">
                <a:solidFill>
                  <a:srgbClr val="005DA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序列扩展为二维，再次回答上述问题。</a:t>
            </a:r>
            <a:endParaRPr lang="en-US" altLang="zh-CN" kern="100" dirty="0">
              <a:solidFill>
                <a:srgbClr val="005DA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4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19571" y="771550"/>
            <a:ext cx="7704857" cy="4243759"/>
            <a:chOff x="5813967" y="1421168"/>
            <a:chExt cx="2807827" cy="27140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967" y="1421168"/>
              <a:ext cx="2807827" cy="271407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50903" y="1459033"/>
              <a:ext cx="2718400" cy="250423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main.cpp 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&lt;vector&gt;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"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alg.h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std::vector&lt;int&gt; array {1, 2, 3, 4, 4, 4, 4, 5, 7, 10, 10};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"Array is: "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for (int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ele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: array)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ele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' ';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}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"First index of element 1 in array is: "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(array, 1)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"First index of element 4 in array is: "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(array, 4)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"First index of element 6 in array is: "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(array, 6)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"First index of element 10 in array is: "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(array, 10)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"First index of element 11 in array is: " &lt;&lt;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(array, 11) &lt;&lt; std::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9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535484" y="1635646"/>
            <a:ext cx="827482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35484" y="2315260"/>
            <a:ext cx="827482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35484" y="3017108"/>
            <a:ext cx="827482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214736" y="1648957"/>
            <a:ext cx="3569218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环境配置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214736" y="2343110"/>
            <a:ext cx="3569218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基本代码结构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214736" y="3037262"/>
            <a:ext cx="3569218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62760C1-61AD-A42C-96F0-924E3BD18330}"/>
              </a:ext>
            </a:extLst>
          </p:cNvPr>
          <p:cNvGrpSpPr/>
          <p:nvPr/>
        </p:nvGrpSpPr>
        <p:grpSpPr>
          <a:xfrm>
            <a:off x="2535484" y="3721033"/>
            <a:ext cx="827482" cy="523220"/>
            <a:chOff x="2215144" y="3018134"/>
            <a:chExt cx="1244730" cy="959255"/>
          </a:xfrm>
        </p:grpSpPr>
        <p:sp>
          <p:nvSpPr>
            <p:cNvPr id="10" name="平行四边形 9">
              <a:extLst>
                <a:ext uri="{FF2B5EF4-FFF2-40B4-BE49-F238E27FC236}">
                  <a16:creationId xmlns:a16="http://schemas.microsoft.com/office/drawing/2014/main" id="{8555A3EB-857F-96D4-7B17-C5E6A358316F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1" name="文本框 11">
              <a:extLst>
                <a:ext uri="{FF2B5EF4-FFF2-40B4-BE49-F238E27FC236}">
                  <a16:creationId xmlns:a16="http://schemas.microsoft.com/office/drawing/2014/main" id="{35CC6C53-B702-A2C2-3F63-CAAF97DA2F91}"/>
                </a:ext>
              </a:extLst>
            </p:cNvPr>
            <p:cNvSpPr txBox="1"/>
            <p:nvPr/>
          </p:nvSpPr>
          <p:spPr>
            <a:xfrm>
              <a:off x="2393074" y="3018134"/>
              <a:ext cx="1066800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709B38-8769-2EB1-FDC7-69828EC577BA}"/>
              </a:ext>
            </a:extLst>
          </p:cNvPr>
          <p:cNvGrpSpPr/>
          <p:nvPr/>
        </p:nvGrpSpPr>
        <p:grpSpPr>
          <a:xfrm>
            <a:off x="3214736" y="3741187"/>
            <a:ext cx="3569218" cy="459690"/>
            <a:chOff x="4315150" y="2341731"/>
            <a:chExt cx="3857250" cy="54005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D0598EE-3C0B-B862-03C1-42BD217018F2}"/>
                </a:ext>
              </a:extLst>
            </p:cNvPr>
            <p:cNvSpPr/>
            <p:nvPr/>
          </p:nvSpPr>
          <p:spPr>
            <a:xfrm>
              <a:off x="4841197" y="2424395"/>
              <a:ext cx="2827146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标准输入输出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平行四边形 13">
              <a:extLst>
                <a:ext uri="{FF2B5EF4-FFF2-40B4-BE49-F238E27FC236}">
                  <a16:creationId xmlns:a16="http://schemas.microsoft.com/office/drawing/2014/main" id="{095ED9DC-295A-FE57-9195-217E0D421E06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1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19571" y="771551"/>
            <a:ext cx="7452829" cy="792088"/>
            <a:chOff x="5813967" y="1421168"/>
            <a:chExt cx="2807827" cy="271407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967" y="1421168"/>
              <a:ext cx="2807827" cy="271407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58680" y="1489914"/>
              <a:ext cx="2718400" cy="253102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alg.h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&lt;vector&gt;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(std::vector&lt;int&gt; array, int element);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557E440-A21C-A3C7-183B-137CA9448B57}"/>
              </a:ext>
            </a:extLst>
          </p:cNvPr>
          <p:cNvGrpSpPr/>
          <p:nvPr/>
        </p:nvGrpSpPr>
        <p:grpSpPr>
          <a:xfrm>
            <a:off x="719569" y="1707653"/>
            <a:ext cx="7452829" cy="3235647"/>
            <a:chOff x="5813967" y="1421165"/>
            <a:chExt cx="2807827" cy="1108690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B3AE9F6-333E-DC82-34CB-71B823C806CB}"/>
                </a:ext>
              </a:extLst>
            </p:cNvPr>
            <p:cNvSpPr/>
            <p:nvPr/>
          </p:nvSpPr>
          <p:spPr>
            <a:xfrm>
              <a:off x="5813967" y="1421165"/>
              <a:ext cx="2807827" cy="1108690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037D198-A244-F74C-24DE-3EB52CB36BD7}"/>
                </a:ext>
              </a:extLst>
            </p:cNvPr>
            <p:cNvSpPr txBox="1"/>
            <p:nvPr/>
          </p:nvSpPr>
          <p:spPr>
            <a:xfrm>
              <a:off x="5858680" y="1489914"/>
              <a:ext cx="2718400" cy="106513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alg.cpp          *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为适配页面大小，代码格式不优雅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&lt;vector&gt;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"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alg.h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"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(std::vector&lt;int&gt; array, int element)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if (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array.empty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()) { return -1; }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int left = 0,</a:t>
              </a:r>
              <a:r>
                <a:rPr lang="zh-CN" altLang="en-US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right =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array.size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– 1, mid = 0;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while (left &lt;= right) {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mid = left + ((right - left) &gt;&gt; 1);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if (array[mid] &gt;= element) { right = mid - 1; }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else { left = mid + 1; }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}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array[left] == element ? left : -1;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5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编译过程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052F19-04B0-7A2F-6804-50C0FFA0BC49}"/>
              </a:ext>
            </a:extLst>
          </p:cNvPr>
          <p:cNvGrpSpPr/>
          <p:nvPr/>
        </p:nvGrpSpPr>
        <p:grpSpPr>
          <a:xfrm>
            <a:off x="827583" y="843559"/>
            <a:ext cx="7344816" cy="3312367"/>
            <a:chOff x="5871608" y="2064625"/>
            <a:chExt cx="2781047" cy="233588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7B83046-8FAD-8E5A-2571-3AE9C0FB041C}"/>
                </a:ext>
              </a:extLst>
            </p:cNvPr>
            <p:cNvSpPr/>
            <p:nvPr/>
          </p:nvSpPr>
          <p:spPr>
            <a:xfrm>
              <a:off x="5871608" y="2064625"/>
              <a:ext cx="2781047" cy="2335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EA31DC2-197E-73E6-811B-F93E26B63233}"/>
                </a:ext>
              </a:extLst>
            </p:cNvPr>
            <p:cNvSpPr txBox="1"/>
            <p:nvPr/>
          </p:nvSpPr>
          <p:spPr>
            <a:xfrm>
              <a:off x="5891816" y="2104951"/>
              <a:ext cx="2713365" cy="22138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g++ main.cpp -o main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collect2: error: </a:t>
              </a:r>
              <a:r>
                <a:rPr lang="en-US" altLang="zh-CN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ld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returned 1 exit status</a:t>
              </a:r>
            </a:p>
            <a:p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g++ main.cpp alg.cpp -o main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	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正常运行不报错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./main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	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正常输出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 -c main.cpp -o main.o      	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正常运行不报错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 -c alg.cpp -o alg.o	      	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正常运行不报错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g++ main.o alg.o -o main2      	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正常运行不报错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./main2</a:t>
              </a:r>
              <a:r>
                <a:rPr lang="pt-BR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      	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正常输出</a:t>
              </a:r>
              <a:endPara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DBA1F07-28CD-9209-D2CE-B2497A18682B}"/>
              </a:ext>
            </a:extLst>
          </p:cNvPr>
          <p:cNvSpPr txBox="1"/>
          <p:nvPr/>
        </p:nvSpPr>
        <p:spPr>
          <a:xfrm>
            <a:off x="827583" y="4296970"/>
            <a:ext cx="6616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链接程序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结合上述操作的输出理解链接过程。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30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C++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程序的编译过程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D067715-7A96-4203-AB44-957E7A689BC9}"/>
              </a:ext>
            </a:extLst>
          </p:cNvPr>
          <p:cNvSpPr/>
          <p:nvPr/>
        </p:nvSpPr>
        <p:spPr>
          <a:xfrm>
            <a:off x="179512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hello.cc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1AB828-A4C6-4A2C-AFD8-2B8DE977D7C1}"/>
              </a:ext>
            </a:extLst>
          </p:cNvPr>
          <p:cNvSpPr/>
          <p:nvPr/>
        </p:nvSpPr>
        <p:spPr>
          <a:xfrm>
            <a:off x="1935293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17AE4C-3241-4B0D-9CFE-5AE93A271915}"/>
              </a:ext>
            </a:extLst>
          </p:cNvPr>
          <p:cNvSpPr/>
          <p:nvPr/>
        </p:nvSpPr>
        <p:spPr>
          <a:xfrm>
            <a:off x="3683423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C078FE-91FB-4C2D-B22A-70C069DB0B76}"/>
              </a:ext>
            </a:extLst>
          </p:cNvPr>
          <p:cNvSpPr/>
          <p:nvPr/>
        </p:nvSpPr>
        <p:spPr>
          <a:xfrm>
            <a:off x="5319669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88E238-8653-4E58-B427-E3415D562EA3}"/>
              </a:ext>
            </a:extLst>
          </p:cNvPr>
          <p:cNvSpPr/>
          <p:nvPr/>
        </p:nvSpPr>
        <p:spPr>
          <a:xfrm>
            <a:off x="6928186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hello.exe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5FC8E3-577C-4EBA-A6DF-F6AEFE76920D}"/>
              </a:ext>
            </a:extLst>
          </p:cNvPr>
          <p:cNvSpPr txBox="1"/>
          <p:nvPr/>
        </p:nvSpPr>
        <p:spPr>
          <a:xfrm>
            <a:off x="374491" y="2562458"/>
            <a:ext cx="978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源文件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82F445-B860-450E-AE94-2C0543CF3D58}"/>
              </a:ext>
            </a:extLst>
          </p:cNvPr>
          <p:cNvSpPr txBox="1"/>
          <p:nvPr/>
        </p:nvSpPr>
        <p:spPr>
          <a:xfrm>
            <a:off x="1895368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预处理文件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9B141F-52B8-44C5-8985-1CAB90845AF2}"/>
              </a:ext>
            </a:extLst>
          </p:cNvPr>
          <p:cNvSpPr txBox="1"/>
          <p:nvPr/>
        </p:nvSpPr>
        <p:spPr>
          <a:xfrm>
            <a:off x="3806204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汇编文件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156C2E-9541-4D5F-94B5-FF7FA5BC6C3D}"/>
              </a:ext>
            </a:extLst>
          </p:cNvPr>
          <p:cNvSpPr txBox="1"/>
          <p:nvPr/>
        </p:nvSpPr>
        <p:spPr>
          <a:xfrm>
            <a:off x="5488026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目标文件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E372FB-4B8C-4500-A422-104CDD0E0F04}"/>
              </a:ext>
            </a:extLst>
          </p:cNvPr>
          <p:cNvSpPr txBox="1"/>
          <p:nvPr/>
        </p:nvSpPr>
        <p:spPr>
          <a:xfrm>
            <a:off x="6993545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可执行文件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9366EA-A0F2-4803-B4F1-6D85D3BDDC6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547664" y="2153242"/>
            <a:ext cx="387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D0467F-EF21-42DC-B1F1-7B23793758C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303445" y="2153242"/>
            <a:ext cx="379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151832-4DD0-4593-8DB5-B37162C03FE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51575" y="2153242"/>
            <a:ext cx="26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863F21-E385-480E-A9E9-D1BF56D7C5C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687821" y="2153242"/>
            <a:ext cx="240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4271170-890A-47DB-A96B-41FF0D75EA08}"/>
              </a:ext>
            </a:extLst>
          </p:cNvPr>
          <p:cNvSpPr/>
          <p:nvPr/>
        </p:nvSpPr>
        <p:spPr>
          <a:xfrm>
            <a:off x="5319669" y="82109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3CE3FA-E28D-4AB2-B7AE-EB1CCEF825AD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>
            <a:off x="6003745" y="132515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B0A397B-9C09-7090-AF45-2EE883678ADC}"/>
              </a:ext>
            </a:extLst>
          </p:cNvPr>
          <p:cNvSpPr txBox="1"/>
          <p:nvPr/>
        </p:nvSpPr>
        <p:spPr>
          <a:xfrm>
            <a:off x="179511" y="4443958"/>
            <a:ext cx="8743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编写代码只需文本编辑软件，编译代码需要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编译软件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，运行可执行程序不需要软件。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2AF5B-0E3C-034F-CFFC-C027E41FE820}"/>
              </a:ext>
            </a:extLst>
          </p:cNvPr>
          <p:cNvSpPr txBox="1"/>
          <p:nvPr/>
        </p:nvSpPr>
        <p:spPr>
          <a:xfrm>
            <a:off x="4502829" y="3812338"/>
            <a:ext cx="1097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编译软件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A1B89-5C3D-297F-5FD8-B8AE26FF4DDF}"/>
              </a:ext>
            </a:extLst>
          </p:cNvPr>
          <p:cNvSpPr txBox="1"/>
          <p:nvPr/>
        </p:nvSpPr>
        <p:spPr>
          <a:xfrm>
            <a:off x="77500" y="3812338"/>
            <a:ext cx="1560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文本编辑软件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DF646E-ECDF-8EA6-5F61-2862BAFA5033}"/>
              </a:ext>
            </a:extLst>
          </p:cNvPr>
          <p:cNvSpPr txBox="1"/>
          <p:nvPr/>
        </p:nvSpPr>
        <p:spPr>
          <a:xfrm>
            <a:off x="271293" y="3133876"/>
            <a:ext cx="117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代码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CA6C52-9058-4651-31DA-2FB5B8633549}"/>
              </a:ext>
            </a:extLst>
          </p:cNvPr>
          <p:cNvSpPr txBox="1"/>
          <p:nvPr/>
        </p:nvSpPr>
        <p:spPr>
          <a:xfrm>
            <a:off x="2499435" y="3133876"/>
            <a:ext cx="935874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108AE2-21FB-E8D5-2899-8B7F2B3E9804}"/>
              </a:ext>
            </a:extLst>
          </p:cNvPr>
          <p:cNvSpPr txBox="1"/>
          <p:nvPr/>
        </p:nvSpPr>
        <p:spPr>
          <a:xfrm>
            <a:off x="3903597" y="3127200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编译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406D2F-9C16-F61C-8CE1-011F1FF5DF7E}"/>
              </a:ext>
            </a:extLst>
          </p:cNvPr>
          <p:cNvSpPr txBox="1"/>
          <p:nvPr/>
        </p:nvSpPr>
        <p:spPr>
          <a:xfrm>
            <a:off x="5122260" y="3127199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5790FA-5886-984E-8240-26F66FCEB31C}"/>
              </a:ext>
            </a:extLst>
          </p:cNvPr>
          <p:cNvSpPr txBox="1"/>
          <p:nvPr/>
        </p:nvSpPr>
        <p:spPr>
          <a:xfrm>
            <a:off x="6340923" y="3135459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链接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903D86-530F-680D-8299-EE95FF177B50}"/>
              </a:ext>
            </a:extLst>
          </p:cNvPr>
          <p:cNvSpPr/>
          <p:nvPr/>
        </p:nvSpPr>
        <p:spPr>
          <a:xfrm>
            <a:off x="2298040" y="3003798"/>
            <a:ext cx="4938256" cy="612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D6B5E9-61A3-7764-820C-5EB25C944195}"/>
              </a:ext>
            </a:extLst>
          </p:cNvPr>
          <p:cNvSpPr txBox="1"/>
          <p:nvPr/>
        </p:nvSpPr>
        <p:spPr>
          <a:xfrm>
            <a:off x="8172872" y="3135010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2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多文件编译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EBEA9B-2D7A-42CF-BC51-3E8DDA921B81}"/>
              </a:ext>
            </a:extLst>
          </p:cNvPr>
          <p:cNvSpPr txBox="1"/>
          <p:nvPr/>
        </p:nvSpPr>
        <p:spPr>
          <a:xfrm>
            <a:off x="590704" y="1419622"/>
            <a:ext cx="7869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常见链接问题：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找不到符号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符号重复定义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27C7E2C-F664-843F-3C6B-38FD611B4BA8}"/>
              </a:ext>
            </a:extLst>
          </p:cNvPr>
          <p:cNvGrpSpPr/>
          <p:nvPr/>
        </p:nvGrpSpPr>
        <p:grpSpPr>
          <a:xfrm>
            <a:off x="590702" y="3003798"/>
            <a:ext cx="6573585" cy="1206558"/>
            <a:chOff x="5813482" y="1421167"/>
            <a:chExt cx="2817251" cy="1770513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AE7C2C9-B770-6B14-71B6-DD1E95FB035D}"/>
                </a:ext>
              </a:extLst>
            </p:cNvPr>
            <p:cNvSpPr/>
            <p:nvPr/>
          </p:nvSpPr>
          <p:spPr>
            <a:xfrm>
              <a:off x="5813482" y="1421167"/>
              <a:ext cx="2817251" cy="177051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672F65-87C5-EAD3-D554-2498DD4DA908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17162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所有涉及到的源文件均添加到编译语句中，第三方库可能需要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编译参数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头文件内一般不涉及函数实现代码，除简单的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inline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函数外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头文件使用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#pragma once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#ifndef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#define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#endif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</a:t>
              </a:r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头文件保护</a:t>
              </a:r>
              <a:endPara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使用命名空间隔离同名同参函数的重复定义问题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0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头文件保护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7949077-4EE8-7A80-8520-7059B5396482}"/>
              </a:ext>
            </a:extLst>
          </p:cNvPr>
          <p:cNvGrpSpPr/>
          <p:nvPr/>
        </p:nvGrpSpPr>
        <p:grpSpPr>
          <a:xfrm>
            <a:off x="719569" y="987574"/>
            <a:ext cx="7452829" cy="2160239"/>
            <a:chOff x="5813967" y="1421165"/>
            <a:chExt cx="2807827" cy="740203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883E711-ED47-3AD1-3018-6BC4093DAABB}"/>
                </a:ext>
              </a:extLst>
            </p:cNvPr>
            <p:cNvSpPr/>
            <p:nvPr/>
          </p:nvSpPr>
          <p:spPr>
            <a:xfrm>
              <a:off x="5813967" y="1421165"/>
              <a:ext cx="2807827" cy="740203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69C9AA1-A8A3-0AE8-C231-A5DD64D00AAF}"/>
                </a:ext>
              </a:extLst>
            </p:cNvPr>
            <p:cNvSpPr txBox="1"/>
            <p:nvPr/>
          </p:nvSpPr>
          <p:spPr>
            <a:xfrm>
              <a:off x="5858680" y="1489914"/>
              <a:ext cx="2718400" cy="69603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alg.h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  <a:p>
              <a:r>
                <a:rPr lang="pt-BR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#pragma once</a:t>
              </a:r>
            </a:p>
            <a:p>
              <a:r>
                <a:rPr lang="pt-BR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#ifndef CPP_WEEK2_ALG_H</a:t>
              </a:r>
            </a:p>
            <a:p>
              <a:r>
                <a:rPr lang="pt-BR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#define CPP_WEEK2_ALG_H</a:t>
              </a:r>
              <a:endPara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          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&lt;vector&gt;</a:t>
              </a: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findFirstIndex</a:t>
              </a:r>
              <a:r>
                <a: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(std::vector&lt;int&gt; array, int element);</a:t>
              </a:r>
            </a:p>
            <a:p>
              <a:endPara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#endif //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pt-BR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CPP_WEEK2_ 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ALG_H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1830473-6CFE-103C-8696-F7CB432985B5}"/>
              </a:ext>
            </a:extLst>
          </p:cNvPr>
          <p:cNvSpPr txBox="1"/>
          <p:nvPr/>
        </p:nvSpPr>
        <p:spPr>
          <a:xfrm>
            <a:off x="719570" y="3723878"/>
            <a:ext cx="7452828" cy="648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使用预编译指令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pragma once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或预编译判断指令可防止头文件被重复包含，两者可一起使用。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4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76F509-FD13-409D-9FA6-1404C031641C}"/>
              </a:ext>
            </a:extLst>
          </p:cNvPr>
          <p:cNvSpPr txBox="1"/>
          <p:nvPr/>
        </p:nvSpPr>
        <p:spPr>
          <a:xfrm>
            <a:off x="539552" y="686112"/>
            <a:ext cx="784887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命名空间是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为了解决名称冲突的问题引入的新概念，不同命名空间中的函数名、变量名、类名、对象名可以做到互不干扰。并且命名空间可以让代码结构更简洁易懂。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EAF041-7235-4A4E-AB79-C1B07374AF8C}"/>
              </a:ext>
            </a:extLst>
          </p:cNvPr>
          <p:cNvGrpSpPr/>
          <p:nvPr/>
        </p:nvGrpSpPr>
        <p:grpSpPr>
          <a:xfrm>
            <a:off x="683568" y="2211710"/>
            <a:ext cx="6552728" cy="1584176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8DEBE96-040F-400C-9D8F-659EC3880D62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3F50C1-C2D9-4865-8A6C-82874BB43ADC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2785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写数据到磁盘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diskio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::write(string);</a:t>
              </a:r>
            </a:p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写数据到网络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bool net::write(string);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945CC1-5079-4FC0-8D90-2FAAC0C42D8D}"/>
              </a:ext>
            </a:extLst>
          </p:cNvPr>
          <p:cNvGrpSpPr/>
          <p:nvPr/>
        </p:nvGrpSpPr>
        <p:grpSpPr>
          <a:xfrm>
            <a:off x="683568" y="4031579"/>
            <a:ext cx="6552728" cy="911721"/>
            <a:chOff x="5813482" y="1421167"/>
            <a:chExt cx="2808312" cy="1337867"/>
          </a:xfrm>
          <a:solidFill>
            <a:srgbClr val="FEFFBE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C9EAF6F-E2C7-4F3A-A056-06FD1FDECD35}"/>
                </a:ext>
              </a:extLst>
            </p:cNvPr>
            <p:cNvSpPr/>
            <p:nvPr/>
          </p:nvSpPr>
          <p:spPr>
            <a:xfrm>
              <a:off x="5813482" y="1421167"/>
              <a:ext cx="2808312" cy="13378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02B405F-7FD0-4047-97BA-09159F77F7FD}"/>
                </a:ext>
              </a:extLst>
            </p:cNvPr>
            <p:cNvSpPr txBox="1"/>
            <p:nvPr/>
          </p:nvSpPr>
          <p:spPr>
            <a:xfrm>
              <a:off x="5841583" y="1475472"/>
              <a:ext cx="2718402" cy="10839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使用命名空间是一个好习惯，一个复杂的工程通常每一个模块都被单独放入一个命名空间中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(e.g. net/io/model/core)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，这样有利于团队协作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8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DF7150F-0B3F-4882-B2F6-EEE6AA6E8D1C}"/>
              </a:ext>
            </a:extLst>
          </p:cNvPr>
          <p:cNvGrpSpPr/>
          <p:nvPr/>
        </p:nvGrpSpPr>
        <p:grpSpPr>
          <a:xfrm>
            <a:off x="683568" y="1597526"/>
            <a:ext cx="6552728" cy="974224"/>
            <a:chOff x="5813482" y="1421168"/>
            <a:chExt cx="2808312" cy="84316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695903-32B6-4BA7-8E5D-78321E51B8AE}"/>
                </a:ext>
              </a:extLst>
            </p:cNvPr>
            <p:cNvSpPr/>
            <p:nvPr/>
          </p:nvSpPr>
          <p:spPr>
            <a:xfrm>
              <a:off x="5813482" y="1421168"/>
              <a:ext cx="2808312" cy="84316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6EB35DA-5376-4F8A-847B-3E95D14EE560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7991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std::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“hello” &lt;&lt; std::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diskio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::write(“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testdata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”);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net::write(“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testdata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”);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A79C89-7723-44D9-886B-769C4342B40C}"/>
              </a:ext>
            </a:extLst>
          </p:cNvPr>
          <p:cNvSpPr txBox="1"/>
          <p:nvPr/>
        </p:nvSpPr>
        <p:spPr>
          <a:xfrm>
            <a:off x="539552" y="686112"/>
            <a:ext cx="784887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命名空间三种使用方式：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直接在函数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类型名称前加空间名，并用“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”作为分隔：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FCACC1-0927-4352-A289-3511A8517E53}"/>
              </a:ext>
            </a:extLst>
          </p:cNvPr>
          <p:cNvSpPr txBox="1"/>
          <p:nvPr/>
        </p:nvSpPr>
        <p:spPr>
          <a:xfrm>
            <a:off x="539552" y="2564559"/>
            <a:ext cx="784887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指示语句，该语句下面的对应命名空间名称可省略：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9E2BE84-5B66-495A-910A-207CAA49D824}"/>
              </a:ext>
            </a:extLst>
          </p:cNvPr>
          <p:cNvGrpSpPr/>
          <p:nvPr/>
        </p:nvGrpSpPr>
        <p:grpSpPr>
          <a:xfrm>
            <a:off x="683568" y="3071506"/>
            <a:ext cx="6552728" cy="652372"/>
            <a:chOff x="5813482" y="1421168"/>
            <a:chExt cx="2808312" cy="81344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030568A-5BDE-4876-924F-8EC0C620C2E9}"/>
                </a:ext>
              </a:extLst>
            </p:cNvPr>
            <p:cNvSpPr/>
            <p:nvPr/>
          </p:nvSpPr>
          <p:spPr>
            <a:xfrm>
              <a:off x="5813482" y="1421168"/>
              <a:ext cx="2808312" cy="813443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B04A15-E602-438D-A5BF-C60DA9432A07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559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“hello” &lt;&lt;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37AC1E5-1FB5-5E9D-3FD7-CB69717CF09B}"/>
              </a:ext>
            </a:extLst>
          </p:cNvPr>
          <p:cNvSpPr txBox="1"/>
          <p:nvPr/>
        </p:nvSpPr>
        <p:spPr>
          <a:xfrm>
            <a:off x="539552" y="3788695"/>
            <a:ext cx="784887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源文件中使用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声明语句，该语句下面的对应命名空间名称可省略：</a:t>
            </a:r>
            <a:endParaRPr kumimoji="1"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482DEF-89A2-CACE-4027-AAE964BD3491}"/>
              </a:ext>
            </a:extLst>
          </p:cNvPr>
          <p:cNvGrpSpPr/>
          <p:nvPr/>
        </p:nvGrpSpPr>
        <p:grpSpPr>
          <a:xfrm>
            <a:off x="683568" y="4247602"/>
            <a:ext cx="6552728" cy="765228"/>
            <a:chOff x="5813482" y="1361269"/>
            <a:chExt cx="2808312" cy="954164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B039EE-6805-2C4C-5C4F-E2F54F497A42}"/>
                </a:ext>
              </a:extLst>
            </p:cNvPr>
            <p:cNvSpPr/>
            <p:nvPr/>
          </p:nvSpPr>
          <p:spPr>
            <a:xfrm>
              <a:off x="5813482" y="1361269"/>
              <a:ext cx="2808312" cy="95416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807D7F6-4140-0978-AC3B-8EDCE99137BA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8059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std::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 using std::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“hello” &lt;&lt;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8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A79C89-7723-44D9-886B-769C4342B40C}"/>
              </a:ext>
            </a:extLst>
          </p:cNvPr>
          <p:cNvSpPr txBox="1"/>
          <p:nvPr/>
        </p:nvSpPr>
        <p:spPr>
          <a:xfrm>
            <a:off x="539552" y="686112"/>
            <a:ext cx="784887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命名空间的定义：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D719445-D567-41EA-BAF8-5F4CCEEBD039}"/>
              </a:ext>
            </a:extLst>
          </p:cNvPr>
          <p:cNvGrpSpPr/>
          <p:nvPr/>
        </p:nvGrpSpPr>
        <p:grpSpPr>
          <a:xfrm>
            <a:off x="683568" y="1177789"/>
            <a:ext cx="2736304" cy="2502295"/>
            <a:chOff x="5813482" y="1421168"/>
            <a:chExt cx="2808312" cy="216567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FC23A4-89BA-4EFA-9127-E5FFFDA200B2}"/>
                </a:ext>
              </a:extLst>
            </p:cNvPr>
            <p:cNvSpPr/>
            <p:nvPr/>
          </p:nvSpPr>
          <p:spPr>
            <a:xfrm>
              <a:off x="5813482" y="1421168"/>
              <a:ext cx="2808312" cy="216567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F923B00-C811-49C3-9481-1433449BAC46}"/>
                </a:ext>
              </a:extLst>
            </p:cNvPr>
            <p:cNvSpPr txBox="1"/>
            <p:nvPr/>
          </p:nvSpPr>
          <p:spPr>
            <a:xfrm>
              <a:off x="5860955" y="1435492"/>
              <a:ext cx="2713365" cy="19977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namespace myns1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namespace myns2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struct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MyStruct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};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void </a:t>
              </a:r>
              <a:r>
                <a:rPr lang="en-US" altLang="zh-CN" dirty="0" err="1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SayHello</a:t>
              </a:r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() {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}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   // myns1</a:t>
              </a:r>
            </a:p>
            <a:p>
              <a:r>
                <a:rPr lang="en-US" altLang="zh-CN" dirty="0">
                  <a:solidFill>
                    <a:srgbClr val="005DA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   // myns2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DFAF8D-0C10-406B-A85D-E2FAC62E4911}"/>
              </a:ext>
            </a:extLst>
          </p:cNvPr>
          <p:cNvGrpSpPr/>
          <p:nvPr/>
        </p:nvGrpSpPr>
        <p:grpSpPr>
          <a:xfrm>
            <a:off x="683568" y="3903879"/>
            <a:ext cx="6552728" cy="1116143"/>
            <a:chOff x="5813482" y="1421167"/>
            <a:chExt cx="2808312" cy="1637838"/>
          </a:xfrm>
          <a:solidFill>
            <a:srgbClr val="FEFFBE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9057EDC-58EB-4440-9960-1464DC09EDD5}"/>
                </a:ext>
              </a:extLst>
            </p:cNvPr>
            <p:cNvSpPr/>
            <p:nvPr/>
          </p:nvSpPr>
          <p:spPr>
            <a:xfrm>
              <a:off x="5813482" y="1421167"/>
              <a:ext cx="2808312" cy="1637838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0F3E1A6-3D64-485F-B3CD-587D28175553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14000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命名空间支持嵌套，如上例中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MyStruct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结构体的使用方式为：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myns1::myns2::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MyStruct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标准库的命名空间为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std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6A25B9-E2B7-4266-B853-50D69B597867}"/>
              </a:ext>
            </a:extLst>
          </p:cNvPr>
          <p:cNvGrpSpPr/>
          <p:nvPr/>
        </p:nvGrpSpPr>
        <p:grpSpPr>
          <a:xfrm>
            <a:off x="3707904" y="1203599"/>
            <a:ext cx="4896544" cy="1415980"/>
            <a:chOff x="5813482" y="1421167"/>
            <a:chExt cx="2808312" cy="1384637"/>
          </a:xfrm>
          <a:solidFill>
            <a:srgbClr val="FEFFBE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7782D5-93B3-4AA8-89A8-0BD9B6ED0DB9}"/>
                </a:ext>
              </a:extLst>
            </p:cNvPr>
            <p:cNvSpPr/>
            <p:nvPr/>
          </p:nvSpPr>
          <p:spPr>
            <a:xfrm>
              <a:off x="5813482" y="1421167"/>
              <a:ext cx="2808312" cy="1384637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5F824CA-0155-48AB-AE3B-EF4E1C9223CB}"/>
                </a:ext>
              </a:extLst>
            </p:cNvPr>
            <p:cNvSpPr txBox="1"/>
            <p:nvPr/>
          </p:nvSpPr>
          <p:spPr>
            <a:xfrm>
              <a:off x="5841583" y="1475471"/>
              <a:ext cx="2718402" cy="12941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尽量不要用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namespace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的方式，团队开发时容易造成明明冲突，也不利于代码阅读。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Aft>
                  <a:spcPts val="600"/>
                </a:spcAft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如果必须使用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namespace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时（多个命名空间嵌套较深），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不要将</a:t>
              </a:r>
              <a:r>
                <a:rPr lang="en-US" altLang="zh-CN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using namespace</a:t>
              </a:r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语句放入头文件中</a:t>
              </a:r>
              <a:endPara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74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063-533E-4E0F-BED5-6661D4534241}"/>
              </a:ext>
            </a:extLst>
          </p:cNvPr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课后习题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057B3-3FAC-4A06-AE79-272D2897FC2C}"/>
              </a:ext>
            </a:extLst>
          </p:cNvPr>
          <p:cNvSpPr txBox="1"/>
          <p:nvPr/>
        </p:nvSpPr>
        <p:spPr>
          <a:xfrm>
            <a:off x="776598" y="1078070"/>
            <a:ext cx="786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程序在标准输出中打印自己的名字和学号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3E387D-C7A0-44C7-AC0C-1A0BC8B38979}"/>
              </a:ext>
            </a:extLst>
          </p:cNvPr>
          <p:cNvSpPr txBox="1"/>
          <p:nvPr/>
        </p:nvSpPr>
        <p:spPr>
          <a:xfrm>
            <a:off x="776598" y="2643758"/>
            <a:ext cx="7869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程序接受摄氏度作为输入，调用转换函数自动转换为华氏度后打印输出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华氏度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1.8 x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摄氏度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+ 32</a:t>
            </a:r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7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063-533E-4E0F-BED5-6661D4534241}"/>
              </a:ext>
            </a:extLst>
          </p:cNvPr>
          <p:cNvSpPr txBox="1"/>
          <p:nvPr/>
        </p:nvSpPr>
        <p:spPr>
          <a:xfrm>
            <a:off x="857880" y="200199"/>
            <a:ext cx="29220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课后习题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057B3-3FAC-4A06-AE79-272D2897FC2C}"/>
              </a:ext>
            </a:extLst>
          </p:cNvPr>
          <p:cNvSpPr txBox="1"/>
          <p:nvPr/>
        </p:nvSpPr>
        <p:spPr>
          <a:xfrm>
            <a:off x="776598" y="1078070"/>
            <a:ext cx="78697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2.3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用户输入小时和分钟两个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函数调用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函数根据刚才的输入打印如下信息（假定分别输入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28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 the number of hours: 9</a:t>
            </a:r>
          </a:p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Enter the number of minutes: 28</a:t>
            </a:r>
          </a:p>
          <a:p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Time: 9:28</a:t>
            </a:r>
          </a:p>
        </p:txBody>
      </p:sp>
    </p:spTree>
    <p:extLst>
      <p:ext uri="{BB962C8B-B14F-4D97-AF65-F5344CB8AC3E}">
        <p14:creationId xmlns:p14="http://schemas.microsoft.com/office/powerpoint/2010/main" val="193060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C++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程序的编译过程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D067715-7A96-4203-AB44-957E7A689BC9}"/>
              </a:ext>
            </a:extLst>
          </p:cNvPr>
          <p:cNvSpPr/>
          <p:nvPr/>
        </p:nvSpPr>
        <p:spPr>
          <a:xfrm>
            <a:off x="179512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hello.cc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1AB828-A4C6-4A2C-AFD8-2B8DE977D7C1}"/>
              </a:ext>
            </a:extLst>
          </p:cNvPr>
          <p:cNvSpPr/>
          <p:nvPr/>
        </p:nvSpPr>
        <p:spPr>
          <a:xfrm>
            <a:off x="1935293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317AE4C-3241-4B0D-9CFE-5AE93A271915}"/>
              </a:ext>
            </a:extLst>
          </p:cNvPr>
          <p:cNvSpPr/>
          <p:nvPr/>
        </p:nvSpPr>
        <p:spPr>
          <a:xfrm>
            <a:off x="3683423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C078FE-91FB-4C2D-B22A-70C069DB0B76}"/>
              </a:ext>
            </a:extLst>
          </p:cNvPr>
          <p:cNvSpPr/>
          <p:nvPr/>
        </p:nvSpPr>
        <p:spPr>
          <a:xfrm>
            <a:off x="5319669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88E238-8653-4E58-B427-E3415D562EA3}"/>
              </a:ext>
            </a:extLst>
          </p:cNvPr>
          <p:cNvSpPr/>
          <p:nvPr/>
        </p:nvSpPr>
        <p:spPr>
          <a:xfrm>
            <a:off x="6928186" y="190121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hello.exe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5FC8E3-577C-4EBA-A6DF-F6AEFE76920D}"/>
              </a:ext>
            </a:extLst>
          </p:cNvPr>
          <p:cNvSpPr txBox="1"/>
          <p:nvPr/>
        </p:nvSpPr>
        <p:spPr>
          <a:xfrm>
            <a:off x="374491" y="2562458"/>
            <a:ext cx="978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源文件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82F445-B860-450E-AE94-2C0543CF3D58}"/>
              </a:ext>
            </a:extLst>
          </p:cNvPr>
          <p:cNvSpPr txBox="1"/>
          <p:nvPr/>
        </p:nvSpPr>
        <p:spPr>
          <a:xfrm>
            <a:off x="1895368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预处理文件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9B141F-52B8-44C5-8985-1CAB90845AF2}"/>
              </a:ext>
            </a:extLst>
          </p:cNvPr>
          <p:cNvSpPr txBox="1"/>
          <p:nvPr/>
        </p:nvSpPr>
        <p:spPr>
          <a:xfrm>
            <a:off x="3806204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汇编文件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156C2E-9541-4D5F-94B5-FF7FA5BC6C3D}"/>
              </a:ext>
            </a:extLst>
          </p:cNvPr>
          <p:cNvSpPr txBox="1"/>
          <p:nvPr/>
        </p:nvSpPr>
        <p:spPr>
          <a:xfrm>
            <a:off x="5488026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目标文件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E372FB-4B8C-4500-A422-104CDD0E0F04}"/>
              </a:ext>
            </a:extLst>
          </p:cNvPr>
          <p:cNvSpPr txBox="1"/>
          <p:nvPr/>
        </p:nvSpPr>
        <p:spPr>
          <a:xfrm>
            <a:off x="6993545" y="2562458"/>
            <a:ext cx="13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可执行文件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9366EA-A0F2-4803-B4F1-6D85D3BDDC6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547664" y="2153242"/>
            <a:ext cx="387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D0467F-EF21-42DC-B1F1-7B23793758C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303445" y="2153242"/>
            <a:ext cx="379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151832-4DD0-4593-8DB5-B37162C03FE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051575" y="2153242"/>
            <a:ext cx="268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863F21-E385-480E-A9E9-D1BF56D7C5C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687821" y="2153242"/>
            <a:ext cx="240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4271170-890A-47DB-A96B-41FF0D75EA08}"/>
              </a:ext>
            </a:extLst>
          </p:cNvPr>
          <p:cNvSpPr/>
          <p:nvPr/>
        </p:nvSpPr>
        <p:spPr>
          <a:xfrm>
            <a:off x="5319669" y="82109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23CE3FA-E28D-4AB2-B7AE-EB1CCEF825AD}"/>
              </a:ext>
            </a:extLst>
          </p:cNvPr>
          <p:cNvCxnSpPr>
            <a:cxnSpLocks/>
            <a:stCxn id="29" idx="2"/>
            <a:endCxn id="8" idx="0"/>
          </p:cNvCxnSpPr>
          <p:nvPr/>
        </p:nvCxnSpPr>
        <p:spPr>
          <a:xfrm>
            <a:off x="6003745" y="1325150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B0A397B-9C09-7090-AF45-2EE883678ADC}"/>
              </a:ext>
            </a:extLst>
          </p:cNvPr>
          <p:cNvSpPr txBox="1"/>
          <p:nvPr/>
        </p:nvSpPr>
        <p:spPr>
          <a:xfrm>
            <a:off x="179511" y="4443958"/>
            <a:ext cx="8743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☆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编写代码只需文本编辑软件，编译代码需要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编译软件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，运行可执行程序不需要软件。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E2AF5B-0E3C-034F-CFFC-C027E41FE820}"/>
              </a:ext>
            </a:extLst>
          </p:cNvPr>
          <p:cNvSpPr txBox="1"/>
          <p:nvPr/>
        </p:nvSpPr>
        <p:spPr>
          <a:xfrm>
            <a:off x="4502829" y="3812338"/>
            <a:ext cx="1097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编译软件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8A1B89-5C3D-297F-5FD8-B8AE26FF4DDF}"/>
              </a:ext>
            </a:extLst>
          </p:cNvPr>
          <p:cNvSpPr txBox="1"/>
          <p:nvPr/>
        </p:nvSpPr>
        <p:spPr>
          <a:xfrm>
            <a:off x="77500" y="3812338"/>
            <a:ext cx="1560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文本编辑软件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DF646E-ECDF-8EA6-5F61-2862BAFA5033}"/>
              </a:ext>
            </a:extLst>
          </p:cNvPr>
          <p:cNvSpPr txBox="1"/>
          <p:nvPr/>
        </p:nvSpPr>
        <p:spPr>
          <a:xfrm>
            <a:off x="271293" y="3133876"/>
            <a:ext cx="117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代码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CA6C52-9058-4651-31DA-2FB5B8633549}"/>
              </a:ext>
            </a:extLst>
          </p:cNvPr>
          <p:cNvSpPr txBox="1"/>
          <p:nvPr/>
        </p:nvSpPr>
        <p:spPr>
          <a:xfrm>
            <a:off x="2499435" y="3133876"/>
            <a:ext cx="935874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108AE2-21FB-E8D5-2899-8B7F2B3E9804}"/>
              </a:ext>
            </a:extLst>
          </p:cNvPr>
          <p:cNvSpPr txBox="1"/>
          <p:nvPr/>
        </p:nvSpPr>
        <p:spPr>
          <a:xfrm>
            <a:off x="3903597" y="3127200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编译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406D2F-9C16-F61C-8CE1-011F1FF5DF7E}"/>
              </a:ext>
            </a:extLst>
          </p:cNvPr>
          <p:cNvSpPr txBox="1"/>
          <p:nvPr/>
        </p:nvSpPr>
        <p:spPr>
          <a:xfrm>
            <a:off x="5122260" y="3127199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汇编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5790FA-5886-984E-8240-26F66FCEB31C}"/>
              </a:ext>
            </a:extLst>
          </p:cNvPr>
          <p:cNvSpPr txBox="1"/>
          <p:nvPr/>
        </p:nvSpPr>
        <p:spPr>
          <a:xfrm>
            <a:off x="6340923" y="3135459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链接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903D86-530F-680D-8299-EE95FF177B50}"/>
              </a:ext>
            </a:extLst>
          </p:cNvPr>
          <p:cNvSpPr/>
          <p:nvPr/>
        </p:nvSpPr>
        <p:spPr>
          <a:xfrm>
            <a:off x="2298040" y="3003798"/>
            <a:ext cx="4938256" cy="612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D6B5E9-61A3-7764-820C-5EB25C944195}"/>
              </a:ext>
            </a:extLst>
          </p:cNvPr>
          <p:cNvSpPr txBox="1"/>
          <p:nvPr/>
        </p:nvSpPr>
        <p:spPr>
          <a:xfrm>
            <a:off x="8172872" y="3135010"/>
            <a:ext cx="750375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95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491880" y="1901035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下节课再见</a:t>
            </a:r>
          </a:p>
        </p:txBody>
      </p:sp>
      <p:cxnSp>
        <p:nvCxnSpPr>
          <p:cNvPr id="13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8727444" y="1898129"/>
            <a:ext cx="416556" cy="1609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20850" y="3071925"/>
            <a:ext cx="432048" cy="432834"/>
            <a:chOff x="6084168" y="1274820"/>
            <a:chExt cx="432048" cy="432834"/>
          </a:xfrm>
        </p:grpSpPr>
        <p:sp>
          <p:nvSpPr>
            <p:cNvPr id="2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4706" y="3072318"/>
            <a:ext cx="432048" cy="432048"/>
            <a:chOff x="4788024" y="1275213"/>
            <a:chExt cx="432048" cy="432048"/>
          </a:xfrm>
        </p:grpSpPr>
        <p:sp>
          <p:nvSpPr>
            <p:cNvPr id="2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472778" y="3071925"/>
            <a:ext cx="432833" cy="432834"/>
            <a:chOff x="5436096" y="1274820"/>
            <a:chExt cx="432833" cy="432834"/>
          </a:xfrm>
        </p:grpSpPr>
        <p:sp>
          <p:nvSpPr>
            <p:cNvPr id="3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528562" y="3071925"/>
            <a:ext cx="432833" cy="432834"/>
            <a:chOff x="3491880" y="1274820"/>
            <a:chExt cx="432833" cy="432834"/>
          </a:xfrm>
        </p:grpSpPr>
        <p:sp>
          <p:nvSpPr>
            <p:cNvPr id="34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76634" y="3071925"/>
            <a:ext cx="432833" cy="432834"/>
            <a:chOff x="4139952" y="1274820"/>
            <a:chExt cx="432833" cy="432834"/>
          </a:xfrm>
        </p:grpSpPr>
        <p:sp>
          <p:nvSpPr>
            <p:cNvPr id="37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9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/>
      <p:bldP spid="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9BF70-ADEE-49F8-ACC2-0D5A2618392C}"/>
              </a:ext>
            </a:extLst>
          </p:cNvPr>
          <p:cNvSpPr txBox="1"/>
          <p:nvPr/>
        </p:nvSpPr>
        <p:spPr>
          <a:xfrm>
            <a:off x="755576" y="14196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操作系统：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MacOS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FA86B-E319-4672-BF6D-63B89D2872FB}"/>
              </a:ext>
            </a:extLst>
          </p:cNvPr>
          <p:cNvSpPr txBox="1"/>
          <p:nvPr/>
        </p:nvSpPr>
        <p:spPr>
          <a:xfrm>
            <a:off x="755576" y="7641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程序所需环境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8335E9-3261-43E7-A810-059A02B45D90}"/>
              </a:ext>
            </a:extLst>
          </p:cNvPr>
          <p:cNvSpPr txBox="1"/>
          <p:nvPr/>
        </p:nvSpPr>
        <p:spPr>
          <a:xfrm>
            <a:off x="1021492" y="1840497"/>
            <a:ext cx="3573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解决方案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：双系统、虚拟机、云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92043-9804-4556-A2EA-93FE5912FC93}"/>
              </a:ext>
            </a:extLst>
          </p:cNvPr>
          <p:cNvSpPr txBox="1"/>
          <p:nvPr/>
        </p:nvSpPr>
        <p:spPr>
          <a:xfrm>
            <a:off x="755576" y="3642483"/>
            <a:ext cx="7560840" cy="36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文本编辑器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/IDE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Visual Studio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VS-Code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Sublime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84F1C-A7A8-4549-A5AD-6EB7B2C55D8E}"/>
              </a:ext>
            </a:extLst>
          </p:cNvPr>
          <p:cNvSpPr txBox="1"/>
          <p:nvPr/>
        </p:nvSpPr>
        <p:spPr>
          <a:xfrm>
            <a:off x="755576" y="2857662"/>
            <a:ext cx="547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编译器：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gcc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clang++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clang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）、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msvc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070298-483A-4D0B-AB39-05F237E4A242}"/>
              </a:ext>
            </a:extLst>
          </p:cNvPr>
          <p:cNvSpPr txBox="1"/>
          <p:nvPr/>
        </p:nvSpPr>
        <p:spPr>
          <a:xfrm>
            <a:off x="6732240" y="2855809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注意编译器版本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9BD219-02B9-3804-D70C-C2BF5BBB006E}"/>
              </a:ext>
            </a:extLst>
          </p:cNvPr>
          <p:cNvSpPr txBox="1"/>
          <p:nvPr/>
        </p:nvSpPr>
        <p:spPr>
          <a:xfrm>
            <a:off x="1021492" y="2204443"/>
            <a:ext cx="801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解决方案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：终端，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Windows Terminal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，较早版本下载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MinGW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FA86B-E319-4672-BF6D-63B89D2872FB}"/>
              </a:ext>
            </a:extLst>
          </p:cNvPr>
          <p:cNvSpPr txBox="1"/>
          <p:nvPr/>
        </p:nvSpPr>
        <p:spPr>
          <a:xfrm>
            <a:off x="668078" y="744715"/>
            <a:ext cx="6568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为例编译并运行一个简单的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源文件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969CB-49E9-4EAD-9A99-08CDD09CCE4F}"/>
              </a:ext>
            </a:extLst>
          </p:cNvPr>
          <p:cNvSpPr txBox="1"/>
          <p:nvPr/>
        </p:nvSpPr>
        <p:spPr>
          <a:xfrm>
            <a:off x="683568" y="271576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编译并执行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$&gt; g++ helloworld.cc –o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$&gt; ./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helloworld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4C1A1E-FC59-47CB-9917-D1661A1528A3}"/>
              </a:ext>
            </a:extLst>
          </p:cNvPr>
          <p:cNvSpPr txBox="1"/>
          <p:nvPr/>
        </p:nvSpPr>
        <p:spPr>
          <a:xfrm>
            <a:off x="668078" y="1320648"/>
            <a:ext cx="3327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安装相关环境：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yum install g++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sudo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apt-get install g++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462F74-15F2-4EA6-B690-01FCA6666BA4}"/>
              </a:ext>
            </a:extLst>
          </p:cNvPr>
          <p:cNvSpPr txBox="1"/>
          <p:nvPr/>
        </p:nvSpPr>
        <p:spPr>
          <a:xfrm>
            <a:off x="695430" y="3939902"/>
            <a:ext cx="656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编译参数的方式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、互联网搜索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$&gt; man g++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27C8100-43FE-3C0A-57AC-F37CE71048AB}"/>
              </a:ext>
            </a:extLst>
          </p:cNvPr>
          <p:cNvGrpSpPr/>
          <p:nvPr/>
        </p:nvGrpSpPr>
        <p:grpSpPr>
          <a:xfrm>
            <a:off x="4932040" y="1474714"/>
            <a:ext cx="2808312" cy="1143658"/>
            <a:chOff x="5813482" y="1421168"/>
            <a:chExt cx="2808312" cy="1468731"/>
          </a:xfrm>
          <a:solidFill>
            <a:srgbClr val="FEFFBE"/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062AE00-F12C-9977-CC34-0B1414AFB0D0}"/>
                </a:ext>
              </a:extLst>
            </p:cNvPr>
            <p:cNvSpPr/>
            <p:nvPr/>
          </p:nvSpPr>
          <p:spPr>
            <a:xfrm>
              <a:off x="5813482" y="1421168"/>
              <a:ext cx="2808312" cy="1468731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0A25776-8BB3-610F-52BA-74B24535BC23}"/>
                </a:ext>
              </a:extLst>
            </p:cNvPr>
            <p:cNvSpPr txBox="1"/>
            <p:nvPr/>
          </p:nvSpPr>
          <p:spPr>
            <a:xfrm>
              <a:off x="5908429" y="1475472"/>
              <a:ext cx="2623455" cy="122530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Tips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若下载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g++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失败，报错网络相关问题，可替换国内软件源（如阿里、清华等）重新尝试。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1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kumimoji="0" lang="en-GB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39BF70-ADEE-49F8-ACC2-0D5A2618392C}"/>
              </a:ext>
            </a:extLst>
          </p:cNvPr>
          <p:cNvSpPr txBox="1"/>
          <p:nvPr/>
        </p:nvSpPr>
        <p:spPr>
          <a:xfrm>
            <a:off x="755576" y="14196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Linux shell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环境常用命令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FA86B-E319-4672-BF6D-63B89D2872FB}"/>
              </a:ext>
            </a:extLst>
          </p:cNvPr>
          <p:cNvSpPr txBox="1"/>
          <p:nvPr/>
        </p:nvSpPr>
        <p:spPr>
          <a:xfrm>
            <a:off x="755576" y="7641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其他相关环境（个人选学）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492043-9804-4556-A2EA-93FE5912FC93}"/>
              </a:ext>
            </a:extLst>
          </p:cNvPr>
          <p:cNvSpPr txBox="1"/>
          <p:nvPr/>
        </p:nvSpPr>
        <p:spPr>
          <a:xfrm>
            <a:off x="755576" y="2730532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784F1C-A7A8-4549-A5AD-6EB7B2C55D8E}"/>
              </a:ext>
            </a:extLst>
          </p:cNvPr>
          <p:cNvSpPr txBox="1"/>
          <p:nvPr/>
        </p:nvSpPr>
        <p:spPr>
          <a:xfrm>
            <a:off x="755576" y="2075077"/>
            <a:ext cx="547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VSCODE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相关插件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D5AB93-C989-7954-0FBC-0798A735EF63}"/>
              </a:ext>
            </a:extLst>
          </p:cNvPr>
          <p:cNvSpPr txBox="1"/>
          <p:nvPr/>
        </p:nvSpPr>
        <p:spPr>
          <a:xfrm>
            <a:off x="755576" y="33859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基本操作与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仓库使用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1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D58AD2-49D3-4DC8-9E96-501D75B442F5}"/>
              </a:ext>
            </a:extLst>
          </p:cNvPr>
          <p:cNvSpPr txBox="1"/>
          <p:nvPr/>
        </p:nvSpPr>
        <p:spPr>
          <a:xfrm>
            <a:off x="755576" y="620174"/>
            <a:ext cx="4572000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kumimoji="1"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  <a:r>
              <a:rPr kumimoji="1" lang="en-US" altLang="zh-CN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hello_world.cpp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1243986" y="1199024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27310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"Hello, world!" &lt;&lt;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7A4DFF-40CC-4778-A179-AFB722C282B1}"/>
              </a:ext>
            </a:extLst>
          </p:cNvPr>
          <p:cNvGrpSpPr/>
          <p:nvPr/>
        </p:nvGrpSpPr>
        <p:grpSpPr>
          <a:xfrm>
            <a:off x="1243986" y="3867894"/>
            <a:ext cx="6640382" cy="936104"/>
            <a:chOff x="5844343" y="2064626"/>
            <a:chExt cx="2808312" cy="13710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23F12D6-CA70-4F72-BA80-C51ECDB5523B}"/>
                </a:ext>
              </a:extLst>
            </p:cNvPr>
            <p:cNvSpPr/>
            <p:nvPr/>
          </p:nvSpPr>
          <p:spPr>
            <a:xfrm>
              <a:off x="5844343" y="2064626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1FF302D-7D72-4819-A002-DEB1D6AFA873}"/>
                </a:ext>
              </a:extLst>
            </p:cNvPr>
            <p:cNvSpPr txBox="1"/>
            <p:nvPr/>
          </p:nvSpPr>
          <p:spPr>
            <a:xfrm>
              <a:off x="5891816" y="2243555"/>
              <a:ext cx="2713365" cy="964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g++ hello_world.cpp –o 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hello_world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$&gt; ./</a:t>
              </a:r>
              <a:r>
                <a:rPr lang="en-US" altLang="zh-CN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hello_world</a:t>
              </a:r>
              <a:endParaRPr lang="en-US" altLang="zh-C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1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基本代码结构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6EAFD6-AB3D-4FC9-95D3-B33405C0F2BB}"/>
              </a:ext>
            </a:extLst>
          </p:cNvPr>
          <p:cNvGrpSpPr/>
          <p:nvPr/>
        </p:nvGrpSpPr>
        <p:grpSpPr>
          <a:xfrm>
            <a:off x="755576" y="843558"/>
            <a:ext cx="6640381" cy="2308830"/>
            <a:chOff x="5813482" y="1421168"/>
            <a:chExt cx="2808312" cy="137106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8FC6DE-543A-4669-B0EC-8F20A0B8DEA8}"/>
                </a:ext>
              </a:extLst>
            </p:cNvPr>
            <p:cNvSpPr/>
            <p:nvPr/>
          </p:nvSpPr>
          <p:spPr>
            <a:xfrm>
              <a:off x="5813482" y="1421168"/>
              <a:ext cx="2808312" cy="1371065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CB5A93C-35F7-48DB-85AA-B25CF2DFEFF6}"/>
                </a:ext>
              </a:extLst>
            </p:cNvPr>
            <p:cNvSpPr txBox="1"/>
            <p:nvPr/>
          </p:nvSpPr>
          <p:spPr>
            <a:xfrm>
              <a:off x="5860955" y="1435492"/>
              <a:ext cx="2705774" cy="13342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// hello_world.cpp                                         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单行注释</a:t>
              </a:r>
              <a:endPara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#include &lt;iostream&gt;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using namespace std;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/**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Main function                                            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→ 多行注释</a:t>
              </a:r>
              <a:endPara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*/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 main() {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&lt;&lt; “Hello, world!” &lt;&lt; </a:t>
              </a:r>
              <a:r>
                <a:rPr lang="en-US" altLang="zh-CN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endl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return 0;</a:t>
              </a:r>
            </a:p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endParaRPr lang="en-US" altLang="zh-CN" sz="1400" dirty="0">
                <a:solidFill>
                  <a:srgbClr val="005DA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915AD35-3C66-8B19-CDB6-C2872B138879}"/>
              </a:ext>
            </a:extLst>
          </p:cNvPr>
          <p:cNvSpPr txBox="1"/>
          <p:nvPr/>
        </p:nvSpPr>
        <p:spPr>
          <a:xfrm>
            <a:off x="467544" y="3159407"/>
            <a:ext cx="5094312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”开始到行尾结束，可位于单独一行，也可和代码位于同一行。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）“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”与“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”之间的注释部分，可跨行。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6C23577-15CC-D992-1A99-96899FA00756}"/>
              </a:ext>
            </a:extLst>
          </p:cNvPr>
          <p:cNvGrpSpPr/>
          <p:nvPr/>
        </p:nvGrpSpPr>
        <p:grpSpPr>
          <a:xfrm>
            <a:off x="5595537" y="3359080"/>
            <a:ext cx="3491880" cy="1595206"/>
            <a:chOff x="5767976" y="1367014"/>
            <a:chExt cx="2808312" cy="1314146"/>
          </a:xfrm>
          <a:solidFill>
            <a:srgbClr val="FEFFBE"/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3DEA3A3-2937-1CFB-7B2F-1399151CFB13}"/>
                </a:ext>
              </a:extLst>
            </p:cNvPr>
            <p:cNvSpPr/>
            <p:nvPr/>
          </p:nvSpPr>
          <p:spPr>
            <a:xfrm>
              <a:off x="5767976" y="1367014"/>
              <a:ext cx="2808312" cy="131414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2B66E1-AD9E-8CA3-A794-FCFCBD42E7B4}"/>
                </a:ext>
              </a:extLst>
            </p:cNvPr>
            <p:cNvSpPr txBox="1"/>
            <p:nvPr/>
          </p:nvSpPr>
          <p:spPr>
            <a:xfrm>
              <a:off x="5845325" y="1422922"/>
              <a:ext cx="2653614" cy="12036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最佳实践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不嵌套使用注释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对接口函数、难理解代码进行注释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临时或需优化逻辑使用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TODO(yourself)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注释标记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buAutoNum type="arabicPeriod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不使用的代码直接删除，不要注释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41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6339</TotalTime>
  <Words>3931</Words>
  <Application>Microsoft Macintosh PowerPoint</Application>
  <PresentationFormat>全屏显示(16:9)</PresentationFormat>
  <Paragraphs>571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Microsoft YaHei</vt:lpstr>
      <vt:lpstr>Microsoft YaHei</vt:lpstr>
      <vt:lpstr>微软雅黑 Light</vt:lpstr>
      <vt:lpstr>Arial</vt:lpstr>
      <vt:lpstr>Calibri</vt:lpstr>
      <vt:lpstr>Impact</vt:lpstr>
      <vt:lpstr>Roboto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Your Title Here</dc:title>
  <dc:subject/>
  <dc:creator>李培俊</dc:creator>
  <cp:keywords/>
  <dc:description/>
  <cp:lastModifiedBy>T127794</cp:lastModifiedBy>
  <cp:revision>593</cp:revision>
  <dcterms:created xsi:type="dcterms:W3CDTF">2015-12-11T17:46:00Z</dcterms:created>
  <dcterms:modified xsi:type="dcterms:W3CDTF">2022-09-17T05:06:09Z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