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17" r:id="rId2"/>
    <p:sldId id="309" r:id="rId3"/>
    <p:sldId id="319" r:id="rId4"/>
    <p:sldId id="318" r:id="rId5"/>
    <p:sldId id="32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31" r:id="rId21"/>
    <p:sldId id="334" r:id="rId22"/>
    <p:sldId id="335" r:id="rId23"/>
    <p:sldId id="337" r:id="rId24"/>
    <p:sldId id="336" r:id="rId25"/>
    <p:sldId id="338" r:id="rId26"/>
    <p:sldId id="339" r:id="rId27"/>
    <p:sldId id="340" r:id="rId28"/>
    <p:sldId id="355" r:id="rId29"/>
    <p:sldId id="357" r:id="rId30"/>
    <p:sldId id="356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80" r:id="rId53"/>
    <p:sldId id="381" r:id="rId54"/>
    <p:sldId id="379" r:id="rId55"/>
    <p:sldId id="382" r:id="rId56"/>
    <p:sldId id="383" r:id="rId57"/>
    <p:sldId id="384" r:id="rId58"/>
    <p:sldId id="389" r:id="rId59"/>
    <p:sldId id="388" r:id="rId60"/>
    <p:sldId id="385" r:id="rId61"/>
    <p:sldId id="386" r:id="rId62"/>
    <p:sldId id="387" r:id="rId63"/>
    <p:sldId id="302" r:id="rId6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F79600"/>
    <a:srgbClr val="FEFFBE"/>
    <a:srgbClr val="FDFDFD"/>
    <a:srgbClr val="FFFF00"/>
    <a:srgbClr val="3992DB"/>
    <a:srgbClr val="0F1836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3469" autoAdjust="0"/>
  </p:normalViewPr>
  <p:slideViewPr>
    <p:cSldViewPr>
      <p:cViewPr varScale="1">
        <p:scale>
          <a:sx n="159" d="100"/>
          <a:sy n="159" d="100"/>
        </p:scale>
        <p:origin x="94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10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2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5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03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46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5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2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79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17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78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84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5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90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8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47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34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8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0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71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73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03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5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76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75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8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80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4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6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08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51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69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836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4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71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44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90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74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484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660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4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968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116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962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44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700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731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803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513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2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011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563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9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9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讲：运算符重载与友元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运算符重载、友元函数、友元类、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9BF355-3572-446E-B566-318B8E2597E4}"/>
              </a:ext>
            </a:extLst>
          </p:cNvPr>
          <p:cNvGrpSpPr/>
          <p:nvPr/>
        </p:nvGrpSpPr>
        <p:grpSpPr>
          <a:xfrm>
            <a:off x="755576" y="771550"/>
            <a:ext cx="3402065" cy="4227935"/>
            <a:chOff x="5813482" y="1421168"/>
            <a:chExt cx="2808312" cy="1415185"/>
          </a:xfrm>
          <a:solidFill>
            <a:srgbClr val="FDFDFD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FA1CF07-0F71-4477-AB0A-CD6668AEA650}"/>
                </a:ext>
              </a:extLst>
            </p:cNvPr>
            <p:cNvSpPr/>
            <p:nvPr/>
          </p:nvSpPr>
          <p:spPr>
            <a:xfrm>
              <a:off x="5813482" y="1421168"/>
              <a:ext cx="2808312" cy="141518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2287FFB-A4EB-4EC1-8A63-5F43591EFD05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289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cargo.h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Cargo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Cargo(int c, int  b, int m)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 car_(c), bike_(b), motor(m) {}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void Add(const Cargo&amp; c);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car_;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bike_;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motor_;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Cargo::Add(const Cargo&amp; c)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this-&gt;car_ +=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c.car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this-&gt;bike_ +=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c.bike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this-&gt;motor_ +=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c.motor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5320BF-2ACC-492D-803D-CF948B1C00DD}"/>
              </a:ext>
            </a:extLst>
          </p:cNvPr>
          <p:cNvGrpSpPr/>
          <p:nvPr/>
        </p:nvGrpSpPr>
        <p:grpSpPr>
          <a:xfrm>
            <a:off x="4572000" y="771550"/>
            <a:ext cx="3402065" cy="4227935"/>
            <a:chOff x="5813482" y="1421168"/>
            <a:chExt cx="2808312" cy="1415185"/>
          </a:xfrm>
          <a:solidFill>
            <a:srgbClr val="FDFDFD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AA079AD-2311-40F4-9981-14DF1F67DC1A}"/>
                </a:ext>
              </a:extLst>
            </p:cNvPr>
            <p:cNvSpPr/>
            <p:nvPr/>
          </p:nvSpPr>
          <p:spPr>
            <a:xfrm>
              <a:off x="5813482" y="1421168"/>
              <a:ext cx="2808312" cy="141518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F40015F-FA5C-4107-BA31-D94F70068D2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535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main.cc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c1(10, 2, 1);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c2(1, 12, 9);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相加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c1.Add(c2);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25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9BF355-3572-446E-B566-318B8E2597E4}"/>
              </a:ext>
            </a:extLst>
          </p:cNvPr>
          <p:cNvGrpSpPr/>
          <p:nvPr/>
        </p:nvGrpSpPr>
        <p:grpSpPr>
          <a:xfrm>
            <a:off x="449855" y="627534"/>
            <a:ext cx="4698207" cy="4371950"/>
            <a:chOff x="5813482" y="1421168"/>
            <a:chExt cx="2808312" cy="1463390"/>
          </a:xfrm>
          <a:solidFill>
            <a:srgbClr val="FDFDFD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FA1CF07-0F71-4477-AB0A-CD6668AEA650}"/>
                </a:ext>
              </a:extLst>
            </p:cNvPr>
            <p:cNvSpPr/>
            <p:nvPr/>
          </p:nvSpPr>
          <p:spPr>
            <a:xfrm>
              <a:off x="5813482" y="1421168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2287FFB-A4EB-4EC1-8A63-5F43591EFD05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4010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cargo.h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Cargo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Cargo(int c, int  b, int m)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 car_(c), bike_(b), motor(m) {}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operator+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Cargo&amp; c)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car_;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bike_;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motor_;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Cargo::operator+(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 Cargo&amp; c)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 ret(0, 0, 0);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ret.bike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this-&gt;bike_ +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c.bike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ret.motor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this-&gt;motor_ +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c.motor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ret.car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this-&gt;car_ +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c.car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return ret;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5320BF-2ACC-492D-803D-CF948B1C00DD}"/>
              </a:ext>
            </a:extLst>
          </p:cNvPr>
          <p:cNvGrpSpPr/>
          <p:nvPr/>
        </p:nvGrpSpPr>
        <p:grpSpPr>
          <a:xfrm>
            <a:off x="5292080" y="627534"/>
            <a:ext cx="3402065" cy="4371951"/>
            <a:chOff x="5813482" y="1421168"/>
            <a:chExt cx="2808312" cy="1415185"/>
          </a:xfrm>
          <a:solidFill>
            <a:srgbClr val="FDFDFD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AA079AD-2311-40F4-9981-14DF1F67DC1A}"/>
                </a:ext>
              </a:extLst>
            </p:cNvPr>
            <p:cNvSpPr/>
            <p:nvPr/>
          </p:nvSpPr>
          <p:spPr>
            <a:xfrm>
              <a:off x="5813482" y="1421168"/>
              <a:ext cx="2808312" cy="141518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F40015F-FA5C-4107-BA31-D94F70068D2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7272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main.cc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c1(10, 2, 1);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c2(1, 12, 9);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运算符重载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c3 = c1 + c2;</a:t>
              </a:r>
            </a:p>
            <a:p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c1 = c2 + c3;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c2 = c2 + c2 + c1;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7F6264-0617-44C0-8CC8-A2F768CADDCD}"/>
              </a:ext>
            </a:extLst>
          </p:cNvPr>
          <p:cNvGrpSpPr/>
          <p:nvPr/>
        </p:nvGrpSpPr>
        <p:grpSpPr>
          <a:xfrm>
            <a:off x="6444208" y="3057731"/>
            <a:ext cx="2555776" cy="810163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6B7097-F11A-4A90-AE64-A9FEFFB6FADE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40ACC3-479E-4AA1-BB20-495FC99E50CB}"/>
                </a:ext>
              </a:extLst>
            </p:cNvPr>
            <p:cNvSpPr txBox="1"/>
            <p:nvPr/>
          </p:nvSpPr>
          <p:spPr>
            <a:xfrm>
              <a:off x="5860955" y="1550388"/>
              <a:ext cx="2713365" cy="37347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多个对象相加时运算符重载是如何调用的？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8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鉴于运算符重载本质上是成员函数重载，所以运算符重载也可以显式调用：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A927D7-640C-4465-A806-FFB71719A985}"/>
              </a:ext>
            </a:extLst>
          </p:cNvPr>
          <p:cNvGrpSpPr/>
          <p:nvPr/>
        </p:nvGrpSpPr>
        <p:grpSpPr>
          <a:xfrm>
            <a:off x="644515" y="1609755"/>
            <a:ext cx="7632848" cy="1383010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3C5806-1072-46D9-AD56-FDAC950A7AC0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5005432-543D-4B1B-A6D5-161E88234D58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57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c1(1, 2, 3);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c2(2, 3, 4);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c3 = c1.operator+(c2);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8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的内置运算符都是可以重载的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7D4BF4-6C29-47AF-ACFE-080AB451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7654"/>
            <a:ext cx="8988645" cy="25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限定条件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：下列运算符是不可重载的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E5191-C81B-4451-91C4-99D3C0D0E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28" y="1220513"/>
            <a:ext cx="5902544" cy="39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限定条件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重载运算符必须至少有一个操作数（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）是自定义类型，不允许重载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内置类型的运算符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2FA507-805D-45A8-8605-4681A2A498D3}"/>
              </a:ext>
            </a:extLst>
          </p:cNvPr>
          <p:cNvGrpSpPr/>
          <p:nvPr/>
        </p:nvGrpSpPr>
        <p:grpSpPr>
          <a:xfrm>
            <a:off x="617846" y="1963698"/>
            <a:ext cx="6930457" cy="2880320"/>
            <a:chOff x="5813482" y="1421168"/>
            <a:chExt cx="2808312" cy="1463390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9715B1B-4176-483B-AF02-7F8131F02FF8}"/>
                </a:ext>
              </a:extLst>
            </p:cNvPr>
            <p:cNvSpPr/>
            <p:nvPr/>
          </p:nvSpPr>
          <p:spPr>
            <a:xfrm>
              <a:off x="5813482" y="1421168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909FE5D-37B1-44DD-89C2-16C551620FB4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4229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cargo.h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Cargo {</a:t>
              </a:r>
            </a:p>
            <a:p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Cargo(int c, int  b, int m)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 car_(c), bike_(b), motor(m) {}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 </a:t>
              </a:r>
              <a:r>
                <a:rPr lang="en-US" altLang="zh-CN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operator+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v) </a:t>
              </a:r>
              <a:r>
                <a:rPr lang="en-US" altLang="zh-CN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	// 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+ int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car_;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bike_;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motor_;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限定条件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重载运算符不能改变运算符的使用方式，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二元运算符不能重载成一元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6BC47A-7270-49B9-9483-00A7FDCAEC7B}"/>
              </a:ext>
            </a:extLst>
          </p:cNvPr>
          <p:cNvGrpSpPr/>
          <p:nvPr/>
        </p:nvGrpSpPr>
        <p:grpSpPr>
          <a:xfrm>
            <a:off x="611560" y="1903373"/>
            <a:ext cx="6930457" cy="1604481"/>
            <a:chOff x="5810935" y="1390519"/>
            <a:chExt cx="2808312" cy="1463390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FFC114-4FCF-417B-9C1D-2EBDDB3936AE}"/>
                </a:ext>
              </a:extLst>
            </p:cNvPr>
            <p:cNvSpPr/>
            <p:nvPr/>
          </p:nvSpPr>
          <p:spPr>
            <a:xfrm>
              <a:off x="5810935" y="1390519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31C179-3C93-4668-A3FE-D1F20625664C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6723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operator%(…)	// Cargo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A, B;</a:t>
              </a:r>
            </a:p>
            <a:p>
              <a:r>
                <a:rPr lang="en-US" altLang="zh-CN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C = A % B;		// </a:t>
              </a:r>
              <a:r>
                <a:rPr lang="zh-CN" altLang="en-US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正确，重载二元运算</a:t>
              </a:r>
              <a:endPara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D = %A;		// 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错误，二元运算符不能变成一元</a:t>
              </a:r>
              <a:endPara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8DFA855-88EF-4F31-8D7D-2137629B23CF}"/>
              </a:ext>
            </a:extLst>
          </p:cNvPr>
          <p:cNvSpPr txBox="1"/>
          <p:nvPr/>
        </p:nvSpPr>
        <p:spPr>
          <a:xfrm>
            <a:off x="611560" y="3795886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重载运算符不能修改运算符优先级，运算符优先级和原始运算符保持一致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5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限定条件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只能重载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中已有的运算符，不能自定义新运算符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CDEDE9-93D1-4661-992E-F50D34E582C2}"/>
              </a:ext>
            </a:extLst>
          </p:cNvPr>
          <p:cNvGrpSpPr/>
          <p:nvPr/>
        </p:nvGrpSpPr>
        <p:grpSpPr>
          <a:xfrm>
            <a:off x="611560" y="1943573"/>
            <a:ext cx="6930457" cy="723276"/>
            <a:chOff x="5810935" y="1427183"/>
            <a:chExt cx="2808312" cy="1463390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96581F-9138-4AF2-B4BC-B6D401B3C0AA}"/>
                </a:ext>
              </a:extLst>
            </p:cNvPr>
            <p:cNvSpPr/>
            <p:nvPr/>
          </p:nvSpPr>
          <p:spPr>
            <a:xfrm>
              <a:off x="5810935" y="1427183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15044D1-258A-47B6-AA73-456D65C9AD7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3087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operator*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(…)	// 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错误，不能自创**运算符</a:t>
              </a:r>
              <a:endPara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运算符重载的两种方式：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非成员函数重载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F47555-F58B-4CFF-853D-F3EE4B32ED1B}"/>
              </a:ext>
            </a:extLst>
          </p:cNvPr>
          <p:cNvGrpSpPr/>
          <p:nvPr/>
        </p:nvGrpSpPr>
        <p:grpSpPr>
          <a:xfrm>
            <a:off x="3491880" y="747412"/>
            <a:ext cx="5184576" cy="4371950"/>
            <a:chOff x="5813482" y="1421168"/>
            <a:chExt cx="2808312" cy="1463390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B140AF-6462-4ADF-B5AE-A7730637831A}"/>
                </a:ext>
              </a:extLst>
            </p:cNvPr>
            <p:cNvSpPr/>
            <p:nvPr/>
          </p:nvSpPr>
          <p:spPr>
            <a:xfrm>
              <a:off x="5813482" y="1421168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D30BBC-BC65-4EDA-A48B-A30C8BB6A61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508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Cargo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Cargo(int c, int  b, int m)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 car_(c), bike_(b), motor(m) {}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operator+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Cargo&amp; c)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car_;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bike_;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motor_;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EF20FB9-AB57-1E72-6356-8DE802CC3BD3}"/>
              </a:ext>
            </a:extLst>
          </p:cNvPr>
          <p:cNvGrpSpPr/>
          <p:nvPr/>
        </p:nvGrpSpPr>
        <p:grpSpPr>
          <a:xfrm>
            <a:off x="644964" y="2528305"/>
            <a:ext cx="2555776" cy="1843645"/>
            <a:chOff x="5813482" y="1421166"/>
            <a:chExt cx="2808312" cy="9321539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DD00C02-A8D9-0164-B6DB-CCFA4E542555}"/>
                </a:ext>
              </a:extLst>
            </p:cNvPr>
            <p:cNvSpPr/>
            <p:nvPr/>
          </p:nvSpPr>
          <p:spPr>
            <a:xfrm>
              <a:off x="5813482" y="1421166"/>
              <a:ext cx="2808312" cy="932153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3A0C93D-2B24-DE26-9143-BA31362841F4}"/>
                </a:ext>
              </a:extLst>
            </p:cNvPr>
            <p:cNvSpPr txBox="1"/>
            <p:nvPr/>
          </p:nvSpPr>
          <p:spPr>
            <a:xfrm>
              <a:off x="5860955" y="1550388"/>
              <a:ext cx="2713365" cy="88699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、重载运算符的参数类型可以随意设置么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、二元运算符的参数顺序是否影响重载运算符的定义？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、重载运算符的返回值类型任何设定？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1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运算符重载的两种方式：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非成员函数重载（友元函数）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F47555-F58B-4CFF-853D-F3EE4B32ED1B}"/>
              </a:ext>
            </a:extLst>
          </p:cNvPr>
          <p:cNvGrpSpPr/>
          <p:nvPr/>
        </p:nvGrpSpPr>
        <p:grpSpPr>
          <a:xfrm>
            <a:off x="755576" y="1856525"/>
            <a:ext cx="7381795" cy="3235505"/>
            <a:chOff x="5813482" y="1421168"/>
            <a:chExt cx="2808312" cy="1463390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B140AF-6462-4ADF-B5AE-A7730637831A}"/>
                </a:ext>
              </a:extLst>
            </p:cNvPr>
            <p:cNvSpPr/>
            <p:nvPr/>
          </p:nvSpPr>
          <p:spPr>
            <a:xfrm>
              <a:off x="5813482" y="1421168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D30BBC-BC65-4EDA-A48B-A30C8BB6A61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946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Cargo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Cargo(int c, int  b, int m)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 car_(c), bike_(b), motor(m) {}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friend Cargo operator+(const Cargo&amp; c1, const Cargo&amp; c2);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car_;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bike_;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motor_;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运算符重载与友元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4402336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静态变量，静态函数，友元变量，友元类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A57A5E-AEA1-E510-88BA-32FA31711A83}"/>
              </a:ext>
            </a:extLst>
          </p:cNvPr>
          <p:cNvSpPr txBox="1"/>
          <p:nvPr/>
        </p:nvSpPr>
        <p:spPr>
          <a:xfrm>
            <a:off x="683568" y="699542"/>
            <a:ext cx="7920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在某些场景下需要从外部访问类的私有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保护成员，这时我们需要用到友元（关键字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友元可以分为两类：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1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A57A5E-AEA1-E510-88BA-32FA31711A83}"/>
              </a:ext>
            </a:extLst>
          </p:cNvPr>
          <p:cNvSpPr txBox="1"/>
          <p:nvPr/>
        </p:nvSpPr>
        <p:spPr>
          <a:xfrm>
            <a:off x="683568" y="699542"/>
            <a:ext cx="792088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友元函数不是类的成员函数，而是一个独立于类的外部函数。能够通过友元函数访问类中的所有成员变量和成员函数。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鉴于友元函数不属于任何一个对象，所以友元函数无法访问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友元函数在类内声明，并且不受访问限定符的影响（永远是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友元函数的参数中通常包含当前对象（指针、引用）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F32B93-2830-7EC6-840B-3B17160ED03C}"/>
              </a:ext>
            </a:extLst>
          </p:cNvPr>
          <p:cNvGrpSpPr/>
          <p:nvPr/>
        </p:nvGrpSpPr>
        <p:grpSpPr>
          <a:xfrm>
            <a:off x="789556" y="2513280"/>
            <a:ext cx="7416824" cy="2520279"/>
            <a:chOff x="5813482" y="1421168"/>
            <a:chExt cx="2808312" cy="1648432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B77CE2-217C-FC30-4A08-89ED1F2C3498}"/>
                </a:ext>
              </a:extLst>
            </p:cNvPr>
            <p:cNvSpPr/>
            <p:nvPr/>
          </p:nvSpPr>
          <p:spPr>
            <a:xfrm>
              <a:off x="5813482" y="1421168"/>
              <a:ext cx="2808312" cy="164843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8222CD-9FF9-4591-2747-440CC4FFAC3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104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data);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友元函数声明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num_;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(Demo&amp;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	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友元函数定义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obj.data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data;					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访问私有成员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93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F32B93-2830-7EC6-840B-3B17160ED03C}"/>
              </a:ext>
            </a:extLst>
          </p:cNvPr>
          <p:cNvGrpSpPr/>
          <p:nvPr/>
        </p:nvGrpSpPr>
        <p:grpSpPr>
          <a:xfrm>
            <a:off x="789556" y="771550"/>
            <a:ext cx="7416824" cy="2520279"/>
            <a:chOff x="5813482" y="1421168"/>
            <a:chExt cx="2808312" cy="1648432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B77CE2-217C-FC30-4A08-89ED1F2C3498}"/>
                </a:ext>
              </a:extLst>
            </p:cNvPr>
            <p:cNvSpPr/>
            <p:nvPr/>
          </p:nvSpPr>
          <p:spPr>
            <a:xfrm>
              <a:off x="5813482" y="1421168"/>
              <a:ext cx="2808312" cy="164843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8222CD-9FF9-4591-2747-440CC4FFAC3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104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data);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友元函数声明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num_;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(Demo&amp;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	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友元函数定义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obj.data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data;					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访问私有成员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7988AE-FD2C-44CB-78A2-41E03DC50CB6}"/>
              </a:ext>
            </a:extLst>
          </p:cNvPr>
          <p:cNvGrpSpPr/>
          <p:nvPr/>
        </p:nvGrpSpPr>
        <p:grpSpPr>
          <a:xfrm>
            <a:off x="789556" y="3483703"/>
            <a:ext cx="7416824" cy="1536318"/>
            <a:chOff x="5813482" y="1421168"/>
            <a:chExt cx="2808312" cy="1648432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A4F483-FB6D-F372-BE3B-A3831A1E9249}"/>
                </a:ext>
              </a:extLst>
            </p:cNvPr>
            <p:cNvSpPr/>
            <p:nvPr/>
          </p:nvSpPr>
          <p:spPr>
            <a:xfrm>
              <a:off x="5813482" y="1421168"/>
              <a:ext cx="2808312" cy="164843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60148FE-52BC-A630-CD5D-39EC6398A876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237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友元函数使用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“hello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word”);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调用方式和其他函数相同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98610E-B64E-4CA9-BF5F-1D6DC97B5F43}"/>
              </a:ext>
            </a:extLst>
          </p:cNvPr>
          <p:cNvSpPr txBox="1"/>
          <p:nvPr/>
        </p:nvSpPr>
        <p:spPr>
          <a:xfrm>
            <a:off x="683568" y="699542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友元函数也可以是其它类的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，声明方式如下：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092AFD-0D6C-47CA-9E7A-8B104BB50DAB}"/>
              </a:ext>
            </a:extLst>
          </p:cNvPr>
          <p:cNvGrpSpPr/>
          <p:nvPr/>
        </p:nvGrpSpPr>
        <p:grpSpPr>
          <a:xfrm>
            <a:off x="755576" y="1225042"/>
            <a:ext cx="7416824" cy="3231067"/>
            <a:chOff x="5813482" y="1421168"/>
            <a:chExt cx="2808312" cy="1648432"/>
          </a:xfrm>
          <a:solidFill>
            <a:srgbClr val="FDFDFD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2DA81B-B7C2-4E66-8631-CDAEFDE35A7B}"/>
                </a:ext>
              </a:extLst>
            </p:cNvPr>
            <p:cNvSpPr/>
            <p:nvPr/>
          </p:nvSpPr>
          <p:spPr>
            <a:xfrm>
              <a:off x="5813482" y="1421168"/>
              <a:ext cx="2808312" cy="164843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063C7C-47E4-4A4F-8702-A85792F613F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5859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Demo;	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预先声明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(Demo&amp; obj, const string&amp; data);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data);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友元函数声明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num_;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9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0499A3-6BC7-C4C3-6F73-EBDF4C92511D}"/>
              </a:ext>
            </a:extLst>
          </p:cNvPr>
          <p:cNvSpPr txBox="1"/>
          <p:nvPr/>
        </p:nvSpPr>
        <p:spPr>
          <a:xfrm>
            <a:off x="683568" y="725330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允许将一个类声明成目标类的友元，该类的成员函数将可以访问目标类的所有成员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8C7157-8EC5-D111-5C94-2BB65C2015AB}"/>
              </a:ext>
            </a:extLst>
          </p:cNvPr>
          <p:cNvGrpSpPr/>
          <p:nvPr/>
        </p:nvGrpSpPr>
        <p:grpSpPr>
          <a:xfrm>
            <a:off x="755576" y="1347614"/>
            <a:ext cx="7416824" cy="3770201"/>
            <a:chOff x="5813482" y="1326972"/>
            <a:chExt cx="2808312" cy="2465965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3E6F5F-AE5C-0199-A61D-27EE8CBCD477}"/>
                </a:ext>
              </a:extLst>
            </p:cNvPr>
            <p:cNvSpPr/>
            <p:nvPr/>
          </p:nvSpPr>
          <p:spPr>
            <a:xfrm>
              <a:off x="5813482" y="1326972"/>
              <a:ext cx="2808312" cy="24659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F42A5-0D07-21EA-1B34-97D7EE17AFF7}"/>
                </a:ext>
              </a:extLst>
            </p:cNvPr>
            <p:cNvSpPr txBox="1"/>
            <p:nvPr/>
          </p:nvSpPr>
          <p:spPr>
            <a:xfrm>
              <a:off x="5852218" y="1406599"/>
              <a:ext cx="2724982" cy="23150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Demo;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预先声明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Printer(const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score_;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4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8C7157-8EC5-D111-5C94-2BB65C2015AB}"/>
              </a:ext>
            </a:extLst>
          </p:cNvPr>
          <p:cNvGrpSpPr/>
          <p:nvPr/>
        </p:nvGrpSpPr>
        <p:grpSpPr>
          <a:xfrm>
            <a:off x="755576" y="771550"/>
            <a:ext cx="3168352" cy="4346265"/>
            <a:chOff x="5813482" y="1326972"/>
            <a:chExt cx="2808312" cy="2465965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3E6F5F-AE5C-0199-A61D-27EE8CBCD477}"/>
                </a:ext>
              </a:extLst>
            </p:cNvPr>
            <p:cNvSpPr/>
            <p:nvPr/>
          </p:nvSpPr>
          <p:spPr>
            <a:xfrm>
              <a:off x="5813482" y="1326972"/>
              <a:ext cx="2808312" cy="24659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F42A5-0D07-21EA-1B34-97D7EE17AFF7}"/>
                </a:ext>
              </a:extLst>
            </p:cNvPr>
            <p:cNvSpPr txBox="1"/>
            <p:nvPr/>
          </p:nvSpPr>
          <p:spPr>
            <a:xfrm>
              <a:off x="5852218" y="1406599"/>
              <a:ext cx="2724982" cy="20081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Printer(const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score_;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6BBF58-81C3-4607-B700-94550031AED7}"/>
              </a:ext>
            </a:extLst>
          </p:cNvPr>
          <p:cNvGrpSpPr/>
          <p:nvPr/>
        </p:nvGrpSpPr>
        <p:grpSpPr>
          <a:xfrm>
            <a:off x="4355976" y="771550"/>
            <a:ext cx="4320480" cy="4346265"/>
            <a:chOff x="5813482" y="1326972"/>
            <a:chExt cx="2808312" cy="2465965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C89809-35CE-4642-88AE-4F7BFFA6B46F}"/>
                </a:ext>
              </a:extLst>
            </p:cNvPr>
            <p:cNvSpPr/>
            <p:nvPr/>
          </p:nvSpPr>
          <p:spPr>
            <a:xfrm>
              <a:off x="5813482" y="1326972"/>
              <a:ext cx="2808312" cy="24659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ADB759-47FA-4641-B07E-64146D232416}"/>
                </a:ext>
              </a:extLst>
            </p:cNvPr>
            <p:cNvSpPr txBox="1"/>
            <p:nvPr/>
          </p:nvSpPr>
          <p:spPr>
            <a:xfrm>
              <a:off x="5852218" y="1406599"/>
              <a:ext cx="2724982" cy="12747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printer.cc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Printer::Printer(const Demo*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Printer::Print()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“name: “ &lt;&lt; this.dmo_.name_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&lt;&lt;“score: “ &lt;&lt; this.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_.score_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&lt;&lt;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6BBF58-81C3-4607-B700-94550031AED7}"/>
              </a:ext>
            </a:extLst>
          </p:cNvPr>
          <p:cNvGrpSpPr/>
          <p:nvPr/>
        </p:nvGrpSpPr>
        <p:grpSpPr>
          <a:xfrm>
            <a:off x="755576" y="2335588"/>
            <a:ext cx="3384376" cy="2807912"/>
            <a:chOff x="5813482" y="1326972"/>
            <a:chExt cx="2808312" cy="2837885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C89809-35CE-4642-88AE-4F7BFFA6B46F}"/>
                </a:ext>
              </a:extLst>
            </p:cNvPr>
            <p:cNvSpPr/>
            <p:nvPr/>
          </p:nvSpPr>
          <p:spPr>
            <a:xfrm>
              <a:off x="5813482" y="1326972"/>
              <a:ext cx="2808312" cy="283788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ADB759-47FA-4641-B07E-64146D232416}"/>
                </a:ext>
              </a:extLst>
            </p:cNvPr>
            <p:cNvSpPr txBox="1"/>
            <p:nvPr/>
          </p:nvSpPr>
          <p:spPr>
            <a:xfrm>
              <a:off x="5852218" y="1406599"/>
              <a:ext cx="2724982" cy="27062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A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FuncA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(Target* t)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t-&gt;data_ &lt;&lt;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Target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 class A;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string data_;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B44DEA8-16BF-47EA-81FE-153306783971}"/>
              </a:ext>
            </a:extLst>
          </p:cNvPr>
          <p:cNvGrpSpPr/>
          <p:nvPr/>
        </p:nvGrpSpPr>
        <p:grpSpPr>
          <a:xfrm>
            <a:off x="755576" y="656116"/>
            <a:ext cx="4932040" cy="1573328"/>
            <a:chOff x="5813482" y="1421166"/>
            <a:chExt cx="2808312" cy="7458295"/>
          </a:xfrm>
          <a:solidFill>
            <a:srgbClr val="FEFFBE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B18057B-679E-40D5-9441-EE159315A466}"/>
                </a:ext>
              </a:extLst>
            </p:cNvPr>
            <p:cNvSpPr/>
            <p:nvPr/>
          </p:nvSpPr>
          <p:spPr>
            <a:xfrm>
              <a:off x="5813482" y="1421166"/>
              <a:ext cx="2808312" cy="74582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DF5EF2-076C-4984-8889-A5138D8844CA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7003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友元类的所有成员函数都可以访问目标类的所有成员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友元类的关系的单向的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友元类的关系不具备传递性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友元关系不能被继承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A12316-CB23-4D31-BC35-FE1244921D2C}"/>
              </a:ext>
            </a:extLst>
          </p:cNvPr>
          <p:cNvGrpSpPr/>
          <p:nvPr/>
        </p:nvGrpSpPr>
        <p:grpSpPr>
          <a:xfrm>
            <a:off x="4716016" y="2335588"/>
            <a:ext cx="4320480" cy="2807912"/>
            <a:chOff x="5813482" y="1326972"/>
            <a:chExt cx="2808312" cy="2837885"/>
          </a:xfrm>
          <a:solidFill>
            <a:srgbClr val="FDFDFD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43CD7E-A1BB-44CE-833F-B88260DDF340}"/>
                </a:ext>
              </a:extLst>
            </p:cNvPr>
            <p:cNvSpPr/>
            <p:nvPr/>
          </p:nvSpPr>
          <p:spPr>
            <a:xfrm>
              <a:off x="5813482" y="1326972"/>
              <a:ext cx="2808312" cy="283788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41EE78A-7DF9-4217-8F64-25E1E86E5BA0}"/>
                </a:ext>
              </a:extLst>
            </p:cNvPr>
            <p:cNvSpPr txBox="1"/>
            <p:nvPr/>
          </p:nvSpPr>
          <p:spPr>
            <a:xfrm>
              <a:off x="5852218" y="1406599"/>
              <a:ext cx="2724982" cy="20530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B : public A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FuncB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(Target* t) {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t-&gt;data_ &lt;&lt;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	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(Target* t) {</a:t>
              </a: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this-&gt;</a:t>
              </a:r>
              <a:r>
                <a:rPr lang="en-US" altLang="zh-CN" sz="14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FuncA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(t);		// </a:t>
              </a:r>
              <a:r>
                <a:rPr lang="zh-CN" altLang="en-US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友元的使用场景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715607B-377B-4159-9B6B-B3A6A85B1B1E}"/>
              </a:ext>
            </a:extLst>
          </p:cNvPr>
          <p:cNvGrpSpPr/>
          <p:nvPr/>
        </p:nvGrpSpPr>
        <p:grpSpPr>
          <a:xfrm>
            <a:off x="857880" y="953491"/>
            <a:ext cx="3240360" cy="619490"/>
            <a:chOff x="5813482" y="1421166"/>
            <a:chExt cx="2808312" cy="7458295"/>
          </a:xfrm>
          <a:solidFill>
            <a:srgbClr val="FEFFBE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29F9AA-43B5-4EA7-8283-553B876BDC53}"/>
                </a:ext>
              </a:extLst>
            </p:cNvPr>
            <p:cNvSpPr/>
            <p:nvPr/>
          </p:nvSpPr>
          <p:spPr>
            <a:xfrm>
              <a:off x="5813482" y="1421166"/>
              <a:ext cx="2808312" cy="74582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99DF426-5BFB-4131-9E03-93442AD18B5F}"/>
                </a:ext>
              </a:extLst>
            </p:cNvPr>
            <p:cNvSpPr txBox="1"/>
            <p:nvPr/>
          </p:nvSpPr>
          <p:spPr>
            <a:xfrm>
              <a:off x="5860955" y="1550385"/>
              <a:ext cx="2713365" cy="72256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什么时候需要用到友元（类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函数）？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A5EF8DD-7E60-4AAC-8200-D47960ADF4A9}"/>
              </a:ext>
            </a:extLst>
          </p:cNvPr>
          <p:cNvSpPr txBox="1"/>
          <p:nvPr/>
        </p:nvSpPr>
        <p:spPr>
          <a:xfrm>
            <a:off x="683568" y="1707654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友元的常见用法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降低代码复杂度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友元工厂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ECE2815-D5FE-47AA-AD9B-F14D94978D87}"/>
              </a:ext>
            </a:extLst>
          </p:cNvPr>
          <p:cNvGrpSpPr/>
          <p:nvPr/>
        </p:nvGrpSpPr>
        <p:grpSpPr>
          <a:xfrm>
            <a:off x="828176" y="4166590"/>
            <a:ext cx="3600400" cy="619490"/>
            <a:chOff x="5813482" y="1421166"/>
            <a:chExt cx="2808312" cy="7458295"/>
          </a:xfrm>
          <a:solidFill>
            <a:srgbClr val="FEFFBE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3FEEC68-6735-4FFA-A538-D736E663F08C}"/>
                </a:ext>
              </a:extLst>
            </p:cNvPr>
            <p:cNvSpPr/>
            <p:nvPr/>
          </p:nvSpPr>
          <p:spPr>
            <a:xfrm>
              <a:off x="5813482" y="1421166"/>
              <a:ext cx="2808312" cy="74582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51E1BFE-ED08-4F75-8B11-09E9DFD1AAA4}"/>
                </a:ext>
              </a:extLst>
            </p:cNvPr>
            <p:cNvSpPr txBox="1"/>
            <p:nvPr/>
          </p:nvSpPr>
          <p:spPr>
            <a:xfrm>
              <a:off x="5860955" y="1550385"/>
              <a:ext cx="2713365" cy="72256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不要滥用友元，但也无需害怕使用友元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8A5E08-09B6-40EB-A765-3EC14DA28EB3}"/>
              </a:ext>
            </a:extLst>
          </p:cNvPr>
          <p:cNvGrpSpPr/>
          <p:nvPr/>
        </p:nvGrpSpPr>
        <p:grpSpPr>
          <a:xfrm>
            <a:off x="5004048" y="915566"/>
            <a:ext cx="3384376" cy="3867894"/>
            <a:chOff x="5813482" y="1326972"/>
            <a:chExt cx="2808312" cy="2837885"/>
          </a:xfrm>
          <a:solidFill>
            <a:srgbClr val="FDFDFD"/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A7DC8A-28A4-4093-80EA-06F3B60001C1}"/>
                </a:ext>
              </a:extLst>
            </p:cNvPr>
            <p:cNvSpPr/>
            <p:nvPr/>
          </p:nvSpPr>
          <p:spPr>
            <a:xfrm>
              <a:off x="5813482" y="1326972"/>
              <a:ext cx="2808312" cy="283788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2881AF-4F0D-4CFB-9B25-EC5F7D0B4F63}"/>
                </a:ext>
              </a:extLst>
            </p:cNvPr>
            <p:cNvSpPr txBox="1"/>
            <p:nvPr/>
          </p:nvSpPr>
          <p:spPr>
            <a:xfrm>
              <a:off x="5852218" y="1406599"/>
              <a:ext cx="2724982" cy="2438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友元工厂示例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Connection;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ConnFactory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Connection* Create(Param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Connection {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 class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ConnFactory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Listener*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Channel*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Stub*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stb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5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运算符重载的两种方式：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非成员函数重载（友元函数）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F47555-F58B-4CFF-853D-F3EE4B32ED1B}"/>
              </a:ext>
            </a:extLst>
          </p:cNvPr>
          <p:cNvGrpSpPr/>
          <p:nvPr/>
        </p:nvGrpSpPr>
        <p:grpSpPr>
          <a:xfrm>
            <a:off x="755576" y="2097539"/>
            <a:ext cx="7381795" cy="2299401"/>
            <a:chOff x="5813482" y="1421168"/>
            <a:chExt cx="2808312" cy="1463390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B140AF-6462-4ADF-B5AE-A7730637831A}"/>
                </a:ext>
              </a:extLst>
            </p:cNvPr>
            <p:cNvSpPr/>
            <p:nvPr/>
          </p:nvSpPr>
          <p:spPr>
            <a:xfrm>
              <a:off x="5813482" y="1421168"/>
              <a:ext cx="2808312" cy="146339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D30BBC-BC65-4EDA-A48B-A30C8BB6A61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92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Cargo operator+(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 Cargo&amp; c1, const Cargo&amp; c2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Cargo ret(0, 0, 0);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ret.car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c1.car_ + c2.car_;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ret.bike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c1.bike_ + c2.bike_;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ret.motor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c1.motor_ + c2.motor_;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return ret;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3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非成员函数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的运算符重载使用方式一致，通常开发者可以自由选择，编译器会自动选择调用方式：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T1 = T2 + T3;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编译器翻译为：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T1 = T2.operator+(T3);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T1 = operator+(T1, T2);</a:t>
            </a: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注意：成员函数和非成员函数的运算符重载只能实现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一种，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如果两者都实现编译时会出现歧义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1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69183F-52FF-EE10-91D8-4B133F734ED9}"/>
              </a:ext>
            </a:extLst>
          </p:cNvPr>
          <p:cNvGrpSpPr/>
          <p:nvPr/>
        </p:nvGrpSpPr>
        <p:grpSpPr>
          <a:xfrm>
            <a:off x="2404028" y="1332550"/>
            <a:ext cx="827482" cy="489631"/>
            <a:chOff x="2215144" y="927951"/>
            <a:chExt cx="1244730" cy="89767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E715248D-CB92-4238-3EE7-CBD1142B0DB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9">
              <a:extLst>
                <a:ext uri="{FF2B5EF4-FFF2-40B4-BE49-F238E27FC236}">
                  <a16:creationId xmlns:a16="http://schemas.microsoft.com/office/drawing/2014/main" id="{66C81B2D-C4C0-AEB1-8EA9-04C74961CF0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3FCD8C4-3BE4-7536-B421-CAECB6D7662E}"/>
              </a:ext>
            </a:extLst>
          </p:cNvPr>
          <p:cNvGrpSpPr/>
          <p:nvPr/>
        </p:nvGrpSpPr>
        <p:grpSpPr>
          <a:xfrm>
            <a:off x="2404028" y="2078388"/>
            <a:ext cx="827482" cy="504163"/>
            <a:chOff x="2215144" y="1952311"/>
            <a:chExt cx="1244730" cy="924318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CB9B575C-FBDE-A0C1-BD4A-AD1D1E741DB5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7" name="文本框 10">
              <a:extLst>
                <a:ext uri="{FF2B5EF4-FFF2-40B4-BE49-F238E27FC236}">
                  <a16:creationId xmlns:a16="http://schemas.microsoft.com/office/drawing/2014/main" id="{3255402C-A585-6125-DE93-5F7253777530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E48F1F-0389-7439-7B65-F330A5ADADAA}"/>
              </a:ext>
            </a:extLst>
          </p:cNvPr>
          <p:cNvGrpSpPr/>
          <p:nvPr/>
        </p:nvGrpSpPr>
        <p:grpSpPr>
          <a:xfrm>
            <a:off x="2416679" y="2840976"/>
            <a:ext cx="827482" cy="496081"/>
            <a:chOff x="2215144" y="3018134"/>
            <a:chExt cx="1244730" cy="909499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1E3DB005-998F-36E0-CD2D-BF799A65CF98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7" name="文本框 11">
              <a:extLst>
                <a:ext uri="{FF2B5EF4-FFF2-40B4-BE49-F238E27FC236}">
                  <a16:creationId xmlns:a16="http://schemas.microsoft.com/office/drawing/2014/main" id="{6DFAAE19-37ED-1129-A90B-4685B6B09096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C1B1DA-6D75-AB56-A0C2-13A7C5D2AEE9}"/>
              </a:ext>
            </a:extLst>
          </p:cNvPr>
          <p:cNvGrpSpPr/>
          <p:nvPr/>
        </p:nvGrpSpPr>
        <p:grpSpPr>
          <a:xfrm>
            <a:off x="2334357" y="4393085"/>
            <a:ext cx="827482" cy="523220"/>
            <a:chOff x="2215144" y="4047039"/>
            <a:chExt cx="1244730" cy="959256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7ACF16D4-D771-C22C-85EC-49C27FCA3881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C50E0376-3E52-DA17-05C6-A7A73AEE3D1D}"/>
                </a:ext>
              </a:extLst>
            </p:cNvPr>
            <p:cNvSpPr txBox="1"/>
            <p:nvPr/>
          </p:nvSpPr>
          <p:spPr>
            <a:xfrm>
              <a:off x="2393074" y="4047039"/>
              <a:ext cx="1066800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912C73-D4C7-32C6-499B-23E36C27E8DB}"/>
              </a:ext>
            </a:extLst>
          </p:cNvPr>
          <p:cNvGrpSpPr/>
          <p:nvPr/>
        </p:nvGrpSpPr>
        <p:grpSpPr>
          <a:xfrm>
            <a:off x="3083280" y="1345861"/>
            <a:ext cx="3569218" cy="459690"/>
            <a:chOff x="4315150" y="953426"/>
            <a:chExt cx="3857250" cy="54005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48EC89-7463-C49C-0645-E341755A3B5E}"/>
                </a:ext>
              </a:extLst>
            </p:cNvPr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运算符重载（成员函数）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AB493C64-E1FF-3DDB-685C-FE1F79F2E1DD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6CCFE4B-2763-7103-BD25-D9BCDC9C2C74}"/>
              </a:ext>
            </a:extLst>
          </p:cNvPr>
          <p:cNvGrpSpPr/>
          <p:nvPr/>
        </p:nvGrpSpPr>
        <p:grpSpPr>
          <a:xfrm>
            <a:off x="3083280" y="2106238"/>
            <a:ext cx="3569218" cy="459690"/>
            <a:chOff x="4315150" y="1647579"/>
            <a:chExt cx="3857250" cy="54005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B0B71B-0503-5C8D-E2E0-FE186D69EDBE}"/>
                </a:ext>
              </a:extLst>
            </p:cNvPr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2844AEE3-B2EE-016C-EF58-90157B5681CB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66D476A-D641-0796-CEE3-2BF349B59A38}"/>
              </a:ext>
            </a:extLst>
          </p:cNvPr>
          <p:cNvGrpSpPr/>
          <p:nvPr/>
        </p:nvGrpSpPr>
        <p:grpSpPr>
          <a:xfrm>
            <a:off x="3095931" y="2861130"/>
            <a:ext cx="3569218" cy="459690"/>
            <a:chOff x="4315150" y="2341731"/>
            <a:chExt cx="3857250" cy="54005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F3A6AC6-CAD5-40C4-2873-45E816DC0137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友元类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6C46649A-BF31-C92B-DAB7-F911A196719B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B99BAE-65D1-B50E-459A-B923E1CE3886}"/>
              </a:ext>
            </a:extLst>
          </p:cNvPr>
          <p:cNvGrpSpPr/>
          <p:nvPr/>
        </p:nvGrpSpPr>
        <p:grpSpPr>
          <a:xfrm>
            <a:off x="3083280" y="4411208"/>
            <a:ext cx="3569218" cy="459690"/>
            <a:chOff x="4315150" y="3035884"/>
            <a:chExt cx="3857250" cy="54005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F6F508D-5A0D-09DE-291F-6C6DA7D918D4}"/>
                </a:ext>
              </a:extLst>
            </p:cNvPr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类相关类型转换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7EFE0CE-D250-844B-3C10-21A454F17F6B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7D53EE3-B8F3-2ED2-6F19-728E0A489865}"/>
              </a:ext>
            </a:extLst>
          </p:cNvPr>
          <p:cNvGrpSpPr/>
          <p:nvPr/>
        </p:nvGrpSpPr>
        <p:grpSpPr>
          <a:xfrm>
            <a:off x="2404028" y="3620311"/>
            <a:ext cx="827482" cy="523220"/>
            <a:chOff x="2215144" y="3018134"/>
            <a:chExt cx="1244730" cy="959255"/>
          </a:xfrm>
        </p:grpSpPr>
        <p:sp>
          <p:nvSpPr>
            <p:cNvPr id="80" name="平行四边形 79">
              <a:extLst>
                <a:ext uri="{FF2B5EF4-FFF2-40B4-BE49-F238E27FC236}">
                  <a16:creationId xmlns:a16="http://schemas.microsoft.com/office/drawing/2014/main" id="{09BB6EBD-3EA6-729B-27CE-56E5E553BF1A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1" name="文本框 11">
              <a:extLst>
                <a:ext uri="{FF2B5EF4-FFF2-40B4-BE49-F238E27FC236}">
                  <a16:creationId xmlns:a16="http://schemas.microsoft.com/office/drawing/2014/main" id="{ECBAEFD7-9BD2-0D62-9A98-5421E7AE0CE2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37284F5-750C-4A82-AB08-26E1521E1381}"/>
              </a:ext>
            </a:extLst>
          </p:cNvPr>
          <p:cNvGrpSpPr/>
          <p:nvPr/>
        </p:nvGrpSpPr>
        <p:grpSpPr>
          <a:xfrm>
            <a:off x="3083280" y="3640465"/>
            <a:ext cx="3569218" cy="459690"/>
            <a:chOff x="4315150" y="2341731"/>
            <a:chExt cx="3857250" cy="540057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CD24DCD-BC02-4198-0C3D-68357577D832}"/>
                </a:ext>
              </a:extLst>
            </p:cNvPr>
            <p:cNvSpPr/>
            <p:nvPr/>
          </p:nvSpPr>
          <p:spPr>
            <a:xfrm>
              <a:off x="4841197" y="2424395"/>
              <a:ext cx="3140824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运算符重载（非成员函数）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5C492DD9-7B9F-DA53-9047-D610034C2133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函数操作符重载的特例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如下运算符只能用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方式进行重载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CABF7E-E97D-46DE-BBE7-56A74E44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2" y="2161389"/>
            <a:ext cx="7068073" cy="24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函数操作符重载的特例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非成员函数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方式重载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D28A5CBA-8DC6-4955-B229-6D82A033B182}"/>
              </a:ext>
            </a:extLst>
          </p:cNvPr>
          <p:cNvGrpSpPr>
            <a:grpSpLocks/>
          </p:cNvGrpSpPr>
          <p:nvPr/>
        </p:nvGrpSpPr>
        <p:grpSpPr bwMode="auto">
          <a:xfrm>
            <a:off x="622506" y="1688082"/>
            <a:ext cx="6031103" cy="896718"/>
            <a:chOff x="1094884" y="2159270"/>
            <a:chExt cx="2383187" cy="5912352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A9E43B99-6ED1-471C-A6C0-0347BEBF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884" y="2159270"/>
              <a:ext cx="2383187" cy="59123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7" name="文本框 1">
              <a:extLst>
                <a:ext uri="{FF2B5EF4-FFF2-40B4-BE49-F238E27FC236}">
                  <a16:creationId xmlns:a16="http://schemas.microsoft.com/office/drawing/2014/main" id="{8037F28A-3485-4D51-BF97-AED64FB9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06" y="2887674"/>
              <a:ext cx="2312051" cy="440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&amp; </a:t>
              </a:r>
              <a:r>
                <a:rPr lang="en-US" altLang="zh-CN" sz="1800" b="0" dirty="0" err="1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operateor</a:t>
              </a:r>
              <a:r>
                <a:rPr lang="en-US" altLang="zh-CN" sz="1800" b="0" dirty="0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&lt;&lt;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(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&amp;,</a:t>
              </a:r>
              <a:r>
                <a:rPr lang="en-US" altLang="zh-CN" sz="1800" b="0" dirty="0">
                  <a:solidFill>
                    <a:srgbClr val="00B0F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user-defined class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);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istream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&amp; </a:t>
              </a:r>
              <a:r>
                <a:rPr lang="en-US" altLang="zh-CN" sz="1800" b="0" dirty="0" err="1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operateor</a:t>
              </a:r>
              <a:r>
                <a:rPr lang="en-US" altLang="zh-CN" sz="1800" b="0" dirty="0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&gt;&gt;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(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istream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&amp;, </a:t>
              </a:r>
              <a:r>
                <a:rPr lang="en-US" altLang="zh-CN" sz="1800" b="0" dirty="0">
                  <a:solidFill>
                    <a:srgbClr val="00B0F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user-defined class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);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552B438-9530-488A-BD67-6403AA1A9D7C}"/>
              </a:ext>
            </a:extLst>
          </p:cNvPr>
          <p:cNvSpPr txBox="1"/>
          <p:nvPr/>
        </p:nvSpPr>
        <p:spPr>
          <a:xfrm>
            <a:off x="611361" y="3075806"/>
            <a:ext cx="604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函数的输出参数必须是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流操作符使用示例：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D08A9D-F8B2-4FCD-B485-ABEAEB91ACE5}"/>
              </a:ext>
            </a:extLst>
          </p:cNvPr>
          <p:cNvGrpSpPr/>
          <p:nvPr/>
        </p:nvGrpSpPr>
        <p:grpSpPr>
          <a:xfrm>
            <a:off x="633264" y="1332756"/>
            <a:ext cx="7381795" cy="2808312"/>
            <a:chOff x="5813482" y="1421168"/>
            <a:chExt cx="2808312" cy="1787273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EAB7ABD-C073-4F72-833F-1A3A7CD2FF99}"/>
                </a:ext>
              </a:extLst>
            </p:cNvPr>
            <p:cNvSpPr/>
            <p:nvPr/>
          </p:nvSpPr>
          <p:spPr>
            <a:xfrm>
              <a:off x="5813482" y="1421168"/>
              <a:ext cx="2808312" cy="178727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9114D9-B771-474D-ADED-E5A4E193435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453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ostream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operator&lt;&lt;(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ostream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out, Cargo&amp; c)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out &lt;&lt; “car: “ &lt;&lt;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c.car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 &lt;&lt; “ bike: “ &lt;&lt;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c.bike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 &lt;&lt; “ motor: “ &lt;&lt;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c.motor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return out;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istream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operator&gt;&gt;(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istream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in, Cargo&amp; c)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in &gt;&gt;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c.car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 &gt;&gt;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c.bike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 &gt;&gt;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c.motor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return in;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5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5D461-9637-428D-B08B-0616C3699289}"/>
              </a:ext>
            </a:extLst>
          </p:cNvPr>
          <p:cNvSpPr txBox="1"/>
          <p:nvPr/>
        </p:nvSpPr>
        <p:spPr>
          <a:xfrm>
            <a:off x="611560" y="771550"/>
            <a:ext cx="748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流操作符使用示例：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D08A9D-F8B2-4FCD-B485-ABEAEB91ACE5}"/>
              </a:ext>
            </a:extLst>
          </p:cNvPr>
          <p:cNvGrpSpPr/>
          <p:nvPr/>
        </p:nvGrpSpPr>
        <p:grpSpPr>
          <a:xfrm>
            <a:off x="633264" y="1332756"/>
            <a:ext cx="7381795" cy="2808312"/>
            <a:chOff x="5813482" y="1421168"/>
            <a:chExt cx="2808312" cy="1787273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EAB7ABD-C073-4F72-833F-1A3A7CD2FF99}"/>
                </a:ext>
              </a:extLst>
            </p:cNvPr>
            <p:cNvSpPr/>
            <p:nvPr/>
          </p:nvSpPr>
          <p:spPr>
            <a:xfrm>
              <a:off x="5813482" y="1421168"/>
              <a:ext cx="2808312" cy="178727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9114D9-B771-474D-ADED-E5A4E193435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402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main.cc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Cargo c1, c2, c3;</a:t>
              </a:r>
            </a:p>
            <a:p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c1 &gt;&gt; c2 &gt;&gt; c3;</a:t>
              </a:r>
            </a:p>
            <a:p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“Sum: “ &lt;&lt; c1 + c2 + c3 &lt;&lt;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2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70F8B1-D994-460E-85F4-6A8A8007BE16}"/>
              </a:ext>
            </a:extLst>
          </p:cNvPr>
          <p:cNvGrpSpPr/>
          <p:nvPr/>
        </p:nvGrpSpPr>
        <p:grpSpPr>
          <a:xfrm>
            <a:off x="755576" y="987574"/>
            <a:ext cx="4032448" cy="1440160"/>
            <a:chOff x="5813482" y="1421166"/>
            <a:chExt cx="2808312" cy="7281504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E13AC5-6461-498D-95A3-1DC9D02E740D}"/>
                </a:ext>
              </a:extLst>
            </p:cNvPr>
            <p:cNvSpPr/>
            <p:nvPr/>
          </p:nvSpPr>
          <p:spPr>
            <a:xfrm>
              <a:off x="5813482" y="1421166"/>
              <a:ext cx="2808312" cy="72815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81D416-E472-4F44-9CA3-5FE5C3A9DEDA}"/>
                </a:ext>
              </a:extLst>
            </p:cNvPr>
            <p:cNvSpPr txBox="1"/>
            <p:nvPr/>
          </p:nvSpPr>
          <p:spPr>
            <a:xfrm>
              <a:off x="5860955" y="1550388"/>
              <a:ext cx="2713365" cy="6691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当自定义类型操作语义和运算符不匹配时，不要用运算符重载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当自定义类型操作语义和运算符相匹配时，慎用运算符重载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A38895-78FD-43CA-A428-2365F19E22A6}"/>
              </a:ext>
            </a:extLst>
          </p:cNvPr>
          <p:cNvGrpSpPr/>
          <p:nvPr/>
        </p:nvGrpSpPr>
        <p:grpSpPr>
          <a:xfrm>
            <a:off x="755577" y="2715767"/>
            <a:ext cx="3964280" cy="2016224"/>
            <a:chOff x="5813482" y="1421168"/>
            <a:chExt cx="2808312" cy="1787273"/>
          </a:xfrm>
          <a:solidFill>
            <a:srgbClr val="FDFDFD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284047-D5C4-48DD-A00D-4D4872A82E85}"/>
                </a:ext>
              </a:extLst>
            </p:cNvPr>
            <p:cNvSpPr/>
            <p:nvPr/>
          </p:nvSpPr>
          <p:spPr>
            <a:xfrm>
              <a:off x="5813482" y="1421168"/>
              <a:ext cx="2808312" cy="178727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4D03B3-2405-4C81-B1E5-72020EE8EA2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5551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main.cc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Cargo c1, c2;</a:t>
              </a:r>
            </a:p>
            <a:p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求两个货物之和，合理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c1 = c1 + c2;	//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运算符重载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c1.Add(c2);	//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成员函数调用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B2EEA1-C958-430C-B192-FE51E016F2D4}"/>
              </a:ext>
            </a:extLst>
          </p:cNvPr>
          <p:cNvGrpSpPr/>
          <p:nvPr/>
        </p:nvGrpSpPr>
        <p:grpSpPr>
          <a:xfrm>
            <a:off x="5004048" y="2715767"/>
            <a:ext cx="3964280" cy="2016224"/>
            <a:chOff x="5813482" y="1421168"/>
            <a:chExt cx="2808312" cy="1787273"/>
          </a:xfrm>
          <a:solidFill>
            <a:srgbClr val="FDFDFD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D9036E-CCEA-447B-9011-309E9EC26EC4}"/>
                </a:ext>
              </a:extLst>
            </p:cNvPr>
            <p:cNvSpPr/>
            <p:nvPr/>
          </p:nvSpPr>
          <p:spPr>
            <a:xfrm>
              <a:off x="5813482" y="1421168"/>
              <a:ext cx="2808312" cy="178727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BC5570F-7AD2-4A4B-A9DA-05CCF61425B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5551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main.cc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People p1, p2;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求两个人身高、年龄之和，不合理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p1 = p1 + p2;	//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运算符重载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p1.Accum(p2);	//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成员函数调用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9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常用的运算符重载场景：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自定义容器类根据下标访问元素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operator[](…)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仿函数（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functor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operator()(…)</a:t>
            </a:r>
          </a:p>
        </p:txBody>
      </p:sp>
    </p:spTree>
    <p:extLst>
      <p:ext uri="{BB962C8B-B14F-4D97-AF65-F5344CB8AC3E}">
        <p14:creationId xmlns:p14="http://schemas.microsoft.com/office/powerpoint/2010/main" val="29131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支持隐式类型转换：编译器根据规则自动将输入类型转换为另一种类型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ECD2B-F4BB-40D0-996B-A7C4992F67E2}"/>
              </a:ext>
            </a:extLst>
          </p:cNvPr>
          <p:cNvSpPr txBox="1"/>
          <p:nvPr/>
        </p:nvSpPr>
        <p:spPr>
          <a:xfrm>
            <a:off x="1043608" y="1556087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count = 8; 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 time = 11; 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side = 3.33; </a:t>
            </a:r>
          </a:p>
        </p:txBody>
      </p:sp>
    </p:spTree>
    <p:extLst>
      <p:ext uri="{BB962C8B-B14F-4D97-AF65-F5344CB8AC3E}">
        <p14:creationId xmlns:p14="http://schemas.microsoft.com/office/powerpoint/2010/main" val="28575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777686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通常以下四种情况会触发隐式类型转换：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赋值操作时，左值和右值类型不同时，右值隐式转换成左值类型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多元运算表达式的多个操作数类型不同时，计算前隐式类型转换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函数形参实参类型不同时，实参隐式转换成形参类型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函数返回值类型和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参数不同时，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参数转换成返回类型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4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允许显示类型转换，如：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6437B0-2AEA-4723-99E0-4FB2A37FA8CA}"/>
              </a:ext>
            </a:extLst>
          </p:cNvPr>
          <p:cNvGrpSpPr/>
          <p:nvPr/>
        </p:nvGrpSpPr>
        <p:grpSpPr>
          <a:xfrm>
            <a:off x="633264" y="1332756"/>
            <a:ext cx="7381795" cy="2808312"/>
            <a:chOff x="5813482" y="1421168"/>
            <a:chExt cx="2808312" cy="1787273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8C7018-CCDC-4512-B483-B822FAAFBE3C}"/>
                </a:ext>
              </a:extLst>
            </p:cNvPr>
            <p:cNvSpPr/>
            <p:nvPr/>
          </p:nvSpPr>
          <p:spPr>
            <a:xfrm>
              <a:off x="5813482" y="1421168"/>
              <a:ext cx="2808312" cy="178727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E4311F2-EDEB-4067-8343-33A83E5C752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6463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 = 1;</a:t>
              </a: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long b = (long)a;</a:t>
              </a: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long c = long(a);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9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777686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允许将自定义类型转换成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其他自定义类型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，前提是这种类型转换是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conversion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自定义构造函数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(constructor)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实现这种转换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611560" y="2355726"/>
            <a:ext cx="756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运算符重载是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独有功能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”，能够给开发者很大的灵活度，正确使用能够提高代码的可读性，但同时也存在滥用的风险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重载类型转换运算符：是一种特殊的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运算符重载成员函数，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下述定义函数能够将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类型转换成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887166-3B80-F322-CD50-15EDD6BD30A1}"/>
              </a:ext>
            </a:extLst>
          </p:cNvPr>
          <p:cNvSpPr txBox="1"/>
          <p:nvPr/>
        </p:nvSpPr>
        <p:spPr>
          <a:xfrm>
            <a:off x="1835696" y="2068397"/>
            <a:ext cx="4320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T1::operator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T2()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[const]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E8D5AF-A1DA-78B4-E15A-2FB929F38C3F}"/>
              </a:ext>
            </a:extLst>
          </p:cNvPr>
          <p:cNvGrpSpPr/>
          <p:nvPr/>
        </p:nvGrpSpPr>
        <p:grpSpPr>
          <a:xfrm>
            <a:off x="971600" y="2715767"/>
            <a:ext cx="7381795" cy="1440159"/>
            <a:chOff x="5813482" y="1421168"/>
            <a:chExt cx="2808312" cy="1374824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22D60D-0B04-09BC-F48D-CE350A577C39}"/>
                </a:ext>
              </a:extLst>
            </p:cNvPr>
            <p:cNvSpPr/>
            <p:nvPr/>
          </p:nvSpPr>
          <p:spPr>
            <a:xfrm>
              <a:off x="5813482" y="1421168"/>
              <a:ext cx="2808312" cy="137482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EFBD54-13CA-2419-9A64-01D36603D82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6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T1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t1;</a:t>
              </a:r>
            </a:p>
            <a:p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T2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t2(t1);	//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显式类型转换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T2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t3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t1;	//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隐式类型转换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7A557BF9-B524-C5EF-104B-E589B46E99EE}"/>
              </a:ext>
            </a:extLst>
          </p:cNvPr>
          <p:cNvSpPr/>
          <p:nvPr/>
        </p:nvSpPr>
        <p:spPr>
          <a:xfrm rot="5400000">
            <a:off x="2040137" y="1847528"/>
            <a:ext cx="144016" cy="400110"/>
          </a:xfrm>
          <a:prstGeom prst="leftBrace">
            <a:avLst>
              <a:gd name="adj1" fmla="val 364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9EE839-E92A-4BE3-09FB-CE2262E52E50}"/>
              </a:ext>
            </a:extLst>
          </p:cNvPr>
          <p:cNvSpPr txBox="1"/>
          <p:nvPr/>
        </p:nvSpPr>
        <p:spPr>
          <a:xfrm>
            <a:off x="1619672" y="1609755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待转换类型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BED49AE-0F01-F0B6-FF9E-00BB8680475C}"/>
              </a:ext>
            </a:extLst>
          </p:cNvPr>
          <p:cNvSpPr/>
          <p:nvPr/>
        </p:nvSpPr>
        <p:spPr>
          <a:xfrm rot="5400000">
            <a:off x="3619927" y="1847528"/>
            <a:ext cx="144016" cy="400110"/>
          </a:xfrm>
          <a:prstGeom prst="leftBrace">
            <a:avLst>
              <a:gd name="adj1" fmla="val 364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8DE1AF-27EA-1A1E-8C25-1E400E07A951}"/>
              </a:ext>
            </a:extLst>
          </p:cNvPr>
          <p:cNvSpPr txBox="1"/>
          <p:nvPr/>
        </p:nvSpPr>
        <p:spPr>
          <a:xfrm>
            <a:off x="3243918" y="1609755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目标类型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7AEBAED-2B90-C441-17F7-04F2B9F14FAF}"/>
              </a:ext>
            </a:extLst>
          </p:cNvPr>
          <p:cNvGrpSpPr/>
          <p:nvPr/>
        </p:nvGrpSpPr>
        <p:grpSpPr>
          <a:xfrm>
            <a:off x="5164016" y="1712606"/>
            <a:ext cx="3335571" cy="962388"/>
            <a:chOff x="5813482" y="1421166"/>
            <a:chExt cx="2808312" cy="10459887"/>
          </a:xfrm>
          <a:solidFill>
            <a:srgbClr val="FEFFBE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D277EE-B4C6-7B97-2DCE-517574DB313C}"/>
                </a:ext>
              </a:extLst>
            </p:cNvPr>
            <p:cNvSpPr/>
            <p:nvPr/>
          </p:nvSpPr>
          <p:spPr>
            <a:xfrm>
              <a:off x="5813482" y="1421166"/>
              <a:ext cx="2808312" cy="1045988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1B01267-DF76-F847-24C3-0591D553526E}"/>
                </a:ext>
              </a:extLst>
            </p:cNvPr>
            <p:cNvSpPr txBox="1"/>
            <p:nvPr/>
          </p:nvSpPr>
          <p:spPr>
            <a:xfrm>
              <a:off x="5860955" y="1550384"/>
              <a:ext cx="2713365" cy="97008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重载类型转换运算符不需要返回值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重载类型转换运算符不需要参数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7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683568" y="771550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实现隐式类型转换，例如同样是把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类型转换为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类型，实现方式如下（建议参数为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887166-3B80-F322-CD50-15EDD6BD30A1}"/>
              </a:ext>
            </a:extLst>
          </p:cNvPr>
          <p:cNvSpPr txBox="1"/>
          <p:nvPr/>
        </p:nvSpPr>
        <p:spPr>
          <a:xfrm>
            <a:off x="1835696" y="2068397"/>
            <a:ext cx="4320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T2::T2(const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T1&amp;)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E8D5AF-A1DA-78B4-E15A-2FB929F38C3F}"/>
              </a:ext>
            </a:extLst>
          </p:cNvPr>
          <p:cNvGrpSpPr/>
          <p:nvPr/>
        </p:nvGrpSpPr>
        <p:grpSpPr>
          <a:xfrm>
            <a:off x="971600" y="2715767"/>
            <a:ext cx="7381795" cy="1440159"/>
            <a:chOff x="5813482" y="1421168"/>
            <a:chExt cx="2808312" cy="1374824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22D60D-0B04-09BC-F48D-CE350A577C39}"/>
                </a:ext>
              </a:extLst>
            </p:cNvPr>
            <p:cNvSpPr/>
            <p:nvPr/>
          </p:nvSpPr>
          <p:spPr>
            <a:xfrm>
              <a:off x="5813482" y="1421168"/>
              <a:ext cx="2808312" cy="137482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EFBD54-13CA-2419-9A64-01D36603D82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6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T1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t1;</a:t>
              </a:r>
            </a:p>
            <a:p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T2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t2(t1);	//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显式类型转换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T2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t3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t1;	//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隐式类型转换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7A557BF9-B524-C5EF-104B-E589B46E99EE}"/>
              </a:ext>
            </a:extLst>
          </p:cNvPr>
          <p:cNvSpPr/>
          <p:nvPr/>
        </p:nvSpPr>
        <p:spPr>
          <a:xfrm rot="5400000">
            <a:off x="2040137" y="1847528"/>
            <a:ext cx="144016" cy="400110"/>
          </a:xfrm>
          <a:prstGeom prst="leftBrace">
            <a:avLst>
              <a:gd name="adj1" fmla="val 364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9EE839-E92A-4BE3-09FB-CE2262E52E50}"/>
              </a:ext>
            </a:extLst>
          </p:cNvPr>
          <p:cNvSpPr txBox="1"/>
          <p:nvPr/>
        </p:nvSpPr>
        <p:spPr>
          <a:xfrm>
            <a:off x="1619672" y="1609755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目标类型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BED49AE-0F01-F0B6-FF9E-00BB8680475C}"/>
              </a:ext>
            </a:extLst>
          </p:cNvPr>
          <p:cNvSpPr/>
          <p:nvPr/>
        </p:nvSpPr>
        <p:spPr>
          <a:xfrm rot="5400000">
            <a:off x="3619927" y="1847528"/>
            <a:ext cx="144016" cy="400110"/>
          </a:xfrm>
          <a:prstGeom prst="leftBrace">
            <a:avLst>
              <a:gd name="adj1" fmla="val 364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8DE1AF-27EA-1A1E-8C25-1E400E07A951}"/>
              </a:ext>
            </a:extLst>
          </p:cNvPr>
          <p:cNvSpPr txBox="1"/>
          <p:nvPr/>
        </p:nvSpPr>
        <p:spPr>
          <a:xfrm>
            <a:off x="3243918" y="1609755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待转换类型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313C5-FFBD-4ED9-9AB0-0795D499ADF3}"/>
              </a:ext>
            </a:extLst>
          </p:cNvPr>
          <p:cNvSpPr txBox="1"/>
          <p:nvPr/>
        </p:nvSpPr>
        <p:spPr>
          <a:xfrm>
            <a:off x="856206" y="2643758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构造函数方式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：将其他类型转化成当前类型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50E22-B0BF-5D14-8276-2C5FC03DBCAC}"/>
              </a:ext>
            </a:extLst>
          </p:cNvPr>
          <p:cNvSpPr txBox="1"/>
          <p:nvPr/>
        </p:nvSpPr>
        <p:spPr>
          <a:xfrm>
            <a:off x="856206" y="1995686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重载类型转换运算符方式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：将当前类型转换为其他类型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F91F90-E4D3-B90D-6C85-EFD15F26A3EE}"/>
              </a:ext>
            </a:extLst>
          </p:cNvPr>
          <p:cNvGrpSpPr/>
          <p:nvPr/>
        </p:nvGrpSpPr>
        <p:grpSpPr>
          <a:xfrm>
            <a:off x="633265" y="771550"/>
            <a:ext cx="2858616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BA4090-179C-8944-A2D0-BC7A0F87BA40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FFD029-BEDA-C620-C884-7E290386A44A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45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bigint.h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21696E-5F86-4ADF-0E71-F29434EC3F0A}"/>
              </a:ext>
            </a:extLst>
          </p:cNvPr>
          <p:cNvGrpSpPr/>
          <p:nvPr/>
        </p:nvGrpSpPr>
        <p:grpSpPr>
          <a:xfrm>
            <a:off x="4067944" y="771550"/>
            <a:ext cx="4608512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BC6574-FF7B-9067-AE32-7A1540F8D12F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AEAF91-3150-8D50-E1BC-6D07DC566CC7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69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b1(1000);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10000;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隐式类型转换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a1(b1);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显式类型转换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隐式类型转换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8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F91F90-E4D3-B90D-6C85-EFD15F26A3EE}"/>
              </a:ext>
            </a:extLst>
          </p:cNvPr>
          <p:cNvGrpSpPr/>
          <p:nvPr/>
        </p:nvGrpSpPr>
        <p:grpSpPr>
          <a:xfrm>
            <a:off x="633265" y="771550"/>
            <a:ext cx="2858616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BA4090-179C-8944-A2D0-BC7A0F87BA40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FFD029-BEDA-C620-C884-7E290386A44A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45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bigint.h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21696E-5F86-4ADF-0E71-F29434EC3F0A}"/>
              </a:ext>
            </a:extLst>
          </p:cNvPr>
          <p:cNvGrpSpPr/>
          <p:nvPr/>
        </p:nvGrpSpPr>
        <p:grpSpPr>
          <a:xfrm>
            <a:off x="4067944" y="771550"/>
            <a:ext cx="4608512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BC6574-FF7B-9067-AE32-7A1540F8D12F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AEAF91-3150-8D50-E1BC-6D07DC566CC7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69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Print(int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b1(10000);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Print(b1);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(10000);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7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50E22-B0BF-5D14-8276-2C5FC03DBCAC}"/>
              </a:ext>
            </a:extLst>
          </p:cNvPr>
          <p:cNvSpPr txBox="1"/>
          <p:nvPr/>
        </p:nvSpPr>
        <p:spPr>
          <a:xfrm>
            <a:off x="755576" y="2110085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当函数参数传递过程中发生隐式转换，编译器会自动调用构造函数或者类型转换运算符生成一个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临时变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量，然后将之作为参数，所以当函数参数为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时，是不允许隐式类型转换的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3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F91F90-E4D3-B90D-6C85-EFD15F26A3EE}"/>
              </a:ext>
            </a:extLst>
          </p:cNvPr>
          <p:cNvGrpSpPr/>
          <p:nvPr/>
        </p:nvGrpSpPr>
        <p:grpSpPr>
          <a:xfrm>
            <a:off x="633265" y="771550"/>
            <a:ext cx="2858616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BA4090-179C-8944-A2D0-BC7A0F87BA40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FFD029-BEDA-C620-C884-7E290386A44A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45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bigint.h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21696E-5F86-4ADF-0E71-F29434EC3F0A}"/>
              </a:ext>
            </a:extLst>
          </p:cNvPr>
          <p:cNvGrpSpPr/>
          <p:nvPr/>
        </p:nvGrpSpPr>
        <p:grpSpPr>
          <a:xfrm>
            <a:off x="4067944" y="771550"/>
            <a:ext cx="4608512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BC6574-FF7B-9067-AE32-7A1540F8D12F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AEAF91-3150-8D50-E1BC-6D07DC566CC7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69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Print(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b1(10000);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Print(b1);		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(10000);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1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F91F90-E4D3-B90D-6C85-EFD15F26A3EE}"/>
              </a:ext>
            </a:extLst>
          </p:cNvPr>
          <p:cNvGrpSpPr/>
          <p:nvPr/>
        </p:nvGrpSpPr>
        <p:grpSpPr>
          <a:xfrm>
            <a:off x="633265" y="771550"/>
            <a:ext cx="2858616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BA4090-179C-8944-A2D0-BC7A0F87BA40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FFD029-BEDA-C620-C884-7E290386A44A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45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bigint.h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21696E-5F86-4ADF-0E71-F29434EC3F0A}"/>
              </a:ext>
            </a:extLst>
          </p:cNvPr>
          <p:cNvGrpSpPr/>
          <p:nvPr/>
        </p:nvGrpSpPr>
        <p:grpSpPr>
          <a:xfrm>
            <a:off x="4067944" y="771550"/>
            <a:ext cx="4608512" cy="3369518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BC6574-FF7B-9067-AE32-7A1540F8D12F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AEAF91-3150-8D50-E1BC-6D07DC566CC7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69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GetBitInt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类型转换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GetInt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类型转换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2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隐式类型转换的注意事项：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中接受单一变量的构造函数都可以起到隐式类型转换的作用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构造函数接受单个内置类型作为参数时，只有在不产生歧义的情况下才能作为隐式类型转换使用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60" y="2283717"/>
            <a:ext cx="3600400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378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ipaddr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Init(void);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Connect(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client);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5F834A3-35F3-5F6A-7599-B26E90764DE4}"/>
              </a:ext>
            </a:extLst>
          </p:cNvPr>
          <p:cNvGrpSpPr/>
          <p:nvPr/>
        </p:nvGrpSpPr>
        <p:grpSpPr>
          <a:xfrm>
            <a:off x="4788024" y="2283717"/>
            <a:ext cx="3600400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DBA415-8D60-3CD7-111C-67B5E99CBBC1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44D5A1A-CF93-2A63-B32E-400F26DF0E1F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8612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client(“192.168.0.1:80”);</a:t>
              </a:r>
              <a:b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if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client.Init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正确调用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Connect(client);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错误调用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Connect(“192.168.0.1:80”);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隐式类型转换的注意事项：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中接受单一变量的构造函数都可以起到隐式类型转换的作用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构造函数接受单个内置类型作为参数时，只有在不产生歧义的情况下才能作为隐式类型转换使用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60" y="2283717"/>
            <a:ext cx="446449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378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explicit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ipaddr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Init(void);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Connect(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HttpClient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client);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F370B1-8DCD-6D73-AD0F-0B400CFBD975}"/>
              </a:ext>
            </a:extLst>
          </p:cNvPr>
          <p:cNvGrpSpPr/>
          <p:nvPr/>
        </p:nvGrpSpPr>
        <p:grpSpPr>
          <a:xfrm>
            <a:off x="4933893" y="2594587"/>
            <a:ext cx="3335571" cy="1129291"/>
            <a:chOff x="5813482" y="1421166"/>
            <a:chExt cx="2808312" cy="12273902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4CFB41B-D081-6B33-50B4-F38365B271A3}"/>
                </a:ext>
              </a:extLst>
            </p:cNvPr>
            <p:cNvSpPr/>
            <p:nvPr/>
          </p:nvSpPr>
          <p:spPr>
            <a:xfrm>
              <a:off x="5813482" y="1421166"/>
              <a:ext cx="2808312" cy="1227390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9AC73A-E32D-C726-5022-20C590822CA3}"/>
                </a:ext>
              </a:extLst>
            </p:cNvPr>
            <p:cNvSpPr txBox="1"/>
            <p:nvPr/>
          </p:nvSpPr>
          <p:spPr>
            <a:xfrm>
              <a:off x="5860955" y="1550384"/>
              <a:ext cx="2713365" cy="112061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除非设计时需要构造函数参与隐式类型转换，否则接受单个参数的构造函数用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explicit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修饰，避免错误触发转换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91D8B2-E73E-5A73-B723-6C73B8287499}"/>
              </a:ext>
            </a:extLst>
          </p:cNvPr>
          <p:cNvSpPr txBox="1"/>
          <p:nvPr/>
        </p:nvSpPr>
        <p:spPr>
          <a:xfrm>
            <a:off x="683569" y="843558"/>
            <a:ext cx="1868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C8DC9E-61E9-4344-A9D5-D837BB50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94" y="0"/>
            <a:ext cx="65565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隐式类型转换的注意事项：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中接受单一变量的构造函数都可以起到隐式类型转换的作用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构造函数接受单个内置类型作为参数时，只有在不产生歧义的情况下才能作为隐式类型转换使用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60" y="2283717"/>
            <a:ext cx="3312368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14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(long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(double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7A06B4-BCEA-A6AB-3ACE-CDB2A8E52637}"/>
              </a:ext>
            </a:extLst>
          </p:cNvPr>
          <p:cNvGrpSpPr/>
          <p:nvPr/>
        </p:nvGrpSpPr>
        <p:grpSpPr>
          <a:xfrm>
            <a:off x="4355976" y="2283717"/>
            <a:ext cx="4127322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B3780-5294-80E4-185E-D63B144675C1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26FDB3-818E-40DE-EF15-2EE055F9DAA9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14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10L;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(long)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1.0f;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(double)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1.0;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(double)]</a:t>
              </a:r>
            </a:p>
            <a:p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b4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8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重载类型转换操作符也要避免出现类型转换歧义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关键词禁止隐式类型转换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60" y="2283717"/>
            <a:ext cx="3312368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8612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构造函数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7A06B4-BCEA-A6AB-3ACE-CDB2A8E52637}"/>
              </a:ext>
            </a:extLst>
          </p:cNvPr>
          <p:cNvGrpSpPr/>
          <p:nvPr/>
        </p:nvGrpSpPr>
        <p:grpSpPr>
          <a:xfrm>
            <a:off x="4355976" y="2283717"/>
            <a:ext cx="446449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B3780-5294-80E4-185E-D63B144675C1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26FDB3-818E-40DE-EF15-2EE055F9DAA9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378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b3;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double()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long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a3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b3;	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歧义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long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a4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int(b3);	//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显式转换消除歧义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4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重载类型转换操作符也要避免出现类型转换歧义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关键词禁止隐式类型转换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60" y="2283717"/>
            <a:ext cx="3312368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8612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friend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operator+(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7A06B4-BCEA-A6AB-3ACE-CDB2A8E52637}"/>
              </a:ext>
            </a:extLst>
          </p:cNvPr>
          <p:cNvGrpSpPr/>
          <p:nvPr/>
        </p:nvGrpSpPr>
        <p:grpSpPr>
          <a:xfrm>
            <a:off x="4355976" y="2283717"/>
            <a:ext cx="446449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B3780-5294-80E4-185E-D63B144675C1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26FDB3-818E-40DE-EF15-2EE055F9DAA9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14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b1(1);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b2(2);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b2;</a:t>
              </a:r>
            </a:p>
            <a:p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	//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1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重载类型转换操作符也要避免出现类型转换歧义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关键词禁止隐式类型转换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60" y="2283717"/>
            <a:ext cx="3312368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20845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friend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operator+(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7A06B4-BCEA-A6AB-3ACE-CDB2A8E52637}"/>
              </a:ext>
            </a:extLst>
          </p:cNvPr>
          <p:cNvGrpSpPr/>
          <p:nvPr/>
        </p:nvGrpSpPr>
        <p:grpSpPr>
          <a:xfrm>
            <a:off x="4355976" y="2283717"/>
            <a:ext cx="446449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B3780-5294-80E4-185E-D63B144675C1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26FDB3-818E-40DE-EF15-2EE055F9DAA9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414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b1(1);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b2(2);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	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歧义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0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重载类型转换操作符也要避免出现类型转换歧义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关键词禁止隐式类型转换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0DFDF4-B4C2-CD73-C19E-194D53D8C61F}"/>
              </a:ext>
            </a:extLst>
          </p:cNvPr>
          <p:cNvGrpSpPr/>
          <p:nvPr/>
        </p:nvGrpSpPr>
        <p:grpSpPr>
          <a:xfrm>
            <a:off x="611559" y="2283717"/>
            <a:ext cx="3522619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277-3CD8-6E75-2BC3-91A16AC766CC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290AB-607E-291B-845D-6EF7C0807112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8612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构造函数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explicit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explicit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operator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double()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7A06B4-BCEA-A6AB-3ACE-CDB2A8E52637}"/>
              </a:ext>
            </a:extLst>
          </p:cNvPr>
          <p:cNvGrpSpPr/>
          <p:nvPr/>
        </p:nvGrpSpPr>
        <p:grpSpPr>
          <a:xfrm>
            <a:off x="4355976" y="2283717"/>
            <a:ext cx="446449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B3780-5294-80E4-185E-D63B144675C1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26FDB3-818E-40DE-EF15-2EE055F9DAA9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16378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BigInt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b3;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b1;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b2;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a1(b1);	//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a2(b2);	//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435EDC-4769-8F95-E507-C87889939B88}"/>
              </a:ext>
            </a:extLst>
          </p:cNvPr>
          <p:cNvGrpSpPr/>
          <p:nvPr/>
        </p:nvGrpSpPr>
        <p:grpSpPr>
          <a:xfrm>
            <a:off x="6378575" y="1491630"/>
            <a:ext cx="2507987" cy="1129291"/>
            <a:chOff x="5813482" y="1421166"/>
            <a:chExt cx="2808312" cy="12273902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1E4BBF7-5589-302D-A51F-45B244852986}"/>
                </a:ext>
              </a:extLst>
            </p:cNvPr>
            <p:cNvSpPr/>
            <p:nvPr/>
          </p:nvSpPr>
          <p:spPr>
            <a:xfrm>
              <a:off x="5813482" y="1421166"/>
              <a:ext cx="2808312" cy="1227390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A02F86-CE22-A6D6-4421-EFE2C8003251}"/>
                </a:ext>
              </a:extLst>
            </p:cNvPr>
            <p:cNvSpPr txBox="1"/>
            <p:nvPr/>
          </p:nvSpPr>
          <p:spPr>
            <a:xfrm>
              <a:off x="5860955" y="1550384"/>
              <a:ext cx="2713365" cy="112061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及以后版才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explicit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关键词才对重载类型操作符有效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3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隐式类型转换总结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系统类型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系统类型：系统内置转换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自定义类型：构造函数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内置类型：重载类型转换操作符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自定义类型：构造函数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重载类型转换操作符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771550"/>
            <a:ext cx="7920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隐式类型转换的使用场景：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尽量避免隐式类型转换，不要抑制编译器的类型转换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，如有类型转换需求，使用显式类型转换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基于隐式类型转换的通用函数接口数据结构（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C2BC0B-0D73-052F-8990-51D1DE8B623F}"/>
              </a:ext>
            </a:extLst>
          </p:cNvPr>
          <p:cNvGrpSpPr/>
          <p:nvPr/>
        </p:nvGrpSpPr>
        <p:grpSpPr>
          <a:xfrm>
            <a:off x="755576" y="2355726"/>
            <a:ext cx="374441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3CB3190-6362-53D1-EEAB-F94FC806CD94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2BE8932-CC2E-BD1A-36A6-D37F5C67CCA1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20845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(double);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string&amp;);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vector&lt;char&gt;&amp;);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7FC622-B8D5-5B33-EE7F-EE252A885BD5}"/>
              </a:ext>
            </a:extLst>
          </p:cNvPr>
          <p:cNvGrpSpPr/>
          <p:nvPr/>
        </p:nvGrpSpPr>
        <p:grpSpPr>
          <a:xfrm>
            <a:off x="4644008" y="2355726"/>
            <a:ext cx="3744416" cy="2659583"/>
            <a:chOff x="5813482" y="1064004"/>
            <a:chExt cx="2808312" cy="2144437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C38F0-74D9-5203-BFC5-121C2F901E8A}"/>
                </a:ext>
              </a:extLst>
            </p:cNvPr>
            <p:cNvSpPr/>
            <p:nvPr/>
          </p:nvSpPr>
          <p:spPr>
            <a:xfrm>
              <a:off x="5813482" y="1064004"/>
              <a:ext cx="2808312" cy="21444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952D80-0E6D-C2CD-A723-117518FEDA04}"/>
                </a:ext>
              </a:extLst>
            </p:cNvPr>
            <p:cNvSpPr txBox="1"/>
            <p:nvPr/>
          </p:nvSpPr>
          <p:spPr>
            <a:xfrm>
              <a:off x="5855146" y="1109832"/>
              <a:ext cx="2724982" cy="20845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DataEntry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w.Write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(“Hello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word”);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w.Write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(12);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w.Write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(10.5);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C3B8-EE24-A64B-DFC2-1B1D53643D9C}"/>
              </a:ext>
            </a:extLst>
          </p:cNvPr>
          <p:cNvSpPr txBox="1"/>
          <p:nvPr/>
        </p:nvSpPr>
        <p:spPr>
          <a:xfrm>
            <a:off x="611560" y="771550"/>
            <a:ext cx="792088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考察基础知识：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计入总成绩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不定项选择题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考察基本概念、关键字使用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实践题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拓展课上知识，自行查阅资料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实践开发能力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做提建议：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通过实践检验课程理解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可以自由讨论交流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C3B8-EE24-A64B-DFC2-1B1D53643D9C}"/>
              </a:ext>
            </a:extLst>
          </p:cNvPr>
          <p:cNvSpPr txBox="1"/>
          <p:nvPr/>
        </p:nvSpPr>
        <p:spPr>
          <a:xfrm>
            <a:off x="611560" y="771550"/>
            <a:ext cx="79208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提交格式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选择题和实践题作为一个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文件，每行一个问题（题号：答案）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编程题一个目录的压缩包，按照规范编写代码和组织文件，包含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build.sh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脚本可直接完成编译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编程题可包含附件说明文档，描述自测截图和效果验证截图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邮件主题以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作业提交邮箱：</a:t>
            </a:r>
            <a:r>
              <a:rPr lang="e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csy1062022@163.com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作业提交截止日期：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23:59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如果有特殊情况可以和老师助教沟通，但不能晚于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0:00</a:t>
            </a:r>
          </a:p>
        </p:txBody>
      </p:sp>
    </p:spTree>
    <p:extLst>
      <p:ext uri="{BB962C8B-B14F-4D97-AF65-F5344CB8AC3E}">
        <p14:creationId xmlns:p14="http://schemas.microsoft.com/office/powerpoint/2010/main" val="33149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1995686"/>
            <a:ext cx="79208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每个人都需要亲自完成，在确保公平的前提下尽量锻炼检查大家的能力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8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91D8B2-E73E-5A73-B723-6C73B8287499}"/>
              </a:ext>
            </a:extLst>
          </p:cNvPr>
          <p:cNvSpPr txBox="1"/>
          <p:nvPr/>
        </p:nvSpPr>
        <p:spPr>
          <a:xfrm>
            <a:off x="683568" y="843558"/>
            <a:ext cx="792087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运算符重载能够让开发人员重新定义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运算符的含义，如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- * /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已经实现了部分运算符重载，比如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运算符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时作为求和运算符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+ string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时作为字符串拼接运算符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根据参数和数据类型判断采用哪种重载行为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开发人员可以通过运算符重载实现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C8F8B2-F358-4A41-90A1-15F3C41A4677}"/>
              </a:ext>
            </a:extLst>
          </p:cNvPr>
          <p:cNvGrpSpPr/>
          <p:nvPr/>
        </p:nvGrpSpPr>
        <p:grpSpPr>
          <a:xfrm>
            <a:off x="755576" y="3075806"/>
            <a:ext cx="7632848" cy="1981860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AE299-5F53-4F05-8CF0-EEDFEF2A176E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7E4606-E5F1-4EB1-9AA7-9BDBC847B07C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183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Type;			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自定义类型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t1;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t2;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t3 = t1 + t2;		// +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0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1131590"/>
            <a:ext cx="792088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内容：火车订票系统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、至少包含一趟车次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、每一趟车次至少包含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N&gt;1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、每个站点之间的距离不同，费用也不同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、用户订票可能为涵盖列车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个站点的任意区间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、设计一套订票逻辑确保单趟列车收益最大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9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1131590"/>
            <a:ext cx="79208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需求：火车订票系统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开发一套完整的程序，能够实现不同车次不同区间的订票退票服务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支持自定义输入订票退票（命令行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设计数据结构存储订票信息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支持显示查询不同车次不同站点之间的余票和当前已购票款收益（命令行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设计算法模型确定不同站点的放票策略（可选）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E0993-174D-2ED4-B21E-25CF99716F27}"/>
              </a:ext>
            </a:extLst>
          </p:cNvPr>
          <p:cNvSpPr txBox="1"/>
          <p:nvPr/>
        </p:nvSpPr>
        <p:spPr>
          <a:xfrm>
            <a:off x="611560" y="915566"/>
            <a:ext cx="792088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需求：火车订票系统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检查模式：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可直接编译的源文件，通过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build.sh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编译，如需第三方库，将第三方库打包放入源文件包中，确保能直接编译通过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描述文档：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编译和使用说明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系统设计框图，包含目标形态、设计思路、模块划分、类派生结构等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订票信息存储的数据结构和设计思路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放票策略和验证效果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91D8B2-E73E-5A73-B723-6C73B8287499}"/>
              </a:ext>
            </a:extLst>
          </p:cNvPr>
          <p:cNvSpPr txBox="1"/>
          <p:nvPr/>
        </p:nvSpPr>
        <p:spPr>
          <a:xfrm>
            <a:off x="683568" y="1707654"/>
            <a:ext cx="79208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运算符重载本质上是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的一种特例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运算符重载是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多态性的一种体现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运算符重载可以使代码更清晰易读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8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91D8B2-E73E-5A73-B723-6C73B8287499}"/>
              </a:ext>
            </a:extLst>
          </p:cNvPr>
          <p:cNvSpPr txBox="1"/>
          <p:nvPr/>
        </p:nvSpPr>
        <p:spPr>
          <a:xfrm>
            <a:off x="683568" y="771550"/>
            <a:ext cx="792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重载运算符需要重载特定的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函数声明如下：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1C0687-3906-4591-BFFE-67198832DE97}"/>
              </a:ext>
            </a:extLst>
          </p:cNvPr>
          <p:cNvGrpSpPr/>
          <p:nvPr/>
        </p:nvGrpSpPr>
        <p:grpSpPr>
          <a:xfrm>
            <a:off x="755576" y="1332756"/>
            <a:ext cx="7632848" cy="1383010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F8C2A0A-4897-4D65-8C3E-C63556830C18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A9355C-240D-4D2A-ADBC-88C9B1BB165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611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returnType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</a:t>
              </a:r>
              <a:r>
                <a:rPr lang="en-US" altLang="zh-CN" sz="14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list);		// 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是需要重载的运算符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运算符重载示例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operator+(…)			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operator*(…)			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 * 运算符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ACDEF4E-84FA-4A5F-9E82-E1C20F652FF3}"/>
              </a:ext>
            </a:extLst>
          </p:cNvPr>
          <p:cNvSpPr txBox="1"/>
          <p:nvPr/>
        </p:nvSpPr>
        <p:spPr>
          <a:xfrm>
            <a:off x="683568" y="3075806"/>
            <a:ext cx="792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注意：重载的运算符必须是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内置的运算符，不能自己定义运算符类型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5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91D8B2-E73E-5A73-B723-6C73B8287499}"/>
              </a:ext>
            </a:extLst>
          </p:cNvPr>
          <p:cNvSpPr txBox="1"/>
          <p:nvPr/>
        </p:nvSpPr>
        <p:spPr>
          <a:xfrm>
            <a:off x="683568" y="771550"/>
            <a:ext cx="792087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比如自定义类型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Cargo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，其中包含了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bike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motorcycle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三种成员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ucati: Moto, MotoGP &amp; Superbike">
            <a:extLst>
              <a:ext uri="{FF2B5EF4-FFF2-40B4-BE49-F238E27FC236}">
                <a16:creationId xmlns:a16="http://schemas.microsoft.com/office/drawing/2014/main" id="{6C91ABB8-9B09-48F9-A3CD-FD423442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68020"/>
            <a:ext cx="1944216" cy="12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wboy 4 - Dream Machine - Cowboy">
            <a:extLst>
              <a:ext uri="{FF2B5EF4-FFF2-40B4-BE49-F238E27FC236}">
                <a16:creationId xmlns:a16="http://schemas.microsoft.com/office/drawing/2014/main" id="{936F42D6-5376-469E-80DA-0B7E7741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68020"/>
            <a:ext cx="2088232" cy="11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18,259 Car Cut Out Stock Photos, Pictures &amp; Royalty-Free Images - iStock">
            <a:extLst>
              <a:ext uri="{FF2B5EF4-FFF2-40B4-BE49-F238E27FC236}">
                <a16:creationId xmlns:a16="http://schemas.microsoft.com/office/drawing/2014/main" id="{8FE73C3E-27A4-4246-95BA-8CF5D203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87" y="1968020"/>
            <a:ext cx="2088232" cy="12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3D519EC-AAB6-474D-9FE9-F07AE48D2D7C}"/>
              </a:ext>
            </a:extLst>
          </p:cNvPr>
          <p:cNvSpPr/>
          <p:nvPr/>
        </p:nvSpPr>
        <p:spPr>
          <a:xfrm>
            <a:off x="1043608" y="1635646"/>
            <a:ext cx="7056784" cy="1656184"/>
          </a:xfrm>
          <a:prstGeom prst="roundRect">
            <a:avLst>
              <a:gd name="adj" fmla="val 88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47F7C2-7081-467F-B170-B993ED6597CC}"/>
              </a:ext>
            </a:extLst>
          </p:cNvPr>
          <p:cNvSpPr txBox="1"/>
          <p:nvPr/>
        </p:nvSpPr>
        <p:spPr>
          <a:xfrm>
            <a:off x="1205880" y="1597342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Cargo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296896-65F9-4AB1-8DC1-3606024070C9}"/>
              </a:ext>
            </a:extLst>
          </p:cNvPr>
          <p:cNvSpPr txBox="1"/>
          <p:nvPr/>
        </p:nvSpPr>
        <p:spPr>
          <a:xfrm>
            <a:off x="1054787" y="3439538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Cargo1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67EBE1-3799-48DF-A21D-70DE825ED2B9}"/>
              </a:ext>
            </a:extLst>
          </p:cNvPr>
          <p:cNvSpPr/>
          <p:nvPr/>
        </p:nvSpPr>
        <p:spPr>
          <a:xfrm>
            <a:off x="1022209" y="3424505"/>
            <a:ext cx="1605575" cy="1656184"/>
          </a:xfrm>
          <a:prstGeom prst="roundRect">
            <a:avLst>
              <a:gd name="adj" fmla="val 88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4F4941-7199-40A7-ACB0-FDF811DF8640}"/>
              </a:ext>
            </a:extLst>
          </p:cNvPr>
          <p:cNvSpPr txBox="1"/>
          <p:nvPr/>
        </p:nvSpPr>
        <p:spPr>
          <a:xfrm>
            <a:off x="1054786" y="3941545"/>
            <a:ext cx="1572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car: 1</a:t>
            </a:r>
          </a:p>
          <a:p>
            <a:r>
              <a:rPr lang="en-US" altLang="zh-CN" dirty="0"/>
              <a:t>bike: 20</a:t>
            </a:r>
          </a:p>
          <a:p>
            <a:r>
              <a:rPr lang="en-US" altLang="zh-CN" dirty="0"/>
              <a:t>motorcycle: 10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784514-B86A-4DCA-BA4D-AB00D4CC3D85}"/>
              </a:ext>
            </a:extLst>
          </p:cNvPr>
          <p:cNvSpPr txBox="1"/>
          <p:nvPr/>
        </p:nvSpPr>
        <p:spPr>
          <a:xfrm>
            <a:off x="3785502" y="3439538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Cargo2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86332C-EA8F-490F-BF67-8912C8677FFD}"/>
              </a:ext>
            </a:extLst>
          </p:cNvPr>
          <p:cNvSpPr/>
          <p:nvPr/>
        </p:nvSpPr>
        <p:spPr>
          <a:xfrm>
            <a:off x="3752924" y="3424505"/>
            <a:ext cx="1605575" cy="1656184"/>
          </a:xfrm>
          <a:prstGeom prst="roundRect">
            <a:avLst>
              <a:gd name="adj" fmla="val 88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62DCB3-3A56-452E-9116-3328B63905CE}"/>
              </a:ext>
            </a:extLst>
          </p:cNvPr>
          <p:cNvSpPr txBox="1"/>
          <p:nvPr/>
        </p:nvSpPr>
        <p:spPr>
          <a:xfrm>
            <a:off x="3785501" y="3941545"/>
            <a:ext cx="1572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car: 10</a:t>
            </a:r>
          </a:p>
          <a:p>
            <a:r>
              <a:rPr lang="en-US" altLang="zh-CN" dirty="0"/>
              <a:t>bike: 2</a:t>
            </a:r>
          </a:p>
          <a:p>
            <a:r>
              <a:rPr lang="en-US" altLang="zh-CN" dirty="0"/>
              <a:t>motorcycle: 10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3AA8D0-BFF3-4C06-B521-A99839052075}"/>
              </a:ext>
            </a:extLst>
          </p:cNvPr>
          <p:cNvSpPr txBox="1"/>
          <p:nvPr/>
        </p:nvSpPr>
        <p:spPr>
          <a:xfrm>
            <a:off x="6548795" y="3439538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Cargo3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4C03B88-4AE2-441E-993F-DF8872DEB20E}"/>
              </a:ext>
            </a:extLst>
          </p:cNvPr>
          <p:cNvSpPr/>
          <p:nvPr/>
        </p:nvSpPr>
        <p:spPr>
          <a:xfrm>
            <a:off x="6516217" y="3424505"/>
            <a:ext cx="1605575" cy="1656184"/>
          </a:xfrm>
          <a:prstGeom prst="roundRect">
            <a:avLst>
              <a:gd name="adj" fmla="val 88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6379FE-F68C-4066-820D-E2EB8B3F5B9B}"/>
              </a:ext>
            </a:extLst>
          </p:cNvPr>
          <p:cNvSpPr txBox="1"/>
          <p:nvPr/>
        </p:nvSpPr>
        <p:spPr>
          <a:xfrm>
            <a:off x="6548794" y="3941545"/>
            <a:ext cx="1572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car: 11</a:t>
            </a:r>
          </a:p>
          <a:p>
            <a:r>
              <a:rPr lang="en-US" altLang="zh-CN" dirty="0"/>
              <a:t>bike: 22</a:t>
            </a:r>
          </a:p>
          <a:p>
            <a:r>
              <a:rPr lang="en-US" altLang="zh-CN" dirty="0"/>
              <a:t>motorcycle: 20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7A3E49-92E3-41EE-B589-84090434069B}"/>
              </a:ext>
            </a:extLst>
          </p:cNvPr>
          <p:cNvSpPr txBox="1"/>
          <p:nvPr/>
        </p:nvSpPr>
        <p:spPr>
          <a:xfrm>
            <a:off x="2955428" y="3929431"/>
            <a:ext cx="437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FBE0DB-5983-4B9A-BC60-D766D7756595}"/>
              </a:ext>
            </a:extLst>
          </p:cNvPr>
          <p:cNvSpPr txBox="1"/>
          <p:nvPr/>
        </p:nvSpPr>
        <p:spPr>
          <a:xfrm>
            <a:off x="5652120" y="3941643"/>
            <a:ext cx="437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23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4842</Words>
  <Application>Microsoft Macintosh PowerPoint</Application>
  <PresentationFormat>全屏显示(16:9)</PresentationFormat>
  <Paragraphs>786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微软雅黑</vt:lpstr>
      <vt:lpstr>微软雅黑 Light</vt:lpstr>
      <vt:lpstr>Arial</vt:lpstr>
      <vt:lpstr>Calibri</vt:lpstr>
      <vt:lpstr>Impact</vt:lpstr>
      <vt:lpstr>Lato</vt:lpstr>
      <vt:lpstr>Roboto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578</cp:revision>
  <dcterms:created xsi:type="dcterms:W3CDTF">2015-12-11T17:46:00Z</dcterms:created>
  <dcterms:modified xsi:type="dcterms:W3CDTF">2022-10-22T04:51:04Z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