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17" r:id="rId2"/>
    <p:sldId id="433" r:id="rId3"/>
    <p:sldId id="434" r:id="rId4"/>
    <p:sldId id="435" r:id="rId5"/>
    <p:sldId id="436" r:id="rId6"/>
    <p:sldId id="437" r:id="rId7"/>
    <p:sldId id="309" r:id="rId8"/>
    <p:sldId id="319" r:id="rId9"/>
    <p:sldId id="325" r:id="rId10"/>
    <p:sldId id="318" r:id="rId11"/>
    <p:sldId id="384" r:id="rId12"/>
    <p:sldId id="385" r:id="rId13"/>
    <p:sldId id="386" r:id="rId14"/>
    <p:sldId id="387" r:id="rId15"/>
    <p:sldId id="388" r:id="rId16"/>
    <p:sldId id="389" r:id="rId17"/>
    <p:sldId id="391" r:id="rId18"/>
    <p:sldId id="390" r:id="rId19"/>
    <p:sldId id="392" r:id="rId20"/>
    <p:sldId id="393" r:id="rId21"/>
    <p:sldId id="394" r:id="rId22"/>
    <p:sldId id="395" r:id="rId23"/>
    <p:sldId id="396" r:id="rId24"/>
    <p:sldId id="400" r:id="rId25"/>
    <p:sldId id="429" r:id="rId26"/>
    <p:sldId id="398" r:id="rId27"/>
    <p:sldId id="399" r:id="rId28"/>
    <p:sldId id="416" r:id="rId29"/>
    <p:sldId id="417" r:id="rId30"/>
    <p:sldId id="418" r:id="rId31"/>
    <p:sldId id="430" r:id="rId32"/>
    <p:sldId id="401" r:id="rId33"/>
    <p:sldId id="402" r:id="rId34"/>
    <p:sldId id="403" r:id="rId35"/>
    <p:sldId id="404" r:id="rId36"/>
    <p:sldId id="405" r:id="rId37"/>
    <p:sldId id="406" r:id="rId38"/>
    <p:sldId id="420" r:id="rId39"/>
    <p:sldId id="421" r:id="rId40"/>
    <p:sldId id="423" r:id="rId41"/>
    <p:sldId id="425" r:id="rId42"/>
    <p:sldId id="426" r:id="rId43"/>
    <p:sldId id="427" r:id="rId44"/>
    <p:sldId id="428" r:id="rId45"/>
    <p:sldId id="431" r:id="rId46"/>
    <p:sldId id="432" r:id="rId47"/>
    <p:sldId id="302" r:id="rId4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DA2"/>
    <a:srgbClr val="0F1836"/>
    <a:srgbClr val="F79600"/>
    <a:srgbClr val="FEFFBE"/>
    <a:srgbClr val="FDFDFD"/>
    <a:srgbClr val="FFFF00"/>
    <a:srgbClr val="3992DB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0" autoAdjust="0"/>
    <p:restoredTop sz="97697" autoAdjust="0"/>
  </p:normalViewPr>
  <p:slideViewPr>
    <p:cSldViewPr>
      <p:cViewPr varScale="1">
        <p:scale>
          <a:sx n="171" d="100"/>
          <a:sy n="171" d="100"/>
        </p:scale>
        <p:origin x="584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796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802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860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929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726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828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965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209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97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475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5997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697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1681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9687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098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9920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3887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2074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7484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0614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147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858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3799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6124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5552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3252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https://en.cppreference.com/w/cpp/language/rule_of_three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9394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5969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0192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8906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9923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01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58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9484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384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1072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8250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9275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8115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https://en.cppreference.com/w/cpp/language/rule_of_three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3750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169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51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502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713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30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432"/>
            <a:ext cx="9144001" cy="5143500"/>
          </a:xfrm>
          <a:prstGeom prst="rect">
            <a:avLst/>
          </a:prstGeom>
        </p:spPr>
      </p:pic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491880" y="1901035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课时</a:t>
            </a:r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：类的拷贝控制</a:t>
            </a: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3563888" y="2569318"/>
            <a:ext cx="5069482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拷贝构造函数、拷贝赋值函数、移动构造函数、移动赋值函数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矩形 9"/>
          <p:cNvSpPr>
            <a:spLocks noChangeArrowheads="1"/>
          </p:cNvSpPr>
          <p:nvPr/>
        </p:nvSpPr>
        <p:spPr bwMode="auto">
          <a:xfrm>
            <a:off x="8763956" y="1898129"/>
            <a:ext cx="380044" cy="1609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784933" y="738430"/>
            <a:ext cx="5857996" cy="1177235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r"/>
            <a:r>
              <a:rPr lang="en-US" altLang="zh-CN" sz="7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7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endParaRPr lang="en-US" altLang="zh-CN" sz="7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120850" y="3071925"/>
            <a:ext cx="432048" cy="432834"/>
            <a:chOff x="6084168" y="1274820"/>
            <a:chExt cx="432048" cy="432834"/>
          </a:xfrm>
        </p:grpSpPr>
        <p:sp>
          <p:nvSpPr>
            <p:cNvPr id="5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824706" y="3072318"/>
            <a:ext cx="432048" cy="432048"/>
            <a:chOff x="4788024" y="1275213"/>
            <a:chExt cx="432048" cy="432048"/>
          </a:xfrm>
        </p:grpSpPr>
        <p:sp>
          <p:nvSpPr>
            <p:cNvPr id="5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472778" y="3071925"/>
            <a:ext cx="432833" cy="432834"/>
            <a:chOff x="5436096" y="1274820"/>
            <a:chExt cx="432833" cy="432834"/>
          </a:xfrm>
        </p:grpSpPr>
        <p:sp>
          <p:nvSpPr>
            <p:cNvPr id="5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528562" y="3071925"/>
            <a:ext cx="432833" cy="432834"/>
            <a:chOff x="3491880" y="1274820"/>
            <a:chExt cx="432833" cy="432834"/>
          </a:xfrm>
        </p:grpSpPr>
        <p:sp>
          <p:nvSpPr>
            <p:cNvPr id="5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176634" y="3071925"/>
            <a:ext cx="432833" cy="432834"/>
            <a:chOff x="4139952" y="1274820"/>
            <a:chExt cx="432833" cy="432834"/>
          </a:xfrm>
        </p:grpSpPr>
        <p:sp>
          <p:nvSpPr>
            <p:cNvPr id="6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拷贝构造函数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1EC4F0-5235-A107-DB2C-1B88DA113D84}"/>
              </a:ext>
            </a:extLst>
          </p:cNvPr>
          <p:cNvSpPr txBox="1"/>
          <p:nvPr/>
        </p:nvSpPr>
        <p:spPr>
          <a:xfrm>
            <a:off x="1403648" y="1925419"/>
            <a:ext cx="6408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类的构造函数承担了多种任务，回忆上节课讲到的构造函数与隐式类型转换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3FA913-C929-3D43-F792-557BC29D5A9F}"/>
              </a:ext>
            </a:extLst>
          </p:cNvPr>
          <p:cNvSpPr txBox="1"/>
          <p:nvPr/>
        </p:nvSpPr>
        <p:spPr>
          <a:xfrm>
            <a:off x="1403648" y="2715766"/>
            <a:ext cx="6408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除了类型转换之外，特定构造函数还承担了对象拷贝的任务，我们称之为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拷贝构造函数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495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拷贝构造函数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A2A0773-20CD-1500-0AD4-45716207A992}"/>
              </a:ext>
            </a:extLst>
          </p:cNvPr>
          <p:cNvGrpSpPr/>
          <p:nvPr/>
        </p:nvGrpSpPr>
        <p:grpSpPr>
          <a:xfrm>
            <a:off x="755576" y="699542"/>
            <a:ext cx="8064896" cy="4358124"/>
            <a:chOff x="5813482" y="1421168"/>
            <a:chExt cx="2808312" cy="1314146"/>
          </a:xfrm>
          <a:solidFill>
            <a:srgbClr val="FDFDFD"/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E49E4B4-763F-B503-9D76-18BEB437E936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17B5A72-90D4-CE54-5955-C392F1D50AAF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11368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stringbad.h</a:t>
              </a:r>
              <a:endPara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(const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s);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构造函数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                             //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构造函数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	             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析构函数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friend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ostream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operator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ostream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out,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s);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*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str_;		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数据指针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_;		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数据长度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static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counter;	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记录数组数量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42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拷贝构造函数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A2A0773-20CD-1500-0AD4-45716207A992}"/>
              </a:ext>
            </a:extLst>
          </p:cNvPr>
          <p:cNvGrpSpPr/>
          <p:nvPr/>
        </p:nvGrpSpPr>
        <p:grpSpPr>
          <a:xfrm>
            <a:off x="755576" y="699542"/>
            <a:ext cx="8064896" cy="4358124"/>
            <a:chOff x="5813482" y="1421168"/>
            <a:chExt cx="2808312" cy="1314146"/>
          </a:xfrm>
          <a:solidFill>
            <a:srgbClr val="FDFDFD"/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E49E4B4-763F-B503-9D76-18BEB437E936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17B5A72-90D4-CE54-5955-C392F1D50AAF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1972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stringbad.cpp</a:t>
              </a: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_(0),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str_(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nullptr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{}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(const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std::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strlen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(s);</a:t>
              </a:r>
            </a:p>
            <a:p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str_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new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char[</a:t>
              </a:r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len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1];</a:t>
              </a:r>
            </a:p>
            <a:p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std::</a:t>
              </a:r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strcpy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(str_,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s);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++counter;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::~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--counter;</a:t>
              </a:r>
            </a:p>
            <a:p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[]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str_;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2C5A65DF-B154-D335-32ED-2C84CD8E74A0}"/>
              </a:ext>
            </a:extLst>
          </p:cNvPr>
          <p:cNvGrpSpPr/>
          <p:nvPr/>
        </p:nvGrpSpPr>
        <p:grpSpPr>
          <a:xfrm>
            <a:off x="6012160" y="3507854"/>
            <a:ext cx="2592288" cy="648072"/>
            <a:chOff x="5813482" y="1421166"/>
            <a:chExt cx="2808312" cy="4096215"/>
          </a:xfrm>
          <a:solidFill>
            <a:srgbClr val="FEFFBE"/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D5E6266-2FC2-88BF-5270-45CF75E6757C}"/>
                </a:ext>
              </a:extLst>
            </p:cNvPr>
            <p:cNvSpPr/>
            <p:nvPr/>
          </p:nvSpPr>
          <p:spPr>
            <a:xfrm>
              <a:off x="5813482" y="1421166"/>
              <a:ext cx="2808312" cy="409621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C7CCF9F-36A0-0887-9B5E-B60FE7C7D6C0}"/>
                </a:ext>
              </a:extLst>
            </p:cNvPr>
            <p:cNvSpPr txBox="1"/>
            <p:nvPr/>
          </p:nvSpPr>
          <p:spPr>
            <a:xfrm>
              <a:off x="5860955" y="1550387"/>
              <a:ext cx="2721836" cy="337903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思考：</a:t>
              </a:r>
              <a:b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这段代码示例有什么问题？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988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拷贝构造函数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D0D259-3D05-40CB-B06C-B4BED36EF3F8}"/>
              </a:ext>
            </a:extLst>
          </p:cNvPr>
          <p:cNvSpPr txBox="1"/>
          <p:nvPr/>
        </p:nvSpPr>
        <p:spPr>
          <a:xfrm>
            <a:off x="683569" y="699542"/>
            <a:ext cx="640871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</a:t>
            </a:r>
            <a:r>
              <a:rPr lang="en-US" altLang="zh-CN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StringBad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示例代码的问题：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没有考虑构造函数的特殊行为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CB2523-762B-4501-B8A1-F45A21B3DBE4}"/>
              </a:ext>
            </a:extLst>
          </p:cNvPr>
          <p:cNvSpPr txBox="1"/>
          <p:nvPr/>
        </p:nvSpPr>
        <p:spPr>
          <a:xfrm>
            <a:off x="683569" y="1707654"/>
            <a:ext cx="7848871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当用户没有在类中显式定义的情况下，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编译器会自动定义如下函数：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默认构造函数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默认析构函数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取地址操作符（返回对象地址）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拷贝构造函数（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 constructor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拷贝赋值函数 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(assignment operator)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*移动构造函数（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C++11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*移动赋值函数（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C++11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FBDB8A0-649C-460A-9590-E58510AD73C1}"/>
              </a:ext>
            </a:extLst>
          </p:cNvPr>
          <p:cNvSpPr/>
          <p:nvPr/>
        </p:nvSpPr>
        <p:spPr>
          <a:xfrm>
            <a:off x="539552" y="3075806"/>
            <a:ext cx="4464496" cy="147878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BCCFAB9-BEA0-4016-A635-A07237BF31F1}"/>
              </a:ext>
            </a:extLst>
          </p:cNvPr>
          <p:cNvSpPr txBox="1"/>
          <p:nvPr/>
        </p:nvSpPr>
        <p:spPr>
          <a:xfrm>
            <a:off x="5148064" y="3630530"/>
            <a:ext cx="3888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类包含指针时，往往需要自定义实现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AB5E0C6-008F-085A-0DBC-B8943B72D6D2}"/>
              </a:ext>
            </a:extLst>
          </p:cNvPr>
          <p:cNvGrpSpPr/>
          <p:nvPr/>
        </p:nvGrpSpPr>
        <p:grpSpPr>
          <a:xfrm>
            <a:off x="5148063" y="2166670"/>
            <a:ext cx="3888431" cy="1152129"/>
            <a:chOff x="5813482" y="1421166"/>
            <a:chExt cx="2808312" cy="4096215"/>
          </a:xfrm>
          <a:solidFill>
            <a:srgbClr val="FEFFBE"/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51B6EF2-43BC-8AD5-7676-603F1C6D1CF2}"/>
                </a:ext>
              </a:extLst>
            </p:cNvPr>
            <p:cNvSpPr/>
            <p:nvPr/>
          </p:nvSpPr>
          <p:spPr>
            <a:xfrm>
              <a:off x="5813482" y="1421166"/>
              <a:ext cx="2808312" cy="409621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4942309-EE0A-0FD5-9700-ADCBD4F157C5}"/>
                </a:ext>
              </a:extLst>
            </p:cNvPr>
            <p:cNvSpPr txBox="1"/>
            <p:nvPr/>
          </p:nvSpPr>
          <p:spPr>
            <a:xfrm>
              <a:off x="5860955" y="1550381"/>
              <a:ext cx="2708835" cy="382988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知识点：</a:t>
              </a:r>
              <a:b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600" dirty="0">
                  <a:solidFill>
                    <a:srgbClr val="0F18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当类具有不能拷贝、赋值或析构的成员时，类的合成拷贝函数是</a:t>
              </a:r>
              <a:r>
                <a:rPr lang="zh-CN" altLang="en-US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</a:t>
              </a:r>
              <a:r>
                <a:rPr lang="en-US" altLang="zh-CN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(=delete)</a:t>
              </a:r>
              <a:r>
                <a:rPr lang="zh-CN" altLang="en-US" sz="1600" dirty="0">
                  <a:solidFill>
                    <a:srgbClr val="0F18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的，删除函数意味着被声明但不可使用</a:t>
              </a:r>
              <a:endParaRPr lang="en-US" altLang="zh-CN" sz="1600" dirty="0">
                <a:solidFill>
                  <a:srgbClr val="0F183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267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拷贝构造函数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D0D259-3D05-40CB-B06C-B4BED36EF3F8}"/>
              </a:ext>
            </a:extLst>
          </p:cNvPr>
          <p:cNvSpPr txBox="1"/>
          <p:nvPr/>
        </p:nvSpPr>
        <p:spPr>
          <a:xfrm>
            <a:off x="683569" y="699542"/>
            <a:ext cx="770485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拷贝构造函数是以同类型对象为参数，生成一个新对象的构造函数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常见的拷贝构造函数原型为：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A9E6E3-1209-431F-9FE0-B3A36B31326F}"/>
              </a:ext>
            </a:extLst>
          </p:cNvPr>
          <p:cNvSpPr txBox="1"/>
          <p:nvPr/>
        </p:nvSpPr>
        <p:spPr>
          <a:xfrm>
            <a:off x="2213738" y="1542683"/>
            <a:ext cx="471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(const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635C81-230A-4B32-A670-A95AA3D52E09}"/>
              </a:ext>
            </a:extLst>
          </p:cNvPr>
          <p:cNvSpPr txBox="1"/>
          <p:nvPr/>
        </p:nvSpPr>
        <p:spPr>
          <a:xfrm>
            <a:off x="681145" y="222547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例如在</a:t>
            </a:r>
            <a:r>
              <a:rPr lang="en-US" altLang="zh-CN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StringBad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85728A5-E55B-436D-9771-9BF907DCAB55}"/>
              </a:ext>
            </a:extLst>
          </p:cNvPr>
          <p:cNvGrpSpPr/>
          <p:nvPr/>
        </p:nvGrpSpPr>
        <p:grpSpPr>
          <a:xfrm>
            <a:off x="827584" y="2750344"/>
            <a:ext cx="8064896" cy="1940679"/>
            <a:chOff x="5813482" y="1421168"/>
            <a:chExt cx="2808312" cy="1314146"/>
          </a:xfrm>
          <a:solidFill>
            <a:srgbClr val="FDFDFD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A9B1F12-818B-4126-B3EA-35DDF76315BA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66147F0-8841-4D03-BB4C-7184658B44D9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0003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stringbad.h</a:t>
              </a:r>
              <a:endPara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(const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s);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拷贝构造函数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E8269D7-37D1-4488-A56F-32932F7D00B0}"/>
              </a:ext>
            </a:extLst>
          </p:cNvPr>
          <p:cNvGrpSpPr/>
          <p:nvPr/>
        </p:nvGrpSpPr>
        <p:grpSpPr>
          <a:xfrm>
            <a:off x="4615115" y="2443690"/>
            <a:ext cx="4117941" cy="723275"/>
            <a:chOff x="5813482" y="1421159"/>
            <a:chExt cx="2808312" cy="6786729"/>
          </a:xfrm>
          <a:solidFill>
            <a:srgbClr val="FEFFBE"/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54B7973-86CC-456A-A39F-E002C668AEB4}"/>
                </a:ext>
              </a:extLst>
            </p:cNvPr>
            <p:cNvSpPr/>
            <p:nvPr/>
          </p:nvSpPr>
          <p:spPr>
            <a:xfrm>
              <a:off x="5813482" y="1421159"/>
              <a:ext cx="2808312" cy="6786729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271F4C4-8D2D-4F6A-961B-0DACD1F6FBA4}"/>
                </a:ext>
              </a:extLst>
            </p:cNvPr>
            <p:cNvSpPr txBox="1"/>
            <p:nvPr/>
          </p:nvSpPr>
          <p:spPr>
            <a:xfrm>
              <a:off x="5860955" y="1550387"/>
              <a:ext cx="2713365" cy="63657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思考：</a:t>
              </a:r>
              <a:b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拷贝构造函数参数是否可以是值类型？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739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拷贝构造函数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D0D259-3D05-40CB-B06C-B4BED36EF3F8}"/>
              </a:ext>
            </a:extLst>
          </p:cNvPr>
          <p:cNvSpPr txBox="1"/>
          <p:nvPr/>
        </p:nvSpPr>
        <p:spPr>
          <a:xfrm>
            <a:off x="683569" y="699542"/>
            <a:ext cx="7704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当需要从一个已有同类型对象生成一个新对象时，拷贝构造函数就会被调用，拷贝构造函数的调用场景：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A013CB-1D17-4D21-8CC2-E6C469EF2307}"/>
              </a:ext>
            </a:extLst>
          </p:cNvPr>
          <p:cNvSpPr txBox="1"/>
          <p:nvPr/>
        </p:nvSpPr>
        <p:spPr>
          <a:xfrm>
            <a:off x="971601" y="1465739"/>
            <a:ext cx="770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）当需要用一个已有同类对象初始化新对象时：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EC12CA9-C93C-432F-825C-5FB08FEA87A0}"/>
              </a:ext>
            </a:extLst>
          </p:cNvPr>
          <p:cNvGrpSpPr/>
          <p:nvPr/>
        </p:nvGrpSpPr>
        <p:grpSpPr>
          <a:xfrm>
            <a:off x="1043347" y="2338090"/>
            <a:ext cx="7633109" cy="1940679"/>
            <a:chOff x="5813482" y="1421168"/>
            <a:chExt cx="2808312" cy="1314146"/>
          </a:xfrm>
          <a:solidFill>
            <a:srgbClr val="FDFDFD"/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774A1ED-71F9-424B-8B14-C412940C49C5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6A5F608-753A-456D-9E89-CA9EECA9D121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18795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s1;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s2(s1);			//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拷贝构造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s3 = s1;		//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拷贝构造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s4 =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(s1);	//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拷贝构造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p1 = new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(s1);	//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拷贝构造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550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拷贝构造函数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D0D259-3D05-40CB-B06C-B4BED36EF3F8}"/>
              </a:ext>
            </a:extLst>
          </p:cNvPr>
          <p:cNvSpPr txBox="1"/>
          <p:nvPr/>
        </p:nvSpPr>
        <p:spPr>
          <a:xfrm>
            <a:off x="683569" y="699542"/>
            <a:ext cx="7704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当需要从一个已有同类型对象生成一个新对象时，拷贝构造函数就会被调用，拷贝构造函数的调用场景：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A013CB-1D17-4D21-8CC2-E6C469EF2307}"/>
              </a:ext>
            </a:extLst>
          </p:cNvPr>
          <p:cNvSpPr txBox="1"/>
          <p:nvPr/>
        </p:nvSpPr>
        <p:spPr>
          <a:xfrm>
            <a:off x="971601" y="1465739"/>
            <a:ext cx="770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）当函数参数为自定义类型的值传递时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EC12CA9-C93C-432F-825C-5FB08FEA87A0}"/>
              </a:ext>
            </a:extLst>
          </p:cNvPr>
          <p:cNvGrpSpPr/>
          <p:nvPr/>
        </p:nvGrpSpPr>
        <p:grpSpPr>
          <a:xfrm>
            <a:off x="1043347" y="2359263"/>
            <a:ext cx="7633109" cy="1940679"/>
            <a:chOff x="5813482" y="1421168"/>
            <a:chExt cx="2808312" cy="1314146"/>
          </a:xfrm>
          <a:solidFill>
            <a:srgbClr val="FDFDFD"/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774A1ED-71F9-424B-8B14-C412940C49C5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6A5F608-753A-456D-9E89-CA9EECA9D121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81281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 Print(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s);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s1;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Print(s1);	//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发生拷贝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917266D-C8AE-4BD2-A4B6-2032CD6365EF}"/>
              </a:ext>
            </a:extLst>
          </p:cNvPr>
          <p:cNvGrpSpPr/>
          <p:nvPr/>
        </p:nvGrpSpPr>
        <p:grpSpPr>
          <a:xfrm>
            <a:off x="5250838" y="2715766"/>
            <a:ext cx="3312368" cy="1102164"/>
            <a:chOff x="5813480" y="1550388"/>
            <a:chExt cx="2808312" cy="6277766"/>
          </a:xfrm>
          <a:solidFill>
            <a:srgbClr val="FEFFBE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E02E160-044C-4002-A5E7-6E3FC7E8CB96}"/>
                </a:ext>
              </a:extLst>
            </p:cNvPr>
            <p:cNvSpPr/>
            <p:nvPr/>
          </p:nvSpPr>
          <p:spPr>
            <a:xfrm>
              <a:off x="5813480" y="1550388"/>
              <a:ext cx="2808312" cy="627776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C72F3ED-8EEF-47DA-89ED-385408B18FB7}"/>
                </a:ext>
              </a:extLst>
            </p:cNvPr>
            <p:cNvSpPr txBox="1"/>
            <p:nvPr/>
          </p:nvSpPr>
          <p:spPr>
            <a:xfrm>
              <a:off x="5860953" y="1713403"/>
              <a:ext cx="2713365" cy="592775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思考：</a:t>
              </a:r>
              <a:b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如果调用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</a:t>
              </a:r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())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是否会触发拷贝构造？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575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拷贝构造函数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D0D259-3D05-40CB-B06C-B4BED36EF3F8}"/>
              </a:ext>
            </a:extLst>
          </p:cNvPr>
          <p:cNvSpPr txBox="1"/>
          <p:nvPr/>
        </p:nvSpPr>
        <p:spPr>
          <a:xfrm>
            <a:off x="683569" y="699542"/>
            <a:ext cx="7704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当需要从一个已有同类型对象生成一个新对象时，拷贝构造函数就会被调用，拷贝构造函数的调用场景：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A013CB-1D17-4D21-8CC2-E6C469EF2307}"/>
              </a:ext>
            </a:extLst>
          </p:cNvPr>
          <p:cNvSpPr txBox="1"/>
          <p:nvPr/>
        </p:nvSpPr>
        <p:spPr>
          <a:xfrm>
            <a:off x="971601" y="1465739"/>
            <a:ext cx="770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）某些情况下编译器会生成临时变量，也可能触发拷贝构造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232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拷贝构造函数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D0D259-3D05-40CB-B06C-B4BED36EF3F8}"/>
              </a:ext>
            </a:extLst>
          </p:cNvPr>
          <p:cNvSpPr txBox="1"/>
          <p:nvPr/>
        </p:nvSpPr>
        <p:spPr>
          <a:xfrm>
            <a:off x="683569" y="699542"/>
            <a:ext cx="770485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如果开发者在定义类的时候没有定义拷贝构造函数，编译器会自动生成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默认拷贝构造函数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，默认构造函数的特点：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逐个拷贝类中的每一个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成员变量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如果成员变量中存在自定义类型，则调用该自定义类型的拷贝构造函数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这种拷贝方式被称为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浅拷贝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BAD923B-5979-4AE1-B2FC-6244E827772E}"/>
              </a:ext>
            </a:extLst>
          </p:cNvPr>
          <p:cNvGrpSpPr/>
          <p:nvPr/>
        </p:nvGrpSpPr>
        <p:grpSpPr>
          <a:xfrm>
            <a:off x="844509" y="2467565"/>
            <a:ext cx="7255883" cy="2489312"/>
            <a:chOff x="5813482" y="1421168"/>
            <a:chExt cx="2808312" cy="1685657"/>
          </a:xfrm>
          <a:solidFill>
            <a:srgbClr val="FDFDFD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52D8F9F-7700-4441-8E40-17D7E711AA40}"/>
                </a:ext>
              </a:extLst>
            </p:cNvPr>
            <p:cNvSpPr/>
            <p:nvPr/>
          </p:nvSpPr>
          <p:spPr>
            <a:xfrm>
              <a:off x="5813482" y="1421168"/>
              <a:ext cx="2808312" cy="168565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D71D248-4653-4901-BB9E-8E906361AE02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5631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Demo 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int v1_;	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拷贝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float v2_;		//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拷贝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float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char* v3_;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拷贝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指针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string v4_;		//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类拷贝构造函数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T1 v5_;		//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类拷贝构造函数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T1* v6_;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	//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拷贝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指针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287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拷贝构造函数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D0D259-3D05-40CB-B06C-B4BED36EF3F8}"/>
              </a:ext>
            </a:extLst>
          </p:cNvPr>
          <p:cNvSpPr txBox="1"/>
          <p:nvPr/>
        </p:nvSpPr>
        <p:spPr>
          <a:xfrm>
            <a:off x="683569" y="699542"/>
            <a:ext cx="7704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StringBad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对象调用默认拷贝构造函数发生浅拷贝时，仅拷贝对象中成员函数的指针，而不会拷贝指针指向的内容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783B4D5-A441-46ED-819A-793B9EFAEC0F}"/>
              </a:ext>
            </a:extLst>
          </p:cNvPr>
          <p:cNvGrpSpPr/>
          <p:nvPr/>
        </p:nvGrpSpPr>
        <p:grpSpPr>
          <a:xfrm>
            <a:off x="773360" y="1465739"/>
            <a:ext cx="3816424" cy="3312368"/>
            <a:chOff x="5813482" y="1421168"/>
            <a:chExt cx="2808312" cy="1314146"/>
          </a:xfrm>
          <a:solidFill>
            <a:srgbClr val="FDFDFD"/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DA66CDC-EB3B-4F57-AB19-CA1E3F06937B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FEB671F-F627-4C29-BDE2-D71861746CF7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24549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stringbad.h</a:t>
              </a:r>
              <a:endPara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(const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char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*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str_;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_;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static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counter;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3373896-8AFA-4579-99DF-6DB22B086FBE}"/>
              </a:ext>
            </a:extLst>
          </p:cNvPr>
          <p:cNvSpPr/>
          <p:nvPr/>
        </p:nvSpPr>
        <p:spPr>
          <a:xfrm>
            <a:off x="5364088" y="1923678"/>
            <a:ext cx="1368152" cy="792088"/>
          </a:xfrm>
          <a:prstGeom prst="roundRect">
            <a:avLst>
              <a:gd name="adj" fmla="val 105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70A9EC2-8EF0-457D-8B2B-C792BA22ABB6}"/>
              </a:ext>
            </a:extLst>
          </p:cNvPr>
          <p:cNvSpPr txBox="1"/>
          <p:nvPr/>
        </p:nvSpPr>
        <p:spPr>
          <a:xfrm>
            <a:off x="5364088" y="1923678"/>
            <a:ext cx="1512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StringBad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DDE873-3A1A-4F07-BB38-743FD44DEA82}"/>
              </a:ext>
            </a:extLst>
          </p:cNvPr>
          <p:cNvSpPr txBox="1"/>
          <p:nvPr/>
        </p:nvSpPr>
        <p:spPr>
          <a:xfrm>
            <a:off x="5364088" y="2274592"/>
            <a:ext cx="1512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char* str_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B477739-6D52-4DC5-A101-7D15C851AB6A}"/>
              </a:ext>
            </a:extLst>
          </p:cNvPr>
          <p:cNvSpPr/>
          <p:nvPr/>
        </p:nvSpPr>
        <p:spPr>
          <a:xfrm>
            <a:off x="5364088" y="3507854"/>
            <a:ext cx="1368152" cy="792088"/>
          </a:xfrm>
          <a:prstGeom prst="roundRect">
            <a:avLst>
              <a:gd name="adj" fmla="val 105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28E9622-16CB-4C5D-B675-968DD13E052F}"/>
              </a:ext>
            </a:extLst>
          </p:cNvPr>
          <p:cNvSpPr txBox="1"/>
          <p:nvPr/>
        </p:nvSpPr>
        <p:spPr>
          <a:xfrm>
            <a:off x="5364088" y="3507854"/>
            <a:ext cx="1512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StringBad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C35569A-8676-4E78-87F2-D86F1D49AAFC}"/>
              </a:ext>
            </a:extLst>
          </p:cNvPr>
          <p:cNvSpPr txBox="1"/>
          <p:nvPr/>
        </p:nvSpPr>
        <p:spPr>
          <a:xfrm>
            <a:off x="5364088" y="3858768"/>
            <a:ext cx="1512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char* str_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8BDE1EC-EA1E-4D65-A609-975B86CE6215}"/>
              </a:ext>
            </a:extLst>
          </p:cNvPr>
          <p:cNvCxnSpPr>
            <a:cxnSpLocks/>
            <a:stCxn id="2" idx="2"/>
            <a:endCxn id="17" idx="0"/>
          </p:cNvCxnSpPr>
          <p:nvPr/>
        </p:nvCxnSpPr>
        <p:spPr>
          <a:xfrm>
            <a:off x="6048164" y="2715766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81306AA-FF02-457C-A65F-90409CD5D74B}"/>
              </a:ext>
            </a:extLst>
          </p:cNvPr>
          <p:cNvSpPr txBox="1"/>
          <p:nvPr/>
        </p:nvSpPr>
        <p:spPr>
          <a:xfrm>
            <a:off x="5220072" y="2917935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浅拷贝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DD63014-4CD0-441D-8894-4A6748033295}"/>
              </a:ext>
            </a:extLst>
          </p:cNvPr>
          <p:cNvSpPr/>
          <p:nvPr/>
        </p:nvSpPr>
        <p:spPr>
          <a:xfrm>
            <a:off x="7362528" y="2643924"/>
            <a:ext cx="1368152" cy="792088"/>
          </a:xfrm>
          <a:prstGeom prst="roundRect">
            <a:avLst>
              <a:gd name="adj" fmla="val 1051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137C486-B973-42CA-92D6-7140C32364D4}"/>
              </a:ext>
            </a:extLst>
          </p:cNvPr>
          <p:cNvSpPr txBox="1"/>
          <p:nvPr/>
        </p:nvSpPr>
        <p:spPr>
          <a:xfrm>
            <a:off x="7662917" y="2839913"/>
            <a:ext cx="7673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Data</a:t>
            </a:r>
            <a:endParaRPr lang="zh-CN" altLang="en-US" sz="2000" b="1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093F059-658A-4A4E-AFAC-91CF88ECD83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588224" y="2427734"/>
            <a:ext cx="774304" cy="612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9344088-2FE0-45E7-BFD9-A263660E2EB2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6588224" y="3039968"/>
            <a:ext cx="774304" cy="100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D91CAEC-9AED-46E9-B30E-1C975409E121}"/>
              </a:ext>
            </a:extLst>
          </p:cNvPr>
          <p:cNvSpPr txBox="1"/>
          <p:nvPr/>
        </p:nvSpPr>
        <p:spPr>
          <a:xfrm>
            <a:off x="6975376" y="2130244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指针指向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3450D2D-2041-4DAA-8555-7790F667BFCD}"/>
              </a:ext>
            </a:extLst>
          </p:cNvPr>
          <p:cNvSpPr txBox="1"/>
          <p:nvPr/>
        </p:nvSpPr>
        <p:spPr>
          <a:xfrm>
            <a:off x="6975376" y="3550700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指针指向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5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上节回顾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1EC4F0-5235-A107-DB2C-1B88DA113D84}"/>
              </a:ext>
            </a:extLst>
          </p:cNvPr>
          <p:cNvSpPr txBox="1"/>
          <p:nvPr/>
        </p:nvSpPr>
        <p:spPr>
          <a:xfrm>
            <a:off x="1547664" y="2301364"/>
            <a:ext cx="6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问题：运算符重载是否必须为友元？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323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拷贝构造函数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D0D259-3D05-40CB-B06C-B4BED36EF3F8}"/>
              </a:ext>
            </a:extLst>
          </p:cNvPr>
          <p:cNvSpPr txBox="1"/>
          <p:nvPr/>
        </p:nvSpPr>
        <p:spPr>
          <a:xfrm>
            <a:off x="683569" y="699542"/>
            <a:ext cx="7704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StringBad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对象调用默认拷贝构造函数发生浅拷贝时，仅拷贝对象中成员函数的指针，而不会拷贝指针指向的内容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783B4D5-A441-46ED-819A-793B9EFAEC0F}"/>
              </a:ext>
            </a:extLst>
          </p:cNvPr>
          <p:cNvGrpSpPr/>
          <p:nvPr/>
        </p:nvGrpSpPr>
        <p:grpSpPr>
          <a:xfrm>
            <a:off x="773360" y="1465739"/>
            <a:ext cx="3816424" cy="3312368"/>
            <a:chOff x="5813482" y="1421168"/>
            <a:chExt cx="2808312" cy="1314146"/>
          </a:xfrm>
          <a:solidFill>
            <a:srgbClr val="FDFDFD"/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DA66CDC-EB3B-4F57-AB19-CA1E3F06937B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FEB671F-F627-4C29-BDE2-D71861746CF7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6960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stringbad.cc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析构函数释放内存</a:t>
              </a:r>
              <a:endPara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::~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--counter;</a:t>
              </a:r>
            </a:p>
            <a:p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delete[]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str_;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3373896-8AFA-4579-99DF-6DB22B086FBE}"/>
              </a:ext>
            </a:extLst>
          </p:cNvPr>
          <p:cNvSpPr/>
          <p:nvPr/>
        </p:nvSpPr>
        <p:spPr>
          <a:xfrm>
            <a:off x="5076056" y="1923678"/>
            <a:ext cx="1368152" cy="792088"/>
          </a:xfrm>
          <a:prstGeom prst="roundRect">
            <a:avLst>
              <a:gd name="adj" fmla="val 10515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70A9EC2-8EF0-457D-8B2B-C792BA22ABB6}"/>
              </a:ext>
            </a:extLst>
          </p:cNvPr>
          <p:cNvSpPr txBox="1"/>
          <p:nvPr/>
        </p:nvSpPr>
        <p:spPr>
          <a:xfrm>
            <a:off x="5076056" y="1923678"/>
            <a:ext cx="1512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StringBad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DDE873-3A1A-4F07-BB38-743FD44DEA82}"/>
              </a:ext>
            </a:extLst>
          </p:cNvPr>
          <p:cNvSpPr txBox="1"/>
          <p:nvPr/>
        </p:nvSpPr>
        <p:spPr>
          <a:xfrm>
            <a:off x="5076056" y="2274592"/>
            <a:ext cx="1512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char* str_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B477739-6D52-4DC5-A101-7D15C851AB6A}"/>
              </a:ext>
            </a:extLst>
          </p:cNvPr>
          <p:cNvSpPr/>
          <p:nvPr/>
        </p:nvSpPr>
        <p:spPr>
          <a:xfrm>
            <a:off x="5076056" y="3507854"/>
            <a:ext cx="1368152" cy="792088"/>
          </a:xfrm>
          <a:prstGeom prst="roundRect">
            <a:avLst>
              <a:gd name="adj" fmla="val 105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28E9622-16CB-4C5D-B675-968DD13E052F}"/>
              </a:ext>
            </a:extLst>
          </p:cNvPr>
          <p:cNvSpPr txBox="1"/>
          <p:nvPr/>
        </p:nvSpPr>
        <p:spPr>
          <a:xfrm>
            <a:off x="5076056" y="3507854"/>
            <a:ext cx="1512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StringBad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C35569A-8676-4E78-87F2-D86F1D49AAFC}"/>
              </a:ext>
            </a:extLst>
          </p:cNvPr>
          <p:cNvSpPr txBox="1"/>
          <p:nvPr/>
        </p:nvSpPr>
        <p:spPr>
          <a:xfrm>
            <a:off x="5076056" y="3858768"/>
            <a:ext cx="1512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char* str_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8BDE1EC-EA1E-4D65-A609-975B86CE6215}"/>
              </a:ext>
            </a:extLst>
          </p:cNvPr>
          <p:cNvCxnSpPr>
            <a:cxnSpLocks/>
            <a:stCxn id="2" idx="2"/>
            <a:endCxn id="17" idx="0"/>
          </p:cNvCxnSpPr>
          <p:nvPr/>
        </p:nvCxnSpPr>
        <p:spPr>
          <a:xfrm>
            <a:off x="5760132" y="2715766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81306AA-FF02-457C-A65F-90409CD5D74B}"/>
              </a:ext>
            </a:extLst>
          </p:cNvPr>
          <p:cNvSpPr txBox="1"/>
          <p:nvPr/>
        </p:nvSpPr>
        <p:spPr>
          <a:xfrm>
            <a:off x="4932040" y="2922955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浅拷贝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DD63014-4CD0-441D-8894-4A6748033295}"/>
              </a:ext>
            </a:extLst>
          </p:cNvPr>
          <p:cNvSpPr/>
          <p:nvPr/>
        </p:nvSpPr>
        <p:spPr>
          <a:xfrm>
            <a:off x="7074496" y="2643924"/>
            <a:ext cx="1368152" cy="792088"/>
          </a:xfrm>
          <a:prstGeom prst="roundRect">
            <a:avLst>
              <a:gd name="adj" fmla="val 10515"/>
            </a:avLst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137C486-B973-42CA-92D6-7140C32364D4}"/>
              </a:ext>
            </a:extLst>
          </p:cNvPr>
          <p:cNvSpPr txBox="1"/>
          <p:nvPr/>
        </p:nvSpPr>
        <p:spPr>
          <a:xfrm>
            <a:off x="7374885" y="2839913"/>
            <a:ext cx="7673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Data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093F059-658A-4A4E-AFAC-91CF88ECD83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300192" y="2427734"/>
            <a:ext cx="774304" cy="612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9344088-2FE0-45E7-BFD9-A263660E2EB2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6300192" y="3039968"/>
            <a:ext cx="774304" cy="100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D91CAEC-9AED-46E9-B30E-1C975409E121}"/>
              </a:ext>
            </a:extLst>
          </p:cNvPr>
          <p:cNvSpPr txBox="1"/>
          <p:nvPr/>
        </p:nvSpPr>
        <p:spPr>
          <a:xfrm>
            <a:off x="6687344" y="2130244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指针指向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3450D2D-2041-4DAA-8555-7790F667BFCD}"/>
              </a:ext>
            </a:extLst>
          </p:cNvPr>
          <p:cNvSpPr txBox="1"/>
          <p:nvPr/>
        </p:nvSpPr>
        <p:spPr>
          <a:xfrm>
            <a:off x="6687344" y="3550700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指针悬挂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A9C1E4F-C6C9-4469-B57C-A2627AA83AB1}"/>
              </a:ext>
            </a:extLst>
          </p:cNvPr>
          <p:cNvSpPr txBox="1"/>
          <p:nvPr/>
        </p:nvSpPr>
        <p:spPr>
          <a:xfrm>
            <a:off x="5418094" y="1470389"/>
            <a:ext cx="828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析构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B156DE3-0F01-4716-BA3B-C68B4873B16D}"/>
              </a:ext>
            </a:extLst>
          </p:cNvPr>
          <p:cNvSpPr txBox="1"/>
          <p:nvPr/>
        </p:nvSpPr>
        <p:spPr>
          <a:xfrm>
            <a:off x="7679101" y="2183881"/>
            <a:ext cx="1289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释放内存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6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拷贝构造函数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D0D259-3D05-40CB-B06C-B4BED36EF3F8}"/>
              </a:ext>
            </a:extLst>
          </p:cNvPr>
          <p:cNvSpPr txBox="1"/>
          <p:nvPr/>
        </p:nvSpPr>
        <p:spPr>
          <a:xfrm>
            <a:off x="683569" y="699542"/>
            <a:ext cx="770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为了解决指针悬挂问题，我们可以自定义拷贝构造函数，引入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深拷贝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FD3ADEE-FE69-4A21-B434-C4EC9E0D6AF2}"/>
              </a:ext>
            </a:extLst>
          </p:cNvPr>
          <p:cNvGrpSpPr/>
          <p:nvPr/>
        </p:nvGrpSpPr>
        <p:grpSpPr>
          <a:xfrm>
            <a:off x="179512" y="1094357"/>
            <a:ext cx="4032448" cy="3637632"/>
            <a:chOff x="5813482" y="1421168"/>
            <a:chExt cx="2808312" cy="1443191"/>
          </a:xfrm>
          <a:solidFill>
            <a:srgbClr val="FDFDFD"/>
          </a:solidFill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C81BD7B-A0E5-4E51-A6BE-DF5F55DD2A18}"/>
                </a:ext>
              </a:extLst>
            </p:cNvPr>
            <p:cNvSpPr/>
            <p:nvPr/>
          </p:nvSpPr>
          <p:spPr>
            <a:xfrm>
              <a:off x="5813482" y="1421168"/>
              <a:ext cx="2808312" cy="144319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66F068A-406F-462D-92CE-FCBBE30ABE04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3553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stringbad.h</a:t>
              </a:r>
              <a:endPara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(const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s);</a:t>
              </a:r>
            </a:p>
            <a:p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(const </a:t>
              </a:r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 s);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*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str_;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_;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static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counter;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D6F6350-4E58-43DD-A5E6-912AFED51C31}"/>
              </a:ext>
            </a:extLst>
          </p:cNvPr>
          <p:cNvGrpSpPr/>
          <p:nvPr/>
        </p:nvGrpSpPr>
        <p:grpSpPr>
          <a:xfrm>
            <a:off x="4271785" y="1094357"/>
            <a:ext cx="4811723" cy="3637632"/>
            <a:chOff x="5813482" y="1421168"/>
            <a:chExt cx="2808312" cy="1314146"/>
          </a:xfrm>
          <a:solidFill>
            <a:srgbClr val="FDFDFD"/>
          </a:solidFill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476159E-A3D9-4C14-806B-BC21F888415A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3AB210A-2DE5-4A67-B8F1-BDF9E845ED9F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9339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stringbad.cc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自定义拷贝构造函数</a:t>
              </a:r>
              <a:endPara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</a:t>
              </a:r>
              <a:r>
                <a:rPr lang="en-US" altLang="zh-CN" dirty="0" err="1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(const </a:t>
              </a:r>
              <a:r>
                <a:rPr lang="en-US" altLang="zh-CN" dirty="0" err="1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 s) 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++counter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 =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s.len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_;</a:t>
              </a:r>
            </a:p>
            <a:p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str_ = new char[</a:t>
              </a:r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s.len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 + 1];</a:t>
              </a:r>
            </a:p>
            <a:p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strcpy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(str_, </a:t>
              </a:r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s.str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E818EF0-791D-4BD7-9B84-3CED7E938E69}"/>
              </a:ext>
            </a:extLst>
          </p:cNvPr>
          <p:cNvGrpSpPr/>
          <p:nvPr/>
        </p:nvGrpSpPr>
        <p:grpSpPr>
          <a:xfrm>
            <a:off x="5364088" y="3644776"/>
            <a:ext cx="3469869" cy="977849"/>
            <a:chOff x="5813480" y="1550388"/>
            <a:chExt cx="2808312" cy="6277766"/>
          </a:xfrm>
          <a:solidFill>
            <a:srgbClr val="FEFFBE"/>
          </a:solidFill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6104E9F-8336-47CD-B7B4-3B7B52FC7DD1}"/>
                </a:ext>
              </a:extLst>
            </p:cNvPr>
            <p:cNvSpPr/>
            <p:nvPr/>
          </p:nvSpPr>
          <p:spPr>
            <a:xfrm>
              <a:off x="5813480" y="1550388"/>
              <a:ext cx="2808312" cy="627776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780B2D9-92F1-4E58-B39D-9FE45C8A6AED}"/>
                </a:ext>
              </a:extLst>
            </p:cNvPr>
            <p:cNvSpPr txBox="1"/>
            <p:nvPr/>
          </p:nvSpPr>
          <p:spPr>
            <a:xfrm>
              <a:off x="5860953" y="1747629"/>
              <a:ext cx="2713365" cy="59277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注意：</a:t>
              </a:r>
              <a:b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深拷贝需要自己动态申请内存，并进行内存拷贝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499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拷贝构造函数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D0D259-3D05-40CB-B06C-B4BED36EF3F8}"/>
              </a:ext>
            </a:extLst>
          </p:cNvPr>
          <p:cNvSpPr txBox="1"/>
          <p:nvPr/>
        </p:nvSpPr>
        <p:spPr>
          <a:xfrm>
            <a:off x="683569" y="699542"/>
            <a:ext cx="770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为了解决指针悬挂问题，我们可以自定义拷贝构造函数，引入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深拷贝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B35EC94-7FAB-491A-8931-BD3789A168AF}"/>
              </a:ext>
            </a:extLst>
          </p:cNvPr>
          <p:cNvSpPr/>
          <p:nvPr/>
        </p:nvSpPr>
        <p:spPr>
          <a:xfrm>
            <a:off x="800472" y="1923678"/>
            <a:ext cx="1368152" cy="792088"/>
          </a:xfrm>
          <a:prstGeom prst="roundRect">
            <a:avLst>
              <a:gd name="adj" fmla="val 105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FF580FD-D66E-4F3B-B62F-4A7ADBDF08F4}"/>
              </a:ext>
            </a:extLst>
          </p:cNvPr>
          <p:cNvSpPr txBox="1"/>
          <p:nvPr/>
        </p:nvSpPr>
        <p:spPr>
          <a:xfrm>
            <a:off x="800472" y="1923678"/>
            <a:ext cx="1512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StringBad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45FF3F2-45CA-4E7F-BD96-A2105D90046F}"/>
              </a:ext>
            </a:extLst>
          </p:cNvPr>
          <p:cNvSpPr txBox="1"/>
          <p:nvPr/>
        </p:nvSpPr>
        <p:spPr>
          <a:xfrm>
            <a:off x="800472" y="2274592"/>
            <a:ext cx="1512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char* str_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3C736EF-826A-4A1E-A1EF-BE9C58EA3FEF}"/>
              </a:ext>
            </a:extLst>
          </p:cNvPr>
          <p:cNvSpPr/>
          <p:nvPr/>
        </p:nvSpPr>
        <p:spPr>
          <a:xfrm>
            <a:off x="800472" y="3507854"/>
            <a:ext cx="1368152" cy="792088"/>
          </a:xfrm>
          <a:prstGeom prst="roundRect">
            <a:avLst>
              <a:gd name="adj" fmla="val 105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8D923F7-6370-4C36-9D4A-D2EAC4D0BBE7}"/>
              </a:ext>
            </a:extLst>
          </p:cNvPr>
          <p:cNvSpPr txBox="1"/>
          <p:nvPr/>
        </p:nvSpPr>
        <p:spPr>
          <a:xfrm>
            <a:off x="800472" y="3507854"/>
            <a:ext cx="1512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StringBad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80FD55D-9B8C-4F7A-9F35-524DF0E844F9}"/>
              </a:ext>
            </a:extLst>
          </p:cNvPr>
          <p:cNvSpPr txBox="1"/>
          <p:nvPr/>
        </p:nvSpPr>
        <p:spPr>
          <a:xfrm>
            <a:off x="800472" y="3858768"/>
            <a:ext cx="1512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char* str_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86BA650-D198-443A-BFB0-D4CBB3301006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1484548" y="2715766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3728012-B8A9-4A55-B8C0-FF9D491D029F}"/>
              </a:ext>
            </a:extLst>
          </p:cNvPr>
          <p:cNvSpPr txBox="1"/>
          <p:nvPr/>
        </p:nvSpPr>
        <p:spPr>
          <a:xfrm>
            <a:off x="656456" y="2917935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浅拷贝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BA90824-00BB-4687-BB4E-F5ECDBFB15EC}"/>
              </a:ext>
            </a:extLst>
          </p:cNvPr>
          <p:cNvSpPr/>
          <p:nvPr/>
        </p:nvSpPr>
        <p:spPr>
          <a:xfrm>
            <a:off x="2798912" y="2643924"/>
            <a:ext cx="1368152" cy="792088"/>
          </a:xfrm>
          <a:prstGeom prst="roundRect">
            <a:avLst>
              <a:gd name="adj" fmla="val 1051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CE01812-7ADF-4205-B18A-4EB4F7BE3A7F}"/>
              </a:ext>
            </a:extLst>
          </p:cNvPr>
          <p:cNvSpPr txBox="1"/>
          <p:nvPr/>
        </p:nvSpPr>
        <p:spPr>
          <a:xfrm>
            <a:off x="3099301" y="2839913"/>
            <a:ext cx="7673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Data</a:t>
            </a:r>
            <a:endParaRPr lang="zh-CN" altLang="en-US" sz="2000" b="1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3B82212-BC18-4E77-9485-810353DFCD1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024608" y="2427734"/>
            <a:ext cx="774304" cy="612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062D913-65DA-4308-A3DA-2870D17B8061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2024608" y="3039968"/>
            <a:ext cx="774304" cy="100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DDB1113-5BE1-437D-B0B2-2A280A4F1D07}"/>
              </a:ext>
            </a:extLst>
          </p:cNvPr>
          <p:cNvSpPr txBox="1"/>
          <p:nvPr/>
        </p:nvSpPr>
        <p:spPr>
          <a:xfrm>
            <a:off x="2411760" y="2130244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指针指向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32B35F4-5071-4598-ACB9-8A9E2609FF23}"/>
              </a:ext>
            </a:extLst>
          </p:cNvPr>
          <p:cNvSpPr txBox="1"/>
          <p:nvPr/>
        </p:nvSpPr>
        <p:spPr>
          <a:xfrm>
            <a:off x="2411760" y="3550700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指针指向</a:t>
            </a:r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9D2454C-3A81-4288-B7CD-B3FC0F1F89A4}"/>
              </a:ext>
            </a:extLst>
          </p:cNvPr>
          <p:cNvSpPr/>
          <p:nvPr/>
        </p:nvSpPr>
        <p:spPr>
          <a:xfrm>
            <a:off x="5076056" y="1923678"/>
            <a:ext cx="1368152" cy="792088"/>
          </a:xfrm>
          <a:prstGeom prst="roundRect">
            <a:avLst>
              <a:gd name="adj" fmla="val 105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4449E42-C10F-437F-8AC4-38A1E5BF797C}"/>
              </a:ext>
            </a:extLst>
          </p:cNvPr>
          <p:cNvSpPr txBox="1"/>
          <p:nvPr/>
        </p:nvSpPr>
        <p:spPr>
          <a:xfrm>
            <a:off x="5076056" y="1923678"/>
            <a:ext cx="1512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StringBad</a:t>
            </a:r>
            <a:endParaRPr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637089C-DB9D-4685-ADB1-C7C7321DCC73}"/>
              </a:ext>
            </a:extLst>
          </p:cNvPr>
          <p:cNvSpPr txBox="1"/>
          <p:nvPr/>
        </p:nvSpPr>
        <p:spPr>
          <a:xfrm>
            <a:off x="5076056" y="2274592"/>
            <a:ext cx="1512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char* str_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9B41C558-7DAC-4C0D-8F71-349154B86D11}"/>
              </a:ext>
            </a:extLst>
          </p:cNvPr>
          <p:cNvSpPr/>
          <p:nvPr/>
        </p:nvSpPr>
        <p:spPr>
          <a:xfrm>
            <a:off x="5076056" y="3507854"/>
            <a:ext cx="1368152" cy="792088"/>
          </a:xfrm>
          <a:prstGeom prst="roundRect">
            <a:avLst>
              <a:gd name="adj" fmla="val 105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E142C87-D196-4E59-B298-92E5ECC48430}"/>
              </a:ext>
            </a:extLst>
          </p:cNvPr>
          <p:cNvSpPr txBox="1"/>
          <p:nvPr/>
        </p:nvSpPr>
        <p:spPr>
          <a:xfrm>
            <a:off x="5076056" y="3507854"/>
            <a:ext cx="1512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StringBad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594F02B-927D-4493-A684-E498CFDB24BA}"/>
              </a:ext>
            </a:extLst>
          </p:cNvPr>
          <p:cNvSpPr txBox="1"/>
          <p:nvPr/>
        </p:nvSpPr>
        <p:spPr>
          <a:xfrm>
            <a:off x="5076056" y="3858768"/>
            <a:ext cx="1512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char* str_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28C3323-1A57-4FE5-A0BE-F6A063A2FEB9}"/>
              </a:ext>
            </a:extLst>
          </p:cNvPr>
          <p:cNvCxnSpPr>
            <a:cxnSpLocks/>
            <a:stCxn id="30" idx="2"/>
            <a:endCxn id="40" idx="0"/>
          </p:cNvCxnSpPr>
          <p:nvPr/>
        </p:nvCxnSpPr>
        <p:spPr>
          <a:xfrm>
            <a:off x="5760132" y="2715766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4C0C5AD-2A9E-4379-9436-712E549E05AE}"/>
              </a:ext>
            </a:extLst>
          </p:cNvPr>
          <p:cNvSpPr txBox="1"/>
          <p:nvPr/>
        </p:nvSpPr>
        <p:spPr>
          <a:xfrm>
            <a:off x="4932040" y="2917935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深拷贝</a:t>
            </a:r>
            <a:endParaRPr lang="zh-CN" altLang="en-US" dirty="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A434AB94-2A73-4CB2-AEE1-93EE68978C55}"/>
              </a:ext>
            </a:extLst>
          </p:cNvPr>
          <p:cNvSpPr/>
          <p:nvPr/>
        </p:nvSpPr>
        <p:spPr>
          <a:xfrm>
            <a:off x="7074496" y="1923678"/>
            <a:ext cx="1368152" cy="792088"/>
          </a:xfrm>
          <a:prstGeom prst="roundRect">
            <a:avLst>
              <a:gd name="adj" fmla="val 1051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4C59438-0622-423C-AA43-2D285A712453}"/>
              </a:ext>
            </a:extLst>
          </p:cNvPr>
          <p:cNvSpPr txBox="1"/>
          <p:nvPr/>
        </p:nvSpPr>
        <p:spPr>
          <a:xfrm>
            <a:off x="7374885" y="2119667"/>
            <a:ext cx="7673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Data</a:t>
            </a:r>
            <a:endParaRPr lang="zh-CN" altLang="en-US" sz="2000" b="1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8BF60D3-8DC5-48B8-B6CB-C0F6C21BE928}"/>
              </a:ext>
            </a:extLst>
          </p:cNvPr>
          <p:cNvCxnSpPr>
            <a:cxnSpLocks/>
          </p:cNvCxnSpPr>
          <p:nvPr/>
        </p:nvCxnSpPr>
        <p:spPr>
          <a:xfrm flipV="1">
            <a:off x="6480542" y="2289755"/>
            <a:ext cx="547806" cy="3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0ABD450-C275-4C94-B6AE-8A10642D4E43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6452674" y="3903898"/>
            <a:ext cx="621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D8A492AE-B1FD-4494-B800-9F79D13FE51F}"/>
              </a:ext>
            </a:extLst>
          </p:cNvPr>
          <p:cNvSpPr txBox="1"/>
          <p:nvPr/>
        </p:nvSpPr>
        <p:spPr>
          <a:xfrm>
            <a:off x="6255534" y="2711159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指针指向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E69FF27-620C-4FF4-AACF-73978ED1D8DB}"/>
              </a:ext>
            </a:extLst>
          </p:cNvPr>
          <p:cNvSpPr txBox="1"/>
          <p:nvPr/>
        </p:nvSpPr>
        <p:spPr>
          <a:xfrm>
            <a:off x="6237404" y="4371950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指针指向</a:t>
            </a:r>
            <a:endParaRPr lang="zh-CN" altLang="en-US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952A3D22-40D7-4CAF-8B7C-6AEBCC746DC7}"/>
              </a:ext>
            </a:extLst>
          </p:cNvPr>
          <p:cNvSpPr/>
          <p:nvPr/>
        </p:nvSpPr>
        <p:spPr>
          <a:xfrm>
            <a:off x="7074496" y="3507854"/>
            <a:ext cx="1368152" cy="792088"/>
          </a:xfrm>
          <a:prstGeom prst="roundRect">
            <a:avLst>
              <a:gd name="adj" fmla="val 1051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064E00D-98C7-4F4F-8A45-870A72072CC6}"/>
              </a:ext>
            </a:extLst>
          </p:cNvPr>
          <p:cNvSpPr txBox="1"/>
          <p:nvPr/>
        </p:nvSpPr>
        <p:spPr>
          <a:xfrm>
            <a:off x="7374885" y="3703843"/>
            <a:ext cx="7673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Data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0439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拷贝赋值函数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D0D259-3D05-40CB-B06C-B4BED36EF3F8}"/>
              </a:ext>
            </a:extLst>
          </p:cNvPr>
          <p:cNvSpPr txBox="1"/>
          <p:nvPr/>
        </p:nvSpPr>
        <p:spPr>
          <a:xfrm>
            <a:off x="683569" y="699542"/>
            <a:ext cx="7704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拷贝构造函数只能应用于对象构造期间（根据已有同类对象生成新对象），但如果对一个已生成的对象进行赋值，依然可能出现指针悬挂现象。要彻底解决这个问题，我们需要引入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拷贝赋值函数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FE9E7E1-496B-4FE4-9A78-7AFBBA637E95}"/>
              </a:ext>
            </a:extLst>
          </p:cNvPr>
          <p:cNvGrpSpPr/>
          <p:nvPr/>
        </p:nvGrpSpPr>
        <p:grpSpPr>
          <a:xfrm>
            <a:off x="857880" y="1742737"/>
            <a:ext cx="6336703" cy="2989251"/>
            <a:chOff x="5813482" y="1421168"/>
            <a:chExt cx="2808312" cy="1443191"/>
          </a:xfrm>
          <a:solidFill>
            <a:srgbClr val="FDFDFD"/>
          </a:solidFill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45D0637-FD82-49C7-A7F8-B6C71D19C141}"/>
                </a:ext>
              </a:extLst>
            </p:cNvPr>
            <p:cNvSpPr/>
            <p:nvPr/>
          </p:nvSpPr>
          <p:spPr>
            <a:xfrm>
              <a:off x="5813482" y="1421168"/>
              <a:ext cx="2808312" cy="144319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24109C4-A974-4366-8B26-852B99E1913D}"/>
                </a:ext>
              </a:extLst>
            </p:cNvPr>
            <p:cNvSpPr txBox="1"/>
            <p:nvPr/>
          </p:nvSpPr>
          <p:spPr>
            <a:xfrm>
              <a:off x="5855145" y="1449821"/>
              <a:ext cx="2724982" cy="8469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stringbad.h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StringBad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s1(“hello”);</a:t>
              </a:r>
            </a:p>
            <a:p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StringBad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s2(s1);		// 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拷贝构造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StringBad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s3 = s1;		// 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拷贝构造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s3 = s2;			// 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赋值运算</a:t>
              </a:r>
              <a:endPara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18B4DDD-9B3F-4BA3-A6EF-1ADC4BC6644B}"/>
              </a:ext>
            </a:extLst>
          </p:cNvPr>
          <p:cNvGrpSpPr/>
          <p:nvPr/>
        </p:nvGrpSpPr>
        <p:grpSpPr>
          <a:xfrm>
            <a:off x="5724129" y="1923678"/>
            <a:ext cx="3168352" cy="2232248"/>
            <a:chOff x="5813480" y="1550388"/>
            <a:chExt cx="2808312" cy="13406398"/>
          </a:xfrm>
          <a:solidFill>
            <a:srgbClr val="FEFFBE"/>
          </a:solidFill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1A5E98F-0632-4423-9B07-3CB2F8E57877}"/>
                </a:ext>
              </a:extLst>
            </p:cNvPr>
            <p:cNvSpPr/>
            <p:nvPr/>
          </p:nvSpPr>
          <p:spPr>
            <a:xfrm>
              <a:off x="5813480" y="1550388"/>
              <a:ext cx="2808312" cy="1340639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862F3853-2DD4-44EE-ACEF-79954B814134}"/>
                </a:ext>
              </a:extLst>
            </p:cNvPr>
            <p:cNvSpPr txBox="1"/>
            <p:nvPr/>
          </p:nvSpPr>
          <p:spPr>
            <a:xfrm>
              <a:off x="5860954" y="1733060"/>
              <a:ext cx="2713365" cy="13041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注意：</a:t>
              </a:r>
              <a:b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当开发者未重载赋值操作符时，编译器使用默认赋值操作函数。与默认拷贝构造函数类似，默认赋值操作函数也是对成员变量进行逐一拷贝操作，也属于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浅拷贝</a:t>
              </a:r>
              <a:endPara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459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拷贝赋值函数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D0D259-3D05-40CB-B06C-B4BED36EF3F8}"/>
              </a:ext>
            </a:extLst>
          </p:cNvPr>
          <p:cNvSpPr txBox="1"/>
          <p:nvPr/>
        </p:nvSpPr>
        <p:spPr>
          <a:xfrm>
            <a:off x="683569" y="699542"/>
            <a:ext cx="7704855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当开发者未重载赋值操作符时，编译器自动生成默认赋值操作函数，默认赋值操作函数具有如下特性：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对类内的所有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非静态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成员变量逐一进行赋值操作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如果成员变量为指针，只拷贝指针本身，不拷贝指针指向的内容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如果成员包含自定义类型，则调用该类型的赋值操作函数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与默认拷贝构造函数类似，默认赋值操作函数也属于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浅拷贝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，可能会造成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指针悬挂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等问题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401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拷贝赋值函数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D0D259-3D05-40CB-B06C-B4BED36EF3F8}"/>
              </a:ext>
            </a:extLst>
          </p:cNvPr>
          <p:cNvSpPr txBox="1"/>
          <p:nvPr/>
        </p:nvSpPr>
        <p:spPr>
          <a:xfrm>
            <a:off x="683569" y="699542"/>
            <a:ext cx="770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拷贝赋值函数原型如下：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A9E6E3-1209-431F-9FE0-B3A36B31326F}"/>
              </a:ext>
            </a:extLst>
          </p:cNvPr>
          <p:cNvSpPr txBox="1"/>
          <p:nvPr/>
        </p:nvSpPr>
        <p:spPr>
          <a:xfrm>
            <a:off x="2033718" y="1108391"/>
            <a:ext cx="507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operator=(const 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&amp;);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635C81-230A-4B32-A670-A95AA3D52E09}"/>
              </a:ext>
            </a:extLst>
          </p:cNvPr>
          <p:cNvSpPr txBox="1"/>
          <p:nvPr/>
        </p:nvSpPr>
        <p:spPr>
          <a:xfrm>
            <a:off x="673197" y="151039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例如在</a:t>
            </a:r>
            <a:r>
              <a:rPr lang="en-US" altLang="zh-CN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StringBad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85728A5-E55B-436D-9771-9BF907DCAB55}"/>
              </a:ext>
            </a:extLst>
          </p:cNvPr>
          <p:cNvGrpSpPr/>
          <p:nvPr/>
        </p:nvGrpSpPr>
        <p:grpSpPr>
          <a:xfrm>
            <a:off x="539552" y="1995686"/>
            <a:ext cx="8064896" cy="1549598"/>
            <a:chOff x="5813482" y="1421168"/>
            <a:chExt cx="2808312" cy="1314146"/>
          </a:xfrm>
          <a:solidFill>
            <a:srgbClr val="FDFDFD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A9B1F12-818B-4126-B3EA-35DDF76315BA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66147F0-8841-4D03-BB4C-7184658B44D9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0003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stringbad.h</a:t>
              </a:r>
              <a:endPara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 operator=(const 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&amp;);   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拷贝赋值函数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AF408A-BE79-6981-C9CD-A9607BF4F80D}"/>
              </a:ext>
            </a:extLst>
          </p:cNvPr>
          <p:cNvSpPr txBox="1"/>
          <p:nvPr/>
        </p:nvSpPr>
        <p:spPr>
          <a:xfrm>
            <a:off x="673197" y="3665777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需要注意的两点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1. 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返回当前类型的引用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处理自赋值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49F0A09-EF8A-003F-F568-B359CC9FF144}"/>
              </a:ext>
            </a:extLst>
          </p:cNvPr>
          <p:cNvGrpSpPr/>
          <p:nvPr/>
        </p:nvGrpSpPr>
        <p:grpSpPr>
          <a:xfrm>
            <a:off x="5364089" y="3644777"/>
            <a:ext cx="2808312" cy="799182"/>
            <a:chOff x="5813480" y="1550388"/>
            <a:chExt cx="2808312" cy="6277766"/>
          </a:xfrm>
          <a:solidFill>
            <a:srgbClr val="FEFFBE"/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51E1F7F-9EDF-28A5-8AA1-89BEB5B5D12F}"/>
                </a:ext>
              </a:extLst>
            </p:cNvPr>
            <p:cNvSpPr/>
            <p:nvPr/>
          </p:nvSpPr>
          <p:spPr>
            <a:xfrm>
              <a:off x="5813480" y="1550388"/>
              <a:ext cx="2808312" cy="627776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1F804E0-C4B1-BC5E-6F67-CDA86BD07206}"/>
                </a:ext>
              </a:extLst>
            </p:cNvPr>
            <p:cNvSpPr txBox="1"/>
            <p:nvPr/>
          </p:nvSpPr>
          <p:spPr>
            <a:xfrm>
              <a:off x="5860953" y="1747629"/>
              <a:ext cx="2713365" cy="41494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思考：</a:t>
              </a:r>
              <a:b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为什么有这种要求？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595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拷贝赋值函数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1C8AD2E-7AD1-42A7-9D11-E67DD237A3BA}"/>
              </a:ext>
            </a:extLst>
          </p:cNvPr>
          <p:cNvGrpSpPr/>
          <p:nvPr/>
        </p:nvGrpSpPr>
        <p:grpSpPr>
          <a:xfrm>
            <a:off x="1733878" y="915566"/>
            <a:ext cx="5676244" cy="3888432"/>
            <a:chOff x="5813482" y="1421168"/>
            <a:chExt cx="2808312" cy="1443191"/>
          </a:xfrm>
          <a:solidFill>
            <a:srgbClr val="FDFDFD"/>
          </a:solidFill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361BF0E-E666-4312-A13F-ADB390600290}"/>
                </a:ext>
              </a:extLst>
            </p:cNvPr>
            <p:cNvSpPr/>
            <p:nvPr/>
          </p:nvSpPr>
          <p:spPr>
            <a:xfrm>
              <a:off x="5813482" y="1421168"/>
              <a:ext cx="2808312" cy="144319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30E6629-5DAF-4AF6-93E2-23173896916D}"/>
                </a:ext>
              </a:extLst>
            </p:cNvPr>
            <p:cNvSpPr txBox="1"/>
            <p:nvPr/>
          </p:nvSpPr>
          <p:spPr>
            <a:xfrm>
              <a:off x="5855146" y="1449821"/>
              <a:ext cx="2661109" cy="1370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stringbad.h</a:t>
              </a:r>
              <a:endPara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(const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(const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 s);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</a:p>
            <a:p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 operator=(const </a:t>
              </a:r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&amp;);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*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str_;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_;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static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counter;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899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拷贝赋值函数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1C8AD2E-7AD1-42A7-9D11-E67DD237A3BA}"/>
              </a:ext>
            </a:extLst>
          </p:cNvPr>
          <p:cNvGrpSpPr/>
          <p:nvPr/>
        </p:nvGrpSpPr>
        <p:grpSpPr>
          <a:xfrm>
            <a:off x="689762" y="2075399"/>
            <a:ext cx="7764476" cy="2587575"/>
            <a:chOff x="5813482" y="1421168"/>
            <a:chExt cx="2808312" cy="1443191"/>
          </a:xfrm>
          <a:solidFill>
            <a:srgbClr val="FDFDFD"/>
          </a:solidFill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361BF0E-E666-4312-A13F-ADB390600290}"/>
                </a:ext>
              </a:extLst>
            </p:cNvPr>
            <p:cNvSpPr/>
            <p:nvPr/>
          </p:nvSpPr>
          <p:spPr>
            <a:xfrm>
              <a:off x="5813482" y="1421168"/>
              <a:ext cx="2808312" cy="144319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30E6629-5DAF-4AF6-93E2-23173896916D}"/>
                </a:ext>
              </a:extLst>
            </p:cNvPr>
            <p:cNvSpPr txBox="1"/>
            <p:nvPr/>
          </p:nvSpPr>
          <p:spPr>
            <a:xfrm>
              <a:off x="5855147" y="1499042"/>
              <a:ext cx="2724982" cy="128744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stringbad.cc</a:t>
              </a: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::operator=(const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 s)  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 =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s.len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_;</a:t>
              </a:r>
            </a:p>
            <a:p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delete[] str_;		              // 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先释放原有内存</a:t>
              </a:r>
              <a:endPara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str_ = new char[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s.len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 + 1];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重新申请内存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strcpy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(str_,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s.str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_);		//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拷贝指针指向的内容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return *this;			// 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返回自身引用</a:t>
              </a:r>
              <a:endPara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970E3C9-1ED6-4854-8705-6B51AA0C24CC}"/>
              </a:ext>
            </a:extLst>
          </p:cNvPr>
          <p:cNvSpPr txBox="1"/>
          <p:nvPr/>
        </p:nvSpPr>
        <p:spPr>
          <a:xfrm>
            <a:off x="683569" y="699542"/>
            <a:ext cx="770485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重载赋值操作符的方式和自定义拷贝构造函数的方式类似，都需要重新申请内存已经拷贝指针指向的内容。主要区别在于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重载赋值操作符需要释放原有内存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，否则会出现内存泄漏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、返回自身引用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AE2DDFB-1DCF-3A05-99AD-7B7C23016CD6}"/>
              </a:ext>
            </a:extLst>
          </p:cNvPr>
          <p:cNvGrpSpPr/>
          <p:nvPr/>
        </p:nvGrpSpPr>
        <p:grpSpPr>
          <a:xfrm>
            <a:off x="3015943" y="4419997"/>
            <a:ext cx="5688632" cy="485947"/>
            <a:chOff x="5813480" y="1550388"/>
            <a:chExt cx="2808312" cy="6277766"/>
          </a:xfrm>
          <a:solidFill>
            <a:srgbClr val="FEFFBE"/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4300612-293F-4824-BC04-E5A2880B6D6B}"/>
                </a:ext>
              </a:extLst>
            </p:cNvPr>
            <p:cNvSpPr/>
            <p:nvPr/>
          </p:nvSpPr>
          <p:spPr>
            <a:xfrm>
              <a:off x="5813480" y="1550388"/>
              <a:ext cx="2808312" cy="627776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6DC83AF-414B-03DA-61C7-2EF5CFC9D0FB}"/>
                </a:ext>
              </a:extLst>
            </p:cNvPr>
            <p:cNvSpPr txBox="1"/>
            <p:nvPr/>
          </p:nvSpPr>
          <p:spPr>
            <a:xfrm>
              <a:off x="5860953" y="1725384"/>
              <a:ext cx="2713365" cy="592774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注意：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此代码仍有问题，请思考问题原因及解决方法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606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拷贝赋值函数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1C8AD2E-7AD1-42A7-9D11-E67DD237A3BA}"/>
              </a:ext>
            </a:extLst>
          </p:cNvPr>
          <p:cNvGrpSpPr/>
          <p:nvPr/>
        </p:nvGrpSpPr>
        <p:grpSpPr>
          <a:xfrm>
            <a:off x="689762" y="2075399"/>
            <a:ext cx="7764476" cy="2789048"/>
            <a:chOff x="5813482" y="1421168"/>
            <a:chExt cx="2808312" cy="1443191"/>
          </a:xfrm>
          <a:solidFill>
            <a:srgbClr val="FDFDFD"/>
          </a:solidFill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361BF0E-E666-4312-A13F-ADB390600290}"/>
                </a:ext>
              </a:extLst>
            </p:cNvPr>
            <p:cNvSpPr/>
            <p:nvPr/>
          </p:nvSpPr>
          <p:spPr>
            <a:xfrm>
              <a:off x="5813482" y="1421168"/>
              <a:ext cx="2808312" cy="144319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30E6629-5DAF-4AF6-93E2-23173896916D}"/>
                </a:ext>
              </a:extLst>
            </p:cNvPr>
            <p:cNvSpPr txBox="1"/>
            <p:nvPr/>
          </p:nvSpPr>
          <p:spPr>
            <a:xfrm>
              <a:off x="5846217" y="1471995"/>
              <a:ext cx="2742843" cy="13377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stringbad.cc</a:t>
              </a: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::operator=(const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 s)  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if (this == &amp;s) { return *this; }  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证同测试，防止自赋值导致问题</a:t>
              </a:r>
              <a:endPara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 =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s.len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_;</a:t>
              </a:r>
            </a:p>
            <a:p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delete[] str_;		              	// 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先释放原有内存</a:t>
              </a:r>
              <a:endPara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this.str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 = new char[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s.len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 + 1];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重新申请内存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strcpy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this.str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_,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s.str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_);		//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拷贝指针指向的内容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return *this;			             // 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返回自身引用</a:t>
              </a:r>
              <a:endPara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970E3C9-1ED6-4854-8705-6B51AA0C24CC}"/>
              </a:ext>
            </a:extLst>
          </p:cNvPr>
          <p:cNvSpPr txBox="1"/>
          <p:nvPr/>
        </p:nvSpPr>
        <p:spPr>
          <a:xfrm>
            <a:off x="683569" y="699542"/>
            <a:ext cx="770485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重载赋值操作符的方式和自定义拷贝构造函数的方式类似，都需要重新申请内存已经拷贝指针指向的内容。主要区别在于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重载赋值操作符需要释放原有内存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，否则会出现内存泄漏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、返回自身引用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611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拷贝赋值函数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1C8AD2E-7AD1-42A7-9D11-E67DD237A3BA}"/>
              </a:ext>
            </a:extLst>
          </p:cNvPr>
          <p:cNvGrpSpPr/>
          <p:nvPr/>
        </p:nvGrpSpPr>
        <p:grpSpPr>
          <a:xfrm>
            <a:off x="689762" y="2075399"/>
            <a:ext cx="7764476" cy="2789048"/>
            <a:chOff x="5813482" y="1421168"/>
            <a:chExt cx="2808312" cy="1443191"/>
          </a:xfrm>
          <a:solidFill>
            <a:srgbClr val="FDFDFD"/>
          </a:solidFill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361BF0E-E666-4312-A13F-ADB390600290}"/>
                </a:ext>
              </a:extLst>
            </p:cNvPr>
            <p:cNvSpPr/>
            <p:nvPr/>
          </p:nvSpPr>
          <p:spPr>
            <a:xfrm>
              <a:off x="5813482" y="1421168"/>
              <a:ext cx="2808312" cy="144319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30E6629-5DAF-4AF6-93E2-23173896916D}"/>
                </a:ext>
              </a:extLst>
            </p:cNvPr>
            <p:cNvSpPr txBox="1"/>
            <p:nvPr/>
          </p:nvSpPr>
          <p:spPr>
            <a:xfrm>
              <a:off x="5846217" y="1471995"/>
              <a:ext cx="2742843" cy="13377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stringbad.cc</a:t>
              </a: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::operator=(const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 s)  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 =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s.len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char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tmp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str_;                    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记录原指针</a:t>
              </a:r>
              <a:endPara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str_ = new char[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s.len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 + 1];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重新申请内存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strcpy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(str_,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s.str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_);		//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拷贝指针指向的内容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delete[] </a:t>
              </a:r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tmp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		             // 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释放原有内存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return *this;			// 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返回自身引用</a:t>
              </a:r>
              <a:endPara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970E3C9-1ED6-4854-8705-6B51AA0C24CC}"/>
              </a:ext>
            </a:extLst>
          </p:cNvPr>
          <p:cNvSpPr txBox="1"/>
          <p:nvPr/>
        </p:nvSpPr>
        <p:spPr>
          <a:xfrm>
            <a:off x="683569" y="699542"/>
            <a:ext cx="770485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重载赋值操作符的方式和自定义拷贝构造函数的方式类似，都需要重新申请内存已经拷贝指针指向的内容。主要区别在于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重载赋值操作符需要释放原有内存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，否则会出现内存泄漏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、返回自身引用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80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上节回顾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3FA913-C929-3D43-F792-557BC29D5A9F}"/>
              </a:ext>
            </a:extLst>
          </p:cNvPr>
          <p:cNvSpPr txBox="1"/>
          <p:nvPr/>
        </p:nvSpPr>
        <p:spPr>
          <a:xfrm>
            <a:off x="539552" y="987574"/>
            <a:ext cx="6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函数和一等公民（</a:t>
            </a:r>
            <a:r>
              <a:rPr lang="en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First-class citizen</a:t>
            </a:r>
            <a:r>
              <a:rPr lang="zh-CN" altLang="en-US" dirty="0">
                <a:solidFill>
                  <a:srgbClr val="4D4D4D"/>
                </a:solidFill>
                <a:latin typeface="-apple-system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4D4D4D"/>
              </a:solidFill>
              <a:latin typeface="-apple-system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47D627-5C6F-28D5-3291-03B09AEF4D3C}"/>
              </a:ext>
            </a:extLst>
          </p:cNvPr>
          <p:cNvSpPr txBox="1"/>
          <p:nvPr/>
        </p:nvSpPr>
        <p:spPr>
          <a:xfrm>
            <a:off x="539552" y="1417588"/>
            <a:ext cx="79928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programming language design, a first-class citizen (also type, object, entity, or value) in a given programming language is an entity which supports all the operations generally available to other entities. These operations typically include being </a:t>
            </a:r>
            <a:r>
              <a:rPr lang="en" altLang="zh-CN" dirty="0">
                <a:solidFill>
                  <a:srgbClr val="C00000"/>
                </a:solidFill>
              </a:rPr>
              <a:t>passed as an argument, returned from a function, modified, and assigned to a variable.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68DDC4F-A193-BADA-A1A3-7280780A7088}"/>
              </a:ext>
            </a:extLst>
          </p:cNvPr>
          <p:cNvGrpSpPr/>
          <p:nvPr/>
        </p:nvGrpSpPr>
        <p:grpSpPr>
          <a:xfrm>
            <a:off x="548721" y="3254662"/>
            <a:ext cx="7911711" cy="1626533"/>
            <a:chOff x="5813482" y="1421168"/>
            <a:chExt cx="2808312" cy="1314146"/>
          </a:xfrm>
          <a:solidFill>
            <a:srgbClr val="FDFDFD"/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4523450-746D-DF40-1302-225B3D099C6E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E2B80AD-8CA5-6222-DA16-3D6399EC8AC0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1935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func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GetFunc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 </a:t>
              </a:r>
              <a:r>
                <a:rPr lang="en-US" altLang="zh-CN" dirty="0" err="1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func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{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go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语言中函数作为返回值示例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return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func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(v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return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v * 2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}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23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拷贝赋值函数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1C8AD2E-7AD1-42A7-9D11-E67DD237A3BA}"/>
              </a:ext>
            </a:extLst>
          </p:cNvPr>
          <p:cNvGrpSpPr/>
          <p:nvPr/>
        </p:nvGrpSpPr>
        <p:grpSpPr>
          <a:xfrm>
            <a:off x="689762" y="2075399"/>
            <a:ext cx="7764476" cy="2789048"/>
            <a:chOff x="5813482" y="1421168"/>
            <a:chExt cx="2808312" cy="1443191"/>
          </a:xfrm>
          <a:solidFill>
            <a:srgbClr val="FDFDFD"/>
          </a:solidFill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361BF0E-E666-4312-A13F-ADB390600290}"/>
                </a:ext>
              </a:extLst>
            </p:cNvPr>
            <p:cNvSpPr/>
            <p:nvPr/>
          </p:nvSpPr>
          <p:spPr>
            <a:xfrm>
              <a:off x="5813482" y="1421168"/>
              <a:ext cx="2808312" cy="144319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30E6629-5DAF-4AF6-93E2-23173896916D}"/>
                </a:ext>
              </a:extLst>
            </p:cNvPr>
            <p:cNvSpPr txBox="1"/>
            <p:nvPr/>
          </p:nvSpPr>
          <p:spPr>
            <a:xfrm>
              <a:off x="5846217" y="1471995"/>
              <a:ext cx="2742843" cy="13377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stringbad.cc</a:t>
              </a: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::operator=(</a:t>
              </a:r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 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 =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s.len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copy-and-swap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策略，传值调用拷贝构造函数</a:t>
              </a:r>
              <a:endPara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char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tmp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str_;</a:t>
              </a:r>
              <a:endPara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str_ =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s.str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_;	                  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交换指针，资源释放交给析构处理</a:t>
              </a:r>
              <a:endPara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s.str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 =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tmp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return *this;		     // 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返回自身引用</a:t>
              </a:r>
              <a:endPara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970E3C9-1ED6-4854-8705-6B51AA0C24CC}"/>
              </a:ext>
            </a:extLst>
          </p:cNvPr>
          <p:cNvSpPr txBox="1"/>
          <p:nvPr/>
        </p:nvSpPr>
        <p:spPr>
          <a:xfrm>
            <a:off x="683569" y="699542"/>
            <a:ext cx="770485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重载赋值操作符的方式和自定义拷贝构造函数的方式类似，都需要重新申请内存已经拷贝指针指向的内容。主要区别在于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重载赋值操作符需要释放原有内存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，否则会出现内存泄漏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、返回自身引用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509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拷贝赋值函数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1C8AD2E-7AD1-42A7-9D11-E67DD237A3BA}"/>
              </a:ext>
            </a:extLst>
          </p:cNvPr>
          <p:cNvGrpSpPr/>
          <p:nvPr/>
        </p:nvGrpSpPr>
        <p:grpSpPr>
          <a:xfrm>
            <a:off x="689762" y="2075399"/>
            <a:ext cx="7764476" cy="2944623"/>
            <a:chOff x="5813482" y="1421168"/>
            <a:chExt cx="2808312" cy="1560953"/>
          </a:xfrm>
          <a:solidFill>
            <a:srgbClr val="FDFDFD"/>
          </a:solidFill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361BF0E-E666-4312-A13F-ADB390600290}"/>
                </a:ext>
              </a:extLst>
            </p:cNvPr>
            <p:cNvSpPr/>
            <p:nvPr/>
          </p:nvSpPr>
          <p:spPr>
            <a:xfrm>
              <a:off x="5813482" y="1421168"/>
              <a:ext cx="2808312" cy="1560953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30E6629-5DAF-4AF6-93E2-23173896916D}"/>
                </a:ext>
              </a:extLst>
            </p:cNvPr>
            <p:cNvSpPr txBox="1"/>
            <p:nvPr/>
          </p:nvSpPr>
          <p:spPr>
            <a:xfrm>
              <a:off x="5846217" y="1440853"/>
              <a:ext cx="2742843" cy="151732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stringbad.cc</a:t>
              </a: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::operator=(</a:t>
              </a:r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 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swap(*this, s);</a:t>
              </a:r>
            </a:p>
            <a:p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return *this;		     // 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返回自身引用</a:t>
              </a:r>
              <a:endPara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 swap(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 s1,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 s2) {   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友元函数</a:t>
              </a:r>
              <a:endPara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using std::swap;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swap(s1.len_, s2.len_);    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不能直接写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std::swap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swap(s1.str_, s2.str_);     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不加限定的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swap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函数可进行最优匹配</a:t>
              </a:r>
              <a:endPara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970E3C9-1ED6-4854-8705-6B51AA0C24CC}"/>
              </a:ext>
            </a:extLst>
          </p:cNvPr>
          <p:cNvSpPr txBox="1"/>
          <p:nvPr/>
        </p:nvSpPr>
        <p:spPr>
          <a:xfrm>
            <a:off x="683569" y="699542"/>
            <a:ext cx="770485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重载赋值操作符的方式和自定义拷贝构造函数的方式类似，都需要重新申请内存已经拷贝指针指向的内容。主要区别在于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重载赋值操作符需要释放原有内存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，否则会出现内存泄漏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、返回自身引用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295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拷贝赋值函数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1C8AD2E-7AD1-42A7-9D11-E67DD237A3BA}"/>
              </a:ext>
            </a:extLst>
          </p:cNvPr>
          <p:cNvGrpSpPr/>
          <p:nvPr/>
        </p:nvGrpSpPr>
        <p:grpSpPr>
          <a:xfrm>
            <a:off x="710122" y="2227917"/>
            <a:ext cx="7764476" cy="2587575"/>
            <a:chOff x="5813482" y="1421168"/>
            <a:chExt cx="2808312" cy="1443191"/>
          </a:xfrm>
          <a:solidFill>
            <a:srgbClr val="FDFDFD"/>
          </a:solidFill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361BF0E-E666-4312-A13F-ADB390600290}"/>
                </a:ext>
              </a:extLst>
            </p:cNvPr>
            <p:cNvSpPr/>
            <p:nvPr/>
          </p:nvSpPr>
          <p:spPr>
            <a:xfrm>
              <a:off x="5813482" y="1421168"/>
              <a:ext cx="2808312" cy="144319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30E6629-5DAF-4AF6-93E2-23173896916D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6694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C++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的连续赋值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 a = 1, b = 2, c = 3;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 = b = c;	//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执行结果是什么？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(a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c;	//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执行结果是什么？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970E3C9-1ED6-4854-8705-6B51AA0C24CC}"/>
              </a:ext>
            </a:extLst>
          </p:cNvPr>
          <p:cNvSpPr txBox="1"/>
          <p:nvPr/>
        </p:nvSpPr>
        <p:spPr>
          <a:xfrm>
            <a:off x="683569" y="699542"/>
            <a:ext cx="770485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重载赋值操作符的方式和自定义拷贝构造函数的方式类似，都需要重新申请内存已经拷贝指针指向的内容。主要区别在于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、重载赋值操作符需要释放原有内存，否则会出现内存泄漏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、返回自身引用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9BCBAEE-F05D-471A-96F1-4AB7A9C2F37D}"/>
              </a:ext>
            </a:extLst>
          </p:cNvPr>
          <p:cNvGrpSpPr/>
          <p:nvPr/>
        </p:nvGrpSpPr>
        <p:grpSpPr>
          <a:xfrm>
            <a:off x="4939527" y="2313556"/>
            <a:ext cx="3419872" cy="1166064"/>
            <a:chOff x="5813480" y="1550388"/>
            <a:chExt cx="2808312" cy="21564005"/>
          </a:xfrm>
          <a:solidFill>
            <a:srgbClr val="FEFFBE"/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5D35A8B-DCC7-4A20-BD87-D4E759CCBC75}"/>
                </a:ext>
              </a:extLst>
            </p:cNvPr>
            <p:cNvSpPr/>
            <p:nvPr/>
          </p:nvSpPr>
          <p:spPr>
            <a:xfrm>
              <a:off x="5813480" y="1550388"/>
              <a:ext cx="2808312" cy="2156400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E24EA6D-7A2A-4383-B528-95937DC35EB2}"/>
                </a:ext>
              </a:extLst>
            </p:cNvPr>
            <p:cNvSpPr txBox="1"/>
            <p:nvPr/>
          </p:nvSpPr>
          <p:spPr>
            <a:xfrm>
              <a:off x="5860953" y="3083364"/>
              <a:ext cx="2713365" cy="184980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思考：</a:t>
              </a:r>
              <a:b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为什么赋值操作符要返回引用？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Aft>
                  <a:spcPts val="600"/>
                </a:spcAft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为什么加法操作符返回值？</a:t>
              </a:r>
              <a:endPara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98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拷贝赋值函数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1C8AD2E-7AD1-42A7-9D11-E67DD237A3BA}"/>
              </a:ext>
            </a:extLst>
          </p:cNvPr>
          <p:cNvGrpSpPr/>
          <p:nvPr/>
        </p:nvGrpSpPr>
        <p:grpSpPr>
          <a:xfrm>
            <a:off x="710122" y="2787774"/>
            <a:ext cx="7764476" cy="2027718"/>
            <a:chOff x="5813482" y="1421168"/>
            <a:chExt cx="2808312" cy="1443191"/>
          </a:xfrm>
          <a:solidFill>
            <a:srgbClr val="FDFDFD"/>
          </a:solidFill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361BF0E-E666-4312-A13F-ADB390600290}"/>
                </a:ext>
              </a:extLst>
            </p:cNvPr>
            <p:cNvSpPr/>
            <p:nvPr/>
          </p:nvSpPr>
          <p:spPr>
            <a:xfrm>
              <a:off x="5813482" y="1421168"/>
              <a:ext cx="2808312" cy="144319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30E6629-5DAF-4AF6-93E2-23173896916D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6694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C++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的连续赋值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 a = 1, b = 2, c = 3;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 = b = c;	// a = 3, b = 3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(a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c;	// a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970E3C9-1ED6-4854-8705-6B51AA0C24CC}"/>
              </a:ext>
            </a:extLst>
          </p:cNvPr>
          <p:cNvSpPr txBox="1"/>
          <p:nvPr/>
        </p:nvSpPr>
        <p:spPr>
          <a:xfrm>
            <a:off x="683569" y="699542"/>
            <a:ext cx="770485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的连续赋值运算满足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右结合律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（从右向左计算），也可以通过括号改变结合顺序，但这种情况下赋值操作必须返回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左值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e.g. (a = b) = c</a:t>
            </a:r>
          </a:p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加法运算无需满足相加后赋值的需求，如（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+ b) =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，所以加法运算无需返回左值</a:t>
            </a:r>
            <a:endParaRPr lang="en-US" altLang="zh-CN" sz="16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9BCBAEE-F05D-471A-96F1-4AB7A9C2F37D}"/>
              </a:ext>
            </a:extLst>
          </p:cNvPr>
          <p:cNvGrpSpPr/>
          <p:nvPr/>
        </p:nvGrpSpPr>
        <p:grpSpPr>
          <a:xfrm>
            <a:off x="5580112" y="2358140"/>
            <a:ext cx="3419872" cy="1166064"/>
            <a:chOff x="5813480" y="1550388"/>
            <a:chExt cx="2808312" cy="21564005"/>
          </a:xfrm>
          <a:solidFill>
            <a:srgbClr val="FEFFBE"/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5D35A8B-DCC7-4A20-BD87-D4E759CCBC75}"/>
                </a:ext>
              </a:extLst>
            </p:cNvPr>
            <p:cNvSpPr/>
            <p:nvPr/>
          </p:nvSpPr>
          <p:spPr>
            <a:xfrm>
              <a:off x="5813480" y="1550388"/>
              <a:ext cx="2808312" cy="2156400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E24EA6D-7A2A-4383-B528-95937DC35EB2}"/>
                </a:ext>
              </a:extLst>
            </p:cNvPr>
            <p:cNvSpPr txBox="1"/>
            <p:nvPr/>
          </p:nvSpPr>
          <p:spPr>
            <a:xfrm>
              <a:off x="5860953" y="3083364"/>
              <a:ext cx="2713365" cy="184980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思考：</a:t>
              </a:r>
              <a:b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为什么赋值操作符要返回引用？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Aft>
                  <a:spcPts val="600"/>
                </a:spcAft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为什么加法操作符返回值？</a:t>
              </a:r>
              <a:endPara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47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深拷贝和浅拷贝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70E3C9-1ED6-4854-8705-6B51AA0C24CC}"/>
              </a:ext>
            </a:extLst>
          </p:cNvPr>
          <p:cNvSpPr txBox="1"/>
          <p:nvPr/>
        </p:nvSpPr>
        <p:spPr>
          <a:xfrm>
            <a:off x="683569" y="699542"/>
            <a:ext cx="7704855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什么情况下需要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深拷贝</a:t>
            </a: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？（什么情况下需要定义拷贝构造函数和拷贝赋值函数）</a:t>
            </a:r>
            <a:endParaRPr lang="en-US" altLang="zh-CN" sz="16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en-US" altLang="zh-CN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零法则：需要自定义析构函数的类通常也需要拷贝构造和拷贝赋值</a:t>
            </a:r>
            <a:endParaRPr lang="en-US" altLang="zh-CN" sz="16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成员变量包含指针类型时</a:t>
            </a:r>
            <a:endParaRPr lang="en-US" altLang="zh-CN" sz="16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成员变量包含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引用其他成员变量的引用类型时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C87CBC8-1A37-4597-B827-C9AA85227F92}"/>
              </a:ext>
            </a:extLst>
          </p:cNvPr>
          <p:cNvGrpSpPr/>
          <p:nvPr/>
        </p:nvGrpSpPr>
        <p:grpSpPr>
          <a:xfrm>
            <a:off x="673197" y="2446019"/>
            <a:ext cx="3744415" cy="2160240"/>
            <a:chOff x="5813482" y="1421168"/>
            <a:chExt cx="2808312" cy="1443191"/>
          </a:xfrm>
          <a:solidFill>
            <a:srgbClr val="FDFDFD"/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76A5049-C976-43BC-8BDE-9C2536E4B58B}"/>
                </a:ext>
              </a:extLst>
            </p:cNvPr>
            <p:cNvSpPr/>
            <p:nvPr/>
          </p:nvSpPr>
          <p:spPr>
            <a:xfrm>
              <a:off x="5813482" y="1421168"/>
              <a:ext cx="2808312" cy="144319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C99ED44-B94A-49DD-A322-A1F218104A80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0955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public: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Demo(int v)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 x_(v), y_(x_)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{}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public: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int x_;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int&amp; y_;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7CE39EE-539E-43C3-A072-F30F09A75860}"/>
              </a:ext>
            </a:extLst>
          </p:cNvPr>
          <p:cNvGrpSpPr/>
          <p:nvPr/>
        </p:nvGrpSpPr>
        <p:grpSpPr>
          <a:xfrm>
            <a:off x="4726390" y="2446018"/>
            <a:ext cx="3514226" cy="2160239"/>
            <a:chOff x="5813482" y="1421168"/>
            <a:chExt cx="2808312" cy="1443191"/>
          </a:xfrm>
          <a:solidFill>
            <a:srgbClr val="FDFDFD"/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566F522-49D1-43A8-928C-59E24DD8A575}"/>
                </a:ext>
              </a:extLst>
            </p:cNvPr>
            <p:cNvSpPr/>
            <p:nvPr/>
          </p:nvSpPr>
          <p:spPr>
            <a:xfrm>
              <a:off x="5813482" y="1421168"/>
              <a:ext cx="2808312" cy="144319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B62541E-CAB2-4237-B928-4403AF76FD9F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7967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 a(10);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 b(a);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b.x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 = 20;</a:t>
              </a: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&lt;&lt;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b.x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 &lt;&lt; “,”&lt;&lt;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b.y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956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深拷贝和浅拷贝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70E3C9-1ED6-4854-8705-6B51AA0C24CC}"/>
              </a:ext>
            </a:extLst>
          </p:cNvPr>
          <p:cNvSpPr txBox="1"/>
          <p:nvPr/>
        </p:nvSpPr>
        <p:spPr>
          <a:xfrm>
            <a:off x="683569" y="699542"/>
            <a:ext cx="7704855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什么情况下不需要深拷贝？</a:t>
            </a:r>
            <a:endParaRPr lang="en-US" altLang="zh-CN" sz="16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成员变量都是值类型时</a:t>
            </a:r>
            <a:endParaRPr lang="en-US" altLang="zh-CN" sz="16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成员变量包含指针类型，但是出于性能考虑不希望每次都进行大量内存数据拷贝</a:t>
            </a:r>
            <a:endParaRPr lang="en-US" altLang="zh-CN" sz="16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1600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库中的</a:t>
            </a:r>
            <a:r>
              <a:rPr lang="en-US" altLang="zh-CN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cv::Mat</a:t>
            </a: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16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需要在类中自己维护引用计数器（或智能指针）</a:t>
            </a:r>
            <a:endParaRPr lang="en-US" altLang="zh-CN" sz="16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Clone</a:t>
            </a: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成员函数支持深拷贝操作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4B6AD4F-E215-423E-B706-0E9A81D9E5FF}"/>
              </a:ext>
            </a:extLst>
          </p:cNvPr>
          <p:cNvSpPr/>
          <p:nvPr/>
        </p:nvSpPr>
        <p:spPr>
          <a:xfrm>
            <a:off x="1079612" y="3099442"/>
            <a:ext cx="1080120" cy="49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Mat1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151F975-6666-4FF1-8649-BD753FF5325E}"/>
              </a:ext>
            </a:extLst>
          </p:cNvPr>
          <p:cNvSpPr/>
          <p:nvPr/>
        </p:nvSpPr>
        <p:spPr>
          <a:xfrm>
            <a:off x="1079612" y="3813317"/>
            <a:ext cx="1080120" cy="49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Mat2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48F947D-5C47-48E9-8EEF-0B03CC3A6C9F}"/>
              </a:ext>
            </a:extLst>
          </p:cNvPr>
          <p:cNvSpPr/>
          <p:nvPr/>
        </p:nvSpPr>
        <p:spPr>
          <a:xfrm>
            <a:off x="1079612" y="4527192"/>
            <a:ext cx="1080120" cy="49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Mat3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9D580DC-DBAF-4B75-A275-260FDF77F1C6}"/>
              </a:ext>
            </a:extLst>
          </p:cNvPr>
          <p:cNvSpPr/>
          <p:nvPr/>
        </p:nvSpPr>
        <p:spPr>
          <a:xfrm>
            <a:off x="2987824" y="3168525"/>
            <a:ext cx="1080120" cy="356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5BFEF97-0DF6-48F8-91C5-6883EFAD8299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2159732" y="3346905"/>
            <a:ext cx="828092" cy="142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DAA5A51-4E87-4BBD-B56A-7989EFBDB1C9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159732" y="3237253"/>
            <a:ext cx="954106" cy="82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A380FE5-A366-4EBA-AFBC-023C5B2CD223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2159732" y="3346905"/>
            <a:ext cx="828092" cy="1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B9875E3-C6B3-457A-A804-2586EB573E5C}"/>
              </a:ext>
            </a:extLst>
          </p:cNvPr>
          <p:cNvSpPr txBox="1"/>
          <p:nvPr/>
        </p:nvSpPr>
        <p:spPr>
          <a:xfrm>
            <a:off x="1809742" y="2715766"/>
            <a:ext cx="17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counter = 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6D2A86C-A295-4CBD-9A9B-3623F921B1E4}"/>
              </a:ext>
            </a:extLst>
          </p:cNvPr>
          <p:cNvSpPr/>
          <p:nvPr/>
        </p:nvSpPr>
        <p:spPr>
          <a:xfrm>
            <a:off x="5220072" y="3099442"/>
            <a:ext cx="1080120" cy="49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Mat1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3F30725-7383-4896-B997-8132FA2EA818}"/>
              </a:ext>
            </a:extLst>
          </p:cNvPr>
          <p:cNvSpPr/>
          <p:nvPr/>
        </p:nvSpPr>
        <p:spPr>
          <a:xfrm>
            <a:off x="5220072" y="3813317"/>
            <a:ext cx="1080120" cy="49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Mat2</a:t>
            </a:r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2EB8399-0283-4D0E-B528-F5F9AED8C0F2}"/>
              </a:ext>
            </a:extLst>
          </p:cNvPr>
          <p:cNvSpPr/>
          <p:nvPr/>
        </p:nvSpPr>
        <p:spPr>
          <a:xfrm>
            <a:off x="7128284" y="3168525"/>
            <a:ext cx="1080120" cy="356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8A62FE1-C7B4-4FEC-BF01-344DABB51C2A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6300192" y="3237253"/>
            <a:ext cx="954106" cy="82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F5E066C-411B-4DB6-A867-524A440FE416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 flipV="1">
            <a:off x="6300192" y="3346905"/>
            <a:ext cx="828092" cy="1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88905AA-E0E8-4A18-B46E-70FAD2DA4CA3}"/>
              </a:ext>
            </a:extLst>
          </p:cNvPr>
          <p:cNvSpPr txBox="1"/>
          <p:nvPr/>
        </p:nvSpPr>
        <p:spPr>
          <a:xfrm>
            <a:off x="5950202" y="2715766"/>
            <a:ext cx="17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counter = 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95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70600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类中动态创建的成员变量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70E3C9-1ED6-4854-8705-6B51AA0C24CC}"/>
              </a:ext>
            </a:extLst>
          </p:cNvPr>
          <p:cNvSpPr txBox="1"/>
          <p:nvPr/>
        </p:nvSpPr>
        <p:spPr>
          <a:xfrm>
            <a:off x="683569" y="699542"/>
            <a:ext cx="8064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如果类中存在动态创建的成员，需要注意以下几点：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如果在构造函数中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，那么必须在析构函数中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操作必须一致，如果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new[]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，那么析构时也必须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delete[]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E5172B2-3210-4852-9101-CF62890FAC6E}"/>
              </a:ext>
            </a:extLst>
          </p:cNvPr>
          <p:cNvGrpSpPr/>
          <p:nvPr/>
        </p:nvGrpSpPr>
        <p:grpSpPr>
          <a:xfrm>
            <a:off x="5580112" y="2358140"/>
            <a:ext cx="3419872" cy="789674"/>
            <a:chOff x="5813480" y="1550388"/>
            <a:chExt cx="2808312" cy="21564005"/>
          </a:xfrm>
          <a:solidFill>
            <a:srgbClr val="FEFFBE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A2BA154-2212-4D7B-B9BE-A82EB4A10F6A}"/>
                </a:ext>
              </a:extLst>
            </p:cNvPr>
            <p:cNvSpPr/>
            <p:nvPr/>
          </p:nvSpPr>
          <p:spPr>
            <a:xfrm>
              <a:off x="5813480" y="1550388"/>
              <a:ext cx="2808312" cy="2156400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6A0C3E4-5F94-45EF-BF36-127F418054EF}"/>
                </a:ext>
              </a:extLst>
            </p:cNvPr>
            <p:cNvSpPr txBox="1"/>
            <p:nvPr/>
          </p:nvSpPr>
          <p:spPr>
            <a:xfrm>
              <a:off x="5860953" y="2622097"/>
              <a:ext cx="2713365" cy="1764966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知识点：</a:t>
              </a:r>
              <a:b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delete[]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有什么区别？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29FB53C-EF51-448C-B8C9-B21F69483DF7}"/>
              </a:ext>
            </a:extLst>
          </p:cNvPr>
          <p:cNvGrpSpPr/>
          <p:nvPr/>
        </p:nvGrpSpPr>
        <p:grpSpPr>
          <a:xfrm>
            <a:off x="783969" y="1912411"/>
            <a:ext cx="4580119" cy="2952328"/>
            <a:chOff x="5813482" y="1421168"/>
            <a:chExt cx="2808312" cy="1314146"/>
          </a:xfrm>
          <a:solidFill>
            <a:srgbClr val="FDFDFD"/>
          </a:solidFill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2E828C9-8989-43BA-8070-111C380BF0B6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0561EB7-7E91-4AB5-A42F-117747BC26E9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27408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(const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std::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strlen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(s);</a:t>
              </a:r>
            </a:p>
            <a:p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str_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new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char[</a:t>
              </a:r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len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1];</a:t>
              </a:r>
            </a:p>
            <a:p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std::</a:t>
              </a:r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strcpy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(str_,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s);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++counter;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::~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--counter;</a:t>
              </a:r>
            </a:p>
            <a:p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delete[]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str_;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F8B7E73-4515-49F8-877F-A9D2DA44D365}"/>
              </a:ext>
            </a:extLst>
          </p:cNvPr>
          <p:cNvGrpSpPr/>
          <p:nvPr/>
        </p:nvGrpSpPr>
        <p:grpSpPr>
          <a:xfrm>
            <a:off x="5580112" y="3388575"/>
            <a:ext cx="3419872" cy="717666"/>
            <a:chOff x="5813480" y="1550388"/>
            <a:chExt cx="2808312" cy="21564005"/>
          </a:xfrm>
          <a:solidFill>
            <a:srgbClr val="FEFFBE"/>
          </a:solidFill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5A89ACA-C7D8-4552-93BE-D5BAC6D19CB6}"/>
                </a:ext>
              </a:extLst>
            </p:cNvPr>
            <p:cNvSpPr/>
            <p:nvPr/>
          </p:nvSpPr>
          <p:spPr>
            <a:xfrm>
              <a:off x="5813480" y="1550388"/>
              <a:ext cx="2808312" cy="2156400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5B0596A-3C1D-4147-AC48-264949A5319D}"/>
                </a:ext>
              </a:extLst>
            </p:cNvPr>
            <p:cNvSpPr txBox="1"/>
            <p:nvPr/>
          </p:nvSpPr>
          <p:spPr>
            <a:xfrm>
              <a:off x="5839831" y="2074805"/>
              <a:ext cx="2713365" cy="1942057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知识点：</a:t>
              </a:r>
              <a:b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之前需要判断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nullptr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么？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18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70600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类中动态创建的成员变量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70E3C9-1ED6-4854-8705-6B51AA0C24CC}"/>
              </a:ext>
            </a:extLst>
          </p:cNvPr>
          <p:cNvSpPr txBox="1"/>
          <p:nvPr/>
        </p:nvSpPr>
        <p:spPr>
          <a:xfrm>
            <a:off x="683569" y="699542"/>
            <a:ext cx="806489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如果类中存在动态创建的成员，需要注意以下几点：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如果在构造函数中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，那么必须在析构函数中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操作必须一致，如果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[]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，那么析构时也必须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 []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如果存在多个构造函数，因为只能有一个析构函数，所以不同构造函数的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操作也必须一致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37838A8-A8CB-DB5F-732D-4D97AF4FEA0C}"/>
              </a:ext>
            </a:extLst>
          </p:cNvPr>
          <p:cNvGrpSpPr/>
          <p:nvPr/>
        </p:nvGrpSpPr>
        <p:grpSpPr>
          <a:xfrm>
            <a:off x="883758" y="2571750"/>
            <a:ext cx="3472218" cy="2143908"/>
            <a:chOff x="5813482" y="1421168"/>
            <a:chExt cx="2808312" cy="1443191"/>
          </a:xfrm>
          <a:solidFill>
            <a:srgbClr val="FDFDFD"/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6A225BB-11E1-40E2-8E63-A90F3E561C94}"/>
                </a:ext>
              </a:extLst>
            </p:cNvPr>
            <p:cNvSpPr/>
            <p:nvPr/>
          </p:nvSpPr>
          <p:spPr>
            <a:xfrm>
              <a:off x="5813482" y="1421168"/>
              <a:ext cx="2808312" cy="144319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0ADC05A-CC62-4390-ABAC-B6EEE5F14428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36740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Demo::Demo(int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str_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new</a:t>
              </a:r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char[</a:t>
              </a:r>
              <a:r>
                <a:rPr lang="en-US" altLang="zh-CN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len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Demo::Demo()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str_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new</a:t>
              </a:r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char(0);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  <p:pic>
        <p:nvPicPr>
          <p:cNvPr id="1028" name="Picture 4" descr="错号PNG免费下载- 图星人">
            <a:extLst>
              <a:ext uri="{FF2B5EF4-FFF2-40B4-BE49-F238E27FC236}">
                <a16:creationId xmlns:a16="http://schemas.microsoft.com/office/drawing/2014/main" id="{295615BF-9D8D-7DF3-66AD-9854427C7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780" y="3505705"/>
            <a:ext cx="530620" cy="53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E22FFC56-C4E0-4479-17BC-36BA12F81A47}"/>
              </a:ext>
            </a:extLst>
          </p:cNvPr>
          <p:cNvGrpSpPr/>
          <p:nvPr/>
        </p:nvGrpSpPr>
        <p:grpSpPr>
          <a:xfrm>
            <a:off x="4684476" y="2571750"/>
            <a:ext cx="3472218" cy="2143908"/>
            <a:chOff x="5813482" y="1421168"/>
            <a:chExt cx="2808312" cy="1443191"/>
          </a:xfrm>
          <a:solidFill>
            <a:srgbClr val="FDFDFD"/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442AD16-23E5-FCA8-E5B4-2331BCF45534}"/>
                </a:ext>
              </a:extLst>
            </p:cNvPr>
            <p:cNvSpPr/>
            <p:nvPr/>
          </p:nvSpPr>
          <p:spPr>
            <a:xfrm>
              <a:off x="5813482" y="1421168"/>
              <a:ext cx="2808312" cy="144319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B2C57D5-EBA6-AE54-8D42-93C02F061C6E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36740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Demo::Demo(int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str_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new</a:t>
              </a:r>
              <a:r>
                <a:rPr lang="zh-CN" altLang="en-US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char[</a:t>
              </a:r>
              <a:r>
                <a:rPr lang="en-US" altLang="zh-CN" dirty="0" err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len</a:t>
              </a:r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Demo::Demo()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str_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nullptr</a:t>
              </a:r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  <p:pic>
        <p:nvPicPr>
          <p:cNvPr id="1032" name="Picture 8" descr="绿色的卡通对号打勾符号png图片免抠矢量素材- 设计盒子">
            <a:extLst>
              <a:ext uri="{FF2B5EF4-FFF2-40B4-BE49-F238E27FC236}">
                <a16:creationId xmlns:a16="http://schemas.microsoft.com/office/drawing/2014/main" id="{6D82D2C1-8528-BDA5-12FC-B85AAEEAF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474642"/>
            <a:ext cx="754590" cy="75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90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移动语义与右值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D0D259-3D05-40CB-B06C-B4BED36EF3F8}"/>
              </a:ext>
            </a:extLst>
          </p:cNvPr>
          <p:cNvSpPr txBox="1"/>
          <p:nvPr/>
        </p:nvSpPr>
        <p:spPr>
          <a:xfrm>
            <a:off x="683569" y="699542"/>
            <a:ext cx="7704855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很多情况下都会发生对象拷贝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1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）当需要用一个已有同类对象初始化新对象时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）当函数参数为自定义类型的值传递时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3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）一些情况下，编译器生成临时变量时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其中一部分情况，对象拷贝后立即就被销毁了，在这样的场景下，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而非拷贝对象会大幅提升性能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C++11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之前，没有直接的方法移动对象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C++11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后，为了支持移动操作，新标准引入了一种新的引用类型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右值引用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98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右值引用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D0D259-3D05-40CB-B06C-B4BED36EF3F8}"/>
              </a:ext>
            </a:extLst>
          </p:cNvPr>
          <p:cNvSpPr txBox="1"/>
          <p:nvPr/>
        </p:nvSpPr>
        <p:spPr>
          <a:xfrm>
            <a:off x="683569" y="699542"/>
            <a:ext cx="770485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左值 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右值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左值持久，右值短暂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变量是左值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函数的非引用返回值为右值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右值意味着对象将要被销毁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右值意味着对象没有其他用户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837A438-EBC4-4AE3-8034-FC38EE95F0CE}"/>
              </a:ext>
            </a:extLst>
          </p:cNvPr>
          <p:cNvGrpSpPr/>
          <p:nvPr/>
        </p:nvGrpSpPr>
        <p:grpSpPr>
          <a:xfrm>
            <a:off x="4572000" y="1102555"/>
            <a:ext cx="4248472" cy="2938390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D5DCB0C-A1F7-38E1-5927-4FBCA1581348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5CBDD97-09BD-CBAF-31D5-A1FA2CFD7B0A}"/>
                </a:ext>
              </a:extLst>
            </p:cNvPr>
            <p:cNvSpPr txBox="1"/>
            <p:nvPr/>
          </p:nvSpPr>
          <p:spPr>
            <a:xfrm>
              <a:off x="5860955" y="1435492"/>
              <a:ext cx="2713365" cy="133557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1;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为左值，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为右值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a;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错误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x;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正确，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为左值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x;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错误，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为右值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Add(int&amp;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val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Add2(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const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int&amp;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val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Add(a);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正确，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为左值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Add2(a+1);	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 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正确，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为右值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73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上节回顾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3FA913-C929-3D43-F792-557BC29D5A9F}"/>
              </a:ext>
            </a:extLst>
          </p:cNvPr>
          <p:cNvSpPr txBox="1"/>
          <p:nvPr/>
        </p:nvSpPr>
        <p:spPr>
          <a:xfrm>
            <a:off x="539552" y="987574"/>
            <a:ext cx="6408711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函数和一等公民（</a:t>
            </a:r>
            <a:r>
              <a:rPr lang="en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First-class citizen</a:t>
            </a:r>
            <a:r>
              <a:rPr lang="zh-CN" altLang="en-US" dirty="0">
                <a:solidFill>
                  <a:srgbClr val="4D4D4D"/>
                </a:solidFill>
                <a:latin typeface="-apple-system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4D4D4D"/>
              </a:solidFill>
              <a:latin typeface="-apple-system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-apple-system"/>
                <a:ea typeface="微软雅黑" panose="020B0503020204020204" pitchFamily="34" charset="-122"/>
              </a:rPr>
              <a:t>函数指针</a:t>
            </a:r>
            <a:endParaRPr lang="en-US" altLang="zh-CN" dirty="0">
              <a:solidFill>
                <a:srgbClr val="005DA2"/>
              </a:solidFill>
              <a:latin typeface="-apple-system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-apple-system"/>
                <a:ea typeface="微软雅黑" panose="020B0503020204020204" pitchFamily="34" charset="-122"/>
              </a:rPr>
              <a:t>仿函数</a:t>
            </a:r>
            <a:r>
              <a:rPr lang="en-US" altLang="zh-CN" dirty="0">
                <a:solidFill>
                  <a:srgbClr val="4D4D4D"/>
                </a:solidFill>
                <a:latin typeface="-apple-system"/>
                <a:ea typeface="微软雅黑" panose="020B0503020204020204" pitchFamily="34" charset="-122"/>
              </a:rPr>
              <a:t>functor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D4D4D"/>
                </a:solidFill>
                <a:latin typeface="-apple-system"/>
                <a:ea typeface="微软雅黑" panose="020B0503020204020204" pitchFamily="34" charset="-122"/>
              </a:rPr>
              <a:t>std::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  <a:ea typeface="微软雅黑" panose="020B0503020204020204" pitchFamily="34" charset="-122"/>
              </a:rPr>
              <a:t>funtion</a:t>
            </a:r>
            <a:endParaRPr lang="en-US" altLang="zh-CN" dirty="0">
              <a:solidFill>
                <a:srgbClr val="4D4D4D"/>
              </a:solidFill>
              <a:latin typeface="-apple-system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BEE356D-8949-3CBF-7565-F7809783E209}"/>
              </a:ext>
            </a:extLst>
          </p:cNvPr>
          <p:cNvGrpSpPr/>
          <p:nvPr/>
        </p:nvGrpSpPr>
        <p:grpSpPr>
          <a:xfrm>
            <a:off x="683568" y="2802834"/>
            <a:ext cx="7911711" cy="1626533"/>
            <a:chOff x="5813482" y="1421168"/>
            <a:chExt cx="2808312" cy="1314146"/>
          </a:xfrm>
          <a:solidFill>
            <a:srgbClr val="FDFDFD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A25ED37-DD5B-1553-400B-87FD8099A1A2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E97D1A7-E816-8939-227B-DC3EFF834C65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9697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double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calc(int);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estimate(double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pf)(int));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函数指针形参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estimate(calc);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调用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05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右值引用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D0D259-3D05-40CB-B06C-B4BED36EF3F8}"/>
              </a:ext>
            </a:extLst>
          </p:cNvPr>
          <p:cNvSpPr txBox="1"/>
          <p:nvPr/>
        </p:nvSpPr>
        <p:spPr>
          <a:xfrm>
            <a:off x="683569" y="699542"/>
            <a:ext cx="770485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左值 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右值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左值持久，右值短暂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变量是左值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函数的非引用返回值为右值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右值意味着对象将要被销毁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右值意味着对象没有其他用户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右值引用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左值常引用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右值引用可绑右值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可自由接管右值引用的资源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标准库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std::move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函数可将左值显式转换为对应的右值引用类型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837A438-EBC4-4AE3-8034-FC38EE95F0CE}"/>
              </a:ext>
            </a:extLst>
          </p:cNvPr>
          <p:cNvGrpSpPr/>
          <p:nvPr/>
        </p:nvGrpSpPr>
        <p:grpSpPr>
          <a:xfrm>
            <a:off x="4572000" y="1102555"/>
            <a:ext cx="4248472" cy="2938390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D5DCB0C-A1F7-38E1-5927-4FBCA1581348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5CBDD97-09BD-CBAF-31D5-A1FA2CFD7B0A}"/>
                </a:ext>
              </a:extLst>
            </p:cNvPr>
            <p:cNvSpPr txBox="1"/>
            <p:nvPr/>
          </p:nvSpPr>
          <p:spPr>
            <a:xfrm>
              <a:off x="5860955" y="1435492"/>
              <a:ext cx="2713365" cy="133557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42;	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int&amp; r =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		// 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正确 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int&amp;&amp;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rr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		// 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错误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int&amp; r2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*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42;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错误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const int&amp; r3 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* 42; 	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正确</a:t>
              </a:r>
              <a:endPara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int&amp;&amp; rr2 =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* 42;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正确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int&amp;&amp; rr3 = 42;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正确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int&amp;&amp; rr4 = rr3;		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错误</a:t>
              </a:r>
              <a:endPara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endPara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int&amp;&amp; rr5 = std::move(rr3);   // 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正确</a:t>
              </a:r>
              <a:endPara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506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移动构造函数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D0D259-3D05-40CB-B06C-B4BED36EF3F8}"/>
              </a:ext>
            </a:extLst>
          </p:cNvPr>
          <p:cNvSpPr txBox="1"/>
          <p:nvPr/>
        </p:nvSpPr>
        <p:spPr>
          <a:xfrm>
            <a:off x="683569" y="699542"/>
            <a:ext cx="770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移动构造函数的原型为：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A9E6E3-1209-431F-9FE0-B3A36B31326F}"/>
              </a:ext>
            </a:extLst>
          </p:cNvPr>
          <p:cNvSpPr txBox="1"/>
          <p:nvPr/>
        </p:nvSpPr>
        <p:spPr>
          <a:xfrm>
            <a:off x="2213738" y="1462509"/>
            <a:ext cx="471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635C81-230A-4B32-A670-A95AA3D52E09}"/>
              </a:ext>
            </a:extLst>
          </p:cNvPr>
          <p:cNvSpPr txBox="1"/>
          <p:nvPr/>
        </p:nvSpPr>
        <p:spPr>
          <a:xfrm>
            <a:off x="681145" y="222547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例如在</a:t>
            </a:r>
            <a:r>
              <a:rPr lang="en-US" altLang="zh-CN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StringBad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85728A5-E55B-436D-9771-9BF907DCAB55}"/>
              </a:ext>
            </a:extLst>
          </p:cNvPr>
          <p:cNvGrpSpPr/>
          <p:nvPr/>
        </p:nvGrpSpPr>
        <p:grpSpPr>
          <a:xfrm>
            <a:off x="827584" y="2750344"/>
            <a:ext cx="8064896" cy="1940679"/>
            <a:chOff x="5813482" y="1421168"/>
            <a:chExt cx="2808312" cy="1314146"/>
          </a:xfrm>
          <a:solidFill>
            <a:srgbClr val="FDFDFD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A9B1F12-818B-4126-B3EA-35DDF76315BA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66147F0-8841-4D03-BB4C-7184658B44D9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0003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stringbad.h</a:t>
              </a:r>
              <a:endPara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&amp;&amp;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s);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移动构造函数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69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移动构造函数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D0D259-3D05-40CB-B06C-B4BED36EF3F8}"/>
              </a:ext>
            </a:extLst>
          </p:cNvPr>
          <p:cNvSpPr txBox="1"/>
          <p:nvPr/>
        </p:nvSpPr>
        <p:spPr>
          <a:xfrm>
            <a:off x="683569" y="699542"/>
            <a:ext cx="770485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移动构造函数实现移动语义，直接将对象资源控制权进行转移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移动后需保证来源对象可以正常析构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仍以</a:t>
            </a:r>
            <a:r>
              <a:rPr lang="en-US" altLang="zh-CN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StringBad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类为例：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85728A5-E55B-436D-9771-9BF907DCAB55}"/>
              </a:ext>
            </a:extLst>
          </p:cNvPr>
          <p:cNvGrpSpPr/>
          <p:nvPr/>
        </p:nvGrpSpPr>
        <p:grpSpPr>
          <a:xfrm>
            <a:off x="503548" y="2715766"/>
            <a:ext cx="8064896" cy="1549598"/>
            <a:chOff x="5813482" y="1421168"/>
            <a:chExt cx="2808312" cy="1314146"/>
          </a:xfrm>
          <a:solidFill>
            <a:srgbClr val="FDFDFD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A9B1F12-818B-4126-B3EA-35DDF76315BA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66147F0-8841-4D03-BB4C-7184658B44D9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01794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stringbad.cpp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&amp;&amp;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s) :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_(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s.len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_), str_(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s.str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_) 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s.str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 = </a:t>
              </a:r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nullptr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	//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移动操作不析构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对应对象仍可赋新值</a:t>
              </a:r>
              <a:endPara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386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移动赋值函数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D0D259-3D05-40CB-B06C-B4BED36EF3F8}"/>
              </a:ext>
            </a:extLst>
          </p:cNvPr>
          <p:cNvSpPr txBox="1"/>
          <p:nvPr/>
        </p:nvSpPr>
        <p:spPr>
          <a:xfrm>
            <a:off x="683569" y="699542"/>
            <a:ext cx="770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移动赋值函数的原型为：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A9E6E3-1209-431F-9FE0-B3A36B31326F}"/>
              </a:ext>
            </a:extLst>
          </p:cNvPr>
          <p:cNvSpPr txBox="1"/>
          <p:nvPr/>
        </p:nvSpPr>
        <p:spPr>
          <a:xfrm>
            <a:off x="1835696" y="1465611"/>
            <a:ext cx="531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operator=(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635C81-230A-4B32-A670-A95AA3D52E09}"/>
              </a:ext>
            </a:extLst>
          </p:cNvPr>
          <p:cNvSpPr txBox="1"/>
          <p:nvPr/>
        </p:nvSpPr>
        <p:spPr>
          <a:xfrm>
            <a:off x="681145" y="222547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例如在</a:t>
            </a:r>
            <a:r>
              <a:rPr lang="en-US" altLang="zh-CN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StringBad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85728A5-E55B-436D-9771-9BF907DCAB55}"/>
              </a:ext>
            </a:extLst>
          </p:cNvPr>
          <p:cNvGrpSpPr/>
          <p:nvPr/>
        </p:nvGrpSpPr>
        <p:grpSpPr>
          <a:xfrm>
            <a:off x="827584" y="2750344"/>
            <a:ext cx="8064896" cy="1940679"/>
            <a:chOff x="5813482" y="1421168"/>
            <a:chExt cx="2808312" cy="1314146"/>
          </a:xfrm>
          <a:solidFill>
            <a:srgbClr val="FDFDFD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A9B1F12-818B-4126-B3EA-35DDF76315BA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66147F0-8841-4D03-BB4C-7184658B44D9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0003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stringbad.h</a:t>
              </a:r>
              <a:endPara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 operator=(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&amp;&amp;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s);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移动赋值函数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166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移动赋值函数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D0D259-3D05-40CB-B06C-B4BED36EF3F8}"/>
              </a:ext>
            </a:extLst>
          </p:cNvPr>
          <p:cNvSpPr txBox="1"/>
          <p:nvPr/>
        </p:nvSpPr>
        <p:spPr>
          <a:xfrm>
            <a:off x="683569" y="699542"/>
            <a:ext cx="770485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移动赋值函数直接接管对象资源控制权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注意点：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赋值注意事项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返回引用、处理自赋值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+ 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移动注意事项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源对象可析构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StringBad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类为例：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85728A5-E55B-436D-9771-9BF907DCAB55}"/>
              </a:ext>
            </a:extLst>
          </p:cNvPr>
          <p:cNvGrpSpPr/>
          <p:nvPr/>
        </p:nvGrpSpPr>
        <p:grpSpPr>
          <a:xfrm>
            <a:off x="539552" y="2130702"/>
            <a:ext cx="8064896" cy="2745304"/>
            <a:chOff x="5813482" y="1421167"/>
            <a:chExt cx="2808312" cy="2328171"/>
          </a:xfrm>
          <a:solidFill>
            <a:srgbClr val="FDFDFD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A9B1F12-818B-4126-B3EA-35DDF76315BA}"/>
                </a:ext>
              </a:extLst>
            </p:cNvPr>
            <p:cNvSpPr/>
            <p:nvPr/>
          </p:nvSpPr>
          <p:spPr>
            <a:xfrm>
              <a:off x="5813482" y="1421167"/>
              <a:ext cx="2808312" cy="232817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66147F0-8841-4D03-BB4C-7184658B44D9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21924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stringbad.cpp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::operator=(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&amp;&amp;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s) 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if (this == &amp;s) { return *this; }   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处理自赋值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 =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s.len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_;</a:t>
              </a:r>
            </a:p>
            <a:p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delete[] str_;		              // 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先释放原有内存</a:t>
              </a:r>
              <a:endPara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str_ =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s.str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_;	                           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接管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s.str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 =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nullptr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return *this;			// 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返回自身引用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59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移动赋值函数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D0D259-3D05-40CB-B06C-B4BED36EF3F8}"/>
              </a:ext>
            </a:extLst>
          </p:cNvPr>
          <p:cNvSpPr txBox="1"/>
          <p:nvPr/>
        </p:nvSpPr>
        <p:spPr>
          <a:xfrm>
            <a:off x="683569" y="699542"/>
            <a:ext cx="770485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移动赋值函数直接接管对象资源控制权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注意点：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赋值注意事项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返回引用、处理自赋值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+ 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移动注意事项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源对象可析构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copy-and-swap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策略的传值版本的拷贝赋值函数时，只需实现右值拷贝构造，不需额外处理移动赋值函数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85728A5-E55B-436D-9771-9BF907DCAB55}"/>
              </a:ext>
            </a:extLst>
          </p:cNvPr>
          <p:cNvGrpSpPr/>
          <p:nvPr/>
        </p:nvGrpSpPr>
        <p:grpSpPr>
          <a:xfrm>
            <a:off x="539552" y="2398196"/>
            <a:ext cx="8064896" cy="2477810"/>
            <a:chOff x="5813482" y="1421167"/>
            <a:chExt cx="2808312" cy="2723981"/>
          </a:xfrm>
          <a:solidFill>
            <a:srgbClr val="FDFDFD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A9B1F12-818B-4126-B3EA-35DDF76315BA}"/>
                </a:ext>
              </a:extLst>
            </p:cNvPr>
            <p:cNvSpPr/>
            <p:nvPr/>
          </p:nvSpPr>
          <p:spPr>
            <a:xfrm>
              <a:off x="5813482" y="1421167"/>
              <a:ext cx="2808312" cy="272398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66147F0-8841-4D03-BB4C-7184658B44D9}"/>
                </a:ext>
              </a:extLst>
            </p:cNvPr>
            <p:cNvSpPr txBox="1"/>
            <p:nvPr/>
          </p:nvSpPr>
          <p:spPr>
            <a:xfrm>
              <a:off x="5834314" y="1522351"/>
              <a:ext cx="2741574" cy="25376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stringbad.cpp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::operator=(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s) {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生成值时会调用相应的左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右值版本</a:t>
              </a:r>
              <a:endPara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swap(*this, s);</a:t>
              </a:r>
            </a:p>
            <a:p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return *this;			   // 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返回自身引用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(const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 s) …</a:t>
              </a: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StringBad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&amp;&amp; s)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345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D0D259-3D05-40CB-B06C-B4BED36EF3F8}"/>
              </a:ext>
            </a:extLst>
          </p:cNvPr>
          <p:cNvSpPr txBox="1"/>
          <p:nvPr/>
        </p:nvSpPr>
        <p:spPr>
          <a:xfrm>
            <a:off x="683569" y="699542"/>
            <a:ext cx="7704855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不声明自定义拷贝函数时，编译器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总会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自动合成相应函数（可能为删除）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不声明自定义移动函数时，编译器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自动合成相应函数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类没有任何自定义拷贝函数，且所有成员变量可移动构造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移动赋值时，编译器才会生成相应移动函数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内置类型均可移动，类是否可移动取决于是否实现对应的移动操作函数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左值调用拷贝函数，右值调用移动函数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不存在移动函数时，右值也调用拷贝函数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零法则：拷贝控制函数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是否出现通常应统一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F0FDB85-63F0-CB1F-2CA2-BBE4B994D9E0}"/>
              </a:ext>
            </a:extLst>
          </p:cNvPr>
          <p:cNvGrpSpPr/>
          <p:nvPr/>
        </p:nvGrpSpPr>
        <p:grpSpPr>
          <a:xfrm>
            <a:off x="737574" y="3899746"/>
            <a:ext cx="7596843" cy="1088423"/>
            <a:chOff x="5813480" y="1550361"/>
            <a:chExt cx="2808312" cy="29722087"/>
          </a:xfrm>
          <a:solidFill>
            <a:srgbClr val="FEFFBE"/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2D691E8-0CC6-2895-F830-1250BE205E58}"/>
                </a:ext>
              </a:extLst>
            </p:cNvPr>
            <p:cNvSpPr/>
            <p:nvPr/>
          </p:nvSpPr>
          <p:spPr>
            <a:xfrm>
              <a:off x="5813480" y="1550361"/>
              <a:ext cx="2808312" cy="2972208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289C0A1-D9F8-4554-0386-EE361DAB6D4D}"/>
                </a:ext>
              </a:extLst>
            </p:cNvPr>
            <p:cNvSpPr txBox="1"/>
            <p:nvPr/>
          </p:nvSpPr>
          <p:spPr>
            <a:xfrm>
              <a:off x="5860953" y="2622098"/>
              <a:ext cx="2713365" cy="273149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最佳实践：</a:t>
              </a:r>
              <a:b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对于涉及资源分配的类，应实现全部拷贝控制函数，其他类则全不实现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Aft>
                  <a:spcPts val="600"/>
                </a:spcAft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左值引用参数处理拷贝，使用右值引用参数处理移动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174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5486"/>
            <a:ext cx="9144001" cy="5143500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491880" y="1901035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3826314" y="2569318"/>
            <a:ext cx="4807056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9"/>
          <p:cNvSpPr>
            <a:spLocks noChangeArrowheads="1"/>
          </p:cNvSpPr>
          <p:nvPr/>
        </p:nvSpPr>
        <p:spPr bwMode="auto">
          <a:xfrm>
            <a:off x="8727444" y="1898129"/>
            <a:ext cx="416556" cy="1609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120850" y="3071925"/>
            <a:ext cx="432048" cy="432834"/>
            <a:chOff x="6084168" y="1274820"/>
            <a:chExt cx="432048" cy="432834"/>
          </a:xfrm>
        </p:grpSpPr>
        <p:sp>
          <p:nvSpPr>
            <p:cNvPr id="2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824706" y="3072318"/>
            <a:ext cx="432048" cy="432048"/>
            <a:chOff x="4788024" y="1275213"/>
            <a:chExt cx="432048" cy="432048"/>
          </a:xfrm>
        </p:grpSpPr>
        <p:sp>
          <p:nvSpPr>
            <p:cNvPr id="2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472778" y="3071925"/>
            <a:ext cx="432833" cy="432834"/>
            <a:chOff x="5436096" y="1274820"/>
            <a:chExt cx="432833" cy="432834"/>
          </a:xfrm>
        </p:grpSpPr>
        <p:sp>
          <p:nvSpPr>
            <p:cNvPr id="3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528562" y="3071925"/>
            <a:ext cx="432833" cy="432834"/>
            <a:chOff x="3491880" y="1274820"/>
            <a:chExt cx="432833" cy="432834"/>
          </a:xfrm>
        </p:grpSpPr>
        <p:sp>
          <p:nvSpPr>
            <p:cNvPr id="34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176634" y="3071925"/>
            <a:ext cx="432833" cy="432834"/>
            <a:chOff x="4139952" y="1274820"/>
            <a:chExt cx="432833" cy="432834"/>
          </a:xfrm>
        </p:grpSpPr>
        <p:sp>
          <p:nvSpPr>
            <p:cNvPr id="37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177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上节回顾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3FA913-C929-3D43-F792-557BC29D5A9F}"/>
              </a:ext>
            </a:extLst>
          </p:cNvPr>
          <p:cNvSpPr txBox="1"/>
          <p:nvPr/>
        </p:nvSpPr>
        <p:spPr>
          <a:xfrm>
            <a:off x="539552" y="987574"/>
            <a:ext cx="6408711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函数和一等公民（</a:t>
            </a:r>
            <a:r>
              <a:rPr lang="en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First-class citizen</a:t>
            </a:r>
            <a:r>
              <a:rPr lang="zh-CN" altLang="en-US" dirty="0">
                <a:solidFill>
                  <a:srgbClr val="4D4D4D"/>
                </a:solidFill>
                <a:latin typeface="-apple-system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4D4D4D"/>
              </a:solidFill>
              <a:latin typeface="-apple-system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-apple-system"/>
                <a:ea typeface="微软雅黑" panose="020B0503020204020204" pitchFamily="34" charset="-122"/>
              </a:rPr>
              <a:t>函数指针</a:t>
            </a:r>
            <a:endParaRPr lang="en-US" altLang="zh-CN" dirty="0">
              <a:solidFill>
                <a:srgbClr val="4D4D4D"/>
              </a:solidFill>
              <a:latin typeface="-apple-system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-apple-system"/>
                <a:ea typeface="微软雅黑" panose="020B0503020204020204" pitchFamily="34" charset="-122"/>
              </a:rPr>
              <a:t>仿函数</a:t>
            </a:r>
            <a:r>
              <a:rPr lang="en-US" altLang="zh-CN" dirty="0">
                <a:solidFill>
                  <a:srgbClr val="005DA2"/>
                </a:solidFill>
                <a:latin typeface="-apple-system"/>
                <a:ea typeface="微软雅黑" panose="020B0503020204020204" pitchFamily="34" charset="-122"/>
              </a:rPr>
              <a:t>functor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D4D4D"/>
                </a:solidFill>
                <a:latin typeface="-apple-system"/>
                <a:ea typeface="微软雅黑" panose="020B0503020204020204" pitchFamily="34" charset="-122"/>
              </a:rPr>
              <a:t>std::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  <a:ea typeface="微软雅黑" panose="020B0503020204020204" pitchFamily="34" charset="-122"/>
              </a:rPr>
              <a:t>funtion</a:t>
            </a:r>
            <a:endParaRPr lang="en-US" altLang="zh-CN" dirty="0">
              <a:solidFill>
                <a:srgbClr val="4D4D4D"/>
              </a:solidFill>
              <a:latin typeface="-apple-system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BEE356D-8949-3CBF-7565-F7809783E209}"/>
              </a:ext>
            </a:extLst>
          </p:cNvPr>
          <p:cNvGrpSpPr/>
          <p:nvPr/>
        </p:nvGrpSpPr>
        <p:grpSpPr>
          <a:xfrm>
            <a:off x="683568" y="2571750"/>
            <a:ext cx="7911711" cy="2140467"/>
            <a:chOff x="5813482" y="1421167"/>
            <a:chExt cx="2808312" cy="1729375"/>
          </a:xfrm>
          <a:solidFill>
            <a:srgbClr val="FDFDFD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A25ED37-DD5B-1553-400B-87FD8099A1A2}"/>
                </a:ext>
              </a:extLst>
            </p:cNvPr>
            <p:cNvSpPr/>
            <p:nvPr/>
          </p:nvSpPr>
          <p:spPr>
            <a:xfrm>
              <a:off x="5813482" y="1421167"/>
              <a:ext cx="2808312" cy="172937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E97D1A7-E816-8939-227B-DC3EFF834C65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64119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struct Functor {	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仿函数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operator()(int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{return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*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;}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 functor;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estimate(Functor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fun);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estimate(functor);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291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上节回顾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3FA913-C929-3D43-F792-557BC29D5A9F}"/>
              </a:ext>
            </a:extLst>
          </p:cNvPr>
          <p:cNvSpPr txBox="1"/>
          <p:nvPr/>
        </p:nvSpPr>
        <p:spPr>
          <a:xfrm>
            <a:off x="539552" y="987574"/>
            <a:ext cx="6408711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函数和一等公民（</a:t>
            </a:r>
            <a:r>
              <a:rPr lang="en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First-class citizen</a:t>
            </a:r>
            <a:r>
              <a:rPr lang="zh-CN" altLang="en-US" dirty="0">
                <a:solidFill>
                  <a:srgbClr val="4D4D4D"/>
                </a:solidFill>
                <a:latin typeface="-apple-system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4D4D4D"/>
              </a:solidFill>
              <a:latin typeface="-apple-system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-apple-system"/>
                <a:ea typeface="微软雅黑" panose="020B0503020204020204" pitchFamily="34" charset="-122"/>
              </a:rPr>
              <a:t>函数指针</a:t>
            </a:r>
            <a:endParaRPr lang="en-US" altLang="zh-CN" dirty="0">
              <a:solidFill>
                <a:srgbClr val="4D4D4D"/>
              </a:solidFill>
              <a:latin typeface="-apple-system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-apple-system"/>
                <a:ea typeface="微软雅黑" panose="020B0503020204020204" pitchFamily="34" charset="-122"/>
              </a:rPr>
              <a:t>仿函数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-apple-system"/>
                <a:ea typeface="微软雅黑" panose="020B0503020204020204" pitchFamily="34" charset="-122"/>
              </a:rPr>
              <a:t>functor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5DA2"/>
                </a:solidFill>
                <a:latin typeface="-apple-system"/>
                <a:ea typeface="微软雅黑" panose="020B0503020204020204" pitchFamily="34" charset="-122"/>
              </a:rPr>
              <a:t>std::</a:t>
            </a:r>
            <a:r>
              <a:rPr lang="en-US" altLang="zh-CN" dirty="0" err="1">
                <a:solidFill>
                  <a:srgbClr val="005DA2"/>
                </a:solidFill>
                <a:latin typeface="-apple-system"/>
                <a:ea typeface="微软雅黑" panose="020B0503020204020204" pitchFamily="34" charset="-122"/>
              </a:rPr>
              <a:t>funtion</a:t>
            </a:r>
            <a:endParaRPr lang="en-US" altLang="zh-CN" dirty="0">
              <a:solidFill>
                <a:srgbClr val="005DA2"/>
              </a:solidFill>
              <a:latin typeface="-apple-system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BEE356D-8949-3CBF-7565-F7809783E209}"/>
              </a:ext>
            </a:extLst>
          </p:cNvPr>
          <p:cNvGrpSpPr/>
          <p:nvPr/>
        </p:nvGrpSpPr>
        <p:grpSpPr>
          <a:xfrm>
            <a:off x="683568" y="2571750"/>
            <a:ext cx="7911711" cy="2140467"/>
            <a:chOff x="5813482" y="1421167"/>
            <a:chExt cx="2808312" cy="1729375"/>
          </a:xfrm>
          <a:solidFill>
            <a:srgbClr val="FDFDFD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A25ED37-DD5B-1553-400B-87FD8099A1A2}"/>
                </a:ext>
              </a:extLst>
            </p:cNvPr>
            <p:cNvSpPr/>
            <p:nvPr/>
          </p:nvSpPr>
          <p:spPr>
            <a:xfrm>
              <a:off x="5813482" y="1421167"/>
              <a:ext cx="2808312" cy="172937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E97D1A7-E816-8939-227B-DC3EFF834C65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64119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struct Functor {	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仿函数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operator()(int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{return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*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;}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 functor;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estimate(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std::function&lt;int(int)&gt;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func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estimate(functor);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067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1651830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07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977976" y="2046770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类的拷贝控制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77976" y="2698179"/>
            <a:ext cx="5626472" cy="315473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0" indent="0" algn="r"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拷贝构造函数、拷贝赋值函数、移动构造函数、移动赋值函数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940152" y="1274820"/>
            <a:ext cx="432048" cy="432834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644008" y="1275213"/>
            <a:ext cx="432048" cy="432048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292080" y="1274820"/>
            <a:ext cx="432833" cy="432834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47864" y="1274820"/>
            <a:ext cx="432833" cy="432834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95936" y="1274820"/>
            <a:ext cx="432833" cy="432834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2389332" y="1707654"/>
            <a:ext cx="827482" cy="523220"/>
            <a:chOff x="2215144" y="1952311"/>
            <a:chExt cx="1244730" cy="959257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4" y="1952311"/>
              <a:ext cx="1066800" cy="959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389332" y="2409502"/>
            <a:ext cx="827482" cy="523220"/>
            <a:chOff x="2215144" y="3018134"/>
            <a:chExt cx="1244730" cy="959255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4" y="3018134"/>
              <a:ext cx="1066800" cy="95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068584" y="1735504"/>
            <a:ext cx="3569218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拷贝构造函数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68584" y="2429656"/>
            <a:ext cx="3569218" cy="45969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拷贝赋值函数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956376" y="490833"/>
            <a:ext cx="432048" cy="432834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60232" y="491226"/>
            <a:ext cx="432048" cy="432048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08304" y="490833"/>
            <a:ext cx="432833" cy="432834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364088" y="490833"/>
            <a:ext cx="432833" cy="432834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12160" y="490833"/>
            <a:ext cx="432833" cy="432834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B0FCA92-E8AF-B260-0578-062126184592}"/>
              </a:ext>
            </a:extLst>
          </p:cNvPr>
          <p:cNvGrpSpPr/>
          <p:nvPr/>
        </p:nvGrpSpPr>
        <p:grpSpPr>
          <a:xfrm>
            <a:off x="2389332" y="3113437"/>
            <a:ext cx="827482" cy="523220"/>
            <a:chOff x="2215144" y="3018134"/>
            <a:chExt cx="1244730" cy="959255"/>
          </a:xfrm>
        </p:grpSpPr>
        <p:sp>
          <p:nvSpPr>
            <p:cNvPr id="3" name="平行四边形 2">
              <a:extLst>
                <a:ext uri="{FF2B5EF4-FFF2-40B4-BE49-F238E27FC236}">
                  <a16:creationId xmlns:a16="http://schemas.microsoft.com/office/drawing/2014/main" id="{CED8A6DA-FE88-8BDB-4697-A0DBC7255944}"/>
                </a:ext>
              </a:extLst>
            </p:cNvPr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" name="文本框 11">
              <a:extLst>
                <a:ext uri="{FF2B5EF4-FFF2-40B4-BE49-F238E27FC236}">
                  <a16:creationId xmlns:a16="http://schemas.microsoft.com/office/drawing/2014/main" id="{AA5F245D-077E-64E4-8F6E-D07FDD1C07B0}"/>
                </a:ext>
              </a:extLst>
            </p:cNvPr>
            <p:cNvSpPr txBox="1"/>
            <p:nvPr/>
          </p:nvSpPr>
          <p:spPr>
            <a:xfrm>
              <a:off x="2393074" y="3018134"/>
              <a:ext cx="1066800" cy="95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9DB47D2-4B6B-46B9-6F13-F1C1087EAA79}"/>
              </a:ext>
            </a:extLst>
          </p:cNvPr>
          <p:cNvGrpSpPr/>
          <p:nvPr/>
        </p:nvGrpSpPr>
        <p:grpSpPr>
          <a:xfrm>
            <a:off x="3068584" y="3145202"/>
            <a:ext cx="3569218" cy="459690"/>
            <a:chOff x="4315150" y="2341731"/>
            <a:chExt cx="3857250" cy="54005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5CE388E-9302-78FB-A313-97EE860CD139}"/>
                </a:ext>
              </a:extLst>
            </p:cNvPr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移动构造函数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平行四边形 6">
              <a:extLst>
                <a:ext uri="{FF2B5EF4-FFF2-40B4-BE49-F238E27FC236}">
                  <a16:creationId xmlns:a16="http://schemas.microsoft.com/office/drawing/2014/main" id="{AB2FAE45-0AE2-DE34-013A-3A8C3CD1BD07}"/>
                </a:ext>
              </a:extLst>
            </p:cNvPr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CC92750-7E52-E1CE-12AA-AA5D41FA80DF}"/>
              </a:ext>
            </a:extLst>
          </p:cNvPr>
          <p:cNvGrpSpPr/>
          <p:nvPr/>
        </p:nvGrpSpPr>
        <p:grpSpPr>
          <a:xfrm>
            <a:off x="2389332" y="3844815"/>
            <a:ext cx="827482" cy="523220"/>
            <a:chOff x="2215144" y="3018134"/>
            <a:chExt cx="1244730" cy="959255"/>
          </a:xfrm>
        </p:grpSpPr>
        <p:sp>
          <p:nvSpPr>
            <p:cNvPr id="9" name="平行四边形 8">
              <a:extLst>
                <a:ext uri="{FF2B5EF4-FFF2-40B4-BE49-F238E27FC236}">
                  <a16:creationId xmlns:a16="http://schemas.microsoft.com/office/drawing/2014/main" id="{A2FF31E4-CF65-7011-95E2-030D112E3A1F}"/>
                </a:ext>
              </a:extLst>
            </p:cNvPr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0" name="文本框 11">
              <a:extLst>
                <a:ext uri="{FF2B5EF4-FFF2-40B4-BE49-F238E27FC236}">
                  <a16:creationId xmlns:a16="http://schemas.microsoft.com/office/drawing/2014/main" id="{EB23FFB2-0FEB-15CD-F6A7-F002CBFE296B}"/>
                </a:ext>
              </a:extLst>
            </p:cNvPr>
            <p:cNvSpPr txBox="1"/>
            <p:nvPr/>
          </p:nvSpPr>
          <p:spPr>
            <a:xfrm>
              <a:off x="2393074" y="3018134"/>
              <a:ext cx="1066800" cy="95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45E0599-3FC0-49AE-A03D-6460BB2EB715}"/>
              </a:ext>
            </a:extLst>
          </p:cNvPr>
          <p:cNvGrpSpPr/>
          <p:nvPr/>
        </p:nvGrpSpPr>
        <p:grpSpPr>
          <a:xfrm>
            <a:off x="3068584" y="3876580"/>
            <a:ext cx="3569218" cy="459690"/>
            <a:chOff x="4315150" y="2341731"/>
            <a:chExt cx="3857250" cy="54005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74B0E04-AB26-4BD6-43BC-26DF278A1375}"/>
                </a:ext>
              </a:extLst>
            </p:cNvPr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移动赋值函数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平行四边形 12">
              <a:extLst>
                <a:ext uri="{FF2B5EF4-FFF2-40B4-BE49-F238E27FC236}">
                  <a16:creationId xmlns:a16="http://schemas.microsoft.com/office/drawing/2014/main" id="{1131BE72-FED8-3B68-E91C-18538DB54DA1}"/>
                </a:ext>
              </a:extLst>
            </p:cNvPr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516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8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3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80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77801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特殊成员函数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六边形 6">
            <a:extLst>
              <a:ext uri="{FF2B5EF4-FFF2-40B4-BE49-F238E27FC236}">
                <a16:creationId xmlns:a16="http://schemas.microsoft.com/office/drawing/2014/main" id="{21B177B7-E3FA-4C76-B933-7C82DD70E698}"/>
              </a:ext>
            </a:extLst>
          </p:cNvPr>
          <p:cNvSpPr/>
          <p:nvPr/>
        </p:nvSpPr>
        <p:spPr>
          <a:xfrm>
            <a:off x="1651664" y="1272155"/>
            <a:ext cx="1190447" cy="1026114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354874A2-A2CC-489B-B546-0031C93DCA80}"/>
              </a:ext>
            </a:extLst>
          </p:cNvPr>
          <p:cNvSpPr/>
          <p:nvPr/>
        </p:nvSpPr>
        <p:spPr>
          <a:xfrm>
            <a:off x="1651664" y="2845232"/>
            <a:ext cx="1190447" cy="1026114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析构函数</a:t>
            </a:r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7A3F9540-9E89-C814-F733-DF7234B4CD11}"/>
              </a:ext>
            </a:extLst>
          </p:cNvPr>
          <p:cNvSpPr/>
          <p:nvPr/>
        </p:nvSpPr>
        <p:spPr>
          <a:xfrm>
            <a:off x="3976776" y="1272155"/>
            <a:ext cx="1190447" cy="1026114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拷贝构造函数</a:t>
            </a:r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DCE0E2AB-34DE-439B-BA82-A5B39DF8C25E}"/>
              </a:ext>
            </a:extLst>
          </p:cNvPr>
          <p:cNvSpPr/>
          <p:nvPr/>
        </p:nvSpPr>
        <p:spPr>
          <a:xfrm>
            <a:off x="3976776" y="2845232"/>
            <a:ext cx="1190447" cy="1026114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拷贝赋值函数</a:t>
            </a:r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8B3B62FA-18FA-A0E6-536F-24A6C1AF5A48}"/>
              </a:ext>
            </a:extLst>
          </p:cNvPr>
          <p:cNvSpPr/>
          <p:nvPr/>
        </p:nvSpPr>
        <p:spPr>
          <a:xfrm>
            <a:off x="6301888" y="1272155"/>
            <a:ext cx="1190447" cy="1026114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移动构造函数</a:t>
            </a:r>
          </a:p>
        </p:txBody>
      </p:sp>
      <p:sp>
        <p:nvSpPr>
          <p:cNvPr id="15" name="六边形 14">
            <a:extLst>
              <a:ext uri="{FF2B5EF4-FFF2-40B4-BE49-F238E27FC236}">
                <a16:creationId xmlns:a16="http://schemas.microsoft.com/office/drawing/2014/main" id="{6980E642-93B4-72E5-0F76-6AB3373B90C1}"/>
              </a:ext>
            </a:extLst>
          </p:cNvPr>
          <p:cNvSpPr/>
          <p:nvPr/>
        </p:nvSpPr>
        <p:spPr>
          <a:xfrm>
            <a:off x="6301888" y="2845232"/>
            <a:ext cx="1190447" cy="1026114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移动赋值函数</a:t>
            </a:r>
          </a:p>
        </p:txBody>
      </p:sp>
    </p:spTree>
    <p:extLst>
      <p:ext uri="{BB962C8B-B14F-4D97-AF65-F5344CB8AC3E}">
        <p14:creationId xmlns:p14="http://schemas.microsoft.com/office/powerpoint/2010/main" val="22144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7050</TotalTime>
  <Words>4669</Words>
  <Application>Microsoft Macintosh PowerPoint</Application>
  <PresentationFormat>全屏显示(16:9)</PresentationFormat>
  <Paragraphs>598</Paragraphs>
  <Slides>47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-apple-system</vt:lpstr>
      <vt:lpstr>微软雅黑</vt:lpstr>
      <vt:lpstr>微软雅黑 Light</vt:lpstr>
      <vt:lpstr>Arial</vt:lpstr>
      <vt:lpstr>Calibri</vt:lpstr>
      <vt:lpstr>Impact</vt:lpstr>
      <vt:lpstr>Roboto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Your Title Here</dc:title>
  <dc:subject/>
  <dc:creator>李培俊</dc:creator>
  <cp:keywords/>
  <dc:description/>
  <cp:lastModifiedBy>T127794</cp:lastModifiedBy>
  <cp:revision>1043</cp:revision>
  <dcterms:created xsi:type="dcterms:W3CDTF">2015-12-11T17:46:00Z</dcterms:created>
  <dcterms:modified xsi:type="dcterms:W3CDTF">2022-10-29T04:41:20Z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2</vt:lpwstr>
  </property>
</Properties>
</file>