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17" r:id="rId2"/>
    <p:sldId id="536" r:id="rId3"/>
    <p:sldId id="309" r:id="rId4"/>
    <p:sldId id="319" r:id="rId5"/>
    <p:sldId id="492" r:id="rId6"/>
    <p:sldId id="318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9" r:id="rId15"/>
    <p:sldId id="468" r:id="rId16"/>
    <p:sldId id="470" r:id="rId17"/>
    <p:sldId id="471" r:id="rId18"/>
    <p:sldId id="472" r:id="rId19"/>
    <p:sldId id="473" r:id="rId20"/>
    <p:sldId id="474" r:id="rId21"/>
    <p:sldId id="475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537" r:id="rId31"/>
    <p:sldId id="476" r:id="rId32"/>
    <p:sldId id="487" r:id="rId33"/>
    <p:sldId id="477" r:id="rId34"/>
    <p:sldId id="478" r:id="rId35"/>
    <p:sldId id="488" r:id="rId36"/>
    <p:sldId id="489" r:id="rId37"/>
    <p:sldId id="490" r:id="rId38"/>
    <p:sldId id="491" r:id="rId39"/>
    <p:sldId id="302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DA2"/>
    <a:srgbClr val="DCDEE0"/>
    <a:srgbClr val="F79600"/>
    <a:srgbClr val="FEFFBE"/>
    <a:srgbClr val="FDFDFD"/>
    <a:srgbClr val="FFFF00"/>
    <a:srgbClr val="3992DB"/>
    <a:srgbClr val="0F183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3537" autoAdjust="0"/>
  </p:normalViewPr>
  <p:slideViewPr>
    <p:cSldViewPr>
      <p:cViewPr varScale="1">
        <p:scale>
          <a:sx n="159" d="100"/>
          <a:sy n="159" d="100"/>
        </p:scale>
        <p:origin x="103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87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41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06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56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62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71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283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68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22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6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04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49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00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2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68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37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35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74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60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584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5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65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410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51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18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939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39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92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977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92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6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1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09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96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81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3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5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32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：多态</a:t>
            </a: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概念与使用场景、虚函数、动态绑定、纯虚函数、虚基类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84933" y="738430"/>
            <a:ext cx="5857996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0E5BE2-D063-CD07-E8A2-64FE6F33CB1F}"/>
              </a:ext>
            </a:extLst>
          </p:cNvPr>
          <p:cNvGrpSpPr/>
          <p:nvPr/>
        </p:nvGrpSpPr>
        <p:grpSpPr>
          <a:xfrm>
            <a:off x="539552" y="1314129"/>
            <a:ext cx="8064896" cy="2952328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633281B-A081-8384-BADF-15A6528C5534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EB2ECF1-E938-B69E-1D2C-E581605E541E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0660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bool Read(Reader&amp; reader, string* ret)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return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reader.Read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(ret);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RpcReader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rpcReader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HdfsReader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hdfsReader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data;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Read(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rpcReader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&amp;data);		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RPC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读取数据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Read(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hdfsReader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&amp;data);	//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从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读取数据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41050502-8BD4-A08B-D097-8967F099AB0F}"/>
              </a:ext>
            </a:extLst>
          </p:cNvPr>
          <p:cNvSpPr txBox="1"/>
          <p:nvPr/>
        </p:nvSpPr>
        <p:spPr>
          <a:xfrm>
            <a:off x="683568" y="690250"/>
            <a:ext cx="6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：利用公有继承类的多态性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F947AF-37C1-5CFA-9670-1E4DCEAF9406}"/>
              </a:ext>
            </a:extLst>
          </p:cNvPr>
          <p:cNvGrpSpPr/>
          <p:nvPr/>
        </p:nvGrpSpPr>
        <p:grpSpPr>
          <a:xfrm>
            <a:off x="4932040" y="2074227"/>
            <a:ext cx="3468563" cy="1221674"/>
            <a:chOff x="5813482" y="1421166"/>
            <a:chExt cx="2808312" cy="8208376"/>
          </a:xfrm>
          <a:solidFill>
            <a:srgbClr val="FEFFBE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2C975A1-62C0-27C6-1341-5F123FF4BF7D}"/>
                </a:ext>
              </a:extLst>
            </p:cNvPr>
            <p:cNvSpPr/>
            <p:nvPr/>
          </p:nvSpPr>
          <p:spPr>
            <a:xfrm>
              <a:off x="5813482" y="1421166"/>
              <a:ext cx="2808312" cy="820837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0D913A8-DD08-0217-2D53-4BD34E982B17}"/>
                </a:ext>
              </a:extLst>
            </p:cNvPr>
            <p:cNvSpPr txBox="1"/>
            <p:nvPr/>
          </p:nvSpPr>
          <p:spPr>
            <a:xfrm>
              <a:off x="5900449" y="1906463"/>
              <a:ext cx="2634376" cy="723778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据读取调用逻辑和数据源完全解耦合，读取接口清晰明确，方便添加新的数据源实现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2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050502-8BD4-A08B-D097-8967F099AB0F}"/>
              </a:ext>
            </a:extLst>
          </p:cNvPr>
          <p:cNvSpPr txBox="1"/>
          <p:nvPr/>
        </p:nvSpPr>
        <p:spPr>
          <a:xfrm>
            <a:off x="1367644" y="1856169"/>
            <a:ext cx="640871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公有继承实现多态性的三个条件：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在派生类中重新定义需要实现多态性的成员函数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将这些实现多态性的函数定义为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调用这些虚函数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90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6F402F2A-688D-9BCF-CA28-4E97CACD050D}"/>
              </a:ext>
            </a:extLst>
          </p:cNvPr>
          <p:cNvSpPr txBox="1"/>
          <p:nvPr/>
        </p:nvSpPr>
        <p:spPr>
          <a:xfrm>
            <a:off x="3805912" y="987574"/>
            <a:ext cx="1355152" cy="369332"/>
          </a:xfrm>
          <a:prstGeom prst="rect">
            <a:avLst/>
          </a:prstGeom>
          <a:ln w="2540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538480">
              <a:lnSpc>
                <a:spcPct val="100000"/>
              </a:lnSpc>
            </a:pP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Car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11475949-73C2-ACC9-D4DC-1EB790DCA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28119"/>
              </p:ext>
            </p:extLst>
          </p:nvPr>
        </p:nvGraphicFramePr>
        <p:xfrm>
          <a:off x="2202226" y="2896951"/>
          <a:ext cx="4562524" cy="1813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32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SU</a:t>
                      </a:r>
                      <a:r>
                        <a:rPr sz="1800" b="1" spc="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publ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Seda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publ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7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Va</a:t>
                      </a:r>
                      <a:r>
                        <a:rPr sz="1800" b="1" spc="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publ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3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Jee</a:t>
                      </a:r>
                      <a:r>
                        <a:rPr sz="1800" b="1" spc="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publ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4">
            <a:extLst>
              <a:ext uri="{FF2B5EF4-FFF2-40B4-BE49-F238E27FC236}">
                <a16:creationId xmlns:a16="http://schemas.microsoft.com/office/drawing/2014/main" id="{1E868162-3114-FDC9-9C94-ACAD5EDEE3EB}"/>
              </a:ext>
            </a:extLst>
          </p:cNvPr>
          <p:cNvSpPr txBox="1"/>
          <p:nvPr/>
        </p:nvSpPr>
        <p:spPr>
          <a:xfrm>
            <a:off x="1452570" y="2191784"/>
            <a:ext cx="1355152" cy="369332"/>
          </a:xfrm>
          <a:prstGeom prst="rect">
            <a:avLst/>
          </a:prstGeom>
          <a:ln w="2540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538480">
              <a:lnSpc>
                <a:spcPct val="100000"/>
              </a:lnSpc>
            </a:pPr>
            <a:r>
              <a:rPr lang="en-US" altLang="zh-CN"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SUV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25A5A78-E0CB-0C35-9404-4467C039D54B}"/>
              </a:ext>
            </a:extLst>
          </p:cNvPr>
          <p:cNvSpPr txBox="1"/>
          <p:nvPr/>
        </p:nvSpPr>
        <p:spPr>
          <a:xfrm>
            <a:off x="2741671" y="2191784"/>
            <a:ext cx="1355152" cy="369332"/>
          </a:xfrm>
          <a:prstGeom prst="rect">
            <a:avLst/>
          </a:prstGeom>
          <a:ln w="2540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538480">
              <a:lnSpc>
                <a:spcPct val="100000"/>
              </a:lnSpc>
            </a:pPr>
            <a:r>
              <a:rPr lang="en-US" altLang="zh-CN"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Sedan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F917B5E-C364-8056-35D3-E3FFE27ABA74}"/>
              </a:ext>
            </a:extLst>
          </p:cNvPr>
          <p:cNvSpPr txBox="1"/>
          <p:nvPr/>
        </p:nvSpPr>
        <p:spPr>
          <a:xfrm>
            <a:off x="4316277" y="2191784"/>
            <a:ext cx="1355152" cy="369332"/>
          </a:xfrm>
          <a:prstGeom prst="rect">
            <a:avLst/>
          </a:prstGeom>
          <a:ln w="2540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538480">
              <a:lnSpc>
                <a:spcPct val="100000"/>
              </a:lnSpc>
            </a:pPr>
            <a:r>
              <a:rPr lang="en-US" altLang="zh-CN"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Van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06949171-0231-156F-EBBC-6E3B5E60026E}"/>
              </a:ext>
            </a:extLst>
          </p:cNvPr>
          <p:cNvSpPr txBox="1"/>
          <p:nvPr/>
        </p:nvSpPr>
        <p:spPr>
          <a:xfrm>
            <a:off x="5881144" y="2191784"/>
            <a:ext cx="1355152" cy="369332"/>
          </a:xfrm>
          <a:prstGeom prst="rect">
            <a:avLst/>
          </a:prstGeom>
          <a:ln w="2540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538480">
              <a:lnSpc>
                <a:spcPct val="100000"/>
              </a:lnSpc>
            </a:pPr>
            <a:r>
              <a:rPr lang="en-US" altLang="zh-CN"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Jeep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1D47A332-7FD7-722C-1757-9C2684263FB7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rot="5400000" flipH="1" flipV="1">
            <a:off x="2889378" y="597674"/>
            <a:ext cx="834878" cy="235334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E34ECC1D-E0F0-DB1F-24CE-EBC157D908BF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rot="5400000" flipH="1" flipV="1">
            <a:off x="3533928" y="1242225"/>
            <a:ext cx="834878" cy="106424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D3E62E81-BEE5-D17F-E5B2-DE06956488E5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16200000" flipV="1">
            <a:off x="4321232" y="1519162"/>
            <a:ext cx="834878" cy="51036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5CBF74BE-614A-71EC-99C7-842DBF571211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rot="16200000" flipV="1">
            <a:off x="5103665" y="736729"/>
            <a:ext cx="834878" cy="20752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22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F9C021B-5043-DA48-8BAD-7CCF2A5BD52E}"/>
              </a:ext>
            </a:extLst>
          </p:cNvPr>
          <p:cNvGrpSpPr/>
          <p:nvPr/>
        </p:nvGrpSpPr>
        <p:grpSpPr>
          <a:xfrm>
            <a:off x="539552" y="915566"/>
            <a:ext cx="8064896" cy="3811713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A88C733-51B2-96BF-9AC3-823AB3C61604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FA7AE40-E123-EBAD-762C-0E03F05DDB3B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755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…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</a:t>
              </a:r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PrintSpecs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&lt;&lt;“Car”};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SUV :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color;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</a:t>
              </a:r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PrintSpecs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&lt;&lt;“SUV”};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覆盖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RepaintSUV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(int c)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{color=c};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0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83568" y="690250"/>
            <a:ext cx="77768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我们需要让不同类型的汽车打印出不同的类型（通过派生类覆盖基类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PrintSpecs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函数实现）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需要让函数的调用方不感知汽车的类型，将调用逻辑和参数类型解耦合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60CF40-3DFB-0B2A-D315-4DD25994CF84}"/>
              </a:ext>
            </a:extLst>
          </p:cNvPr>
          <p:cNvSpPr txBox="1"/>
          <p:nvPr/>
        </p:nvSpPr>
        <p:spPr>
          <a:xfrm>
            <a:off x="683568" y="2283718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我们可以用派生类对象初始化基类类型的指针和引用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指向基类的指针或引用只能调用基类的成员函数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009BD9C-C2D4-E416-61BE-4FE9EFD90F44}"/>
              </a:ext>
            </a:extLst>
          </p:cNvPr>
          <p:cNvGrpSpPr/>
          <p:nvPr/>
        </p:nvGrpSpPr>
        <p:grpSpPr>
          <a:xfrm>
            <a:off x="755576" y="3449427"/>
            <a:ext cx="7848872" cy="1282564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E577ACD-4F1A-6678-2575-2BDA3048A782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B05987E-18C1-7A83-2888-BF87CE1A6AB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1407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p-&gt;</a:t>
              </a:r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PrintSpecs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		//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ED59B9-9E18-EE61-BAEE-75FBF6EEFB1E}"/>
              </a:ext>
            </a:extLst>
          </p:cNvPr>
          <p:cNvGrpSpPr/>
          <p:nvPr/>
        </p:nvGrpSpPr>
        <p:grpSpPr>
          <a:xfrm>
            <a:off x="5263467" y="3617915"/>
            <a:ext cx="3148411" cy="909029"/>
            <a:chOff x="5813482" y="1421166"/>
            <a:chExt cx="2808312" cy="8208375"/>
          </a:xfrm>
          <a:solidFill>
            <a:srgbClr val="FEFFBE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922B1E7-444A-54F7-FDCF-00424814B933}"/>
                </a:ext>
              </a:extLst>
            </p:cNvPr>
            <p:cNvSpPr/>
            <p:nvPr/>
          </p:nvSpPr>
          <p:spPr>
            <a:xfrm>
              <a:off x="5813482" y="1421166"/>
              <a:ext cx="2808312" cy="820837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D2C5E39-B5FA-B2C4-23F9-01554210DAAD}"/>
                </a:ext>
              </a:extLst>
            </p:cNvPr>
            <p:cNvSpPr txBox="1"/>
            <p:nvPr/>
          </p:nvSpPr>
          <p:spPr>
            <a:xfrm>
              <a:off x="5860955" y="1550384"/>
              <a:ext cx="2713365" cy="65352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向上类型转换</a:t>
              </a:r>
              <a:r>
                <a:rPr lang="en-US" altLang="zh-CN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upcasting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：派生类对象转换成基类的指针或引用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47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83568" y="690250"/>
            <a:ext cx="77768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向上类型转换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upcasting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向下类型转换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downcasting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公有继承表征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is-a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关系（派生类是一种基类），向上类型转换是合理的 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is-a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关系是单向的，所以无法将派生类对象赋值给基类的指针或引用（向下类型转换，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downcasting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17E8BD7-3A74-39DF-0DF5-6B697BB22CFF}"/>
              </a:ext>
            </a:extLst>
          </p:cNvPr>
          <p:cNvGrpSpPr/>
          <p:nvPr/>
        </p:nvGrpSpPr>
        <p:grpSpPr>
          <a:xfrm>
            <a:off x="827584" y="2355726"/>
            <a:ext cx="7776864" cy="2520280"/>
            <a:chOff x="5813482" y="1421167"/>
            <a:chExt cx="2808312" cy="2395086"/>
          </a:xfrm>
          <a:solidFill>
            <a:srgbClr val="FDFDFD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EFB3871-8EDE-8240-2670-28609615B203}"/>
                </a:ext>
              </a:extLst>
            </p:cNvPr>
            <p:cNvSpPr/>
            <p:nvPr/>
          </p:nvSpPr>
          <p:spPr>
            <a:xfrm>
              <a:off x="5813482" y="1421167"/>
              <a:ext cx="2808312" cy="239508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A3CBE59-ADDC-2A46-4BB0-4D9FF33A0ECE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21936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p-&gt;</a:t>
              </a:r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PrintSpecs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		//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</a:p>
            <a:p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psuv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&amp;car;		//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编译错误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psuv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(SUV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)&amp;car;	//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向下类型转换，不安全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E45E7C-147F-9232-4CC3-71A6D3BDF674}"/>
              </a:ext>
            </a:extLst>
          </p:cNvPr>
          <p:cNvGrpSpPr/>
          <p:nvPr/>
        </p:nvGrpSpPr>
        <p:grpSpPr>
          <a:xfrm>
            <a:off x="5076909" y="2204074"/>
            <a:ext cx="3148411" cy="909029"/>
            <a:chOff x="5813482" y="1421166"/>
            <a:chExt cx="2808312" cy="8208375"/>
          </a:xfrm>
          <a:solidFill>
            <a:srgbClr val="FEFFBE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EC7F76C-8DCE-8B9C-24CA-309992CE880F}"/>
                </a:ext>
              </a:extLst>
            </p:cNvPr>
            <p:cNvSpPr/>
            <p:nvPr/>
          </p:nvSpPr>
          <p:spPr>
            <a:xfrm>
              <a:off x="5813482" y="1421166"/>
              <a:ext cx="2808312" cy="820837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CD07558-F045-77C1-C66D-C7BF2B907535}"/>
                </a:ext>
              </a:extLst>
            </p:cNvPr>
            <p:cNvSpPr txBox="1"/>
            <p:nvPr/>
          </p:nvSpPr>
          <p:spPr>
            <a:xfrm>
              <a:off x="5860955" y="1550383"/>
              <a:ext cx="2713365" cy="75037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延伸阅读：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downcasting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static_cast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dynamic_cast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36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83568" y="69025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向上类型转换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upcasting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）的使用场景：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将基类指针（引用）作为函数形参，统一函数接口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用存放指针的容器（数组）存放不同派生类实例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8E426DA-1B1A-C207-7CA5-7D13C1DDBE48}"/>
              </a:ext>
            </a:extLst>
          </p:cNvPr>
          <p:cNvGrpSpPr/>
          <p:nvPr/>
        </p:nvGrpSpPr>
        <p:grpSpPr>
          <a:xfrm>
            <a:off x="1691680" y="1878105"/>
            <a:ext cx="5760640" cy="3024336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26A8A7-5BAF-81BE-B378-C52642105476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882129E-BF4C-2FAE-F32D-8A709DACAD11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436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Show(Car&amp;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c.PrintSpecs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c1;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Jeep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c2;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c3;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Show(c1);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作为实参传入函数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Show(c2);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Jeep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作为实参传入函数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[3];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基类指针数组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[0]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&amp;c1;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指向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对象的指针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[1]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&amp;c2;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指向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Jeep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对象的指针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[2]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&amp;c3;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指向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对象的指针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83568" y="690250"/>
            <a:ext cx="77768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向上类型转换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upcasting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）的使用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基类指针（引用）只能访问基类的成员变量，调用基类的成员函数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当基类同名函数在派生类被覆盖时，基类指针（引用）仍然只能调用基类的函数版本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6AE8B26-0E19-24B0-C9CC-E39FE837783B}"/>
              </a:ext>
            </a:extLst>
          </p:cNvPr>
          <p:cNvGrpSpPr/>
          <p:nvPr/>
        </p:nvGrpSpPr>
        <p:grpSpPr>
          <a:xfrm>
            <a:off x="791580" y="2313043"/>
            <a:ext cx="7560840" cy="1571981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577B0E-8A0E-4F6F-433F-42AE495C7316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181A1F0-201A-69A5-322E-41B831666044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6934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mySUV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pCar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&amp;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mySUV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pCar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RepairSUV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错误，无法调用派生类特有的函数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pCar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PrintSpecs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PrintSpecs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，只能调用基类的版本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EF2309-E550-B936-9D66-EB1A734FEDDA}"/>
              </a:ext>
            </a:extLst>
          </p:cNvPr>
          <p:cNvGrpSpPr/>
          <p:nvPr/>
        </p:nvGrpSpPr>
        <p:grpSpPr>
          <a:xfrm>
            <a:off x="4972210" y="4094974"/>
            <a:ext cx="3380210" cy="716552"/>
            <a:chOff x="5813482" y="1421166"/>
            <a:chExt cx="2808312" cy="8208375"/>
          </a:xfrm>
          <a:solidFill>
            <a:srgbClr val="FEFFBE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BF3EB7-2E31-A047-2270-A0EC5EAB63DE}"/>
                </a:ext>
              </a:extLst>
            </p:cNvPr>
            <p:cNvSpPr/>
            <p:nvPr/>
          </p:nvSpPr>
          <p:spPr>
            <a:xfrm>
              <a:off x="5813482" y="1421166"/>
              <a:ext cx="2808312" cy="820837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9ECD6D-3572-B8A0-F664-199F6B422783}"/>
                </a:ext>
              </a:extLst>
            </p:cNvPr>
            <p:cNvSpPr txBox="1"/>
            <p:nvPr/>
          </p:nvSpPr>
          <p:spPr>
            <a:xfrm>
              <a:off x="5860955" y="2175938"/>
              <a:ext cx="2713365" cy="66988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解决方法：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</a:t>
              </a: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后期绑定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技术（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late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binding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0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虚函数与动态绑定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83568" y="871284"/>
            <a:ext cx="777686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binding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将标识符（变量或者函数名称）转换为地址的过程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前期绑定（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early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binding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）也称为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静态绑定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编译期绑定，编译器直接将符号和地址关联起来，程序的执行路径在编译期间是决定好的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后期绑定（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binding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）也称为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运行时多态，编译器添加在运行时识别对象类型的代码，然后根据对象的真实类型选择需要执行的函数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6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虚函数与动态绑定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2411760" y="249974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的动态绑定是通过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9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4179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上节拾遗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219EA1-AC86-4D7D-B158-17771F073978}"/>
              </a:ext>
            </a:extLst>
          </p:cNvPr>
          <p:cNvSpPr txBox="1"/>
          <p:nvPr/>
        </p:nvSpPr>
        <p:spPr>
          <a:xfrm>
            <a:off x="755576" y="1540698"/>
            <a:ext cx="763284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派生类的拷贝控制函数实现原则与析构函数类似，只需关注并处理派生类的新增部分，基类部分调用基类相应拷贝控制函数即可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派生类不额外管理资源时，无需实现自定义的三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五类拷贝控制函数，编译器生成的默认版本能够合理的调用相应的基类拷贝控制函数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派生类额外管理资源时，处理派生类新增资源成员前，应显式调用基类相应函数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9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虚函数与动态绑定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11560" y="69954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虚函数通过在函数的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时添加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关键字实现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4EB2351-FC1E-36C0-9C8B-B74B7AF5C35E}"/>
              </a:ext>
            </a:extLst>
          </p:cNvPr>
          <p:cNvGrpSpPr/>
          <p:nvPr/>
        </p:nvGrpSpPr>
        <p:grpSpPr>
          <a:xfrm>
            <a:off x="755576" y="1131590"/>
            <a:ext cx="8064896" cy="3811713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E5649B-9F1A-40AC-3CB2-8146D1138C0A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D972E48-2060-2AB5-6673-1CC345E19C69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755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…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PrintSpecs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&lt;&lt;“Car”;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SUV :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 color;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PrintSpecs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&lt;&lt;“SUV”;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void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RepaintSUV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(int c)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{color=c};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虚函数与动态绑定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11560" y="69954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虚函数通过在函数的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时添加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关键字实现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E7762D7-7074-ABF1-AECA-5CF525BCCCF5}"/>
              </a:ext>
            </a:extLst>
          </p:cNvPr>
          <p:cNvGrpSpPr/>
          <p:nvPr/>
        </p:nvGrpSpPr>
        <p:grpSpPr>
          <a:xfrm>
            <a:off x="1079612" y="1923678"/>
            <a:ext cx="6984776" cy="1296144"/>
            <a:chOff x="5813482" y="1421167"/>
            <a:chExt cx="2808312" cy="2395086"/>
          </a:xfrm>
          <a:solidFill>
            <a:srgbClr val="FDFDFD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36DBF6-6761-2D44-4DA9-7BDFAEB57C2C}"/>
                </a:ext>
              </a:extLst>
            </p:cNvPr>
            <p:cNvSpPr/>
            <p:nvPr/>
          </p:nvSpPr>
          <p:spPr>
            <a:xfrm>
              <a:off x="5813482" y="1421167"/>
              <a:ext cx="2808312" cy="239508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FE83CB1-9DBA-36CC-9F77-7881FB721D5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140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p-&gt;</a:t>
              </a:r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PrintSpecs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		//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调用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SUV::</a:t>
              </a:r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PrintSpecs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，输出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6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动态绑定原理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11560" y="699542"/>
            <a:ext cx="72728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编译器通过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实现动态绑定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编译器为每一个包含虚函数的类生成一个虚函数表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(virtual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虚函数表中存放着该类的虚函数地址，不包含非虚函数地址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92A67CD-40DE-D26B-057D-C144F9A60342}"/>
              </a:ext>
            </a:extLst>
          </p:cNvPr>
          <p:cNvGrpSpPr/>
          <p:nvPr/>
        </p:nvGrpSpPr>
        <p:grpSpPr>
          <a:xfrm>
            <a:off x="659396" y="1851669"/>
            <a:ext cx="3600400" cy="3091631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F231078-7869-3143-8E0A-762AC998BE24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D3E5748-20C2-1600-C436-09537E6EC580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143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 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void vfunc1();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void vfunc2();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void func1();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void func2();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int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vptr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int m_data1, m_data2;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C5AD16A-1612-C322-EC13-1D02A668C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043948"/>
            <a:ext cx="3419511" cy="249974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0257D16-E73E-3FB9-3BCD-96B649170C9A}"/>
              </a:ext>
            </a:extLst>
          </p:cNvPr>
          <p:cNvSpPr/>
          <p:nvPr/>
        </p:nvSpPr>
        <p:spPr>
          <a:xfrm>
            <a:off x="4860032" y="4087673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4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动态绑定原理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11560" y="699542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编译器通过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实现动态绑定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虚函数类的每个对象都包含一个指向虚函数表的指针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vptr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函数调用时通过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vptr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找到虚表后根据函数签名调用函数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7202A6-C26F-52B6-059F-9730312AC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6760"/>
            <a:ext cx="5184576" cy="33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7BDADB-5D47-7F77-7797-F1170CEDF7D4}"/>
              </a:ext>
            </a:extLst>
          </p:cNvPr>
          <p:cNvSpPr/>
          <p:nvPr/>
        </p:nvSpPr>
        <p:spPr>
          <a:xfrm>
            <a:off x="5580112" y="4587974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8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动态绑定原理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11560" y="699542"/>
            <a:ext cx="727280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编译器通过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实现动态绑定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编译器会根据派生类是否重写基类的虚函数为派生类生成虚函数表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C39F5C-1F83-E6DF-3683-65D05376B93A}"/>
              </a:ext>
            </a:extLst>
          </p:cNvPr>
          <p:cNvGrpSpPr/>
          <p:nvPr/>
        </p:nvGrpSpPr>
        <p:grpSpPr>
          <a:xfrm>
            <a:off x="79296" y="1851669"/>
            <a:ext cx="2908527" cy="3091631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8A37592-C095-2965-A11B-F6C03AD85C06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855C153-A109-AAEF-E9E9-1934DF8CFC98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1871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 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void vfunc1();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void vfunc2();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void func1();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void func2();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int m_data1, m_data2;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2CED4CF-24B5-EC18-4CFC-EBF342046F52}"/>
              </a:ext>
            </a:extLst>
          </p:cNvPr>
          <p:cNvGrpSpPr/>
          <p:nvPr/>
        </p:nvGrpSpPr>
        <p:grpSpPr>
          <a:xfrm>
            <a:off x="3068770" y="1851669"/>
            <a:ext cx="2880320" cy="3091631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950BFD-D40D-49CC-F197-5104B4D9D6BC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BB58CC9-C7E4-F716-8DBF-D41888CA023F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9327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void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vfunc1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func1();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int m_data3;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B8A2965-8C0F-DE67-31C2-EA8B65D05AC1}"/>
              </a:ext>
            </a:extLst>
          </p:cNvPr>
          <p:cNvGrpSpPr/>
          <p:nvPr/>
        </p:nvGrpSpPr>
        <p:grpSpPr>
          <a:xfrm>
            <a:off x="6048843" y="1851669"/>
            <a:ext cx="3015860" cy="3091631"/>
            <a:chOff x="5813482" y="1421168"/>
            <a:chExt cx="2878520" cy="1419668"/>
          </a:xfrm>
          <a:solidFill>
            <a:srgbClr val="FDFDFD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412059D-56B5-B846-ECD7-A85C040AD273}"/>
                </a:ext>
              </a:extLst>
            </p:cNvPr>
            <p:cNvSpPr/>
            <p:nvPr/>
          </p:nvSpPr>
          <p:spPr>
            <a:xfrm>
              <a:off x="5813482" y="1421168"/>
              <a:ext cx="2878520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CB70DA5-FDD0-49A8-5E0E-9237CECD9605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9327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 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void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vfunc2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func2();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int m_data1,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m_data4;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10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动态绑定原理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F44157-F185-0422-3EEE-97BBCA3E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07" y="152118"/>
            <a:ext cx="4932289" cy="493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661D46-38E1-D5E7-E4F4-DC10311FE094}"/>
              </a:ext>
            </a:extLst>
          </p:cNvPr>
          <p:cNvSpPr txBox="1"/>
          <p:nvPr/>
        </p:nvSpPr>
        <p:spPr>
          <a:xfrm>
            <a:off x="611560" y="629270"/>
            <a:ext cx="324036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的虚函数表包含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B::vfunc1()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A::vfunc2()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的虚函数表包含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B::vfunc1()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C::vfunc2()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如果派生类不重写虚函数，则虚函数表直接使用父类的虚函数地址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非虚函数调用不经过虚函数表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D69427-00E1-89A0-9215-AFD36C4CDADC}"/>
              </a:ext>
            </a:extLst>
          </p:cNvPr>
          <p:cNvSpPr/>
          <p:nvPr/>
        </p:nvSpPr>
        <p:spPr>
          <a:xfrm>
            <a:off x="7452320" y="4537650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17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动态绑定原理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F44157-F185-0422-3EEE-97BBCA3E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4841"/>
            <a:ext cx="5006080" cy="501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661D46-38E1-D5E7-E4F4-DC10311FE094}"/>
              </a:ext>
            </a:extLst>
          </p:cNvPr>
          <p:cNvSpPr txBox="1"/>
          <p:nvPr/>
        </p:nvSpPr>
        <p:spPr>
          <a:xfrm>
            <a:off x="611560" y="699542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虚函数表指针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vptr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也属于基类部分，所以通过基类指针调用虚成员函数时，依然会根据对象本身的虚函数表获取派生类的函数地址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992442-E144-4511-689B-805C581A77C7}"/>
              </a:ext>
            </a:extLst>
          </p:cNvPr>
          <p:cNvGrpSpPr/>
          <p:nvPr/>
        </p:nvGrpSpPr>
        <p:grpSpPr>
          <a:xfrm>
            <a:off x="755576" y="2296736"/>
            <a:ext cx="2952328" cy="2441347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C217C70-5467-DFA8-BB26-0665604156E5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27EE6D0-FFE7-C364-E5CD-A956B6E575C2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1046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C();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p1-&gt;vfunc1();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p1-&gt;vfunc2();  // A::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p2-&gt;vfunc1();  // B::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p2-&gt;vfunc2();  // C::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5118E469-E21D-6F88-FD69-3D60337C50C0}"/>
              </a:ext>
            </a:extLst>
          </p:cNvPr>
          <p:cNvSpPr/>
          <p:nvPr/>
        </p:nvSpPr>
        <p:spPr>
          <a:xfrm>
            <a:off x="7452320" y="4535969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1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动态绑定原理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661D46-38E1-D5E7-E4F4-DC10311FE094}"/>
              </a:ext>
            </a:extLst>
          </p:cNvPr>
          <p:cNvSpPr txBox="1"/>
          <p:nvPr/>
        </p:nvSpPr>
        <p:spPr>
          <a:xfrm>
            <a:off x="611560" y="699542"/>
            <a:ext cx="792088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中所有的成员函数都是动态绑定的，我们是否也可以在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中这样做？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中我们只将有多态性需求的函数声明为虚函数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有很多场景我们并不希望基类的成员函数被派生类重写，尤其是很多私有函数我们希望在调用链路中获得确定性的结果（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的私有函数默认是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的，不能被覆盖，而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的私有函数可以是虚函数）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虚函数的调用开销是有成本的，查询虚函数表可能会触发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流水线分支预测失败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FFB6ED-343E-01A1-A5A2-921B99039AF9}"/>
              </a:ext>
            </a:extLst>
          </p:cNvPr>
          <p:cNvGrpSpPr/>
          <p:nvPr/>
        </p:nvGrpSpPr>
        <p:grpSpPr>
          <a:xfrm>
            <a:off x="4860032" y="3629176"/>
            <a:ext cx="3672408" cy="936104"/>
            <a:chOff x="5813482" y="1421166"/>
            <a:chExt cx="2808312" cy="10723427"/>
          </a:xfrm>
          <a:solidFill>
            <a:srgbClr val="FEFFBE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37FE34-0E5A-26F1-3CC6-2D2203BCF8A2}"/>
                </a:ext>
              </a:extLst>
            </p:cNvPr>
            <p:cNvSpPr/>
            <p:nvPr/>
          </p:nvSpPr>
          <p:spPr>
            <a:xfrm>
              <a:off x="5813482" y="1421166"/>
              <a:ext cx="2808312" cy="1072342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57F1A47-A7E6-A1FE-ABD5-94FF6DBF0E6F}"/>
                </a:ext>
              </a:extLst>
            </p:cNvPr>
            <p:cNvSpPr txBox="1"/>
            <p:nvPr/>
          </p:nvSpPr>
          <p:spPr>
            <a:xfrm>
              <a:off x="5860955" y="2023181"/>
              <a:ext cx="2713365" cy="95193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只将有必要的接口函数声明为虚函数，慎用私有虚函数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24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5619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661D46-38E1-D5E7-E4F4-DC10311FE094}"/>
              </a:ext>
            </a:extLst>
          </p:cNvPr>
          <p:cNvSpPr txBox="1"/>
          <p:nvPr/>
        </p:nvSpPr>
        <p:spPr>
          <a:xfrm>
            <a:off x="611560" y="69954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关键字控制派生类重写虚函数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5EE7C6-FE16-46C6-3681-1E409B1EE932}"/>
              </a:ext>
            </a:extLst>
          </p:cNvPr>
          <p:cNvSpPr txBox="1"/>
          <p:nvPr/>
        </p:nvSpPr>
        <p:spPr>
          <a:xfrm>
            <a:off x="611560" y="1203598"/>
            <a:ext cx="792088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关键字显式声明该函数重写基类的虚函数，而非新定义的函数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E8F94C0-07DB-CFDF-9332-13B159A3642A}"/>
              </a:ext>
            </a:extLst>
          </p:cNvPr>
          <p:cNvGrpSpPr/>
          <p:nvPr/>
        </p:nvGrpSpPr>
        <p:grpSpPr>
          <a:xfrm>
            <a:off x="683568" y="2037567"/>
            <a:ext cx="7848872" cy="2766431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546D98-37B6-74FD-7E39-32BA495BEDA2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B05BD86-0C94-2454-FDF5-064E47E88939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267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override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	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正确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reader()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override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错误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36289A7-DE27-E475-C1F5-8B36C65A9711}"/>
              </a:ext>
            </a:extLst>
          </p:cNvPr>
          <p:cNvGrpSpPr/>
          <p:nvPr/>
        </p:nvGrpSpPr>
        <p:grpSpPr>
          <a:xfrm>
            <a:off x="4713348" y="2355726"/>
            <a:ext cx="3672408" cy="1152128"/>
            <a:chOff x="5813482" y="1421166"/>
            <a:chExt cx="2808312" cy="13198064"/>
          </a:xfrm>
          <a:solidFill>
            <a:srgbClr val="FEFFBE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590343-22DC-C222-683B-A4AC3CED460B}"/>
                </a:ext>
              </a:extLst>
            </p:cNvPr>
            <p:cNvSpPr/>
            <p:nvPr/>
          </p:nvSpPr>
          <p:spPr>
            <a:xfrm>
              <a:off x="5813482" y="1421166"/>
              <a:ext cx="2808312" cy="1319806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972F63C-86B9-A030-56D3-62335A063561}"/>
                </a:ext>
              </a:extLst>
            </p:cNvPr>
            <p:cNvSpPr txBox="1"/>
            <p:nvPr/>
          </p:nvSpPr>
          <p:spPr>
            <a:xfrm>
              <a:off x="5860955" y="1550383"/>
              <a:ext cx="2713365" cy="12339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派生类重写基类虚函数都应显式添加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override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关键字，方便阅读并且避免函数签名错误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3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5619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661D46-38E1-D5E7-E4F4-DC10311FE094}"/>
              </a:ext>
            </a:extLst>
          </p:cNvPr>
          <p:cNvSpPr txBox="1"/>
          <p:nvPr/>
        </p:nvSpPr>
        <p:spPr>
          <a:xfrm>
            <a:off x="611560" y="69954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关键字控制派生类重写虚函数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5EE7C6-FE16-46C6-3681-1E409B1EE932}"/>
              </a:ext>
            </a:extLst>
          </p:cNvPr>
          <p:cNvSpPr txBox="1"/>
          <p:nvPr/>
        </p:nvSpPr>
        <p:spPr>
          <a:xfrm>
            <a:off x="611560" y="1203598"/>
            <a:ext cx="792088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关键字告知编译器该函数不允许进一步在派生类中被重写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E8F94C0-07DB-CFDF-9332-13B159A3642A}"/>
              </a:ext>
            </a:extLst>
          </p:cNvPr>
          <p:cNvGrpSpPr/>
          <p:nvPr/>
        </p:nvGrpSpPr>
        <p:grpSpPr>
          <a:xfrm>
            <a:off x="683568" y="2037567"/>
            <a:ext cx="3168352" cy="2406391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546D98-37B6-74FD-7E39-32BA495BEDA2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B05BD86-0C94-2454-FDF5-064E47E88939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18457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final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D4B649-174C-8704-DAC0-2318BC3C1923}"/>
              </a:ext>
            </a:extLst>
          </p:cNvPr>
          <p:cNvGrpSpPr/>
          <p:nvPr/>
        </p:nvGrpSpPr>
        <p:grpSpPr>
          <a:xfrm>
            <a:off x="4067944" y="2037567"/>
            <a:ext cx="4248472" cy="2406391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938348A-1E49-218F-8F41-514DAEDAC482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F46C6D4-EA7C-D53B-14BA-83F1E4641806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7581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read();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编译错误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60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09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6097342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概念与使用场景、虚函数、动态绑定、纯虚函数、虚基类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5619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661D46-38E1-D5E7-E4F4-DC10311FE094}"/>
              </a:ext>
            </a:extLst>
          </p:cNvPr>
          <p:cNvSpPr txBox="1"/>
          <p:nvPr/>
        </p:nvSpPr>
        <p:spPr>
          <a:xfrm>
            <a:off x="611560" y="69954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关键字控制派生类重写虚函数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5EE7C6-FE16-46C6-3681-1E409B1EE932}"/>
              </a:ext>
            </a:extLst>
          </p:cNvPr>
          <p:cNvSpPr txBox="1"/>
          <p:nvPr/>
        </p:nvSpPr>
        <p:spPr>
          <a:xfrm>
            <a:off x="611560" y="1203598"/>
            <a:ext cx="792088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关键字也可以声明该类型不能够被继承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E8F94C0-07DB-CFDF-9332-13B159A3642A}"/>
              </a:ext>
            </a:extLst>
          </p:cNvPr>
          <p:cNvGrpSpPr/>
          <p:nvPr/>
        </p:nvGrpSpPr>
        <p:grpSpPr>
          <a:xfrm>
            <a:off x="683568" y="2037567"/>
            <a:ext cx="5688632" cy="2406391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546D98-37B6-74FD-7E39-32BA495BEDA2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B05BD86-0C94-2454-FDF5-064E47E88939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618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final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 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编译错误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read();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65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11560" y="1009784"/>
            <a:ext cx="792088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虚函数的特性：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只有类的普通成员函数可以作为虚函数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静态成员函数不能声明为虚函数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基类成员函数声明为虚函数后，派生类相同签名的函数可以省略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不能作为虚函数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不能定义为虚函数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可以定义为虚函数，且在应用多态的继承链中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定义为虚函数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当在派生类动态申请内存时，基类的析构函数必须定义为虚函数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3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11560" y="1055425"/>
            <a:ext cx="727280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为什么内联函数不可以是虚函数？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虚函数必须依靠虚函数表存放函数入口地址，内联函数直接将函数逻辑嵌入代码，不存在函数入口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472902-C740-5586-FB17-6C0F450E9526}"/>
              </a:ext>
            </a:extLst>
          </p:cNvPr>
          <p:cNvSpPr txBox="1"/>
          <p:nvPr/>
        </p:nvSpPr>
        <p:spPr>
          <a:xfrm>
            <a:off x="611560" y="2632616"/>
            <a:ext cx="727280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为什么构造函数不能是虚函数？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构造对象的过程必须明确对象的类型，不能依赖动态绑定，所以没有必要将构造函数定义为虚函数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25D4094-38E4-F1BA-8779-B59B6570D275}"/>
              </a:ext>
            </a:extLst>
          </p:cNvPr>
          <p:cNvGrpSpPr/>
          <p:nvPr/>
        </p:nvGrpSpPr>
        <p:grpSpPr>
          <a:xfrm>
            <a:off x="1331640" y="3786451"/>
            <a:ext cx="6480720" cy="423356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A517C27-E829-6FB6-C889-CDD7B914303B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42C66D-5F79-904F-75A0-56F981F8A645}"/>
                </a:ext>
              </a:extLst>
            </p:cNvPr>
            <p:cNvSpPr txBox="1"/>
            <p:nvPr/>
          </p:nvSpPr>
          <p:spPr>
            <a:xfrm>
              <a:off x="5855148" y="1521268"/>
              <a:ext cx="2655427" cy="10211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SUV();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对象构造过程必须明确类型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51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11560" y="69954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虚析构函数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312B9F9-B11C-1032-86DD-67911CB6289A}"/>
              </a:ext>
            </a:extLst>
          </p:cNvPr>
          <p:cNvGrpSpPr/>
          <p:nvPr/>
        </p:nvGrpSpPr>
        <p:grpSpPr>
          <a:xfrm>
            <a:off x="755576" y="1131591"/>
            <a:ext cx="3600400" cy="3528392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6B59BE-61B9-798F-79E6-566601C0FBB1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4DB30F8-D5C7-534D-889B-4E1630F63FF7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724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Base()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iarr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_(new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int[3])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~Base()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delete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iarr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iarr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A()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farr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_(new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float[3])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~A()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delete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farr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 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float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farr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A83494F-B7CC-878D-D121-B095CA356C7C}"/>
              </a:ext>
            </a:extLst>
          </p:cNvPr>
          <p:cNvGrpSpPr/>
          <p:nvPr/>
        </p:nvGrpSpPr>
        <p:grpSpPr>
          <a:xfrm>
            <a:off x="4788024" y="1131590"/>
            <a:ext cx="3600400" cy="3528393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8C64E84-F324-C23F-0EB5-BB491E9A49EB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95C79-27F2-4D37-AFAC-31296940879D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8597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A();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指向派生类的基类指针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p;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只调用了基类析构函数，未调用派生类的析构函数，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farr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成员未被释放，内存泄露</a:t>
              </a:r>
              <a:endPara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11560" y="69954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虚析构函数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312B9F9-B11C-1032-86DD-67911CB6289A}"/>
              </a:ext>
            </a:extLst>
          </p:cNvPr>
          <p:cNvGrpSpPr/>
          <p:nvPr/>
        </p:nvGrpSpPr>
        <p:grpSpPr>
          <a:xfrm>
            <a:off x="755575" y="1131591"/>
            <a:ext cx="3960441" cy="3528392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6B59BE-61B9-798F-79E6-566601C0FBB1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4DB30F8-D5C7-534D-889B-4E1630F63FF7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724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Base()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iarr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_(new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int[3])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</a:p>
            <a:p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virtual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~Base()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{delete[]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iarr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int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iarr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A()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farr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_(new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float[3])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</a:p>
            <a:p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virtual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~A()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delete[]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farr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 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float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farr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A83494F-B7CC-878D-D121-B095CA356C7C}"/>
              </a:ext>
            </a:extLst>
          </p:cNvPr>
          <p:cNvGrpSpPr/>
          <p:nvPr/>
        </p:nvGrpSpPr>
        <p:grpSpPr>
          <a:xfrm>
            <a:off x="5004048" y="1135940"/>
            <a:ext cx="3600400" cy="3528393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8C64E84-F324-C23F-0EB5-BB491E9A49EB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95C79-27F2-4D37-AFAC-31296940879D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7565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main.cc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A();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指向派生类的基类指针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p;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</a:t>
              </a:r>
              <a:r>
                <a:rPr lang="zh-CN" altLang="en-US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派生类和基类的析构函数都正确调用</a:t>
              </a:r>
              <a:endPara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2E7BFC-A412-8670-341F-BAC6A22B0030}"/>
              </a:ext>
            </a:extLst>
          </p:cNvPr>
          <p:cNvGrpSpPr/>
          <p:nvPr/>
        </p:nvGrpSpPr>
        <p:grpSpPr>
          <a:xfrm>
            <a:off x="5201487" y="3429086"/>
            <a:ext cx="3690993" cy="1129772"/>
            <a:chOff x="5813482" y="1421155"/>
            <a:chExt cx="2808312" cy="12941967"/>
          </a:xfrm>
          <a:solidFill>
            <a:srgbClr val="FEFFBE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396033-5668-CB57-55AB-6DAE4B424691}"/>
                </a:ext>
              </a:extLst>
            </p:cNvPr>
            <p:cNvSpPr/>
            <p:nvPr/>
          </p:nvSpPr>
          <p:spPr>
            <a:xfrm>
              <a:off x="5813482" y="1421155"/>
              <a:ext cx="2808312" cy="1294195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C8BD3CF-8BD7-C442-4CD9-A544CB464046}"/>
                </a:ext>
              </a:extLst>
            </p:cNvPr>
            <p:cNvSpPr txBox="1"/>
            <p:nvPr/>
          </p:nvSpPr>
          <p:spPr>
            <a:xfrm>
              <a:off x="5853364" y="2023181"/>
              <a:ext cx="2713365" cy="123399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将基类的析构函数定义为虚函数，避免将来派生时可能出现的问题，或者用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final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禁止类被继承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79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纯虚函数与虚基类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11560" y="699542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依靠公有继承实现了两种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相互耦合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代码复用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729177-8051-450A-F7DE-6846B825A4AE}"/>
              </a:ext>
            </a:extLst>
          </p:cNvPr>
          <p:cNvSpPr txBox="1"/>
          <p:nvPr/>
        </p:nvSpPr>
        <p:spPr>
          <a:xfrm>
            <a:off x="611560" y="2571750"/>
            <a:ext cx="7848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在很多场景中，我们只需要利用其中一种特性：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当只需要代码复用功能时，可以利用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私有继承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保护继承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当只需要多态性时，我们利用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纯虚函数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6994B9F-6BC8-FBF3-567D-576E3DA2ECA5}"/>
              </a:ext>
            </a:extLst>
          </p:cNvPr>
          <p:cNvGrpSpPr/>
          <p:nvPr/>
        </p:nvGrpSpPr>
        <p:grpSpPr>
          <a:xfrm>
            <a:off x="4860032" y="1275606"/>
            <a:ext cx="3672408" cy="936104"/>
            <a:chOff x="5813482" y="1421166"/>
            <a:chExt cx="2808312" cy="10723427"/>
          </a:xfrm>
          <a:solidFill>
            <a:srgbClr val="FEFFBE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2876B8C-6F13-58AE-E013-8C0A3E511B57}"/>
                </a:ext>
              </a:extLst>
            </p:cNvPr>
            <p:cNvSpPr/>
            <p:nvPr/>
          </p:nvSpPr>
          <p:spPr>
            <a:xfrm>
              <a:off x="5813482" y="1421166"/>
              <a:ext cx="2808312" cy="1072342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21EF802-94DB-4FF3-DC49-83F046955482}"/>
                </a:ext>
              </a:extLst>
            </p:cNvPr>
            <p:cNvSpPr txBox="1"/>
            <p:nvPr/>
          </p:nvSpPr>
          <p:spPr>
            <a:xfrm>
              <a:off x="5860955" y="2023181"/>
              <a:ext cx="2713365" cy="95193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扩展阅读：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go/C#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关键字，以及组合功能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2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纯虚函数与虚基类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11560" y="69954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允许基类中的虚函数只有声明而无需定义函数逻辑，纯虚函数的声明方式为在函数末尾添加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E49D93D-4635-2B53-DB15-0DD7C75F0C88}"/>
              </a:ext>
            </a:extLst>
          </p:cNvPr>
          <p:cNvGrpSpPr/>
          <p:nvPr/>
        </p:nvGrpSpPr>
        <p:grpSpPr>
          <a:xfrm>
            <a:off x="683568" y="1493472"/>
            <a:ext cx="7272808" cy="2806470"/>
            <a:chOff x="5813482" y="1421168"/>
            <a:chExt cx="2808312" cy="1786336"/>
          </a:xfrm>
          <a:solidFill>
            <a:srgbClr val="FDFDFD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5959342-7D62-B08A-1467-2FAFEFC6A390}"/>
                </a:ext>
              </a:extLst>
            </p:cNvPr>
            <p:cNvSpPr/>
            <p:nvPr/>
          </p:nvSpPr>
          <p:spPr>
            <a:xfrm>
              <a:off x="5813482" y="1421168"/>
              <a:ext cx="2808312" cy="178633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2A2B36B-CCE1-C504-5977-4CA6B384525E}"/>
                </a:ext>
              </a:extLst>
            </p:cNvPr>
            <p:cNvSpPr txBox="1"/>
            <p:nvPr/>
          </p:nvSpPr>
          <p:spPr>
            <a:xfrm>
              <a:off x="5855147" y="1491548"/>
              <a:ext cx="2724982" cy="16455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virtual 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vfunc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声明纯虚函数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vfunc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“hello”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36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纯虚函数与虚基类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83568" y="69954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包含纯虚函数的类被称为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虚基类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Abstruct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），虚基类只能作为抽象接口（类似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无法实例化对象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51415ED-6DF9-03E6-F823-E84845ECE15B}"/>
              </a:ext>
            </a:extLst>
          </p:cNvPr>
          <p:cNvGrpSpPr/>
          <p:nvPr/>
        </p:nvGrpSpPr>
        <p:grpSpPr>
          <a:xfrm>
            <a:off x="1547664" y="2068154"/>
            <a:ext cx="6048672" cy="1007191"/>
            <a:chOff x="5813482" y="1421168"/>
            <a:chExt cx="2808312" cy="1786336"/>
          </a:xfrm>
          <a:solidFill>
            <a:srgbClr val="FDFDFD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0F62F2-4C53-70BF-B0D6-926DEDE51522}"/>
                </a:ext>
              </a:extLst>
            </p:cNvPr>
            <p:cNvSpPr/>
            <p:nvPr/>
          </p:nvSpPr>
          <p:spPr>
            <a:xfrm>
              <a:off x="5813482" y="1421168"/>
              <a:ext cx="2808312" cy="178633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F93F79A-237E-EEBD-7619-BF50C8FBF0EF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5877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A();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正确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*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Base();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错误，虚基类无法实例化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obj;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错误，虚基类无法实例化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27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B7CC44-E172-6175-F484-FC9E675ADFAA}"/>
              </a:ext>
            </a:extLst>
          </p:cNvPr>
          <p:cNvSpPr txBox="1"/>
          <p:nvPr/>
        </p:nvSpPr>
        <p:spPr>
          <a:xfrm>
            <a:off x="683568" y="699542"/>
            <a:ext cx="727280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本节主要介绍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中的动态多态的主要实现方式：动态绑定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将类中的成员函数声明为虚函数（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）实现动态绑定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动态绑定的实现原理（虚函数表与虚指针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vptr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虚函数的适用范围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虚基类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0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389332" y="1391772"/>
            <a:ext cx="827482" cy="523220"/>
            <a:chOff x="2215144" y="1952311"/>
            <a:chExt cx="1244730" cy="959257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4" y="1952311"/>
              <a:ext cx="1066800" cy="95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89332" y="2093620"/>
            <a:ext cx="827482" cy="523220"/>
            <a:chOff x="2215144" y="3018134"/>
            <a:chExt cx="1244730" cy="959255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68584" y="1419622"/>
            <a:ext cx="3569218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多态的概念与使用场景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68584" y="2113774"/>
            <a:ext cx="3569218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虚函数与动态绑定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0FCA92-E8AF-B260-0578-062126184592}"/>
              </a:ext>
            </a:extLst>
          </p:cNvPr>
          <p:cNvGrpSpPr/>
          <p:nvPr/>
        </p:nvGrpSpPr>
        <p:grpSpPr>
          <a:xfrm>
            <a:off x="2389332" y="2797555"/>
            <a:ext cx="827482" cy="523220"/>
            <a:chOff x="2215144" y="3018134"/>
            <a:chExt cx="1244730" cy="959255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CED8A6DA-FE88-8BDB-4697-A0DBC7255944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" name="文本框 11">
              <a:extLst>
                <a:ext uri="{FF2B5EF4-FFF2-40B4-BE49-F238E27FC236}">
                  <a16:creationId xmlns:a16="http://schemas.microsoft.com/office/drawing/2014/main" id="{AA5F245D-077E-64E4-8F6E-D07FDD1C07B0}"/>
                </a:ext>
              </a:extLst>
            </p:cNvPr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9DB47D2-4B6B-46B9-6F13-F1C1087EAA79}"/>
              </a:ext>
            </a:extLst>
          </p:cNvPr>
          <p:cNvGrpSpPr/>
          <p:nvPr/>
        </p:nvGrpSpPr>
        <p:grpSpPr>
          <a:xfrm>
            <a:off x="3068584" y="2829320"/>
            <a:ext cx="3569218" cy="459690"/>
            <a:chOff x="4315150" y="2341731"/>
            <a:chExt cx="3857250" cy="5400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E388E-9302-78FB-A313-97EE860CD139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动态绑定原理</a:t>
              </a:r>
              <a:endParaRPr lang="en-GB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AB2FAE45-0AE2-DE34-013A-3A8C3CD1BD07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C92750-7E52-E1CE-12AA-AA5D41FA80DF}"/>
              </a:ext>
            </a:extLst>
          </p:cNvPr>
          <p:cNvGrpSpPr/>
          <p:nvPr/>
        </p:nvGrpSpPr>
        <p:grpSpPr>
          <a:xfrm>
            <a:off x="2389332" y="3528933"/>
            <a:ext cx="827482" cy="523220"/>
            <a:chOff x="2215144" y="3018134"/>
            <a:chExt cx="1244730" cy="959255"/>
          </a:xfrm>
        </p:grpSpPr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A2FF31E4-CF65-7011-95E2-030D112E3A1F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" name="文本框 11">
              <a:extLst>
                <a:ext uri="{FF2B5EF4-FFF2-40B4-BE49-F238E27FC236}">
                  <a16:creationId xmlns:a16="http://schemas.microsoft.com/office/drawing/2014/main" id="{EB23FFB2-0FEB-15CD-F6A7-F002CBFE296B}"/>
                </a:ext>
              </a:extLst>
            </p:cNvPr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5E0599-3FC0-49AE-A03D-6460BB2EB715}"/>
              </a:ext>
            </a:extLst>
          </p:cNvPr>
          <p:cNvGrpSpPr/>
          <p:nvPr/>
        </p:nvGrpSpPr>
        <p:grpSpPr>
          <a:xfrm>
            <a:off x="3068584" y="3560698"/>
            <a:ext cx="3569218" cy="459690"/>
            <a:chOff x="4315150" y="2341731"/>
            <a:chExt cx="3857250" cy="54005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74B0E04-AB26-4BD6-43BC-26DF278A1375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override</a:t>
              </a:r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final</a:t>
              </a:r>
              <a:r>
                <a: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</a:t>
              </a:r>
              <a:endParaRPr lang="en-GB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1131BE72-FED8-3B68-E91C-18538DB54DA1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7232E8-7AD1-99A4-C161-E07372661524}"/>
              </a:ext>
            </a:extLst>
          </p:cNvPr>
          <p:cNvGrpSpPr/>
          <p:nvPr/>
        </p:nvGrpSpPr>
        <p:grpSpPr>
          <a:xfrm>
            <a:off x="2389332" y="4279998"/>
            <a:ext cx="827482" cy="523220"/>
            <a:chOff x="2215144" y="3018134"/>
            <a:chExt cx="1244730" cy="959255"/>
          </a:xfrm>
        </p:grpSpPr>
        <p:sp>
          <p:nvSpPr>
            <p:cNvPr id="16" name="平行四边形 15">
              <a:extLst>
                <a:ext uri="{FF2B5EF4-FFF2-40B4-BE49-F238E27FC236}">
                  <a16:creationId xmlns:a16="http://schemas.microsoft.com/office/drawing/2014/main" id="{EA5C5E12-3121-F269-F092-CEFDF42866BB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7" name="文本框 11">
              <a:extLst>
                <a:ext uri="{FF2B5EF4-FFF2-40B4-BE49-F238E27FC236}">
                  <a16:creationId xmlns:a16="http://schemas.microsoft.com/office/drawing/2014/main" id="{A0CBD520-4DA4-F9A2-9A66-290B7969833C}"/>
                </a:ext>
              </a:extLst>
            </p:cNvPr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B1014A0-1A53-9044-0AB8-C6DA500966F4}"/>
              </a:ext>
            </a:extLst>
          </p:cNvPr>
          <p:cNvGrpSpPr/>
          <p:nvPr/>
        </p:nvGrpSpPr>
        <p:grpSpPr>
          <a:xfrm>
            <a:off x="3068584" y="4311763"/>
            <a:ext cx="3569218" cy="459690"/>
            <a:chOff x="4315150" y="2341731"/>
            <a:chExt cx="3857250" cy="54005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909EFE7-3DAE-0561-8CCF-8187883D6E43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纯虚函数与虚基类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308521EF-6B48-EF3A-0996-EEE451AE5F93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1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8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3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EC4F0-5235-A107-DB2C-1B88DA113D84}"/>
              </a:ext>
            </a:extLst>
          </p:cNvPr>
          <p:cNvSpPr txBox="1"/>
          <p:nvPr/>
        </p:nvSpPr>
        <p:spPr>
          <a:xfrm>
            <a:off x="1367644" y="1466103"/>
            <a:ext cx="64087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静态多态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编译时多态，包含函数重载、模板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6A6E52-95D9-EA82-583B-25A6CCD434A4}"/>
              </a:ext>
            </a:extLst>
          </p:cNvPr>
          <p:cNvSpPr txBox="1"/>
          <p:nvPr/>
        </p:nvSpPr>
        <p:spPr>
          <a:xfrm>
            <a:off x="1367644" y="3075805"/>
            <a:ext cx="64087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动态多态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运行时多态，公有继承和虚函数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54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EC4F0-5235-A107-DB2C-1B88DA113D84}"/>
              </a:ext>
            </a:extLst>
          </p:cNvPr>
          <p:cNvSpPr txBox="1"/>
          <p:nvPr/>
        </p:nvSpPr>
        <p:spPr>
          <a:xfrm>
            <a:off x="1403648" y="2248584"/>
            <a:ext cx="640871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中公有继承是动态多态的主要方式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其中虚函数、动态绑定等概念在其中起到核心作用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9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EC4F0-5235-A107-DB2C-1B88DA113D84}"/>
              </a:ext>
            </a:extLst>
          </p:cNvPr>
          <p:cNvSpPr txBox="1"/>
          <p:nvPr/>
        </p:nvSpPr>
        <p:spPr>
          <a:xfrm>
            <a:off x="755576" y="843558"/>
            <a:ext cx="64087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什么是多态：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调用相同的函数，根据对象类型的不同产生不同的行为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F6D1AB-489B-55E0-F89E-9B318BFF4572}"/>
              </a:ext>
            </a:extLst>
          </p:cNvPr>
          <p:cNvSpPr txBox="1"/>
          <p:nvPr/>
        </p:nvSpPr>
        <p:spPr>
          <a:xfrm>
            <a:off x="755576" y="206769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为什么需要多态？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21A681C-92CE-6C5F-6DB6-CFBC869438A1}"/>
              </a:ext>
            </a:extLst>
          </p:cNvPr>
          <p:cNvSpPr/>
          <p:nvPr/>
        </p:nvSpPr>
        <p:spPr>
          <a:xfrm>
            <a:off x="1835696" y="3291830"/>
            <a:ext cx="1268423" cy="354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B9CCDC-2AD6-B005-A8B6-8939263A027F}"/>
              </a:ext>
            </a:extLst>
          </p:cNvPr>
          <p:cNvSpPr txBox="1"/>
          <p:nvPr/>
        </p:nvSpPr>
        <p:spPr>
          <a:xfrm>
            <a:off x="2195736" y="3291830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2742656-7867-EACA-1CB2-ACC227726F5A}"/>
              </a:ext>
            </a:extLst>
          </p:cNvPr>
          <p:cNvSpPr/>
          <p:nvPr/>
        </p:nvSpPr>
        <p:spPr>
          <a:xfrm>
            <a:off x="3624391" y="3291830"/>
            <a:ext cx="1268423" cy="354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69CE3F-F6F3-1CF0-B28C-82053D632A2E}"/>
              </a:ext>
            </a:extLst>
          </p:cNvPr>
          <p:cNvSpPr txBox="1"/>
          <p:nvPr/>
        </p:nvSpPr>
        <p:spPr>
          <a:xfrm>
            <a:off x="3866026" y="3325375"/>
            <a:ext cx="78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685EDC9-54D7-B98A-635D-8ED7F846801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104119" y="3469082"/>
            <a:ext cx="52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AC61757-991B-BE74-CA1A-FAF881ADA563}"/>
              </a:ext>
            </a:extLst>
          </p:cNvPr>
          <p:cNvSpPr txBox="1"/>
          <p:nvPr/>
        </p:nvSpPr>
        <p:spPr>
          <a:xfrm>
            <a:off x="3104119" y="3826856"/>
            <a:ext cx="629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BC7187B-B66C-4556-E1D3-078173E5489D}"/>
              </a:ext>
            </a:extLst>
          </p:cNvPr>
          <p:cNvSpPr/>
          <p:nvPr/>
        </p:nvSpPr>
        <p:spPr>
          <a:xfrm>
            <a:off x="5364088" y="2706475"/>
            <a:ext cx="1268423" cy="354504"/>
          </a:xfrm>
          <a:prstGeom prst="roundRect">
            <a:avLst/>
          </a:prstGeom>
          <a:solidFill>
            <a:srgbClr val="FFC000"/>
          </a:solidFill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4988D8-7F91-F2D6-CDD3-184FD72A6A56}"/>
              </a:ext>
            </a:extLst>
          </p:cNvPr>
          <p:cNvSpPr txBox="1"/>
          <p:nvPr/>
        </p:nvSpPr>
        <p:spPr>
          <a:xfrm>
            <a:off x="5660396" y="2743639"/>
            <a:ext cx="658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3B5308D9-5446-84D6-922A-50561D63A5CB}"/>
              </a:ext>
            </a:extLst>
          </p:cNvPr>
          <p:cNvSpPr/>
          <p:nvPr/>
        </p:nvSpPr>
        <p:spPr>
          <a:xfrm>
            <a:off x="5364088" y="3279771"/>
            <a:ext cx="1268423" cy="354504"/>
          </a:xfrm>
          <a:prstGeom prst="roundRect">
            <a:avLst/>
          </a:prstGeom>
          <a:solidFill>
            <a:srgbClr val="FFC000"/>
          </a:solidFill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1B81D2-E49F-ABA8-5CFE-D7FAD7BE651F}"/>
              </a:ext>
            </a:extLst>
          </p:cNvPr>
          <p:cNvSpPr txBox="1"/>
          <p:nvPr/>
        </p:nvSpPr>
        <p:spPr>
          <a:xfrm>
            <a:off x="5687968" y="330373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A8178572-6E01-67A2-4542-6516826E770B}"/>
              </a:ext>
            </a:extLst>
          </p:cNvPr>
          <p:cNvSpPr/>
          <p:nvPr/>
        </p:nvSpPr>
        <p:spPr>
          <a:xfrm>
            <a:off x="5364088" y="3867894"/>
            <a:ext cx="1268423" cy="354504"/>
          </a:xfrm>
          <a:prstGeom prst="roundRect">
            <a:avLst/>
          </a:prstGeom>
          <a:solidFill>
            <a:srgbClr val="FFC000"/>
          </a:solidFill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EEB9EB-AE22-B918-F2F1-91F718070758}"/>
              </a:ext>
            </a:extLst>
          </p:cNvPr>
          <p:cNvSpPr txBox="1"/>
          <p:nvPr/>
        </p:nvSpPr>
        <p:spPr>
          <a:xfrm>
            <a:off x="5712814" y="3859881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5F415C-BF9B-3B8F-3401-7D2CAC0BAC6C}"/>
              </a:ext>
            </a:extLst>
          </p:cNvPr>
          <p:cNvSpPr txBox="1"/>
          <p:nvPr/>
        </p:nvSpPr>
        <p:spPr>
          <a:xfrm>
            <a:off x="5621184" y="2333692"/>
            <a:ext cx="944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CD76D-EFF7-67D8-AFBB-69F5B6716BC3}"/>
              </a:ext>
            </a:extLst>
          </p:cNvPr>
          <p:cNvSpPr/>
          <p:nvPr/>
        </p:nvSpPr>
        <p:spPr>
          <a:xfrm>
            <a:off x="3826553" y="2690591"/>
            <a:ext cx="86409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config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ACBAE24-9EA8-BA3B-37E9-A15D99C3C4CE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4258601" y="2998368"/>
            <a:ext cx="2" cy="29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4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0E5BE2-D063-CD07-E8A2-64FE6F33CB1F}"/>
              </a:ext>
            </a:extLst>
          </p:cNvPr>
          <p:cNvGrpSpPr/>
          <p:nvPr/>
        </p:nvGrpSpPr>
        <p:grpSpPr>
          <a:xfrm>
            <a:off x="755576" y="1131590"/>
            <a:ext cx="8064896" cy="3811712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633281B-A081-8384-BADF-15A6528C5534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EB2ECF1-E938-B69E-1D2C-E581605E541E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3755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enum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ReaderType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HDFS,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LocalDisk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Rpc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bool Read(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ReaderType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tp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string* ret) 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 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tp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case HDFS:   …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case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LocalDisk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  …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case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Rpc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  …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41050502-8BD4-A08B-D097-8967F099AB0F}"/>
              </a:ext>
            </a:extLst>
          </p:cNvPr>
          <p:cNvSpPr txBox="1"/>
          <p:nvPr/>
        </p:nvSpPr>
        <p:spPr>
          <a:xfrm>
            <a:off x="683568" y="690250"/>
            <a:ext cx="6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：不用多态性，直接用参数控制函数调用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906BDFF-65A2-EE73-975A-7227EB76E02E}"/>
              </a:ext>
            </a:extLst>
          </p:cNvPr>
          <p:cNvGrpSpPr/>
          <p:nvPr/>
        </p:nvGrpSpPr>
        <p:grpSpPr>
          <a:xfrm>
            <a:off x="5215281" y="3363838"/>
            <a:ext cx="3468563" cy="1435236"/>
            <a:chOff x="5813482" y="1421166"/>
            <a:chExt cx="2808312" cy="8208376"/>
          </a:xfrm>
          <a:solidFill>
            <a:srgbClr val="FEFFBE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A45DCFB-6E3D-69AB-40E6-C8021A6B2337}"/>
                </a:ext>
              </a:extLst>
            </p:cNvPr>
            <p:cNvSpPr/>
            <p:nvPr/>
          </p:nvSpPr>
          <p:spPr>
            <a:xfrm>
              <a:off x="5813482" y="1421166"/>
              <a:ext cx="2808312" cy="820837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8A08146-1330-EA6A-9AE1-8868AF942227}"/>
                </a:ext>
              </a:extLst>
            </p:cNvPr>
            <p:cNvSpPr txBox="1"/>
            <p:nvPr/>
          </p:nvSpPr>
          <p:spPr>
            <a:xfrm>
              <a:off x="5860955" y="1550385"/>
              <a:ext cx="2713365" cy="75689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代码封装差，没有提供清晰明确的调用接口。逻辑耦合严重，每次添加新数据源都需要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ReaderType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，造成大量源文件重新编译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9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概念与使用场景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0E5BE2-D063-CD07-E8A2-64FE6F33CB1F}"/>
              </a:ext>
            </a:extLst>
          </p:cNvPr>
          <p:cNvGrpSpPr/>
          <p:nvPr/>
        </p:nvGrpSpPr>
        <p:grpSpPr>
          <a:xfrm>
            <a:off x="755576" y="1131590"/>
            <a:ext cx="8064896" cy="3811712"/>
            <a:chOff x="5813482" y="1421168"/>
            <a:chExt cx="2808312" cy="1419668"/>
          </a:xfrm>
          <a:solidFill>
            <a:srgbClr val="FDFDFD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633281B-A081-8384-BADF-15A6528C5534}"/>
                </a:ext>
              </a:extLst>
            </p:cNvPr>
            <p:cNvSpPr/>
            <p:nvPr/>
          </p:nvSpPr>
          <p:spPr>
            <a:xfrm>
              <a:off x="5813482" y="1421168"/>
              <a:ext cx="2808312" cy="141966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EB2ECF1-E938-B69E-1D2C-E581605E541E}"/>
                </a:ext>
              </a:extLst>
            </p:cNvPr>
            <p:cNvSpPr txBox="1"/>
            <p:nvPr/>
          </p:nvSpPr>
          <p:spPr>
            <a:xfrm>
              <a:off x="5855146" y="1449821"/>
              <a:ext cx="2724982" cy="12724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Read(string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HdfsReader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bool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Read(string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RpcReader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public </a:t>
              </a:r>
              <a:r>
                <a:rPr lang="en-US" altLang="zh-CN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Reader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virtual bool Read(string* ret);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};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41050502-8BD4-A08B-D097-8967F099AB0F}"/>
              </a:ext>
            </a:extLst>
          </p:cNvPr>
          <p:cNvSpPr txBox="1"/>
          <p:nvPr/>
        </p:nvSpPr>
        <p:spPr>
          <a:xfrm>
            <a:off x="683568" y="690250"/>
            <a:ext cx="6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：利用公有继承类的多态性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5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11334</TotalTime>
  <Words>3051</Words>
  <Application>Microsoft Macintosh PowerPoint</Application>
  <PresentationFormat>全屏显示(16:9)</PresentationFormat>
  <Paragraphs>448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微软雅黑</vt:lpstr>
      <vt:lpstr>微软雅黑</vt:lpstr>
      <vt:lpstr>微软雅黑 Light</vt:lpstr>
      <vt:lpstr>Arial</vt:lpstr>
      <vt:lpstr>Calibri</vt:lpstr>
      <vt:lpstr>Courier New</vt:lpstr>
      <vt:lpstr>Impact</vt:lpstr>
      <vt:lpstr>Roboto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subject/>
  <dc:creator>李培俊</dc:creator>
  <cp:keywords/>
  <dc:description/>
  <cp:lastModifiedBy>T127794</cp:lastModifiedBy>
  <cp:revision>1623</cp:revision>
  <dcterms:created xsi:type="dcterms:W3CDTF">2015-12-11T17:46:00Z</dcterms:created>
  <dcterms:modified xsi:type="dcterms:W3CDTF">2022-11-12T01:15:13Z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