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8"/>
  </p:notesMasterIdLst>
  <p:sldIdLst>
    <p:sldId id="256" r:id="rId2"/>
    <p:sldId id="257" r:id="rId3"/>
    <p:sldId id="352" r:id="rId4"/>
    <p:sldId id="260" r:id="rId5"/>
    <p:sldId id="347" r:id="rId6"/>
    <p:sldId id="348" r:id="rId7"/>
    <p:sldId id="349" r:id="rId8"/>
    <p:sldId id="353" r:id="rId9"/>
    <p:sldId id="317" r:id="rId10"/>
    <p:sldId id="355" r:id="rId11"/>
    <p:sldId id="326" r:id="rId12"/>
    <p:sldId id="315" r:id="rId13"/>
    <p:sldId id="327" r:id="rId14"/>
    <p:sldId id="328" r:id="rId15"/>
    <p:sldId id="354" r:id="rId16"/>
    <p:sldId id="302" r:id="rId17"/>
    <p:sldId id="303" r:id="rId18"/>
    <p:sldId id="356" r:id="rId19"/>
    <p:sldId id="293" r:id="rId20"/>
    <p:sldId id="307" r:id="rId21"/>
    <p:sldId id="300" r:id="rId22"/>
    <p:sldId id="357" r:id="rId23"/>
    <p:sldId id="285" r:id="rId24"/>
    <p:sldId id="358" r:id="rId25"/>
    <p:sldId id="359" r:id="rId26"/>
    <p:sldId id="297" r:id="rId27"/>
    <p:sldId id="340" r:id="rId28"/>
    <p:sldId id="360" r:id="rId29"/>
    <p:sldId id="361" r:id="rId30"/>
    <p:sldId id="374" r:id="rId31"/>
    <p:sldId id="364" r:id="rId32"/>
    <p:sldId id="369" r:id="rId33"/>
    <p:sldId id="375" r:id="rId34"/>
    <p:sldId id="305" r:id="rId35"/>
    <p:sldId id="316" r:id="rId36"/>
    <p:sldId id="376" r:id="rId37"/>
    <p:sldId id="306" r:id="rId38"/>
    <p:sldId id="323" r:id="rId39"/>
    <p:sldId id="346" r:id="rId40"/>
    <p:sldId id="309" r:id="rId41"/>
    <p:sldId id="377" r:id="rId42"/>
    <p:sldId id="378" r:id="rId43"/>
    <p:sldId id="379" r:id="rId44"/>
    <p:sldId id="372" r:id="rId45"/>
    <p:sldId id="380" r:id="rId46"/>
    <p:sldId id="29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88458" autoAdjust="0"/>
  </p:normalViewPr>
  <p:slideViewPr>
    <p:cSldViewPr snapToGrid="0">
      <p:cViewPr varScale="1">
        <p:scale>
          <a:sx n="73" d="100"/>
          <a:sy n="73" d="100"/>
        </p:scale>
        <p:origin x="108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A3AFC-A28F-4E0D-A21E-24C82708D95E}" type="datetimeFigureOut">
              <a:rPr lang="en-US" smtClean="0"/>
              <a:t>6/7/2023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9E27CE-7464-4D8C-A5A2-7CEDB848F520}" type="slidenum">
              <a:rPr lang="en-US" smtClean="0"/>
              <a:t>‹#›</a:t>
            </a:fld>
            <a:endParaRPr lang="en-US"/>
          </a:p>
        </p:txBody>
      </p:sp>
    </p:spTree>
    <p:extLst>
      <p:ext uri="{BB962C8B-B14F-4D97-AF65-F5344CB8AC3E}">
        <p14:creationId xmlns:p14="http://schemas.microsoft.com/office/powerpoint/2010/main" val="1176354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s.weixin.qq.com/miniprogram/dev/framework/quickstart/code.html#JSON-%E9%85%8D%E7%BD%A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a:t>
            </a:fld>
            <a:endParaRPr lang="en-US"/>
          </a:p>
        </p:txBody>
      </p:sp>
    </p:spTree>
    <p:extLst>
      <p:ext uri="{BB962C8B-B14F-4D97-AF65-F5344CB8AC3E}">
        <p14:creationId xmlns:p14="http://schemas.microsoft.com/office/powerpoint/2010/main" val="2231172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14</a:t>
            </a:fld>
            <a:endParaRPr lang="en-US"/>
          </a:p>
        </p:txBody>
      </p:sp>
    </p:spTree>
    <p:extLst>
      <p:ext uri="{BB962C8B-B14F-4D97-AF65-F5344CB8AC3E}">
        <p14:creationId xmlns:p14="http://schemas.microsoft.com/office/powerpoint/2010/main" val="3758740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https://blog.csdn.net/qq_48960335/article/details/123561673</a:t>
            </a:r>
          </a:p>
        </p:txBody>
      </p:sp>
      <p:sp>
        <p:nvSpPr>
          <p:cNvPr id="4" name="Slide Number Placeholder 3"/>
          <p:cNvSpPr>
            <a:spLocks noGrp="1"/>
          </p:cNvSpPr>
          <p:nvPr>
            <p:ph type="sldNum" sz="quarter" idx="5"/>
          </p:nvPr>
        </p:nvSpPr>
        <p:spPr/>
        <p:txBody>
          <a:bodyPr/>
          <a:lstStyle/>
          <a:p>
            <a:fld id="{379E27CE-7464-4D8C-A5A2-7CEDB848F520}" type="slidenum">
              <a:rPr lang="en-US" smtClean="0"/>
              <a:t>16</a:t>
            </a:fld>
            <a:endParaRPr lang="en-US"/>
          </a:p>
        </p:txBody>
      </p:sp>
    </p:spTree>
    <p:extLst>
      <p:ext uri="{BB962C8B-B14F-4D97-AF65-F5344CB8AC3E}">
        <p14:creationId xmlns:p14="http://schemas.microsoft.com/office/powerpoint/2010/main" val="888378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17</a:t>
            </a:fld>
            <a:endParaRPr lang="en-US"/>
          </a:p>
        </p:txBody>
      </p:sp>
    </p:spTree>
    <p:extLst>
      <p:ext uri="{BB962C8B-B14F-4D97-AF65-F5344CB8AC3E}">
        <p14:creationId xmlns:p14="http://schemas.microsoft.com/office/powerpoint/2010/main" val="1504857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18</a:t>
            </a:fld>
            <a:endParaRPr lang="en-US"/>
          </a:p>
        </p:txBody>
      </p:sp>
    </p:spTree>
    <p:extLst>
      <p:ext uri="{BB962C8B-B14F-4D97-AF65-F5344CB8AC3E}">
        <p14:creationId xmlns:p14="http://schemas.microsoft.com/office/powerpoint/2010/main" val="1988846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19</a:t>
            </a:fld>
            <a:endParaRPr lang="en-US"/>
          </a:p>
        </p:txBody>
      </p:sp>
    </p:spTree>
    <p:extLst>
      <p:ext uri="{BB962C8B-B14F-4D97-AF65-F5344CB8AC3E}">
        <p14:creationId xmlns:p14="http://schemas.microsoft.com/office/powerpoint/2010/main" val="489397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21</a:t>
            </a:fld>
            <a:endParaRPr lang="en-US"/>
          </a:p>
        </p:txBody>
      </p:sp>
    </p:spTree>
    <p:extLst>
      <p:ext uri="{BB962C8B-B14F-4D97-AF65-F5344CB8AC3E}">
        <p14:creationId xmlns:p14="http://schemas.microsoft.com/office/powerpoint/2010/main" val="3997963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23</a:t>
            </a:fld>
            <a:endParaRPr lang="en-US"/>
          </a:p>
        </p:txBody>
      </p:sp>
    </p:spTree>
    <p:extLst>
      <p:ext uri="{BB962C8B-B14F-4D97-AF65-F5344CB8AC3E}">
        <p14:creationId xmlns:p14="http://schemas.microsoft.com/office/powerpoint/2010/main" val="1698939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26</a:t>
            </a:fld>
            <a:endParaRPr lang="en-US"/>
          </a:p>
        </p:txBody>
      </p:sp>
    </p:spTree>
    <p:extLst>
      <p:ext uri="{BB962C8B-B14F-4D97-AF65-F5344CB8AC3E}">
        <p14:creationId xmlns:p14="http://schemas.microsoft.com/office/powerpoint/2010/main" val="2532426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27</a:t>
            </a:fld>
            <a:endParaRPr lang="en-US"/>
          </a:p>
        </p:txBody>
      </p:sp>
    </p:spTree>
    <p:extLst>
      <p:ext uri="{BB962C8B-B14F-4D97-AF65-F5344CB8AC3E}">
        <p14:creationId xmlns:p14="http://schemas.microsoft.com/office/powerpoint/2010/main" val="2631705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29</a:t>
            </a:fld>
            <a:endParaRPr lang="en-US"/>
          </a:p>
        </p:txBody>
      </p:sp>
    </p:spTree>
    <p:extLst>
      <p:ext uri="{BB962C8B-B14F-4D97-AF65-F5344CB8AC3E}">
        <p14:creationId xmlns:p14="http://schemas.microsoft.com/office/powerpoint/2010/main" val="565812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4</a:t>
            </a:fld>
            <a:endParaRPr lang="en-US"/>
          </a:p>
        </p:txBody>
      </p:sp>
    </p:spTree>
    <p:extLst>
      <p:ext uri="{BB962C8B-B14F-4D97-AF65-F5344CB8AC3E}">
        <p14:creationId xmlns:p14="http://schemas.microsoft.com/office/powerpoint/2010/main" val="565812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30</a:t>
            </a:fld>
            <a:endParaRPr lang="en-US"/>
          </a:p>
        </p:txBody>
      </p:sp>
    </p:spTree>
    <p:extLst>
      <p:ext uri="{BB962C8B-B14F-4D97-AF65-F5344CB8AC3E}">
        <p14:creationId xmlns:p14="http://schemas.microsoft.com/office/powerpoint/2010/main" val="3271788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https://developers.weixin.qq.com/miniprogram/dev/wxcloud/guide/database/update.html</a:t>
            </a:r>
          </a:p>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31</a:t>
            </a:fld>
            <a:endParaRPr lang="en-US"/>
          </a:p>
        </p:txBody>
      </p:sp>
    </p:spTree>
    <p:extLst>
      <p:ext uri="{BB962C8B-B14F-4D97-AF65-F5344CB8AC3E}">
        <p14:creationId xmlns:p14="http://schemas.microsoft.com/office/powerpoint/2010/main" val="2909871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a:t>
            </a:r>
            <a:r>
              <a:rPr lang="en-US" b="0" dirty="0">
                <a:solidFill>
                  <a:srgbClr val="C8C8C8"/>
                </a:solidFill>
                <a:effectLst/>
                <a:latin typeface="Consolas" panose="020B0609020204030204" pitchFamily="49" charset="0"/>
              </a:rPr>
              <a:t>https</a:t>
            </a:r>
            <a:r>
              <a:rPr lang="en-US" b="0" dirty="0">
                <a:solidFill>
                  <a:srgbClr val="D4D4D4"/>
                </a:solidFill>
                <a:effectLst/>
                <a:latin typeface="Consolas" panose="020B0609020204030204" pitchFamily="49" charset="0"/>
              </a:rPr>
              <a:t>:</a:t>
            </a:r>
            <a:r>
              <a:rPr lang="en-US" b="0" dirty="0">
                <a:solidFill>
                  <a:srgbClr val="6A9955"/>
                </a:solidFill>
                <a:effectLst/>
                <a:latin typeface="Consolas" panose="020B0609020204030204" pitchFamily="49" charset="0"/>
              </a:rPr>
              <a:t>//developers.weixin.qq.com/miniprogram/dev/api/media/video/wx.chooseMedia.html</a:t>
            </a: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32</a:t>
            </a:fld>
            <a:endParaRPr lang="en-US"/>
          </a:p>
        </p:txBody>
      </p:sp>
    </p:spTree>
    <p:extLst>
      <p:ext uri="{BB962C8B-B14F-4D97-AF65-F5344CB8AC3E}">
        <p14:creationId xmlns:p14="http://schemas.microsoft.com/office/powerpoint/2010/main" val="1872730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defRPr/>
            </a:pPr>
            <a:r>
              <a:rPr lang="zh-CN" altLang="zh-CN" dirty="0"/>
              <a:t>登录流程</a:t>
            </a:r>
            <a:r>
              <a:rPr lang="zh-CN" altLang="en-US" b="1" dirty="0">
                <a:solidFill>
                  <a:srgbClr val="1369B2"/>
                </a:solidFill>
              </a:rPr>
              <a:t>具体细节</a:t>
            </a:r>
            <a:r>
              <a:rPr lang="zh-CN" altLang="en-US" dirty="0">
                <a:sym typeface="+mn-ea"/>
              </a:rPr>
              <a:t>：</a:t>
            </a:r>
            <a:endParaRPr lang="en-US" altLang="zh-CN" dirty="0">
              <a:sym typeface="+mn-ea"/>
            </a:endParaRPr>
          </a:p>
          <a:p>
            <a:pPr marL="285750" indent="-285750">
              <a:lnSpc>
                <a:spcPct val="200000"/>
              </a:lnSpc>
              <a:buFont typeface="Wingdings" panose="05000000000000000000" pitchFamily="2" charset="2"/>
              <a:buChar char="p"/>
              <a:defRPr/>
            </a:pPr>
            <a:r>
              <a:rPr lang="zh-CN" altLang="zh-CN" dirty="0"/>
              <a:t>小程序获取</a:t>
            </a:r>
            <a:r>
              <a:rPr lang="en-US" altLang="zh-CN" dirty="0"/>
              <a:t>code</a:t>
            </a:r>
            <a:r>
              <a:rPr lang="zh-CN" altLang="en-US" dirty="0"/>
              <a:t>。在小程序种通过</a:t>
            </a:r>
            <a:r>
              <a:rPr lang="en-US" altLang="zh-CN" dirty="0" err="1"/>
              <a:t>wx.login</a:t>
            </a:r>
            <a:r>
              <a:rPr lang="en-US" altLang="zh-CN" dirty="0"/>
              <a:t>()</a:t>
            </a:r>
            <a:r>
              <a:rPr lang="zh-CN" altLang="en-US" dirty="0"/>
              <a:t>获取登录凭证</a:t>
            </a:r>
            <a:r>
              <a:rPr lang="en-US" altLang="zh-CN" dirty="0"/>
              <a:t>code</a:t>
            </a:r>
            <a:r>
              <a:rPr lang="zh-CN" altLang="en-US" dirty="0"/>
              <a:t>，</a:t>
            </a:r>
            <a:r>
              <a:rPr lang="en-US" altLang="zh-CN" dirty="0"/>
              <a:t>code</a:t>
            </a:r>
            <a:r>
              <a:rPr lang="zh-CN" altLang="en-US" dirty="0"/>
              <a:t>由小程序内部自动生成，每次调用</a:t>
            </a:r>
            <a:r>
              <a:rPr lang="en-US" altLang="zh-CN" dirty="0" err="1"/>
              <a:t>wx.login</a:t>
            </a:r>
            <a:r>
              <a:rPr lang="en-US" altLang="zh-CN" dirty="0"/>
              <a:t>()</a:t>
            </a:r>
            <a:r>
              <a:rPr lang="zh-CN" altLang="en-US" dirty="0"/>
              <a:t>的</a:t>
            </a:r>
            <a:r>
              <a:rPr lang="en-US" altLang="zh-CN" dirty="0"/>
              <a:t>code</a:t>
            </a:r>
            <a:r>
              <a:rPr lang="zh-CN" altLang="en-US" dirty="0"/>
              <a:t>不同。值得注意的是</a:t>
            </a:r>
            <a:r>
              <a:rPr lang="en-US" altLang="zh-CN" dirty="0"/>
              <a:t>code</a:t>
            </a:r>
            <a:r>
              <a:rPr lang="zh-CN" altLang="en-US" dirty="0"/>
              <a:t>的有效期是</a:t>
            </a:r>
            <a:r>
              <a:rPr lang="en-US" altLang="zh-CN" dirty="0"/>
              <a:t>5min</a:t>
            </a:r>
            <a:r>
              <a:rPr lang="zh-CN" altLang="en-US" dirty="0"/>
              <a:t>，且验证一次之后就会失效</a:t>
            </a:r>
            <a:endParaRPr lang="en-US" altLang="zh-CN" dirty="0">
              <a:sym typeface="+mn-ea"/>
            </a:endParaRPr>
          </a:p>
          <a:p>
            <a:pPr marL="285750" indent="-285750">
              <a:lnSpc>
                <a:spcPct val="200000"/>
              </a:lnSpc>
              <a:buFont typeface="Wingdings" panose="05000000000000000000" pitchFamily="2" charset="2"/>
              <a:buChar char="p"/>
              <a:defRPr/>
            </a:pPr>
            <a:r>
              <a:rPr lang="zh-CN" altLang="zh-CN" dirty="0"/>
              <a:t>小程序将</a:t>
            </a:r>
            <a:r>
              <a:rPr lang="en-US" altLang="zh-CN" dirty="0"/>
              <a:t>code</a:t>
            </a:r>
            <a:r>
              <a:rPr lang="zh-CN" altLang="zh-CN" dirty="0"/>
              <a:t>发送给开发者服务器</a:t>
            </a:r>
            <a:r>
              <a:rPr lang="zh-CN" altLang="en-US" dirty="0"/>
              <a:t>。</a:t>
            </a:r>
            <a:endParaRPr lang="en-US" altLang="zh-CN" dirty="0">
              <a:sym typeface="+mn-ea"/>
            </a:endParaRPr>
          </a:p>
          <a:p>
            <a:pPr marL="285750" indent="-285750">
              <a:lnSpc>
                <a:spcPct val="200000"/>
              </a:lnSpc>
              <a:buFont typeface="Wingdings" panose="05000000000000000000" pitchFamily="2" charset="2"/>
              <a:buChar char="p"/>
              <a:defRPr/>
            </a:pPr>
            <a:r>
              <a:rPr lang="zh-CN" altLang="zh-CN" dirty="0"/>
              <a:t>开发者服务器通过微信接口服务校验登录凭证</a:t>
            </a:r>
            <a:r>
              <a:rPr lang="zh-CN" altLang="en-US" dirty="0"/>
              <a:t>。开发者服务器将</a:t>
            </a:r>
            <a:r>
              <a:rPr lang="en-US" altLang="zh-CN" dirty="0" err="1"/>
              <a:t>qppId,appsecret,code</a:t>
            </a:r>
            <a:r>
              <a:rPr lang="zh-CN" altLang="en-US" dirty="0"/>
              <a:t>发给小程序接口服务校验登录凭证。如果校验成功，返回</a:t>
            </a:r>
            <a:r>
              <a:rPr lang="en-US" altLang="zh-CN" dirty="0" err="1"/>
              <a:t>session_key</a:t>
            </a:r>
            <a:r>
              <a:rPr lang="zh-CN" altLang="en-US" dirty="0"/>
              <a:t>和</a:t>
            </a:r>
            <a:r>
              <a:rPr lang="en-US" altLang="zh-CN" dirty="0" err="1"/>
              <a:t>openId</a:t>
            </a:r>
            <a:r>
              <a:rPr lang="en-US" altLang="zh-CN" dirty="0"/>
              <a:t>. </a:t>
            </a:r>
            <a:r>
              <a:rPr lang="zh-CN" altLang="en-US" dirty="0"/>
              <a:t>其中</a:t>
            </a:r>
            <a:r>
              <a:rPr lang="en-US" altLang="zh-CN" dirty="0"/>
              <a:t>app ID</a:t>
            </a:r>
            <a:r>
              <a:rPr lang="zh-CN" altLang="en-US" dirty="0"/>
              <a:t>是小程序的唯一标识，</a:t>
            </a:r>
            <a:r>
              <a:rPr lang="en-US" altLang="zh-CN" dirty="0" err="1"/>
              <a:t>appsecret</a:t>
            </a:r>
            <a:r>
              <a:rPr lang="zh-CN" altLang="en-US" dirty="0"/>
              <a:t>是小程序的密钥。对于微信接口服务而言，他们相当于小程序的账号和密码。</a:t>
            </a:r>
            <a:endParaRPr lang="en-US" altLang="zh-CN" dirty="0"/>
          </a:p>
          <a:p>
            <a:pPr marL="285750" indent="-285750">
              <a:lnSpc>
                <a:spcPct val="200000"/>
              </a:lnSpc>
              <a:buFont typeface="Wingdings" panose="05000000000000000000" pitchFamily="2" charset="2"/>
              <a:buChar char="p"/>
              <a:defRPr/>
            </a:pPr>
            <a:r>
              <a:rPr lang="zh-CN" altLang="zh-CN" dirty="0"/>
              <a:t>开发者服务器自定义登录态</a:t>
            </a:r>
            <a:r>
              <a:rPr lang="zh-CN" altLang="en-US" dirty="0"/>
              <a:t>。在用户登录成功之后，开发者服务器将</a:t>
            </a:r>
            <a:r>
              <a:rPr lang="en-US" altLang="zh-CN" dirty="0" err="1"/>
              <a:t>session_key</a:t>
            </a:r>
            <a:r>
              <a:rPr lang="zh-CN" altLang="en-US" dirty="0"/>
              <a:t>和</a:t>
            </a:r>
            <a:r>
              <a:rPr lang="en-US" altLang="zh-CN" dirty="0" err="1"/>
              <a:t>openId</a:t>
            </a:r>
            <a:r>
              <a:rPr lang="zh-CN" altLang="en-US" dirty="0"/>
              <a:t>保存，然后生成一个自定义的登录状态的</a:t>
            </a:r>
            <a:r>
              <a:rPr lang="en-US" altLang="zh-CN" dirty="0"/>
              <a:t>token</a:t>
            </a:r>
            <a:r>
              <a:rPr lang="zh-CN" altLang="en-US" dirty="0"/>
              <a:t>响应给小程序。小程序下次请求的时候，只要带上</a:t>
            </a:r>
            <a:r>
              <a:rPr lang="en-US" altLang="zh-CN" dirty="0"/>
              <a:t>token</a:t>
            </a:r>
            <a:r>
              <a:rPr lang="zh-CN" altLang="en-US" dirty="0"/>
              <a:t>就可以证明用户登陆了。微信接口服务校验成功后会返回</a:t>
            </a:r>
            <a:r>
              <a:rPr lang="en-US" altLang="zh-CN" dirty="0" err="1"/>
              <a:t>session_key</a:t>
            </a:r>
            <a:r>
              <a:rPr lang="zh-CN" altLang="en-US" dirty="0"/>
              <a:t>和</a:t>
            </a:r>
            <a:r>
              <a:rPr lang="en-US" altLang="zh-CN" dirty="0" err="1"/>
              <a:t>openId</a:t>
            </a:r>
            <a:r>
              <a:rPr lang="zh-CN" altLang="en-US" dirty="0"/>
              <a:t>。 </a:t>
            </a:r>
            <a:r>
              <a:rPr lang="en-US" altLang="zh-CN" dirty="0" err="1"/>
              <a:t>OpenId</a:t>
            </a:r>
            <a:r>
              <a:rPr lang="zh-CN" altLang="en-US" dirty="0"/>
              <a:t>是用户的唯一标识，</a:t>
            </a:r>
            <a:r>
              <a:rPr lang="en-US" altLang="zh-CN" dirty="0" err="1"/>
              <a:t>session_key</a:t>
            </a:r>
            <a:r>
              <a:rPr lang="zh-CN" altLang="en-US" dirty="0"/>
              <a:t>是对用户数据进行加密签名的密钥。</a:t>
            </a:r>
            <a:endParaRPr lang="en-US" altLang="zh-CN" dirty="0">
              <a:sym typeface="+mn-ea"/>
            </a:endParaRPr>
          </a:p>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34</a:t>
            </a:fld>
            <a:endParaRPr lang="en-US"/>
          </a:p>
        </p:txBody>
      </p:sp>
    </p:spTree>
    <p:extLst>
      <p:ext uri="{BB962C8B-B14F-4D97-AF65-F5344CB8AC3E}">
        <p14:creationId xmlns:p14="http://schemas.microsoft.com/office/powerpoint/2010/main" val="1946059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35</a:t>
            </a:fld>
            <a:endParaRPr lang="en-US"/>
          </a:p>
        </p:txBody>
      </p:sp>
    </p:spTree>
    <p:extLst>
      <p:ext uri="{BB962C8B-B14F-4D97-AF65-F5344CB8AC3E}">
        <p14:creationId xmlns:p14="http://schemas.microsoft.com/office/powerpoint/2010/main" val="10341666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37</a:t>
            </a:fld>
            <a:endParaRPr lang="en-US"/>
          </a:p>
        </p:txBody>
      </p:sp>
    </p:spTree>
    <p:extLst>
      <p:ext uri="{BB962C8B-B14F-4D97-AF65-F5344CB8AC3E}">
        <p14:creationId xmlns:p14="http://schemas.microsoft.com/office/powerpoint/2010/main" val="2045458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38</a:t>
            </a:fld>
            <a:endParaRPr lang="en-US"/>
          </a:p>
        </p:txBody>
      </p:sp>
    </p:spTree>
    <p:extLst>
      <p:ext uri="{BB962C8B-B14F-4D97-AF65-F5344CB8AC3E}">
        <p14:creationId xmlns:p14="http://schemas.microsoft.com/office/powerpoint/2010/main" val="1422523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39</a:t>
            </a:fld>
            <a:endParaRPr lang="en-US"/>
          </a:p>
        </p:txBody>
      </p:sp>
    </p:spTree>
    <p:extLst>
      <p:ext uri="{BB962C8B-B14F-4D97-AF65-F5344CB8AC3E}">
        <p14:creationId xmlns:p14="http://schemas.microsoft.com/office/powerpoint/2010/main" val="890271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40</a:t>
            </a:fld>
            <a:endParaRPr lang="en-US"/>
          </a:p>
        </p:txBody>
      </p:sp>
    </p:spTree>
    <p:extLst>
      <p:ext uri="{BB962C8B-B14F-4D97-AF65-F5344CB8AC3E}">
        <p14:creationId xmlns:p14="http://schemas.microsoft.com/office/powerpoint/2010/main" val="31911891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42</a:t>
            </a:fld>
            <a:endParaRPr lang="en-US"/>
          </a:p>
        </p:txBody>
      </p:sp>
    </p:spTree>
    <p:extLst>
      <p:ext uri="{BB962C8B-B14F-4D97-AF65-F5344CB8AC3E}">
        <p14:creationId xmlns:p14="http://schemas.microsoft.com/office/powerpoint/2010/main" val="17387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5</a:t>
            </a:fld>
            <a:endParaRPr lang="en-US"/>
          </a:p>
        </p:txBody>
      </p:sp>
    </p:spTree>
    <p:extLst>
      <p:ext uri="{BB962C8B-B14F-4D97-AF65-F5344CB8AC3E}">
        <p14:creationId xmlns:p14="http://schemas.microsoft.com/office/powerpoint/2010/main" val="25612478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43</a:t>
            </a:fld>
            <a:endParaRPr lang="en-US"/>
          </a:p>
        </p:txBody>
      </p:sp>
    </p:spTree>
    <p:extLst>
      <p:ext uri="{BB962C8B-B14F-4D97-AF65-F5344CB8AC3E}">
        <p14:creationId xmlns:p14="http://schemas.microsoft.com/office/powerpoint/2010/main" val="26508532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44</a:t>
            </a:fld>
            <a:endParaRPr lang="en-US"/>
          </a:p>
        </p:txBody>
      </p:sp>
    </p:spTree>
    <p:extLst>
      <p:ext uri="{BB962C8B-B14F-4D97-AF65-F5344CB8AC3E}">
        <p14:creationId xmlns:p14="http://schemas.microsoft.com/office/powerpoint/2010/main" val="33151864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45</a:t>
            </a:fld>
            <a:endParaRPr lang="en-US"/>
          </a:p>
        </p:txBody>
      </p:sp>
    </p:spTree>
    <p:extLst>
      <p:ext uri="{BB962C8B-B14F-4D97-AF65-F5344CB8AC3E}">
        <p14:creationId xmlns:p14="http://schemas.microsoft.com/office/powerpoint/2010/main" val="32295419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46</a:t>
            </a:fld>
            <a:endParaRPr lang="en-US"/>
          </a:p>
        </p:txBody>
      </p:sp>
    </p:spTree>
    <p:extLst>
      <p:ext uri="{BB962C8B-B14F-4D97-AF65-F5344CB8AC3E}">
        <p14:creationId xmlns:p14="http://schemas.microsoft.com/office/powerpoint/2010/main" val="2818799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6</a:t>
            </a:fld>
            <a:endParaRPr lang="en-US"/>
          </a:p>
        </p:txBody>
      </p:sp>
    </p:spTree>
    <p:extLst>
      <p:ext uri="{BB962C8B-B14F-4D97-AF65-F5344CB8AC3E}">
        <p14:creationId xmlns:p14="http://schemas.microsoft.com/office/powerpoint/2010/main" val="886469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7</a:t>
            </a:fld>
            <a:endParaRPr lang="en-US"/>
          </a:p>
        </p:txBody>
      </p:sp>
    </p:spTree>
    <p:extLst>
      <p:ext uri="{BB962C8B-B14F-4D97-AF65-F5344CB8AC3E}">
        <p14:creationId xmlns:p14="http://schemas.microsoft.com/office/powerpoint/2010/main" val="1390804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9</a:t>
            </a:fld>
            <a:endParaRPr lang="en-US"/>
          </a:p>
        </p:txBody>
      </p:sp>
    </p:spTree>
    <p:extLst>
      <p:ext uri="{BB962C8B-B14F-4D97-AF65-F5344CB8AC3E}">
        <p14:creationId xmlns:p14="http://schemas.microsoft.com/office/powerpoint/2010/main" val="2050960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hlinkClick r:id="rId3"/>
              </a:rPr>
              <a:t>小程序代码构成 </a:t>
            </a:r>
            <a:r>
              <a:rPr lang="en-US" altLang="zh-CN" dirty="0">
                <a:hlinkClick r:id="rId3"/>
              </a:rPr>
              <a:t>| </a:t>
            </a:r>
            <a:r>
              <a:rPr lang="zh-CN" altLang="en-US" dirty="0">
                <a:hlinkClick r:id="rId3"/>
              </a:rPr>
              <a:t>微信开放文档 </a:t>
            </a:r>
            <a:r>
              <a:rPr lang="en-US" altLang="zh-CN" dirty="0">
                <a:hlinkClick r:id="rId3"/>
              </a:rPr>
              <a:t>(qq.com)</a:t>
            </a:r>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11</a:t>
            </a:fld>
            <a:endParaRPr lang="en-US"/>
          </a:p>
        </p:txBody>
      </p:sp>
    </p:spTree>
    <p:extLst>
      <p:ext uri="{BB962C8B-B14F-4D97-AF65-F5344CB8AC3E}">
        <p14:creationId xmlns:p14="http://schemas.microsoft.com/office/powerpoint/2010/main" val="1545872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12</a:t>
            </a:fld>
            <a:endParaRPr lang="en-US"/>
          </a:p>
        </p:txBody>
      </p:sp>
    </p:spTree>
    <p:extLst>
      <p:ext uri="{BB962C8B-B14F-4D97-AF65-F5344CB8AC3E}">
        <p14:creationId xmlns:p14="http://schemas.microsoft.com/office/powerpoint/2010/main" val="3631121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13</a:t>
            </a:fld>
            <a:endParaRPr lang="en-US"/>
          </a:p>
        </p:txBody>
      </p:sp>
    </p:spTree>
    <p:extLst>
      <p:ext uri="{BB962C8B-B14F-4D97-AF65-F5344CB8AC3E}">
        <p14:creationId xmlns:p14="http://schemas.microsoft.com/office/powerpoint/2010/main" val="15288595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12753A3-EA75-48ED-9517-B5BBF1A489FB}"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8C8BC-1A7D-4F8E-9F54-840008CA7911}" type="slidenum">
              <a:rPr lang="en-US" smtClean="0"/>
              <a:t>‹#›</a:t>
            </a:fld>
            <a:endParaRPr lang="en-US"/>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411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753A3-EA75-48ED-9517-B5BBF1A489FB}"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8C8BC-1A7D-4F8E-9F54-840008CA7911}" type="slidenum">
              <a:rPr lang="en-US" smtClean="0"/>
              <a:t>‹#›</a:t>
            </a:fld>
            <a:endParaRPr lang="en-US"/>
          </a:p>
        </p:txBody>
      </p:sp>
    </p:spTree>
    <p:extLst>
      <p:ext uri="{BB962C8B-B14F-4D97-AF65-F5344CB8AC3E}">
        <p14:creationId xmlns:p14="http://schemas.microsoft.com/office/powerpoint/2010/main" val="2647467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753A3-EA75-48ED-9517-B5BBF1A489FB}"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8C8BC-1A7D-4F8E-9F54-840008CA7911}"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24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753A3-EA75-48ED-9517-B5BBF1A489FB}"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8C8BC-1A7D-4F8E-9F54-840008CA7911}" type="slidenum">
              <a:rPr lang="en-US" smtClean="0"/>
              <a:t>‹#›</a:t>
            </a:fld>
            <a:endParaRPr lang="en-US"/>
          </a:p>
        </p:txBody>
      </p:sp>
    </p:spTree>
    <p:extLst>
      <p:ext uri="{BB962C8B-B14F-4D97-AF65-F5344CB8AC3E}">
        <p14:creationId xmlns:p14="http://schemas.microsoft.com/office/powerpoint/2010/main" val="2942634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2753A3-EA75-48ED-9517-B5BBF1A489FB}"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8C8BC-1A7D-4F8E-9F54-840008CA791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7807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2753A3-EA75-48ED-9517-B5BBF1A489FB}"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8C8BC-1A7D-4F8E-9F54-840008CA7911}" type="slidenum">
              <a:rPr lang="en-US" smtClean="0"/>
              <a:t>‹#›</a:t>
            </a:fld>
            <a:endParaRPr lang="en-US"/>
          </a:p>
        </p:txBody>
      </p:sp>
    </p:spTree>
    <p:extLst>
      <p:ext uri="{BB962C8B-B14F-4D97-AF65-F5344CB8AC3E}">
        <p14:creationId xmlns:p14="http://schemas.microsoft.com/office/powerpoint/2010/main" val="402435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2753A3-EA75-48ED-9517-B5BBF1A489FB}" type="datetimeFigureOut">
              <a:rPr lang="en-US" smtClean="0"/>
              <a:t>6/7/2023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8C8BC-1A7D-4F8E-9F54-840008CA7911}" type="slidenum">
              <a:rPr lang="en-US" smtClean="0"/>
              <a:t>‹#›</a:t>
            </a:fld>
            <a:endParaRPr lang="en-US"/>
          </a:p>
        </p:txBody>
      </p:sp>
    </p:spTree>
    <p:extLst>
      <p:ext uri="{BB962C8B-B14F-4D97-AF65-F5344CB8AC3E}">
        <p14:creationId xmlns:p14="http://schemas.microsoft.com/office/powerpoint/2010/main" val="231658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2753A3-EA75-48ED-9517-B5BBF1A489FB}" type="datetimeFigureOut">
              <a:rPr lang="en-US" smtClean="0"/>
              <a:t>6/7/2023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88C8BC-1A7D-4F8E-9F54-840008CA7911}" type="slidenum">
              <a:rPr lang="en-US" smtClean="0"/>
              <a:t>‹#›</a:t>
            </a:fld>
            <a:endParaRPr lang="en-US"/>
          </a:p>
        </p:txBody>
      </p:sp>
    </p:spTree>
    <p:extLst>
      <p:ext uri="{BB962C8B-B14F-4D97-AF65-F5344CB8AC3E}">
        <p14:creationId xmlns:p14="http://schemas.microsoft.com/office/powerpoint/2010/main" val="65365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753A3-EA75-48ED-9517-B5BBF1A489FB}" type="datetimeFigureOut">
              <a:rPr lang="en-US" smtClean="0"/>
              <a:t>6/7/2023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88C8BC-1A7D-4F8E-9F54-840008CA7911}" type="slidenum">
              <a:rPr lang="en-US" smtClean="0"/>
              <a:t>‹#›</a:t>
            </a:fld>
            <a:endParaRPr lang="en-US"/>
          </a:p>
        </p:txBody>
      </p:sp>
    </p:spTree>
    <p:extLst>
      <p:ext uri="{BB962C8B-B14F-4D97-AF65-F5344CB8AC3E}">
        <p14:creationId xmlns:p14="http://schemas.microsoft.com/office/powerpoint/2010/main" val="184509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2753A3-EA75-48ED-9517-B5BBF1A489FB}"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8C8BC-1A7D-4F8E-9F54-840008CA7911}" type="slidenum">
              <a:rPr lang="en-US" smtClean="0"/>
              <a:t>‹#›</a:t>
            </a:fld>
            <a:endParaRPr lang="en-US"/>
          </a:p>
        </p:txBody>
      </p:sp>
    </p:spTree>
    <p:extLst>
      <p:ext uri="{BB962C8B-B14F-4D97-AF65-F5344CB8AC3E}">
        <p14:creationId xmlns:p14="http://schemas.microsoft.com/office/powerpoint/2010/main" val="3564764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2753A3-EA75-48ED-9517-B5BBF1A489FB}"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8C8BC-1A7D-4F8E-9F54-840008CA791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792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12753A3-EA75-48ED-9517-B5BBF1A489FB}" type="datetimeFigureOut">
              <a:rPr lang="en-US" smtClean="0"/>
              <a:t>6/7/2023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A88C8BC-1A7D-4F8E-9F54-840008CA7911}"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35338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evelopers.weixin.qq.com/community/develop/article/doc/000666b2094e38f60c7ea4e4156813"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developers.weixin.qq.com/community/develop/article/doc/000aaca1b10fb0d4b3ed4c83251413" TargetMode="External"/><Relationship Id="rId5" Type="http://schemas.openxmlformats.org/officeDocument/2006/relationships/hyperlink" Target="https://developers.weixin.qq.com/miniprogram/dev/api/open-api/user-info/wx.getUserProfile.html" TargetMode="External"/><Relationship Id="rId4" Type="http://schemas.openxmlformats.org/officeDocument/2006/relationships/hyperlink" Target="https://developers.weixin.qq.com/miniprogram/dev/component/open-data.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developers.weixin.qq.com/miniprogram/design/"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3" Type="http://schemas.openxmlformats.org/officeDocument/2006/relationships/hyperlink" Target="http://mpvue.com/"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2.em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evelopers.weixin.qq.com/miniprogram/dev/devtools/devtool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33C4-0BC2-AD92-E587-72E89B8E98DA}"/>
              </a:ext>
            </a:extLst>
          </p:cNvPr>
          <p:cNvSpPr>
            <a:spLocks noGrp="1"/>
          </p:cNvSpPr>
          <p:nvPr>
            <p:ph type="ctrTitle"/>
          </p:nvPr>
        </p:nvSpPr>
        <p:spPr/>
        <p:txBody>
          <a:bodyPr/>
          <a:lstStyle/>
          <a:p>
            <a:r>
              <a:rPr lang="zh-CN" altLang="en-US" dirty="0"/>
              <a:t>课程总结</a:t>
            </a:r>
            <a:endParaRPr lang="en-US" dirty="0"/>
          </a:p>
        </p:txBody>
      </p:sp>
      <p:sp>
        <p:nvSpPr>
          <p:cNvPr id="3" name="Subtitle 2">
            <a:extLst>
              <a:ext uri="{FF2B5EF4-FFF2-40B4-BE49-F238E27FC236}">
                <a16:creationId xmlns:a16="http://schemas.microsoft.com/office/drawing/2014/main" id="{EA84CB7C-662D-0C03-1BC3-D1CE36BEAE87}"/>
              </a:ext>
            </a:extLst>
          </p:cNvPr>
          <p:cNvSpPr>
            <a:spLocks noGrp="1"/>
          </p:cNvSpPr>
          <p:nvPr>
            <p:ph type="subTitle" idx="1"/>
          </p:nvPr>
        </p:nvSpPr>
        <p:spPr/>
        <p:txBody>
          <a:bodyPr/>
          <a:lstStyle/>
          <a:p>
            <a:r>
              <a:rPr lang="en-US" altLang="zh-CN" dirty="0"/>
              <a:t>- </a:t>
            </a:r>
            <a:r>
              <a:rPr lang="zh-CN" altLang="en-US" dirty="0"/>
              <a:t>轻量化平台开发</a:t>
            </a:r>
            <a:endParaRPr lang="en-US" dirty="0"/>
          </a:p>
        </p:txBody>
      </p:sp>
    </p:spTree>
    <p:extLst>
      <p:ext uri="{BB962C8B-B14F-4D97-AF65-F5344CB8AC3E}">
        <p14:creationId xmlns:p14="http://schemas.microsoft.com/office/powerpoint/2010/main" val="2768955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55DC-C485-6EFB-BC8F-656B4CBE6951}"/>
              </a:ext>
            </a:extLst>
          </p:cNvPr>
          <p:cNvSpPr>
            <a:spLocks noGrp="1"/>
          </p:cNvSpPr>
          <p:nvPr>
            <p:ph type="title"/>
          </p:nvPr>
        </p:nvSpPr>
        <p:spPr/>
        <p:txBody>
          <a:bodyPr/>
          <a:lstStyle/>
          <a:p>
            <a:r>
              <a:rPr lang="zh-CN" altLang="en-US" dirty="0"/>
              <a:t>目录</a:t>
            </a:r>
            <a:endParaRPr lang="en-US" dirty="0"/>
          </a:p>
        </p:txBody>
      </p:sp>
      <p:sp>
        <p:nvSpPr>
          <p:cNvPr id="3" name="Content Placeholder 2">
            <a:extLst>
              <a:ext uri="{FF2B5EF4-FFF2-40B4-BE49-F238E27FC236}">
                <a16:creationId xmlns:a16="http://schemas.microsoft.com/office/drawing/2014/main" id="{85F75785-4DEA-F311-43FC-73945A3C672F}"/>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zh-CN" altLang="en-US" dirty="0"/>
              <a:t>小程序简介</a:t>
            </a:r>
            <a:endParaRPr lang="en-US" altLang="zh-CN" dirty="0"/>
          </a:p>
          <a:p>
            <a:pPr>
              <a:buFont typeface="Wingdings" panose="05000000000000000000" pitchFamily="2" charset="2"/>
              <a:buChar char="§"/>
            </a:pPr>
            <a:r>
              <a:rPr lang="zh-CN" altLang="en-US" dirty="0"/>
              <a:t>小程序开发工具</a:t>
            </a:r>
            <a:endParaRPr lang="en-US" altLang="zh-CN" dirty="0"/>
          </a:p>
          <a:p>
            <a:pPr>
              <a:buFont typeface="Wingdings" panose="05000000000000000000" pitchFamily="2" charset="2"/>
              <a:buChar char="§"/>
            </a:pPr>
            <a:r>
              <a:rPr lang="zh-CN" altLang="en-US" dirty="0">
                <a:solidFill>
                  <a:schemeClr val="accent6"/>
                </a:solidFill>
              </a:rPr>
              <a:t>小程序代码结构</a:t>
            </a:r>
            <a:endParaRPr lang="en-US" altLang="zh-CN" dirty="0">
              <a:solidFill>
                <a:schemeClr val="accent6"/>
              </a:solidFill>
            </a:endParaRPr>
          </a:p>
          <a:p>
            <a:pPr>
              <a:buFont typeface="Wingdings" panose="05000000000000000000" pitchFamily="2" charset="2"/>
              <a:buChar char="§"/>
            </a:pPr>
            <a:r>
              <a:rPr lang="zh-CN" altLang="en-US" dirty="0"/>
              <a:t>布局</a:t>
            </a:r>
            <a:endParaRPr lang="en-US" altLang="zh-CN" dirty="0"/>
          </a:p>
          <a:p>
            <a:pPr>
              <a:buFont typeface="Wingdings" panose="05000000000000000000" pitchFamily="2" charset="2"/>
              <a:buChar char="§"/>
            </a:pPr>
            <a:r>
              <a:rPr lang="zh-CN" altLang="en-US" dirty="0"/>
              <a:t>组件</a:t>
            </a:r>
            <a:endParaRPr lang="en-US" altLang="zh-CN" dirty="0"/>
          </a:p>
          <a:p>
            <a:pPr>
              <a:buFont typeface="Wingdings" panose="05000000000000000000" pitchFamily="2" charset="2"/>
              <a:buChar char="§"/>
            </a:pPr>
            <a:r>
              <a:rPr lang="zh-CN" altLang="en-US" dirty="0"/>
              <a:t>调查问卷</a:t>
            </a:r>
            <a:endParaRPr lang="en-US" altLang="zh-CN" dirty="0"/>
          </a:p>
          <a:p>
            <a:pPr>
              <a:buFont typeface="Wingdings" panose="05000000000000000000" pitchFamily="2" charset="2"/>
              <a:buChar char="§"/>
            </a:pPr>
            <a:r>
              <a:rPr lang="zh-CN" altLang="en-US" dirty="0"/>
              <a:t>调查问卷云开发</a:t>
            </a:r>
            <a:endParaRPr lang="en-US" altLang="zh-CN" dirty="0"/>
          </a:p>
          <a:p>
            <a:pPr>
              <a:buFont typeface="Wingdings" panose="05000000000000000000" pitchFamily="2" charset="2"/>
              <a:buChar char="§"/>
            </a:pPr>
            <a:r>
              <a:rPr lang="zh-CN" altLang="en-US" dirty="0"/>
              <a:t>用户登录</a:t>
            </a:r>
            <a:endParaRPr lang="en-US" altLang="zh-CN" dirty="0"/>
          </a:p>
          <a:p>
            <a:pPr>
              <a:buFont typeface="Wingdings" panose="05000000000000000000" pitchFamily="2" charset="2"/>
              <a:buChar char="§"/>
            </a:pPr>
            <a:r>
              <a:rPr lang="zh-CN" altLang="en-US" dirty="0"/>
              <a:t>部分</a:t>
            </a:r>
            <a:r>
              <a:rPr lang="en-US" altLang="zh-CN" dirty="0"/>
              <a:t>API</a:t>
            </a:r>
            <a:r>
              <a:rPr lang="zh-CN" altLang="en-US" dirty="0"/>
              <a:t>介绍</a:t>
            </a:r>
            <a:endParaRPr lang="en-US" altLang="zh-CN" dirty="0"/>
          </a:p>
          <a:p>
            <a:pPr>
              <a:buFont typeface="Wingdings" panose="05000000000000000000" pitchFamily="2" charset="2"/>
              <a:buChar char="§"/>
            </a:pPr>
            <a:r>
              <a:rPr lang="zh-CN" altLang="en-US" dirty="0"/>
              <a:t>开发框架介绍</a:t>
            </a:r>
            <a:endParaRPr lang="en-US" altLang="zh-CN" dirty="0"/>
          </a:p>
        </p:txBody>
      </p:sp>
    </p:spTree>
    <p:extLst>
      <p:ext uri="{BB962C8B-B14F-4D97-AF65-F5344CB8AC3E}">
        <p14:creationId xmlns:p14="http://schemas.microsoft.com/office/powerpoint/2010/main" val="2294144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小程序代码结构</a:t>
            </a:r>
            <a:endParaRPr lang="en-US" altLang="zh-CN" dirty="0"/>
          </a:p>
        </p:txBody>
      </p:sp>
      <p:pic>
        <p:nvPicPr>
          <p:cNvPr id="4" name="Picture 3" descr="Graphical user interface, text, application&#10;&#10;Description automatically generated">
            <a:extLst>
              <a:ext uri="{FF2B5EF4-FFF2-40B4-BE49-F238E27FC236}">
                <a16:creationId xmlns:a16="http://schemas.microsoft.com/office/drawing/2014/main" id="{80ABD970-09C2-448B-9E19-2C9CA8803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102" y="2017876"/>
            <a:ext cx="1543748" cy="4254908"/>
          </a:xfrm>
          <a:prstGeom prst="rect">
            <a:avLst/>
          </a:prstGeom>
        </p:spPr>
      </p:pic>
      <p:graphicFrame>
        <p:nvGraphicFramePr>
          <p:cNvPr id="8" name="对象 11">
            <a:extLst>
              <a:ext uri="{FF2B5EF4-FFF2-40B4-BE49-F238E27FC236}">
                <a16:creationId xmlns:a16="http://schemas.microsoft.com/office/drawing/2014/main" id="{BFF5DAC9-44CE-C7BD-2E99-A7D8B28351D7}"/>
              </a:ext>
            </a:extLst>
          </p:cNvPr>
          <p:cNvGraphicFramePr>
            <a:graphicFrameLocks noChangeAspect="1"/>
          </p:cNvGraphicFramePr>
          <p:nvPr/>
        </p:nvGraphicFramePr>
        <p:xfrm>
          <a:off x="2703451" y="2316955"/>
          <a:ext cx="9172370" cy="3764868"/>
        </p:xfrm>
        <a:graphic>
          <a:graphicData uri="http://schemas.openxmlformats.org/presentationml/2006/ole">
            <mc:AlternateContent xmlns:mc="http://schemas.openxmlformats.org/markup-compatibility/2006">
              <mc:Choice xmlns:v="urn:schemas-microsoft-com:vml" Requires="v">
                <p:oleObj name="Visio" r:id="rId4" imgW="11241990" imgH="4634272" progId="Visio.Drawing.11">
                  <p:embed/>
                </p:oleObj>
              </mc:Choice>
              <mc:Fallback>
                <p:oleObj name="Visio" r:id="rId4" imgW="11241990" imgH="4634272" progId="Visio.Drawing.11">
                  <p:embed/>
                  <p:pic>
                    <p:nvPicPr>
                      <p:cNvPr id="8" name="对象 11">
                        <a:extLst>
                          <a:ext uri="{FF2B5EF4-FFF2-40B4-BE49-F238E27FC236}">
                            <a16:creationId xmlns:a16="http://schemas.microsoft.com/office/drawing/2014/main" id="{BFF5DAC9-44CE-C7BD-2E99-A7D8B28351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3451" y="2316955"/>
                        <a:ext cx="9172370" cy="376486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8187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小程序代码结构</a:t>
            </a:r>
            <a:endParaRPr lang="en-US" altLang="zh-CN" dirty="0"/>
          </a:p>
        </p:txBody>
      </p:sp>
      <p:sp>
        <p:nvSpPr>
          <p:cNvPr id="19" name="Content Placeholder 2">
            <a:extLst>
              <a:ext uri="{FF2B5EF4-FFF2-40B4-BE49-F238E27FC236}">
                <a16:creationId xmlns:a16="http://schemas.microsoft.com/office/drawing/2014/main" id="{A7CA0A52-6943-8EAF-C910-46C63874B6DF}"/>
              </a:ext>
            </a:extLst>
          </p:cNvPr>
          <p:cNvSpPr>
            <a:spLocks noGrp="1"/>
          </p:cNvSpPr>
          <p:nvPr>
            <p:ph idx="1"/>
          </p:nvPr>
        </p:nvSpPr>
        <p:spPr>
          <a:xfrm>
            <a:off x="1024128" y="2286000"/>
            <a:ext cx="4975865" cy="2733870"/>
          </a:xfrm>
        </p:spPr>
        <p:txBody>
          <a:bodyPr>
            <a:normAutofit/>
          </a:bodyPr>
          <a:lstStyle/>
          <a:p>
            <a:pPr>
              <a:buFont typeface="Wingdings" panose="05000000000000000000" pitchFamily="2" charset="2"/>
              <a:buChar char="§"/>
            </a:pPr>
            <a:r>
              <a:rPr lang="zh-CN" altLang="en-US" dirty="0"/>
              <a:t>生命周期回调函数的区别分析如下：</a:t>
            </a:r>
            <a:endParaRPr lang="en-US" altLang="zh-CN" dirty="0"/>
          </a:p>
          <a:p>
            <a:pPr lvl="1">
              <a:buFont typeface="Wingdings" panose="05000000000000000000" pitchFamily="2" charset="2"/>
              <a:buChar char="§"/>
            </a:pPr>
            <a:r>
              <a:rPr lang="en-US" altLang="zh-CN" dirty="0" err="1"/>
              <a:t>onLoad</a:t>
            </a:r>
            <a:r>
              <a:rPr lang="zh-CN" altLang="en-US" dirty="0"/>
              <a:t>：页面加载时触发，一个页面只会调用一次。</a:t>
            </a:r>
          </a:p>
          <a:p>
            <a:pPr lvl="1">
              <a:buFont typeface="Wingdings" panose="05000000000000000000" pitchFamily="2" charset="2"/>
              <a:buChar char="§"/>
            </a:pPr>
            <a:r>
              <a:rPr lang="en-US" altLang="zh-CN" dirty="0" err="1"/>
              <a:t>onReady</a:t>
            </a:r>
            <a:r>
              <a:rPr lang="zh-CN" altLang="en-US" dirty="0"/>
              <a:t>：页面初次渲染完成的时候调用。</a:t>
            </a:r>
          </a:p>
          <a:p>
            <a:pPr lvl="1">
              <a:buFont typeface="Wingdings" panose="05000000000000000000" pitchFamily="2" charset="2"/>
              <a:buChar char="§"/>
            </a:pPr>
            <a:r>
              <a:rPr lang="en-US" altLang="zh-CN" dirty="0" err="1"/>
              <a:t>onShow</a:t>
            </a:r>
            <a:r>
              <a:rPr lang="zh-CN" altLang="en-US" dirty="0"/>
              <a:t>：当页面显示时触发。</a:t>
            </a:r>
          </a:p>
          <a:p>
            <a:pPr lvl="1">
              <a:buFont typeface="Wingdings" panose="05000000000000000000" pitchFamily="2" charset="2"/>
              <a:buChar char="§"/>
            </a:pPr>
            <a:r>
              <a:rPr lang="en-US" altLang="zh-CN" dirty="0" err="1"/>
              <a:t>onHide</a:t>
            </a:r>
            <a:r>
              <a:rPr lang="zh-CN" altLang="en-US" dirty="0"/>
              <a:t>：当页面隐藏时触发。</a:t>
            </a:r>
          </a:p>
          <a:p>
            <a:pPr lvl="1">
              <a:buFont typeface="Wingdings" panose="05000000000000000000" pitchFamily="2" charset="2"/>
              <a:buChar char="§"/>
            </a:pPr>
            <a:r>
              <a:rPr lang="en-US" altLang="zh-CN" dirty="0" err="1"/>
              <a:t>onUnload</a:t>
            </a:r>
            <a:r>
              <a:rPr lang="zh-CN" altLang="en-US" dirty="0"/>
              <a:t>：页面卸载时触发。</a:t>
            </a:r>
          </a:p>
        </p:txBody>
      </p:sp>
      <p:pic>
        <p:nvPicPr>
          <p:cNvPr id="1026" name="Picture 2" descr="小程序生命周期与小程序组件生命周期_weixin_34329187的博客-CSDN博客">
            <a:extLst>
              <a:ext uri="{FF2B5EF4-FFF2-40B4-BE49-F238E27FC236}">
                <a16:creationId xmlns:a16="http://schemas.microsoft.com/office/drawing/2014/main" id="{DF73D732-63A7-3632-2A42-A4017268D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3121" y="1694604"/>
            <a:ext cx="5890150" cy="4071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595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小程序代码结构</a:t>
            </a:r>
            <a:endParaRPr lang="en-US" altLang="zh-CN" dirty="0"/>
          </a:p>
        </p:txBody>
      </p:sp>
      <p:sp>
        <p:nvSpPr>
          <p:cNvPr id="8" name="Content Placeholder 2">
            <a:extLst>
              <a:ext uri="{FF2B5EF4-FFF2-40B4-BE49-F238E27FC236}">
                <a16:creationId xmlns:a16="http://schemas.microsoft.com/office/drawing/2014/main" id="{47436D7C-F4CD-0BEA-B149-1616C4C59B9D}"/>
              </a:ext>
            </a:extLst>
          </p:cNvPr>
          <p:cNvSpPr>
            <a:spLocks noGrp="1"/>
          </p:cNvSpPr>
          <p:nvPr>
            <p:ph idx="1"/>
          </p:nvPr>
        </p:nvSpPr>
        <p:spPr>
          <a:xfrm>
            <a:off x="1024129" y="2286000"/>
            <a:ext cx="5376671" cy="1583118"/>
          </a:xfrm>
        </p:spPr>
        <p:txBody>
          <a:bodyPr>
            <a:normAutofit/>
          </a:bodyPr>
          <a:lstStyle/>
          <a:p>
            <a:pPr>
              <a:buFont typeface="Wingdings" panose="05000000000000000000" pitchFamily="2" charset="2"/>
              <a:buChar char="§"/>
            </a:pPr>
            <a:r>
              <a:rPr lang="zh-CN" altLang="en-US" dirty="0"/>
              <a:t>状态模式</a:t>
            </a:r>
            <a:r>
              <a:rPr lang="en-US" altLang="zh-CN" dirty="0"/>
              <a:t>-</a:t>
            </a:r>
            <a:r>
              <a:rPr lang="zh-CN" altLang="en-US" dirty="0"/>
              <a:t>单向数据流。</a:t>
            </a:r>
            <a:br>
              <a:rPr lang="zh-CN" altLang="en-US" dirty="0"/>
            </a:br>
            <a:r>
              <a:rPr lang="zh-CN" altLang="en-US" dirty="0"/>
              <a:t>状态模式定义一个对象，改对象可以通过管理其状态的变化，从而实现应用程序做出相应的变化。</a:t>
            </a:r>
          </a:p>
        </p:txBody>
      </p:sp>
      <p:pic>
        <p:nvPicPr>
          <p:cNvPr id="4" name="Picture 3">
            <a:extLst>
              <a:ext uri="{FF2B5EF4-FFF2-40B4-BE49-F238E27FC236}">
                <a16:creationId xmlns:a16="http://schemas.microsoft.com/office/drawing/2014/main" id="{3C6466A4-85B3-970E-F4B9-3FC0EA126B92}"/>
              </a:ext>
            </a:extLst>
          </p:cNvPr>
          <p:cNvPicPr>
            <a:picLocks noChangeAspect="1"/>
          </p:cNvPicPr>
          <p:nvPr/>
        </p:nvPicPr>
        <p:blipFill>
          <a:blip r:embed="rId3"/>
          <a:stretch>
            <a:fillRect/>
          </a:stretch>
        </p:blipFill>
        <p:spPr>
          <a:xfrm>
            <a:off x="1207770" y="3768091"/>
            <a:ext cx="5106113" cy="1583118"/>
          </a:xfrm>
          <a:prstGeom prst="rect">
            <a:avLst/>
          </a:prstGeom>
        </p:spPr>
      </p:pic>
      <p:sp>
        <p:nvSpPr>
          <p:cNvPr id="11" name="Rectangle 3">
            <a:extLst>
              <a:ext uri="{FF2B5EF4-FFF2-40B4-BE49-F238E27FC236}">
                <a16:creationId xmlns:a16="http://schemas.microsoft.com/office/drawing/2014/main" id="{66E7666F-61F9-63DE-A321-9FD837B55544}"/>
              </a:ext>
            </a:extLst>
          </p:cNvPr>
          <p:cNvSpPr>
            <a:spLocks noChangeArrowheads="1"/>
          </p:cNvSpPr>
          <p:nvPr/>
        </p:nvSpPr>
        <p:spPr bwMode="auto">
          <a:xfrm>
            <a:off x="691069" y="5446252"/>
            <a:ext cx="59554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en-US" sz="1800" b="1" i="0" u="none" strike="noStrike" cap="none" normalizeH="0" baseline="0" dirty="0" err="1">
                <a:ln>
                  <a:noFill/>
                </a:ln>
                <a:solidFill>
                  <a:schemeClr val="tx1"/>
                </a:solidFill>
                <a:effectLst/>
                <a:latin typeface="Arial" panose="020B0604020202020204" pitchFamily="34" charset="0"/>
              </a:rPr>
              <a:t>注意数据流向是单向的，即视图变化不会影响对象状态</a:t>
            </a:r>
            <a:r>
              <a:rPr kumimoji="0" lang="en-US" altLang="en-US" sz="1800" b="1"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D71981F2-FAD8-6221-E445-BFE031BE2656}"/>
              </a:ext>
            </a:extLst>
          </p:cNvPr>
          <p:cNvPicPr>
            <a:picLocks noChangeAspect="1"/>
          </p:cNvPicPr>
          <p:nvPr/>
        </p:nvPicPr>
        <p:blipFill>
          <a:blip r:embed="rId4"/>
          <a:stretch>
            <a:fillRect/>
          </a:stretch>
        </p:blipFill>
        <p:spPr>
          <a:xfrm>
            <a:off x="6768082" y="227791"/>
            <a:ext cx="5168217" cy="6402418"/>
          </a:xfrm>
          <a:prstGeom prst="rect">
            <a:avLst/>
          </a:prstGeom>
        </p:spPr>
      </p:pic>
    </p:spTree>
    <p:extLst>
      <p:ext uri="{BB962C8B-B14F-4D97-AF65-F5344CB8AC3E}">
        <p14:creationId xmlns:p14="http://schemas.microsoft.com/office/powerpoint/2010/main" val="3419008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小程序代码结构</a:t>
            </a:r>
            <a:endParaRPr lang="en-US" altLang="zh-CN" dirty="0"/>
          </a:p>
        </p:txBody>
      </p:sp>
      <p:sp>
        <p:nvSpPr>
          <p:cNvPr id="8" name="Content Placeholder 2">
            <a:extLst>
              <a:ext uri="{FF2B5EF4-FFF2-40B4-BE49-F238E27FC236}">
                <a16:creationId xmlns:a16="http://schemas.microsoft.com/office/drawing/2014/main" id="{47436D7C-F4CD-0BEA-B149-1616C4C59B9D}"/>
              </a:ext>
            </a:extLst>
          </p:cNvPr>
          <p:cNvSpPr>
            <a:spLocks noGrp="1"/>
          </p:cNvSpPr>
          <p:nvPr>
            <p:ph idx="1"/>
          </p:nvPr>
        </p:nvSpPr>
        <p:spPr>
          <a:xfrm>
            <a:off x="1024129" y="2286000"/>
            <a:ext cx="5376671" cy="2731770"/>
          </a:xfrm>
        </p:spPr>
        <p:txBody>
          <a:bodyPr>
            <a:normAutofit/>
          </a:bodyPr>
          <a:lstStyle/>
          <a:p>
            <a:pPr>
              <a:buFont typeface="Wingdings" panose="05000000000000000000" pitchFamily="2" charset="2"/>
              <a:buChar char="§"/>
            </a:pPr>
            <a:r>
              <a:rPr lang="zh-CN" altLang="en-US" dirty="0"/>
              <a:t>其实仅仅通过绑定数据实现视图的展示是不够的，一旦用户操作或者数据更新引起数据变化，视图需要同步更新</a:t>
            </a:r>
            <a:endParaRPr lang="en-US" altLang="zh-CN" dirty="0"/>
          </a:p>
          <a:p>
            <a:pPr lvl="1">
              <a:buFont typeface="Wingdings" panose="05000000000000000000" pitchFamily="2" charset="2"/>
              <a:buChar char="§"/>
            </a:pPr>
            <a:r>
              <a:rPr lang="zh-CN" altLang="en-US" b="0" i="0" dirty="0">
                <a:solidFill>
                  <a:srgbClr val="404040"/>
                </a:solidFill>
                <a:effectLst/>
                <a:latin typeface="-apple-system"/>
              </a:rPr>
              <a:t>视图</a:t>
            </a:r>
            <a:r>
              <a:rPr lang="en-US" altLang="zh-CN" b="0" i="0" dirty="0">
                <a:solidFill>
                  <a:srgbClr val="404040"/>
                </a:solidFill>
                <a:effectLst/>
                <a:latin typeface="-apple-system"/>
              </a:rPr>
              <a:t>A</a:t>
            </a:r>
            <a:r>
              <a:rPr lang="zh-CN" altLang="en-US" b="0" i="0" dirty="0">
                <a:solidFill>
                  <a:srgbClr val="404040"/>
                </a:solidFill>
                <a:effectLst/>
                <a:latin typeface="-apple-system"/>
              </a:rPr>
              <a:t>由于用户操作，触发事件</a:t>
            </a:r>
            <a:r>
              <a:rPr lang="en-US" altLang="zh-CN" b="0" i="0" dirty="0">
                <a:solidFill>
                  <a:srgbClr val="404040"/>
                </a:solidFill>
                <a:effectLst/>
                <a:latin typeface="-apple-system"/>
              </a:rPr>
              <a:t>A </a:t>
            </a:r>
            <a:r>
              <a:rPr lang="zh-CN" altLang="en-US" b="0" i="0" dirty="0">
                <a:solidFill>
                  <a:srgbClr val="404040"/>
                </a:solidFill>
                <a:effectLst/>
                <a:latin typeface="-apple-system"/>
              </a:rPr>
              <a:t>。</a:t>
            </a:r>
          </a:p>
          <a:p>
            <a:pPr lvl="1">
              <a:buFont typeface="Wingdings" panose="05000000000000000000" pitchFamily="2" charset="2"/>
              <a:buChar char="§"/>
            </a:pPr>
            <a:r>
              <a:rPr lang="zh-CN" altLang="en-US" b="0" i="0" dirty="0">
                <a:solidFill>
                  <a:srgbClr val="404040"/>
                </a:solidFill>
                <a:effectLst/>
                <a:latin typeface="-apple-system"/>
              </a:rPr>
              <a:t>事件</a:t>
            </a:r>
            <a:r>
              <a:rPr lang="en-US" altLang="zh-CN" b="0" i="0" dirty="0">
                <a:solidFill>
                  <a:srgbClr val="404040"/>
                </a:solidFill>
                <a:effectLst/>
                <a:latin typeface="-apple-system"/>
              </a:rPr>
              <a:t>A</a:t>
            </a:r>
            <a:r>
              <a:rPr lang="zh-CN" altLang="en-US" b="0" i="0" dirty="0">
                <a:solidFill>
                  <a:srgbClr val="404040"/>
                </a:solidFill>
                <a:effectLst/>
                <a:latin typeface="-apple-system"/>
              </a:rPr>
              <a:t>处理函数中，更新对象</a:t>
            </a:r>
            <a:r>
              <a:rPr lang="en-US" altLang="zh-CN" b="0" i="0" dirty="0">
                <a:solidFill>
                  <a:srgbClr val="404040"/>
                </a:solidFill>
                <a:effectLst/>
                <a:latin typeface="-apple-system"/>
              </a:rPr>
              <a:t>A</a:t>
            </a:r>
            <a:r>
              <a:rPr lang="zh-CN" altLang="en-US" b="0" i="0" dirty="0">
                <a:solidFill>
                  <a:srgbClr val="404040"/>
                </a:solidFill>
                <a:effectLst/>
                <a:latin typeface="-apple-system"/>
              </a:rPr>
              <a:t>和对象</a:t>
            </a:r>
            <a:r>
              <a:rPr lang="en-US" altLang="zh-CN" b="0" i="0" dirty="0">
                <a:solidFill>
                  <a:srgbClr val="404040"/>
                </a:solidFill>
                <a:effectLst/>
                <a:latin typeface="-apple-system"/>
              </a:rPr>
              <a:t>B</a:t>
            </a:r>
            <a:r>
              <a:rPr lang="zh-CN" altLang="en-US" b="0" i="0" dirty="0">
                <a:solidFill>
                  <a:srgbClr val="404040"/>
                </a:solidFill>
                <a:effectLst/>
                <a:latin typeface="-apple-system"/>
              </a:rPr>
              <a:t>的状态。</a:t>
            </a:r>
          </a:p>
          <a:p>
            <a:pPr lvl="1">
              <a:buFont typeface="Wingdings" panose="05000000000000000000" pitchFamily="2" charset="2"/>
              <a:buChar char="§"/>
            </a:pPr>
            <a:r>
              <a:rPr lang="zh-CN" altLang="en-US" b="0" i="0" dirty="0">
                <a:solidFill>
                  <a:srgbClr val="404040"/>
                </a:solidFill>
                <a:effectLst/>
                <a:latin typeface="-apple-system"/>
              </a:rPr>
              <a:t>由于对象</a:t>
            </a:r>
            <a:r>
              <a:rPr lang="en-US" altLang="zh-CN" b="0" i="0" dirty="0">
                <a:solidFill>
                  <a:srgbClr val="404040"/>
                </a:solidFill>
                <a:effectLst/>
                <a:latin typeface="-apple-system"/>
              </a:rPr>
              <a:t>A</a:t>
            </a:r>
            <a:r>
              <a:rPr lang="zh-CN" altLang="en-US" b="0" i="0" dirty="0">
                <a:solidFill>
                  <a:srgbClr val="404040"/>
                </a:solidFill>
                <a:effectLst/>
                <a:latin typeface="-apple-system"/>
              </a:rPr>
              <a:t>和</a:t>
            </a:r>
            <a:r>
              <a:rPr lang="en-US" altLang="zh-CN" b="0" i="0" dirty="0">
                <a:solidFill>
                  <a:srgbClr val="404040"/>
                </a:solidFill>
                <a:effectLst/>
                <a:latin typeface="-apple-system"/>
              </a:rPr>
              <a:t>B</a:t>
            </a:r>
            <a:r>
              <a:rPr lang="zh-CN" altLang="en-US" b="0" i="0" dirty="0">
                <a:solidFill>
                  <a:srgbClr val="404040"/>
                </a:solidFill>
                <a:effectLst/>
                <a:latin typeface="-apple-system"/>
              </a:rPr>
              <a:t>状态变化，通知视图</a:t>
            </a:r>
            <a:r>
              <a:rPr lang="en-US" altLang="zh-CN" b="0" i="0" dirty="0">
                <a:solidFill>
                  <a:srgbClr val="404040"/>
                </a:solidFill>
                <a:effectLst/>
                <a:latin typeface="-apple-system"/>
              </a:rPr>
              <a:t>A</a:t>
            </a:r>
            <a:r>
              <a:rPr lang="zh-CN" altLang="en-US" b="0" i="0" dirty="0">
                <a:solidFill>
                  <a:srgbClr val="404040"/>
                </a:solidFill>
                <a:effectLst/>
                <a:latin typeface="-apple-system"/>
              </a:rPr>
              <a:t>和</a:t>
            </a:r>
            <a:r>
              <a:rPr lang="en-US" altLang="zh-CN" b="0" i="0" dirty="0">
                <a:solidFill>
                  <a:srgbClr val="404040"/>
                </a:solidFill>
                <a:effectLst/>
                <a:latin typeface="-apple-system"/>
              </a:rPr>
              <a:t>B</a:t>
            </a:r>
            <a:r>
              <a:rPr lang="zh-CN" altLang="en-US" b="0" i="0" dirty="0">
                <a:solidFill>
                  <a:srgbClr val="404040"/>
                </a:solidFill>
                <a:effectLst/>
                <a:latin typeface="-apple-system"/>
              </a:rPr>
              <a:t>更新</a:t>
            </a:r>
          </a:p>
          <a:p>
            <a:pPr>
              <a:buFont typeface="Wingdings" panose="05000000000000000000" pitchFamily="2" charset="2"/>
              <a:buChar char="§"/>
            </a:pPr>
            <a:endParaRPr lang="zh-CN" altLang="en-US" dirty="0"/>
          </a:p>
        </p:txBody>
      </p:sp>
      <p:pic>
        <p:nvPicPr>
          <p:cNvPr id="6" name="Picture 5">
            <a:extLst>
              <a:ext uri="{FF2B5EF4-FFF2-40B4-BE49-F238E27FC236}">
                <a16:creationId xmlns:a16="http://schemas.microsoft.com/office/drawing/2014/main" id="{3DA5AE9C-7A84-B318-C312-8D338DC81AA2}"/>
              </a:ext>
            </a:extLst>
          </p:cNvPr>
          <p:cNvPicPr>
            <a:picLocks noChangeAspect="1"/>
          </p:cNvPicPr>
          <p:nvPr/>
        </p:nvPicPr>
        <p:blipFill rotWithShape="1">
          <a:blip r:embed="rId3"/>
          <a:srcRect b="23372"/>
          <a:stretch/>
        </p:blipFill>
        <p:spPr>
          <a:xfrm>
            <a:off x="562353" y="4328433"/>
            <a:ext cx="5838447" cy="1944351"/>
          </a:xfrm>
          <a:prstGeom prst="rect">
            <a:avLst/>
          </a:prstGeom>
        </p:spPr>
      </p:pic>
      <p:grpSp>
        <p:nvGrpSpPr>
          <p:cNvPr id="19" name="组合 9">
            <a:extLst>
              <a:ext uri="{FF2B5EF4-FFF2-40B4-BE49-F238E27FC236}">
                <a16:creationId xmlns:a16="http://schemas.microsoft.com/office/drawing/2014/main" id="{88265AAB-35B3-B015-0015-1966BA52C7FC}"/>
              </a:ext>
            </a:extLst>
          </p:cNvPr>
          <p:cNvGrpSpPr>
            <a:grpSpLocks/>
          </p:cNvGrpSpPr>
          <p:nvPr/>
        </p:nvGrpSpPr>
        <p:grpSpPr bwMode="auto">
          <a:xfrm>
            <a:off x="6768082" y="702882"/>
            <a:ext cx="4968806" cy="1583118"/>
            <a:chOff x="1277816" y="3552091"/>
            <a:chExt cx="8212634" cy="3142353"/>
          </a:xfrm>
        </p:grpSpPr>
        <p:sp>
          <p:nvSpPr>
            <p:cNvPr id="20" name="矩形 10">
              <a:extLst>
                <a:ext uri="{FF2B5EF4-FFF2-40B4-BE49-F238E27FC236}">
                  <a16:creationId xmlns:a16="http://schemas.microsoft.com/office/drawing/2014/main" id="{E5F5D6EA-A0D6-3E8A-E47B-E9AF9F0CBC1D}"/>
                </a:ext>
              </a:extLst>
            </p:cNvPr>
            <p:cNvSpPr>
              <a:spLocks noChangeArrowheads="1"/>
            </p:cNvSpPr>
            <p:nvPr/>
          </p:nvSpPr>
          <p:spPr bwMode="auto">
            <a:xfrm>
              <a:off x="1277816" y="3552091"/>
              <a:ext cx="8127091" cy="2094078"/>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21" name="矩形 11">
              <a:extLst>
                <a:ext uri="{FF2B5EF4-FFF2-40B4-BE49-F238E27FC236}">
                  <a16:creationId xmlns:a16="http://schemas.microsoft.com/office/drawing/2014/main" id="{9EA54603-9CAF-D4D3-2880-B88071FDD495}"/>
                </a:ext>
              </a:extLst>
            </p:cNvPr>
            <p:cNvSpPr>
              <a:spLocks noChangeArrowheads="1"/>
            </p:cNvSpPr>
            <p:nvPr/>
          </p:nvSpPr>
          <p:spPr bwMode="auto">
            <a:xfrm>
              <a:off x="1363357" y="3670950"/>
              <a:ext cx="8127093" cy="30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sz="1600" b="1" dirty="0">
                  <a:solidFill>
                    <a:schemeClr val="bg1"/>
                  </a:solidFill>
                  <a:latin typeface="微软雅黑" pitchFamily="34" charset="-122"/>
                  <a:ea typeface="微软雅黑" pitchFamily="34" charset="-122"/>
                </a:rPr>
                <a:t>&lt;view </a:t>
              </a:r>
              <a:r>
                <a:rPr lang="en-US" altLang="zh-CN" sz="1600" b="1" dirty="0" err="1">
                  <a:solidFill>
                    <a:schemeClr val="bg1"/>
                  </a:solidFill>
                  <a:latin typeface="微软雅黑" pitchFamily="34" charset="-122"/>
                  <a:ea typeface="微软雅黑" pitchFamily="34" charset="-122"/>
                </a:rPr>
                <a:t>bindtap</a:t>
              </a:r>
              <a:r>
                <a:rPr lang="en-US" altLang="zh-CN" sz="1600" b="1" dirty="0">
                  <a:solidFill>
                    <a:schemeClr val="bg1"/>
                  </a:solidFill>
                  <a:latin typeface="微软雅黑" pitchFamily="34" charset="-122"/>
                  <a:ea typeface="微软雅黑" pitchFamily="34" charset="-122"/>
                </a:rPr>
                <a:t>="</a:t>
              </a:r>
              <a:r>
                <a:rPr lang="en-US" altLang="zh-CN" sz="1600" b="1" dirty="0" err="1">
                  <a:solidFill>
                    <a:schemeClr val="bg1"/>
                  </a:solidFill>
                  <a:latin typeface="微软雅黑" pitchFamily="34" charset="-122"/>
                  <a:ea typeface="微软雅黑" pitchFamily="34" charset="-122"/>
                </a:rPr>
                <a:t>changeText</a:t>
              </a:r>
              <a:r>
                <a:rPr lang="en-US" altLang="zh-CN" sz="1600" b="1" dirty="0">
                  <a:solidFill>
                    <a:schemeClr val="bg1"/>
                  </a:solidFill>
                  <a:latin typeface="微软雅黑" pitchFamily="34" charset="-122"/>
                  <a:ea typeface="微软雅黑" pitchFamily="34" charset="-122"/>
                </a:rPr>
                <a:t>"&gt; {{ message }} &lt;/view&gt;</a:t>
              </a:r>
            </a:p>
          </p:txBody>
        </p:sp>
      </p:grpSp>
      <p:grpSp>
        <p:nvGrpSpPr>
          <p:cNvPr id="22" name="组合 9">
            <a:extLst>
              <a:ext uri="{FF2B5EF4-FFF2-40B4-BE49-F238E27FC236}">
                <a16:creationId xmlns:a16="http://schemas.microsoft.com/office/drawing/2014/main" id="{76BD0E0E-BCBD-5E1F-01A8-427A5EB2E816}"/>
              </a:ext>
            </a:extLst>
          </p:cNvPr>
          <p:cNvGrpSpPr>
            <a:grpSpLocks/>
          </p:cNvGrpSpPr>
          <p:nvPr/>
        </p:nvGrpSpPr>
        <p:grpSpPr bwMode="auto">
          <a:xfrm>
            <a:off x="6768082" y="1981632"/>
            <a:ext cx="4917051" cy="3910743"/>
            <a:chOff x="1277817" y="3552087"/>
            <a:chExt cx="10454864" cy="5465920"/>
          </a:xfrm>
        </p:grpSpPr>
        <p:sp>
          <p:nvSpPr>
            <p:cNvPr id="23" name="矩形 10">
              <a:extLst>
                <a:ext uri="{FF2B5EF4-FFF2-40B4-BE49-F238E27FC236}">
                  <a16:creationId xmlns:a16="http://schemas.microsoft.com/office/drawing/2014/main" id="{E5E5D996-DFBE-2290-1064-4839F6F378E5}"/>
                </a:ext>
              </a:extLst>
            </p:cNvPr>
            <p:cNvSpPr>
              <a:spLocks noChangeArrowheads="1"/>
            </p:cNvSpPr>
            <p:nvPr/>
          </p:nvSpPr>
          <p:spPr bwMode="auto">
            <a:xfrm>
              <a:off x="1277817" y="3552087"/>
              <a:ext cx="10454864" cy="5465920"/>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dirty="0"/>
            </a:p>
          </p:txBody>
        </p:sp>
        <p:sp>
          <p:nvSpPr>
            <p:cNvPr id="24" name="矩形 11">
              <a:extLst>
                <a:ext uri="{FF2B5EF4-FFF2-40B4-BE49-F238E27FC236}">
                  <a16:creationId xmlns:a16="http://schemas.microsoft.com/office/drawing/2014/main" id="{89771B5A-0189-3361-EAD2-45525DE98964}"/>
                </a:ext>
              </a:extLst>
            </p:cNvPr>
            <p:cNvSpPr>
              <a:spLocks noChangeArrowheads="1"/>
            </p:cNvSpPr>
            <p:nvPr/>
          </p:nvSpPr>
          <p:spPr bwMode="auto">
            <a:xfrm>
              <a:off x="1363358" y="3670951"/>
              <a:ext cx="8127092" cy="5230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sz="1600" b="1" dirty="0">
                  <a:solidFill>
                    <a:schemeClr val="bg1"/>
                  </a:solidFill>
                  <a:latin typeface="微软雅黑" pitchFamily="34" charset="-122"/>
                  <a:ea typeface="微软雅黑" pitchFamily="34" charset="-122"/>
                </a:rPr>
                <a:t>Page({</a:t>
              </a:r>
            </a:p>
            <a:p>
              <a:pPr eaLnBrk="0" hangingPunct="0">
                <a:lnSpc>
                  <a:spcPct val="150000"/>
                </a:lnSpc>
              </a:pPr>
              <a:r>
                <a:rPr lang="en-US" altLang="zh-CN" sz="1600" b="1" dirty="0">
                  <a:solidFill>
                    <a:schemeClr val="bg1"/>
                  </a:solidFill>
                  <a:latin typeface="微软雅黑" pitchFamily="34" charset="-122"/>
                  <a:ea typeface="微软雅黑" pitchFamily="34" charset="-122"/>
                </a:rPr>
                <a:t> data: {</a:t>
              </a:r>
            </a:p>
            <a:p>
              <a:pPr eaLnBrk="0" hangingPunct="0">
                <a:lnSpc>
                  <a:spcPct val="150000"/>
                </a:lnSpc>
              </a:pPr>
              <a:r>
                <a:rPr lang="en-US" altLang="zh-CN" sz="1600" b="1" dirty="0">
                  <a:solidFill>
                    <a:schemeClr val="bg1"/>
                  </a:solidFill>
                  <a:latin typeface="微软雅黑" pitchFamily="34" charset="-122"/>
                  <a:ea typeface="微软雅黑" pitchFamily="34" charset="-122"/>
                </a:rPr>
                <a:t>   message: 'Hello!'</a:t>
              </a:r>
            </a:p>
            <a:p>
              <a:pPr eaLnBrk="0" hangingPunct="0">
                <a:lnSpc>
                  <a:spcPct val="150000"/>
                </a:lnSpc>
              </a:pPr>
              <a:r>
                <a:rPr lang="en-US" altLang="zh-CN" sz="1600" b="1" dirty="0">
                  <a:solidFill>
                    <a:schemeClr val="bg1"/>
                  </a:solidFill>
                  <a:latin typeface="微软雅黑" pitchFamily="34" charset="-122"/>
                  <a:ea typeface="微软雅黑" pitchFamily="34" charset="-122"/>
                </a:rPr>
                <a:t> },</a:t>
              </a:r>
            </a:p>
            <a:p>
              <a:pPr eaLnBrk="0" hangingPunct="0">
                <a:lnSpc>
                  <a:spcPct val="150000"/>
                </a:lnSpc>
              </a:pPr>
              <a:r>
                <a:rPr lang="en-US" altLang="zh-CN" sz="1600" b="1" dirty="0" err="1">
                  <a:solidFill>
                    <a:schemeClr val="bg1"/>
                  </a:solidFill>
                  <a:latin typeface="微软雅黑" pitchFamily="34" charset="-122"/>
                  <a:ea typeface="微软雅黑" pitchFamily="34" charset="-122"/>
                </a:rPr>
                <a:t>changeText</a:t>
              </a:r>
              <a:r>
                <a:rPr lang="en-US" altLang="zh-CN" sz="1600" b="1" dirty="0">
                  <a:solidFill>
                    <a:schemeClr val="bg1"/>
                  </a:solidFill>
                  <a:latin typeface="微软雅黑" pitchFamily="34" charset="-122"/>
                  <a:ea typeface="微软雅黑" pitchFamily="34" charset="-122"/>
                </a:rPr>
                <a:t>: function(){</a:t>
              </a:r>
            </a:p>
            <a:p>
              <a:pPr eaLnBrk="0" hangingPunct="0">
                <a:lnSpc>
                  <a:spcPct val="150000"/>
                </a:lnSpc>
              </a:pPr>
              <a:r>
                <a:rPr lang="en-US" altLang="zh-CN" sz="1600" b="1" dirty="0">
                  <a:solidFill>
                    <a:schemeClr val="bg1"/>
                  </a:solidFill>
                  <a:latin typeface="微软雅黑" pitchFamily="34" charset="-122"/>
                  <a:ea typeface="微软雅黑" pitchFamily="34" charset="-122"/>
                </a:rPr>
                <a:t>    </a:t>
              </a:r>
              <a:r>
                <a:rPr lang="en-US" altLang="zh-CN" sz="1600" b="1" dirty="0" err="1">
                  <a:solidFill>
                    <a:schemeClr val="bg1"/>
                  </a:solidFill>
                  <a:latin typeface="微软雅黑" pitchFamily="34" charset="-122"/>
                  <a:ea typeface="微软雅黑" pitchFamily="34" charset="-122"/>
                </a:rPr>
                <a:t>this.setData</a:t>
              </a:r>
              <a:r>
                <a:rPr lang="en-US" altLang="zh-CN" sz="1600" b="1" dirty="0">
                  <a:solidFill>
                    <a:schemeClr val="bg1"/>
                  </a:solidFill>
                  <a:latin typeface="微软雅黑" pitchFamily="34" charset="-122"/>
                  <a:ea typeface="微软雅黑" pitchFamily="34" charset="-122"/>
                </a:rPr>
                <a:t>({</a:t>
              </a:r>
            </a:p>
            <a:p>
              <a:pPr eaLnBrk="0" hangingPunct="0">
                <a:lnSpc>
                  <a:spcPct val="150000"/>
                </a:lnSpc>
              </a:pPr>
              <a:r>
                <a:rPr lang="en-US" altLang="zh-CN" sz="1600" b="1" dirty="0">
                  <a:solidFill>
                    <a:schemeClr val="bg1"/>
                  </a:solidFill>
                  <a:latin typeface="微软雅黑" pitchFamily="34" charset="-122"/>
                  <a:ea typeface="微软雅黑" pitchFamily="34" charset="-122"/>
                </a:rPr>
                <a:t>      </a:t>
              </a:r>
              <a:r>
                <a:rPr lang="en-US" altLang="zh-CN" sz="1600" b="1" dirty="0" err="1">
                  <a:solidFill>
                    <a:schemeClr val="bg1"/>
                  </a:solidFill>
                  <a:latin typeface="微软雅黑" pitchFamily="34" charset="-122"/>
                  <a:ea typeface="微软雅黑" pitchFamily="34" charset="-122"/>
                </a:rPr>
                <a:t>message:'changed</a:t>
              </a:r>
              <a:r>
                <a:rPr lang="en-US" altLang="zh-CN" sz="1600" b="1" dirty="0">
                  <a:solidFill>
                    <a:schemeClr val="bg1"/>
                  </a:solidFill>
                  <a:latin typeface="微软雅黑" pitchFamily="34" charset="-122"/>
                  <a:ea typeface="微软雅黑" pitchFamily="34" charset="-122"/>
                </a:rPr>
                <a:t> data'</a:t>
              </a:r>
            </a:p>
            <a:p>
              <a:pPr eaLnBrk="0" hangingPunct="0">
                <a:lnSpc>
                  <a:spcPct val="150000"/>
                </a:lnSpc>
              </a:pPr>
              <a:r>
                <a:rPr lang="en-US" altLang="zh-CN" sz="1600" b="1" dirty="0">
                  <a:solidFill>
                    <a:schemeClr val="bg1"/>
                  </a:solidFill>
                  <a:latin typeface="微软雅黑" pitchFamily="34" charset="-122"/>
                  <a:ea typeface="微软雅黑" pitchFamily="34" charset="-122"/>
                </a:rPr>
                <a:t>    })</a:t>
              </a:r>
            </a:p>
            <a:p>
              <a:pPr eaLnBrk="0" hangingPunct="0">
                <a:lnSpc>
                  <a:spcPct val="150000"/>
                </a:lnSpc>
              </a:pPr>
              <a:r>
                <a:rPr lang="en-US" altLang="zh-CN" sz="1600" b="1" dirty="0">
                  <a:solidFill>
                    <a:schemeClr val="bg1"/>
                  </a:solidFill>
                  <a:latin typeface="微软雅黑" pitchFamily="34" charset="-122"/>
                  <a:ea typeface="微软雅黑" pitchFamily="34" charset="-122"/>
                </a:rPr>
                <a:t>  }</a:t>
              </a:r>
            </a:p>
            <a:p>
              <a:pPr eaLnBrk="0" hangingPunct="0">
                <a:lnSpc>
                  <a:spcPct val="150000"/>
                </a:lnSpc>
              </a:pPr>
              <a:r>
                <a:rPr lang="en-US" altLang="zh-CN" sz="1600" b="1" dirty="0">
                  <a:solidFill>
                    <a:schemeClr val="bg1"/>
                  </a:solidFill>
                  <a:latin typeface="微软雅黑" pitchFamily="34" charset="-122"/>
                  <a:ea typeface="微软雅黑" pitchFamily="34" charset="-122"/>
                </a:rPr>
                <a:t>})</a:t>
              </a:r>
            </a:p>
          </p:txBody>
        </p:sp>
      </p:grpSp>
    </p:spTree>
    <p:extLst>
      <p:ext uri="{BB962C8B-B14F-4D97-AF65-F5344CB8AC3E}">
        <p14:creationId xmlns:p14="http://schemas.microsoft.com/office/powerpoint/2010/main" val="2329484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55DC-C485-6EFB-BC8F-656B4CBE6951}"/>
              </a:ext>
            </a:extLst>
          </p:cNvPr>
          <p:cNvSpPr>
            <a:spLocks noGrp="1"/>
          </p:cNvSpPr>
          <p:nvPr>
            <p:ph type="title"/>
          </p:nvPr>
        </p:nvSpPr>
        <p:spPr/>
        <p:txBody>
          <a:bodyPr/>
          <a:lstStyle/>
          <a:p>
            <a:r>
              <a:rPr lang="zh-CN" altLang="en-US" dirty="0"/>
              <a:t>目录</a:t>
            </a:r>
            <a:endParaRPr lang="en-US" dirty="0"/>
          </a:p>
        </p:txBody>
      </p:sp>
      <p:sp>
        <p:nvSpPr>
          <p:cNvPr id="3" name="Content Placeholder 2">
            <a:extLst>
              <a:ext uri="{FF2B5EF4-FFF2-40B4-BE49-F238E27FC236}">
                <a16:creationId xmlns:a16="http://schemas.microsoft.com/office/drawing/2014/main" id="{85F75785-4DEA-F311-43FC-73945A3C672F}"/>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zh-CN" altLang="en-US" dirty="0"/>
              <a:t>小程序简介</a:t>
            </a:r>
            <a:endParaRPr lang="en-US" altLang="zh-CN" dirty="0"/>
          </a:p>
          <a:p>
            <a:pPr>
              <a:buFont typeface="Wingdings" panose="05000000000000000000" pitchFamily="2" charset="2"/>
              <a:buChar char="§"/>
            </a:pPr>
            <a:r>
              <a:rPr lang="zh-CN" altLang="en-US" dirty="0"/>
              <a:t>小程序开发工具</a:t>
            </a:r>
            <a:endParaRPr lang="en-US" altLang="zh-CN" dirty="0"/>
          </a:p>
          <a:p>
            <a:pPr>
              <a:buFont typeface="Wingdings" panose="05000000000000000000" pitchFamily="2" charset="2"/>
              <a:buChar char="§"/>
            </a:pPr>
            <a:r>
              <a:rPr lang="zh-CN" altLang="en-US" dirty="0"/>
              <a:t>小程序代码结构</a:t>
            </a:r>
            <a:endParaRPr lang="en-US" altLang="zh-CN" dirty="0"/>
          </a:p>
          <a:p>
            <a:pPr>
              <a:buFont typeface="Wingdings" panose="05000000000000000000" pitchFamily="2" charset="2"/>
              <a:buChar char="§"/>
            </a:pPr>
            <a:r>
              <a:rPr lang="zh-CN" altLang="en-US" dirty="0">
                <a:solidFill>
                  <a:schemeClr val="accent6"/>
                </a:solidFill>
              </a:rPr>
              <a:t>布局</a:t>
            </a:r>
            <a:endParaRPr lang="en-US" altLang="zh-CN" dirty="0">
              <a:solidFill>
                <a:schemeClr val="accent6"/>
              </a:solidFill>
            </a:endParaRPr>
          </a:p>
          <a:p>
            <a:pPr>
              <a:buFont typeface="Wingdings" panose="05000000000000000000" pitchFamily="2" charset="2"/>
              <a:buChar char="§"/>
            </a:pPr>
            <a:r>
              <a:rPr lang="zh-CN" altLang="en-US" dirty="0"/>
              <a:t>组件</a:t>
            </a:r>
            <a:endParaRPr lang="en-US" altLang="zh-CN" dirty="0"/>
          </a:p>
          <a:p>
            <a:pPr>
              <a:buFont typeface="Wingdings" panose="05000000000000000000" pitchFamily="2" charset="2"/>
              <a:buChar char="§"/>
            </a:pPr>
            <a:r>
              <a:rPr lang="zh-CN" altLang="en-US" dirty="0"/>
              <a:t>调查问卷</a:t>
            </a:r>
            <a:endParaRPr lang="en-US" altLang="zh-CN" dirty="0"/>
          </a:p>
          <a:p>
            <a:pPr>
              <a:buFont typeface="Wingdings" panose="05000000000000000000" pitchFamily="2" charset="2"/>
              <a:buChar char="§"/>
            </a:pPr>
            <a:r>
              <a:rPr lang="zh-CN" altLang="en-US" dirty="0"/>
              <a:t>调查问卷云开发</a:t>
            </a:r>
            <a:endParaRPr lang="en-US" altLang="zh-CN" dirty="0"/>
          </a:p>
          <a:p>
            <a:pPr>
              <a:buFont typeface="Wingdings" panose="05000000000000000000" pitchFamily="2" charset="2"/>
              <a:buChar char="§"/>
            </a:pPr>
            <a:r>
              <a:rPr lang="zh-CN" altLang="en-US" dirty="0"/>
              <a:t>用户登录</a:t>
            </a:r>
            <a:endParaRPr lang="en-US" altLang="zh-CN" dirty="0"/>
          </a:p>
          <a:p>
            <a:pPr>
              <a:buFont typeface="Wingdings" panose="05000000000000000000" pitchFamily="2" charset="2"/>
              <a:buChar char="§"/>
            </a:pPr>
            <a:r>
              <a:rPr lang="zh-CN" altLang="en-US" dirty="0"/>
              <a:t>部分</a:t>
            </a:r>
            <a:r>
              <a:rPr lang="en-US" altLang="zh-CN" dirty="0"/>
              <a:t>API</a:t>
            </a:r>
            <a:r>
              <a:rPr lang="zh-CN" altLang="en-US" dirty="0"/>
              <a:t>介绍</a:t>
            </a:r>
            <a:endParaRPr lang="en-US" altLang="zh-CN" dirty="0"/>
          </a:p>
          <a:p>
            <a:pPr>
              <a:buFont typeface="Wingdings" panose="05000000000000000000" pitchFamily="2" charset="2"/>
              <a:buChar char="§"/>
            </a:pPr>
            <a:r>
              <a:rPr lang="zh-CN" altLang="en-US" dirty="0"/>
              <a:t>开发框架介绍</a:t>
            </a:r>
            <a:endParaRPr lang="en-US" altLang="zh-CN" dirty="0"/>
          </a:p>
        </p:txBody>
      </p:sp>
    </p:spTree>
    <p:extLst>
      <p:ext uri="{BB962C8B-B14F-4D97-AF65-F5344CB8AC3E}">
        <p14:creationId xmlns:p14="http://schemas.microsoft.com/office/powerpoint/2010/main" val="3156827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布局</a:t>
            </a:r>
            <a:endParaRPr lang="en-US" altLang="zh-CN"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9" y="2286000"/>
            <a:ext cx="4277898" cy="417786"/>
          </a:xfrm>
        </p:spPr>
        <p:txBody>
          <a:bodyPr/>
          <a:lstStyle/>
          <a:p>
            <a:pPr>
              <a:buFont typeface="Wingdings" panose="05000000000000000000" pitchFamily="2" charset="2"/>
              <a:buChar char="§"/>
            </a:pPr>
            <a:r>
              <a:rPr lang="zh-CN" altLang="en-US" dirty="0"/>
              <a:t>选择器的优先级 </a:t>
            </a:r>
            <a:endParaRPr lang="en-US" altLang="zh-CN" dirty="0"/>
          </a:p>
        </p:txBody>
      </p:sp>
      <p:pic>
        <p:nvPicPr>
          <p:cNvPr id="10" name="Picture 9">
            <a:extLst>
              <a:ext uri="{FF2B5EF4-FFF2-40B4-BE49-F238E27FC236}">
                <a16:creationId xmlns:a16="http://schemas.microsoft.com/office/drawing/2014/main" id="{FF906D03-6AC2-CE92-391D-CD3CEDA5C496}"/>
              </a:ext>
            </a:extLst>
          </p:cNvPr>
          <p:cNvPicPr>
            <a:picLocks noChangeAspect="1"/>
          </p:cNvPicPr>
          <p:nvPr/>
        </p:nvPicPr>
        <p:blipFill>
          <a:blip r:embed="rId3"/>
          <a:stretch>
            <a:fillRect/>
          </a:stretch>
        </p:blipFill>
        <p:spPr>
          <a:xfrm>
            <a:off x="1041361" y="2703786"/>
            <a:ext cx="5788201" cy="3154150"/>
          </a:xfrm>
          <a:prstGeom prst="rect">
            <a:avLst/>
          </a:prstGeom>
        </p:spPr>
      </p:pic>
    </p:spTree>
    <p:extLst>
      <p:ext uri="{BB962C8B-B14F-4D97-AF65-F5344CB8AC3E}">
        <p14:creationId xmlns:p14="http://schemas.microsoft.com/office/powerpoint/2010/main" val="2894510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布局</a:t>
            </a:r>
            <a:endParaRPr lang="en-US" altLang="zh-CN"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9" y="2285999"/>
            <a:ext cx="5138341" cy="2215055"/>
          </a:xfrm>
        </p:spPr>
        <p:txBody>
          <a:bodyPr vert="horz" lIns="45720" tIns="45720" rIns="45720" bIns="45720" rtlCol="0">
            <a:normAutofit/>
          </a:bodyPr>
          <a:lstStyle/>
          <a:p>
            <a:pPr>
              <a:buFont typeface="Wingdings" panose="05000000000000000000" pitchFamily="2" charset="2"/>
              <a:buChar char="§"/>
            </a:pPr>
            <a:r>
              <a:rPr lang="en-US" altLang="zh-CN" dirty="0" err="1"/>
              <a:t>px</a:t>
            </a:r>
            <a:r>
              <a:rPr lang="zh-CN" altLang="en-US" dirty="0"/>
              <a:t>和</a:t>
            </a:r>
            <a:r>
              <a:rPr lang="en-US" altLang="zh-CN" dirty="0" err="1"/>
              <a:t>rpx</a:t>
            </a:r>
            <a:endParaRPr lang="en-US" altLang="zh-CN" dirty="0"/>
          </a:p>
          <a:p>
            <a:pPr lvl="1">
              <a:buFont typeface="Wingdings" panose="05000000000000000000" pitchFamily="2" charset="2"/>
              <a:buChar char="§"/>
            </a:pPr>
            <a:r>
              <a:rPr lang="zh-CN" altLang="zh-CN" dirty="0"/>
              <a:t>物理像素</a:t>
            </a:r>
            <a:r>
              <a:rPr lang="zh-CN" altLang="en-US" dirty="0"/>
              <a:t>：</a:t>
            </a:r>
            <a:r>
              <a:rPr lang="zh-CN" altLang="zh-CN" dirty="0"/>
              <a:t>指屏幕上实际有多少个像素</a:t>
            </a:r>
            <a:r>
              <a:rPr lang="zh-CN" altLang="en-US" dirty="0"/>
              <a:t>。</a:t>
            </a:r>
            <a:endParaRPr lang="en-US" altLang="zh-CN" dirty="0"/>
          </a:p>
          <a:p>
            <a:pPr lvl="1">
              <a:buFont typeface="Wingdings" panose="05000000000000000000" pitchFamily="2" charset="2"/>
              <a:buChar char="§"/>
            </a:pPr>
            <a:r>
              <a:rPr lang="zh-CN" altLang="zh-CN" dirty="0"/>
              <a:t>逻辑像素</a:t>
            </a:r>
            <a:r>
              <a:rPr lang="zh-CN" altLang="en-US" dirty="0"/>
              <a:t>：</a:t>
            </a:r>
            <a:r>
              <a:rPr lang="zh-CN" altLang="zh-CN" dirty="0"/>
              <a:t>是指</a:t>
            </a:r>
            <a:r>
              <a:rPr lang="en-US" altLang="zh-CN" dirty="0"/>
              <a:t>CSS</a:t>
            </a:r>
            <a:r>
              <a:rPr lang="zh-CN" altLang="zh-CN" dirty="0"/>
              <a:t>中使用的像素单位。</a:t>
            </a:r>
            <a:endParaRPr lang="en-US" altLang="zh-CN" dirty="0"/>
          </a:p>
          <a:p>
            <a:pPr lvl="1">
              <a:buFont typeface="Wingdings" panose="05000000000000000000" pitchFamily="2" charset="2"/>
              <a:buChar char="§"/>
            </a:pPr>
            <a:r>
              <a:rPr lang="en-US" altLang="zh-CN" dirty="0" err="1"/>
              <a:t>rpx</a:t>
            </a:r>
            <a:r>
              <a:rPr lang="zh-CN" altLang="en-US" dirty="0"/>
              <a:t>单位规定了任何手机屏幕的宽度都为</a:t>
            </a:r>
            <a:r>
              <a:rPr lang="en-US" altLang="zh-CN" dirty="0"/>
              <a:t>750rpx</a:t>
            </a:r>
            <a:r>
              <a:rPr lang="zh-CN" altLang="en-US" dirty="0"/>
              <a:t>（逻辑像素）。</a:t>
            </a:r>
          </a:p>
          <a:p>
            <a:pPr lvl="1">
              <a:buFont typeface="Wingdings" panose="05000000000000000000" pitchFamily="2" charset="2"/>
              <a:buChar char="§"/>
            </a:pPr>
            <a:r>
              <a:rPr lang="zh-CN" altLang="en-US" dirty="0"/>
              <a:t>目标：为了方便开发人员适配各种手机屏幕</a:t>
            </a:r>
          </a:p>
          <a:p>
            <a:pPr lvl="1">
              <a:buFont typeface="Wingdings" panose="05000000000000000000" pitchFamily="2" charset="2"/>
              <a:buChar char="§"/>
            </a:pPr>
            <a:endParaRPr lang="en-US" altLang="zh-CN" dirty="0"/>
          </a:p>
        </p:txBody>
      </p:sp>
      <p:grpSp>
        <p:nvGrpSpPr>
          <p:cNvPr id="6" name="组合 2">
            <a:extLst>
              <a:ext uri="{FF2B5EF4-FFF2-40B4-BE49-F238E27FC236}">
                <a16:creationId xmlns:a16="http://schemas.microsoft.com/office/drawing/2014/main" id="{2B75CE6A-D851-061B-91D4-AE88F6BC114B}"/>
              </a:ext>
            </a:extLst>
          </p:cNvPr>
          <p:cNvGrpSpPr/>
          <p:nvPr/>
        </p:nvGrpSpPr>
        <p:grpSpPr>
          <a:xfrm>
            <a:off x="6523884" y="2306924"/>
            <a:ext cx="4684713" cy="2652713"/>
            <a:chOff x="2320925" y="3581400"/>
            <a:chExt cx="4684713" cy="2652713"/>
          </a:xfrm>
        </p:grpSpPr>
        <p:grpSp>
          <p:nvGrpSpPr>
            <p:cNvPr id="7" name="组合 1">
              <a:extLst>
                <a:ext uri="{FF2B5EF4-FFF2-40B4-BE49-F238E27FC236}">
                  <a16:creationId xmlns:a16="http://schemas.microsoft.com/office/drawing/2014/main" id="{7E0678D9-278C-1DB0-BDCA-29E764EE7BF5}"/>
                </a:ext>
              </a:extLst>
            </p:cNvPr>
            <p:cNvGrpSpPr>
              <a:grpSpLocks/>
            </p:cNvGrpSpPr>
            <p:nvPr/>
          </p:nvGrpSpPr>
          <p:grpSpPr bwMode="auto">
            <a:xfrm>
              <a:off x="2320925" y="3581400"/>
              <a:ext cx="4684713" cy="2652713"/>
              <a:chOff x="2320925" y="3581400"/>
              <a:chExt cx="4684713" cy="2652713"/>
            </a:xfrm>
          </p:grpSpPr>
          <p:sp>
            <p:nvSpPr>
              <p:cNvPr id="12" name="矩形 8">
                <a:extLst>
                  <a:ext uri="{FF2B5EF4-FFF2-40B4-BE49-F238E27FC236}">
                    <a16:creationId xmlns:a16="http://schemas.microsoft.com/office/drawing/2014/main" id="{F79D3E27-BA28-F5B6-FF64-474596163264}"/>
                  </a:ext>
                </a:extLst>
              </p:cNvPr>
              <p:cNvSpPr>
                <a:spLocks noChangeArrowheads="1"/>
              </p:cNvSpPr>
              <p:nvPr/>
            </p:nvSpPr>
            <p:spPr bwMode="auto">
              <a:xfrm>
                <a:off x="2324100" y="3581400"/>
                <a:ext cx="2105025" cy="2651125"/>
              </a:xfrm>
              <a:prstGeom prst="rect">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3" name="TextBox 9">
                <a:extLst>
                  <a:ext uri="{FF2B5EF4-FFF2-40B4-BE49-F238E27FC236}">
                    <a16:creationId xmlns:a16="http://schemas.microsoft.com/office/drawing/2014/main" id="{7A4AC4D5-42CD-43FC-0AB7-DC177A009ACE}"/>
                  </a:ext>
                </a:extLst>
              </p:cNvPr>
              <p:cNvSpPr txBox="1">
                <a:spLocks noChangeArrowheads="1"/>
              </p:cNvSpPr>
              <p:nvPr/>
            </p:nvSpPr>
            <p:spPr bwMode="auto">
              <a:xfrm>
                <a:off x="2320925" y="4711700"/>
                <a:ext cx="21050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dirty="0"/>
                  <a:t>iphone6</a:t>
                </a:r>
                <a:r>
                  <a:rPr lang="zh-CN" altLang="zh-CN" sz="1400" dirty="0"/>
                  <a:t>物理分辨率为</a:t>
                </a:r>
                <a:r>
                  <a:rPr lang="en-US" altLang="zh-CN" sz="1400" dirty="0"/>
                  <a:t>750px</a:t>
                </a:r>
                <a:r>
                  <a:rPr lang="zh-CN" altLang="zh-CN" sz="1400" dirty="0"/>
                  <a:t>×</a:t>
                </a:r>
                <a:r>
                  <a:rPr lang="en-US" altLang="zh-CN" sz="1400" dirty="0"/>
                  <a:t>1334px</a:t>
                </a:r>
                <a:endParaRPr lang="zh-CN" altLang="en-US" sz="1400" dirty="0"/>
              </a:p>
            </p:txBody>
          </p:sp>
          <p:sp>
            <p:nvSpPr>
              <p:cNvPr id="14" name="矩形 13">
                <a:extLst>
                  <a:ext uri="{FF2B5EF4-FFF2-40B4-BE49-F238E27FC236}">
                    <a16:creationId xmlns:a16="http://schemas.microsoft.com/office/drawing/2014/main" id="{AE33B001-3390-A546-A014-C41E94198DAD}"/>
                  </a:ext>
                </a:extLst>
              </p:cNvPr>
              <p:cNvSpPr>
                <a:spLocks noChangeArrowheads="1"/>
              </p:cNvSpPr>
              <p:nvPr/>
            </p:nvSpPr>
            <p:spPr bwMode="auto">
              <a:xfrm>
                <a:off x="4900613" y="3582988"/>
                <a:ext cx="2105025" cy="2651125"/>
              </a:xfrm>
              <a:prstGeom prst="rect">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5" name="TextBox 14">
                <a:extLst>
                  <a:ext uri="{FF2B5EF4-FFF2-40B4-BE49-F238E27FC236}">
                    <a16:creationId xmlns:a16="http://schemas.microsoft.com/office/drawing/2014/main" id="{DCE6A70D-12D4-3856-9A7A-C462256E7AE4}"/>
                  </a:ext>
                </a:extLst>
              </p:cNvPr>
              <p:cNvSpPr txBox="1">
                <a:spLocks noChangeArrowheads="1"/>
              </p:cNvSpPr>
              <p:nvPr/>
            </p:nvSpPr>
            <p:spPr bwMode="auto">
              <a:xfrm>
                <a:off x="4900613" y="4721225"/>
                <a:ext cx="2105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dirty="0"/>
                  <a:t>iphone6</a:t>
                </a:r>
                <a:r>
                  <a:rPr lang="zh-CN" altLang="en-US" sz="1400" dirty="0"/>
                  <a:t>的</a:t>
                </a:r>
                <a:r>
                  <a:rPr lang="zh-CN" altLang="zh-CN" sz="1400" dirty="0"/>
                  <a:t>逻辑分辨率为</a:t>
                </a:r>
                <a:r>
                  <a:rPr lang="en-US" altLang="zh-CN" sz="1400" dirty="0"/>
                  <a:t>375px</a:t>
                </a:r>
                <a:r>
                  <a:rPr lang="zh-CN" altLang="zh-CN" sz="1400" dirty="0"/>
                  <a:t>×</a:t>
                </a:r>
                <a:r>
                  <a:rPr lang="en-US" altLang="zh-CN" sz="1400" dirty="0"/>
                  <a:t>667px</a:t>
                </a:r>
                <a:endParaRPr lang="zh-CN" altLang="en-US" sz="1400" dirty="0"/>
              </a:p>
            </p:txBody>
          </p:sp>
          <p:sp>
            <p:nvSpPr>
              <p:cNvPr id="16" name="矩形 15">
                <a:extLst>
                  <a:ext uri="{FF2B5EF4-FFF2-40B4-BE49-F238E27FC236}">
                    <a16:creationId xmlns:a16="http://schemas.microsoft.com/office/drawing/2014/main" id="{7E55B4D4-FC68-9207-5EDC-5FA42601ECB3}"/>
                  </a:ext>
                </a:extLst>
              </p:cNvPr>
              <p:cNvSpPr>
                <a:spLocks noChangeArrowheads="1"/>
              </p:cNvSpPr>
              <p:nvPr/>
            </p:nvSpPr>
            <p:spPr bwMode="auto">
              <a:xfrm>
                <a:off x="2324100" y="3582989"/>
                <a:ext cx="750352" cy="723686"/>
              </a:xfrm>
              <a:prstGeom prst="rect">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7" name="矩形 16">
                <a:extLst>
                  <a:ext uri="{FF2B5EF4-FFF2-40B4-BE49-F238E27FC236}">
                    <a16:creationId xmlns:a16="http://schemas.microsoft.com/office/drawing/2014/main" id="{E927A15F-9599-0D5B-26AC-C1DDEA775B6A}"/>
                  </a:ext>
                </a:extLst>
              </p:cNvPr>
              <p:cNvSpPr>
                <a:spLocks noChangeArrowheads="1"/>
              </p:cNvSpPr>
              <p:nvPr/>
            </p:nvSpPr>
            <p:spPr bwMode="auto">
              <a:xfrm>
                <a:off x="4900912" y="3586164"/>
                <a:ext cx="745064" cy="731156"/>
              </a:xfrm>
              <a:prstGeom prst="rect">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8" name="矩形 17">
                <a:extLst>
                  <a:ext uri="{FF2B5EF4-FFF2-40B4-BE49-F238E27FC236}">
                    <a16:creationId xmlns:a16="http://schemas.microsoft.com/office/drawing/2014/main" id="{EFC006AC-947D-FC5B-DA94-655662D5CD06}"/>
                  </a:ext>
                </a:extLst>
              </p:cNvPr>
              <p:cNvSpPr>
                <a:spLocks noChangeArrowheads="1"/>
              </p:cNvSpPr>
              <p:nvPr/>
            </p:nvSpPr>
            <p:spPr bwMode="auto">
              <a:xfrm>
                <a:off x="2320925" y="3581400"/>
                <a:ext cx="376238" cy="366713"/>
              </a:xfrm>
              <a:prstGeom prst="rect">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9" name="TextBox 18">
                <a:extLst>
                  <a:ext uri="{FF2B5EF4-FFF2-40B4-BE49-F238E27FC236}">
                    <a16:creationId xmlns:a16="http://schemas.microsoft.com/office/drawing/2014/main" id="{E2ED0B69-CC53-B8A6-E645-77FC7C5436CC}"/>
                  </a:ext>
                </a:extLst>
              </p:cNvPr>
              <p:cNvSpPr txBox="1">
                <a:spLocks noChangeArrowheads="1"/>
              </p:cNvSpPr>
              <p:nvPr/>
            </p:nvSpPr>
            <p:spPr bwMode="auto">
              <a:xfrm>
                <a:off x="5053311" y="3770099"/>
                <a:ext cx="584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400" dirty="0"/>
                  <a:t>1px</a:t>
                </a:r>
                <a:endParaRPr lang="zh-CN" altLang="en-US" sz="1400" dirty="0"/>
              </a:p>
            </p:txBody>
          </p:sp>
          <p:sp>
            <p:nvSpPr>
              <p:cNvPr id="20" name="TextBox 19">
                <a:extLst>
                  <a:ext uri="{FF2B5EF4-FFF2-40B4-BE49-F238E27FC236}">
                    <a16:creationId xmlns:a16="http://schemas.microsoft.com/office/drawing/2014/main" id="{A99436B5-F4C4-38C1-C085-42D1B23DC3E4}"/>
                  </a:ext>
                </a:extLst>
              </p:cNvPr>
              <p:cNvSpPr txBox="1">
                <a:spLocks noChangeArrowheads="1"/>
              </p:cNvSpPr>
              <p:nvPr/>
            </p:nvSpPr>
            <p:spPr bwMode="auto">
              <a:xfrm>
                <a:off x="2330450" y="3649663"/>
                <a:ext cx="373063"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900" dirty="0"/>
                  <a:t>1px</a:t>
                </a:r>
                <a:endParaRPr lang="zh-CN" altLang="en-US" sz="900" dirty="0"/>
              </a:p>
            </p:txBody>
          </p:sp>
        </p:grpSp>
        <p:sp>
          <p:nvSpPr>
            <p:cNvPr id="8" name="矩形 17">
              <a:extLst>
                <a:ext uri="{FF2B5EF4-FFF2-40B4-BE49-F238E27FC236}">
                  <a16:creationId xmlns:a16="http://schemas.microsoft.com/office/drawing/2014/main" id="{69160C44-0BAA-3F3A-968F-424A36D3881C}"/>
                </a:ext>
              </a:extLst>
            </p:cNvPr>
            <p:cNvSpPr>
              <a:spLocks noChangeArrowheads="1"/>
            </p:cNvSpPr>
            <p:nvPr/>
          </p:nvSpPr>
          <p:spPr bwMode="auto">
            <a:xfrm>
              <a:off x="2698214" y="3586164"/>
              <a:ext cx="376238" cy="355600"/>
            </a:xfrm>
            <a:prstGeom prst="rect">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9" name="矩形 18">
              <a:extLst>
                <a:ext uri="{FF2B5EF4-FFF2-40B4-BE49-F238E27FC236}">
                  <a16:creationId xmlns:a16="http://schemas.microsoft.com/office/drawing/2014/main" id="{91B23357-8CC6-927B-3EEF-B579D1125D96}"/>
                </a:ext>
              </a:extLst>
            </p:cNvPr>
            <p:cNvSpPr>
              <a:spLocks noChangeArrowheads="1"/>
            </p:cNvSpPr>
            <p:nvPr/>
          </p:nvSpPr>
          <p:spPr bwMode="auto">
            <a:xfrm>
              <a:off x="2698291" y="3944939"/>
              <a:ext cx="376238" cy="355600"/>
            </a:xfrm>
            <a:prstGeom prst="rect">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1" name="矩形 19">
              <a:extLst>
                <a:ext uri="{FF2B5EF4-FFF2-40B4-BE49-F238E27FC236}">
                  <a16:creationId xmlns:a16="http://schemas.microsoft.com/office/drawing/2014/main" id="{55C5F11D-2873-884A-A10D-42F97D653262}"/>
                </a:ext>
              </a:extLst>
            </p:cNvPr>
            <p:cNvSpPr>
              <a:spLocks noChangeArrowheads="1"/>
            </p:cNvSpPr>
            <p:nvPr/>
          </p:nvSpPr>
          <p:spPr bwMode="auto">
            <a:xfrm>
              <a:off x="2324100" y="3947899"/>
              <a:ext cx="376238" cy="355600"/>
            </a:xfrm>
            <a:prstGeom prst="rect">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grpSp>
    </p:spTree>
    <p:extLst>
      <p:ext uri="{BB962C8B-B14F-4D97-AF65-F5344CB8AC3E}">
        <p14:creationId xmlns:p14="http://schemas.microsoft.com/office/powerpoint/2010/main" val="882697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zh-CN" altLang="en-US" dirty="0"/>
              <a:t>布局</a:t>
            </a:r>
            <a:r>
              <a:rPr lang="en-US" altLang="zh-CN" dirty="0"/>
              <a:t>- </a:t>
            </a:r>
            <a:r>
              <a:rPr lang="zh-CN" altLang="en-US" dirty="0"/>
              <a:t>盒子模型</a:t>
            </a:r>
            <a:endParaRPr lang="en-US" dirty="0"/>
          </a:p>
        </p:txBody>
      </p:sp>
      <p:sp>
        <p:nvSpPr>
          <p:cNvPr id="9" name="Content Placeholder 8">
            <a:extLst>
              <a:ext uri="{FF2B5EF4-FFF2-40B4-BE49-F238E27FC236}">
                <a16:creationId xmlns:a16="http://schemas.microsoft.com/office/drawing/2014/main" id="{D16BFDE2-9636-BC1A-0ADA-29DA7D7CB4F3}"/>
              </a:ext>
            </a:extLst>
          </p:cNvPr>
          <p:cNvSpPr>
            <a:spLocks noGrp="1"/>
          </p:cNvSpPr>
          <p:nvPr>
            <p:ph idx="1"/>
          </p:nvPr>
        </p:nvSpPr>
        <p:spPr>
          <a:xfrm>
            <a:off x="532154" y="2249424"/>
            <a:ext cx="5410470" cy="4023360"/>
          </a:xfrm>
        </p:spPr>
        <p:txBody>
          <a:bodyPr>
            <a:normAutofit/>
          </a:bodyPr>
          <a:lstStyle/>
          <a:p>
            <a:pPr>
              <a:buFont typeface="Wingdings" panose="05000000000000000000" pitchFamily="2" charset="2"/>
              <a:buChar char="§"/>
            </a:pPr>
            <a:r>
              <a:rPr lang="en-US" altLang="zh-CN" dirty="0"/>
              <a:t>W3C</a:t>
            </a:r>
            <a:r>
              <a:rPr lang="zh-CN" altLang="en-US" dirty="0"/>
              <a:t>标准盒子模型和</a:t>
            </a:r>
            <a:r>
              <a:rPr lang="en-US" altLang="zh-CN" dirty="0"/>
              <a:t>IE</a:t>
            </a:r>
            <a:r>
              <a:rPr lang="zh-CN" altLang="en-US" dirty="0"/>
              <a:t>盒子模型区别在于宽度和高度的计算不同</a:t>
            </a:r>
            <a:endParaRPr lang="en-US" altLang="zh-CN" dirty="0"/>
          </a:p>
          <a:p>
            <a:pPr>
              <a:buFont typeface="Wingdings" panose="05000000000000000000" pitchFamily="2" charset="2"/>
              <a:buChar char="§"/>
            </a:pPr>
            <a:r>
              <a:rPr lang="en-US" altLang="zh-CN" dirty="0"/>
              <a:t>W3C width = content width</a:t>
            </a:r>
          </a:p>
          <a:p>
            <a:pPr>
              <a:buFont typeface="Wingdings" panose="05000000000000000000" pitchFamily="2" charset="2"/>
              <a:buChar char="§"/>
            </a:pPr>
            <a:r>
              <a:rPr lang="en-US" altLang="zh-CN" dirty="0"/>
              <a:t>IE width = content width + padding + border</a:t>
            </a:r>
          </a:p>
          <a:p>
            <a:pPr marL="0" indent="0">
              <a:buNone/>
            </a:pPr>
            <a:r>
              <a:rPr lang="en-US" altLang="zh-CN" dirty="0">
                <a:sym typeface="Wingdings" panose="05000000000000000000" pitchFamily="2" charset="2"/>
              </a:rPr>
              <a:t></a:t>
            </a:r>
            <a:r>
              <a:rPr lang="zh-CN" altLang="en-US" dirty="0">
                <a:sym typeface="Wingdings" panose="05000000000000000000" pitchFamily="2" charset="2"/>
              </a:rPr>
              <a:t>微信小程序</a:t>
            </a:r>
            <a:r>
              <a:rPr lang="en-US" altLang="zh-CN" dirty="0" err="1">
                <a:sym typeface="Wingdings" panose="05000000000000000000" pitchFamily="2" charset="2"/>
              </a:rPr>
              <a:t>wxss</a:t>
            </a:r>
            <a:r>
              <a:rPr lang="zh-CN" altLang="en-US" dirty="0">
                <a:sym typeface="Wingdings" panose="05000000000000000000" pitchFamily="2" charset="2"/>
              </a:rPr>
              <a:t>完全遵守</a:t>
            </a:r>
            <a:r>
              <a:rPr lang="en-US" altLang="zh-CN" dirty="0">
                <a:sym typeface="Wingdings" panose="05000000000000000000" pitchFamily="2" charset="2"/>
              </a:rPr>
              <a:t>W3C</a:t>
            </a:r>
            <a:r>
              <a:rPr lang="zh-CN" altLang="en-US" dirty="0">
                <a:sym typeface="Wingdings" panose="05000000000000000000" pitchFamily="2" charset="2"/>
              </a:rPr>
              <a:t>盒子模型规范</a:t>
            </a:r>
            <a:endParaRPr lang="en-US" altLang="zh-CN" dirty="0"/>
          </a:p>
        </p:txBody>
      </p:sp>
      <p:pic>
        <p:nvPicPr>
          <p:cNvPr id="11" name="Picture 10" descr="Table&#10;&#10;Description automatically generated">
            <a:extLst>
              <a:ext uri="{FF2B5EF4-FFF2-40B4-BE49-F238E27FC236}">
                <a16:creationId xmlns:a16="http://schemas.microsoft.com/office/drawing/2014/main" id="{ED3586AE-1D09-FEB2-2F40-F586D3C41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1840" y="2707640"/>
            <a:ext cx="6011862" cy="3425815"/>
          </a:xfrm>
          <a:prstGeom prst="rect">
            <a:avLst/>
          </a:prstGeom>
        </p:spPr>
      </p:pic>
    </p:spTree>
    <p:extLst>
      <p:ext uri="{BB962C8B-B14F-4D97-AF65-F5344CB8AC3E}">
        <p14:creationId xmlns:p14="http://schemas.microsoft.com/office/powerpoint/2010/main" val="3285660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zh-CN" altLang="en-US" dirty="0"/>
              <a:t>布局 </a:t>
            </a:r>
            <a:r>
              <a:rPr lang="en-US" altLang="zh-CN" dirty="0"/>
              <a:t>- display</a:t>
            </a:r>
            <a:endParaRPr lang="en-US" dirty="0"/>
          </a:p>
        </p:txBody>
      </p:sp>
      <p:sp>
        <p:nvSpPr>
          <p:cNvPr id="4" name="Content Placeholder 3">
            <a:extLst>
              <a:ext uri="{FF2B5EF4-FFF2-40B4-BE49-F238E27FC236}">
                <a16:creationId xmlns:a16="http://schemas.microsoft.com/office/drawing/2014/main" id="{5A0E5BCE-0D7A-3FD9-4761-7D01FAB46E24}"/>
              </a:ext>
            </a:extLst>
          </p:cNvPr>
          <p:cNvSpPr>
            <a:spLocks noGrp="1"/>
          </p:cNvSpPr>
          <p:nvPr>
            <p:ph idx="1"/>
          </p:nvPr>
        </p:nvSpPr>
        <p:spPr/>
        <p:txBody>
          <a:bodyPr vert="horz" lIns="45720" tIns="45720" rIns="45720" bIns="45720" rtlCol="0">
            <a:normAutofit fontScale="92500" lnSpcReduction="20000"/>
          </a:bodyPr>
          <a:lstStyle/>
          <a:p>
            <a:pPr>
              <a:buFont typeface="Wingdings" panose="05000000000000000000" pitchFamily="2" charset="2"/>
              <a:buChar char="§"/>
            </a:pPr>
            <a:r>
              <a:rPr lang="en-US" altLang="zh-CN" dirty="0"/>
              <a:t>display: block</a:t>
            </a:r>
          </a:p>
          <a:p>
            <a:pPr lvl="1">
              <a:buFont typeface="Wingdings" panose="05000000000000000000" pitchFamily="2" charset="2"/>
              <a:buChar char="§"/>
            </a:pPr>
            <a:r>
              <a:rPr lang="zh-CN" altLang="en-US" dirty="0"/>
              <a:t>块级元素会默认占一行高度，一般一行内只有一个块级元素（浮动后除外），当再添加新的块级元素时，新元素会自动换行显示。</a:t>
            </a:r>
            <a:endParaRPr lang="en-US" altLang="zh-CN" dirty="0"/>
          </a:p>
          <a:p>
            <a:pPr lvl="1">
              <a:buFont typeface="Wingdings" panose="05000000000000000000" pitchFamily="2" charset="2"/>
              <a:buChar char="§"/>
            </a:pPr>
            <a:r>
              <a:rPr lang="zh-CN" altLang="en-US" dirty="0"/>
              <a:t>块级元素一般作为容器出现，用于组织结构</a:t>
            </a:r>
            <a:endParaRPr lang="en-US" altLang="zh-CN" dirty="0"/>
          </a:p>
          <a:p>
            <a:pPr lvl="1">
              <a:buFont typeface="Wingdings" panose="05000000000000000000" pitchFamily="2" charset="2"/>
              <a:buChar char="§"/>
            </a:pPr>
            <a:r>
              <a:rPr lang="zh-CN" altLang="en-US" dirty="0"/>
              <a:t>盒子模型中高度、宽度及外边距和内边距都可控制。</a:t>
            </a:r>
            <a:endParaRPr lang="en-US" altLang="zh-CN" dirty="0"/>
          </a:p>
          <a:p>
            <a:pPr>
              <a:buFont typeface="Wingdings" panose="05000000000000000000" pitchFamily="2" charset="2"/>
              <a:buChar char="§"/>
            </a:pPr>
            <a:r>
              <a:rPr lang="en-US" altLang="zh-CN" dirty="0"/>
              <a:t>display: inline</a:t>
            </a:r>
          </a:p>
          <a:p>
            <a:pPr lvl="1">
              <a:buFont typeface="Wingdings" panose="05000000000000000000" pitchFamily="2" charset="2"/>
              <a:buChar char="§"/>
            </a:pPr>
            <a:r>
              <a:rPr lang="zh-CN" altLang="en-US" dirty="0"/>
              <a:t>和其他非块级元素都在一行上。</a:t>
            </a:r>
            <a:endParaRPr lang="en-US" altLang="zh-CN" dirty="0"/>
          </a:p>
          <a:p>
            <a:pPr lvl="1">
              <a:buFont typeface="Wingdings" panose="05000000000000000000" pitchFamily="2" charset="2"/>
              <a:buChar char="§"/>
            </a:pPr>
            <a:r>
              <a:rPr lang="zh-CN" altLang="en-US" dirty="0"/>
              <a:t>盒子模型中高度、宽度、上下</a:t>
            </a:r>
            <a:r>
              <a:rPr lang="en-US" altLang="zh-CN" dirty="0"/>
              <a:t>margin</a:t>
            </a:r>
            <a:r>
              <a:rPr lang="zh-CN" altLang="en-US" dirty="0"/>
              <a:t>、上下</a:t>
            </a:r>
            <a:r>
              <a:rPr lang="en-US" altLang="zh-CN" dirty="0"/>
              <a:t>padding</a:t>
            </a:r>
            <a:r>
              <a:rPr lang="zh-CN" altLang="en-US" dirty="0"/>
              <a:t>设置均无效，只能设置左右</a:t>
            </a:r>
            <a:r>
              <a:rPr lang="en-US" altLang="zh-CN" dirty="0"/>
              <a:t>margin</a:t>
            </a:r>
            <a:r>
              <a:rPr lang="zh-CN" altLang="en-US" dirty="0"/>
              <a:t>和左右</a:t>
            </a:r>
            <a:r>
              <a:rPr lang="en-US" altLang="zh-CN" dirty="0"/>
              <a:t>padding</a:t>
            </a:r>
            <a:r>
              <a:rPr lang="zh-CN" altLang="en-US" dirty="0"/>
              <a:t>。</a:t>
            </a:r>
            <a:endParaRPr lang="en-US" altLang="zh-CN" dirty="0"/>
          </a:p>
          <a:p>
            <a:pPr lvl="1">
              <a:buFont typeface="Wingdings" panose="05000000000000000000" pitchFamily="2" charset="2"/>
              <a:buChar char="§"/>
            </a:pPr>
            <a:r>
              <a:rPr lang="zh-CN" altLang="en-US" dirty="0"/>
              <a:t>行内元素宽度、高度都不能直接设</a:t>
            </a:r>
            <a:endParaRPr lang="en-US" altLang="zh-CN" dirty="0"/>
          </a:p>
          <a:p>
            <a:pPr>
              <a:buFont typeface="Wingdings" panose="05000000000000000000" pitchFamily="2" charset="2"/>
              <a:buChar char="§"/>
            </a:pPr>
            <a:r>
              <a:rPr lang="en-US" altLang="zh-CN" dirty="0"/>
              <a:t>display: inline-block</a:t>
            </a:r>
          </a:p>
          <a:p>
            <a:pPr lvl="1">
              <a:buFont typeface="Wingdings" panose="05000000000000000000" pitchFamily="2" charset="2"/>
              <a:buChar char="§"/>
            </a:pPr>
            <a:r>
              <a:rPr lang="zh-CN" altLang="en-US" dirty="0"/>
              <a:t>行内块元素是块级元素和行内元素的混合物</a:t>
            </a:r>
            <a:endParaRPr lang="en-US" altLang="zh-CN" dirty="0"/>
          </a:p>
          <a:p>
            <a:pPr lvl="1">
              <a:buFont typeface="Wingdings" panose="05000000000000000000" pitchFamily="2" charset="2"/>
              <a:buChar char="§"/>
            </a:pPr>
            <a:r>
              <a:rPr lang="zh-CN" altLang="en-US" dirty="0"/>
              <a:t>行内块元素可以设置宽、高、内边距和外边距，可以简单认为行内块元素是把块级元素以行的形式展现，保留了块级元素对宽、高、内边距、外边距的设置，它就像一张图一样放在一个文本行中。</a:t>
            </a:r>
            <a:endParaRPr lang="en-US" altLang="zh-CN"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2802028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55DC-C485-6EFB-BC8F-656B4CBE6951}"/>
              </a:ext>
            </a:extLst>
          </p:cNvPr>
          <p:cNvSpPr>
            <a:spLocks noGrp="1"/>
          </p:cNvSpPr>
          <p:nvPr>
            <p:ph type="title"/>
          </p:nvPr>
        </p:nvSpPr>
        <p:spPr/>
        <p:txBody>
          <a:bodyPr/>
          <a:lstStyle/>
          <a:p>
            <a:r>
              <a:rPr lang="zh-CN" altLang="en-US" dirty="0"/>
              <a:t>目录</a:t>
            </a:r>
            <a:endParaRPr lang="en-US" dirty="0"/>
          </a:p>
        </p:txBody>
      </p:sp>
      <p:sp>
        <p:nvSpPr>
          <p:cNvPr id="3" name="Content Placeholder 2">
            <a:extLst>
              <a:ext uri="{FF2B5EF4-FFF2-40B4-BE49-F238E27FC236}">
                <a16:creationId xmlns:a16="http://schemas.microsoft.com/office/drawing/2014/main" id="{85F75785-4DEA-F311-43FC-73945A3C672F}"/>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zh-CN" altLang="en-US" dirty="0"/>
              <a:t>小程序简介</a:t>
            </a:r>
            <a:endParaRPr lang="en-US" altLang="zh-CN" dirty="0"/>
          </a:p>
          <a:p>
            <a:pPr>
              <a:buFont typeface="Wingdings" panose="05000000000000000000" pitchFamily="2" charset="2"/>
              <a:buChar char="§"/>
            </a:pPr>
            <a:r>
              <a:rPr lang="zh-CN" altLang="en-US" dirty="0"/>
              <a:t>小程序开发工具</a:t>
            </a:r>
            <a:endParaRPr lang="en-US" altLang="zh-CN" dirty="0"/>
          </a:p>
          <a:p>
            <a:pPr>
              <a:buFont typeface="Wingdings" panose="05000000000000000000" pitchFamily="2" charset="2"/>
              <a:buChar char="§"/>
            </a:pPr>
            <a:r>
              <a:rPr lang="zh-CN" altLang="en-US" dirty="0"/>
              <a:t>小程序代码结构</a:t>
            </a:r>
            <a:endParaRPr lang="en-US" altLang="zh-CN" dirty="0"/>
          </a:p>
          <a:p>
            <a:pPr>
              <a:buFont typeface="Wingdings" panose="05000000000000000000" pitchFamily="2" charset="2"/>
              <a:buChar char="§"/>
            </a:pPr>
            <a:r>
              <a:rPr lang="zh-CN" altLang="en-US" dirty="0"/>
              <a:t>布局</a:t>
            </a:r>
            <a:endParaRPr lang="en-US" altLang="zh-CN" dirty="0"/>
          </a:p>
          <a:p>
            <a:pPr>
              <a:buFont typeface="Wingdings" panose="05000000000000000000" pitchFamily="2" charset="2"/>
              <a:buChar char="§"/>
            </a:pPr>
            <a:r>
              <a:rPr lang="zh-CN" altLang="en-US" dirty="0"/>
              <a:t>组件</a:t>
            </a:r>
            <a:endParaRPr lang="en-US" altLang="zh-CN" dirty="0"/>
          </a:p>
          <a:p>
            <a:pPr>
              <a:buFont typeface="Wingdings" panose="05000000000000000000" pitchFamily="2" charset="2"/>
              <a:buChar char="§"/>
            </a:pPr>
            <a:r>
              <a:rPr lang="zh-CN" altLang="en-US" dirty="0"/>
              <a:t>调查问卷</a:t>
            </a:r>
            <a:endParaRPr lang="en-US" altLang="zh-CN" dirty="0"/>
          </a:p>
          <a:p>
            <a:pPr>
              <a:buFont typeface="Wingdings" panose="05000000000000000000" pitchFamily="2" charset="2"/>
              <a:buChar char="§"/>
            </a:pPr>
            <a:r>
              <a:rPr lang="zh-CN" altLang="en-US" dirty="0"/>
              <a:t>调查问卷云开发</a:t>
            </a:r>
            <a:endParaRPr lang="en-US" altLang="zh-CN" dirty="0"/>
          </a:p>
          <a:p>
            <a:pPr>
              <a:buFont typeface="Wingdings" panose="05000000000000000000" pitchFamily="2" charset="2"/>
              <a:buChar char="§"/>
            </a:pPr>
            <a:r>
              <a:rPr lang="zh-CN" altLang="en-US" dirty="0"/>
              <a:t>用户登录</a:t>
            </a:r>
            <a:endParaRPr lang="en-US" altLang="zh-CN" dirty="0"/>
          </a:p>
          <a:p>
            <a:pPr>
              <a:buFont typeface="Wingdings" panose="05000000000000000000" pitchFamily="2" charset="2"/>
              <a:buChar char="§"/>
            </a:pPr>
            <a:r>
              <a:rPr lang="zh-CN" altLang="en-US" dirty="0"/>
              <a:t>部分</a:t>
            </a:r>
            <a:r>
              <a:rPr lang="en-US" altLang="zh-CN" dirty="0"/>
              <a:t>API</a:t>
            </a:r>
            <a:r>
              <a:rPr lang="zh-CN" altLang="en-US" dirty="0"/>
              <a:t>介绍</a:t>
            </a:r>
            <a:endParaRPr lang="en-US" altLang="zh-CN" dirty="0"/>
          </a:p>
          <a:p>
            <a:pPr>
              <a:buFont typeface="Wingdings" panose="05000000000000000000" pitchFamily="2" charset="2"/>
              <a:buChar char="§"/>
            </a:pPr>
            <a:r>
              <a:rPr lang="zh-CN" altLang="en-US" dirty="0"/>
              <a:t>开发框架介绍</a:t>
            </a:r>
            <a:endParaRPr lang="en-US" altLang="zh-CN" dirty="0"/>
          </a:p>
        </p:txBody>
      </p:sp>
    </p:spTree>
    <p:extLst>
      <p:ext uri="{BB962C8B-B14F-4D97-AF65-F5344CB8AC3E}">
        <p14:creationId xmlns:p14="http://schemas.microsoft.com/office/powerpoint/2010/main" val="2956757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2E7E7-71AF-2A77-C3F7-5A016C29B364}"/>
              </a:ext>
            </a:extLst>
          </p:cNvPr>
          <p:cNvSpPr>
            <a:spLocks noGrp="1"/>
          </p:cNvSpPr>
          <p:nvPr>
            <p:ph type="title"/>
          </p:nvPr>
        </p:nvSpPr>
        <p:spPr/>
        <p:txBody>
          <a:bodyPr/>
          <a:lstStyle/>
          <a:p>
            <a:r>
              <a:rPr lang="zh-CN" altLang="en-US" dirty="0"/>
              <a:t>布局 </a:t>
            </a:r>
            <a:r>
              <a:rPr lang="en-US" altLang="zh-CN" dirty="0"/>
              <a:t>- </a:t>
            </a:r>
            <a:r>
              <a:rPr lang="zh-CN" altLang="en-US" dirty="0"/>
              <a:t>浮动和定位</a:t>
            </a:r>
            <a:endParaRPr lang="en-US" dirty="0"/>
          </a:p>
        </p:txBody>
      </p:sp>
      <p:sp>
        <p:nvSpPr>
          <p:cNvPr id="3" name="Content Placeholder 2">
            <a:extLst>
              <a:ext uri="{FF2B5EF4-FFF2-40B4-BE49-F238E27FC236}">
                <a16:creationId xmlns:a16="http://schemas.microsoft.com/office/drawing/2014/main" id="{5385DC01-43DE-9CBF-5129-A27B2AA32AF8}"/>
              </a:ext>
            </a:extLst>
          </p:cNvPr>
          <p:cNvSpPr>
            <a:spLocks noGrp="1"/>
          </p:cNvSpPr>
          <p:nvPr>
            <p:ph idx="1"/>
          </p:nvPr>
        </p:nvSpPr>
        <p:spPr/>
        <p:txBody>
          <a:bodyPr vert="horz" lIns="45720" tIns="45720" rIns="45720" bIns="45720" rtlCol="0">
            <a:normAutofit/>
          </a:bodyPr>
          <a:lstStyle/>
          <a:p>
            <a:pPr>
              <a:buFont typeface="Wingdings" panose="05000000000000000000" pitchFamily="2" charset="2"/>
              <a:buChar char="§"/>
            </a:pPr>
            <a:r>
              <a:rPr lang="zh-CN" altLang="en-US" dirty="0"/>
              <a:t>定位的基本思想很简单，它允许你定义元素框相对于其正常位置应该出现在哪，或者相对于父元素、另一个元素甚至浏览器窗口本身的位置。</a:t>
            </a:r>
            <a:endParaRPr lang="en-US" dirty="0"/>
          </a:p>
        </p:txBody>
      </p:sp>
      <p:pic>
        <p:nvPicPr>
          <p:cNvPr id="1026" name="Picture 2" descr="Positioning things in CSS using floats | by Anas Ansari | Medium">
            <a:extLst>
              <a:ext uri="{FF2B5EF4-FFF2-40B4-BE49-F238E27FC236}">
                <a16:creationId xmlns:a16="http://schemas.microsoft.com/office/drawing/2014/main" id="{F18D0A5E-3BB9-9959-8508-C51EFFFD2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546" y="3214232"/>
            <a:ext cx="4987636" cy="18763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8" name="Picture 4" descr="The Complete Guide to CSS Position — static, relative, absolute, fixed, and  sticky : r/css">
            <a:extLst>
              <a:ext uri="{FF2B5EF4-FFF2-40B4-BE49-F238E27FC236}">
                <a16:creationId xmlns:a16="http://schemas.microsoft.com/office/drawing/2014/main" id="{26E9D467-37E6-15E4-00AD-45063F05B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0054" y="3214233"/>
            <a:ext cx="5672535" cy="18763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864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zh-CN" altLang="en-US" dirty="0"/>
              <a:t>布局 </a:t>
            </a:r>
            <a:r>
              <a:rPr lang="en-US" altLang="zh-CN" dirty="0"/>
              <a:t>- Flex</a:t>
            </a:r>
            <a:endParaRPr lang="en-US" dirty="0"/>
          </a:p>
        </p:txBody>
      </p:sp>
      <p:sp>
        <p:nvSpPr>
          <p:cNvPr id="4" name="Content Placeholder 3">
            <a:extLst>
              <a:ext uri="{FF2B5EF4-FFF2-40B4-BE49-F238E27FC236}">
                <a16:creationId xmlns:a16="http://schemas.microsoft.com/office/drawing/2014/main" id="{5A0E5BCE-0D7A-3FD9-4761-7D01FAB46E24}"/>
              </a:ext>
            </a:extLst>
          </p:cNvPr>
          <p:cNvSpPr>
            <a:spLocks noGrp="1"/>
          </p:cNvSpPr>
          <p:nvPr>
            <p:ph idx="1"/>
          </p:nvPr>
        </p:nvSpPr>
        <p:spPr>
          <a:xfrm>
            <a:off x="1024129" y="2286000"/>
            <a:ext cx="10159686" cy="2688337"/>
          </a:xfrm>
        </p:spPr>
        <p:txBody>
          <a:bodyPr vert="horz" lIns="45720" tIns="45720" rIns="45720" bIns="45720" rtlCol="0">
            <a:normAutofit/>
          </a:bodyPr>
          <a:lstStyle/>
          <a:p>
            <a:pPr>
              <a:buFont typeface="Wingdings" panose="05000000000000000000" pitchFamily="2" charset="2"/>
              <a:buChar char="§"/>
            </a:pPr>
            <a:r>
              <a:rPr lang="en-US" dirty="0" err="1"/>
              <a:t>display:flex</a:t>
            </a:r>
            <a:r>
              <a:rPr lang="en-US" dirty="0"/>
              <a:t>/inline-flex</a:t>
            </a:r>
            <a:endParaRPr lang="en-US" altLang="zh-CN" dirty="0"/>
          </a:p>
          <a:p>
            <a:pPr lvl="1">
              <a:buFont typeface="Wingdings" panose="05000000000000000000" pitchFamily="2" charset="2"/>
              <a:buChar char="§"/>
            </a:pPr>
            <a:r>
              <a:rPr lang="zh-CN" altLang="en-US" dirty="0"/>
              <a:t>浮动和定位是基于盒子模型的传统布局解决方案，它在处理一些特殊布局时非常不方便，比如垂直居中；</a:t>
            </a:r>
            <a:endParaRPr lang="en-US" altLang="zh-CN" dirty="0"/>
          </a:p>
          <a:p>
            <a:pPr lvl="1">
              <a:buFont typeface="Wingdings" panose="05000000000000000000" pitchFamily="2" charset="2"/>
              <a:buChar char="§"/>
            </a:pPr>
            <a:r>
              <a:rPr lang="en-US" altLang="zh-CN" dirty="0"/>
              <a:t>2009</a:t>
            </a:r>
            <a:r>
              <a:rPr lang="zh-CN" altLang="en-US" dirty="0"/>
              <a:t>年</a:t>
            </a:r>
            <a:r>
              <a:rPr lang="en-US" altLang="zh-CN" dirty="0"/>
              <a:t>W3C</a:t>
            </a:r>
            <a:r>
              <a:rPr lang="zh-CN" altLang="en-US" dirty="0"/>
              <a:t>提出了一种新的方案</a:t>
            </a:r>
            <a:r>
              <a:rPr lang="en-US" altLang="zh-CN" dirty="0"/>
              <a:t>Flex</a:t>
            </a:r>
            <a:r>
              <a:rPr lang="zh-CN" altLang="en-US" dirty="0"/>
              <a:t>布局（弹性盒子布局），可以简单快速地完成各种伸缩性的设计；</a:t>
            </a:r>
            <a:endParaRPr lang="en-US" altLang="zh-CN" dirty="0"/>
          </a:p>
          <a:p>
            <a:pPr lvl="1">
              <a:buFont typeface="Wingdings" panose="05000000000000000000" pitchFamily="2" charset="2"/>
              <a:buChar char="§"/>
            </a:pPr>
            <a:r>
              <a:rPr lang="en-US" dirty="0"/>
              <a:t>Flex</a:t>
            </a:r>
            <a:r>
              <a:rPr lang="zh-CN" altLang="en-US" dirty="0"/>
              <a:t>布局主要由容器和项目构成，采用</a:t>
            </a:r>
            <a:r>
              <a:rPr lang="en-US" dirty="0"/>
              <a:t>Flex</a:t>
            </a:r>
            <a:r>
              <a:rPr lang="zh-CN" altLang="en-US" dirty="0"/>
              <a:t>布局的元素，称为</a:t>
            </a:r>
            <a:r>
              <a:rPr lang="en-US" dirty="0"/>
              <a:t>Flex</a:t>
            </a:r>
            <a:r>
              <a:rPr lang="zh-CN" altLang="en-US" dirty="0"/>
              <a:t>容器（</a:t>
            </a:r>
            <a:r>
              <a:rPr lang="en-US" dirty="0"/>
              <a:t>flex container），</a:t>
            </a:r>
            <a:r>
              <a:rPr lang="zh-CN" altLang="en-US" dirty="0"/>
              <a:t>它的直接子元素为容器成员，称为</a:t>
            </a:r>
            <a:r>
              <a:rPr lang="en-US" dirty="0"/>
              <a:t>Flex</a:t>
            </a:r>
            <a:r>
              <a:rPr lang="zh-CN" altLang="en-US" dirty="0"/>
              <a:t>项目（</a:t>
            </a:r>
            <a:r>
              <a:rPr lang="en-US" dirty="0"/>
              <a:t>flex item）。</a:t>
            </a:r>
            <a:endParaRPr lang="en-US" altLang="zh-CN" dirty="0"/>
          </a:p>
        </p:txBody>
      </p:sp>
      <p:pic>
        <p:nvPicPr>
          <p:cNvPr id="1026" name="Picture 2" descr="Getting started with CSS Flexbox • Inchoo">
            <a:extLst>
              <a:ext uri="{FF2B5EF4-FFF2-40B4-BE49-F238E27FC236}">
                <a16:creationId xmlns:a16="http://schemas.microsoft.com/office/drawing/2014/main" id="{EFCEAD70-EDD6-A6F7-EDA4-5A9B0576BE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0559" r="3008" b="8758"/>
          <a:stretch/>
        </p:blipFill>
        <p:spPr bwMode="auto">
          <a:xfrm>
            <a:off x="1360031" y="4545970"/>
            <a:ext cx="8626399" cy="1928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0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55DC-C485-6EFB-BC8F-656B4CBE6951}"/>
              </a:ext>
            </a:extLst>
          </p:cNvPr>
          <p:cNvSpPr>
            <a:spLocks noGrp="1"/>
          </p:cNvSpPr>
          <p:nvPr>
            <p:ph type="title"/>
          </p:nvPr>
        </p:nvSpPr>
        <p:spPr/>
        <p:txBody>
          <a:bodyPr/>
          <a:lstStyle/>
          <a:p>
            <a:r>
              <a:rPr lang="zh-CN" altLang="en-US" dirty="0"/>
              <a:t>目录</a:t>
            </a:r>
            <a:endParaRPr lang="en-US" dirty="0"/>
          </a:p>
        </p:txBody>
      </p:sp>
      <p:sp>
        <p:nvSpPr>
          <p:cNvPr id="3" name="Content Placeholder 2">
            <a:extLst>
              <a:ext uri="{FF2B5EF4-FFF2-40B4-BE49-F238E27FC236}">
                <a16:creationId xmlns:a16="http://schemas.microsoft.com/office/drawing/2014/main" id="{85F75785-4DEA-F311-43FC-73945A3C672F}"/>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zh-CN" altLang="en-US" dirty="0"/>
              <a:t>小程序简介</a:t>
            </a:r>
            <a:endParaRPr lang="en-US" altLang="zh-CN" dirty="0"/>
          </a:p>
          <a:p>
            <a:pPr>
              <a:buFont typeface="Wingdings" panose="05000000000000000000" pitchFamily="2" charset="2"/>
              <a:buChar char="§"/>
            </a:pPr>
            <a:r>
              <a:rPr lang="zh-CN" altLang="en-US" dirty="0"/>
              <a:t>小程序开发工具</a:t>
            </a:r>
            <a:endParaRPr lang="en-US" altLang="zh-CN" dirty="0"/>
          </a:p>
          <a:p>
            <a:pPr>
              <a:buFont typeface="Wingdings" panose="05000000000000000000" pitchFamily="2" charset="2"/>
              <a:buChar char="§"/>
            </a:pPr>
            <a:r>
              <a:rPr lang="zh-CN" altLang="en-US" dirty="0"/>
              <a:t>小程序代码结构</a:t>
            </a:r>
            <a:endParaRPr lang="en-US" altLang="zh-CN" dirty="0"/>
          </a:p>
          <a:p>
            <a:pPr>
              <a:buFont typeface="Wingdings" panose="05000000000000000000" pitchFamily="2" charset="2"/>
              <a:buChar char="§"/>
            </a:pPr>
            <a:r>
              <a:rPr lang="zh-CN" altLang="en-US" dirty="0"/>
              <a:t>布局</a:t>
            </a:r>
            <a:endParaRPr lang="en-US" altLang="zh-CN" dirty="0"/>
          </a:p>
          <a:p>
            <a:pPr>
              <a:buFont typeface="Wingdings" panose="05000000000000000000" pitchFamily="2" charset="2"/>
              <a:buChar char="§"/>
            </a:pPr>
            <a:r>
              <a:rPr lang="zh-CN" altLang="en-US" dirty="0">
                <a:solidFill>
                  <a:schemeClr val="accent6"/>
                </a:solidFill>
              </a:rPr>
              <a:t>组件</a:t>
            </a:r>
            <a:endParaRPr lang="en-US" altLang="zh-CN" dirty="0">
              <a:solidFill>
                <a:schemeClr val="accent6"/>
              </a:solidFill>
            </a:endParaRPr>
          </a:p>
          <a:p>
            <a:pPr>
              <a:buFont typeface="Wingdings" panose="05000000000000000000" pitchFamily="2" charset="2"/>
              <a:buChar char="§"/>
            </a:pPr>
            <a:r>
              <a:rPr lang="zh-CN" altLang="en-US" dirty="0"/>
              <a:t>调查问卷</a:t>
            </a:r>
            <a:endParaRPr lang="en-US" altLang="zh-CN" dirty="0"/>
          </a:p>
          <a:p>
            <a:pPr>
              <a:buFont typeface="Wingdings" panose="05000000000000000000" pitchFamily="2" charset="2"/>
              <a:buChar char="§"/>
            </a:pPr>
            <a:r>
              <a:rPr lang="zh-CN" altLang="en-US" dirty="0"/>
              <a:t>调查问卷云开发</a:t>
            </a:r>
            <a:endParaRPr lang="en-US" altLang="zh-CN" dirty="0"/>
          </a:p>
          <a:p>
            <a:pPr>
              <a:buFont typeface="Wingdings" panose="05000000000000000000" pitchFamily="2" charset="2"/>
              <a:buChar char="§"/>
            </a:pPr>
            <a:r>
              <a:rPr lang="zh-CN" altLang="en-US" dirty="0"/>
              <a:t>用户登录</a:t>
            </a:r>
            <a:endParaRPr lang="en-US" altLang="zh-CN" dirty="0"/>
          </a:p>
          <a:p>
            <a:pPr>
              <a:buFont typeface="Wingdings" panose="05000000000000000000" pitchFamily="2" charset="2"/>
              <a:buChar char="§"/>
            </a:pPr>
            <a:r>
              <a:rPr lang="zh-CN" altLang="en-US" dirty="0"/>
              <a:t>部分</a:t>
            </a:r>
            <a:r>
              <a:rPr lang="en-US" altLang="zh-CN" dirty="0"/>
              <a:t>API</a:t>
            </a:r>
            <a:r>
              <a:rPr lang="zh-CN" altLang="en-US" dirty="0"/>
              <a:t>介绍</a:t>
            </a:r>
            <a:endParaRPr lang="en-US" altLang="zh-CN" dirty="0"/>
          </a:p>
          <a:p>
            <a:pPr>
              <a:buFont typeface="Wingdings" panose="05000000000000000000" pitchFamily="2" charset="2"/>
              <a:buChar char="§"/>
            </a:pPr>
            <a:r>
              <a:rPr lang="zh-CN" altLang="en-US" dirty="0"/>
              <a:t>开发框架介绍</a:t>
            </a:r>
            <a:endParaRPr lang="en-US" altLang="zh-CN" dirty="0"/>
          </a:p>
        </p:txBody>
      </p:sp>
    </p:spTree>
    <p:extLst>
      <p:ext uri="{BB962C8B-B14F-4D97-AF65-F5344CB8AC3E}">
        <p14:creationId xmlns:p14="http://schemas.microsoft.com/office/powerpoint/2010/main" val="1607028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zh-CN" altLang="en-US" dirty="0"/>
              <a:t>组件</a:t>
            </a:r>
            <a:endParaRPr lang="en-US" dirty="0"/>
          </a:p>
        </p:txBody>
      </p:sp>
      <p:sp>
        <p:nvSpPr>
          <p:cNvPr id="9" name="Content Placeholder 8">
            <a:extLst>
              <a:ext uri="{FF2B5EF4-FFF2-40B4-BE49-F238E27FC236}">
                <a16:creationId xmlns:a16="http://schemas.microsoft.com/office/drawing/2014/main" id="{D16BFDE2-9636-BC1A-0ADA-29DA7D7CB4F3}"/>
              </a:ext>
            </a:extLst>
          </p:cNvPr>
          <p:cNvSpPr>
            <a:spLocks noGrp="1"/>
          </p:cNvSpPr>
          <p:nvPr>
            <p:ph idx="1"/>
          </p:nvPr>
        </p:nvSpPr>
        <p:spPr>
          <a:xfrm>
            <a:off x="532154" y="2249424"/>
            <a:ext cx="4946008" cy="4023360"/>
          </a:xfrm>
        </p:spPr>
        <p:txBody>
          <a:bodyPr>
            <a:normAutofit/>
          </a:bodyPr>
          <a:lstStyle/>
          <a:p>
            <a:pPr>
              <a:buFont typeface="Wingdings" panose="05000000000000000000" pitchFamily="2" charset="2"/>
              <a:buChar char="§"/>
            </a:pPr>
            <a:r>
              <a:rPr lang="zh-CN" altLang="en-US" dirty="0"/>
              <a:t>在框架基础上官方提供了一系列基础组件，开发者可通过这些基础组件进行任意组合快速开发。</a:t>
            </a:r>
            <a:endParaRPr lang="en-US" altLang="zh-CN" dirty="0"/>
          </a:p>
          <a:p>
            <a:pPr lvl="1">
              <a:buFont typeface="Wingdings" panose="05000000000000000000" pitchFamily="2" charset="2"/>
              <a:buChar char="§"/>
            </a:pPr>
            <a:r>
              <a:rPr lang="zh-CN" altLang="en-US" dirty="0"/>
              <a:t>组件是视图层的基本组成单元。</a:t>
            </a:r>
            <a:endParaRPr lang="en-US" altLang="zh-CN" dirty="0"/>
          </a:p>
          <a:p>
            <a:pPr lvl="1">
              <a:buFont typeface="Wingdings" panose="05000000000000000000" pitchFamily="2" charset="2"/>
              <a:buChar char="§"/>
            </a:pPr>
            <a:r>
              <a:rPr lang="zh-CN" altLang="en-US" dirty="0"/>
              <a:t>组件自带一些功能与微信风格的样式。</a:t>
            </a:r>
            <a:endParaRPr lang="en-US" altLang="zh-CN" dirty="0"/>
          </a:p>
          <a:p>
            <a:pPr lvl="1">
              <a:buFont typeface="Wingdings" panose="05000000000000000000" pitchFamily="2" charset="2"/>
              <a:buChar char="§"/>
            </a:pPr>
            <a:r>
              <a:rPr lang="zh-CN" altLang="en-US" dirty="0"/>
              <a:t>一个组件通常包括开始标签和结束标签，属性用来修饰这个组件，内容在两个标签之内。</a:t>
            </a:r>
            <a:endParaRPr lang="en-US" altLang="zh-CN" dirty="0"/>
          </a:p>
        </p:txBody>
      </p:sp>
      <p:grpSp>
        <p:nvGrpSpPr>
          <p:cNvPr id="3" name="组合 9">
            <a:extLst>
              <a:ext uri="{FF2B5EF4-FFF2-40B4-BE49-F238E27FC236}">
                <a16:creationId xmlns:a16="http://schemas.microsoft.com/office/drawing/2014/main" id="{92C43880-5620-C771-AB33-70EA99711C03}"/>
              </a:ext>
            </a:extLst>
          </p:cNvPr>
          <p:cNvGrpSpPr>
            <a:grpSpLocks/>
          </p:cNvGrpSpPr>
          <p:nvPr/>
        </p:nvGrpSpPr>
        <p:grpSpPr bwMode="auto">
          <a:xfrm>
            <a:off x="5945935" y="2261123"/>
            <a:ext cx="5524445" cy="662132"/>
            <a:chOff x="1295203" y="3718134"/>
            <a:chExt cx="2806462" cy="7278504"/>
          </a:xfrm>
        </p:grpSpPr>
        <p:sp>
          <p:nvSpPr>
            <p:cNvPr id="4" name="矩形 10">
              <a:extLst>
                <a:ext uri="{FF2B5EF4-FFF2-40B4-BE49-F238E27FC236}">
                  <a16:creationId xmlns:a16="http://schemas.microsoft.com/office/drawing/2014/main" id="{23871E8A-BADB-A1B3-75CE-829153049A64}"/>
                </a:ext>
              </a:extLst>
            </p:cNvPr>
            <p:cNvSpPr>
              <a:spLocks noChangeArrowheads="1"/>
            </p:cNvSpPr>
            <p:nvPr/>
          </p:nvSpPr>
          <p:spPr bwMode="auto">
            <a:xfrm>
              <a:off x="1295203" y="3718134"/>
              <a:ext cx="2806462" cy="7278504"/>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5" name="矩形 11">
              <a:extLst>
                <a:ext uri="{FF2B5EF4-FFF2-40B4-BE49-F238E27FC236}">
                  <a16:creationId xmlns:a16="http://schemas.microsoft.com/office/drawing/2014/main" id="{747D6720-F6CA-3AD5-47BB-872DFBC074B2}"/>
                </a:ext>
              </a:extLst>
            </p:cNvPr>
            <p:cNvSpPr>
              <a:spLocks noChangeArrowheads="1"/>
            </p:cNvSpPr>
            <p:nvPr/>
          </p:nvSpPr>
          <p:spPr bwMode="auto">
            <a:xfrm rot="10800000" flipV="1">
              <a:off x="1383773" y="5496604"/>
              <a:ext cx="2659992" cy="3721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600" b="1" dirty="0">
                  <a:solidFill>
                    <a:schemeClr val="bg1"/>
                  </a:solidFill>
                </a:rPr>
                <a:t>&lt;</a:t>
              </a:r>
              <a:r>
                <a:rPr lang="en-US" altLang="zh-CN" sz="1600" b="1" dirty="0" err="1">
                  <a:solidFill>
                    <a:schemeClr val="bg1"/>
                  </a:solidFill>
                </a:rPr>
                <a:t>tagname</a:t>
              </a:r>
              <a:r>
                <a:rPr lang="en-US" altLang="zh-CN" sz="1600" b="1" dirty="0">
                  <a:solidFill>
                    <a:schemeClr val="bg1"/>
                  </a:solidFill>
                </a:rPr>
                <a:t> property="value"&gt;contents&lt;/</a:t>
              </a:r>
              <a:r>
                <a:rPr lang="en-US" altLang="zh-CN" sz="1600" b="1" dirty="0" err="1">
                  <a:solidFill>
                    <a:schemeClr val="bg1"/>
                  </a:solidFill>
                </a:rPr>
                <a:t>tagname</a:t>
              </a:r>
              <a:r>
                <a:rPr lang="en-US" altLang="zh-CN" sz="1600" b="1" dirty="0">
                  <a:solidFill>
                    <a:schemeClr val="bg1"/>
                  </a:solidFill>
                </a:rPr>
                <a:t>&gt;​​</a:t>
              </a:r>
            </a:p>
          </p:txBody>
        </p:sp>
      </p:grpSp>
      <p:sp>
        <p:nvSpPr>
          <p:cNvPr id="6" name="圆角矩形 5">
            <a:extLst>
              <a:ext uri="{FF2B5EF4-FFF2-40B4-BE49-F238E27FC236}">
                <a16:creationId xmlns:a16="http://schemas.microsoft.com/office/drawing/2014/main" id="{32F05CFA-616E-F781-0801-0FA0B7A7757A}"/>
              </a:ext>
            </a:extLst>
          </p:cNvPr>
          <p:cNvSpPr>
            <a:spLocks noChangeArrowheads="1"/>
          </p:cNvSpPr>
          <p:nvPr/>
        </p:nvSpPr>
        <p:spPr bwMode="auto">
          <a:xfrm>
            <a:off x="7183395" y="2394579"/>
            <a:ext cx="1516992" cy="458212"/>
          </a:xfrm>
          <a:prstGeom prst="roundRect">
            <a:avLst>
              <a:gd name="adj" fmla="val 16667"/>
            </a:avLst>
          </a:prstGeom>
          <a:noFill/>
          <a:ln w="12700" algn="ctr">
            <a:solidFill>
              <a:srgbClr val="FFFF00"/>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cxnSp>
        <p:nvCxnSpPr>
          <p:cNvPr id="7" name="直接箭头连接符 31">
            <a:extLst>
              <a:ext uri="{FF2B5EF4-FFF2-40B4-BE49-F238E27FC236}">
                <a16:creationId xmlns:a16="http://schemas.microsoft.com/office/drawing/2014/main" id="{75144A5C-19ED-7884-968C-D27891CD6933}"/>
              </a:ext>
            </a:extLst>
          </p:cNvPr>
          <p:cNvCxnSpPr>
            <a:cxnSpLocks noChangeShapeType="1"/>
            <a:stCxn id="6" idx="2"/>
            <a:endCxn id="8" idx="0"/>
          </p:cNvCxnSpPr>
          <p:nvPr/>
        </p:nvCxnSpPr>
        <p:spPr bwMode="auto">
          <a:xfrm>
            <a:off x="7941891" y="2852791"/>
            <a:ext cx="641936" cy="506409"/>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圆角矩形 15">
            <a:extLst>
              <a:ext uri="{FF2B5EF4-FFF2-40B4-BE49-F238E27FC236}">
                <a16:creationId xmlns:a16="http://schemas.microsoft.com/office/drawing/2014/main" id="{A49C8E38-BB39-0840-A0A1-14314CD5C53A}"/>
              </a:ext>
            </a:extLst>
          </p:cNvPr>
          <p:cNvSpPr>
            <a:spLocks noChangeArrowheads="1"/>
          </p:cNvSpPr>
          <p:nvPr/>
        </p:nvSpPr>
        <p:spPr bwMode="auto">
          <a:xfrm>
            <a:off x="6096000" y="3359200"/>
            <a:ext cx="4975653" cy="1525838"/>
          </a:xfrm>
          <a:prstGeom prst="roundRect">
            <a:avLst>
              <a:gd name="adj" fmla="val 16667"/>
            </a:avLst>
          </a:prstGeom>
          <a:solidFill>
            <a:schemeClr val="bg1"/>
          </a:solidFill>
          <a:ln w="12700" algn="ctr">
            <a:solidFill>
              <a:srgbClr val="00ACE6"/>
            </a:solidFill>
            <a:round/>
            <a:headEnd/>
            <a:tailEnd/>
          </a:ln>
        </p:spPr>
        <p:txBody>
          <a:bodyPr/>
          <a:lstStyle/>
          <a:p>
            <a:r>
              <a:rPr lang="zh-CN" altLang="en-US" dirty="0"/>
              <a:t>组件可以通过属性进行配置， 属性只能用在开始标签或单个自闭合标签上，不能用于结束标签。一个组件可以对应多个属性，属性具有名称和值两部分，</a:t>
            </a:r>
            <a:r>
              <a:rPr lang="zh-CN" altLang="en-US" b="1" dirty="0"/>
              <a:t>组件的属性名称都是小写，以连字符“</a:t>
            </a:r>
            <a:r>
              <a:rPr lang="en-US" altLang="zh-CN" b="1" dirty="0"/>
              <a:t>-”</a:t>
            </a:r>
            <a:r>
              <a:rPr lang="zh-CN" altLang="en-US" b="1" dirty="0"/>
              <a:t>连接</a:t>
            </a:r>
            <a:r>
              <a:rPr lang="zh-CN" altLang="en-US" dirty="0"/>
              <a:t>。</a:t>
            </a:r>
            <a:endParaRPr lang="en-US" dirty="0"/>
          </a:p>
        </p:txBody>
      </p:sp>
    </p:spTree>
    <p:extLst>
      <p:ext uri="{BB962C8B-B14F-4D97-AF65-F5344CB8AC3E}">
        <p14:creationId xmlns:p14="http://schemas.microsoft.com/office/powerpoint/2010/main" val="237444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55DC-C485-6EFB-BC8F-656B4CBE6951}"/>
              </a:ext>
            </a:extLst>
          </p:cNvPr>
          <p:cNvSpPr>
            <a:spLocks noGrp="1"/>
          </p:cNvSpPr>
          <p:nvPr>
            <p:ph type="title"/>
          </p:nvPr>
        </p:nvSpPr>
        <p:spPr/>
        <p:txBody>
          <a:bodyPr/>
          <a:lstStyle/>
          <a:p>
            <a:r>
              <a:rPr lang="zh-CN" altLang="en-US" dirty="0"/>
              <a:t>组件</a:t>
            </a:r>
            <a:endParaRPr lang="en-US" dirty="0"/>
          </a:p>
        </p:txBody>
      </p:sp>
      <p:sp>
        <p:nvSpPr>
          <p:cNvPr id="3" name="Content Placeholder 2">
            <a:extLst>
              <a:ext uri="{FF2B5EF4-FFF2-40B4-BE49-F238E27FC236}">
                <a16:creationId xmlns:a16="http://schemas.microsoft.com/office/drawing/2014/main" id="{85F75785-4DEA-F311-43FC-73945A3C672F}"/>
              </a:ext>
            </a:extLst>
          </p:cNvPr>
          <p:cNvSpPr>
            <a:spLocks noGrp="1"/>
          </p:cNvSpPr>
          <p:nvPr>
            <p:ph idx="1"/>
          </p:nvPr>
        </p:nvSpPr>
        <p:spPr/>
        <p:txBody>
          <a:bodyPr>
            <a:normAutofit fontScale="70000" lnSpcReduction="20000"/>
          </a:bodyPr>
          <a:lstStyle/>
          <a:p>
            <a:pPr>
              <a:buFont typeface="Wingdings" panose="05000000000000000000" pitchFamily="2" charset="2"/>
              <a:buChar char="§"/>
            </a:pPr>
            <a:r>
              <a:rPr lang="zh-CN" altLang="en-US" dirty="0"/>
              <a:t>视图容器</a:t>
            </a:r>
            <a:endParaRPr lang="en-US" altLang="zh-CN" dirty="0"/>
          </a:p>
          <a:p>
            <a:pPr lvl="1">
              <a:buFont typeface="Wingdings" panose="05000000000000000000" pitchFamily="2" charset="2"/>
              <a:buChar char="§"/>
            </a:pPr>
            <a:r>
              <a:rPr lang="en-US" altLang="zh-CN" dirty="0"/>
              <a:t>&lt;view/&gt;</a:t>
            </a:r>
            <a:r>
              <a:rPr lang="zh-CN" altLang="en-US" dirty="0"/>
              <a:t>、</a:t>
            </a:r>
            <a:r>
              <a:rPr lang="en-US" altLang="zh-CN" dirty="0"/>
              <a:t>&lt;scroll-view/&gt;</a:t>
            </a:r>
            <a:r>
              <a:rPr lang="zh-CN" altLang="en-US" dirty="0"/>
              <a:t>、</a:t>
            </a:r>
            <a:r>
              <a:rPr lang="en-US" altLang="zh-CN" dirty="0"/>
              <a:t>&lt;swiper/&gt;</a:t>
            </a:r>
          </a:p>
          <a:p>
            <a:pPr>
              <a:buFont typeface="Wingdings" panose="05000000000000000000" pitchFamily="2" charset="2"/>
              <a:buChar char="§"/>
            </a:pPr>
            <a:r>
              <a:rPr lang="zh-CN" altLang="en-US" dirty="0"/>
              <a:t>基础组件</a:t>
            </a:r>
            <a:endParaRPr lang="en-US" altLang="zh-CN" dirty="0"/>
          </a:p>
          <a:p>
            <a:pPr lvl="1">
              <a:buFont typeface="Wingdings" panose="05000000000000000000" pitchFamily="2" charset="2"/>
              <a:buChar char="§"/>
            </a:pPr>
            <a:r>
              <a:rPr lang="en-US" altLang="zh-CN" dirty="0"/>
              <a:t>&lt;icon/&gt;</a:t>
            </a:r>
            <a:r>
              <a:rPr lang="zh-CN" altLang="en-US" dirty="0"/>
              <a:t>、</a:t>
            </a:r>
            <a:r>
              <a:rPr lang="en-US" altLang="zh-CN" dirty="0"/>
              <a:t> &lt;text/&gt;</a:t>
            </a:r>
            <a:r>
              <a:rPr lang="zh-CN" altLang="en-US" dirty="0"/>
              <a:t>、</a:t>
            </a:r>
            <a:r>
              <a:rPr lang="en-US" altLang="zh-CN" dirty="0"/>
              <a:t> &lt;progress/&gt;</a:t>
            </a:r>
          </a:p>
          <a:p>
            <a:pPr>
              <a:buFont typeface="Wingdings" panose="05000000000000000000" pitchFamily="2" charset="2"/>
              <a:buChar char="§"/>
            </a:pPr>
            <a:r>
              <a:rPr lang="zh-CN" altLang="en-US" dirty="0"/>
              <a:t>表单组件</a:t>
            </a:r>
            <a:endParaRPr lang="en-US" altLang="zh-CN" dirty="0"/>
          </a:p>
          <a:p>
            <a:pPr lvl="1">
              <a:buFont typeface="Wingdings" panose="05000000000000000000" pitchFamily="2" charset="2"/>
              <a:buChar char="§"/>
            </a:pPr>
            <a:r>
              <a:rPr lang="en-US" altLang="zh-CN" dirty="0"/>
              <a:t>&lt;radio/&gt;</a:t>
            </a:r>
            <a:r>
              <a:rPr lang="zh-CN" altLang="en-US" dirty="0"/>
              <a:t>、</a:t>
            </a:r>
            <a:r>
              <a:rPr lang="en-US" altLang="zh-CN" dirty="0"/>
              <a:t> &lt;checkbox/&gt;</a:t>
            </a:r>
            <a:r>
              <a:rPr lang="zh-CN" altLang="en-US" dirty="0"/>
              <a:t>、</a:t>
            </a:r>
            <a:r>
              <a:rPr lang="en-US" altLang="zh-CN" dirty="0"/>
              <a:t> &lt;switch/&gt;</a:t>
            </a:r>
            <a:r>
              <a:rPr lang="zh-CN" altLang="en-US" dirty="0"/>
              <a:t>、</a:t>
            </a:r>
            <a:r>
              <a:rPr lang="en-US" altLang="zh-CN" dirty="0"/>
              <a:t> &lt;label/&gt;</a:t>
            </a:r>
            <a:r>
              <a:rPr lang="zh-CN" altLang="en-US" dirty="0"/>
              <a:t>、</a:t>
            </a:r>
            <a:r>
              <a:rPr lang="en-US" altLang="zh-CN" dirty="0"/>
              <a:t> &lt;slider/&gt;</a:t>
            </a:r>
            <a:r>
              <a:rPr lang="zh-CN" altLang="en-US" dirty="0"/>
              <a:t>、</a:t>
            </a:r>
            <a:r>
              <a:rPr lang="en-US" altLang="zh-CN" dirty="0"/>
              <a:t> &lt;picker/&gt;</a:t>
            </a:r>
            <a:r>
              <a:rPr lang="zh-CN" altLang="en-US" dirty="0"/>
              <a:t>、</a:t>
            </a:r>
            <a:r>
              <a:rPr lang="en-US" altLang="zh-CN" dirty="0"/>
              <a:t> &lt;input/&gt;</a:t>
            </a:r>
            <a:r>
              <a:rPr lang="zh-CN" altLang="en-US" dirty="0"/>
              <a:t>、</a:t>
            </a:r>
            <a:r>
              <a:rPr lang="en-US" altLang="zh-CN" dirty="0"/>
              <a:t> &lt;</a:t>
            </a:r>
            <a:r>
              <a:rPr lang="en-US" altLang="zh-CN" dirty="0" err="1"/>
              <a:t>textarea</a:t>
            </a:r>
            <a:r>
              <a:rPr lang="en-US" altLang="zh-CN" dirty="0"/>
              <a:t>/&gt;</a:t>
            </a:r>
            <a:r>
              <a:rPr lang="zh-CN" altLang="en-US" dirty="0"/>
              <a:t>、</a:t>
            </a:r>
            <a:r>
              <a:rPr lang="en-US" altLang="zh-CN" dirty="0"/>
              <a:t> &lt;button/&gt;</a:t>
            </a:r>
            <a:r>
              <a:rPr lang="zh-CN" altLang="en-US" dirty="0"/>
              <a:t>、</a:t>
            </a:r>
            <a:r>
              <a:rPr lang="en-US" altLang="zh-CN" dirty="0"/>
              <a:t> &lt;form/&gt;</a:t>
            </a:r>
          </a:p>
          <a:p>
            <a:pPr>
              <a:buFont typeface="Wingdings" panose="05000000000000000000" pitchFamily="2" charset="2"/>
              <a:buChar char="§"/>
            </a:pPr>
            <a:r>
              <a:rPr lang="zh-CN" altLang="en-US" dirty="0"/>
              <a:t>导航组件</a:t>
            </a:r>
            <a:endParaRPr lang="en-US" altLang="zh-CN" dirty="0"/>
          </a:p>
          <a:p>
            <a:pPr lvl="1">
              <a:buFont typeface="Wingdings" panose="05000000000000000000" pitchFamily="2" charset="2"/>
              <a:buChar char="§"/>
            </a:pPr>
            <a:r>
              <a:rPr lang="en-US" altLang="zh-CN" dirty="0"/>
              <a:t>&lt;navigator/&gt;</a:t>
            </a:r>
          </a:p>
          <a:p>
            <a:pPr>
              <a:buFont typeface="Wingdings" panose="05000000000000000000" pitchFamily="2" charset="2"/>
              <a:buChar char="§"/>
            </a:pPr>
            <a:r>
              <a:rPr lang="zh-CN" altLang="en-US" dirty="0"/>
              <a:t>媒体组件</a:t>
            </a:r>
            <a:endParaRPr lang="en-US" altLang="zh-CN" dirty="0"/>
          </a:p>
          <a:p>
            <a:pPr lvl="1">
              <a:buFont typeface="Wingdings" panose="05000000000000000000" pitchFamily="2" charset="2"/>
              <a:buChar char="§"/>
            </a:pPr>
            <a:r>
              <a:rPr lang="en-US" altLang="zh-CN" dirty="0"/>
              <a:t>&lt;image/&gt;</a:t>
            </a:r>
            <a:r>
              <a:rPr lang="zh-CN" altLang="en-US" dirty="0"/>
              <a:t>、</a:t>
            </a:r>
            <a:r>
              <a:rPr lang="en-US" altLang="zh-CN" dirty="0"/>
              <a:t> &lt;audio/&gt;</a:t>
            </a:r>
            <a:r>
              <a:rPr lang="zh-CN" altLang="en-US" dirty="0"/>
              <a:t>、</a:t>
            </a:r>
            <a:r>
              <a:rPr lang="en-US" altLang="zh-CN" dirty="0"/>
              <a:t> &lt;video/&gt;</a:t>
            </a:r>
          </a:p>
          <a:p>
            <a:pPr>
              <a:buFont typeface="Wingdings" panose="05000000000000000000" pitchFamily="2" charset="2"/>
              <a:buChar char="§"/>
            </a:pPr>
            <a:r>
              <a:rPr lang="zh-CN" altLang="en-US" dirty="0"/>
              <a:t>地图组件</a:t>
            </a:r>
            <a:endParaRPr lang="en-US" altLang="zh-CN" dirty="0"/>
          </a:p>
          <a:p>
            <a:pPr lvl="1">
              <a:buFont typeface="Wingdings" panose="05000000000000000000" pitchFamily="2" charset="2"/>
              <a:buChar char="§"/>
            </a:pPr>
            <a:r>
              <a:rPr lang="en-US" altLang="zh-CN" dirty="0"/>
              <a:t>&lt;map/&gt;</a:t>
            </a:r>
          </a:p>
          <a:p>
            <a:pPr>
              <a:buFont typeface="Wingdings" panose="05000000000000000000" pitchFamily="2" charset="2"/>
              <a:buChar char="§"/>
            </a:pPr>
            <a:r>
              <a:rPr lang="zh-CN" altLang="en-US" dirty="0"/>
              <a:t>画布组件</a:t>
            </a:r>
            <a:endParaRPr lang="en-US" altLang="zh-CN" dirty="0"/>
          </a:p>
          <a:p>
            <a:pPr lvl="1">
              <a:buFont typeface="Wingdings" panose="05000000000000000000" pitchFamily="2" charset="2"/>
              <a:buChar char="§"/>
            </a:pPr>
            <a:r>
              <a:rPr lang="en-US" altLang="zh-CN" dirty="0"/>
              <a:t>&lt;canvas/&gt;</a:t>
            </a:r>
            <a:endParaRPr lang="zh-CN" altLang="en-US" dirty="0"/>
          </a:p>
        </p:txBody>
      </p:sp>
    </p:spTree>
    <p:extLst>
      <p:ext uri="{BB962C8B-B14F-4D97-AF65-F5344CB8AC3E}">
        <p14:creationId xmlns:p14="http://schemas.microsoft.com/office/powerpoint/2010/main" val="3063447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55DC-C485-6EFB-BC8F-656B4CBE6951}"/>
              </a:ext>
            </a:extLst>
          </p:cNvPr>
          <p:cNvSpPr>
            <a:spLocks noGrp="1"/>
          </p:cNvSpPr>
          <p:nvPr>
            <p:ph type="title"/>
          </p:nvPr>
        </p:nvSpPr>
        <p:spPr/>
        <p:txBody>
          <a:bodyPr/>
          <a:lstStyle/>
          <a:p>
            <a:r>
              <a:rPr lang="zh-CN" altLang="en-US" dirty="0"/>
              <a:t>目录</a:t>
            </a:r>
            <a:endParaRPr lang="en-US" dirty="0"/>
          </a:p>
        </p:txBody>
      </p:sp>
      <p:sp>
        <p:nvSpPr>
          <p:cNvPr id="3" name="Content Placeholder 2">
            <a:extLst>
              <a:ext uri="{FF2B5EF4-FFF2-40B4-BE49-F238E27FC236}">
                <a16:creationId xmlns:a16="http://schemas.microsoft.com/office/drawing/2014/main" id="{85F75785-4DEA-F311-43FC-73945A3C672F}"/>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zh-CN" altLang="en-US" dirty="0"/>
              <a:t>小程序简介</a:t>
            </a:r>
            <a:endParaRPr lang="en-US" altLang="zh-CN" dirty="0"/>
          </a:p>
          <a:p>
            <a:pPr>
              <a:buFont typeface="Wingdings" panose="05000000000000000000" pitchFamily="2" charset="2"/>
              <a:buChar char="§"/>
            </a:pPr>
            <a:r>
              <a:rPr lang="zh-CN" altLang="en-US" dirty="0"/>
              <a:t>小程序开发工具</a:t>
            </a:r>
            <a:endParaRPr lang="en-US" altLang="zh-CN" dirty="0"/>
          </a:p>
          <a:p>
            <a:pPr>
              <a:buFont typeface="Wingdings" panose="05000000000000000000" pitchFamily="2" charset="2"/>
              <a:buChar char="§"/>
            </a:pPr>
            <a:r>
              <a:rPr lang="zh-CN" altLang="en-US" dirty="0"/>
              <a:t>小程序代码结构</a:t>
            </a:r>
            <a:endParaRPr lang="en-US" altLang="zh-CN" dirty="0"/>
          </a:p>
          <a:p>
            <a:pPr>
              <a:buFont typeface="Wingdings" panose="05000000000000000000" pitchFamily="2" charset="2"/>
              <a:buChar char="§"/>
            </a:pPr>
            <a:r>
              <a:rPr lang="zh-CN" altLang="en-US" dirty="0"/>
              <a:t>布局</a:t>
            </a:r>
            <a:endParaRPr lang="en-US" altLang="zh-CN" dirty="0"/>
          </a:p>
          <a:p>
            <a:pPr>
              <a:buFont typeface="Wingdings" panose="05000000000000000000" pitchFamily="2" charset="2"/>
              <a:buChar char="§"/>
            </a:pPr>
            <a:r>
              <a:rPr lang="zh-CN" altLang="en-US" dirty="0"/>
              <a:t>组件</a:t>
            </a:r>
            <a:endParaRPr lang="en-US" altLang="zh-CN" dirty="0"/>
          </a:p>
          <a:p>
            <a:pPr>
              <a:buFont typeface="Wingdings" panose="05000000000000000000" pitchFamily="2" charset="2"/>
              <a:buChar char="§"/>
            </a:pPr>
            <a:r>
              <a:rPr lang="zh-CN" altLang="en-US" dirty="0">
                <a:solidFill>
                  <a:schemeClr val="accent6"/>
                </a:solidFill>
              </a:rPr>
              <a:t>调查问卷</a:t>
            </a:r>
            <a:endParaRPr lang="en-US" altLang="zh-CN" dirty="0">
              <a:solidFill>
                <a:schemeClr val="accent6"/>
              </a:solidFill>
            </a:endParaRPr>
          </a:p>
          <a:p>
            <a:pPr>
              <a:buFont typeface="Wingdings" panose="05000000000000000000" pitchFamily="2" charset="2"/>
              <a:buChar char="§"/>
            </a:pPr>
            <a:r>
              <a:rPr lang="zh-CN" altLang="en-US" dirty="0"/>
              <a:t>调查问卷云开发</a:t>
            </a:r>
            <a:endParaRPr lang="en-US" altLang="zh-CN" dirty="0"/>
          </a:p>
          <a:p>
            <a:pPr>
              <a:buFont typeface="Wingdings" panose="05000000000000000000" pitchFamily="2" charset="2"/>
              <a:buChar char="§"/>
            </a:pPr>
            <a:r>
              <a:rPr lang="zh-CN" altLang="en-US" dirty="0"/>
              <a:t>用户登录</a:t>
            </a:r>
            <a:endParaRPr lang="en-US" altLang="zh-CN" dirty="0"/>
          </a:p>
          <a:p>
            <a:pPr>
              <a:buFont typeface="Wingdings" panose="05000000000000000000" pitchFamily="2" charset="2"/>
              <a:buChar char="§"/>
            </a:pPr>
            <a:r>
              <a:rPr lang="zh-CN" altLang="en-US" dirty="0"/>
              <a:t>部分</a:t>
            </a:r>
            <a:r>
              <a:rPr lang="en-US" altLang="zh-CN" dirty="0"/>
              <a:t>API</a:t>
            </a:r>
            <a:r>
              <a:rPr lang="zh-CN" altLang="en-US" dirty="0"/>
              <a:t>介绍</a:t>
            </a:r>
            <a:endParaRPr lang="en-US" altLang="zh-CN" dirty="0"/>
          </a:p>
          <a:p>
            <a:pPr>
              <a:buFont typeface="Wingdings" panose="05000000000000000000" pitchFamily="2" charset="2"/>
              <a:buChar char="§"/>
            </a:pPr>
            <a:r>
              <a:rPr lang="zh-CN" altLang="en-US" dirty="0"/>
              <a:t>开发框架介绍</a:t>
            </a:r>
            <a:endParaRPr lang="en-US" altLang="zh-CN" dirty="0"/>
          </a:p>
        </p:txBody>
      </p:sp>
    </p:spTree>
    <p:extLst>
      <p:ext uri="{BB962C8B-B14F-4D97-AF65-F5344CB8AC3E}">
        <p14:creationId xmlns:p14="http://schemas.microsoft.com/office/powerpoint/2010/main" val="2466969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调查问卷</a:t>
            </a:r>
          </a:p>
        </p:txBody>
      </p:sp>
      <p:pic>
        <p:nvPicPr>
          <p:cNvPr id="8" name="Content Placeholder 7">
            <a:extLst>
              <a:ext uri="{FF2B5EF4-FFF2-40B4-BE49-F238E27FC236}">
                <a16:creationId xmlns:a16="http://schemas.microsoft.com/office/drawing/2014/main" id="{02F4F548-5E19-EB80-43A9-45B26DB932CE}"/>
              </a:ext>
            </a:extLst>
          </p:cNvPr>
          <p:cNvPicPr>
            <a:picLocks noGrp="1" noChangeAspect="1"/>
          </p:cNvPicPr>
          <p:nvPr>
            <p:ph idx="1"/>
          </p:nvPr>
        </p:nvPicPr>
        <p:blipFill>
          <a:blip r:embed="rId3"/>
          <a:stretch>
            <a:fillRect/>
          </a:stretch>
        </p:blipFill>
        <p:spPr>
          <a:xfrm>
            <a:off x="620315" y="2001472"/>
            <a:ext cx="6337725" cy="1558958"/>
          </a:xfrm>
        </p:spPr>
      </p:pic>
      <p:pic>
        <p:nvPicPr>
          <p:cNvPr id="3" name="Picture 10" descr="无标阿达题">
            <a:extLst>
              <a:ext uri="{FF2B5EF4-FFF2-40B4-BE49-F238E27FC236}">
                <a16:creationId xmlns:a16="http://schemas.microsoft.com/office/drawing/2014/main" id="{B2B25A72-0B33-E40F-FE40-F5FC8EDBC2E7}"/>
              </a:ext>
            </a:extLst>
          </p:cNvPr>
          <p:cNvPicPr>
            <a:picLocks noChangeAspect="1" noChangeArrowheads="1"/>
          </p:cNvPicPr>
          <p:nvPr/>
        </p:nvPicPr>
        <p:blipFill>
          <a:blip r:embed="rId4"/>
          <a:srcRect/>
          <a:stretch>
            <a:fillRect/>
          </a:stretch>
        </p:blipFill>
        <p:spPr bwMode="auto">
          <a:xfrm>
            <a:off x="7435425" y="1087511"/>
            <a:ext cx="3106450" cy="550747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3FBB2AF-0827-24D3-A874-34193405A962}"/>
              </a:ext>
            </a:extLst>
          </p:cNvPr>
          <p:cNvPicPr>
            <a:picLocks noChangeAspect="1"/>
          </p:cNvPicPr>
          <p:nvPr/>
        </p:nvPicPr>
        <p:blipFill>
          <a:blip r:embed="rId5"/>
          <a:stretch>
            <a:fillRect/>
          </a:stretch>
        </p:blipFill>
        <p:spPr>
          <a:xfrm>
            <a:off x="717031" y="4292799"/>
            <a:ext cx="4732807" cy="1540442"/>
          </a:xfrm>
          <a:prstGeom prst="rect">
            <a:avLst/>
          </a:prstGeom>
        </p:spPr>
      </p:pic>
      <p:sp>
        <p:nvSpPr>
          <p:cNvPr id="7" name="Content Placeholder 2">
            <a:extLst>
              <a:ext uri="{FF2B5EF4-FFF2-40B4-BE49-F238E27FC236}">
                <a16:creationId xmlns:a16="http://schemas.microsoft.com/office/drawing/2014/main" id="{0F92DB7D-7C51-E476-1F89-90C6418AC650}"/>
              </a:ext>
            </a:extLst>
          </p:cNvPr>
          <p:cNvSpPr txBox="1">
            <a:spLocks/>
          </p:cNvSpPr>
          <p:nvPr/>
        </p:nvSpPr>
        <p:spPr>
          <a:xfrm>
            <a:off x="717031" y="3775342"/>
            <a:ext cx="5807964" cy="281964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r>
              <a:rPr lang="zh-CN" altLang="en-US" dirty="0"/>
              <a:t>运行服务</a:t>
            </a:r>
            <a:r>
              <a:rPr lang="en-US" altLang="zh-CN" dirty="0" err="1"/>
              <a:t>nodemon</a:t>
            </a:r>
            <a:r>
              <a:rPr lang="en-US" altLang="zh-CN" dirty="0"/>
              <a:t> index.js</a:t>
            </a:r>
          </a:p>
        </p:txBody>
      </p:sp>
    </p:spTree>
    <p:extLst>
      <p:ext uri="{BB962C8B-B14F-4D97-AF65-F5344CB8AC3E}">
        <p14:creationId xmlns:p14="http://schemas.microsoft.com/office/powerpoint/2010/main" val="301518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调查问卷</a:t>
            </a:r>
          </a:p>
        </p:txBody>
      </p:sp>
      <p:sp>
        <p:nvSpPr>
          <p:cNvPr id="8" name="Content Placeholder 2">
            <a:extLst>
              <a:ext uri="{FF2B5EF4-FFF2-40B4-BE49-F238E27FC236}">
                <a16:creationId xmlns:a16="http://schemas.microsoft.com/office/drawing/2014/main" id="{C848217E-0C8F-7F20-7D47-73CD023E192E}"/>
              </a:ext>
            </a:extLst>
          </p:cNvPr>
          <p:cNvSpPr txBox="1">
            <a:spLocks/>
          </p:cNvSpPr>
          <p:nvPr/>
        </p:nvSpPr>
        <p:spPr>
          <a:xfrm>
            <a:off x="885195" y="2327297"/>
            <a:ext cx="6597955" cy="281964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r>
              <a:rPr lang="zh-CN" altLang="en-US" dirty="0"/>
              <a:t>利用</a:t>
            </a:r>
            <a:r>
              <a:rPr lang="en-US" altLang="zh-CN" dirty="0" err="1"/>
              <a:t>wx.request</a:t>
            </a:r>
            <a:r>
              <a:rPr lang="en-US" altLang="zh-CN" dirty="0"/>
              <a:t>()</a:t>
            </a:r>
            <a:r>
              <a:rPr lang="zh-CN" altLang="en-US" dirty="0"/>
              <a:t>向本地</a:t>
            </a:r>
            <a:r>
              <a:rPr lang="en-US" altLang="zh-CN" dirty="0"/>
              <a:t>HTTP</a:t>
            </a:r>
            <a:r>
              <a:rPr lang="zh-CN" altLang="en-US" dirty="0"/>
              <a:t>服务器发送</a:t>
            </a:r>
            <a:r>
              <a:rPr lang="en-US" altLang="zh-CN" dirty="0"/>
              <a:t>POST</a:t>
            </a:r>
            <a:r>
              <a:rPr lang="zh-CN" altLang="en-US" dirty="0"/>
              <a:t>请求：</a:t>
            </a:r>
          </a:p>
        </p:txBody>
      </p:sp>
      <p:grpSp>
        <p:nvGrpSpPr>
          <p:cNvPr id="4" name="组合 9">
            <a:extLst>
              <a:ext uri="{FF2B5EF4-FFF2-40B4-BE49-F238E27FC236}">
                <a16:creationId xmlns:a16="http://schemas.microsoft.com/office/drawing/2014/main" id="{490FAAE4-2156-7B00-F4B6-0874E4A1F10F}"/>
              </a:ext>
            </a:extLst>
          </p:cNvPr>
          <p:cNvGrpSpPr>
            <a:grpSpLocks/>
          </p:cNvGrpSpPr>
          <p:nvPr/>
        </p:nvGrpSpPr>
        <p:grpSpPr bwMode="auto">
          <a:xfrm>
            <a:off x="810676" y="2823042"/>
            <a:ext cx="3800475" cy="2808287"/>
            <a:chOff x="1295203" y="3552091"/>
            <a:chExt cx="2117762" cy="6722194"/>
          </a:xfrm>
        </p:grpSpPr>
        <p:sp>
          <p:nvSpPr>
            <p:cNvPr id="6" name="矩形 10">
              <a:extLst>
                <a:ext uri="{FF2B5EF4-FFF2-40B4-BE49-F238E27FC236}">
                  <a16:creationId xmlns:a16="http://schemas.microsoft.com/office/drawing/2014/main" id="{65710DE2-BA11-0BCC-924C-490B0A18A7C3}"/>
                </a:ext>
              </a:extLst>
            </p:cNvPr>
            <p:cNvSpPr>
              <a:spLocks noChangeArrowheads="1"/>
            </p:cNvSpPr>
            <p:nvPr/>
          </p:nvSpPr>
          <p:spPr bwMode="auto">
            <a:xfrm>
              <a:off x="1295203" y="3552091"/>
              <a:ext cx="2117762" cy="6722194"/>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7" name="矩形 11">
              <a:extLst>
                <a:ext uri="{FF2B5EF4-FFF2-40B4-BE49-F238E27FC236}">
                  <a16:creationId xmlns:a16="http://schemas.microsoft.com/office/drawing/2014/main" id="{7231E236-E734-3A88-CEFC-EA8FBCCCDCA9}"/>
                </a:ext>
              </a:extLst>
            </p:cNvPr>
            <p:cNvSpPr>
              <a:spLocks noChangeArrowheads="1"/>
            </p:cNvSpPr>
            <p:nvPr/>
          </p:nvSpPr>
          <p:spPr bwMode="auto">
            <a:xfrm>
              <a:off x="1363359" y="3670949"/>
              <a:ext cx="2049606" cy="505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r>
                <a:rPr lang="en-US" altLang="zh-CN" sz="1600" b="1" dirty="0">
                  <a:solidFill>
                    <a:schemeClr val="bg1"/>
                  </a:solidFill>
                  <a:latin typeface="微软雅黑" pitchFamily="34" charset="-122"/>
                  <a:ea typeface="微软雅黑" pitchFamily="34" charset="-122"/>
                </a:rPr>
                <a:t>submit: function(e) {</a:t>
              </a:r>
              <a:endParaRPr lang="zh-CN" altLang="zh-CN" sz="1600" b="1" dirty="0">
                <a:solidFill>
                  <a:schemeClr val="bg1"/>
                </a:solidFill>
                <a:latin typeface="微软雅黑" pitchFamily="34" charset="-122"/>
                <a:ea typeface="微软雅黑" pitchFamily="34" charset="-122"/>
              </a:endParaRPr>
            </a:p>
            <a:p>
              <a:pPr latinLnBrk="1"/>
              <a:r>
                <a:rPr lang="en-US" altLang="zh-CN" sz="1600" b="1" dirty="0">
                  <a:solidFill>
                    <a:schemeClr val="bg1"/>
                  </a:solidFill>
                  <a:latin typeface="微软雅黑" pitchFamily="34" charset="-122"/>
                  <a:ea typeface="微软雅黑" pitchFamily="34" charset="-122"/>
                </a:rPr>
                <a:t>  </a:t>
              </a:r>
              <a:r>
                <a:rPr lang="en-US" altLang="zh-CN" sz="1600" b="1" dirty="0" err="1">
                  <a:solidFill>
                    <a:schemeClr val="bg1"/>
                  </a:solidFill>
                  <a:latin typeface="微软雅黑" pitchFamily="34" charset="-122"/>
                  <a:ea typeface="微软雅黑" pitchFamily="34" charset="-122"/>
                </a:rPr>
                <a:t>wx.request</a:t>
              </a: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a:p>
              <a:pPr latinLnBrk="1"/>
              <a:r>
                <a:rPr lang="en-US" altLang="zh-CN" sz="1600" b="1" dirty="0">
                  <a:solidFill>
                    <a:schemeClr val="bg1"/>
                  </a:solidFill>
                  <a:latin typeface="微软雅黑" pitchFamily="34" charset="-122"/>
                  <a:ea typeface="微软雅黑" pitchFamily="34" charset="-122"/>
                </a:rPr>
                <a:t>    method: 'post',</a:t>
              </a:r>
              <a:endParaRPr lang="zh-CN" altLang="zh-CN" sz="1600" b="1" dirty="0">
                <a:solidFill>
                  <a:schemeClr val="bg1"/>
                </a:solidFill>
                <a:latin typeface="微软雅黑" pitchFamily="34" charset="-122"/>
                <a:ea typeface="微软雅黑" pitchFamily="34" charset="-122"/>
              </a:endParaRPr>
            </a:p>
            <a:p>
              <a:pPr latinLnBrk="1"/>
              <a:r>
                <a:rPr lang="en-US" altLang="zh-CN" sz="1600" b="1" dirty="0">
                  <a:solidFill>
                    <a:schemeClr val="bg1"/>
                  </a:solidFill>
                  <a:latin typeface="微软雅黑" pitchFamily="34" charset="-122"/>
                  <a:ea typeface="微软雅黑" pitchFamily="34" charset="-122"/>
                </a:rPr>
                <a:t>    url: 'http://127.0.0.1:3000/',</a:t>
              </a:r>
              <a:endParaRPr lang="zh-CN" altLang="zh-CN" sz="1600" b="1" dirty="0">
                <a:solidFill>
                  <a:schemeClr val="bg1"/>
                </a:solidFill>
                <a:latin typeface="微软雅黑" pitchFamily="34" charset="-122"/>
                <a:ea typeface="微软雅黑" pitchFamily="34" charset="-122"/>
              </a:endParaRPr>
            </a:p>
            <a:p>
              <a:pPr latinLnBrk="1"/>
              <a:r>
                <a:rPr lang="en-US" altLang="zh-CN" sz="1600" b="1" dirty="0">
                  <a:solidFill>
                    <a:schemeClr val="bg1"/>
                  </a:solidFill>
                  <a:latin typeface="微软雅黑" pitchFamily="34" charset="-122"/>
                  <a:ea typeface="微软雅黑" pitchFamily="34" charset="-122"/>
                </a:rPr>
                <a:t>    data: </a:t>
              </a:r>
              <a:r>
                <a:rPr lang="en-US" altLang="zh-CN" sz="1600" b="1" dirty="0" err="1">
                  <a:solidFill>
                    <a:schemeClr val="bg1"/>
                  </a:solidFill>
                  <a:latin typeface="微软雅黑" pitchFamily="34" charset="-122"/>
                  <a:ea typeface="微软雅黑" pitchFamily="34" charset="-122"/>
                </a:rPr>
                <a:t>e.detail.value</a:t>
              </a: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a:p>
              <a:pPr latinLnBrk="1"/>
              <a:r>
                <a:rPr lang="en-US" altLang="zh-CN" sz="1600" b="1" dirty="0">
                  <a:solidFill>
                    <a:schemeClr val="bg1"/>
                  </a:solidFill>
                  <a:latin typeface="微软雅黑" pitchFamily="34" charset="-122"/>
                  <a:ea typeface="微软雅黑" pitchFamily="34" charset="-122"/>
                </a:rPr>
                <a:t>    success: function (res) {</a:t>
              </a:r>
              <a:endParaRPr lang="zh-CN" altLang="zh-CN" sz="1600" b="1" dirty="0">
                <a:solidFill>
                  <a:schemeClr val="bg1"/>
                </a:solidFill>
                <a:latin typeface="微软雅黑" pitchFamily="34" charset="-122"/>
                <a:ea typeface="微软雅黑" pitchFamily="34" charset="-122"/>
              </a:endParaRPr>
            </a:p>
            <a:p>
              <a:pPr latinLnBrk="1"/>
              <a:r>
                <a:rPr lang="en-US" altLang="zh-CN" sz="1600" b="1" dirty="0">
                  <a:solidFill>
                    <a:schemeClr val="bg1"/>
                  </a:solidFill>
                  <a:latin typeface="微软雅黑" pitchFamily="34" charset="-122"/>
                  <a:ea typeface="微软雅黑" pitchFamily="34" charset="-122"/>
                </a:rPr>
                <a:t>      console.log(res)</a:t>
              </a:r>
              <a:endParaRPr lang="zh-CN" altLang="zh-CN" sz="1600" b="1" dirty="0">
                <a:solidFill>
                  <a:schemeClr val="bg1"/>
                </a:solidFill>
                <a:latin typeface="微软雅黑" pitchFamily="34" charset="-122"/>
                <a:ea typeface="微软雅黑" pitchFamily="34" charset="-122"/>
              </a:endParaRPr>
            </a:p>
            <a:p>
              <a:pPr latinLnBrk="1"/>
              <a:r>
                <a:rPr lang="en-US" altLang="zh-CN" sz="1600" b="1" dirty="0">
                  <a:solidFill>
                    <a:schemeClr val="bg1"/>
                  </a:solidFill>
                  <a:latin typeface="微软雅黑" pitchFamily="34" charset="-122"/>
                  <a:ea typeface="微软雅黑" pitchFamily="34" charset="-122"/>
                </a:rPr>
                <a:t>    }</a:t>
              </a:r>
              <a:endParaRPr lang="zh-CN" altLang="zh-CN" sz="1600" b="1" dirty="0">
                <a:solidFill>
                  <a:schemeClr val="bg1"/>
                </a:solidFill>
                <a:latin typeface="微软雅黑" pitchFamily="34" charset="-122"/>
                <a:ea typeface="微软雅黑" pitchFamily="34" charset="-122"/>
              </a:endParaRPr>
            </a:p>
            <a:p>
              <a:pPr latinLnBrk="1"/>
              <a:r>
                <a:rPr lang="en-US" altLang="zh-CN" sz="1600" b="1" dirty="0">
                  <a:solidFill>
                    <a:schemeClr val="bg1"/>
                  </a:solidFill>
                  <a:latin typeface="微软雅黑" pitchFamily="34" charset="-122"/>
                  <a:ea typeface="微软雅黑" pitchFamily="34" charset="-122"/>
                </a:rPr>
                <a:t>  })</a:t>
              </a:r>
              <a:endParaRPr lang="zh-CN" altLang="zh-CN" sz="1600" b="1" dirty="0">
                <a:solidFill>
                  <a:schemeClr val="bg1"/>
                </a:solidFill>
                <a:latin typeface="微软雅黑" pitchFamily="34" charset="-122"/>
                <a:ea typeface="微软雅黑" pitchFamily="34" charset="-122"/>
              </a:endParaRPr>
            </a:p>
            <a:p>
              <a:pPr latinLnBrk="1"/>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p:txBody>
        </p:sp>
      </p:grpSp>
      <p:pic>
        <p:nvPicPr>
          <p:cNvPr id="10" name="Picture 9">
            <a:extLst>
              <a:ext uri="{FF2B5EF4-FFF2-40B4-BE49-F238E27FC236}">
                <a16:creationId xmlns:a16="http://schemas.microsoft.com/office/drawing/2014/main" id="{476DF699-7FB9-0A86-EEAD-6F5E4FE245FE}"/>
              </a:ext>
            </a:extLst>
          </p:cNvPr>
          <p:cNvPicPr>
            <a:picLocks noChangeAspect="1"/>
          </p:cNvPicPr>
          <p:nvPr/>
        </p:nvPicPr>
        <p:blipFill>
          <a:blip r:embed="rId3"/>
          <a:stretch>
            <a:fillRect/>
          </a:stretch>
        </p:blipFill>
        <p:spPr>
          <a:xfrm>
            <a:off x="4981624" y="2823042"/>
            <a:ext cx="7111450" cy="1431717"/>
          </a:xfrm>
          <a:prstGeom prst="rect">
            <a:avLst/>
          </a:prstGeom>
        </p:spPr>
      </p:pic>
      <p:sp>
        <p:nvSpPr>
          <p:cNvPr id="16" name="圆角矩形 15">
            <a:extLst>
              <a:ext uri="{FF2B5EF4-FFF2-40B4-BE49-F238E27FC236}">
                <a16:creationId xmlns:a16="http://schemas.microsoft.com/office/drawing/2014/main" id="{56B193CC-2973-DE76-D7CC-2ADA395307CC}"/>
              </a:ext>
            </a:extLst>
          </p:cNvPr>
          <p:cNvSpPr>
            <a:spLocks noChangeArrowheads="1"/>
          </p:cNvSpPr>
          <p:nvPr/>
        </p:nvSpPr>
        <p:spPr bwMode="auto">
          <a:xfrm>
            <a:off x="9310396" y="2580577"/>
            <a:ext cx="2453951" cy="443417"/>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zh-CN" altLang="en-US" dirty="0"/>
              <a:t>前端</a:t>
            </a:r>
            <a:endParaRPr lang="en-US" altLang="zh-CN" dirty="0"/>
          </a:p>
        </p:txBody>
      </p:sp>
      <p:sp>
        <p:nvSpPr>
          <p:cNvPr id="22" name="Content Placeholder 2">
            <a:extLst>
              <a:ext uri="{FF2B5EF4-FFF2-40B4-BE49-F238E27FC236}">
                <a16:creationId xmlns:a16="http://schemas.microsoft.com/office/drawing/2014/main" id="{B6FB0AD2-5D7D-2ACA-AA8F-F8A83ABBA077}"/>
              </a:ext>
            </a:extLst>
          </p:cNvPr>
          <p:cNvSpPr txBox="1">
            <a:spLocks/>
          </p:cNvSpPr>
          <p:nvPr/>
        </p:nvSpPr>
        <p:spPr>
          <a:xfrm>
            <a:off x="4936236" y="4419155"/>
            <a:ext cx="5807964" cy="214803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r>
              <a:rPr lang="en-US" altLang="zh-CN" sz="2000" dirty="0"/>
              <a:t>data: </a:t>
            </a:r>
            <a:r>
              <a:rPr lang="zh-CN" altLang="en-US" sz="2000" dirty="0"/>
              <a:t>服务器的响应数据</a:t>
            </a:r>
            <a:endParaRPr lang="en-US" altLang="zh-CN" sz="2000" dirty="0"/>
          </a:p>
          <a:p>
            <a:pPr>
              <a:buFont typeface="Wingdings" panose="05000000000000000000" pitchFamily="2" charset="2"/>
              <a:buChar char="§"/>
            </a:pPr>
            <a:r>
              <a:rPr lang="en-US" altLang="zh-CN" sz="2000" dirty="0" err="1"/>
              <a:t>errMsg</a:t>
            </a:r>
            <a:r>
              <a:rPr lang="en-US" altLang="zh-CN" sz="2000" dirty="0"/>
              <a:t>: </a:t>
            </a:r>
            <a:r>
              <a:rPr lang="zh-CN" altLang="en-US" sz="2000" dirty="0"/>
              <a:t>成功或者失败的信息</a:t>
            </a:r>
            <a:endParaRPr lang="en-US" altLang="zh-CN" sz="2000" dirty="0"/>
          </a:p>
          <a:p>
            <a:pPr>
              <a:buFont typeface="Wingdings" panose="05000000000000000000" pitchFamily="2" charset="2"/>
              <a:buChar char="§"/>
            </a:pPr>
            <a:r>
              <a:rPr lang="en-US" altLang="zh-CN" sz="2000" dirty="0"/>
              <a:t>header</a:t>
            </a:r>
            <a:r>
              <a:rPr lang="zh-CN" altLang="en-US" sz="2000" dirty="0"/>
              <a:t>：服务器的响应头</a:t>
            </a:r>
            <a:endParaRPr lang="en-US" altLang="zh-CN" sz="2000" dirty="0"/>
          </a:p>
          <a:p>
            <a:pPr>
              <a:buFont typeface="Wingdings" panose="05000000000000000000" pitchFamily="2" charset="2"/>
              <a:buChar char="§"/>
            </a:pPr>
            <a:r>
              <a:rPr lang="en-US" altLang="zh-CN" sz="2000" dirty="0" err="1"/>
              <a:t>statusCode</a:t>
            </a:r>
            <a:r>
              <a:rPr lang="en-US" altLang="zh-CN" sz="2000" dirty="0"/>
              <a:t>: </a:t>
            </a:r>
            <a:r>
              <a:rPr lang="zh-CN" altLang="en-US" sz="2000" dirty="0"/>
              <a:t>服务器的响应状态码</a:t>
            </a:r>
            <a:endParaRPr lang="en-US" altLang="zh-CN" sz="2000" dirty="0"/>
          </a:p>
        </p:txBody>
      </p:sp>
    </p:spTree>
    <p:extLst>
      <p:ext uri="{BB962C8B-B14F-4D97-AF65-F5344CB8AC3E}">
        <p14:creationId xmlns:p14="http://schemas.microsoft.com/office/powerpoint/2010/main" val="121339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55DC-C485-6EFB-BC8F-656B4CBE6951}"/>
              </a:ext>
            </a:extLst>
          </p:cNvPr>
          <p:cNvSpPr>
            <a:spLocks noGrp="1"/>
          </p:cNvSpPr>
          <p:nvPr>
            <p:ph type="title"/>
          </p:nvPr>
        </p:nvSpPr>
        <p:spPr/>
        <p:txBody>
          <a:bodyPr/>
          <a:lstStyle/>
          <a:p>
            <a:r>
              <a:rPr lang="zh-CN" altLang="en-US" dirty="0"/>
              <a:t>目录</a:t>
            </a:r>
            <a:endParaRPr lang="en-US" dirty="0"/>
          </a:p>
        </p:txBody>
      </p:sp>
      <p:sp>
        <p:nvSpPr>
          <p:cNvPr id="3" name="Content Placeholder 2">
            <a:extLst>
              <a:ext uri="{FF2B5EF4-FFF2-40B4-BE49-F238E27FC236}">
                <a16:creationId xmlns:a16="http://schemas.microsoft.com/office/drawing/2014/main" id="{85F75785-4DEA-F311-43FC-73945A3C672F}"/>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zh-CN" altLang="en-US" dirty="0"/>
              <a:t>小程序简介</a:t>
            </a:r>
            <a:endParaRPr lang="en-US" altLang="zh-CN" dirty="0"/>
          </a:p>
          <a:p>
            <a:pPr>
              <a:buFont typeface="Wingdings" panose="05000000000000000000" pitchFamily="2" charset="2"/>
              <a:buChar char="§"/>
            </a:pPr>
            <a:r>
              <a:rPr lang="zh-CN" altLang="en-US" dirty="0"/>
              <a:t>小程序开发工具</a:t>
            </a:r>
            <a:endParaRPr lang="en-US" altLang="zh-CN" dirty="0"/>
          </a:p>
          <a:p>
            <a:pPr>
              <a:buFont typeface="Wingdings" panose="05000000000000000000" pitchFamily="2" charset="2"/>
              <a:buChar char="§"/>
            </a:pPr>
            <a:r>
              <a:rPr lang="zh-CN" altLang="en-US" dirty="0"/>
              <a:t>小程序代码结构</a:t>
            </a:r>
            <a:endParaRPr lang="en-US" altLang="zh-CN" dirty="0"/>
          </a:p>
          <a:p>
            <a:pPr>
              <a:buFont typeface="Wingdings" panose="05000000000000000000" pitchFamily="2" charset="2"/>
              <a:buChar char="§"/>
            </a:pPr>
            <a:r>
              <a:rPr lang="zh-CN" altLang="en-US" dirty="0"/>
              <a:t>布局</a:t>
            </a:r>
            <a:endParaRPr lang="en-US" altLang="zh-CN" dirty="0"/>
          </a:p>
          <a:p>
            <a:pPr>
              <a:buFont typeface="Wingdings" panose="05000000000000000000" pitchFamily="2" charset="2"/>
              <a:buChar char="§"/>
            </a:pPr>
            <a:r>
              <a:rPr lang="zh-CN" altLang="en-US" dirty="0"/>
              <a:t>组件</a:t>
            </a:r>
            <a:endParaRPr lang="en-US" altLang="zh-CN" dirty="0"/>
          </a:p>
          <a:p>
            <a:pPr>
              <a:buFont typeface="Wingdings" panose="05000000000000000000" pitchFamily="2" charset="2"/>
              <a:buChar char="§"/>
            </a:pPr>
            <a:r>
              <a:rPr lang="zh-CN" altLang="en-US" dirty="0"/>
              <a:t>调查问卷</a:t>
            </a:r>
            <a:endParaRPr lang="en-US" altLang="zh-CN" dirty="0"/>
          </a:p>
          <a:p>
            <a:pPr>
              <a:buFont typeface="Wingdings" panose="05000000000000000000" pitchFamily="2" charset="2"/>
              <a:buChar char="§"/>
            </a:pPr>
            <a:r>
              <a:rPr lang="zh-CN" altLang="en-US" dirty="0">
                <a:solidFill>
                  <a:schemeClr val="accent6"/>
                </a:solidFill>
              </a:rPr>
              <a:t>调查问卷云开发</a:t>
            </a:r>
            <a:endParaRPr lang="en-US" altLang="zh-CN" dirty="0">
              <a:solidFill>
                <a:schemeClr val="accent6"/>
              </a:solidFill>
            </a:endParaRPr>
          </a:p>
          <a:p>
            <a:pPr>
              <a:buFont typeface="Wingdings" panose="05000000000000000000" pitchFamily="2" charset="2"/>
              <a:buChar char="§"/>
            </a:pPr>
            <a:r>
              <a:rPr lang="zh-CN" altLang="en-US" dirty="0"/>
              <a:t>用户登录</a:t>
            </a:r>
            <a:endParaRPr lang="en-US" altLang="zh-CN" dirty="0"/>
          </a:p>
          <a:p>
            <a:pPr>
              <a:buFont typeface="Wingdings" panose="05000000000000000000" pitchFamily="2" charset="2"/>
              <a:buChar char="§"/>
            </a:pPr>
            <a:r>
              <a:rPr lang="zh-CN" altLang="en-US" dirty="0"/>
              <a:t>部分</a:t>
            </a:r>
            <a:r>
              <a:rPr lang="en-US" altLang="zh-CN" dirty="0"/>
              <a:t>API</a:t>
            </a:r>
            <a:r>
              <a:rPr lang="zh-CN" altLang="en-US" dirty="0"/>
              <a:t>介绍</a:t>
            </a:r>
            <a:endParaRPr lang="en-US" altLang="zh-CN" dirty="0"/>
          </a:p>
          <a:p>
            <a:pPr>
              <a:buFont typeface="Wingdings" panose="05000000000000000000" pitchFamily="2" charset="2"/>
              <a:buChar char="§"/>
            </a:pPr>
            <a:r>
              <a:rPr lang="zh-CN" altLang="en-US" dirty="0"/>
              <a:t>开发框架介绍</a:t>
            </a:r>
            <a:endParaRPr lang="en-US" altLang="zh-CN" dirty="0"/>
          </a:p>
        </p:txBody>
      </p:sp>
    </p:spTree>
    <p:extLst>
      <p:ext uri="{BB962C8B-B14F-4D97-AF65-F5344CB8AC3E}">
        <p14:creationId xmlns:p14="http://schemas.microsoft.com/office/powerpoint/2010/main" val="427645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normAutofit/>
          </a:bodyPr>
          <a:lstStyle/>
          <a:p>
            <a:pPr algn="l" latinLnBrk="1"/>
            <a:r>
              <a:rPr lang="zh-CN" altLang="en-US" dirty="0"/>
              <a:t>调查问卷云开发</a:t>
            </a:r>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7" y="2286000"/>
            <a:ext cx="10041805" cy="3522248"/>
          </a:xfrm>
        </p:spPr>
        <p:txBody>
          <a:bodyPr>
            <a:normAutofit/>
          </a:bodyPr>
          <a:lstStyle/>
          <a:p>
            <a:pPr>
              <a:buFont typeface="Wingdings" panose="05000000000000000000" pitchFamily="2" charset="2"/>
              <a:buChar char="§"/>
            </a:pPr>
            <a:r>
              <a:rPr lang="zh-CN" altLang="en-US" dirty="0"/>
              <a:t>云开发（</a:t>
            </a:r>
            <a:r>
              <a:rPr lang="en-US" altLang="zh-CN" dirty="0"/>
              <a:t>Tencent Cloud Base, TCB</a:t>
            </a:r>
            <a:r>
              <a:rPr lang="zh-CN" altLang="en-US" dirty="0"/>
              <a:t>）是腾讯提供的一套完整原生云端支持和微信服务支持，开发者无需搭建第三方服务器，就可以直接使用云端能力开发微信小程序、小游戏。</a:t>
            </a:r>
            <a:endParaRPr lang="en-US" altLang="zh-CN" dirty="0"/>
          </a:p>
        </p:txBody>
      </p:sp>
      <p:pic>
        <p:nvPicPr>
          <p:cNvPr id="1026" name="Picture 2" descr="小程序·云开发">
            <a:extLst>
              <a:ext uri="{FF2B5EF4-FFF2-40B4-BE49-F238E27FC236}">
                <a16:creationId xmlns:a16="http://schemas.microsoft.com/office/drawing/2014/main" id="{2969A916-0B14-7B30-FEC2-A6244A467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7316" y="171876"/>
            <a:ext cx="1773767" cy="18796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BA074ACE-0197-7620-AA91-0D8B7A9FA06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188" t="18995" b="5785"/>
          <a:stretch/>
        </p:blipFill>
        <p:spPr bwMode="auto">
          <a:xfrm>
            <a:off x="1508485" y="3429000"/>
            <a:ext cx="9235715" cy="3075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237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55DC-C485-6EFB-BC8F-656B4CBE6951}"/>
              </a:ext>
            </a:extLst>
          </p:cNvPr>
          <p:cNvSpPr>
            <a:spLocks noGrp="1"/>
          </p:cNvSpPr>
          <p:nvPr>
            <p:ph type="title"/>
          </p:nvPr>
        </p:nvSpPr>
        <p:spPr/>
        <p:txBody>
          <a:bodyPr/>
          <a:lstStyle/>
          <a:p>
            <a:r>
              <a:rPr lang="zh-CN" altLang="en-US" dirty="0"/>
              <a:t>目录</a:t>
            </a:r>
            <a:endParaRPr lang="en-US" dirty="0"/>
          </a:p>
        </p:txBody>
      </p:sp>
      <p:sp>
        <p:nvSpPr>
          <p:cNvPr id="3" name="Content Placeholder 2">
            <a:extLst>
              <a:ext uri="{FF2B5EF4-FFF2-40B4-BE49-F238E27FC236}">
                <a16:creationId xmlns:a16="http://schemas.microsoft.com/office/drawing/2014/main" id="{85F75785-4DEA-F311-43FC-73945A3C672F}"/>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zh-CN" altLang="en-US" dirty="0">
                <a:solidFill>
                  <a:schemeClr val="accent6"/>
                </a:solidFill>
              </a:rPr>
              <a:t>小程序简介</a:t>
            </a:r>
            <a:endParaRPr lang="en-US" altLang="zh-CN" dirty="0">
              <a:solidFill>
                <a:schemeClr val="accent6"/>
              </a:solidFill>
            </a:endParaRPr>
          </a:p>
          <a:p>
            <a:pPr>
              <a:buFont typeface="Wingdings" panose="05000000000000000000" pitchFamily="2" charset="2"/>
              <a:buChar char="§"/>
            </a:pPr>
            <a:r>
              <a:rPr lang="zh-CN" altLang="en-US" dirty="0"/>
              <a:t>小程序开发工具</a:t>
            </a:r>
            <a:endParaRPr lang="en-US" altLang="zh-CN" dirty="0"/>
          </a:p>
          <a:p>
            <a:pPr>
              <a:buFont typeface="Wingdings" panose="05000000000000000000" pitchFamily="2" charset="2"/>
              <a:buChar char="§"/>
            </a:pPr>
            <a:r>
              <a:rPr lang="zh-CN" altLang="en-US" dirty="0"/>
              <a:t>小程序代码结构</a:t>
            </a:r>
            <a:endParaRPr lang="en-US" altLang="zh-CN" dirty="0"/>
          </a:p>
          <a:p>
            <a:pPr>
              <a:buFont typeface="Wingdings" panose="05000000000000000000" pitchFamily="2" charset="2"/>
              <a:buChar char="§"/>
            </a:pPr>
            <a:r>
              <a:rPr lang="zh-CN" altLang="en-US" dirty="0"/>
              <a:t>布局</a:t>
            </a:r>
            <a:endParaRPr lang="en-US" altLang="zh-CN" dirty="0"/>
          </a:p>
          <a:p>
            <a:pPr>
              <a:buFont typeface="Wingdings" panose="05000000000000000000" pitchFamily="2" charset="2"/>
              <a:buChar char="§"/>
            </a:pPr>
            <a:r>
              <a:rPr lang="zh-CN" altLang="en-US" dirty="0"/>
              <a:t>组件</a:t>
            </a:r>
            <a:endParaRPr lang="en-US" altLang="zh-CN" dirty="0"/>
          </a:p>
          <a:p>
            <a:pPr>
              <a:buFont typeface="Wingdings" panose="05000000000000000000" pitchFamily="2" charset="2"/>
              <a:buChar char="§"/>
            </a:pPr>
            <a:r>
              <a:rPr lang="zh-CN" altLang="en-US" dirty="0"/>
              <a:t>调查问卷</a:t>
            </a:r>
            <a:endParaRPr lang="en-US" altLang="zh-CN" dirty="0"/>
          </a:p>
          <a:p>
            <a:pPr>
              <a:buFont typeface="Wingdings" panose="05000000000000000000" pitchFamily="2" charset="2"/>
              <a:buChar char="§"/>
            </a:pPr>
            <a:r>
              <a:rPr lang="zh-CN" altLang="en-US" dirty="0"/>
              <a:t>调查问卷云开发</a:t>
            </a:r>
            <a:endParaRPr lang="en-US" altLang="zh-CN" dirty="0"/>
          </a:p>
          <a:p>
            <a:pPr>
              <a:buFont typeface="Wingdings" panose="05000000000000000000" pitchFamily="2" charset="2"/>
              <a:buChar char="§"/>
            </a:pPr>
            <a:r>
              <a:rPr lang="zh-CN" altLang="en-US" dirty="0"/>
              <a:t>用户登录</a:t>
            </a:r>
            <a:endParaRPr lang="en-US" altLang="zh-CN" dirty="0"/>
          </a:p>
          <a:p>
            <a:pPr>
              <a:buFont typeface="Wingdings" panose="05000000000000000000" pitchFamily="2" charset="2"/>
              <a:buChar char="§"/>
            </a:pPr>
            <a:r>
              <a:rPr lang="zh-CN" altLang="en-US" dirty="0"/>
              <a:t>部分</a:t>
            </a:r>
            <a:r>
              <a:rPr lang="en-US" altLang="zh-CN" dirty="0"/>
              <a:t>API</a:t>
            </a:r>
            <a:r>
              <a:rPr lang="zh-CN" altLang="en-US" dirty="0"/>
              <a:t>介绍</a:t>
            </a:r>
            <a:endParaRPr lang="en-US" altLang="zh-CN" dirty="0"/>
          </a:p>
          <a:p>
            <a:pPr>
              <a:buFont typeface="Wingdings" panose="05000000000000000000" pitchFamily="2" charset="2"/>
              <a:buChar char="§"/>
            </a:pPr>
            <a:r>
              <a:rPr lang="zh-CN" altLang="en-US" dirty="0"/>
              <a:t>开发框架介绍</a:t>
            </a:r>
            <a:endParaRPr lang="en-US" altLang="zh-CN" dirty="0"/>
          </a:p>
        </p:txBody>
      </p:sp>
    </p:spTree>
    <p:extLst>
      <p:ext uri="{BB962C8B-B14F-4D97-AF65-F5344CB8AC3E}">
        <p14:creationId xmlns:p14="http://schemas.microsoft.com/office/powerpoint/2010/main" val="1965884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调查问卷云开发</a:t>
            </a:r>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9" y="2286000"/>
            <a:ext cx="4277898" cy="4023360"/>
          </a:xfrm>
        </p:spPr>
        <p:txBody>
          <a:bodyPr/>
          <a:lstStyle/>
          <a:p>
            <a:pPr>
              <a:buFont typeface="Wingdings" panose="05000000000000000000" pitchFamily="2" charset="2"/>
              <a:buChar char="§"/>
            </a:pPr>
            <a:r>
              <a:rPr lang="zh-CN" altLang="en-US" dirty="0"/>
              <a:t>云函数 </a:t>
            </a:r>
            <a:r>
              <a:rPr lang="en-US" altLang="zh-CN" dirty="0"/>
              <a:t>– skills/index.js</a:t>
            </a:r>
            <a:endParaRPr lang="zh-CN" altLang="en-US" dirty="0"/>
          </a:p>
        </p:txBody>
      </p:sp>
      <p:grpSp>
        <p:nvGrpSpPr>
          <p:cNvPr id="4" name="组合 9">
            <a:extLst>
              <a:ext uri="{FF2B5EF4-FFF2-40B4-BE49-F238E27FC236}">
                <a16:creationId xmlns:a16="http://schemas.microsoft.com/office/drawing/2014/main" id="{71A67AF9-40AA-6429-ECA8-5ACF664BD97B}"/>
              </a:ext>
            </a:extLst>
          </p:cNvPr>
          <p:cNvGrpSpPr>
            <a:grpSpLocks/>
          </p:cNvGrpSpPr>
          <p:nvPr/>
        </p:nvGrpSpPr>
        <p:grpSpPr bwMode="auto">
          <a:xfrm>
            <a:off x="1024128" y="2821760"/>
            <a:ext cx="3773586" cy="3682683"/>
            <a:chOff x="1295203" y="3552091"/>
            <a:chExt cx="2264865" cy="5357856"/>
          </a:xfrm>
        </p:grpSpPr>
        <p:sp>
          <p:nvSpPr>
            <p:cNvPr id="5" name="矩形 10">
              <a:extLst>
                <a:ext uri="{FF2B5EF4-FFF2-40B4-BE49-F238E27FC236}">
                  <a16:creationId xmlns:a16="http://schemas.microsoft.com/office/drawing/2014/main" id="{290A445F-6B40-AE45-95D5-47D48E972B21}"/>
                </a:ext>
              </a:extLst>
            </p:cNvPr>
            <p:cNvSpPr>
              <a:spLocks noChangeArrowheads="1"/>
            </p:cNvSpPr>
            <p:nvPr/>
          </p:nvSpPr>
          <p:spPr bwMode="auto">
            <a:xfrm>
              <a:off x="1295203" y="3552091"/>
              <a:ext cx="2264865" cy="5357856"/>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6" name="矩形 11">
              <a:extLst>
                <a:ext uri="{FF2B5EF4-FFF2-40B4-BE49-F238E27FC236}">
                  <a16:creationId xmlns:a16="http://schemas.microsoft.com/office/drawing/2014/main" id="{AC2407A3-0BC5-60F8-3BB0-4AA568CD4BFD}"/>
                </a:ext>
              </a:extLst>
            </p:cNvPr>
            <p:cNvSpPr>
              <a:spLocks noChangeArrowheads="1"/>
            </p:cNvSpPr>
            <p:nvPr/>
          </p:nvSpPr>
          <p:spPr bwMode="auto">
            <a:xfrm>
              <a:off x="1363359" y="3670950"/>
              <a:ext cx="2196709" cy="497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200" b="1" dirty="0">
                  <a:solidFill>
                    <a:schemeClr val="bg1"/>
                  </a:solidFill>
                </a:rPr>
                <a:t>// </a:t>
              </a:r>
              <a:r>
                <a:rPr lang="zh-CN" altLang="en-US" sz="1200" b="1" dirty="0">
                  <a:solidFill>
                    <a:schemeClr val="bg1"/>
                  </a:solidFill>
                </a:rPr>
                <a:t>云函数入口函数</a:t>
              </a:r>
            </a:p>
            <a:p>
              <a:pPr eaLnBrk="0" hangingPunct="0"/>
              <a:r>
                <a:rPr lang="en-US" altLang="zh-CN" sz="1200" b="1" dirty="0">
                  <a:solidFill>
                    <a:schemeClr val="bg1"/>
                  </a:solidFill>
                </a:rPr>
                <a:t>var data = {</a:t>
              </a:r>
            </a:p>
            <a:p>
              <a:pPr eaLnBrk="0" hangingPunct="0"/>
              <a:r>
                <a:rPr lang="en-US" altLang="zh-CN" sz="1200" b="1" dirty="0">
                  <a:solidFill>
                    <a:schemeClr val="bg1"/>
                  </a:solidFill>
                </a:rPr>
                <a:t>  name: '</a:t>
              </a:r>
              <a:r>
                <a:rPr lang="zh-CN" altLang="en-US" sz="1200" b="1" dirty="0">
                  <a:solidFill>
                    <a:schemeClr val="bg1"/>
                  </a:solidFill>
                </a:rPr>
                <a:t>张三</a:t>
              </a:r>
              <a:r>
                <a:rPr lang="en-US" altLang="zh-CN" sz="1200" b="1" dirty="0">
                  <a:solidFill>
                    <a:schemeClr val="bg1"/>
                  </a:solidFill>
                </a:rPr>
                <a:t>',</a:t>
              </a:r>
            </a:p>
            <a:p>
              <a:pPr eaLnBrk="0" hangingPunct="0"/>
              <a:r>
                <a:rPr lang="en-US" altLang="zh-CN" sz="1200" b="1" dirty="0">
                  <a:solidFill>
                    <a:schemeClr val="bg1"/>
                  </a:solidFill>
                </a:rPr>
                <a:t>  gender: [</a:t>
              </a:r>
            </a:p>
            <a:p>
              <a:pPr eaLnBrk="0" hangingPunct="0"/>
              <a:r>
                <a:rPr lang="en-US" altLang="zh-CN" sz="1200" b="1" dirty="0">
                  <a:solidFill>
                    <a:schemeClr val="bg1"/>
                  </a:solidFill>
                </a:rPr>
                <a:t>    { name: '</a:t>
              </a:r>
              <a:r>
                <a:rPr lang="zh-CN" altLang="en-US" sz="1200" b="1" dirty="0">
                  <a:solidFill>
                    <a:schemeClr val="bg1"/>
                  </a:solidFill>
                </a:rPr>
                <a:t>男</a:t>
              </a:r>
              <a:r>
                <a:rPr lang="en-US" altLang="zh-CN" sz="1200" b="1" dirty="0">
                  <a:solidFill>
                    <a:schemeClr val="bg1"/>
                  </a:solidFill>
                </a:rPr>
                <a:t>', value: '0', checked: true },</a:t>
              </a:r>
            </a:p>
            <a:p>
              <a:pPr eaLnBrk="0" hangingPunct="0"/>
              <a:r>
                <a:rPr lang="en-US" altLang="zh-CN" sz="1200" b="1" dirty="0">
                  <a:solidFill>
                    <a:schemeClr val="bg1"/>
                  </a:solidFill>
                </a:rPr>
                <a:t>    { name: '</a:t>
              </a:r>
              <a:r>
                <a:rPr lang="zh-CN" altLang="en-US" sz="1200" b="1" dirty="0">
                  <a:solidFill>
                    <a:schemeClr val="bg1"/>
                  </a:solidFill>
                </a:rPr>
                <a:t>女</a:t>
              </a:r>
              <a:r>
                <a:rPr lang="en-US" altLang="zh-CN" sz="1200" b="1" dirty="0">
                  <a:solidFill>
                    <a:schemeClr val="bg1"/>
                  </a:solidFill>
                </a:rPr>
                <a:t>', value: '1', checked: false }</a:t>
              </a:r>
            </a:p>
            <a:p>
              <a:pPr eaLnBrk="0" hangingPunct="0"/>
              <a:r>
                <a:rPr lang="en-US" altLang="zh-CN" sz="1200" b="1" dirty="0">
                  <a:solidFill>
                    <a:schemeClr val="bg1"/>
                  </a:solidFill>
                </a:rPr>
                <a:t>  ],</a:t>
              </a:r>
            </a:p>
            <a:p>
              <a:pPr eaLnBrk="0" hangingPunct="0"/>
              <a:r>
                <a:rPr lang="en-US" altLang="zh-CN" sz="1200" b="1" dirty="0">
                  <a:solidFill>
                    <a:schemeClr val="bg1"/>
                  </a:solidFill>
                </a:rPr>
                <a:t>  skills: [</a:t>
              </a:r>
            </a:p>
            <a:p>
              <a:pPr eaLnBrk="0" hangingPunct="0"/>
              <a:r>
                <a:rPr lang="en-US" altLang="zh-CN" sz="1200" b="1" dirty="0">
                  <a:solidFill>
                    <a:schemeClr val="bg1"/>
                  </a:solidFill>
                </a:rPr>
                <a:t>    { name: 'HTML', value: 'html', checked: true },</a:t>
              </a:r>
            </a:p>
            <a:p>
              <a:pPr eaLnBrk="0" hangingPunct="0"/>
              <a:r>
                <a:rPr lang="en-US" altLang="zh-CN" sz="1200" b="1" dirty="0">
                  <a:solidFill>
                    <a:schemeClr val="bg1"/>
                  </a:solidFill>
                </a:rPr>
                <a:t>    { name: 'CSS', value: '</a:t>
              </a:r>
              <a:r>
                <a:rPr lang="en-US" altLang="zh-CN" sz="1200" b="1" dirty="0" err="1">
                  <a:solidFill>
                    <a:schemeClr val="bg1"/>
                  </a:solidFill>
                </a:rPr>
                <a:t>css</a:t>
              </a:r>
              <a:r>
                <a:rPr lang="en-US" altLang="zh-CN" sz="1200" b="1" dirty="0">
                  <a:solidFill>
                    <a:schemeClr val="bg1"/>
                  </a:solidFill>
                </a:rPr>
                <a:t>', checked: true },</a:t>
              </a:r>
            </a:p>
            <a:p>
              <a:pPr eaLnBrk="0" hangingPunct="0"/>
              <a:r>
                <a:rPr lang="en-US" altLang="zh-CN" sz="1200" b="1" dirty="0">
                  <a:solidFill>
                    <a:schemeClr val="bg1"/>
                  </a:solidFill>
                </a:rPr>
                <a:t>    { name: 'JavaScript', value: '</a:t>
              </a:r>
              <a:r>
                <a:rPr lang="en-US" altLang="zh-CN" sz="1200" b="1" dirty="0" err="1">
                  <a:solidFill>
                    <a:schemeClr val="bg1"/>
                  </a:solidFill>
                </a:rPr>
                <a:t>js</a:t>
              </a:r>
              <a:r>
                <a:rPr lang="en-US" altLang="zh-CN" sz="1200" b="1" dirty="0">
                  <a:solidFill>
                    <a:schemeClr val="bg1"/>
                  </a:solidFill>
                </a:rPr>
                <a:t>', checked: false },</a:t>
              </a:r>
            </a:p>
            <a:p>
              <a:pPr eaLnBrk="0" hangingPunct="0"/>
              <a:r>
                <a:rPr lang="en-US" altLang="zh-CN" sz="1200" b="1" dirty="0">
                  <a:solidFill>
                    <a:schemeClr val="bg1"/>
                  </a:solidFill>
                </a:rPr>
                <a:t>    { name: 'Photoshop', value: '</a:t>
              </a:r>
              <a:r>
                <a:rPr lang="en-US" altLang="zh-CN" sz="1200" b="1" dirty="0" err="1">
                  <a:solidFill>
                    <a:schemeClr val="bg1"/>
                  </a:solidFill>
                </a:rPr>
                <a:t>ps</a:t>
              </a:r>
              <a:r>
                <a:rPr lang="en-US" altLang="zh-CN" sz="1200" b="1" dirty="0">
                  <a:solidFill>
                    <a:schemeClr val="bg1"/>
                  </a:solidFill>
                </a:rPr>
                <a:t>', checked: false },</a:t>
              </a:r>
            </a:p>
            <a:p>
              <a:pPr eaLnBrk="0" hangingPunct="0"/>
              <a:r>
                <a:rPr lang="en-US" altLang="zh-CN" sz="1200" b="1" dirty="0">
                  <a:solidFill>
                    <a:schemeClr val="bg1"/>
                  </a:solidFill>
                </a:rPr>
                <a:t>  ],</a:t>
              </a:r>
            </a:p>
            <a:p>
              <a:pPr eaLnBrk="0" hangingPunct="0"/>
              <a:r>
                <a:rPr lang="en-US" altLang="zh-CN" sz="1200" b="1" dirty="0">
                  <a:solidFill>
                    <a:schemeClr val="bg1"/>
                  </a:solidFill>
                </a:rPr>
                <a:t>  opinion: '</a:t>
              </a:r>
              <a:r>
                <a:rPr lang="zh-CN" altLang="en-US" sz="1200" b="1" dirty="0">
                  <a:solidFill>
                    <a:schemeClr val="bg1"/>
                  </a:solidFill>
                </a:rPr>
                <a:t>测试</a:t>
              </a:r>
              <a:r>
                <a:rPr lang="en-US" altLang="zh-CN" sz="1200" b="1" dirty="0">
                  <a:solidFill>
                    <a:schemeClr val="bg1"/>
                  </a:solidFill>
                </a:rPr>
                <a:t>'</a:t>
              </a:r>
            </a:p>
            <a:p>
              <a:pPr eaLnBrk="0" hangingPunct="0"/>
              <a:r>
                <a:rPr lang="en-US" altLang="zh-CN" sz="1200" b="1" dirty="0">
                  <a:solidFill>
                    <a:schemeClr val="bg1"/>
                  </a:solidFill>
                </a:rPr>
                <a:t>}</a:t>
              </a:r>
            </a:p>
            <a:p>
              <a:pPr eaLnBrk="0" hangingPunct="0"/>
              <a:r>
                <a:rPr lang="en-US" altLang="zh-CN" sz="1200" b="1" dirty="0" err="1">
                  <a:solidFill>
                    <a:srgbClr val="FFFF00"/>
                  </a:solidFill>
                </a:rPr>
                <a:t>exports.main</a:t>
              </a:r>
              <a:r>
                <a:rPr lang="en-US" altLang="zh-CN" sz="1200" b="1" dirty="0">
                  <a:solidFill>
                    <a:srgbClr val="FFFF00"/>
                  </a:solidFill>
                </a:rPr>
                <a:t> = async (event, context) =&gt; {</a:t>
              </a:r>
            </a:p>
            <a:p>
              <a:pPr eaLnBrk="0" hangingPunct="0"/>
              <a:r>
                <a:rPr lang="en-US" altLang="zh-CN" sz="1200" b="1" dirty="0">
                  <a:solidFill>
                    <a:srgbClr val="FFFF00"/>
                  </a:solidFill>
                </a:rPr>
                <a:t>  return data;</a:t>
              </a:r>
            </a:p>
            <a:p>
              <a:pPr eaLnBrk="0" hangingPunct="0"/>
              <a:r>
                <a:rPr lang="en-US" altLang="zh-CN" sz="1200" b="1" dirty="0">
                  <a:solidFill>
                    <a:srgbClr val="FFFF00"/>
                  </a:solidFill>
                </a:rPr>
                <a:t>};</a:t>
              </a:r>
            </a:p>
          </p:txBody>
        </p:sp>
      </p:grpSp>
      <p:sp>
        <p:nvSpPr>
          <p:cNvPr id="11" name="Content Placeholder 2">
            <a:extLst>
              <a:ext uri="{FF2B5EF4-FFF2-40B4-BE49-F238E27FC236}">
                <a16:creationId xmlns:a16="http://schemas.microsoft.com/office/drawing/2014/main" id="{FC6C2CC5-B979-81A1-97C8-904EF34B33C6}"/>
              </a:ext>
            </a:extLst>
          </p:cNvPr>
          <p:cNvSpPr txBox="1">
            <a:spLocks/>
          </p:cNvSpPr>
          <p:nvPr/>
        </p:nvSpPr>
        <p:spPr>
          <a:xfrm>
            <a:off x="5415583" y="2383468"/>
            <a:ext cx="5752287" cy="43829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r>
              <a:rPr lang="zh-CN" altLang="en-US" dirty="0"/>
              <a:t>右击</a:t>
            </a:r>
            <a:r>
              <a:rPr lang="en-US" altLang="zh-CN" dirty="0"/>
              <a:t>skills</a:t>
            </a:r>
            <a:r>
              <a:rPr lang="zh-CN" altLang="en-US" dirty="0"/>
              <a:t>选择上传并部署：所有文件</a:t>
            </a:r>
            <a:endParaRPr lang="en-US" altLang="zh-CN" dirty="0"/>
          </a:p>
        </p:txBody>
      </p:sp>
      <p:pic>
        <p:nvPicPr>
          <p:cNvPr id="13" name="Picture 12">
            <a:extLst>
              <a:ext uri="{FF2B5EF4-FFF2-40B4-BE49-F238E27FC236}">
                <a16:creationId xmlns:a16="http://schemas.microsoft.com/office/drawing/2014/main" id="{FDE3DFBE-8F82-DBA7-211C-DC72131FCE72}"/>
              </a:ext>
            </a:extLst>
          </p:cNvPr>
          <p:cNvPicPr>
            <a:picLocks noChangeAspect="1"/>
          </p:cNvPicPr>
          <p:nvPr/>
        </p:nvPicPr>
        <p:blipFill>
          <a:blip r:embed="rId3"/>
          <a:stretch>
            <a:fillRect/>
          </a:stretch>
        </p:blipFill>
        <p:spPr>
          <a:xfrm>
            <a:off x="5424051" y="2821760"/>
            <a:ext cx="3154746" cy="3682683"/>
          </a:xfrm>
          <a:prstGeom prst="rect">
            <a:avLst/>
          </a:prstGeom>
        </p:spPr>
      </p:pic>
      <p:pic>
        <p:nvPicPr>
          <p:cNvPr id="15" name="Picture 14">
            <a:extLst>
              <a:ext uri="{FF2B5EF4-FFF2-40B4-BE49-F238E27FC236}">
                <a16:creationId xmlns:a16="http://schemas.microsoft.com/office/drawing/2014/main" id="{13259EF2-2732-378C-7F38-ED6B6CA5E04B}"/>
              </a:ext>
            </a:extLst>
          </p:cNvPr>
          <p:cNvPicPr>
            <a:picLocks noChangeAspect="1"/>
          </p:cNvPicPr>
          <p:nvPr/>
        </p:nvPicPr>
        <p:blipFill>
          <a:blip r:embed="rId4"/>
          <a:stretch>
            <a:fillRect/>
          </a:stretch>
        </p:blipFill>
        <p:spPr>
          <a:xfrm>
            <a:off x="5985906" y="1179422"/>
            <a:ext cx="6206094" cy="1005994"/>
          </a:xfrm>
          <a:prstGeom prst="rect">
            <a:avLst/>
          </a:prstGeom>
        </p:spPr>
      </p:pic>
      <p:cxnSp>
        <p:nvCxnSpPr>
          <p:cNvPr id="17" name="Straight Arrow Connector 16">
            <a:extLst>
              <a:ext uri="{FF2B5EF4-FFF2-40B4-BE49-F238E27FC236}">
                <a16:creationId xmlns:a16="http://schemas.microsoft.com/office/drawing/2014/main" id="{FFA902E9-B315-F6C2-DAEE-FE4647B36223}"/>
              </a:ext>
            </a:extLst>
          </p:cNvPr>
          <p:cNvCxnSpPr>
            <a:endCxn id="15" idx="1"/>
          </p:cNvCxnSpPr>
          <p:nvPr/>
        </p:nvCxnSpPr>
        <p:spPr>
          <a:xfrm flipV="1">
            <a:off x="4639733" y="1682419"/>
            <a:ext cx="1346173" cy="920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89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调查问卷云开发</a:t>
            </a:r>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9" y="2286000"/>
            <a:ext cx="4277898" cy="4023360"/>
          </a:xfrm>
        </p:spPr>
        <p:txBody>
          <a:bodyPr/>
          <a:lstStyle/>
          <a:p>
            <a:pPr>
              <a:buFont typeface="Wingdings" panose="05000000000000000000" pitchFamily="2" charset="2"/>
              <a:buChar char="§"/>
            </a:pPr>
            <a:r>
              <a:rPr lang="zh-CN" altLang="en-US" dirty="0"/>
              <a:t>云数据库</a:t>
            </a:r>
            <a:endParaRPr lang="en-US" altLang="zh-CN" dirty="0"/>
          </a:p>
          <a:p>
            <a:pPr>
              <a:buFont typeface="Wingdings" panose="05000000000000000000" pitchFamily="2" charset="2"/>
              <a:buChar char="§"/>
            </a:pPr>
            <a:r>
              <a:rPr lang="en-US" altLang="zh-CN" dirty="0"/>
              <a:t>Index.js </a:t>
            </a:r>
            <a:r>
              <a:rPr lang="zh-CN" altLang="en-US" dirty="0"/>
              <a:t>顶部添加</a:t>
            </a:r>
            <a:r>
              <a:rPr lang="en-US" altLang="zh-CN" dirty="0" err="1"/>
              <a:t>db</a:t>
            </a:r>
            <a:r>
              <a:rPr lang="zh-CN" altLang="en-US" dirty="0"/>
              <a:t>的定义</a:t>
            </a:r>
            <a:endParaRPr lang="en-US" altLang="zh-CN" dirty="0"/>
          </a:p>
          <a:p>
            <a:pPr>
              <a:buFont typeface="Wingdings" panose="05000000000000000000" pitchFamily="2" charset="2"/>
              <a:buChar char="§"/>
            </a:pPr>
            <a:endParaRPr lang="en-US" altLang="zh-CN" dirty="0"/>
          </a:p>
          <a:p>
            <a:pPr>
              <a:buFont typeface="Wingdings" panose="05000000000000000000" pitchFamily="2" charset="2"/>
              <a:buChar char="§"/>
            </a:pPr>
            <a:endParaRPr lang="en-US" altLang="zh-CN" dirty="0"/>
          </a:p>
          <a:p>
            <a:pPr>
              <a:buFont typeface="Wingdings" panose="05000000000000000000" pitchFamily="2" charset="2"/>
              <a:buChar char="§"/>
            </a:pPr>
            <a:r>
              <a:rPr lang="zh-CN" altLang="en-US" dirty="0"/>
              <a:t>重写</a:t>
            </a:r>
            <a:r>
              <a:rPr lang="en-US" altLang="zh-CN" dirty="0" err="1"/>
              <a:t>onLoad</a:t>
            </a:r>
            <a:r>
              <a:rPr lang="zh-CN" altLang="en-US" dirty="0"/>
              <a:t>请求数据</a:t>
            </a:r>
            <a:endParaRPr lang="en-US" altLang="zh-CN" dirty="0"/>
          </a:p>
        </p:txBody>
      </p:sp>
      <p:grpSp>
        <p:nvGrpSpPr>
          <p:cNvPr id="9" name="组合 9">
            <a:extLst>
              <a:ext uri="{FF2B5EF4-FFF2-40B4-BE49-F238E27FC236}">
                <a16:creationId xmlns:a16="http://schemas.microsoft.com/office/drawing/2014/main" id="{BF5B1A08-2319-534E-1E2A-3E57A74CDBF0}"/>
              </a:ext>
            </a:extLst>
          </p:cNvPr>
          <p:cNvGrpSpPr>
            <a:grpSpLocks/>
          </p:cNvGrpSpPr>
          <p:nvPr/>
        </p:nvGrpSpPr>
        <p:grpSpPr bwMode="auto">
          <a:xfrm>
            <a:off x="1024128" y="3219716"/>
            <a:ext cx="3954272" cy="878152"/>
            <a:chOff x="1295203" y="3552091"/>
            <a:chExt cx="3010321" cy="5357856"/>
          </a:xfrm>
        </p:grpSpPr>
        <p:sp>
          <p:nvSpPr>
            <p:cNvPr id="18" name="矩形 10">
              <a:extLst>
                <a:ext uri="{FF2B5EF4-FFF2-40B4-BE49-F238E27FC236}">
                  <a16:creationId xmlns:a16="http://schemas.microsoft.com/office/drawing/2014/main" id="{387CEBC7-D303-66FF-0974-CF730A327BA0}"/>
                </a:ext>
              </a:extLst>
            </p:cNvPr>
            <p:cNvSpPr>
              <a:spLocks noChangeArrowheads="1"/>
            </p:cNvSpPr>
            <p:nvPr/>
          </p:nvSpPr>
          <p:spPr bwMode="auto">
            <a:xfrm>
              <a:off x="1295203" y="3552091"/>
              <a:ext cx="3010321" cy="5357856"/>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30" name="矩形 11">
              <a:extLst>
                <a:ext uri="{FF2B5EF4-FFF2-40B4-BE49-F238E27FC236}">
                  <a16:creationId xmlns:a16="http://schemas.microsoft.com/office/drawing/2014/main" id="{18C95A05-41C2-183D-A8A8-365D8AE3ADE9}"/>
                </a:ext>
              </a:extLst>
            </p:cNvPr>
            <p:cNvSpPr>
              <a:spLocks noChangeArrowheads="1"/>
            </p:cNvSpPr>
            <p:nvPr/>
          </p:nvSpPr>
          <p:spPr bwMode="auto">
            <a:xfrm>
              <a:off x="1363359" y="3670950"/>
              <a:ext cx="2899702" cy="39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b="1" dirty="0">
                  <a:solidFill>
                    <a:schemeClr val="bg1"/>
                  </a:solidFill>
                </a:rPr>
                <a:t>const </a:t>
              </a:r>
              <a:r>
                <a:rPr lang="en-US" altLang="zh-CN" b="1" dirty="0" err="1">
                  <a:solidFill>
                    <a:schemeClr val="bg1"/>
                  </a:solidFill>
                </a:rPr>
                <a:t>db</a:t>
              </a:r>
              <a:r>
                <a:rPr lang="en-US" altLang="zh-CN" b="1" dirty="0">
                  <a:solidFill>
                    <a:schemeClr val="bg1"/>
                  </a:solidFill>
                </a:rPr>
                <a:t> = </a:t>
              </a:r>
              <a:r>
                <a:rPr lang="en-US" altLang="zh-CN" b="1" dirty="0" err="1">
                  <a:solidFill>
                    <a:schemeClr val="bg1"/>
                  </a:solidFill>
                </a:rPr>
                <a:t>wx.cloud.database</a:t>
              </a:r>
              <a:r>
                <a:rPr lang="en-US" altLang="zh-CN" b="1" dirty="0">
                  <a:solidFill>
                    <a:schemeClr val="bg1"/>
                  </a:solidFill>
                </a:rPr>
                <a:t>();</a:t>
              </a:r>
            </a:p>
            <a:p>
              <a:pPr eaLnBrk="0" hangingPunct="0"/>
              <a:r>
                <a:rPr lang="en-US" altLang="zh-CN" b="1" dirty="0">
                  <a:solidFill>
                    <a:schemeClr val="bg1"/>
                  </a:solidFill>
                </a:rPr>
                <a:t>const skills = </a:t>
              </a:r>
              <a:r>
                <a:rPr lang="en-US" altLang="zh-CN" b="1" dirty="0" err="1">
                  <a:solidFill>
                    <a:schemeClr val="bg1"/>
                  </a:solidFill>
                </a:rPr>
                <a:t>db.collection</a:t>
              </a:r>
              <a:r>
                <a:rPr lang="en-US" altLang="zh-CN" b="1" dirty="0">
                  <a:solidFill>
                    <a:schemeClr val="bg1"/>
                  </a:solidFill>
                </a:rPr>
                <a:t>('skills');</a:t>
              </a:r>
              <a:endParaRPr lang="en-US" altLang="zh-CN" sz="1600" b="1" dirty="0">
                <a:solidFill>
                  <a:schemeClr val="bg1"/>
                </a:solidFill>
              </a:endParaRPr>
            </a:p>
          </p:txBody>
        </p:sp>
      </p:grpSp>
      <p:grpSp>
        <p:nvGrpSpPr>
          <p:cNvPr id="4" name="组合 9">
            <a:extLst>
              <a:ext uri="{FF2B5EF4-FFF2-40B4-BE49-F238E27FC236}">
                <a16:creationId xmlns:a16="http://schemas.microsoft.com/office/drawing/2014/main" id="{91B3A34E-E003-EFD5-61F0-4172CB387418}"/>
              </a:ext>
            </a:extLst>
          </p:cNvPr>
          <p:cNvGrpSpPr>
            <a:grpSpLocks/>
          </p:cNvGrpSpPr>
          <p:nvPr/>
        </p:nvGrpSpPr>
        <p:grpSpPr bwMode="auto">
          <a:xfrm>
            <a:off x="7105948" y="1255887"/>
            <a:ext cx="3800066" cy="2232380"/>
            <a:chOff x="1295203" y="3552091"/>
            <a:chExt cx="2117762" cy="8077273"/>
          </a:xfrm>
        </p:grpSpPr>
        <p:sp>
          <p:nvSpPr>
            <p:cNvPr id="5" name="矩形 10">
              <a:extLst>
                <a:ext uri="{FF2B5EF4-FFF2-40B4-BE49-F238E27FC236}">
                  <a16:creationId xmlns:a16="http://schemas.microsoft.com/office/drawing/2014/main" id="{B10CF162-2A87-A41F-0CB3-27097C3C7D2A}"/>
                </a:ext>
              </a:extLst>
            </p:cNvPr>
            <p:cNvSpPr>
              <a:spLocks noChangeArrowheads="1"/>
            </p:cNvSpPr>
            <p:nvPr/>
          </p:nvSpPr>
          <p:spPr bwMode="auto">
            <a:xfrm>
              <a:off x="1295203" y="3552091"/>
              <a:ext cx="2117762" cy="8077273"/>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6" name="矩形 11">
              <a:extLst>
                <a:ext uri="{FF2B5EF4-FFF2-40B4-BE49-F238E27FC236}">
                  <a16:creationId xmlns:a16="http://schemas.microsoft.com/office/drawing/2014/main" id="{F2E42CF5-1F8E-844A-4C4F-7B73E4B35A2F}"/>
                </a:ext>
              </a:extLst>
            </p:cNvPr>
            <p:cNvSpPr>
              <a:spLocks noChangeArrowheads="1"/>
            </p:cNvSpPr>
            <p:nvPr/>
          </p:nvSpPr>
          <p:spPr bwMode="auto">
            <a:xfrm>
              <a:off x="1363359" y="3670950"/>
              <a:ext cx="2049606" cy="5947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r>
                <a:rPr lang="en-US" altLang="zh-CN" sz="1600" b="1" dirty="0" err="1">
                  <a:solidFill>
                    <a:srgbClr val="FFFF00"/>
                  </a:solidFill>
                  <a:latin typeface="微软雅黑" pitchFamily="34" charset="-122"/>
                  <a:ea typeface="微软雅黑" pitchFamily="34" charset="-122"/>
                </a:rPr>
                <a:t>onLoad</a:t>
              </a:r>
              <a:r>
                <a:rPr lang="en-US" altLang="zh-CN" sz="1600" b="1" dirty="0">
                  <a:solidFill>
                    <a:schemeClr val="bg1"/>
                  </a:solidFill>
                  <a:latin typeface="微软雅黑" pitchFamily="34" charset="-122"/>
                  <a:ea typeface="微软雅黑" pitchFamily="34" charset="-122"/>
                </a:rPr>
                <a:t>: function(options) {</a:t>
              </a:r>
              <a:endParaRPr lang="zh-CN" altLang="zh-CN" sz="1600" b="1" dirty="0">
                <a:solidFill>
                  <a:schemeClr val="bg1"/>
                </a:solidFill>
                <a:latin typeface="微软雅黑" pitchFamily="34" charset="-122"/>
                <a:ea typeface="微软雅黑" pitchFamily="34" charset="-122"/>
              </a:endParaRPr>
            </a:p>
            <a:p>
              <a:pPr latinLnBrk="1"/>
              <a:r>
                <a:rPr lang="en-US" altLang="zh-CN" sz="1600" b="1" dirty="0">
                  <a:solidFill>
                    <a:schemeClr val="bg1"/>
                  </a:solidFill>
                  <a:latin typeface="微软雅黑" pitchFamily="34" charset="-122"/>
                  <a:ea typeface="微软雅黑" pitchFamily="34" charset="-122"/>
                </a:rPr>
                <a:t>  </a:t>
              </a:r>
              <a:r>
                <a:rPr lang="en-US" altLang="zh-CN" sz="1600" b="1" dirty="0" err="1">
                  <a:solidFill>
                    <a:schemeClr val="bg1"/>
                  </a:solidFill>
                  <a:latin typeface="微软雅黑" pitchFamily="34" charset="-122"/>
                  <a:ea typeface="微软雅黑" pitchFamily="34" charset="-122"/>
                </a:rPr>
                <a:t>wx.request</a:t>
              </a: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a:p>
              <a:pPr latinLnBrk="1"/>
              <a:r>
                <a:rPr lang="en-US" altLang="zh-CN" sz="1600" b="1" dirty="0">
                  <a:solidFill>
                    <a:schemeClr val="bg1"/>
                  </a:solidFill>
                  <a:latin typeface="微软雅黑" pitchFamily="34" charset="-122"/>
                  <a:ea typeface="微软雅黑" pitchFamily="34" charset="-122"/>
                </a:rPr>
                <a:t>    url: 'http://127.0.0.1:3000/',</a:t>
              </a:r>
              <a:endParaRPr lang="zh-CN" altLang="zh-CN" sz="1600" b="1" dirty="0">
                <a:solidFill>
                  <a:schemeClr val="bg1"/>
                </a:solidFill>
                <a:latin typeface="微软雅黑" pitchFamily="34" charset="-122"/>
                <a:ea typeface="微软雅黑" pitchFamily="34" charset="-122"/>
              </a:endParaRPr>
            </a:p>
            <a:p>
              <a:pPr latinLnBrk="1"/>
              <a:r>
                <a:rPr lang="en-US" altLang="zh-CN" sz="1600" b="1" dirty="0">
                  <a:solidFill>
                    <a:schemeClr val="bg1"/>
                  </a:solidFill>
                  <a:latin typeface="微软雅黑" pitchFamily="34" charset="-122"/>
                  <a:ea typeface="微软雅黑" pitchFamily="34" charset="-122"/>
                </a:rPr>
                <a:t>    success: res =&gt; {</a:t>
              </a:r>
              <a:endParaRPr lang="zh-CN" altLang="zh-CN" sz="1600" b="1" dirty="0">
                <a:solidFill>
                  <a:schemeClr val="bg1"/>
                </a:solidFill>
                <a:latin typeface="微软雅黑" pitchFamily="34" charset="-122"/>
                <a:ea typeface="微软雅黑" pitchFamily="34" charset="-122"/>
              </a:endParaRPr>
            </a:p>
            <a:p>
              <a:pPr latinLnBrk="1"/>
              <a:r>
                <a:rPr lang="en-US" altLang="zh-CN" sz="1600" b="1" dirty="0">
                  <a:solidFill>
                    <a:schemeClr val="bg1"/>
                  </a:solidFill>
                  <a:latin typeface="微软雅黑" pitchFamily="34" charset="-122"/>
                  <a:ea typeface="微软雅黑" pitchFamily="34" charset="-122"/>
                </a:rPr>
                <a:t>      </a:t>
              </a:r>
              <a:r>
                <a:rPr lang="en-US" altLang="zh-CN" sz="1600" b="1" dirty="0" err="1">
                  <a:solidFill>
                    <a:schemeClr val="bg1"/>
                  </a:solidFill>
                  <a:latin typeface="微软雅黑" pitchFamily="34" charset="-122"/>
                  <a:ea typeface="微软雅黑" pitchFamily="34" charset="-122"/>
                </a:rPr>
                <a:t>this.setData</a:t>
              </a:r>
              <a:r>
                <a:rPr lang="en-US" altLang="zh-CN" sz="1600" b="1" dirty="0">
                  <a:solidFill>
                    <a:schemeClr val="bg1"/>
                  </a:solidFill>
                  <a:latin typeface="微软雅黑" pitchFamily="34" charset="-122"/>
                  <a:ea typeface="微软雅黑" pitchFamily="34" charset="-122"/>
                </a:rPr>
                <a:t>(</a:t>
              </a:r>
              <a:r>
                <a:rPr lang="en-US" altLang="zh-CN" sz="1600" b="1" dirty="0" err="1">
                  <a:solidFill>
                    <a:schemeClr val="bg1"/>
                  </a:solidFill>
                  <a:latin typeface="微软雅黑" pitchFamily="34" charset="-122"/>
                  <a:ea typeface="微软雅黑" pitchFamily="34" charset="-122"/>
                </a:rPr>
                <a:t>res.data</a:t>
              </a: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a:p>
              <a:pPr latinLnBrk="1"/>
              <a:r>
                <a:rPr lang="en-US" altLang="zh-CN" sz="1600" b="1" dirty="0">
                  <a:solidFill>
                    <a:schemeClr val="bg1"/>
                  </a:solidFill>
                  <a:latin typeface="微软雅黑" pitchFamily="34" charset="-122"/>
                  <a:ea typeface="微软雅黑" pitchFamily="34" charset="-122"/>
                </a:rPr>
                <a:t>    }</a:t>
              </a:r>
              <a:endParaRPr lang="zh-CN" altLang="zh-CN" sz="1600" b="1" dirty="0">
                <a:solidFill>
                  <a:schemeClr val="bg1"/>
                </a:solidFill>
                <a:latin typeface="微软雅黑" pitchFamily="34" charset="-122"/>
                <a:ea typeface="微软雅黑" pitchFamily="34" charset="-122"/>
              </a:endParaRPr>
            </a:p>
            <a:p>
              <a:pPr latinLnBrk="1"/>
              <a:r>
                <a:rPr lang="en-US" altLang="zh-CN" sz="1600" b="1" dirty="0">
                  <a:solidFill>
                    <a:schemeClr val="bg1"/>
                  </a:solidFill>
                  <a:latin typeface="微软雅黑" pitchFamily="34" charset="-122"/>
                  <a:ea typeface="微软雅黑" pitchFamily="34" charset="-122"/>
                </a:rPr>
                <a:t>  })</a:t>
              </a:r>
              <a:endParaRPr lang="zh-CN" altLang="zh-CN" sz="1600" b="1" dirty="0">
                <a:solidFill>
                  <a:schemeClr val="bg1"/>
                </a:solidFill>
                <a:latin typeface="微软雅黑" pitchFamily="34" charset="-122"/>
                <a:ea typeface="微软雅黑" pitchFamily="34" charset="-122"/>
              </a:endParaRPr>
            </a:p>
            <a:p>
              <a:pPr latinLnBrk="1"/>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p:txBody>
        </p:sp>
      </p:grpSp>
      <p:sp>
        <p:nvSpPr>
          <p:cNvPr id="7" name="圆角矩形 15">
            <a:extLst>
              <a:ext uri="{FF2B5EF4-FFF2-40B4-BE49-F238E27FC236}">
                <a16:creationId xmlns:a16="http://schemas.microsoft.com/office/drawing/2014/main" id="{6CB92D5F-A9AE-B8B1-0A20-54E5E94B76D0}"/>
              </a:ext>
            </a:extLst>
          </p:cNvPr>
          <p:cNvSpPr>
            <a:spLocks noChangeArrowheads="1"/>
          </p:cNvSpPr>
          <p:nvPr/>
        </p:nvSpPr>
        <p:spPr bwMode="auto">
          <a:xfrm>
            <a:off x="7105948" y="732828"/>
            <a:ext cx="2224319"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dirty="0"/>
              <a:t>Original </a:t>
            </a:r>
            <a:r>
              <a:rPr lang="en-US" altLang="zh-CN" dirty="0" err="1"/>
              <a:t>OnLoad</a:t>
            </a:r>
            <a:endParaRPr lang="en-US" altLang="zh-CN" dirty="0"/>
          </a:p>
        </p:txBody>
      </p:sp>
      <p:grpSp>
        <p:nvGrpSpPr>
          <p:cNvPr id="8" name="组合 9">
            <a:extLst>
              <a:ext uri="{FF2B5EF4-FFF2-40B4-BE49-F238E27FC236}">
                <a16:creationId xmlns:a16="http://schemas.microsoft.com/office/drawing/2014/main" id="{97C058CA-6323-058B-8695-371079624E80}"/>
              </a:ext>
            </a:extLst>
          </p:cNvPr>
          <p:cNvGrpSpPr>
            <a:grpSpLocks/>
          </p:cNvGrpSpPr>
          <p:nvPr/>
        </p:nvGrpSpPr>
        <p:grpSpPr bwMode="auto">
          <a:xfrm>
            <a:off x="7105948" y="4261553"/>
            <a:ext cx="3800066" cy="2232380"/>
            <a:chOff x="1295203" y="3552091"/>
            <a:chExt cx="2117762" cy="8077273"/>
          </a:xfrm>
        </p:grpSpPr>
        <p:sp>
          <p:nvSpPr>
            <p:cNvPr id="10" name="矩形 10">
              <a:extLst>
                <a:ext uri="{FF2B5EF4-FFF2-40B4-BE49-F238E27FC236}">
                  <a16:creationId xmlns:a16="http://schemas.microsoft.com/office/drawing/2014/main" id="{09207321-407C-B045-6519-D81BC8CB80A1}"/>
                </a:ext>
              </a:extLst>
            </p:cNvPr>
            <p:cNvSpPr>
              <a:spLocks noChangeArrowheads="1"/>
            </p:cNvSpPr>
            <p:nvPr/>
          </p:nvSpPr>
          <p:spPr bwMode="auto">
            <a:xfrm>
              <a:off x="1295203" y="3552091"/>
              <a:ext cx="2117762" cy="8077273"/>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11" name="矩形 11">
              <a:extLst>
                <a:ext uri="{FF2B5EF4-FFF2-40B4-BE49-F238E27FC236}">
                  <a16:creationId xmlns:a16="http://schemas.microsoft.com/office/drawing/2014/main" id="{1B375947-CFAE-1B41-DD27-326286133A26}"/>
                </a:ext>
              </a:extLst>
            </p:cNvPr>
            <p:cNvSpPr>
              <a:spLocks noChangeArrowheads="1"/>
            </p:cNvSpPr>
            <p:nvPr/>
          </p:nvSpPr>
          <p:spPr bwMode="auto">
            <a:xfrm>
              <a:off x="1363359" y="3670950"/>
              <a:ext cx="2049606" cy="7461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r>
                <a:rPr lang="en-US" altLang="zh-CN" sz="1600" b="1" dirty="0" err="1">
                  <a:solidFill>
                    <a:schemeClr val="bg1"/>
                  </a:solidFill>
                  <a:latin typeface="微软雅黑" pitchFamily="34" charset="-122"/>
                  <a:ea typeface="微软雅黑" pitchFamily="34" charset="-122"/>
                </a:rPr>
                <a:t>onLoad</a:t>
              </a:r>
              <a:r>
                <a:rPr lang="en-US" altLang="zh-CN" sz="1600" b="1" dirty="0">
                  <a:solidFill>
                    <a:schemeClr val="bg1"/>
                  </a:solidFill>
                  <a:latin typeface="微软雅黑" pitchFamily="34" charset="-122"/>
                  <a:ea typeface="微软雅黑" pitchFamily="34" charset="-122"/>
                </a:rPr>
                <a:t>: function (options) {</a:t>
              </a:r>
            </a:p>
            <a:p>
              <a:pPr latinLnBrk="1"/>
              <a:r>
                <a:rPr lang="en-US" altLang="zh-CN" sz="1600" b="1" dirty="0">
                  <a:solidFill>
                    <a:schemeClr val="bg1"/>
                  </a:solidFill>
                  <a:latin typeface="微软雅黑" pitchFamily="34" charset="-122"/>
                  <a:ea typeface="微软雅黑" pitchFamily="34" charset="-122"/>
                </a:rPr>
                <a:t>    </a:t>
              </a:r>
              <a:r>
                <a:rPr lang="en-US" altLang="zh-CN" sz="1600" b="1" dirty="0" err="1">
                  <a:solidFill>
                    <a:srgbClr val="FFFF00"/>
                  </a:solidFill>
                  <a:latin typeface="微软雅黑" pitchFamily="34" charset="-122"/>
                  <a:ea typeface="微软雅黑" pitchFamily="34" charset="-122"/>
                </a:rPr>
                <a:t>skills</a:t>
              </a:r>
              <a:r>
                <a:rPr lang="en-US" altLang="zh-CN" sz="1600" b="1" dirty="0" err="1">
                  <a:solidFill>
                    <a:schemeClr val="bg1"/>
                  </a:solidFill>
                  <a:latin typeface="微软雅黑" pitchFamily="34" charset="-122"/>
                  <a:ea typeface="微软雅黑" pitchFamily="34" charset="-122"/>
                </a:rPr>
                <a:t>.get</a:t>
              </a:r>
              <a:r>
                <a:rPr lang="en-US" altLang="zh-CN" sz="1600" b="1" dirty="0">
                  <a:solidFill>
                    <a:schemeClr val="bg1"/>
                  </a:solidFill>
                  <a:latin typeface="微软雅黑" pitchFamily="34" charset="-122"/>
                  <a:ea typeface="微软雅黑" pitchFamily="34" charset="-122"/>
                </a:rPr>
                <a:t>({</a:t>
              </a:r>
            </a:p>
            <a:p>
              <a:pPr latinLnBrk="1"/>
              <a:r>
                <a:rPr lang="en-US" altLang="zh-CN" sz="1600" b="1" dirty="0">
                  <a:solidFill>
                    <a:schemeClr val="bg1"/>
                  </a:solidFill>
                  <a:latin typeface="微软雅黑" pitchFamily="34" charset="-122"/>
                  <a:ea typeface="微软雅黑" pitchFamily="34" charset="-122"/>
                </a:rPr>
                <a:t>      success: res=&gt;{</a:t>
              </a:r>
            </a:p>
            <a:p>
              <a:pPr latinLnBrk="1"/>
              <a:r>
                <a:rPr lang="en-US" altLang="zh-CN" sz="1600" b="1" dirty="0">
                  <a:solidFill>
                    <a:schemeClr val="bg1"/>
                  </a:solidFill>
                  <a:latin typeface="微软雅黑" pitchFamily="34" charset="-122"/>
                  <a:ea typeface="微软雅黑" pitchFamily="34" charset="-122"/>
                </a:rPr>
                <a:t>        console.log(res)</a:t>
              </a:r>
            </a:p>
            <a:p>
              <a:pPr latinLnBrk="1"/>
              <a:r>
                <a:rPr lang="en-US" altLang="zh-CN" sz="1600" b="1" dirty="0">
                  <a:solidFill>
                    <a:schemeClr val="bg1"/>
                  </a:solidFill>
                  <a:latin typeface="微软雅黑" pitchFamily="34" charset="-122"/>
                  <a:ea typeface="微软雅黑" pitchFamily="34" charset="-122"/>
                </a:rPr>
                <a:t>        </a:t>
              </a:r>
              <a:r>
                <a:rPr lang="en-US" altLang="zh-CN" sz="1600" b="1" dirty="0" err="1">
                  <a:solidFill>
                    <a:schemeClr val="bg1"/>
                  </a:solidFill>
                  <a:latin typeface="微软雅黑" pitchFamily="34" charset="-122"/>
                  <a:ea typeface="微软雅黑" pitchFamily="34" charset="-122"/>
                </a:rPr>
                <a:t>this.setData</a:t>
              </a:r>
              <a:r>
                <a:rPr lang="en-US" altLang="zh-CN" sz="1600" b="1" dirty="0">
                  <a:solidFill>
                    <a:schemeClr val="bg1"/>
                  </a:solidFill>
                  <a:latin typeface="微软雅黑" pitchFamily="34" charset="-122"/>
                  <a:ea typeface="微软雅黑" pitchFamily="34" charset="-122"/>
                </a:rPr>
                <a:t>(</a:t>
              </a:r>
              <a:r>
                <a:rPr lang="en-US" altLang="zh-CN" sz="1600" b="1" dirty="0" err="1">
                  <a:solidFill>
                    <a:srgbClr val="FFFF00"/>
                  </a:solidFill>
                  <a:latin typeface="微软雅黑" pitchFamily="34" charset="-122"/>
                  <a:ea typeface="微软雅黑" pitchFamily="34" charset="-122"/>
                </a:rPr>
                <a:t>res.data</a:t>
              </a:r>
              <a:r>
                <a:rPr lang="en-US" altLang="zh-CN" sz="1600" b="1" dirty="0">
                  <a:solidFill>
                    <a:srgbClr val="FFFF00"/>
                  </a:solidFill>
                  <a:latin typeface="微软雅黑" pitchFamily="34" charset="-122"/>
                  <a:ea typeface="微软雅黑" pitchFamily="34" charset="-122"/>
                </a:rPr>
                <a:t>[0]</a:t>
              </a:r>
              <a:r>
                <a:rPr lang="en-US" altLang="zh-CN" sz="1600" b="1" dirty="0">
                  <a:solidFill>
                    <a:schemeClr val="bg1"/>
                  </a:solidFill>
                  <a:latin typeface="微软雅黑" pitchFamily="34" charset="-122"/>
                  <a:ea typeface="微软雅黑" pitchFamily="34" charset="-122"/>
                </a:rPr>
                <a:t>)</a:t>
              </a:r>
            </a:p>
            <a:p>
              <a:pPr latinLnBrk="1"/>
              <a:r>
                <a:rPr lang="en-US" altLang="zh-CN" sz="1600" b="1" dirty="0">
                  <a:solidFill>
                    <a:schemeClr val="bg1"/>
                  </a:solidFill>
                  <a:latin typeface="微软雅黑" pitchFamily="34" charset="-122"/>
                  <a:ea typeface="微软雅黑" pitchFamily="34" charset="-122"/>
                </a:rPr>
                <a:t>      }</a:t>
              </a:r>
            </a:p>
            <a:p>
              <a:pPr latinLnBrk="1"/>
              <a:r>
                <a:rPr lang="en-US" altLang="zh-CN" sz="1600" b="1" dirty="0">
                  <a:solidFill>
                    <a:schemeClr val="bg1"/>
                  </a:solidFill>
                  <a:latin typeface="微软雅黑" pitchFamily="34" charset="-122"/>
                  <a:ea typeface="微软雅黑" pitchFamily="34" charset="-122"/>
                </a:rPr>
                <a:t>    })</a:t>
              </a:r>
            </a:p>
            <a:p>
              <a:pPr latinLnBrk="1"/>
              <a:r>
                <a:rPr lang="en-US" altLang="zh-CN" sz="1600" b="1" dirty="0">
                  <a:solidFill>
                    <a:schemeClr val="bg1"/>
                  </a:solidFill>
                  <a:latin typeface="微软雅黑" pitchFamily="34" charset="-122"/>
                  <a:ea typeface="微软雅黑" pitchFamily="34" charset="-122"/>
                </a:rPr>
                <a:t>  },</a:t>
              </a:r>
              <a:endParaRPr lang="zh-CN" altLang="zh-CN" sz="1600" b="1" dirty="0">
                <a:solidFill>
                  <a:schemeClr val="bg1"/>
                </a:solidFill>
                <a:latin typeface="微软雅黑" pitchFamily="34" charset="-122"/>
                <a:ea typeface="微软雅黑" pitchFamily="34" charset="-122"/>
              </a:endParaRPr>
            </a:p>
          </p:txBody>
        </p:sp>
      </p:grpSp>
      <p:sp>
        <p:nvSpPr>
          <p:cNvPr id="12" name="圆角矩形 15">
            <a:extLst>
              <a:ext uri="{FF2B5EF4-FFF2-40B4-BE49-F238E27FC236}">
                <a16:creationId xmlns:a16="http://schemas.microsoft.com/office/drawing/2014/main" id="{A98D6F44-5F8D-FE77-A15D-F133427506D8}"/>
              </a:ext>
            </a:extLst>
          </p:cNvPr>
          <p:cNvSpPr>
            <a:spLocks noChangeArrowheads="1"/>
          </p:cNvSpPr>
          <p:nvPr/>
        </p:nvSpPr>
        <p:spPr bwMode="auto">
          <a:xfrm>
            <a:off x="7105948" y="3738494"/>
            <a:ext cx="2224319"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dirty="0"/>
              <a:t>Now</a:t>
            </a:r>
          </a:p>
        </p:txBody>
      </p:sp>
      <p:pic>
        <p:nvPicPr>
          <p:cNvPr id="16" name="Picture 15">
            <a:extLst>
              <a:ext uri="{FF2B5EF4-FFF2-40B4-BE49-F238E27FC236}">
                <a16:creationId xmlns:a16="http://schemas.microsoft.com/office/drawing/2014/main" id="{32B0478B-4FB7-81EC-C6AE-30CB8C51BF1A}"/>
              </a:ext>
            </a:extLst>
          </p:cNvPr>
          <p:cNvPicPr>
            <a:picLocks noChangeAspect="1"/>
          </p:cNvPicPr>
          <p:nvPr/>
        </p:nvPicPr>
        <p:blipFill>
          <a:blip r:embed="rId3"/>
          <a:stretch>
            <a:fillRect/>
          </a:stretch>
        </p:blipFill>
        <p:spPr>
          <a:xfrm>
            <a:off x="1024128" y="4539568"/>
            <a:ext cx="5258534" cy="2181529"/>
          </a:xfrm>
          <a:prstGeom prst="rect">
            <a:avLst/>
          </a:prstGeom>
        </p:spPr>
      </p:pic>
    </p:spTree>
    <p:extLst>
      <p:ext uri="{BB962C8B-B14F-4D97-AF65-F5344CB8AC3E}">
        <p14:creationId xmlns:p14="http://schemas.microsoft.com/office/powerpoint/2010/main" val="396729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normAutofit/>
          </a:bodyPr>
          <a:lstStyle/>
          <a:p>
            <a:r>
              <a:rPr lang="zh-CN" altLang="en-US" sz="3600" dirty="0"/>
              <a:t>调查问卷云开发</a:t>
            </a:r>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9" y="2286000"/>
            <a:ext cx="4277898" cy="3986784"/>
          </a:xfrm>
        </p:spPr>
        <p:txBody>
          <a:bodyPr/>
          <a:lstStyle/>
          <a:p>
            <a:pPr>
              <a:buFont typeface="Wingdings" panose="05000000000000000000" pitchFamily="2" charset="2"/>
              <a:buChar char="§"/>
            </a:pPr>
            <a:r>
              <a:rPr lang="zh-CN" altLang="en-US" dirty="0"/>
              <a:t>云存储</a:t>
            </a:r>
            <a:endParaRPr lang="en-US" altLang="zh-CN" dirty="0"/>
          </a:p>
          <a:p>
            <a:pPr lvl="1">
              <a:buFont typeface="Wingdings" panose="05000000000000000000" pitchFamily="2" charset="2"/>
              <a:buChar char="§"/>
            </a:pPr>
            <a:r>
              <a:rPr lang="en-US" altLang="zh-CN" dirty="0"/>
              <a:t>submit</a:t>
            </a:r>
            <a:r>
              <a:rPr lang="zh-CN" altLang="en-US" dirty="0"/>
              <a:t>到云端</a:t>
            </a:r>
            <a:endParaRPr lang="en-US" altLang="zh-CN" dirty="0"/>
          </a:p>
        </p:txBody>
      </p:sp>
      <p:grpSp>
        <p:nvGrpSpPr>
          <p:cNvPr id="6" name="组合 9">
            <a:extLst>
              <a:ext uri="{FF2B5EF4-FFF2-40B4-BE49-F238E27FC236}">
                <a16:creationId xmlns:a16="http://schemas.microsoft.com/office/drawing/2014/main" id="{C1B1E4AC-173B-54CE-86B6-08ECF4F78C0E}"/>
              </a:ext>
            </a:extLst>
          </p:cNvPr>
          <p:cNvGrpSpPr>
            <a:grpSpLocks/>
          </p:cNvGrpSpPr>
          <p:nvPr/>
        </p:nvGrpSpPr>
        <p:grpSpPr bwMode="auto">
          <a:xfrm>
            <a:off x="6671369" y="106138"/>
            <a:ext cx="5442173" cy="6074321"/>
            <a:chOff x="1263478" y="4790104"/>
            <a:chExt cx="2071453" cy="21087371"/>
          </a:xfrm>
        </p:grpSpPr>
        <p:sp>
          <p:nvSpPr>
            <p:cNvPr id="9" name="矩形 10">
              <a:extLst>
                <a:ext uri="{FF2B5EF4-FFF2-40B4-BE49-F238E27FC236}">
                  <a16:creationId xmlns:a16="http://schemas.microsoft.com/office/drawing/2014/main" id="{A4CB835B-F702-4EBE-F510-53B3112A38D1}"/>
                </a:ext>
              </a:extLst>
            </p:cNvPr>
            <p:cNvSpPr>
              <a:spLocks noChangeArrowheads="1"/>
            </p:cNvSpPr>
            <p:nvPr/>
          </p:nvSpPr>
          <p:spPr bwMode="auto">
            <a:xfrm>
              <a:off x="1263478" y="4790104"/>
              <a:ext cx="2071453" cy="19353934"/>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13" name="矩形 11">
              <a:extLst>
                <a:ext uri="{FF2B5EF4-FFF2-40B4-BE49-F238E27FC236}">
                  <a16:creationId xmlns:a16="http://schemas.microsoft.com/office/drawing/2014/main" id="{C7E55C23-4A05-332F-CB9A-E3635EF1CBFB}"/>
                </a:ext>
              </a:extLst>
            </p:cNvPr>
            <p:cNvSpPr>
              <a:spLocks noChangeArrowheads="1"/>
            </p:cNvSpPr>
            <p:nvPr/>
          </p:nvSpPr>
          <p:spPr bwMode="auto">
            <a:xfrm>
              <a:off x="1274401" y="5042410"/>
              <a:ext cx="2049606" cy="20835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r>
                <a:rPr lang="en-US" altLang="zh-CN" sz="1200" b="1" dirty="0">
                  <a:solidFill>
                    <a:schemeClr val="bg1"/>
                  </a:solidFill>
                  <a:latin typeface="微软雅黑" pitchFamily="34" charset="-122"/>
                  <a:ea typeface="微软雅黑" pitchFamily="34" charset="-122"/>
                </a:rPr>
                <a:t> submit: function (e) {</a:t>
              </a:r>
            </a:p>
            <a:p>
              <a:pPr latinLnBrk="1"/>
              <a:r>
                <a:rPr lang="en-US" altLang="zh-CN" sz="1200" b="1" dirty="0">
                  <a:solidFill>
                    <a:schemeClr val="bg1"/>
                  </a:solidFill>
                  <a:latin typeface="微软雅黑" pitchFamily="34" charset="-122"/>
                  <a:ea typeface="微软雅黑" pitchFamily="34" charset="-122"/>
                </a:rPr>
                <a:t>//</a:t>
              </a:r>
              <a:r>
                <a:rPr lang="zh-CN" altLang="en-US" sz="1200" b="1" dirty="0">
                  <a:solidFill>
                    <a:schemeClr val="bg1"/>
                  </a:solidFill>
                  <a:latin typeface="微软雅黑" pitchFamily="34" charset="-122"/>
                  <a:ea typeface="微软雅黑" pitchFamily="34" charset="-122"/>
                </a:rPr>
                <a:t>原始</a:t>
              </a:r>
              <a:r>
                <a:rPr lang="en-US" altLang="zh-CN" sz="1200" b="1" dirty="0">
                  <a:solidFill>
                    <a:schemeClr val="bg1"/>
                  </a:solidFill>
                  <a:latin typeface="微软雅黑" pitchFamily="34" charset="-122"/>
                  <a:ea typeface="微软雅黑" pitchFamily="34" charset="-122"/>
                </a:rPr>
                <a:t>data</a:t>
              </a:r>
              <a:r>
                <a:rPr lang="zh-CN" altLang="en-US" sz="1200" b="1" dirty="0">
                  <a:solidFill>
                    <a:schemeClr val="bg1"/>
                  </a:solidFill>
                  <a:latin typeface="微软雅黑" pitchFamily="34" charset="-122"/>
                  <a:ea typeface="微软雅黑" pitchFamily="34" charset="-122"/>
                </a:rPr>
                <a:t>处理保存不变</a:t>
              </a:r>
              <a:endParaRPr lang="en-US" altLang="zh-CN" sz="1200" b="1" dirty="0">
                <a:solidFill>
                  <a:schemeClr val="bg1"/>
                </a:solidFill>
                <a:latin typeface="微软雅黑" pitchFamily="34" charset="-122"/>
                <a:ea typeface="微软雅黑" pitchFamily="34" charset="-122"/>
              </a:endParaRPr>
            </a:p>
            <a:p>
              <a:pPr latinLnBrk="1"/>
              <a:endParaRPr lang="en-US" altLang="zh-CN" sz="1200" b="1" dirty="0">
                <a:solidFill>
                  <a:schemeClr val="bg1"/>
                </a:solidFill>
                <a:latin typeface="微软雅黑" pitchFamily="34" charset="-122"/>
                <a:ea typeface="微软雅黑" pitchFamily="34" charset="-122"/>
              </a:endParaRPr>
            </a:p>
            <a:p>
              <a:pPr latinLnBrk="1"/>
              <a:r>
                <a:rPr lang="en-US" altLang="zh-CN" sz="1200" b="1" dirty="0">
                  <a:solidFill>
                    <a:schemeClr val="bg1"/>
                  </a:solidFill>
                  <a:latin typeface="微软雅黑" pitchFamily="34" charset="-122"/>
                  <a:ea typeface="微软雅黑" pitchFamily="34" charset="-122"/>
                </a:rPr>
                <a:t>if (</a:t>
              </a:r>
              <a:r>
                <a:rPr lang="en-US" altLang="zh-CN" sz="1200" b="1" dirty="0" err="1">
                  <a:solidFill>
                    <a:schemeClr val="bg1"/>
                  </a:solidFill>
                  <a:latin typeface="微软雅黑" pitchFamily="34" charset="-122"/>
                  <a:ea typeface="微软雅黑" pitchFamily="34" charset="-122"/>
                </a:rPr>
                <a:t>tempFilePath</a:t>
              </a:r>
              <a:r>
                <a:rPr lang="en-US" altLang="zh-CN" sz="1200" b="1" dirty="0">
                  <a:solidFill>
                    <a:schemeClr val="bg1"/>
                  </a:solidFill>
                  <a:latin typeface="微软雅黑" pitchFamily="34" charset="-122"/>
                  <a:ea typeface="微软雅黑" pitchFamily="34" charset="-122"/>
                </a:rPr>
                <a:t>) {</a:t>
              </a:r>
            </a:p>
            <a:p>
              <a:pPr latinLnBrk="1"/>
              <a:r>
                <a:rPr lang="en-US" altLang="zh-CN" sz="1200" b="1" dirty="0">
                  <a:solidFill>
                    <a:schemeClr val="bg1"/>
                  </a:solidFill>
                  <a:latin typeface="微软雅黑" pitchFamily="34" charset="-122"/>
                  <a:ea typeface="微软雅黑" pitchFamily="34" charset="-122"/>
                </a:rPr>
                <a:t>      //</a:t>
              </a:r>
              <a:r>
                <a:rPr lang="zh-CN" altLang="en-US" sz="1200" b="1" dirty="0">
                  <a:solidFill>
                    <a:schemeClr val="bg1"/>
                  </a:solidFill>
                  <a:latin typeface="微软雅黑" pitchFamily="34" charset="-122"/>
                  <a:ea typeface="微软雅黑" pitchFamily="34" charset="-122"/>
                </a:rPr>
                <a:t>如果用户选择了照片，上传图片后，再保存</a:t>
              </a:r>
            </a:p>
            <a:p>
              <a:pPr latinLnBrk="1"/>
              <a:r>
                <a:rPr lang="zh-CN" altLang="en-US" sz="1200" b="1" dirty="0">
                  <a:solidFill>
                    <a:schemeClr val="bg1"/>
                  </a:solidFill>
                  <a:latin typeface="微软雅黑" pitchFamily="34" charset="-122"/>
                  <a:ea typeface="微软雅黑" pitchFamily="34" charset="-122"/>
                </a:rPr>
                <a:t>    </a:t>
              </a:r>
              <a:r>
                <a:rPr lang="en-US" altLang="zh-CN" sz="1200" b="1" dirty="0">
                  <a:solidFill>
                    <a:schemeClr val="bg1"/>
                  </a:solidFill>
                  <a:latin typeface="微软雅黑" pitchFamily="34" charset="-122"/>
                  <a:ea typeface="微软雅黑" pitchFamily="34" charset="-122"/>
                </a:rPr>
                <a:t>const </a:t>
              </a:r>
              <a:r>
                <a:rPr lang="en-US" altLang="zh-CN" sz="1200" b="1" dirty="0" err="1">
                  <a:solidFill>
                    <a:schemeClr val="bg1"/>
                  </a:solidFill>
                  <a:latin typeface="微软雅黑" pitchFamily="34" charset="-122"/>
                  <a:ea typeface="微软雅黑" pitchFamily="34" charset="-122"/>
                </a:rPr>
                <a:t>fileName</a:t>
              </a:r>
              <a:r>
                <a:rPr lang="en-US" altLang="zh-CN" sz="1200" b="1" dirty="0">
                  <a:solidFill>
                    <a:schemeClr val="bg1"/>
                  </a:solidFill>
                  <a:latin typeface="微软雅黑" pitchFamily="34" charset="-122"/>
                  <a:ea typeface="微软雅黑" pitchFamily="34" charset="-122"/>
                </a:rPr>
                <a:t> = </a:t>
              </a:r>
              <a:r>
                <a:rPr lang="en-US" altLang="zh-CN" sz="1200" b="1" dirty="0" err="1">
                  <a:solidFill>
                    <a:schemeClr val="bg1"/>
                  </a:solidFill>
                  <a:latin typeface="微软雅黑" pitchFamily="34" charset="-122"/>
                  <a:ea typeface="微软雅黑" pitchFamily="34" charset="-122"/>
                </a:rPr>
                <a:t>this.data._id</a:t>
              </a:r>
              <a:r>
                <a:rPr lang="en-US" altLang="zh-CN" sz="1200" b="1" dirty="0">
                  <a:solidFill>
                    <a:schemeClr val="bg1"/>
                  </a:solidFill>
                  <a:latin typeface="微软雅黑" pitchFamily="34" charset="-122"/>
                  <a:ea typeface="微软雅黑" pitchFamily="34" charset="-122"/>
                </a:rPr>
                <a:t> + "." + </a:t>
              </a:r>
              <a:r>
                <a:rPr lang="en-US" altLang="zh-CN" sz="1200" b="1" dirty="0" err="1">
                  <a:solidFill>
                    <a:schemeClr val="bg1"/>
                  </a:solidFill>
                  <a:latin typeface="微软雅黑" pitchFamily="34" charset="-122"/>
                  <a:ea typeface="微软雅黑" pitchFamily="34" charset="-122"/>
                </a:rPr>
                <a:t>tempFilePath.split</a:t>
              </a:r>
              <a:r>
                <a:rPr lang="en-US" altLang="zh-CN" sz="1200" b="1" dirty="0">
                  <a:solidFill>
                    <a:schemeClr val="bg1"/>
                  </a:solidFill>
                  <a:latin typeface="微软雅黑" pitchFamily="34" charset="-122"/>
                  <a:ea typeface="微软雅黑" pitchFamily="34" charset="-122"/>
                </a:rPr>
                <a:t>('.').pop();</a:t>
              </a:r>
            </a:p>
            <a:p>
              <a:pPr latinLnBrk="1"/>
              <a:r>
                <a:rPr lang="en-US" altLang="zh-CN" sz="1200" b="1" dirty="0">
                  <a:solidFill>
                    <a:schemeClr val="bg1"/>
                  </a:solidFill>
                  <a:latin typeface="微软雅黑" pitchFamily="34" charset="-122"/>
                  <a:ea typeface="微软雅黑" pitchFamily="34" charset="-122"/>
                </a:rPr>
                <a:t>    </a:t>
              </a:r>
              <a:r>
                <a:rPr lang="en-US" altLang="zh-CN" sz="1200" b="1" dirty="0" err="1">
                  <a:solidFill>
                    <a:schemeClr val="bg1"/>
                  </a:solidFill>
                  <a:latin typeface="微软雅黑" pitchFamily="34" charset="-122"/>
                  <a:ea typeface="微软雅黑" pitchFamily="34" charset="-122"/>
                </a:rPr>
                <a:t>wx.cloud.uploadFile</a:t>
              </a:r>
              <a:r>
                <a:rPr lang="en-US" altLang="zh-CN" sz="1200" b="1" dirty="0">
                  <a:solidFill>
                    <a:schemeClr val="bg1"/>
                  </a:solidFill>
                  <a:latin typeface="微软雅黑" pitchFamily="34" charset="-122"/>
                  <a:ea typeface="微软雅黑" pitchFamily="34" charset="-122"/>
                </a:rPr>
                <a:t>({</a:t>
              </a:r>
            </a:p>
            <a:p>
              <a:pPr latinLnBrk="1"/>
              <a:r>
                <a:rPr lang="en-US" altLang="zh-CN" sz="1200" b="1" dirty="0">
                  <a:solidFill>
                    <a:schemeClr val="bg1"/>
                  </a:solidFill>
                  <a:latin typeface="微软雅黑" pitchFamily="34" charset="-122"/>
                  <a:ea typeface="微软雅黑" pitchFamily="34" charset="-122"/>
                </a:rPr>
                <a:t>        </a:t>
              </a:r>
              <a:r>
                <a:rPr lang="en-US" altLang="zh-CN" sz="1200" b="1" dirty="0" err="1">
                  <a:solidFill>
                    <a:schemeClr val="bg1"/>
                  </a:solidFill>
                  <a:latin typeface="微软雅黑" pitchFamily="34" charset="-122"/>
                  <a:ea typeface="微软雅黑" pitchFamily="34" charset="-122"/>
                </a:rPr>
                <a:t>cloudPath</a:t>
              </a:r>
              <a:r>
                <a:rPr lang="en-US" altLang="zh-CN" sz="1200" b="1" dirty="0">
                  <a:solidFill>
                    <a:schemeClr val="bg1"/>
                  </a:solidFill>
                  <a:latin typeface="微软雅黑" pitchFamily="34" charset="-122"/>
                  <a:ea typeface="微软雅黑" pitchFamily="34" charset="-122"/>
                </a:rPr>
                <a:t>: </a:t>
              </a:r>
              <a:r>
                <a:rPr lang="en-US" altLang="zh-CN" sz="1200" b="1" dirty="0" err="1">
                  <a:solidFill>
                    <a:schemeClr val="bg1"/>
                  </a:solidFill>
                  <a:latin typeface="微软雅黑" pitchFamily="34" charset="-122"/>
                  <a:ea typeface="微软雅黑" pitchFamily="34" charset="-122"/>
                </a:rPr>
                <a:t>fileName</a:t>
              </a:r>
              <a:r>
                <a:rPr lang="en-US" altLang="zh-CN" sz="1200" b="1" dirty="0">
                  <a:solidFill>
                    <a:schemeClr val="bg1"/>
                  </a:solidFill>
                  <a:latin typeface="微软雅黑" pitchFamily="34" charset="-122"/>
                  <a:ea typeface="微软雅黑" pitchFamily="34" charset="-122"/>
                </a:rPr>
                <a:t>, // </a:t>
              </a:r>
              <a:r>
                <a:rPr lang="zh-CN" altLang="en-US" sz="1200" b="1" dirty="0">
                  <a:solidFill>
                    <a:schemeClr val="bg1"/>
                  </a:solidFill>
                  <a:latin typeface="微软雅黑" pitchFamily="34" charset="-122"/>
                  <a:ea typeface="微软雅黑" pitchFamily="34" charset="-122"/>
                </a:rPr>
                <a:t>上传至云端的文件名</a:t>
              </a:r>
            </a:p>
            <a:p>
              <a:pPr latinLnBrk="1"/>
              <a:r>
                <a:rPr lang="zh-CN" altLang="en-US" sz="1200" b="1" dirty="0">
                  <a:solidFill>
                    <a:schemeClr val="bg1"/>
                  </a:solidFill>
                  <a:latin typeface="微软雅黑" pitchFamily="34" charset="-122"/>
                  <a:ea typeface="微软雅黑" pitchFamily="34" charset="-122"/>
                </a:rPr>
                <a:t>        </a:t>
              </a:r>
              <a:r>
                <a:rPr lang="en-US" altLang="zh-CN" sz="1200" b="1" dirty="0" err="1">
                  <a:solidFill>
                    <a:schemeClr val="bg1"/>
                  </a:solidFill>
                  <a:latin typeface="微软雅黑" pitchFamily="34" charset="-122"/>
                  <a:ea typeface="微软雅黑" pitchFamily="34" charset="-122"/>
                </a:rPr>
                <a:t>filePath</a:t>
              </a:r>
              <a:r>
                <a:rPr lang="en-US" altLang="zh-CN" sz="1200" b="1" dirty="0">
                  <a:solidFill>
                    <a:schemeClr val="bg1"/>
                  </a:solidFill>
                  <a:latin typeface="微软雅黑" pitchFamily="34" charset="-122"/>
                  <a:ea typeface="微软雅黑" pitchFamily="34" charset="-122"/>
                </a:rPr>
                <a:t>: </a:t>
              </a:r>
              <a:r>
                <a:rPr lang="en-US" altLang="zh-CN" sz="1200" b="1" dirty="0" err="1">
                  <a:solidFill>
                    <a:schemeClr val="bg1"/>
                  </a:solidFill>
                  <a:latin typeface="微软雅黑" pitchFamily="34" charset="-122"/>
                  <a:ea typeface="微软雅黑" pitchFamily="34" charset="-122"/>
                </a:rPr>
                <a:t>tempFilePath</a:t>
              </a:r>
              <a:r>
                <a:rPr lang="en-US" altLang="zh-CN" sz="1200" b="1" dirty="0">
                  <a:solidFill>
                    <a:schemeClr val="bg1"/>
                  </a:solidFill>
                  <a:latin typeface="微软雅黑" pitchFamily="34" charset="-122"/>
                  <a:ea typeface="微软雅黑" pitchFamily="34" charset="-122"/>
                </a:rPr>
                <a:t>, // </a:t>
              </a:r>
              <a:r>
                <a:rPr lang="zh-CN" altLang="en-US" sz="1200" b="1" dirty="0">
                  <a:solidFill>
                    <a:schemeClr val="bg1"/>
                  </a:solidFill>
                  <a:latin typeface="微软雅黑" pitchFamily="34" charset="-122"/>
                  <a:ea typeface="微软雅黑" pitchFamily="34" charset="-122"/>
                </a:rPr>
                <a:t>小程序临时文件路径</a:t>
              </a:r>
            </a:p>
            <a:p>
              <a:pPr latinLnBrk="1"/>
              <a:r>
                <a:rPr lang="zh-CN" altLang="en-US" sz="1200" b="1" dirty="0">
                  <a:solidFill>
                    <a:schemeClr val="bg1"/>
                  </a:solidFill>
                  <a:latin typeface="微软雅黑" pitchFamily="34" charset="-122"/>
                  <a:ea typeface="微软雅黑" pitchFamily="34" charset="-122"/>
                </a:rPr>
                <a:t>        </a:t>
              </a:r>
              <a:r>
                <a:rPr lang="en-US" altLang="zh-CN" sz="1200" b="1" dirty="0">
                  <a:solidFill>
                    <a:schemeClr val="bg1"/>
                  </a:solidFill>
                  <a:latin typeface="微软雅黑" pitchFamily="34" charset="-122"/>
                  <a:ea typeface="微软雅黑" pitchFamily="34" charset="-122"/>
                </a:rPr>
                <a:t>success: res =&gt; {</a:t>
              </a:r>
            </a:p>
            <a:p>
              <a:pPr latinLnBrk="1"/>
              <a:r>
                <a:rPr lang="en-US" altLang="zh-CN" sz="1200" b="1" dirty="0">
                  <a:solidFill>
                    <a:schemeClr val="bg1"/>
                  </a:solidFill>
                  <a:latin typeface="微软雅黑" pitchFamily="34" charset="-122"/>
                  <a:ea typeface="微软雅黑" pitchFamily="34" charset="-122"/>
                </a:rPr>
                <a:t> 	</a:t>
              </a:r>
              <a:r>
                <a:rPr lang="en-US" altLang="zh-CN" sz="1200" b="1" dirty="0" err="1">
                  <a:solidFill>
                    <a:schemeClr val="bg1"/>
                  </a:solidFill>
                  <a:latin typeface="微软雅黑" pitchFamily="34" charset="-122"/>
                  <a:ea typeface="微软雅黑" pitchFamily="34" charset="-122"/>
                </a:rPr>
                <a:t>this.setData</a:t>
              </a:r>
              <a:r>
                <a:rPr lang="en-US" altLang="zh-CN" sz="1200" b="1" dirty="0">
                  <a:solidFill>
                    <a:schemeClr val="bg1"/>
                  </a:solidFill>
                  <a:latin typeface="微软雅黑" pitchFamily="34" charset="-122"/>
                  <a:ea typeface="微软雅黑" pitchFamily="34" charset="-122"/>
                </a:rPr>
                <a:t>(…)</a:t>
              </a:r>
            </a:p>
            <a:p>
              <a:pPr latinLnBrk="1"/>
              <a:r>
                <a:rPr lang="en-US" altLang="zh-CN" sz="1200" b="1" dirty="0">
                  <a:solidFill>
                    <a:schemeClr val="bg1"/>
                  </a:solidFill>
                  <a:latin typeface="微软雅黑" pitchFamily="34" charset="-122"/>
                  <a:ea typeface="微软雅黑" pitchFamily="34" charset="-122"/>
                </a:rPr>
                <a:t>          skills.doc(</a:t>
              </a:r>
              <a:r>
                <a:rPr lang="en-US" altLang="zh-CN" sz="1200" b="1" dirty="0" err="1">
                  <a:solidFill>
                    <a:schemeClr val="bg1"/>
                  </a:solidFill>
                  <a:latin typeface="微软雅黑" pitchFamily="34" charset="-122"/>
                  <a:ea typeface="微软雅黑" pitchFamily="34" charset="-122"/>
                </a:rPr>
                <a:t>this.data._id</a:t>
              </a:r>
              <a:r>
                <a:rPr lang="en-US" altLang="zh-CN" sz="1200" b="1" dirty="0">
                  <a:solidFill>
                    <a:schemeClr val="bg1"/>
                  </a:solidFill>
                  <a:latin typeface="微软雅黑" pitchFamily="34" charset="-122"/>
                  <a:ea typeface="微软雅黑" pitchFamily="34" charset="-122"/>
                </a:rPr>
                <a:t>).update({</a:t>
              </a:r>
            </a:p>
            <a:p>
              <a:pPr latinLnBrk="1"/>
              <a:r>
                <a:rPr lang="en-US" altLang="zh-CN" sz="1200" b="1" dirty="0">
                  <a:solidFill>
                    <a:schemeClr val="bg1"/>
                  </a:solidFill>
                  <a:latin typeface="微软雅黑" pitchFamily="34" charset="-122"/>
                  <a:ea typeface="微软雅黑" pitchFamily="34" charset="-122"/>
                </a:rPr>
                <a:t>            data: {</a:t>
              </a:r>
            </a:p>
            <a:p>
              <a:pPr latinLnBrk="1"/>
              <a:r>
                <a:rPr lang="en-US" altLang="zh-CN" sz="1200" b="1" dirty="0">
                  <a:solidFill>
                    <a:schemeClr val="bg1"/>
                  </a:solidFill>
                  <a:latin typeface="微软雅黑" pitchFamily="34" charset="-122"/>
                  <a:ea typeface="微软雅黑" pitchFamily="34" charset="-122"/>
                </a:rPr>
                <a:t>              name: this.data.name,</a:t>
              </a:r>
            </a:p>
            <a:p>
              <a:pPr latinLnBrk="1"/>
              <a:r>
                <a:rPr lang="en-US" altLang="zh-CN" sz="1200" b="1" dirty="0">
                  <a:solidFill>
                    <a:schemeClr val="bg1"/>
                  </a:solidFill>
                  <a:latin typeface="微软雅黑" pitchFamily="34" charset="-122"/>
                  <a:ea typeface="微软雅黑" pitchFamily="34" charset="-122"/>
                </a:rPr>
                <a:t>              gender: </a:t>
              </a:r>
              <a:r>
                <a:rPr lang="en-US" altLang="zh-CN" sz="1200" b="1" dirty="0" err="1">
                  <a:solidFill>
                    <a:schemeClr val="bg1"/>
                  </a:solidFill>
                  <a:latin typeface="微软雅黑" pitchFamily="34" charset="-122"/>
                  <a:ea typeface="微软雅黑" pitchFamily="34" charset="-122"/>
                </a:rPr>
                <a:t>this.data.gender</a:t>
              </a:r>
              <a:r>
                <a:rPr lang="en-US" altLang="zh-CN" sz="1200" b="1" dirty="0">
                  <a:solidFill>
                    <a:schemeClr val="bg1"/>
                  </a:solidFill>
                  <a:latin typeface="微软雅黑" pitchFamily="34" charset="-122"/>
                  <a:ea typeface="微软雅黑" pitchFamily="34" charset="-122"/>
                </a:rPr>
                <a:t>,</a:t>
              </a:r>
            </a:p>
            <a:p>
              <a:pPr latinLnBrk="1"/>
              <a:r>
                <a:rPr lang="en-US" altLang="zh-CN" sz="1200" b="1" dirty="0">
                  <a:solidFill>
                    <a:schemeClr val="bg1"/>
                  </a:solidFill>
                  <a:latin typeface="微软雅黑" pitchFamily="34" charset="-122"/>
                  <a:ea typeface="微软雅黑" pitchFamily="34" charset="-122"/>
                </a:rPr>
                <a:t>              skills: </a:t>
              </a:r>
              <a:r>
                <a:rPr lang="en-US" altLang="zh-CN" sz="1200" b="1" dirty="0" err="1">
                  <a:solidFill>
                    <a:schemeClr val="bg1"/>
                  </a:solidFill>
                  <a:latin typeface="微软雅黑" pitchFamily="34" charset="-122"/>
                  <a:ea typeface="微软雅黑" pitchFamily="34" charset="-122"/>
                </a:rPr>
                <a:t>this.data.skills</a:t>
              </a:r>
              <a:r>
                <a:rPr lang="en-US" altLang="zh-CN" sz="1200" b="1" dirty="0">
                  <a:solidFill>
                    <a:schemeClr val="bg1"/>
                  </a:solidFill>
                  <a:latin typeface="微软雅黑" pitchFamily="34" charset="-122"/>
                  <a:ea typeface="微软雅黑" pitchFamily="34" charset="-122"/>
                </a:rPr>
                <a:t>,</a:t>
              </a:r>
            </a:p>
            <a:p>
              <a:pPr latinLnBrk="1"/>
              <a:r>
                <a:rPr lang="en-US" altLang="zh-CN" sz="1200" b="1" dirty="0">
                  <a:solidFill>
                    <a:schemeClr val="bg1"/>
                  </a:solidFill>
                  <a:latin typeface="微软雅黑" pitchFamily="34" charset="-122"/>
                  <a:ea typeface="微软雅黑" pitchFamily="34" charset="-122"/>
                </a:rPr>
                <a:t>              opinion: </a:t>
              </a:r>
              <a:r>
                <a:rPr lang="en-US" altLang="zh-CN" sz="1200" b="1" dirty="0" err="1">
                  <a:solidFill>
                    <a:schemeClr val="bg1"/>
                  </a:solidFill>
                  <a:latin typeface="微软雅黑" pitchFamily="34" charset="-122"/>
                  <a:ea typeface="微软雅黑" pitchFamily="34" charset="-122"/>
                </a:rPr>
                <a:t>this.data.opinion</a:t>
              </a:r>
              <a:r>
                <a:rPr lang="en-US" altLang="zh-CN" sz="1200" b="1" dirty="0">
                  <a:solidFill>
                    <a:schemeClr val="bg1"/>
                  </a:solidFill>
                  <a:latin typeface="微软雅黑" pitchFamily="34" charset="-122"/>
                  <a:ea typeface="微软雅黑" pitchFamily="34" charset="-122"/>
                </a:rPr>
                <a:t>,</a:t>
              </a:r>
            </a:p>
            <a:p>
              <a:pPr latinLnBrk="1"/>
              <a:r>
                <a:rPr lang="en-US" altLang="zh-CN" sz="1200" b="1" dirty="0">
                  <a:solidFill>
                    <a:schemeClr val="bg1"/>
                  </a:solidFill>
                  <a:latin typeface="微软雅黑" pitchFamily="34" charset="-122"/>
                  <a:ea typeface="微软雅黑" pitchFamily="34" charset="-122"/>
                </a:rPr>
                <a:t>              </a:t>
              </a:r>
              <a:r>
                <a:rPr lang="en-US" altLang="zh-CN" sz="1200" b="1" dirty="0" err="1">
                  <a:solidFill>
                    <a:schemeClr val="bg1"/>
                  </a:solidFill>
                  <a:latin typeface="微软雅黑" pitchFamily="34" charset="-122"/>
                  <a:ea typeface="微软雅黑" pitchFamily="34" charset="-122"/>
                </a:rPr>
                <a:t>fileId</a:t>
              </a:r>
              <a:r>
                <a:rPr lang="en-US" altLang="zh-CN" sz="1200" b="1" dirty="0">
                  <a:solidFill>
                    <a:schemeClr val="bg1"/>
                  </a:solidFill>
                  <a:latin typeface="微软雅黑" pitchFamily="34" charset="-122"/>
                  <a:ea typeface="微软雅黑" pitchFamily="34" charset="-122"/>
                </a:rPr>
                <a:t>: </a:t>
              </a:r>
              <a:r>
                <a:rPr lang="en-US" altLang="zh-CN" sz="1200" b="1" dirty="0" err="1">
                  <a:solidFill>
                    <a:schemeClr val="bg1"/>
                  </a:solidFill>
                  <a:latin typeface="微软雅黑" pitchFamily="34" charset="-122"/>
                  <a:ea typeface="微软雅黑" pitchFamily="34" charset="-122"/>
                </a:rPr>
                <a:t>res.fileID</a:t>
              </a:r>
              <a:endParaRPr lang="en-US" altLang="zh-CN" sz="1200" b="1" dirty="0">
                <a:solidFill>
                  <a:schemeClr val="bg1"/>
                </a:solidFill>
                <a:latin typeface="微软雅黑" pitchFamily="34" charset="-122"/>
                <a:ea typeface="微软雅黑" pitchFamily="34" charset="-122"/>
              </a:endParaRPr>
            </a:p>
            <a:p>
              <a:pPr latinLnBrk="1"/>
              <a:r>
                <a:rPr lang="en-US" altLang="zh-CN" sz="1200" b="1" dirty="0">
                  <a:solidFill>
                    <a:schemeClr val="bg1"/>
                  </a:solidFill>
                  <a:latin typeface="微软雅黑" pitchFamily="34" charset="-122"/>
                  <a:ea typeface="微软雅黑" pitchFamily="34" charset="-122"/>
                </a:rPr>
                <a:t>            },</a:t>
              </a:r>
            </a:p>
            <a:p>
              <a:pPr latinLnBrk="1"/>
              <a:r>
                <a:rPr lang="en-US" altLang="zh-CN" sz="1200" b="1" dirty="0">
                  <a:solidFill>
                    <a:schemeClr val="bg1"/>
                  </a:solidFill>
                  <a:latin typeface="微软雅黑" pitchFamily="34" charset="-122"/>
                  <a:ea typeface="微软雅黑" pitchFamily="34" charset="-122"/>
                </a:rPr>
                <a:t>            success: function (res) {</a:t>
              </a:r>
            </a:p>
            <a:p>
              <a:pPr latinLnBrk="1"/>
              <a:r>
                <a:rPr lang="en-US" altLang="zh-CN" sz="1200" b="1" dirty="0">
                  <a:solidFill>
                    <a:schemeClr val="bg1"/>
                  </a:solidFill>
                  <a:latin typeface="微软雅黑" pitchFamily="34" charset="-122"/>
                  <a:ea typeface="微软雅黑" pitchFamily="34" charset="-122"/>
                </a:rPr>
                <a:t>                console.log(</a:t>
              </a:r>
              <a:r>
                <a:rPr lang="en-US" altLang="zh-CN" sz="1200" b="1" dirty="0" err="1">
                  <a:solidFill>
                    <a:schemeClr val="bg1"/>
                  </a:solidFill>
                  <a:latin typeface="微软雅黑" pitchFamily="34" charset="-122"/>
                  <a:ea typeface="微软雅黑" pitchFamily="34" charset="-122"/>
                </a:rPr>
                <a:t>res.data</a:t>
              </a:r>
              <a:r>
                <a:rPr lang="en-US" altLang="zh-CN" sz="1200" b="1" dirty="0">
                  <a:solidFill>
                    <a:schemeClr val="bg1"/>
                  </a:solidFill>
                  <a:latin typeface="微软雅黑" pitchFamily="34" charset="-122"/>
                  <a:ea typeface="微软雅黑" pitchFamily="34" charset="-122"/>
                </a:rPr>
                <a:t>)</a:t>
              </a:r>
            </a:p>
            <a:p>
              <a:pPr latinLnBrk="1"/>
              <a:r>
                <a:rPr lang="en-US" altLang="zh-CN" sz="1200" b="1" dirty="0">
                  <a:solidFill>
                    <a:schemeClr val="bg1"/>
                  </a:solidFill>
                  <a:latin typeface="微软雅黑" pitchFamily="34" charset="-122"/>
                  <a:ea typeface="微软雅黑" pitchFamily="34" charset="-122"/>
                </a:rPr>
                <a:t>            }</a:t>
              </a:r>
            </a:p>
            <a:p>
              <a:pPr latinLnBrk="1"/>
              <a:r>
                <a:rPr lang="en-US" altLang="zh-CN" sz="1200" b="1" dirty="0">
                  <a:solidFill>
                    <a:schemeClr val="bg1"/>
                  </a:solidFill>
                  <a:latin typeface="微软雅黑" pitchFamily="34" charset="-122"/>
                  <a:ea typeface="微软雅黑" pitchFamily="34" charset="-122"/>
                </a:rPr>
                <a:t>          })</a:t>
              </a:r>
            </a:p>
            <a:p>
              <a:pPr latinLnBrk="1"/>
              <a:r>
                <a:rPr lang="en-US" altLang="zh-CN" sz="1200" b="1" dirty="0">
                  <a:solidFill>
                    <a:schemeClr val="bg1"/>
                  </a:solidFill>
                  <a:latin typeface="微软雅黑" pitchFamily="34" charset="-122"/>
                  <a:ea typeface="微软雅黑" pitchFamily="34" charset="-122"/>
                </a:rPr>
                <a:t>        },</a:t>
              </a:r>
            </a:p>
            <a:p>
              <a:pPr latinLnBrk="1"/>
              <a:r>
                <a:rPr lang="en-US" altLang="zh-CN" sz="1200" b="1" dirty="0">
                  <a:solidFill>
                    <a:schemeClr val="bg1"/>
                  </a:solidFill>
                  <a:latin typeface="微软雅黑" pitchFamily="34" charset="-122"/>
                  <a:ea typeface="微软雅黑" pitchFamily="34" charset="-122"/>
                </a:rPr>
                <a:t>        fail: e =&gt; {</a:t>
              </a:r>
            </a:p>
            <a:p>
              <a:pPr latinLnBrk="1"/>
              <a:r>
                <a:rPr lang="en-US" altLang="zh-CN" sz="1200" b="1" dirty="0">
                  <a:solidFill>
                    <a:schemeClr val="bg1"/>
                  </a:solidFill>
                  <a:latin typeface="微软雅黑" pitchFamily="34" charset="-122"/>
                  <a:ea typeface="微软雅黑" pitchFamily="34" charset="-122"/>
                </a:rPr>
                <a:t>          console.log(e)</a:t>
              </a:r>
            </a:p>
            <a:p>
              <a:pPr latinLnBrk="1"/>
              <a:r>
                <a:rPr lang="en-US" altLang="zh-CN" sz="1200" b="1" dirty="0">
                  <a:solidFill>
                    <a:schemeClr val="bg1"/>
                  </a:solidFill>
                  <a:latin typeface="微软雅黑" pitchFamily="34" charset="-122"/>
                  <a:ea typeface="微软雅黑" pitchFamily="34" charset="-122"/>
                </a:rPr>
                <a:t>        }</a:t>
              </a:r>
            </a:p>
            <a:p>
              <a:pPr latinLnBrk="1"/>
              <a:r>
                <a:rPr lang="en-US" altLang="zh-CN" sz="1200" b="1" dirty="0">
                  <a:solidFill>
                    <a:schemeClr val="bg1"/>
                  </a:solidFill>
                  <a:latin typeface="微软雅黑" pitchFamily="34" charset="-122"/>
                  <a:ea typeface="微软雅黑" pitchFamily="34" charset="-122"/>
                </a:rPr>
                <a:t>      })</a:t>
              </a:r>
            </a:p>
            <a:p>
              <a:pPr latinLnBrk="1"/>
              <a:r>
                <a:rPr lang="en-US" altLang="zh-CN" sz="1200" b="1" dirty="0">
                  <a:solidFill>
                    <a:schemeClr val="bg1"/>
                  </a:solidFill>
                  <a:latin typeface="微软雅黑" pitchFamily="34" charset="-122"/>
                  <a:ea typeface="微软雅黑" pitchFamily="34" charset="-122"/>
                </a:rPr>
                <a:t>    } else {</a:t>
              </a:r>
            </a:p>
            <a:p>
              <a:pPr latinLnBrk="1"/>
              <a:r>
                <a:rPr lang="en-US" altLang="zh-CN" sz="1200" b="1" dirty="0">
                  <a:solidFill>
                    <a:schemeClr val="bg1"/>
                  </a:solidFill>
                  <a:latin typeface="微软雅黑" pitchFamily="34" charset="-122"/>
                  <a:ea typeface="微软雅黑" pitchFamily="34" charset="-122"/>
                </a:rPr>
                <a:t>      //</a:t>
              </a:r>
              <a:r>
                <a:rPr lang="zh-CN" altLang="en-US" sz="1200" b="1" dirty="0">
                  <a:solidFill>
                    <a:schemeClr val="bg1"/>
                  </a:solidFill>
                  <a:latin typeface="微软雅黑" pitchFamily="34" charset="-122"/>
                  <a:ea typeface="微软雅黑" pitchFamily="34" charset="-122"/>
                </a:rPr>
                <a:t>如果用户没有选择照片，保留原来逻辑</a:t>
              </a:r>
              <a:endParaRPr lang="en-US" altLang="zh-CN" sz="1200" b="1" dirty="0">
                <a:solidFill>
                  <a:schemeClr val="bg1"/>
                </a:solidFill>
                <a:latin typeface="微软雅黑" pitchFamily="34" charset="-122"/>
                <a:ea typeface="微软雅黑" pitchFamily="34" charset="-122"/>
              </a:endParaRPr>
            </a:p>
            <a:p>
              <a:pPr latinLnBrk="1"/>
              <a:r>
                <a:rPr lang="en-US" altLang="zh-CN" sz="1200" b="1" dirty="0">
                  <a:solidFill>
                    <a:schemeClr val="bg1"/>
                  </a:solidFill>
                  <a:latin typeface="微软雅黑" pitchFamily="34" charset="-122"/>
                  <a:ea typeface="微软雅黑" pitchFamily="34" charset="-122"/>
                </a:rPr>
                <a:t>}</a:t>
              </a:r>
              <a:endParaRPr lang="zh-CN" altLang="en-US" sz="1200" b="1" dirty="0">
                <a:solidFill>
                  <a:schemeClr val="bg1"/>
                </a:solidFill>
                <a:latin typeface="微软雅黑" pitchFamily="34" charset="-122"/>
                <a:ea typeface="微软雅黑" pitchFamily="34" charset="-122"/>
              </a:endParaRPr>
            </a:p>
          </p:txBody>
        </p:sp>
      </p:grpSp>
      <p:sp>
        <p:nvSpPr>
          <p:cNvPr id="4" name="圆角矩形 23">
            <a:extLst>
              <a:ext uri="{FF2B5EF4-FFF2-40B4-BE49-F238E27FC236}">
                <a16:creationId xmlns:a16="http://schemas.microsoft.com/office/drawing/2014/main" id="{29E31A5E-0FEB-749B-AD2B-54152577FA18}"/>
              </a:ext>
            </a:extLst>
          </p:cNvPr>
          <p:cNvSpPr>
            <a:spLocks noChangeArrowheads="1"/>
          </p:cNvSpPr>
          <p:nvPr/>
        </p:nvSpPr>
        <p:spPr bwMode="auto">
          <a:xfrm flipH="1">
            <a:off x="6777893" y="1303866"/>
            <a:ext cx="2205237" cy="203201"/>
          </a:xfrm>
          <a:prstGeom prst="roundRect">
            <a:avLst>
              <a:gd name="adj" fmla="val 16667"/>
            </a:avLst>
          </a:prstGeom>
          <a:noFill/>
          <a:ln w="12700" algn="ctr">
            <a:solidFill>
              <a:srgbClr val="FFFF00"/>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cxnSp>
        <p:nvCxnSpPr>
          <p:cNvPr id="7" name="直接箭头连接符 24">
            <a:extLst>
              <a:ext uri="{FF2B5EF4-FFF2-40B4-BE49-F238E27FC236}">
                <a16:creationId xmlns:a16="http://schemas.microsoft.com/office/drawing/2014/main" id="{02FC52DF-8B89-BF81-0139-E55F29E01ED0}"/>
              </a:ext>
            </a:extLst>
          </p:cNvPr>
          <p:cNvCxnSpPr>
            <a:cxnSpLocks noChangeShapeType="1"/>
          </p:cNvCxnSpPr>
          <p:nvPr/>
        </p:nvCxnSpPr>
        <p:spPr bwMode="auto">
          <a:xfrm flipV="1">
            <a:off x="5731933" y="1405466"/>
            <a:ext cx="1020008" cy="820251"/>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圆角矩形 15">
            <a:extLst>
              <a:ext uri="{FF2B5EF4-FFF2-40B4-BE49-F238E27FC236}">
                <a16:creationId xmlns:a16="http://schemas.microsoft.com/office/drawing/2014/main" id="{11D4E7C6-6F3F-BE31-5605-1B637DCECE8E}"/>
              </a:ext>
            </a:extLst>
          </p:cNvPr>
          <p:cNvSpPr>
            <a:spLocks noChangeArrowheads="1"/>
          </p:cNvSpPr>
          <p:nvPr/>
        </p:nvSpPr>
        <p:spPr bwMode="auto">
          <a:xfrm>
            <a:off x="4842933" y="2209387"/>
            <a:ext cx="1253067" cy="349894"/>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zh-CN" altLang="en-US" dirty="0"/>
              <a:t>上传图片</a:t>
            </a:r>
            <a:endParaRPr lang="en-US" altLang="zh-CN" dirty="0"/>
          </a:p>
        </p:txBody>
      </p:sp>
      <p:sp>
        <p:nvSpPr>
          <p:cNvPr id="8" name="圆角矩形 23">
            <a:extLst>
              <a:ext uri="{FF2B5EF4-FFF2-40B4-BE49-F238E27FC236}">
                <a16:creationId xmlns:a16="http://schemas.microsoft.com/office/drawing/2014/main" id="{FD0B6D72-F23E-39DA-DADC-8BD77BB26B19}"/>
              </a:ext>
            </a:extLst>
          </p:cNvPr>
          <p:cNvSpPr>
            <a:spLocks noChangeArrowheads="1"/>
          </p:cNvSpPr>
          <p:nvPr/>
        </p:nvSpPr>
        <p:spPr bwMode="auto">
          <a:xfrm flipH="1">
            <a:off x="7125138" y="3327399"/>
            <a:ext cx="2205237" cy="203201"/>
          </a:xfrm>
          <a:prstGeom prst="roundRect">
            <a:avLst>
              <a:gd name="adj" fmla="val 16667"/>
            </a:avLst>
          </a:prstGeom>
          <a:noFill/>
          <a:ln w="12700" algn="ctr">
            <a:solidFill>
              <a:srgbClr val="FFFF00"/>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cxnSp>
        <p:nvCxnSpPr>
          <p:cNvPr id="10" name="直接箭头连接符 24">
            <a:extLst>
              <a:ext uri="{FF2B5EF4-FFF2-40B4-BE49-F238E27FC236}">
                <a16:creationId xmlns:a16="http://schemas.microsoft.com/office/drawing/2014/main" id="{ECBE7A14-5BD6-078E-2F56-266DB0A8D03B}"/>
              </a:ext>
            </a:extLst>
          </p:cNvPr>
          <p:cNvCxnSpPr>
            <a:cxnSpLocks noChangeShapeType="1"/>
            <a:stCxn id="11" idx="3"/>
          </p:cNvCxnSpPr>
          <p:nvPr/>
        </p:nvCxnSpPr>
        <p:spPr bwMode="auto">
          <a:xfrm>
            <a:off x="5986698" y="3276552"/>
            <a:ext cx="1138440" cy="136047"/>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圆角矩形 15">
            <a:extLst>
              <a:ext uri="{FF2B5EF4-FFF2-40B4-BE49-F238E27FC236}">
                <a16:creationId xmlns:a16="http://schemas.microsoft.com/office/drawing/2014/main" id="{955ABB5D-ABEC-E00C-0655-D8F6A47E9EA6}"/>
              </a:ext>
            </a:extLst>
          </p:cNvPr>
          <p:cNvSpPr>
            <a:spLocks noChangeArrowheads="1"/>
          </p:cNvSpPr>
          <p:nvPr/>
        </p:nvSpPr>
        <p:spPr bwMode="auto">
          <a:xfrm>
            <a:off x="4733631" y="2935127"/>
            <a:ext cx="1253067" cy="682849"/>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zh-CN" altLang="en-US" dirty="0"/>
              <a:t>图片云端地址</a:t>
            </a:r>
            <a:endParaRPr lang="en-US" altLang="zh-CN" dirty="0"/>
          </a:p>
        </p:txBody>
      </p:sp>
      <p:pic>
        <p:nvPicPr>
          <p:cNvPr id="15" name="Picture 14">
            <a:extLst>
              <a:ext uri="{FF2B5EF4-FFF2-40B4-BE49-F238E27FC236}">
                <a16:creationId xmlns:a16="http://schemas.microsoft.com/office/drawing/2014/main" id="{5F215322-9E90-988B-71DA-526A1E5D3FDB}"/>
              </a:ext>
            </a:extLst>
          </p:cNvPr>
          <p:cNvPicPr>
            <a:picLocks noChangeAspect="1"/>
          </p:cNvPicPr>
          <p:nvPr/>
        </p:nvPicPr>
        <p:blipFill>
          <a:blip r:embed="rId3"/>
          <a:stretch>
            <a:fillRect/>
          </a:stretch>
        </p:blipFill>
        <p:spPr>
          <a:xfrm>
            <a:off x="300652" y="3993822"/>
            <a:ext cx="6164009" cy="1813560"/>
          </a:xfrm>
          <a:prstGeom prst="rect">
            <a:avLst/>
          </a:prstGeom>
        </p:spPr>
      </p:pic>
    </p:spTree>
    <p:extLst>
      <p:ext uri="{BB962C8B-B14F-4D97-AF65-F5344CB8AC3E}">
        <p14:creationId xmlns:p14="http://schemas.microsoft.com/office/powerpoint/2010/main" val="407959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22" presetClass="entr" presetSubtype="8"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22" presetClass="entr" presetSubtype="8"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8"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55DC-C485-6EFB-BC8F-656B4CBE6951}"/>
              </a:ext>
            </a:extLst>
          </p:cNvPr>
          <p:cNvSpPr>
            <a:spLocks noGrp="1"/>
          </p:cNvSpPr>
          <p:nvPr>
            <p:ph type="title"/>
          </p:nvPr>
        </p:nvSpPr>
        <p:spPr/>
        <p:txBody>
          <a:bodyPr/>
          <a:lstStyle/>
          <a:p>
            <a:r>
              <a:rPr lang="zh-CN" altLang="en-US" dirty="0"/>
              <a:t>目录</a:t>
            </a:r>
            <a:endParaRPr lang="en-US" dirty="0"/>
          </a:p>
        </p:txBody>
      </p:sp>
      <p:sp>
        <p:nvSpPr>
          <p:cNvPr id="3" name="Content Placeholder 2">
            <a:extLst>
              <a:ext uri="{FF2B5EF4-FFF2-40B4-BE49-F238E27FC236}">
                <a16:creationId xmlns:a16="http://schemas.microsoft.com/office/drawing/2014/main" id="{85F75785-4DEA-F311-43FC-73945A3C672F}"/>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zh-CN" altLang="en-US" dirty="0"/>
              <a:t>小程序简介</a:t>
            </a:r>
            <a:endParaRPr lang="en-US" altLang="zh-CN" dirty="0"/>
          </a:p>
          <a:p>
            <a:pPr>
              <a:buFont typeface="Wingdings" panose="05000000000000000000" pitchFamily="2" charset="2"/>
              <a:buChar char="§"/>
            </a:pPr>
            <a:r>
              <a:rPr lang="zh-CN" altLang="en-US" dirty="0"/>
              <a:t>小程序开发工具</a:t>
            </a:r>
            <a:endParaRPr lang="en-US" altLang="zh-CN" dirty="0"/>
          </a:p>
          <a:p>
            <a:pPr>
              <a:buFont typeface="Wingdings" panose="05000000000000000000" pitchFamily="2" charset="2"/>
              <a:buChar char="§"/>
            </a:pPr>
            <a:r>
              <a:rPr lang="zh-CN" altLang="en-US" dirty="0"/>
              <a:t>小程序代码结构</a:t>
            </a:r>
            <a:endParaRPr lang="en-US" altLang="zh-CN" dirty="0"/>
          </a:p>
          <a:p>
            <a:pPr>
              <a:buFont typeface="Wingdings" panose="05000000000000000000" pitchFamily="2" charset="2"/>
              <a:buChar char="§"/>
            </a:pPr>
            <a:r>
              <a:rPr lang="zh-CN" altLang="en-US" dirty="0"/>
              <a:t>布局</a:t>
            </a:r>
            <a:endParaRPr lang="en-US" altLang="zh-CN" dirty="0"/>
          </a:p>
          <a:p>
            <a:pPr>
              <a:buFont typeface="Wingdings" panose="05000000000000000000" pitchFamily="2" charset="2"/>
              <a:buChar char="§"/>
            </a:pPr>
            <a:r>
              <a:rPr lang="zh-CN" altLang="en-US" dirty="0"/>
              <a:t>组件</a:t>
            </a:r>
            <a:endParaRPr lang="en-US" altLang="zh-CN" dirty="0"/>
          </a:p>
          <a:p>
            <a:pPr>
              <a:buFont typeface="Wingdings" panose="05000000000000000000" pitchFamily="2" charset="2"/>
              <a:buChar char="§"/>
            </a:pPr>
            <a:r>
              <a:rPr lang="zh-CN" altLang="en-US" dirty="0"/>
              <a:t>调查问卷</a:t>
            </a:r>
            <a:endParaRPr lang="en-US" altLang="zh-CN" dirty="0"/>
          </a:p>
          <a:p>
            <a:pPr>
              <a:buFont typeface="Wingdings" panose="05000000000000000000" pitchFamily="2" charset="2"/>
              <a:buChar char="§"/>
            </a:pPr>
            <a:r>
              <a:rPr lang="zh-CN" altLang="en-US" dirty="0"/>
              <a:t>调查问卷云开发</a:t>
            </a:r>
            <a:endParaRPr lang="en-US" altLang="zh-CN" dirty="0"/>
          </a:p>
          <a:p>
            <a:pPr>
              <a:buFont typeface="Wingdings" panose="05000000000000000000" pitchFamily="2" charset="2"/>
              <a:buChar char="§"/>
            </a:pPr>
            <a:r>
              <a:rPr lang="zh-CN" altLang="en-US" dirty="0">
                <a:solidFill>
                  <a:schemeClr val="accent6"/>
                </a:solidFill>
              </a:rPr>
              <a:t>用户登录</a:t>
            </a:r>
            <a:endParaRPr lang="en-US" altLang="zh-CN" dirty="0">
              <a:solidFill>
                <a:schemeClr val="accent6"/>
              </a:solidFill>
            </a:endParaRPr>
          </a:p>
          <a:p>
            <a:pPr>
              <a:buFont typeface="Wingdings" panose="05000000000000000000" pitchFamily="2" charset="2"/>
              <a:buChar char="§"/>
            </a:pPr>
            <a:r>
              <a:rPr lang="zh-CN" altLang="en-US" dirty="0"/>
              <a:t>部分</a:t>
            </a:r>
            <a:r>
              <a:rPr lang="en-US" altLang="zh-CN" dirty="0"/>
              <a:t>API</a:t>
            </a:r>
            <a:r>
              <a:rPr lang="zh-CN" altLang="en-US" dirty="0"/>
              <a:t>介绍</a:t>
            </a:r>
            <a:endParaRPr lang="en-US" altLang="zh-CN" dirty="0"/>
          </a:p>
          <a:p>
            <a:pPr>
              <a:buFont typeface="Wingdings" panose="05000000000000000000" pitchFamily="2" charset="2"/>
              <a:buChar char="§"/>
            </a:pPr>
            <a:r>
              <a:rPr lang="zh-CN" altLang="en-US" dirty="0"/>
              <a:t>开发框架介绍</a:t>
            </a:r>
            <a:endParaRPr lang="en-US" altLang="zh-CN" dirty="0"/>
          </a:p>
        </p:txBody>
      </p:sp>
    </p:spTree>
    <p:extLst>
      <p:ext uri="{BB962C8B-B14F-4D97-AF65-F5344CB8AC3E}">
        <p14:creationId xmlns:p14="http://schemas.microsoft.com/office/powerpoint/2010/main" val="783633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用户登录</a:t>
            </a:r>
            <a:endParaRPr lang="en-US" altLang="zh-CN"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8" y="2286000"/>
            <a:ext cx="4804271" cy="3804834"/>
          </a:xfrm>
        </p:spPr>
        <p:txBody>
          <a:bodyPr>
            <a:normAutofit/>
          </a:bodyPr>
          <a:lstStyle/>
          <a:p>
            <a:pPr>
              <a:buFont typeface="Wingdings" panose="05000000000000000000" pitchFamily="2" charset="2"/>
              <a:buChar char="§"/>
            </a:pPr>
            <a:r>
              <a:rPr lang="zh-CN" altLang="en-US" dirty="0"/>
              <a:t>小程序通过</a:t>
            </a:r>
            <a:r>
              <a:rPr lang="zh-CN" altLang="zh-CN" dirty="0"/>
              <a:t>微信官方提供的，获取微信提登录能力供的用户身份标识，建立用户体系</a:t>
            </a:r>
            <a:r>
              <a:rPr lang="zh-CN" altLang="en-US" dirty="0"/>
              <a:t>。</a:t>
            </a:r>
            <a:r>
              <a:rPr lang="zh-CN" altLang="zh-CN" b="1" dirty="0">
                <a:solidFill>
                  <a:srgbClr val="00B0F0"/>
                </a:solidFill>
              </a:rPr>
              <a:t>用户登录</a:t>
            </a:r>
            <a:r>
              <a:rPr lang="zh-CN" altLang="en-US" b="1" dirty="0">
                <a:solidFill>
                  <a:srgbClr val="00B0F0"/>
                </a:solidFill>
              </a:rPr>
              <a:t>流程</a:t>
            </a:r>
            <a:r>
              <a:rPr lang="zh-CN" altLang="zh-CN" dirty="0"/>
              <a:t>时序图</a:t>
            </a:r>
            <a:r>
              <a:rPr lang="zh-CN" altLang="en-US" dirty="0"/>
              <a:t>（右图所示）。</a:t>
            </a:r>
            <a:endParaRPr lang="en-US" altLang="zh-CN" dirty="0"/>
          </a:p>
          <a:p>
            <a:pPr>
              <a:buFont typeface="Wingdings" panose="05000000000000000000" pitchFamily="2" charset="2"/>
              <a:buChar char="§"/>
            </a:pPr>
            <a:r>
              <a:rPr lang="zh-CN" altLang="en-US" dirty="0"/>
              <a:t>三个角色：</a:t>
            </a:r>
            <a:endParaRPr lang="en-US" altLang="zh-CN" dirty="0"/>
          </a:p>
          <a:p>
            <a:pPr lvl="1">
              <a:buFont typeface="Wingdings" panose="05000000000000000000" pitchFamily="2" charset="2"/>
              <a:buChar char="§"/>
            </a:pPr>
            <a:r>
              <a:rPr lang="zh-CN" altLang="zh-CN" b="1" u="sng" dirty="0"/>
              <a:t>小程序</a:t>
            </a:r>
            <a:r>
              <a:rPr lang="zh-CN" altLang="zh-CN" dirty="0">
                <a:sym typeface="+mn-ea"/>
              </a:rPr>
              <a:t>：</a:t>
            </a:r>
            <a:r>
              <a:rPr lang="zh-CN" altLang="zh-CN" dirty="0"/>
              <a:t>用户使用的客户端，由于小程序运行在微信之上，因此小程序可以通过</a:t>
            </a:r>
            <a:r>
              <a:rPr lang="en-US" altLang="zh-CN" dirty="0"/>
              <a:t>API</a:t>
            </a:r>
            <a:r>
              <a:rPr lang="zh-CN" altLang="zh-CN" dirty="0"/>
              <a:t>获取微信用户的身份信息</a:t>
            </a:r>
            <a:r>
              <a:rPr lang="zh-CN" altLang="zh-CN" dirty="0">
                <a:sym typeface="+mn-ea"/>
              </a:rPr>
              <a:t>。</a:t>
            </a:r>
            <a:endParaRPr lang="en-US" altLang="zh-CN" dirty="0">
              <a:sym typeface="+mn-ea"/>
            </a:endParaRPr>
          </a:p>
          <a:p>
            <a:pPr lvl="1">
              <a:buFont typeface="Wingdings" panose="05000000000000000000" pitchFamily="2" charset="2"/>
              <a:buChar char="§"/>
            </a:pPr>
            <a:r>
              <a:rPr lang="zh-CN" altLang="zh-CN" b="1" u="sng" dirty="0"/>
              <a:t>开发者服务器</a:t>
            </a:r>
            <a:r>
              <a:rPr lang="zh-CN" altLang="zh-CN" dirty="0">
                <a:sym typeface="+mn-ea"/>
              </a:rPr>
              <a:t>：</a:t>
            </a:r>
            <a:r>
              <a:rPr lang="zh-CN" altLang="zh-CN" dirty="0"/>
              <a:t>小程序的后端服务器，用于为小程序用户提供服务</a:t>
            </a:r>
            <a:r>
              <a:rPr lang="zh-CN" altLang="zh-CN" dirty="0">
                <a:sym typeface="+mn-ea"/>
              </a:rPr>
              <a:t>。</a:t>
            </a:r>
            <a:endParaRPr lang="en-US" altLang="zh-CN" dirty="0">
              <a:sym typeface="+mn-ea"/>
            </a:endParaRPr>
          </a:p>
          <a:p>
            <a:pPr lvl="1">
              <a:buFont typeface="Wingdings" panose="05000000000000000000" pitchFamily="2" charset="2"/>
              <a:buChar char="§"/>
            </a:pPr>
            <a:r>
              <a:rPr lang="zh-CN" altLang="zh-CN" b="1" u="sng" dirty="0"/>
              <a:t>微信接口服务</a:t>
            </a:r>
            <a:r>
              <a:rPr lang="zh-CN" altLang="zh-CN" dirty="0">
                <a:sym typeface="+mn-ea"/>
              </a:rPr>
              <a:t>：</a:t>
            </a:r>
            <a:r>
              <a:rPr lang="zh-CN" altLang="zh-CN" dirty="0"/>
              <a:t>微信为开发者服务器提供的接口</a:t>
            </a:r>
            <a:r>
              <a:rPr lang="zh-CN" altLang="en-US" dirty="0">
                <a:sym typeface="+mn-ea"/>
              </a:rPr>
              <a:t>。</a:t>
            </a:r>
            <a:endParaRPr lang="en-US" altLang="zh-CN" dirty="0">
              <a:sym typeface="+mn-ea"/>
            </a:endParaRPr>
          </a:p>
          <a:p>
            <a:pPr>
              <a:buFont typeface="Wingdings" panose="05000000000000000000" pitchFamily="2" charset="2"/>
              <a:buChar char="§"/>
            </a:pPr>
            <a:endParaRPr lang="en-US" altLang="zh-CN" dirty="0"/>
          </a:p>
        </p:txBody>
      </p:sp>
      <p:pic>
        <p:nvPicPr>
          <p:cNvPr id="4" name="Picture 10" descr="api-login">
            <a:extLst>
              <a:ext uri="{FF2B5EF4-FFF2-40B4-BE49-F238E27FC236}">
                <a16:creationId xmlns:a16="http://schemas.microsoft.com/office/drawing/2014/main" id="{B9959D50-310D-2AD8-6781-4CD3ED37AB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947" y="1773381"/>
            <a:ext cx="4804271" cy="486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919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用户登录 </a:t>
            </a:r>
            <a:r>
              <a:rPr lang="en-US" altLang="zh-CN" dirty="0"/>
              <a:t>-  </a:t>
            </a:r>
            <a:r>
              <a:rPr lang="zh-CN" altLang="en-US" dirty="0"/>
              <a:t>获取用户信息</a:t>
            </a:r>
            <a:endParaRPr lang="en-US" altLang="zh-CN" dirty="0"/>
          </a:p>
        </p:txBody>
      </p:sp>
      <p:sp>
        <p:nvSpPr>
          <p:cNvPr id="6" name="Content Placeholder 2">
            <a:extLst>
              <a:ext uri="{FF2B5EF4-FFF2-40B4-BE49-F238E27FC236}">
                <a16:creationId xmlns:a16="http://schemas.microsoft.com/office/drawing/2014/main" id="{151BA7DE-403F-2C18-1229-EE887AEF8FD9}"/>
              </a:ext>
            </a:extLst>
          </p:cNvPr>
          <p:cNvSpPr txBox="1">
            <a:spLocks/>
          </p:cNvSpPr>
          <p:nvPr/>
        </p:nvSpPr>
        <p:spPr>
          <a:xfrm>
            <a:off x="1024128" y="2286000"/>
            <a:ext cx="8911724" cy="3671739"/>
          </a:xfrm>
          <a:prstGeom prst="rect">
            <a:avLst/>
          </a:prstGeom>
        </p:spPr>
        <p:txBody>
          <a:bodyPr vert="horz" lIns="45720" tIns="45720" rIns="45720" bIns="45720" rtlCol="0">
            <a:normAutofit/>
          </a:bodyPr>
          <a:lstStyle>
            <a:lvl1pPr marL="91440" indent="-91440" defTabSz="914400">
              <a:lnSpc>
                <a:spcPct val="90000"/>
              </a:lnSpc>
              <a:spcBef>
                <a:spcPts val="1200"/>
              </a:spcBef>
              <a:spcAft>
                <a:spcPts val="200"/>
              </a:spcAft>
              <a:buClr>
                <a:schemeClr val="accent2"/>
              </a:buClr>
              <a:buSzPct val="100000"/>
              <a:buFont typeface="Wingdings" panose="05000000000000000000" pitchFamily="2" charset="2"/>
              <a:buChar char="§"/>
              <a:defRPr sz="2200"/>
            </a:lvl1pPr>
            <a:lvl2pPr marL="265176" indent="-137160" defTabSz="914400">
              <a:lnSpc>
                <a:spcPct val="90000"/>
              </a:lnSpc>
              <a:spcBef>
                <a:spcPts val="200"/>
              </a:spcBef>
              <a:spcAft>
                <a:spcPts val="400"/>
              </a:spcAft>
              <a:buClr>
                <a:schemeClr val="accent2"/>
              </a:buClr>
              <a:buFont typeface="Wingdings 3" pitchFamily="18" charset="2"/>
              <a:buChar char=""/>
            </a:lvl2pPr>
            <a:lvl3pPr marL="448056" indent="-137160" defTabSz="914400">
              <a:lnSpc>
                <a:spcPct val="90000"/>
              </a:lnSpc>
              <a:spcBef>
                <a:spcPts val="200"/>
              </a:spcBef>
              <a:spcAft>
                <a:spcPts val="400"/>
              </a:spcAft>
              <a:buClr>
                <a:schemeClr val="accent2"/>
              </a:buClr>
              <a:buFont typeface="Wingdings 3" pitchFamily="18" charset="2"/>
              <a:buChar char=""/>
              <a:defRPr sz="1400"/>
            </a:lvl3pPr>
            <a:lvl4pPr marL="594360" indent="-137160" defTabSz="914400">
              <a:lnSpc>
                <a:spcPct val="90000"/>
              </a:lnSpc>
              <a:spcBef>
                <a:spcPts val="200"/>
              </a:spcBef>
              <a:spcAft>
                <a:spcPts val="400"/>
              </a:spcAft>
              <a:buClr>
                <a:schemeClr val="accent2"/>
              </a:buClr>
              <a:buFont typeface="Wingdings 3" pitchFamily="18" charset="2"/>
              <a:buChar char=""/>
              <a:defRPr sz="1400"/>
            </a:lvl4pPr>
            <a:lvl5pPr marL="777240" indent="-137160" defTabSz="914400">
              <a:lnSpc>
                <a:spcPct val="90000"/>
              </a:lnSpc>
              <a:spcBef>
                <a:spcPts val="200"/>
              </a:spcBef>
              <a:spcAft>
                <a:spcPts val="400"/>
              </a:spcAft>
              <a:buClr>
                <a:schemeClr val="accent2"/>
              </a:buClr>
              <a:buFont typeface="Wingdings 3" pitchFamily="18" charset="2"/>
              <a:buChar char=""/>
              <a:defRPr sz="1400"/>
            </a:lvl5pPr>
            <a:lvl6pPr marL="914400" indent="-137160" defTabSz="914400">
              <a:lnSpc>
                <a:spcPct val="90000"/>
              </a:lnSpc>
              <a:spcBef>
                <a:spcPts val="200"/>
              </a:spcBef>
              <a:spcAft>
                <a:spcPts val="400"/>
              </a:spcAft>
              <a:buClr>
                <a:schemeClr val="accent2"/>
              </a:buClr>
              <a:buFont typeface="Wingdings 3" pitchFamily="18" charset="2"/>
              <a:buChar char=""/>
              <a:defRPr sz="1400"/>
            </a:lvl6pPr>
            <a:lvl7pPr marL="1060704" indent="-137160" defTabSz="914400">
              <a:lnSpc>
                <a:spcPct val="90000"/>
              </a:lnSpc>
              <a:spcBef>
                <a:spcPts val="200"/>
              </a:spcBef>
              <a:spcAft>
                <a:spcPts val="400"/>
              </a:spcAft>
              <a:buClr>
                <a:schemeClr val="accent2"/>
              </a:buClr>
              <a:buFont typeface="Wingdings 3" pitchFamily="18" charset="2"/>
              <a:buChar char=""/>
              <a:defRPr sz="1400"/>
            </a:lvl7pPr>
            <a:lvl8pPr marL="1216152" indent="-137160" defTabSz="914400">
              <a:lnSpc>
                <a:spcPct val="90000"/>
              </a:lnSpc>
              <a:spcBef>
                <a:spcPts val="200"/>
              </a:spcBef>
              <a:spcAft>
                <a:spcPts val="400"/>
              </a:spcAft>
              <a:buClr>
                <a:schemeClr val="accent2"/>
              </a:buClr>
              <a:buFont typeface="Wingdings 3" pitchFamily="18" charset="2"/>
              <a:buChar char=""/>
              <a:defRPr sz="1400"/>
            </a:lvl8pPr>
            <a:lvl9pPr marL="1362456" indent="-137160" defTabSz="914400">
              <a:lnSpc>
                <a:spcPct val="90000"/>
              </a:lnSpc>
              <a:spcBef>
                <a:spcPts val="200"/>
              </a:spcBef>
              <a:spcAft>
                <a:spcPts val="400"/>
              </a:spcAft>
              <a:buClr>
                <a:schemeClr val="accent2"/>
              </a:buClr>
              <a:buFont typeface="Wingdings 3" pitchFamily="18" charset="2"/>
              <a:buChar char=""/>
              <a:defRPr sz="1400"/>
            </a:lvl9pPr>
          </a:lstStyle>
          <a:p>
            <a:r>
              <a:rPr lang="zh-CN" altLang="en-US" dirty="0"/>
              <a:t>由于微信小程序权限管理升级，获取用户手机号和头像都需要用户手动授权，并上传小程序服务器，小程序自己保存。</a:t>
            </a:r>
            <a:endParaRPr lang="en-US" altLang="zh-CN" dirty="0"/>
          </a:p>
          <a:p>
            <a:r>
              <a:rPr lang="zh-CN" altLang="en-US" dirty="0">
                <a:hlinkClick r:id="rId3"/>
              </a:rPr>
              <a:t>微信小程序头像昵称实战篇 </a:t>
            </a:r>
            <a:r>
              <a:rPr lang="en-US" altLang="zh-CN" dirty="0">
                <a:hlinkClick r:id="rId3"/>
              </a:rPr>
              <a:t>| </a:t>
            </a:r>
            <a:r>
              <a:rPr lang="zh-CN" altLang="en-US" dirty="0">
                <a:hlinkClick r:id="rId3"/>
              </a:rPr>
              <a:t>微信开放社区 </a:t>
            </a:r>
            <a:r>
              <a:rPr lang="en-US" altLang="zh-CN" dirty="0">
                <a:hlinkClick r:id="rId3"/>
              </a:rPr>
              <a:t>(qq.com)</a:t>
            </a:r>
            <a:endParaRPr lang="zh-CN" altLang="en-US" dirty="0"/>
          </a:p>
        </p:txBody>
      </p:sp>
      <p:grpSp>
        <p:nvGrpSpPr>
          <p:cNvPr id="4" name="组合 1">
            <a:extLst>
              <a:ext uri="{FF2B5EF4-FFF2-40B4-BE49-F238E27FC236}">
                <a16:creationId xmlns:a16="http://schemas.microsoft.com/office/drawing/2014/main" id="{B15E3B6F-E1AF-278D-CF10-3133E95697D6}"/>
              </a:ext>
            </a:extLst>
          </p:cNvPr>
          <p:cNvGrpSpPr>
            <a:grpSpLocks/>
          </p:cNvGrpSpPr>
          <p:nvPr/>
        </p:nvGrpSpPr>
        <p:grpSpPr bwMode="auto">
          <a:xfrm>
            <a:off x="265677" y="3429000"/>
            <a:ext cx="7305996" cy="2194405"/>
            <a:chOff x="530126" y="4493294"/>
            <a:chExt cx="9608003" cy="2196244"/>
          </a:xfrm>
        </p:grpSpPr>
        <p:sp>
          <p:nvSpPr>
            <p:cNvPr id="5" name="文本框 7">
              <a:extLst>
                <a:ext uri="{FF2B5EF4-FFF2-40B4-BE49-F238E27FC236}">
                  <a16:creationId xmlns:a16="http://schemas.microsoft.com/office/drawing/2014/main" id="{C0866277-5D3B-6B47-896A-F35A336D543D}"/>
                </a:ext>
              </a:extLst>
            </p:cNvPr>
            <p:cNvSpPr txBox="1">
              <a:spLocks noChangeArrowheads="1"/>
            </p:cNvSpPr>
            <p:nvPr/>
          </p:nvSpPr>
          <p:spPr bwMode="auto">
            <a:xfrm>
              <a:off x="530126" y="4694630"/>
              <a:ext cx="9608003" cy="1994908"/>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50000"/>
                </a:lnSpc>
                <a:buFont typeface="Arial" pitchFamily="34" charset="0"/>
                <a:buNone/>
              </a:pPr>
              <a:r>
                <a:rPr lang="en-US" altLang="zh-CN" sz="1400" b="1" dirty="0">
                  <a:solidFill>
                    <a:srgbClr val="FFFFFF"/>
                  </a:solidFill>
                  <a:latin typeface="微软雅黑" pitchFamily="34" charset="-122"/>
                  <a:ea typeface="微软雅黑" pitchFamily="34" charset="-122"/>
                </a:rPr>
                <a:t>&lt;button class="avatar-wrapper" open-type="</a:t>
              </a:r>
              <a:r>
                <a:rPr lang="en-US" altLang="zh-CN" sz="1400" b="1" dirty="0" err="1">
                  <a:solidFill>
                    <a:srgbClr val="FFFFFF"/>
                  </a:solidFill>
                  <a:latin typeface="微软雅黑" pitchFamily="34" charset="-122"/>
                  <a:ea typeface="微软雅黑" pitchFamily="34" charset="-122"/>
                </a:rPr>
                <a:t>chooseAvatar</a:t>
              </a:r>
              <a:r>
                <a:rPr lang="en-US" altLang="zh-CN" sz="1400" b="1" dirty="0">
                  <a:solidFill>
                    <a:srgbClr val="FFFFFF"/>
                  </a:solidFill>
                  <a:latin typeface="微软雅黑" pitchFamily="34" charset="-122"/>
                  <a:ea typeface="微软雅黑" pitchFamily="34" charset="-122"/>
                </a:rPr>
                <a:t>" </a:t>
              </a:r>
              <a:r>
                <a:rPr lang="en-US" altLang="zh-CN" sz="1400" b="1" dirty="0" err="1">
                  <a:solidFill>
                    <a:srgbClr val="FFFFFF"/>
                  </a:solidFill>
                  <a:latin typeface="微软雅黑" pitchFamily="34" charset="-122"/>
                  <a:ea typeface="微软雅黑" pitchFamily="34" charset="-122"/>
                </a:rPr>
                <a:t>bind:chooseavatar</a:t>
              </a:r>
              <a:r>
                <a:rPr lang="en-US" altLang="zh-CN" sz="1400" b="1" dirty="0">
                  <a:solidFill>
                    <a:srgbClr val="FFFFFF"/>
                  </a:solidFill>
                  <a:latin typeface="微软雅黑" pitchFamily="34" charset="-122"/>
                  <a:ea typeface="微软雅黑" pitchFamily="34" charset="-122"/>
                </a:rPr>
                <a:t>="</a:t>
              </a:r>
              <a:r>
                <a:rPr lang="en-US" altLang="zh-CN" sz="1400" b="1" dirty="0" err="1">
                  <a:solidFill>
                    <a:srgbClr val="FFFFFF"/>
                  </a:solidFill>
                  <a:latin typeface="微软雅黑" pitchFamily="34" charset="-122"/>
                  <a:ea typeface="微软雅黑" pitchFamily="34" charset="-122"/>
                </a:rPr>
                <a:t>onChooseAvatar</a:t>
              </a:r>
              <a:r>
                <a:rPr lang="en-US" altLang="zh-CN" sz="1400" b="1" dirty="0">
                  <a:solidFill>
                    <a:srgbClr val="FFFFFF"/>
                  </a:solidFill>
                  <a:latin typeface="微软雅黑" pitchFamily="34" charset="-122"/>
                  <a:ea typeface="微软雅黑" pitchFamily="34" charset="-122"/>
                </a:rPr>
                <a:t>"&gt;</a:t>
              </a:r>
            </a:p>
            <a:p>
              <a:pPr eaLnBrk="1" hangingPunct="1">
                <a:lnSpc>
                  <a:spcPct val="150000"/>
                </a:lnSpc>
                <a:buFont typeface="Arial" pitchFamily="34" charset="0"/>
                <a:buNone/>
              </a:pPr>
              <a:r>
                <a:rPr lang="en-US" altLang="zh-CN" sz="1400" b="1" dirty="0">
                  <a:solidFill>
                    <a:srgbClr val="FFFFFF"/>
                  </a:solidFill>
                  <a:latin typeface="微软雅黑" pitchFamily="34" charset="-122"/>
                  <a:ea typeface="微软雅黑" pitchFamily="34" charset="-122"/>
                </a:rPr>
                <a:t>  &lt;image class="avatar" </a:t>
              </a:r>
              <a:r>
                <a:rPr lang="en-US" altLang="zh-CN" sz="1400" b="1" dirty="0" err="1">
                  <a:solidFill>
                    <a:srgbClr val="FFFFFF"/>
                  </a:solidFill>
                  <a:latin typeface="微软雅黑" pitchFamily="34" charset="-122"/>
                  <a:ea typeface="微软雅黑" pitchFamily="34" charset="-122"/>
                </a:rPr>
                <a:t>src</a:t>
              </a:r>
              <a:r>
                <a:rPr lang="en-US" altLang="zh-CN" sz="1400" b="1" dirty="0">
                  <a:solidFill>
                    <a:srgbClr val="FFFFFF"/>
                  </a:solidFill>
                  <a:latin typeface="微软雅黑" pitchFamily="34" charset="-122"/>
                  <a:ea typeface="微软雅黑" pitchFamily="34" charset="-122"/>
                </a:rPr>
                <a:t>="{{</a:t>
              </a:r>
              <a:r>
                <a:rPr lang="en-US" altLang="zh-CN" sz="1400" b="1" dirty="0" err="1">
                  <a:solidFill>
                    <a:srgbClr val="FFFFFF"/>
                  </a:solidFill>
                  <a:latin typeface="微软雅黑" pitchFamily="34" charset="-122"/>
                  <a:ea typeface="微软雅黑" pitchFamily="34" charset="-122"/>
                </a:rPr>
                <a:t>avatarUrl</a:t>
              </a:r>
              <a:r>
                <a:rPr lang="en-US" altLang="zh-CN" sz="1400" b="1" dirty="0">
                  <a:solidFill>
                    <a:srgbClr val="FFFFFF"/>
                  </a:solidFill>
                  <a:latin typeface="微软雅黑" pitchFamily="34" charset="-122"/>
                  <a:ea typeface="微软雅黑" pitchFamily="34" charset="-122"/>
                </a:rPr>
                <a:t>}}"&gt;&lt;/image&gt;</a:t>
              </a:r>
            </a:p>
            <a:p>
              <a:pPr eaLnBrk="1" hangingPunct="1">
                <a:lnSpc>
                  <a:spcPct val="150000"/>
                </a:lnSpc>
                <a:buFont typeface="Arial" pitchFamily="34" charset="0"/>
                <a:buNone/>
              </a:pPr>
              <a:r>
                <a:rPr lang="en-US" altLang="zh-CN" sz="1400" b="1" dirty="0">
                  <a:solidFill>
                    <a:srgbClr val="FFFFFF"/>
                  </a:solidFill>
                  <a:latin typeface="微软雅黑" pitchFamily="34" charset="-122"/>
                  <a:ea typeface="微软雅黑" pitchFamily="34" charset="-122"/>
                </a:rPr>
                <a:t>&lt;/button&gt;</a:t>
              </a:r>
            </a:p>
            <a:p>
              <a:pPr eaLnBrk="1" hangingPunct="1">
                <a:lnSpc>
                  <a:spcPct val="150000"/>
                </a:lnSpc>
                <a:buFont typeface="Arial" pitchFamily="34" charset="0"/>
                <a:buNone/>
              </a:pPr>
              <a:r>
                <a:rPr lang="en-US" altLang="zh-CN" sz="1400" b="1" dirty="0">
                  <a:solidFill>
                    <a:srgbClr val="FFFFFF"/>
                  </a:solidFill>
                  <a:latin typeface="微软雅黑" pitchFamily="34" charset="-122"/>
                  <a:ea typeface="微软雅黑" pitchFamily="34" charset="-122"/>
                </a:rPr>
                <a:t>&lt;input type="nickname" class="</a:t>
              </a:r>
              <a:r>
                <a:rPr lang="en-US" altLang="zh-CN" sz="1400" b="1" dirty="0" err="1">
                  <a:solidFill>
                    <a:srgbClr val="FFFFFF"/>
                  </a:solidFill>
                  <a:latin typeface="微软雅黑" pitchFamily="34" charset="-122"/>
                  <a:ea typeface="微软雅黑" pitchFamily="34" charset="-122"/>
                </a:rPr>
                <a:t>weui</a:t>
              </a:r>
              <a:r>
                <a:rPr lang="en-US" altLang="zh-CN" sz="1400" b="1" dirty="0">
                  <a:solidFill>
                    <a:srgbClr val="FFFFFF"/>
                  </a:solidFill>
                  <a:latin typeface="微软雅黑" pitchFamily="34" charset="-122"/>
                  <a:ea typeface="微软雅黑" pitchFamily="34" charset="-122"/>
                </a:rPr>
                <a:t>-input" placeholder="</a:t>
              </a:r>
              <a:r>
                <a:rPr lang="zh-CN" altLang="en-US" sz="1400" b="1" dirty="0">
                  <a:solidFill>
                    <a:srgbClr val="FFFFFF"/>
                  </a:solidFill>
                  <a:latin typeface="微软雅黑" pitchFamily="34" charset="-122"/>
                  <a:ea typeface="微软雅黑" pitchFamily="34" charset="-122"/>
                </a:rPr>
                <a:t>请输入昵称</a:t>
              </a:r>
              <a:r>
                <a:rPr lang="en-US" altLang="zh-CN" sz="1400" b="1" dirty="0">
                  <a:solidFill>
                    <a:srgbClr val="FFFFFF"/>
                  </a:solidFill>
                  <a:latin typeface="微软雅黑" pitchFamily="34" charset="-122"/>
                  <a:ea typeface="微软雅黑" pitchFamily="34" charset="-122"/>
                </a:rPr>
                <a:t>" </a:t>
              </a:r>
              <a:r>
                <a:rPr lang="en-US" altLang="zh-CN" sz="1400" b="1" dirty="0" err="1">
                  <a:solidFill>
                    <a:srgbClr val="FFFFFF"/>
                  </a:solidFill>
                  <a:latin typeface="微软雅黑" pitchFamily="34" charset="-122"/>
                  <a:ea typeface="微软雅黑" pitchFamily="34" charset="-122"/>
                </a:rPr>
                <a:t>bindinput</a:t>
              </a:r>
              <a:r>
                <a:rPr lang="en-US" altLang="zh-CN" sz="1400" b="1" dirty="0">
                  <a:solidFill>
                    <a:srgbClr val="FFFFFF"/>
                  </a:solidFill>
                  <a:latin typeface="微软雅黑" pitchFamily="34" charset="-122"/>
                  <a:ea typeface="微软雅黑" pitchFamily="34" charset="-122"/>
                </a:rPr>
                <a:t>="</a:t>
              </a:r>
              <a:r>
                <a:rPr lang="en-US" altLang="zh-CN" sz="1400" b="1" dirty="0" err="1">
                  <a:solidFill>
                    <a:srgbClr val="FFFFFF"/>
                  </a:solidFill>
                  <a:latin typeface="微软雅黑" pitchFamily="34" charset="-122"/>
                  <a:ea typeface="微软雅黑" pitchFamily="34" charset="-122"/>
                </a:rPr>
                <a:t>inputWord</a:t>
              </a:r>
              <a:r>
                <a:rPr lang="en-US" altLang="zh-CN" sz="1400" b="1" dirty="0">
                  <a:solidFill>
                    <a:srgbClr val="FFFFFF"/>
                  </a:solidFill>
                  <a:latin typeface="微软雅黑" pitchFamily="34" charset="-122"/>
                  <a:ea typeface="微软雅黑" pitchFamily="34" charset="-122"/>
                </a:rPr>
                <a:t>" /&gt;</a:t>
              </a:r>
              <a:endParaRPr lang="zh-CN" altLang="zh-CN" sz="1400" b="1" dirty="0">
                <a:solidFill>
                  <a:srgbClr val="FFFFFF"/>
                </a:solidFill>
                <a:latin typeface="微软雅黑" pitchFamily="34" charset="-122"/>
                <a:ea typeface="微软雅黑" pitchFamily="34" charset="-122"/>
              </a:endParaRPr>
            </a:p>
          </p:txBody>
        </p:sp>
        <p:sp>
          <p:nvSpPr>
            <p:cNvPr id="7" name="圆角矩形 15">
              <a:extLst>
                <a:ext uri="{FF2B5EF4-FFF2-40B4-BE49-F238E27FC236}">
                  <a16:creationId xmlns:a16="http://schemas.microsoft.com/office/drawing/2014/main" id="{87CED567-92A3-FAD0-C304-5F96FAD49296}"/>
                </a:ext>
              </a:extLst>
            </p:cNvPr>
            <p:cNvSpPr>
              <a:spLocks noChangeArrowheads="1"/>
            </p:cNvSpPr>
            <p:nvPr/>
          </p:nvSpPr>
          <p:spPr bwMode="auto">
            <a:xfrm>
              <a:off x="8007531" y="4493294"/>
              <a:ext cx="2004318" cy="442889"/>
            </a:xfrm>
            <a:prstGeom prst="roundRect">
              <a:avLst>
                <a:gd name="adj" fmla="val 16667"/>
              </a:avLst>
            </a:prstGeom>
            <a:solidFill>
              <a:schemeClr val="bg1"/>
            </a:solidFill>
            <a:ln w="12700" algn="ctr">
              <a:solidFill>
                <a:srgbClr val="00ACE6"/>
              </a:solidFill>
              <a:round/>
              <a:headEnd/>
              <a:tailEnd/>
            </a:ln>
          </p:spPr>
          <p:txBody>
            <a:bodyPr/>
            <a:lstStyle/>
            <a:p>
              <a:pPr algn="ctr" eaLnBrk="1" hangingPunct="1">
                <a:buFont typeface="Arial" pitchFamily="34" charset="0"/>
                <a:buNone/>
              </a:pPr>
              <a:r>
                <a:rPr lang="en-US" altLang="zh-CN" dirty="0" err="1"/>
                <a:t>index.wxml</a:t>
              </a:r>
              <a:endParaRPr lang="en-US" altLang="zh-CN" dirty="0"/>
            </a:p>
          </p:txBody>
        </p:sp>
      </p:grpSp>
      <p:sp>
        <p:nvSpPr>
          <p:cNvPr id="3" name="Content Placeholder 2">
            <a:extLst>
              <a:ext uri="{FF2B5EF4-FFF2-40B4-BE49-F238E27FC236}">
                <a16:creationId xmlns:a16="http://schemas.microsoft.com/office/drawing/2014/main" id="{20E2BFBE-B152-419E-745F-1F6F957A0433}"/>
              </a:ext>
            </a:extLst>
          </p:cNvPr>
          <p:cNvSpPr>
            <a:spLocks noGrp="1"/>
          </p:cNvSpPr>
          <p:nvPr>
            <p:ph idx="1"/>
          </p:nvPr>
        </p:nvSpPr>
        <p:spPr>
          <a:xfrm>
            <a:off x="7136490" y="4892446"/>
            <a:ext cx="4960917" cy="1623967"/>
          </a:xfrm>
          <a:solidFill>
            <a:schemeClr val="accent4">
              <a:lumMod val="20000"/>
              <a:lumOff val="80000"/>
            </a:schemeClr>
          </a:solidFill>
        </p:spPr>
        <p:txBody>
          <a:bodyPr vert="horz" lIns="45720" tIns="45720" rIns="45720" bIns="45720" rtlCol="0">
            <a:normAutofit lnSpcReduction="10000"/>
          </a:bodyPr>
          <a:lstStyle/>
          <a:p>
            <a:pPr>
              <a:buFont typeface="Wingdings" panose="05000000000000000000" pitchFamily="2" charset="2"/>
              <a:buChar char="§"/>
            </a:pPr>
            <a:r>
              <a:rPr lang="zh-CN" altLang="en-US" sz="1400" dirty="0">
                <a:solidFill>
                  <a:schemeClr val="accent4">
                    <a:lumMod val="75000"/>
                  </a:schemeClr>
                </a:solidFill>
              </a:rPr>
              <a:t>（已调整）获取用户信息的常用方式如下：</a:t>
            </a:r>
          </a:p>
          <a:p>
            <a:pPr lvl="1">
              <a:buFont typeface="Wingdings" panose="05000000000000000000" pitchFamily="2" charset="2"/>
              <a:buChar char="§"/>
            </a:pPr>
            <a:r>
              <a:rPr lang="zh-CN" altLang="en-US" sz="1200" dirty="0">
                <a:solidFill>
                  <a:schemeClr val="accent4">
                    <a:lumMod val="75000"/>
                  </a:schemeClr>
                </a:solidFill>
              </a:rPr>
              <a:t>使用</a:t>
            </a:r>
            <a:r>
              <a:rPr lang="en-US" altLang="zh-CN" sz="1200" dirty="0">
                <a:solidFill>
                  <a:schemeClr val="accent4">
                    <a:lumMod val="75000"/>
                  </a:schemeClr>
                </a:solidFill>
              </a:rPr>
              <a:t>&lt;open-data&gt;</a:t>
            </a:r>
            <a:r>
              <a:rPr lang="zh-CN" altLang="en-US" sz="1200" dirty="0">
                <a:solidFill>
                  <a:schemeClr val="accent4">
                    <a:lumMod val="75000"/>
                  </a:schemeClr>
                </a:solidFill>
              </a:rPr>
              <a:t>组件的方式。 </a:t>
            </a:r>
            <a:r>
              <a:rPr lang="en-US" altLang="zh-CN" sz="1200" dirty="0">
                <a:solidFill>
                  <a:schemeClr val="accent4">
                    <a:lumMod val="75000"/>
                  </a:schemeClr>
                </a:solidFill>
              </a:rPr>
              <a:t>- </a:t>
            </a:r>
            <a:r>
              <a:rPr lang="en-US" altLang="zh-CN" sz="1200" b="1" i="0" dirty="0">
                <a:solidFill>
                  <a:schemeClr val="accent4">
                    <a:lumMod val="75000"/>
                  </a:schemeClr>
                </a:solidFill>
                <a:effectLst/>
                <a:latin typeface="-apple-system"/>
              </a:rPr>
              <a:t>2022</a:t>
            </a:r>
            <a:r>
              <a:rPr lang="zh-CN" altLang="en-US" sz="1200" b="1" i="0" dirty="0">
                <a:solidFill>
                  <a:schemeClr val="accent4">
                    <a:lumMod val="75000"/>
                  </a:schemeClr>
                </a:solidFill>
                <a:effectLst/>
                <a:latin typeface="-apple-system"/>
              </a:rPr>
              <a:t>年</a:t>
            </a:r>
            <a:r>
              <a:rPr lang="en-US" altLang="zh-CN" sz="1200" b="1" i="0" dirty="0">
                <a:solidFill>
                  <a:schemeClr val="accent4">
                    <a:lumMod val="75000"/>
                  </a:schemeClr>
                </a:solidFill>
                <a:effectLst/>
                <a:latin typeface="-apple-system"/>
              </a:rPr>
              <a:t>2</a:t>
            </a:r>
            <a:r>
              <a:rPr lang="zh-CN" altLang="en-US" sz="1200" b="1" i="0" dirty="0">
                <a:solidFill>
                  <a:schemeClr val="accent4">
                    <a:lumMod val="75000"/>
                  </a:schemeClr>
                </a:solidFill>
                <a:effectLst/>
                <a:latin typeface="-apple-system"/>
              </a:rPr>
              <a:t>月</a:t>
            </a:r>
            <a:r>
              <a:rPr lang="en-US" altLang="zh-CN" sz="1200" b="1" i="0" dirty="0">
                <a:solidFill>
                  <a:schemeClr val="accent4">
                    <a:lumMod val="75000"/>
                  </a:schemeClr>
                </a:solidFill>
                <a:effectLst/>
                <a:latin typeface="-apple-system"/>
              </a:rPr>
              <a:t>21</a:t>
            </a:r>
            <a:r>
              <a:rPr lang="zh-CN" altLang="en-US" sz="1200" b="1" i="0" dirty="0">
                <a:solidFill>
                  <a:schemeClr val="accent4">
                    <a:lumMod val="75000"/>
                  </a:schemeClr>
                </a:solidFill>
                <a:effectLst/>
                <a:latin typeface="-apple-system"/>
              </a:rPr>
              <a:t>日</a:t>
            </a:r>
            <a:r>
              <a:rPr lang="en-US" altLang="zh-CN" sz="1200" b="1" dirty="0">
                <a:solidFill>
                  <a:schemeClr val="accent4">
                    <a:lumMod val="75000"/>
                  </a:schemeClr>
                </a:solidFill>
                <a:latin typeface="-apple-system"/>
              </a:rPr>
              <a:t>24</a:t>
            </a:r>
            <a:r>
              <a:rPr lang="zh-CN" altLang="en-US" sz="1200" b="1" dirty="0">
                <a:solidFill>
                  <a:schemeClr val="accent4">
                    <a:lumMod val="75000"/>
                  </a:schemeClr>
                </a:solidFill>
                <a:latin typeface="-apple-system"/>
              </a:rPr>
              <a:t>时回收</a:t>
            </a:r>
            <a:endParaRPr lang="en-US" altLang="zh-CN" sz="1200" dirty="0">
              <a:solidFill>
                <a:schemeClr val="accent4">
                  <a:lumMod val="75000"/>
                </a:schemeClr>
              </a:solidFill>
            </a:endParaRPr>
          </a:p>
          <a:p>
            <a:pPr lvl="1">
              <a:buFont typeface="Wingdings" panose="05000000000000000000" pitchFamily="2" charset="2"/>
              <a:buChar char="§"/>
            </a:pPr>
            <a:r>
              <a:rPr lang="zh-CN" altLang="zh-CN" sz="1200" dirty="0">
                <a:solidFill>
                  <a:schemeClr val="accent4">
                    <a:lumMod val="75000"/>
                  </a:schemeClr>
                </a:solidFill>
              </a:rPr>
              <a:t>单击按钮提示授权的方式</a:t>
            </a:r>
            <a:r>
              <a:rPr lang="en-US" altLang="zh-CN" sz="1200" dirty="0" err="1">
                <a:solidFill>
                  <a:schemeClr val="accent4">
                    <a:lumMod val="75000"/>
                  </a:schemeClr>
                </a:solidFill>
              </a:rPr>
              <a:t>wx.getUserProfile</a:t>
            </a:r>
            <a:r>
              <a:rPr lang="en-US" altLang="zh-CN" sz="1200" dirty="0">
                <a:solidFill>
                  <a:schemeClr val="accent4">
                    <a:lumMod val="75000"/>
                  </a:schemeClr>
                </a:solidFill>
              </a:rPr>
              <a:t>()</a:t>
            </a:r>
            <a:r>
              <a:rPr lang="zh-CN" altLang="zh-CN" sz="1200" dirty="0">
                <a:solidFill>
                  <a:schemeClr val="accent4">
                    <a:lumMod val="75000"/>
                  </a:schemeClr>
                </a:solidFill>
                <a:sym typeface="+mn-ea"/>
              </a:rPr>
              <a:t>。</a:t>
            </a:r>
            <a:r>
              <a:rPr lang="en-US" altLang="zh-CN" sz="1200" dirty="0">
                <a:solidFill>
                  <a:schemeClr val="accent4">
                    <a:lumMod val="75000"/>
                  </a:schemeClr>
                </a:solidFill>
              </a:rPr>
              <a:t>- </a:t>
            </a:r>
            <a:r>
              <a:rPr lang="en-US" altLang="zh-CN" sz="1200" b="1" i="0" dirty="0">
                <a:solidFill>
                  <a:schemeClr val="accent4">
                    <a:lumMod val="75000"/>
                  </a:schemeClr>
                </a:solidFill>
                <a:effectLst/>
                <a:latin typeface="-apple-system"/>
              </a:rPr>
              <a:t>2022</a:t>
            </a:r>
            <a:r>
              <a:rPr lang="zh-CN" altLang="en-US" sz="1200" b="1" i="0" dirty="0">
                <a:solidFill>
                  <a:schemeClr val="accent4">
                    <a:lumMod val="75000"/>
                  </a:schemeClr>
                </a:solidFill>
                <a:effectLst/>
                <a:latin typeface="-apple-system"/>
              </a:rPr>
              <a:t>年</a:t>
            </a:r>
            <a:r>
              <a:rPr lang="en-US" altLang="zh-CN" sz="1200" b="1" dirty="0">
                <a:solidFill>
                  <a:schemeClr val="accent4">
                    <a:lumMod val="75000"/>
                  </a:schemeClr>
                </a:solidFill>
                <a:latin typeface="-apple-system"/>
              </a:rPr>
              <a:t>10</a:t>
            </a:r>
            <a:r>
              <a:rPr lang="zh-CN" altLang="en-US" sz="1200" b="1" i="0" dirty="0">
                <a:solidFill>
                  <a:schemeClr val="accent4">
                    <a:lumMod val="75000"/>
                  </a:schemeClr>
                </a:solidFill>
                <a:effectLst/>
                <a:latin typeface="-apple-system"/>
              </a:rPr>
              <a:t>月</a:t>
            </a:r>
            <a:r>
              <a:rPr lang="en-US" altLang="zh-CN" sz="1200" b="1" i="0" dirty="0">
                <a:solidFill>
                  <a:schemeClr val="accent4">
                    <a:lumMod val="75000"/>
                  </a:schemeClr>
                </a:solidFill>
                <a:effectLst/>
                <a:latin typeface="-apple-system"/>
              </a:rPr>
              <a:t>25</a:t>
            </a:r>
            <a:r>
              <a:rPr lang="zh-CN" altLang="en-US" sz="1200" b="1" i="0" dirty="0">
                <a:solidFill>
                  <a:schemeClr val="accent4">
                    <a:lumMod val="75000"/>
                  </a:schemeClr>
                </a:solidFill>
                <a:effectLst/>
                <a:latin typeface="-apple-system"/>
              </a:rPr>
              <a:t>日</a:t>
            </a:r>
            <a:r>
              <a:rPr lang="en-US" altLang="zh-CN" sz="1200" b="1" dirty="0">
                <a:solidFill>
                  <a:schemeClr val="accent4">
                    <a:lumMod val="75000"/>
                  </a:schemeClr>
                </a:solidFill>
                <a:latin typeface="-apple-system"/>
              </a:rPr>
              <a:t>24</a:t>
            </a:r>
            <a:r>
              <a:rPr lang="zh-CN" altLang="en-US" sz="1200" b="1" dirty="0">
                <a:solidFill>
                  <a:schemeClr val="accent4">
                    <a:lumMod val="75000"/>
                  </a:schemeClr>
                </a:solidFill>
                <a:latin typeface="-apple-system"/>
              </a:rPr>
              <a:t>时回收</a:t>
            </a:r>
            <a:endParaRPr lang="en-US" altLang="zh-CN" sz="1200" b="1" dirty="0">
              <a:solidFill>
                <a:schemeClr val="accent4">
                  <a:lumMod val="75000"/>
                </a:schemeClr>
              </a:solidFill>
              <a:latin typeface="-apple-system"/>
            </a:endParaRPr>
          </a:p>
          <a:p>
            <a:pPr lvl="1">
              <a:buFont typeface="Wingdings" panose="05000000000000000000" pitchFamily="2" charset="2"/>
              <a:buChar char="§"/>
            </a:pPr>
            <a:r>
              <a:rPr lang="en-US" sz="1200" dirty="0">
                <a:solidFill>
                  <a:srgbClr val="6B9F25"/>
                </a:solidFill>
                <a:hlinkClick r:id="rId4">
                  <a:extLst>
                    <a:ext uri="{A12FA001-AC4F-418D-AE19-62706E023703}">
                      <ahyp:hlinkClr xmlns:ahyp="http://schemas.microsoft.com/office/drawing/2018/hyperlinkcolor" val="tx"/>
                    </a:ext>
                  </a:extLst>
                </a:hlinkClick>
              </a:rPr>
              <a:t>open-data | </a:t>
            </a:r>
            <a:r>
              <a:rPr lang="zh-CN" altLang="en-US" sz="1200" dirty="0">
                <a:solidFill>
                  <a:srgbClr val="6B9F25"/>
                </a:solidFill>
                <a:hlinkClick r:id="rId4">
                  <a:extLst>
                    <a:ext uri="{A12FA001-AC4F-418D-AE19-62706E023703}">
                      <ahyp:hlinkClr xmlns:ahyp="http://schemas.microsoft.com/office/drawing/2018/hyperlinkcolor" val="tx"/>
                    </a:ext>
                  </a:extLst>
                </a:hlinkClick>
              </a:rPr>
              <a:t>微信开放文档 </a:t>
            </a:r>
            <a:r>
              <a:rPr lang="en-US" altLang="zh-CN" sz="1200" dirty="0">
                <a:solidFill>
                  <a:srgbClr val="6B9F25"/>
                </a:solidFill>
                <a:hlinkClick r:id="rId4">
                  <a:extLst>
                    <a:ext uri="{A12FA001-AC4F-418D-AE19-62706E023703}">
                      <ahyp:hlinkClr xmlns:ahyp="http://schemas.microsoft.com/office/drawing/2018/hyperlinkcolor" val="tx"/>
                    </a:ext>
                  </a:extLst>
                </a:hlinkClick>
              </a:rPr>
              <a:t>(</a:t>
            </a:r>
            <a:r>
              <a:rPr lang="en-US" sz="1200" dirty="0">
                <a:solidFill>
                  <a:schemeClr val="accent4">
                    <a:lumMod val="75000"/>
                  </a:schemeClr>
                </a:solidFill>
                <a:hlinkClick r:id="rId4">
                  <a:extLst>
                    <a:ext uri="{A12FA001-AC4F-418D-AE19-62706E023703}">
                      <ahyp:hlinkClr xmlns:ahyp="http://schemas.microsoft.com/office/drawing/2018/hyperlinkcolor" val="tx"/>
                    </a:ext>
                  </a:extLst>
                </a:hlinkClick>
              </a:rPr>
              <a:t>qq.com)</a:t>
            </a:r>
            <a:endParaRPr lang="en-US" altLang="zh-CN" sz="1200" b="1" dirty="0">
              <a:solidFill>
                <a:schemeClr val="accent4">
                  <a:lumMod val="75000"/>
                </a:schemeClr>
              </a:solidFill>
              <a:latin typeface="-apple-system"/>
            </a:endParaRPr>
          </a:p>
          <a:p>
            <a:pPr lvl="1">
              <a:buFont typeface="Wingdings" panose="05000000000000000000" pitchFamily="2" charset="2"/>
              <a:buChar char="§"/>
            </a:pPr>
            <a:r>
              <a:rPr lang="en-US" sz="1200" dirty="0" err="1">
                <a:solidFill>
                  <a:srgbClr val="B26B02"/>
                </a:solidFill>
                <a:hlinkClick r:id="rId5">
                  <a:extLst>
                    <a:ext uri="{A12FA001-AC4F-418D-AE19-62706E023703}">
                      <ahyp:hlinkClr xmlns:ahyp="http://schemas.microsoft.com/office/drawing/2018/hyperlinkcolor" val="tx"/>
                    </a:ext>
                  </a:extLst>
                </a:hlinkClick>
              </a:rPr>
              <a:t>wx.getUserProfile</a:t>
            </a:r>
            <a:r>
              <a:rPr lang="en-US" sz="1200" dirty="0">
                <a:solidFill>
                  <a:srgbClr val="B26B02"/>
                </a:solidFill>
                <a:hlinkClick r:id="rId5">
                  <a:extLst>
                    <a:ext uri="{A12FA001-AC4F-418D-AE19-62706E023703}">
                      <ahyp:hlinkClr xmlns:ahyp="http://schemas.microsoft.com/office/drawing/2018/hyperlinkcolor" val="tx"/>
                    </a:ext>
                  </a:extLst>
                </a:hlinkClick>
              </a:rPr>
              <a:t>(Object object) | </a:t>
            </a:r>
            <a:r>
              <a:rPr lang="zh-CN" altLang="en-US" sz="1200" dirty="0">
                <a:solidFill>
                  <a:srgbClr val="B26B02"/>
                </a:solidFill>
                <a:hlinkClick r:id="rId5">
                  <a:extLst>
                    <a:ext uri="{A12FA001-AC4F-418D-AE19-62706E023703}">
                      <ahyp:hlinkClr xmlns:ahyp="http://schemas.microsoft.com/office/drawing/2018/hyperlinkcolor" val="tx"/>
                    </a:ext>
                  </a:extLst>
                </a:hlinkClick>
              </a:rPr>
              <a:t>微信开放文档 </a:t>
            </a:r>
            <a:r>
              <a:rPr lang="en-US" altLang="zh-CN" sz="1200" dirty="0">
                <a:solidFill>
                  <a:srgbClr val="B26B02"/>
                </a:solidFill>
                <a:hlinkClick r:id="rId5">
                  <a:extLst>
                    <a:ext uri="{A12FA001-AC4F-418D-AE19-62706E023703}">
                      <ahyp:hlinkClr xmlns:ahyp="http://schemas.microsoft.com/office/drawing/2018/hyperlinkcolor" val="tx"/>
                    </a:ext>
                  </a:extLst>
                </a:hlinkClick>
              </a:rPr>
              <a:t>(</a:t>
            </a:r>
            <a:r>
              <a:rPr lang="en-US" sz="1200" dirty="0">
                <a:solidFill>
                  <a:schemeClr val="accent4">
                    <a:lumMod val="75000"/>
                  </a:schemeClr>
                </a:solidFill>
                <a:hlinkClick r:id="rId5">
                  <a:extLst>
                    <a:ext uri="{A12FA001-AC4F-418D-AE19-62706E023703}">
                      <ahyp:hlinkClr xmlns:ahyp="http://schemas.microsoft.com/office/drawing/2018/hyperlinkcolor" val="tx"/>
                    </a:ext>
                  </a:extLst>
                </a:hlinkClick>
              </a:rPr>
              <a:t>qq.com)</a:t>
            </a:r>
            <a:endParaRPr lang="en-US" sz="1200" dirty="0">
              <a:solidFill>
                <a:schemeClr val="accent4">
                  <a:lumMod val="75000"/>
                </a:schemeClr>
              </a:solidFill>
            </a:endParaRPr>
          </a:p>
          <a:p>
            <a:pPr lvl="1">
              <a:buFont typeface="Wingdings" panose="05000000000000000000" pitchFamily="2" charset="2"/>
              <a:buChar char="§"/>
            </a:pPr>
            <a:r>
              <a:rPr lang="zh-CN" altLang="en-US" sz="1200" dirty="0">
                <a:hlinkClick r:id="rId6"/>
              </a:rPr>
              <a:t>官方发布</a:t>
            </a:r>
            <a:r>
              <a:rPr lang="en-US" altLang="zh-CN" sz="1200" dirty="0">
                <a:hlinkClick r:id="rId6"/>
              </a:rPr>
              <a:t>, </a:t>
            </a:r>
            <a:r>
              <a:rPr lang="en-US" sz="1200" dirty="0" err="1">
                <a:hlinkClick r:id="rId6"/>
              </a:rPr>
              <a:t>wx.getUserProfile</a:t>
            </a:r>
            <a:r>
              <a:rPr lang="zh-CN" altLang="en-US" sz="1200" dirty="0">
                <a:hlinkClick r:id="rId6"/>
              </a:rPr>
              <a:t>也要被砍了 </a:t>
            </a:r>
            <a:r>
              <a:rPr lang="en-US" altLang="zh-CN" sz="1200" dirty="0">
                <a:hlinkClick r:id="rId6"/>
              </a:rPr>
              <a:t>| </a:t>
            </a:r>
            <a:r>
              <a:rPr lang="zh-CN" altLang="en-US" sz="1200" dirty="0">
                <a:hlinkClick r:id="rId6"/>
              </a:rPr>
              <a:t>微信开放社区 </a:t>
            </a:r>
            <a:r>
              <a:rPr lang="en-US" altLang="zh-CN" sz="1200" dirty="0">
                <a:hlinkClick r:id="rId6"/>
              </a:rPr>
              <a:t>(</a:t>
            </a:r>
            <a:r>
              <a:rPr lang="en-US" sz="1200" dirty="0">
                <a:hlinkClick r:id="rId6"/>
              </a:rPr>
              <a:t>qq.com)</a:t>
            </a:r>
            <a:endParaRPr lang="en-US" altLang="zh-CN" sz="1200" dirty="0">
              <a:solidFill>
                <a:schemeClr val="accent4">
                  <a:lumMod val="75000"/>
                </a:schemeClr>
              </a:solidFill>
              <a:sym typeface="+mn-ea"/>
            </a:endParaRPr>
          </a:p>
        </p:txBody>
      </p:sp>
    </p:spTree>
    <p:extLst>
      <p:ext uri="{BB962C8B-B14F-4D97-AF65-F5344CB8AC3E}">
        <p14:creationId xmlns:p14="http://schemas.microsoft.com/office/powerpoint/2010/main" val="264536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55DC-C485-6EFB-BC8F-656B4CBE6951}"/>
              </a:ext>
            </a:extLst>
          </p:cNvPr>
          <p:cNvSpPr>
            <a:spLocks noGrp="1"/>
          </p:cNvSpPr>
          <p:nvPr>
            <p:ph type="title"/>
          </p:nvPr>
        </p:nvSpPr>
        <p:spPr/>
        <p:txBody>
          <a:bodyPr/>
          <a:lstStyle/>
          <a:p>
            <a:r>
              <a:rPr lang="zh-CN" altLang="en-US" dirty="0"/>
              <a:t>目录</a:t>
            </a:r>
            <a:endParaRPr lang="en-US" dirty="0"/>
          </a:p>
        </p:txBody>
      </p:sp>
      <p:sp>
        <p:nvSpPr>
          <p:cNvPr id="3" name="Content Placeholder 2">
            <a:extLst>
              <a:ext uri="{FF2B5EF4-FFF2-40B4-BE49-F238E27FC236}">
                <a16:creationId xmlns:a16="http://schemas.microsoft.com/office/drawing/2014/main" id="{85F75785-4DEA-F311-43FC-73945A3C672F}"/>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zh-CN" altLang="en-US" dirty="0"/>
              <a:t>小程序简介</a:t>
            </a:r>
            <a:endParaRPr lang="en-US" altLang="zh-CN" dirty="0"/>
          </a:p>
          <a:p>
            <a:pPr>
              <a:buFont typeface="Wingdings" panose="05000000000000000000" pitchFamily="2" charset="2"/>
              <a:buChar char="§"/>
            </a:pPr>
            <a:r>
              <a:rPr lang="zh-CN" altLang="en-US" dirty="0"/>
              <a:t>小程序开发工具</a:t>
            </a:r>
            <a:endParaRPr lang="en-US" altLang="zh-CN" dirty="0"/>
          </a:p>
          <a:p>
            <a:pPr>
              <a:buFont typeface="Wingdings" panose="05000000000000000000" pitchFamily="2" charset="2"/>
              <a:buChar char="§"/>
            </a:pPr>
            <a:r>
              <a:rPr lang="zh-CN" altLang="en-US" dirty="0"/>
              <a:t>小程序代码结构</a:t>
            </a:r>
            <a:endParaRPr lang="en-US" altLang="zh-CN" dirty="0"/>
          </a:p>
          <a:p>
            <a:pPr>
              <a:buFont typeface="Wingdings" panose="05000000000000000000" pitchFamily="2" charset="2"/>
              <a:buChar char="§"/>
            </a:pPr>
            <a:r>
              <a:rPr lang="zh-CN" altLang="en-US" dirty="0"/>
              <a:t>布局</a:t>
            </a:r>
            <a:endParaRPr lang="en-US" altLang="zh-CN" dirty="0"/>
          </a:p>
          <a:p>
            <a:pPr>
              <a:buFont typeface="Wingdings" panose="05000000000000000000" pitchFamily="2" charset="2"/>
              <a:buChar char="§"/>
            </a:pPr>
            <a:r>
              <a:rPr lang="zh-CN" altLang="en-US" dirty="0"/>
              <a:t>组件</a:t>
            </a:r>
            <a:endParaRPr lang="en-US" altLang="zh-CN" dirty="0"/>
          </a:p>
          <a:p>
            <a:pPr>
              <a:buFont typeface="Wingdings" panose="05000000000000000000" pitchFamily="2" charset="2"/>
              <a:buChar char="§"/>
            </a:pPr>
            <a:r>
              <a:rPr lang="zh-CN" altLang="en-US" dirty="0"/>
              <a:t>调查问卷</a:t>
            </a:r>
            <a:endParaRPr lang="en-US" altLang="zh-CN" dirty="0"/>
          </a:p>
          <a:p>
            <a:pPr>
              <a:buFont typeface="Wingdings" panose="05000000000000000000" pitchFamily="2" charset="2"/>
              <a:buChar char="§"/>
            </a:pPr>
            <a:r>
              <a:rPr lang="zh-CN" altLang="en-US" dirty="0"/>
              <a:t>调查问卷云开发</a:t>
            </a:r>
            <a:endParaRPr lang="en-US" altLang="zh-CN" dirty="0"/>
          </a:p>
          <a:p>
            <a:pPr>
              <a:buFont typeface="Wingdings" panose="05000000000000000000" pitchFamily="2" charset="2"/>
              <a:buChar char="§"/>
            </a:pPr>
            <a:r>
              <a:rPr lang="zh-CN" altLang="en-US" dirty="0"/>
              <a:t>用户登录</a:t>
            </a:r>
            <a:endParaRPr lang="en-US" altLang="zh-CN" dirty="0"/>
          </a:p>
          <a:p>
            <a:pPr>
              <a:buFont typeface="Wingdings" panose="05000000000000000000" pitchFamily="2" charset="2"/>
              <a:buChar char="§"/>
            </a:pPr>
            <a:r>
              <a:rPr lang="zh-CN" altLang="en-US" dirty="0">
                <a:solidFill>
                  <a:schemeClr val="accent6"/>
                </a:solidFill>
              </a:rPr>
              <a:t>部分</a:t>
            </a:r>
            <a:r>
              <a:rPr lang="en-US" altLang="zh-CN" dirty="0">
                <a:solidFill>
                  <a:schemeClr val="accent6"/>
                </a:solidFill>
              </a:rPr>
              <a:t>API</a:t>
            </a:r>
            <a:r>
              <a:rPr lang="zh-CN" altLang="en-US" dirty="0">
                <a:solidFill>
                  <a:schemeClr val="accent6"/>
                </a:solidFill>
              </a:rPr>
              <a:t>介绍</a:t>
            </a:r>
            <a:endParaRPr lang="en-US" altLang="zh-CN" dirty="0">
              <a:solidFill>
                <a:schemeClr val="accent6"/>
              </a:solidFill>
            </a:endParaRPr>
          </a:p>
          <a:p>
            <a:pPr>
              <a:buFont typeface="Wingdings" panose="05000000000000000000" pitchFamily="2" charset="2"/>
              <a:buChar char="§"/>
            </a:pPr>
            <a:r>
              <a:rPr lang="zh-CN" altLang="en-US" dirty="0"/>
              <a:t>开发框架介绍</a:t>
            </a:r>
            <a:endParaRPr lang="en-US" altLang="zh-CN" dirty="0"/>
          </a:p>
        </p:txBody>
      </p:sp>
    </p:spTree>
    <p:extLst>
      <p:ext uri="{BB962C8B-B14F-4D97-AF65-F5344CB8AC3E}">
        <p14:creationId xmlns:p14="http://schemas.microsoft.com/office/powerpoint/2010/main" val="526579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部分</a:t>
            </a:r>
            <a:r>
              <a:rPr lang="en-US" altLang="zh-CN" dirty="0"/>
              <a:t>API</a:t>
            </a:r>
            <a:r>
              <a:rPr lang="zh-CN" altLang="en-US" dirty="0"/>
              <a:t>介绍</a:t>
            </a:r>
            <a:endParaRPr lang="en-US" altLang="zh-CN"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8" y="2286000"/>
            <a:ext cx="10476573" cy="792073"/>
          </a:xfrm>
        </p:spPr>
        <p:txBody>
          <a:bodyPr>
            <a:normAutofit/>
          </a:bodyPr>
          <a:lstStyle/>
          <a:p>
            <a:pPr>
              <a:buFont typeface="Wingdings" panose="05000000000000000000" pitchFamily="2" charset="2"/>
              <a:buChar char="§"/>
            </a:pPr>
            <a:r>
              <a:rPr lang="zh-CN" altLang="en-US" b="1" dirty="0"/>
              <a:t>数据缓存</a:t>
            </a:r>
            <a:r>
              <a:rPr lang="zh-CN" altLang="en-US" dirty="0">
                <a:sym typeface="+mn-ea"/>
              </a:rPr>
              <a:t>：</a:t>
            </a:r>
            <a:r>
              <a:rPr lang="zh-CN" altLang="zh-CN" dirty="0"/>
              <a:t>缓存数据，从而在小程序退出后再次打开时，可以从缓存中读取上次保存的数据</a:t>
            </a:r>
            <a:r>
              <a:rPr lang="zh-CN" altLang="en-US" dirty="0"/>
              <a:t>：</a:t>
            </a:r>
            <a:endParaRPr lang="en-US" altLang="zh-CN" dirty="0"/>
          </a:p>
        </p:txBody>
      </p:sp>
      <p:graphicFrame>
        <p:nvGraphicFramePr>
          <p:cNvPr id="5" name="表格 9">
            <a:extLst>
              <a:ext uri="{FF2B5EF4-FFF2-40B4-BE49-F238E27FC236}">
                <a16:creationId xmlns:a16="http://schemas.microsoft.com/office/drawing/2014/main" id="{A01BB4E3-F41E-F66E-6E2F-02E481052E54}"/>
              </a:ext>
            </a:extLst>
          </p:cNvPr>
          <p:cNvGraphicFramePr>
            <a:graphicFrameLocks noGrp="1"/>
          </p:cNvGraphicFramePr>
          <p:nvPr>
            <p:extLst>
              <p:ext uri="{D42A27DB-BD31-4B8C-83A1-F6EECF244321}">
                <p14:modId xmlns:p14="http://schemas.microsoft.com/office/powerpoint/2010/main" val="1981758245"/>
              </p:ext>
            </p:extLst>
          </p:nvPr>
        </p:nvGraphicFramePr>
        <p:xfrm>
          <a:off x="1235964" y="3076615"/>
          <a:ext cx="9720072" cy="3228291"/>
        </p:xfrm>
        <a:graphic>
          <a:graphicData uri="http://schemas.openxmlformats.org/drawingml/2006/table">
            <a:tbl>
              <a:tblPr firstRow="1" bandRow="1"/>
              <a:tblGrid>
                <a:gridCol w="1490306">
                  <a:extLst>
                    <a:ext uri="{9D8B030D-6E8A-4147-A177-3AD203B41FA5}">
                      <a16:colId xmlns:a16="http://schemas.microsoft.com/office/drawing/2014/main" val="20000"/>
                    </a:ext>
                  </a:extLst>
                </a:gridCol>
                <a:gridCol w="2811319">
                  <a:extLst>
                    <a:ext uri="{9D8B030D-6E8A-4147-A177-3AD203B41FA5}">
                      <a16:colId xmlns:a16="http://schemas.microsoft.com/office/drawing/2014/main" val="20001"/>
                    </a:ext>
                  </a:extLst>
                </a:gridCol>
                <a:gridCol w="5418447">
                  <a:extLst>
                    <a:ext uri="{9D8B030D-6E8A-4147-A177-3AD203B41FA5}">
                      <a16:colId xmlns:a16="http://schemas.microsoft.com/office/drawing/2014/main" val="20002"/>
                    </a:ext>
                  </a:extLst>
                </a:gridCol>
              </a:tblGrid>
              <a:tr h="355267">
                <a:tc>
                  <a:txBody>
                    <a:bodyPr/>
                    <a:lstStyle/>
                    <a:p>
                      <a:pPr indent="266700" algn="l">
                        <a:spcAft>
                          <a:spcPts val="0"/>
                        </a:spcAft>
                        <a:tabLst>
                          <a:tab pos="1099185" algn="ctr"/>
                        </a:tabLst>
                      </a:pPr>
                      <a:r>
                        <a:rPr lang="zh-CN" altLang="en-US" sz="1400" b="1" dirty="0">
                          <a:solidFill>
                            <a:schemeClr val="bg1"/>
                          </a:solidFill>
                          <a:effectLst/>
                          <a:latin typeface="Times New Roman" panose="02020603050405020304" pitchFamily="18" charset="0"/>
                          <a:ea typeface="宋体" panose="02010600030101010101" pitchFamily="2" charset="-122"/>
                          <a:cs typeface="宋体" panose="02010600030101010101" pitchFamily="2" charset="-122"/>
                        </a:rPr>
                        <a:t>方式</a:t>
                      </a:r>
                      <a:endParaRPr lang="zh-CN" sz="1400" dirty="0">
                        <a:solidFill>
                          <a:schemeClr val="bg1"/>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2" marR="68582"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p>
                      <a:pPr indent="266700" algn="l">
                        <a:spcAft>
                          <a:spcPts val="0"/>
                        </a:spcAft>
                      </a:pPr>
                      <a:r>
                        <a:rPr lang="zh-CN" altLang="en-US" sz="1400" b="1" dirty="0">
                          <a:solidFill>
                            <a:schemeClr val="bg1"/>
                          </a:solidFill>
                          <a:effectLst/>
                          <a:latin typeface="Times New Roman" panose="02020603050405020304" pitchFamily="18" charset="0"/>
                          <a:ea typeface="宋体" panose="02010600030101010101" pitchFamily="2" charset="-122"/>
                          <a:cs typeface="宋体" panose="02010600030101010101" pitchFamily="2" charset="-122"/>
                        </a:rPr>
                        <a:t>名称</a:t>
                      </a:r>
                      <a:endParaRPr lang="zh-CN" sz="1400" b="1" dirty="0">
                        <a:solidFill>
                          <a:schemeClr val="bg1"/>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2" marR="68582"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p>
                      <a:pPr indent="266700" algn="ctr">
                        <a:spcAft>
                          <a:spcPts val="0"/>
                        </a:spcAft>
                      </a:pPr>
                      <a:r>
                        <a:rPr lang="zh-CN" altLang="en-US" sz="1400" b="1" dirty="0">
                          <a:solidFill>
                            <a:schemeClr val="bg1"/>
                          </a:solidFill>
                          <a:effectLst/>
                          <a:latin typeface="Times New Roman" panose="02020603050405020304" pitchFamily="18" charset="0"/>
                          <a:ea typeface="宋体" panose="02010600030101010101" pitchFamily="2" charset="-122"/>
                          <a:cs typeface="宋体" panose="02010600030101010101" pitchFamily="2" charset="-122"/>
                        </a:rPr>
                        <a:t>说明</a:t>
                      </a:r>
                      <a:endParaRPr lang="zh-CN" sz="1400" b="1" dirty="0">
                        <a:solidFill>
                          <a:schemeClr val="bg1"/>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2" marR="68582"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extLst>
                  <a:ext uri="{0D108BD9-81ED-4DB2-BD59-A6C34878D82A}">
                    <a16:rowId xmlns:a16="http://schemas.microsoft.com/office/drawing/2014/main" val="10000"/>
                  </a:ext>
                </a:extLst>
              </a:tr>
              <a:tr h="359128">
                <a:tc rowSpan="4">
                  <a:txBody>
                    <a:bodyPr/>
                    <a:lstStyle/>
                    <a:p>
                      <a:pPr indent="266700" algn="ctr">
                        <a:spcAft>
                          <a:spcPts val="0"/>
                        </a:spcAft>
                      </a:pPr>
                      <a:r>
                        <a:rPr lang="zh-CN" sz="1200" b="1" dirty="0">
                          <a:effectLst/>
                          <a:latin typeface="Times New Roman" panose="02020603050405020304" pitchFamily="18" charset="0"/>
                          <a:ea typeface="宋体" panose="02010600030101010101" pitchFamily="2" charset="-122"/>
                          <a:cs typeface="宋体" panose="02010600030101010101" pitchFamily="2" charset="-122"/>
                        </a:rPr>
                        <a:t>异步</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c>
                  <a:txBody>
                    <a:bodyPr/>
                    <a:lstStyle/>
                    <a:p>
                      <a:pPr indent="266700">
                        <a:spcAft>
                          <a:spcPts val="0"/>
                        </a:spcAft>
                      </a:pPr>
                      <a:r>
                        <a:rPr lang="en-US" sz="1200" dirty="0" err="1">
                          <a:effectLst/>
                          <a:latin typeface="Times New Roman" panose="02020603050405020304" pitchFamily="18" charset="0"/>
                          <a:ea typeface="宋体" panose="02010600030101010101" pitchFamily="2" charset="-122"/>
                          <a:cs typeface="宋体" panose="02010600030101010101" pitchFamily="2" charset="-122"/>
                        </a:rPr>
                        <a:t>wx.setStorage</a:t>
                      </a:r>
                      <a:r>
                        <a:rPr lang="en-US" sz="1200" dirty="0">
                          <a:effectLst/>
                          <a:latin typeface="Times New Roman" panose="02020603050405020304" pitchFamily="18" charset="0"/>
                          <a:ea typeface="宋体" panose="02010600030101010101" pitchFamily="2" charset="-122"/>
                          <a:cs typeface="宋体" panose="02010600030101010101" pitchFamily="2" charset="-122"/>
                        </a:rPr>
                        <a:t>()</a:t>
                      </a:r>
                      <a:endParaRPr lang="zh-CN" sz="12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c>
                  <a:txBody>
                    <a:bodyPr/>
                    <a:lstStyle/>
                    <a:p>
                      <a:pPr indent="133350">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将数据存储在本地缓存中指定的</a:t>
                      </a:r>
                      <a:r>
                        <a:rPr lang="en-US" sz="1200">
                          <a:effectLst/>
                          <a:latin typeface="Times New Roman" panose="02020603050405020304" pitchFamily="18" charset="0"/>
                          <a:ea typeface="宋体" panose="02010600030101010101" pitchFamily="2" charset="-122"/>
                          <a:cs typeface="宋体" panose="02010600030101010101" pitchFamily="2" charset="-122"/>
                        </a:rPr>
                        <a:t>key</a:t>
                      </a:r>
                      <a:r>
                        <a:rPr lang="zh-CN" sz="1200">
                          <a:effectLst/>
                          <a:latin typeface="Times New Roman" panose="02020603050405020304" pitchFamily="18" charset="0"/>
                          <a:ea typeface="宋体" panose="02010600030101010101" pitchFamily="2" charset="-122"/>
                          <a:cs typeface="宋体" panose="02010600030101010101" pitchFamily="2" charset="-122"/>
                        </a:rPr>
                        <a:t>中</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extLst>
                  <a:ext uri="{0D108BD9-81ED-4DB2-BD59-A6C34878D82A}">
                    <a16:rowId xmlns:a16="http://schemas.microsoft.com/office/drawing/2014/main" val="10001"/>
                  </a:ext>
                </a:extLst>
              </a:tr>
              <a:tr h="359128">
                <a:tc vMerge="1">
                  <a:txBody>
                    <a:bodyPr/>
                    <a:lstStyle/>
                    <a:p>
                      <a:endParaRPr lang="zh-CN" altLang="en-US"/>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20000"/>
                      </a:srgbClr>
                    </a:solidFill>
                  </a:tcPr>
                </a:tc>
                <a:tc>
                  <a:txBody>
                    <a:bodyPr/>
                    <a:lstStyle/>
                    <a:p>
                      <a:pPr indent="266700">
                        <a:spcAft>
                          <a:spcPts val="0"/>
                        </a:spcAft>
                      </a:pPr>
                      <a:r>
                        <a:rPr lang="en-US" sz="1200" dirty="0" err="1">
                          <a:effectLst/>
                          <a:latin typeface="Times New Roman" panose="02020603050405020304" pitchFamily="18" charset="0"/>
                          <a:ea typeface="宋体" panose="02010600030101010101" pitchFamily="2" charset="-122"/>
                          <a:cs typeface="宋体" panose="02010600030101010101" pitchFamily="2" charset="-122"/>
                        </a:rPr>
                        <a:t>wx.getStorage</a:t>
                      </a:r>
                      <a:r>
                        <a:rPr lang="en-US" sz="1200" dirty="0">
                          <a:effectLst/>
                          <a:latin typeface="Times New Roman" panose="02020603050405020304" pitchFamily="18" charset="0"/>
                          <a:ea typeface="宋体" panose="02010600030101010101" pitchFamily="2" charset="-122"/>
                          <a:cs typeface="宋体" panose="02010600030101010101" pitchFamily="2" charset="-122"/>
                        </a:rPr>
                        <a:t>()</a:t>
                      </a:r>
                      <a:endParaRPr lang="zh-CN" sz="12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20000"/>
                      </a:srgbClr>
                    </a:solidFill>
                  </a:tcPr>
                </a:tc>
                <a:tc>
                  <a:txBody>
                    <a:bodyPr/>
                    <a:lstStyle/>
                    <a:p>
                      <a:pPr indent="133350">
                        <a:spcAft>
                          <a:spcPts val="0"/>
                        </a:spcAft>
                      </a:pPr>
                      <a:r>
                        <a:rPr lang="zh-CN" sz="1200" dirty="0">
                          <a:effectLst/>
                          <a:latin typeface="Times New Roman" panose="02020603050405020304" pitchFamily="18" charset="0"/>
                          <a:ea typeface="宋体" panose="02010600030101010101" pitchFamily="2" charset="-122"/>
                          <a:cs typeface="宋体" panose="02010600030101010101" pitchFamily="2" charset="-122"/>
                        </a:rPr>
                        <a:t>从本地缓存中异步获取指定</a:t>
                      </a:r>
                      <a:r>
                        <a:rPr lang="en-US" sz="1200" dirty="0">
                          <a:effectLst/>
                          <a:latin typeface="Times New Roman" panose="02020603050405020304" pitchFamily="18" charset="0"/>
                          <a:ea typeface="宋体" panose="02010600030101010101" pitchFamily="2" charset="-122"/>
                          <a:cs typeface="宋体" panose="02010600030101010101" pitchFamily="2" charset="-122"/>
                        </a:rPr>
                        <a:t>key</a:t>
                      </a:r>
                      <a:r>
                        <a:rPr lang="zh-CN" sz="1200" dirty="0">
                          <a:effectLst/>
                          <a:latin typeface="Times New Roman" panose="02020603050405020304" pitchFamily="18" charset="0"/>
                          <a:ea typeface="宋体" panose="02010600030101010101" pitchFamily="2" charset="-122"/>
                          <a:cs typeface="宋体" panose="02010600030101010101" pitchFamily="2" charset="-122"/>
                        </a:rPr>
                        <a:t>的内容</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20000"/>
                      </a:srgbClr>
                    </a:solidFill>
                  </a:tcPr>
                </a:tc>
                <a:extLst>
                  <a:ext uri="{0D108BD9-81ED-4DB2-BD59-A6C34878D82A}">
                    <a16:rowId xmlns:a16="http://schemas.microsoft.com/office/drawing/2014/main" val="10002"/>
                  </a:ext>
                </a:extLst>
              </a:tr>
              <a:tr h="359128">
                <a:tc vMerge="1">
                  <a:txBody>
                    <a:bodyPr/>
                    <a:lstStyle/>
                    <a:p>
                      <a:endParaRPr lang="zh-CN" altLang="en-US"/>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c>
                  <a:txBody>
                    <a:bodyPr/>
                    <a:lstStyle/>
                    <a:p>
                      <a:pPr indent="266700">
                        <a:spcAft>
                          <a:spcPts val="0"/>
                        </a:spcAft>
                      </a:pPr>
                      <a:r>
                        <a:rPr lang="en-US" sz="1200" dirty="0" err="1">
                          <a:effectLst/>
                          <a:latin typeface="Times New Roman" panose="02020603050405020304" pitchFamily="18" charset="0"/>
                          <a:ea typeface="宋体" panose="02010600030101010101" pitchFamily="2" charset="-122"/>
                          <a:cs typeface="宋体" panose="02010600030101010101" pitchFamily="2" charset="-122"/>
                        </a:rPr>
                        <a:t>wx.getStorageInfo</a:t>
                      </a:r>
                      <a:r>
                        <a:rPr lang="en-US" sz="1200" dirty="0">
                          <a:effectLst/>
                          <a:latin typeface="Times New Roman" panose="02020603050405020304" pitchFamily="18" charset="0"/>
                          <a:ea typeface="宋体" panose="02010600030101010101" pitchFamily="2" charset="-122"/>
                          <a:cs typeface="宋体" panose="02010600030101010101" pitchFamily="2" charset="-122"/>
                        </a:rPr>
                        <a:t>()</a:t>
                      </a:r>
                      <a:endParaRPr lang="zh-CN" sz="12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c>
                  <a:txBody>
                    <a:bodyPr/>
                    <a:lstStyle/>
                    <a:p>
                      <a:pPr indent="133350">
                        <a:spcAft>
                          <a:spcPts val="0"/>
                        </a:spcAft>
                      </a:pPr>
                      <a:r>
                        <a:rPr lang="zh-CN" sz="1200" dirty="0">
                          <a:effectLst/>
                          <a:latin typeface="Times New Roman" panose="02020603050405020304" pitchFamily="18" charset="0"/>
                          <a:ea typeface="宋体" panose="02010600030101010101" pitchFamily="2" charset="-122"/>
                          <a:cs typeface="宋体" panose="02010600030101010101" pitchFamily="2" charset="-122"/>
                        </a:rPr>
                        <a:t>异步获取当前</a:t>
                      </a:r>
                      <a:r>
                        <a:rPr lang="en-US" sz="1200" dirty="0">
                          <a:effectLst/>
                          <a:latin typeface="Times New Roman" panose="02020603050405020304" pitchFamily="18" charset="0"/>
                          <a:ea typeface="宋体" panose="02010600030101010101" pitchFamily="2" charset="-122"/>
                          <a:cs typeface="宋体" panose="02010600030101010101" pitchFamily="2" charset="-122"/>
                        </a:rPr>
                        <a:t>storage</a:t>
                      </a:r>
                      <a:r>
                        <a:rPr lang="zh-CN" sz="1200" dirty="0">
                          <a:effectLst/>
                          <a:latin typeface="Times New Roman" panose="02020603050405020304" pitchFamily="18" charset="0"/>
                          <a:ea typeface="宋体" panose="02010600030101010101" pitchFamily="2" charset="-122"/>
                          <a:cs typeface="宋体" panose="02010600030101010101" pitchFamily="2" charset="-122"/>
                        </a:rPr>
                        <a:t>的相关信息</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extLst>
                  <a:ext uri="{0D108BD9-81ED-4DB2-BD59-A6C34878D82A}">
                    <a16:rowId xmlns:a16="http://schemas.microsoft.com/office/drawing/2014/main" val="10003"/>
                  </a:ext>
                </a:extLst>
              </a:tr>
              <a:tr h="359128">
                <a:tc vMerge="1">
                  <a:txBody>
                    <a:bodyPr/>
                    <a:lstStyle/>
                    <a:p>
                      <a:endParaRPr lang="zh-CN" altLang="en-US"/>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c>
                  <a:txBody>
                    <a:bodyPr/>
                    <a:lstStyle/>
                    <a:p>
                      <a:pPr indent="266700">
                        <a:spcAft>
                          <a:spcPts val="0"/>
                        </a:spcAft>
                      </a:pPr>
                      <a:r>
                        <a:rPr lang="en-US" sz="1200" dirty="0" err="1">
                          <a:effectLst/>
                          <a:latin typeface="Times New Roman" panose="02020603050405020304" pitchFamily="18" charset="0"/>
                          <a:ea typeface="宋体" panose="02010600030101010101" pitchFamily="2" charset="-122"/>
                          <a:cs typeface="宋体" panose="02010600030101010101" pitchFamily="2" charset="-122"/>
                        </a:rPr>
                        <a:t>wx.removeStorage</a:t>
                      </a:r>
                      <a:r>
                        <a:rPr lang="en-US" sz="1200" dirty="0">
                          <a:effectLst/>
                          <a:latin typeface="Times New Roman" panose="02020603050405020304" pitchFamily="18" charset="0"/>
                          <a:ea typeface="宋体" panose="02010600030101010101" pitchFamily="2" charset="-122"/>
                          <a:cs typeface="宋体" panose="02010600030101010101" pitchFamily="2" charset="-122"/>
                        </a:rPr>
                        <a:t>()</a:t>
                      </a:r>
                      <a:endParaRPr lang="zh-CN" sz="12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c>
                  <a:txBody>
                    <a:bodyPr/>
                    <a:lstStyle/>
                    <a:p>
                      <a:pPr indent="133350">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从本地缓存中移除指定</a:t>
                      </a:r>
                      <a:r>
                        <a:rPr lang="en-US" sz="1200">
                          <a:effectLst/>
                          <a:latin typeface="Times New Roman" panose="02020603050405020304" pitchFamily="18" charset="0"/>
                          <a:ea typeface="宋体" panose="02010600030101010101" pitchFamily="2" charset="-122"/>
                          <a:cs typeface="宋体" panose="02010600030101010101" pitchFamily="2" charset="-122"/>
                        </a:rPr>
                        <a:t>key</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extLst>
                  <a:ext uri="{0D108BD9-81ED-4DB2-BD59-A6C34878D82A}">
                    <a16:rowId xmlns:a16="http://schemas.microsoft.com/office/drawing/2014/main" val="10004"/>
                  </a:ext>
                </a:extLst>
              </a:tr>
              <a:tr h="359128">
                <a:tc rowSpan="4">
                  <a:txBody>
                    <a:bodyPr/>
                    <a:lstStyle/>
                    <a:p>
                      <a:pPr indent="266700" algn="ctr">
                        <a:spcAft>
                          <a:spcPts val="0"/>
                        </a:spcAft>
                      </a:pPr>
                      <a:r>
                        <a:rPr lang="zh-CN" sz="1200" b="1" dirty="0">
                          <a:effectLst/>
                          <a:latin typeface="Times New Roman" panose="02020603050405020304" pitchFamily="18" charset="0"/>
                          <a:ea typeface="宋体" panose="02010600030101010101" pitchFamily="2" charset="-122"/>
                          <a:cs typeface="宋体" panose="02010600030101010101" pitchFamily="2" charset="-122"/>
                        </a:rPr>
                        <a:t>同步</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c>
                  <a:txBody>
                    <a:bodyPr/>
                    <a:lstStyle/>
                    <a:p>
                      <a:pPr indent="266700">
                        <a:spcAft>
                          <a:spcPts val="0"/>
                        </a:spcAft>
                      </a:pPr>
                      <a:r>
                        <a:rPr lang="en-US" sz="1200" dirty="0" err="1">
                          <a:effectLst/>
                          <a:latin typeface="Times New Roman" panose="02020603050405020304" pitchFamily="18" charset="0"/>
                          <a:ea typeface="宋体" panose="02010600030101010101" pitchFamily="2" charset="-122"/>
                          <a:cs typeface="宋体" panose="02010600030101010101" pitchFamily="2" charset="-122"/>
                        </a:rPr>
                        <a:t>wx.setStorageSync</a:t>
                      </a:r>
                      <a:r>
                        <a:rPr lang="en-US" sz="1200" dirty="0">
                          <a:effectLst/>
                          <a:latin typeface="Times New Roman" panose="02020603050405020304" pitchFamily="18" charset="0"/>
                          <a:ea typeface="宋体" panose="02010600030101010101" pitchFamily="2" charset="-122"/>
                          <a:cs typeface="宋体" panose="02010600030101010101" pitchFamily="2" charset="-122"/>
                        </a:rPr>
                        <a:t>()</a:t>
                      </a:r>
                      <a:endParaRPr lang="zh-CN" sz="12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c>
                  <a:txBody>
                    <a:bodyPr/>
                    <a:lstStyle/>
                    <a:p>
                      <a:pPr indent="133350">
                        <a:spcAft>
                          <a:spcPts val="0"/>
                        </a:spcAft>
                      </a:pPr>
                      <a:r>
                        <a:rPr lang="en-US" sz="1200" dirty="0" err="1">
                          <a:effectLst/>
                          <a:latin typeface="Times New Roman" panose="02020603050405020304" pitchFamily="18" charset="0"/>
                          <a:ea typeface="宋体" panose="02010600030101010101" pitchFamily="2" charset="-122"/>
                          <a:cs typeface="宋体" panose="02010600030101010101" pitchFamily="2" charset="-122"/>
                        </a:rPr>
                        <a:t>wx.setStorage</a:t>
                      </a:r>
                      <a:r>
                        <a:rPr lang="en-US" sz="1200" dirty="0">
                          <a:effectLst/>
                          <a:latin typeface="Times New Roman" panose="02020603050405020304" pitchFamily="18" charset="0"/>
                          <a:ea typeface="宋体" panose="02010600030101010101" pitchFamily="2" charset="-122"/>
                          <a:cs typeface="宋体" panose="02010600030101010101" pitchFamily="2" charset="-122"/>
                        </a:rPr>
                        <a:t>()</a:t>
                      </a:r>
                      <a:r>
                        <a:rPr lang="zh-CN" sz="1200" dirty="0">
                          <a:effectLst/>
                          <a:latin typeface="Times New Roman" panose="02020603050405020304" pitchFamily="18" charset="0"/>
                          <a:ea typeface="宋体" panose="02010600030101010101" pitchFamily="2" charset="-122"/>
                          <a:cs typeface="宋体" panose="02010600030101010101" pitchFamily="2" charset="-122"/>
                        </a:rPr>
                        <a:t>的同步版本</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extLst>
                  <a:ext uri="{0D108BD9-81ED-4DB2-BD59-A6C34878D82A}">
                    <a16:rowId xmlns:a16="http://schemas.microsoft.com/office/drawing/2014/main" val="10005"/>
                  </a:ext>
                </a:extLst>
              </a:tr>
              <a:tr h="359128">
                <a:tc vMerge="1">
                  <a:txBody>
                    <a:bodyPr/>
                    <a:lstStyle/>
                    <a:p>
                      <a:endParaRPr lang="zh-CN" altLang="en-US"/>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c>
                  <a:txBody>
                    <a:bodyPr/>
                    <a:lstStyle/>
                    <a:p>
                      <a:pPr indent="266700">
                        <a:spcAft>
                          <a:spcPts val="0"/>
                        </a:spcAft>
                      </a:pPr>
                      <a:r>
                        <a:rPr lang="en-US" sz="1200" dirty="0" err="1">
                          <a:effectLst/>
                          <a:latin typeface="Times New Roman" panose="02020603050405020304" pitchFamily="18" charset="0"/>
                          <a:ea typeface="宋体" panose="02010600030101010101" pitchFamily="2" charset="-122"/>
                          <a:cs typeface="宋体" panose="02010600030101010101" pitchFamily="2" charset="-122"/>
                        </a:rPr>
                        <a:t>wx.getStorageSync</a:t>
                      </a:r>
                      <a:r>
                        <a:rPr lang="en-US" sz="1200" dirty="0">
                          <a:effectLst/>
                          <a:latin typeface="Times New Roman" panose="02020603050405020304" pitchFamily="18" charset="0"/>
                          <a:ea typeface="宋体" panose="02010600030101010101" pitchFamily="2" charset="-122"/>
                          <a:cs typeface="宋体" panose="02010600030101010101" pitchFamily="2" charset="-122"/>
                        </a:rPr>
                        <a:t>()</a:t>
                      </a:r>
                      <a:endParaRPr lang="zh-CN" sz="12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c>
                  <a:txBody>
                    <a:bodyPr/>
                    <a:lstStyle/>
                    <a:p>
                      <a:pPr indent="133350">
                        <a:spcAft>
                          <a:spcPts val="0"/>
                        </a:spcAft>
                      </a:pPr>
                      <a:r>
                        <a:rPr lang="en-US" sz="1200" dirty="0" err="1">
                          <a:effectLst/>
                          <a:latin typeface="Times New Roman" panose="02020603050405020304" pitchFamily="18" charset="0"/>
                          <a:ea typeface="宋体" panose="02010600030101010101" pitchFamily="2" charset="-122"/>
                          <a:cs typeface="宋体" panose="02010600030101010101" pitchFamily="2" charset="-122"/>
                        </a:rPr>
                        <a:t>wx.getStorage</a:t>
                      </a:r>
                      <a:r>
                        <a:rPr lang="en-US" sz="1200" dirty="0">
                          <a:effectLst/>
                          <a:latin typeface="Times New Roman" panose="02020603050405020304" pitchFamily="18" charset="0"/>
                          <a:ea typeface="宋体" panose="02010600030101010101" pitchFamily="2" charset="-122"/>
                          <a:cs typeface="宋体" panose="02010600030101010101" pitchFamily="2" charset="-122"/>
                        </a:rPr>
                        <a:t>()</a:t>
                      </a:r>
                      <a:r>
                        <a:rPr lang="zh-CN" sz="1200" dirty="0">
                          <a:effectLst/>
                          <a:latin typeface="Times New Roman" panose="02020603050405020304" pitchFamily="18" charset="0"/>
                          <a:ea typeface="宋体" panose="02010600030101010101" pitchFamily="2" charset="-122"/>
                          <a:cs typeface="宋体" panose="02010600030101010101" pitchFamily="2" charset="-122"/>
                        </a:rPr>
                        <a:t>的同步版本</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extLst>
                  <a:ext uri="{0D108BD9-81ED-4DB2-BD59-A6C34878D82A}">
                    <a16:rowId xmlns:a16="http://schemas.microsoft.com/office/drawing/2014/main" val="10006"/>
                  </a:ext>
                </a:extLst>
              </a:tr>
              <a:tr h="359128">
                <a:tc vMerge="1">
                  <a:txBody>
                    <a:bodyPr/>
                    <a:lstStyle/>
                    <a:p>
                      <a:endParaRPr lang="zh-CN" altLang="en-US"/>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c>
                  <a:txBody>
                    <a:bodyPr/>
                    <a:lstStyle/>
                    <a:p>
                      <a:pPr indent="266700">
                        <a:spcAft>
                          <a:spcPts val="0"/>
                        </a:spcAft>
                      </a:pPr>
                      <a:r>
                        <a:rPr lang="en-US" sz="1200" dirty="0" err="1">
                          <a:effectLst/>
                          <a:latin typeface="Times New Roman" panose="02020603050405020304" pitchFamily="18" charset="0"/>
                          <a:ea typeface="宋体" panose="02010600030101010101" pitchFamily="2" charset="-122"/>
                          <a:cs typeface="宋体" panose="02010600030101010101" pitchFamily="2" charset="-122"/>
                        </a:rPr>
                        <a:t>wx.getStorageInfoSync</a:t>
                      </a:r>
                      <a:r>
                        <a:rPr lang="en-US" sz="1200" dirty="0">
                          <a:effectLst/>
                          <a:latin typeface="Times New Roman" panose="02020603050405020304" pitchFamily="18" charset="0"/>
                          <a:ea typeface="宋体" panose="02010600030101010101" pitchFamily="2" charset="-122"/>
                          <a:cs typeface="宋体" panose="02010600030101010101" pitchFamily="2" charset="-122"/>
                        </a:rPr>
                        <a:t>()</a:t>
                      </a:r>
                      <a:endParaRPr lang="zh-CN" sz="12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c>
                  <a:txBody>
                    <a:bodyPr/>
                    <a:lstStyle/>
                    <a:p>
                      <a:pPr indent="133350">
                        <a:spcAft>
                          <a:spcPts val="0"/>
                        </a:spcAft>
                      </a:pPr>
                      <a:r>
                        <a:rPr lang="en-US" sz="1200" dirty="0" err="1">
                          <a:effectLst/>
                          <a:latin typeface="Times New Roman" panose="02020603050405020304" pitchFamily="18" charset="0"/>
                          <a:ea typeface="宋体" panose="02010600030101010101" pitchFamily="2" charset="-122"/>
                          <a:cs typeface="宋体" panose="02010600030101010101" pitchFamily="2" charset="-122"/>
                        </a:rPr>
                        <a:t>wx.getStorageInfo</a:t>
                      </a:r>
                      <a:r>
                        <a:rPr lang="en-US" sz="1200" dirty="0">
                          <a:effectLst/>
                          <a:latin typeface="Times New Roman" panose="02020603050405020304" pitchFamily="18" charset="0"/>
                          <a:ea typeface="宋体" panose="02010600030101010101" pitchFamily="2" charset="-122"/>
                          <a:cs typeface="宋体" panose="02010600030101010101" pitchFamily="2" charset="-122"/>
                        </a:rPr>
                        <a:t>()</a:t>
                      </a:r>
                      <a:r>
                        <a:rPr lang="zh-CN" sz="1200" dirty="0">
                          <a:effectLst/>
                          <a:latin typeface="Times New Roman" panose="02020603050405020304" pitchFamily="18" charset="0"/>
                          <a:ea typeface="宋体" panose="02010600030101010101" pitchFamily="2" charset="-122"/>
                          <a:cs typeface="宋体" panose="02010600030101010101" pitchFamily="2" charset="-122"/>
                        </a:rPr>
                        <a:t>的同步版本</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extLst>
                  <a:ext uri="{0D108BD9-81ED-4DB2-BD59-A6C34878D82A}">
                    <a16:rowId xmlns:a16="http://schemas.microsoft.com/office/drawing/2014/main" val="10007"/>
                  </a:ext>
                </a:extLst>
              </a:tr>
              <a:tr h="359128">
                <a:tc vMerge="1">
                  <a:txBody>
                    <a:bodyPr/>
                    <a:lstStyle/>
                    <a:p>
                      <a:endParaRPr lang="zh-CN" altLang="en-US"/>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c>
                  <a:txBody>
                    <a:bodyPr/>
                    <a:lstStyle/>
                    <a:p>
                      <a:pPr indent="266700">
                        <a:spcAft>
                          <a:spcPts val="0"/>
                        </a:spcAft>
                      </a:pPr>
                      <a:r>
                        <a:rPr lang="en-US" sz="1200" dirty="0" err="1">
                          <a:effectLst/>
                          <a:latin typeface="Times New Roman" panose="02020603050405020304" pitchFamily="18" charset="0"/>
                          <a:ea typeface="宋体" panose="02010600030101010101" pitchFamily="2" charset="-122"/>
                          <a:cs typeface="宋体" panose="02010600030101010101" pitchFamily="2" charset="-122"/>
                        </a:rPr>
                        <a:t>wx.removeStorageSync</a:t>
                      </a:r>
                      <a:r>
                        <a:rPr lang="en-US" sz="1200" dirty="0">
                          <a:effectLst/>
                          <a:latin typeface="Times New Roman" panose="02020603050405020304" pitchFamily="18" charset="0"/>
                          <a:ea typeface="宋体" panose="02010600030101010101" pitchFamily="2" charset="-122"/>
                          <a:cs typeface="宋体" panose="02010600030101010101" pitchFamily="2" charset="-122"/>
                        </a:rPr>
                        <a:t>()</a:t>
                      </a:r>
                      <a:endParaRPr lang="zh-CN" sz="12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c>
                  <a:txBody>
                    <a:bodyPr/>
                    <a:lstStyle/>
                    <a:p>
                      <a:pPr indent="133350">
                        <a:spcAft>
                          <a:spcPts val="0"/>
                        </a:spcAft>
                      </a:pPr>
                      <a:r>
                        <a:rPr lang="en-US" sz="1200" dirty="0" err="1">
                          <a:effectLst/>
                          <a:latin typeface="Times New Roman" panose="02020603050405020304" pitchFamily="18" charset="0"/>
                          <a:ea typeface="宋体" panose="02010600030101010101" pitchFamily="2" charset="-122"/>
                          <a:cs typeface="宋体" panose="02010600030101010101" pitchFamily="2" charset="-122"/>
                        </a:rPr>
                        <a:t>wx.removeStorage</a:t>
                      </a:r>
                      <a:r>
                        <a:rPr lang="en-US" sz="1200" dirty="0">
                          <a:effectLst/>
                          <a:latin typeface="Times New Roman" panose="02020603050405020304" pitchFamily="18" charset="0"/>
                          <a:ea typeface="宋体" panose="02010600030101010101" pitchFamily="2" charset="-122"/>
                          <a:cs typeface="宋体" panose="02010600030101010101" pitchFamily="2" charset="-122"/>
                        </a:rPr>
                        <a:t>()</a:t>
                      </a:r>
                      <a:r>
                        <a:rPr lang="zh-CN" sz="1200" dirty="0">
                          <a:effectLst/>
                          <a:latin typeface="Times New Roman" panose="02020603050405020304" pitchFamily="18" charset="0"/>
                          <a:ea typeface="宋体" panose="02010600030101010101" pitchFamily="2" charset="-122"/>
                          <a:cs typeface="宋体" panose="02010600030101010101" pitchFamily="2" charset="-122"/>
                        </a:rPr>
                        <a:t>的同步版本</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6789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部分</a:t>
            </a:r>
            <a:r>
              <a:rPr lang="en-US" altLang="zh-CN" dirty="0"/>
              <a:t>API</a:t>
            </a:r>
            <a:r>
              <a:rPr lang="zh-CN" altLang="en-US" dirty="0"/>
              <a:t>介绍</a:t>
            </a:r>
            <a:endParaRPr lang="en-US" altLang="zh-CN"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8" y="2286000"/>
            <a:ext cx="9501200" cy="3522248"/>
          </a:xfrm>
        </p:spPr>
        <p:txBody>
          <a:bodyPr vert="horz" lIns="45720" tIns="45720" rIns="45720" bIns="45720" rtlCol="0">
            <a:normAutofit lnSpcReduction="10000"/>
          </a:bodyPr>
          <a:lstStyle/>
          <a:p>
            <a:pPr>
              <a:buFont typeface="Wingdings" panose="05000000000000000000" pitchFamily="2" charset="2"/>
              <a:buChar char="§"/>
            </a:pPr>
            <a:r>
              <a:rPr lang="en-US" altLang="zh-CN" dirty="0" err="1"/>
              <a:t>wx.switchTab</a:t>
            </a:r>
            <a:r>
              <a:rPr lang="zh-CN" altLang="en-US" dirty="0"/>
              <a:t>（只能跳转到</a:t>
            </a:r>
            <a:r>
              <a:rPr lang="en-US" altLang="zh-CN" dirty="0" err="1"/>
              <a:t>tabBar</a:t>
            </a:r>
            <a:r>
              <a:rPr lang="zh-CN" altLang="en-US" dirty="0"/>
              <a:t>页面，并关闭其他所有非</a:t>
            </a:r>
            <a:r>
              <a:rPr lang="en-US" altLang="zh-CN" dirty="0" err="1"/>
              <a:t>tabBar</a:t>
            </a:r>
            <a:r>
              <a:rPr lang="zh-CN" altLang="en-US" dirty="0"/>
              <a:t>页面）</a:t>
            </a:r>
            <a:endParaRPr lang="en-US" altLang="zh-CN" dirty="0"/>
          </a:p>
          <a:p>
            <a:pPr>
              <a:buFont typeface="Wingdings" panose="05000000000000000000" pitchFamily="2" charset="2"/>
              <a:buChar char="§"/>
            </a:pPr>
            <a:r>
              <a:rPr lang="en-US" altLang="zh-CN" dirty="0" err="1"/>
              <a:t>wx.navigateTo</a:t>
            </a:r>
            <a:r>
              <a:rPr lang="zh-CN" altLang="en-US" dirty="0"/>
              <a:t>（</a:t>
            </a:r>
            <a:r>
              <a:rPr lang="zh-CN" altLang="zh-CN" dirty="0"/>
              <a:t>跳转到应用内的某个页面，且保留当前页面</a:t>
            </a:r>
            <a:r>
              <a:rPr lang="zh-CN" altLang="en-US" dirty="0"/>
              <a:t>）</a:t>
            </a:r>
            <a:endParaRPr lang="en-US" altLang="zh-CN" dirty="0"/>
          </a:p>
          <a:p>
            <a:pPr>
              <a:buFont typeface="Wingdings" panose="05000000000000000000" pitchFamily="2" charset="2"/>
              <a:buChar char="§"/>
            </a:pPr>
            <a:r>
              <a:rPr lang="en-US" altLang="zh-CN" dirty="0" err="1"/>
              <a:t>wx.redirectTo</a:t>
            </a:r>
            <a:r>
              <a:rPr lang="zh-CN" altLang="en-US" dirty="0"/>
              <a:t>（</a:t>
            </a:r>
            <a:r>
              <a:rPr lang="zh-CN" altLang="zh-CN" dirty="0"/>
              <a:t>跳转到应用内的某个页面，且关闭当前页面</a:t>
            </a:r>
            <a:r>
              <a:rPr lang="zh-CN" altLang="en-US" dirty="0"/>
              <a:t>）</a:t>
            </a:r>
            <a:endParaRPr lang="en-US" altLang="zh-CN" dirty="0"/>
          </a:p>
          <a:p>
            <a:pPr>
              <a:buFont typeface="Wingdings" panose="05000000000000000000" pitchFamily="2" charset="2"/>
              <a:buChar char="§"/>
            </a:pPr>
            <a:r>
              <a:rPr lang="en-US" altLang="zh-CN" dirty="0" err="1"/>
              <a:t>wx</a:t>
            </a:r>
            <a:r>
              <a:rPr lang="en-US" altLang="zh-CN" dirty="0"/>
              <a:t>. </a:t>
            </a:r>
            <a:r>
              <a:rPr lang="en-US" altLang="zh-CN" dirty="0" err="1"/>
              <a:t>reLaunch</a:t>
            </a:r>
            <a:r>
              <a:rPr lang="zh-CN" altLang="en-US" dirty="0"/>
              <a:t>（</a:t>
            </a:r>
            <a:r>
              <a:rPr lang="zh-CN" altLang="zh-CN" dirty="0"/>
              <a:t>关闭所有页面，打开到应用内的某个页面。既能跳转到标签页，又能跳转到非标签页</a:t>
            </a:r>
            <a:r>
              <a:rPr lang="zh-CN" altLang="en-US" dirty="0"/>
              <a:t>）</a:t>
            </a:r>
            <a:endParaRPr lang="en-US" altLang="zh-CN" dirty="0"/>
          </a:p>
          <a:p>
            <a:pPr>
              <a:buFont typeface="Wingdings" panose="05000000000000000000" pitchFamily="2" charset="2"/>
              <a:buChar char="§"/>
            </a:pPr>
            <a:r>
              <a:rPr lang="en-US" altLang="zh-CN" dirty="0" err="1"/>
              <a:t>wx.chooseImage</a:t>
            </a:r>
            <a:r>
              <a:rPr lang="en-US" altLang="zh-CN" dirty="0"/>
              <a:t>() </a:t>
            </a:r>
            <a:r>
              <a:rPr lang="zh-CN" altLang="zh-CN" dirty="0"/>
              <a:t>从本地相册选择图片或使用相机拍照</a:t>
            </a:r>
            <a:endParaRPr lang="en-US" altLang="zh-CN" dirty="0"/>
          </a:p>
          <a:p>
            <a:pPr>
              <a:buFont typeface="Wingdings" panose="05000000000000000000" pitchFamily="2" charset="2"/>
              <a:buChar char="§"/>
            </a:pPr>
            <a:r>
              <a:rPr lang="en-US" altLang="zh-CN" dirty="0" err="1"/>
              <a:t>wx.chooseAddress</a:t>
            </a:r>
            <a:r>
              <a:rPr lang="en-US" altLang="zh-CN" dirty="0"/>
              <a:t>()</a:t>
            </a:r>
            <a:r>
              <a:rPr lang="zh-CN" altLang="zh-CN" dirty="0"/>
              <a:t>调起用户编辑收货地址原生界面</a:t>
            </a:r>
            <a:endParaRPr lang="en-US" altLang="zh-CN" dirty="0"/>
          </a:p>
          <a:p>
            <a:pPr>
              <a:buFont typeface="Wingdings" panose="05000000000000000000" pitchFamily="2" charset="2"/>
              <a:buChar char="§"/>
            </a:pPr>
            <a:r>
              <a:rPr lang="en-US" altLang="zh-CN" dirty="0" err="1"/>
              <a:t>wx.makePhoneCall</a:t>
            </a:r>
            <a:r>
              <a:rPr lang="en-US" altLang="zh-CN" dirty="0"/>
              <a:t>()</a:t>
            </a:r>
            <a:r>
              <a:rPr lang="zh-CN" altLang="zh-CN" dirty="0"/>
              <a:t>调起用户</a:t>
            </a:r>
            <a:r>
              <a:rPr lang="zh-CN" altLang="en-US" dirty="0"/>
              <a:t>通讯录，</a:t>
            </a:r>
            <a:r>
              <a:rPr lang="zh-CN" altLang="zh-CN" dirty="0"/>
              <a:t>拨打电话</a:t>
            </a:r>
            <a:endParaRPr lang="en-US" altLang="zh-CN" dirty="0"/>
          </a:p>
          <a:p>
            <a:pPr marL="0" indent="0">
              <a:buNone/>
            </a:pPr>
            <a:endParaRPr lang="zh-CN" altLang="en-US" dirty="0"/>
          </a:p>
        </p:txBody>
      </p:sp>
    </p:spTree>
    <p:extLst>
      <p:ext uri="{BB962C8B-B14F-4D97-AF65-F5344CB8AC3E}">
        <p14:creationId xmlns:p14="http://schemas.microsoft.com/office/powerpoint/2010/main" val="25502857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a:xfrm>
            <a:off x="1024128" y="585216"/>
            <a:ext cx="9720072" cy="1499616"/>
          </a:xfrm>
        </p:spPr>
        <p:txBody>
          <a:bodyPr/>
          <a:lstStyle/>
          <a:p>
            <a:r>
              <a:rPr lang="zh-CN" altLang="en-US" dirty="0"/>
              <a:t>部分</a:t>
            </a:r>
            <a:r>
              <a:rPr lang="en-US" altLang="zh-CN" dirty="0"/>
              <a:t>API</a:t>
            </a:r>
            <a:r>
              <a:rPr lang="zh-CN" altLang="en-US" dirty="0"/>
              <a:t>介绍</a:t>
            </a:r>
            <a:endParaRPr lang="en-US" altLang="zh-CN" dirty="0"/>
          </a:p>
        </p:txBody>
      </p:sp>
      <p:sp>
        <p:nvSpPr>
          <p:cNvPr id="6" name="Content Placeholder 5">
            <a:extLst>
              <a:ext uri="{FF2B5EF4-FFF2-40B4-BE49-F238E27FC236}">
                <a16:creationId xmlns:a16="http://schemas.microsoft.com/office/drawing/2014/main" id="{A8B4E549-0306-A97C-8450-980BB75C6F82}"/>
              </a:ext>
            </a:extLst>
          </p:cNvPr>
          <p:cNvSpPr>
            <a:spLocks noGrp="1"/>
          </p:cNvSpPr>
          <p:nvPr>
            <p:ph idx="1"/>
          </p:nvPr>
        </p:nvSpPr>
        <p:spPr>
          <a:xfrm>
            <a:off x="1024128" y="2285999"/>
            <a:ext cx="10032755" cy="4325007"/>
          </a:xfrm>
        </p:spPr>
        <p:txBody>
          <a:bodyPr>
            <a:normAutofit fontScale="62500" lnSpcReduction="20000"/>
          </a:bodyPr>
          <a:lstStyle/>
          <a:p>
            <a:pPr>
              <a:lnSpc>
                <a:spcPct val="120000"/>
              </a:lnSpc>
              <a:buFont typeface="Wingdings" panose="05000000000000000000" pitchFamily="2" charset="2"/>
              <a:buChar char="§"/>
            </a:pPr>
            <a:r>
              <a:rPr lang="en-US" altLang="zh-CN" sz="3100" dirty="0" err="1"/>
              <a:t>CanvasContext.draw</a:t>
            </a:r>
            <a:r>
              <a:rPr lang="en-US" altLang="zh-CN" sz="3100" dirty="0"/>
              <a:t> (</a:t>
            </a:r>
            <a:r>
              <a:rPr lang="en-US" altLang="zh-CN" sz="3100" dirty="0" err="1"/>
              <a:t>boolean</a:t>
            </a:r>
            <a:r>
              <a:rPr lang="en-US" altLang="zh-CN" sz="3100" dirty="0"/>
              <a:t>? reserve, function? callback )</a:t>
            </a:r>
            <a:r>
              <a:rPr lang="zh-CN" altLang="zh-CN" sz="3100" dirty="0">
                <a:sym typeface="+mn-ea"/>
              </a:rPr>
              <a:t>：</a:t>
            </a:r>
            <a:r>
              <a:rPr lang="zh-CN" altLang="en-US" sz="3100" dirty="0"/>
              <a:t>将之前在绘图上下文中的描述（路径、样式、变形）画到</a:t>
            </a:r>
            <a:r>
              <a:rPr lang="en-US" altLang="zh-CN" sz="3100" dirty="0"/>
              <a:t>canvas</a:t>
            </a:r>
            <a:r>
              <a:rPr lang="zh-CN" altLang="en-US" sz="3100" dirty="0"/>
              <a:t>中</a:t>
            </a:r>
            <a:r>
              <a:rPr lang="zh-CN" altLang="zh-CN" sz="3100" dirty="0">
                <a:sym typeface="+mn-ea"/>
              </a:rPr>
              <a:t>。</a:t>
            </a:r>
            <a:endParaRPr lang="en-US" altLang="zh-CN" sz="3100" dirty="0">
              <a:sym typeface="+mn-ea"/>
            </a:endParaRPr>
          </a:p>
          <a:p>
            <a:pPr>
              <a:lnSpc>
                <a:spcPct val="120000"/>
              </a:lnSpc>
              <a:buFont typeface="Wingdings" panose="05000000000000000000" pitchFamily="2" charset="2"/>
              <a:buChar char="§"/>
            </a:pPr>
            <a:r>
              <a:rPr lang="en-US" altLang="zh-CN" sz="3100" dirty="0" err="1"/>
              <a:t>CanvasContext.rect</a:t>
            </a:r>
            <a:r>
              <a:rPr lang="en-US" altLang="zh-CN" sz="3100" dirty="0"/>
              <a:t>(x, y, width, height)</a:t>
            </a:r>
            <a:r>
              <a:rPr lang="zh-CN" altLang="zh-CN" sz="3100" dirty="0">
                <a:sym typeface="+mn-ea"/>
              </a:rPr>
              <a:t>：</a:t>
            </a:r>
            <a:r>
              <a:rPr lang="zh-CN" altLang="zh-CN" sz="3100" dirty="0"/>
              <a:t>创建一个矩形路径</a:t>
            </a:r>
            <a:r>
              <a:rPr lang="zh-CN" altLang="en-US" sz="3100" dirty="0"/>
              <a:t>。需要用到</a:t>
            </a:r>
            <a:r>
              <a:rPr lang="en-US" altLang="zh-CN" sz="3100" dirty="0"/>
              <a:t>fill</a:t>
            </a:r>
            <a:r>
              <a:rPr lang="zh-CN" altLang="en-US" sz="3100" dirty="0"/>
              <a:t>或者</a:t>
            </a:r>
            <a:r>
              <a:rPr lang="en-US" altLang="zh-CN" sz="3100" dirty="0"/>
              <a:t>stroke</a:t>
            </a:r>
            <a:r>
              <a:rPr lang="zh-CN" altLang="en-US" sz="3100" dirty="0"/>
              <a:t>（描边）将矩阵真正画到画布上。</a:t>
            </a:r>
            <a:endParaRPr lang="en-US" altLang="zh-CN" sz="3100" dirty="0"/>
          </a:p>
          <a:p>
            <a:pPr>
              <a:lnSpc>
                <a:spcPct val="120000"/>
              </a:lnSpc>
              <a:buFont typeface="Wingdings" panose="05000000000000000000" pitchFamily="2" charset="2"/>
              <a:buChar char="§"/>
            </a:pPr>
            <a:r>
              <a:rPr lang="en-US" altLang="zh-CN" sz="3100" dirty="0"/>
              <a:t>CanvasContext.arc()</a:t>
            </a:r>
            <a:r>
              <a:rPr lang="zh-CN" altLang="zh-CN" sz="3100" dirty="0">
                <a:sym typeface="+mn-ea"/>
              </a:rPr>
              <a:t>：</a:t>
            </a:r>
            <a:r>
              <a:rPr lang="zh-CN" altLang="zh-CN" sz="3100" dirty="0"/>
              <a:t>创建一条弧线</a:t>
            </a:r>
            <a:r>
              <a:rPr lang="zh-CN" altLang="en-US" sz="3100" dirty="0"/>
              <a:t>，六个参数分别为圆心</a:t>
            </a:r>
            <a:r>
              <a:rPr lang="en-US" altLang="zh-CN" sz="3100" dirty="0"/>
              <a:t>x</a:t>
            </a:r>
            <a:r>
              <a:rPr lang="zh-CN" altLang="en-US" sz="3100" dirty="0"/>
              <a:t>坐标，圆心</a:t>
            </a:r>
            <a:r>
              <a:rPr lang="en-US" altLang="zh-CN" sz="3100" dirty="0"/>
              <a:t>y</a:t>
            </a:r>
            <a:r>
              <a:rPr lang="zh-CN" altLang="en-US" sz="3100" dirty="0"/>
              <a:t>坐标，</a:t>
            </a:r>
            <a:r>
              <a:rPr lang="en-US" altLang="zh-CN" sz="3100" dirty="0"/>
              <a:t>r</a:t>
            </a:r>
            <a:r>
              <a:rPr lang="zh-CN" altLang="en-US" sz="3100" dirty="0"/>
              <a:t>圆的半径，起始弧度，终止弧度，弧度方向是否逆时针。创建一个圆可以指定起始弧度为</a:t>
            </a:r>
            <a:r>
              <a:rPr lang="en-US" altLang="zh-CN" sz="3100" dirty="0"/>
              <a:t>0</a:t>
            </a:r>
            <a:r>
              <a:rPr lang="zh-CN" altLang="en-US" sz="3100" dirty="0"/>
              <a:t>，终止弧度为</a:t>
            </a:r>
            <a:r>
              <a:rPr lang="en-US" altLang="zh-CN" sz="3100" dirty="0"/>
              <a:t>2*</a:t>
            </a:r>
            <a:r>
              <a:rPr lang="en-US" altLang="zh-CN" sz="3100" dirty="0" err="1"/>
              <a:t>Math.PI</a:t>
            </a:r>
            <a:r>
              <a:rPr lang="en-US" altLang="zh-CN" sz="3100" dirty="0"/>
              <a:t>;</a:t>
            </a:r>
          </a:p>
          <a:p>
            <a:pPr>
              <a:lnSpc>
                <a:spcPct val="120000"/>
              </a:lnSpc>
              <a:buFont typeface="Wingdings" panose="05000000000000000000" pitchFamily="2" charset="2"/>
              <a:buChar char="§"/>
            </a:pPr>
            <a:r>
              <a:rPr lang="en-US" altLang="zh-CN" sz="3100" dirty="0" err="1"/>
              <a:t>CanvasContext.lineTo</a:t>
            </a:r>
            <a:r>
              <a:rPr lang="en-US" altLang="zh-CN" sz="3100" dirty="0"/>
              <a:t>()</a:t>
            </a:r>
            <a:r>
              <a:rPr lang="zh-CN" altLang="zh-CN" sz="3100" dirty="0">
                <a:sym typeface="+mn-ea"/>
              </a:rPr>
              <a:t>：</a:t>
            </a:r>
            <a:r>
              <a:rPr lang="zh-CN" altLang="zh-CN" sz="3100" dirty="0"/>
              <a:t>新增一个新点，</a:t>
            </a:r>
            <a:r>
              <a:rPr lang="zh-CN" altLang="en-US" sz="3100" dirty="0"/>
              <a:t>创建一条从上次指定点到目标点的线，</a:t>
            </a:r>
            <a:r>
              <a:rPr lang="zh-CN" altLang="zh-CN" sz="3100" dirty="0"/>
              <a:t>用</a:t>
            </a:r>
            <a:r>
              <a:rPr lang="en-US" altLang="zh-CN" sz="3100" dirty="0"/>
              <a:t>stroke</a:t>
            </a:r>
            <a:r>
              <a:rPr lang="zh-CN" altLang="zh-CN" sz="3100" dirty="0"/>
              <a:t>方法来画线条</a:t>
            </a:r>
            <a:r>
              <a:rPr lang="zh-CN" altLang="en-US" sz="3100" dirty="0"/>
              <a:t>。</a:t>
            </a:r>
            <a:endParaRPr lang="en-US" altLang="zh-CN" sz="3100" dirty="0"/>
          </a:p>
          <a:p>
            <a:pPr>
              <a:lnSpc>
                <a:spcPct val="120000"/>
              </a:lnSpc>
              <a:buFont typeface="Wingdings" panose="05000000000000000000" pitchFamily="2" charset="2"/>
              <a:buChar char="§"/>
            </a:pPr>
            <a:r>
              <a:rPr lang="en-US" altLang="zh-CN" sz="3100" dirty="0" err="1"/>
              <a:t>CanvasContext.moveTo</a:t>
            </a:r>
            <a:r>
              <a:rPr lang="en-US" altLang="zh-CN" sz="3100" dirty="0"/>
              <a:t>()</a:t>
            </a:r>
            <a:r>
              <a:rPr lang="zh-CN" altLang="zh-CN" sz="3100" dirty="0">
                <a:sym typeface="+mn-ea"/>
              </a:rPr>
              <a:t>：</a:t>
            </a:r>
            <a:r>
              <a:rPr lang="zh-CN" altLang="zh-CN" sz="3100" dirty="0"/>
              <a:t>把路径移动到画布中的指定点，不创建线条</a:t>
            </a:r>
            <a:r>
              <a:rPr lang="zh-CN" altLang="en-US" sz="3100" dirty="0"/>
              <a:t>。它的参数为目标位置</a:t>
            </a:r>
            <a:r>
              <a:rPr lang="en-US" altLang="zh-CN" sz="3100" dirty="0"/>
              <a:t>x</a:t>
            </a:r>
            <a:r>
              <a:rPr lang="zh-CN" altLang="en-US" sz="3100" dirty="0"/>
              <a:t>坐标，目标位置</a:t>
            </a:r>
            <a:r>
              <a:rPr lang="en-US" altLang="zh-CN" sz="3100" dirty="0"/>
              <a:t>y</a:t>
            </a:r>
            <a:r>
              <a:rPr lang="zh-CN" altLang="en-US" sz="3100" dirty="0"/>
              <a:t>坐标</a:t>
            </a:r>
            <a:r>
              <a:rPr lang="zh-CN" altLang="en-US" dirty="0"/>
              <a:t>。</a:t>
            </a:r>
          </a:p>
        </p:txBody>
      </p:sp>
    </p:spTree>
    <p:extLst>
      <p:ext uri="{BB962C8B-B14F-4D97-AF65-F5344CB8AC3E}">
        <p14:creationId xmlns:p14="http://schemas.microsoft.com/office/powerpoint/2010/main" val="2436994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小程序简介</a:t>
            </a:r>
            <a:endParaRPr lang="en-US" dirty="0"/>
          </a:p>
        </p:txBody>
      </p:sp>
      <p:sp>
        <p:nvSpPr>
          <p:cNvPr id="9" name="Content Placeholder 2">
            <a:extLst>
              <a:ext uri="{FF2B5EF4-FFF2-40B4-BE49-F238E27FC236}">
                <a16:creationId xmlns:a16="http://schemas.microsoft.com/office/drawing/2014/main" id="{50E2B65A-EDAB-D1BD-1231-833CAB3EEB47}"/>
              </a:ext>
            </a:extLst>
          </p:cNvPr>
          <p:cNvSpPr>
            <a:spLocks noGrp="1"/>
          </p:cNvSpPr>
          <p:nvPr>
            <p:ph idx="1"/>
          </p:nvPr>
        </p:nvSpPr>
        <p:spPr>
          <a:xfrm>
            <a:off x="1024128" y="2286000"/>
            <a:ext cx="4030951" cy="3522248"/>
          </a:xfrm>
        </p:spPr>
        <p:txBody>
          <a:bodyPr>
            <a:normAutofit lnSpcReduction="10000"/>
          </a:bodyPr>
          <a:lstStyle/>
          <a:p>
            <a:r>
              <a:rPr lang="zh-CN" altLang="en-US" dirty="0"/>
              <a:t>小程序是一种</a:t>
            </a:r>
            <a:endParaRPr lang="en-US" altLang="zh-CN" dirty="0"/>
          </a:p>
          <a:p>
            <a:pPr>
              <a:buFont typeface="Wingdings" panose="05000000000000000000" pitchFamily="2" charset="2"/>
              <a:buChar char="§"/>
            </a:pPr>
            <a:r>
              <a:rPr lang="zh-CN" altLang="en-US" dirty="0"/>
              <a:t>不需要下载安装即可使用的应用，实现了应用“</a:t>
            </a:r>
            <a:r>
              <a:rPr lang="zh-CN" altLang="en-US" b="1" dirty="0"/>
              <a:t>触手可及</a:t>
            </a:r>
            <a:r>
              <a:rPr lang="zh-CN" altLang="en-US" dirty="0"/>
              <a:t>”，用户扫一扫或者搜一下即可打开</a:t>
            </a:r>
            <a:r>
              <a:rPr lang="en-US" altLang="zh-CN" dirty="0"/>
              <a:t>;</a:t>
            </a:r>
          </a:p>
          <a:p>
            <a:pPr>
              <a:buFont typeface="Wingdings" panose="05000000000000000000" pitchFamily="2" charset="2"/>
              <a:buChar char="§"/>
            </a:pPr>
            <a:r>
              <a:rPr lang="zh-CN" altLang="en-US" dirty="0"/>
              <a:t>体现了“</a:t>
            </a:r>
            <a:r>
              <a:rPr lang="zh-CN" altLang="en-US" b="1" dirty="0"/>
              <a:t>用完即走</a:t>
            </a:r>
            <a:r>
              <a:rPr lang="zh-CN" altLang="en-US" dirty="0"/>
              <a:t>”的理念，用户不用关心是否安装太多应用的问题</a:t>
            </a:r>
            <a:r>
              <a:rPr lang="en-US" altLang="zh-CN" dirty="0"/>
              <a:t>;</a:t>
            </a:r>
          </a:p>
          <a:p>
            <a:pPr>
              <a:buFont typeface="Wingdings" panose="05000000000000000000" pitchFamily="2" charset="2"/>
              <a:buChar char="§"/>
            </a:pPr>
            <a:r>
              <a:rPr lang="zh-CN" altLang="en-US" dirty="0"/>
              <a:t>应用无处不在，随时可用，但又无需安装卸载</a:t>
            </a:r>
            <a:r>
              <a:rPr lang="en-US" altLang="zh-CN" dirty="0"/>
              <a:t>;</a:t>
            </a:r>
          </a:p>
        </p:txBody>
      </p:sp>
      <p:pic>
        <p:nvPicPr>
          <p:cNvPr id="10" name="Content Placeholder 4">
            <a:extLst>
              <a:ext uri="{FF2B5EF4-FFF2-40B4-BE49-F238E27FC236}">
                <a16:creationId xmlns:a16="http://schemas.microsoft.com/office/drawing/2014/main" id="{F1ABB20C-F6D1-E2D7-0EC0-E67D00620613}"/>
              </a:ext>
            </a:extLst>
          </p:cNvPr>
          <p:cNvPicPr>
            <a:picLocks noChangeAspect="1"/>
          </p:cNvPicPr>
          <p:nvPr/>
        </p:nvPicPr>
        <p:blipFill>
          <a:blip r:embed="rId3"/>
          <a:stretch>
            <a:fillRect/>
          </a:stretch>
        </p:blipFill>
        <p:spPr>
          <a:xfrm>
            <a:off x="5171330" y="2286000"/>
            <a:ext cx="6682391" cy="3364302"/>
          </a:xfrm>
          <a:prstGeom prst="rect">
            <a:avLst/>
          </a:prstGeom>
        </p:spPr>
      </p:pic>
    </p:spTree>
    <p:extLst>
      <p:ext uri="{BB962C8B-B14F-4D97-AF65-F5344CB8AC3E}">
        <p14:creationId xmlns:p14="http://schemas.microsoft.com/office/powerpoint/2010/main" val="14667448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部分</a:t>
            </a:r>
            <a:r>
              <a:rPr lang="en-US" altLang="zh-CN" dirty="0"/>
              <a:t>API</a:t>
            </a:r>
            <a:r>
              <a:rPr lang="zh-CN" altLang="en-US" dirty="0"/>
              <a:t>介绍</a:t>
            </a:r>
            <a:endParaRPr lang="en-US" altLang="zh-CN"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7" y="2286000"/>
            <a:ext cx="8722987" cy="1489342"/>
          </a:xfrm>
        </p:spPr>
        <p:txBody>
          <a:bodyPr vert="horz" lIns="45720" tIns="45720" rIns="45720" bIns="45720" rtlCol="0">
            <a:normAutofit/>
          </a:bodyPr>
          <a:lstStyle/>
          <a:p>
            <a:pPr>
              <a:buFont typeface="Wingdings" panose="05000000000000000000" pitchFamily="2" charset="2"/>
              <a:buChar char="§"/>
            </a:pPr>
            <a:r>
              <a:rPr lang="zh-CN" altLang="en-US" sz="2400" dirty="0"/>
              <a:t>录音</a:t>
            </a:r>
            <a:r>
              <a:rPr lang="en-US" altLang="zh-CN" sz="2400" dirty="0"/>
              <a:t>API</a:t>
            </a:r>
          </a:p>
        </p:txBody>
      </p:sp>
      <p:sp>
        <p:nvSpPr>
          <p:cNvPr id="5" name="Content Placeholder 2">
            <a:extLst>
              <a:ext uri="{FF2B5EF4-FFF2-40B4-BE49-F238E27FC236}">
                <a16:creationId xmlns:a16="http://schemas.microsoft.com/office/drawing/2014/main" id="{C391D872-01B5-F821-3A95-473BA0D4EA15}"/>
              </a:ext>
            </a:extLst>
          </p:cNvPr>
          <p:cNvSpPr txBox="1">
            <a:spLocks/>
          </p:cNvSpPr>
          <p:nvPr/>
        </p:nvSpPr>
        <p:spPr>
          <a:xfrm>
            <a:off x="695473" y="3775342"/>
            <a:ext cx="5807964" cy="281964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endParaRPr lang="en-US" altLang="zh-CN" sz="2000" dirty="0"/>
          </a:p>
        </p:txBody>
      </p:sp>
      <p:sp>
        <p:nvSpPr>
          <p:cNvPr id="7" name="文本框 7">
            <a:extLst>
              <a:ext uri="{FF2B5EF4-FFF2-40B4-BE49-F238E27FC236}">
                <a16:creationId xmlns:a16="http://schemas.microsoft.com/office/drawing/2014/main" id="{582A946A-3916-D1EC-D5E3-F03302C471F7}"/>
              </a:ext>
            </a:extLst>
          </p:cNvPr>
          <p:cNvSpPr txBox="1">
            <a:spLocks noChangeArrowheads="1"/>
          </p:cNvSpPr>
          <p:nvPr/>
        </p:nvSpPr>
        <p:spPr bwMode="auto">
          <a:xfrm>
            <a:off x="1024127" y="3749733"/>
            <a:ext cx="8306594" cy="2639569"/>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latinLnBrk="1" hangingPunct="1">
              <a:lnSpc>
                <a:spcPct val="150000"/>
              </a:lnSpc>
            </a:pPr>
            <a:r>
              <a:rPr lang="en-US" altLang="zh-CN" sz="1400" b="1" dirty="0" err="1">
                <a:solidFill>
                  <a:srgbClr val="FFFFFF"/>
                </a:solidFill>
                <a:latin typeface="微软雅黑" pitchFamily="34" charset="-122"/>
                <a:ea typeface="微软雅黑" pitchFamily="34" charset="-122"/>
              </a:rPr>
              <a:t>var</a:t>
            </a:r>
            <a:r>
              <a:rPr lang="en-US" altLang="zh-CN" sz="1400" b="1" dirty="0">
                <a:solidFill>
                  <a:srgbClr val="FFFFFF"/>
                </a:solidFill>
                <a:latin typeface="微软雅黑" pitchFamily="34" charset="-122"/>
                <a:ea typeface="微软雅黑" pitchFamily="34" charset="-122"/>
              </a:rPr>
              <a:t> rec = </a:t>
            </a:r>
            <a:r>
              <a:rPr lang="en-US" altLang="zh-CN" sz="1400" b="1" dirty="0" err="1">
                <a:solidFill>
                  <a:srgbClr val="FFFFFF"/>
                </a:solidFill>
                <a:latin typeface="微软雅黑" pitchFamily="34" charset="-122"/>
                <a:ea typeface="微软雅黑" pitchFamily="34" charset="-122"/>
              </a:rPr>
              <a:t>wx.getRecorderManager</a:t>
            </a:r>
            <a:r>
              <a:rPr lang="en-US" altLang="zh-CN" sz="1400" b="1" dirty="0">
                <a:solidFill>
                  <a:srgbClr val="FFFFFF"/>
                </a:solidFill>
                <a:latin typeface="微软雅黑" pitchFamily="34" charset="-122"/>
                <a:ea typeface="微软雅黑" pitchFamily="34" charset="-122"/>
              </a:rPr>
              <a:t>() //</a:t>
            </a:r>
            <a:r>
              <a:rPr lang="zh-CN" altLang="en-US" sz="1400" b="1" dirty="0">
                <a:solidFill>
                  <a:srgbClr val="FFFFFF"/>
                </a:solidFill>
                <a:latin typeface="微软雅黑" pitchFamily="34" charset="-122"/>
                <a:ea typeface="微软雅黑" pitchFamily="34" charset="-122"/>
              </a:rPr>
              <a:t>获取全局唯一的录音管理器</a:t>
            </a:r>
            <a:r>
              <a:rPr lang="en-US" altLang="zh-CN" sz="1400" b="1" dirty="0">
                <a:solidFill>
                  <a:srgbClr val="FFFFFF"/>
                </a:solidFill>
                <a:latin typeface="微软雅黑" pitchFamily="34" charset="-122"/>
                <a:ea typeface="微软雅黑" pitchFamily="34" charset="-122"/>
              </a:rPr>
              <a:t>rec</a:t>
            </a:r>
          </a:p>
          <a:p>
            <a:pPr eaLnBrk="1" latinLnBrk="1" hangingPunct="1">
              <a:lnSpc>
                <a:spcPct val="150000"/>
              </a:lnSpc>
            </a:pPr>
            <a:r>
              <a:rPr lang="en-US" altLang="zh-CN" sz="1400" b="1" dirty="0" err="1">
                <a:solidFill>
                  <a:srgbClr val="FFFFFF"/>
                </a:solidFill>
                <a:latin typeface="微软雅黑" pitchFamily="34" charset="-122"/>
                <a:ea typeface="微软雅黑" pitchFamily="34" charset="-122"/>
              </a:rPr>
              <a:t>recorderManager.start</a:t>
            </a:r>
            <a:r>
              <a:rPr lang="en-US" altLang="zh-CN" sz="1400" b="1" dirty="0">
                <a:solidFill>
                  <a:srgbClr val="FFFFFF"/>
                </a:solidFill>
                <a:latin typeface="微软雅黑" pitchFamily="34" charset="-122"/>
                <a:ea typeface="微软雅黑" pitchFamily="34" charset="-122"/>
              </a:rPr>
              <a:t>(options) // </a:t>
            </a:r>
            <a:r>
              <a:rPr lang="zh-CN" altLang="en-US" sz="1400" b="1" dirty="0">
                <a:solidFill>
                  <a:srgbClr val="FFFFFF"/>
                </a:solidFill>
                <a:latin typeface="微软雅黑" pitchFamily="34" charset="-122"/>
                <a:ea typeface="微软雅黑" pitchFamily="34" charset="-122"/>
              </a:rPr>
              <a:t>开始录音</a:t>
            </a:r>
            <a:endParaRPr lang="en-US" altLang="zh-CN" sz="1400" b="1" dirty="0">
              <a:solidFill>
                <a:srgbClr val="FFFFFF"/>
              </a:solidFill>
              <a:latin typeface="微软雅黑" pitchFamily="34" charset="-122"/>
              <a:ea typeface="微软雅黑" pitchFamily="34" charset="-122"/>
            </a:endParaRPr>
          </a:p>
          <a:p>
            <a:pPr eaLnBrk="1" latinLnBrk="1" hangingPunct="1">
              <a:lnSpc>
                <a:spcPct val="150000"/>
              </a:lnSpc>
            </a:pPr>
            <a:r>
              <a:rPr lang="en-US" altLang="zh-CN" sz="1400" b="1" dirty="0" err="1">
                <a:solidFill>
                  <a:srgbClr val="FFFFFF"/>
                </a:solidFill>
                <a:latin typeface="微软雅黑" pitchFamily="34" charset="-122"/>
                <a:ea typeface="微软雅黑" pitchFamily="34" charset="-122"/>
              </a:rPr>
              <a:t>recorderManager.onStart</a:t>
            </a:r>
            <a:r>
              <a:rPr lang="en-US" altLang="zh-CN" sz="1400" b="1" dirty="0">
                <a:solidFill>
                  <a:srgbClr val="FFFFFF"/>
                </a:solidFill>
                <a:latin typeface="微软雅黑" pitchFamily="34" charset="-122"/>
                <a:ea typeface="微软雅黑" pitchFamily="34" charset="-122"/>
              </a:rPr>
              <a:t>(() =&gt; {} ) // </a:t>
            </a:r>
            <a:r>
              <a:rPr lang="zh-CN" altLang="en-US" sz="1400" b="1" dirty="0">
                <a:solidFill>
                  <a:srgbClr val="FFFFFF"/>
                </a:solidFill>
                <a:latin typeface="微软雅黑" pitchFamily="34" charset="-122"/>
                <a:ea typeface="微软雅黑" pitchFamily="34" charset="-122"/>
              </a:rPr>
              <a:t>监听录音开始事件</a:t>
            </a:r>
            <a:endParaRPr lang="en-US" altLang="zh-CN" sz="1400" b="1" dirty="0">
              <a:solidFill>
                <a:srgbClr val="FFFFFF"/>
              </a:solidFill>
              <a:latin typeface="微软雅黑" pitchFamily="34" charset="-122"/>
              <a:ea typeface="微软雅黑" pitchFamily="34" charset="-122"/>
            </a:endParaRPr>
          </a:p>
          <a:p>
            <a:pPr eaLnBrk="1" latinLnBrk="1" hangingPunct="1">
              <a:lnSpc>
                <a:spcPct val="150000"/>
              </a:lnSpc>
            </a:pPr>
            <a:r>
              <a:rPr lang="en-US" altLang="zh-CN" sz="1400" b="1" dirty="0" err="1">
                <a:solidFill>
                  <a:srgbClr val="FFFFFF"/>
                </a:solidFill>
                <a:latin typeface="微软雅黑" pitchFamily="34" charset="-122"/>
                <a:ea typeface="微软雅黑" pitchFamily="34" charset="-122"/>
              </a:rPr>
              <a:t>recorderManager.onResume</a:t>
            </a:r>
            <a:r>
              <a:rPr lang="en-US" altLang="zh-CN" sz="1400" b="1" dirty="0">
                <a:solidFill>
                  <a:srgbClr val="FFFFFF"/>
                </a:solidFill>
                <a:latin typeface="微软雅黑" pitchFamily="34" charset="-122"/>
                <a:ea typeface="微软雅黑" pitchFamily="34" charset="-122"/>
              </a:rPr>
              <a:t>(() =&gt; {} )// </a:t>
            </a:r>
            <a:r>
              <a:rPr lang="zh-CN" altLang="en-US" sz="1400" b="1" dirty="0">
                <a:solidFill>
                  <a:srgbClr val="FFFFFF"/>
                </a:solidFill>
                <a:latin typeface="微软雅黑" pitchFamily="34" charset="-122"/>
                <a:ea typeface="微软雅黑" pitchFamily="34" charset="-122"/>
              </a:rPr>
              <a:t>监听录音继续事件</a:t>
            </a:r>
            <a:endParaRPr lang="en-US" altLang="zh-CN" sz="1400" b="1" dirty="0">
              <a:solidFill>
                <a:srgbClr val="FFFFFF"/>
              </a:solidFill>
              <a:latin typeface="微软雅黑" pitchFamily="34" charset="-122"/>
              <a:ea typeface="微软雅黑" pitchFamily="34" charset="-122"/>
            </a:endParaRPr>
          </a:p>
          <a:p>
            <a:pPr eaLnBrk="1" latinLnBrk="1" hangingPunct="1">
              <a:lnSpc>
                <a:spcPct val="150000"/>
              </a:lnSpc>
            </a:pPr>
            <a:r>
              <a:rPr lang="en-US" altLang="zh-CN" sz="1400" b="1" dirty="0" err="1">
                <a:solidFill>
                  <a:srgbClr val="FFFFFF"/>
                </a:solidFill>
                <a:latin typeface="微软雅黑" pitchFamily="34" charset="-122"/>
                <a:ea typeface="微软雅黑" pitchFamily="34" charset="-122"/>
              </a:rPr>
              <a:t>recorderManager.onPause</a:t>
            </a:r>
            <a:r>
              <a:rPr lang="en-US" altLang="zh-CN" sz="1400" b="1" dirty="0">
                <a:solidFill>
                  <a:srgbClr val="FFFFFF"/>
                </a:solidFill>
                <a:latin typeface="微软雅黑" pitchFamily="34" charset="-122"/>
                <a:ea typeface="微软雅黑" pitchFamily="34" charset="-122"/>
              </a:rPr>
              <a:t>(() =&gt; {} ) // </a:t>
            </a:r>
            <a:r>
              <a:rPr lang="zh-CN" altLang="en-US" sz="1400" b="1" dirty="0">
                <a:solidFill>
                  <a:srgbClr val="FFFFFF"/>
                </a:solidFill>
                <a:latin typeface="微软雅黑" pitchFamily="34" charset="-122"/>
                <a:ea typeface="微软雅黑" pitchFamily="34" charset="-122"/>
              </a:rPr>
              <a:t>监听录音暂停事件</a:t>
            </a:r>
            <a:endParaRPr lang="en-US" altLang="zh-CN" sz="1400" b="1" dirty="0">
              <a:solidFill>
                <a:srgbClr val="FFFFFF"/>
              </a:solidFill>
              <a:latin typeface="微软雅黑" pitchFamily="34" charset="-122"/>
              <a:ea typeface="微软雅黑" pitchFamily="34" charset="-122"/>
            </a:endParaRPr>
          </a:p>
          <a:p>
            <a:pPr eaLnBrk="1" latinLnBrk="1" hangingPunct="1">
              <a:lnSpc>
                <a:spcPct val="150000"/>
              </a:lnSpc>
            </a:pPr>
            <a:r>
              <a:rPr lang="en-US" altLang="zh-CN" sz="1400" b="1" dirty="0">
                <a:solidFill>
                  <a:srgbClr val="FFFFFF"/>
                </a:solidFill>
                <a:latin typeface="微软雅黑" pitchFamily="34" charset="-122"/>
                <a:ea typeface="微软雅黑" pitchFamily="34" charset="-122"/>
              </a:rPr>
              <a:t> </a:t>
            </a:r>
            <a:r>
              <a:rPr lang="en-US" altLang="zh-CN" sz="1400" b="1" dirty="0" err="1">
                <a:solidFill>
                  <a:srgbClr val="FFFFFF"/>
                </a:solidFill>
                <a:latin typeface="微软雅黑" pitchFamily="34" charset="-122"/>
                <a:ea typeface="微软雅黑" pitchFamily="34" charset="-122"/>
              </a:rPr>
              <a:t>recorderManager.onStop</a:t>
            </a:r>
            <a:r>
              <a:rPr lang="en-US" altLang="zh-CN" sz="1400" b="1" dirty="0">
                <a:solidFill>
                  <a:srgbClr val="FFFFFF"/>
                </a:solidFill>
                <a:latin typeface="微软雅黑" pitchFamily="34" charset="-122"/>
                <a:ea typeface="微软雅黑" pitchFamily="34" charset="-122"/>
              </a:rPr>
              <a:t>((res) =&gt; {</a:t>
            </a:r>
            <a:r>
              <a:rPr lang="en-US" altLang="zh-CN" sz="1400" b="1" dirty="0" err="1">
                <a:solidFill>
                  <a:srgbClr val="FFFFFF"/>
                </a:solidFill>
                <a:latin typeface="微软雅黑" pitchFamily="34" charset="-122"/>
                <a:ea typeface="微软雅黑" pitchFamily="34" charset="-122"/>
              </a:rPr>
              <a:t>const</a:t>
            </a:r>
            <a:r>
              <a:rPr lang="en-US" altLang="zh-CN" sz="1400" b="1" dirty="0">
                <a:solidFill>
                  <a:srgbClr val="FFFFFF"/>
                </a:solidFill>
                <a:latin typeface="微软雅黑" pitchFamily="34" charset="-122"/>
                <a:ea typeface="微软雅黑" pitchFamily="34" charset="-122"/>
              </a:rPr>
              <a:t> { </a:t>
            </a:r>
            <a:r>
              <a:rPr lang="en-US" altLang="zh-CN" sz="1400" b="1" dirty="0" err="1">
                <a:solidFill>
                  <a:srgbClr val="FFFFFF"/>
                </a:solidFill>
                <a:latin typeface="微软雅黑" pitchFamily="34" charset="-122"/>
                <a:ea typeface="微软雅黑" pitchFamily="34" charset="-122"/>
              </a:rPr>
              <a:t>tempFilePath</a:t>
            </a:r>
            <a:r>
              <a:rPr lang="en-US" altLang="zh-CN" sz="1400" b="1" dirty="0">
                <a:solidFill>
                  <a:srgbClr val="FFFFFF"/>
                </a:solidFill>
                <a:latin typeface="微软雅黑" pitchFamily="34" charset="-122"/>
                <a:ea typeface="微软雅黑" pitchFamily="34" charset="-122"/>
              </a:rPr>
              <a:t> } = res }) // </a:t>
            </a:r>
            <a:r>
              <a:rPr lang="zh-CN" altLang="en-US" sz="1400" b="1" dirty="0">
                <a:solidFill>
                  <a:srgbClr val="FFFFFF"/>
                </a:solidFill>
                <a:latin typeface="微软雅黑" pitchFamily="34" charset="-122"/>
                <a:ea typeface="微软雅黑" pitchFamily="34" charset="-122"/>
              </a:rPr>
              <a:t>监听录音结束事件</a:t>
            </a:r>
            <a:endParaRPr lang="en-US" altLang="zh-CN" sz="1400" b="1" dirty="0">
              <a:solidFill>
                <a:srgbClr val="FFFFFF"/>
              </a:solidFill>
              <a:latin typeface="微软雅黑" pitchFamily="34" charset="-122"/>
              <a:ea typeface="微软雅黑" pitchFamily="34" charset="-122"/>
            </a:endParaRPr>
          </a:p>
          <a:p>
            <a:pPr eaLnBrk="1" latinLnBrk="1" hangingPunct="1">
              <a:lnSpc>
                <a:spcPct val="150000"/>
              </a:lnSpc>
            </a:pPr>
            <a:r>
              <a:rPr lang="en-US" altLang="zh-CN" sz="1400" b="1" dirty="0" err="1">
                <a:solidFill>
                  <a:srgbClr val="FFFFFF"/>
                </a:solidFill>
                <a:latin typeface="微软雅黑" pitchFamily="34" charset="-122"/>
                <a:ea typeface="微软雅黑" pitchFamily="34" charset="-122"/>
              </a:rPr>
              <a:t>recorderManager.onFrameRecorded</a:t>
            </a:r>
            <a:r>
              <a:rPr lang="en-US" altLang="zh-CN" sz="1400" b="1" dirty="0">
                <a:solidFill>
                  <a:srgbClr val="FFFFFF"/>
                </a:solidFill>
                <a:latin typeface="微软雅黑" pitchFamily="34" charset="-122"/>
                <a:ea typeface="微软雅黑" pitchFamily="34" charset="-122"/>
              </a:rPr>
              <a:t>((res) =&gt; { </a:t>
            </a:r>
            <a:r>
              <a:rPr lang="en-US" altLang="zh-CN" sz="1400" b="1" dirty="0" err="1">
                <a:solidFill>
                  <a:srgbClr val="FFFFFF"/>
                </a:solidFill>
                <a:latin typeface="微软雅黑" pitchFamily="34" charset="-122"/>
                <a:ea typeface="微软雅黑" pitchFamily="34" charset="-122"/>
              </a:rPr>
              <a:t>const</a:t>
            </a:r>
            <a:r>
              <a:rPr lang="en-US" altLang="zh-CN" sz="1400" b="1" dirty="0">
                <a:solidFill>
                  <a:srgbClr val="FFFFFF"/>
                </a:solidFill>
                <a:latin typeface="微软雅黑" pitchFamily="34" charset="-122"/>
                <a:ea typeface="微软雅黑" pitchFamily="34" charset="-122"/>
              </a:rPr>
              <a:t> { </a:t>
            </a:r>
            <a:r>
              <a:rPr lang="en-US" altLang="zh-CN" sz="1400" b="1" dirty="0" err="1">
                <a:solidFill>
                  <a:srgbClr val="FFFFFF"/>
                </a:solidFill>
                <a:latin typeface="微软雅黑" pitchFamily="34" charset="-122"/>
                <a:ea typeface="微软雅黑" pitchFamily="34" charset="-122"/>
              </a:rPr>
              <a:t>frameBuffer</a:t>
            </a:r>
            <a:r>
              <a:rPr lang="en-US" altLang="zh-CN" sz="1400" b="1" dirty="0">
                <a:solidFill>
                  <a:srgbClr val="FFFFFF"/>
                </a:solidFill>
                <a:latin typeface="微软雅黑" pitchFamily="34" charset="-122"/>
                <a:ea typeface="微软雅黑" pitchFamily="34" charset="-122"/>
              </a:rPr>
              <a:t> } = res }) // </a:t>
            </a:r>
            <a:r>
              <a:rPr lang="zh-CN" altLang="en-US" sz="1400" b="1" dirty="0">
                <a:solidFill>
                  <a:srgbClr val="FFFFFF"/>
                </a:solidFill>
                <a:latin typeface="微软雅黑" pitchFamily="34" charset="-122"/>
                <a:ea typeface="微软雅黑" pitchFamily="34" charset="-122"/>
              </a:rPr>
              <a:t>监听已录制完指定帧大小的文件事件</a:t>
            </a:r>
          </a:p>
        </p:txBody>
      </p:sp>
      <p:sp>
        <p:nvSpPr>
          <p:cNvPr id="4" name="圆角矩形 23">
            <a:extLst>
              <a:ext uri="{FF2B5EF4-FFF2-40B4-BE49-F238E27FC236}">
                <a16:creationId xmlns:a16="http://schemas.microsoft.com/office/drawing/2014/main" id="{C7F6AEC2-7355-8C9F-33CA-430FE753D0C8}"/>
              </a:ext>
            </a:extLst>
          </p:cNvPr>
          <p:cNvSpPr>
            <a:spLocks noChangeArrowheads="1"/>
          </p:cNvSpPr>
          <p:nvPr/>
        </p:nvSpPr>
        <p:spPr bwMode="auto">
          <a:xfrm flipH="1">
            <a:off x="3027786" y="4072092"/>
            <a:ext cx="1015164" cy="422694"/>
          </a:xfrm>
          <a:prstGeom prst="roundRect">
            <a:avLst>
              <a:gd name="adj" fmla="val 16667"/>
            </a:avLst>
          </a:prstGeom>
          <a:noFill/>
          <a:ln w="12700" algn="ctr">
            <a:solidFill>
              <a:srgbClr val="FFFF00"/>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cxnSp>
        <p:nvCxnSpPr>
          <p:cNvPr id="6" name="直接箭头连接符 24">
            <a:extLst>
              <a:ext uri="{FF2B5EF4-FFF2-40B4-BE49-F238E27FC236}">
                <a16:creationId xmlns:a16="http://schemas.microsoft.com/office/drawing/2014/main" id="{CE9323D4-F855-BA0A-7EC7-C249589247D6}"/>
              </a:ext>
            </a:extLst>
          </p:cNvPr>
          <p:cNvCxnSpPr>
            <a:cxnSpLocks noChangeShapeType="1"/>
          </p:cNvCxnSpPr>
          <p:nvPr/>
        </p:nvCxnSpPr>
        <p:spPr bwMode="auto">
          <a:xfrm flipH="1">
            <a:off x="3203500" y="3209450"/>
            <a:ext cx="1075116" cy="862642"/>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84C98D93-BF3E-B153-5744-C58B7BC9E6EA}"/>
              </a:ext>
            </a:extLst>
          </p:cNvPr>
          <p:cNvSpPr txBox="1"/>
          <p:nvPr/>
        </p:nvSpPr>
        <p:spPr>
          <a:xfrm>
            <a:off x="4454330" y="1933851"/>
            <a:ext cx="4382803" cy="1815882"/>
          </a:xfrm>
          <a:prstGeom prst="rect">
            <a:avLst/>
          </a:prstGeom>
          <a:noFill/>
        </p:spPr>
        <p:txBody>
          <a:bodyPr wrap="none" rtlCol="0">
            <a:spAutoFit/>
          </a:bodyPr>
          <a:lstStyle/>
          <a:p>
            <a:r>
              <a:rPr lang="en-US" sz="1400" dirty="0"/>
              <a:t>Const </a:t>
            </a:r>
            <a:r>
              <a:rPr lang="en-US" altLang="zh-CN" sz="1400" dirty="0"/>
              <a:t>options = {</a:t>
            </a:r>
          </a:p>
          <a:p>
            <a:r>
              <a:rPr lang="en-US" altLang="zh-CN" sz="1400" dirty="0"/>
              <a:t>    duration: 60000</a:t>
            </a:r>
            <a:r>
              <a:rPr lang="zh-CN" altLang="en-US" sz="1400" dirty="0"/>
              <a:t>，</a:t>
            </a:r>
            <a:r>
              <a:rPr lang="en-US" altLang="zh-CN" sz="1400" dirty="0"/>
              <a:t> //</a:t>
            </a:r>
            <a:r>
              <a:rPr lang="zh-CN" altLang="en-US" sz="1400" dirty="0"/>
              <a:t>录制时长，单位</a:t>
            </a:r>
            <a:r>
              <a:rPr lang="en-US" altLang="zh-CN" sz="1400" dirty="0" err="1"/>
              <a:t>ms</a:t>
            </a:r>
            <a:r>
              <a:rPr lang="zh-CN" altLang="en-US" sz="1400" dirty="0"/>
              <a:t>，最大</a:t>
            </a:r>
            <a:r>
              <a:rPr lang="en-US" altLang="zh-CN" sz="1400" dirty="0"/>
              <a:t>10min</a:t>
            </a:r>
          </a:p>
          <a:p>
            <a:r>
              <a:rPr lang="en-US" altLang="zh-CN" sz="1400" dirty="0"/>
              <a:t>    </a:t>
            </a:r>
            <a:r>
              <a:rPr lang="en-US" altLang="zh-CN" sz="1400" dirty="0" err="1"/>
              <a:t>sampleRate</a:t>
            </a:r>
            <a:r>
              <a:rPr lang="en-US" altLang="zh-CN" sz="1400" dirty="0"/>
              <a:t>: 44100</a:t>
            </a:r>
            <a:r>
              <a:rPr lang="zh-CN" altLang="en-US" sz="1400" dirty="0"/>
              <a:t>，</a:t>
            </a:r>
            <a:r>
              <a:rPr lang="en-US" altLang="zh-CN" sz="1400" dirty="0"/>
              <a:t> //</a:t>
            </a:r>
            <a:r>
              <a:rPr lang="zh-CN" altLang="en-US" sz="1400" dirty="0"/>
              <a:t>采样率</a:t>
            </a:r>
            <a:endParaRPr lang="en-US" altLang="zh-CN" sz="1400" dirty="0"/>
          </a:p>
          <a:p>
            <a:r>
              <a:rPr lang="en-US" altLang="zh-CN" sz="1400" dirty="0"/>
              <a:t>    </a:t>
            </a:r>
            <a:r>
              <a:rPr lang="en-US" altLang="zh-CN" sz="1400" dirty="0" err="1"/>
              <a:t>numberOfChannels</a:t>
            </a:r>
            <a:r>
              <a:rPr lang="en-US" altLang="zh-CN" sz="1400" dirty="0"/>
              <a:t>: 1</a:t>
            </a:r>
            <a:r>
              <a:rPr lang="zh-CN" altLang="en-US" sz="1400" dirty="0"/>
              <a:t>，</a:t>
            </a:r>
            <a:r>
              <a:rPr lang="en-US" altLang="zh-CN" sz="1400" dirty="0"/>
              <a:t> //</a:t>
            </a:r>
            <a:r>
              <a:rPr lang="zh-CN" altLang="en-US" sz="1400" dirty="0"/>
              <a:t>录音通道，默认为</a:t>
            </a:r>
            <a:r>
              <a:rPr lang="en-US" altLang="zh-CN" sz="1400" dirty="0"/>
              <a:t>2</a:t>
            </a:r>
          </a:p>
          <a:p>
            <a:r>
              <a:rPr lang="en-US" altLang="zh-CN" sz="1400" dirty="0"/>
              <a:t>    </a:t>
            </a:r>
            <a:r>
              <a:rPr lang="en-US" altLang="zh-CN" sz="1400" dirty="0" err="1"/>
              <a:t>encodeBitRate</a:t>
            </a:r>
            <a:r>
              <a:rPr lang="en-US" altLang="zh-CN" sz="1400" dirty="0"/>
              <a:t>: 192000</a:t>
            </a:r>
            <a:r>
              <a:rPr lang="zh-CN" altLang="en-US" sz="1400" dirty="0"/>
              <a:t>，</a:t>
            </a:r>
            <a:r>
              <a:rPr lang="en-US" altLang="zh-CN" sz="1400" dirty="0"/>
              <a:t>//</a:t>
            </a:r>
            <a:r>
              <a:rPr lang="zh-CN" altLang="en-US" sz="1400" dirty="0"/>
              <a:t>编码码率</a:t>
            </a:r>
            <a:endParaRPr lang="en-US" altLang="zh-CN" sz="1400" dirty="0"/>
          </a:p>
          <a:p>
            <a:r>
              <a:rPr lang="en-US" altLang="zh-CN" sz="1400" dirty="0"/>
              <a:t>    format: ‘mp3’</a:t>
            </a:r>
            <a:r>
              <a:rPr lang="zh-CN" altLang="en-US" sz="1400" dirty="0"/>
              <a:t>， </a:t>
            </a:r>
            <a:r>
              <a:rPr lang="en-US" altLang="zh-CN" sz="1400" dirty="0"/>
              <a:t>//</a:t>
            </a:r>
            <a:r>
              <a:rPr lang="zh-CN" altLang="en-US" sz="1400" dirty="0"/>
              <a:t>音频格式</a:t>
            </a:r>
            <a:endParaRPr lang="en-US" altLang="zh-CN" sz="1400" dirty="0"/>
          </a:p>
          <a:p>
            <a:r>
              <a:rPr lang="en-US" altLang="zh-CN" sz="1400" dirty="0"/>
              <a:t>    </a:t>
            </a:r>
            <a:r>
              <a:rPr lang="en-US" altLang="zh-CN" sz="1400" dirty="0" err="1"/>
              <a:t>frameSize</a:t>
            </a:r>
            <a:r>
              <a:rPr lang="en-US" altLang="zh-CN" sz="1400" dirty="0"/>
              <a:t>: ‘50’ //</a:t>
            </a:r>
            <a:r>
              <a:rPr lang="zh-CN" altLang="en-US" sz="1400" dirty="0"/>
              <a:t>指定帧大小，单位</a:t>
            </a:r>
            <a:r>
              <a:rPr lang="en-US" altLang="zh-CN" sz="1400" dirty="0"/>
              <a:t>KB</a:t>
            </a:r>
          </a:p>
          <a:p>
            <a:r>
              <a:rPr lang="en-US" altLang="zh-CN" sz="1400" dirty="0"/>
              <a:t>}</a:t>
            </a:r>
            <a:endParaRPr lang="en-US" sz="1400" dirty="0"/>
          </a:p>
        </p:txBody>
      </p:sp>
    </p:spTree>
    <p:extLst>
      <p:ext uri="{BB962C8B-B14F-4D97-AF65-F5344CB8AC3E}">
        <p14:creationId xmlns:p14="http://schemas.microsoft.com/office/powerpoint/2010/main" val="95073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22" presetClass="entr" presetSubtype="8"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55DC-C485-6EFB-BC8F-656B4CBE6951}"/>
              </a:ext>
            </a:extLst>
          </p:cNvPr>
          <p:cNvSpPr>
            <a:spLocks noGrp="1"/>
          </p:cNvSpPr>
          <p:nvPr>
            <p:ph type="title"/>
          </p:nvPr>
        </p:nvSpPr>
        <p:spPr/>
        <p:txBody>
          <a:bodyPr/>
          <a:lstStyle/>
          <a:p>
            <a:r>
              <a:rPr lang="zh-CN" altLang="en-US" dirty="0"/>
              <a:t>目录</a:t>
            </a:r>
            <a:endParaRPr lang="en-US" dirty="0"/>
          </a:p>
        </p:txBody>
      </p:sp>
      <p:sp>
        <p:nvSpPr>
          <p:cNvPr id="3" name="Content Placeholder 2">
            <a:extLst>
              <a:ext uri="{FF2B5EF4-FFF2-40B4-BE49-F238E27FC236}">
                <a16:creationId xmlns:a16="http://schemas.microsoft.com/office/drawing/2014/main" id="{85F75785-4DEA-F311-43FC-73945A3C672F}"/>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zh-CN" altLang="en-US" dirty="0"/>
              <a:t>小程序简介</a:t>
            </a:r>
            <a:endParaRPr lang="en-US" altLang="zh-CN" dirty="0"/>
          </a:p>
          <a:p>
            <a:pPr>
              <a:buFont typeface="Wingdings" panose="05000000000000000000" pitchFamily="2" charset="2"/>
              <a:buChar char="§"/>
            </a:pPr>
            <a:r>
              <a:rPr lang="zh-CN" altLang="en-US" dirty="0"/>
              <a:t>小程序开发工具</a:t>
            </a:r>
            <a:endParaRPr lang="en-US" altLang="zh-CN" dirty="0"/>
          </a:p>
          <a:p>
            <a:pPr>
              <a:buFont typeface="Wingdings" panose="05000000000000000000" pitchFamily="2" charset="2"/>
              <a:buChar char="§"/>
            </a:pPr>
            <a:r>
              <a:rPr lang="zh-CN" altLang="en-US" dirty="0"/>
              <a:t>小程序代码结构</a:t>
            </a:r>
            <a:endParaRPr lang="en-US" altLang="zh-CN" dirty="0"/>
          </a:p>
          <a:p>
            <a:pPr>
              <a:buFont typeface="Wingdings" panose="05000000000000000000" pitchFamily="2" charset="2"/>
              <a:buChar char="§"/>
            </a:pPr>
            <a:r>
              <a:rPr lang="zh-CN" altLang="en-US" dirty="0"/>
              <a:t>布局</a:t>
            </a:r>
            <a:endParaRPr lang="en-US" altLang="zh-CN" dirty="0"/>
          </a:p>
          <a:p>
            <a:pPr>
              <a:buFont typeface="Wingdings" panose="05000000000000000000" pitchFamily="2" charset="2"/>
              <a:buChar char="§"/>
            </a:pPr>
            <a:r>
              <a:rPr lang="zh-CN" altLang="en-US" dirty="0"/>
              <a:t>组件</a:t>
            </a:r>
            <a:endParaRPr lang="en-US" altLang="zh-CN" dirty="0"/>
          </a:p>
          <a:p>
            <a:pPr>
              <a:buFont typeface="Wingdings" panose="05000000000000000000" pitchFamily="2" charset="2"/>
              <a:buChar char="§"/>
            </a:pPr>
            <a:r>
              <a:rPr lang="zh-CN" altLang="en-US" dirty="0"/>
              <a:t>调查问卷</a:t>
            </a:r>
            <a:endParaRPr lang="en-US" altLang="zh-CN" dirty="0"/>
          </a:p>
          <a:p>
            <a:pPr>
              <a:buFont typeface="Wingdings" panose="05000000000000000000" pitchFamily="2" charset="2"/>
              <a:buChar char="§"/>
            </a:pPr>
            <a:r>
              <a:rPr lang="zh-CN" altLang="en-US" dirty="0"/>
              <a:t>调查问卷云开发</a:t>
            </a:r>
            <a:endParaRPr lang="en-US" altLang="zh-CN" dirty="0"/>
          </a:p>
          <a:p>
            <a:pPr>
              <a:buFont typeface="Wingdings" panose="05000000000000000000" pitchFamily="2" charset="2"/>
              <a:buChar char="§"/>
            </a:pPr>
            <a:r>
              <a:rPr lang="zh-CN" altLang="en-US" dirty="0"/>
              <a:t>用户登录</a:t>
            </a:r>
            <a:endParaRPr lang="en-US" altLang="zh-CN" dirty="0"/>
          </a:p>
          <a:p>
            <a:pPr>
              <a:buFont typeface="Wingdings" panose="05000000000000000000" pitchFamily="2" charset="2"/>
              <a:buChar char="§"/>
            </a:pPr>
            <a:r>
              <a:rPr lang="zh-CN" altLang="en-US" dirty="0"/>
              <a:t>部分</a:t>
            </a:r>
            <a:r>
              <a:rPr lang="en-US" altLang="zh-CN" dirty="0"/>
              <a:t>API</a:t>
            </a:r>
            <a:r>
              <a:rPr lang="zh-CN" altLang="en-US" dirty="0"/>
              <a:t>介绍</a:t>
            </a:r>
            <a:endParaRPr lang="en-US" altLang="zh-CN" dirty="0"/>
          </a:p>
          <a:p>
            <a:pPr>
              <a:buFont typeface="Wingdings" panose="05000000000000000000" pitchFamily="2" charset="2"/>
              <a:buChar char="§"/>
            </a:pPr>
            <a:r>
              <a:rPr lang="zh-CN" altLang="en-US" dirty="0">
                <a:solidFill>
                  <a:schemeClr val="accent6"/>
                </a:solidFill>
              </a:rPr>
              <a:t>开发框架介绍</a:t>
            </a:r>
            <a:endParaRPr lang="en-US" altLang="zh-CN" dirty="0">
              <a:solidFill>
                <a:schemeClr val="accent6"/>
              </a:solidFill>
            </a:endParaRPr>
          </a:p>
        </p:txBody>
      </p:sp>
    </p:spTree>
    <p:extLst>
      <p:ext uri="{BB962C8B-B14F-4D97-AF65-F5344CB8AC3E}">
        <p14:creationId xmlns:p14="http://schemas.microsoft.com/office/powerpoint/2010/main" val="3704478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开发框架介绍</a:t>
            </a:r>
            <a:r>
              <a:rPr lang="en-US" altLang="zh-CN" dirty="0"/>
              <a:t>– </a:t>
            </a:r>
            <a:r>
              <a:rPr lang="zh-CN" altLang="en-US" dirty="0"/>
              <a:t>自定义组件</a:t>
            </a:r>
            <a:endParaRPr 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8" y="2286000"/>
            <a:ext cx="10372183" cy="4023360"/>
          </a:xfrm>
        </p:spPr>
        <p:txBody>
          <a:bodyPr/>
          <a:lstStyle/>
          <a:p>
            <a:pPr>
              <a:buFont typeface="Wingdings" panose="05000000000000000000" pitchFamily="2" charset="2"/>
              <a:buChar char="§"/>
            </a:pPr>
            <a:r>
              <a:rPr lang="zh-CN" altLang="en-US" dirty="0"/>
              <a:t>开发者可以将页面内的功能模块抽象成自定义组件，以便在不同的页面中重复使用。自定义组件可以有自己的</a:t>
            </a:r>
            <a:r>
              <a:rPr lang="en-US" altLang="zh-CN" dirty="0" err="1"/>
              <a:t>wxml</a:t>
            </a:r>
            <a:r>
              <a:rPr lang="zh-CN" altLang="en-US" dirty="0"/>
              <a:t>，</a:t>
            </a:r>
            <a:r>
              <a:rPr lang="en-US" altLang="zh-CN" dirty="0" err="1"/>
              <a:t>wxss</a:t>
            </a:r>
            <a:endParaRPr lang="en-US" altLang="zh-CN" dirty="0"/>
          </a:p>
          <a:p>
            <a:pPr>
              <a:buFont typeface="Wingdings" panose="05000000000000000000" pitchFamily="2" charset="2"/>
              <a:buChar char="§"/>
            </a:pPr>
            <a:r>
              <a:rPr lang="zh-CN" altLang="en-US" dirty="0"/>
              <a:t>为自定义组件创建一个目录，通常命名为</a:t>
            </a:r>
            <a:r>
              <a:rPr lang="en-US" altLang="zh-CN" dirty="0"/>
              <a:t>components</a:t>
            </a:r>
            <a:endParaRPr lang="zh-CN" altLang="en-US" dirty="0"/>
          </a:p>
        </p:txBody>
      </p:sp>
      <p:grpSp>
        <p:nvGrpSpPr>
          <p:cNvPr id="4" name="组合 16">
            <a:extLst>
              <a:ext uri="{FF2B5EF4-FFF2-40B4-BE49-F238E27FC236}">
                <a16:creationId xmlns:a16="http://schemas.microsoft.com/office/drawing/2014/main" id="{881D6A50-43B0-6B22-1635-E2E2A092D471}"/>
              </a:ext>
            </a:extLst>
          </p:cNvPr>
          <p:cNvGrpSpPr>
            <a:grpSpLocks/>
          </p:cNvGrpSpPr>
          <p:nvPr/>
        </p:nvGrpSpPr>
        <p:grpSpPr bwMode="auto">
          <a:xfrm>
            <a:off x="1435427" y="3800959"/>
            <a:ext cx="4794003" cy="2960107"/>
            <a:chOff x="1277816" y="3552091"/>
            <a:chExt cx="3978697" cy="14233223"/>
          </a:xfrm>
        </p:grpSpPr>
        <p:sp>
          <p:nvSpPr>
            <p:cNvPr id="5" name="矩形 17">
              <a:extLst>
                <a:ext uri="{FF2B5EF4-FFF2-40B4-BE49-F238E27FC236}">
                  <a16:creationId xmlns:a16="http://schemas.microsoft.com/office/drawing/2014/main" id="{DCBEF365-10C8-D57A-9B83-563E810F77F9}"/>
                </a:ext>
              </a:extLst>
            </p:cNvPr>
            <p:cNvSpPr>
              <a:spLocks noChangeArrowheads="1"/>
            </p:cNvSpPr>
            <p:nvPr/>
          </p:nvSpPr>
          <p:spPr bwMode="auto">
            <a:xfrm>
              <a:off x="1277816" y="3552091"/>
              <a:ext cx="3867958" cy="14233223"/>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6" name="矩形 18">
              <a:extLst>
                <a:ext uri="{FF2B5EF4-FFF2-40B4-BE49-F238E27FC236}">
                  <a16:creationId xmlns:a16="http://schemas.microsoft.com/office/drawing/2014/main" id="{7084E486-EF73-A0DA-46EA-67496326441C}"/>
                </a:ext>
              </a:extLst>
            </p:cNvPr>
            <p:cNvSpPr>
              <a:spLocks noChangeArrowheads="1"/>
            </p:cNvSpPr>
            <p:nvPr/>
          </p:nvSpPr>
          <p:spPr bwMode="auto">
            <a:xfrm>
              <a:off x="1363359" y="3670953"/>
              <a:ext cx="3893154" cy="128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sz="1600" b="1" dirty="0">
                  <a:solidFill>
                    <a:schemeClr val="bg1"/>
                  </a:solidFill>
                  <a:latin typeface="微软雅黑" pitchFamily="34" charset="-122"/>
                  <a:ea typeface="微软雅黑" pitchFamily="34" charset="-122"/>
                </a:rPr>
                <a:t>Component({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properties: {</a:t>
              </a:r>
            </a:p>
            <a:p>
              <a:pPr eaLnBrk="0" hangingPunct="0">
                <a:lnSpc>
                  <a:spcPct val="150000"/>
                </a:lnSpc>
              </a:pPr>
              <a:r>
                <a:rPr lang="en-US" altLang="zh-CN" sz="1600" b="1" dirty="0">
                  <a:solidFill>
                    <a:schemeClr val="bg1"/>
                  </a:solidFill>
                  <a:latin typeface="微软雅黑" pitchFamily="34" charset="-122"/>
                  <a:ea typeface="微软雅黑" pitchFamily="34" charset="-122"/>
                </a:rPr>
                <a:t>    value: {type: </a:t>
              </a:r>
              <a:r>
                <a:rPr lang="en-US" altLang="zh-CN" sz="1600" b="1" dirty="0" err="1">
                  <a:solidFill>
                    <a:schemeClr val="bg1"/>
                  </a:solidFill>
                  <a:latin typeface="微软雅黑" pitchFamily="34" charset="-122"/>
                  <a:ea typeface="微软雅黑" pitchFamily="34" charset="-122"/>
                </a:rPr>
                <a:t>String,value</a:t>
              </a:r>
              <a:r>
                <a:rPr lang="en-US" altLang="zh-CN" sz="1600" b="1" dirty="0">
                  <a:solidFill>
                    <a:schemeClr val="bg1"/>
                  </a:solidFill>
                  <a:latin typeface="微软雅黑" pitchFamily="34" charset="-122"/>
                  <a:ea typeface="微软雅黑" pitchFamily="34" charset="-122"/>
                </a:rPr>
                <a:t>: 'default value',}</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data: {hello: '</a:t>
              </a:r>
              <a:r>
                <a:rPr lang="zh-CN" altLang="zh-CN" sz="1600" b="1" dirty="0">
                  <a:solidFill>
                    <a:schemeClr val="bg1"/>
                  </a:solidFill>
                  <a:latin typeface="微软雅黑" pitchFamily="34" charset="-122"/>
                  <a:ea typeface="微软雅黑" pitchFamily="34" charset="-122"/>
                </a:rPr>
                <a:t>欢迎</a:t>
              </a:r>
              <a:r>
                <a:rPr lang="en-US" altLang="zh-CN" sz="1600" b="1" dirty="0">
                  <a:solidFill>
                    <a:schemeClr val="bg1"/>
                  </a:solidFill>
                  <a:latin typeface="微软雅黑" pitchFamily="34" charset="-122"/>
                  <a:ea typeface="微软雅黑" pitchFamily="34" charset="-122"/>
                </a:rPr>
                <a:t>'},	</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methods: {}</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p:txBody>
        </p:sp>
      </p:grpSp>
      <p:sp>
        <p:nvSpPr>
          <p:cNvPr id="7" name="圆角矩形 15">
            <a:extLst>
              <a:ext uri="{FF2B5EF4-FFF2-40B4-BE49-F238E27FC236}">
                <a16:creationId xmlns:a16="http://schemas.microsoft.com/office/drawing/2014/main" id="{8B1B4A82-1D8C-C5F0-CBDD-80FCBB1B4C75}"/>
              </a:ext>
            </a:extLst>
          </p:cNvPr>
          <p:cNvSpPr>
            <a:spLocks noChangeArrowheads="1"/>
          </p:cNvSpPr>
          <p:nvPr/>
        </p:nvSpPr>
        <p:spPr bwMode="auto">
          <a:xfrm>
            <a:off x="3084184" y="3613900"/>
            <a:ext cx="3011816"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dirty="0"/>
              <a:t>component-tag-name.js</a:t>
            </a:r>
          </a:p>
        </p:txBody>
      </p:sp>
      <p:grpSp>
        <p:nvGrpSpPr>
          <p:cNvPr id="8" name="组合 19">
            <a:extLst>
              <a:ext uri="{FF2B5EF4-FFF2-40B4-BE49-F238E27FC236}">
                <a16:creationId xmlns:a16="http://schemas.microsoft.com/office/drawing/2014/main" id="{D3E28D97-B7F5-FB68-0847-DDF2E5243DDB}"/>
              </a:ext>
            </a:extLst>
          </p:cNvPr>
          <p:cNvGrpSpPr>
            <a:grpSpLocks/>
          </p:cNvGrpSpPr>
          <p:nvPr/>
        </p:nvGrpSpPr>
        <p:grpSpPr bwMode="auto">
          <a:xfrm>
            <a:off x="6348018" y="3932322"/>
            <a:ext cx="3209761" cy="1531357"/>
            <a:chOff x="1277816" y="3552091"/>
            <a:chExt cx="3978697" cy="14233223"/>
          </a:xfrm>
        </p:grpSpPr>
        <p:sp>
          <p:nvSpPr>
            <p:cNvPr id="9" name="矩形 21">
              <a:extLst>
                <a:ext uri="{FF2B5EF4-FFF2-40B4-BE49-F238E27FC236}">
                  <a16:creationId xmlns:a16="http://schemas.microsoft.com/office/drawing/2014/main" id="{D7B8D8D5-40A0-AE43-6211-30DDFA6D1F08}"/>
                </a:ext>
              </a:extLst>
            </p:cNvPr>
            <p:cNvSpPr>
              <a:spLocks noChangeArrowheads="1"/>
            </p:cNvSpPr>
            <p:nvPr/>
          </p:nvSpPr>
          <p:spPr bwMode="auto">
            <a:xfrm>
              <a:off x="1277816" y="3552091"/>
              <a:ext cx="3867958" cy="14233223"/>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18" name="矩形 22">
              <a:extLst>
                <a:ext uri="{FF2B5EF4-FFF2-40B4-BE49-F238E27FC236}">
                  <a16:creationId xmlns:a16="http://schemas.microsoft.com/office/drawing/2014/main" id="{2B990276-97B3-73E1-3859-DDB81ADF4081}"/>
                </a:ext>
              </a:extLst>
            </p:cNvPr>
            <p:cNvSpPr>
              <a:spLocks noChangeArrowheads="1"/>
            </p:cNvSpPr>
            <p:nvPr/>
          </p:nvSpPr>
          <p:spPr bwMode="auto">
            <a:xfrm>
              <a:off x="1363359" y="3670954"/>
              <a:ext cx="3893154" cy="4928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eaLnBrk="0" hangingPunct="0">
                <a:lnSpc>
                  <a:spcPct val="150000"/>
                </a:lnSpc>
              </a:pP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a:p>
              <a:pPr lvl="0" eaLnBrk="0" hangingPunct="0">
                <a:lnSpc>
                  <a:spcPct val="150000"/>
                </a:lnSpc>
              </a:pPr>
              <a:r>
                <a:rPr lang="en-US" altLang="zh-CN" sz="1600" b="1" dirty="0">
                  <a:solidFill>
                    <a:schemeClr val="bg1"/>
                  </a:solidFill>
                  <a:latin typeface="微软雅黑" pitchFamily="34" charset="-122"/>
                  <a:ea typeface="微软雅黑" pitchFamily="34" charset="-122"/>
                </a:rPr>
                <a:t>  "component": true</a:t>
              </a:r>
              <a:endParaRPr lang="zh-CN" altLang="zh-CN" sz="1600" b="1" dirty="0">
                <a:solidFill>
                  <a:schemeClr val="bg1"/>
                </a:solidFill>
                <a:latin typeface="微软雅黑" pitchFamily="34" charset="-122"/>
                <a:ea typeface="微软雅黑" pitchFamily="34" charset="-122"/>
              </a:endParaRPr>
            </a:p>
            <a:p>
              <a:pPr lvl="0" eaLnBrk="0" hangingPunct="0">
                <a:lnSpc>
                  <a:spcPct val="150000"/>
                </a:lnSpc>
              </a:pP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p:txBody>
        </p:sp>
      </p:grpSp>
      <p:sp>
        <p:nvSpPr>
          <p:cNvPr id="19" name="圆角矩形 15">
            <a:extLst>
              <a:ext uri="{FF2B5EF4-FFF2-40B4-BE49-F238E27FC236}">
                <a16:creationId xmlns:a16="http://schemas.microsoft.com/office/drawing/2014/main" id="{75CAAE7A-DEF7-C43B-B759-AADE5D3CE0DD}"/>
              </a:ext>
            </a:extLst>
          </p:cNvPr>
          <p:cNvSpPr>
            <a:spLocks noChangeArrowheads="1"/>
          </p:cNvSpPr>
          <p:nvPr/>
        </p:nvSpPr>
        <p:spPr bwMode="auto">
          <a:xfrm>
            <a:off x="6570990" y="3613900"/>
            <a:ext cx="2898420"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dirty="0"/>
              <a:t>component-tag-</a:t>
            </a:r>
            <a:r>
              <a:rPr lang="en-US" altLang="zh-CN" dirty="0" err="1"/>
              <a:t>name.json</a:t>
            </a:r>
            <a:endParaRPr lang="en-US" altLang="zh-CN" dirty="0"/>
          </a:p>
        </p:txBody>
      </p:sp>
      <p:pic>
        <p:nvPicPr>
          <p:cNvPr id="20" name="Picture 2" descr="2323">
            <a:extLst>
              <a:ext uri="{FF2B5EF4-FFF2-40B4-BE49-F238E27FC236}">
                <a16:creationId xmlns:a16="http://schemas.microsoft.com/office/drawing/2014/main" id="{BFB4B5B1-65E9-1765-6529-B17010FD1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8017" y="5534334"/>
            <a:ext cx="3120423" cy="122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圆角矩形 23">
            <a:extLst>
              <a:ext uri="{FF2B5EF4-FFF2-40B4-BE49-F238E27FC236}">
                <a16:creationId xmlns:a16="http://schemas.microsoft.com/office/drawing/2014/main" id="{4EC44AAD-6C9C-0280-B2D3-61FEEEEDD761}"/>
              </a:ext>
            </a:extLst>
          </p:cNvPr>
          <p:cNvSpPr>
            <a:spLocks noChangeArrowheads="1"/>
          </p:cNvSpPr>
          <p:nvPr/>
        </p:nvSpPr>
        <p:spPr bwMode="auto">
          <a:xfrm>
            <a:off x="6644167" y="4388454"/>
            <a:ext cx="1986031" cy="312755"/>
          </a:xfrm>
          <a:prstGeom prst="roundRect">
            <a:avLst>
              <a:gd name="adj" fmla="val 16667"/>
            </a:avLst>
          </a:prstGeom>
          <a:noFill/>
          <a:ln w="12700" algn="ctr">
            <a:solidFill>
              <a:srgbClr val="FFFF00"/>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cxnSp>
        <p:nvCxnSpPr>
          <p:cNvPr id="31" name="直接箭头连接符 24">
            <a:extLst>
              <a:ext uri="{FF2B5EF4-FFF2-40B4-BE49-F238E27FC236}">
                <a16:creationId xmlns:a16="http://schemas.microsoft.com/office/drawing/2014/main" id="{36121F55-5121-46BA-AE41-03B5D8F5FE4B}"/>
              </a:ext>
            </a:extLst>
          </p:cNvPr>
          <p:cNvCxnSpPr>
            <a:cxnSpLocks noChangeShapeType="1"/>
          </p:cNvCxnSpPr>
          <p:nvPr/>
        </p:nvCxnSpPr>
        <p:spPr bwMode="auto">
          <a:xfrm flipV="1">
            <a:off x="8689492" y="4388023"/>
            <a:ext cx="1144921" cy="170778"/>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a:extLst>
              <a:ext uri="{FF2B5EF4-FFF2-40B4-BE49-F238E27FC236}">
                <a16:creationId xmlns:a16="http://schemas.microsoft.com/office/drawing/2014/main" id="{5021060D-AAF2-A479-4BA3-CFABC643A0E0}"/>
              </a:ext>
            </a:extLst>
          </p:cNvPr>
          <p:cNvSpPr txBox="1"/>
          <p:nvPr/>
        </p:nvSpPr>
        <p:spPr>
          <a:xfrm>
            <a:off x="9843780" y="4160256"/>
            <a:ext cx="1338828" cy="369332"/>
          </a:xfrm>
          <a:prstGeom prst="rect">
            <a:avLst/>
          </a:prstGeom>
          <a:noFill/>
        </p:spPr>
        <p:txBody>
          <a:bodyPr wrap="none" rtlCol="0">
            <a:spAutoFit/>
          </a:bodyPr>
          <a:lstStyle/>
          <a:p>
            <a:r>
              <a:rPr lang="zh-CN" altLang="en-US" dirty="0"/>
              <a:t>表示是组件</a:t>
            </a:r>
            <a:endParaRPr lang="en-US" dirty="0"/>
          </a:p>
        </p:txBody>
      </p:sp>
    </p:spTree>
    <p:extLst>
      <p:ext uri="{BB962C8B-B14F-4D97-AF65-F5344CB8AC3E}">
        <p14:creationId xmlns:p14="http://schemas.microsoft.com/office/powerpoint/2010/main" val="9225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22" presetClass="entr" presetSubtype="8"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left)">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9" grpId="0" animBg="1"/>
      <p:bldP spid="3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en-US" altLang="zh-CN" dirty="0" err="1"/>
              <a:t>WeUI</a:t>
            </a:r>
            <a:endParaRPr lang="zh-CN" alt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9" y="2286000"/>
            <a:ext cx="5207338" cy="4023360"/>
          </a:xfrm>
        </p:spPr>
        <p:txBody>
          <a:bodyPr>
            <a:normAutofit/>
          </a:bodyPr>
          <a:lstStyle/>
          <a:p>
            <a:pPr>
              <a:buFont typeface="Wingdings" panose="05000000000000000000" pitchFamily="2" charset="2"/>
              <a:buChar char="§"/>
            </a:pPr>
            <a:r>
              <a:rPr lang="en-US" altLang="zh-CN" dirty="0" err="1"/>
              <a:t>WeUI</a:t>
            </a:r>
            <a:r>
              <a:rPr lang="zh-CN" altLang="en-US" dirty="0"/>
              <a:t>是微信官方设计团队为微信</a:t>
            </a:r>
            <a:r>
              <a:rPr lang="en-US" altLang="zh-CN" dirty="0"/>
              <a:t>Web</a:t>
            </a:r>
            <a:r>
              <a:rPr lang="zh-CN" altLang="en-US" dirty="0"/>
              <a:t>开发量身打造的一个</a:t>
            </a:r>
            <a:r>
              <a:rPr lang="en-US" altLang="zh-CN" dirty="0"/>
              <a:t>UI</a:t>
            </a:r>
            <a:r>
              <a:rPr lang="zh-CN" altLang="en-US" dirty="0"/>
              <a:t>样式库，可以理解为一种类似于</a:t>
            </a:r>
            <a:r>
              <a:rPr lang="en-US" altLang="zh-CN" dirty="0"/>
              <a:t>Bootstrap</a:t>
            </a:r>
            <a:r>
              <a:rPr lang="zh-CN" altLang="en-US" dirty="0"/>
              <a:t>的前端</a:t>
            </a:r>
            <a:r>
              <a:rPr lang="en-US" altLang="zh-CN" dirty="0"/>
              <a:t>UI</a:t>
            </a:r>
            <a:r>
              <a:rPr lang="zh-CN" altLang="en-US" dirty="0"/>
              <a:t>库。使用</a:t>
            </a:r>
            <a:r>
              <a:rPr lang="en-US" altLang="zh-CN" dirty="0" err="1"/>
              <a:t>WeUI</a:t>
            </a:r>
            <a:r>
              <a:rPr lang="zh-CN" altLang="en-US" dirty="0"/>
              <a:t>进行编写，可以使小程序中的各个组件的设计风格与微信更相似，给用户一致的体验。</a:t>
            </a:r>
            <a:r>
              <a:rPr lang="zh-CN" altLang="en-US" dirty="0">
                <a:hlinkClick r:id="rId3"/>
              </a:rPr>
              <a:t>微信小程序设计指南 </a:t>
            </a:r>
            <a:r>
              <a:rPr lang="en-US" altLang="zh-CN" dirty="0">
                <a:hlinkClick r:id="rId3"/>
              </a:rPr>
              <a:t>| </a:t>
            </a:r>
            <a:r>
              <a:rPr lang="zh-CN" altLang="en-US" dirty="0">
                <a:hlinkClick r:id="rId3"/>
              </a:rPr>
              <a:t>微信开放文档 </a:t>
            </a:r>
            <a:r>
              <a:rPr lang="en-US" altLang="zh-CN" dirty="0">
                <a:hlinkClick r:id="rId3"/>
              </a:rPr>
              <a:t>(qq.com)</a:t>
            </a:r>
            <a:endParaRPr lang="en-US" altLang="zh-CN" dirty="0"/>
          </a:p>
          <a:p>
            <a:pPr>
              <a:buFont typeface="Wingdings" panose="05000000000000000000" pitchFamily="2" charset="2"/>
              <a:buChar char="§"/>
            </a:pPr>
            <a:endParaRPr lang="en-US" altLang="zh-CN" dirty="0"/>
          </a:p>
          <a:p>
            <a:pPr>
              <a:buFont typeface="Wingdings" panose="05000000000000000000" pitchFamily="2" charset="2"/>
              <a:buChar char="§"/>
            </a:pPr>
            <a:endParaRPr lang="en-US" altLang="zh-CN" dirty="0"/>
          </a:p>
          <a:p>
            <a:pPr lvl="1">
              <a:buFont typeface="Wingdings" panose="05000000000000000000" pitchFamily="2" charset="2"/>
              <a:buChar char="§"/>
            </a:pPr>
            <a:endParaRPr lang="en-US" altLang="zh-CN" dirty="0"/>
          </a:p>
        </p:txBody>
      </p:sp>
      <p:pic>
        <p:nvPicPr>
          <p:cNvPr id="6" name="Picture 2" descr="微信图片_20181010115844">
            <a:extLst>
              <a:ext uri="{FF2B5EF4-FFF2-40B4-BE49-F238E27FC236}">
                <a16:creationId xmlns:a16="http://schemas.microsoft.com/office/drawing/2014/main" id="{9839B5B5-934D-39E2-31FD-70D09716E6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5117" y="1889841"/>
            <a:ext cx="2495550" cy="4419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a:extLst>
              <a:ext uri="{FF2B5EF4-FFF2-40B4-BE49-F238E27FC236}">
                <a16:creationId xmlns:a16="http://schemas.microsoft.com/office/drawing/2014/main" id="{EA6719A5-DA4A-0248-F79F-AD302FF58038}"/>
              </a:ext>
            </a:extLst>
          </p:cNvPr>
          <p:cNvSpPr txBox="1">
            <a:spLocks/>
          </p:cNvSpPr>
          <p:nvPr/>
        </p:nvSpPr>
        <p:spPr>
          <a:xfrm>
            <a:off x="1024129" y="4661338"/>
            <a:ext cx="5207338" cy="192546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r>
              <a:rPr lang="zh-CN" altLang="en-US" dirty="0"/>
              <a:t>引入样式文件</a:t>
            </a:r>
            <a:endParaRPr lang="en-US" altLang="zh-CN" dirty="0"/>
          </a:p>
          <a:p>
            <a:pPr lvl="1">
              <a:buFont typeface="Wingdings" panose="05000000000000000000" pitchFamily="2" charset="2"/>
              <a:buChar char="§"/>
            </a:pPr>
            <a:r>
              <a:rPr lang="zh-CN" altLang="en-US" dirty="0"/>
              <a:t>如果要在自己的项目内引入</a:t>
            </a:r>
            <a:r>
              <a:rPr lang="en-US" altLang="zh-CN" dirty="0" err="1"/>
              <a:t>WeUI</a:t>
            </a:r>
            <a:r>
              <a:rPr lang="en-US" altLang="zh-CN" dirty="0"/>
              <a:t>, </a:t>
            </a:r>
            <a:r>
              <a:rPr lang="zh-CN" altLang="en-US" dirty="0"/>
              <a:t>可以将</a:t>
            </a:r>
            <a:r>
              <a:rPr lang="en-US" altLang="zh-CN" dirty="0"/>
              <a:t>weui.css</a:t>
            </a:r>
            <a:r>
              <a:rPr lang="zh-CN" altLang="en-US" dirty="0"/>
              <a:t>文件放入项目的</a:t>
            </a:r>
            <a:r>
              <a:rPr lang="en-US" altLang="zh-CN" dirty="0"/>
              <a:t>style</a:t>
            </a:r>
            <a:r>
              <a:rPr lang="zh-CN" altLang="en-US" dirty="0"/>
              <a:t>目录中，然后再</a:t>
            </a:r>
            <a:r>
              <a:rPr lang="en-US" altLang="zh-CN" dirty="0" err="1"/>
              <a:t>app.wxss</a:t>
            </a:r>
            <a:r>
              <a:rPr lang="zh-CN" altLang="en-US" dirty="0"/>
              <a:t>文件中引入</a:t>
            </a:r>
            <a:r>
              <a:rPr lang="en-US" altLang="zh-CN" dirty="0" err="1"/>
              <a:t>weui.wxss</a:t>
            </a:r>
            <a:r>
              <a:rPr lang="zh-CN" altLang="en-US" dirty="0"/>
              <a:t>即可</a:t>
            </a:r>
            <a:endParaRPr lang="en-US" altLang="zh-CN" dirty="0"/>
          </a:p>
          <a:p>
            <a:pPr>
              <a:buFont typeface="Wingdings" panose="05000000000000000000" pitchFamily="2" charset="2"/>
              <a:buChar char="§"/>
            </a:pPr>
            <a:endParaRPr lang="en-US" altLang="zh-CN" dirty="0"/>
          </a:p>
          <a:p>
            <a:pPr lvl="1">
              <a:buFont typeface="Wingdings" panose="05000000000000000000" pitchFamily="2" charset="2"/>
              <a:buChar char="§"/>
            </a:pPr>
            <a:endParaRPr lang="en-US" altLang="zh-CN" dirty="0"/>
          </a:p>
        </p:txBody>
      </p:sp>
      <p:grpSp>
        <p:nvGrpSpPr>
          <p:cNvPr id="5" name="组合 9">
            <a:extLst>
              <a:ext uri="{FF2B5EF4-FFF2-40B4-BE49-F238E27FC236}">
                <a16:creationId xmlns:a16="http://schemas.microsoft.com/office/drawing/2014/main" id="{E300A9E2-59D3-570B-BA12-83CB01DE38C5}"/>
              </a:ext>
            </a:extLst>
          </p:cNvPr>
          <p:cNvGrpSpPr>
            <a:grpSpLocks/>
          </p:cNvGrpSpPr>
          <p:nvPr/>
        </p:nvGrpSpPr>
        <p:grpSpPr bwMode="auto">
          <a:xfrm>
            <a:off x="487740" y="5988892"/>
            <a:ext cx="6653212" cy="597909"/>
            <a:chOff x="1277816" y="3552077"/>
            <a:chExt cx="4038680" cy="80264131"/>
          </a:xfrm>
        </p:grpSpPr>
        <p:sp>
          <p:nvSpPr>
            <p:cNvPr id="7" name="矩形 10">
              <a:extLst>
                <a:ext uri="{FF2B5EF4-FFF2-40B4-BE49-F238E27FC236}">
                  <a16:creationId xmlns:a16="http://schemas.microsoft.com/office/drawing/2014/main" id="{9BD75794-E292-8DEE-E875-F876573FC0DD}"/>
                </a:ext>
              </a:extLst>
            </p:cNvPr>
            <p:cNvSpPr>
              <a:spLocks noChangeArrowheads="1"/>
            </p:cNvSpPr>
            <p:nvPr/>
          </p:nvSpPr>
          <p:spPr bwMode="auto">
            <a:xfrm>
              <a:off x="1277816" y="3552077"/>
              <a:ext cx="4038680" cy="80264131"/>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8" name="矩形 11">
              <a:extLst>
                <a:ext uri="{FF2B5EF4-FFF2-40B4-BE49-F238E27FC236}">
                  <a16:creationId xmlns:a16="http://schemas.microsoft.com/office/drawing/2014/main" id="{47FE70E4-950B-B960-9701-14729E6FD50D}"/>
                </a:ext>
              </a:extLst>
            </p:cNvPr>
            <p:cNvSpPr>
              <a:spLocks noChangeArrowheads="1"/>
            </p:cNvSpPr>
            <p:nvPr/>
          </p:nvSpPr>
          <p:spPr bwMode="auto">
            <a:xfrm>
              <a:off x="1313257" y="11557562"/>
              <a:ext cx="3893154" cy="561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sz="1600" b="1" dirty="0">
                  <a:solidFill>
                    <a:schemeClr val="bg1"/>
                  </a:solidFill>
                  <a:latin typeface="微软雅黑" pitchFamily="34" charset="-122"/>
                  <a:ea typeface="微软雅黑" pitchFamily="34" charset="-122"/>
                </a:rPr>
                <a:t>@import ‘style/</a:t>
              </a:r>
              <a:r>
                <a:rPr lang="en-US" altLang="zh-CN" sz="1600" b="1" dirty="0" err="1">
                  <a:solidFill>
                    <a:schemeClr val="bg1"/>
                  </a:solidFill>
                  <a:latin typeface="微软雅黑" pitchFamily="34" charset="-122"/>
                  <a:ea typeface="微软雅黑" pitchFamily="34" charset="-122"/>
                </a:rPr>
                <a:t>weui.wxss</a:t>
              </a: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70669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MPVUE</a:t>
            </a:r>
            <a:endParaRPr lang="zh-CN" alt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96777" y="2084832"/>
            <a:ext cx="10071095" cy="4341368"/>
          </a:xfrm>
        </p:spPr>
        <p:txBody>
          <a:bodyPr>
            <a:normAutofit/>
          </a:bodyPr>
          <a:lstStyle/>
          <a:p>
            <a:pPr>
              <a:buFont typeface="Wingdings" panose="05000000000000000000" pitchFamily="2" charset="2"/>
              <a:buChar char="§"/>
            </a:pPr>
            <a:r>
              <a:rPr lang="en-US" altLang="zh-CN" dirty="0"/>
              <a:t>MPVUE (vue.js in mini program </a:t>
            </a:r>
            <a:r>
              <a:rPr lang="en-US" dirty="0">
                <a:hlinkClick r:id="rId3"/>
              </a:rPr>
              <a:t>mpvue.com</a:t>
            </a:r>
            <a:r>
              <a:rPr lang="en-US" altLang="zh-CN" dirty="0"/>
              <a:t>)</a:t>
            </a:r>
            <a:r>
              <a:rPr lang="zh-CN" altLang="en-US" dirty="0"/>
              <a:t>是从整个</a:t>
            </a:r>
            <a:r>
              <a:rPr lang="en-US" altLang="zh-CN" dirty="0"/>
              <a:t>Vue.js</a:t>
            </a:r>
            <a:r>
              <a:rPr lang="zh-CN" altLang="en-US" dirty="0"/>
              <a:t>的核心代码上经过二次开发形成的一个框架，相当于是在</a:t>
            </a:r>
            <a:r>
              <a:rPr lang="en-US" altLang="zh-CN" dirty="0"/>
              <a:t>Vue.js</a:t>
            </a:r>
            <a:r>
              <a:rPr lang="zh-CN" altLang="en-US" dirty="0"/>
              <a:t>基础上增加了微信小程序的功能。</a:t>
            </a:r>
            <a:r>
              <a:rPr lang="en-US" altLang="zh-CN" dirty="0" err="1"/>
              <a:t>mpvue</a:t>
            </a:r>
            <a:r>
              <a:rPr lang="zh-CN" altLang="en-US" dirty="0"/>
              <a:t>在技术开发上的一些能力：</a:t>
            </a:r>
            <a:endParaRPr lang="en-US" altLang="zh-CN" dirty="0"/>
          </a:p>
          <a:p>
            <a:pPr lvl="1">
              <a:buFont typeface="Wingdings" panose="05000000000000000000" pitchFamily="2" charset="2"/>
              <a:buChar char="§"/>
            </a:pPr>
            <a:r>
              <a:rPr lang="zh-CN" altLang="zh-CN" dirty="0"/>
              <a:t>彻底的组件化开发能力，提高代码复用性。</a:t>
            </a:r>
            <a:endParaRPr lang="en-US" altLang="zh-CN" dirty="0"/>
          </a:p>
          <a:p>
            <a:pPr lvl="1">
              <a:buFont typeface="Wingdings" panose="05000000000000000000" pitchFamily="2" charset="2"/>
              <a:buChar char="§"/>
            </a:pPr>
            <a:r>
              <a:rPr lang="zh-CN" altLang="zh-CN" dirty="0"/>
              <a:t>完整的</a:t>
            </a:r>
            <a:r>
              <a:rPr lang="en-US" altLang="zh-CN" dirty="0"/>
              <a:t>Vue.js</a:t>
            </a:r>
            <a:r>
              <a:rPr lang="zh-CN" altLang="zh-CN" dirty="0"/>
              <a:t>开发体验。</a:t>
            </a:r>
            <a:endParaRPr lang="en-US" altLang="zh-CN" dirty="0"/>
          </a:p>
          <a:p>
            <a:pPr lvl="1">
              <a:buFont typeface="Wingdings" panose="05000000000000000000" pitchFamily="2" charset="2"/>
              <a:buChar char="§"/>
            </a:pPr>
            <a:r>
              <a:rPr lang="zh-CN" altLang="zh-CN" dirty="0"/>
              <a:t>方便的</a:t>
            </a:r>
            <a:r>
              <a:rPr lang="en-US" altLang="zh-CN" dirty="0" err="1"/>
              <a:t>Vuex</a:t>
            </a:r>
            <a:r>
              <a:rPr lang="zh-CN" altLang="zh-CN" dirty="0"/>
              <a:t>数据管理方案，方便构建复杂应用。</a:t>
            </a:r>
            <a:endParaRPr lang="en-US" altLang="zh-CN" dirty="0"/>
          </a:p>
          <a:p>
            <a:pPr lvl="1">
              <a:buFont typeface="Wingdings" panose="05000000000000000000" pitchFamily="2" charset="2"/>
              <a:buChar char="§"/>
            </a:pPr>
            <a:r>
              <a:rPr lang="zh-CN" altLang="zh-CN" dirty="0"/>
              <a:t>快捷的</a:t>
            </a:r>
            <a:r>
              <a:rPr lang="en-US" altLang="zh-CN" dirty="0"/>
              <a:t>webpack</a:t>
            </a:r>
            <a:r>
              <a:rPr lang="zh-CN" altLang="zh-CN" dirty="0"/>
              <a:t>构建机制。</a:t>
            </a:r>
            <a:endParaRPr lang="en-US" altLang="zh-CN" dirty="0"/>
          </a:p>
          <a:p>
            <a:pPr lvl="1">
              <a:buFont typeface="Wingdings" panose="05000000000000000000" pitchFamily="2" charset="2"/>
              <a:buChar char="§"/>
            </a:pPr>
            <a:r>
              <a:rPr lang="zh-CN" altLang="zh-CN" dirty="0"/>
              <a:t>支持使用</a:t>
            </a:r>
            <a:r>
              <a:rPr lang="en-US" altLang="zh-CN" dirty="0" err="1"/>
              <a:t>npm</a:t>
            </a:r>
            <a:r>
              <a:rPr lang="zh-CN" altLang="zh-CN" dirty="0"/>
              <a:t>外部依赖。</a:t>
            </a:r>
            <a:endParaRPr lang="en-US" altLang="zh-CN" dirty="0"/>
          </a:p>
          <a:p>
            <a:pPr lvl="1">
              <a:buFont typeface="Wingdings" panose="05000000000000000000" pitchFamily="2" charset="2"/>
              <a:buChar char="§"/>
            </a:pPr>
            <a:r>
              <a:rPr lang="zh-CN" altLang="zh-CN" dirty="0"/>
              <a:t>使用</a:t>
            </a:r>
            <a:r>
              <a:rPr lang="en-US" altLang="zh-CN" dirty="0"/>
              <a:t>Vue.js</a:t>
            </a:r>
            <a:r>
              <a:rPr lang="zh-CN" altLang="zh-CN" dirty="0"/>
              <a:t>命令行工具</a:t>
            </a:r>
            <a:r>
              <a:rPr lang="en-US" altLang="zh-CN" dirty="0" err="1"/>
              <a:t>vue</a:t>
            </a:r>
            <a:r>
              <a:rPr lang="en-US" altLang="zh-CN" dirty="0"/>
              <a:t>-cli</a:t>
            </a:r>
            <a:r>
              <a:rPr lang="zh-CN" altLang="zh-CN" dirty="0"/>
              <a:t>快速初始化项目。</a:t>
            </a:r>
            <a:endParaRPr lang="en-US" altLang="zh-CN" dirty="0"/>
          </a:p>
          <a:p>
            <a:pPr lvl="1">
              <a:buFont typeface="Wingdings" panose="05000000000000000000" pitchFamily="2" charset="2"/>
              <a:buChar char="§"/>
            </a:pPr>
            <a:r>
              <a:rPr lang="en-US" altLang="zh-CN" dirty="0"/>
              <a:t>H5</a:t>
            </a:r>
            <a:r>
              <a:rPr lang="zh-CN" altLang="zh-CN" dirty="0"/>
              <a:t>代码转换编译成小程序目标代码的能力。</a:t>
            </a:r>
          </a:p>
        </p:txBody>
      </p:sp>
      <p:graphicFrame>
        <p:nvGraphicFramePr>
          <p:cNvPr id="4" name="对象 11">
            <a:extLst>
              <a:ext uri="{FF2B5EF4-FFF2-40B4-BE49-F238E27FC236}">
                <a16:creationId xmlns:a16="http://schemas.microsoft.com/office/drawing/2014/main" id="{0867FEFE-A11B-05C5-C6C8-6D52D0F8DCB2}"/>
              </a:ext>
            </a:extLst>
          </p:cNvPr>
          <p:cNvGraphicFramePr>
            <a:graphicFrameLocks noChangeAspect="1"/>
          </p:cNvGraphicFramePr>
          <p:nvPr>
            <p:extLst>
              <p:ext uri="{D42A27DB-BD31-4B8C-83A1-F6EECF244321}">
                <p14:modId xmlns:p14="http://schemas.microsoft.com/office/powerpoint/2010/main" val="2320118194"/>
              </p:ext>
            </p:extLst>
          </p:nvPr>
        </p:nvGraphicFramePr>
        <p:xfrm>
          <a:off x="7662965" y="2952694"/>
          <a:ext cx="3432258" cy="3642396"/>
        </p:xfrm>
        <a:graphic>
          <a:graphicData uri="http://schemas.openxmlformats.org/presentationml/2006/ole">
            <mc:AlternateContent xmlns:mc="http://schemas.openxmlformats.org/markup-compatibility/2006">
              <mc:Choice xmlns:v="urn:schemas-microsoft-com:vml" Requires="v">
                <p:oleObj name="Visio" r:id="rId4" imgW="3101266" imgH="3291840" progId="Visio.Drawing.11">
                  <p:embed/>
                </p:oleObj>
              </mc:Choice>
              <mc:Fallback>
                <p:oleObj name="Visio" r:id="rId4" imgW="3101266" imgH="3291840" progId="Visio.Drawing.11">
                  <p:embed/>
                  <p:pic>
                    <p:nvPicPr>
                      <p:cNvPr id="6" name="对象 11">
                        <a:extLst>
                          <a:ext uri="{FF2B5EF4-FFF2-40B4-BE49-F238E27FC236}">
                            <a16:creationId xmlns:a16="http://schemas.microsoft.com/office/drawing/2014/main" id="{3FD1E946-9F55-7C79-73EE-568857DD6A72}"/>
                          </a:ext>
                        </a:extLst>
                      </p:cNvPr>
                      <p:cNvPicPr>
                        <a:picLocks noChangeAspect="1" noChangeArrowheads="1"/>
                      </p:cNvPicPr>
                      <p:nvPr/>
                    </p:nvPicPr>
                    <p:blipFill>
                      <a:blip r:embed="rId5"/>
                      <a:srcRect/>
                      <a:stretch>
                        <a:fillRect/>
                      </a:stretch>
                    </p:blipFill>
                    <p:spPr bwMode="auto">
                      <a:xfrm>
                        <a:off x="7662965" y="2952694"/>
                        <a:ext cx="3432258" cy="3642396"/>
                      </a:xfrm>
                      <a:prstGeom prst="rect">
                        <a:avLst/>
                      </a:prstGeom>
                      <a:noFill/>
                    </p:spPr>
                  </p:pic>
                </p:oleObj>
              </mc:Fallback>
            </mc:AlternateContent>
          </a:graphicData>
        </a:graphic>
      </p:graphicFrame>
    </p:spTree>
    <p:extLst>
      <p:ext uri="{BB962C8B-B14F-4D97-AF65-F5344CB8AC3E}">
        <p14:creationId xmlns:p14="http://schemas.microsoft.com/office/powerpoint/2010/main" val="76905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en-US" altLang="zh-CN" dirty="0" err="1"/>
              <a:t>WePY</a:t>
            </a:r>
            <a:endParaRPr lang="zh-CN" alt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96777" y="2084832"/>
            <a:ext cx="10071095" cy="4341368"/>
          </a:xfrm>
        </p:spPr>
        <p:txBody>
          <a:bodyPr>
            <a:normAutofit/>
          </a:bodyPr>
          <a:lstStyle/>
          <a:p>
            <a:pPr>
              <a:buFont typeface="Wingdings" panose="05000000000000000000" pitchFamily="2" charset="2"/>
              <a:buChar char="§"/>
            </a:pPr>
            <a:r>
              <a:rPr lang="en-US" altLang="zh-CN" b="0" i="0" dirty="0" err="1">
                <a:solidFill>
                  <a:srgbClr val="24292F"/>
                </a:solidFill>
                <a:effectLst/>
                <a:latin typeface="-apple-system"/>
              </a:rPr>
              <a:t>WePY</a:t>
            </a:r>
            <a:r>
              <a:rPr lang="en-US" altLang="zh-CN" b="0" i="0" dirty="0">
                <a:solidFill>
                  <a:srgbClr val="24292F"/>
                </a:solidFill>
                <a:effectLst/>
                <a:latin typeface="-apple-system"/>
              </a:rPr>
              <a:t> (</a:t>
            </a:r>
            <a:r>
              <a:rPr lang="zh-CN" altLang="en-US" b="0" i="0" dirty="0">
                <a:solidFill>
                  <a:srgbClr val="24292F"/>
                </a:solidFill>
                <a:effectLst/>
                <a:latin typeface="-apple-system"/>
              </a:rPr>
              <a:t>发音</a:t>
            </a:r>
            <a:r>
              <a:rPr lang="en-US" altLang="zh-CN" b="0" i="0" dirty="0">
                <a:solidFill>
                  <a:srgbClr val="24292F"/>
                </a:solidFill>
                <a:effectLst/>
                <a:latin typeface="-apple-system"/>
              </a:rPr>
              <a:t>: /'</a:t>
            </a:r>
            <a:r>
              <a:rPr lang="en-US" altLang="zh-CN" b="0" i="0" dirty="0" err="1">
                <a:solidFill>
                  <a:srgbClr val="24292F"/>
                </a:solidFill>
                <a:effectLst/>
                <a:latin typeface="-apple-system"/>
              </a:rPr>
              <a:t>wepi</a:t>
            </a:r>
            <a:r>
              <a:rPr lang="en-US" altLang="zh-CN" b="0" i="0" dirty="0">
                <a:solidFill>
                  <a:srgbClr val="24292F"/>
                </a:solidFill>
                <a:effectLst/>
                <a:latin typeface="-apple-system"/>
              </a:rPr>
              <a:t>/)</a:t>
            </a:r>
            <a:r>
              <a:rPr lang="zh-CN" altLang="en-US" b="0" i="0" dirty="0">
                <a:solidFill>
                  <a:srgbClr val="24292F"/>
                </a:solidFill>
                <a:effectLst/>
                <a:latin typeface="-apple-system"/>
              </a:rPr>
              <a:t>是一款让小程序支持组件化开发的框架，通过预编译的手段让开发者可以选择自己喜欢的开发风格去开发小程序。框架的细节优化，</a:t>
            </a:r>
            <a:r>
              <a:rPr lang="en-US" altLang="zh-CN" b="0" i="0" dirty="0">
                <a:solidFill>
                  <a:srgbClr val="24292F"/>
                </a:solidFill>
                <a:effectLst/>
                <a:latin typeface="-apple-system"/>
              </a:rPr>
              <a:t>Promise</a:t>
            </a:r>
            <a:r>
              <a:rPr lang="zh-CN" altLang="en-US" b="0" i="0" dirty="0">
                <a:solidFill>
                  <a:srgbClr val="24292F"/>
                </a:solidFill>
                <a:effectLst/>
                <a:latin typeface="-apple-system"/>
              </a:rPr>
              <a:t>，</a:t>
            </a:r>
            <a:r>
              <a:rPr lang="en-US" altLang="zh-CN" b="0" i="0" dirty="0">
                <a:solidFill>
                  <a:srgbClr val="24292F"/>
                </a:solidFill>
                <a:effectLst/>
                <a:latin typeface="-apple-system"/>
              </a:rPr>
              <a:t>Async Functions </a:t>
            </a:r>
            <a:r>
              <a:rPr lang="zh-CN" altLang="en-US" b="0" i="0" dirty="0">
                <a:solidFill>
                  <a:srgbClr val="24292F"/>
                </a:solidFill>
                <a:effectLst/>
                <a:latin typeface="-apple-system"/>
              </a:rPr>
              <a:t>的引入都是为了能让开发小程序项目变得更加简单，高效。</a:t>
            </a:r>
            <a:endParaRPr lang="en-US" altLang="zh-CN" dirty="0"/>
          </a:p>
          <a:p>
            <a:pPr>
              <a:buFont typeface="Wingdings" panose="05000000000000000000" pitchFamily="2" charset="2"/>
              <a:buChar char="§"/>
            </a:pPr>
            <a:r>
              <a:rPr lang="en-US" altLang="zh-CN" dirty="0" err="1"/>
              <a:t>WePY</a:t>
            </a:r>
            <a:r>
              <a:rPr lang="zh-CN" altLang="en-US" dirty="0"/>
              <a:t>框架特征：</a:t>
            </a:r>
          </a:p>
          <a:p>
            <a:pPr lvl="1">
              <a:buFont typeface="Wingdings" panose="05000000000000000000" pitchFamily="2" charset="2"/>
              <a:buChar char="§"/>
            </a:pPr>
            <a:r>
              <a:rPr lang="zh-CN" altLang="en-US" dirty="0"/>
              <a:t>类</a:t>
            </a:r>
            <a:r>
              <a:rPr lang="en-US" altLang="zh-CN" dirty="0"/>
              <a:t>Vue</a:t>
            </a:r>
            <a:r>
              <a:rPr lang="zh-CN" altLang="en-US" dirty="0"/>
              <a:t>开发风格；</a:t>
            </a:r>
          </a:p>
          <a:p>
            <a:pPr lvl="1">
              <a:buFont typeface="Wingdings" panose="05000000000000000000" pitchFamily="2" charset="2"/>
              <a:buChar char="§"/>
            </a:pPr>
            <a:r>
              <a:rPr lang="zh-CN" altLang="en-US" dirty="0"/>
              <a:t>支持自定义组件开发；</a:t>
            </a:r>
          </a:p>
          <a:p>
            <a:pPr lvl="1">
              <a:buFont typeface="Wingdings" panose="05000000000000000000" pitchFamily="2" charset="2"/>
              <a:buChar char="§"/>
            </a:pPr>
            <a:r>
              <a:rPr lang="zh-CN" altLang="en-US" dirty="0"/>
              <a:t>支持引入</a:t>
            </a:r>
            <a:r>
              <a:rPr lang="en-US" altLang="zh-CN" dirty="0" err="1"/>
              <a:t>npm</a:t>
            </a:r>
            <a:r>
              <a:rPr lang="zh-CN" altLang="en-US" dirty="0"/>
              <a:t>包；</a:t>
            </a:r>
          </a:p>
          <a:p>
            <a:pPr lvl="1">
              <a:buFont typeface="Wingdings" panose="05000000000000000000" pitchFamily="2" charset="2"/>
              <a:buChar char="§"/>
            </a:pPr>
            <a:r>
              <a:rPr lang="zh-CN" altLang="en-US" dirty="0"/>
              <a:t>支持</a:t>
            </a:r>
            <a:r>
              <a:rPr lang="en-US" altLang="zh-CN" dirty="0"/>
              <a:t>Promise</a:t>
            </a:r>
            <a:r>
              <a:rPr lang="zh-CN" altLang="en-US" dirty="0"/>
              <a:t>；</a:t>
            </a:r>
          </a:p>
          <a:p>
            <a:pPr lvl="1">
              <a:buFont typeface="Wingdings" panose="05000000000000000000" pitchFamily="2" charset="2"/>
              <a:buChar char="§"/>
            </a:pPr>
            <a:r>
              <a:rPr lang="zh-CN" altLang="en-US" dirty="0"/>
              <a:t>支持</a:t>
            </a:r>
            <a:r>
              <a:rPr lang="en-US" altLang="zh-CN" dirty="0"/>
              <a:t>ES2015+</a:t>
            </a:r>
            <a:r>
              <a:rPr lang="zh-CN" altLang="en-US" dirty="0"/>
              <a:t>特性；支持多种编译器；</a:t>
            </a:r>
          </a:p>
          <a:p>
            <a:pPr lvl="1">
              <a:buFont typeface="Wingdings" panose="05000000000000000000" pitchFamily="2" charset="2"/>
              <a:buChar char="§"/>
            </a:pPr>
            <a:r>
              <a:rPr lang="zh-CN" altLang="en-US" dirty="0"/>
              <a:t>支持多种插件处理；</a:t>
            </a:r>
          </a:p>
          <a:p>
            <a:pPr lvl="1">
              <a:buFont typeface="Wingdings" panose="05000000000000000000" pitchFamily="2" charset="2"/>
              <a:buChar char="§"/>
            </a:pPr>
            <a:r>
              <a:rPr lang="zh-CN" altLang="en-US" dirty="0"/>
              <a:t>支持 </a:t>
            </a:r>
            <a:r>
              <a:rPr lang="en-US" altLang="zh-CN" dirty="0" err="1"/>
              <a:t>Sourcemap</a:t>
            </a:r>
            <a:r>
              <a:rPr lang="zh-CN" altLang="en-US" dirty="0"/>
              <a:t>，</a:t>
            </a:r>
            <a:r>
              <a:rPr lang="en-US" altLang="zh-CN" dirty="0" err="1"/>
              <a:t>ESLint</a:t>
            </a:r>
            <a:r>
              <a:rPr lang="zh-CN" altLang="en-US" dirty="0"/>
              <a:t>等；</a:t>
            </a:r>
          </a:p>
          <a:p>
            <a:pPr lvl="1">
              <a:buFont typeface="Wingdings" panose="05000000000000000000" pitchFamily="2" charset="2"/>
              <a:buChar char="§"/>
            </a:pPr>
            <a:r>
              <a:rPr lang="zh-CN" altLang="en-US" dirty="0"/>
              <a:t>小程序细节优化；</a:t>
            </a:r>
          </a:p>
        </p:txBody>
      </p:sp>
      <p:graphicFrame>
        <p:nvGraphicFramePr>
          <p:cNvPr id="4" name="对象 12">
            <a:extLst>
              <a:ext uri="{FF2B5EF4-FFF2-40B4-BE49-F238E27FC236}">
                <a16:creationId xmlns:a16="http://schemas.microsoft.com/office/drawing/2014/main" id="{EB8DFB88-5DFB-C7A6-B077-A76A73550650}"/>
              </a:ext>
            </a:extLst>
          </p:cNvPr>
          <p:cNvGraphicFramePr>
            <a:graphicFrameLocks noChangeAspect="1"/>
          </p:cNvGraphicFramePr>
          <p:nvPr>
            <p:extLst>
              <p:ext uri="{D42A27DB-BD31-4B8C-83A1-F6EECF244321}">
                <p14:modId xmlns:p14="http://schemas.microsoft.com/office/powerpoint/2010/main" val="1898961091"/>
              </p:ext>
            </p:extLst>
          </p:nvPr>
        </p:nvGraphicFramePr>
        <p:xfrm>
          <a:off x="6768662" y="3126757"/>
          <a:ext cx="4643350" cy="3636358"/>
        </p:xfrm>
        <a:graphic>
          <a:graphicData uri="http://schemas.openxmlformats.org/presentationml/2006/ole">
            <mc:AlternateContent xmlns:mc="http://schemas.openxmlformats.org/markup-compatibility/2006">
              <mc:Choice xmlns:v="urn:schemas-microsoft-com:vml" Requires="v">
                <p:oleObj name="Visio" r:id="rId3" imgW="4211190" imgH="3302300" progId="Visio.Drawing.11">
                  <p:embed/>
                </p:oleObj>
              </mc:Choice>
              <mc:Fallback>
                <p:oleObj name="Visio" r:id="rId3" imgW="4211190" imgH="3302300" progId="Visio.Drawing.11">
                  <p:embed/>
                  <p:pic>
                    <p:nvPicPr>
                      <p:cNvPr id="4" name="对象 12">
                        <a:extLst>
                          <a:ext uri="{FF2B5EF4-FFF2-40B4-BE49-F238E27FC236}">
                            <a16:creationId xmlns:a16="http://schemas.microsoft.com/office/drawing/2014/main" id="{9C74F3E6-700D-555F-FA0E-1D729DDA64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8662" y="3126757"/>
                        <a:ext cx="4643350" cy="3636358"/>
                      </a:xfrm>
                      <a:prstGeom prst="rect">
                        <a:avLst/>
                      </a:prstGeom>
                      <a:noFill/>
                    </p:spPr>
                  </p:pic>
                </p:oleObj>
              </mc:Fallback>
            </mc:AlternateContent>
          </a:graphicData>
        </a:graphic>
      </p:graphicFrame>
    </p:spTree>
    <p:extLst>
      <p:ext uri="{BB962C8B-B14F-4D97-AF65-F5344CB8AC3E}">
        <p14:creationId xmlns:p14="http://schemas.microsoft.com/office/powerpoint/2010/main" val="87862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33C4-0BC2-AD92-E587-72E89B8E98DA}"/>
              </a:ext>
            </a:extLst>
          </p:cNvPr>
          <p:cNvSpPr>
            <a:spLocks noGrp="1"/>
          </p:cNvSpPr>
          <p:nvPr>
            <p:ph type="ctrTitle"/>
          </p:nvPr>
        </p:nvSpPr>
        <p:spPr/>
        <p:txBody>
          <a:bodyPr/>
          <a:lstStyle/>
          <a:p>
            <a:r>
              <a:rPr lang="en-US" altLang="zh-CN" dirty="0"/>
              <a:t>Thanks!</a:t>
            </a:r>
            <a:endParaRPr lang="en-US" dirty="0"/>
          </a:p>
        </p:txBody>
      </p:sp>
      <p:sp>
        <p:nvSpPr>
          <p:cNvPr id="3" name="Subtitle 2">
            <a:extLst>
              <a:ext uri="{FF2B5EF4-FFF2-40B4-BE49-F238E27FC236}">
                <a16:creationId xmlns:a16="http://schemas.microsoft.com/office/drawing/2014/main" id="{EA84CB7C-662D-0C03-1BC3-D1CE36BEAE87}"/>
              </a:ext>
            </a:extLst>
          </p:cNvPr>
          <p:cNvSpPr>
            <a:spLocks noGrp="1"/>
          </p:cNvSpPr>
          <p:nvPr>
            <p:ph type="subTitle" idx="1"/>
          </p:nvPr>
        </p:nvSpPr>
        <p:spPr/>
        <p:txBody>
          <a:bodyPr/>
          <a:lstStyle/>
          <a:p>
            <a:r>
              <a:rPr lang="en-US" altLang="zh-CN" dirty="0"/>
              <a:t>- Yayun</a:t>
            </a:r>
            <a:endParaRPr lang="en-US" dirty="0"/>
          </a:p>
        </p:txBody>
      </p:sp>
    </p:spTree>
    <p:extLst>
      <p:ext uri="{BB962C8B-B14F-4D97-AF65-F5344CB8AC3E}">
        <p14:creationId xmlns:p14="http://schemas.microsoft.com/office/powerpoint/2010/main" val="3664235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小程序简介</a:t>
            </a:r>
            <a:endParaRPr lang="en-US" dirty="0"/>
          </a:p>
        </p:txBody>
      </p:sp>
      <p:sp>
        <p:nvSpPr>
          <p:cNvPr id="5" name="Content Placeholder 2">
            <a:extLst>
              <a:ext uri="{FF2B5EF4-FFF2-40B4-BE49-F238E27FC236}">
                <a16:creationId xmlns:a16="http://schemas.microsoft.com/office/drawing/2014/main" id="{1031ABE8-09F3-C209-3686-210483BE449E}"/>
              </a:ext>
            </a:extLst>
          </p:cNvPr>
          <p:cNvSpPr>
            <a:spLocks noGrp="1"/>
          </p:cNvSpPr>
          <p:nvPr>
            <p:ph idx="1"/>
          </p:nvPr>
        </p:nvSpPr>
        <p:spPr>
          <a:xfrm>
            <a:off x="1024129" y="2286000"/>
            <a:ext cx="4462271" cy="3200400"/>
          </a:xfrm>
        </p:spPr>
        <p:txBody>
          <a:bodyPr>
            <a:normAutofit/>
          </a:bodyPr>
          <a:lstStyle/>
          <a:p>
            <a:pPr marL="0" indent="0">
              <a:buNone/>
            </a:pPr>
            <a:r>
              <a:rPr lang="zh-CN" altLang="en-US" dirty="0"/>
              <a:t>对于开发者而言，</a:t>
            </a:r>
            <a:endParaRPr lang="en-US" altLang="zh-CN" dirty="0"/>
          </a:p>
          <a:p>
            <a:pPr>
              <a:buFont typeface="Wingdings" panose="05000000000000000000" pitchFamily="2" charset="2"/>
              <a:buChar char="§"/>
            </a:pPr>
            <a:r>
              <a:rPr lang="zh-CN" altLang="en-US" dirty="0"/>
              <a:t>小程序开发门槛相对较低</a:t>
            </a:r>
            <a:r>
              <a:rPr lang="en-US" altLang="zh-CN" dirty="0"/>
              <a:t>;</a:t>
            </a:r>
          </a:p>
          <a:p>
            <a:pPr>
              <a:buFont typeface="Wingdings" panose="05000000000000000000" pitchFamily="2" charset="2"/>
              <a:buChar char="§"/>
            </a:pPr>
            <a:r>
              <a:rPr lang="zh-CN" altLang="en-US" dirty="0"/>
              <a:t>难度小于</a:t>
            </a:r>
            <a:r>
              <a:rPr lang="en-US" altLang="zh-CN" dirty="0"/>
              <a:t>APP;</a:t>
            </a:r>
          </a:p>
          <a:p>
            <a:pPr>
              <a:buFont typeface="Wingdings" panose="05000000000000000000" pitchFamily="2" charset="2"/>
              <a:buChar char="§"/>
            </a:pPr>
            <a:r>
              <a:rPr lang="zh-CN" altLang="en-US" dirty="0"/>
              <a:t>能够满足简单的基础应用</a:t>
            </a:r>
            <a:r>
              <a:rPr lang="en-US" altLang="zh-CN" dirty="0"/>
              <a:t>;</a:t>
            </a:r>
          </a:p>
          <a:p>
            <a:pPr>
              <a:buFont typeface="Wingdings" panose="05000000000000000000" pitchFamily="2" charset="2"/>
              <a:buChar char="§"/>
            </a:pPr>
            <a:r>
              <a:rPr lang="zh-CN" altLang="en-US" dirty="0"/>
              <a:t>适合生活服务类线下商铺以及非刚需低频应用的转换</a:t>
            </a:r>
            <a:r>
              <a:rPr lang="en-US" altLang="zh-CN" dirty="0"/>
              <a:t>;</a:t>
            </a:r>
          </a:p>
        </p:txBody>
      </p:sp>
      <p:pic>
        <p:nvPicPr>
          <p:cNvPr id="6" name="Picture 2">
            <a:extLst>
              <a:ext uri="{FF2B5EF4-FFF2-40B4-BE49-F238E27FC236}">
                <a16:creationId xmlns:a16="http://schemas.microsoft.com/office/drawing/2014/main" id="{7493CF9E-6558-4D55-36E9-3DF3F0B279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21" t="15260" r="10904" b="8190"/>
          <a:stretch/>
        </p:blipFill>
        <p:spPr bwMode="auto">
          <a:xfrm>
            <a:off x="5572665" y="1335024"/>
            <a:ext cx="6219646" cy="5232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394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小程序简介</a:t>
            </a:r>
            <a:endParaRPr lang="en-US" dirty="0"/>
          </a:p>
        </p:txBody>
      </p:sp>
      <p:sp>
        <p:nvSpPr>
          <p:cNvPr id="4" name="Content Placeholder 3">
            <a:extLst>
              <a:ext uri="{FF2B5EF4-FFF2-40B4-BE49-F238E27FC236}">
                <a16:creationId xmlns:a16="http://schemas.microsoft.com/office/drawing/2014/main" id="{D8F2094A-DDE9-7ED3-078D-23CA4F2E757B}"/>
              </a:ext>
            </a:extLst>
          </p:cNvPr>
          <p:cNvSpPr>
            <a:spLocks noGrp="1"/>
          </p:cNvSpPr>
          <p:nvPr>
            <p:ph idx="1"/>
          </p:nvPr>
        </p:nvSpPr>
        <p:spPr/>
        <p:txBody>
          <a:bodyPr/>
          <a:lstStyle/>
          <a:p>
            <a:endParaRPr lang="en-US"/>
          </a:p>
        </p:txBody>
      </p:sp>
      <p:pic>
        <p:nvPicPr>
          <p:cNvPr id="7" name="Content Placeholder 9">
            <a:extLst>
              <a:ext uri="{FF2B5EF4-FFF2-40B4-BE49-F238E27FC236}">
                <a16:creationId xmlns:a16="http://schemas.microsoft.com/office/drawing/2014/main" id="{8891A19B-21B4-C774-59A5-6EC9E2165A09}"/>
              </a:ext>
            </a:extLst>
          </p:cNvPr>
          <p:cNvPicPr>
            <a:picLocks noChangeAspect="1"/>
          </p:cNvPicPr>
          <p:nvPr/>
        </p:nvPicPr>
        <p:blipFill rotWithShape="1">
          <a:blip r:embed="rId3"/>
          <a:srcRect l="1662" r="2305"/>
          <a:stretch/>
        </p:blipFill>
        <p:spPr>
          <a:xfrm>
            <a:off x="745641" y="2038794"/>
            <a:ext cx="11077227" cy="4063832"/>
          </a:xfrm>
          <a:prstGeom prst="rect">
            <a:avLst/>
          </a:prstGeom>
        </p:spPr>
      </p:pic>
    </p:spTree>
    <p:extLst>
      <p:ext uri="{BB962C8B-B14F-4D97-AF65-F5344CB8AC3E}">
        <p14:creationId xmlns:p14="http://schemas.microsoft.com/office/powerpoint/2010/main" val="1731784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小程序简介</a:t>
            </a:r>
            <a:endParaRPr lang="en-US" dirty="0"/>
          </a:p>
        </p:txBody>
      </p:sp>
      <p:pic>
        <p:nvPicPr>
          <p:cNvPr id="3" name="Content Placeholder 3">
            <a:extLst>
              <a:ext uri="{FF2B5EF4-FFF2-40B4-BE49-F238E27FC236}">
                <a16:creationId xmlns:a16="http://schemas.microsoft.com/office/drawing/2014/main" id="{C55E8C76-D405-7688-82FE-7D7AD1E0B078}"/>
              </a:ext>
            </a:extLst>
          </p:cNvPr>
          <p:cNvPicPr>
            <a:picLocks noChangeAspect="1"/>
          </p:cNvPicPr>
          <p:nvPr/>
        </p:nvPicPr>
        <p:blipFill rotWithShape="1">
          <a:blip r:embed="rId3"/>
          <a:srcRect l="3685" t="9076"/>
          <a:stretch/>
        </p:blipFill>
        <p:spPr>
          <a:xfrm>
            <a:off x="1116409" y="2084832"/>
            <a:ext cx="9959182" cy="3440245"/>
          </a:xfrm>
          <a:prstGeom prst="rect">
            <a:avLst/>
          </a:prstGeom>
        </p:spPr>
      </p:pic>
    </p:spTree>
    <p:extLst>
      <p:ext uri="{BB962C8B-B14F-4D97-AF65-F5344CB8AC3E}">
        <p14:creationId xmlns:p14="http://schemas.microsoft.com/office/powerpoint/2010/main" val="1955227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55DC-C485-6EFB-BC8F-656B4CBE6951}"/>
              </a:ext>
            </a:extLst>
          </p:cNvPr>
          <p:cNvSpPr>
            <a:spLocks noGrp="1"/>
          </p:cNvSpPr>
          <p:nvPr>
            <p:ph type="title"/>
          </p:nvPr>
        </p:nvSpPr>
        <p:spPr/>
        <p:txBody>
          <a:bodyPr/>
          <a:lstStyle/>
          <a:p>
            <a:r>
              <a:rPr lang="zh-CN" altLang="en-US" dirty="0"/>
              <a:t>目录</a:t>
            </a:r>
            <a:endParaRPr lang="en-US" dirty="0"/>
          </a:p>
        </p:txBody>
      </p:sp>
      <p:sp>
        <p:nvSpPr>
          <p:cNvPr id="3" name="Content Placeholder 2">
            <a:extLst>
              <a:ext uri="{FF2B5EF4-FFF2-40B4-BE49-F238E27FC236}">
                <a16:creationId xmlns:a16="http://schemas.microsoft.com/office/drawing/2014/main" id="{85F75785-4DEA-F311-43FC-73945A3C672F}"/>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zh-CN" altLang="en-US" dirty="0"/>
              <a:t>小程序简介</a:t>
            </a:r>
            <a:endParaRPr lang="en-US" altLang="zh-CN" dirty="0"/>
          </a:p>
          <a:p>
            <a:pPr>
              <a:buFont typeface="Wingdings" panose="05000000000000000000" pitchFamily="2" charset="2"/>
              <a:buChar char="§"/>
            </a:pPr>
            <a:r>
              <a:rPr lang="zh-CN" altLang="en-US" dirty="0">
                <a:solidFill>
                  <a:schemeClr val="accent6"/>
                </a:solidFill>
              </a:rPr>
              <a:t>小程序开发工具</a:t>
            </a:r>
            <a:endParaRPr lang="en-US" altLang="zh-CN" dirty="0">
              <a:solidFill>
                <a:schemeClr val="accent6"/>
              </a:solidFill>
            </a:endParaRPr>
          </a:p>
          <a:p>
            <a:pPr>
              <a:buFont typeface="Wingdings" panose="05000000000000000000" pitchFamily="2" charset="2"/>
              <a:buChar char="§"/>
            </a:pPr>
            <a:r>
              <a:rPr lang="zh-CN" altLang="en-US" dirty="0"/>
              <a:t>小程序代码结构</a:t>
            </a:r>
            <a:endParaRPr lang="en-US" altLang="zh-CN" dirty="0"/>
          </a:p>
          <a:p>
            <a:pPr>
              <a:buFont typeface="Wingdings" panose="05000000000000000000" pitchFamily="2" charset="2"/>
              <a:buChar char="§"/>
            </a:pPr>
            <a:r>
              <a:rPr lang="zh-CN" altLang="en-US" dirty="0"/>
              <a:t>布局</a:t>
            </a:r>
            <a:endParaRPr lang="en-US" altLang="zh-CN" dirty="0"/>
          </a:p>
          <a:p>
            <a:pPr>
              <a:buFont typeface="Wingdings" panose="05000000000000000000" pitchFamily="2" charset="2"/>
              <a:buChar char="§"/>
            </a:pPr>
            <a:r>
              <a:rPr lang="zh-CN" altLang="en-US" dirty="0"/>
              <a:t>组件</a:t>
            </a:r>
            <a:endParaRPr lang="en-US" altLang="zh-CN" dirty="0"/>
          </a:p>
          <a:p>
            <a:pPr>
              <a:buFont typeface="Wingdings" panose="05000000000000000000" pitchFamily="2" charset="2"/>
              <a:buChar char="§"/>
            </a:pPr>
            <a:r>
              <a:rPr lang="zh-CN" altLang="en-US" dirty="0"/>
              <a:t>调查问卷</a:t>
            </a:r>
            <a:endParaRPr lang="en-US" altLang="zh-CN" dirty="0"/>
          </a:p>
          <a:p>
            <a:pPr>
              <a:buFont typeface="Wingdings" panose="05000000000000000000" pitchFamily="2" charset="2"/>
              <a:buChar char="§"/>
            </a:pPr>
            <a:r>
              <a:rPr lang="zh-CN" altLang="en-US" dirty="0"/>
              <a:t>调查问卷云开发</a:t>
            </a:r>
            <a:endParaRPr lang="en-US" altLang="zh-CN" dirty="0"/>
          </a:p>
          <a:p>
            <a:pPr>
              <a:buFont typeface="Wingdings" panose="05000000000000000000" pitchFamily="2" charset="2"/>
              <a:buChar char="§"/>
            </a:pPr>
            <a:r>
              <a:rPr lang="zh-CN" altLang="en-US" dirty="0"/>
              <a:t>用户登录</a:t>
            </a:r>
            <a:endParaRPr lang="en-US" altLang="zh-CN" dirty="0"/>
          </a:p>
          <a:p>
            <a:pPr>
              <a:buFont typeface="Wingdings" panose="05000000000000000000" pitchFamily="2" charset="2"/>
              <a:buChar char="§"/>
            </a:pPr>
            <a:r>
              <a:rPr lang="zh-CN" altLang="en-US" dirty="0"/>
              <a:t>部分</a:t>
            </a:r>
            <a:r>
              <a:rPr lang="en-US" altLang="zh-CN" dirty="0"/>
              <a:t>API</a:t>
            </a:r>
            <a:r>
              <a:rPr lang="zh-CN" altLang="en-US" dirty="0"/>
              <a:t>介绍</a:t>
            </a:r>
            <a:endParaRPr lang="en-US" altLang="zh-CN" dirty="0"/>
          </a:p>
          <a:p>
            <a:pPr>
              <a:buFont typeface="Wingdings" panose="05000000000000000000" pitchFamily="2" charset="2"/>
              <a:buChar char="§"/>
            </a:pPr>
            <a:r>
              <a:rPr lang="zh-CN" altLang="en-US" dirty="0"/>
              <a:t>开发框架介绍</a:t>
            </a:r>
            <a:endParaRPr lang="en-US" altLang="zh-CN" dirty="0"/>
          </a:p>
        </p:txBody>
      </p:sp>
    </p:spTree>
    <p:extLst>
      <p:ext uri="{BB962C8B-B14F-4D97-AF65-F5344CB8AC3E}">
        <p14:creationId xmlns:p14="http://schemas.microsoft.com/office/powerpoint/2010/main" val="399846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27D2F10-5204-AEB2-A30A-6C01FADF72BC}"/>
              </a:ext>
            </a:extLst>
          </p:cNvPr>
          <p:cNvPicPr>
            <a:picLocks noChangeAspect="1"/>
          </p:cNvPicPr>
          <p:nvPr/>
        </p:nvPicPr>
        <p:blipFill>
          <a:blip r:embed="rId3"/>
          <a:stretch>
            <a:fillRect/>
          </a:stretch>
        </p:blipFill>
        <p:spPr>
          <a:xfrm>
            <a:off x="434789" y="1878833"/>
            <a:ext cx="7458229" cy="4414514"/>
          </a:xfrm>
          <a:prstGeom prst="rect">
            <a:avLst/>
          </a:prstGeom>
        </p:spPr>
      </p:pic>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小程序开发工具</a:t>
            </a:r>
            <a:endParaRPr lang="en-US" dirty="0"/>
          </a:p>
        </p:txBody>
      </p:sp>
      <p:sp>
        <p:nvSpPr>
          <p:cNvPr id="8" name="TextBox 7">
            <a:extLst>
              <a:ext uri="{FF2B5EF4-FFF2-40B4-BE49-F238E27FC236}">
                <a16:creationId xmlns:a16="http://schemas.microsoft.com/office/drawing/2014/main" id="{493CCFC1-EE47-F607-6853-EC88EB8F27E2}"/>
              </a:ext>
            </a:extLst>
          </p:cNvPr>
          <p:cNvSpPr txBox="1"/>
          <p:nvPr/>
        </p:nvSpPr>
        <p:spPr>
          <a:xfrm>
            <a:off x="8046553" y="1869611"/>
            <a:ext cx="3710658" cy="2404761"/>
          </a:xfrm>
          <a:prstGeom prst="rect">
            <a:avLst/>
          </a:prstGeom>
        </p:spPr>
        <p:txBody>
          <a:bodyPr vert="horz" lIns="45720" tIns="45720" rIns="45720" bIns="45720" rtlCol="0">
            <a:normAutofit/>
          </a:bodyPr>
          <a:lstStyle>
            <a:defPPr>
              <a:defRPr lang="en-US"/>
            </a:defPPr>
            <a:lvl1pPr marL="91440" indent="-91440" defTabSz="914400">
              <a:lnSpc>
                <a:spcPct val="90000"/>
              </a:lnSpc>
              <a:spcBef>
                <a:spcPts val="1200"/>
              </a:spcBef>
              <a:spcAft>
                <a:spcPts val="200"/>
              </a:spcAft>
              <a:buClr>
                <a:schemeClr val="accent2"/>
              </a:buClr>
              <a:buSzPct val="100000"/>
              <a:buFont typeface="Wingdings" panose="05000000000000000000" pitchFamily="2" charset="2"/>
              <a:buChar char="§"/>
              <a:defRPr sz="2200"/>
            </a:lvl1pPr>
            <a:lvl2pPr marL="265176" lvl="1" indent="-137160" defTabSz="914400">
              <a:lnSpc>
                <a:spcPct val="90000"/>
              </a:lnSpc>
              <a:spcBef>
                <a:spcPts val="200"/>
              </a:spcBef>
              <a:spcAft>
                <a:spcPts val="400"/>
              </a:spcAft>
              <a:buClr>
                <a:schemeClr val="accent2"/>
              </a:buClr>
              <a:buFont typeface="Wingdings" panose="05000000000000000000" pitchFamily="2" charset="2"/>
              <a:buChar char="§"/>
            </a:lvl2pPr>
            <a:lvl3pPr marL="448056" indent="-137160" defTabSz="914400">
              <a:lnSpc>
                <a:spcPct val="90000"/>
              </a:lnSpc>
              <a:spcBef>
                <a:spcPts val="200"/>
              </a:spcBef>
              <a:spcAft>
                <a:spcPts val="400"/>
              </a:spcAft>
              <a:buClr>
                <a:schemeClr val="accent2"/>
              </a:buClr>
              <a:buFont typeface="Wingdings 3" pitchFamily="18" charset="2"/>
              <a:buChar char=""/>
              <a:defRPr sz="1400"/>
            </a:lvl3pPr>
            <a:lvl4pPr marL="594360" indent="-137160" defTabSz="914400">
              <a:lnSpc>
                <a:spcPct val="90000"/>
              </a:lnSpc>
              <a:spcBef>
                <a:spcPts val="200"/>
              </a:spcBef>
              <a:spcAft>
                <a:spcPts val="400"/>
              </a:spcAft>
              <a:buClr>
                <a:schemeClr val="accent2"/>
              </a:buClr>
              <a:buFont typeface="Wingdings 3" pitchFamily="18" charset="2"/>
              <a:buChar char=""/>
              <a:defRPr sz="1400"/>
            </a:lvl4pPr>
            <a:lvl5pPr marL="777240" indent="-137160" defTabSz="914400">
              <a:lnSpc>
                <a:spcPct val="90000"/>
              </a:lnSpc>
              <a:spcBef>
                <a:spcPts val="200"/>
              </a:spcBef>
              <a:spcAft>
                <a:spcPts val="400"/>
              </a:spcAft>
              <a:buClr>
                <a:schemeClr val="accent2"/>
              </a:buClr>
              <a:buFont typeface="Wingdings 3" pitchFamily="18" charset="2"/>
              <a:buChar char=""/>
              <a:defRPr sz="1400"/>
            </a:lvl5pPr>
            <a:lvl6pPr marL="914400" indent="-137160" defTabSz="914400">
              <a:lnSpc>
                <a:spcPct val="90000"/>
              </a:lnSpc>
              <a:spcBef>
                <a:spcPts val="200"/>
              </a:spcBef>
              <a:spcAft>
                <a:spcPts val="400"/>
              </a:spcAft>
              <a:buClr>
                <a:schemeClr val="accent2"/>
              </a:buClr>
              <a:buFont typeface="Wingdings 3" pitchFamily="18" charset="2"/>
              <a:buChar char=""/>
              <a:defRPr sz="1400"/>
            </a:lvl6pPr>
            <a:lvl7pPr marL="1060704" indent="-137160" defTabSz="914400">
              <a:lnSpc>
                <a:spcPct val="90000"/>
              </a:lnSpc>
              <a:spcBef>
                <a:spcPts val="200"/>
              </a:spcBef>
              <a:spcAft>
                <a:spcPts val="400"/>
              </a:spcAft>
              <a:buClr>
                <a:schemeClr val="accent2"/>
              </a:buClr>
              <a:buFont typeface="Wingdings 3" pitchFamily="18" charset="2"/>
              <a:buChar char=""/>
              <a:defRPr sz="1400"/>
            </a:lvl7pPr>
            <a:lvl8pPr marL="1216152" indent="-137160" defTabSz="914400">
              <a:lnSpc>
                <a:spcPct val="90000"/>
              </a:lnSpc>
              <a:spcBef>
                <a:spcPts val="200"/>
              </a:spcBef>
              <a:spcAft>
                <a:spcPts val="400"/>
              </a:spcAft>
              <a:buClr>
                <a:schemeClr val="accent2"/>
              </a:buClr>
              <a:buFont typeface="Wingdings 3" pitchFamily="18" charset="2"/>
              <a:buChar char=""/>
              <a:defRPr sz="1400"/>
            </a:lvl8pPr>
            <a:lvl9pPr marL="1362456" indent="-137160" defTabSz="914400">
              <a:lnSpc>
                <a:spcPct val="90000"/>
              </a:lnSpc>
              <a:spcBef>
                <a:spcPts val="200"/>
              </a:spcBef>
              <a:spcAft>
                <a:spcPts val="400"/>
              </a:spcAft>
              <a:buClr>
                <a:schemeClr val="accent2"/>
              </a:buClr>
              <a:buFont typeface="Wingdings 3" pitchFamily="18" charset="2"/>
              <a:buChar char=""/>
              <a:defRPr sz="1400"/>
            </a:lvl9pPr>
          </a:lstStyle>
          <a:p>
            <a:r>
              <a:rPr lang="zh-CN" altLang="en-US" dirty="0"/>
              <a:t>开发者工具主界面，从上到下，从左到右，分别为：菜单栏、工具栏、模拟器、目录树、编辑区、调试器 六大部分。</a:t>
            </a:r>
            <a:endParaRPr lang="en-US" altLang="zh-CN" dirty="0"/>
          </a:p>
          <a:p>
            <a:r>
              <a:rPr lang="zh-CN" altLang="en-US" dirty="0">
                <a:hlinkClick r:id="rId4"/>
              </a:rPr>
              <a:t>概览 </a:t>
            </a:r>
            <a:r>
              <a:rPr lang="en-US" altLang="zh-CN" dirty="0">
                <a:hlinkClick r:id="rId4"/>
              </a:rPr>
              <a:t>| </a:t>
            </a:r>
            <a:r>
              <a:rPr lang="zh-CN" altLang="en-US" dirty="0">
                <a:hlinkClick r:id="rId4"/>
              </a:rPr>
              <a:t>微信开放文档 </a:t>
            </a:r>
            <a:r>
              <a:rPr lang="en-US" altLang="zh-CN" dirty="0">
                <a:hlinkClick r:id="rId4"/>
              </a:rPr>
              <a:t>(qq.com)</a:t>
            </a:r>
            <a:endParaRPr lang="zh-CN" altLang="en-US" dirty="0"/>
          </a:p>
        </p:txBody>
      </p:sp>
      <p:sp>
        <p:nvSpPr>
          <p:cNvPr id="10" name="TextBox 9">
            <a:extLst>
              <a:ext uri="{FF2B5EF4-FFF2-40B4-BE49-F238E27FC236}">
                <a16:creationId xmlns:a16="http://schemas.microsoft.com/office/drawing/2014/main" id="{44BB7A3E-ECED-B6E2-4997-A3104A9E115B}"/>
              </a:ext>
            </a:extLst>
          </p:cNvPr>
          <p:cNvSpPr txBox="1"/>
          <p:nvPr/>
        </p:nvSpPr>
        <p:spPr>
          <a:xfrm>
            <a:off x="1024128" y="1772117"/>
            <a:ext cx="6279554" cy="219047"/>
          </a:xfrm>
          <a:prstGeom prst="rect">
            <a:avLst/>
          </a:prstGeom>
          <a:noFill/>
        </p:spPr>
        <p:txBody>
          <a:bodyPr wrap="square" rtlCol="0">
            <a:spAutoFit/>
          </a:bodyPr>
          <a:lstStyle/>
          <a:p>
            <a:endParaRPr lang="en-US" dirty="0"/>
          </a:p>
        </p:txBody>
      </p:sp>
      <p:sp>
        <p:nvSpPr>
          <p:cNvPr id="11" name="Rectangle 10">
            <a:extLst>
              <a:ext uri="{FF2B5EF4-FFF2-40B4-BE49-F238E27FC236}">
                <a16:creationId xmlns:a16="http://schemas.microsoft.com/office/drawing/2014/main" id="{217AF9FC-2B4B-4659-386E-C9AE9BE7E0E6}"/>
              </a:ext>
            </a:extLst>
          </p:cNvPr>
          <p:cNvSpPr/>
          <p:nvPr/>
        </p:nvSpPr>
        <p:spPr>
          <a:xfrm>
            <a:off x="434789" y="1865785"/>
            <a:ext cx="7458229" cy="13573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876C93-C2D8-9D38-1077-96B47FF4DB7A}"/>
              </a:ext>
            </a:extLst>
          </p:cNvPr>
          <p:cNvSpPr/>
          <p:nvPr/>
        </p:nvSpPr>
        <p:spPr>
          <a:xfrm>
            <a:off x="434789" y="2054879"/>
            <a:ext cx="7458229" cy="21904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392530F-9ED2-235E-4BB5-FF572EE32457}"/>
              </a:ext>
            </a:extLst>
          </p:cNvPr>
          <p:cNvSpPr/>
          <p:nvPr/>
        </p:nvSpPr>
        <p:spPr>
          <a:xfrm>
            <a:off x="434789" y="2327284"/>
            <a:ext cx="2246418" cy="385255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6BD230-4179-2BBD-7554-0C99B9608D25}"/>
              </a:ext>
            </a:extLst>
          </p:cNvPr>
          <p:cNvSpPr/>
          <p:nvPr/>
        </p:nvSpPr>
        <p:spPr>
          <a:xfrm>
            <a:off x="2746570" y="2327284"/>
            <a:ext cx="810291" cy="385255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11E89E3-BA56-FDE2-499E-E824712A1F3A}"/>
              </a:ext>
            </a:extLst>
          </p:cNvPr>
          <p:cNvSpPr/>
          <p:nvPr/>
        </p:nvSpPr>
        <p:spPr>
          <a:xfrm>
            <a:off x="3622224" y="2327284"/>
            <a:ext cx="4270794" cy="2509751"/>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29B42C8-C461-5CC2-3E76-B4A5DD22489A}"/>
              </a:ext>
            </a:extLst>
          </p:cNvPr>
          <p:cNvSpPr/>
          <p:nvPr/>
        </p:nvSpPr>
        <p:spPr>
          <a:xfrm>
            <a:off x="3622224" y="4999334"/>
            <a:ext cx="4270794" cy="127345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1AB0087-04BD-15C7-6CBB-D1128B8F7671}"/>
              </a:ext>
            </a:extLst>
          </p:cNvPr>
          <p:cNvSpPr txBox="1"/>
          <p:nvPr/>
        </p:nvSpPr>
        <p:spPr>
          <a:xfrm>
            <a:off x="7059478" y="1311120"/>
            <a:ext cx="888595" cy="338554"/>
          </a:xfrm>
          <a:prstGeom prst="rect">
            <a:avLst/>
          </a:prstGeom>
          <a:solidFill>
            <a:schemeClr val="bg1"/>
          </a:solidFill>
          <a:ln>
            <a:solidFill>
              <a:schemeClr val="accent1"/>
            </a:solidFill>
          </a:ln>
        </p:spPr>
        <p:txBody>
          <a:bodyPr wrap="square">
            <a:spAutoFit/>
          </a:bodyPr>
          <a:lstStyle/>
          <a:p>
            <a:r>
              <a:rPr lang="zh-CN" altLang="en-US" sz="1600" dirty="0">
                <a:solidFill>
                  <a:schemeClr val="accent1"/>
                </a:solidFill>
              </a:rPr>
              <a:t>菜单栏</a:t>
            </a:r>
            <a:endParaRPr lang="en-US" altLang="zh-CN" sz="1600" dirty="0">
              <a:solidFill>
                <a:schemeClr val="accent1"/>
              </a:solidFill>
            </a:endParaRPr>
          </a:p>
        </p:txBody>
      </p:sp>
      <p:cxnSp>
        <p:nvCxnSpPr>
          <p:cNvPr id="5" name="Straight Arrow Connector 4">
            <a:extLst>
              <a:ext uri="{FF2B5EF4-FFF2-40B4-BE49-F238E27FC236}">
                <a16:creationId xmlns:a16="http://schemas.microsoft.com/office/drawing/2014/main" id="{47DC2574-605B-31A8-1589-3783C2680C91}"/>
              </a:ext>
            </a:extLst>
          </p:cNvPr>
          <p:cNvCxnSpPr/>
          <p:nvPr/>
        </p:nvCxnSpPr>
        <p:spPr>
          <a:xfrm flipV="1">
            <a:off x="6439546" y="1521691"/>
            <a:ext cx="619932" cy="303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E3C3888-9CFB-D732-76D7-74E6687110DB}"/>
              </a:ext>
            </a:extLst>
          </p:cNvPr>
          <p:cNvSpPr txBox="1"/>
          <p:nvPr/>
        </p:nvSpPr>
        <p:spPr>
          <a:xfrm>
            <a:off x="5129459" y="1500552"/>
            <a:ext cx="888595" cy="338554"/>
          </a:xfrm>
          <a:prstGeom prst="rect">
            <a:avLst/>
          </a:prstGeom>
          <a:solidFill>
            <a:schemeClr val="bg1"/>
          </a:solidFill>
          <a:ln>
            <a:solidFill>
              <a:schemeClr val="accent1"/>
            </a:solidFill>
          </a:ln>
        </p:spPr>
        <p:txBody>
          <a:bodyPr wrap="square">
            <a:spAutoFit/>
          </a:bodyPr>
          <a:lstStyle/>
          <a:p>
            <a:r>
              <a:rPr lang="zh-CN" altLang="en-US" sz="1600" dirty="0">
                <a:solidFill>
                  <a:schemeClr val="accent1"/>
                </a:solidFill>
              </a:rPr>
              <a:t>工具栏</a:t>
            </a:r>
            <a:endParaRPr lang="en-US" altLang="zh-CN" sz="1600" dirty="0">
              <a:solidFill>
                <a:schemeClr val="accent1"/>
              </a:solidFill>
            </a:endParaRPr>
          </a:p>
        </p:txBody>
      </p:sp>
      <p:cxnSp>
        <p:nvCxnSpPr>
          <p:cNvPr id="9" name="Straight Arrow Connector 8">
            <a:extLst>
              <a:ext uri="{FF2B5EF4-FFF2-40B4-BE49-F238E27FC236}">
                <a16:creationId xmlns:a16="http://schemas.microsoft.com/office/drawing/2014/main" id="{7BC16543-5C4F-BF6A-7400-938A29E221C1}"/>
              </a:ext>
            </a:extLst>
          </p:cNvPr>
          <p:cNvCxnSpPr/>
          <p:nvPr/>
        </p:nvCxnSpPr>
        <p:spPr>
          <a:xfrm flipV="1">
            <a:off x="4502018" y="1757846"/>
            <a:ext cx="619932" cy="303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36A89DD-52DA-D9D2-4A71-F10D3FEFDA0A}"/>
              </a:ext>
            </a:extLst>
          </p:cNvPr>
          <p:cNvSpPr txBox="1"/>
          <p:nvPr/>
        </p:nvSpPr>
        <p:spPr>
          <a:xfrm>
            <a:off x="579830" y="5527528"/>
            <a:ext cx="888595" cy="338554"/>
          </a:xfrm>
          <a:prstGeom prst="rect">
            <a:avLst/>
          </a:prstGeom>
          <a:solidFill>
            <a:schemeClr val="bg1"/>
          </a:solidFill>
          <a:ln>
            <a:solidFill>
              <a:schemeClr val="accent1"/>
            </a:solidFill>
          </a:ln>
        </p:spPr>
        <p:txBody>
          <a:bodyPr wrap="square">
            <a:spAutoFit/>
          </a:bodyPr>
          <a:lstStyle/>
          <a:p>
            <a:r>
              <a:rPr lang="zh-CN" altLang="en-US" sz="1600" dirty="0">
                <a:solidFill>
                  <a:schemeClr val="accent1"/>
                </a:solidFill>
              </a:rPr>
              <a:t>模拟器</a:t>
            </a:r>
            <a:endParaRPr lang="en-US" altLang="zh-CN" sz="1600" dirty="0">
              <a:solidFill>
                <a:schemeClr val="accent1"/>
              </a:solidFill>
            </a:endParaRPr>
          </a:p>
        </p:txBody>
      </p:sp>
      <p:sp>
        <p:nvSpPr>
          <p:cNvPr id="14" name="TextBox 13">
            <a:extLst>
              <a:ext uri="{FF2B5EF4-FFF2-40B4-BE49-F238E27FC236}">
                <a16:creationId xmlns:a16="http://schemas.microsoft.com/office/drawing/2014/main" id="{EB749B3D-55B0-3001-44C2-8F6BFC480796}"/>
              </a:ext>
            </a:extLst>
          </p:cNvPr>
          <p:cNvSpPr txBox="1"/>
          <p:nvPr/>
        </p:nvSpPr>
        <p:spPr>
          <a:xfrm>
            <a:off x="2746570" y="5528706"/>
            <a:ext cx="888595" cy="338554"/>
          </a:xfrm>
          <a:prstGeom prst="rect">
            <a:avLst/>
          </a:prstGeom>
          <a:solidFill>
            <a:schemeClr val="bg1"/>
          </a:solidFill>
          <a:ln>
            <a:solidFill>
              <a:schemeClr val="accent1"/>
            </a:solidFill>
          </a:ln>
        </p:spPr>
        <p:txBody>
          <a:bodyPr wrap="square">
            <a:spAutoFit/>
          </a:bodyPr>
          <a:lstStyle/>
          <a:p>
            <a:r>
              <a:rPr lang="zh-CN" altLang="en-US" sz="1600" dirty="0">
                <a:solidFill>
                  <a:schemeClr val="accent1"/>
                </a:solidFill>
              </a:rPr>
              <a:t>目录</a:t>
            </a:r>
            <a:endParaRPr lang="en-US" altLang="zh-CN" sz="1600" dirty="0">
              <a:solidFill>
                <a:schemeClr val="accent1"/>
              </a:solidFill>
            </a:endParaRPr>
          </a:p>
        </p:txBody>
      </p:sp>
      <p:sp>
        <p:nvSpPr>
          <p:cNvPr id="16" name="TextBox 15">
            <a:extLst>
              <a:ext uri="{FF2B5EF4-FFF2-40B4-BE49-F238E27FC236}">
                <a16:creationId xmlns:a16="http://schemas.microsoft.com/office/drawing/2014/main" id="{CE5BF5E6-E7C1-67BF-E401-6352F749E1FE}"/>
              </a:ext>
            </a:extLst>
          </p:cNvPr>
          <p:cNvSpPr txBox="1"/>
          <p:nvPr/>
        </p:nvSpPr>
        <p:spPr>
          <a:xfrm>
            <a:off x="3727958" y="5527528"/>
            <a:ext cx="888595" cy="338554"/>
          </a:xfrm>
          <a:prstGeom prst="rect">
            <a:avLst/>
          </a:prstGeom>
          <a:solidFill>
            <a:schemeClr val="bg1"/>
          </a:solidFill>
          <a:ln>
            <a:solidFill>
              <a:schemeClr val="accent1"/>
            </a:solidFill>
          </a:ln>
        </p:spPr>
        <p:txBody>
          <a:bodyPr wrap="square">
            <a:spAutoFit/>
          </a:bodyPr>
          <a:lstStyle/>
          <a:p>
            <a:r>
              <a:rPr lang="zh-CN" altLang="en-US" sz="1600" dirty="0">
                <a:solidFill>
                  <a:schemeClr val="accent1"/>
                </a:solidFill>
              </a:rPr>
              <a:t>调试器</a:t>
            </a:r>
            <a:endParaRPr lang="en-US" altLang="zh-CN" sz="1600" dirty="0">
              <a:solidFill>
                <a:schemeClr val="accent1"/>
              </a:solidFill>
            </a:endParaRPr>
          </a:p>
        </p:txBody>
      </p:sp>
      <p:sp>
        <p:nvSpPr>
          <p:cNvPr id="17" name="TextBox 16">
            <a:extLst>
              <a:ext uri="{FF2B5EF4-FFF2-40B4-BE49-F238E27FC236}">
                <a16:creationId xmlns:a16="http://schemas.microsoft.com/office/drawing/2014/main" id="{EA612666-DEE0-0E82-639A-86725DDEC62F}"/>
              </a:ext>
            </a:extLst>
          </p:cNvPr>
          <p:cNvSpPr txBox="1"/>
          <p:nvPr/>
        </p:nvSpPr>
        <p:spPr>
          <a:xfrm>
            <a:off x="3727958" y="2401190"/>
            <a:ext cx="888595" cy="338554"/>
          </a:xfrm>
          <a:prstGeom prst="rect">
            <a:avLst/>
          </a:prstGeom>
          <a:solidFill>
            <a:schemeClr val="bg1"/>
          </a:solidFill>
          <a:ln>
            <a:solidFill>
              <a:schemeClr val="accent1"/>
            </a:solidFill>
          </a:ln>
        </p:spPr>
        <p:txBody>
          <a:bodyPr wrap="square">
            <a:spAutoFit/>
          </a:bodyPr>
          <a:lstStyle/>
          <a:p>
            <a:r>
              <a:rPr lang="zh-CN" altLang="en-US" sz="1600" dirty="0">
                <a:solidFill>
                  <a:schemeClr val="accent1"/>
                </a:solidFill>
              </a:rPr>
              <a:t>编辑区</a:t>
            </a:r>
            <a:endParaRPr lang="en-US" altLang="zh-CN" sz="1600" dirty="0">
              <a:solidFill>
                <a:schemeClr val="accent1"/>
              </a:solidFill>
            </a:endParaRPr>
          </a:p>
        </p:txBody>
      </p:sp>
    </p:spTree>
    <p:extLst>
      <p:ext uri="{BB962C8B-B14F-4D97-AF65-F5344CB8AC3E}">
        <p14:creationId xmlns:p14="http://schemas.microsoft.com/office/powerpoint/2010/main" val="826219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C1C93EF2-4785-427F-84A5-F1666490E9CE}"/>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4464</TotalTime>
  <Words>5384</Words>
  <Application>Microsoft Office PowerPoint</Application>
  <PresentationFormat>Widescreen</PresentationFormat>
  <Paragraphs>494</Paragraphs>
  <Slides>46</Slides>
  <Notes>33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8" baseType="lpstr">
      <vt:lpstr>-apple-system</vt:lpstr>
      <vt:lpstr>微软雅黑</vt:lpstr>
      <vt:lpstr>Arial</vt:lpstr>
      <vt:lpstr>Calibri</vt:lpstr>
      <vt:lpstr>Consolas</vt:lpstr>
      <vt:lpstr>Times New Roman</vt:lpstr>
      <vt:lpstr>Tw Cen MT</vt:lpstr>
      <vt:lpstr>Tw Cen MT Condensed</vt:lpstr>
      <vt:lpstr>Wingdings</vt:lpstr>
      <vt:lpstr>Wingdings 3</vt:lpstr>
      <vt:lpstr>Integral</vt:lpstr>
      <vt:lpstr>Visio</vt:lpstr>
      <vt:lpstr>课程总结</vt:lpstr>
      <vt:lpstr>目录</vt:lpstr>
      <vt:lpstr>目录</vt:lpstr>
      <vt:lpstr>小程序简介</vt:lpstr>
      <vt:lpstr>小程序简介</vt:lpstr>
      <vt:lpstr>小程序简介</vt:lpstr>
      <vt:lpstr>小程序简介</vt:lpstr>
      <vt:lpstr>目录</vt:lpstr>
      <vt:lpstr>小程序开发工具</vt:lpstr>
      <vt:lpstr>目录</vt:lpstr>
      <vt:lpstr>小程序代码结构</vt:lpstr>
      <vt:lpstr>小程序代码结构</vt:lpstr>
      <vt:lpstr>小程序代码结构</vt:lpstr>
      <vt:lpstr>小程序代码结构</vt:lpstr>
      <vt:lpstr>目录</vt:lpstr>
      <vt:lpstr>布局</vt:lpstr>
      <vt:lpstr>布局</vt:lpstr>
      <vt:lpstr>布局- 盒子模型</vt:lpstr>
      <vt:lpstr>布局 - display</vt:lpstr>
      <vt:lpstr>布局 - 浮动和定位</vt:lpstr>
      <vt:lpstr>布局 - Flex</vt:lpstr>
      <vt:lpstr>目录</vt:lpstr>
      <vt:lpstr>组件</vt:lpstr>
      <vt:lpstr>组件</vt:lpstr>
      <vt:lpstr>目录</vt:lpstr>
      <vt:lpstr>调查问卷</vt:lpstr>
      <vt:lpstr>调查问卷</vt:lpstr>
      <vt:lpstr>目录</vt:lpstr>
      <vt:lpstr>调查问卷云开发</vt:lpstr>
      <vt:lpstr>调查问卷云开发</vt:lpstr>
      <vt:lpstr>调查问卷云开发</vt:lpstr>
      <vt:lpstr>调查问卷云开发</vt:lpstr>
      <vt:lpstr>目录</vt:lpstr>
      <vt:lpstr>用户登录</vt:lpstr>
      <vt:lpstr>用户登录 -  获取用户信息</vt:lpstr>
      <vt:lpstr>目录</vt:lpstr>
      <vt:lpstr>部分API介绍</vt:lpstr>
      <vt:lpstr>部分API介绍</vt:lpstr>
      <vt:lpstr>部分API介绍</vt:lpstr>
      <vt:lpstr>部分API介绍</vt:lpstr>
      <vt:lpstr>目录</vt:lpstr>
      <vt:lpstr>开发框架介绍– 自定义组件</vt:lpstr>
      <vt:lpstr>小程序模块化开发 – WeUI</vt:lpstr>
      <vt:lpstr>小程序模块化开发 – MPVUE</vt:lpstr>
      <vt:lpstr>小程序模块化开发 – WePY</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微信小程序</dc:title>
  <dc:creator>Yayun Bao</dc:creator>
  <cp:lastModifiedBy>Yayun Bao</cp:lastModifiedBy>
  <cp:revision>553</cp:revision>
  <dcterms:created xsi:type="dcterms:W3CDTF">2022-12-05T11:42:09Z</dcterms:created>
  <dcterms:modified xsi:type="dcterms:W3CDTF">2023-06-08T10:12:32Z</dcterms:modified>
</cp:coreProperties>
</file>