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63"/>
  </p:notesMasterIdLst>
  <p:sldIdLst>
    <p:sldId id="256" r:id="rId2"/>
    <p:sldId id="257" r:id="rId3"/>
    <p:sldId id="305" r:id="rId4"/>
    <p:sldId id="285" r:id="rId5"/>
    <p:sldId id="309" r:id="rId6"/>
    <p:sldId id="307" r:id="rId7"/>
    <p:sldId id="308" r:id="rId8"/>
    <p:sldId id="370" r:id="rId9"/>
    <p:sldId id="375" r:id="rId10"/>
    <p:sldId id="371" r:id="rId11"/>
    <p:sldId id="372" r:id="rId12"/>
    <p:sldId id="368" r:id="rId13"/>
    <p:sldId id="369" r:id="rId14"/>
    <p:sldId id="311" r:id="rId15"/>
    <p:sldId id="365" r:id="rId16"/>
    <p:sldId id="376" r:id="rId17"/>
    <p:sldId id="366" r:id="rId18"/>
    <p:sldId id="364" r:id="rId19"/>
    <p:sldId id="318" r:id="rId20"/>
    <p:sldId id="358" r:id="rId21"/>
    <p:sldId id="363" r:id="rId22"/>
    <p:sldId id="360" r:id="rId23"/>
    <p:sldId id="362" r:id="rId24"/>
    <p:sldId id="361" r:id="rId25"/>
    <p:sldId id="352" r:id="rId26"/>
    <p:sldId id="357" r:id="rId27"/>
    <p:sldId id="356" r:id="rId28"/>
    <p:sldId id="355" r:id="rId29"/>
    <p:sldId id="354" r:id="rId30"/>
    <p:sldId id="353" r:id="rId31"/>
    <p:sldId id="350" r:id="rId32"/>
    <p:sldId id="323" r:id="rId33"/>
    <p:sldId id="344" r:id="rId34"/>
    <p:sldId id="348" r:id="rId35"/>
    <p:sldId id="343" r:id="rId36"/>
    <p:sldId id="347" r:id="rId37"/>
    <p:sldId id="342" r:id="rId38"/>
    <p:sldId id="346" r:id="rId39"/>
    <p:sldId id="341" r:id="rId40"/>
    <p:sldId id="345" r:id="rId41"/>
    <p:sldId id="324" r:id="rId42"/>
    <p:sldId id="340" r:id="rId43"/>
    <p:sldId id="319" r:id="rId44"/>
    <p:sldId id="325" r:id="rId45"/>
    <p:sldId id="320" r:id="rId46"/>
    <p:sldId id="336" r:id="rId47"/>
    <p:sldId id="337" r:id="rId48"/>
    <p:sldId id="334" r:id="rId49"/>
    <p:sldId id="335" r:id="rId50"/>
    <p:sldId id="333" r:id="rId51"/>
    <p:sldId id="332" r:id="rId52"/>
    <p:sldId id="321" r:id="rId53"/>
    <p:sldId id="331" r:id="rId54"/>
    <p:sldId id="377" r:id="rId55"/>
    <p:sldId id="330" r:id="rId56"/>
    <p:sldId id="322" r:id="rId57"/>
    <p:sldId id="328" r:id="rId58"/>
    <p:sldId id="329" r:id="rId59"/>
    <p:sldId id="378" r:id="rId60"/>
    <p:sldId id="379" r:id="rId61"/>
    <p:sldId id="290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0944" autoAdjust="0"/>
  </p:normalViewPr>
  <p:slideViewPr>
    <p:cSldViewPr snapToGrid="0">
      <p:cViewPr varScale="1">
        <p:scale>
          <a:sx n="78" d="100"/>
          <a:sy n="78" d="100"/>
        </p:scale>
        <p:origin x="6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A3AFC-A28F-4E0D-A21E-24C82708D95E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E27CE-7464-4D8C-A5A2-7CEDB848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54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framework/quickstart/code.html#JSON-%E9%85%8D%E7%BD%AE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https://developers.weixin.qq.com/miniprogram/dev/framework/view/component.html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72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98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48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47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12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74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89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98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00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30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94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39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173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47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603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9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77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738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966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811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622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24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462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091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785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89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554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238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669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241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484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437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682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644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714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287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456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439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171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https://bbs.huaweicloud.com/blogs/279930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027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小程序代码构成 </a:t>
            </a:r>
            <a:r>
              <a:rPr lang="en-US" altLang="zh-CN" dirty="0">
                <a:hlinkClick r:id="rId3"/>
              </a:rPr>
              <a:t>| </a:t>
            </a:r>
            <a:r>
              <a:rPr lang="zh-CN" altLang="en-US" dirty="0">
                <a:hlinkClick r:id="rId3"/>
              </a:rPr>
              <a:t>微信开放文档 </a:t>
            </a:r>
            <a:r>
              <a:rPr lang="en-US" altLang="zh-CN" dirty="0">
                <a:hlinkClick r:id="rId3"/>
              </a:rPr>
              <a:t>(qq.com)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919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9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76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61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8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58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2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12753A3-EA75-48ED-9517-B5BBF1A489F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41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6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24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3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780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5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8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5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9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6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79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12753A3-EA75-48ED-9517-B5BBF1A489F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35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33C4-0BC2-AD92-E587-72E89B8E9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组件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4CB7C-662D-0C03-1BC3-D1CE36BEA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- </a:t>
            </a:r>
            <a:r>
              <a:rPr lang="zh-CN" altLang="en-US" dirty="0"/>
              <a:t>轻量化平台开发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55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视图容器 </a:t>
            </a:r>
            <a:r>
              <a:rPr lang="en-US" altLang="zh-CN" dirty="0"/>
              <a:t>– Scroll View</a:t>
            </a:r>
            <a:endParaRPr lang="zh-CN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6BFDE2-9636-BC1A-0ADA-29DA7D7CB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3" y="2249423"/>
            <a:ext cx="11091436" cy="44226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&lt;scroll-view/&gt;</a:t>
            </a:r>
            <a:r>
              <a:rPr lang="zh-CN" altLang="en-US" dirty="0"/>
              <a:t>在</a:t>
            </a:r>
            <a:r>
              <a:rPr lang="en-US" altLang="zh-CN" dirty="0"/>
              <a:t>&lt;view/&gt;</a:t>
            </a:r>
            <a:r>
              <a:rPr lang="zh-CN" altLang="en-US" dirty="0"/>
              <a:t>基础上增加了滚动相关属性，通过设置这些属性，我们能响应滚动相关事件。目前，有些组件不能在</a:t>
            </a:r>
            <a:r>
              <a:rPr lang="en-US" altLang="zh-CN" dirty="0"/>
              <a:t>&lt;scroll-view/&gt;</a:t>
            </a:r>
            <a:r>
              <a:rPr lang="zh-CN" altLang="en-US" dirty="0"/>
              <a:t>中使用：</a:t>
            </a:r>
            <a:r>
              <a:rPr lang="en-US" altLang="zh-CN" dirty="0"/>
              <a:t>&lt;</a:t>
            </a:r>
            <a:r>
              <a:rPr lang="en-US" altLang="zh-CN" dirty="0" err="1"/>
              <a:t>textarea</a:t>
            </a:r>
            <a:r>
              <a:rPr lang="en-US" altLang="zh-CN" dirty="0"/>
              <a:t>/&gt;</a:t>
            </a:r>
            <a:r>
              <a:rPr lang="zh-CN" altLang="en-US" dirty="0"/>
              <a:t>、</a:t>
            </a:r>
            <a:r>
              <a:rPr lang="en-US" altLang="zh-CN" dirty="0"/>
              <a:t>&lt;video/&gt;</a:t>
            </a:r>
            <a:r>
              <a:rPr lang="zh-CN" altLang="en-US" dirty="0"/>
              <a:t>、</a:t>
            </a:r>
            <a:r>
              <a:rPr lang="en-US" altLang="zh-CN" dirty="0"/>
              <a:t>&lt;map/&gt;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en-US" altLang="zh-CN" dirty="0" err="1"/>
              <a:t>convas</a:t>
            </a:r>
            <a:r>
              <a:rPr lang="en-US" altLang="zh-CN" dirty="0"/>
              <a:t>/&gt;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scroll-x</a:t>
            </a:r>
            <a:r>
              <a:rPr lang="zh-CN" altLang="en-US" dirty="0"/>
              <a:t>：允许横向滚动，默认为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scroll-y</a:t>
            </a:r>
            <a:r>
              <a:rPr lang="zh-CN" altLang="en-US" dirty="0"/>
              <a:t>：允许纵向滚动，默认为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upper-threshold</a:t>
            </a:r>
            <a:r>
              <a:rPr lang="zh-CN" altLang="en-US" dirty="0"/>
              <a:t>：距顶部</a:t>
            </a:r>
            <a:r>
              <a:rPr lang="en-US" altLang="zh-CN" dirty="0"/>
              <a:t>/</a:t>
            </a:r>
            <a:r>
              <a:rPr lang="zh-CN" altLang="en-US" dirty="0"/>
              <a:t>左边多远时（单位</a:t>
            </a:r>
            <a:r>
              <a:rPr lang="en-US" altLang="zh-CN" dirty="0" err="1"/>
              <a:t>px</a:t>
            </a:r>
            <a:r>
              <a:rPr lang="zh-CN" altLang="en-US" dirty="0"/>
              <a:t>），触发</a:t>
            </a:r>
            <a:r>
              <a:rPr lang="en-US" altLang="zh-CN" dirty="0" err="1"/>
              <a:t>scrolltoupper</a:t>
            </a:r>
            <a:r>
              <a:rPr lang="zh-CN" altLang="en-US" dirty="0"/>
              <a:t>事件，默认值为</a:t>
            </a:r>
            <a:r>
              <a:rPr lang="en-US" altLang="zh-CN" dirty="0"/>
              <a:t>50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lower-threshold</a:t>
            </a:r>
            <a:r>
              <a:rPr lang="zh-CN" altLang="en-US" dirty="0"/>
              <a:t>：距底部</a:t>
            </a:r>
            <a:r>
              <a:rPr lang="en-US" altLang="zh-CN" dirty="0"/>
              <a:t>/</a:t>
            </a:r>
            <a:r>
              <a:rPr lang="zh-CN" altLang="en-US" dirty="0"/>
              <a:t>右边多远时（单位</a:t>
            </a:r>
            <a:r>
              <a:rPr lang="en-US" altLang="zh-CN" dirty="0" err="1"/>
              <a:t>px</a:t>
            </a:r>
            <a:r>
              <a:rPr lang="zh-CN" altLang="en-US" dirty="0"/>
              <a:t>），触发</a:t>
            </a:r>
            <a:r>
              <a:rPr lang="en-US" altLang="zh-CN" dirty="0" err="1"/>
              <a:t>scrolltolower</a:t>
            </a:r>
            <a:r>
              <a:rPr lang="zh-CN" altLang="en-US" dirty="0"/>
              <a:t>事件，默认值为</a:t>
            </a:r>
            <a:r>
              <a:rPr lang="en-US" altLang="zh-CN" dirty="0"/>
              <a:t>50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scroll-top</a:t>
            </a:r>
            <a:r>
              <a:rPr lang="zh-CN" altLang="en-US" dirty="0"/>
              <a:t>：设置竖向滚动条位置。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scroll-left</a:t>
            </a:r>
            <a:r>
              <a:rPr lang="zh-CN" altLang="en-US" dirty="0"/>
              <a:t>：设置横向滚动条位置。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scroll-into-view</a:t>
            </a:r>
            <a:r>
              <a:rPr lang="zh-CN" altLang="en-US" dirty="0"/>
              <a:t>：值应为某子元素</a:t>
            </a:r>
            <a:r>
              <a:rPr lang="en-US" altLang="zh-CN" dirty="0"/>
              <a:t>id</a:t>
            </a:r>
            <a:r>
              <a:rPr lang="zh-CN" altLang="en-US" dirty="0"/>
              <a:t>，滚动到该元素时，元素顶部对齐滚动区域顶部。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bindscrolltoupper</a:t>
            </a:r>
            <a:r>
              <a:rPr lang="zh-CN" altLang="en-US" dirty="0"/>
              <a:t>：滚动到顶部</a:t>
            </a:r>
            <a:r>
              <a:rPr lang="en-US" altLang="zh-CN" dirty="0"/>
              <a:t>/</a:t>
            </a:r>
            <a:r>
              <a:rPr lang="zh-CN" altLang="en-US" dirty="0"/>
              <a:t>左边，会触发</a:t>
            </a:r>
            <a:r>
              <a:rPr lang="en-US" altLang="zh-CN" dirty="0" err="1"/>
              <a:t>scrolltoupper</a:t>
            </a:r>
            <a:r>
              <a:rPr lang="zh-CN" altLang="en-US" dirty="0"/>
              <a:t>事件。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bindscrolltolower</a:t>
            </a:r>
            <a:r>
              <a:rPr lang="zh-CN" altLang="en-US" dirty="0"/>
              <a:t>：滚动到底部</a:t>
            </a:r>
            <a:r>
              <a:rPr lang="en-US" altLang="zh-CN" dirty="0"/>
              <a:t>/</a:t>
            </a:r>
            <a:r>
              <a:rPr lang="zh-CN" altLang="en-US" dirty="0"/>
              <a:t>右边，会触发</a:t>
            </a:r>
            <a:r>
              <a:rPr lang="en-US" altLang="zh-CN" dirty="0" err="1"/>
              <a:t>scrolltolower</a:t>
            </a:r>
            <a:r>
              <a:rPr lang="zh-CN" altLang="en-US" dirty="0"/>
              <a:t>事件。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bindscroll</a:t>
            </a:r>
            <a:r>
              <a:rPr lang="zh-CN" altLang="en-US" dirty="0"/>
              <a:t>：滚动时触发，</a:t>
            </a:r>
            <a:r>
              <a:rPr lang="en-US" altLang="zh-CN" dirty="0" err="1"/>
              <a:t>event.detail</a:t>
            </a:r>
            <a:r>
              <a:rPr lang="en-US" altLang="zh-CN" dirty="0"/>
              <a:t> = {</a:t>
            </a:r>
            <a:r>
              <a:rPr lang="en-US" altLang="zh-CN" dirty="0" err="1"/>
              <a:t>scrollLeft</a:t>
            </a:r>
            <a:r>
              <a:rPr lang="en-US" altLang="zh-CN" dirty="0"/>
              <a:t>, </a:t>
            </a:r>
            <a:r>
              <a:rPr lang="en-US" altLang="zh-CN" dirty="0" err="1"/>
              <a:t>scrollTop</a:t>
            </a:r>
            <a:r>
              <a:rPr lang="en-US" altLang="zh-CN" dirty="0"/>
              <a:t>, </a:t>
            </a:r>
            <a:r>
              <a:rPr lang="en-US" altLang="zh-CN" dirty="0" err="1"/>
              <a:t>scrollHeight</a:t>
            </a:r>
            <a:r>
              <a:rPr lang="en-US" altLang="zh-CN" dirty="0"/>
              <a:t>, </a:t>
            </a:r>
            <a:r>
              <a:rPr lang="en-US" altLang="zh-CN" dirty="0" err="1"/>
              <a:t>scrollWidth</a:t>
            </a:r>
            <a:r>
              <a:rPr lang="en-US" altLang="zh-CN" dirty="0"/>
              <a:t>, </a:t>
            </a:r>
            <a:r>
              <a:rPr lang="en-US" altLang="zh-CN" dirty="0" err="1"/>
              <a:t>deltaX</a:t>
            </a:r>
            <a:r>
              <a:rPr lang="en-US" altLang="zh-CN" dirty="0"/>
              <a:t>, </a:t>
            </a:r>
            <a:r>
              <a:rPr lang="en-US" altLang="zh-CN" dirty="0" err="1"/>
              <a:t>deltaY</a:t>
            </a:r>
            <a:r>
              <a:rPr lang="en-US" altLang="zh-CN" dirty="0"/>
              <a:t>}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3617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视图容器 </a:t>
            </a:r>
            <a:r>
              <a:rPr lang="en-US" altLang="zh-CN" dirty="0"/>
              <a:t>– Scroll View</a:t>
            </a:r>
            <a:endParaRPr lang="zh-CN" altLang="en-US" dirty="0"/>
          </a:p>
        </p:txBody>
      </p:sp>
      <p:pic>
        <p:nvPicPr>
          <p:cNvPr id="4" name="Picture 3" descr="Rectangle&#10;&#10;Description automatically generated with medium confidence">
            <a:extLst>
              <a:ext uri="{FF2B5EF4-FFF2-40B4-BE49-F238E27FC236}">
                <a16:creationId xmlns:a16="http://schemas.microsoft.com/office/drawing/2014/main" id="{908ACFF3-23D7-C7B5-5380-6A8F24731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14" y="1869841"/>
            <a:ext cx="2624153" cy="4137093"/>
          </a:xfrm>
          <a:prstGeom prst="rect">
            <a:avLst/>
          </a:prstGeom>
        </p:spPr>
      </p:pic>
      <p:grpSp>
        <p:nvGrpSpPr>
          <p:cNvPr id="3" name="组合 9">
            <a:extLst>
              <a:ext uri="{FF2B5EF4-FFF2-40B4-BE49-F238E27FC236}">
                <a16:creationId xmlns:a16="http://schemas.microsoft.com/office/drawing/2014/main" id="{B2B67F87-EE6E-EF40-F6F0-DCDBC512116F}"/>
              </a:ext>
            </a:extLst>
          </p:cNvPr>
          <p:cNvGrpSpPr>
            <a:grpSpLocks/>
          </p:cNvGrpSpPr>
          <p:nvPr/>
        </p:nvGrpSpPr>
        <p:grpSpPr bwMode="auto">
          <a:xfrm>
            <a:off x="3479422" y="1869558"/>
            <a:ext cx="3803231" cy="4690675"/>
            <a:chOff x="1295203" y="3552092"/>
            <a:chExt cx="2346358" cy="9690660"/>
          </a:xfrm>
        </p:grpSpPr>
        <p:sp>
          <p:nvSpPr>
            <p:cNvPr id="5" name="矩形 10">
              <a:extLst>
                <a:ext uri="{FF2B5EF4-FFF2-40B4-BE49-F238E27FC236}">
                  <a16:creationId xmlns:a16="http://schemas.microsoft.com/office/drawing/2014/main" id="{14CAD999-88EA-D694-E587-6AD9F9FCB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2"/>
              <a:ext cx="2346358" cy="9690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400"/>
            </a:p>
          </p:txBody>
        </p:sp>
        <p:sp>
          <p:nvSpPr>
            <p:cNvPr id="6" name="矩形 11">
              <a:extLst>
                <a:ext uri="{FF2B5EF4-FFF2-40B4-BE49-F238E27FC236}">
                  <a16:creationId xmlns:a16="http://schemas.microsoft.com/office/drawing/2014/main" id="{C9CF45E3-ED29-DA4F-E9FC-8A6F33F2C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50"/>
              <a:ext cx="2273119" cy="8870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&lt;scroll-view class="scroll-container" upper-threshold="0"​​​​ lower-threshold="100" scroll-into-view="{{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toView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}}"​​​​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bindscroll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="scroll"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bindscrolltolower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scrollToLower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"​​​​   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bindscrolltoupper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scrollToUpper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" scroll-y="true"​​​​    scroll-top="{{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scrollTop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}}"&gt;​​​​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 &lt;view id="item-1" class="scroll-item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bg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-red"&gt;1&lt;/view&gt;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 &lt;view id="item-2" class="scroll-item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bg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-blue"&gt;2&lt;/view&gt;​​​​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 &lt;view id="item-3" class="scroll-item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bg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-red"&gt;3&lt;/view&gt;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 &lt;view id="item-4" class="scroll-item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bg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-blue"&gt;4&lt;/view&gt;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 &lt;view id="item-5" class="scroll-item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bg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-red"&gt;5&lt;/view&gt;​​​​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&lt;/scroll-view&gt;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​​​​&lt;view class="act"&gt;​​​​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 &lt;button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bindtap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scrollToTop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"&gt;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点击滚动到顶部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&lt;/button&gt;​​​​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&lt;/view&gt;​​​​</a:t>
              </a:r>
            </a:p>
          </p:txBody>
        </p:sp>
      </p:grpSp>
      <p:grpSp>
        <p:nvGrpSpPr>
          <p:cNvPr id="7" name="组合 9">
            <a:extLst>
              <a:ext uri="{FF2B5EF4-FFF2-40B4-BE49-F238E27FC236}">
                <a16:creationId xmlns:a16="http://schemas.microsoft.com/office/drawing/2014/main" id="{14153451-0A0F-0861-A734-383AD61084E3}"/>
              </a:ext>
            </a:extLst>
          </p:cNvPr>
          <p:cNvGrpSpPr>
            <a:grpSpLocks/>
          </p:cNvGrpSpPr>
          <p:nvPr/>
        </p:nvGrpSpPr>
        <p:grpSpPr bwMode="auto">
          <a:xfrm>
            <a:off x="7503609" y="1869840"/>
            <a:ext cx="3905985" cy="4751124"/>
            <a:chOff x="1329281" y="3552094"/>
            <a:chExt cx="2346358" cy="9815544"/>
          </a:xfrm>
        </p:grpSpPr>
        <p:sp>
          <p:nvSpPr>
            <p:cNvPr id="8" name="矩形 10">
              <a:extLst>
                <a:ext uri="{FF2B5EF4-FFF2-40B4-BE49-F238E27FC236}">
                  <a16:creationId xmlns:a16="http://schemas.microsoft.com/office/drawing/2014/main" id="{C6C9D803-6BAB-D233-AEB2-7C21708B5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281" y="3552094"/>
              <a:ext cx="2346358" cy="9690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400"/>
            </a:p>
          </p:txBody>
        </p:sp>
        <p:sp>
          <p:nvSpPr>
            <p:cNvPr id="10" name="矩形 11">
              <a:extLst>
                <a:ext uri="{FF2B5EF4-FFF2-40B4-BE49-F238E27FC236}">
                  <a16:creationId xmlns:a16="http://schemas.microsoft.com/office/drawing/2014/main" id="{01EE2580-CD78-2327-2F7D-5FB41AA51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50"/>
              <a:ext cx="2278202" cy="969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​​​​.scroll-container {​​​​  border : solid 1px;​​​​  height : 800rpx;​​​​}​​​​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.scroll-container .scroll-item {​​​​  height : 300rpx;​​​​  width : 120%;​​​​}​​​​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.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bg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-blue { background-color: #87CEFA; }​​​​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.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bg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-red { background-color: #FF6347; }​​​​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.act { padding : 10px; }​​​​</a:t>
              </a:r>
            </a:p>
            <a:p>
              <a:pPr eaLnBrk="0" hangingPunct="0"/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Page( {​​​​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data : {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toView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: 'item-3'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​​​​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}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，​​​</a:t>
              </a:r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 err="1">
                  <a:solidFill>
                    <a:schemeClr val="bg1"/>
                  </a:solidFill>
                </a:rPr>
                <a:t>scrollToUpper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: function() {​​​​  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 console.log( ’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触发到滚动顶部事件’ 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);​​​​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}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，​​​​ </a:t>
              </a:r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 err="1">
                  <a:solidFill>
                    <a:schemeClr val="bg1"/>
                  </a:solidFill>
                </a:rPr>
                <a:t>scrollToLower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: function() {​​​​  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 console.log( ’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触发滚动到底部事件’ 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);​​​​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}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，​​​​  </a:t>
              </a:r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scroll : function() {​​​​ 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console.log( ’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触发了滚动事件’ 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);​​​​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}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，​​​​  </a:t>
              </a:r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 err="1">
                  <a:solidFill>
                    <a:schemeClr val="bg1"/>
                  </a:solidFill>
                </a:rPr>
                <a:t>scrollToTop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: function() {​​​​  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this.setData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( {​​​​     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scrollTop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: '0'​​​​    } );​​​​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}​​​​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} );​​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691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视图容器 </a:t>
            </a:r>
            <a:r>
              <a:rPr lang="en-US" altLang="zh-CN" dirty="0"/>
              <a:t>– Swiper</a:t>
            </a:r>
            <a:endParaRPr lang="zh-CN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6BFDE2-9636-BC1A-0ADA-29DA7D7CB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3" y="2249424"/>
            <a:ext cx="11091436" cy="402336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&lt;swiper/&gt; </a:t>
            </a:r>
            <a:r>
              <a:rPr lang="zh-CN" altLang="en-US" dirty="0"/>
              <a:t>，利用它我们可以实现轮播图、滑动页面、图片预览等效果。滑块视图组件由</a:t>
            </a:r>
            <a:r>
              <a:rPr lang="en-US" altLang="zh-CN" dirty="0"/>
              <a:t>&lt;swiper/&gt;</a:t>
            </a:r>
            <a:r>
              <a:rPr lang="zh-CN" altLang="en-US" dirty="0"/>
              <a:t>和</a:t>
            </a:r>
            <a:r>
              <a:rPr lang="en-US" altLang="zh-CN" dirty="0"/>
              <a:t>&lt;swiper-item/&gt;</a:t>
            </a:r>
            <a:r>
              <a:rPr lang="zh-CN" altLang="en-US" dirty="0"/>
              <a:t>两个标签组成，一个</a:t>
            </a:r>
            <a:r>
              <a:rPr lang="en-US" altLang="zh-CN" dirty="0"/>
              <a:t>&lt;swiper/&gt;</a:t>
            </a:r>
            <a:r>
              <a:rPr lang="zh-CN" altLang="en-US" dirty="0"/>
              <a:t>中只能放置一个或多个</a:t>
            </a:r>
            <a:r>
              <a:rPr lang="en-US" altLang="zh-CN" dirty="0"/>
              <a:t>&lt;swiper-item/&gt;</a:t>
            </a:r>
            <a:r>
              <a:rPr lang="zh-CN" altLang="en-US" dirty="0"/>
              <a:t>，</a:t>
            </a:r>
            <a:r>
              <a:rPr lang="zh-CN" altLang="en-US" b="1" dirty="0"/>
              <a:t>放置其他节点会被删除</a:t>
            </a:r>
            <a:r>
              <a:rPr lang="zh-CN" altLang="en-US" dirty="0"/>
              <a:t>，</a:t>
            </a:r>
            <a:r>
              <a:rPr lang="en-US" altLang="zh-CN" dirty="0"/>
              <a:t>&lt;swiper-item/&gt;</a:t>
            </a:r>
            <a:r>
              <a:rPr lang="zh-CN" altLang="en-US" dirty="0"/>
              <a:t>内部能放置任何组件，默认宽高自动设置为</a:t>
            </a:r>
            <a:r>
              <a:rPr lang="en-US" altLang="zh-CN" dirty="0"/>
              <a:t>100%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&lt;swiper-item/&gt;</a:t>
            </a:r>
            <a:r>
              <a:rPr lang="zh-CN" altLang="en-US" dirty="0"/>
              <a:t>组件作为容器没有任何特殊属性，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&lt;swiper/&gt;</a:t>
            </a:r>
            <a:r>
              <a:rPr lang="zh-CN" altLang="en-US" dirty="0"/>
              <a:t>组件属性如下：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indicator-dots</a:t>
            </a:r>
            <a:r>
              <a:rPr lang="zh-CN" altLang="en-US" dirty="0"/>
              <a:t>：是否显示面板指示点，默认为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autoplay</a:t>
            </a:r>
            <a:r>
              <a:rPr lang="zh-CN" altLang="en-US" dirty="0"/>
              <a:t>：是否自动切换，默认为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current</a:t>
            </a:r>
            <a:r>
              <a:rPr lang="zh-CN" altLang="en-US" dirty="0"/>
              <a:t>：当前所在页面的</a:t>
            </a:r>
            <a:r>
              <a:rPr lang="en-US" altLang="zh-CN" dirty="0"/>
              <a:t>index</a:t>
            </a:r>
            <a:r>
              <a:rPr lang="zh-CN" altLang="en-US" dirty="0"/>
              <a:t>，默认为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interval</a:t>
            </a:r>
            <a:r>
              <a:rPr lang="zh-CN" altLang="en-US" dirty="0"/>
              <a:t>：自动切换时间间隔，默认为</a:t>
            </a:r>
            <a:r>
              <a:rPr lang="en-US" altLang="zh-CN" dirty="0"/>
              <a:t>5000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duration</a:t>
            </a:r>
            <a:r>
              <a:rPr lang="zh-CN" altLang="en-US" dirty="0"/>
              <a:t>：滑动动画时长，默认为</a:t>
            </a:r>
            <a:r>
              <a:rPr lang="en-US" altLang="zh-CN" dirty="0"/>
              <a:t>1000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circular</a:t>
            </a:r>
            <a:r>
              <a:rPr lang="zh-CN" altLang="en-US" dirty="0"/>
              <a:t>：是否采用衔接滑动，默认值为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bindchange:current</a:t>
            </a:r>
            <a:r>
              <a:rPr lang="zh-CN" altLang="en-US" dirty="0"/>
              <a:t>改变时会触发</a:t>
            </a:r>
            <a:r>
              <a:rPr lang="en-US" altLang="zh-CN" dirty="0"/>
              <a:t>change</a:t>
            </a:r>
            <a:r>
              <a:rPr lang="zh-CN" altLang="en-US" dirty="0"/>
              <a:t>事件，</a:t>
            </a:r>
            <a:r>
              <a:rPr lang="en-US" altLang="zh-CN" dirty="0" err="1"/>
              <a:t>event.detail</a:t>
            </a:r>
            <a:r>
              <a:rPr lang="en-US" altLang="zh-CN" dirty="0"/>
              <a:t> = {current: current}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2641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视图容器 </a:t>
            </a:r>
            <a:r>
              <a:rPr lang="en-US" altLang="zh-CN" dirty="0"/>
              <a:t>– Swiper</a:t>
            </a:r>
            <a:endParaRPr lang="zh-CN" altLang="en-US" dirty="0"/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2BE259A-4357-3BC3-52E3-2989ACA77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18" y="1846097"/>
            <a:ext cx="3364649" cy="3540760"/>
          </a:xfrm>
          <a:prstGeom prst="rect">
            <a:avLst/>
          </a:prstGeom>
        </p:spPr>
      </p:pic>
      <p:grpSp>
        <p:nvGrpSpPr>
          <p:cNvPr id="3" name="组合 9">
            <a:extLst>
              <a:ext uri="{FF2B5EF4-FFF2-40B4-BE49-F238E27FC236}">
                <a16:creationId xmlns:a16="http://schemas.microsoft.com/office/drawing/2014/main" id="{53F6AA6C-895F-38D8-9DF6-B4E214A3C4C7}"/>
              </a:ext>
            </a:extLst>
          </p:cNvPr>
          <p:cNvGrpSpPr>
            <a:grpSpLocks/>
          </p:cNvGrpSpPr>
          <p:nvPr/>
        </p:nvGrpSpPr>
        <p:grpSpPr bwMode="auto">
          <a:xfrm>
            <a:off x="4056071" y="1846098"/>
            <a:ext cx="3803231" cy="4690675"/>
            <a:chOff x="1295203" y="3552092"/>
            <a:chExt cx="2346358" cy="9690660"/>
          </a:xfrm>
        </p:grpSpPr>
        <p:sp>
          <p:nvSpPr>
            <p:cNvPr id="4" name="矩形 10">
              <a:extLst>
                <a:ext uri="{FF2B5EF4-FFF2-40B4-BE49-F238E27FC236}">
                  <a16:creationId xmlns:a16="http://schemas.microsoft.com/office/drawing/2014/main" id="{86891581-0387-6FCF-4539-B00CB99FF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2"/>
              <a:ext cx="2346358" cy="9690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400"/>
            </a:p>
          </p:txBody>
        </p:sp>
        <p:sp>
          <p:nvSpPr>
            <p:cNvPr id="6" name="矩形 11">
              <a:extLst>
                <a:ext uri="{FF2B5EF4-FFF2-40B4-BE49-F238E27FC236}">
                  <a16:creationId xmlns:a16="http://schemas.microsoft.com/office/drawing/2014/main" id="{14C4D7FA-7D14-E756-9DFF-4749AAE84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50"/>
              <a:ext cx="2273119" cy="5563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&lt;swiper class="banner" indicator-dots="true" autoplay="{{autoplay}}"​​​​    current="0" interval="2000" duration="300"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bindchange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="change"&gt;​​​​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&lt;block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wx:for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="{{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sliderList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}}"&gt;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     &lt;swiper-item class="{{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item.className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}}"&gt;{{item.name}}&lt;/swiper-item&gt;​​​​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&lt;/block&gt;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​​​​&lt;/swiper&gt;</a:t>
              </a:r>
              <a:br>
                <a:rPr lang="en-US" altLang="zh-CN" sz="1300" b="1" dirty="0">
                  <a:solidFill>
                    <a:schemeClr val="bg1"/>
                  </a:solidFill>
                </a:rPr>
              </a:br>
              <a:r>
                <a:rPr lang="en-US" altLang="zh-CN" sz="1300" b="1" dirty="0">
                  <a:solidFill>
                    <a:schemeClr val="bg1"/>
                  </a:solidFill>
                </a:rPr>
                <a:t>​​​​&lt;view&gt;​​​​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  &lt;button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bindtap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="play"&gt;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暂停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|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播放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&lt;/button&gt;​​​​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&lt;/view&gt;</a:t>
              </a:r>
            </a:p>
          </p:txBody>
        </p:sp>
      </p:grpSp>
      <p:grpSp>
        <p:nvGrpSpPr>
          <p:cNvPr id="7" name="组合 9">
            <a:extLst>
              <a:ext uri="{FF2B5EF4-FFF2-40B4-BE49-F238E27FC236}">
                <a16:creationId xmlns:a16="http://schemas.microsoft.com/office/drawing/2014/main" id="{C5FA1A44-6E69-AC55-A6EE-6B3AE01385E6}"/>
              </a:ext>
            </a:extLst>
          </p:cNvPr>
          <p:cNvGrpSpPr>
            <a:grpSpLocks/>
          </p:cNvGrpSpPr>
          <p:nvPr/>
        </p:nvGrpSpPr>
        <p:grpSpPr bwMode="auto">
          <a:xfrm>
            <a:off x="8074406" y="1846097"/>
            <a:ext cx="3803231" cy="4751125"/>
            <a:chOff x="1295203" y="3552092"/>
            <a:chExt cx="2346358" cy="9815546"/>
          </a:xfrm>
        </p:grpSpPr>
        <p:sp>
          <p:nvSpPr>
            <p:cNvPr id="8" name="矩形 10">
              <a:extLst>
                <a:ext uri="{FF2B5EF4-FFF2-40B4-BE49-F238E27FC236}">
                  <a16:creationId xmlns:a16="http://schemas.microsoft.com/office/drawing/2014/main" id="{E72750B6-E285-4899-8002-A274EDE39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2"/>
              <a:ext cx="2346358" cy="9690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400"/>
            </a:p>
          </p:txBody>
        </p:sp>
        <p:sp>
          <p:nvSpPr>
            <p:cNvPr id="10" name="矩形 11">
              <a:extLst>
                <a:ext uri="{FF2B5EF4-FFF2-40B4-BE49-F238E27FC236}">
                  <a16:creationId xmlns:a16="http://schemas.microsoft.com/office/drawing/2014/main" id="{2BA10B11-2032-07A0-B124-F6D7A9279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50"/>
              <a:ext cx="2273119" cy="969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.banner { height : 400px; background-color: #ddd; }​​​​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.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bg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-blue { background-color: #87CEFA; }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​​​​.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bg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-red { background-color: #FF6347; }​​​​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.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bg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-green { background-color: #43CD80; }​​​​</a:t>
              </a:r>
            </a:p>
            <a:p>
              <a:pPr eaLnBrk="0" hangingPunct="0"/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Page( {​​​​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data : {​​​​  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autoplay : true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，​​​​   </a:t>
              </a:r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zh-CN" altLang="en-US" sz="1300" b="1" dirty="0">
                  <a:solidFill>
                    <a:schemeClr val="bg1"/>
                  </a:solidFill>
                </a:rPr>
                <a:t>  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sliderList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: [​​​​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   {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className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: '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bg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-red', name : 'slider1’ }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，</a:t>
              </a:r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   {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className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: '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bg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-blue', name : 'slider2’ }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，</a:t>
              </a:r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   {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className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: '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bg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-green', name : 'slider3' }​​​​ 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]​​​​}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，​​​​  </a:t>
              </a:r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play : function() {​​​​  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this.setData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( { autoplay : !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this.data.autoplay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​​​​} );​​​​  }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，</a:t>
              </a:r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zh-CN" altLang="en-US" sz="1300" b="1" dirty="0">
                  <a:solidFill>
                    <a:schemeClr val="bg1"/>
                  </a:solidFill>
                </a:rPr>
                <a:t>​​​​ </a:t>
              </a:r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zh-CN" altLang="en-US" sz="13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change : function() {​​​​  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  console.log( ’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执行了滚动’ 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);​​​​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}​​​​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} 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375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5DC-C485-6EFB-BC8F-656B4CB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785-4DEA-F311-43FC-73945A3C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组件定义和属性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视图容器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B0F0"/>
                </a:solidFill>
              </a:rPr>
              <a:t>基础组件</a:t>
            </a:r>
            <a:endParaRPr lang="en-US" altLang="zh-CN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表单组件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导航组件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媒体组件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地图组件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画布组件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作业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589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基础组件 </a:t>
            </a:r>
            <a:r>
              <a:rPr lang="en-US" altLang="zh-CN" dirty="0"/>
              <a:t>– ICON</a:t>
            </a:r>
            <a:endParaRPr lang="zh-CN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6BFDE2-9636-BC1A-0ADA-29DA7D7CB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2" y="2249424"/>
            <a:ext cx="627230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&lt;icon/&gt;</a:t>
            </a:r>
            <a:r>
              <a:rPr lang="zh-CN" altLang="en-US" dirty="0"/>
              <a:t>是页面中非常常用的组件，它通常用于表示状态，起到引导作用。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在</a:t>
            </a:r>
            <a:r>
              <a:rPr lang="en-US" altLang="zh-CN" dirty="0"/>
              <a:t>&lt;icon/&gt;</a:t>
            </a:r>
            <a:r>
              <a:rPr lang="zh-CN" altLang="en-US" dirty="0"/>
              <a:t>中，官方为大家提供了一套符合微信设计规范的样式类型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type:icon</a:t>
            </a:r>
            <a:r>
              <a:rPr lang="zh-CN" altLang="en-US" dirty="0"/>
              <a:t>的类型。有效值包括：</a:t>
            </a:r>
            <a:r>
              <a:rPr lang="en-US" altLang="zh-CN" dirty="0"/>
              <a:t>success</a:t>
            </a:r>
            <a:r>
              <a:rPr lang="zh-CN" altLang="en-US" dirty="0"/>
              <a:t>、</a:t>
            </a:r>
            <a:r>
              <a:rPr lang="en-US" altLang="zh-CN" dirty="0" err="1"/>
              <a:t>success_no_circle</a:t>
            </a:r>
            <a:r>
              <a:rPr lang="zh-CN" altLang="en-US" dirty="0"/>
              <a:t>、</a:t>
            </a:r>
            <a:r>
              <a:rPr lang="en-US" altLang="zh-CN" dirty="0"/>
              <a:t>info</a:t>
            </a:r>
            <a:r>
              <a:rPr lang="zh-CN" altLang="en-US" dirty="0"/>
              <a:t>、</a:t>
            </a:r>
            <a:r>
              <a:rPr lang="en-US" altLang="zh-CN" dirty="0"/>
              <a:t>warn</a:t>
            </a:r>
            <a:r>
              <a:rPr lang="zh-CN" altLang="en-US" dirty="0"/>
              <a:t>、</a:t>
            </a:r>
            <a:r>
              <a:rPr lang="en-US" altLang="zh-CN" dirty="0"/>
              <a:t>waiting</a:t>
            </a:r>
            <a:r>
              <a:rPr lang="zh-CN" altLang="en-US" dirty="0"/>
              <a:t>、</a:t>
            </a:r>
            <a:r>
              <a:rPr lang="en-US" altLang="zh-CN" dirty="0"/>
              <a:t>cancel</a:t>
            </a:r>
            <a:r>
              <a:rPr lang="zh-CN" altLang="en-US" dirty="0"/>
              <a:t>、</a:t>
            </a:r>
            <a:r>
              <a:rPr lang="en-US" altLang="zh-CN" dirty="0"/>
              <a:t>download</a:t>
            </a:r>
            <a:r>
              <a:rPr lang="zh-CN" altLang="en-US" dirty="0"/>
              <a:t>、</a:t>
            </a:r>
            <a:r>
              <a:rPr lang="en-US" altLang="zh-CN" dirty="0"/>
              <a:t>search</a:t>
            </a:r>
            <a:r>
              <a:rPr lang="zh-CN" altLang="en-US" dirty="0"/>
              <a:t>、</a:t>
            </a:r>
            <a:r>
              <a:rPr lang="en-US" altLang="zh-CN" dirty="0"/>
              <a:t>clear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size:icon</a:t>
            </a:r>
            <a:r>
              <a:rPr lang="zh-CN" altLang="en-US" dirty="0"/>
              <a:t>的大小，单位</a:t>
            </a:r>
            <a:r>
              <a:rPr lang="en-US" altLang="zh-CN" dirty="0" err="1"/>
              <a:t>px</a:t>
            </a:r>
            <a:r>
              <a:rPr lang="zh-CN" altLang="en-US" dirty="0"/>
              <a:t>。默认值为</a:t>
            </a:r>
            <a:r>
              <a:rPr lang="en-US" altLang="zh-CN" dirty="0"/>
              <a:t>23px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color:icon</a:t>
            </a:r>
            <a:r>
              <a:rPr lang="zh-CN" altLang="en-US" dirty="0"/>
              <a:t>的颜色，同</a:t>
            </a:r>
            <a:r>
              <a:rPr lang="en-US" altLang="zh-CN" dirty="0"/>
              <a:t>CSS</a:t>
            </a:r>
            <a:r>
              <a:rPr lang="zh-CN" altLang="en-US" dirty="0"/>
              <a:t>的</a:t>
            </a:r>
            <a:r>
              <a:rPr lang="en-US" altLang="zh-CN" dirty="0"/>
              <a:t>color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92346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基础组件 </a:t>
            </a:r>
            <a:r>
              <a:rPr lang="en-US" altLang="zh-CN" dirty="0"/>
              <a:t>– ICON</a:t>
            </a:r>
            <a:endParaRPr lang="zh-CN" altLang="en-US" dirty="0"/>
          </a:p>
        </p:txBody>
      </p:sp>
      <p:pic>
        <p:nvPicPr>
          <p:cNvPr id="7" name="Picture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BBBE6BE9-AC46-52EA-C048-D53304900A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72"/>
          <a:stretch/>
        </p:blipFill>
        <p:spPr>
          <a:xfrm>
            <a:off x="975525" y="1819341"/>
            <a:ext cx="2865442" cy="4744185"/>
          </a:xfrm>
          <a:prstGeom prst="rect">
            <a:avLst/>
          </a:prstGeom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B24B23BC-D5C2-C990-EF83-01F4A36A92B2}"/>
              </a:ext>
            </a:extLst>
          </p:cNvPr>
          <p:cNvGrpSpPr>
            <a:grpSpLocks/>
          </p:cNvGrpSpPr>
          <p:nvPr/>
        </p:nvGrpSpPr>
        <p:grpSpPr bwMode="auto">
          <a:xfrm>
            <a:off x="4056071" y="1846098"/>
            <a:ext cx="3803231" cy="4720347"/>
            <a:chOff x="1295203" y="3552092"/>
            <a:chExt cx="2346358" cy="9751963"/>
          </a:xfrm>
        </p:grpSpPr>
        <p:sp>
          <p:nvSpPr>
            <p:cNvPr id="5" name="矩形 10">
              <a:extLst>
                <a:ext uri="{FF2B5EF4-FFF2-40B4-BE49-F238E27FC236}">
                  <a16:creationId xmlns:a16="http://schemas.microsoft.com/office/drawing/2014/main" id="{FE4BEA0B-BC1D-5511-A9CF-B5FAC5E3B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2"/>
              <a:ext cx="2346358" cy="9690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400"/>
            </a:p>
          </p:txBody>
        </p:sp>
        <p:sp>
          <p:nvSpPr>
            <p:cNvPr id="6" name="矩形 11">
              <a:extLst>
                <a:ext uri="{FF2B5EF4-FFF2-40B4-BE49-F238E27FC236}">
                  <a16:creationId xmlns:a16="http://schemas.microsoft.com/office/drawing/2014/main" id="{E175F6DF-8DB9-3E36-4299-C881DC377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50"/>
              <a:ext cx="2273119" cy="9633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​​​​​​&lt;view class="section size"&gt;​​​​ 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&lt;view class="title"&gt;</a:t>
              </a:r>
              <a:r>
                <a:rPr lang="zh-CN" altLang="en-US" sz="900" b="1" dirty="0">
                  <a:solidFill>
                    <a:schemeClr val="bg1"/>
                  </a:solidFill>
                </a:rPr>
                <a:t>图标大小展</a:t>
              </a:r>
              <a:r>
                <a:rPr lang="en-US" altLang="zh-CN" sz="900" b="1" dirty="0">
                  <a:solidFill>
                    <a:schemeClr val="bg1"/>
                  </a:solidFill>
                </a:rPr>
                <a:t>&lt;/view&gt;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&lt;view class="list"&gt;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    &lt;block </a:t>
              </a:r>
              <a:r>
                <a:rPr lang="en-US" altLang="zh-CN" sz="900" b="1" dirty="0" err="1">
                  <a:solidFill>
                    <a:schemeClr val="bg1"/>
                  </a:solidFill>
                </a:rPr>
                <a:t>wx:for</a:t>
              </a:r>
              <a:r>
                <a:rPr lang="en-US" altLang="zh-CN" sz="900" b="1" dirty="0">
                  <a:solidFill>
                    <a:schemeClr val="bg1"/>
                  </a:solidFill>
                </a:rPr>
                <a:t>="{{</a:t>
              </a:r>
              <a:r>
                <a:rPr lang="en-US" altLang="zh-CN" sz="900" b="1" dirty="0" err="1">
                  <a:solidFill>
                    <a:schemeClr val="bg1"/>
                  </a:solidFill>
                </a:rPr>
                <a:t>sizeList</a:t>
              </a:r>
              <a:r>
                <a:rPr lang="en-US" altLang="zh-CN" sz="900" b="1" dirty="0">
                  <a:solidFill>
                    <a:schemeClr val="bg1"/>
                  </a:solidFill>
                </a:rPr>
                <a:t>}}"&gt;​​​​ 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       &lt;view class="item"&gt;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           &lt;icon type="</a:t>
              </a:r>
              <a:r>
                <a:rPr lang="en-US" altLang="zh-CN" sz="900" b="1" dirty="0" err="1">
                  <a:solidFill>
                    <a:schemeClr val="bg1"/>
                  </a:solidFill>
                </a:rPr>
                <a:t>success_no_circle“size</a:t>
              </a:r>
              <a:r>
                <a:rPr lang="en-US" altLang="zh-CN" sz="900" b="1" dirty="0">
                  <a:solidFill>
                    <a:schemeClr val="bg1"/>
                  </a:solidFill>
                </a:rPr>
                <a:t>="{{item}}"/&gt;​​​​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          &lt;label&gt;{{item}}</a:t>
              </a:r>
              <a:r>
                <a:rPr lang="en-US" altLang="zh-CN" sz="900" b="1" dirty="0" err="1">
                  <a:solidFill>
                    <a:schemeClr val="bg1"/>
                  </a:solidFill>
                </a:rPr>
                <a:t>px</a:t>
              </a:r>
              <a:r>
                <a:rPr lang="en-US" altLang="zh-CN" sz="900" b="1" dirty="0">
                  <a:solidFill>
                    <a:schemeClr val="bg1"/>
                  </a:solidFill>
                </a:rPr>
                <a:t>&lt;/label&gt;​​​​      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       &lt;/view&gt;​​​​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    &lt;/block&gt;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&lt;/view&gt;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​​​​&lt;/view&gt;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​​​​&lt;view class="section"&gt;​​​​ 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&lt;view class="title"&gt;</a:t>
              </a:r>
              <a:r>
                <a:rPr lang="zh-CN" altLang="en-US" sz="900" b="1" dirty="0">
                  <a:solidFill>
                    <a:schemeClr val="bg1"/>
                  </a:solidFill>
                </a:rPr>
                <a:t>图标类型展示</a:t>
              </a:r>
              <a:r>
                <a:rPr lang="en-US" altLang="zh-CN" sz="900" b="1" dirty="0">
                  <a:solidFill>
                    <a:schemeClr val="bg1"/>
                  </a:solidFill>
                </a:rPr>
                <a:t>&lt;/view&gt;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&lt;view class="list"&gt;​​​​ 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&lt;block </a:t>
              </a:r>
              <a:r>
                <a:rPr lang="en-US" altLang="zh-CN" sz="900" b="1" dirty="0" err="1">
                  <a:solidFill>
                    <a:schemeClr val="bg1"/>
                  </a:solidFill>
                </a:rPr>
                <a:t>wx:for</a:t>
              </a:r>
              <a:r>
                <a:rPr lang="en-US" altLang="zh-CN" sz="900" b="1" dirty="0">
                  <a:solidFill>
                    <a:schemeClr val="bg1"/>
                  </a:solidFill>
                </a:rPr>
                <a:t>="{{</a:t>
              </a:r>
              <a:r>
                <a:rPr lang="en-US" altLang="zh-CN" sz="900" b="1" dirty="0" err="1">
                  <a:solidFill>
                    <a:schemeClr val="bg1"/>
                  </a:solidFill>
                </a:rPr>
                <a:t>typeList</a:t>
              </a:r>
              <a:r>
                <a:rPr lang="en-US" altLang="zh-CN" sz="900" b="1" dirty="0">
                  <a:solidFill>
                    <a:schemeClr val="bg1"/>
                  </a:solidFill>
                </a:rPr>
                <a:t>}}"&gt;​​​​ 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  &lt;view class="item"&gt;​​​​ 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    &lt;icon type="{{item}}" size="30"/&gt;​​​​           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    &lt;label&gt;{{item}}</a:t>
              </a:r>
              <a:r>
                <a:rPr lang="en-US" altLang="zh-CN" sz="900" b="1" dirty="0" err="1">
                  <a:solidFill>
                    <a:schemeClr val="bg1"/>
                  </a:solidFill>
                </a:rPr>
                <a:t>px</a:t>
              </a:r>
              <a:r>
                <a:rPr lang="en-US" altLang="zh-CN" sz="900" b="1" dirty="0">
                  <a:solidFill>
                    <a:schemeClr val="bg1"/>
                  </a:solidFill>
                </a:rPr>
                <a:t>&lt;/label&gt;​​​​ 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  &lt;/view&gt;​​​​ 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&lt;/block&gt;​​​​ 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&lt;/view&gt;​​​​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&lt;/view&gt;​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​​​&lt;view class="section"&gt;​​​​ 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&lt;view class="title"&gt;</a:t>
              </a:r>
              <a:r>
                <a:rPr lang="zh-CN" altLang="en-US" sz="900" b="1" dirty="0">
                  <a:solidFill>
                    <a:schemeClr val="bg1"/>
                  </a:solidFill>
                </a:rPr>
                <a:t>图标颜色展示</a:t>
              </a:r>
              <a:r>
                <a:rPr lang="en-US" altLang="zh-CN" sz="900" b="1" dirty="0">
                  <a:solidFill>
                    <a:schemeClr val="bg1"/>
                  </a:solidFill>
                </a:rPr>
                <a:t>&lt;/view&gt;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&lt;view class="list"&gt;​​​​ 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&lt;block </a:t>
              </a:r>
              <a:r>
                <a:rPr lang="en-US" altLang="zh-CN" sz="900" b="1" dirty="0" err="1">
                  <a:solidFill>
                    <a:schemeClr val="bg1"/>
                  </a:solidFill>
                </a:rPr>
                <a:t>wx:for</a:t>
              </a:r>
              <a:r>
                <a:rPr lang="en-US" altLang="zh-CN" sz="900" b="1" dirty="0">
                  <a:solidFill>
                    <a:schemeClr val="bg1"/>
                  </a:solidFill>
                </a:rPr>
                <a:t>="{{</a:t>
              </a:r>
              <a:r>
                <a:rPr lang="en-US" altLang="zh-CN" sz="900" b="1" dirty="0" err="1">
                  <a:solidFill>
                    <a:schemeClr val="bg1"/>
                  </a:solidFill>
                </a:rPr>
                <a:t>colorList</a:t>
              </a:r>
              <a:r>
                <a:rPr lang="en-US" altLang="zh-CN" sz="900" b="1" dirty="0">
                  <a:solidFill>
                    <a:schemeClr val="bg1"/>
                  </a:solidFill>
                </a:rPr>
                <a:t>}}"&gt;​​​​ 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   &lt;view class="item"&gt;​​​​ 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        &lt;icon type="info" color="{{item}}"/&gt;​​​​            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        &lt;label&gt;color:{{item}}&lt;/label&gt;​​​​ 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   &lt;/view&gt;​​​​ 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&lt;/block&gt;​​​​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&lt;/view&gt;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​​​​&lt;/view&gt;​​​​</a:t>
              </a:r>
            </a:p>
          </p:txBody>
        </p:sp>
      </p:grpSp>
      <p:grpSp>
        <p:nvGrpSpPr>
          <p:cNvPr id="8" name="组合 9">
            <a:extLst>
              <a:ext uri="{FF2B5EF4-FFF2-40B4-BE49-F238E27FC236}">
                <a16:creationId xmlns:a16="http://schemas.microsoft.com/office/drawing/2014/main" id="{0D847D15-F75B-6633-9D0C-42B826B4A6B2}"/>
              </a:ext>
            </a:extLst>
          </p:cNvPr>
          <p:cNvGrpSpPr>
            <a:grpSpLocks/>
          </p:cNvGrpSpPr>
          <p:nvPr/>
        </p:nvGrpSpPr>
        <p:grpSpPr bwMode="auto">
          <a:xfrm>
            <a:off x="8074406" y="1846097"/>
            <a:ext cx="3803231" cy="4690675"/>
            <a:chOff x="1295203" y="3552092"/>
            <a:chExt cx="2346358" cy="9690660"/>
          </a:xfrm>
        </p:grpSpPr>
        <p:sp>
          <p:nvSpPr>
            <p:cNvPr id="10" name="矩形 10">
              <a:extLst>
                <a:ext uri="{FF2B5EF4-FFF2-40B4-BE49-F238E27FC236}">
                  <a16:creationId xmlns:a16="http://schemas.microsoft.com/office/drawing/2014/main" id="{1196DD91-7572-59E5-8BB1-6B1C48C5F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2"/>
              <a:ext cx="2346358" cy="9690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400" dirty="0"/>
            </a:p>
          </p:txBody>
        </p:sp>
        <p:sp>
          <p:nvSpPr>
            <p:cNvPr id="11" name="矩形 11">
              <a:extLst>
                <a:ext uri="{FF2B5EF4-FFF2-40B4-BE49-F238E27FC236}">
                  <a16:creationId xmlns:a16="http://schemas.microsoft.com/office/drawing/2014/main" id="{9714786C-3BFE-D1F6-FD8E-E57A812A4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50"/>
              <a:ext cx="2273119" cy="8870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.section{ font-size : 12px; padding : 10px; }​​​​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.section .list{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display:flex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; flex-wrap : wrap; }​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​​​.section .list .item { width : 300rpx; padding : 5px 0; display: flex;​​​​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flex-direction:column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;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justify-content:flex-end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; }​​​​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.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section.size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.list .item { width : 100rpx; padding : 0; }​​​​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.section .list .item label { text-align: center; }​​​​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.section .list .item icon { text-align: center; }​​​​  </a:t>
              </a:r>
            </a:p>
            <a:p>
              <a:pPr eaLnBrk="0" hangingPunct="0"/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Page( {​​​​ 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data : {​​​​  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/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＊不同大小＊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/​​​​    </a:t>
              </a:r>
            </a:p>
            <a:p>
              <a:pPr eaLnBrk="0" hangingPunct="0"/>
              <a:r>
                <a:rPr lang="en-US" altLang="zh-CN" sz="1300" b="1" dirty="0" err="1">
                  <a:solidFill>
                    <a:schemeClr val="bg1"/>
                  </a:solidFill>
                </a:rPr>
                <a:t>sizeList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: [10, 20, 30, 40]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，​​​​    </a:t>
              </a:r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/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＊不同类型＊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/​​​​    </a:t>
              </a:r>
            </a:p>
            <a:p>
              <a:pPr eaLnBrk="0" hangingPunct="0"/>
              <a:r>
                <a:rPr lang="en-US" altLang="zh-CN" sz="1300" b="1" dirty="0" err="1">
                  <a:solidFill>
                    <a:schemeClr val="bg1"/>
                  </a:solidFill>
                </a:rPr>
                <a:t>typeList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: [‘success’, ‘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success_no_circle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’,  ‘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safe_success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’,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‘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success_circle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’, ‘info’, ‘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info_circle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’, ‘waiting’, ‘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waiting_circle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’, ‘warn’, ‘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safe_warn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’,   ‘circle', 'download’, 'cancel', 'search', 'clear']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，​​​​    </a:t>
              </a:r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/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＊不同颜色＊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/​​​​    </a:t>
              </a:r>
            </a:p>
            <a:p>
              <a:pPr eaLnBrk="0" hangingPunct="0"/>
              <a:r>
                <a:rPr lang="en-US" altLang="zh-CN" sz="1300" b="1" dirty="0" err="1">
                  <a:solidFill>
                    <a:schemeClr val="bg1"/>
                  </a:solidFill>
                </a:rPr>
                <a:t>colorList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: ['green', '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rgb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(139,101,8)']​​​​  }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，​​​​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} );​​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67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基础组件 </a:t>
            </a:r>
            <a:r>
              <a:rPr lang="en-US" altLang="zh-CN" dirty="0"/>
              <a:t>– Text</a:t>
            </a:r>
            <a:endParaRPr lang="zh-CN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6BFDE2-9636-BC1A-0ADA-29DA7D7CB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2" y="2249424"/>
            <a:ext cx="5938985" cy="402336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&lt;text/&gt;</a:t>
            </a:r>
            <a:r>
              <a:rPr lang="zh-CN" altLang="en-US" dirty="0"/>
              <a:t>组件主要用于文本内容的展示，只有</a:t>
            </a:r>
            <a:r>
              <a:rPr lang="en-US" altLang="zh-CN" dirty="0"/>
              <a:t>&lt;text/&gt;</a:t>
            </a:r>
            <a:r>
              <a:rPr lang="zh-CN" altLang="en-US" dirty="0"/>
              <a:t>节点内部的内容能被长按选中，文本中的内容支持转义字符“</a:t>
            </a:r>
            <a:r>
              <a:rPr lang="en-US" altLang="zh-CN" dirty="0"/>
              <a:t>\”</a:t>
            </a:r>
            <a:r>
              <a:rPr lang="zh-CN" altLang="en-US" dirty="0"/>
              <a:t>，常用的转义字符可以参考网络资料。</a:t>
            </a:r>
            <a:r>
              <a:rPr lang="en-US" altLang="zh-CN" dirty="0"/>
              <a:t>​​​​​</a:t>
            </a:r>
            <a:r>
              <a:rPr lang="zh-CN" altLang="en-US" dirty="0"/>
              <a:t>可以嵌套</a:t>
            </a:r>
            <a:r>
              <a:rPr lang="en-US" altLang="zh-CN" dirty="0"/>
              <a:t>&lt;text/&gt;.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5224F85-E14D-E41A-0889-050812B6E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565" y="1629076"/>
            <a:ext cx="3824448" cy="2973069"/>
          </a:xfrm>
          <a:prstGeom prst="rect">
            <a:avLst/>
          </a:prstGeom>
        </p:spPr>
      </p:pic>
      <p:grpSp>
        <p:nvGrpSpPr>
          <p:cNvPr id="3" name="组合 9">
            <a:extLst>
              <a:ext uri="{FF2B5EF4-FFF2-40B4-BE49-F238E27FC236}">
                <a16:creationId xmlns:a16="http://schemas.microsoft.com/office/drawing/2014/main" id="{D37CC1FA-FD96-503C-9CEE-F53BE5F32221}"/>
              </a:ext>
            </a:extLst>
          </p:cNvPr>
          <p:cNvGrpSpPr>
            <a:grpSpLocks/>
          </p:cNvGrpSpPr>
          <p:nvPr/>
        </p:nvGrpSpPr>
        <p:grpSpPr bwMode="auto">
          <a:xfrm>
            <a:off x="6646565" y="4689780"/>
            <a:ext cx="3824449" cy="1583004"/>
            <a:chOff x="1295203" y="3552092"/>
            <a:chExt cx="2359448" cy="10229514"/>
          </a:xfrm>
        </p:grpSpPr>
        <p:sp>
          <p:nvSpPr>
            <p:cNvPr id="5" name="矩形 10">
              <a:extLst>
                <a:ext uri="{FF2B5EF4-FFF2-40B4-BE49-F238E27FC236}">
                  <a16:creationId xmlns:a16="http://schemas.microsoft.com/office/drawing/2014/main" id="{E24A905C-283F-DB7E-CF57-1135ED797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2"/>
              <a:ext cx="2346358" cy="9690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400" dirty="0"/>
            </a:p>
          </p:txBody>
        </p:sp>
        <p:sp>
          <p:nvSpPr>
            <p:cNvPr id="6" name="矩形 11">
              <a:extLst>
                <a:ext uri="{FF2B5EF4-FFF2-40B4-BE49-F238E27FC236}">
                  <a16:creationId xmlns:a16="http://schemas.microsoft.com/office/drawing/2014/main" id="{A08A212E-A09D-1007-4340-3576FD1A9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376" y="4135541"/>
              <a:ext cx="2341275" cy="9646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&lt;text&gt;{{content}}&lt;/text&gt;​​​​</a:t>
              </a:r>
            </a:p>
            <a:p>
              <a:pPr eaLnBrk="0" hangingPunct="0"/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Page( {​​​​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data : {​​​​content : ‘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我是内容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\n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我是内容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\t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我是内容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’}​​​​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} );​</a:t>
              </a:r>
            </a:p>
            <a:p>
              <a:pPr eaLnBrk="0" hangingPunct="0"/>
              <a:endParaRPr lang="en-US" altLang="zh-CN" sz="13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237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基础组件 </a:t>
            </a:r>
            <a:r>
              <a:rPr lang="en-US" altLang="zh-CN" dirty="0"/>
              <a:t>– Progress</a:t>
            </a:r>
            <a:endParaRPr lang="zh-CN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6BFDE2-9636-BC1A-0ADA-29DA7D7CB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3" y="2249424"/>
            <a:ext cx="5102528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&lt;progress/&gt;</a:t>
            </a:r>
            <a:r>
              <a:rPr lang="zh-CN" altLang="en-US" dirty="0"/>
              <a:t>用于显示进度状态，比如资源加载、用户资料完成度、媒体资源播放进度等。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percent</a:t>
            </a:r>
            <a:r>
              <a:rPr lang="zh-CN" altLang="en-US" dirty="0"/>
              <a:t>：当前进度占所有进度的百分比，取值区间为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show-info</a:t>
            </a:r>
            <a:r>
              <a:rPr lang="zh-CN" altLang="en-US" dirty="0"/>
              <a:t>：是否在进度条右侧显示百分比，默认为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stroke-width</a:t>
            </a:r>
            <a:r>
              <a:rPr lang="zh-CN" altLang="en-US" dirty="0"/>
              <a:t>：进度条线的宽度，单位</a:t>
            </a:r>
            <a:r>
              <a:rPr lang="en-US" altLang="zh-CN" dirty="0" err="1"/>
              <a:t>px</a:t>
            </a:r>
            <a:r>
              <a:rPr lang="zh-CN" altLang="en-US" dirty="0"/>
              <a:t>，默认值为</a:t>
            </a:r>
            <a:r>
              <a:rPr lang="en-US" altLang="zh-CN" dirty="0"/>
              <a:t>6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color</a:t>
            </a:r>
            <a:r>
              <a:rPr lang="zh-CN" altLang="en-US" dirty="0"/>
              <a:t>：进度条颜色，默认值为</a:t>
            </a:r>
            <a:r>
              <a:rPr lang="en-US" altLang="zh-CN" dirty="0"/>
              <a:t>#09BB07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active</a:t>
            </a:r>
            <a:r>
              <a:rPr lang="zh-CN" altLang="en-US" dirty="0"/>
              <a:t>：渲染时是否开启进度条从左到右的动画，默认值为</a:t>
            </a:r>
            <a:r>
              <a:rPr lang="en-US" altLang="zh-CN" dirty="0"/>
              <a:t>false</a:t>
            </a:r>
            <a:r>
              <a:rPr lang="zh-CN" altLang="en-US" dirty="0"/>
              <a:t>。开启后每次修改</a:t>
            </a:r>
            <a:r>
              <a:rPr lang="en-US" altLang="zh-CN" dirty="0"/>
              <a:t>percent</a:t>
            </a:r>
            <a:r>
              <a:rPr lang="zh-CN" altLang="en-US" dirty="0"/>
              <a:t>触发进度条重新渲染，都会从左到右显示动画。</a:t>
            </a:r>
            <a:endParaRPr lang="en-US" altLang="zh-CN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5C71FB9-34EF-7AE5-3C69-B36176760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946" y="1882554"/>
            <a:ext cx="3848160" cy="3189551"/>
          </a:xfrm>
          <a:prstGeom prst="rect">
            <a:avLst/>
          </a:prstGeom>
        </p:spPr>
      </p:pic>
      <p:grpSp>
        <p:nvGrpSpPr>
          <p:cNvPr id="3" name="组合 9">
            <a:extLst>
              <a:ext uri="{FF2B5EF4-FFF2-40B4-BE49-F238E27FC236}">
                <a16:creationId xmlns:a16="http://schemas.microsoft.com/office/drawing/2014/main" id="{F9DE37F4-7A6D-ABE4-6FAD-FEED8B1D1841}"/>
              </a:ext>
            </a:extLst>
          </p:cNvPr>
          <p:cNvGrpSpPr>
            <a:grpSpLocks/>
          </p:cNvGrpSpPr>
          <p:nvPr/>
        </p:nvGrpSpPr>
        <p:grpSpPr bwMode="auto">
          <a:xfrm>
            <a:off x="6301946" y="5157490"/>
            <a:ext cx="4375100" cy="1350402"/>
            <a:chOff x="1295203" y="3552092"/>
            <a:chExt cx="2359448" cy="9690660"/>
          </a:xfrm>
        </p:grpSpPr>
        <p:sp>
          <p:nvSpPr>
            <p:cNvPr id="4" name="矩形 10">
              <a:extLst>
                <a:ext uri="{FF2B5EF4-FFF2-40B4-BE49-F238E27FC236}">
                  <a16:creationId xmlns:a16="http://schemas.microsoft.com/office/drawing/2014/main" id="{9774DC4F-86FA-6DB4-AB1F-E11E6198E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2"/>
              <a:ext cx="2346358" cy="9690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400" dirty="0"/>
            </a:p>
          </p:txBody>
        </p:sp>
        <p:sp>
          <p:nvSpPr>
            <p:cNvPr id="6" name="矩形 11">
              <a:extLst>
                <a:ext uri="{FF2B5EF4-FFF2-40B4-BE49-F238E27FC236}">
                  <a16:creationId xmlns:a16="http://schemas.microsoft.com/office/drawing/2014/main" id="{3A4A2CD0-8940-AC30-FCDC-538B31CB1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376" y="4135541"/>
              <a:ext cx="2341275" cy="8353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&lt;progress percent="20"&gt;&lt;/progress&gt;​​​​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&lt;progress percent="30" show-info="true"&gt;&lt;/progress&gt;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​​​​&lt;progress percent="40" stroke-width="40"&gt;&lt;/progress&gt;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​​​​&lt;progress percent="50" color="#CD5555"&gt;&lt;/progress&gt;​​​​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&lt;progress percent="60" active&gt;&lt;/progress&gt;​</a:t>
              </a:r>
            </a:p>
            <a:p>
              <a:pPr eaLnBrk="0" hangingPunct="0"/>
              <a:endParaRPr lang="en-US" altLang="zh-CN" sz="13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015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5DC-C485-6EFB-BC8F-656B4CB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785-4DEA-F311-43FC-73945A3C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组件定义和属性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视图容器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基础组件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B0F0"/>
                </a:solidFill>
              </a:rPr>
              <a:t>表单组件</a:t>
            </a:r>
            <a:endParaRPr lang="en-US" altLang="zh-CN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导航组件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媒体组件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地图组件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画布组件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作业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103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5DC-C485-6EFB-BC8F-656B4CB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785-4DEA-F311-43FC-73945A3C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组件定义和属性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视图容器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基础组件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表单组件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导航组件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媒体组件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地图组件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画布组件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作业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6757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表单组件 </a:t>
            </a:r>
            <a:r>
              <a:rPr lang="en-US" altLang="zh-CN" dirty="0"/>
              <a:t>– radio</a:t>
            </a:r>
            <a:endParaRPr lang="zh-CN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6BFDE2-9636-BC1A-0ADA-29DA7D7CB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3" y="2249424"/>
            <a:ext cx="11091436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小程序中单选框是由</a:t>
            </a:r>
            <a:r>
              <a:rPr lang="en-US" altLang="zh-CN" dirty="0"/>
              <a:t>&lt;radio-group/&gt;</a:t>
            </a:r>
            <a:r>
              <a:rPr lang="zh-CN" altLang="en-US" dirty="0"/>
              <a:t>和</a:t>
            </a:r>
            <a:r>
              <a:rPr lang="en-US" altLang="zh-CN" dirty="0"/>
              <a:t>&lt;radio/&gt;</a:t>
            </a:r>
            <a:r>
              <a:rPr lang="zh-CN" altLang="en-US" dirty="0"/>
              <a:t>两个组件组合而成。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在同一组单选项中的</a:t>
            </a:r>
            <a:r>
              <a:rPr lang="en-US" altLang="zh-CN" dirty="0"/>
              <a:t>&lt;radio/&gt;</a:t>
            </a:r>
            <a:r>
              <a:rPr lang="zh-CN" altLang="en-US" dirty="0"/>
              <a:t>是互斥的，当一个按钮被选中，之前选中的按钮就变为非选中。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小程序中</a:t>
            </a:r>
            <a:r>
              <a:rPr lang="en-US" altLang="zh-CN" dirty="0"/>
              <a:t>&lt;radio/&gt;</a:t>
            </a:r>
            <a:r>
              <a:rPr lang="zh-CN" altLang="en-US" dirty="0"/>
              <a:t>不能单独使用，同一组</a:t>
            </a:r>
            <a:r>
              <a:rPr lang="en-US" altLang="zh-CN" dirty="0"/>
              <a:t>&lt;radio/&gt;</a:t>
            </a:r>
            <a:r>
              <a:rPr lang="zh-CN" altLang="en-US" dirty="0"/>
              <a:t>需要包含在一个</a:t>
            </a:r>
            <a:r>
              <a:rPr lang="en-US" altLang="zh-CN" dirty="0"/>
              <a:t>&lt;radio-group/&gt;</a:t>
            </a:r>
            <a:r>
              <a:rPr lang="zh-CN" altLang="en-US" dirty="0"/>
              <a:t>中，这样才能形成一组单项选择按钮，</a:t>
            </a:r>
            <a:r>
              <a:rPr lang="en-US" altLang="zh-CN" dirty="0"/>
              <a:t>&lt;radio/&gt;</a:t>
            </a:r>
            <a:r>
              <a:rPr lang="zh-CN" altLang="en-US" dirty="0"/>
              <a:t>的选中态不能直接获取，需要通过</a:t>
            </a:r>
            <a:r>
              <a:rPr lang="en-US" altLang="zh-CN" dirty="0"/>
              <a:t>&lt;radio-group/&gt;</a:t>
            </a:r>
            <a:r>
              <a:rPr lang="zh-CN" altLang="en-US" dirty="0"/>
              <a:t>的</a:t>
            </a:r>
            <a:r>
              <a:rPr lang="en-US" altLang="zh-CN" dirty="0"/>
              <a:t>change</a:t>
            </a:r>
            <a:r>
              <a:rPr lang="zh-CN" altLang="en-US" dirty="0"/>
              <a:t>事件进行获取。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&lt;radio/&gt;</a:t>
            </a:r>
            <a:r>
              <a:rPr lang="zh-CN" altLang="en-US" dirty="0"/>
              <a:t>是</a:t>
            </a:r>
            <a:r>
              <a:rPr lang="en-US" altLang="zh-CN" dirty="0"/>
              <a:t>&lt;radio-group/&gt;</a:t>
            </a:r>
            <a:r>
              <a:rPr lang="zh-CN" altLang="en-US" dirty="0"/>
              <a:t>中的一个单选按钮，具有以下属性：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value</a:t>
            </a:r>
            <a:r>
              <a:rPr lang="zh-CN" altLang="en-US" dirty="0"/>
              <a:t>： </a:t>
            </a:r>
            <a:r>
              <a:rPr lang="en-US" altLang="zh-CN" dirty="0"/>
              <a:t>&lt;radio/&gt;</a:t>
            </a:r>
            <a:r>
              <a:rPr lang="zh-CN" altLang="en-US" dirty="0"/>
              <a:t>标识。当该</a:t>
            </a:r>
            <a:r>
              <a:rPr lang="en-US" altLang="zh-CN" dirty="0"/>
              <a:t>&lt;radio/&gt;</a:t>
            </a:r>
            <a:r>
              <a:rPr lang="zh-CN" altLang="en-US" dirty="0"/>
              <a:t>选中时，</a:t>
            </a:r>
            <a:r>
              <a:rPr lang="en-US" altLang="zh-CN" dirty="0"/>
              <a:t>&lt;radio-group/&gt;</a:t>
            </a:r>
            <a:r>
              <a:rPr lang="zh-CN" altLang="en-US" dirty="0"/>
              <a:t>的</a:t>
            </a:r>
            <a:r>
              <a:rPr lang="en-US" altLang="zh-CN" dirty="0"/>
              <a:t>change</a:t>
            </a:r>
            <a:r>
              <a:rPr lang="zh-CN" altLang="en-US" dirty="0"/>
              <a:t>事件会携带</a:t>
            </a:r>
            <a:r>
              <a:rPr lang="en-US" altLang="zh-CN" dirty="0"/>
              <a:t>&lt;radio/&gt;</a:t>
            </a:r>
            <a:r>
              <a:rPr lang="zh-CN" altLang="en-US" dirty="0"/>
              <a:t>的</a:t>
            </a:r>
            <a:r>
              <a:rPr lang="en-US" altLang="zh-CN" dirty="0"/>
              <a:t>value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checked</a:t>
            </a:r>
            <a:r>
              <a:rPr lang="zh-CN" altLang="en-US" dirty="0"/>
              <a:t>：当前</a:t>
            </a:r>
            <a:r>
              <a:rPr lang="en-US" altLang="zh-CN" dirty="0"/>
              <a:t>&lt;radio/&gt;</a:t>
            </a:r>
            <a:r>
              <a:rPr lang="zh-CN" altLang="en-US" dirty="0"/>
              <a:t>是否选中，一个</a:t>
            </a:r>
            <a:r>
              <a:rPr lang="en-US" altLang="zh-CN" dirty="0"/>
              <a:t>&lt;radio-group/&gt;</a:t>
            </a:r>
            <a:r>
              <a:rPr lang="zh-CN" altLang="en-US" dirty="0"/>
              <a:t>中只能有一个</a:t>
            </a:r>
            <a:r>
              <a:rPr lang="en-US" altLang="zh-CN" dirty="0"/>
              <a:t>&lt;radio/&gt;</a:t>
            </a:r>
            <a:r>
              <a:rPr lang="zh-CN" altLang="en-US" dirty="0"/>
              <a:t>的</a:t>
            </a:r>
            <a:r>
              <a:rPr lang="en-US" altLang="zh-CN" dirty="0"/>
              <a:t>checked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，如果设置多个，</a:t>
            </a:r>
            <a:r>
              <a:rPr lang="zh-CN" altLang="en-US" dirty="0">
                <a:highlight>
                  <a:srgbClr val="FFFF00"/>
                </a:highlight>
              </a:rPr>
              <a:t>将默认选中最后一个为</a:t>
            </a:r>
            <a:r>
              <a:rPr lang="en-US" altLang="zh-CN" dirty="0">
                <a:highlight>
                  <a:srgbClr val="FFFF00"/>
                </a:highlight>
              </a:rPr>
              <a:t>true</a:t>
            </a:r>
            <a:r>
              <a:rPr lang="zh-CN" altLang="en-US" dirty="0">
                <a:highlight>
                  <a:srgbClr val="FFFF00"/>
                </a:highlight>
              </a:rPr>
              <a:t>的单选项</a:t>
            </a:r>
            <a:r>
              <a:rPr lang="zh-CN" altLang="en-US" dirty="0"/>
              <a:t>，默认为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disabled</a:t>
            </a:r>
            <a:r>
              <a:rPr lang="zh-CN" altLang="en-US" dirty="0"/>
              <a:t>：是否禁用，禁用后不能点击，默认为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color</a:t>
            </a:r>
            <a:r>
              <a:rPr lang="zh-CN" altLang="en-US" dirty="0"/>
              <a:t>： </a:t>
            </a:r>
            <a:r>
              <a:rPr lang="en-US" altLang="zh-CN" dirty="0"/>
              <a:t>radio</a:t>
            </a:r>
            <a:r>
              <a:rPr lang="zh-CN" altLang="en-US" dirty="0"/>
              <a:t>的颜色，同</a:t>
            </a:r>
            <a:r>
              <a:rPr lang="en-US" altLang="zh-CN" dirty="0"/>
              <a:t>CSS</a:t>
            </a:r>
            <a:r>
              <a:rPr lang="zh-CN" altLang="en-US" dirty="0"/>
              <a:t>的</a:t>
            </a:r>
            <a:r>
              <a:rPr lang="en-US" altLang="zh-CN" dirty="0"/>
              <a:t>color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2694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表单组件 </a:t>
            </a:r>
            <a:r>
              <a:rPr lang="en-US" altLang="zh-CN" dirty="0"/>
              <a:t>– radio</a:t>
            </a:r>
            <a:endParaRPr lang="zh-CN" altLang="en-US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64CF16D9-2B6B-1004-2672-023AB419DC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24"/>
          <a:stretch/>
        </p:blipFill>
        <p:spPr>
          <a:xfrm>
            <a:off x="468330" y="1846097"/>
            <a:ext cx="3356159" cy="3401406"/>
          </a:xfrm>
          <a:prstGeom prst="rect">
            <a:avLst/>
          </a:prstGeom>
        </p:spPr>
      </p:pic>
      <p:grpSp>
        <p:nvGrpSpPr>
          <p:cNvPr id="3" name="组合 9">
            <a:extLst>
              <a:ext uri="{FF2B5EF4-FFF2-40B4-BE49-F238E27FC236}">
                <a16:creationId xmlns:a16="http://schemas.microsoft.com/office/drawing/2014/main" id="{3A2B1164-EA6B-D4F5-E92C-97E86426CB0E}"/>
              </a:ext>
            </a:extLst>
          </p:cNvPr>
          <p:cNvGrpSpPr>
            <a:grpSpLocks/>
          </p:cNvGrpSpPr>
          <p:nvPr/>
        </p:nvGrpSpPr>
        <p:grpSpPr bwMode="auto">
          <a:xfrm>
            <a:off x="4047832" y="1846097"/>
            <a:ext cx="3803231" cy="4690674"/>
            <a:chOff x="1290120" y="3552090"/>
            <a:chExt cx="2346358" cy="9690660"/>
          </a:xfrm>
        </p:grpSpPr>
        <p:sp>
          <p:nvSpPr>
            <p:cNvPr id="5" name="矩形 10">
              <a:extLst>
                <a:ext uri="{FF2B5EF4-FFF2-40B4-BE49-F238E27FC236}">
                  <a16:creationId xmlns:a16="http://schemas.microsoft.com/office/drawing/2014/main" id="{7DDB9DE9-1394-CC95-667C-B98509B05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120" y="3552090"/>
              <a:ext cx="2346358" cy="9690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300"/>
            </a:p>
          </p:txBody>
        </p:sp>
        <p:sp>
          <p:nvSpPr>
            <p:cNvPr id="6" name="矩形 11">
              <a:extLst>
                <a:ext uri="{FF2B5EF4-FFF2-40B4-BE49-F238E27FC236}">
                  <a16:creationId xmlns:a16="http://schemas.microsoft.com/office/drawing/2014/main" id="{CFD53EA0-D202-41A1-E116-CA449F21C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50"/>
              <a:ext cx="2273119" cy="2670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&lt;radio-group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bindchange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changeChoosed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"&gt;​​​​         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&lt;view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wx:for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="{{radios}}"&gt;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  &lt;radio value="{{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item.value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}}" checked="{{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item.checked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}}"/&gt;{{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item.text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}}​​​​ 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&lt;/view&gt;​​​​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&lt;/radio-group&gt;​​​​</a:t>
              </a:r>
            </a:p>
          </p:txBody>
        </p:sp>
      </p:grpSp>
      <p:grpSp>
        <p:nvGrpSpPr>
          <p:cNvPr id="7" name="组合 9">
            <a:extLst>
              <a:ext uri="{FF2B5EF4-FFF2-40B4-BE49-F238E27FC236}">
                <a16:creationId xmlns:a16="http://schemas.microsoft.com/office/drawing/2014/main" id="{33A245C7-FCE1-574E-37DF-6DC8AC1F4BB8}"/>
              </a:ext>
            </a:extLst>
          </p:cNvPr>
          <p:cNvGrpSpPr>
            <a:grpSpLocks/>
          </p:cNvGrpSpPr>
          <p:nvPr/>
        </p:nvGrpSpPr>
        <p:grpSpPr bwMode="auto">
          <a:xfrm>
            <a:off x="8074406" y="1846097"/>
            <a:ext cx="3803231" cy="4690675"/>
            <a:chOff x="1295203" y="3552092"/>
            <a:chExt cx="2346358" cy="9690660"/>
          </a:xfrm>
        </p:grpSpPr>
        <p:sp>
          <p:nvSpPr>
            <p:cNvPr id="8" name="矩形 10">
              <a:extLst>
                <a:ext uri="{FF2B5EF4-FFF2-40B4-BE49-F238E27FC236}">
                  <a16:creationId xmlns:a16="http://schemas.microsoft.com/office/drawing/2014/main" id="{1DDBC472-932C-CEA8-7EC0-43B3917EC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2"/>
              <a:ext cx="2346358" cy="9690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400" dirty="0"/>
            </a:p>
          </p:txBody>
        </p:sp>
        <p:sp>
          <p:nvSpPr>
            <p:cNvPr id="10" name="矩形 11">
              <a:extLst>
                <a:ext uri="{FF2B5EF4-FFF2-40B4-BE49-F238E27FC236}">
                  <a16:creationId xmlns:a16="http://schemas.microsoft.com/office/drawing/2014/main" id="{DB23341D-95AD-1D39-11E4-5C85951DA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50"/>
              <a:ext cx="2273119" cy="5150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Page( {​​​​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data : {​​​​  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radios : [​​​​    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{value : ‘1’, text : ’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选项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1‘, checked : false }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，​​​​           </a:t>
              </a:r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{value : '2', text : ’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选项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2', checked : true}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，​​​​      </a:t>
              </a:r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{value : '3', text : ’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选项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3', checked : false}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，​​​​      </a:t>
              </a:r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{value : '4', text : ’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选项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4', checked : false}​​​​  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]​​​​}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，​​​​  </a:t>
              </a:r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 err="1">
                  <a:solidFill>
                    <a:schemeClr val="bg1"/>
                  </a:solidFill>
                </a:rPr>
                <a:t>changeChoosed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: function( event ) {​​​​  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 console.log( ’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你选中了：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' +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event.detail.value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);​​​}​​​​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});​​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694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表单组件 </a:t>
            </a:r>
            <a:r>
              <a:rPr lang="en-US" altLang="zh-CN" dirty="0"/>
              <a:t>– </a:t>
            </a:r>
            <a:r>
              <a:rPr lang="en-US" altLang="zh-CN" dirty="0" err="1"/>
              <a:t>CheckBox</a:t>
            </a:r>
            <a:endParaRPr lang="zh-CN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6BFDE2-9636-BC1A-0ADA-29DA7D7CB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3" y="2249424"/>
            <a:ext cx="11091436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小程序中的复选是由</a:t>
            </a:r>
            <a:r>
              <a:rPr lang="en-US" altLang="zh-CN" dirty="0"/>
              <a:t>&lt;checkbox-group/&gt;</a:t>
            </a:r>
            <a:r>
              <a:rPr lang="zh-CN" altLang="en-US" dirty="0"/>
              <a:t>和</a:t>
            </a:r>
            <a:r>
              <a:rPr lang="en-US" altLang="zh-CN" dirty="0"/>
              <a:t>&lt;checkbox/&gt;</a:t>
            </a:r>
            <a:r>
              <a:rPr lang="zh-CN" altLang="en-US" dirty="0"/>
              <a:t>两个组件组合而成。一个包含多个</a:t>
            </a:r>
            <a:r>
              <a:rPr lang="en-US" altLang="zh-CN" dirty="0"/>
              <a:t>&lt;checkbox/&gt;</a:t>
            </a:r>
            <a:r>
              <a:rPr lang="zh-CN" altLang="en-US" dirty="0"/>
              <a:t>的</a:t>
            </a:r>
            <a:r>
              <a:rPr lang="en-US" altLang="zh-CN" dirty="0"/>
              <a:t>&lt;checkbox-group/&gt;</a:t>
            </a:r>
            <a:r>
              <a:rPr lang="zh-CN" altLang="en-US" dirty="0"/>
              <a:t>表示一组多选项，一组多选项允许在待选项中选中一项以上的选项。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&lt;checkbox-group/&gt;</a:t>
            </a:r>
            <a:r>
              <a:rPr lang="zh-CN" altLang="en-US" dirty="0"/>
              <a:t>用于包裹</a:t>
            </a:r>
            <a:r>
              <a:rPr lang="en-US" altLang="zh-CN" dirty="0"/>
              <a:t>&lt;checkbox/&gt;</a:t>
            </a:r>
            <a:r>
              <a:rPr lang="zh-CN" altLang="en-US" dirty="0"/>
              <a:t>，仅有一个属性</a:t>
            </a:r>
            <a:r>
              <a:rPr lang="en-US" altLang="zh-CN" dirty="0" err="1"/>
              <a:t>bindchange</a:t>
            </a:r>
            <a:r>
              <a:rPr lang="zh-CN" altLang="en-US" dirty="0"/>
              <a:t>：绑定</a:t>
            </a:r>
            <a:r>
              <a:rPr lang="en-US" altLang="zh-CN" dirty="0"/>
              <a:t>&lt;checkbox-group/&gt;change</a:t>
            </a:r>
            <a:r>
              <a:rPr lang="zh-CN" altLang="en-US" dirty="0"/>
              <a:t>事件，</a:t>
            </a:r>
            <a:r>
              <a:rPr lang="en-US" altLang="zh-CN" dirty="0"/>
              <a:t>&lt;checkbox-group/&gt;</a:t>
            </a:r>
            <a:r>
              <a:rPr lang="zh-CN" altLang="en-US" dirty="0"/>
              <a:t>中的选中项发生变化时触发</a:t>
            </a:r>
            <a:r>
              <a:rPr lang="en-US" altLang="zh-CN" dirty="0"/>
              <a:t>change</a:t>
            </a:r>
            <a:r>
              <a:rPr lang="zh-CN" altLang="en-US" dirty="0"/>
              <a:t>事件。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&lt;checkbox/&gt;</a:t>
            </a:r>
            <a:r>
              <a:rPr lang="zh-CN" altLang="en-US" dirty="0"/>
              <a:t>是</a:t>
            </a:r>
            <a:r>
              <a:rPr lang="en-US" altLang="zh-CN" dirty="0"/>
              <a:t>&lt;checkbox-group/&gt;</a:t>
            </a:r>
            <a:r>
              <a:rPr lang="zh-CN" altLang="en-US" dirty="0"/>
              <a:t>中的一个多选项目，它的属性有：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value:&lt;checkbox/&gt;</a:t>
            </a:r>
            <a:r>
              <a:rPr lang="zh-CN" altLang="en-US" dirty="0"/>
              <a:t>标识，选中时触发</a:t>
            </a:r>
            <a:r>
              <a:rPr lang="en-US" altLang="zh-CN" dirty="0"/>
              <a:t>&lt;checkbox-group/&gt;</a:t>
            </a:r>
            <a:r>
              <a:rPr lang="zh-CN" altLang="en-US" dirty="0"/>
              <a:t>的</a:t>
            </a:r>
            <a:r>
              <a:rPr lang="en-US" altLang="zh-CN" dirty="0"/>
              <a:t>change</a:t>
            </a:r>
            <a:r>
              <a:rPr lang="zh-CN" altLang="en-US" dirty="0"/>
              <a:t>事件，并携带</a:t>
            </a:r>
            <a:r>
              <a:rPr lang="en-US" altLang="zh-CN" dirty="0"/>
              <a:t>&lt;checkbox/&gt;</a:t>
            </a:r>
            <a:r>
              <a:rPr lang="zh-CN" altLang="en-US" dirty="0"/>
              <a:t>的</a:t>
            </a:r>
            <a:r>
              <a:rPr lang="en-US" altLang="zh-CN" dirty="0"/>
              <a:t>value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checked</a:t>
            </a:r>
            <a:r>
              <a:rPr lang="zh-CN" altLang="en-US" dirty="0"/>
              <a:t>：当前</a:t>
            </a:r>
            <a:r>
              <a:rPr lang="en-US" altLang="zh-CN" dirty="0"/>
              <a:t>&lt;checkbox/&gt;</a:t>
            </a:r>
            <a:r>
              <a:rPr lang="zh-CN" altLang="en-US" dirty="0"/>
              <a:t>是否选中，可用来设置默认值，一个</a:t>
            </a:r>
            <a:r>
              <a:rPr lang="en-US" altLang="zh-CN" dirty="0"/>
              <a:t>&lt;checkbox-group/&gt;</a:t>
            </a:r>
            <a:r>
              <a:rPr lang="zh-CN" altLang="en-US" dirty="0"/>
              <a:t>允许一个或多个</a:t>
            </a:r>
            <a:r>
              <a:rPr lang="en-US" altLang="zh-CN" dirty="0"/>
              <a:t>&lt;checkbox/&gt;</a:t>
            </a:r>
            <a:r>
              <a:rPr lang="zh-CN" altLang="en-US" dirty="0"/>
              <a:t>的</a:t>
            </a:r>
            <a:r>
              <a:rPr lang="en-US" altLang="zh-CN" dirty="0"/>
              <a:t>checked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，默认为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disabled</a:t>
            </a:r>
            <a:r>
              <a:rPr lang="zh-CN" altLang="en-US" dirty="0"/>
              <a:t>：是否禁用，禁用后不能点击，默认为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3595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表单组件 </a:t>
            </a:r>
            <a:r>
              <a:rPr lang="en-US" altLang="zh-CN" dirty="0"/>
              <a:t>– </a:t>
            </a:r>
            <a:r>
              <a:rPr lang="en-US" altLang="zh-CN" dirty="0" err="1"/>
              <a:t>CheckBox</a:t>
            </a:r>
            <a:endParaRPr lang="zh-CN" altLang="en-US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1E647F62-C374-3527-5F8C-600F5021CF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99"/>
          <a:stretch/>
        </p:blipFill>
        <p:spPr>
          <a:xfrm>
            <a:off x="626896" y="1846097"/>
            <a:ext cx="3312925" cy="3349868"/>
          </a:xfrm>
          <a:prstGeom prst="rect">
            <a:avLst/>
          </a:prstGeom>
        </p:spPr>
      </p:pic>
      <p:grpSp>
        <p:nvGrpSpPr>
          <p:cNvPr id="3" name="组合 9">
            <a:extLst>
              <a:ext uri="{FF2B5EF4-FFF2-40B4-BE49-F238E27FC236}">
                <a16:creationId xmlns:a16="http://schemas.microsoft.com/office/drawing/2014/main" id="{DBE9AFE2-C94F-D0E0-50B5-16FAA0D6F787}"/>
              </a:ext>
            </a:extLst>
          </p:cNvPr>
          <p:cNvGrpSpPr>
            <a:grpSpLocks/>
          </p:cNvGrpSpPr>
          <p:nvPr/>
        </p:nvGrpSpPr>
        <p:grpSpPr bwMode="auto">
          <a:xfrm>
            <a:off x="4163164" y="1846097"/>
            <a:ext cx="3803231" cy="4690674"/>
            <a:chOff x="1290120" y="3552090"/>
            <a:chExt cx="2346358" cy="9690660"/>
          </a:xfrm>
        </p:grpSpPr>
        <p:sp>
          <p:nvSpPr>
            <p:cNvPr id="5" name="矩形 10">
              <a:extLst>
                <a:ext uri="{FF2B5EF4-FFF2-40B4-BE49-F238E27FC236}">
                  <a16:creationId xmlns:a16="http://schemas.microsoft.com/office/drawing/2014/main" id="{5BBC4C67-8B7C-FD5F-44B3-EE4C11E35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120" y="3552090"/>
              <a:ext cx="2346358" cy="9690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300"/>
            </a:p>
          </p:txBody>
        </p:sp>
        <p:sp>
          <p:nvSpPr>
            <p:cNvPr id="6" name="矩形 11">
              <a:extLst>
                <a:ext uri="{FF2B5EF4-FFF2-40B4-BE49-F238E27FC236}">
                  <a16:creationId xmlns:a16="http://schemas.microsoft.com/office/drawing/2014/main" id="{D6F9C0F7-492D-0906-18F4-9660130E5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50"/>
              <a:ext cx="2273119" cy="3497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&lt;checkbox-group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bindchange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checkboxChange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"&gt;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&lt;view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wx:for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="{{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countrys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}}"&gt;​​​​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  &lt;checkbox value="{{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item.value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}}"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checked="{{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item.checked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}}"​​​​              disabled="{{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item.disabled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}}" /&gt;​​​​{{item.name}}​​​​ 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&lt;/view&gt;​​​​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&lt;/checkbox-group&gt;</a:t>
              </a:r>
            </a:p>
          </p:txBody>
        </p:sp>
      </p:grpSp>
      <p:grpSp>
        <p:nvGrpSpPr>
          <p:cNvPr id="7" name="组合 9">
            <a:extLst>
              <a:ext uri="{FF2B5EF4-FFF2-40B4-BE49-F238E27FC236}">
                <a16:creationId xmlns:a16="http://schemas.microsoft.com/office/drawing/2014/main" id="{43478508-8C04-E288-BCA5-7F0D631F2FA9}"/>
              </a:ext>
            </a:extLst>
          </p:cNvPr>
          <p:cNvGrpSpPr>
            <a:grpSpLocks/>
          </p:cNvGrpSpPr>
          <p:nvPr/>
        </p:nvGrpSpPr>
        <p:grpSpPr bwMode="auto">
          <a:xfrm>
            <a:off x="8189738" y="1846097"/>
            <a:ext cx="3803231" cy="4690675"/>
            <a:chOff x="1295203" y="3552092"/>
            <a:chExt cx="2346358" cy="9690660"/>
          </a:xfrm>
        </p:grpSpPr>
        <p:sp>
          <p:nvSpPr>
            <p:cNvPr id="8" name="矩形 10">
              <a:extLst>
                <a:ext uri="{FF2B5EF4-FFF2-40B4-BE49-F238E27FC236}">
                  <a16:creationId xmlns:a16="http://schemas.microsoft.com/office/drawing/2014/main" id="{A47E7FD8-8CDD-ECD6-F874-045C6DB86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2"/>
              <a:ext cx="2346358" cy="9690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400" dirty="0"/>
            </a:p>
          </p:txBody>
        </p:sp>
        <p:sp>
          <p:nvSpPr>
            <p:cNvPr id="10" name="矩形 11">
              <a:extLst>
                <a:ext uri="{FF2B5EF4-FFF2-40B4-BE49-F238E27FC236}">
                  <a16:creationId xmlns:a16="http://schemas.microsoft.com/office/drawing/2014/main" id="{AA75B1F9-1A7F-11EF-CC34-EDEFE35A7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50"/>
              <a:ext cx="2273119" cy="5563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Page( {​​​​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data : {​​​​</a:t>
              </a:r>
            </a:p>
            <a:p>
              <a:pPr eaLnBrk="0" hangingPunct="0"/>
              <a:r>
                <a:rPr lang="en-US" altLang="zh-CN" sz="1300" b="1" dirty="0" err="1">
                  <a:solidFill>
                    <a:schemeClr val="bg1"/>
                  </a:solidFill>
                </a:rPr>
                <a:t>countrys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: [​​​​   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{name : ’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中国’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, value : '1' }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，​​​​      </a:t>
              </a:r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{name : ’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美国’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, value : ‘2’, checked : true }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，​​​​          </a:t>
              </a:r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{name : ’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日本’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, value : ‘3’, disabled : true }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，​​​​          </a:t>
              </a:r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{name : ’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韩国’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, value : '4' }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，​​​​     </a:t>
              </a:r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{name : ’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俄罗斯’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, value : '5', checked : true }​​​​  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]​​​​}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，​​​​  </a:t>
              </a:r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 err="1">
                  <a:solidFill>
                    <a:schemeClr val="bg1"/>
                  </a:solidFill>
                </a:rPr>
                <a:t>checkboxChange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: function( e ) {​​​​  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 console.log( ’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你选中的项目有：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' +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e.detail.value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);​​​​  }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​​​​} 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075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表单组件 </a:t>
            </a:r>
            <a:r>
              <a:rPr lang="en-US" altLang="zh-CN" dirty="0"/>
              <a:t>– switch</a:t>
            </a:r>
            <a:endParaRPr lang="zh-CN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6BFDE2-9636-BC1A-0ADA-29DA7D7CB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3" y="2249424"/>
            <a:ext cx="4889592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switch</a:t>
            </a:r>
            <a:r>
              <a:rPr lang="zh-CN" altLang="en-US" dirty="0"/>
              <a:t>组件</a:t>
            </a:r>
            <a:r>
              <a:rPr lang="en-US" altLang="zh-CN" dirty="0"/>
              <a:t>&lt;switch/&gt;</a:t>
            </a:r>
            <a:r>
              <a:rPr lang="zh-CN" altLang="en-US" dirty="0"/>
              <a:t>是一个可以在两种状态切换的开关选择器</a:t>
            </a:r>
            <a:r>
              <a:rPr lang="en-US" altLang="zh-CN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checked</a:t>
            </a:r>
            <a:r>
              <a:rPr lang="zh-CN" altLang="en-US" dirty="0"/>
              <a:t>：是否选中，默认为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type:&lt;switch/&gt;</a:t>
            </a:r>
            <a:r>
              <a:rPr lang="zh-CN" altLang="en-US" dirty="0"/>
              <a:t>的</a:t>
            </a:r>
            <a:r>
              <a:rPr lang="en-US" altLang="zh-CN" dirty="0"/>
              <a:t>UI</a:t>
            </a:r>
            <a:r>
              <a:rPr lang="zh-CN" altLang="en-US" dirty="0"/>
              <a:t>样式，有效值为</a:t>
            </a:r>
            <a:r>
              <a:rPr lang="en-US" altLang="zh-CN" dirty="0"/>
              <a:t>switch</a:t>
            </a:r>
            <a:r>
              <a:rPr lang="zh-CN" altLang="en-US" dirty="0"/>
              <a:t>、</a:t>
            </a:r>
            <a:r>
              <a:rPr lang="en-US" altLang="zh-CN" dirty="0"/>
              <a:t>checkbox</a:t>
            </a:r>
            <a:r>
              <a:rPr lang="zh-CN" altLang="en-US" dirty="0"/>
              <a:t>，默认为</a:t>
            </a:r>
            <a:r>
              <a:rPr lang="en-US" altLang="zh-CN" dirty="0"/>
              <a:t>switch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bindchange:checked</a:t>
            </a:r>
            <a:r>
              <a:rPr lang="zh-CN" altLang="en-US" dirty="0"/>
              <a:t>改变时触发</a:t>
            </a:r>
            <a:r>
              <a:rPr lang="en-US" altLang="zh-CN" dirty="0"/>
              <a:t>change</a:t>
            </a:r>
            <a:r>
              <a:rPr lang="zh-CN" altLang="en-US" dirty="0"/>
              <a:t>事件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endParaRPr lang="en-US" altLang="zh-CN"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430F55E-8754-E287-53DB-D4BF96561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002" y="194509"/>
            <a:ext cx="3409234" cy="2734016"/>
          </a:xfrm>
          <a:prstGeom prst="rect">
            <a:avLst/>
          </a:prstGeom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6816FFA5-7168-D97B-928E-86AEE9DBA319}"/>
              </a:ext>
            </a:extLst>
          </p:cNvPr>
          <p:cNvGrpSpPr>
            <a:grpSpLocks/>
          </p:cNvGrpSpPr>
          <p:nvPr/>
        </p:nvGrpSpPr>
        <p:grpSpPr bwMode="auto">
          <a:xfrm>
            <a:off x="6252002" y="3049661"/>
            <a:ext cx="3803231" cy="3897224"/>
            <a:chOff x="1295203" y="3552092"/>
            <a:chExt cx="2346358" cy="25184210"/>
          </a:xfrm>
        </p:grpSpPr>
        <p:sp>
          <p:nvSpPr>
            <p:cNvPr id="5" name="矩形 10">
              <a:extLst>
                <a:ext uri="{FF2B5EF4-FFF2-40B4-BE49-F238E27FC236}">
                  <a16:creationId xmlns:a16="http://schemas.microsoft.com/office/drawing/2014/main" id="{CC7D9692-5133-CF17-554E-EE533D8E4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2"/>
              <a:ext cx="2346358" cy="2398312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400" dirty="0"/>
            </a:p>
          </p:txBody>
        </p:sp>
        <p:sp>
          <p:nvSpPr>
            <p:cNvPr id="6" name="矩形 11">
              <a:extLst>
                <a:ext uri="{FF2B5EF4-FFF2-40B4-BE49-F238E27FC236}">
                  <a16:creationId xmlns:a16="http://schemas.microsoft.com/office/drawing/2014/main" id="{D3978C3B-42F1-4AEF-7E37-8544955FE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376" y="3576971"/>
              <a:ext cx="2328185" cy="2515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​​​​Page( {​​​​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data : { </a:t>
              </a:r>
            </a:p>
            <a:p>
              <a:pPr eaLnBrk="0" hangingPunct="0"/>
              <a:r>
                <a:rPr lang="en-US" altLang="zh-CN" sz="1300" b="1" dirty="0" err="1">
                  <a:solidFill>
                    <a:schemeClr val="bg1"/>
                  </a:solidFill>
                </a:rPr>
                <a:t>switchs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: [​​​​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{​​​​name : 'switch1'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，​​​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checked : false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，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type : 'switch’,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changeEventName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: 'change'​​​​ }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，​​​​</a:t>
              </a:r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zh-CN" altLang="en-US" sz="1300" b="1" dirty="0">
                  <a:solidFill>
                    <a:schemeClr val="bg1"/>
                  </a:solidFill>
                </a:rPr>
                <a:t>   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{​name : 'switch2'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，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checked : true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，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type : 'checkbox’, 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changeEventName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: 'change'​​​​}​​​​ 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]​​​}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，​</a:t>
              </a:r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change : function( e ) {​​​​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var name = e.currentTarget.dataset.name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，​​​​                </a:t>
              </a:r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switchs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=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this.data.switchs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，</a:t>
              </a:r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zh-CN" altLang="en-US" sz="1300" b="1" dirty="0">
                  <a:solidFill>
                    <a:schemeClr val="bg1"/>
                  </a:solidFill>
                </a:rPr>
                <a:t>  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, s;​​​​  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for (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= 0; s =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switchs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[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]; ++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) {​​​​    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  if ( s.name == name ) {​​​​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s.checked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=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e.detail.value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;​​​​ break;​​​​}​​​​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}​​​​  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console.log( name + ’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的选中态为：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' +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e.detail.value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);​​​​  }​​​​} );​​</a:t>
              </a:r>
            </a:p>
            <a:p>
              <a:pPr eaLnBrk="0" hangingPunct="0"/>
              <a:endParaRPr lang="en-US" altLang="zh-CN" sz="13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9">
            <a:extLst>
              <a:ext uri="{FF2B5EF4-FFF2-40B4-BE49-F238E27FC236}">
                <a16:creationId xmlns:a16="http://schemas.microsoft.com/office/drawing/2014/main" id="{71FDB9C2-0645-AA85-0377-C51BEEC8561F}"/>
              </a:ext>
            </a:extLst>
          </p:cNvPr>
          <p:cNvGrpSpPr>
            <a:grpSpLocks/>
          </p:cNvGrpSpPr>
          <p:nvPr/>
        </p:nvGrpSpPr>
        <p:grpSpPr bwMode="auto">
          <a:xfrm>
            <a:off x="739910" y="4250390"/>
            <a:ext cx="3803231" cy="1499617"/>
            <a:chOff x="1295203" y="3552092"/>
            <a:chExt cx="2346358" cy="9690660"/>
          </a:xfrm>
        </p:grpSpPr>
        <p:sp>
          <p:nvSpPr>
            <p:cNvPr id="8" name="矩形 10">
              <a:extLst>
                <a:ext uri="{FF2B5EF4-FFF2-40B4-BE49-F238E27FC236}">
                  <a16:creationId xmlns:a16="http://schemas.microsoft.com/office/drawing/2014/main" id="{55BEE720-9EE6-05FF-507A-D60C482C1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2"/>
              <a:ext cx="2346358" cy="9690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400" dirty="0"/>
            </a:p>
          </p:txBody>
        </p:sp>
        <p:sp>
          <p:nvSpPr>
            <p:cNvPr id="10" name="矩形 11">
              <a:extLst>
                <a:ext uri="{FF2B5EF4-FFF2-40B4-BE49-F238E27FC236}">
                  <a16:creationId xmlns:a16="http://schemas.microsoft.com/office/drawing/2014/main" id="{967D9706-02FD-14E5-7527-AC1670E44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376" y="4135541"/>
              <a:ext cx="2328185" cy="706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&lt;view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wx:for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="{{list}}"&gt;​​​​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&lt;switch data-name="{{item.name}}"   type="{{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item.type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}}"​​​​  checked="{{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item.checked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}}"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bindchange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="{{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item.changeEventName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}}"/&gt;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​​​​&lt;/view&gt;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568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表单组件 </a:t>
            </a:r>
            <a:r>
              <a:rPr lang="en-US" altLang="zh-CN" dirty="0"/>
              <a:t>– Label</a:t>
            </a:r>
            <a:endParaRPr lang="zh-CN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6BFDE2-9636-BC1A-0ADA-29DA7D7CB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3" y="2249424"/>
            <a:ext cx="11091436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&lt;radio/&gt;</a:t>
            </a:r>
            <a:r>
              <a:rPr lang="zh-CN" altLang="en-US" dirty="0"/>
              <a:t>和</a:t>
            </a:r>
            <a:r>
              <a:rPr lang="en-US" altLang="zh-CN" dirty="0"/>
              <a:t>&lt;checkbox/&gt;</a:t>
            </a:r>
            <a:r>
              <a:rPr lang="zh-CN" altLang="en-US" dirty="0"/>
              <a:t>案例中，点击文案时不能选中对应的单选框或复选框，这时我们可以利用</a:t>
            </a:r>
            <a:r>
              <a:rPr lang="en-US" altLang="zh-CN" dirty="0"/>
              <a:t>&lt;label/&gt;</a:t>
            </a:r>
            <a:r>
              <a:rPr lang="zh-CN" altLang="en-US" dirty="0"/>
              <a:t>改进表单组件的可用性，通过绑定</a:t>
            </a:r>
            <a:r>
              <a:rPr lang="en-US" altLang="zh-CN" dirty="0"/>
              <a:t>for</a:t>
            </a:r>
            <a:r>
              <a:rPr lang="zh-CN" altLang="en-US" dirty="0"/>
              <a:t>属性让用户点击</a:t>
            </a:r>
            <a:r>
              <a:rPr lang="en-US" altLang="zh-CN" dirty="0"/>
              <a:t>&lt;label/&gt;</a:t>
            </a:r>
            <a:r>
              <a:rPr lang="zh-CN" altLang="en-US" dirty="0"/>
              <a:t>时触发对应的控件；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小程序中</a:t>
            </a:r>
            <a:r>
              <a:rPr lang="en-US" altLang="zh-CN" dirty="0"/>
              <a:t>&lt;label/&gt;</a:t>
            </a:r>
            <a:r>
              <a:rPr lang="zh-CN" altLang="en-US" dirty="0"/>
              <a:t>的触发规则有两种：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将控件放在标签内。当用户点击时触发</a:t>
            </a:r>
            <a:r>
              <a:rPr lang="en-US" altLang="zh-CN" dirty="0"/>
              <a:t>&lt;label/&gt;</a:t>
            </a:r>
            <a:r>
              <a:rPr lang="zh-CN" altLang="en-US" dirty="0"/>
              <a:t>中第一个控件。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设置</a:t>
            </a:r>
            <a:r>
              <a:rPr lang="en-US" altLang="zh-CN" dirty="0"/>
              <a:t>&lt;label/&gt;</a:t>
            </a:r>
            <a:r>
              <a:rPr lang="zh-CN" altLang="en-US" dirty="0"/>
              <a:t>的</a:t>
            </a:r>
            <a:r>
              <a:rPr lang="en-US" altLang="zh-CN" dirty="0"/>
              <a:t>for</a:t>
            </a:r>
            <a:r>
              <a:rPr lang="zh-CN" altLang="en-US" dirty="0"/>
              <a:t>属性。当用户点击时触发</a:t>
            </a:r>
            <a:r>
              <a:rPr lang="en-US" altLang="zh-CN" dirty="0"/>
              <a:t>for</a:t>
            </a:r>
            <a:r>
              <a:rPr lang="zh-CN" altLang="en-US" dirty="0"/>
              <a:t>属性对应的控件。</a:t>
            </a:r>
            <a:r>
              <a:rPr lang="en-US" altLang="zh-CN" dirty="0"/>
              <a:t>for</a:t>
            </a:r>
            <a:r>
              <a:rPr lang="zh-CN" altLang="en-US" dirty="0"/>
              <a:t>属性优先级高于内部控件。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6639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表单组件 </a:t>
            </a:r>
            <a:r>
              <a:rPr lang="en-US" altLang="zh-CN" dirty="0"/>
              <a:t>– Label</a:t>
            </a:r>
            <a:endParaRPr lang="zh-CN" altLang="en-US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C3E2629-AED1-6340-5A27-C3628885BE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22"/>
          <a:stretch/>
        </p:blipFill>
        <p:spPr>
          <a:xfrm>
            <a:off x="664907" y="1846097"/>
            <a:ext cx="3438900" cy="3417881"/>
          </a:xfrm>
          <a:prstGeom prst="rect">
            <a:avLst/>
          </a:prstGeom>
        </p:spPr>
      </p:pic>
      <p:grpSp>
        <p:nvGrpSpPr>
          <p:cNvPr id="3" name="组合 9">
            <a:extLst>
              <a:ext uri="{FF2B5EF4-FFF2-40B4-BE49-F238E27FC236}">
                <a16:creationId xmlns:a16="http://schemas.microsoft.com/office/drawing/2014/main" id="{5790A4C7-5919-035A-E175-67458CFB9729}"/>
              </a:ext>
            </a:extLst>
          </p:cNvPr>
          <p:cNvGrpSpPr>
            <a:grpSpLocks/>
          </p:cNvGrpSpPr>
          <p:nvPr/>
        </p:nvGrpSpPr>
        <p:grpSpPr bwMode="auto">
          <a:xfrm>
            <a:off x="4245157" y="1846097"/>
            <a:ext cx="3803231" cy="4920403"/>
            <a:chOff x="1290120" y="3552090"/>
            <a:chExt cx="2346358" cy="10165267"/>
          </a:xfrm>
        </p:grpSpPr>
        <p:sp>
          <p:nvSpPr>
            <p:cNvPr id="4" name="矩形 10">
              <a:extLst>
                <a:ext uri="{FF2B5EF4-FFF2-40B4-BE49-F238E27FC236}">
                  <a16:creationId xmlns:a16="http://schemas.microsoft.com/office/drawing/2014/main" id="{D5D7008F-A3BC-A044-2C3D-054FE4331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120" y="3552090"/>
              <a:ext cx="2346358" cy="9690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300"/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3F3261E4-6ADA-C73F-9812-8E81A22FB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50"/>
              <a:ext cx="2273119" cy="1004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000" b="1" dirty="0">
                  <a:solidFill>
                    <a:schemeClr val="bg1"/>
                  </a:solidFill>
                </a:rPr>
                <a:t>&lt;view class="section"&gt;</a:t>
              </a:r>
            </a:p>
            <a:p>
              <a:pPr eaLnBrk="0" hangingPunct="0"/>
              <a:r>
                <a:rPr lang="en-US" altLang="zh-CN" sz="1000" b="1" dirty="0">
                  <a:solidFill>
                    <a:schemeClr val="bg1"/>
                  </a:solidFill>
                </a:rPr>
                <a:t>    &lt;checkbox-group </a:t>
              </a:r>
              <a:r>
                <a:rPr lang="en-US" altLang="zh-CN" sz="1000" b="1" dirty="0" err="1">
                  <a:solidFill>
                    <a:schemeClr val="bg1"/>
                  </a:solidFill>
                </a:rPr>
                <a:t>bindchange</a:t>
              </a:r>
              <a:r>
                <a:rPr lang="en-US" altLang="zh-CN" sz="10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000" b="1" dirty="0" err="1">
                  <a:solidFill>
                    <a:schemeClr val="bg1"/>
                  </a:solidFill>
                </a:rPr>
                <a:t>checkboxchange</a:t>
              </a:r>
              <a:r>
                <a:rPr lang="en-US" altLang="zh-CN" sz="1000" b="1" dirty="0">
                  <a:solidFill>
                    <a:schemeClr val="bg1"/>
                  </a:solidFill>
                </a:rPr>
                <a:t>"&gt;</a:t>
              </a:r>
            </a:p>
            <a:p>
              <a:pPr eaLnBrk="0" hangingPunct="0"/>
              <a:r>
                <a:rPr lang="en-US" altLang="zh-CN" sz="1000" b="1" dirty="0">
                  <a:solidFill>
                    <a:schemeClr val="bg1"/>
                  </a:solidFill>
                </a:rPr>
                <a:t>        &lt;label&gt;&lt;checkbox value="value-1" /&gt; 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点击文案也能选中</a:t>
              </a:r>
              <a:r>
                <a:rPr lang="en-US" altLang="zh-CN" sz="1000" b="1" dirty="0">
                  <a:solidFill>
                    <a:schemeClr val="bg1"/>
                  </a:solidFill>
                </a:rPr>
                <a:t>radio&lt;/label&gt;</a:t>
              </a:r>
            </a:p>
            <a:p>
              <a:pPr eaLnBrk="0" hangingPunct="0"/>
              <a:r>
                <a:rPr lang="en-US" altLang="zh-CN" sz="1000" b="1" dirty="0">
                  <a:solidFill>
                    <a:schemeClr val="bg1"/>
                  </a:solidFill>
                </a:rPr>
                <a:t>    &lt;/checkbox-group&gt;</a:t>
              </a:r>
            </a:p>
            <a:p>
              <a:pPr eaLnBrk="0" hangingPunct="0"/>
              <a:r>
                <a:rPr lang="en-US" altLang="zh-CN" sz="1000" b="1" dirty="0">
                  <a:solidFill>
                    <a:schemeClr val="bg1"/>
                  </a:solidFill>
                </a:rPr>
                <a:t>&lt;/view&gt;</a:t>
              </a:r>
            </a:p>
            <a:p>
              <a:pPr eaLnBrk="0" hangingPunct="0"/>
              <a:r>
                <a:rPr lang="en-US" altLang="zh-CN" sz="1000" b="1" dirty="0">
                  <a:solidFill>
                    <a:schemeClr val="bg1"/>
                  </a:solidFill>
                </a:rPr>
                <a:t>&lt;view class="section"&gt;</a:t>
              </a:r>
            </a:p>
            <a:p>
              <a:pPr eaLnBrk="0" hangingPunct="0"/>
              <a:r>
                <a:rPr lang="en-US" altLang="zh-CN" sz="1000" b="1" dirty="0">
                  <a:solidFill>
                    <a:schemeClr val="bg1"/>
                  </a:solidFill>
                </a:rPr>
                <a:t>    &lt;label&gt;&lt;switch /&gt; 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点击文案切换开关</a:t>
              </a:r>
              <a:r>
                <a:rPr lang="en-US" altLang="zh-CN" sz="1000" b="1" dirty="0">
                  <a:solidFill>
                    <a:schemeClr val="bg1"/>
                  </a:solidFill>
                </a:rPr>
                <a:t>&lt;/label&gt;</a:t>
              </a:r>
            </a:p>
            <a:p>
              <a:pPr eaLnBrk="0" hangingPunct="0"/>
              <a:r>
                <a:rPr lang="en-US" altLang="zh-CN" sz="1000" b="1" dirty="0">
                  <a:solidFill>
                    <a:schemeClr val="bg1"/>
                  </a:solidFill>
                </a:rPr>
                <a:t>&lt;/view&gt;</a:t>
              </a:r>
            </a:p>
            <a:p>
              <a:pPr eaLnBrk="0" hangingPunct="0"/>
              <a:r>
                <a:rPr lang="en-US" altLang="zh-CN" sz="1000" b="1" dirty="0">
                  <a:solidFill>
                    <a:schemeClr val="bg1"/>
                  </a:solidFill>
                </a:rPr>
                <a:t>&lt;view class="section"&gt;</a:t>
              </a:r>
            </a:p>
            <a:p>
              <a:pPr eaLnBrk="0" hangingPunct="0"/>
              <a:r>
                <a:rPr lang="en-US" altLang="zh-CN" sz="1000" b="1" dirty="0">
                  <a:solidFill>
                    <a:schemeClr val="bg1"/>
                  </a:solidFill>
                </a:rPr>
                <a:t>    &lt;view class="title"&gt;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选中元素内第一个</a:t>
              </a:r>
              <a:r>
                <a:rPr lang="en-US" altLang="zh-CN" sz="1000" b="1" dirty="0">
                  <a:solidFill>
                    <a:schemeClr val="bg1"/>
                  </a:solidFill>
                </a:rPr>
                <a:t>&lt;/view&gt;</a:t>
              </a:r>
            </a:p>
            <a:p>
              <a:pPr eaLnBrk="0" hangingPunct="0"/>
              <a:r>
                <a:rPr lang="en-US" altLang="zh-CN" sz="1000" b="1" dirty="0">
                  <a:solidFill>
                    <a:schemeClr val="bg1"/>
                  </a:solidFill>
                </a:rPr>
                <a:t>    &lt;checkbox-group&gt;</a:t>
              </a:r>
            </a:p>
            <a:p>
              <a:pPr eaLnBrk="0" hangingPunct="0"/>
              <a:r>
                <a:rPr lang="en-US" altLang="zh-CN" sz="1000" b="1" dirty="0">
                  <a:solidFill>
                    <a:schemeClr val="bg1"/>
                  </a:solidFill>
                </a:rPr>
                <a:t>        &lt;label&gt;</a:t>
              </a:r>
            </a:p>
            <a:p>
              <a:pPr eaLnBrk="0" hangingPunct="0"/>
              <a:r>
                <a:rPr lang="en-US" altLang="zh-CN" sz="1000" b="1" dirty="0">
                  <a:solidFill>
                    <a:schemeClr val="bg1"/>
                  </a:solidFill>
                </a:rPr>
                <a:t>            &lt;checkbox value="value-1" /&gt;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第一个</a:t>
              </a:r>
            </a:p>
            <a:p>
              <a:pPr eaLnBrk="0" hangingPunct="0"/>
              <a:r>
                <a:rPr lang="zh-CN" altLang="en-US" sz="1000" b="1" dirty="0">
                  <a:solidFill>
                    <a:schemeClr val="bg1"/>
                  </a:solidFill>
                </a:rPr>
                <a:t>            </a:t>
              </a:r>
              <a:r>
                <a:rPr lang="en-US" altLang="zh-CN" sz="1000" b="1" dirty="0">
                  <a:solidFill>
                    <a:schemeClr val="bg1"/>
                  </a:solidFill>
                </a:rPr>
                <a:t>&lt;checkbox value="value-2" /&gt;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第二个</a:t>
              </a:r>
            </a:p>
            <a:p>
              <a:pPr eaLnBrk="0" hangingPunct="0"/>
              <a:r>
                <a:rPr lang="zh-CN" altLang="en-US" sz="1000" b="1" dirty="0">
                  <a:solidFill>
                    <a:schemeClr val="bg1"/>
                  </a:solidFill>
                </a:rPr>
                <a:t>            </a:t>
              </a:r>
              <a:r>
                <a:rPr lang="en-US" altLang="zh-CN" sz="1000" b="1" dirty="0">
                  <a:solidFill>
                    <a:schemeClr val="bg1"/>
                  </a:solidFill>
                </a:rPr>
                <a:t>&lt;checkbox value="value-3" /&gt;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第三个</a:t>
              </a:r>
            </a:p>
            <a:p>
              <a:pPr eaLnBrk="0" hangingPunct="0"/>
              <a:r>
                <a:rPr lang="zh-CN" altLang="en-US" sz="1000" b="1" dirty="0">
                  <a:solidFill>
                    <a:schemeClr val="bg1"/>
                  </a:solidFill>
                </a:rPr>
                <a:t>            </a:t>
              </a:r>
              <a:r>
                <a:rPr lang="en-US" altLang="zh-CN" sz="1000" b="1" dirty="0">
                  <a:solidFill>
                    <a:schemeClr val="bg1"/>
                  </a:solidFill>
                </a:rPr>
                <a:t>&lt;checkbox value="value-4" /&gt;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第四个</a:t>
              </a:r>
            </a:p>
            <a:p>
              <a:pPr eaLnBrk="0" hangingPunct="0"/>
              <a:r>
                <a:rPr lang="zh-CN" altLang="en-US" sz="1000" b="1" dirty="0">
                  <a:solidFill>
                    <a:schemeClr val="bg1"/>
                  </a:solidFill>
                </a:rPr>
                <a:t>            </a:t>
              </a:r>
              <a:r>
                <a:rPr lang="en-US" altLang="zh-CN" sz="1000" b="1" dirty="0">
                  <a:solidFill>
                    <a:schemeClr val="bg1"/>
                  </a:solidFill>
                </a:rPr>
                <a:t>&lt;checkbox value="value-5" /&gt;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第五个</a:t>
              </a:r>
            </a:p>
            <a:p>
              <a:pPr eaLnBrk="0" hangingPunct="0"/>
              <a:r>
                <a:rPr lang="zh-CN" altLang="en-US" sz="1000" b="1" dirty="0">
                  <a:solidFill>
                    <a:schemeClr val="bg1"/>
                  </a:solidFill>
                </a:rPr>
                <a:t>        </a:t>
              </a:r>
              <a:r>
                <a:rPr lang="en-US" altLang="zh-CN" sz="1000" b="1" dirty="0">
                  <a:solidFill>
                    <a:schemeClr val="bg1"/>
                  </a:solidFill>
                </a:rPr>
                <a:t>&lt;/label&gt;</a:t>
              </a:r>
            </a:p>
            <a:p>
              <a:pPr eaLnBrk="0" hangingPunct="0"/>
              <a:r>
                <a:rPr lang="en-US" altLang="zh-CN" sz="1000" b="1" dirty="0">
                  <a:solidFill>
                    <a:schemeClr val="bg1"/>
                  </a:solidFill>
                </a:rPr>
                <a:t>    &lt;/checkbox-group&gt;</a:t>
              </a:r>
            </a:p>
            <a:p>
              <a:pPr eaLnBrk="0" hangingPunct="0"/>
              <a:r>
                <a:rPr lang="en-US" altLang="zh-CN" sz="1000" b="1" dirty="0">
                  <a:solidFill>
                    <a:schemeClr val="bg1"/>
                  </a:solidFill>
                </a:rPr>
                <a:t>&lt;/view&gt;</a:t>
              </a:r>
            </a:p>
            <a:p>
              <a:pPr eaLnBrk="0" hangingPunct="0"/>
              <a:r>
                <a:rPr lang="en-US" altLang="zh-CN" sz="1000" b="1" dirty="0">
                  <a:solidFill>
                    <a:schemeClr val="bg1"/>
                  </a:solidFill>
                </a:rPr>
                <a:t>&lt;view class="section"&gt;</a:t>
              </a:r>
            </a:p>
            <a:p>
              <a:pPr eaLnBrk="0" hangingPunct="0"/>
              <a:r>
                <a:rPr lang="en-US" altLang="zh-CN" sz="1000" b="1" dirty="0">
                  <a:solidFill>
                    <a:schemeClr val="bg1"/>
                  </a:solidFill>
                </a:rPr>
                <a:t>    &lt;view class="title"&gt;for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属性优先级大于内部元素</a:t>
              </a:r>
              <a:r>
                <a:rPr lang="en-US" altLang="zh-CN" sz="1000" b="1" dirty="0">
                  <a:solidFill>
                    <a:schemeClr val="bg1"/>
                  </a:solidFill>
                </a:rPr>
                <a:t>&lt;/view&gt;</a:t>
              </a:r>
            </a:p>
            <a:p>
              <a:pPr eaLnBrk="0" hangingPunct="0"/>
              <a:r>
                <a:rPr lang="en-US" altLang="zh-CN" sz="1000" b="1" dirty="0">
                  <a:solidFill>
                    <a:schemeClr val="bg1"/>
                  </a:solidFill>
                </a:rPr>
                <a:t>    &lt;checkbox-group&gt;</a:t>
              </a:r>
            </a:p>
            <a:p>
              <a:pPr eaLnBrk="0" hangingPunct="0"/>
              <a:r>
                <a:rPr lang="en-US" altLang="zh-CN" sz="1000" b="1" dirty="0">
                  <a:solidFill>
                    <a:schemeClr val="bg1"/>
                  </a:solidFill>
                </a:rPr>
                <a:t>        &lt;label for="</a:t>
              </a:r>
              <a:r>
                <a:rPr lang="en-US" altLang="zh-CN" sz="1000" b="1" dirty="0" err="1">
                  <a:solidFill>
                    <a:schemeClr val="bg1"/>
                  </a:solidFill>
                </a:rPr>
                <a:t>mycheckbox</a:t>
              </a:r>
              <a:r>
                <a:rPr lang="en-US" altLang="zh-CN" sz="1000" b="1" dirty="0">
                  <a:solidFill>
                    <a:schemeClr val="bg1"/>
                  </a:solidFill>
                </a:rPr>
                <a:t>"&gt;</a:t>
              </a:r>
            </a:p>
            <a:p>
              <a:pPr eaLnBrk="0" hangingPunct="0"/>
              <a:r>
                <a:rPr lang="en-US" altLang="zh-CN" sz="1000" b="1" dirty="0">
                  <a:solidFill>
                    <a:schemeClr val="bg1"/>
                  </a:solidFill>
                </a:rPr>
                <a:t>            &lt;checkbox /&gt;label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内部元素</a:t>
              </a:r>
            </a:p>
            <a:p>
              <a:pPr eaLnBrk="0" hangingPunct="0"/>
              <a:r>
                <a:rPr lang="zh-CN" altLang="en-US" sz="1000" b="1" dirty="0">
                  <a:solidFill>
                    <a:schemeClr val="bg1"/>
                  </a:solidFill>
                </a:rPr>
                <a:t>            </a:t>
              </a:r>
              <a:r>
                <a:rPr lang="en-US" altLang="zh-CN" sz="1000" b="1" dirty="0">
                  <a:solidFill>
                    <a:schemeClr val="bg1"/>
                  </a:solidFill>
                </a:rPr>
                <a:t>&lt;checkbox /&gt;label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内部元素</a:t>
              </a:r>
            </a:p>
            <a:p>
              <a:pPr eaLnBrk="0" hangingPunct="0"/>
              <a:r>
                <a:rPr lang="zh-CN" altLang="en-US" sz="1000" b="1" dirty="0">
                  <a:solidFill>
                    <a:schemeClr val="bg1"/>
                  </a:solidFill>
                </a:rPr>
                <a:t>        </a:t>
              </a:r>
              <a:r>
                <a:rPr lang="en-US" altLang="zh-CN" sz="1000" b="1" dirty="0">
                  <a:solidFill>
                    <a:schemeClr val="bg1"/>
                  </a:solidFill>
                </a:rPr>
                <a:t>&lt;/label&gt;</a:t>
              </a:r>
            </a:p>
            <a:p>
              <a:pPr eaLnBrk="0" hangingPunct="0"/>
              <a:r>
                <a:rPr lang="en-US" altLang="zh-CN" sz="1000" b="1" dirty="0">
                  <a:solidFill>
                    <a:schemeClr val="bg1"/>
                  </a:solidFill>
                </a:rPr>
                <a:t>        &lt;checkbox id="</a:t>
              </a:r>
              <a:r>
                <a:rPr lang="en-US" altLang="zh-CN" sz="1000" b="1" dirty="0" err="1">
                  <a:solidFill>
                    <a:schemeClr val="bg1"/>
                  </a:solidFill>
                </a:rPr>
                <a:t>mycheckbox</a:t>
              </a:r>
              <a:r>
                <a:rPr lang="en-US" altLang="zh-CN" sz="1000" b="1" dirty="0">
                  <a:solidFill>
                    <a:schemeClr val="bg1"/>
                  </a:solidFill>
                </a:rPr>
                <a:t>" /&gt;label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外部元素</a:t>
              </a:r>
            </a:p>
            <a:p>
              <a:pPr eaLnBrk="0" hangingPunct="0"/>
              <a:r>
                <a:rPr lang="zh-CN" altLang="en-US" sz="10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000" b="1" dirty="0">
                  <a:solidFill>
                    <a:schemeClr val="bg1"/>
                  </a:solidFill>
                </a:rPr>
                <a:t>&lt;checkbox-group /&gt;</a:t>
              </a:r>
            </a:p>
            <a:p>
              <a:pPr eaLnBrk="0" hangingPunct="0"/>
              <a:r>
                <a:rPr lang="en-US" altLang="zh-CN" sz="1000" b="1" dirty="0">
                  <a:solidFill>
                    <a:schemeClr val="bg1"/>
                  </a:solidFill>
                </a:rPr>
                <a:t>&lt;view&gt;</a:t>
              </a:r>
            </a:p>
          </p:txBody>
        </p:sp>
      </p:grpSp>
      <p:grpSp>
        <p:nvGrpSpPr>
          <p:cNvPr id="6" name="组合 9">
            <a:extLst>
              <a:ext uri="{FF2B5EF4-FFF2-40B4-BE49-F238E27FC236}">
                <a16:creationId xmlns:a16="http://schemas.microsoft.com/office/drawing/2014/main" id="{4F82700D-2857-F2C8-FE13-F1A606C82170}"/>
              </a:ext>
            </a:extLst>
          </p:cNvPr>
          <p:cNvGrpSpPr>
            <a:grpSpLocks/>
          </p:cNvGrpSpPr>
          <p:nvPr/>
        </p:nvGrpSpPr>
        <p:grpSpPr bwMode="auto">
          <a:xfrm>
            <a:off x="8189738" y="1846097"/>
            <a:ext cx="3803231" cy="4690675"/>
            <a:chOff x="1295203" y="3552092"/>
            <a:chExt cx="2346358" cy="9690660"/>
          </a:xfrm>
        </p:grpSpPr>
        <p:sp>
          <p:nvSpPr>
            <p:cNvPr id="7" name="矩形 10">
              <a:extLst>
                <a:ext uri="{FF2B5EF4-FFF2-40B4-BE49-F238E27FC236}">
                  <a16:creationId xmlns:a16="http://schemas.microsoft.com/office/drawing/2014/main" id="{BCD8885B-3D22-72F0-920E-D7B4C9F3C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2"/>
              <a:ext cx="2346358" cy="9690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400" dirty="0"/>
            </a:p>
          </p:txBody>
        </p:sp>
        <p:sp>
          <p:nvSpPr>
            <p:cNvPr id="10" name="矩形 11">
              <a:extLst>
                <a:ext uri="{FF2B5EF4-FFF2-40B4-BE49-F238E27FC236}">
                  <a16:creationId xmlns:a16="http://schemas.microsoft.com/office/drawing/2014/main" id="{43176317-709A-7D56-1EB7-BD96B367B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50"/>
              <a:ext cx="2273119" cy="5150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.section { font-size : 12px; padding: 20px 10px; border-top : solid 1px #eee; }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.section .title { padding : 5px 0;margin-bottom: 5px; display : block; }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.section input { border : solid 1px #ccc; background-color: #fff;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border-radius:4px; } </a:t>
              </a:r>
            </a:p>
            <a:p>
              <a:pPr eaLnBrk="0" hangingPunct="0"/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Page({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checkboxchange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: function( event ) { console.log(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event.detail.value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); }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});​​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837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基础组件 </a:t>
            </a:r>
            <a:r>
              <a:rPr lang="en-US" altLang="zh-CN" dirty="0"/>
              <a:t>– slider</a:t>
            </a:r>
            <a:endParaRPr lang="zh-CN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6BFDE2-9636-BC1A-0ADA-29DA7D7CB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3" y="2249424"/>
            <a:ext cx="11091436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&lt;slider/&gt;</a:t>
            </a:r>
            <a:r>
              <a:rPr lang="zh-CN" altLang="en-US" dirty="0"/>
              <a:t>组件滑动选择器是一种在移动端常用的交互组件，滑动选择器一般有水平和垂直两种，小程序中只提供了水平的形式，滑动到最左边是最小值，滑动到右边是最大值。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min</a:t>
            </a:r>
            <a:r>
              <a:rPr lang="zh-CN" altLang="en-US" dirty="0"/>
              <a:t>：最小值，默认值为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max</a:t>
            </a:r>
            <a:r>
              <a:rPr lang="zh-CN" altLang="en-US" dirty="0"/>
              <a:t>：最大值，默认值为</a:t>
            </a:r>
            <a:r>
              <a:rPr lang="en-US" altLang="zh-CN" dirty="0"/>
              <a:t>100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step</a:t>
            </a:r>
            <a:r>
              <a:rPr lang="zh-CN" altLang="en-US" dirty="0"/>
              <a:t>：步长，取值必须大于</a:t>
            </a:r>
            <a:r>
              <a:rPr lang="en-US" altLang="zh-CN" dirty="0"/>
              <a:t>0</a:t>
            </a:r>
            <a:r>
              <a:rPr lang="zh-CN" altLang="en-US" dirty="0"/>
              <a:t>，并且可被（</a:t>
            </a:r>
            <a:r>
              <a:rPr lang="en-US" altLang="zh-CN" dirty="0"/>
              <a:t>max-min</a:t>
            </a:r>
            <a:r>
              <a:rPr lang="zh-CN" altLang="en-US" dirty="0"/>
              <a:t>）整除，默认值为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disabled</a:t>
            </a:r>
            <a:r>
              <a:rPr lang="zh-CN" altLang="en-US" dirty="0"/>
              <a:t>：是否禁用，默认值为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value</a:t>
            </a:r>
            <a:r>
              <a:rPr lang="zh-CN" altLang="en-US" dirty="0"/>
              <a:t>：当前取值，默认值为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r>
              <a:rPr lang="en-US" altLang="zh-CN" dirty="0"/>
              <a:t>value</a:t>
            </a:r>
            <a:r>
              <a:rPr lang="zh-CN" altLang="en-US" dirty="0"/>
              <a:t>值应该在</a:t>
            </a:r>
            <a:r>
              <a:rPr lang="en-US" altLang="zh-CN" dirty="0"/>
              <a:t>max</a:t>
            </a:r>
            <a:r>
              <a:rPr lang="zh-CN" altLang="en-US" dirty="0"/>
              <a:t>和</a:t>
            </a:r>
            <a:r>
              <a:rPr lang="en-US" altLang="zh-CN" dirty="0"/>
              <a:t>min</a:t>
            </a:r>
            <a:r>
              <a:rPr lang="zh-CN" altLang="en-US" dirty="0"/>
              <a:t>的区间范围内，设置后滑块会滚动到对应位置。</a:t>
            </a:r>
            <a:r>
              <a:rPr lang="en-US" altLang="zh-CN" dirty="0"/>
              <a:t>color</a:t>
            </a:r>
            <a:r>
              <a:rPr lang="zh-CN" altLang="en-US" dirty="0"/>
              <a:t>：背景条的颜色，默认值为</a:t>
            </a:r>
            <a:r>
              <a:rPr lang="en-US" altLang="zh-CN" dirty="0"/>
              <a:t>#e9e9e9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selected-color</a:t>
            </a:r>
            <a:r>
              <a:rPr lang="zh-CN" altLang="en-US" dirty="0"/>
              <a:t>：已选择的颜色，默认值为</a:t>
            </a:r>
            <a:r>
              <a:rPr lang="en-US" altLang="zh-CN" dirty="0"/>
              <a:t>#laad19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show-value</a:t>
            </a:r>
            <a:r>
              <a:rPr lang="zh-CN" altLang="en-US" dirty="0"/>
              <a:t>：是否在右侧显示当前</a:t>
            </a:r>
            <a:r>
              <a:rPr lang="en-US" altLang="zh-CN" dirty="0"/>
              <a:t>value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bindchange</a:t>
            </a:r>
            <a:r>
              <a:rPr lang="zh-CN" altLang="en-US" dirty="0"/>
              <a:t>：完成一次拖动后触发的事件，</a:t>
            </a:r>
            <a:r>
              <a:rPr lang="en-US" altLang="zh-CN" dirty="0" err="1"/>
              <a:t>event.detail</a:t>
            </a:r>
            <a:r>
              <a:rPr lang="en-US" altLang="zh-CN" dirty="0"/>
              <a:t> = { value: value }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9279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表单组件 </a:t>
            </a:r>
            <a:r>
              <a:rPr lang="en-US" altLang="zh-CN" dirty="0"/>
              <a:t>– slider</a:t>
            </a:r>
            <a:endParaRPr lang="zh-CN" altLang="en-US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0DD51407-C37C-8112-DFEB-63434AFE00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80"/>
          <a:stretch/>
        </p:blipFill>
        <p:spPr>
          <a:xfrm>
            <a:off x="812993" y="1846097"/>
            <a:ext cx="3290814" cy="3567353"/>
          </a:xfrm>
          <a:prstGeom prst="rect">
            <a:avLst/>
          </a:prstGeom>
        </p:spPr>
      </p:pic>
      <p:grpSp>
        <p:nvGrpSpPr>
          <p:cNvPr id="3" name="组合 9">
            <a:extLst>
              <a:ext uri="{FF2B5EF4-FFF2-40B4-BE49-F238E27FC236}">
                <a16:creationId xmlns:a16="http://schemas.microsoft.com/office/drawing/2014/main" id="{96F4555F-5DE5-A4E9-8CBD-4778305EA909}"/>
              </a:ext>
            </a:extLst>
          </p:cNvPr>
          <p:cNvGrpSpPr>
            <a:grpSpLocks/>
          </p:cNvGrpSpPr>
          <p:nvPr/>
        </p:nvGrpSpPr>
        <p:grpSpPr bwMode="auto">
          <a:xfrm>
            <a:off x="4245157" y="1846097"/>
            <a:ext cx="3803231" cy="4690674"/>
            <a:chOff x="1290120" y="3552090"/>
            <a:chExt cx="2346358" cy="9690660"/>
          </a:xfrm>
        </p:grpSpPr>
        <p:sp>
          <p:nvSpPr>
            <p:cNvPr id="4" name="矩形 10">
              <a:extLst>
                <a:ext uri="{FF2B5EF4-FFF2-40B4-BE49-F238E27FC236}">
                  <a16:creationId xmlns:a16="http://schemas.microsoft.com/office/drawing/2014/main" id="{272E92C2-5318-DDB8-38A6-3440D5802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120" y="3552090"/>
              <a:ext cx="2346358" cy="9690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300"/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8A78730-0995-7BEF-2EA0-72751A498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50"/>
              <a:ext cx="2273119" cy="6294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200" b="1" dirty="0">
                  <a:solidFill>
                    <a:schemeClr val="bg1"/>
                  </a:solidFill>
                </a:rPr>
                <a:t>&lt;view class="section icon-wrapper"&gt;​​​​</a:t>
              </a:r>
            </a:p>
            <a:p>
              <a:pPr eaLnBrk="0" hangingPunct="0"/>
              <a:r>
                <a:rPr lang="en-US" altLang="zh-CN" sz="1200" b="1" dirty="0">
                  <a:solidFill>
                    <a:schemeClr val="bg1"/>
                  </a:solidFill>
                </a:rPr>
                <a:t>    &lt;icon type="success" size="{{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icon.size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}}" ​​​​ style="opacity:{{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icon.opacity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/10}}; " /&gt;​​​​</a:t>
              </a:r>
            </a:p>
            <a:p>
              <a:pPr eaLnBrk="0" hangingPunct="0"/>
              <a:r>
                <a:rPr lang="en-US" altLang="zh-CN" sz="1200" b="1" dirty="0">
                  <a:solidFill>
                    <a:schemeClr val="bg1"/>
                  </a:solidFill>
                </a:rPr>
                <a:t>&lt;/view&gt;​​​</a:t>
              </a:r>
            </a:p>
            <a:p>
              <a:pPr eaLnBrk="0" hangingPunct="0"/>
              <a:r>
                <a:rPr lang="en-US" altLang="zh-CN" sz="1200" b="1" dirty="0">
                  <a:solidFill>
                    <a:schemeClr val="bg1"/>
                  </a:solidFill>
                </a:rPr>
                <a:t>​&lt;view class="section"&gt;​​​​</a:t>
              </a:r>
            </a:p>
            <a:p>
              <a:pPr eaLnBrk="0" hangingPunct="0"/>
              <a:r>
                <a:rPr lang="en-US" altLang="zh-CN" sz="1200" b="1" dirty="0">
                  <a:solidFill>
                    <a:schemeClr val="bg1"/>
                  </a:solidFill>
                </a:rPr>
                <a:t>    &lt;view&gt;</a:t>
              </a:r>
              <a:r>
                <a:rPr lang="zh-CN" altLang="en-US" sz="1200" b="1" dirty="0">
                  <a:solidFill>
                    <a:schemeClr val="bg1"/>
                  </a:solidFill>
                </a:rPr>
                <a:t>调整图标大小：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&lt;/view&gt;​​</a:t>
              </a:r>
            </a:p>
            <a:p>
              <a:pPr eaLnBrk="0" hangingPunct="0"/>
              <a:r>
                <a:rPr lang="en-US" altLang="zh-CN" sz="1200" b="1" dirty="0">
                  <a:solidFill>
                    <a:schemeClr val="bg1"/>
                  </a:solidFill>
                </a:rPr>
                <a:t>    ​ &lt;slider show-value max="100" min="10" step="5" value="{{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icon.size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}}" ​​​​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bindchange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changeSize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"&gt;&lt;/slider&gt;</a:t>
              </a:r>
            </a:p>
            <a:p>
              <a:pPr eaLnBrk="0" hangingPunct="0"/>
              <a:r>
                <a:rPr lang="en-US" altLang="zh-CN" sz="1200" b="1" dirty="0">
                  <a:solidFill>
                    <a:schemeClr val="bg1"/>
                  </a:solidFill>
                </a:rPr>
                <a:t>&lt;/view&gt;</a:t>
              </a:r>
            </a:p>
            <a:p>
              <a:pPr eaLnBrk="0" hangingPunct="0"/>
              <a:r>
                <a:rPr lang="en-US" altLang="zh-CN" sz="1200" b="1" dirty="0">
                  <a:solidFill>
                    <a:schemeClr val="bg1"/>
                  </a:solidFill>
                </a:rPr>
                <a:t>​​​​&lt;view class="section"&gt;​​​​</a:t>
              </a:r>
            </a:p>
            <a:p>
              <a:pPr eaLnBrk="0" hangingPunct="0"/>
              <a:r>
                <a:rPr lang="en-US" altLang="zh-CN" sz="1200" b="1" dirty="0">
                  <a:solidFill>
                    <a:schemeClr val="bg1"/>
                  </a:solidFill>
                </a:rPr>
                <a:t>    &lt;view&gt;</a:t>
              </a:r>
              <a:r>
                <a:rPr lang="zh-CN" altLang="en-US" sz="1200" b="1" dirty="0">
                  <a:solidFill>
                    <a:schemeClr val="bg1"/>
                  </a:solidFill>
                </a:rPr>
                <a:t>调整透明度：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&lt;/view&gt;​​​</a:t>
              </a:r>
            </a:p>
            <a:p>
              <a:pPr eaLnBrk="0" hangingPunct="0"/>
              <a:r>
                <a:rPr lang="en-US" altLang="zh-CN" sz="1200" b="1" dirty="0">
                  <a:solidFill>
                    <a:schemeClr val="bg1"/>
                  </a:solidFill>
                </a:rPr>
                <a:t>    &lt;slider show-value max="10" min="0" step="1" value="{{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icon.opacity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}}" ​​​​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bindchange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changeOpacity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"&gt;&lt;/slider&gt;​​​​</a:t>
              </a:r>
            </a:p>
            <a:p>
              <a:pPr eaLnBrk="0" hangingPunct="0"/>
              <a:r>
                <a:rPr lang="en-US" altLang="zh-CN" sz="1200" b="1" dirty="0">
                  <a:solidFill>
                    <a:schemeClr val="bg1"/>
                  </a:solidFill>
                </a:rPr>
                <a:t>&lt;/view&gt;</a:t>
              </a:r>
            </a:p>
          </p:txBody>
        </p:sp>
      </p:grpSp>
      <p:grpSp>
        <p:nvGrpSpPr>
          <p:cNvPr id="7" name="组合 9">
            <a:extLst>
              <a:ext uri="{FF2B5EF4-FFF2-40B4-BE49-F238E27FC236}">
                <a16:creationId xmlns:a16="http://schemas.microsoft.com/office/drawing/2014/main" id="{9AB7ACDB-493D-40F8-EAFC-29C2635F196F}"/>
              </a:ext>
            </a:extLst>
          </p:cNvPr>
          <p:cNvGrpSpPr>
            <a:grpSpLocks/>
          </p:cNvGrpSpPr>
          <p:nvPr/>
        </p:nvGrpSpPr>
        <p:grpSpPr bwMode="auto">
          <a:xfrm>
            <a:off x="8189738" y="1846097"/>
            <a:ext cx="3803231" cy="4690675"/>
            <a:chOff x="1295203" y="3552092"/>
            <a:chExt cx="2346358" cy="9690660"/>
          </a:xfrm>
        </p:grpSpPr>
        <p:sp>
          <p:nvSpPr>
            <p:cNvPr id="8" name="矩形 10">
              <a:extLst>
                <a:ext uri="{FF2B5EF4-FFF2-40B4-BE49-F238E27FC236}">
                  <a16:creationId xmlns:a16="http://schemas.microsoft.com/office/drawing/2014/main" id="{938C7C30-3826-A059-638D-BDADE2274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2"/>
              <a:ext cx="2346358" cy="9690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400" dirty="0"/>
            </a:p>
          </p:txBody>
        </p:sp>
        <p:sp>
          <p:nvSpPr>
            <p:cNvPr id="10" name="矩形 11">
              <a:extLst>
                <a:ext uri="{FF2B5EF4-FFF2-40B4-BE49-F238E27FC236}">
                  <a16:creationId xmlns:a16="http://schemas.microsoft.com/office/drawing/2014/main" id="{7F70B283-A8EB-F20D-9662-8265505A9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50"/>
              <a:ext cx="2273119" cy="597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​​​​.section { padding : 10px; }​​​​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.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section.icon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-wrapper { height : 100px; font-size : 12px; }​​​</a:t>
              </a:r>
            </a:p>
            <a:p>
              <a:pPr eaLnBrk="0" hangingPunct="0"/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​Page( {​​​​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data :{​​​​ icon : {​​​​ size : 20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，​​​​ 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opacity : 8​​​​ }​​​​ },</a:t>
              </a:r>
            </a:p>
            <a:p>
              <a:pPr eaLnBrk="0" hangingPunct="0"/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 err="1">
                  <a:solidFill>
                    <a:schemeClr val="bg1"/>
                  </a:solidFill>
                </a:rPr>
                <a:t>changeSize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: function( e ) {​​​​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this.data.icon.size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=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e.detail.value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;​​​​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this.setData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(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this.data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);​​​​ },</a:t>
              </a:r>
            </a:p>
            <a:p>
              <a:pPr eaLnBrk="0" hangingPunct="0"/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 err="1">
                  <a:solidFill>
                    <a:schemeClr val="bg1"/>
                  </a:solidFill>
                </a:rPr>
                <a:t>changeOpacity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:function( e ) {​​​​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this.data.icon.opacity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=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e.detail.value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;​​​​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this.setData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(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this.data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);​​​​ }​​​​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} );​​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529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表单组件 </a:t>
            </a:r>
            <a:r>
              <a:rPr lang="en-US" altLang="zh-CN" dirty="0"/>
              <a:t>– Picker</a:t>
            </a:r>
            <a:endParaRPr lang="zh-CN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6BFDE2-9636-BC1A-0ADA-29DA7D7CB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3" y="2249424"/>
            <a:ext cx="11091436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&lt;picker/&gt;</a:t>
            </a:r>
            <a:r>
              <a:rPr lang="zh-CN" altLang="en-US" dirty="0"/>
              <a:t>可以在</a:t>
            </a:r>
            <a:r>
              <a:rPr lang="zh-CN" altLang="en-US" b="1" dirty="0">
                <a:highlight>
                  <a:srgbClr val="FFFF00"/>
                </a:highlight>
              </a:rPr>
              <a:t>屏幕底部</a:t>
            </a:r>
            <a:r>
              <a:rPr lang="zh-CN" altLang="en-US" dirty="0"/>
              <a:t>弹出一个窗口，供用户在所提供的选择项中选择一个。</a:t>
            </a:r>
            <a:r>
              <a:rPr lang="en-US" altLang="zh-CN" dirty="0"/>
              <a:t>&lt;picker/&gt;</a:t>
            </a:r>
            <a:r>
              <a:rPr lang="zh-CN" altLang="en-US" dirty="0"/>
              <a:t>本身不会向用户呈现任何特殊效果，像</a:t>
            </a:r>
            <a:r>
              <a:rPr lang="en-US" altLang="zh-CN" dirty="0"/>
              <a:t>&lt;checkbox-group/&gt;</a:t>
            </a:r>
            <a:r>
              <a:rPr lang="zh-CN" altLang="en-US" dirty="0"/>
              <a:t>一样用于包裹其他组件，点击</a:t>
            </a:r>
            <a:r>
              <a:rPr lang="en-US" altLang="zh-CN" dirty="0"/>
              <a:t>&lt;picker/&gt;</a:t>
            </a:r>
            <a:r>
              <a:rPr lang="zh-CN" altLang="en-US" dirty="0"/>
              <a:t>包裹内的元素时会从底部弹出相应选项。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&lt;picker/&gt;</a:t>
            </a:r>
            <a:r>
              <a:rPr lang="zh-CN" altLang="en-US" dirty="0"/>
              <a:t>分为</a:t>
            </a:r>
            <a:r>
              <a:rPr lang="en-US" altLang="zh-CN" dirty="0"/>
              <a:t>3</a:t>
            </a:r>
            <a:r>
              <a:rPr lang="zh-CN" altLang="en-US" dirty="0"/>
              <a:t>种类型：普通选择器、时间选择器和日期选择器，默认是普通选择器，这三种选择器在细节上略有不同，我们可以通过设置</a:t>
            </a:r>
            <a:r>
              <a:rPr lang="en-US" altLang="zh-CN" dirty="0"/>
              <a:t>&lt;picker/&gt;</a:t>
            </a:r>
            <a:r>
              <a:rPr lang="zh-CN" altLang="en-US" dirty="0"/>
              <a:t>组件</a:t>
            </a:r>
            <a:r>
              <a:rPr lang="en-US" altLang="zh-CN" dirty="0"/>
              <a:t>mode</a:t>
            </a:r>
            <a:r>
              <a:rPr lang="zh-CN" altLang="en-US" dirty="0"/>
              <a:t>属性值切换不同选择器。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195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5DC-C485-6EFB-BC8F-656B4CB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785-4DEA-F311-43FC-73945A3C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B0F0"/>
                </a:solidFill>
              </a:rPr>
              <a:t>组件定义和属性</a:t>
            </a:r>
            <a:endParaRPr lang="en-US" altLang="zh-CN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视图容器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基础组件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表单组件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导航组件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媒体组件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地图组件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画布组件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作业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0647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表单组件 </a:t>
            </a:r>
            <a:r>
              <a:rPr lang="en-US" altLang="zh-CN" dirty="0"/>
              <a:t>– Picker</a:t>
            </a:r>
            <a:endParaRPr lang="zh-CN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6BFDE2-9636-BC1A-0ADA-29DA7D7CB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4" y="2249424"/>
            <a:ext cx="4291516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普通选择器普通选择器是默认的滚动选择器，我们只需要绑定数组类型的数据就能直接使用，对应的</a:t>
            </a:r>
            <a:r>
              <a:rPr lang="en-US" altLang="zh-CN" dirty="0"/>
              <a:t>mode</a:t>
            </a:r>
            <a:r>
              <a:rPr lang="zh-CN" altLang="en-US" dirty="0"/>
              <a:t>属性值为</a:t>
            </a:r>
            <a:r>
              <a:rPr lang="en-US" altLang="zh-CN" dirty="0"/>
              <a:t>selector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range</a:t>
            </a:r>
            <a:r>
              <a:rPr lang="zh-CN" altLang="en-US" dirty="0"/>
              <a:t>：底部弹出选项的数组，默认值为一个空数组</a:t>
            </a:r>
            <a:r>
              <a:rPr lang="en-US" altLang="zh-CN" dirty="0"/>
              <a:t>[]</a:t>
            </a:r>
            <a:r>
              <a:rPr lang="zh-CN" altLang="en-US" dirty="0"/>
              <a:t>。只有当</a:t>
            </a:r>
            <a:r>
              <a:rPr lang="en-US" altLang="zh-CN" dirty="0"/>
              <a:t>&lt;picker/&gt;</a:t>
            </a:r>
            <a:r>
              <a:rPr lang="zh-CN" altLang="en-US" dirty="0"/>
              <a:t>的</a:t>
            </a:r>
            <a:r>
              <a:rPr lang="en-US" altLang="zh-CN" dirty="0"/>
              <a:t>mode</a:t>
            </a:r>
            <a:r>
              <a:rPr lang="zh-CN" altLang="en-US" dirty="0"/>
              <a:t>为</a:t>
            </a:r>
            <a:r>
              <a:rPr lang="en-US" altLang="zh-CN" dirty="0"/>
              <a:t>selector</a:t>
            </a:r>
            <a:r>
              <a:rPr lang="zh-CN" altLang="en-US" dirty="0"/>
              <a:t>时，</a:t>
            </a:r>
            <a:r>
              <a:rPr lang="en-US" altLang="zh-CN" dirty="0"/>
              <a:t>range</a:t>
            </a:r>
            <a:r>
              <a:rPr lang="zh-CN" altLang="en-US" dirty="0"/>
              <a:t>属性才有效。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rang-key</a:t>
            </a:r>
            <a:r>
              <a:rPr lang="zh-CN" altLang="en-US" dirty="0"/>
              <a:t>：当</a:t>
            </a:r>
            <a:r>
              <a:rPr lang="en-US" altLang="zh-CN" dirty="0"/>
              <a:t>range</a:t>
            </a:r>
            <a:r>
              <a:rPr lang="zh-CN" altLang="en-US" dirty="0"/>
              <a:t>是一个</a:t>
            </a:r>
            <a:r>
              <a:rPr lang="en-US" altLang="zh-CN" dirty="0"/>
              <a:t>Object Array</a:t>
            </a:r>
            <a:r>
              <a:rPr lang="zh-CN" altLang="en-US" dirty="0"/>
              <a:t>时，通过</a:t>
            </a:r>
            <a:r>
              <a:rPr lang="en-US" altLang="zh-CN" dirty="0"/>
              <a:t>rang-key</a:t>
            </a:r>
            <a:r>
              <a:rPr lang="zh-CN" altLang="en-US" dirty="0"/>
              <a:t>来指定</a:t>
            </a:r>
            <a:r>
              <a:rPr lang="en-US" altLang="zh-CN" dirty="0"/>
              <a:t>Object</a:t>
            </a:r>
            <a:r>
              <a:rPr lang="zh-CN" altLang="en-US" dirty="0"/>
              <a:t>中</a:t>
            </a:r>
            <a:r>
              <a:rPr lang="en-US" altLang="zh-CN" dirty="0"/>
              <a:t>key</a:t>
            </a:r>
            <a:r>
              <a:rPr lang="zh-CN" altLang="en-US" dirty="0"/>
              <a:t>的值作为选择器显示内容。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value:mode</a:t>
            </a:r>
            <a:r>
              <a:rPr lang="zh-CN" altLang="en-US" dirty="0"/>
              <a:t>为</a:t>
            </a:r>
            <a:r>
              <a:rPr lang="en-US" altLang="zh-CN" dirty="0"/>
              <a:t>selector</a:t>
            </a:r>
            <a:r>
              <a:rPr lang="zh-CN" altLang="en-US" dirty="0"/>
              <a:t>时，</a:t>
            </a:r>
            <a:r>
              <a:rPr lang="en-US" altLang="zh-CN" dirty="0"/>
              <a:t>value</a:t>
            </a:r>
            <a:r>
              <a:rPr lang="zh-CN" altLang="en-US" dirty="0"/>
              <a:t>值是数字，表示选择了</a:t>
            </a:r>
            <a:r>
              <a:rPr lang="en-US" altLang="zh-CN" dirty="0"/>
              <a:t>range</a:t>
            </a:r>
            <a:r>
              <a:rPr lang="zh-CN" altLang="en-US" dirty="0"/>
              <a:t>中的第几个，从</a:t>
            </a:r>
            <a:r>
              <a:rPr lang="en-US" altLang="zh-CN" dirty="0"/>
              <a:t>0</a:t>
            </a:r>
            <a:r>
              <a:rPr lang="zh-CN" altLang="en-US" dirty="0"/>
              <a:t>开始。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bindchange:value</a:t>
            </a:r>
            <a:r>
              <a:rPr lang="zh-CN" altLang="en-US" dirty="0"/>
              <a:t>改变时触发</a:t>
            </a:r>
            <a:r>
              <a:rPr lang="en-US" altLang="zh-CN" dirty="0"/>
              <a:t>change</a:t>
            </a:r>
            <a:r>
              <a:rPr lang="zh-CN" altLang="en-US" dirty="0"/>
              <a:t>事件，</a:t>
            </a:r>
            <a:r>
              <a:rPr lang="en-US" altLang="zh-CN" dirty="0" err="1"/>
              <a:t>event.detail</a:t>
            </a:r>
            <a:r>
              <a:rPr lang="en-US" altLang="zh-CN" dirty="0"/>
              <a:t>={</a:t>
            </a:r>
            <a:r>
              <a:rPr lang="en-US" altLang="zh-CN" dirty="0" err="1"/>
              <a:t>value:value</a:t>
            </a:r>
            <a:r>
              <a:rPr lang="en-US" altLang="zh-CN" dirty="0"/>
              <a:t>}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disabled</a:t>
            </a:r>
            <a:r>
              <a:rPr lang="zh-CN" altLang="en-US" dirty="0"/>
              <a:t>：是否禁用，默认值为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24C5EB0-B4C3-83FC-6685-794C395ED2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68"/>
          <a:stretch/>
        </p:blipFill>
        <p:spPr>
          <a:xfrm>
            <a:off x="5000275" y="2249424"/>
            <a:ext cx="3005964" cy="3928898"/>
          </a:xfrm>
          <a:prstGeom prst="rect">
            <a:avLst/>
          </a:prstGeom>
        </p:spPr>
      </p:pic>
      <p:grpSp>
        <p:nvGrpSpPr>
          <p:cNvPr id="3" name="组合 9">
            <a:extLst>
              <a:ext uri="{FF2B5EF4-FFF2-40B4-BE49-F238E27FC236}">
                <a16:creationId xmlns:a16="http://schemas.microsoft.com/office/drawing/2014/main" id="{4F0617C2-C0A5-4ABC-2A45-22169AFD0FCB}"/>
              </a:ext>
            </a:extLst>
          </p:cNvPr>
          <p:cNvGrpSpPr>
            <a:grpSpLocks/>
          </p:cNvGrpSpPr>
          <p:nvPr/>
        </p:nvGrpSpPr>
        <p:grpSpPr bwMode="auto">
          <a:xfrm>
            <a:off x="8182844" y="2249423"/>
            <a:ext cx="3803231" cy="4297560"/>
            <a:chOff x="1295203" y="3552086"/>
            <a:chExt cx="2346358" cy="26233539"/>
          </a:xfrm>
        </p:grpSpPr>
        <p:sp>
          <p:nvSpPr>
            <p:cNvPr id="5" name="矩形 10">
              <a:extLst>
                <a:ext uri="{FF2B5EF4-FFF2-40B4-BE49-F238E27FC236}">
                  <a16:creationId xmlns:a16="http://schemas.microsoft.com/office/drawing/2014/main" id="{4FF69A3D-039A-B8E6-574E-F6059C12C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86"/>
              <a:ext cx="2346358" cy="2620865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400" dirty="0"/>
            </a:p>
          </p:txBody>
        </p:sp>
        <p:sp>
          <p:nvSpPr>
            <p:cNvPr id="6" name="矩形 11">
              <a:extLst>
                <a:ext uri="{FF2B5EF4-FFF2-40B4-BE49-F238E27FC236}">
                  <a16:creationId xmlns:a16="http://schemas.microsoft.com/office/drawing/2014/main" id="{11AB4515-5927-91AC-166D-74314E2D3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376" y="3576973"/>
              <a:ext cx="2328185" cy="26208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&lt;picker value="{{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selectedIndex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}}" range="{{list}}"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bindchange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="change"&gt;​​​​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&lt;view class="picker"&gt;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当前选中：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{{list[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selectedIndex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]}}​​​​ &lt;/view&gt;​​​​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&lt;/picker&gt;</a:t>
              </a:r>
            </a:p>
            <a:p>
              <a:pPr eaLnBrk="0" hangingPunct="0"/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​​​​.picker{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border:solid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1px #ddd; background-color: #fafafa; padding : 10px; }</a:t>
              </a:r>
            </a:p>
            <a:p>
              <a:pPr eaLnBrk="0" hangingPunct="0"/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​​​​Page( {​​​​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data : {​​​​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//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创建对应选择项​​​​    </a:t>
              </a:r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list : [‘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选项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1’, ‘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选项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2’, ‘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选项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3’​​]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，​​​​         </a:t>
              </a:r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selectedIndex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: 0​​​​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}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，​​​​  </a:t>
              </a:r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change : function( e ) {​​​​  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//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修改选中项文案​​​​    </a:t>
              </a:r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 err="1">
                  <a:solidFill>
                    <a:schemeClr val="bg1"/>
                  </a:solidFill>
                </a:rPr>
                <a:t>this.setData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( {​​​​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selectedIndex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: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e.detail.value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​​​​} );​​​​  }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​​​​} );​​</a:t>
              </a:r>
            </a:p>
            <a:p>
              <a:pPr eaLnBrk="0" hangingPunct="0"/>
              <a:endParaRPr lang="en-US" altLang="zh-CN" sz="13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236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表单组件 </a:t>
            </a:r>
            <a:r>
              <a:rPr lang="en-US" altLang="zh-CN" dirty="0"/>
              <a:t>– Time Picker</a:t>
            </a:r>
            <a:endParaRPr lang="zh-CN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6BFDE2-9636-BC1A-0ADA-29DA7D7CB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3" y="2249424"/>
            <a:ext cx="4575306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时间选择器在普通选择器基础上，</a:t>
            </a:r>
            <a:r>
              <a:rPr lang="en-US" altLang="zh-CN" dirty="0"/>
              <a:t>&lt;picker/&gt;</a:t>
            </a:r>
            <a:r>
              <a:rPr lang="zh-CN" altLang="en-US" dirty="0"/>
              <a:t>提供了时间选择器，对应的</a:t>
            </a:r>
            <a:r>
              <a:rPr lang="en-US" altLang="zh-CN" dirty="0"/>
              <a:t>mode</a:t>
            </a:r>
            <a:r>
              <a:rPr lang="zh-CN" altLang="en-US" dirty="0"/>
              <a:t>属性值为</a:t>
            </a:r>
            <a:r>
              <a:rPr lang="en-US" altLang="zh-CN" dirty="0"/>
              <a:t>time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value</a:t>
            </a:r>
            <a:r>
              <a:rPr lang="zh-CN" altLang="en-US" dirty="0"/>
              <a:t>：表示选中的时间，字符串格式为“</a:t>
            </a:r>
            <a:r>
              <a:rPr lang="en-US" altLang="zh-CN" dirty="0" err="1"/>
              <a:t>hh:mm</a:t>
            </a:r>
            <a:r>
              <a:rPr lang="en-US" altLang="zh-CN" dirty="0"/>
              <a:t>”</a:t>
            </a:r>
            <a:r>
              <a:rPr lang="zh-CN" altLang="en-US" dirty="0"/>
              <a:t>，默认为空。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start</a:t>
            </a:r>
            <a:r>
              <a:rPr lang="zh-CN" altLang="en-US" dirty="0"/>
              <a:t>：表示有效时间范围的开始，字符串格式为“</a:t>
            </a:r>
            <a:r>
              <a:rPr lang="en-US" altLang="zh-CN" dirty="0" err="1"/>
              <a:t>hh:mm</a:t>
            </a:r>
            <a:r>
              <a:rPr lang="en-US" altLang="zh-CN" dirty="0"/>
              <a:t>”</a:t>
            </a:r>
            <a:r>
              <a:rPr lang="zh-CN" altLang="en-US" dirty="0"/>
              <a:t>，默认值为空。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end</a:t>
            </a:r>
            <a:r>
              <a:rPr lang="zh-CN" altLang="en-US" dirty="0"/>
              <a:t>：表示有效时间范围的结束，字符串格式事为“</a:t>
            </a:r>
            <a:r>
              <a:rPr lang="en-US" altLang="zh-CN" dirty="0" err="1"/>
              <a:t>hh:mm</a:t>
            </a:r>
            <a:r>
              <a:rPr lang="en-US" altLang="zh-CN" dirty="0"/>
              <a:t>”</a:t>
            </a:r>
            <a:r>
              <a:rPr lang="zh-CN" altLang="en-US" dirty="0"/>
              <a:t>，默认值为空。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bindchange:value</a:t>
            </a:r>
            <a:r>
              <a:rPr lang="zh-CN" altLang="en-US" dirty="0"/>
              <a:t>改变时触发</a:t>
            </a:r>
            <a:r>
              <a:rPr lang="en-US" altLang="zh-CN" dirty="0"/>
              <a:t>change</a:t>
            </a:r>
            <a:r>
              <a:rPr lang="zh-CN" altLang="en-US" dirty="0"/>
              <a:t>事件，</a:t>
            </a:r>
            <a:r>
              <a:rPr lang="en-US" altLang="zh-CN" dirty="0" err="1"/>
              <a:t>event.detail</a:t>
            </a:r>
            <a:r>
              <a:rPr lang="en-US" altLang="zh-CN" dirty="0"/>
              <a:t>={</a:t>
            </a:r>
            <a:r>
              <a:rPr lang="en-US" altLang="zh-CN" dirty="0" err="1"/>
              <a:t>value:value</a:t>
            </a:r>
            <a:r>
              <a:rPr lang="en-US" altLang="zh-CN" dirty="0"/>
              <a:t>}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disabled</a:t>
            </a:r>
            <a:r>
              <a:rPr lang="zh-CN" altLang="en-US" dirty="0"/>
              <a:t>：是否禁用，默认值为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4" name="组合 9">
            <a:extLst>
              <a:ext uri="{FF2B5EF4-FFF2-40B4-BE49-F238E27FC236}">
                <a16:creationId xmlns:a16="http://schemas.microsoft.com/office/drawing/2014/main" id="{3F3ADE27-C154-9EF8-569B-F98CF3FAF233}"/>
              </a:ext>
            </a:extLst>
          </p:cNvPr>
          <p:cNvGrpSpPr>
            <a:grpSpLocks/>
          </p:cNvGrpSpPr>
          <p:nvPr/>
        </p:nvGrpSpPr>
        <p:grpSpPr bwMode="auto">
          <a:xfrm>
            <a:off x="8182844" y="2249423"/>
            <a:ext cx="3803231" cy="4293483"/>
            <a:chOff x="1295203" y="3552086"/>
            <a:chExt cx="2346358" cy="26208652"/>
          </a:xfrm>
        </p:grpSpPr>
        <p:sp>
          <p:nvSpPr>
            <p:cNvPr id="5" name="矩形 10">
              <a:extLst>
                <a:ext uri="{FF2B5EF4-FFF2-40B4-BE49-F238E27FC236}">
                  <a16:creationId xmlns:a16="http://schemas.microsoft.com/office/drawing/2014/main" id="{12E9FEF3-54F7-7343-E62E-C0850B6C8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86"/>
              <a:ext cx="2346358" cy="2620865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400" dirty="0"/>
            </a:p>
          </p:txBody>
        </p:sp>
        <p:sp>
          <p:nvSpPr>
            <p:cNvPr id="6" name="矩形 11">
              <a:extLst>
                <a:ext uri="{FF2B5EF4-FFF2-40B4-BE49-F238E27FC236}">
                  <a16:creationId xmlns:a16="http://schemas.microsoft.com/office/drawing/2014/main" id="{DD42A0EB-688E-A410-63BD-EB3236A5E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376" y="3576973"/>
              <a:ext cx="2328185" cy="23766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​​​​​​&lt;picker value="{{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selectTime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}}" mode="time" start="{{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startTime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}}"​​​​  end="{{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endTime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}}"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bindchange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="change"&gt;​​​​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&lt;view class="picker"&gt;​​​​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当前选中：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{{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selectTime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}}​​​​  &lt;/view&gt;​​​​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&lt;/picker&gt;​​​​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.picker{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border:solid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1px #ddd; padding : 10px; }​​​​</a:t>
              </a:r>
            </a:p>
            <a:p>
              <a:pPr eaLnBrk="0" hangingPunct="0"/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Page( {​​​​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data : {​​​​  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startTime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: “00:00”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，</a:t>
              </a:r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endTime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: "24:00"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，​​​​    </a:t>
              </a:r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selectTime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: "11:30"​​​​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}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，​​​​  </a:t>
              </a:r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//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修改选中项文案​​​​ </a:t>
              </a:r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change : function( e ) {​​​​ 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this.setData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( {​​​​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selectTime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: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e.detail.value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​​​​ } );​​​​  }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​​​​} );​​</a:t>
              </a:r>
            </a:p>
          </p:txBody>
        </p:sp>
      </p:grp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7B82D3-7DF3-6335-36B8-1B09EEA6DB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05"/>
          <a:stretch/>
        </p:blipFill>
        <p:spPr>
          <a:xfrm>
            <a:off x="5136916" y="2249423"/>
            <a:ext cx="2748351" cy="360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9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表单组件 </a:t>
            </a:r>
            <a:r>
              <a:rPr lang="en-US" altLang="zh-CN" dirty="0"/>
              <a:t>– </a:t>
            </a:r>
            <a:r>
              <a:rPr lang="en-US" altLang="zh-CN" dirty="0" err="1"/>
              <a:t>DaTe</a:t>
            </a:r>
            <a:r>
              <a:rPr lang="en-US" altLang="zh-CN" dirty="0"/>
              <a:t> Picker</a:t>
            </a:r>
            <a:endParaRPr lang="zh-CN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6BFDE2-9636-BC1A-0ADA-29DA7D7CB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4" y="2249424"/>
            <a:ext cx="448469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期选择器对应的</a:t>
            </a:r>
            <a:r>
              <a:rPr lang="en-US" altLang="zh-CN" dirty="0"/>
              <a:t>mode</a:t>
            </a:r>
            <a:r>
              <a:rPr lang="zh-CN" altLang="en-US" dirty="0"/>
              <a:t>属性为</a:t>
            </a:r>
            <a:r>
              <a:rPr lang="en-US" altLang="zh-CN" dirty="0"/>
              <a:t>date</a:t>
            </a:r>
            <a:r>
              <a:rPr lang="zh-CN" altLang="en-US" dirty="0"/>
              <a:t>，属性如下：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value</a:t>
            </a:r>
            <a:r>
              <a:rPr lang="zh-CN" altLang="en-US" dirty="0"/>
              <a:t>：表示选中的日期，字符串格式为“</a:t>
            </a:r>
            <a:r>
              <a:rPr lang="en-US" altLang="zh-CN" dirty="0" err="1"/>
              <a:t>yyyy</a:t>
            </a:r>
            <a:r>
              <a:rPr lang="en-US" altLang="zh-CN" dirty="0"/>
              <a:t>-MM-dd”</a:t>
            </a:r>
            <a:r>
              <a:rPr lang="zh-CN" altLang="en-US" dirty="0"/>
              <a:t>，默认值为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start</a:t>
            </a:r>
            <a:r>
              <a:rPr lang="zh-CN" altLang="en-US" dirty="0"/>
              <a:t>：表示有效日期范围的开始，字符串格式为“</a:t>
            </a:r>
            <a:r>
              <a:rPr lang="en-US" altLang="zh-CN" dirty="0" err="1"/>
              <a:t>yyyy</a:t>
            </a:r>
            <a:r>
              <a:rPr lang="en-US" altLang="zh-CN" dirty="0"/>
              <a:t>-MM-dd”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end</a:t>
            </a:r>
            <a:r>
              <a:rPr lang="zh-CN" altLang="en-US" dirty="0"/>
              <a:t>：表示有效日期范围的结束，字符串格式为“</a:t>
            </a:r>
            <a:r>
              <a:rPr lang="en-US" altLang="zh-CN" dirty="0" err="1"/>
              <a:t>yyyy</a:t>
            </a:r>
            <a:r>
              <a:rPr lang="en-US" altLang="zh-CN" dirty="0"/>
              <a:t>-MM-dd”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fields</a:t>
            </a:r>
            <a:r>
              <a:rPr lang="zh-CN" altLang="en-US" dirty="0"/>
              <a:t>：表示选择器的粒度，有效值为</a:t>
            </a:r>
            <a:r>
              <a:rPr lang="en-US" altLang="zh-CN" dirty="0"/>
              <a:t>year</a:t>
            </a:r>
            <a:r>
              <a:rPr lang="zh-CN" altLang="en-US" dirty="0"/>
              <a:t>、</a:t>
            </a:r>
            <a:r>
              <a:rPr lang="en-US" altLang="zh-CN" dirty="0"/>
              <a:t>month</a:t>
            </a:r>
            <a:r>
              <a:rPr lang="zh-CN" altLang="en-US" dirty="0"/>
              <a:t>、</a:t>
            </a:r>
            <a:r>
              <a:rPr lang="en-US" altLang="zh-CN" dirty="0"/>
              <a:t>day</a:t>
            </a:r>
            <a:r>
              <a:rPr lang="zh-CN" altLang="en-US" dirty="0"/>
              <a:t>，默认值为</a:t>
            </a:r>
            <a:r>
              <a:rPr lang="en-US" altLang="zh-CN" dirty="0"/>
              <a:t>day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bindchange:value</a:t>
            </a:r>
            <a:r>
              <a:rPr lang="zh-CN" altLang="en-US" dirty="0"/>
              <a:t>改变时触发</a:t>
            </a:r>
            <a:r>
              <a:rPr lang="en-US" altLang="zh-CN" dirty="0"/>
              <a:t>change</a:t>
            </a:r>
            <a:r>
              <a:rPr lang="zh-CN" altLang="en-US" dirty="0"/>
              <a:t>事件，</a:t>
            </a:r>
            <a:r>
              <a:rPr lang="en-US" altLang="zh-CN" dirty="0" err="1"/>
              <a:t>event.detail</a:t>
            </a:r>
            <a:r>
              <a:rPr lang="en-US" altLang="zh-CN" dirty="0"/>
              <a:t>={</a:t>
            </a:r>
            <a:r>
              <a:rPr lang="en-US" altLang="zh-CN" dirty="0" err="1"/>
              <a:t>value:value</a:t>
            </a:r>
            <a:r>
              <a:rPr lang="en-US" altLang="zh-CN" dirty="0"/>
              <a:t>}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disabled</a:t>
            </a:r>
            <a:r>
              <a:rPr lang="zh-CN" altLang="en-US" dirty="0"/>
              <a:t>：是否禁用，默认值为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3" name="组合 9">
            <a:extLst>
              <a:ext uri="{FF2B5EF4-FFF2-40B4-BE49-F238E27FC236}">
                <a16:creationId xmlns:a16="http://schemas.microsoft.com/office/drawing/2014/main" id="{2A20513C-74AF-4AA4-8F10-2667331D00EF}"/>
              </a:ext>
            </a:extLst>
          </p:cNvPr>
          <p:cNvGrpSpPr>
            <a:grpSpLocks/>
          </p:cNvGrpSpPr>
          <p:nvPr/>
        </p:nvGrpSpPr>
        <p:grpSpPr bwMode="auto">
          <a:xfrm>
            <a:off x="8182844" y="2249423"/>
            <a:ext cx="3803231" cy="4293483"/>
            <a:chOff x="1295203" y="3552086"/>
            <a:chExt cx="2346358" cy="26208652"/>
          </a:xfrm>
        </p:grpSpPr>
        <p:sp>
          <p:nvSpPr>
            <p:cNvPr id="4" name="矩形 10">
              <a:extLst>
                <a:ext uri="{FF2B5EF4-FFF2-40B4-BE49-F238E27FC236}">
                  <a16:creationId xmlns:a16="http://schemas.microsoft.com/office/drawing/2014/main" id="{5441B6CB-621D-E1F8-DD8D-82397276D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86"/>
              <a:ext cx="2346358" cy="2620865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400" dirty="0"/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6447EE17-5396-C5A9-9D5A-7E1960CD6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376" y="3576973"/>
              <a:ext cx="2328185" cy="22545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​​​​​​&lt;picker value="{{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selectDate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}}" mode="date" start="{{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startDate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}}"​​​​  end="{{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endDate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}}" filed="day"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bindchange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="change"&gt;​​​​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&lt;view class=“picker”&gt;​​​​    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当前选中：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{{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selectDate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}}​​​​&lt;/view&gt;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​​​​&lt;/picker&gt;​​​​</a:t>
              </a:r>
            </a:p>
            <a:p>
              <a:pPr eaLnBrk="0" hangingPunct="0"/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.picker{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border:solid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1px #ddd; padding : 10px; }</a:t>
              </a:r>
            </a:p>
            <a:p>
              <a:pPr eaLnBrk="0" hangingPunct="0"/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​​​​Page( {​​​​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data : {​​​​  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startDate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: "2016-02-01"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，</a:t>
              </a:r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endDate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: "2016-12-30"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，</a:t>
              </a:r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selectDate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: "2016-10-10"​​​​  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}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，​​​​  </a:t>
              </a:r>
              <a:endParaRPr lang="en-US" altLang="zh-CN" sz="13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change : function( e ) {​​​​    </a:t>
              </a:r>
            </a:p>
            <a:p>
              <a:pPr eaLnBrk="0" hangingPunct="0"/>
              <a:r>
                <a:rPr lang="en-US" altLang="zh-CN" sz="1300" b="1" dirty="0" err="1">
                  <a:solidFill>
                    <a:schemeClr val="bg1"/>
                  </a:solidFill>
                </a:rPr>
                <a:t>this.setData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( {​​​​     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selectDate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: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e.detail.value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​​​​    } );​​​​  }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​​​​} );​​</a:t>
              </a:r>
            </a:p>
          </p:txBody>
        </p:sp>
      </p:grp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43A1A08-7006-2CBF-7493-7AC0E83A44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26"/>
          <a:stretch/>
        </p:blipFill>
        <p:spPr>
          <a:xfrm>
            <a:off x="5159967" y="2249423"/>
            <a:ext cx="2879753" cy="359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3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表单组件 </a:t>
            </a:r>
            <a:r>
              <a:rPr lang="en-US" altLang="zh-CN" dirty="0"/>
              <a:t>– picker-view</a:t>
            </a:r>
            <a:endParaRPr lang="zh-CN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6BFDE2-9636-BC1A-0ADA-29DA7D7CB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3" y="2249424"/>
            <a:ext cx="11091436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&lt;picker/&gt;</a:t>
            </a:r>
            <a:r>
              <a:rPr lang="zh-CN" altLang="en-US" dirty="0"/>
              <a:t>一共提供了</a:t>
            </a:r>
            <a:r>
              <a:rPr lang="en-US" altLang="zh-CN" dirty="0"/>
              <a:t>3</a:t>
            </a:r>
            <a:r>
              <a:rPr lang="zh-CN" altLang="en-US" dirty="0"/>
              <a:t>类选择器，这</a:t>
            </a:r>
            <a:r>
              <a:rPr lang="en-US" altLang="zh-CN" dirty="0"/>
              <a:t>3</a:t>
            </a:r>
            <a:r>
              <a:rPr lang="zh-CN" altLang="en-US" dirty="0"/>
              <a:t>类选中器在模式、交互上都比较固定，而在业务场景中我们可能会涉及多种形态选择器，针对这种情况，小程序提供了</a:t>
            </a:r>
            <a:r>
              <a:rPr lang="en-US" altLang="zh-CN" dirty="0"/>
              <a:t>&lt;picker-view/&gt;</a:t>
            </a:r>
            <a:r>
              <a:rPr lang="zh-CN" altLang="en-US" dirty="0"/>
              <a:t>用于实现自定义滚动选择器</a:t>
            </a:r>
            <a:r>
              <a:rPr lang="en-US" altLang="zh-CN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一个完整的</a:t>
            </a:r>
            <a:r>
              <a:rPr lang="en-US" altLang="zh-CN" dirty="0"/>
              <a:t>&lt;picker-view/&gt;</a:t>
            </a:r>
            <a:r>
              <a:rPr lang="zh-CN" altLang="en-US" dirty="0"/>
              <a:t>包含两个标签：</a:t>
            </a:r>
            <a:r>
              <a:rPr lang="en-US" altLang="zh-CN" dirty="0"/>
              <a:t>&lt;picker-view/&gt;</a:t>
            </a:r>
            <a:r>
              <a:rPr lang="zh-CN" altLang="en-US" dirty="0"/>
              <a:t>和</a:t>
            </a:r>
            <a:r>
              <a:rPr lang="en-US" altLang="zh-CN" dirty="0"/>
              <a:t>&lt;picker-view-column/&gt;, &lt;picker-view-column/&gt;</a:t>
            </a:r>
            <a:r>
              <a:rPr lang="zh-CN" altLang="en-US" dirty="0"/>
              <a:t>用于创建列，列中孩子节点高度会自动设置为</a:t>
            </a:r>
            <a:r>
              <a:rPr lang="en-US" altLang="zh-CN" dirty="0"/>
              <a:t>&lt;picker-view/&gt;</a:t>
            </a:r>
            <a:r>
              <a:rPr lang="zh-CN" altLang="en-US" dirty="0"/>
              <a:t>的选中框高度，</a:t>
            </a:r>
            <a:r>
              <a:rPr lang="en-US" altLang="zh-CN" dirty="0"/>
              <a:t>&lt;picker-view/&gt;</a:t>
            </a:r>
            <a:r>
              <a:rPr lang="zh-CN" altLang="en-US" dirty="0"/>
              <a:t>中仅可放置</a:t>
            </a:r>
            <a:r>
              <a:rPr lang="en-US" altLang="zh-CN" dirty="0"/>
              <a:t>&lt;picker-view-column/&gt;</a:t>
            </a:r>
            <a:r>
              <a:rPr lang="zh-CN" altLang="en-US" dirty="0"/>
              <a:t>，放置其他节点不会显示。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&lt;picker-view/&gt;</a:t>
            </a:r>
            <a:r>
              <a:rPr lang="zh-CN" altLang="en-US" dirty="0"/>
              <a:t>属性如下：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value</a:t>
            </a:r>
            <a:r>
              <a:rPr lang="zh-CN" altLang="en-US" dirty="0"/>
              <a:t>：数组类型，数组中的数字依次表示</a:t>
            </a:r>
            <a:r>
              <a:rPr lang="en-US" altLang="zh-CN" dirty="0"/>
              <a:t>&lt;picker-view/&gt;</a:t>
            </a:r>
            <a:r>
              <a:rPr lang="zh-CN" altLang="en-US" dirty="0"/>
              <a:t>内的</a:t>
            </a:r>
            <a:r>
              <a:rPr lang="en-US" altLang="zh-CN" dirty="0"/>
              <a:t>&lt;picker-view-</a:t>
            </a:r>
            <a:r>
              <a:rPr lang="en-US" altLang="zh-CN" dirty="0" err="1"/>
              <a:t>colume</a:t>
            </a:r>
            <a:r>
              <a:rPr lang="en-US" altLang="zh-CN" dirty="0"/>
              <a:t>/&gt;</a:t>
            </a:r>
            <a:r>
              <a:rPr lang="zh-CN" altLang="en-US" dirty="0"/>
              <a:t>选择的第几项（下标从</a:t>
            </a:r>
            <a:r>
              <a:rPr lang="en-US" altLang="zh-CN" dirty="0"/>
              <a:t>0</a:t>
            </a:r>
            <a:r>
              <a:rPr lang="zh-CN" altLang="en-US" dirty="0"/>
              <a:t>开始），数字大于</a:t>
            </a:r>
            <a:r>
              <a:rPr lang="en-US" altLang="zh-CN" dirty="0"/>
              <a:t>&lt;picker-view-column/&gt;</a:t>
            </a:r>
            <a:r>
              <a:rPr lang="zh-CN" altLang="en-US" dirty="0"/>
              <a:t>可选项长度时，选择最后一项。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indicator-style</a:t>
            </a:r>
            <a:r>
              <a:rPr lang="zh-CN" altLang="en-US" dirty="0"/>
              <a:t>：设置选择器中间选中框的样式。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bingchange</a:t>
            </a:r>
            <a:r>
              <a:rPr lang="zh-CN" altLang="en-US" dirty="0"/>
              <a:t>：当滚动选择，</a:t>
            </a:r>
            <a:r>
              <a:rPr lang="en-US" altLang="zh-CN" dirty="0"/>
              <a:t>value</a:t>
            </a:r>
            <a:r>
              <a:rPr lang="zh-CN" altLang="en-US" dirty="0"/>
              <a:t>改变时触发</a:t>
            </a:r>
            <a:r>
              <a:rPr lang="en-US" altLang="zh-CN" dirty="0"/>
              <a:t>change</a:t>
            </a:r>
            <a:r>
              <a:rPr lang="zh-CN" altLang="en-US" dirty="0"/>
              <a:t>事件，</a:t>
            </a:r>
            <a:r>
              <a:rPr lang="en-US" altLang="zh-CN" dirty="0" err="1"/>
              <a:t>event.detail</a:t>
            </a:r>
            <a:r>
              <a:rPr lang="en-US" altLang="zh-CN" dirty="0"/>
              <a:t> = {</a:t>
            </a:r>
            <a:r>
              <a:rPr lang="en-US" altLang="zh-CN" dirty="0" err="1"/>
              <a:t>value:value</a:t>
            </a:r>
            <a:r>
              <a:rPr lang="en-US" altLang="zh-CN" dirty="0"/>
              <a:t>}; value</a:t>
            </a:r>
            <a:r>
              <a:rPr lang="zh-CN" altLang="en-US" dirty="0"/>
              <a:t>为数组，表示</a:t>
            </a:r>
            <a:r>
              <a:rPr lang="en-US" altLang="zh-CN" dirty="0"/>
              <a:t>picker-view</a:t>
            </a:r>
            <a:r>
              <a:rPr lang="zh-CN" altLang="en-US" dirty="0"/>
              <a:t>内的</a:t>
            </a:r>
            <a:r>
              <a:rPr lang="en-US" altLang="zh-CN" dirty="0"/>
              <a:t>picker-view-column</a:t>
            </a:r>
            <a:r>
              <a:rPr lang="zh-CN" altLang="en-US" dirty="0"/>
              <a:t>当前选择的是第几项（下标从</a:t>
            </a:r>
            <a:r>
              <a:rPr lang="en-US" altLang="zh-CN" dirty="0"/>
              <a:t>0</a:t>
            </a:r>
            <a:r>
              <a:rPr lang="zh-CN" altLang="en-US" dirty="0"/>
              <a:t>开始）。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6335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表单组件 </a:t>
            </a:r>
            <a:r>
              <a:rPr lang="en-US" altLang="zh-CN" dirty="0"/>
              <a:t>– picker-view</a:t>
            </a:r>
            <a:endParaRPr lang="zh-CN" altLang="en-US" dirty="0"/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BFBB8462-C798-F20D-352B-CD4506437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74"/>
          <a:stretch/>
        </p:blipFill>
        <p:spPr>
          <a:xfrm>
            <a:off x="705260" y="1709934"/>
            <a:ext cx="3389887" cy="3586995"/>
          </a:xfrm>
          <a:prstGeom prst="rect">
            <a:avLst/>
          </a:prstGeom>
        </p:spPr>
      </p:pic>
      <p:grpSp>
        <p:nvGrpSpPr>
          <p:cNvPr id="3" name="组合 9">
            <a:extLst>
              <a:ext uri="{FF2B5EF4-FFF2-40B4-BE49-F238E27FC236}">
                <a16:creationId xmlns:a16="http://schemas.microsoft.com/office/drawing/2014/main" id="{7D8B0AC3-5BE2-E319-BCA6-4EECB765AB92}"/>
              </a:ext>
            </a:extLst>
          </p:cNvPr>
          <p:cNvGrpSpPr>
            <a:grpSpLocks/>
          </p:cNvGrpSpPr>
          <p:nvPr/>
        </p:nvGrpSpPr>
        <p:grpSpPr bwMode="auto">
          <a:xfrm>
            <a:off x="4194384" y="1709934"/>
            <a:ext cx="3803231" cy="5061569"/>
            <a:chOff x="1295203" y="3552086"/>
            <a:chExt cx="2346358" cy="30897269"/>
          </a:xfrm>
        </p:grpSpPr>
        <p:sp>
          <p:nvSpPr>
            <p:cNvPr id="5" name="矩形 10">
              <a:extLst>
                <a:ext uri="{FF2B5EF4-FFF2-40B4-BE49-F238E27FC236}">
                  <a16:creationId xmlns:a16="http://schemas.microsoft.com/office/drawing/2014/main" id="{8A9BCA69-867E-8C96-C948-403D94DB1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86"/>
              <a:ext cx="2346358" cy="3089726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400" dirty="0"/>
            </a:p>
          </p:txBody>
        </p:sp>
        <p:sp>
          <p:nvSpPr>
            <p:cNvPr id="6" name="矩形 11">
              <a:extLst>
                <a:ext uri="{FF2B5EF4-FFF2-40B4-BE49-F238E27FC236}">
                  <a16:creationId xmlns:a16="http://schemas.microsoft.com/office/drawing/2014/main" id="{EAFA741B-292F-DE73-27CF-F7CE6A378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376" y="3576973"/>
              <a:ext cx="2328185" cy="23766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&lt;view class="custom-picker"&gt;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 &lt;view class="title"&gt;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自定义滑动选择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&lt;/view&gt;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 &lt;picker-view indicator-style="height:80px; "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bindchange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changeTime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"&gt;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   &lt;picker-view-column&gt;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     &lt;view class="cell"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wx:for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="{{list}}"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wx:key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="index"&gt; {{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item.date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}} &lt;/view&gt;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  &lt;/picker-view-column&gt;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  &lt;picker-view-column&gt;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     &lt;block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wx:for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="{{list}}"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wx:key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="{{index}}"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wx:if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="{{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item.selected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}}"&gt;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           &lt;view class="cell"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wx:for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="{{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item.times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}}"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wx:for-index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subIndex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"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wx:for-item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subItem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"</a:t>
              </a:r>
            </a:p>
            <a:p>
              <a:pPr eaLnBrk="0" hangingPunct="0"/>
              <a:r>
                <a:rPr lang="en-US" altLang="zh-CN" sz="1300" b="1" dirty="0" err="1">
                  <a:solidFill>
                    <a:schemeClr val="bg1"/>
                  </a:solidFill>
                </a:rPr>
                <a:t>wx:key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subIndex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"&gt; {{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subItem.time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}} &lt;/view&gt;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     &lt;/block&gt;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   &lt;/picker-view-column&gt;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&lt;picker-view&gt;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&lt;/view&gt; </a:t>
              </a:r>
            </a:p>
          </p:txBody>
        </p:sp>
      </p:grpSp>
      <p:grpSp>
        <p:nvGrpSpPr>
          <p:cNvPr id="7" name="组合 9">
            <a:extLst>
              <a:ext uri="{FF2B5EF4-FFF2-40B4-BE49-F238E27FC236}">
                <a16:creationId xmlns:a16="http://schemas.microsoft.com/office/drawing/2014/main" id="{47D45CC2-B0D5-CA2F-4A14-792DA9966365}"/>
              </a:ext>
            </a:extLst>
          </p:cNvPr>
          <p:cNvGrpSpPr>
            <a:grpSpLocks/>
          </p:cNvGrpSpPr>
          <p:nvPr/>
        </p:nvGrpSpPr>
        <p:grpSpPr bwMode="auto">
          <a:xfrm>
            <a:off x="8245778" y="1709934"/>
            <a:ext cx="3803231" cy="5174723"/>
            <a:chOff x="1313376" y="3552086"/>
            <a:chExt cx="2346358" cy="31587994"/>
          </a:xfrm>
        </p:grpSpPr>
        <p:sp>
          <p:nvSpPr>
            <p:cNvPr id="8" name="矩形 10">
              <a:extLst>
                <a:ext uri="{FF2B5EF4-FFF2-40B4-BE49-F238E27FC236}">
                  <a16:creationId xmlns:a16="http://schemas.microsoft.com/office/drawing/2014/main" id="{825F57B4-3F94-3088-FCB7-392EE5F29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376" y="3552086"/>
              <a:ext cx="2346358" cy="3089727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400" dirty="0"/>
            </a:p>
          </p:txBody>
        </p:sp>
        <p:sp>
          <p:nvSpPr>
            <p:cNvPr id="10" name="矩形 11">
              <a:extLst>
                <a:ext uri="{FF2B5EF4-FFF2-40B4-BE49-F238E27FC236}">
                  <a16:creationId xmlns:a16="http://schemas.microsoft.com/office/drawing/2014/main" id="{2032FC52-39E7-AAB9-F413-D8716CEE7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376" y="3576973"/>
              <a:ext cx="2328185" cy="31563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.custom-picker { top : 100px; width :80%; margin: 0 auto; margin-top : 200rpx; 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border:solid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 1px #ccc; }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.custom-picker .title { 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text-align:center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; color:#444; padding : 20rpx; font-size:24rpx; background-color:#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eee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; 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border-bottom:solid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 1px #ccc } 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.custom-picker picker-view{ height:200px; } .custom-picker picker-view .cell {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text-align: center; line-height: 80px; } 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.custom-picker picker-view-column { 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border-right:solid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 1px #ccc; 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position:relative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; left : 1px; }</a:t>
              </a:r>
            </a:p>
            <a:p>
              <a:pPr eaLnBrk="0" hangingPunct="0"/>
              <a:endParaRPr lang="en-US" altLang="zh-CN" sz="11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Page( {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data : {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list : [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{ date : '12</a:t>
              </a:r>
              <a:r>
                <a:rPr lang="zh-CN" altLang="en-US" sz="1100" b="1" dirty="0">
                  <a:solidFill>
                    <a:schemeClr val="bg1"/>
                  </a:solidFill>
                </a:rPr>
                <a:t>月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27</a:t>
              </a:r>
              <a:r>
                <a:rPr lang="zh-CN" altLang="en-US" sz="1100" b="1" dirty="0">
                  <a:solidFill>
                    <a:schemeClr val="bg1"/>
                  </a:solidFill>
                </a:rPr>
                <a:t>日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',selected : true, times : [{time : '19:00'}, {time : '19:30'}, {time : '20:00'}, {time :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'20:30'}, {time : '21:00'}] }, 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{ date : '12</a:t>
              </a:r>
              <a:r>
                <a:rPr lang="zh-CN" altLang="en-US" sz="1100" b="1" dirty="0">
                  <a:solidFill>
                    <a:schemeClr val="bg1"/>
                  </a:solidFill>
                </a:rPr>
                <a:t>月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28</a:t>
              </a:r>
              <a:r>
                <a:rPr lang="zh-CN" altLang="en-US" sz="1100" b="1" dirty="0">
                  <a:solidFill>
                    <a:schemeClr val="bg1"/>
                  </a:solidFill>
                </a:rPr>
                <a:t>日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',selected : false, times : [{time : '9:00'}, {time : '9:30'}, {time :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'10:00'}, {time : '10:30'}, {time : '11:00'}] },] },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// </a:t>
              </a:r>
              <a:r>
                <a:rPr lang="zh-CN" altLang="en-US" sz="1100" b="1" dirty="0">
                  <a:solidFill>
                    <a:schemeClr val="bg1"/>
                  </a:solidFill>
                </a:rPr>
                <a:t>日期改变时渲染对应时间</a:t>
              </a:r>
            </a:p>
            <a:p>
              <a:pPr eaLnBrk="0" hangingPunct="0"/>
              <a:r>
                <a:rPr lang="en-US" altLang="zh-CN" sz="1100" b="1" dirty="0" err="1">
                  <a:solidFill>
                    <a:schemeClr val="bg1"/>
                  </a:solidFill>
                </a:rPr>
                <a:t>changeTime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 : function( e ) {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  var index = 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e.detail.value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[0],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  // </a:t>
              </a:r>
              <a:r>
                <a:rPr lang="zh-CN" altLang="en-US" sz="1100" b="1" dirty="0">
                  <a:solidFill>
                    <a:schemeClr val="bg1"/>
                  </a:solidFill>
                </a:rPr>
                <a:t>只监控日期改变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,</a:t>
              </a:r>
              <a:r>
                <a:rPr lang="zh-CN" altLang="en-US" sz="1100" b="1" dirty="0">
                  <a:solidFill>
                    <a:schemeClr val="bg1"/>
                  </a:solidFill>
                </a:rPr>
                <a:t>时间改变忽略</a:t>
              </a:r>
            </a:p>
            <a:p>
              <a:pPr eaLnBrk="0" hangingPunct="0"/>
              <a:r>
                <a:rPr lang="zh-CN" altLang="en-US" sz="11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list = 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this.data.list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, 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, d;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  for ( 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 = 0; d = list[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]; ++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 ) {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d.selected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 = 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 == index ? true : false; }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this.setData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( 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this.data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 ) }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} 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11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表单组件 </a:t>
            </a:r>
            <a:r>
              <a:rPr lang="en-US" altLang="zh-CN" dirty="0"/>
              <a:t>– Input</a:t>
            </a:r>
            <a:endParaRPr lang="zh-CN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6BFDE2-9636-BC1A-0ADA-29DA7D7CB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3" y="2249424"/>
            <a:ext cx="11091436" cy="402336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&lt;input/&gt;</a:t>
            </a:r>
            <a:r>
              <a:rPr lang="zh-CN" altLang="en-US" dirty="0"/>
              <a:t>是单行输入框，用于收集用户信息。根据不同的</a:t>
            </a:r>
            <a:r>
              <a:rPr lang="en-US" altLang="zh-CN" dirty="0"/>
              <a:t>type</a:t>
            </a:r>
            <a:r>
              <a:rPr lang="zh-CN" altLang="en-US" dirty="0"/>
              <a:t>属性值，输入字段拥有很多形式，与</a:t>
            </a:r>
            <a:r>
              <a:rPr lang="en-US" altLang="zh-CN" dirty="0"/>
              <a:t>HTML</a:t>
            </a:r>
            <a:r>
              <a:rPr lang="zh-CN" altLang="en-US" dirty="0"/>
              <a:t>不同的是小程序中的</a:t>
            </a:r>
            <a:r>
              <a:rPr lang="en-US" altLang="zh-CN" dirty="0"/>
              <a:t>&lt;input/&gt;</a:t>
            </a:r>
            <a:r>
              <a:rPr lang="zh-CN" altLang="en-US" dirty="0"/>
              <a:t>类型没有按钮类型，都是与输入相关的类型：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value</a:t>
            </a:r>
            <a:r>
              <a:rPr lang="zh-CN" altLang="en-US" dirty="0"/>
              <a:t>：输入框的初始内容。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type:input</a:t>
            </a:r>
            <a:r>
              <a:rPr lang="zh-CN" altLang="en-US" dirty="0"/>
              <a:t>的类型，有效值为：</a:t>
            </a:r>
            <a:r>
              <a:rPr lang="en-US" altLang="zh-CN" dirty="0"/>
              <a:t>text</a:t>
            </a:r>
            <a:r>
              <a:rPr lang="zh-CN" altLang="en-US" dirty="0"/>
              <a:t>、</a:t>
            </a:r>
            <a:r>
              <a:rPr lang="en-US" altLang="zh-CN" dirty="0"/>
              <a:t>number</a:t>
            </a:r>
            <a:r>
              <a:rPr lang="zh-CN" altLang="en-US" dirty="0"/>
              <a:t>、</a:t>
            </a:r>
            <a:r>
              <a:rPr lang="en-US" altLang="zh-CN" dirty="0" err="1"/>
              <a:t>idcard</a:t>
            </a:r>
            <a:r>
              <a:rPr lang="zh-CN" altLang="en-US" dirty="0"/>
              <a:t>、</a:t>
            </a:r>
            <a:r>
              <a:rPr lang="en-US" altLang="zh-CN" dirty="0"/>
              <a:t>digit</a:t>
            </a:r>
            <a:r>
              <a:rPr lang="zh-CN" altLang="en-US" dirty="0"/>
              <a:t>、</a:t>
            </a:r>
            <a:r>
              <a:rPr lang="en-US" altLang="zh-CN" dirty="0"/>
              <a:t>time</a:t>
            </a:r>
            <a:r>
              <a:rPr lang="zh-CN" altLang="en-US" dirty="0"/>
              <a:t>、</a:t>
            </a:r>
            <a:r>
              <a:rPr lang="en-US" altLang="zh-CN" dirty="0"/>
              <a:t>date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password</a:t>
            </a:r>
            <a:r>
              <a:rPr lang="zh-CN" altLang="en-US" dirty="0"/>
              <a:t>：是否显示密码类型，默认为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placeholder</a:t>
            </a:r>
            <a:r>
              <a:rPr lang="zh-CN" altLang="en-US" dirty="0"/>
              <a:t>：输入框为空时的占位符。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placeholder-style</a:t>
            </a:r>
            <a:r>
              <a:rPr lang="zh-CN" altLang="en-US" dirty="0"/>
              <a:t>：指定</a:t>
            </a:r>
            <a:r>
              <a:rPr lang="en-US" altLang="zh-CN" dirty="0"/>
              <a:t>placeholder</a:t>
            </a:r>
            <a:r>
              <a:rPr lang="zh-CN" altLang="en-US" dirty="0"/>
              <a:t>的样式。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placeholder-class</a:t>
            </a:r>
            <a:r>
              <a:rPr lang="zh-CN" altLang="en-US" dirty="0"/>
              <a:t>：指定</a:t>
            </a:r>
            <a:r>
              <a:rPr lang="en-US" altLang="zh-CN" dirty="0"/>
              <a:t>placeholder</a:t>
            </a:r>
            <a:r>
              <a:rPr lang="zh-CN" altLang="en-US" dirty="0"/>
              <a:t>的样式类，默认值为</a:t>
            </a:r>
            <a:r>
              <a:rPr lang="en-US" altLang="zh-CN" dirty="0"/>
              <a:t>input-placeholder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disabled</a:t>
            </a:r>
            <a:r>
              <a:rPr lang="zh-CN" altLang="en-US" dirty="0"/>
              <a:t>：是否禁用，默认为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maxlength</a:t>
            </a:r>
            <a:r>
              <a:rPr lang="zh-CN" altLang="en-US" dirty="0"/>
              <a:t>：最大输入长度，设置为</a:t>
            </a:r>
            <a:r>
              <a:rPr lang="en-US" altLang="zh-CN" dirty="0"/>
              <a:t>0</a:t>
            </a:r>
            <a:r>
              <a:rPr lang="zh-CN" altLang="en-US" dirty="0"/>
              <a:t>的时候不限制最大长度，默认值为</a:t>
            </a:r>
            <a:r>
              <a:rPr lang="en-US" altLang="zh-CN" dirty="0"/>
              <a:t>140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cursor-spacing</a:t>
            </a:r>
            <a:r>
              <a:rPr lang="zh-CN" altLang="en-US" dirty="0"/>
              <a:t>：指定光标与键盘的距离，单位</a:t>
            </a:r>
            <a:r>
              <a:rPr lang="en-US" altLang="zh-CN" dirty="0" err="1"/>
              <a:t>px</a:t>
            </a:r>
            <a:r>
              <a:rPr lang="zh-CN" altLang="en-US" dirty="0"/>
              <a:t>。取</a:t>
            </a:r>
            <a:r>
              <a:rPr lang="en-US" altLang="zh-CN" dirty="0"/>
              <a:t>input</a:t>
            </a:r>
            <a:r>
              <a:rPr lang="zh-CN" altLang="en-US" dirty="0"/>
              <a:t>距离底部的距离和</a:t>
            </a:r>
            <a:r>
              <a:rPr lang="en-US" altLang="zh-CN" dirty="0"/>
              <a:t>cursor-spacing</a:t>
            </a:r>
            <a:r>
              <a:rPr lang="zh-CN" altLang="en-US" dirty="0"/>
              <a:t>指定的距离的最小值作为光标与键盘的距离。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auto-focus</a:t>
            </a:r>
            <a:r>
              <a:rPr lang="zh-CN" altLang="en-US" dirty="0"/>
              <a:t>：自动聚焦，拉起键盘（开发工具暂不支持）。页面中只能有一个</a:t>
            </a:r>
            <a:r>
              <a:rPr lang="en-US" altLang="zh-CN" dirty="0"/>
              <a:t>&lt;input/&gt;</a:t>
            </a:r>
            <a:r>
              <a:rPr lang="zh-CN" altLang="en-US" dirty="0"/>
              <a:t>或</a:t>
            </a:r>
            <a:r>
              <a:rPr lang="en-US" altLang="zh-CN" dirty="0"/>
              <a:t>&lt;</a:t>
            </a:r>
            <a:r>
              <a:rPr lang="en-US" altLang="zh-CN" dirty="0" err="1"/>
              <a:t>textarea</a:t>
            </a:r>
            <a:r>
              <a:rPr lang="en-US" altLang="zh-CN" dirty="0"/>
              <a:t>/&gt;</a:t>
            </a:r>
            <a:r>
              <a:rPr lang="zh-CN" altLang="en-US" dirty="0"/>
              <a:t>设置</a:t>
            </a:r>
            <a:r>
              <a:rPr lang="en-US" altLang="zh-CN" dirty="0"/>
              <a:t>auto-focus</a:t>
            </a:r>
            <a:r>
              <a:rPr lang="zh-CN" altLang="en-US" dirty="0"/>
              <a:t>属性。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focus</a:t>
            </a:r>
            <a:r>
              <a:rPr lang="zh-CN" altLang="en-US" dirty="0"/>
              <a:t>：获取焦点（开发工具暂不支持），默认为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bindinput</a:t>
            </a:r>
            <a:r>
              <a:rPr lang="zh-CN" altLang="en-US" dirty="0"/>
              <a:t>：当键盘输入时，触发</a:t>
            </a:r>
            <a:r>
              <a:rPr lang="en-US" altLang="zh-CN" dirty="0"/>
              <a:t>input</a:t>
            </a:r>
            <a:r>
              <a:rPr lang="zh-CN" altLang="en-US" dirty="0"/>
              <a:t>事件，</a:t>
            </a:r>
            <a:r>
              <a:rPr lang="en-US" altLang="zh-CN" dirty="0" err="1"/>
              <a:t>event.detail</a:t>
            </a:r>
            <a:r>
              <a:rPr lang="en-US" altLang="zh-CN" dirty="0"/>
              <a:t> = {value: value}</a:t>
            </a:r>
            <a:r>
              <a:rPr lang="zh-CN" altLang="en-US" dirty="0"/>
              <a:t>，处理函数可以直接</a:t>
            </a:r>
            <a:r>
              <a:rPr lang="en-US" altLang="zh-CN" dirty="0"/>
              <a:t>return</a:t>
            </a:r>
            <a:r>
              <a:rPr lang="zh-CN" altLang="en-US" dirty="0"/>
              <a:t>一个字符串，将替换输入框的内容。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bindfocus</a:t>
            </a:r>
            <a:r>
              <a:rPr lang="zh-CN" altLang="en-US" dirty="0"/>
              <a:t>：输入框聚焦时触发，</a:t>
            </a:r>
            <a:r>
              <a:rPr lang="en-US" altLang="zh-CN" dirty="0" err="1"/>
              <a:t>event.detail</a:t>
            </a:r>
            <a:r>
              <a:rPr lang="en-US" altLang="zh-CN" dirty="0"/>
              <a:t>={</a:t>
            </a:r>
            <a:r>
              <a:rPr lang="en-US" altLang="zh-CN" dirty="0" err="1"/>
              <a:t>value:value</a:t>
            </a:r>
            <a:r>
              <a:rPr lang="en-US" altLang="zh-CN" dirty="0"/>
              <a:t>}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bindblur</a:t>
            </a:r>
            <a:r>
              <a:rPr lang="zh-CN" altLang="en-US" dirty="0"/>
              <a:t>：输入框失去焦点时触发，</a:t>
            </a:r>
            <a:r>
              <a:rPr lang="en-US" altLang="zh-CN" dirty="0" err="1"/>
              <a:t>event.detail</a:t>
            </a:r>
            <a:r>
              <a:rPr lang="en-US" altLang="zh-CN" dirty="0"/>
              <a:t>={</a:t>
            </a:r>
            <a:r>
              <a:rPr lang="en-US" altLang="zh-CN" dirty="0" err="1"/>
              <a:t>value:value</a:t>
            </a:r>
            <a:r>
              <a:rPr lang="en-US" altLang="zh-CN" dirty="0"/>
              <a:t>}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bindconfirm</a:t>
            </a:r>
            <a:r>
              <a:rPr lang="zh-CN" altLang="en-US" dirty="0"/>
              <a:t>：点击完成按钮时触发，</a:t>
            </a:r>
            <a:r>
              <a:rPr lang="en-US" altLang="zh-CN" dirty="0" err="1"/>
              <a:t>event.detail</a:t>
            </a:r>
            <a:r>
              <a:rPr lang="en-US" altLang="zh-CN" dirty="0"/>
              <a:t>={value: value}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6226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基础组件 </a:t>
            </a:r>
            <a:r>
              <a:rPr lang="en-US" altLang="zh-CN" dirty="0"/>
              <a:t>– Input</a:t>
            </a:r>
            <a:endParaRPr lang="zh-CN" altLang="en-US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784A9D2B-F975-9611-61AC-78F8699FEF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32"/>
          <a:stretch/>
        </p:blipFill>
        <p:spPr>
          <a:xfrm>
            <a:off x="689828" y="1844501"/>
            <a:ext cx="3322719" cy="3444191"/>
          </a:xfrm>
          <a:prstGeom prst="rect">
            <a:avLst/>
          </a:prstGeom>
        </p:spPr>
      </p:pic>
      <p:grpSp>
        <p:nvGrpSpPr>
          <p:cNvPr id="3" name="组合 9">
            <a:extLst>
              <a:ext uri="{FF2B5EF4-FFF2-40B4-BE49-F238E27FC236}">
                <a16:creationId xmlns:a16="http://schemas.microsoft.com/office/drawing/2014/main" id="{C631973C-D94C-C8FE-50C1-515A54CF8F28}"/>
              </a:ext>
            </a:extLst>
          </p:cNvPr>
          <p:cNvGrpSpPr>
            <a:grpSpLocks/>
          </p:cNvGrpSpPr>
          <p:nvPr/>
        </p:nvGrpSpPr>
        <p:grpSpPr bwMode="auto">
          <a:xfrm>
            <a:off x="4194384" y="1844501"/>
            <a:ext cx="3803231" cy="4160109"/>
            <a:chOff x="1295203" y="3552086"/>
            <a:chExt cx="2346358" cy="30897269"/>
          </a:xfrm>
        </p:grpSpPr>
        <p:sp>
          <p:nvSpPr>
            <p:cNvPr id="5" name="矩形 10">
              <a:extLst>
                <a:ext uri="{FF2B5EF4-FFF2-40B4-BE49-F238E27FC236}">
                  <a16:creationId xmlns:a16="http://schemas.microsoft.com/office/drawing/2014/main" id="{B8F07B72-77F6-84E9-849C-1F098D228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86"/>
              <a:ext cx="2346358" cy="3089726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400" dirty="0"/>
            </a:p>
          </p:txBody>
        </p:sp>
        <p:sp>
          <p:nvSpPr>
            <p:cNvPr id="6" name="矩形 11">
              <a:extLst>
                <a:ext uri="{FF2B5EF4-FFF2-40B4-BE49-F238E27FC236}">
                  <a16:creationId xmlns:a16="http://schemas.microsoft.com/office/drawing/2014/main" id="{51FA8B42-5123-B796-6385-47A947560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376" y="3576973"/>
              <a:ext cx="2328185" cy="16439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​​&lt;view class="section"&gt;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 &lt;input placeholder="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默认样式，自动聚焦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" auto-focus /&gt;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&lt;/view&gt;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&lt;view class="section"&gt;​​​​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 &lt;input placeholder="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内容中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123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会被替换为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0"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bindinput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changeValue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" type="number"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maxlength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="20" /&gt;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&lt;/view&gt;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&lt;view class="section"&gt;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 &lt;input placeholder="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输入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3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个以上字符会收起键盘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"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bindinput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hideKeyboard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" type="number" /&gt;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&lt;/view&gt;</a:t>
              </a:r>
            </a:p>
          </p:txBody>
        </p:sp>
      </p:grpSp>
      <p:grpSp>
        <p:nvGrpSpPr>
          <p:cNvPr id="7" name="组合 9">
            <a:extLst>
              <a:ext uri="{FF2B5EF4-FFF2-40B4-BE49-F238E27FC236}">
                <a16:creationId xmlns:a16="http://schemas.microsoft.com/office/drawing/2014/main" id="{03D82F4D-F68B-BD68-0930-F0C2DCD24E02}"/>
              </a:ext>
            </a:extLst>
          </p:cNvPr>
          <p:cNvGrpSpPr>
            <a:grpSpLocks/>
          </p:cNvGrpSpPr>
          <p:nvPr/>
        </p:nvGrpSpPr>
        <p:grpSpPr bwMode="auto">
          <a:xfrm>
            <a:off x="8245778" y="1840966"/>
            <a:ext cx="3803231" cy="4163644"/>
            <a:chOff x="1313376" y="3552086"/>
            <a:chExt cx="2346358" cy="30897270"/>
          </a:xfrm>
        </p:grpSpPr>
        <p:sp>
          <p:nvSpPr>
            <p:cNvPr id="8" name="矩形 10">
              <a:extLst>
                <a:ext uri="{FF2B5EF4-FFF2-40B4-BE49-F238E27FC236}">
                  <a16:creationId xmlns:a16="http://schemas.microsoft.com/office/drawing/2014/main" id="{6B964A84-A139-0D83-BB31-09FCA05F5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376" y="3552086"/>
              <a:ext cx="2346358" cy="3089727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400" dirty="0"/>
            </a:p>
          </p:txBody>
        </p:sp>
        <p:sp>
          <p:nvSpPr>
            <p:cNvPr id="10" name="矩形 11">
              <a:extLst>
                <a:ext uri="{FF2B5EF4-FFF2-40B4-BE49-F238E27FC236}">
                  <a16:creationId xmlns:a16="http://schemas.microsoft.com/office/drawing/2014/main" id="{3DDD243D-4410-2EBF-EFF4-79AA58045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376" y="3576973"/>
              <a:ext cx="2328185" cy="24329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.section { font-size : 12px; padding : 10px 5px; border-bottom: dashed 1px​​​​ #cecece; }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.section input { border: solid 1px #ccc; padding : 0 5px; background-color: #fff; border-radius: 4px; height : 30px; }​​​​</a:t>
              </a:r>
            </a:p>
            <a:p>
              <a:pPr eaLnBrk="0" hangingPunct="0"/>
              <a:endParaRPr lang="en-US" altLang="zh-CN" sz="11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Page({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changeValue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 : function( e ) {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        console.log( 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e.detail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 );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        var value = 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e.detail.value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, 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        pos = 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e.detail.cursor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, left;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        // </a:t>
              </a:r>
              <a:r>
                <a:rPr lang="zh-CN" altLang="en-US" sz="1100" b="1" dirty="0">
                  <a:solidFill>
                    <a:schemeClr val="bg1"/>
                  </a:solidFill>
                </a:rPr>
                <a:t>计算光标位置​​​​ </a:t>
              </a:r>
            </a:p>
            <a:p>
              <a:pPr eaLnBrk="0" hangingPunct="0"/>
              <a:r>
                <a:rPr lang="zh-CN" altLang="en-US" sz="1100" b="1" dirty="0">
                  <a:solidFill>
                    <a:schemeClr val="bg1"/>
                  </a:solidFill>
                </a:rPr>
                <a:t>        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if ( pos ! = -1 ) {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            // </a:t>
              </a:r>
              <a:r>
                <a:rPr lang="zh-CN" altLang="en-US" sz="1100" b="1" dirty="0">
                  <a:solidFill>
                    <a:schemeClr val="bg1"/>
                  </a:solidFill>
                </a:rPr>
                <a:t>光标在中间位置​​​​</a:t>
              </a:r>
            </a:p>
            <a:p>
              <a:pPr eaLnBrk="0" hangingPunct="0"/>
              <a:r>
                <a:rPr lang="zh-CN" altLang="en-US" sz="1100" b="1" dirty="0">
                  <a:solidFill>
                    <a:schemeClr val="bg1"/>
                  </a:solidFill>
                </a:rPr>
                <a:t>            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left = 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value.slice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( 0, pos );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            //</a:t>
              </a:r>
              <a:r>
                <a:rPr lang="zh-CN" altLang="en-US" sz="1100" b="1" dirty="0">
                  <a:solidFill>
                    <a:schemeClr val="bg1"/>
                  </a:solidFill>
                </a:rPr>
                <a:t>修改后光标位置要随之变化​​​</a:t>
              </a:r>
            </a:p>
            <a:p>
              <a:pPr eaLnBrk="0" hangingPunct="0"/>
              <a:r>
                <a:rPr lang="zh-CN" altLang="en-US" sz="1100" b="1" dirty="0">
                  <a:solidFill>
                    <a:schemeClr val="bg1"/>
                  </a:solidFill>
                </a:rPr>
                <a:t>            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pos = 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left.replace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( /123/g, '2' ).length;}​​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        return {value : 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e.detail.value.replace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(/123/g, '2' ), cursor : pos​​​​ }​​​​ }, 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    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     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hideKeyboard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 : function( e ) {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        if ( 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e.detail.value.length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 &gt;= 3 )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        {//</a:t>
              </a:r>
              <a:r>
                <a:rPr lang="zh-CN" altLang="en-US" sz="1100" b="1" dirty="0">
                  <a:solidFill>
                    <a:schemeClr val="bg1"/>
                  </a:solidFill>
                </a:rPr>
                <a:t>调用关闭键盘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API​​​​ 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wx.hideKeyboard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();}​​​}​​​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​});​​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660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表单组件 </a:t>
            </a:r>
            <a:r>
              <a:rPr lang="en-US" altLang="zh-CN" dirty="0"/>
              <a:t>– </a:t>
            </a:r>
            <a:r>
              <a:rPr lang="en-US" altLang="zh-CN" dirty="0" err="1"/>
              <a:t>textArea</a:t>
            </a:r>
            <a:endParaRPr lang="zh-CN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6BFDE2-9636-BC1A-0ADA-29DA7D7CB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3" y="2249424"/>
            <a:ext cx="11091436" cy="4456176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&lt;</a:t>
            </a:r>
            <a:r>
              <a:rPr lang="en-US" altLang="zh-CN" dirty="0" err="1"/>
              <a:t>textarea</a:t>
            </a:r>
            <a:r>
              <a:rPr lang="en-US" altLang="zh-CN" dirty="0"/>
              <a:t>/&gt;</a:t>
            </a:r>
            <a:r>
              <a:rPr lang="zh-CN" altLang="en-US" dirty="0"/>
              <a:t>是多行输入框，与</a:t>
            </a:r>
            <a:r>
              <a:rPr lang="en-US" altLang="zh-CN" dirty="0"/>
              <a:t>HTML</a:t>
            </a:r>
            <a:r>
              <a:rPr lang="zh-CN" altLang="en-US" dirty="0"/>
              <a:t>中多行输入框不一样的是，小程序中</a:t>
            </a:r>
            <a:r>
              <a:rPr lang="en-US" altLang="zh-CN" dirty="0"/>
              <a:t>&lt;</a:t>
            </a:r>
            <a:r>
              <a:rPr lang="en-US" altLang="zh-CN" dirty="0" err="1"/>
              <a:t>textarea</a:t>
            </a:r>
            <a:r>
              <a:rPr lang="en-US" altLang="zh-CN" dirty="0"/>
              <a:t>/&gt;</a:t>
            </a:r>
            <a:r>
              <a:rPr lang="zh-CN" altLang="en-US" dirty="0"/>
              <a:t>是一个自闭合标签，它的值需要赋值给</a:t>
            </a:r>
            <a:r>
              <a:rPr lang="en-US" altLang="zh-CN" dirty="0"/>
              <a:t>value</a:t>
            </a:r>
            <a:r>
              <a:rPr lang="zh-CN" altLang="en-US" dirty="0"/>
              <a:t>属性，而不是被标签包裹。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value</a:t>
            </a:r>
            <a:r>
              <a:rPr lang="zh-CN" altLang="en-US" dirty="0"/>
              <a:t>：输入框的初始内容。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placeholder</a:t>
            </a:r>
            <a:r>
              <a:rPr lang="zh-CN" altLang="en-US" dirty="0"/>
              <a:t>：输入框为空时的占位符。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placeholder-style</a:t>
            </a:r>
            <a:r>
              <a:rPr lang="zh-CN" altLang="en-US" dirty="0"/>
              <a:t>：指定</a:t>
            </a:r>
            <a:r>
              <a:rPr lang="en-US" altLang="zh-CN" dirty="0"/>
              <a:t>placeholder</a:t>
            </a:r>
            <a:r>
              <a:rPr lang="zh-CN" altLang="en-US" dirty="0"/>
              <a:t>的样式。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placeholder-class</a:t>
            </a:r>
            <a:r>
              <a:rPr lang="zh-CN" altLang="en-US" dirty="0"/>
              <a:t>：指定</a:t>
            </a:r>
            <a:r>
              <a:rPr lang="en-US" altLang="zh-CN" dirty="0"/>
              <a:t>placeholder</a:t>
            </a:r>
            <a:r>
              <a:rPr lang="zh-CN" altLang="en-US" dirty="0"/>
              <a:t>的样式类，默认值为</a:t>
            </a:r>
            <a:r>
              <a:rPr lang="en-US" altLang="zh-CN" dirty="0" err="1"/>
              <a:t>textarea</a:t>
            </a:r>
            <a:r>
              <a:rPr lang="en-US" altLang="zh-CN" dirty="0"/>
              <a:t>-placeholder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disabled</a:t>
            </a:r>
            <a:r>
              <a:rPr lang="zh-CN" altLang="en-US" dirty="0"/>
              <a:t>：是否禁用，默认为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maxlength</a:t>
            </a:r>
            <a:r>
              <a:rPr lang="zh-CN" altLang="en-US" dirty="0"/>
              <a:t>：最大输入长度，设置为</a:t>
            </a:r>
            <a:r>
              <a:rPr lang="en-US" altLang="zh-CN" dirty="0"/>
              <a:t>0</a:t>
            </a:r>
            <a:r>
              <a:rPr lang="zh-CN" altLang="en-US" dirty="0"/>
              <a:t>的时候不限制最大长度，默认值为</a:t>
            </a:r>
            <a:r>
              <a:rPr lang="en-US" altLang="zh-CN" dirty="0"/>
              <a:t>140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auto-focus</a:t>
            </a:r>
            <a:r>
              <a:rPr lang="zh-CN" altLang="en-US" dirty="0"/>
              <a:t>：自动聚焦，拉起键盘（开发工具暂不支持）。页面中只能有一个</a:t>
            </a:r>
            <a:r>
              <a:rPr lang="en-US" altLang="zh-CN" dirty="0"/>
              <a:t>&lt;input/&gt;</a:t>
            </a:r>
            <a:r>
              <a:rPr lang="zh-CN" altLang="en-US" dirty="0"/>
              <a:t>或</a:t>
            </a:r>
            <a:r>
              <a:rPr lang="en-US" altLang="zh-CN" dirty="0"/>
              <a:t>&lt;</a:t>
            </a:r>
            <a:r>
              <a:rPr lang="en-US" altLang="zh-CN" dirty="0" err="1"/>
              <a:t>textarea</a:t>
            </a:r>
            <a:r>
              <a:rPr lang="en-US" altLang="zh-CN" dirty="0"/>
              <a:t>/&gt;</a:t>
            </a:r>
            <a:r>
              <a:rPr lang="zh-CN" altLang="en-US" dirty="0"/>
              <a:t>设置</a:t>
            </a:r>
            <a:r>
              <a:rPr lang="en-US" altLang="zh-CN" dirty="0"/>
              <a:t>auto-focus</a:t>
            </a:r>
            <a:r>
              <a:rPr lang="zh-CN" altLang="en-US" dirty="0"/>
              <a:t>属性。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focus</a:t>
            </a:r>
            <a:r>
              <a:rPr lang="zh-CN" altLang="en-US" dirty="0"/>
              <a:t>：获取焦点（开发工具暂不支持），默认为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auto-height</a:t>
            </a:r>
            <a:r>
              <a:rPr lang="zh-CN" altLang="en-US" dirty="0"/>
              <a:t>：是否自动增高，设置</a:t>
            </a:r>
            <a:r>
              <a:rPr lang="en-US" altLang="zh-CN" dirty="0"/>
              <a:t>auto-height</a:t>
            </a:r>
            <a:r>
              <a:rPr lang="zh-CN" altLang="en-US" dirty="0"/>
              <a:t>时，</a:t>
            </a:r>
            <a:r>
              <a:rPr lang="en-US" altLang="zh-CN" dirty="0" err="1"/>
              <a:t>style.height</a:t>
            </a:r>
            <a:r>
              <a:rPr lang="zh-CN" altLang="en-US" dirty="0"/>
              <a:t>不生效，初始状态默认为一行高度。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fixed</a:t>
            </a:r>
            <a:r>
              <a:rPr lang="zh-CN" altLang="en-US" dirty="0"/>
              <a:t>：如果</a:t>
            </a:r>
            <a:r>
              <a:rPr lang="en-US" altLang="zh-CN" dirty="0" err="1"/>
              <a:t>textarea</a:t>
            </a:r>
            <a:r>
              <a:rPr lang="zh-CN" altLang="en-US" dirty="0"/>
              <a:t>是在一个</a:t>
            </a:r>
            <a:r>
              <a:rPr lang="en-US" altLang="zh-CN" dirty="0" err="1"/>
              <a:t>position:fixed</a:t>
            </a:r>
            <a:r>
              <a:rPr lang="zh-CN" altLang="en-US" dirty="0"/>
              <a:t>的区域，需要显示指定属性</a:t>
            </a:r>
            <a:r>
              <a:rPr lang="en-US" altLang="zh-CN" dirty="0"/>
              <a:t>fixed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，默认值为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cursor-spacing</a:t>
            </a:r>
            <a:r>
              <a:rPr lang="zh-CN" altLang="en-US" dirty="0"/>
              <a:t>：指定光标与键盘的距离，单位</a:t>
            </a:r>
            <a:r>
              <a:rPr lang="en-US" altLang="zh-CN" dirty="0" err="1"/>
              <a:t>px</a:t>
            </a:r>
            <a:r>
              <a:rPr lang="zh-CN" altLang="en-US" dirty="0"/>
              <a:t>。取</a:t>
            </a:r>
            <a:r>
              <a:rPr lang="en-US" altLang="zh-CN" dirty="0" err="1"/>
              <a:t>textarea</a:t>
            </a:r>
            <a:r>
              <a:rPr lang="zh-CN" altLang="en-US" dirty="0"/>
              <a:t>距离底部的距离和</a:t>
            </a:r>
            <a:r>
              <a:rPr lang="en-US" altLang="zh-CN" dirty="0"/>
              <a:t>cursor-spacing</a:t>
            </a:r>
            <a:r>
              <a:rPr lang="zh-CN" altLang="en-US" dirty="0"/>
              <a:t>指定的距离的最小值作为光标与键盘的距离。默认值为</a:t>
            </a:r>
            <a:r>
              <a:rPr lang="en-US" altLang="zh-CN" dirty="0"/>
              <a:t>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bindinput</a:t>
            </a:r>
            <a:r>
              <a:rPr lang="zh-CN" altLang="en-US" dirty="0"/>
              <a:t>：当键盘输入时，触发</a:t>
            </a:r>
            <a:r>
              <a:rPr lang="en-US" altLang="zh-CN" dirty="0"/>
              <a:t>input</a:t>
            </a:r>
            <a:r>
              <a:rPr lang="zh-CN" altLang="en-US" dirty="0"/>
              <a:t>事件，</a:t>
            </a:r>
            <a:r>
              <a:rPr lang="en-US" altLang="zh-CN" dirty="0" err="1"/>
              <a:t>event.detail</a:t>
            </a:r>
            <a:r>
              <a:rPr lang="en-US" altLang="zh-CN" dirty="0"/>
              <a:t> = {value: value}, </a:t>
            </a:r>
            <a:r>
              <a:rPr lang="en-US" altLang="zh-CN" dirty="0" err="1"/>
              <a:t>bindinput</a:t>
            </a:r>
            <a:r>
              <a:rPr lang="zh-CN" altLang="en-US" dirty="0"/>
              <a:t>处理函数的返回值并不会反映到</a:t>
            </a:r>
            <a:r>
              <a:rPr lang="en-US" altLang="zh-CN" dirty="0" err="1"/>
              <a:t>textarea</a:t>
            </a:r>
            <a:r>
              <a:rPr lang="zh-CN" altLang="en-US" dirty="0"/>
              <a:t>上。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bindinput</a:t>
            </a:r>
            <a:r>
              <a:rPr lang="zh-CN" altLang="en-US" dirty="0"/>
              <a:t>：除了</a:t>
            </a:r>
            <a:r>
              <a:rPr lang="en-US" altLang="zh-CN" dirty="0"/>
              <a:t>date/time</a:t>
            </a:r>
            <a:r>
              <a:rPr lang="zh-CN" altLang="en-US" dirty="0"/>
              <a:t>类型外的输入框，当键盘输入时，触发</a:t>
            </a:r>
            <a:r>
              <a:rPr lang="en-US" altLang="zh-CN" dirty="0"/>
              <a:t>input</a:t>
            </a:r>
            <a:r>
              <a:rPr lang="zh-CN" altLang="en-US" dirty="0"/>
              <a:t>事件，</a:t>
            </a:r>
            <a:r>
              <a:rPr lang="en-US" altLang="zh-CN" dirty="0" err="1"/>
              <a:t>event.detail</a:t>
            </a:r>
            <a:r>
              <a:rPr lang="en-US" altLang="zh-CN" dirty="0"/>
              <a:t>={</a:t>
            </a:r>
            <a:r>
              <a:rPr lang="en-US" altLang="zh-CN" dirty="0" err="1"/>
              <a:t>value:value</a:t>
            </a:r>
            <a:r>
              <a:rPr lang="en-US" altLang="zh-CN" dirty="0"/>
              <a:t>, cursor</a:t>
            </a:r>
            <a:r>
              <a:rPr lang="zh-CN" altLang="en-US" dirty="0"/>
              <a:t>：光标位置</a:t>
            </a:r>
            <a:r>
              <a:rPr lang="en-US" altLang="zh-CN" dirty="0"/>
              <a:t>}</a:t>
            </a:r>
            <a:r>
              <a:rPr lang="zh-CN" altLang="en-US" dirty="0"/>
              <a:t>，处理函数可以直接</a:t>
            </a:r>
            <a:r>
              <a:rPr lang="en-US" altLang="zh-CN" dirty="0"/>
              <a:t>return</a:t>
            </a:r>
            <a:r>
              <a:rPr lang="zh-CN" altLang="en-US" dirty="0"/>
              <a:t>一个字符串，替换输入框的内容。□</a:t>
            </a:r>
            <a:r>
              <a:rPr lang="en-US" altLang="zh-CN" dirty="0" err="1"/>
              <a:t>bindfocus</a:t>
            </a:r>
            <a:r>
              <a:rPr lang="zh-CN" altLang="en-US" dirty="0"/>
              <a:t>：输入框聚焦时触发，</a:t>
            </a:r>
            <a:r>
              <a:rPr lang="en-US" altLang="zh-CN" dirty="0" err="1"/>
              <a:t>event.detail</a:t>
            </a:r>
            <a:r>
              <a:rPr lang="en-US" altLang="zh-CN" dirty="0"/>
              <a:t>={</a:t>
            </a:r>
            <a:r>
              <a:rPr lang="en-US" altLang="zh-CN" dirty="0" err="1"/>
              <a:t>value:value</a:t>
            </a:r>
            <a:r>
              <a:rPr lang="en-US" altLang="zh-CN" dirty="0"/>
              <a:t>}</a:t>
            </a:r>
            <a:r>
              <a:rPr lang="zh-CN" altLang="en-US" dirty="0"/>
              <a:t>。□</a:t>
            </a:r>
            <a:r>
              <a:rPr lang="en-US" altLang="zh-CN" dirty="0" err="1"/>
              <a:t>bindblur</a:t>
            </a:r>
            <a:r>
              <a:rPr lang="zh-CN" altLang="en-US" dirty="0"/>
              <a:t>：输入框失去焦点时触发，</a:t>
            </a:r>
            <a:r>
              <a:rPr lang="en-US" altLang="zh-CN" dirty="0" err="1"/>
              <a:t>event.detail</a:t>
            </a:r>
            <a:r>
              <a:rPr lang="en-US" altLang="zh-CN" dirty="0"/>
              <a:t>={</a:t>
            </a:r>
            <a:r>
              <a:rPr lang="en-US" altLang="zh-CN" dirty="0" err="1"/>
              <a:t>value:value</a:t>
            </a:r>
            <a:r>
              <a:rPr lang="en-US" altLang="zh-CN" dirty="0"/>
              <a:t>}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bindlinechange</a:t>
            </a:r>
            <a:r>
              <a:rPr lang="zh-CN" altLang="en-US" dirty="0"/>
              <a:t>：输入框行数变化时调用，首次渲染时也会触发，</a:t>
            </a:r>
            <a:r>
              <a:rPr lang="en-US" altLang="zh-CN" dirty="0" err="1"/>
              <a:t>event.detail</a:t>
            </a:r>
            <a:r>
              <a:rPr lang="en-US" altLang="zh-CN" dirty="0"/>
              <a:t> = {height:0, heightRpx:0, lineCount:0 };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bindconfirm</a:t>
            </a:r>
            <a:r>
              <a:rPr lang="zh-CN" altLang="en-US" dirty="0"/>
              <a:t>：点击完成时，触发</a:t>
            </a:r>
            <a:r>
              <a:rPr lang="en-US" altLang="zh-CN" dirty="0"/>
              <a:t>confirm</a:t>
            </a:r>
            <a:r>
              <a:rPr lang="zh-CN" altLang="en-US" dirty="0"/>
              <a:t>事件，</a:t>
            </a:r>
            <a:r>
              <a:rPr lang="en-US" altLang="zh-CN" dirty="0" err="1"/>
              <a:t>event.detail</a:t>
            </a:r>
            <a:r>
              <a:rPr lang="en-US" altLang="zh-CN" dirty="0"/>
              <a:t>={value: value}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70735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表单组件 </a:t>
            </a:r>
            <a:r>
              <a:rPr lang="en-US" altLang="zh-CN" dirty="0"/>
              <a:t>– </a:t>
            </a:r>
            <a:r>
              <a:rPr lang="en-US" altLang="zh-CN" dirty="0" err="1"/>
              <a:t>textArea</a:t>
            </a:r>
            <a:endParaRPr lang="zh-CN" alt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3BA2CA2-C4A1-8DA8-123F-B315818F37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30"/>
          <a:stretch/>
        </p:blipFill>
        <p:spPr>
          <a:xfrm>
            <a:off x="1024128" y="1930525"/>
            <a:ext cx="3244864" cy="3261139"/>
          </a:xfrm>
          <a:prstGeom prst="rect">
            <a:avLst/>
          </a:prstGeom>
        </p:spPr>
      </p:pic>
      <p:grpSp>
        <p:nvGrpSpPr>
          <p:cNvPr id="3" name="组合 9">
            <a:extLst>
              <a:ext uri="{FF2B5EF4-FFF2-40B4-BE49-F238E27FC236}">
                <a16:creationId xmlns:a16="http://schemas.microsoft.com/office/drawing/2014/main" id="{38763A45-362A-1452-19BF-3AFDDE56DD86}"/>
              </a:ext>
            </a:extLst>
          </p:cNvPr>
          <p:cNvGrpSpPr>
            <a:grpSpLocks/>
          </p:cNvGrpSpPr>
          <p:nvPr/>
        </p:nvGrpSpPr>
        <p:grpSpPr bwMode="auto">
          <a:xfrm>
            <a:off x="4638499" y="1930525"/>
            <a:ext cx="3803231" cy="955559"/>
            <a:chOff x="1295203" y="3552086"/>
            <a:chExt cx="2346358" cy="18168492"/>
          </a:xfrm>
        </p:grpSpPr>
        <p:sp>
          <p:nvSpPr>
            <p:cNvPr id="5" name="矩形 10">
              <a:extLst>
                <a:ext uri="{FF2B5EF4-FFF2-40B4-BE49-F238E27FC236}">
                  <a16:creationId xmlns:a16="http://schemas.microsoft.com/office/drawing/2014/main" id="{424DD16F-9B54-827A-9D47-1EB301578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86"/>
              <a:ext cx="2346358" cy="1707168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400" dirty="0"/>
            </a:p>
          </p:txBody>
        </p:sp>
        <p:sp>
          <p:nvSpPr>
            <p:cNvPr id="6" name="矩形 11">
              <a:extLst>
                <a:ext uri="{FF2B5EF4-FFF2-40B4-BE49-F238E27FC236}">
                  <a16:creationId xmlns:a16="http://schemas.microsoft.com/office/drawing/2014/main" id="{0210BC80-298F-BAAA-856F-C4447426A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4750068"/>
              <a:ext cx="2300550" cy="16970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&lt;view class="section"&gt;​​​​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   &lt;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textarea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bindblur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getValue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" placeholder="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请输入文案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"​​ placeholder-class="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textarea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-holder"/&gt;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​​​​&lt;/view&gt;</a:t>
              </a:r>
            </a:p>
          </p:txBody>
        </p:sp>
      </p:grpSp>
      <p:grpSp>
        <p:nvGrpSpPr>
          <p:cNvPr id="7" name="组合 9">
            <a:extLst>
              <a:ext uri="{FF2B5EF4-FFF2-40B4-BE49-F238E27FC236}">
                <a16:creationId xmlns:a16="http://schemas.microsoft.com/office/drawing/2014/main" id="{0563BD2D-41B8-363A-0C6B-ED12CE98E822}"/>
              </a:ext>
            </a:extLst>
          </p:cNvPr>
          <p:cNvGrpSpPr>
            <a:grpSpLocks/>
          </p:cNvGrpSpPr>
          <p:nvPr/>
        </p:nvGrpSpPr>
        <p:grpSpPr bwMode="auto">
          <a:xfrm>
            <a:off x="4638498" y="3014147"/>
            <a:ext cx="3803231" cy="2121358"/>
            <a:chOff x="1313376" y="3552086"/>
            <a:chExt cx="2346358" cy="30897270"/>
          </a:xfrm>
        </p:grpSpPr>
        <p:sp>
          <p:nvSpPr>
            <p:cNvPr id="8" name="矩形 10">
              <a:extLst>
                <a:ext uri="{FF2B5EF4-FFF2-40B4-BE49-F238E27FC236}">
                  <a16:creationId xmlns:a16="http://schemas.microsoft.com/office/drawing/2014/main" id="{624C52E7-945D-58C3-2AB4-0C295EB06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376" y="3552086"/>
              <a:ext cx="2346358" cy="3089727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400" dirty="0"/>
            </a:p>
          </p:txBody>
        </p:sp>
        <p:sp>
          <p:nvSpPr>
            <p:cNvPr id="10" name="矩形 11">
              <a:extLst>
                <a:ext uri="{FF2B5EF4-FFF2-40B4-BE49-F238E27FC236}">
                  <a16:creationId xmlns:a16="http://schemas.microsoft.com/office/drawing/2014/main" id="{FA2BCFEA-6AD6-C7DE-89B2-10DFB3644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376" y="3576975"/>
              <a:ext cx="2328185" cy="15759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​​​​.section  {  font-size  :  12px;  padding  :  10px  5px;  border-bottom:  dashed  1px​​​​  #cecece; }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​​​​.section  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textarea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  {  border  :  solid  1px  #ccc;  padding  :  5px;  background-color:​​​​  #fff; border-radius: 4px; height : 50px; }​​​​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.section .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textarea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-holder { color : red; }</a:t>
              </a:r>
            </a:p>
            <a:p>
              <a:pPr eaLnBrk="0" hangingPunct="0"/>
              <a:endParaRPr lang="en-US" altLang="zh-CN" sz="11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​​​​Page( {​​​​  </a:t>
              </a:r>
            </a:p>
            <a:p>
              <a:pPr eaLnBrk="0" hangingPunct="0"/>
              <a:r>
                <a:rPr lang="en-US" altLang="zh-CN" sz="1100" b="1" dirty="0" err="1">
                  <a:solidFill>
                    <a:schemeClr val="bg1"/>
                  </a:solidFill>
                </a:rPr>
                <a:t>getValue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 : function( e ) {​​​​ 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 // </a:t>
              </a:r>
              <a:r>
                <a:rPr lang="zh-CN" altLang="en-US" sz="1100" b="1" dirty="0">
                  <a:solidFill>
                    <a:schemeClr val="bg1"/>
                  </a:solidFill>
                </a:rPr>
                <a:t>由于没有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bindinput</a:t>
              </a:r>
              <a:r>
                <a:rPr lang="zh-CN" altLang="en-US" sz="1100" b="1" dirty="0">
                  <a:solidFill>
                    <a:schemeClr val="bg1"/>
                  </a:solidFill>
                </a:rPr>
                <a:t>可以用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blur</a:t>
              </a:r>
              <a:r>
                <a:rPr lang="zh-CN" altLang="en-US" sz="1100" b="1" dirty="0">
                  <a:solidFill>
                    <a:schemeClr val="bg1"/>
                  </a:solidFill>
                </a:rPr>
                <a:t>代替​​​​ </a:t>
              </a:r>
              <a:endParaRPr lang="en-US" altLang="zh-CN" sz="11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console.log( 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e.detail.value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 );​​​​  }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​​​​} );​​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494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表单组件 </a:t>
            </a:r>
            <a:r>
              <a:rPr lang="en-US" altLang="zh-CN" dirty="0"/>
              <a:t>– Button</a:t>
            </a:r>
            <a:endParaRPr lang="zh-CN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6BFDE2-9636-BC1A-0ADA-29DA7D7CB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3" y="2249424"/>
            <a:ext cx="10943155" cy="4023360"/>
          </a:xfrm>
        </p:spPr>
        <p:txBody>
          <a:bodyPr vert="horz" lIns="45720" tIns="45720" rIns="45720" bIns="45720" rtlCol="0"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&lt;button/&gt;</a:t>
            </a:r>
            <a:r>
              <a:rPr lang="zh-CN" altLang="en-US" dirty="0"/>
              <a:t>组件按钮除了在应用中提供交互功能，按钮的颜色也承载了应用的引导作用，通常在一个程序中一个按钮至少有</a:t>
            </a:r>
            <a:r>
              <a:rPr lang="en-US" altLang="zh-CN" dirty="0"/>
              <a:t>3</a:t>
            </a:r>
            <a:r>
              <a:rPr lang="zh-CN" altLang="en-US" dirty="0"/>
              <a:t>种状态：默认点击（</a:t>
            </a:r>
            <a:r>
              <a:rPr lang="en-US" altLang="zh-CN" dirty="0"/>
              <a:t>default</a:t>
            </a:r>
            <a:r>
              <a:rPr lang="zh-CN" altLang="en-US" dirty="0"/>
              <a:t>）、建议点击（</a:t>
            </a:r>
            <a:r>
              <a:rPr lang="en-US" altLang="zh-CN" dirty="0"/>
              <a:t>primary</a:t>
            </a:r>
            <a:r>
              <a:rPr lang="zh-CN" altLang="en-US" dirty="0"/>
              <a:t>）、谨慎点击（</a:t>
            </a:r>
            <a:r>
              <a:rPr lang="en-US" altLang="zh-CN" dirty="0"/>
              <a:t>warn</a:t>
            </a:r>
            <a:r>
              <a:rPr lang="zh-CN" altLang="en-US" dirty="0"/>
              <a:t>）。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当</a:t>
            </a:r>
            <a:r>
              <a:rPr lang="en-US" altLang="zh-CN" dirty="0"/>
              <a:t>&lt;button/&gt;</a:t>
            </a:r>
            <a:r>
              <a:rPr lang="zh-CN" altLang="en-US" dirty="0"/>
              <a:t>被</a:t>
            </a:r>
            <a:r>
              <a:rPr lang="en-US" altLang="zh-CN" dirty="0"/>
              <a:t>&lt;form/&gt;</a:t>
            </a:r>
            <a:r>
              <a:rPr lang="zh-CN" altLang="en-US" dirty="0"/>
              <a:t>包裹时，可以通过设置</a:t>
            </a:r>
            <a:r>
              <a:rPr lang="en-US" altLang="zh-CN" dirty="0"/>
              <a:t>form-type</a:t>
            </a:r>
            <a:r>
              <a:rPr lang="zh-CN" altLang="en-US" dirty="0"/>
              <a:t>属性触发表单对应的事件</a:t>
            </a:r>
            <a:r>
              <a:rPr lang="en-US" altLang="zh-CN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size</a:t>
            </a:r>
            <a:r>
              <a:rPr lang="zh-CN" altLang="en-US" dirty="0"/>
              <a:t>：表示按钮的大小，有效值为</a:t>
            </a:r>
            <a:r>
              <a:rPr lang="en-US" altLang="zh-CN" dirty="0"/>
              <a:t>default</a:t>
            </a:r>
            <a:r>
              <a:rPr lang="zh-CN" altLang="en-US" dirty="0"/>
              <a:t>、</a:t>
            </a:r>
            <a:r>
              <a:rPr lang="en-US" altLang="zh-CN" dirty="0"/>
              <a:t>mini</a:t>
            </a:r>
            <a:r>
              <a:rPr lang="zh-CN" altLang="en-US" dirty="0"/>
              <a:t>，默认值为</a:t>
            </a:r>
            <a:r>
              <a:rPr lang="en-US" altLang="zh-CN" dirty="0"/>
              <a:t>default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type</a:t>
            </a:r>
            <a:r>
              <a:rPr lang="zh-CN" altLang="en-US" dirty="0"/>
              <a:t>：按钮的样式类型，有效值为</a:t>
            </a:r>
            <a:r>
              <a:rPr lang="en-US" altLang="zh-CN" dirty="0"/>
              <a:t>primary</a:t>
            </a:r>
            <a:r>
              <a:rPr lang="zh-CN" altLang="en-US" dirty="0"/>
              <a:t>、</a:t>
            </a:r>
            <a:r>
              <a:rPr lang="en-US" altLang="zh-CN" dirty="0"/>
              <a:t>default</a:t>
            </a:r>
            <a:r>
              <a:rPr lang="zh-CN" altLang="en-US" dirty="0"/>
              <a:t>、</a:t>
            </a:r>
            <a:r>
              <a:rPr lang="en-US" altLang="zh-CN" dirty="0"/>
              <a:t>warn</a:t>
            </a:r>
            <a:r>
              <a:rPr lang="zh-CN" altLang="en-US" dirty="0"/>
              <a:t>，默认值为</a:t>
            </a:r>
            <a:r>
              <a:rPr lang="en-US" altLang="zh-CN" dirty="0"/>
              <a:t>default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plain</a:t>
            </a:r>
            <a:r>
              <a:rPr lang="zh-CN" altLang="en-US" dirty="0"/>
              <a:t>：按钮是否镂空，背景色透明，默认值为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disabled</a:t>
            </a:r>
            <a:r>
              <a:rPr lang="zh-CN" altLang="en-US" dirty="0"/>
              <a:t>：是否禁用，默认值是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loading</a:t>
            </a:r>
            <a:r>
              <a:rPr lang="zh-CN" altLang="en-US" dirty="0"/>
              <a:t>：名称前是否带</a:t>
            </a:r>
            <a:r>
              <a:rPr lang="en-US" altLang="zh-CN" dirty="0"/>
              <a:t>loading</a:t>
            </a:r>
            <a:r>
              <a:rPr lang="zh-CN" altLang="en-US" dirty="0"/>
              <a:t>图标，默认值为</a:t>
            </a:r>
            <a:r>
              <a:rPr lang="en-US" altLang="zh-CN" dirty="0"/>
              <a:t>false</a:t>
            </a:r>
            <a:r>
              <a:rPr lang="zh-CN" altLang="en-US" dirty="0"/>
              <a:t>。通常在表单提交过程中或者按钮点击后等待反馈时，就需要打开</a:t>
            </a:r>
            <a:r>
              <a:rPr lang="en-US" altLang="zh-CN" dirty="0"/>
              <a:t>loading</a:t>
            </a:r>
            <a:r>
              <a:rPr lang="zh-CN" altLang="en-US" dirty="0"/>
              <a:t>让户有感知。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form-type</a:t>
            </a:r>
            <a:r>
              <a:rPr lang="zh-CN" altLang="en-US" dirty="0"/>
              <a:t>：用于</a:t>
            </a:r>
            <a:r>
              <a:rPr lang="en-US" altLang="zh-CN" dirty="0"/>
              <a:t>&lt;form/&gt;</a:t>
            </a:r>
            <a:r>
              <a:rPr lang="zh-CN" altLang="en-US" dirty="0"/>
              <a:t>组件，有效值为</a:t>
            </a:r>
            <a:r>
              <a:rPr lang="en-US" altLang="zh-CN" dirty="0"/>
              <a:t>submit</a:t>
            </a:r>
            <a:r>
              <a:rPr lang="zh-CN" altLang="en-US" dirty="0"/>
              <a:t>、</a:t>
            </a:r>
            <a:r>
              <a:rPr lang="en-US" altLang="zh-CN" dirty="0"/>
              <a:t>reset</a:t>
            </a:r>
            <a:r>
              <a:rPr lang="zh-CN" altLang="en-US" dirty="0"/>
              <a:t>，点击一个位于</a:t>
            </a:r>
            <a:r>
              <a:rPr lang="en-US" altLang="zh-CN" dirty="0"/>
              <a:t>&lt;form/&gt;</a:t>
            </a:r>
            <a:r>
              <a:rPr lang="zh-CN" altLang="en-US" dirty="0"/>
              <a:t>中且设置了</a:t>
            </a:r>
            <a:r>
              <a:rPr lang="en-US" altLang="zh-CN" dirty="0"/>
              <a:t>form-type</a:t>
            </a:r>
            <a:r>
              <a:rPr lang="zh-CN" altLang="en-US" dirty="0"/>
              <a:t>的</a:t>
            </a:r>
            <a:r>
              <a:rPr lang="en-US" altLang="zh-CN" dirty="0"/>
              <a:t>&lt;button/&gt;</a:t>
            </a:r>
            <a:r>
              <a:rPr lang="zh-CN" altLang="en-US" dirty="0"/>
              <a:t>时，会触发</a:t>
            </a:r>
            <a:r>
              <a:rPr lang="en-US" altLang="zh-CN" dirty="0"/>
              <a:t>&lt;form/&gt;</a:t>
            </a:r>
            <a:r>
              <a:rPr lang="zh-CN" altLang="en-US" dirty="0"/>
              <a:t>的</a:t>
            </a:r>
            <a:r>
              <a:rPr lang="en-US" altLang="zh-CN" dirty="0"/>
              <a:t>submit</a:t>
            </a:r>
            <a:r>
              <a:rPr lang="zh-CN" altLang="en-US" dirty="0"/>
              <a:t>事件或</a:t>
            </a:r>
            <a:r>
              <a:rPr lang="en-US" altLang="zh-CN" dirty="0"/>
              <a:t>reset</a:t>
            </a:r>
            <a:r>
              <a:rPr lang="zh-CN" altLang="en-US" dirty="0"/>
              <a:t>事件。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hover-class</a:t>
            </a:r>
            <a:r>
              <a:rPr lang="zh-CN" altLang="en-US" dirty="0"/>
              <a:t>：指定按钮按下去的样式类。当</a:t>
            </a:r>
            <a:r>
              <a:rPr lang="en-US" altLang="zh-CN" dirty="0"/>
              <a:t>hover-class="none"</a:t>
            </a:r>
            <a:r>
              <a:rPr lang="zh-CN" altLang="en-US" dirty="0"/>
              <a:t>时，没有点击态效果，默认值为</a:t>
            </a:r>
            <a:r>
              <a:rPr lang="en-US" altLang="zh-CN" dirty="0"/>
              <a:t>button-hover</a:t>
            </a:r>
            <a:r>
              <a:rPr lang="zh-CN" altLang="en-US" dirty="0"/>
              <a:t>。</a:t>
            </a:r>
            <a:r>
              <a:rPr lang="en-US" altLang="zh-CN" dirty="0"/>
              <a:t>button-hover</a:t>
            </a:r>
            <a:r>
              <a:rPr lang="zh-CN" altLang="en-US" dirty="0"/>
              <a:t>的默认样式为</a:t>
            </a:r>
            <a:r>
              <a:rPr lang="en-US" altLang="zh-CN" dirty="0"/>
              <a:t>{ background-color: </a:t>
            </a:r>
            <a:r>
              <a:rPr lang="en-US" altLang="zh-CN" dirty="0" err="1"/>
              <a:t>rgba</a:t>
            </a:r>
            <a:r>
              <a:rPr lang="en-US" altLang="zh-CN" dirty="0"/>
              <a:t>(0, 0, 0, 0.1); opacity: 0.7 }</a:t>
            </a:r>
            <a:r>
              <a:rPr lang="zh-CN" altLang="en-US" dirty="0"/>
              <a:t>，如果想进行系统级修改可以直接覆盖这个样式。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hover-start-time</a:t>
            </a:r>
            <a:r>
              <a:rPr lang="zh-CN" altLang="en-US" dirty="0"/>
              <a:t>：按住后多久出现点击态，单位毫秒，默认值</a:t>
            </a:r>
            <a:r>
              <a:rPr lang="en-US" altLang="zh-CN" dirty="0"/>
              <a:t>50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hover-stay-time</a:t>
            </a:r>
            <a:r>
              <a:rPr lang="zh-CN" altLang="en-US" dirty="0"/>
              <a:t>：手指松开后点击态保留时间，单位毫秒，默认值</a:t>
            </a:r>
            <a:r>
              <a:rPr lang="en-US" altLang="zh-CN" dirty="0"/>
              <a:t>400</a:t>
            </a:r>
            <a:r>
              <a:rPr lang="zh-CN" altLang="en-US" dirty="0"/>
              <a:t>。</a:t>
            </a:r>
            <a:r>
              <a:rPr lang="en-US" altLang="zh-CN" dirty="0"/>
              <a:t>button</a:t>
            </a:r>
            <a:r>
              <a:rPr lang="zh-CN" altLang="en-US" dirty="0"/>
              <a:t>大部分属性都和样式有关，一些属性外的特殊样式大家也可以通过设置</a:t>
            </a:r>
            <a:r>
              <a:rPr lang="en-US" altLang="zh-CN" dirty="0" err="1"/>
              <a:t>wxss</a:t>
            </a:r>
            <a:r>
              <a:rPr lang="zh-CN" altLang="en-US" dirty="0"/>
              <a:t>来实现。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030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组件定义和属性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6BFDE2-9636-BC1A-0ADA-29DA7D7CB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4" y="2249424"/>
            <a:ext cx="4946008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在框架基础上官方提供了一系列基础组件，开发者可通过这些基础组件进行任意组合快速开发。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组件是视图层的基本组成单元。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组件自带一些功能与微信风格的样式。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一个组件通常包括开始标签和结束标签，属性用来修饰这个组件，内容在两个标签之内。</a:t>
            </a:r>
            <a:endParaRPr lang="en-US" altLang="zh-CN" dirty="0"/>
          </a:p>
        </p:txBody>
      </p:sp>
      <p:grpSp>
        <p:nvGrpSpPr>
          <p:cNvPr id="3" name="组合 9">
            <a:extLst>
              <a:ext uri="{FF2B5EF4-FFF2-40B4-BE49-F238E27FC236}">
                <a16:creationId xmlns:a16="http://schemas.microsoft.com/office/drawing/2014/main" id="{92C43880-5620-C771-AB33-70EA99711C03}"/>
              </a:ext>
            </a:extLst>
          </p:cNvPr>
          <p:cNvGrpSpPr>
            <a:grpSpLocks/>
          </p:cNvGrpSpPr>
          <p:nvPr/>
        </p:nvGrpSpPr>
        <p:grpSpPr bwMode="auto">
          <a:xfrm>
            <a:off x="5945935" y="2261123"/>
            <a:ext cx="5524445" cy="662132"/>
            <a:chOff x="1295203" y="3718134"/>
            <a:chExt cx="2806462" cy="7278504"/>
          </a:xfrm>
        </p:grpSpPr>
        <p:sp>
          <p:nvSpPr>
            <p:cNvPr id="4" name="矩形 10">
              <a:extLst>
                <a:ext uri="{FF2B5EF4-FFF2-40B4-BE49-F238E27FC236}">
                  <a16:creationId xmlns:a16="http://schemas.microsoft.com/office/drawing/2014/main" id="{23871E8A-BADB-A1B3-75CE-829153049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718134"/>
              <a:ext cx="2806462" cy="727850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747D6720-F6CA-3AD5-47BB-872DFBC074B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1383773" y="5496604"/>
              <a:ext cx="2659992" cy="3721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600" b="1" dirty="0">
                  <a:solidFill>
                    <a:schemeClr val="bg1"/>
                  </a:solidFill>
                </a:rPr>
                <a:t>&lt;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tagname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property="value"&gt;contents&lt;/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tagname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&gt;​​</a:t>
              </a:r>
            </a:p>
          </p:txBody>
        </p:sp>
      </p:grpSp>
      <p:sp>
        <p:nvSpPr>
          <p:cNvPr id="6" name="圆角矩形 5">
            <a:extLst>
              <a:ext uri="{FF2B5EF4-FFF2-40B4-BE49-F238E27FC236}">
                <a16:creationId xmlns:a16="http://schemas.microsoft.com/office/drawing/2014/main" id="{32F05CFA-616E-F781-0801-0FA0B7A77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395" y="2394579"/>
            <a:ext cx="1516992" cy="458212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cxnSp>
        <p:nvCxnSpPr>
          <p:cNvPr id="7" name="直接箭头连接符 31">
            <a:extLst>
              <a:ext uri="{FF2B5EF4-FFF2-40B4-BE49-F238E27FC236}">
                <a16:creationId xmlns:a16="http://schemas.microsoft.com/office/drawing/2014/main" id="{75144A5C-19ED-7884-968C-D27891CD6933}"/>
              </a:ext>
            </a:extLst>
          </p:cNvPr>
          <p:cNvCxnSpPr>
            <a:cxnSpLocks noChangeShapeType="1"/>
            <a:stCxn id="6" idx="2"/>
            <a:endCxn id="8" idx="0"/>
          </p:cNvCxnSpPr>
          <p:nvPr/>
        </p:nvCxnSpPr>
        <p:spPr bwMode="auto">
          <a:xfrm>
            <a:off x="7941891" y="2852791"/>
            <a:ext cx="641936" cy="506409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圆角矩形 15">
            <a:extLst>
              <a:ext uri="{FF2B5EF4-FFF2-40B4-BE49-F238E27FC236}">
                <a16:creationId xmlns:a16="http://schemas.microsoft.com/office/drawing/2014/main" id="{A49C8E38-BB39-0840-A0A1-14314CD5C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359200"/>
            <a:ext cx="4975653" cy="15258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dirty="0"/>
              <a:t>组件可以通过属性进行配置， 属性只能用在开始标签或单个自闭合标签上，不能用于结束标签。一个组件可以对应多个属性，属性具有名称和值两部分，</a:t>
            </a:r>
            <a:r>
              <a:rPr lang="zh-CN" altLang="en-US" b="1" dirty="0"/>
              <a:t>组件的属性名称都是小写，以连字符“</a:t>
            </a:r>
            <a:r>
              <a:rPr lang="en-US" altLang="zh-CN" b="1" dirty="0"/>
              <a:t>-”</a:t>
            </a:r>
            <a:r>
              <a:rPr lang="zh-CN" altLang="en-US" b="1" dirty="0"/>
              <a:t>连接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4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表单组件 </a:t>
            </a:r>
            <a:r>
              <a:rPr lang="en-US" altLang="zh-CN" dirty="0"/>
              <a:t>– Button</a:t>
            </a:r>
            <a:endParaRPr lang="zh-CN" alt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EFEEC5F-F57E-2479-084B-520CDDE8C8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63"/>
          <a:stretch/>
        </p:blipFill>
        <p:spPr>
          <a:xfrm>
            <a:off x="776444" y="1840965"/>
            <a:ext cx="2470742" cy="3983185"/>
          </a:xfrm>
          <a:prstGeom prst="rect">
            <a:avLst/>
          </a:prstGeom>
        </p:spPr>
      </p:pic>
      <p:grpSp>
        <p:nvGrpSpPr>
          <p:cNvPr id="3" name="组合 9">
            <a:extLst>
              <a:ext uri="{FF2B5EF4-FFF2-40B4-BE49-F238E27FC236}">
                <a16:creationId xmlns:a16="http://schemas.microsoft.com/office/drawing/2014/main" id="{A17CF25B-8779-894C-FD89-1B589848B7D6}"/>
              </a:ext>
            </a:extLst>
          </p:cNvPr>
          <p:cNvGrpSpPr>
            <a:grpSpLocks/>
          </p:cNvGrpSpPr>
          <p:nvPr/>
        </p:nvGrpSpPr>
        <p:grpSpPr bwMode="auto">
          <a:xfrm>
            <a:off x="3393090" y="1844501"/>
            <a:ext cx="3803231" cy="4160109"/>
            <a:chOff x="1295203" y="3552086"/>
            <a:chExt cx="2346358" cy="30897269"/>
          </a:xfrm>
        </p:grpSpPr>
        <p:sp>
          <p:nvSpPr>
            <p:cNvPr id="5" name="矩形 10">
              <a:extLst>
                <a:ext uri="{FF2B5EF4-FFF2-40B4-BE49-F238E27FC236}">
                  <a16:creationId xmlns:a16="http://schemas.microsoft.com/office/drawing/2014/main" id="{0F83F4F4-D41C-DCB0-6662-660A78E5B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86"/>
              <a:ext cx="2346358" cy="3089726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400" dirty="0"/>
            </a:p>
          </p:txBody>
        </p:sp>
        <p:sp>
          <p:nvSpPr>
            <p:cNvPr id="6" name="矩形 11">
              <a:extLst>
                <a:ext uri="{FF2B5EF4-FFF2-40B4-BE49-F238E27FC236}">
                  <a16:creationId xmlns:a16="http://schemas.microsoft.com/office/drawing/2014/main" id="{F4AB6AD0-ED25-1115-5583-D82B27C05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376" y="3576974"/>
              <a:ext cx="2328185" cy="21487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&lt;button&gt;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默认按钮样式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&lt;/button&gt;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&lt;button size="mini"&gt;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size:mini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&lt;/button&gt;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&lt;button type="primary"&gt;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type:primary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&lt;/button&gt;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&lt;button type="warn"&gt;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type:warn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&lt;/button&gt;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&lt;button plain&gt;plain&lt;/button&gt;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&lt;button disabled&gt;disabled&lt;/button&gt;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&lt;button loading&gt;loading&lt;/button&gt;​​​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​&lt;! -- 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按钮按下去后会变成红色 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--&gt;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​​​​&lt;button hover-class="my-button-hover"&gt;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hover-class:my-button-hover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&lt;/button&gt;​​​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​&lt;! -- 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嵌套多媒体的自定义按钮 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--&gt;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​&lt;button&gt;​​​​&lt;image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src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="http://img.zcool.cn/community/0196df5649343c6ac7251c9471d1e1.gif" /&gt;​​​​&lt;/button&gt;</a:t>
              </a:r>
            </a:p>
          </p:txBody>
        </p:sp>
      </p:grpSp>
      <p:grpSp>
        <p:nvGrpSpPr>
          <p:cNvPr id="7" name="组合 9">
            <a:extLst>
              <a:ext uri="{FF2B5EF4-FFF2-40B4-BE49-F238E27FC236}">
                <a16:creationId xmlns:a16="http://schemas.microsoft.com/office/drawing/2014/main" id="{0A823AEE-A30E-2E5D-9CD4-049BB149A3FF}"/>
              </a:ext>
            </a:extLst>
          </p:cNvPr>
          <p:cNvGrpSpPr>
            <a:grpSpLocks/>
          </p:cNvGrpSpPr>
          <p:nvPr/>
        </p:nvGrpSpPr>
        <p:grpSpPr bwMode="auto">
          <a:xfrm>
            <a:off x="7463183" y="1840966"/>
            <a:ext cx="3803231" cy="4163644"/>
            <a:chOff x="1313376" y="3552086"/>
            <a:chExt cx="2346358" cy="30897270"/>
          </a:xfrm>
        </p:grpSpPr>
        <p:sp>
          <p:nvSpPr>
            <p:cNvPr id="8" name="矩形 10">
              <a:extLst>
                <a:ext uri="{FF2B5EF4-FFF2-40B4-BE49-F238E27FC236}">
                  <a16:creationId xmlns:a16="http://schemas.microsoft.com/office/drawing/2014/main" id="{CDA75747-3C36-7177-A596-059F5CC02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376" y="3552086"/>
              <a:ext cx="2346358" cy="3089727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400" dirty="0"/>
            </a:p>
          </p:txBody>
        </p:sp>
        <p:sp>
          <p:nvSpPr>
            <p:cNvPr id="10" name="矩形 11">
              <a:extLst>
                <a:ext uri="{FF2B5EF4-FFF2-40B4-BE49-F238E27FC236}">
                  <a16:creationId xmlns:a16="http://schemas.microsoft.com/office/drawing/2014/main" id="{B618CD9A-D86E-60C8-ACDB-6CBDC833E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376" y="3576975"/>
              <a:ext cx="2328185" cy="3197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button { margin : 5px 0; }​​​​.my-button-hover { background-color: red; color : #fff; }​​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902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表单组件 </a:t>
            </a:r>
            <a:r>
              <a:rPr lang="en-US" altLang="zh-CN" dirty="0"/>
              <a:t>– Form</a:t>
            </a:r>
            <a:endParaRPr lang="zh-CN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6BFDE2-9636-BC1A-0ADA-29DA7D7CB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2" y="2249424"/>
            <a:ext cx="1113262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&lt;form/&gt;</a:t>
            </a:r>
            <a:r>
              <a:rPr lang="zh-CN" altLang="en-US" dirty="0"/>
              <a:t>是本章最后一个也是本章最关键的一个组件，它用于嵌套本章其他组件，使之形成表单。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当触发</a:t>
            </a:r>
            <a:r>
              <a:rPr lang="en-US" altLang="zh-CN" dirty="0"/>
              <a:t>&lt;form/&gt;submit</a:t>
            </a:r>
            <a:r>
              <a:rPr lang="zh-CN" altLang="en-US" dirty="0"/>
              <a:t>方法时，</a:t>
            </a:r>
            <a:r>
              <a:rPr lang="en-US" altLang="zh-CN" dirty="0"/>
              <a:t>&lt;form/&gt;</a:t>
            </a:r>
            <a:r>
              <a:rPr lang="zh-CN" altLang="en-US" dirty="0"/>
              <a:t>能将组件内用户输入的</a:t>
            </a:r>
            <a:r>
              <a:rPr lang="en-US" altLang="zh-CN" dirty="0"/>
              <a:t>&lt;switch/&gt;</a:t>
            </a:r>
            <a:r>
              <a:rPr lang="zh-CN" altLang="en-US" dirty="0"/>
              <a:t>、</a:t>
            </a:r>
            <a:r>
              <a:rPr lang="en-US" altLang="zh-CN" dirty="0"/>
              <a:t>&lt;input/&gt;</a:t>
            </a:r>
            <a:r>
              <a:rPr lang="zh-CN" altLang="en-US" dirty="0"/>
              <a:t>、</a:t>
            </a:r>
            <a:r>
              <a:rPr lang="en-US" altLang="zh-CN" dirty="0"/>
              <a:t>&lt;checkbox/&gt;</a:t>
            </a:r>
            <a:r>
              <a:rPr lang="zh-CN" altLang="en-US" dirty="0"/>
              <a:t>、</a:t>
            </a:r>
            <a:r>
              <a:rPr lang="en-US" altLang="zh-CN" dirty="0"/>
              <a:t>&lt;slider/&gt;</a:t>
            </a:r>
            <a:r>
              <a:rPr lang="zh-CN" altLang="en-US" dirty="0"/>
              <a:t>、</a:t>
            </a:r>
            <a:r>
              <a:rPr lang="en-US" altLang="zh-CN" dirty="0"/>
              <a:t>&lt;radio/&gt;</a:t>
            </a:r>
            <a:r>
              <a:rPr lang="zh-CN" altLang="en-US" dirty="0"/>
              <a:t>、</a:t>
            </a:r>
            <a:r>
              <a:rPr lang="en-US" altLang="zh-CN" dirty="0"/>
              <a:t>&lt;picker/&gt;</a:t>
            </a:r>
            <a:r>
              <a:rPr lang="zh-CN" altLang="en-US" dirty="0"/>
              <a:t>数据按组件</a:t>
            </a:r>
            <a:r>
              <a:rPr lang="en-US" altLang="zh-CN" dirty="0"/>
              <a:t>name</a:t>
            </a:r>
            <a:r>
              <a:rPr lang="zh-CN" altLang="en-US" dirty="0"/>
              <a:t>属性进行组装，作为参数传递给</a:t>
            </a:r>
            <a:r>
              <a:rPr lang="en-US" altLang="zh-CN" dirty="0"/>
              <a:t>submit</a:t>
            </a:r>
            <a:r>
              <a:rPr lang="zh-CN" altLang="en-US" dirty="0"/>
              <a:t>方法。通过这种方式，我们可以利用</a:t>
            </a:r>
            <a:r>
              <a:rPr lang="en-US" altLang="zh-CN" dirty="0"/>
              <a:t>&lt;form/&gt;</a:t>
            </a:r>
            <a:r>
              <a:rPr lang="zh-CN" altLang="en-US" dirty="0"/>
              <a:t>很方便地获取表单数据同后台进行交互。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report-submit</a:t>
            </a:r>
            <a:r>
              <a:rPr lang="zh-CN" altLang="en-US" dirty="0"/>
              <a:t>：是否返回</a:t>
            </a:r>
            <a:r>
              <a:rPr lang="en-US" altLang="zh-CN" dirty="0" err="1"/>
              <a:t>formId</a:t>
            </a:r>
            <a:r>
              <a:rPr lang="en-US" altLang="zh-CN" dirty="0"/>
              <a:t>, </a:t>
            </a:r>
            <a:r>
              <a:rPr lang="en-US" altLang="zh-CN" dirty="0" err="1"/>
              <a:t>formId</a:t>
            </a:r>
            <a:r>
              <a:rPr lang="zh-CN" altLang="en-US" dirty="0"/>
              <a:t>用于发送模板消息，默认值为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bindsubmit</a:t>
            </a:r>
            <a:r>
              <a:rPr lang="zh-CN" altLang="en-US" dirty="0"/>
              <a:t>：携带</a:t>
            </a:r>
            <a:r>
              <a:rPr lang="en-US" altLang="zh-CN" dirty="0"/>
              <a:t>form</a:t>
            </a:r>
            <a:r>
              <a:rPr lang="zh-CN" altLang="en-US" dirty="0"/>
              <a:t>中的数据触发的</a:t>
            </a:r>
            <a:r>
              <a:rPr lang="en-US" altLang="zh-CN" dirty="0"/>
              <a:t>submit</a:t>
            </a:r>
            <a:r>
              <a:rPr lang="zh-CN" altLang="en-US" dirty="0"/>
              <a:t>事件，与</a:t>
            </a:r>
            <a:r>
              <a:rPr lang="en-US" altLang="zh-CN" dirty="0"/>
              <a:t>&lt;button/&gt;</a:t>
            </a:r>
            <a:r>
              <a:rPr lang="zh-CN" altLang="en-US" dirty="0"/>
              <a:t>的</a:t>
            </a:r>
            <a:r>
              <a:rPr lang="en-US" altLang="zh-CN" dirty="0"/>
              <a:t>form-type</a:t>
            </a:r>
            <a:r>
              <a:rPr lang="zh-CN" altLang="en-US" dirty="0"/>
              <a:t>属性配合使用，</a:t>
            </a:r>
            <a:r>
              <a:rPr lang="en-US" altLang="zh-CN" dirty="0" err="1"/>
              <a:t>event.detail</a:t>
            </a:r>
            <a:r>
              <a:rPr lang="en-US" altLang="zh-CN" dirty="0"/>
              <a:t>={value: {'name': 'value'}, </a:t>
            </a:r>
            <a:r>
              <a:rPr lang="en-US" altLang="zh-CN" dirty="0" err="1"/>
              <a:t>formId</a:t>
            </a:r>
            <a:r>
              <a:rPr lang="en-US" altLang="zh-CN" dirty="0"/>
              <a:t> : ‘’}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bindreset</a:t>
            </a:r>
            <a:r>
              <a:rPr lang="zh-CN" altLang="en-US" dirty="0"/>
              <a:t>：表单重置时触发</a:t>
            </a:r>
            <a:r>
              <a:rPr lang="en-US" altLang="zh-CN" dirty="0"/>
              <a:t>reset</a:t>
            </a:r>
            <a:r>
              <a:rPr lang="zh-CN" altLang="en-US" dirty="0"/>
              <a:t>事件，与</a:t>
            </a:r>
            <a:r>
              <a:rPr lang="en-US" altLang="zh-CN" dirty="0"/>
              <a:t>&lt;button/&gt;</a:t>
            </a:r>
            <a:r>
              <a:rPr lang="zh-CN" altLang="en-US" dirty="0"/>
              <a:t>的</a:t>
            </a:r>
            <a:r>
              <a:rPr lang="en-US" altLang="zh-CN" dirty="0"/>
              <a:t>form-type</a:t>
            </a:r>
            <a:r>
              <a:rPr lang="zh-CN" altLang="en-US" dirty="0"/>
              <a:t>属性配合使用。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33052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表单组件 </a:t>
            </a:r>
            <a:r>
              <a:rPr lang="en-US" altLang="zh-CN" dirty="0"/>
              <a:t>– Form</a:t>
            </a:r>
            <a:endParaRPr lang="zh-CN" alt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24C091-CA88-FF31-633E-843FDFF4AB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65"/>
          <a:stretch/>
        </p:blipFill>
        <p:spPr>
          <a:xfrm>
            <a:off x="222421" y="1791531"/>
            <a:ext cx="3056238" cy="4358964"/>
          </a:xfrm>
          <a:prstGeom prst="rect">
            <a:avLst/>
          </a:prstGeom>
        </p:spPr>
      </p:pic>
      <p:grpSp>
        <p:nvGrpSpPr>
          <p:cNvPr id="3" name="组合 9">
            <a:extLst>
              <a:ext uri="{FF2B5EF4-FFF2-40B4-BE49-F238E27FC236}">
                <a16:creationId xmlns:a16="http://schemas.microsoft.com/office/drawing/2014/main" id="{F5336EBE-06B0-0A04-B78D-F5125BF8DC12}"/>
              </a:ext>
            </a:extLst>
          </p:cNvPr>
          <p:cNvGrpSpPr>
            <a:grpSpLocks/>
          </p:cNvGrpSpPr>
          <p:nvPr/>
        </p:nvGrpSpPr>
        <p:grpSpPr bwMode="auto">
          <a:xfrm>
            <a:off x="3393090" y="1791531"/>
            <a:ext cx="4696467" cy="5081664"/>
            <a:chOff x="1295203" y="3552086"/>
            <a:chExt cx="2346358" cy="37741688"/>
          </a:xfrm>
        </p:grpSpPr>
        <p:sp>
          <p:nvSpPr>
            <p:cNvPr id="5" name="矩形 10">
              <a:extLst>
                <a:ext uri="{FF2B5EF4-FFF2-40B4-BE49-F238E27FC236}">
                  <a16:creationId xmlns:a16="http://schemas.microsoft.com/office/drawing/2014/main" id="{65D5670A-3C74-ED2A-BAF3-4392F1DF9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86"/>
              <a:ext cx="2346358" cy="3723542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000" dirty="0"/>
            </a:p>
          </p:txBody>
        </p:sp>
        <p:sp>
          <p:nvSpPr>
            <p:cNvPr id="6" name="矩形 11">
              <a:extLst>
                <a:ext uri="{FF2B5EF4-FFF2-40B4-BE49-F238E27FC236}">
                  <a16:creationId xmlns:a16="http://schemas.microsoft.com/office/drawing/2014/main" id="{38500433-35E2-2021-1B6D-AC8085B82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376" y="3576974"/>
              <a:ext cx="2328185" cy="3771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&lt;form </a:t>
              </a:r>
              <a:r>
                <a:rPr lang="en-US" altLang="zh-CN" sz="900" b="1" dirty="0" err="1">
                  <a:solidFill>
                    <a:schemeClr val="bg1"/>
                  </a:solidFill>
                </a:rPr>
                <a:t>bindsubmit</a:t>
              </a:r>
              <a:r>
                <a:rPr lang="en-US" altLang="zh-CN" sz="900" b="1" dirty="0">
                  <a:solidFill>
                    <a:schemeClr val="bg1"/>
                  </a:solidFill>
                </a:rPr>
                <a:t>="submit" </a:t>
              </a:r>
              <a:r>
                <a:rPr lang="en-US" altLang="zh-CN" sz="900" b="1" dirty="0" err="1">
                  <a:solidFill>
                    <a:schemeClr val="bg1"/>
                  </a:solidFill>
                </a:rPr>
                <a:t>bindreset</a:t>
              </a:r>
              <a:r>
                <a:rPr lang="en-US" altLang="zh-CN" sz="900" b="1" dirty="0">
                  <a:solidFill>
                    <a:schemeClr val="bg1"/>
                  </a:solidFill>
                </a:rPr>
                <a:t>="reset"&gt;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&lt;view class="section"&gt;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    &lt;view class="title"&gt;switch&lt;/view&gt;​​&lt;switch name="</a:t>
              </a:r>
              <a:r>
                <a:rPr lang="en-US" altLang="zh-CN" sz="900" b="1" dirty="0" err="1">
                  <a:solidFill>
                    <a:schemeClr val="bg1"/>
                  </a:solidFill>
                </a:rPr>
                <a:t>myswitch</a:t>
              </a:r>
              <a:r>
                <a:rPr lang="en-US" altLang="zh-CN" sz="900" b="1" dirty="0">
                  <a:solidFill>
                    <a:schemeClr val="bg1"/>
                  </a:solidFill>
                </a:rPr>
                <a:t>" /&gt;​​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&lt;/view&gt;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&lt;view class="section"&gt;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    &lt;view class="title"&gt;input&lt;/view&gt;&lt;input name="</a:t>
              </a:r>
              <a:r>
                <a:rPr lang="en-US" altLang="zh-CN" sz="900" b="1" dirty="0" err="1">
                  <a:solidFill>
                    <a:schemeClr val="bg1"/>
                  </a:solidFill>
                </a:rPr>
                <a:t>myinput</a:t>
              </a:r>
              <a:r>
                <a:rPr lang="en-US" altLang="zh-CN" sz="900" b="1" dirty="0">
                  <a:solidFill>
                    <a:schemeClr val="bg1"/>
                  </a:solidFill>
                </a:rPr>
                <a:t>" placeholder="</a:t>
              </a:r>
              <a:r>
                <a:rPr lang="zh-CN" altLang="en-US" sz="900" b="1" dirty="0">
                  <a:solidFill>
                    <a:schemeClr val="bg1"/>
                  </a:solidFill>
                </a:rPr>
                <a:t>请输入内容</a:t>
              </a:r>
              <a:r>
                <a:rPr lang="en-US" altLang="zh-CN" sz="900" b="1" dirty="0">
                  <a:solidFill>
                    <a:schemeClr val="bg1"/>
                  </a:solidFill>
                </a:rPr>
                <a:t>" value="{{</a:t>
              </a:r>
              <a:r>
                <a:rPr lang="en-US" altLang="zh-CN" sz="900" b="1" dirty="0" err="1">
                  <a:solidFill>
                    <a:schemeClr val="bg1"/>
                  </a:solidFill>
                </a:rPr>
                <a:t>textvalue</a:t>
              </a:r>
              <a:r>
                <a:rPr lang="en-US" altLang="zh-CN" sz="900" b="1" dirty="0">
                  <a:solidFill>
                    <a:schemeClr val="bg1"/>
                  </a:solidFill>
                </a:rPr>
                <a:t>}}" /&gt;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&lt;/view&gt;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&lt;view class="section"&gt;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    &lt;view class="title"&gt;checkbox&lt;/view&gt;​​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    &lt;checkbox-group name="</a:t>
              </a:r>
              <a:r>
                <a:rPr lang="en-US" altLang="zh-CN" sz="900" b="1" dirty="0" err="1">
                  <a:solidFill>
                    <a:schemeClr val="bg1"/>
                  </a:solidFill>
                </a:rPr>
                <a:t>mycheckbox</a:t>
              </a:r>
              <a:r>
                <a:rPr lang="en-US" altLang="zh-CN" sz="900" b="1" dirty="0">
                  <a:solidFill>
                    <a:schemeClr val="bg1"/>
                  </a:solidFill>
                </a:rPr>
                <a:t>"&gt;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        &lt;label&gt;&lt;checkbox value="1" /&gt;</a:t>
              </a:r>
              <a:r>
                <a:rPr lang="zh-CN" altLang="en-US" sz="900" b="1" dirty="0">
                  <a:solidFill>
                    <a:schemeClr val="bg1"/>
                  </a:solidFill>
                </a:rPr>
                <a:t>中国</a:t>
              </a:r>
              <a:r>
                <a:rPr lang="en-US" altLang="zh-CN" sz="900" b="1" dirty="0">
                  <a:solidFill>
                    <a:schemeClr val="bg1"/>
                  </a:solidFill>
                </a:rPr>
                <a:t>&lt;/label&gt;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        &lt;label&gt;&lt;checkbox value="2" /&gt;</a:t>
              </a:r>
              <a:r>
                <a:rPr lang="zh-CN" altLang="en-US" sz="900" b="1" dirty="0">
                  <a:solidFill>
                    <a:schemeClr val="bg1"/>
                  </a:solidFill>
                </a:rPr>
                <a:t>美国</a:t>
              </a:r>
              <a:r>
                <a:rPr lang="en-US" altLang="zh-CN" sz="900" b="1" dirty="0">
                  <a:solidFill>
                    <a:schemeClr val="bg1"/>
                  </a:solidFill>
                </a:rPr>
                <a:t>&lt;/label&gt;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        &lt;label&gt;&lt;checkbox value="3" /&gt;</a:t>
              </a:r>
              <a:r>
                <a:rPr lang="zh-CN" altLang="en-US" sz="900" b="1" dirty="0">
                  <a:solidFill>
                    <a:schemeClr val="bg1"/>
                  </a:solidFill>
                </a:rPr>
                <a:t>日本</a:t>
              </a:r>
              <a:r>
                <a:rPr lang="en-US" altLang="zh-CN" sz="900" b="1" dirty="0">
                  <a:solidFill>
                    <a:schemeClr val="bg1"/>
                  </a:solidFill>
                </a:rPr>
                <a:t>&lt;/label&gt;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    &lt;/checkbox-group&gt;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&lt;/view&gt;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&lt;view class="section"&gt;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    &lt;view class="title"&gt;slider&lt;/view&gt;​​&lt;slider name="</a:t>
              </a:r>
              <a:r>
                <a:rPr lang="en-US" altLang="zh-CN" sz="900" b="1" dirty="0" err="1">
                  <a:solidFill>
                    <a:schemeClr val="bg1"/>
                  </a:solidFill>
                </a:rPr>
                <a:t>myslider</a:t>
              </a:r>
              <a:r>
                <a:rPr lang="en-US" altLang="zh-CN" sz="900" b="1" dirty="0">
                  <a:solidFill>
                    <a:schemeClr val="bg1"/>
                  </a:solidFill>
                </a:rPr>
                <a:t>" show-value /&gt;​​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&lt;/view&gt;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&lt;view class="section"&gt;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    &lt;view class="title"&gt;radio&lt;/view&gt;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    &lt;radio-group name="</a:t>
              </a:r>
              <a:r>
                <a:rPr lang="en-US" altLang="zh-CN" sz="900" b="1" dirty="0" err="1">
                  <a:solidFill>
                    <a:schemeClr val="bg1"/>
                  </a:solidFill>
                </a:rPr>
                <a:t>myradio</a:t>
              </a:r>
              <a:r>
                <a:rPr lang="en-US" altLang="zh-CN" sz="900" b="1" dirty="0">
                  <a:solidFill>
                    <a:schemeClr val="bg1"/>
                  </a:solidFill>
                </a:rPr>
                <a:t>"&gt;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        &lt;label&gt;&lt;radio value="0" /&gt;</a:t>
              </a:r>
              <a:r>
                <a:rPr lang="zh-CN" altLang="en-US" sz="900" b="1" dirty="0">
                  <a:solidFill>
                    <a:schemeClr val="bg1"/>
                  </a:solidFill>
                </a:rPr>
                <a:t>男​​</a:t>
              </a:r>
              <a:r>
                <a:rPr lang="en-US" altLang="zh-CN" sz="900" b="1" dirty="0">
                  <a:solidFill>
                    <a:schemeClr val="bg1"/>
                  </a:solidFill>
                </a:rPr>
                <a:t>&lt;radio value="1" /&gt;</a:t>
              </a:r>
              <a:r>
                <a:rPr lang="zh-CN" altLang="en-US" sz="900" b="1" dirty="0">
                  <a:solidFill>
                    <a:schemeClr val="bg1"/>
                  </a:solidFill>
                </a:rPr>
                <a:t>女​​</a:t>
              </a:r>
              <a:r>
                <a:rPr lang="en-US" altLang="zh-CN" sz="900" b="1" dirty="0">
                  <a:solidFill>
                    <a:schemeClr val="bg1"/>
                  </a:solidFill>
                </a:rPr>
                <a:t>&lt;/label&gt;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    &lt;/radio-group&gt;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&lt;/view&gt;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&lt;view class="section"&gt;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    &lt;view class="title"&gt;picker&lt;/view&gt;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    &lt;picker value="{{index}}" range="{{times}}" </a:t>
              </a:r>
              <a:r>
                <a:rPr lang="en-US" altLang="zh-CN" sz="900" b="1" dirty="0" err="1">
                  <a:solidFill>
                    <a:schemeClr val="bg1"/>
                  </a:solidFill>
                </a:rPr>
                <a:t>bindchange</a:t>
              </a:r>
              <a:r>
                <a:rPr lang="en-US" altLang="zh-CN" sz="9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900" b="1" dirty="0" err="1">
                  <a:solidFill>
                    <a:schemeClr val="bg1"/>
                  </a:solidFill>
                </a:rPr>
                <a:t>changePicker</a:t>
              </a:r>
              <a:r>
                <a:rPr lang="en-US" altLang="zh-CN" sz="900" b="1" dirty="0">
                  <a:solidFill>
                    <a:schemeClr val="bg1"/>
                  </a:solidFill>
                </a:rPr>
                <a:t>"&gt;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        &lt;view&gt;​​ </a:t>
              </a:r>
              <a:r>
                <a:rPr lang="zh-CN" altLang="en-US" sz="900" b="1" dirty="0">
                  <a:solidFill>
                    <a:schemeClr val="bg1"/>
                  </a:solidFill>
                </a:rPr>
                <a:t>时间：</a:t>
              </a:r>
              <a:r>
                <a:rPr lang="en-US" altLang="zh-CN" sz="900" b="1" dirty="0">
                  <a:solidFill>
                    <a:schemeClr val="bg1"/>
                  </a:solidFill>
                </a:rPr>
                <a:t>{{times[index]}}​​ &lt;/view&gt;​​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    &lt;/picker&gt;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&lt;/view&gt;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&lt;view class="section"&gt;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    &lt;button type="primary" form-type="submit"&gt;</a:t>
              </a:r>
              <a:r>
                <a:rPr lang="zh-CN" altLang="en-US" sz="900" b="1" dirty="0">
                  <a:solidFill>
                    <a:schemeClr val="bg1"/>
                  </a:solidFill>
                </a:rPr>
                <a:t>提交</a:t>
              </a:r>
              <a:r>
                <a:rPr lang="en-US" altLang="zh-CN" sz="900" b="1" dirty="0">
                  <a:solidFill>
                    <a:schemeClr val="bg1"/>
                  </a:solidFill>
                </a:rPr>
                <a:t>&lt;/button&gt;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    &lt;button form-type="reset"&gt;</a:t>
              </a:r>
              <a:r>
                <a:rPr lang="zh-CN" altLang="en-US" sz="900" b="1" dirty="0">
                  <a:solidFill>
                    <a:schemeClr val="bg1"/>
                  </a:solidFill>
                </a:rPr>
                <a:t>重置</a:t>
              </a:r>
              <a:r>
                <a:rPr lang="en-US" altLang="zh-CN" sz="900" b="1" dirty="0">
                  <a:solidFill>
                    <a:schemeClr val="bg1"/>
                  </a:solidFill>
                </a:rPr>
                <a:t>&lt;/button&gt;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    &lt;/view&gt;​​</a:t>
              </a:r>
            </a:p>
            <a:p>
              <a:pPr eaLnBrk="0" hangingPunct="0"/>
              <a:r>
                <a:rPr lang="en-US" altLang="zh-CN" sz="900" b="1" dirty="0">
                  <a:solidFill>
                    <a:schemeClr val="bg1"/>
                  </a:solidFill>
                </a:rPr>
                <a:t>&lt;/form&gt;</a:t>
              </a:r>
            </a:p>
          </p:txBody>
        </p:sp>
      </p:grpSp>
      <p:grpSp>
        <p:nvGrpSpPr>
          <p:cNvPr id="7" name="组合 9">
            <a:extLst>
              <a:ext uri="{FF2B5EF4-FFF2-40B4-BE49-F238E27FC236}">
                <a16:creationId xmlns:a16="http://schemas.microsoft.com/office/drawing/2014/main" id="{23F18B75-8F58-2466-EBF1-96B7ABC03BCB}"/>
              </a:ext>
            </a:extLst>
          </p:cNvPr>
          <p:cNvGrpSpPr>
            <a:grpSpLocks/>
          </p:cNvGrpSpPr>
          <p:nvPr/>
        </p:nvGrpSpPr>
        <p:grpSpPr bwMode="auto">
          <a:xfrm>
            <a:off x="8203988" y="1784579"/>
            <a:ext cx="3803231" cy="4666170"/>
            <a:chOff x="1313376" y="3552079"/>
            <a:chExt cx="2346358" cy="34626379"/>
          </a:xfrm>
        </p:grpSpPr>
        <p:sp>
          <p:nvSpPr>
            <p:cNvPr id="8" name="矩形 10">
              <a:extLst>
                <a:ext uri="{FF2B5EF4-FFF2-40B4-BE49-F238E27FC236}">
                  <a16:creationId xmlns:a16="http://schemas.microsoft.com/office/drawing/2014/main" id="{4E1D6CC0-4009-AE78-C4C3-935070E9F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376" y="3552079"/>
              <a:ext cx="2346358" cy="3393332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400" dirty="0"/>
            </a:p>
          </p:txBody>
        </p:sp>
        <p:sp>
          <p:nvSpPr>
            <p:cNvPr id="10" name="矩形 11">
              <a:extLst>
                <a:ext uri="{FF2B5EF4-FFF2-40B4-BE49-F238E27FC236}">
                  <a16:creationId xmlns:a16="http://schemas.microsoft.com/office/drawing/2014/main" id="{69F901C1-6460-CB3C-73D5-F63AA761D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376" y="3576976"/>
              <a:ext cx="2328185" cy="34601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.section { font-size: 12px; padding : 10px; border-top : solid 1px #eee; }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​​.section input { border : solid 1px #ccc; border-radius: 4px; }​​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.section button { margin-bottom : 10px; }​​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.section label { margin-right : 20px; }​​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.section .title{ margin: 5px 0; }​​</a:t>
              </a:r>
            </a:p>
            <a:p>
              <a:pPr eaLnBrk="0" hangingPunct="0"/>
              <a:endParaRPr lang="en-US" altLang="zh-CN" sz="11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Page( {​​ 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 data : {​​   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   times : [​​      '20:00'</a:t>
              </a:r>
              <a:r>
                <a:rPr lang="zh-CN" altLang="en-US" sz="1100" b="1" dirty="0">
                  <a:solidFill>
                    <a:schemeClr val="bg1"/>
                  </a:solidFill>
                </a:rPr>
                <a:t>，​​      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'20:30'</a:t>
              </a:r>
              <a:r>
                <a:rPr lang="zh-CN" altLang="en-US" sz="1100" b="1" dirty="0">
                  <a:solidFill>
                    <a:schemeClr val="bg1"/>
                  </a:solidFill>
                </a:rPr>
                <a:t>，​​      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'21:00'</a:t>
              </a:r>
              <a:r>
                <a:rPr lang="zh-CN" altLang="en-US" sz="1100" b="1" dirty="0">
                  <a:solidFill>
                    <a:schemeClr val="bg1"/>
                  </a:solidFill>
                </a:rPr>
                <a:t>，​​      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'21:30'</a:t>
              </a:r>
              <a:r>
                <a:rPr lang="zh-CN" altLang="en-US" sz="1100" b="1" dirty="0">
                  <a:solidFill>
                    <a:schemeClr val="bg1"/>
                  </a:solidFill>
                </a:rPr>
                <a:t>，​​      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'22:00'​​    ]</a:t>
              </a:r>
              <a:r>
                <a:rPr lang="zh-CN" altLang="en-US" sz="1100" b="1" dirty="0">
                  <a:solidFill>
                    <a:schemeClr val="bg1"/>
                  </a:solidFill>
                </a:rPr>
                <a:t>，​​    </a:t>
              </a:r>
              <a:endParaRPr lang="en-US" altLang="zh-CN" sz="11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   index : 3​​  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}</a:t>
              </a:r>
              <a:r>
                <a:rPr lang="zh-CN" altLang="en-US" sz="1100" b="1" dirty="0">
                  <a:solidFill>
                    <a:schemeClr val="bg1"/>
                  </a:solidFill>
                </a:rPr>
                <a:t>，​​    </a:t>
              </a:r>
              <a:endParaRPr lang="en-US" altLang="zh-CN" sz="11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//</a:t>
              </a:r>
              <a:r>
                <a:rPr lang="zh-CN" altLang="en-US" sz="1100" b="1" dirty="0">
                  <a:solidFill>
                    <a:schemeClr val="bg1"/>
                  </a:solidFill>
                </a:rPr>
                <a:t>时间选择器切换时，修改对应值​​    </a:t>
              </a:r>
              <a:endParaRPr lang="en-US" altLang="zh-CN" sz="11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100" b="1" dirty="0" err="1">
                  <a:solidFill>
                    <a:schemeClr val="bg1"/>
                  </a:solidFill>
                </a:rPr>
                <a:t>changePicker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 : function( e ) {​​      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this.setData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( {​​        index : 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e.detail.value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​​      } );​​    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}</a:t>
              </a:r>
              <a:r>
                <a:rPr lang="zh-CN" altLang="en-US" sz="1100" b="1" dirty="0">
                  <a:solidFill>
                    <a:schemeClr val="bg1"/>
                  </a:solidFill>
                </a:rPr>
                <a:t>，​​   </a:t>
              </a:r>
              <a:endParaRPr lang="en-US" altLang="zh-CN" sz="11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zh-CN" altLang="en-US" sz="11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//</a:t>
              </a:r>
              <a:r>
                <a:rPr lang="zh-CN" altLang="en-US" sz="1100" b="1" dirty="0">
                  <a:solidFill>
                    <a:schemeClr val="bg1"/>
                  </a:solidFill>
                </a:rPr>
                <a:t>点击提交时打印当前输入数据​​   </a:t>
              </a:r>
              <a:endParaRPr lang="en-US" altLang="zh-CN" sz="11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submit : function( e ) {​​     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    onsole.log( 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e.detail.value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 );​​    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}</a:t>
              </a:r>
              <a:r>
                <a:rPr lang="zh-CN" altLang="en-US" sz="1100" b="1" dirty="0">
                  <a:solidFill>
                    <a:schemeClr val="bg1"/>
                  </a:solidFill>
                </a:rPr>
                <a:t>，​​    </a:t>
              </a:r>
              <a:endParaRPr lang="en-US" altLang="zh-CN" sz="11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//</a:t>
              </a:r>
              <a:r>
                <a:rPr lang="zh-CN" altLang="en-US" sz="1100" b="1" dirty="0">
                  <a:solidFill>
                    <a:schemeClr val="bg1"/>
                  </a:solidFill>
                </a:rPr>
                <a:t>重置表单​​    </a:t>
              </a:r>
              <a:endParaRPr lang="en-US" altLang="zh-CN" sz="11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reset : function( e ) {​​      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    console.log( ’</a:t>
              </a:r>
              <a:r>
                <a:rPr lang="zh-CN" altLang="en-US" sz="1100" b="1" dirty="0">
                  <a:solidFill>
                    <a:schemeClr val="bg1"/>
                  </a:solidFill>
                </a:rPr>
                <a:t>已经重置对象’ 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)​​    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}​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​  } );​​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154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5DC-C485-6EFB-BC8F-656B4CB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785-4DEA-F311-43FC-73945A3C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组件定义和属性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视图容器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基础组件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表单组件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B0F0"/>
                </a:solidFill>
              </a:rPr>
              <a:t>导航组件</a:t>
            </a:r>
            <a:endParaRPr lang="en-US" altLang="zh-CN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媒体组件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地图组件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画布组件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作业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78678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导航组件 </a:t>
            </a:r>
            <a:r>
              <a:rPr lang="en-US" altLang="zh-CN" dirty="0"/>
              <a:t>– Navigator</a:t>
            </a:r>
            <a:endParaRPr lang="zh-CN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6BFDE2-9636-BC1A-0ADA-29DA7D7CB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4" y="2249424"/>
            <a:ext cx="4179889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&lt;navigator/&gt;</a:t>
            </a:r>
            <a:r>
              <a:rPr lang="zh-CN" altLang="en-US" dirty="0"/>
              <a:t>是小程序中的页面链接，其作用和</a:t>
            </a:r>
            <a:r>
              <a:rPr lang="en-US" altLang="zh-CN" dirty="0"/>
              <a:t>HTML</a:t>
            </a:r>
            <a:r>
              <a:rPr lang="zh-CN" altLang="en-US" dirty="0"/>
              <a:t>中超链接标签一样，主要控制页面的跳转。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url</a:t>
            </a:r>
            <a:r>
              <a:rPr lang="zh-CN" altLang="en-US" dirty="0"/>
              <a:t>：应用内跳转链接。链接地址为需要跳转页面的相对地址。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redirect</a:t>
            </a:r>
            <a:r>
              <a:rPr lang="zh-CN" altLang="en-US" dirty="0"/>
              <a:t>：跳转行为是否为重定向，如果为</a:t>
            </a:r>
            <a:r>
              <a:rPr lang="en-US" altLang="zh-CN" dirty="0"/>
              <a:t>true</a:t>
            </a:r>
            <a:r>
              <a:rPr lang="zh-CN" altLang="en-US" dirty="0"/>
              <a:t>，则跳转时会关闭当前页面。默认值为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open-type</a:t>
            </a:r>
            <a:r>
              <a:rPr lang="zh-CN" altLang="en-US" dirty="0"/>
              <a:t>：可选值‘</a:t>
            </a:r>
            <a:r>
              <a:rPr lang="en-US" altLang="zh-CN" dirty="0"/>
              <a:t>navigate'</a:t>
            </a:r>
            <a:r>
              <a:rPr lang="zh-CN" altLang="en-US" dirty="0"/>
              <a:t>、</a:t>
            </a:r>
            <a:r>
              <a:rPr lang="en-US" altLang="zh-CN" dirty="0"/>
              <a:t>'redirect'</a:t>
            </a:r>
            <a:r>
              <a:rPr lang="zh-CN" altLang="en-US" dirty="0"/>
              <a:t>、</a:t>
            </a:r>
            <a:r>
              <a:rPr lang="en-US" altLang="zh-CN" dirty="0"/>
              <a:t>'</a:t>
            </a:r>
            <a:r>
              <a:rPr lang="en-US" altLang="zh-CN" dirty="0" err="1"/>
              <a:t>switchTab</a:t>
            </a:r>
            <a:r>
              <a:rPr lang="en-US" altLang="zh-CN" dirty="0"/>
              <a:t>'</a:t>
            </a:r>
            <a:r>
              <a:rPr lang="zh-CN" altLang="en-US" dirty="0"/>
              <a:t>，对应于</a:t>
            </a:r>
            <a:r>
              <a:rPr lang="en-US" altLang="zh-CN" dirty="0" err="1"/>
              <a:t>wx.navigateTo</a:t>
            </a:r>
            <a:r>
              <a:rPr lang="zh-CN" altLang="en-US" dirty="0"/>
              <a:t>、</a:t>
            </a:r>
            <a:r>
              <a:rPr lang="en-US" altLang="zh-CN" dirty="0" err="1"/>
              <a:t>wx.redirect</a:t>
            </a:r>
            <a:r>
              <a:rPr lang="en-US" altLang="zh-CN" dirty="0"/>
              <a:t>-To</a:t>
            </a:r>
            <a:r>
              <a:rPr lang="zh-CN" altLang="en-US" dirty="0"/>
              <a:t>、</a:t>
            </a:r>
            <a:r>
              <a:rPr lang="en-US" altLang="zh-CN" dirty="0" err="1"/>
              <a:t>wx.switchTab</a:t>
            </a:r>
            <a:r>
              <a:rPr lang="zh-CN" altLang="en-US" dirty="0"/>
              <a:t>的功能，默认值为</a:t>
            </a:r>
            <a:r>
              <a:rPr lang="en-US" altLang="zh-CN" dirty="0"/>
              <a:t>navigate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hover-class</a:t>
            </a:r>
            <a:r>
              <a:rPr lang="zh-CN" altLang="en-US" dirty="0"/>
              <a:t>：点击时的样式类，当</a:t>
            </a:r>
            <a:r>
              <a:rPr lang="en-US" altLang="zh-CN" dirty="0"/>
              <a:t>hover-class="none"</a:t>
            </a:r>
            <a:r>
              <a:rPr lang="zh-CN" altLang="en-US" dirty="0"/>
              <a:t>时，没有点击效果。默认值为</a:t>
            </a:r>
            <a:r>
              <a:rPr lang="en-US" altLang="zh-CN" dirty="0"/>
              <a:t>navigator-hover</a:t>
            </a:r>
            <a:r>
              <a:rPr lang="zh-CN" altLang="en-US" dirty="0"/>
              <a:t>。</a:t>
            </a:r>
            <a:r>
              <a:rPr lang="en-US" altLang="zh-CN" dirty="0"/>
              <a:t>navigator-hover</a:t>
            </a:r>
            <a:r>
              <a:rPr lang="zh-CN" altLang="en-US" dirty="0"/>
              <a:t>默认为</a:t>
            </a:r>
            <a:r>
              <a:rPr lang="en-US" altLang="zh-CN" dirty="0"/>
              <a:t>{</a:t>
            </a:r>
            <a:r>
              <a:rPr lang="en-US" altLang="zh-CN" dirty="0" err="1"/>
              <a:t>background-color:rgba</a:t>
            </a:r>
            <a:r>
              <a:rPr lang="en-US" altLang="zh-CN" dirty="0"/>
              <a:t>(0, 0, 0, 0.1); opacity: 0.7; }</a:t>
            </a:r>
          </a:p>
        </p:txBody>
      </p:sp>
      <p:grpSp>
        <p:nvGrpSpPr>
          <p:cNvPr id="3" name="组合 9">
            <a:extLst>
              <a:ext uri="{FF2B5EF4-FFF2-40B4-BE49-F238E27FC236}">
                <a16:creationId xmlns:a16="http://schemas.microsoft.com/office/drawing/2014/main" id="{A7590AC5-5092-FA02-889F-2F8AB059B77C}"/>
              </a:ext>
            </a:extLst>
          </p:cNvPr>
          <p:cNvGrpSpPr>
            <a:grpSpLocks/>
          </p:cNvGrpSpPr>
          <p:nvPr/>
        </p:nvGrpSpPr>
        <p:grpSpPr bwMode="auto">
          <a:xfrm>
            <a:off x="4901514" y="4242615"/>
            <a:ext cx="5479061" cy="2504174"/>
            <a:chOff x="1295203" y="3552086"/>
            <a:chExt cx="2346358" cy="37824352"/>
          </a:xfrm>
        </p:grpSpPr>
        <p:sp>
          <p:nvSpPr>
            <p:cNvPr id="4" name="矩形 10">
              <a:extLst>
                <a:ext uri="{FF2B5EF4-FFF2-40B4-BE49-F238E27FC236}">
                  <a16:creationId xmlns:a16="http://schemas.microsoft.com/office/drawing/2014/main" id="{5397045D-E096-CDD5-39A3-5198863C2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86"/>
              <a:ext cx="2346358" cy="3723542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000" dirty="0"/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5F0D0DF0-6AC5-D68D-6D5E-CA07ADF00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376" y="3576980"/>
              <a:ext cx="2328185" cy="37799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000" b="1" dirty="0">
                  <a:solidFill>
                    <a:schemeClr val="bg1"/>
                  </a:solidFill>
                </a:rPr>
                <a:t>Page 1</a:t>
              </a:r>
            </a:p>
            <a:p>
              <a:pPr eaLnBrk="0" hangingPunct="0"/>
              <a:r>
                <a:rPr lang="en-US" altLang="zh-CN" sz="1000" b="1" dirty="0">
                  <a:solidFill>
                    <a:schemeClr val="bg1"/>
                  </a:solidFill>
                </a:rPr>
                <a:t>&lt;navigator </a:t>
              </a:r>
              <a:r>
                <a:rPr lang="en-US" altLang="zh-CN" sz="1000" b="1" dirty="0" err="1">
                  <a:solidFill>
                    <a:schemeClr val="bg1"/>
                  </a:solidFill>
                </a:rPr>
                <a:t>url</a:t>
              </a:r>
              <a:r>
                <a:rPr lang="en-US" altLang="zh-CN" sz="1000" b="1" dirty="0">
                  <a:solidFill>
                    <a:schemeClr val="bg1"/>
                  </a:solidFill>
                </a:rPr>
                <a:t>="../</a:t>
              </a:r>
              <a:r>
                <a:rPr lang="en-US" altLang="zh-CN" sz="1000" b="1" dirty="0" err="1">
                  <a:solidFill>
                    <a:schemeClr val="bg1"/>
                  </a:solidFill>
                </a:rPr>
                <a:t>recevie</a:t>
              </a:r>
              <a:r>
                <a:rPr lang="en-US" altLang="zh-CN" sz="1000" b="1" dirty="0">
                  <a:solidFill>
                    <a:schemeClr val="bg1"/>
                  </a:solidFill>
                </a:rPr>
                <a:t>/</a:t>
              </a:r>
              <a:r>
                <a:rPr lang="en-US" altLang="zh-CN" sz="1000" b="1" dirty="0" err="1">
                  <a:solidFill>
                    <a:schemeClr val="bg1"/>
                  </a:solidFill>
                </a:rPr>
                <a:t>recevie</a:t>
              </a:r>
              <a:r>
                <a:rPr lang="en-US" altLang="zh-CN" sz="1000" b="1" dirty="0">
                  <a:solidFill>
                    <a:schemeClr val="bg1"/>
                  </a:solidFill>
                </a:rPr>
                <a:t>? name=</a:t>
              </a:r>
              <a:r>
                <a:rPr lang="en-US" altLang="zh-CN" sz="1000" b="1" dirty="0" err="1">
                  <a:solidFill>
                    <a:schemeClr val="bg1"/>
                  </a:solidFill>
                </a:rPr>
                <a:t>weixinapp&amp;time</a:t>
              </a:r>
              <a:r>
                <a:rPr lang="en-US" altLang="zh-CN" sz="1000" b="1" dirty="0">
                  <a:solidFill>
                    <a:schemeClr val="bg1"/>
                  </a:solidFill>
                </a:rPr>
                <a:t>=2016"&gt;​​​​ </a:t>
              </a:r>
            </a:p>
            <a:p>
              <a:pPr eaLnBrk="0" hangingPunct="0"/>
              <a:r>
                <a:rPr lang="en-US" altLang="zh-CN" sz="1000" b="1" dirty="0">
                  <a:solidFill>
                    <a:schemeClr val="bg1"/>
                  </a:solidFill>
                </a:rPr>
                <a:t>  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跳转到其他页面​​​​</a:t>
              </a:r>
              <a:r>
                <a:rPr lang="en-US" altLang="zh-CN" sz="1000" b="1" dirty="0">
                  <a:solidFill>
                    <a:schemeClr val="bg1"/>
                  </a:solidFill>
                </a:rPr>
                <a:t>&lt;/navigator&gt;</a:t>
              </a:r>
            </a:p>
            <a:p>
              <a:pPr eaLnBrk="0" hangingPunct="0"/>
              <a:r>
                <a:rPr lang="en-US" altLang="zh-CN" sz="1000" b="1" dirty="0">
                  <a:solidFill>
                    <a:schemeClr val="bg1"/>
                  </a:solidFill>
                </a:rPr>
                <a:t>​​​​&lt;navigator  </a:t>
              </a:r>
              <a:r>
                <a:rPr lang="en-US" altLang="zh-CN" sz="1000" b="1" dirty="0" err="1">
                  <a:solidFill>
                    <a:schemeClr val="bg1"/>
                  </a:solidFill>
                </a:rPr>
                <a:t>url</a:t>
              </a:r>
              <a:r>
                <a:rPr lang="en-US" altLang="zh-CN" sz="1000" b="1" dirty="0">
                  <a:solidFill>
                    <a:schemeClr val="bg1"/>
                  </a:solidFill>
                </a:rPr>
                <a:t>="../</a:t>
              </a:r>
              <a:r>
                <a:rPr lang="en-US" altLang="zh-CN" sz="1000" b="1" dirty="0" err="1">
                  <a:solidFill>
                    <a:schemeClr val="bg1"/>
                  </a:solidFill>
                </a:rPr>
                <a:t>recevie</a:t>
              </a:r>
              <a:r>
                <a:rPr lang="en-US" altLang="zh-CN" sz="1000" b="1" dirty="0">
                  <a:solidFill>
                    <a:schemeClr val="bg1"/>
                  </a:solidFill>
                </a:rPr>
                <a:t>/</a:t>
              </a:r>
              <a:r>
                <a:rPr lang="en-US" altLang="zh-CN" sz="1000" b="1" dirty="0" err="1">
                  <a:solidFill>
                    <a:schemeClr val="bg1"/>
                  </a:solidFill>
                </a:rPr>
                <a:t>recevie</a:t>
              </a:r>
              <a:r>
                <a:rPr lang="en-US" altLang="zh-CN" sz="1000" b="1" dirty="0">
                  <a:solidFill>
                    <a:schemeClr val="bg1"/>
                  </a:solidFill>
                </a:rPr>
                <a:t>? name=</a:t>
              </a:r>
              <a:r>
                <a:rPr lang="en-US" altLang="zh-CN" sz="1000" b="1" dirty="0" err="1">
                  <a:solidFill>
                    <a:schemeClr val="bg1"/>
                  </a:solidFill>
                </a:rPr>
                <a:t>weixinapp</a:t>
              </a:r>
              <a:r>
                <a:rPr lang="en-US" altLang="zh-CN" sz="1000" b="1" dirty="0">
                  <a:solidFill>
                    <a:schemeClr val="bg1"/>
                  </a:solidFill>
                </a:rPr>
                <a:t>"  hover-class="</a:t>
              </a:r>
              <a:r>
                <a:rPr lang="en-US" altLang="zh-CN" sz="1000" b="1" dirty="0" err="1">
                  <a:solidFill>
                    <a:schemeClr val="bg1"/>
                  </a:solidFill>
                </a:rPr>
                <a:t>myhover</a:t>
              </a:r>
              <a:r>
                <a:rPr lang="en-US" altLang="zh-CN" sz="1000" b="1" dirty="0">
                  <a:solidFill>
                    <a:schemeClr val="bg1"/>
                  </a:solidFill>
                </a:rPr>
                <a:t>"​​​​  redirect&gt;​​​​  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重定向到其他页面​​​​</a:t>
              </a:r>
              <a:r>
                <a:rPr lang="en-US" altLang="zh-CN" sz="1000" b="1" dirty="0">
                  <a:solidFill>
                    <a:schemeClr val="bg1"/>
                  </a:solidFill>
                </a:rPr>
                <a:t>&lt;/navigator&gt;</a:t>
              </a:r>
            </a:p>
            <a:p>
              <a:pPr eaLnBrk="0" hangingPunct="0"/>
              <a:r>
                <a:rPr lang="en-US" altLang="zh-CN" sz="1000" b="1" dirty="0">
                  <a:solidFill>
                    <a:schemeClr val="bg1"/>
                  </a:solidFill>
                </a:rPr>
                <a:t>​​​​&lt;navigator  </a:t>
              </a:r>
              <a:r>
                <a:rPr lang="en-US" altLang="zh-CN" sz="1000" b="1" dirty="0" err="1">
                  <a:solidFill>
                    <a:schemeClr val="bg1"/>
                  </a:solidFill>
                </a:rPr>
                <a:t>url</a:t>
              </a:r>
              <a:r>
                <a:rPr lang="en-US" altLang="zh-CN" sz="1000" b="1" dirty="0">
                  <a:solidFill>
                    <a:schemeClr val="bg1"/>
                  </a:solidFill>
                </a:rPr>
                <a:t>="../navigator/navigator? name=</a:t>
              </a:r>
              <a:r>
                <a:rPr lang="en-US" altLang="zh-CN" sz="1000" b="1" dirty="0" err="1">
                  <a:solidFill>
                    <a:schemeClr val="bg1"/>
                  </a:solidFill>
                </a:rPr>
                <a:t>weixinapp</a:t>
              </a:r>
              <a:r>
                <a:rPr lang="en-US" altLang="zh-CN" sz="1000" b="1" dirty="0">
                  <a:solidFill>
                    <a:schemeClr val="bg1"/>
                  </a:solidFill>
                </a:rPr>
                <a:t>"  hover-class="</a:t>
              </a:r>
              <a:r>
                <a:rPr lang="en-US" altLang="zh-CN" sz="1000" b="1" dirty="0" err="1">
                  <a:solidFill>
                    <a:schemeClr val="bg1"/>
                  </a:solidFill>
                </a:rPr>
                <a:t>myhover</a:t>
              </a:r>
              <a:r>
                <a:rPr lang="en-US" altLang="zh-CN" sz="1000" b="1" dirty="0">
                  <a:solidFill>
                    <a:schemeClr val="bg1"/>
                  </a:solidFill>
                </a:rPr>
                <a:t>"​​​​  redirect&gt;</a:t>
              </a:r>
              <a:br>
                <a:rPr lang="en-US" altLang="zh-CN" sz="1000" b="1" dirty="0">
                  <a:solidFill>
                    <a:schemeClr val="bg1"/>
                  </a:solidFill>
                </a:rPr>
              </a:br>
              <a:endParaRPr lang="en-US" altLang="zh-CN" sz="10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000" b="1" dirty="0">
                  <a:solidFill>
                    <a:schemeClr val="bg1"/>
                  </a:solidFill>
                </a:rPr>
                <a:t>Page 2​​​​ </a:t>
              </a:r>
            </a:p>
            <a:p>
              <a:pPr eaLnBrk="0" hangingPunct="0"/>
              <a:r>
                <a:rPr lang="en-US" altLang="zh-CN" sz="1000" b="1" dirty="0">
                  <a:solidFill>
                    <a:schemeClr val="bg1"/>
                  </a:solidFill>
                </a:rPr>
                <a:t>​​​​​​&lt;view&gt;​​​​  name:{{query.name}}, age:{{</a:t>
              </a:r>
              <a:r>
                <a:rPr lang="en-US" altLang="zh-CN" sz="1000" b="1" dirty="0" err="1">
                  <a:solidFill>
                    <a:schemeClr val="bg1"/>
                  </a:solidFill>
                </a:rPr>
                <a:t>query.time</a:t>
              </a:r>
              <a:r>
                <a:rPr lang="en-US" altLang="zh-CN" sz="1000" b="1" dirty="0">
                  <a:solidFill>
                    <a:schemeClr val="bg1"/>
                  </a:solidFill>
                </a:rPr>
                <a:t>}}​​​​&lt;/view&gt;​​​​</a:t>
              </a:r>
            </a:p>
            <a:p>
              <a:pPr eaLnBrk="0" hangingPunct="0"/>
              <a:endParaRPr lang="en-US" altLang="zh-CN" sz="10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000" b="1" dirty="0">
                  <a:solidFill>
                    <a:schemeClr val="bg1"/>
                  </a:solidFill>
                </a:rPr>
                <a:t>Page 2</a:t>
              </a:r>
            </a:p>
            <a:p>
              <a:pPr eaLnBrk="0" hangingPunct="0"/>
              <a:r>
                <a:rPr lang="en-US" altLang="zh-CN" sz="1000" b="1" dirty="0">
                  <a:solidFill>
                    <a:schemeClr val="bg1"/>
                  </a:solidFill>
                </a:rPr>
                <a:t>Page( {​​​​  data : {​​​​    query : {}​​​​  }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，​​​​ </a:t>
              </a:r>
              <a:endParaRPr lang="en-US" altLang="zh-CN" sz="10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zh-CN" altLang="en-US" sz="10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000" b="1" dirty="0" err="1">
                  <a:solidFill>
                    <a:schemeClr val="bg1"/>
                  </a:solidFill>
                </a:rPr>
                <a:t>onLoad</a:t>
              </a:r>
              <a:r>
                <a:rPr lang="en-US" altLang="zh-CN" sz="1000" b="1" dirty="0">
                  <a:solidFill>
                    <a:schemeClr val="bg1"/>
                  </a:solidFill>
                </a:rPr>
                <a:t> : function( query ) {​​​​ </a:t>
              </a:r>
            </a:p>
            <a:p>
              <a:pPr eaLnBrk="0" hangingPunct="0"/>
              <a:r>
                <a:rPr lang="en-US" altLang="zh-CN" sz="1000" b="1" dirty="0">
                  <a:solidFill>
                    <a:schemeClr val="bg1"/>
                  </a:solidFill>
                </a:rPr>
                <a:t>/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＊ 框架已将参数转化为</a:t>
              </a:r>
              <a:r>
                <a:rPr lang="en-US" altLang="zh-CN" sz="1000" b="1" dirty="0" err="1">
                  <a:solidFill>
                    <a:schemeClr val="bg1"/>
                  </a:solidFill>
                </a:rPr>
                <a:t>onLoad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参数 ＊</a:t>
              </a:r>
              <a:r>
                <a:rPr lang="en-US" altLang="zh-CN" sz="1000" b="1" dirty="0">
                  <a:solidFill>
                    <a:schemeClr val="bg1"/>
                  </a:solidFill>
                </a:rPr>
                <a:t>/​​​​   </a:t>
              </a:r>
            </a:p>
            <a:p>
              <a:pPr eaLnBrk="0" hangingPunct="0"/>
              <a:r>
                <a:rPr lang="en-US" altLang="zh-CN" sz="10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000" b="1" dirty="0" err="1">
                  <a:solidFill>
                    <a:schemeClr val="bg1"/>
                  </a:solidFill>
                </a:rPr>
                <a:t>this.data.query</a:t>
              </a:r>
              <a:r>
                <a:rPr lang="en-US" altLang="zh-CN" sz="1000" b="1" dirty="0">
                  <a:solidFill>
                    <a:schemeClr val="bg1"/>
                  </a:solidFill>
                </a:rPr>
                <a:t> = query;​​​​    </a:t>
              </a:r>
              <a:r>
                <a:rPr lang="en-US" altLang="zh-CN" sz="1000" b="1" dirty="0" err="1">
                  <a:solidFill>
                    <a:schemeClr val="bg1"/>
                  </a:solidFill>
                </a:rPr>
                <a:t>this.setData</a:t>
              </a:r>
              <a:r>
                <a:rPr lang="en-US" altLang="zh-CN" sz="1000" b="1" dirty="0">
                  <a:solidFill>
                    <a:schemeClr val="bg1"/>
                  </a:solidFill>
                </a:rPr>
                <a:t>( </a:t>
              </a:r>
              <a:r>
                <a:rPr lang="en-US" altLang="zh-CN" sz="1000" b="1" dirty="0" err="1">
                  <a:solidFill>
                    <a:schemeClr val="bg1"/>
                  </a:solidFill>
                </a:rPr>
                <a:t>this.data</a:t>
              </a:r>
              <a:r>
                <a:rPr lang="en-US" altLang="zh-CN" sz="1000" b="1" dirty="0">
                  <a:solidFill>
                    <a:schemeClr val="bg1"/>
                  </a:solidFill>
                </a:rPr>
                <a:t> );​​​​  }​​​​} );</a:t>
              </a:r>
            </a:p>
          </p:txBody>
        </p:sp>
      </p:grp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1C66961-7D84-CD5E-D231-E7B1DE11A9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60" b="45543"/>
          <a:stretch/>
        </p:blipFill>
        <p:spPr>
          <a:xfrm>
            <a:off x="4901514" y="2084832"/>
            <a:ext cx="3645068" cy="2022212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80350D9-1774-11F5-FD31-BF83BD987A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11" b="44274"/>
          <a:stretch/>
        </p:blipFill>
        <p:spPr>
          <a:xfrm>
            <a:off x="8736053" y="2084832"/>
            <a:ext cx="3299428" cy="193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2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5DC-C485-6EFB-BC8F-656B4CB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785-4DEA-F311-43FC-73945A3C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组件定义和属性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视图容器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基础组件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表单组件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导航组件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B0F0"/>
                </a:solidFill>
              </a:rPr>
              <a:t>媒体组件</a:t>
            </a:r>
            <a:endParaRPr lang="en-US" altLang="zh-CN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地图组件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画布组件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作业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39047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媒体组件 </a:t>
            </a:r>
            <a:r>
              <a:rPr lang="en-US" altLang="zh-CN" dirty="0"/>
              <a:t>– Image</a:t>
            </a:r>
            <a:endParaRPr lang="zh-CN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6DE1C-9AC0-FCA1-62D0-35A4B1AF5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231" y="1878228"/>
            <a:ext cx="10657126" cy="4905632"/>
          </a:xfrm>
        </p:spPr>
        <p:txBody>
          <a:bodyPr vert="horz" lIns="45720" tIns="45720" rIns="45720" bIns="45720" rtlCol="0"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image</a:t>
            </a:r>
            <a:r>
              <a:rPr lang="zh-CN" altLang="en-US" dirty="0"/>
              <a:t>一个应用中图片是必不可少的。小程序中的</a:t>
            </a:r>
            <a:r>
              <a:rPr lang="en-US" altLang="zh-CN" dirty="0"/>
              <a:t>&lt;image/&gt;</a:t>
            </a:r>
            <a:r>
              <a:rPr lang="zh-CN" altLang="en-US" dirty="0"/>
              <a:t>除了可以显示图片外，还提供了图片的裁剪、缩放模式属性，这大大丰富了</a:t>
            </a:r>
            <a:r>
              <a:rPr lang="en-US" altLang="zh-CN" dirty="0"/>
              <a:t>&lt;image/&gt;</a:t>
            </a:r>
            <a:r>
              <a:rPr lang="zh-CN" altLang="en-US" dirty="0"/>
              <a:t>的显示能力。</a:t>
            </a:r>
            <a:r>
              <a:rPr lang="en-US" altLang="zh-CN" dirty="0"/>
              <a:t>&lt;image/&gt;</a:t>
            </a:r>
            <a:r>
              <a:rPr lang="zh-CN" altLang="en-US" dirty="0"/>
              <a:t>默认宽度为</a:t>
            </a:r>
            <a:r>
              <a:rPr lang="en-US" altLang="zh-CN" dirty="0"/>
              <a:t>300px</a:t>
            </a:r>
            <a:r>
              <a:rPr lang="zh-CN" altLang="en-US" dirty="0"/>
              <a:t>，默认高度为</a:t>
            </a:r>
            <a:r>
              <a:rPr lang="en-US" altLang="zh-CN" dirty="0"/>
              <a:t>225px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src</a:t>
            </a:r>
            <a:r>
              <a:rPr lang="zh-CN" altLang="en-US" dirty="0"/>
              <a:t>：图片资源地址。可以是网络地址，也可以是本地图片的相对地址。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mode</a:t>
            </a:r>
            <a:r>
              <a:rPr lang="zh-CN" altLang="en-US" dirty="0"/>
              <a:t>：图片的裁剪、缩放模式。默认值为“</a:t>
            </a:r>
            <a:r>
              <a:rPr lang="en-US" altLang="zh-CN" dirty="0" err="1"/>
              <a:t>scaleToFill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binderror</a:t>
            </a:r>
            <a:r>
              <a:rPr lang="zh-CN" altLang="en-US" dirty="0"/>
              <a:t>：当错误发生时，发布到</a:t>
            </a:r>
            <a:r>
              <a:rPr lang="en-US" altLang="zh-CN" dirty="0"/>
              <a:t>App Service</a:t>
            </a:r>
            <a:r>
              <a:rPr lang="zh-CN" altLang="en-US" dirty="0"/>
              <a:t>的事件名，事件对象</a:t>
            </a:r>
            <a:r>
              <a:rPr lang="en-US" altLang="zh-CN" dirty="0" err="1"/>
              <a:t>event.detail</a:t>
            </a:r>
            <a:r>
              <a:rPr lang="en-US" altLang="zh-CN" dirty="0"/>
              <a:t>={</a:t>
            </a:r>
            <a:r>
              <a:rPr lang="en-US" altLang="zh-CN" dirty="0" err="1"/>
              <a:t>errMsg</a:t>
            </a:r>
            <a:r>
              <a:rPr lang="en-US" altLang="zh-CN" dirty="0"/>
              <a:t> : 'something wrong’ }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bindload</a:t>
            </a:r>
            <a:r>
              <a:rPr lang="zh-CN" altLang="en-US" dirty="0"/>
              <a:t>：当图片载入完毕时，发布到</a:t>
            </a:r>
            <a:r>
              <a:rPr lang="en-US" altLang="zh-CN" dirty="0"/>
              <a:t>App Service</a:t>
            </a:r>
            <a:r>
              <a:rPr lang="zh-CN" altLang="en-US" dirty="0"/>
              <a:t>的事件名，事件对象</a:t>
            </a:r>
            <a:r>
              <a:rPr lang="en-US" altLang="zh-CN" dirty="0"/>
              <a:t>event. detail={height:’</a:t>
            </a:r>
            <a:r>
              <a:rPr lang="zh-CN" altLang="en-US" dirty="0"/>
              <a:t>图片高度</a:t>
            </a:r>
            <a:r>
              <a:rPr lang="en-US" altLang="zh-CN" dirty="0" err="1"/>
              <a:t>px</a:t>
            </a:r>
            <a:r>
              <a:rPr lang="en-US" altLang="zh-CN" dirty="0"/>
              <a:t>', width:’</a:t>
            </a:r>
            <a:r>
              <a:rPr lang="zh-CN" altLang="en-US" dirty="0"/>
              <a:t>图片宽度</a:t>
            </a:r>
            <a:r>
              <a:rPr lang="en-US" altLang="zh-CN" dirty="0" err="1"/>
              <a:t>px</a:t>
            </a:r>
            <a:r>
              <a:rPr lang="en-US" altLang="zh-CN" dirty="0"/>
              <a:t>’}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mode</a:t>
            </a:r>
            <a:r>
              <a:rPr lang="zh-CN" altLang="en-US" dirty="0"/>
              <a:t>属性有一共有</a:t>
            </a:r>
            <a:r>
              <a:rPr lang="en-US" altLang="zh-CN" dirty="0"/>
              <a:t>13</a:t>
            </a:r>
            <a:r>
              <a:rPr lang="zh-CN" altLang="en-US" dirty="0"/>
              <a:t>种裁剪模式，其中</a:t>
            </a:r>
            <a:r>
              <a:rPr lang="en-US" altLang="zh-CN" dirty="0"/>
              <a:t>4</a:t>
            </a:r>
            <a:r>
              <a:rPr lang="zh-CN" altLang="en-US" dirty="0"/>
              <a:t>种是缩放模式，</a:t>
            </a:r>
            <a:r>
              <a:rPr lang="en-US" altLang="zh-CN" dirty="0"/>
              <a:t>9</a:t>
            </a:r>
            <a:r>
              <a:rPr lang="zh-CN" altLang="en-US" dirty="0"/>
              <a:t>种是裁剪模式。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缩放模式：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scaleToFill</a:t>
            </a:r>
            <a:r>
              <a:rPr lang="zh-CN" altLang="en-US" dirty="0"/>
              <a:t>：不保持纵横比缩放图片，使图片的宽高完全拉伸至填满</a:t>
            </a:r>
            <a:r>
              <a:rPr lang="en-US" altLang="zh-CN" dirty="0"/>
              <a:t>image</a:t>
            </a:r>
            <a:r>
              <a:rPr lang="zh-CN" altLang="en-US" dirty="0"/>
              <a:t>元素。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aspectFit</a:t>
            </a:r>
            <a:r>
              <a:rPr lang="zh-CN" altLang="en-US" dirty="0"/>
              <a:t>：保持纵横比缩放图片，使图片的长边能完全显示出来。也就是说，可以完整地将图片显示出来。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aspectFill</a:t>
            </a:r>
            <a:r>
              <a:rPr lang="zh-CN" altLang="en-US" dirty="0"/>
              <a:t>：保持纵横比缩放图片，只保证图片的短边能完全显示出来。也就是说，图片通常只在水平或垂直方向是完整的，另一个方向将会发生截取。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widthFix</a:t>
            </a:r>
            <a:r>
              <a:rPr lang="zh-CN" altLang="en-US" dirty="0"/>
              <a:t>：宽度不变，高度自动变化，保持原图宽高不变，这时图片原有高度样式会失效。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裁剪模式：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top</a:t>
            </a:r>
            <a:r>
              <a:rPr lang="zh-CN" altLang="en-US" dirty="0"/>
              <a:t>：不缩放图片，只显示图片的顶部区域。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bottom</a:t>
            </a:r>
            <a:r>
              <a:rPr lang="zh-CN" altLang="en-US" dirty="0"/>
              <a:t>：不缩放图片，只显示图片的底部区域。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center</a:t>
            </a:r>
            <a:r>
              <a:rPr lang="zh-CN" altLang="en-US" dirty="0"/>
              <a:t>：不缩放图片，只显示图片的中间区域。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left</a:t>
            </a:r>
            <a:r>
              <a:rPr lang="zh-CN" altLang="en-US" dirty="0"/>
              <a:t>：不缩放图片，只显示图片的左边区域。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right</a:t>
            </a:r>
            <a:r>
              <a:rPr lang="zh-CN" altLang="en-US" dirty="0"/>
              <a:t>：不缩放图片，只显示图片的右边区域。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top left</a:t>
            </a:r>
            <a:r>
              <a:rPr lang="zh-CN" altLang="en-US" dirty="0"/>
              <a:t>：不缩放图片，只显示图片的左上边区域。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top right</a:t>
            </a:r>
            <a:r>
              <a:rPr lang="zh-CN" altLang="en-US" dirty="0"/>
              <a:t>：不缩放图片，只显示图片的右上边区域。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bottom left</a:t>
            </a:r>
            <a:r>
              <a:rPr lang="zh-CN" altLang="en-US" dirty="0"/>
              <a:t>：不缩放图片，只显示图片的左下边区域。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bottom right</a:t>
            </a:r>
            <a:r>
              <a:rPr lang="zh-CN" altLang="en-US" dirty="0"/>
              <a:t>：不缩放图片，只显示图片的右下边区域。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777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媒体组件 </a:t>
            </a:r>
            <a:r>
              <a:rPr lang="en-US" altLang="zh-CN" dirty="0"/>
              <a:t>– Image</a:t>
            </a:r>
            <a:endParaRPr lang="zh-CN" altLang="en-US" dirty="0"/>
          </a:p>
        </p:txBody>
      </p:sp>
      <p:pic>
        <p:nvPicPr>
          <p:cNvPr id="6" name="Content Placeholder 5" descr="A picture containing gallery, picture frame&#10;&#10;Description automatically generated">
            <a:extLst>
              <a:ext uri="{FF2B5EF4-FFF2-40B4-BE49-F238E27FC236}">
                <a16:creationId xmlns:a16="http://schemas.microsoft.com/office/drawing/2014/main" id="{8561B3EB-179A-1DA0-F1BC-F5CB33DBF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597" y="2408017"/>
            <a:ext cx="2849703" cy="286935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ACE9D5-6595-712A-7776-48C143B08D9F}"/>
              </a:ext>
            </a:extLst>
          </p:cNvPr>
          <p:cNvSpPr txBox="1"/>
          <p:nvPr/>
        </p:nvSpPr>
        <p:spPr>
          <a:xfrm>
            <a:off x="3048000" y="32463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己</a:t>
            </a:r>
            <a:endParaRPr lang="en-US" dirty="0"/>
          </a:p>
        </p:txBody>
      </p:sp>
      <p:pic>
        <p:nvPicPr>
          <p:cNvPr id="8" name="Picture 7" descr="A picture containing text, gallery&#10;&#10;Description automatically generated">
            <a:extLst>
              <a:ext uri="{FF2B5EF4-FFF2-40B4-BE49-F238E27FC236}">
                <a16:creationId xmlns:a16="http://schemas.microsoft.com/office/drawing/2014/main" id="{379FC2DD-DE73-6DE2-841D-C2399784D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475719"/>
            <a:ext cx="2832628" cy="4240462"/>
          </a:xfrm>
          <a:prstGeom prst="rect">
            <a:avLst/>
          </a:prstGeom>
        </p:spPr>
      </p:pic>
      <p:pic>
        <p:nvPicPr>
          <p:cNvPr id="10" name="Picture 9" descr="A picture containing text, gallery, scene, room&#10;&#10;Description automatically generated">
            <a:extLst>
              <a:ext uri="{FF2B5EF4-FFF2-40B4-BE49-F238E27FC236}">
                <a16:creationId xmlns:a16="http://schemas.microsoft.com/office/drawing/2014/main" id="{AE61846B-C3CA-805C-CE77-617C4D2B27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927" y="2408017"/>
            <a:ext cx="2964283" cy="43239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C155DE-C3D7-31BE-9A53-ADA0EAA07FF3}"/>
              </a:ext>
            </a:extLst>
          </p:cNvPr>
          <p:cNvSpPr txBox="1"/>
          <p:nvPr/>
        </p:nvSpPr>
        <p:spPr>
          <a:xfrm>
            <a:off x="1024128" y="1733366"/>
            <a:ext cx="6868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使用一张原图大小为</a:t>
            </a:r>
            <a:r>
              <a:rPr lang="en-US" altLang="zh-CN" dirty="0"/>
              <a:t>720px×450px</a:t>
            </a:r>
            <a:r>
              <a:rPr lang="zh-CN" altLang="en-US" dirty="0"/>
              <a:t>的图，和大小为</a:t>
            </a:r>
            <a:r>
              <a:rPr lang="en-US" altLang="zh-CN" dirty="0"/>
              <a:t>300px×300px</a:t>
            </a:r>
            <a:r>
              <a:rPr lang="zh-CN" altLang="en-US" dirty="0"/>
              <a:t>的</a:t>
            </a:r>
            <a:r>
              <a:rPr lang="en-US" altLang="zh-CN" dirty="0"/>
              <a:t>image</a:t>
            </a:r>
            <a:r>
              <a:rPr lang="zh-CN" altLang="en-US" dirty="0"/>
              <a:t>组件为大家展示不同模式下的显示效果。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825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媒体组件 </a:t>
            </a:r>
            <a:r>
              <a:rPr lang="en-US" altLang="zh-CN" dirty="0"/>
              <a:t>– Audio</a:t>
            </a:r>
            <a:endParaRPr lang="zh-CN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6DE1C-9AC0-FCA1-62D0-35A4B1AF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小程序运行在页面中直接嵌入的音频组件，官方系统为其提供了一套默认的组件样式，我们也可以通过修改属性或调用</a:t>
            </a:r>
            <a:r>
              <a:rPr lang="en-US" altLang="zh-CN" dirty="0"/>
              <a:t>API</a:t>
            </a:r>
            <a:r>
              <a:rPr lang="zh-CN" altLang="en-US" dirty="0"/>
              <a:t>封装自己的音频</a:t>
            </a:r>
            <a:r>
              <a:rPr lang="en-US" altLang="zh-CN" dirty="0"/>
              <a:t>UI</a:t>
            </a:r>
            <a:r>
              <a:rPr lang="zh-CN" altLang="en-US" dirty="0"/>
              <a:t>组件，</a:t>
            </a:r>
            <a:r>
              <a:rPr lang="en-US" altLang="zh-CN" dirty="0"/>
              <a:t>&lt;audio/&gt;</a:t>
            </a:r>
            <a:r>
              <a:rPr lang="zh-CN" altLang="en-US" dirty="0"/>
              <a:t>属性如下：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src</a:t>
            </a:r>
            <a:r>
              <a:rPr lang="zh-CN" altLang="en-US" dirty="0"/>
              <a:t>：要播放音频的资源地址。可以是网络音频地址或本地音频文件相对路径。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loop</a:t>
            </a:r>
            <a:r>
              <a:rPr lang="zh-CN" altLang="en-US" dirty="0"/>
              <a:t>：是否循环播放，默认值为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controls</a:t>
            </a:r>
            <a:r>
              <a:rPr lang="zh-CN" altLang="en-US" dirty="0"/>
              <a:t>：是否显示默认控件，默认值为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poster</a:t>
            </a:r>
            <a:r>
              <a:rPr lang="zh-CN" altLang="en-US" dirty="0"/>
              <a:t>：默认控件上的音频封面的图片资源地址，如果</a:t>
            </a:r>
            <a:r>
              <a:rPr lang="en-US" altLang="zh-CN" dirty="0"/>
              <a:t>controls</a:t>
            </a:r>
            <a:r>
              <a:rPr lang="zh-CN" altLang="en-US" dirty="0"/>
              <a:t>属性值为</a:t>
            </a:r>
            <a:r>
              <a:rPr lang="en-US" altLang="zh-CN" dirty="0"/>
              <a:t>false</a:t>
            </a:r>
            <a:r>
              <a:rPr lang="zh-CN" altLang="en-US" dirty="0"/>
              <a:t>则</a:t>
            </a:r>
            <a:r>
              <a:rPr lang="en-US" altLang="zh-CN" dirty="0"/>
              <a:t>poster</a:t>
            </a:r>
            <a:r>
              <a:rPr lang="zh-CN" altLang="en-US" dirty="0"/>
              <a:t>无效。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name</a:t>
            </a:r>
            <a:r>
              <a:rPr lang="zh-CN" altLang="en-US" dirty="0"/>
              <a:t>：默认控件上的音频名字，如果</a:t>
            </a:r>
            <a:r>
              <a:rPr lang="en-US" altLang="zh-CN" dirty="0"/>
              <a:t>controls</a:t>
            </a:r>
            <a:r>
              <a:rPr lang="zh-CN" altLang="en-US" dirty="0"/>
              <a:t>属性值为</a:t>
            </a:r>
            <a:r>
              <a:rPr lang="en-US" altLang="zh-CN" dirty="0"/>
              <a:t>false</a:t>
            </a:r>
            <a:r>
              <a:rPr lang="zh-CN" altLang="en-US" dirty="0"/>
              <a:t>则</a:t>
            </a:r>
            <a:r>
              <a:rPr lang="en-US" altLang="zh-CN" dirty="0"/>
              <a:t>name</a:t>
            </a:r>
            <a:r>
              <a:rPr lang="zh-CN" altLang="en-US" dirty="0"/>
              <a:t>无效。默认值为“未知音频”。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author</a:t>
            </a:r>
            <a:r>
              <a:rPr lang="zh-CN" altLang="en-US" dirty="0"/>
              <a:t>：默认控件上的作者名字，如果</a:t>
            </a:r>
            <a:r>
              <a:rPr lang="en-US" altLang="zh-CN" dirty="0"/>
              <a:t>controls</a:t>
            </a:r>
            <a:r>
              <a:rPr lang="zh-CN" altLang="en-US" dirty="0"/>
              <a:t>属性值为</a:t>
            </a:r>
            <a:r>
              <a:rPr lang="en-US" altLang="zh-CN" dirty="0"/>
              <a:t>false</a:t>
            </a:r>
            <a:r>
              <a:rPr lang="zh-CN" altLang="en-US" dirty="0"/>
              <a:t>则</a:t>
            </a:r>
            <a:r>
              <a:rPr lang="en-US" altLang="zh-CN" dirty="0"/>
              <a:t>author</a:t>
            </a:r>
            <a:r>
              <a:rPr lang="zh-CN" altLang="en-US" dirty="0"/>
              <a:t>无效。默认值为“未知作者”。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binderror</a:t>
            </a:r>
            <a:r>
              <a:rPr lang="zh-CN" altLang="en-US" dirty="0"/>
              <a:t>：当发生错误时触发</a:t>
            </a:r>
            <a:r>
              <a:rPr lang="en-US" altLang="zh-CN" dirty="0"/>
              <a:t>error</a:t>
            </a:r>
            <a:r>
              <a:rPr lang="zh-CN" altLang="en-US" dirty="0"/>
              <a:t>事件，</a:t>
            </a:r>
            <a:r>
              <a:rPr lang="en-US" altLang="zh-CN" dirty="0"/>
              <a:t>detail = {</a:t>
            </a:r>
            <a:r>
              <a:rPr lang="en-US" altLang="zh-CN" dirty="0" err="1"/>
              <a:t>errMsg</a:t>
            </a:r>
            <a:r>
              <a:rPr lang="en-US" altLang="zh-CN" dirty="0"/>
              <a:t>: </a:t>
            </a:r>
            <a:r>
              <a:rPr lang="en-US" altLang="zh-CN" dirty="0" err="1"/>
              <a:t>MediaError.code</a:t>
            </a:r>
            <a:r>
              <a:rPr lang="en-US" altLang="zh-CN" dirty="0"/>
              <a:t>}</a:t>
            </a:r>
            <a:r>
              <a:rPr lang="zh-CN" altLang="en-US" dirty="0"/>
              <a:t>。</a:t>
            </a:r>
            <a:r>
              <a:rPr lang="en-US" altLang="zh-CN" dirty="0" err="1"/>
              <a:t>MediaError.code</a:t>
            </a:r>
            <a:r>
              <a:rPr lang="zh-CN" altLang="en-US" dirty="0"/>
              <a:t>有以下类型：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dirty="0"/>
              <a:t>●</a:t>
            </a:r>
            <a:r>
              <a:rPr lang="en-US" altLang="zh-CN" dirty="0"/>
              <a:t>MEDIA_ERR_ABORTED</a:t>
            </a:r>
            <a:r>
              <a:rPr lang="zh-CN" altLang="en-US" dirty="0"/>
              <a:t>：获取资源被用户禁止。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dirty="0"/>
              <a:t>●</a:t>
            </a:r>
            <a:r>
              <a:rPr lang="en-US" altLang="zh-CN" dirty="0"/>
              <a:t>MEDIA_ERR_NETWORD</a:t>
            </a:r>
            <a:r>
              <a:rPr lang="zh-CN" altLang="en-US" dirty="0"/>
              <a:t>：网络错误。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dirty="0"/>
              <a:t>●</a:t>
            </a:r>
            <a:r>
              <a:rPr lang="en-US" altLang="zh-CN" dirty="0"/>
              <a:t>MEDIA_ERR_DECODE</a:t>
            </a:r>
            <a:r>
              <a:rPr lang="zh-CN" altLang="en-US" dirty="0"/>
              <a:t>：解码错误。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dirty="0"/>
              <a:t>●</a:t>
            </a:r>
            <a:r>
              <a:rPr lang="en-US" altLang="zh-CN" dirty="0"/>
              <a:t>MEDIA_ERR_SRC_NOT_SUPPOERTED</a:t>
            </a:r>
            <a:r>
              <a:rPr lang="zh-CN" altLang="en-US" dirty="0"/>
              <a:t>：不合适资源。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bindplay</a:t>
            </a:r>
            <a:r>
              <a:rPr lang="zh-CN" altLang="en-US" dirty="0"/>
              <a:t>：当开始</a:t>
            </a:r>
            <a:r>
              <a:rPr lang="en-US" altLang="zh-CN" dirty="0"/>
              <a:t>/</a:t>
            </a:r>
            <a:r>
              <a:rPr lang="zh-CN" altLang="en-US" dirty="0"/>
              <a:t>继续播放时触发</a:t>
            </a:r>
            <a:r>
              <a:rPr lang="en-US" altLang="zh-CN" dirty="0"/>
              <a:t>play</a:t>
            </a:r>
            <a:r>
              <a:rPr lang="zh-CN" altLang="en-US" dirty="0"/>
              <a:t>事件。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bindpause</a:t>
            </a:r>
            <a:r>
              <a:rPr lang="zh-CN" altLang="en-US" dirty="0"/>
              <a:t>：当暂停播放时触发</a:t>
            </a:r>
            <a:r>
              <a:rPr lang="en-US" altLang="zh-CN" dirty="0"/>
              <a:t>pause</a:t>
            </a:r>
            <a:r>
              <a:rPr lang="zh-CN" altLang="en-US" dirty="0"/>
              <a:t>事件。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bindtimeupdate</a:t>
            </a:r>
            <a:r>
              <a:rPr lang="zh-CN" altLang="en-US" dirty="0"/>
              <a:t>：当播放进度改变时触发</a:t>
            </a:r>
            <a:r>
              <a:rPr lang="en-US" altLang="zh-CN" dirty="0" err="1"/>
              <a:t>timeupdate</a:t>
            </a:r>
            <a:r>
              <a:rPr lang="zh-CN" altLang="en-US" dirty="0"/>
              <a:t>事件，</a:t>
            </a:r>
            <a:r>
              <a:rPr lang="en-US" altLang="zh-CN" dirty="0"/>
              <a:t>detail = {</a:t>
            </a:r>
            <a:r>
              <a:rPr lang="en-US" altLang="zh-CN" dirty="0" err="1"/>
              <a:t>currentTime</a:t>
            </a:r>
            <a:r>
              <a:rPr lang="en-US" altLang="zh-CN" dirty="0"/>
              <a:t>, duration}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bindended</a:t>
            </a:r>
            <a:r>
              <a:rPr lang="zh-CN" altLang="en-US" dirty="0"/>
              <a:t>：当播放到末尾时触发</a:t>
            </a:r>
            <a:r>
              <a:rPr lang="en-US" altLang="zh-CN" dirty="0"/>
              <a:t>ended</a:t>
            </a:r>
            <a:r>
              <a:rPr lang="zh-CN" altLang="en-US" dirty="0"/>
              <a:t>事件。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864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媒体组件 </a:t>
            </a:r>
            <a:r>
              <a:rPr lang="en-US" altLang="zh-CN" dirty="0"/>
              <a:t>– Audio</a:t>
            </a:r>
            <a:endParaRPr lang="zh-CN" altLang="en-US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A13F311-3C00-EA72-457E-C79586AA6C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30"/>
          <a:stretch/>
        </p:blipFill>
        <p:spPr>
          <a:xfrm>
            <a:off x="471545" y="1840966"/>
            <a:ext cx="3417307" cy="3430030"/>
          </a:xfrm>
          <a:prstGeom prst="rect">
            <a:avLst/>
          </a:prstGeom>
        </p:spPr>
      </p:pic>
      <p:grpSp>
        <p:nvGrpSpPr>
          <p:cNvPr id="3" name="组合 9">
            <a:extLst>
              <a:ext uri="{FF2B5EF4-FFF2-40B4-BE49-F238E27FC236}">
                <a16:creationId xmlns:a16="http://schemas.microsoft.com/office/drawing/2014/main" id="{AF045E27-5B91-319E-0424-B9A79407D506}"/>
              </a:ext>
            </a:extLst>
          </p:cNvPr>
          <p:cNvGrpSpPr>
            <a:grpSpLocks/>
          </p:cNvGrpSpPr>
          <p:nvPr/>
        </p:nvGrpSpPr>
        <p:grpSpPr bwMode="auto">
          <a:xfrm>
            <a:off x="4126257" y="1821847"/>
            <a:ext cx="3803231" cy="4160109"/>
            <a:chOff x="1295203" y="3552086"/>
            <a:chExt cx="2346358" cy="30897269"/>
          </a:xfrm>
        </p:grpSpPr>
        <p:sp>
          <p:nvSpPr>
            <p:cNvPr id="5" name="矩形 10">
              <a:extLst>
                <a:ext uri="{FF2B5EF4-FFF2-40B4-BE49-F238E27FC236}">
                  <a16:creationId xmlns:a16="http://schemas.microsoft.com/office/drawing/2014/main" id="{9E1D3A25-02E9-D696-78B2-36E9AF394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86"/>
              <a:ext cx="2346358" cy="3089726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400" dirty="0"/>
            </a:p>
          </p:txBody>
        </p:sp>
        <p:sp>
          <p:nvSpPr>
            <p:cNvPr id="7" name="矩形 11">
              <a:extLst>
                <a:ext uri="{FF2B5EF4-FFF2-40B4-BE49-F238E27FC236}">
                  <a16:creationId xmlns:a16="http://schemas.microsoft.com/office/drawing/2014/main" id="{F8C07F1D-F836-2FE3-011A-0E65AEFC3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376" y="3576974"/>
              <a:ext cx="2328185" cy="9600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&lt;audio poster="{{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myaudio.poster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}}" 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src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="{{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myaudio.src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}}"​​​​        name="{{myaudio.name}}" author="{{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myaudio.author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}}"​​​​ controls loop action="{{</a:t>
              </a:r>
              <a:r>
                <a:rPr lang="en-US" altLang="zh-CN" sz="1300" b="1" dirty="0" err="1">
                  <a:solidFill>
                    <a:schemeClr val="bg1"/>
                  </a:solidFill>
                </a:rPr>
                <a:t>myaudio.action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}}"&gt;​​​​</a:t>
              </a:r>
            </a:p>
            <a:p>
              <a:pPr eaLnBrk="0" hangingPunct="0"/>
              <a:r>
                <a:rPr lang="en-US" altLang="zh-CN" sz="1300" b="1" dirty="0">
                  <a:solidFill>
                    <a:schemeClr val="bg1"/>
                  </a:solidFill>
                </a:rPr>
                <a:t>&lt;/audio&gt;​​​​</a:t>
              </a:r>
            </a:p>
          </p:txBody>
        </p:sp>
      </p:grpSp>
      <p:grpSp>
        <p:nvGrpSpPr>
          <p:cNvPr id="8" name="组合 9">
            <a:extLst>
              <a:ext uri="{FF2B5EF4-FFF2-40B4-BE49-F238E27FC236}">
                <a16:creationId xmlns:a16="http://schemas.microsoft.com/office/drawing/2014/main" id="{A0CFBA79-2F13-DD20-CD0A-890AFC9EFB0F}"/>
              </a:ext>
            </a:extLst>
          </p:cNvPr>
          <p:cNvGrpSpPr>
            <a:grpSpLocks/>
          </p:cNvGrpSpPr>
          <p:nvPr/>
        </p:nvGrpSpPr>
        <p:grpSpPr bwMode="auto">
          <a:xfrm>
            <a:off x="8196350" y="1818312"/>
            <a:ext cx="3803231" cy="4163644"/>
            <a:chOff x="1313376" y="3552086"/>
            <a:chExt cx="2346358" cy="30897270"/>
          </a:xfrm>
        </p:grpSpPr>
        <p:sp>
          <p:nvSpPr>
            <p:cNvPr id="9" name="矩形 10">
              <a:extLst>
                <a:ext uri="{FF2B5EF4-FFF2-40B4-BE49-F238E27FC236}">
                  <a16:creationId xmlns:a16="http://schemas.microsoft.com/office/drawing/2014/main" id="{63A76F8D-5952-6C2C-75E9-E44CCF50D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376" y="3552086"/>
              <a:ext cx="2346358" cy="3089727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400" dirty="0"/>
            </a:p>
          </p:txBody>
        </p:sp>
        <p:sp>
          <p:nvSpPr>
            <p:cNvPr id="10" name="矩形 11">
              <a:extLst>
                <a:ext uri="{FF2B5EF4-FFF2-40B4-BE49-F238E27FC236}">
                  <a16:creationId xmlns:a16="http://schemas.microsoft.com/office/drawing/2014/main" id="{5AD00491-BABE-02BE-F854-69CE39BE4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376" y="3576975"/>
              <a:ext cx="2328185" cy="125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</a:rPr>
                <a:t>Page( {​​​​  data : {​​​​    </a:t>
              </a:r>
            </a:p>
            <a:p>
              <a:r>
                <a:rPr lang="en-US" sz="1300" b="1" dirty="0" err="1">
                  <a:solidFill>
                    <a:schemeClr val="bg1"/>
                  </a:solidFill>
                </a:rPr>
                <a:t>myaudio</a:t>
              </a:r>
              <a:r>
                <a:rPr lang="en-US" sz="1300" b="1" dirty="0">
                  <a:solidFill>
                    <a:schemeClr val="bg1"/>
                  </a:solidFill>
                </a:rPr>
                <a:t> : {</a:t>
              </a:r>
            </a:p>
            <a:p>
              <a:r>
                <a:rPr lang="en-US" sz="1300" b="1" dirty="0" err="1">
                  <a:solidFill>
                    <a:schemeClr val="bg1"/>
                  </a:solidFill>
                </a:rPr>
                <a:t>src</a:t>
              </a:r>
              <a:r>
                <a:rPr lang="en-US" sz="1300" b="1" dirty="0">
                  <a:solidFill>
                    <a:schemeClr val="bg1"/>
                  </a:solidFill>
                </a:rPr>
                <a:t> : './resource/qilixiang.mp3'，​​​​      </a:t>
              </a:r>
            </a:p>
            <a:p>
              <a:r>
                <a:rPr lang="en-US" sz="1300" b="1" dirty="0">
                  <a:solidFill>
                    <a:schemeClr val="bg1"/>
                  </a:solidFill>
                </a:rPr>
                <a:t>poster : 'http://www.yoka.com/</a:t>
              </a:r>
              <a:r>
                <a:rPr lang="en-US" sz="1300" b="1" dirty="0" err="1">
                  <a:solidFill>
                    <a:schemeClr val="bg1"/>
                  </a:solidFill>
                </a:rPr>
                <a:t>dna</a:t>
              </a:r>
              <a:r>
                <a:rPr lang="en-US" sz="1300" b="1" dirty="0">
                  <a:solidFill>
                    <a:schemeClr val="bg1"/>
                  </a:solidFill>
                </a:rPr>
                <a:t>/pics/ba1c1117/42/d3551ec1c17cadcddc1.jpg'，​​​​     </a:t>
              </a:r>
            </a:p>
            <a:p>
              <a:r>
                <a:rPr lang="en-US" sz="1300" b="1" dirty="0">
                  <a:solidFill>
                    <a:schemeClr val="bg1"/>
                  </a:solidFill>
                </a:rPr>
                <a:t>name : ’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七里香’，​​​​      </a:t>
              </a:r>
              <a:endParaRPr lang="en-US" altLang="zh-CN" sz="1300" b="1" dirty="0">
                <a:solidFill>
                  <a:schemeClr val="bg1"/>
                </a:solidFill>
              </a:endParaRPr>
            </a:p>
            <a:p>
              <a:r>
                <a:rPr lang="en-US" sz="1300" b="1" dirty="0">
                  <a:solidFill>
                    <a:schemeClr val="bg1"/>
                  </a:solidFill>
                </a:rPr>
                <a:t>author : ’</a:t>
              </a:r>
              <a:r>
                <a:rPr lang="zh-CN" altLang="en-US" sz="1300" b="1" dirty="0">
                  <a:solidFill>
                    <a:schemeClr val="bg1"/>
                  </a:solidFill>
                </a:rPr>
                <a:t>周杰伦’​​​​    </a:t>
              </a:r>
              <a:r>
                <a:rPr lang="en-US" altLang="zh-CN" sz="1300" b="1" dirty="0">
                  <a:solidFill>
                    <a:schemeClr val="bg1"/>
                  </a:solidFill>
                </a:rPr>
                <a:t>}​​​​  }​​​​} );​​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324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39B0-0900-BFFF-F4E8-3A8DFE0C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组件定义和属性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C512-D414-3031-FF09-07B60EC08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组件的共同属性组件的共同属性指每个组件都有的属性，在每个组件中它们代表的意义和作用都一样，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id</a:t>
            </a:r>
            <a:r>
              <a:rPr lang="zh-CN" altLang="en-US" dirty="0"/>
              <a:t>：组件的唯一表示，保持整个页面唯一。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class</a:t>
            </a:r>
            <a:r>
              <a:rPr lang="zh-CN" altLang="en-US" dirty="0"/>
              <a:t>：组件里的样式类，在对应的</a:t>
            </a:r>
            <a:r>
              <a:rPr lang="en-US" altLang="zh-CN" dirty="0"/>
              <a:t>WXSS</a:t>
            </a:r>
            <a:r>
              <a:rPr lang="zh-CN" altLang="en-US" dirty="0"/>
              <a:t>中定义的样式类。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style</a:t>
            </a:r>
            <a:r>
              <a:rPr lang="zh-CN" altLang="en-US" dirty="0"/>
              <a:t>：组件的内联样式，可以动态设置的内联样式。使用方式同</a:t>
            </a:r>
            <a:r>
              <a:rPr lang="en-US" altLang="zh-CN" dirty="0"/>
              <a:t>HTML</a:t>
            </a:r>
            <a:r>
              <a:rPr lang="zh-CN" altLang="en-US" dirty="0"/>
              <a:t>标签</a:t>
            </a:r>
            <a:r>
              <a:rPr lang="en-US" altLang="zh-CN" dirty="0"/>
              <a:t>style</a:t>
            </a:r>
            <a:r>
              <a:rPr lang="zh-CN" altLang="en-US" dirty="0"/>
              <a:t>属性。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hidden</a:t>
            </a:r>
            <a:r>
              <a:rPr lang="zh-CN" altLang="en-US" dirty="0"/>
              <a:t>：组件是否显示，所有组件默认显示。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data-*</a:t>
            </a:r>
            <a:r>
              <a:rPr lang="zh-CN" altLang="en-US" dirty="0"/>
              <a:t>：自定义属性，组件上触发事件时，会发送给事件处理函数。事件处理函数可以通过</a:t>
            </a:r>
            <a:r>
              <a:rPr lang="en-US" altLang="zh-CN" dirty="0" err="1"/>
              <a:t>datascl</a:t>
            </a:r>
            <a:r>
              <a:rPr lang="zh-CN" altLang="en-US" dirty="0"/>
              <a:t>获取。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bind*/catch*</a:t>
            </a:r>
            <a:r>
              <a:rPr lang="zh-CN" altLang="en-US" dirty="0"/>
              <a:t>：组件的事件，绑定逻辑层相关事件处理函数。</a:t>
            </a:r>
            <a:r>
              <a:rPr lang="en-US" altLang="zh-CN" dirty="0"/>
              <a:t>bind</a:t>
            </a:r>
            <a:r>
              <a:rPr lang="zh-CN" altLang="en-US" dirty="0"/>
              <a:t>为冒泡事件，</a:t>
            </a:r>
            <a:r>
              <a:rPr lang="en-US" altLang="zh-CN" dirty="0"/>
              <a:t>catch</a:t>
            </a:r>
            <a:r>
              <a:rPr lang="zh-CN" altLang="en-US" dirty="0"/>
              <a:t>为非冒泡事件。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除上述属性以外几乎所有组件都有自定义属性，可以对该组件的功能或样式进行修饰。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702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媒体组件 </a:t>
            </a:r>
            <a:r>
              <a:rPr lang="en-US" altLang="zh-CN" dirty="0"/>
              <a:t>– Video</a:t>
            </a:r>
            <a:endParaRPr lang="zh-CN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5561B-0114-A30B-75A3-621A70EA9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小程序中允许我们简单嵌入视频，和</a:t>
            </a:r>
            <a:r>
              <a:rPr lang="en-US" altLang="zh-CN" dirty="0"/>
              <a:t>audio</a:t>
            </a:r>
            <a:r>
              <a:rPr lang="zh-CN" altLang="en-US" dirty="0"/>
              <a:t>组件相比，它能提供的属性少了很多，只能设置视频源，监听加载错误。</a:t>
            </a:r>
            <a:r>
              <a:rPr lang="en-US" altLang="zh-CN" dirty="0"/>
              <a:t>&lt;video/&gt;</a:t>
            </a:r>
            <a:r>
              <a:rPr lang="zh-CN" altLang="en-US" dirty="0"/>
              <a:t>默认宽度为</a:t>
            </a:r>
            <a:r>
              <a:rPr lang="en-US" altLang="zh-CN" dirty="0"/>
              <a:t>300px</a:t>
            </a:r>
            <a:r>
              <a:rPr lang="zh-CN" altLang="en-US" dirty="0"/>
              <a:t>，高度为</a:t>
            </a:r>
            <a:r>
              <a:rPr lang="en-US" altLang="zh-CN" dirty="0"/>
              <a:t>225px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src</a:t>
            </a:r>
            <a:r>
              <a:rPr lang="zh-CN" altLang="en-US" dirty="0"/>
              <a:t>：要播放视频的资源地址。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controls</a:t>
            </a:r>
            <a:r>
              <a:rPr lang="zh-CN" altLang="en-US" dirty="0"/>
              <a:t>：是否显示默认播放控件（播放</a:t>
            </a:r>
            <a:r>
              <a:rPr lang="en-US" altLang="zh-CN" dirty="0"/>
              <a:t>/</a:t>
            </a:r>
            <a:r>
              <a:rPr lang="zh-CN" altLang="en-US" dirty="0"/>
              <a:t>暂停按钮、播放进度、时间），默认为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danmu</a:t>
            </a:r>
            <a:r>
              <a:rPr lang="en-US" altLang="zh-CN" dirty="0"/>
              <a:t>-list</a:t>
            </a:r>
            <a:r>
              <a:rPr lang="zh-CN" altLang="en-US" dirty="0"/>
              <a:t>：弹幕列表。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danmu-btn</a:t>
            </a:r>
            <a:r>
              <a:rPr lang="zh-CN" altLang="en-US" dirty="0"/>
              <a:t>：是否显示弹幕按钮，只在初始化时有效，不能动态变更，默认为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enable-</a:t>
            </a:r>
            <a:r>
              <a:rPr lang="en-US" altLang="zh-CN" dirty="0" err="1"/>
              <a:t>danmu</a:t>
            </a:r>
            <a:r>
              <a:rPr lang="zh-CN" altLang="en-US" dirty="0"/>
              <a:t>：是否展示弹幕，只在初始化时有效，不能动态变更，默认为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autoplay</a:t>
            </a:r>
            <a:r>
              <a:rPr lang="zh-CN" altLang="en-US" dirty="0"/>
              <a:t>：是否自动播放，默认为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bindplay</a:t>
            </a:r>
            <a:r>
              <a:rPr lang="zh-CN" altLang="en-US" dirty="0"/>
              <a:t>：当开始</a:t>
            </a:r>
            <a:r>
              <a:rPr lang="en-US" altLang="zh-CN" dirty="0"/>
              <a:t>/</a:t>
            </a:r>
            <a:r>
              <a:rPr lang="zh-CN" altLang="en-US" dirty="0"/>
              <a:t>继续播放时触发</a:t>
            </a:r>
            <a:r>
              <a:rPr lang="en-US" altLang="zh-CN" dirty="0"/>
              <a:t>play</a:t>
            </a:r>
            <a:r>
              <a:rPr lang="zh-CN" altLang="en-US" dirty="0"/>
              <a:t>事件。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bindpuase</a:t>
            </a:r>
            <a:r>
              <a:rPr lang="zh-CN" altLang="en-US" dirty="0"/>
              <a:t>：当暂停播放时触发</a:t>
            </a:r>
            <a:r>
              <a:rPr lang="en-US" altLang="zh-CN" dirty="0"/>
              <a:t>pause</a:t>
            </a:r>
            <a:r>
              <a:rPr lang="zh-CN" altLang="en-US" dirty="0"/>
              <a:t>事件。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bindended</a:t>
            </a:r>
            <a:r>
              <a:rPr lang="zh-CN" altLang="en-US" dirty="0"/>
              <a:t>：当播放到末尾时触发</a:t>
            </a:r>
            <a:r>
              <a:rPr lang="en-US" altLang="zh-CN" dirty="0"/>
              <a:t>ended</a:t>
            </a:r>
            <a:r>
              <a:rPr lang="zh-CN" altLang="en-US" dirty="0"/>
              <a:t>事件。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bindtimeupdate</a:t>
            </a:r>
            <a:r>
              <a:rPr lang="zh-CN" altLang="en-US" dirty="0"/>
              <a:t>：播放进度变化时触发，</a:t>
            </a:r>
            <a:r>
              <a:rPr lang="en-US" altLang="zh-CN" dirty="0" err="1"/>
              <a:t>event.detail</a:t>
            </a:r>
            <a:r>
              <a:rPr lang="en-US" altLang="zh-CN" dirty="0"/>
              <a:t> = {</a:t>
            </a:r>
            <a:r>
              <a:rPr lang="en-US" altLang="zh-CN" dirty="0" err="1"/>
              <a:t>currentTime</a:t>
            </a:r>
            <a:r>
              <a:rPr lang="en-US" altLang="zh-CN" dirty="0"/>
              <a:t>: ’</a:t>
            </a:r>
            <a:r>
              <a:rPr lang="zh-CN" altLang="en-US" dirty="0"/>
              <a:t>当前播放时间’</a:t>
            </a:r>
            <a:r>
              <a:rPr lang="en-US" altLang="zh-CN" dirty="0"/>
              <a:t>}</a:t>
            </a:r>
            <a:r>
              <a:rPr lang="zh-CN" altLang="en-US" dirty="0"/>
              <a:t>。触发频率应该在</a:t>
            </a:r>
            <a:r>
              <a:rPr lang="en-US" altLang="zh-CN" dirty="0"/>
              <a:t>250ms</a:t>
            </a:r>
            <a:r>
              <a:rPr lang="zh-CN" altLang="en-US" dirty="0"/>
              <a:t>一次。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objectFit</a:t>
            </a:r>
            <a:r>
              <a:rPr lang="zh-CN" altLang="en-US" dirty="0"/>
              <a:t>：当视频大小与</a:t>
            </a:r>
            <a:r>
              <a:rPr lang="en-US" altLang="zh-CN" dirty="0"/>
              <a:t>video</a:t>
            </a:r>
            <a:r>
              <a:rPr lang="zh-CN" altLang="en-US" dirty="0"/>
              <a:t>容器大小不一致时，视频的表现形式。</a:t>
            </a:r>
            <a:r>
              <a:rPr lang="en-US" altLang="zh-CN" dirty="0"/>
              <a:t>contain</a:t>
            </a:r>
            <a:r>
              <a:rPr lang="zh-CN" altLang="en-US" dirty="0"/>
              <a:t>：包含，</a:t>
            </a:r>
            <a:r>
              <a:rPr lang="en-US" altLang="zh-CN" dirty="0"/>
              <a:t>fill</a:t>
            </a:r>
            <a:r>
              <a:rPr lang="zh-CN" altLang="en-US" dirty="0"/>
              <a:t>：填充，</a:t>
            </a:r>
            <a:r>
              <a:rPr lang="en-US" altLang="zh-CN" dirty="0"/>
              <a:t>cover</a:t>
            </a:r>
            <a:r>
              <a:rPr lang="zh-CN" altLang="en-US" dirty="0"/>
              <a:t>：覆盖，默认值为</a:t>
            </a:r>
            <a:r>
              <a:rPr lang="en-US" altLang="zh-CN" dirty="0"/>
              <a:t>contain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243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媒体组件 </a:t>
            </a:r>
            <a:r>
              <a:rPr lang="en-US" altLang="zh-CN" dirty="0"/>
              <a:t>– Video</a:t>
            </a:r>
            <a:endParaRPr lang="zh-CN" altLang="en-US" dirty="0"/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B4D11AA-1E1B-069F-8D16-3E56CDBB0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48"/>
          <a:stretch/>
        </p:blipFill>
        <p:spPr>
          <a:xfrm>
            <a:off x="532825" y="1818312"/>
            <a:ext cx="3326570" cy="4022725"/>
          </a:xfrm>
        </p:spPr>
      </p:pic>
      <p:grpSp>
        <p:nvGrpSpPr>
          <p:cNvPr id="3" name="组合 9">
            <a:extLst>
              <a:ext uri="{FF2B5EF4-FFF2-40B4-BE49-F238E27FC236}">
                <a16:creationId xmlns:a16="http://schemas.microsoft.com/office/drawing/2014/main" id="{C1303389-8645-1109-F5E0-999244AB9F7D}"/>
              </a:ext>
            </a:extLst>
          </p:cNvPr>
          <p:cNvGrpSpPr>
            <a:grpSpLocks/>
          </p:cNvGrpSpPr>
          <p:nvPr/>
        </p:nvGrpSpPr>
        <p:grpSpPr bwMode="auto">
          <a:xfrm>
            <a:off x="4126257" y="1821847"/>
            <a:ext cx="3803231" cy="4160109"/>
            <a:chOff x="1295203" y="3552086"/>
            <a:chExt cx="2346358" cy="30897269"/>
          </a:xfrm>
        </p:grpSpPr>
        <p:sp>
          <p:nvSpPr>
            <p:cNvPr id="4" name="矩形 10">
              <a:extLst>
                <a:ext uri="{FF2B5EF4-FFF2-40B4-BE49-F238E27FC236}">
                  <a16:creationId xmlns:a16="http://schemas.microsoft.com/office/drawing/2014/main" id="{4A988B5C-ABA6-E476-3034-3A34979DC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86"/>
              <a:ext cx="2346358" cy="3089726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100" dirty="0"/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49095B6-92FC-EFAA-B588-D74DA6720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376" y="3576974"/>
              <a:ext cx="2328185" cy="27087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&lt;view class="video"&gt;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    &lt;video id="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myVideo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" 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src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="{{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src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}}" 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danmu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-list="{{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danmu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}}" enable-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danmu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​​​​controls&gt;&lt;/video&gt;​​​​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    &lt;view class="action"&gt;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        &lt;button 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bindtap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getVideo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"&gt;</a:t>
              </a:r>
              <a:r>
                <a:rPr lang="zh-CN" altLang="en-US" sz="1100" b="1" dirty="0">
                  <a:solidFill>
                    <a:schemeClr val="bg1"/>
                  </a:solidFill>
                </a:rPr>
                <a:t>获取视频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&lt;/button&gt;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        &lt;view class="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danmu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"&gt;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            &lt;input type="text" value="{{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danmuText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}}" 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bindblur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setInputValue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" /&gt;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            &lt;button 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bindtap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sendDanmu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"&gt;</a:t>
              </a:r>
              <a:r>
                <a:rPr lang="zh-CN" altLang="en-US" sz="1100" b="1" dirty="0">
                  <a:solidFill>
                    <a:schemeClr val="bg1"/>
                  </a:solidFill>
                </a:rPr>
                <a:t>发送弹幕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&lt;/button&gt;​​​​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        &lt;/view&gt;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    &lt;/view&gt;​​​​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&lt;/view&gt;</a:t>
              </a:r>
            </a:p>
            <a:p>
              <a:pPr eaLnBrk="0" hangingPunct="0"/>
              <a:endParaRPr lang="en-US" altLang="zh-CN" sz="11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sz="1100" b="1" dirty="0">
                  <a:solidFill>
                    <a:schemeClr val="bg1"/>
                  </a:solidFill>
                </a:rPr>
                <a:t>.video </a:t>
              </a:r>
              <a:r>
                <a:rPr lang="en-US" sz="1100" b="1" dirty="0" err="1">
                  <a:solidFill>
                    <a:schemeClr val="bg1"/>
                  </a:solidFill>
                </a:rPr>
                <a:t>video</a:t>
              </a:r>
              <a:r>
                <a:rPr lang="en-US" sz="1100" b="1" dirty="0">
                  <a:solidFill>
                    <a:schemeClr val="bg1"/>
                  </a:solidFill>
                </a:rPr>
                <a:t> { width : 100%; height : 562.5rpx; }​​​​</a:t>
              </a:r>
            </a:p>
            <a:p>
              <a:pPr eaLnBrk="0" hangingPunct="0"/>
              <a:r>
                <a:rPr lang="en-US" sz="1100" b="1" dirty="0">
                  <a:solidFill>
                    <a:schemeClr val="bg1"/>
                  </a:solidFill>
                </a:rPr>
                <a:t>.video .action { padding : 20rpx; }​​​​</a:t>
              </a:r>
            </a:p>
            <a:p>
              <a:pPr eaLnBrk="0" hangingPunct="0"/>
              <a:r>
                <a:rPr lang="en-US" sz="1100" b="1" dirty="0">
                  <a:solidFill>
                    <a:schemeClr val="bg1"/>
                  </a:solidFill>
                </a:rPr>
                <a:t>.video .action .</a:t>
              </a:r>
              <a:r>
                <a:rPr lang="en-US" sz="1100" b="1" dirty="0" err="1">
                  <a:solidFill>
                    <a:schemeClr val="bg1"/>
                  </a:solidFill>
                </a:rPr>
                <a:t>danmu</a:t>
              </a:r>
              <a:r>
                <a:rPr lang="en-US" sz="1100" b="1" dirty="0">
                  <a:solidFill>
                    <a:schemeClr val="bg1"/>
                  </a:solidFill>
                </a:rPr>
                <a:t> { margin-top: 10px; position: relative; padding-right :​​​​210rpx; height : 80rpx; }</a:t>
              </a:r>
            </a:p>
            <a:p>
              <a:pPr eaLnBrk="0" hangingPunct="0"/>
              <a:r>
                <a:rPr lang="en-US" sz="1100" b="1" dirty="0">
                  <a:solidFill>
                    <a:schemeClr val="bg1"/>
                  </a:solidFill>
                </a:rPr>
                <a:t>​​​​.video .action .</a:t>
              </a:r>
              <a:r>
                <a:rPr lang="en-US" sz="1100" b="1" dirty="0" err="1">
                  <a:solidFill>
                    <a:schemeClr val="bg1"/>
                  </a:solidFill>
                </a:rPr>
                <a:t>danmu</a:t>
              </a:r>
              <a:r>
                <a:rPr lang="en-US" sz="1100" b="1" dirty="0">
                  <a:solidFill>
                    <a:schemeClr val="bg1"/>
                  </a:solidFill>
                </a:rPr>
                <a:t> input { border : solid 1px #ccc; height : 80rpx; padding :​​​​0 10rpx; border-radius: 3px; }​​​​</a:t>
              </a:r>
            </a:p>
            <a:p>
              <a:pPr eaLnBrk="0" hangingPunct="0"/>
              <a:r>
                <a:rPr lang="en-US" sz="1100" b="1" dirty="0">
                  <a:solidFill>
                    <a:schemeClr val="bg1"/>
                  </a:solidFill>
                </a:rPr>
                <a:t>.video .action .</a:t>
              </a:r>
              <a:r>
                <a:rPr lang="en-US" sz="1100" b="1" dirty="0" err="1">
                  <a:solidFill>
                    <a:schemeClr val="bg1"/>
                  </a:solidFill>
                </a:rPr>
                <a:t>danmu</a:t>
              </a:r>
              <a:r>
                <a:rPr lang="en-US" sz="1100" b="1" dirty="0">
                  <a:solidFill>
                    <a:schemeClr val="bg1"/>
                  </a:solidFill>
                </a:rPr>
                <a:t> button { width : 200rpx; position: absolute; right : 0;​​​​bottom : 0; height : 80rpx; }</a:t>
              </a:r>
              <a:endParaRPr lang="en-US" altLang="zh-CN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9">
            <a:extLst>
              <a:ext uri="{FF2B5EF4-FFF2-40B4-BE49-F238E27FC236}">
                <a16:creationId xmlns:a16="http://schemas.microsoft.com/office/drawing/2014/main" id="{42F04DED-C68C-706B-73BB-154E646D4B5B}"/>
              </a:ext>
            </a:extLst>
          </p:cNvPr>
          <p:cNvGrpSpPr>
            <a:grpSpLocks/>
          </p:cNvGrpSpPr>
          <p:nvPr/>
        </p:nvGrpSpPr>
        <p:grpSpPr bwMode="auto">
          <a:xfrm>
            <a:off x="8196350" y="1818312"/>
            <a:ext cx="3803231" cy="4883566"/>
            <a:chOff x="1313376" y="3552086"/>
            <a:chExt cx="2346358" cy="32660143"/>
          </a:xfrm>
        </p:grpSpPr>
        <p:sp>
          <p:nvSpPr>
            <p:cNvPr id="8" name="矩形 10">
              <a:extLst>
                <a:ext uri="{FF2B5EF4-FFF2-40B4-BE49-F238E27FC236}">
                  <a16:creationId xmlns:a16="http://schemas.microsoft.com/office/drawing/2014/main" id="{E9D25522-9682-3DE8-FA18-E6B945221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376" y="3552086"/>
              <a:ext cx="2346358" cy="3266014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000" dirty="0"/>
            </a:p>
          </p:txBody>
        </p:sp>
        <p:sp>
          <p:nvSpPr>
            <p:cNvPr id="9" name="矩形 11">
              <a:extLst>
                <a:ext uri="{FF2B5EF4-FFF2-40B4-BE49-F238E27FC236}">
                  <a16:creationId xmlns:a16="http://schemas.microsoft.com/office/drawing/2014/main" id="{FE4928EF-FA94-FD81-11E4-08DFF966D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376" y="3576978"/>
              <a:ext cx="2328185" cy="32521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</a:rPr>
                <a:t>​​​​Page( {​​​​  </a:t>
              </a:r>
            </a:p>
            <a:p>
              <a:r>
                <a:rPr lang="en-US" sz="1000" b="1" dirty="0">
                  <a:solidFill>
                    <a:schemeClr val="bg1"/>
                  </a:solidFill>
                </a:rPr>
                <a:t>data : {​​​​    </a:t>
              </a:r>
            </a:p>
            <a:p>
              <a:r>
                <a:rPr lang="en-US" sz="1000" b="1" dirty="0" err="1">
                  <a:solidFill>
                    <a:schemeClr val="bg1"/>
                  </a:solidFill>
                </a:rPr>
                <a:t>src</a:t>
              </a:r>
              <a:r>
                <a:rPr lang="en-US" sz="1000" b="1" dirty="0">
                  <a:solidFill>
                    <a:schemeClr val="bg1"/>
                  </a:solidFill>
                </a:rPr>
                <a:t>  :  'http://wxsnsdy.tc.qq.com/105/20210/</a:t>
              </a:r>
              <a:r>
                <a:rPr lang="en-US" sz="1000" b="1" dirty="0" err="1">
                  <a:solidFill>
                    <a:schemeClr val="bg1"/>
                  </a:solidFill>
                </a:rPr>
                <a:t>snsdyvideodownload</a:t>
              </a:r>
              <a:r>
                <a:rPr lang="en-US" sz="1000" b="1" dirty="0">
                  <a:solidFill>
                    <a:schemeClr val="bg1"/>
                  </a:solidFill>
                </a:rPr>
                <a:t>? </a:t>
              </a:r>
              <a:r>
                <a:rPr lang="en-US" sz="1000" b="1" dirty="0" err="1">
                  <a:solidFill>
                    <a:schemeClr val="bg1"/>
                  </a:solidFill>
                </a:rPr>
                <a:t>filekey</a:t>
              </a:r>
              <a:r>
                <a:rPr lang="en-US" sz="1000" b="1" dirty="0">
                  <a:solidFill>
                    <a:schemeClr val="bg1"/>
                  </a:solidFill>
                </a:rPr>
                <a:t>=3028020​​​​1010421301f0201690402534804102ca905ce620b1241b726bc41dcff44e00204012882540400&amp;bizid=1023&amp;hy=</a:t>
              </a:r>
              <a:r>
                <a:rPr lang="en-US" sz="1000" b="1" dirty="0" err="1">
                  <a:solidFill>
                    <a:schemeClr val="bg1"/>
                  </a:solidFill>
                </a:rPr>
                <a:t>SH&amp;fileparam</a:t>
              </a:r>
              <a:r>
                <a:rPr lang="en-US" sz="1000" b="1" dirty="0">
                  <a:solidFill>
                    <a:schemeClr val="bg1"/>
                  </a:solidFill>
                </a:rPr>
                <a:t>=302c020101042530230204136ffd93020457e3c4ff02024ef202031e8d7f02030f42400204045a320a0201000400'，​​​​    </a:t>
              </a:r>
            </a:p>
            <a:p>
              <a:r>
                <a:rPr lang="en-US" sz="1000" b="1" dirty="0">
                  <a:solidFill>
                    <a:schemeClr val="bg1"/>
                  </a:solidFill>
                </a:rPr>
                <a:t>//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设置弹幕​​​​   </a:t>
              </a:r>
              <a:endParaRPr lang="en-US" altLang="zh-CN" sz="1000" b="1" dirty="0">
                <a:solidFill>
                  <a:schemeClr val="bg1"/>
                </a:solidFill>
              </a:endParaRPr>
            </a:p>
            <a:p>
              <a:r>
                <a:rPr lang="zh-CN" altLang="en-US" sz="1000" b="1" dirty="0">
                  <a:solidFill>
                    <a:schemeClr val="bg1"/>
                  </a:solidFill>
                </a:rPr>
                <a:t> </a:t>
              </a:r>
              <a:r>
                <a:rPr lang="en-US" sz="1000" b="1" dirty="0" err="1">
                  <a:solidFill>
                    <a:schemeClr val="bg1"/>
                  </a:solidFill>
                </a:rPr>
                <a:t>danmu</a:t>
              </a:r>
              <a:r>
                <a:rPr lang="en-US" sz="1000" b="1" dirty="0">
                  <a:solidFill>
                    <a:schemeClr val="bg1"/>
                  </a:solidFill>
                </a:rPr>
                <a:t> : [{​​​​text : ’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第</a:t>
              </a:r>
              <a:r>
                <a:rPr lang="en-US" altLang="zh-CN" sz="1000" b="1" dirty="0">
                  <a:solidFill>
                    <a:schemeClr val="bg1"/>
                  </a:solidFill>
                </a:rPr>
                <a:t>1</a:t>
              </a:r>
              <a:r>
                <a:rPr lang="en-US" sz="1000" b="1" dirty="0">
                  <a:solidFill>
                    <a:schemeClr val="bg1"/>
                  </a:solidFill>
                </a:rPr>
                <a:t>s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出现的弹幕</a:t>
              </a:r>
              <a:r>
                <a:rPr lang="en-US" altLang="zh-CN" sz="1000" b="1" dirty="0">
                  <a:solidFill>
                    <a:schemeClr val="bg1"/>
                  </a:solidFill>
                </a:rPr>
                <a:t>’, 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</a:rPr>
                <a:t>color : ‘#ff0000’，​​​​time : 1}, {​​​​ text : ’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第</a:t>
              </a:r>
              <a:r>
                <a:rPr lang="en-US" altLang="zh-CN" sz="1000" b="1" dirty="0">
                  <a:solidFill>
                    <a:schemeClr val="bg1"/>
                  </a:solidFill>
                </a:rPr>
                <a:t>2</a:t>
              </a:r>
              <a:r>
                <a:rPr lang="en-US" sz="1000" b="1" dirty="0">
                  <a:solidFill>
                    <a:schemeClr val="bg1"/>
                  </a:solidFill>
                </a:rPr>
                <a:t>s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出现的弹幕</a:t>
              </a:r>
              <a:r>
                <a:rPr lang="en-US" altLang="zh-CN" sz="1000" b="1" dirty="0">
                  <a:solidFill>
                    <a:schemeClr val="bg1"/>
                  </a:solidFill>
                </a:rPr>
                <a:t>’,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</a:rPr>
                <a:t>color : '#00ff00’,  time : 2​​​​}​​​​ ]，​​​​   </a:t>
              </a:r>
            </a:p>
            <a:p>
              <a:r>
                <a:rPr lang="en-US" sz="1000" b="1" dirty="0">
                  <a:solidFill>
                    <a:schemeClr val="bg1"/>
                  </a:solidFill>
                </a:rPr>
                <a:t> </a:t>
              </a:r>
              <a:r>
                <a:rPr lang="en-US" sz="1000" b="1" dirty="0" err="1">
                  <a:solidFill>
                    <a:schemeClr val="bg1"/>
                  </a:solidFill>
                </a:rPr>
                <a:t>danmuText</a:t>
              </a:r>
              <a:r>
                <a:rPr lang="en-US" sz="1000" b="1" dirty="0">
                  <a:solidFill>
                    <a:schemeClr val="bg1"/>
                  </a:solidFill>
                </a:rPr>
                <a:t> : ''​​​​  }，​​​​  </a:t>
              </a:r>
            </a:p>
            <a:p>
              <a:endParaRPr lang="en-US" sz="1000" b="1" dirty="0">
                <a:solidFill>
                  <a:schemeClr val="bg1"/>
                </a:solidFill>
              </a:endParaRPr>
            </a:p>
            <a:p>
              <a:r>
                <a:rPr lang="en-US" sz="1000" b="1" dirty="0" err="1">
                  <a:solidFill>
                    <a:schemeClr val="bg1"/>
                  </a:solidFill>
                </a:rPr>
                <a:t>onReady</a:t>
              </a:r>
              <a:r>
                <a:rPr lang="en-US" sz="1000" b="1" dirty="0">
                  <a:solidFill>
                    <a:schemeClr val="bg1"/>
                  </a:solidFill>
                </a:rPr>
                <a:t> : function() {​​​​  </a:t>
              </a:r>
            </a:p>
            <a:p>
              <a:r>
                <a:rPr lang="en-US" sz="1000" b="1" dirty="0">
                  <a:solidFill>
                    <a:schemeClr val="bg1"/>
                  </a:solidFill>
                </a:rPr>
                <a:t>//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获取</a:t>
              </a:r>
              <a:r>
                <a:rPr lang="en-US" sz="1000" b="1" dirty="0" err="1">
                  <a:solidFill>
                    <a:schemeClr val="bg1"/>
                  </a:solidFill>
                </a:rPr>
                <a:t>videon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上下文</a:t>
              </a:r>
              <a:r>
                <a:rPr lang="en-US" sz="1000" b="1" dirty="0" err="1">
                  <a:solidFill>
                    <a:schemeClr val="bg1"/>
                  </a:solidFill>
                </a:rPr>
                <a:t>videoContext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对象​​​​   </a:t>
              </a:r>
              <a:endParaRPr lang="en-US" altLang="zh-CN" sz="1000" b="1" dirty="0">
                <a:solidFill>
                  <a:schemeClr val="bg1"/>
                </a:solidFill>
              </a:endParaRPr>
            </a:p>
            <a:p>
              <a:r>
                <a:rPr lang="zh-CN" altLang="en-US" sz="1000" b="1" dirty="0">
                  <a:solidFill>
                    <a:schemeClr val="bg1"/>
                  </a:solidFill>
                </a:rPr>
                <a:t> </a:t>
              </a:r>
              <a:r>
                <a:rPr lang="en-US" sz="1000" b="1" dirty="0" err="1">
                  <a:solidFill>
                    <a:schemeClr val="bg1"/>
                  </a:solidFill>
                </a:rPr>
                <a:t>this.videoContext</a:t>
              </a:r>
              <a:r>
                <a:rPr lang="en-US" sz="1000" b="1" dirty="0">
                  <a:solidFill>
                    <a:schemeClr val="bg1"/>
                  </a:solidFill>
                </a:rPr>
                <a:t> = </a:t>
              </a:r>
              <a:r>
                <a:rPr lang="en-US" sz="1000" b="1" dirty="0" err="1">
                  <a:solidFill>
                    <a:schemeClr val="bg1"/>
                  </a:solidFill>
                </a:rPr>
                <a:t>wx.createVideoContext</a:t>
              </a:r>
              <a:r>
                <a:rPr lang="en-US" sz="1000" b="1" dirty="0">
                  <a:solidFill>
                    <a:schemeClr val="bg1"/>
                  </a:solidFill>
                </a:rPr>
                <a:t>( '</a:t>
              </a:r>
              <a:r>
                <a:rPr lang="en-US" sz="1000" b="1" dirty="0" err="1">
                  <a:solidFill>
                    <a:schemeClr val="bg1"/>
                  </a:solidFill>
                </a:rPr>
                <a:t>myVideo</a:t>
              </a:r>
              <a:r>
                <a:rPr lang="en-US" sz="1000" b="1" dirty="0">
                  <a:solidFill>
                    <a:schemeClr val="bg1"/>
                  </a:solidFill>
                </a:rPr>
                <a:t>' );​​​​  }，</a:t>
              </a:r>
            </a:p>
            <a:p>
              <a:r>
                <a:rPr lang="en-US" sz="1000" b="1" dirty="0">
                  <a:solidFill>
                    <a:schemeClr val="bg1"/>
                  </a:solidFill>
                </a:rPr>
                <a:t>​​​​ </a:t>
              </a:r>
            </a:p>
            <a:p>
              <a:r>
                <a:rPr lang="en-US" sz="1000" b="1" dirty="0">
                  <a:solidFill>
                    <a:schemeClr val="bg1"/>
                  </a:solidFill>
                </a:rPr>
                <a:t> </a:t>
              </a:r>
              <a:r>
                <a:rPr lang="en-US" sz="1000" b="1" dirty="0" err="1">
                  <a:solidFill>
                    <a:schemeClr val="bg1"/>
                  </a:solidFill>
                </a:rPr>
                <a:t>getVideo</a:t>
              </a:r>
              <a:r>
                <a:rPr lang="en-US" sz="1000" b="1" dirty="0">
                  <a:solidFill>
                    <a:schemeClr val="bg1"/>
                  </a:solidFill>
                </a:rPr>
                <a:t> : function() {​​​​   </a:t>
              </a:r>
            </a:p>
            <a:p>
              <a:r>
                <a:rPr lang="en-US" sz="1000" b="1" dirty="0">
                  <a:solidFill>
                    <a:schemeClr val="bg1"/>
                  </a:solidFill>
                </a:rPr>
                <a:t> var self = this;​​​​   </a:t>
              </a:r>
            </a:p>
            <a:p>
              <a:r>
                <a:rPr lang="en-US" sz="1000" b="1" dirty="0">
                  <a:solidFill>
                    <a:schemeClr val="bg1"/>
                  </a:solidFill>
                </a:rPr>
                <a:t> //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从本地或相机选择视频​​​​   </a:t>
              </a:r>
              <a:endParaRPr lang="en-US" altLang="zh-CN" sz="1000" b="1" dirty="0">
                <a:solidFill>
                  <a:schemeClr val="bg1"/>
                </a:solidFill>
              </a:endParaRPr>
            </a:p>
            <a:p>
              <a:r>
                <a:rPr lang="zh-CN" altLang="en-US" sz="1000" b="1" dirty="0">
                  <a:solidFill>
                    <a:schemeClr val="bg1"/>
                  </a:solidFill>
                </a:rPr>
                <a:t> </a:t>
              </a:r>
              <a:r>
                <a:rPr lang="en-US" sz="1000" b="1" dirty="0" err="1">
                  <a:solidFill>
                    <a:schemeClr val="bg1"/>
                  </a:solidFill>
                </a:rPr>
                <a:t>wx.chooseVideo</a:t>
              </a:r>
              <a:r>
                <a:rPr lang="en-US" sz="1000" b="1" dirty="0">
                  <a:solidFill>
                    <a:schemeClr val="bg1"/>
                  </a:solidFill>
                </a:rPr>
                <a:t>( {​​​​      success : function( res ) {​​​​        </a:t>
              </a:r>
              <a:r>
                <a:rPr lang="en-US" sz="1000" b="1" dirty="0" err="1">
                  <a:solidFill>
                    <a:schemeClr val="bg1"/>
                  </a:solidFill>
                </a:rPr>
                <a:t>self.setData</a:t>
              </a:r>
              <a:r>
                <a:rPr lang="en-US" sz="1000" b="1" dirty="0">
                  <a:solidFill>
                    <a:schemeClr val="bg1"/>
                  </a:solidFill>
                </a:rPr>
                <a:t>( {​​​​          </a:t>
              </a:r>
              <a:r>
                <a:rPr lang="en-US" sz="1000" b="1" dirty="0" err="1">
                  <a:solidFill>
                    <a:schemeClr val="bg1"/>
                  </a:solidFill>
                </a:rPr>
                <a:t>maxDuration</a:t>
              </a:r>
              <a:r>
                <a:rPr lang="en-US" sz="1000" b="1" dirty="0">
                  <a:solidFill>
                    <a:schemeClr val="bg1"/>
                  </a:solidFill>
                </a:rPr>
                <a:t> : 60，​​​​          </a:t>
              </a:r>
              <a:r>
                <a:rPr lang="en-US" sz="1000" b="1" dirty="0" err="1">
                  <a:solidFill>
                    <a:schemeClr val="bg1"/>
                  </a:solidFill>
                </a:rPr>
                <a:t>src</a:t>
              </a:r>
              <a:r>
                <a:rPr lang="en-US" sz="1000" b="1" dirty="0">
                  <a:solidFill>
                    <a:schemeClr val="bg1"/>
                  </a:solidFill>
                </a:rPr>
                <a:t> : </a:t>
              </a:r>
              <a:r>
                <a:rPr lang="en-US" sz="1000" b="1" dirty="0" err="1">
                  <a:solidFill>
                    <a:schemeClr val="bg1"/>
                  </a:solidFill>
                </a:rPr>
                <a:t>res.tempFilePath</a:t>
              </a:r>
              <a:r>
                <a:rPr lang="en-US" sz="1000" b="1" dirty="0">
                  <a:solidFill>
                    <a:schemeClr val="bg1"/>
                  </a:solidFill>
                </a:rPr>
                <a:t>​​​​        } );​​​​      }​​​​    } );​​​​ </a:t>
              </a:r>
            </a:p>
            <a:p>
              <a:endParaRPr lang="en-US" sz="1000" b="1" dirty="0">
                <a:solidFill>
                  <a:schemeClr val="bg1"/>
                </a:solidFill>
              </a:endParaRPr>
            </a:p>
            <a:p>
              <a:r>
                <a:rPr lang="en-US" sz="1000" b="1" dirty="0" err="1">
                  <a:solidFill>
                    <a:schemeClr val="bg1"/>
                  </a:solidFill>
                </a:rPr>
                <a:t>setInputValue</a:t>
              </a:r>
              <a:r>
                <a:rPr lang="en-US" sz="1000" b="1" dirty="0">
                  <a:solidFill>
                    <a:schemeClr val="bg1"/>
                  </a:solidFill>
                </a:rPr>
                <a:t> : function( e ) {​​​​    // 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同步数据​​​​    </a:t>
              </a:r>
              <a:r>
                <a:rPr lang="en-US" sz="1000" b="1" dirty="0" err="1">
                  <a:solidFill>
                    <a:schemeClr val="bg1"/>
                  </a:solidFill>
                </a:rPr>
                <a:t>this.setData</a:t>
              </a:r>
              <a:r>
                <a:rPr lang="en-US" sz="1000" b="1" dirty="0">
                  <a:solidFill>
                    <a:schemeClr val="bg1"/>
                  </a:solidFill>
                </a:rPr>
                <a:t>( {​​​​      </a:t>
              </a:r>
              <a:r>
                <a:rPr lang="en-US" sz="1000" b="1" dirty="0" err="1">
                  <a:solidFill>
                    <a:schemeClr val="bg1"/>
                  </a:solidFill>
                </a:rPr>
                <a:t>danmuText</a:t>
              </a:r>
              <a:r>
                <a:rPr lang="en-US" sz="1000" b="1" dirty="0">
                  <a:solidFill>
                    <a:schemeClr val="bg1"/>
                  </a:solidFill>
                </a:rPr>
                <a:t> : </a:t>
              </a:r>
              <a:r>
                <a:rPr lang="en-US" sz="1000" b="1" dirty="0" err="1">
                  <a:solidFill>
                    <a:schemeClr val="bg1"/>
                  </a:solidFill>
                </a:rPr>
                <a:t>e.detail.value</a:t>
              </a:r>
              <a:r>
                <a:rPr lang="en-US" sz="1000" b="1" dirty="0">
                  <a:solidFill>
                    <a:schemeClr val="bg1"/>
                  </a:solidFill>
                </a:rPr>
                <a:t>​​​​    } );​​​​  }，​​​​ </a:t>
              </a:r>
            </a:p>
            <a:p>
              <a:endParaRPr lang="en-US" sz="1000" b="1" dirty="0">
                <a:solidFill>
                  <a:schemeClr val="bg1"/>
                </a:solidFill>
              </a:endParaRPr>
            </a:p>
            <a:p>
              <a:r>
                <a:rPr lang="en-US" sz="1000" b="1" dirty="0">
                  <a:solidFill>
                    <a:schemeClr val="bg1"/>
                  </a:solidFill>
                </a:rPr>
                <a:t> //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发送弹幕​​​​  </a:t>
              </a:r>
              <a:r>
                <a:rPr lang="en-US" sz="1000" b="1" dirty="0">
                  <a:solidFill>
                    <a:schemeClr val="bg1"/>
                  </a:solidFill>
                </a:rPr>
                <a:t>s</a:t>
              </a:r>
            </a:p>
            <a:p>
              <a:r>
                <a:rPr lang="en-US" sz="1000" b="1" dirty="0" err="1">
                  <a:solidFill>
                    <a:schemeClr val="bg1"/>
                  </a:solidFill>
                </a:rPr>
                <a:t>SendDanmu</a:t>
              </a:r>
              <a:r>
                <a:rPr lang="en-US" sz="1000" b="1" dirty="0">
                  <a:solidFill>
                    <a:schemeClr val="bg1"/>
                  </a:solidFill>
                </a:rPr>
                <a:t> : function() {​​​​    </a:t>
              </a:r>
            </a:p>
            <a:p>
              <a:r>
                <a:rPr lang="en-US" sz="1000" b="1" dirty="0">
                  <a:solidFill>
                    <a:schemeClr val="bg1"/>
                  </a:solidFill>
                </a:rPr>
                <a:t>var </a:t>
              </a:r>
              <a:r>
                <a:rPr lang="en-US" sz="1000" b="1" dirty="0" err="1">
                  <a:solidFill>
                    <a:schemeClr val="bg1"/>
                  </a:solidFill>
                </a:rPr>
                <a:t>danmuText</a:t>
              </a:r>
              <a:r>
                <a:rPr lang="en-US" sz="1000" b="1" dirty="0">
                  <a:solidFill>
                    <a:schemeClr val="bg1"/>
                  </a:solidFill>
                </a:rPr>
                <a:t> = </a:t>
              </a:r>
              <a:r>
                <a:rPr lang="en-US" sz="1000" b="1" dirty="0" err="1">
                  <a:solidFill>
                    <a:schemeClr val="bg1"/>
                  </a:solidFill>
                </a:rPr>
                <a:t>this.data.danmuText</a:t>
              </a:r>
              <a:r>
                <a:rPr lang="en-US" sz="1000" b="1" dirty="0">
                  <a:solidFill>
                    <a:schemeClr val="bg1"/>
                  </a:solidFill>
                </a:rPr>
                <a:t>;​​​​    console.log( </a:t>
              </a:r>
              <a:r>
                <a:rPr lang="en-US" sz="1000" b="1" dirty="0" err="1">
                  <a:solidFill>
                    <a:schemeClr val="bg1"/>
                  </a:solidFill>
                </a:rPr>
                <a:t>this.videoContext</a:t>
              </a:r>
              <a:r>
                <a:rPr lang="en-US" sz="1000" b="1" dirty="0">
                  <a:solidFill>
                    <a:schemeClr val="bg1"/>
                  </a:solidFill>
                </a:rPr>
                <a:t> );​​​​    </a:t>
              </a:r>
              <a:r>
                <a:rPr lang="en-US" sz="1000" b="1" dirty="0" err="1">
                  <a:solidFill>
                    <a:schemeClr val="bg1"/>
                  </a:solidFill>
                </a:rPr>
                <a:t>this.videoContext.sendDanmu</a:t>
              </a:r>
              <a:r>
                <a:rPr lang="en-US" sz="1000" b="1" dirty="0">
                  <a:solidFill>
                    <a:schemeClr val="bg1"/>
                  </a:solidFill>
                </a:rPr>
                <a:t>( {​​​​      text : </a:t>
              </a:r>
              <a:r>
                <a:rPr lang="en-US" sz="1000" b="1" dirty="0" err="1">
                  <a:solidFill>
                    <a:schemeClr val="bg1"/>
                  </a:solidFill>
                </a:rPr>
                <a:t>danmuText</a:t>
              </a:r>
              <a:r>
                <a:rPr lang="en-US" sz="1000" b="1" dirty="0">
                  <a:solidFill>
                    <a:schemeClr val="bg1"/>
                  </a:solidFill>
                </a:rPr>
                <a:t>，​​​​      color : '#ff0000'​​​​    } );​​​​    // 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发送弹幕后清空输入框​​​​    </a:t>
              </a:r>
              <a:r>
                <a:rPr lang="en-US" sz="1000" b="1" dirty="0" err="1">
                  <a:solidFill>
                    <a:schemeClr val="bg1"/>
                  </a:solidFill>
                </a:rPr>
                <a:t>this.setData</a:t>
              </a:r>
              <a:r>
                <a:rPr lang="en-US" sz="1000" b="1" dirty="0">
                  <a:solidFill>
                    <a:schemeClr val="bg1"/>
                  </a:solidFill>
                </a:rPr>
                <a:t>( {​​​​      </a:t>
              </a:r>
              <a:r>
                <a:rPr lang="en-US" sz="1000" b="1" dirty="0" err="1">
                  <a:solidFill>
                    <a:schemeClr val="bg1"/>
                  </a:solidFill>
                </a:rPr>
                <a:t>danmuText</a:t>
              </a:r>
              <a:r>
                <a:rPr lang="en-US" sz="1000" b="1" dirty="0">
                  <a:solidFill>
                    <a:schemeClr val="bg1"/>
                  </a:solidFill>
                </a:rPr>
                <a:t> : ''​​​​    } );​​​​  }​​​​} );​​</a:t>
              </a:r>
              <a:endParaRPr lang="en-US" altLang="zh-CN" sz="1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40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5DC-C485-6EFB-BC8F-656B4CB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785-4DEA-F311-43FC-73945A3C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组件定义和属性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视图容器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基础组件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表单组件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导航组件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媒体组件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B0F0"/>
                </a:solidFill>
              </a:rPr>
              <a:t>地图组件</a:t>
            </a:r>
            <a:endParaRPr lang="en-US" altLang="zh-CN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画布组件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作业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23170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AA1CC-4D19-6B52-AD79-13E1F07B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地图组件 </a:t>
            </a:r>
            <a:r>
              <a:rPr lang="en-US" altLang="zh-CN" dirty="0"/>
              <a:t>– 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6398-99C8-254C-A2B7-5D4EA33BF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48" y="2084831"/>
            <a:ext cx="10588236" cy="4653719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移动应用中地图是必不可。由于需要适配三端，在小程序中我们不能使用</a:t>
            </a:r>
            <a:r>
              <a:rPr lang="en-US" altLang="zh-CN" dirty="0"/>
              <a:t>&lt;map/&gt;</a:t>
            </a:r>
            <a:r>
              <a:rPr lang="zh-CN" altLang="en-US" dirty="0"/>
              <a:t>组件以外的地图插，通过地图我们可以很直观地表现出地理信息：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latitude</a:t>
            </a:r>
            <a:r>
              <a:rPr lang="zh-CN" altLang="en-US" dirty="0"/>
              <a:t>：中心纬度。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longitude</a:t>
            </a:r>
            <a:r>
              <a:rPr lang="zh-CN" altLang="en-US" dirty="0"/>
              <a:t>：中心经度。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scale</a:t>
            </a:r>
            <a:r>
              <a:rPr lang="zh-CN" altLang="en-US" dirty="0"/>
              <a:t>：缩放级别，默认为</a:t>
            </a:r>
            <a:r>
              <a:rPr lang="en-US" altLang="zh-CN" dirty="0"/>
              <a:t>16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markers</a:t>
            </a:r>
            <a:r>
              <a:rPr lang="zh-CN" altLang="en-US" dirty="0"/>
              <a:t>：标记点，用于在地图上显示标记的位置，不能自定义图标和样式，每个标记点属性如下：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dirty="0"/>
              <a:t>●</a:t>
            </a:r>
            <a:r>
              <a:rPr lang="en-US" altLang="zh-CN" dirty="0"/>
              <a:t>id</a:t>
            </a:r>
            <a:r>
              <a:rPr lang="zh-CN" altLang="en-US" dirty="0"/>
              <a:t>：标记点</a:t>
            </a:r>
            <a:r>
              <a:rPr lang="en-US" altLang="zh-CN" dirty="0"/>
              <a:t>id, marker</a:t>
            </a:r>
            <a:r>
              <a:rPr lang="zh-CN" altLang="en-US" dirty="0"/>
              <a:t>点击事件回调会返回此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dirty="0"/>
              <a:t>●</a:t>
            </a:r>
            <a:r>
              <a:rPr lang="en-US" altLang="zh-CN" dirty="0"/>
              <a:t>latitude</a:t>
            </a:r>
            <a:r>
              <a:rPr lang="zh-CN" altLang="en-US" dirty="0"/>
              <a:t>：纬度，浮点数，范围</a:t>
            </a:r>
            <a:r>
              <a:rPr lang="en-US" altLang="zh-CN" dirty="0"/>
              <a:t>-90</a:t>
            </a:r>
            <a:r>
              <a:rPr lang="zh-CN" altLang="en-US" dirty="0"/>
              <a:t>～</a:t>
            </a:r>
            <a:r>
              <a:rPr lang="en-US" altLang="zh-CN" dirty="0"/>
              <a:t>90</a:t>
            </a:r>
            <a:r>
              <a:rPr lang="zh-CN" altLang="en-US" dirty="0"/>
              <a:t>，必填项。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dirty="0"/>
              <a:t>●</a:t>
            </a:r>
            <a:r>
              <a:rPr lang="en-US" altLang="zh-CN" dirty="0"/>
              <a:t>longitude</a:t>
            </a:r>
            <a:r>
              <a:rPr lang="zh-CN" altLang="en-US" dirty="0"/>
              <a:t>：经度，浮点数，范围</a:t>
            </a:r>
            <a:r>
              <a:rPr lang="en-US" altLang="zh-CN" dirty="0"/>
              <a:t>-180</a:t>
            </a:r>
            <a:r>
              <a:rPr lang="zh-CN" altLang="en-US" dirty="0"/>
              <a:t>～</a:t>
            </a:r>
            <a:r>
              <a:rPr lang="en-US" altLang="zh-CN" dirty="0"/>
              <a:t>180</a:t>
            </a:r>
            <a:r>
              <a:rPr lang="zh-CN" altLang="en-US" dirty="0"/>
              <a:t>，必填项。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dirty="0"/>
              <a:t>●</a:t>
            </a:r>
            <a:r>
              <a:rPr lang="en-US" altLang="zh-CN" dirty="0"/>
              <a:t>title</a:t>
            </a:r>
            <a:r>
              <a:rPr lang="zh-CN" altLang="en-US" dirty="0"/>
              <a:t>：标注点名。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dirty="0"/>
              <a:t>●</a:t>
            </a:r>
            <a:r>
              <a:rPr lang="en-US" altLang="zh-CN" dirty="0" err="1"/>
              <a:t>iconPath</a:t>
            </a:r>
            <a:r>
              <a:rPr lang="zh-CN" altLang="en-US" dirty="0"/>
              <a:t>：显示的图标，项目目录下的图片路径，支持相对路径写法，必填项。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dirty="0"/>
              <a:t>●</a:t>
            </a:r>
            <a:r>
              <a:rPr lang="en-US" altLang="zh-CN" dirty="0"/>
              <a:t>rotate</a:t>
            </a:r>
            <a:r>
              <a:rPr lang="zh-CN" altLang="en-US" dirty="0"/>
              <a:t>：旋转角度，顺时针旋转的角度，范围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360</a:t>
            </a:r>
            <a:r>
              <a:rPr lang="zh-CN" altLang="en-US" dirty="0"/>
              <a:t>，默认为</a:t>
            </a:r>
            <a:r>
              <a:rPr lang="en-US" altLang="zh-CN" dirty="0"/>
              <a:t>0.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zh-CN" dirty="0"/>
              <a:t>●alpha</a:t>
            </a:r>
            <a:r>
              <a:rPr lang="zh-CN" altLang="en-US" dirty="0"/>
              <a:t>：标注的透明度，默认</a:t>
            </a:r>
            <a:r>
              <a:rPr lang="en-US" altLang="zh-CN" dirty="0"/>
              <a:t>1</a:t>
            </a:r>
            <a:r>
              <a:rPr lang="zh-CN" altLang="en-US" dirty="0"/>
              <a:t>，无透明。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dirty="0"/>
              <a:t>●</a:t>
            </a:r>
            <a:r>
              <a:rPr lang="en-US" altLang="zh-CN" dirty="0"/>
              <a:t>width</a:t>
            </a:r>
            <a:r>
              <a:rPr lang="zh-CN" altLang="en-US" dirty="0"/>
              <a:t>：标注图标宽度，默认为图片实际宽度。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dirty="0"/>
              <a:t>●</a:t>
            </a:r>
            <a:r>
              <a:rPr lang="en-US" altLang="zh-CN" dirty="0"/>
              <a:t>height</a:t>
            </a:r>
            <a:r>
              <a:rPr lang="zh-CN" altLang="en-US" dirty="0"/>
              <a:t>：标注图标高度，默认为图片实际高度。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47445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AA1CC-4D19-6B52-AD79-13E1F07B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地图组件 </a:t>
            </a:r>
            <a:r>
              <a:rPr lang="en-US" altLang="zh-CN" dirty="0"/>
              <a:t>– 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6398-99C8-254C-A2B7-5D4EA33BF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48" y="2084831"/>
            <a:ext cx="10588236" cy="4653719"/>
          </a:xfrm>
        </p:spPr>
        <p:txBody>
          <a:bodyPr vert="horz" lIns="45720" tIns="45720" rIns="45720" bIns="45720" rtlCol="0">
            <a:normAutofit fontScale="70000" lnSpcReduction="2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polyline</a:t>
            </a:r>
            <a:r>
              <a:rPr lang="zh-CN" altLang="en-US" dirty="0"/>
              <a:t>：路线，指定一系列坐标点，从数组第一项连线至最后一项，数组元素属性如下：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dirty="0"/>
              <a:t>●</a:t>
            </a:r>
            <a:r>
              <a:rPr lang="en-US" altLang="zh-CN" dirty="0"/>
              <a:t>points</a:t>
            </a:r>
            <a:r>
              <a:rPr lang="zh-CN" altLang="en-US" dirty="0"/>
              <a:t>：经纬度数组，如：</a:t>
            </a:r>
            <a:r>
              <a:rPr lang="en-US" altLang="zh-CN" dirty="0"/>
              <a:t>[{latitude:0, longitude:0}]</a:t>
            </a:r>
            <a:r>
              <a:rPr lang="zh-CN" altLang="en-US" dirty="0"/>
              <a:t>，必填项。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dirty="0"/>
              <a:t>●</a:t>
            </a:r>
            <a:r>
              <a:rPr lang="en-US" altLang="zh-CN" dirty="0"/>
              <a:t>color</a:t>
            </a:r>
            <a:r>
              <a:rPr lang="zh-CN" altLang="en-US" dirty="0"/>
              <a:t>：线的颜色，</a:t>
            </a:r>
            <a:r>
              <a:rPr lang="en-US" altLang="zh-CN" dirty="0"/>
              <a:t>8</a:t>
            </a:r>
            <a:r>
              <a:rPr lang="zh-CN" altLang="en-US" dirty="0"/>
              <a:t>位十六进制表示，后两位表示</a:t>
            </a:r>
            <a:r>
              <a:rPr lang="en-US" altLang="zh-CN" dirty="0"/>
              <a:t>alpha</a:t>
            </a:r>
            <a:r>
              <a:rPr lang="zh-CN" altLang="en-US" dirty="0"/>
              <a:t>值，如：</a:t>
            </a:r>
            <a:r>
              <a:rPr lang="en-US" altLang="zh-CN" dirty="0"/>
              <a:t>#000000AA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dirty="0"/>
              <a:t>●</a:t>
            </a:r>
            <a:r>
              <a:rPr lang="en-US" altLang="zh-CN" dirty="0"/>
              <a:t>width</a:t>
            </a:r>
            <a:r>
              <a:rPr lang="zh-CN" altLang="en-US" dirty="0"/>
              <a:t>：线的宽度。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dirty="0"/>
              <a:t>●</a:t>
            </a:r>
            <a:r>
              <a:rPr lang="en-US" altLang="zh-CN" dirty="0" err="1"/>
              <a:t>dottedLine</a:t>
            </a:r>
            <a:r>
              <a:rPr lang="zh-CN" altLang="en-US" dirty="0"/>
              <a:t>：是否为虚线，默认为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circles</a:t>
            </a:r>
            <a:r>
              <a:rPr lang="zh-CN" altLang="en-US" dirty="0"/>
              <a:t>：圆，数组类型，在地图上显示圆，数组元素属性如下：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dirty="0"/>
              <a:t>●</a:t>
            </a:r>
            <a:r>
              <a:rPr lang="en-US" altLang="zh-CN" dirty="0"/>
              <a:t>latitude</a:t>
            </a:r>
            <a:r>
              <a:rPr lang="zh-CN" altLang="en-US" dirty="0"/>
              <a:t>：纬度，浮点数，范围</a:t>
            </a:r>
            <a:r>
              <a:rPr lang="en-US" altLang="zh-CN" dirty="0"/>
              <a:t>-90</a:t>
            </a:r>
            <a:r>
              <a:rPr lang="zh-CN" altLang="en-US" dirty="0"/>
              <a:t>～</a:t>
            </a:r>
            <a:r>
              <a:rPr lang="en-US" altLang="zh-CN" dirty="0"/>
              <a:t>90</a:t>
            </a:r>
            <a:r>
              <a:rPr lang="zh-CN" altLang="en-US" dirty="0"/>
              <a:t>，必填项。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dirty="0"/>
              <a:t>●</a:t>
            </a:r>
            <a:r>
              <a:rPr lang="en-US" altLang="zh-CN" dirty="0"/>
              <a:t>longitude</a:t>
            </a:r>
            <a:r>
              <a:rPr lang="zh-CN" altLang="en-US" dirty="0"/>
              <a:t>：经度，浮点数，范围</a:t>
            </a:r>
            <a:r>
              <a:rPr lang="en-US" altLang="zh-CN" dirty="0"/>
              <a:t>-180</a:t>
            </a:r>
            <a:r>
              <a:rPr lang="zh-CN" altLang="en-US" dirty="0"/>
              <a:t>～</a:t>
            </a:r>
            <a:r>
              <a:rPr lang="en-US" altLang="zh-CN" dirty="0"/>
              <a:t>180</a:t>
            </a:r>
            <a:r>
              <a:rPr lang="zh-CN" altLang="en-US" dirty="0"/>
              <a:t>必填项。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dirty="0"/>
              <a:t>●</a:t>
            </a:r>
            <a:r>
              <a:rPr lang="en-US" altLang="zh-CN" dirty="0"/>
              <a:t>color</a:t>
            </a:r>
            <a:r>
              <a:rPr lang="zh-CN" altLang="en-US" dirty="0"/>
              <a:t>：描边的颜色，</a:t>
            </a:r>
            <a:r>
              <a:rPr lang="en-US" altLang="zh-CN" dirty="0"/>
              <a:t>8</a:t>
            </a:r>
            <a:r>
              <a:rPr lang="zh-CN" altLang="en-US" dirty="0"/>
              <a:t>位十六进制表示，后两位表示</a:t>
            </a:r>
            <a:r>
              <a:rPr lang="en-US" altLang="zh-CN" dirty="0"/>
              <a:t>alpha</a:t>
            </a:r>
            <a:r>
              <a:rPr lang="zh-CN" altLang="en-US" dirty="0"/>
              <a:t>值，如：</a:t>
            </a:r>
            <a:r>
              <a:rPr lang="en-US" altLang="zh-CN" dirty="0"/>
              <a:t>#000000AA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dirty="0"/>
              <a:t>●</a:t>
            </a:r>
            <a:r>
              <a:rPr lang="en-US" altLang="zh-CN" dirty="0" err="1"/>
              <a:t>fillColor</a:t>
            </a:r>
            <a:r>
              <a:rPr lang="zh-CN" altLang="en-US" dirty="0"/>
              <a:t>：填充颜色，</a:t>
            </a:r>
            <a:r>
              <a:rPr lang="en-US" altLang="zh-CN" dirty="0"/>
              <a:t>8</a:t>
            </a:r>
            <a:r>
              <a:rPr lang="zh-CN" altLang="en-US" dirty="0"/>
              <a:t>位十六进制表示，后两位表示</a:t>
            </a:r>
            <a:r>
              <a:rPr lang="en-US" altLang="zh-CN" dirty="0"/>
              <a:t>alpha</a:t>
            </a:r>
            <a:r>
              <a:rPr lang="zh-CN" altLang="en-US" dirty="0"/>
              <a:t>值，如：</a:t>
            </a:r>
            <a:r>
              <a:rPr lang="en-US" altLang="zh-CN" dirty="0"/>
              <a:t>#000000AA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dirty="0"/>
              <a:t>●</a:t>
            </a:r>
            <a:r>
              <a:rPr lang="en-US" altLang="zh-CN" dirty="0"/>
              <a:t>radius</a:t>
            </a:r>
            <a:r>
              <a:rPr lang="zh-CN" altLang="en-US" dirty="0"/>
              <a:t>：半径，必填项。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dirty="0"/>
              <a:t>●</a:t>
            </a:r>
            <a:r>
              <a:rPr lang="en-US" altLang="zh-CN" dirty="0" err="1"/>
              <a:t>strokeWidth</a:t>
            </a:r>
            <a:r>
              <a:rPr lang="zh-CN" altLang="en-US" dirty="0"/>
              <a:t>：描边的宽度。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controls</a:t>
            </a:r>
            <a:r>
              <a:rPr lang="zh-CN" altLang="en-US" dirty="0"/>
              <a:t>：控件。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dirty="0"/>
              <a:t>●</a:t>
            </a:r>
            <a:r>
              <a:rPr lang="en-US" altLang="zh-CN" dirty="0"/>
              <a:t>id</a:t>
            </a:r>
            <a:r>
              <a:rPr lang="zh-CN" altLang="en-US" dirty="0"/>
              <a:t>：控件</a:t>
            </a:r>
            <a:r>
              <a:rPr lang="en-US" altLang="zh-CN" dirty="0"/>
              <a:t>id</a:t>
            </a:r>
            <a:r>
              <a:rPr lang="zh-CN" altLang="en-US" dirty="0"/>
              <a:t>，在控件点击事件回调会返回此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dirty="0"/>
              <a:t>●</a:t>
            </a:r>
            <a:r>
              <a:rPr lang="en-US" altLang="zh-CN" dirty="0"/>
              <a:t>position</a:t>
            </a:r>
            <a:r>
              <a:rPr lang="zh-CN" altLang="en-US" dirty="0"/>
              <a:t>：控件在地图的位置，控件相对地图位置，必填项，</a:t>
            </a:r>
            <a:r>
              <a:rPr lang="en-US" altLang="zh-CN" dirty="0"/>
              <a:t>position</a:t>
            </a:r>
            <a:r>
              <a:rPr lang="zh-CN" altLang="en-US" dirty="0"/>
              <a:t>元素属性如下：○</a:t>
            </a:r>
            <a:r>
              <a:rPr lang="en-US" altLang="zh-CN" dirty="0"/>
              <a:t>left</a:t>
            </a:r>
            <a:r>
              <a:rPr lang="zh-CN" altLang="en-US" dirty="0"/>
              <a:t>：距离地图的左边界多远，默认为</a:t>
            </a:r>
            <a:r>
              <a:rPr lang="en-US" altLang="zh-CN" dirty="0"/>
              <a:t>0</a:t>
            </a:r>
            <a:r>
              <a:rPr lang="zh-CN" altLang="en-US" dirty="0"/>
              <a:t>。○</a:t>
            </a:r>
            <a:r>
              <a:rPr lang="en-US" altLang="zh-CN" dirty="0"/>
              <a:t>top</a:t>
            </a:r>
            <a:r>
              <a:rPr lang="zh-CN" altLang="en-US" dirty="0"/>
              <a:t>：距离地图的上边界多远，默认为</a:t>
            </a:r>
            <a:r>
              <a:rPr lang="en-US" altLang="zh-CN" dirty="0"/>
              <a:t>0</a:t>
            </a:r>
            <a:r>
              <a:rPr lang="zh-CN" altLang="en-US" dirty="0"/>
              <a:t>。○</a:t>
            </a:r>
            <a:r>
              <a:rPr lang="en-US" altLang="zh-CN" dirty="0"/>
              <a:t>width</a:t>
            </a:r>
            <a:r>
              <a:rPr lang="zh-CN" altLang="en-US" dirty="0"/>
              <a:t>：控件宽度，默认为图片宽度。○</a:t>
            </a:r>
            <a:r>
              <a:rPr lang="en-US" altLang="zh-CN" dirty="0"/>
              <a:t>height</a:t>
            </a:r>
            <a:r>
              <a:rPr lang="zh-CN" altLang="en-US" dirty="0"/>
              <a:t>：控件高度，默认为图片高度。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dirty="0"/>
              <a:t>●</a:t>
            </a:r>
            <a:r>
              <a:rPr lang="en-US" altLang="zh-CN" dirty="0" err="1"/>
              <a:t>iconPath</a:t>
            </a:r>
            <a:r>
              <a:rPr lang="zh-CN" altLang="en-US" dirty="0"/>
              <a:t>：显示的图标，相对应用根目录路径的图片，必填项。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dirty="0"/>
              <a:t>●</a:t>
            </a:r>
            <a:r>
              <a:rPr lang="en-US" altLang="zh-CN" dirty="0"/>
              <a:t>clickable</a:t>
            </a:r>
            <a:r>
              <a:rPr lang="zh-CN" altLang="en-US" dirty="0"/>
              <a:t>：是否可点击，默认不可点击。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include-points</a:t>
            </a:r>
            <a:r>
              <a:rPr lang="zh-CN" altLang="en-US" dirty="0"/>
              <a:t>：缩放视野以包含所有给定的坐标点。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show-location</a:t>
            </a:r>
            <a:r>
              <a:rPr lang="zh-CN" altLang="en-US" dirty="0"/>
              <a:t>：显示带有方向的当前定位点。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bindmarkertap</a:t>
            </a:r>
            <a:r>
              <a:rPr lang="zh-CN" altLang="en-US" dirty="0"/>
              <a:t>：点击标记点时触发。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bindcontroltap</a:t>
            </a:r>
            <a:r>
              <a:rPr lang="zh-CN" altLang="en-US" dirty="0"/>
              <a:t>：点击控件时触发。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bindregionchange</a:t>
            </a:r>
            <a:r>
              <a:rPr lang="zh-CN" altLang="en-US" dirty="0"/>
              <a:t>：视野发生变化时触发。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bindtap</a:t>
            </a:r>
            <a:r>
              <a:rPr lang="zh-CN" altLang="en-US" dirty="0"/>
              <a:t>：点击地图时触发。</a:t>
            </a:r>
          </a:p>
        </p:txBody>
      </p:sp>
    </p:spTree>
    <p:extLst>
      <p:ext uri="{BB962C8B-B14F-4D97-AF65-F5344CB8AC3E}">
        <p14:creationId xmlns:p14="http://schemas.microsoft.com/office/powerpoint/2010/main" val="20897007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地图组件 </a:t>
            </a:r>
            <a:r>
              <a:rPr lang="en-US" altLang="zh-CN" dirty="0"/>
              <a:t>– MAP</a:t>
            </a:r>
            <a:endParaRPr lang="zh-CN" altLang="en-US" dirty="0"/>
          </a:p>
        </p:txBody>
      </p:sp>
      <p:pic>
        <p:nvPicPr>
          <p:cNvPr id="4" name="Content Placeholder 3" descr="Graphical user interface&#10;&#10;Description automatically generated">
            <a:extLst>
              <a:ext uri="{FF2B5EF4-FFF2-40B4-BE49-F238E27FC236}">
                <a16:creationId xmlns:a16="http://schemas.microsoft.com/office/drawing/2014/main" id="{701DFD1C-8D1F-DE77-D222-DC005263B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79"/>
          <a:stretch/>
        </p:blipFill>
        <p:spPr>
          <a:xfrm>
            <a:off x="490126" y="1825198"/>
            <a:ext cx="3398726" cy="3450195"/>
          </a:xfrm>
        </p:spPr>
      </p:pic>
      <p:grpSp>
        <p:nvGrpSpPr>
          <p:cNvPr id="3" name="组合 9">
            <a:extLst>
              <a:ext uri="{FF2B5EF4-FFF2-40B4-BE49-F238E27FC236}">
                <a16:creationId xmlns:a16="http://schemas.microsoft.com/office/drawing/2014/main" id="{062BC438-2A6F-EF55-023E-8E88202889DE}"/>
              </a:ext>
            </a:extLst>
          </p:cNvPr>
          <p:cNvGrpSpPr>
            <a:grpSpLocks/>
          </p:cNvGrpSpPr>
          <p:nvPr/>
        </p:nvGrpSpPr>
        <p:grpSpPr bwMode="auto">
          <a:xfrm>
            <a:off x="4126257" y="1821847"/>
            <a:ext cx="3803231" cy="4160109"/>
            <a:chOff x="1295203" y="3552086"/>
            <a:chExt cx="2346358" cy="30897269"/>
          </a:xfrm>
        </p:grpSpPr>
        <p:sp>
          <p:nvSpPr>
            <p:cNvPr id="5" name="矩形 10">
              <a:extLst>
                <a:ext uri="{FF2B5EF4-FFF2-40B4-BE49-F238E27FC236}">
                  <a16:creationId xmlns:a16="http://schemas.microsoft.com/office/drawing/2014/main" id="{08D568C2-F78C-1F95-3613-EA159101A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86"/>
              <a:ext cx="2346358" cy="3089726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100" dirty="0"/>
            </a:p>
          </p:txBody>
        </p:sp>
        <p:sp>
          <p:nvSpPr>
            <p:cNvPr id="6" name="矩形 11">
              <a:extLst>
                <a:ext uri="{FF2B5EF4-FFF2-40B4-BE49-F238E27FC236}">
                  <a16:creationId xmlns:a16="http://schemas.microsoft.com/office/drawing/2014/main" id="{EFECBA1F-6FB4-2A40-022D-D2FD8DD63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376" y="3576974"/>
              <a:ext cx="2328185" cy="9486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&lt;map id="map" longitude="{{longitude}}" latitude="{{latitude}}" circles="{{circles}}" scale="14" control="{{controls}}"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bindcontroltap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controltap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" markers="{{markers}}" 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bindmarkertap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markertap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" polyline="{{polyline}}"</a:t>
              </a:r>
            </a:p>
            <a:p>
              <a:pPr eaLnBrk="0" hangingPunct="0"/>
              <a:r>
                <a:rPr lang="en-US" altLang="zh-CN" sz="11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bindregionchange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100" b="1" dirty="0" err="1">
                  <a:solidFill>
                    <a:schemeClr val="bg1"/>
                  </a:solidFill>
                </a:rPr>
                <a:t>regionchange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" show-location style="width: 100%; height: 300px; "&gt;&lt;/map&gt;</a:t>
              </a:r>
            </a:p>
          </p:txBody>
        </p:sp>
      </p:grpSp>
      <p:grpSp>
        <p:nvGrpSpPr>
          <p:cNvPr id="7" name="组合 9">
            <a:extLst>
              <a:ext uri="{FF2B5EF4-FFF2-40B4-BE49-F238E27FC236}">
                <a16:creationId xmlns:a16="http://schemas.microsoft.com/office/drawing/2014/main" id="{6DD9D689-C97F-6603-3FE3-9E8644F02C0A}"/>
              </a:ext>
            </a:extLst>
          </p:cNvPr>
          <p:cNvGrpSpPr>
            <a:grpSpLocks/>
          </p:cNvGrpSpPr>
          <p:nvPr/>
        </p:nvGrpSpPr>
        <p:grpSpPr bwMode="auto">
          <a:xfrm>
            <a:off x="8196350" y="1818312"/>
            <a:ext cx="3803231" cy="4883566"/>
            <a:chOff x="1313376" y="3552086"/>
            <a:chExt cx="2346358" cy="32660143"/>
          </a:xfrm>
        </p:grpSpPr>
        <p:sp>
          <p:nvSpPr>
            <p:cNvPr id="8" name="矩形 10">
              <a:extLst>
                <a:ext uri="{FF2B5EF4-FFF2-40B4-BE49-F238E27FC236}">
                  <a16:creationId xmlns:a16="http://schemas.microsoft.com/office/drawing/2014/main" id="{267CED2E-242F-7461-4FEA-2BA14B62B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376" y="3552086"/>
              <a:ext cx="2346358" cy="3266014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000" dirty="0"/>
            </a:p>
          </p:txBody>
        </p:sp>
        <p:sp>
          <p:nvSpPr>
            <p:cNvPr id="9" name="矩形 11">
              <a:extLst>
                <a:ext uri="{FF2B5EF4-FFF2-40B4-BE49-F238E27FC236}">
                  <a16:creationId xmlns:a16="http://schemas.microsoft.com/office/drawing/2014/main" id="{6EAB05DE-3E22-4F5F-7867-6EE7E2997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376" y="3576978"/>
              <a:ext cx="2328185" cy="30463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</a:rPr>
                <a:t>Page({​data:{</a:t>
              </a:r>
            </a:p>
            <a:p>
              <a:r>
                <a:rPr lang="en-US" sz="1000" b="1" dirty="0">
                  <a:solidFill>
                    <a:schemeClr val="bg1"/>
                  </a:solidFill>
                </a:rPr>
                <a:t>    latitude: 30.5491861989, </a:t>
              </a:r>
            </a:p>
            <a:p>
              <a:r>
                <a:rPr lang="en-US" sz="1000" b="1" dirty="0">
                  <a:solidFill>
                    <a:schemeClr val="bg1"/>
                  </a:solidFill>
                </a:rPr>
                <a:t>    longitude: 104.0680165911, </a:t>
              </a:r>
            </a:p>
            <a:p>
              <a:r>
                <a:rPr lang="en-US" sz="1000" b="1" dirty="0">
                  <a:solidFill>
                    <a:schemeClr val="bg1"/>
                  </a:solidFill>
                </a:rPr>
                <a:t>    scale : 5, </a:t>
              </a:r>
            </a:p>
            <a:p>
              <a:r>
                <a:rPr lang="en-US" sz="1000" b="1" dirty="0">
                  <a:solidFill>
                    <a:schemeClr val="bg1"/>
                  </a:solidFill>
                </a:rPr>
                <a:t>    // 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设置标记点​​​​</a:t>
              </a:r>
            </a:p>
            <a:p>
              <a:r>
                <a:rPr lang="zh-CN" altLang="en-US" sz="1000" b="1" dirty="0">
                  <a:solidFill>
                    <a:schemeClr val="bg1"/>
                  </a:solidFill>
                </a:rPr>
                <a:t>    </a:t>
              </a:r>
              <a:r>
                <a:rPr lang="en-US" sz="1000" b="1" dirty="0">
                  <a:solidFill>
                    <a:schemeClr val="bg1"/>
                  </a:solidFill>
                </a:rPr>
                <a:t>markers:[{</a:t>
              </a:r>
              <a:r>
                <a:rPr lang="en-US" sz="1000" b="1" dirty="0" err="1">
                  <a:solidFill>
                    <a:schemeClr val="bg1"/>
                  </a:solidFill>
                </a:rPr>
                <a:t>iconPath</a:t>
              </a:r>
              <a:r>
                <a:rPr lang="en-US" sz="1000" b="1" dirty="0">
                  <a:solidFill>
                    <a:schemeClr val="bg1"/>
                  </a:solidFill>
                </a:rPr>
                <a:t>: "./images/flag.png", id: 0, latitude: 30.5491861989, longitude: 104.0680165911, width: 30,</a:t>
              </a:r>
            </a:p>
            <a:p>
              <a:r>
                <a:rPr lang="en-US" sz="1000" b="1" dirty="0">
                  <a:solidFill>
                    <a:schemeClr val="bg1"/>
                  </a:solidFill>
                </a:rPr>
                <a:t>height: 30}, {</a:t>
              </a:r>
              <a:r>
                <a:rPr lang="en-US" sz="1000" b="1" dirty="0" err="1">
                  <a:solidFill>
                    <a:schemeClr val="bg1"/>
                  </a:solidFill>
                </a:rPr>
                <a:t>iconPath</a:t>
              </a:r>
              <a:r>
                <a:rPr lang="en-US" sz="1000" b="1" dirty="0">
                  <a:solidFill>
                    <a:schemeClr val="bg1"/>
                  </a:solidFill>
                </a:rPr>
                <a:t>: "./images/flag.png", id: 1, latitude: 30.5468832218, longitude: 104.0568588833, width:</a:t>
              </a:r>
            </a:p>
            <a:p>
              <a:r>
                <a:rPr lang="en-US" sz="1000" b="1" dirty="0">
                  <a:solidFill>
                    <a:schemeClr val="bg1"/>
                  </a:solidFill>
                </a:rPr>
                <a:t>30, height: 30}​​​​ ], </a:t>
              </a:r>
            </a:p>
            <a:p>
              <a:r>
                <a:rPr lang="en-US" sz="1000" b="1" dirty="0">
                  <a:solidFill>
                    <a:schemeClr val="bg1"/>
                  </a:solidFill>
                </a:rPr>
                <a:t>    // 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设置路线​​​​ </a:t>
              </a:r>
            </a:p>
            <a:p>
              <a:r>
                <a:rPr lang="zh-CN" altLang="en-US" sz="1000" b="1" dirty="0">
                  <a:solidFill>
                    <a:schemeClr val="bg1"/>
                  </a:solidFill>
                </a:rPr>
                <a:t>    </a:t>
              </a:r>
              <a:r>
                <a:rPr lang="en-US" sz="1000" b="1" dirty="0">
                  <a:solidFill>
                    <a:schemeClr val="bg1"/>
                  </a:solidFill>
                </a:rPr>
                <a:t>polyline:[{​points:[{longitude: 104.0680165911,</a:t>
              </a:r>
            </a:p>
            <a:p>
              <a:r>
                <a:rPr lang="en-US" sz="1000" b="1" dirty="0">
                  <a:solidFill>
                    <a:schemeClr val="bg1"/>
                  </a:solidFill>
                </a:rPr>
                <a:t>latitude: 30.5491861989}, {longitude: 104.0687752749, latitude: 30.5493485980}, {longitude: 104.0688698344,</a:t>
              </a:r>
            </a:p>
            <a:p>
              <a:r>
                <a:rPr lang="en-US" sz="1000" b="1" dirty="0">
                  <a:solidFill>
                    <a:schemeClr val="bg1"/>
                  </a:solidFill>
                </a:rPr>
                <a:t>latitude: 30.5470634483}, {longitude: 104.0568588833, latitude: 30.5468832218}​​​​ ], color:"#0000ffDD"，​​​​</a:t>
              </a:r>
            </a:p>
            <a:p>
              <a:r>
                <a:rPr lang="en-US" sz="1000" b="1" dirty="0">
                  <a:solidFill>
                    <a:schemeClr val="bg1"/>
                  </a:solidFill>
                </a:rPr>
                <a:t>width: 2, </a:t>
              </a:r>
              <a:r>
                <a:rPr lang="en-US" sz="1000" b="1" dirty="0" err="1">
                  <a:solidFill>
                    <a:schemeClr val="bg1"/>
                  </a:solidFill>
                </a:rPr>
                <a:t>dottedLine</a:t>
              </a:r>
              <a:r>
                <a:rPr lang="en-US" sz="1000" b="1" dirty="0">
                  <a:solidFill>
                    <a:schemeClr val="bg1"/>
                  </a:solidFill>
                </a:rPr>
                <a:t>: true​​​​ }], </a:t>
              </a:r>
            </a:p>
            <a:p>
              <a:r>
                <a:rPr lang="en-US" sz="1000" b="1" dirty="0">
                  <a:solidFill>
                    <a:schemeClr val="bg1"/>
                  </a:solidFill>
                </a:rPr>
                <a:t>    // 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设置</a:t>
              </a:r>
              <a:r>
                <a:rPr lang="en-US" altLang="zh-CN" sz="1000" b="1" dirty="0">
                  <a:solidFill>
                    <a:schemeClr val="bg1"/>
                  </a:solidFill>
                </a:rPr>
                <a:t>2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个图标</a:t>
              </a:r>
            </a:p>
            <a:p>
              <a:r>
                <a:rPr lang="zh-CN" altLang="en-US" sz="1000" b="1" dirty="0">
                  <a:solidFill>
                    <a:schemeClr val="bg1"/>
                  </a:solidFill>
                </a:rPr>
                <a:t>    ​​​​</a:t>
              </a:r>
              <a:r>
                <a:rPr lang="en-US" sz="1000" b="1" dirty="0">
                  <a:solidFill>
                    <a:schemeClr val="bg1"/>
                  </a:solidFill>
                </a:rPr>
                <a:t>controls: [{​​​​ id: 1, </a:t>
              </a:r>
              <a:r>
                <a:rPr lang="en-US" sz="1000" b="1" dirty="0" err="1">
                  <a:solidFill>
                    <a:schemeClr val="bg1"/>
                  </a:solidFill>
                </a:rPr>
                <a:t>iconPath</a:t>
              </a:r>
              <a:r>
                <a:rPr lang="en-US" sz="1000" b="1" dirty="0">
                  <a:solidFill>
                    <a:schemeClr val="bg1"/>
                  </a:solidFill>
                </a:rPr>
                <a:t>: './images/location.png'，​​​​</a:t>
              </a:r>
            </a:p>
            <a:p>
              <a:r>
                <a:rPr lang="en-US" sz="1000" b="1" dirty="0">
                  <a:solidFill>
                    <a:schemeClr val="bg1"/>
                  </a:solidFill>
                </a:rPr>
                <a:t>position: {left: 0, top: 250, width: 30, height: 30}, clickable: true​​​​ }]​​​​ }, </a:t>
              </a:r>
            </a:p>
            <a:p>
              <a:r>
                <a:rPr lang="en-US" sz="1000" b="1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US" sz="1000" b="1" dirty="0">
                  <a:solidFill>
                    <a:schemeClr val="bg1"/>
                  </a:solidFill>
                </a:rPr>
                <a:t>// 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地图发生变化时触发​​​​</a:t>
              </a:r>
            </a:p>
            <a:p>
              <a:r>
                <a:rPr lang="en-US" sz="1000" b="1" dirty="0" err="1">
                  <a:solidFill>
                    <a:schemeClr val="bg1"/>
                  </a:solidFill>
                </a:rPr>
                <a:t>regionchange</a:t>
              </a:r>
              <a:r>
                <a:rPr lang="en-US" sz="1000" b="1" dirty="0">
                  <a:solidFill>
                    <a:schemeClr val="bg1"/>
                  </a:solidFill>
                </a:rPr>
                <a:t>(e){// type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可以区分是开始拖动还是结束拖动​​​​ </a:t>
              </a:r>
              <a:r>
                <a:rPr lang="en-US" sz="1000" b="1" dirty="0">
                  <a:solidFill>
                    <a:schemeClr val="bg1"/>
                  </a:solidFill>
                </a:rPr>
                <a:t>console.log(</a:t>
              </a:r>
              <a:r>
                <a:rPr lang="en-US" sz="1000" b="1" dirty="0" err="1">
                  <a:solidFill>
                    <a:schemeClr val="bg1"/>
                  </a:solidFill>
                </a:rPr>
                <a:t>e.type</a:t>
              </a:r>
              <a:r>
                <a:rPr lang="en-US" sz="1000" b="1" dirty="0">
                  <a:solidFill>
                    <a:schemeClr val="bg1"/>
                  </a:solidFill>
                </a:rPr>
                <a:t>)​​​​ }, </a:t>
              </a:r>
            </a:p>
            <a:p>
              <a:r>
                <a:rPr lang="en-US" sz="1000" b="1" dirty="0">
                  <a:solidFill>
                    <a:schemeClr val="bg1"/>
                  </a:solidFill>
                </a:rPr>
                <a:t>// 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标记点点击时触发​​​​ </a:t>
              </a:r>
            </a:p>
            <a:p>
              <a:r>
                <a:rPr lang="en-US" sz="1000" b="1" dirty="0" err="1">
                  <a:solidFill>
                    <a:schemeClr val="bg1"/>
                  </a:solidFill>
                </a:rPr>
                <a:t>markertap</a:t>
              </a:r>
              <a:r>
                <a:rPr lang="en-US" sz="1000" b="1" dirty="0">
                  <a:solidFill>
                    <a:schemeClr val="bg1"/>
                  </a:solidFill>
                </a:rPr>
                <a:t>(e){ //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根据标记点</a:t>
              </a:r>
              <a:r>
                <a:rPr lang="en-US" sz="1000" b="1" dirty="0" err="1">
                  <a:solidFill>
                    <a:schemeClr val="bg1"/>
                  </a:solidFill>
                </a:rPr>
                <a:t>markerId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区分​​​​ </a:t>
              </a:r>
              <a:r>
                <a:rPr lang="en-US" sz="1000" b="1" dirty="0">
                  <a:solidFill>
                    <a:schemeClr val="bg1"/>
                  </a:solidFill>
                </a:rPr>
                <a:t>console.log(</a:t>
              </a:r>
              <a:r>
                <a:rPr lang="en-US" sz="1000" b="1" dirty="0" err="1">
                  <a:solidFill>
                    <a:schemeClr val="bg1"/>
                  </a:solidFill>
                </a:rPr>
                <a:t>e.markerId</a:t>
              </a:r>
              <a:r>
                <a:rPr lang="en-US" sz="1000" b="1" dirty="0">
                  <a:solidFill>
                    <a:schemeClr val="bg1"/>
                  </a:solidFill>
                </a:rPr>
                <a:t>)​​​​ }, </a:t>
              </a:r>
            </a:p>
            <a:p>
              <a:r>
                <a:rPr lang="en-US" sz="1000" b="1" dirty="0">
                  <a:solidFill>
                    <a:schemeClr val="bg1"/>
                  </a:solidFill>
                </a:rPr>
                <a:t>// 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点击</a:t>
              </a:r>
              <a:r>
                <a:rPr lang="en-US" sz="1000" b="1" dirty="0">
                  <a:solidFill>
                    <a:schemeClr val="bg1"/>
                  </a:solidFill>
                </a:rPr>
                <a:t>controls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设置的图标​​​​ </a:t>
              </a:r>
            </a:p>
            <a:p>
              <a:r>
                <a:rPr lang="en-US" sz="1000" b="1" dirty="0" err="1">
                  <a:solidFill>
                    <a:schemeClr val="bg1"/>
                  </a:solidFill>
                </a:rPr>
                <a:t>controltap</a:t>
              </a:r>
              <a:r>
                <a:rPr lang="en-US" sz="1000" b="1" dirty="0">
                  <a:solidFill>
                    <a:schemeClr val="bg1"/>
                  </a:solidFill>
                </a:rPr>
                <a:t>(e){// 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通过</a:t>
              </a:r>
              <a:r>
                <a:rPr lang="en-US" sz="1000" b="1" dirty="0" err="1">
                  <a:solidFill>
                    <a:schemeClr val="bg1"/>
                  </a:solidFill>
                </a:rPr>
                <a:t>markerId</a:t>
              </a:r>
              <a:r>
                <a:rPr lang="zh-CN" altLang="en-US" sz="1000" b="1" dirty="0">
                  <a:solidFill>
                    <a:schemeClr val="bg1"/>
                  </a:solidFill>
                </a:rPr>
                <a:t>区分按钮​​​​</a:t>
              </a:r>
              <a:r>
                <a:rPr lang="en-US" sz="1000" b="1" dirty="0">
                  <a:solidFill>
                    <a:schemeClr val="bg1"/>
                  </a:solidFill>
                </a:rPr>
                <a:t>console.log(</a:t>
              </a:r>
              <a:r>
                <a:rPr lang="en-US" sz="1000" b="1" dirty="0" err="1">
                  <a:solidFill>
                    <a:schemeClr val="bg1"/>
                  </a:solidFill>
                </a:rPr>
                <a:t>e.controlId</a:t>
              </a:r>
              <a:r>
                <a:rPr lang="en-US" sz="1000" b="1" dirty="0">
                  <a:solidFill>
                    <a:schemeClr val="bg1"/>
                  </a:solidFill>
                </a:rPr>
                <a:t>)​​​​ }​​​​})​​</a:t>
              </a:r>
              <a:endParaRPr lang="en-US" altLang="zh-CN" sz="1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61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5DC-C485-6EFB-BC8F-656B4CB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785-4DEA-F311-43FC-73945A3C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组件定义和属性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视图容器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基础组件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表单组件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导航组件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媒体组件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地图组件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B0F0"/>
                </a:solidFill>
              </a:rPr>
              <a:t>画布组件</a:t>
            </a:r>
            <a:endParaRPr lang="en-US" altLang="zh-CN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作业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02253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画布组件 </a:t>
            </a:r>
            <a:r>
              <a:rPr lang="en-US" altLang="zh-CN" dirty="0"/>
              <a:t>– CANVAS</a:t>
            </a:r>
            <a:endParaRPr lang="zh-CN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6BFDE2-9636-BC1A-0ADA-29DA7D7CB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3" y="2249424"/>
            <a:ext cx="11091436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/>
              <a:t>&lt;canvas</a:t>
            </a:r>
            <a:r>
              <a:rPr lang="en-US" altLang="zh-CN" dirty="0"/>
              <a:t>/&gt;</a:t>
            </a:r>
            <a:r>
              <a:rPr lang="zh-CN" altLang="en-US" dirty="0"/>
              <a:t>主要用于绘制图形，相当于在页面放置了一块“画布”，可以在其中进行图形绘制。</a:t>
            </a:r>
            <a:r>
              <a:rPr lang="en-US" altLang="zh-CN" dirty="0"/>
              <a:t>&lt;canvas/&gt;</a:t>
            </a:r>
            <a:r>
              <a:rPr lang="zh-CN" altLang="en-US" dirty="0"/>
              <a:t>组件是一块无色透明区域，本身并没有绘制能力，它仅仅是图形容器，需要调用相关</a:t>
            </a:r>
            <a:r>
              <a:rPr lang="en-US" altLang="zh-CN" dirty="0"/>
              <a:t>API</a:t>
            </a:r>
            <a:r>
              <a:rPr lang="zh-CN" altLang="en-US" dirty="0"/>
              <a:t>来完成实际的绘图任务。</a:t>
            </a:r>
            <a:r>
              <a:rPr lang="en-US" altLang="zh-CN" dirty="0"/>
              <a:t>&lt;canvas/&gt;</a:t>
            </a:r>
            <a:r>
              <a:rPr lang="zh-CN" altLang="en-US" dirty="0"/>
              <a:t>组件默认宽度</a:t>
            </a:r>
            <a:r>
              <a:rPr lang="en-US" altLang="zh-CN" dirty="0"/>
              <a:t>300px</a:t>
            </a:r>
            <a:r>
              <a:rPr lang="zh-CN" altLang="en-US" dirty="0"/>
              <a:t>，高度</a:t>
            </a:r>
            <a:r>
              <a:rPr lang="en-US" altLang="zh-CN" dirty="0"/>
              <a:t>225px</a:t>
            </a:r>
            <a:r>
              <a:rPr lang="zh-CN" altLang="en-US" dirty="0"/>
              <a:t>，同一页面中的</a:t>
            </a:r>
            <a:r>
              <a:rPr lang="en-US" altLang="zh-CN" dirty="0"/>
              <a:t>canvas-id</a:t>
            </a:r>
            <a:r>
              <a:rPr lang="zh-CN" altLang="en-US" dirty="0"/>
              <a:t>不能重复。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canvas-id:canvas</a:t>
            </a:r>
            <a:r>
              <a:rPr lang="zh-CN" altLang="en-US" dirty="0"/>
              <a:t>组件的唯一标识符。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disable-scroll</a:t>
            </a:r>
            <a:r>
              <a:rPr lang="zh-CN" altLang="en-US" dirty="0"/>
              <a:t>：当在</a:t>
            </a:r>
            <a:r>
              <a:rPr lang="en-US" altLang="zh-CN" dirty="0"/>
              <a:t>canvas</a:t>
            </a:r>
            <a:r>
              <a:rPr lang="zh-CN" altLang="en-US" dirty="0"/>
              <a:t>中移动时，禁止屏幕滚动以及下拉刷新，默认为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bindtouchstart</a:t>
            </a:r>
            <a:r>
              <a:rPr lang="zh-CN" altLang="en-US" dirty="0"/>
              <a:t>：手指触摸动作开始。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bindtouchmove</a:t>
            </a:r>
            <a:r>
              <a:rPr lang="zh-CN" altLang="en-US" dirty="0"/>
              <a:t>：手指触摸后移动。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bindtouchend</a:t>
            </a:r>
            <a:r>
              <a:rPr lang="zh-CN" altLang="en-US" dirty="0"/>
              <a:t>：手指触摸动作结束。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bindtouchcancel</a:t>
            </a:r>
            <a:r>
              <a:rPr lang="zh-CN" altLang="en-US" dirty="0"/>
              <a:t>：手指触摸动作被打断，如来电提醒、弹窗。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bindlongtaop</a:t>
            </a:r>
            <a:r>
              <a:rPr lang="zh-CN" altLang="en-US" dirty="0"/>
              <a:t>：手指长按</a:t>
            </a:r>
            <a:r>
              <a:rPr lang="en-US" altLang="zh-CN" dirty="0"/>
              <a:t>500ms</a:t>
            </a:r>
            <a:r>
              <a:rPr lang="zh-CN" altLang="en-US" dirty="0"/>
              <a:t>之后触发，触发了长按事件后进行移动不会触发屏幕的滚动。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binderror</a:t>
            </a:r>
            <a:r>
              <a:rPr lang="zh-CN" altLang="en-US" dirty="0"/>
              <a:t>：当发生错误时触发</a:t>
            </a:r>
            <a:r>
              <a:rPr lang="en-US" altLang="zh-CN" dirty="0"/>
              <a:t>error</a:t>
            </a:r>
            <a:r>
              <a:rPr lang="zh-CN" altLang="en-US" dirty="0"/>
              <a:t>事件，</a:t>
            </a:r>
            <a:r>
              <a:rPr lang="en-US" altLang="zh-CN" dirty="0"/>
              <a:t>detail={</a:t>
            </a:r>
            <a:r>
              <a:rPr lang="en-US" altLang="zh-CN" dirty="0" err="1"/>
              <a:t>errMsg</a:t>
            </a:r>
            <a:r>
              <a:rPr lang="en-US" altLang="zh-CN" dirty="0"/>
              <a:t>: 'something wrong’}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00757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5F8D-BEF0-EE86-BCBD-07FA7BF2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画布组件 </a:t>
            </a:r>
            <a:r>
              <a:rPr lang="en-US" altLang="zh-CN" dirty="0"/>
              <a:t>– CANVAS</a:t>
            </a:r>
            <a:endParaRPr lang="en-US" dirty="0"/>
          </a:p>
        </p:txBody>
      </p:sp>
      <p:grpSp>
        <p:nvGrpSpPr>
          <p:cNvPr id="3" name="组合 9">
            <a:extLst>
              <a:ext uri="{FF2B5EF4-FFF2-40B4-BE49-F238E27FC236}">
                <a16:creationId xmlns:a16="http://schemas.microsoft.com/office/drawing/2014/main" id="{C3AD98F6-CC0B-FDBD-B7DB-4480680ED732}"/>
              </a:ext>
            </a:extLst>
          </p:cNvPr>
          <p:cNvGrpSpPr>
            <a:grpSpLocks/>
          </p:cNvGrpSpPr>
          <p:nvPr/>
        </p:nvGrpSpPr>
        <p:grpSpPr bwMode="auto">
          <a:xfrm>
            <a:off x="7956317" y="1944952"/>
            <a:ext cx="2787883" cy="4616647"/>
            <a:chOff x="1295203" y="3552092"/>
            <a:chExt cx="2346358" cy="7048199"/>
          </a:xfrm>
        </p:grpSpPr>
        <p:sp>
          <p:nvSpPr>
            <p:cNvPr id="4" name="矩形 10">
              <a:extLst>
                <a:ext uri="{FF2B5EF4-FFF2-40B4-BE49-F238E27FC236}">
                  <a16:creationId xmlns:a16="http://schemas.microsoft.com/office/drawing/2014/main" id="{3B66C5E8-BE80-83B6-76EC-804C7AF4E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2"/>
              <a:ext cx="2346358" cy="704819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400"/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F8C554C6-6391-9066-9578-09FC51014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50"/>
              <a:ext cx="2278202" cy="606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​​​​Page( 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{​​​​ 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onReady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 : function() {​​​​    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// 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获取绘图上下文​​​​    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var context =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wx.createContext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();​​​​  </a:t>
              </a:r>
            </a:p>
            <a:p>
              <a:pPr eaLnBrk="0" hangingPunct="0"/>
              <a:r>
                <a:rPr lang="en-US" altLang="zh-CN" sz="1400" b="1" dirty="0" err="1">
                  <a:solidFill>
                    <a:schemeClr val="bg1"/>
                  </a:solidFill>
                </a:rPr>
                <a:t>context.setStrokeStyle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( "#0000ff" ); // 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设置线条样式​​​​      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400" b="1" dirty="0" err="1">
                  <a:solidFill>
                    <a:schemeClr val="bg1"/>
                  </a:solidFill>
                </a:rPr>
                <a:t>context.setLineWidth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( 5 ); 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// 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设置线条宽度​​​​     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context.rect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(3, 2, 150, 200); 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// 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添加一个矩阵​​​​     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context.stroke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(); 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// 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对当前路径进行描边​​​​      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// 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绘制图像​​​​      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zh-CN" sz="1400" b="1" dirty="0" err="1">
                  <a:solidFill>
                    <a:schemeClr val="bg1"/>
                  </a:solidFill>
                </a:rPr>
                <a:t>wx.drawCanvas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({​​​​ </a:t>
              </a:r>
            </a:p>
            <a:p>
              <a:pPr eaLnBrk="0" hangingPunct="0"/>
              <a:r>
                <a:rPr lang="en-US" altLang="zh-CN" sz="1400" b="1" dirty="0" err="1">
                  <a:solidFill>
                    <a:schemeClr val="bg1"/>
                  </a:solidFill>
                </a:rPr>
                <a:t>canvasId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 : '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myCanvas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'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，​​​​        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actions :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context.getActions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()​​​​      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});​​​​  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console.log( '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asdf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' );​​​​  }</a:t>
              </a:r>
            </a:p>
          </p:txBody>
        </p:sp>
      </p:grpSp>
      <p:grpSp>
        <p:nvGrpSpPr>
          <p:cNvPr id="6" name="组合 9">
            <a:extLst>
              <a:ext uri="{FF2B5EF4-FFF2-40B4-BE49-F238E27FC236}">
                <a16:creationId xmlns:a16="http://schemas.microsoft.com/office/drawing/2014/main" id="{5C6E9B75-09D6-2999-D8E6-81A07FFA63EA}"/>
              </a:ext>
            </a:extLst>
          </p:cNvPr>
          <p:cNvGrpSpPr>
            <a:grpSpLocks/>
          </p:cNvGrpSpPr>
          <p:nvPr/>
        </p:nvGrpSpPr>
        <p:grpSpPr bwMode="auto">
          <a:xfrm>
            <a:off x="4889417" y="1944952"/>
            <a:ext cx="2787883" cy="4616648"/>
            <a:chOff x="1295203" y="3552092"/>
            <a:chExt cx="2346358" cy="7048199"/>
          </a:xfrm>
        </p:grpSpPr>
        <p:sp>
          <p:nvSpPr>
            <p:cNvPr id="8" name="矩形 10">
              <a:extLst>
                <a:ext uri="{FF2B5EF4-FFF2-40B4-BE49-F238E27FC236}">
                  <a16:creationId xmlns:a16="http://schemas.microsoft.com/office/drawing/2014/main" id="{A92D2F0E-6364-9EDE-A850-D7A7AA599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2"/>
              <a:ext cx="2346358" cy="704819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400"/>
            </a:p>
          </p:txBody>
        </p:sp>
        <p:sp>
          <p:nvSpPr>
            <p:cNvPr id="9" name="矩形 11">
              <a:extLst>
                <a:ext uri="{FF2B5EF4-FFF2-40B4-BE49-F238E27FC236}">
                  <a16:creationId xmlns:a16="http://schemas.microsoft.com/office/drawing/2014/main" id="{9928B2E0-B283-3D6C-7117-046F8584E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50"/>
              <a:ext cx="2278202" cy="1456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canvas canvas-id="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myCanvas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" style="width : 100%; height : 300px; "&gt;&lt;/canvas&gt;</a:t>
              </a:r>
            </a:p>
            <a:p>
              <a:pPr eaLnBrk="0" hangingPunct="0"/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95D2DF7-BE74-82BD-30B7-973CB49D5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49" y="1950433"/>
            <a:ext cx="3494017" cy="342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5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5DC-C485-6EFB-BC8F-656B4CB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785-4DEA-F311-43FC-73945A3C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组件定义和属性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视图容器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基础组件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表单组件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导航组件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媒体组件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地图组件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画布组件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B0F0"/>
                </a:solidFill>
              </a:rPr>
              <a:t>作业</a:t>
            </a:r>
            <a:endParaRPr lang="en-US" altLang="zh-C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11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5DC-C485-6EFB-BC8F-656B4CB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785-4DEA-F311-43FC-73945A3C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组件定义和属性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B0F0"/>
                </a:solidFill>
              </a:rPr>
              <a:t>视图容器</a:t>
            </a:r>
            <a:endParaRPr lang="en-US" altLang="zh-CN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基础组件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表单组件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导航组件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媒体组件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地图组件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画布组件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作业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34473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en-US" altLang="zh-C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6A663-945C-3926-A820-A3013B207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请简单介绍盒子模型？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Css</a:t>
            </a:r>
            <a:r>
              <a:rPr lang="zh-CN" altLang="en-US" dirty="0"/>
              <a:t>定位的类型有？区别是？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小程序的组件主要分为几类？分别包括哪些组件？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请用</a:t>
            </a:r>
            <a:r>
              <a:rPr lang="en-US" altLang="zh-CN" dirty="0"/>
              <a:t>swiper</a:t>
            </a:r>
            <a:r>
              <a:rPr lang="zh-CN" altLang="en-US" dirty="0"/>
              <a:t>和</a:t>
            </a:r>
            <a:r>
              <a:rPr lang="en-US" altLang="zh-CN" dirty="0"/>
              <a:t>flex</a:t>
            </a:r>
            <a:r>
              <a:rPr lang="zh-CN" altLang="en-US" dirty="0"/>
              <a:t>布局实现如下效果：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请用</a:t>
            </a:r>
            <a:r>
              <a:rPr lang="en-US" altLang="zh-CN" dirty="0"/>
              <a:t>checkbox</a:t>
            </a:r>
            <a:r>
              <a:rPr lang="zh-CN" altLang="en-US" dirty="0"/>
              <a:t>和</a:t>
            </a:r>
            <a:r>
              <a:rPr lang="en-US" altLang="zh-CN" dirty="0"/>
              <a:t>flex</a:t>
            </a:r>
            <a:r>
              <a:rPr lang="zh-CN" altLang="en-US" dirty="0"/>
              <a:t>实现购物车效果：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698AE-E83F-2EA3-11EF-2FA06FBBDE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313"/>
          <a:stretch/>
        </p:blipFill>
        <p:spPr>
          <a:xfrm>
            <a:off x="1641761" y="4091710"/>
            <a:ext cx="3687619" cy="1730671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ABE95B-38DB-1785-278A-D16890336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18" y="4235961"/>
            <a:ext cx="2900218" cy="259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072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33C4-0BC2-AD92-E587-72E89B8E9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4CB7C-662D-0C03-1BC3-D1CE36BEA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- Yayun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35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视图容器</a:t>
            </a:r>
            <a:endParaRPr lang="zh-CN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6BFDE2-9636-BC1A-0ADA-29DA7D7CB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3" y="2249424"/>
            <a:ext cx="11091436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视图容器：没有任何语义和功能，仅作为容器元素存在，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&lt;view/&gt;</a:t>
            </a:r>
            <a:r>
              <a:rPr lang="zh-CN" altLang="en-US" dirty="0"/>
              <a:t>、</a:t>
            </a:r>
            <a:r>
              <a:rPr lang="en-US" altLang="zh-CN" dirty="0"/>
              <a:t>&lt;scroll-view/&gt;</a:t>
            </a:r>
            <a:r>
              <a:rPr lang="zh-CN" altLang="en-US" dirty="0"/>
              <a:t>、</a:t>
            </a:r>
            <a:r>
              <a:rPr lang="en-US" altLang="zh-CN" dirty="0"/>
              <a:t>&lt;swiper/&gt;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在</a:t>
            </a:r>
            <a:r>
              <a:rPr lang="en-US" altLang="zh-CN" dirty="0"/>
              <a:t>HTML</a:t>
            </a:r>
            <a:r>
              <a:rPr lang="zh-CN" altLang="en-US" dirty="0"/>
              <a:t>中大部分标签内部能嵌套任何标签，如</a:t>
            </a:r>
            <a:r>
              <a:rPr lang="en-US" altLang="zh-CN" dirty="0"/>
              <a:t>&lt;div/&gt;</a:t>
            </a:r>
            <a:r>
              <a:rPr lang="zh-CN" altLang="en-US" dirty="0"/>
              <a:t>、</a:t>
            </a:r>
            <a:r>
              <a:rPr lang="en-US" altLang="zh-CN" dirty="0"/>
              <a:t>&lt;span/&gt;</a:t>
            </a:r>
            <a:r>
              <a:rPr lang="zh-CN" altLang="en-US" dirty="0"/>
              <a:t>、</a:t>
            </a:r>
            <a:r>
              <a:rPr lang="en-US" altLang="zh-CN" dirty="0"/>
              <a:t>&lt;section/&gt;</a:t>
            </a:r>
            <a:r>
              <a:rPr lang="zh-CN" altLang="en-US" dirty="0"/>
              <a:t>、</a:t>
            </a:r>
            <a:r>
              <a:rPr lang="en-US" altLang="zh-CN" dirty="0"/>
              <a:t>&lt;p/&gt;</a:t>
            </a:r>
            <a:r>
              <a:rPr lang="zh-CN" altLang="en-US" dirty="0"/>
              <a:t>等，但是在小程序中，大部分组件都有它自己特殊的功能和意义，内部也只能嵌套指定的组件，而</a:t>
            </a:r>
            <a:r>
              <a:rPr lang="zh-CN" altLang="en-US" b="1" dirty="0"/>
              <a:t>容器组件内部能嵌套任何标签，容器组件是构建布局的基础组件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701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视图容器 </a:t>
            </a:r>
            <a:r>
              <a:rPr lang="en-US" altLang="zh-CN" dirty="0"/>
              <a:t>– View</a:t>
            </a:r>
            <a:endParaRPr lang="zh-CN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6BFDE2-9636-BC1A-0ADA-29DA7D7CB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3" y="2249424"/>
            <a:ext cx="566768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&lt;view/&gt;</a:t>
            </a:r>
            <a:r>
              <a:rPr lang="zh-CN" altLang="en-US" dirty="0"/>
              <a:t>是一个块级容器组件，没有特殊功能，主要用于布局展示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hover</a:t>
            </a:r>
            <a:r>
              <a:rPr lang="zh-CN" altLang="en-US" dirty="0"/>
              <a:t>：是否启动点击态，默认值为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hover-class</a:t>
            </a:r>
            <a:r>
              <a:rPr lang="zh-CN" altLang="en-US" dirty="0"/>
              <a:t>：指定按下去的样式。当</a:t>
            </a:r>
            <a:r>
              <a:rPr lang="en-US" altLang="zh-CN" dirty="0"/>
              <a:t>hover-class="none"</a:t>
            </a:r>
            <a:r>
              <a:rPr lang="zh-CN" altLang="en-US" dirty="0"/>
              <a:t>时，没有点击态效果，默认值为</a:t>
            </a:r>
            <a:r>
              <a:rPr lang="en-US" altLang="zh-CN" dirty="0"/>
              <a:t>none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hover-start-time</a:t>
            </a:r>
            <a:r>
              <a:rPr lang="zh-CN" altLang="en-US" dirty="0"/>
              <a:t>：按住后多久出现点击态，单位毫秒，默认值为</a:t>
            </a:r>
            <a:r>
              <a:rPr lang="en-US" altLang="zh-CN" dirty="0"/>
              <a:t>50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hover-stay-time</a:t>
            </a:r>
            <a:r>
              <a:rPr lang="zh-CN" altLang="en-US" dirty="0"/>
              <a:t>：手指松开后点击态保留时间，单位毫秒，默认值为</a:t>
            </a:r>
            <a:r>
              <a:rPr lang="en-US" altLang="zh-CN" dirty="0"/>
              <a:t>400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1C895-A4C6-FE02-A826-8BEDE991B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657" y="1618257"/>
            <a:ext cx="3758083" cy="514878"/>
          </a:xfrm>
          <a:prstGeom prst="rect">
            <a:avLst/>
          </a:prstGeom>
        </p:spPr>
      </p:pic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639B166-039F-9254-AE24-818B5C8C4B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657" y="2312226"/>
            <a:ext cx="3758083" cy="1920524"/>
          </a:xfrm>
          <a:prstGeom prst="rect">
            <a:avLst/>
          </a:prstGeom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C5BA008F-21AA-F10C-7F2D-F362995B50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657" y="4421246"/>
            <a:ext cx="3758083" cy="192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8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A14-7580-B827-E988-F1D130F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视图容器 </a:t>
            </a:r>
            <a:r>
              <a:rPr lang="en-US" altLang="zh-CN" dirty="0"/>
              <a:t>– View</a:t>
            </a:r>
            <a:endParaRPr lang="zh-CN" altLang="en-US" dirty="0"/>
          </a:p>
        </p:txBody>
      </p:sp>
      <p:grpSp>
        <p:nvGrpSpPr>
          <p:cNvPr id="3" name="组合 9">
            <a:extLst>
              <a:ext uri="{FF2B5EF4-FFF2-40B4-BE49-F238E27FC236}">
                <a16:creationId xmlns:a16="http://schemas.microsoft.com/office/drawing/2014/main" id="{9BC90C49-723D-9632-BCBC-EE90B5A19045}"/>
              </a:ext>
            </a:extLst>
          </p:cNvPr>
          <p:cNvGrpSpPr>
            <a:grpSpLocks/>
          </p:cNvGrpSpPr>
          <p:nvPr/>
        </p:nvGrpSpPr>
        <p:grpSpPr bwMode="auto">
          <a:xfrm>
            <a:off x="156591" y="2556699"/>
            <a:ext cx="4164200" cy="2138869"/>
            <a:chOff x="1295203" y="3552092"/>
            <a:chExt cx="2346358" cy="3450215"/>
          </a:xfrm>
        </p:grpSpPr>
        <p:sp>
          <p:nvSpPr>
            <p:cNvPr id="4" name="矩形 10">
              <a:extLst>
                <a:ext uri="{FF2B5EF4-FFF2-40B4-BE49-F238E27FC236}">
                  <a16:creationId xmlns:a16="http://schemas.microsoft.com/office/drawing/2014/main" id="{1C417602-1AC0-FAFA-8F44-A7CDCADC7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2"/>
              <a:ext cx="2199150" cy="345021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400"/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39F8C7C2-1F9B-63A0-7E5A-B65830FAD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50"/>
              <a:ext cx="2278202" cy="2772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&lt;view style="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display:flex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; "&gt;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&lt;view style="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background-color:red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; flex-grow:1; height:80rpx; "&gt;&lt;/view&gt;​​​​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&lt;view style="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background-color:blue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; flex-grow:1; height:80rpx; "&gt;&lt;/view&gt;​​​​ 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&lt;view style="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background-color:green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; flex-grow:1; height:80rpx; "&gt;&lt;/view&gt;​​​​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&lt;/view&gt;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AAA93F6-921B-7B2B-42E3-3DAD5E0A4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91" y="1867693"/>
            <a:ext cx="3902943" cy="514878"/>
          </a:xfrm>
          <a:prstGeom prst="rect">
            <a:avLst/>
          </a:prstGeom>
        </p:spPr>
      </p:pic>
      <p:pic>
        <p:nvPicPr>
          <p:cNvPr id="11" name="Picture 10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B01F32C8-D739-F278-29EC-8CEED63B48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485" y="1908580"/>
            <a:ext cx="3758083" cy="1920524"/>
          </a:xfrm>
          <a:prstGeom prst="rect">
            <a:avLst/>
          </a:prstGeom>
        </p:spPr>
      </p:pic>
      <p:grpSp>
        <p:nvGrpSpPr>
          <p:cNvPr id="12" name="组合 9">
            <a:extLst>
              <a:ext uri="{FF2B5EF4-FFF2-40B4-BE49-F238E27FC236}">
                <a16:creationId xmlns:a16="http://schemas.microsoft.com/office/drawing/2014/main" id="{21F88D8B-17A8-37E3-1755-C642FF2C7F51}"/>
              </a:ext>
            </a:extLst>
          </p:cNvPr>
          <p:cNvGrpSpPr>
            <a:grpSpLocks/>
          </p:cNvGrpSpPr>
          <p:nvPr/>
        </p:nvGrpSpPr>
        <p:grpSpPr bwMode="auto">
          <a:xfrm>
            <a:off x="4272783" y="4013666"/>
            <a:ext cx="3782785" cy="2566286"/>
            <a:chOff x="1295203" y="3552092"/>
            <a:chExt cx="2094935" cy="4315456"/>
          </a:xfrm>
        </p:grpSpPr>
        <p:sp>
          <p:nvSpPr>
            <p:cNvPr id="13" name="矩形 10">
              <a:extLst>
                <a:ext uri="{FF2B5EF4-FFF2-40B4-BE49-F238E27FC236}">
                  <a16:creationId xmlns:a16="http://schemas.microsoft.com/office/drawing/2014/main" id="{B767729E-BBBB-7BA4-EBBE-BFDF67355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2"/>
              <a:ext cx="2094935" cy="431545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400"/>
            </a:p>
          </p:txBody>
        </p:sp>
        <p:sp>
          <p:nvSpPr>
            <p:cNvPr id="14" name="矩形 11">
              <a:extLst>
                <a:ext uri="{FF2B5EF4-FFF2-40B4-BE49-F238E27FC236}">
                  <a16:creationId xmlns:a16="http://schemas.microsoft.com/office/drawing/2014/main" id="{D50CD039-1D3E-A450-28FA-0BAFA5C17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502" y="3656528"/>
              <a:ext cx="2028015" cy="4140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​​​​​​&lt;view style="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display:flex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; height:400rpx; "&gt;​​​​ 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 &lt;view style="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background-color:red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; width:250rpx; color:#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fff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; "&gt;1&lt;/view&gt;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 &lt;view style="flex-grow:1;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display:flex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;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flex-direction:column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; "&gt;​​​​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      &lt;view style="flex-grow:1;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background-color:blue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; color:#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fff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; "&gt;2&lt;/view&gt;​​​​ 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      &lt;view style="flex-grow:1;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background-color:green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; color:#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fff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; "&gt;3&lt;/view&gt;​​​​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 &lt;/view&gt;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​​​​&lt;/view&gt;</a:t>
              </a:r>
            </a:p>
          </p:txBody>
        </p:sp>
      </p:grpSp>
      <p:pic>
        <p:nvPicPr>
          <p:cNvPr id="15" name="Picture 14" descr="Chart, treemap chart&#10;&#10;Description automatically generated">
            <a:extLst>
              <a:ext uri="{FF2B5EF4-FFF2-40B4-BE49-F238E27FC236}">
                <a16:creationId xmlns:a16="http://schemas.microsoft.com/office/drawing/2014/main" id="{046F8528-FDE3-595F-57DD-E1390AA397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519" y="1867693"/>
            <a:ext cx="3781270" cy="1920524"/>
          </a:xfrm>
          <a:prstGeom prst="rect">
            <a:avLst/>
          </a:prstGeom>
        </p:spPr>
      </p:pic>
      <p:grpSp>
        <p:nvGrpSpPr>
          <p:cNvPr id="16" name="组合 9">
            <a:extLst>
              <a:ext uri="{FF2B5EF4-FFF2-40B4-BE49-F238E27FC236}">
                <a16:creationId xmlns:a16="http://schemas.microsoft.com/office/drawing/2014/main" id="{D42BED53-07F9-0145-099F-2ECB1A4196E5}"/>
              </a:ext>
            </a:extLst>
          </p:cNvPr>
          <p:cNvGrpSpPr>
            <a:grpSpLocks/>
          </p:cNvGrpSpPr>
          <p:nvPr/>
        </p:nvGrpSpPr>
        <p:grpSpPr bwMode="auto">
          <a:xfrm>
            <a:off x="8282748" y="3980275"/>
            <a:ext cx="3782785" cy="2566286"/>
            <a:chOff x="1295203" y="3552092"/>
            <a:chExt cx="2094935" cy="4315456"/>
          </a:xfrm>
        </p:grpSpPr>
        <p:sp>
          <p:nvSpPr>
            <p:cNvPr id="17" name="矩形 10">
              <a:extLst>
                <a:ext uri="{FF2B5EF4-FFF2-40B4-BE49-F238E27FC236}">
                  <a16:creationId xmlns:a16="http://schemas.microsoft.com/office/drawing/2014/main" id="{FDAA820B-044E-ABDE-EC3B-30D7277A8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2"/>
              <a:ext cx="2094935" cy="431545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400"/>
            </a:p>
          </p:txBody>
        </p:sp>
        <p:sp>
          <p:nvSpPr>
            <p:cNvPr id="18" name="矩形 11">
              <a:extLst>
                <a:ext uri="{FF2B5EF4-FFF2-40B4-BE49-F238E27FC236}">
                  <a16:creationId xmlns:a16="http://schemas.microsoft.com/office/drawing/2014/main" id="{3E5CDE95-CF7C-1FCA-030E-C021AD001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185" y="3608242"/>
              <a:ext cx="2030953" cy="4140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&lt;view style="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display:flex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;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flex-direction:column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; height:400rpx; "&gt;​​​​ 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&lt;view style="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background-color:red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; height:150rpx; color:#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fff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; "&gt;1&lt;/view&gt;​​​​    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&lt;view style="flex-grow:1;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display:flex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; "&gt;​​​​    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      &lt;view style="flex-grow:1;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background-color:blue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; color:#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fff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; "&gt;2&lt;/view&gt;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      &lt;view style="flex-grow:1;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background-color:green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; color:#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fff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; "&gt;3&lt;/view&gt;​​​​    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     &lt;/view&gt;</a:t>
              </a:r>
            </a:p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</a:rPr>
                <a:t>​​​​&lt;/view&gt;​​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897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4775</TotalTime>
  <Words>15183</Words>
  <Application>Microsoft Office PowerPoint</Application>
  <PresentationFormat>Widescreen</PresentationFormat>
  <Paragraphs>1017</Paragraphs>
  <Slides>61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组件</vt:lpstr>
      <vt:lpstr>目录</vt:lpstr>
      <vt:lpstr>目录</vt:lpstr>
      <vt:lpstr>组件定义和属性</vt:lpstr>
      <vt:lpstr>组件定义和属性</vt:lpstr>
      <vt:lpstr>目录</vt:lpstr>
      <vt:lpstr>视图容器</vt:lpstr>
      <vt:lpstr>视图容器 – View</vt:lpstr>
      <vt:lpstr>视图容器 – View</vt:lpstr>
      <vt:lpstr>视图容器 – Scroll View</vt:lpstr>
      <vt:lpstr>视图容器 – Scroll View</vt:lpstr>
      <vt:lpstr>视图容器 – Swiper</vt:lpstr>
      <vt:lpstr>视图容器 – Swiper</vt:lpstr>
      <vt:lpstr>目录</vt:lpstr>
      <vt:lpstr>基础组件 – ICON</vt:lpstr>
      <vt:lpstr>基础组件 – ICON</vt:lpstr>
      <vt:lpstr>基础组件 – Text</vt:lpstr>
      <vt:lpstr>基础组件 – Progress</vt:lpstr>
      <vt:lpstr>目录</vt:lpstr>
      <vt:lpstr>表单组件 – radio</vt:lpstr>
      <vt:lpstr>表单组件 – radio</vt:lpstr>
      <vt:lpstr>表单组件 – CheckBox</vt:lpstr>
      <vt:lpstr>表单组件 – CheckBox</vt:lpstr>
      <vt:lpstr>表单组件 – switch</vt:lpstr>
      <vt:lpstr>表单组件 – Label</vt:lpstr>
      <vt:lpstr>表单组件 – Label</vt:lpstr>
      <vt:lpstr>基础组件 – slider</vt:lpstr>
      <vt:lpstr>表单组件 – slider</vt:lpstr>
      <vt:lpstr>表单组件 – Picker</vt:lpstr>
      <vt:lpstr>表单组件 – Picker</vt:lpstr>
      <vt:lpstr>表单组件 – Time Picker</vt:lpstr>
      <vt:lpstr>表单组件 – DaTe Picker</vt:lpstr>
      <vt:lpstr>表单组件 – picker-view</vt:lpstr>
      <vt:lpstr>表单组件 – picker-view</vt:lpstr>
      <vt:lpstr>表单组件 – Input</vt:lpstr>
      <vt:lpstr>基础组件 – Input</vt:lpstr>
      <vt:lpstr>表单组件 – textArea</vt:lpstr>
      <vt:lpstr>表单组件 – textArea</vt:lpstr>
      <vt:lpstr>表单组件 – Button</vt:lpstr>
      <vt:lpstr>表单组件 – Button</vt:lpstr>
      <vt:lpstr>表单组件 – Form</vt:lpstr>
      <vt:lpstr>表单组件 – Form</vt:lpstr>
      <vt:lpstr>目录</vt:lpstr>
      <vt:lpstr>导航组件 – Navigator</vt:lpstr>
      <vt:lpstr>目录</vt:lpstr>
      <vt:lpstr>媒体组件 – Image</vt:lpstr>
      <vt:lpstr>媒体组件 – Image</vt:lpstr>
      <vt:lpstr>媒体组件 – Audio</vt:lpstr>
      <vt:lpstr>媒体组件 – Audio</vt:lpstr>
      <vt:lpstr>媒体组件 – Video</vt:lpstr>
      <vt:lpstr>媒体组件 – Video</vt:lpstr>
      <vt:lpstr>目录</vt:lpstr>
      <vt:lpstr>地图组件 – MAP</vt:lpstr>
      <vt:lpstr>地图组件 – MAP</vt:lpstr>
      <vt:lpstr>地图组件 – MAP</vt:lpstr>
      <vt:lpstr>目录</vt:lpstr>
      <vt:lpstr>画布组件 – CANVAS</vt:lpstr>
      <vt:lpstr>画布组件 – CANVAS</vt:lpstr>
      <vt:lpstr>目录</vt:lpstr>
      <vt:lpstr>作业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</dc:title>
  <dc:creator>Yayun Bao</dc:creator>
  <cp:lastModifiedBy>Yayun Bao</cp:lastModifiedBy>
  <cp:revision>706</cp:revision>
  <dcterms:created xsi:type="dcterms:W3CDTF">2022-12-05T11:42:09Z</dcterms:created>
  <dcterms:modified xsi:type="dcterms:W3CDTF">2023-03-08T06:07:20Z</dcterms:modified>
</cp:coreProperties>
</file>