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5F04-BD6F-20D3-8B11-1F756C3E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E4544-5F84-41D8-551F-66CCC85CF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46E9E-F57F-410A-A219-E039F54D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ACC02-68D0-9416-188F-AF079183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3FCAC-683F-8E8E-F625-55274F3A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3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AAF35-69BA-3742-B29C-7925A6BC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6CF0FF-875E-073A-E39F-6DE8C452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9E857-8B72-7023-C662-7C7C738D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2D67E-32B0-2F9A-E5FA-4E144838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78DAB-0C20-8776-D4D9-446327A7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2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CE074-6375-BA29-6F33-7B7F753D8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9C5CC2-0EB1-F4FD-870B-6CBC0CAB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6E3D9-8DF5-BB21-63A3-4A12DBD0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8212E-F2FA-6A7B-7C60-7D32B519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65292-A7BE-2BE6-B021-C34CA7FC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7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01CD-A0A6-1C24-5734-2A2F50F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1F653-B62A-065B-4D8E-B3AA7ABD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907C0-4923-47B0-2D8C-2A0DE197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63EE0-2F1A-EA81-1AA7-E7E8D198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E5167-BA2A-C98F-7845-83DE5B69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1D0F4-E46F-4984-FEDA-99A29639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7DD14-AE99-875F-2E64-99CB71C4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F0316-488B-24EA-F034-88CDFEF9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E032F-2187-9A2E-85A6-7BC3D45D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6EF24-BD28-8E58-6244-D4427775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2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F2ECF-D506-D0B6-F5C4-27CFCC5B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D1E52-37E3-CCFF-01C0-9A0B9C28A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5D004-DC97-05BC-8194-FAEE5007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8872B-79BF-DCF0-4F34-3BD4E9DD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EAF44-0284-0496-2500-AE791012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8095E-413C-FC19-77DE-04CBD81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7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C9F2E-98C6-3ED5-7C54-359F2A6F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280D4-0EB8-1BA5-A76A-13FFDC0F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33FE2-72AE-63D1-F0D0-3990BC217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F78F85-0CDC-3575-4E0E-B93819246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02DBFB-2C4A-B908-B63D-9BF8E2334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4510E3-A252-383C-8A5E-0AD65546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1718B6-5419-972F-9383-56D999BF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B9D858-14AB-709D-7A98-4F4243CA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3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CCAA4-8D9A-5218-9B13-EC7802FB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E6392-4B9A-ACF9-3C12-A0D07784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CCF8CC-1073-C90B-ED89-80AE4375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F34D3-20FD-2E6A-850D-FA6B8402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8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47EC5-4698-62EA-8A66-776236BF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289EB-3492-E5AF-08EF-FAB9CD5A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54F60-5A67-20EB-21AE-5B6B26FB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5122B-41AC-FE71-9B2E-F1013D03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BA996-B8BC-FEDE-C3B1-EB82EFEE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C5DF2-C138-85B6-640A-067E3E47C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D6221-4B51-20FD-E43E-AA6D29F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9E4F9-6E7F-3817-B8E0-BA792341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405AC-27D8-43C1-1407-CD073B81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8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E5F2D-1E62-FC9C-ED6C-47669ABD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887A74-F309-989A-C820-0E10E9083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B01CB-7A33-87BC-6D47-88A897B49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8D49A-35FC-9B31-9198-52B2FEA1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E9F3A-D85F-5DDA-E3F4-0CFBED79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1368F-33C5-27A6-D58B-48E8A8CE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2261B9-5354-392B-5DCE-55C1223F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A9B1-1C38-3051-1F88-208DBCED0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33BEF-F316-B1B6-66BC-303259E5D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87E3-5F48-43E1-97D7-2CB90557923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ED2DB-A894-8ECE-1700-B00B6C089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910B9-78C7-1D44-83C1-746F93AD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164B-FEFA-4425-B802-89E417ACF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7D230-4B9D-4BA8-9FAC-D44B2ED19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项目相关方管理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47C18-FAE5-3848-0FBE-99B273B31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• </a:t>
            </a:r>
            <a:r>
              <a:rPr lang="zh-CN" altLang="en-US" dirty="0"/>
              <a:t>相关方</a:t>
            </a:r>
            <a:r>
              <a:rPr lang="en-US" altLang="zh-CN" dirty="0"/>
              <a:t>(Stakeholder)</a:t>
            </a:r>
            <a:r>
              <a:rPr lang="zh-CN" altLang="en-US" dirty="0"/>
              <a:t>： 会</a:t>
            </a:r>
            <a:r>
              <a:rPr lang="zh-CN" altLang="en-US" dirty="0">
                <a:solidFill>
                  <a:srgbClr val="FF0000"/>
                </a:solidFill>
              </a:rPr>
              <a:t>受</a:t>
            </a:r>
            <a:r>
              <a:rPr lang="zh-CN" altLang="en-US" dirty="0"/>
              <a:t>项目的</a:t>
            </a:r>
            <a:r>
              <a:rPr lang="zh-CN" altLang="en-US" dirty="0">
                <a:solidFill>
                  <a:srgbClr val="FF0000"/>
                </a:solidFill>
              </a:rPr>
              <a:t>积极或消极影响</a:t>
            </a:r>
            <a:r>
              <a:rPr lang="zh-CN" altLang="en-US" dirty="0"/>
              <a:t>，或者能对项目</a:t>
            </a:r>
            <a:r>
              <a:rPr lang="zh-CN" altLang="en-US" dirty="0">
                <a:solidFill>
                  <a:srgbClr val="FF0000"/>
                </a:solidFill>
              </a:rPr>
              <a:t>施加积极或消极的影响</a:t>
            </a:r>
            <a:r>
              <a:rPr lang="zh-CN" altLang="en-US" dirty="0"/>
              <a:t>的任何人。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D778B6-DA3D-4442-B468-550B3C72C475}"/>
              </a:ext>
            </a:extLst>
          </p:cNvPr>
          <p:cNvSpPr txBox="1"/>
          <p:nvPr/>
        </p:nvSpPr>
        <p:spPr>
          <a:xfrm>
            <a:off x="1584101" y="4718861"/>
            <a:ext cx="8744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做一个项目涉及到多方利益的博弈，</a:t>
            </a:r>
            <a:r>
              <a:rPr lang="en-US" altLang="zh-CN" sz="2400" dirty="0"/>
              <a:t>Stakeholder</a:t>
            </a:r>
            <a:r>
              <a:rPr lang="zh-CN" altLang="en-US" sz="2400" dirty="0"/>
              <a:t>就是项目博弈中的筹码持有者，谁的筹码多谁就有更大的影响力与话语权</a:t>
            </a:r>
          </a:p>
        </p:txBody>
      </p:sp>
    </p:spTree>
    <p:extLst>
      <p:ext uri="{BB962C8B-B14F-4D97-AF65-F5344CB8AC3E}">
        <p14:creationId xmlns:p14="http://schemas.microsoft.com/office/powerpoint/2010/main" val="40491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61100-8D81-E83D-6AF9-FAF9BC11E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79A2E6-9F52-C71B-0C24-21436785D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67CD6A-ED89-9B92-33AD-E7DD6634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36" y="0"/>
            <a:ext cx="10028477" cy="71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5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EBA9B-AC5D-85D7-DA7F-29D2259C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22DC-4E69-7FD1-3425-3575C21D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1F43E8-E1B4-69B7-2895-D43CAD96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80" y="0"/>
            <a:ext cx="9687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77FB7-012B-7907-4272-2FF5DDBF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C366B-CD08-5E66-78CA-46EE64D3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2786" cy="4351338"/>
          </a:xfrm>
        </p:spPr>
        <p:txBody>
          <a:bodyPr/>
          <a:lstStyle/>
          <a:p>
            <a:r>
              <a:rPr lang="zh-CN" altLang="en-US" dirty="0"/>
              <a:t>项目章程：会列出关键相关方清单，还可能包含与相关方职责有关的信息。</a:t>
            </a:r>
            <a:endParaRPr lang="en-US" altLang="zh-CN" dirty="0"/>
          </a:p>
          <a:p>
            <a:r>
              <a:rPr lang="zh-CN" altLang="en-US" dirty="0"/>
              <a:t>商业文件：</a:t>
            </a:r>
            <a:br>
              <a:rPr lang="en-US" altLang="zh-CN" dirty="0"/>
            </a:br>
            <a:r>
              <a:rPr lang="en-US" altLang="zh-CN" dirty="0"/>
              <a:t>–</a:t>
            </a:r>
            <a:r>
              <a:rPr lang="zh-CN" altLang="en-US" dirty="0"/>
              <a:t>商业论证：确定项目目标，以及</a:t>
            </a:r>
            <a:r>
              <a:rPr lang="zh-CN" altLang="en-US" dirty="0">
                <a:solidFill>
                  <a:srgbClr val="FF0000"/>
                </a:solidFill>
              </a:rPr>
              <a:t>受项目影响的相关方</a:t>
            </a:r>
            <a:r>
              <a:rPr lang="zh-CN" altLang="en-US" dirty="0"/>
              <a:t>的最初清单。</a:t>
            </a:r>
            <a:br>
              <a:rPr lang="en-US" altLang="zh-CN" dirty="0"/>
            </a:br>
            <a:r>
              <a:rPr lang="en-US" altLang="zh-CN" dirty="0"/>
              <a:t>–</a:t>
            </a:r>
            <a:r>
              <a:rPr lang="zh-CN" altLang="en-US" dirty="0"/>
              <a:t>收益管理计划：描述了如何实现商业论证中所述收益，它可能指出将从项目成果交付中</a:t>
            </a:r>
            <a:r>
              <a:rPr lang="zh-CN" altLang="en-US" dirty="0">
                <a:solidFill>
                  <a:srgbClr val="FF0000"/>
                </a:solidFill>
              </a:rPr>
              <a:t>获益</a:t>
            </a:r>
            <a:r>
              <a:rPr lang="zh-CN" altLang="en-US" dirty="0"/>
              <a:t>并因此被视为</a:t>
            </a:r>
            <a:r>
              <a:rPr lang="zh-CN" altLang="en-US" dirty="0">
                <a:solidFill>
                  <a:srgbClr val="FF0000"/>
                </a:solidFill>
              </a:rPr>
              <a:t>相关方</a:t>
            </a:r>
            <a:r>
              <a:rPr lang="zh-CN" altLang="en-US" dirty="0"/>
              <a:t>的个人及群体。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03B593-FB92-FF89-1BA7-A91CAA24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50" y="4655714"/>
            <a:ext cx="7915798" cy="14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6C36B-FEFB-5A93-520F-3ACE81C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工具与技术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EE734-479D-EB5C-31CA-D36CB5B5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问卷和调查</a:t>
            </a:r>
            <a:endParaRPr lang="en-US" altLang="zh-CN" dirty="0"/>
          </a:p>
          <a:p>
            <a:r>
              <a:rPr lang="zh-CN" altLang="en-US" dirty="0"/>
              <a:t>头脑风暴和头脑写作</a:t>
            </a:r>
            <a:endParaRPr lang="en-US" altLang="zh-CN" dirty="0"/>
          </a:p>
          <a:p>
            <a:r>
              <a:rPr lang="zh-CN" altLang="en-US" dirty="0"/>
              <a:t>相关方分析</a:t>
            </a:r>
            <a:endParaRPr lang="en-US" altLang="zh-CN" dirty="0"/>
          </a:p>
          <a:p>
            <a:r>
              <a:rPr lang="zh-CN" altLang="en-US" dirty="0"/>
              <a:t>文件分析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6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4969A-4389-E7A8-3AFC-7AD6DC59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权利</a:t>
            </a:r>
            <a:r>
              <a:rPr lang="en-US" altLang="zh-CN" dirty="0"/>
              <a:t>/</a:t>
            </a:r>
            <a:r>
              <a:rPr lang="zh-CN" altLang="en-US" dirty="0"/>
              <a:t>利益方格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E464F-727F-6AB3-28D2-EBA68753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07"/>
            <a:ext cx="10515600" cy="4351338"/>
          </a:xfrm>
        </p:spPr>
        <p:txBody>
          <a:bodyPr/>
          <a:lstStyle/>
          <a:p>
            <a:r>
              <a:rPr lang="zh-CN" altLang="en-US" dirty="0"/>
              <a:t>权利： 职权</a:t>
            </a:r>
          </a:p>
          <a:p>
            <a:r>
              <a:rPr lang="zh-CN" altLang="en-US" dirty="0"/>
              <a:t>利益： 对项目结果的关注程度</a:t>
            </a:r>
          </a:p>
          <a:p>
            <a:r>
              <a:rPr lang="zh-CN" altLang="en-US" dirty="0"/>
              <a:t>影响： 主动参与项目的程序</a:t>
            </a:r>
          </a:p>
          <a:p>
            <a:r>
              <a:rPr lang="zh-CN" altLang="en-US" dirty="0"/>
              <a:t>作用： 改变项目计划或执行的能力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B13435-DDE6-AA21-33A5-9B9A5E73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99" y="419352"/>
            <a:ext cx="4827796" cy="48589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322E73-26A5-6C2F-CB70-B3E056A1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8" y="5509237"/>
            <a:ext cx="11041403" cy="9294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FF24E6-D954-B92A-62A4-C22565E62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584"/>
          <a:stretch/>
        </p:blipFill>
        <p:spPr>
          <a:xfrm>
            <a:off x="575297" y="5504170"/>
            <a:ext cx="11041403" cy="2269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124E6C-7F14-EE7D-5EF8-E21BF5B6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96"/>
          <a:stretch/>
        </p:blipFill>
        <p:spPr>
          <a:xfrm>
            <a:off x="575297" y="5509237"/>
            <a:ext cx="5046332" cy="9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5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6F404-2620-C0C5-D4D1-5667B133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凸显模型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0B0F5-2E28-9F14-C49C-8AB41573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559413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根据相关方的权利、紧迫性和合法性，对其进行分类。用于确定已识别相关方的相对重要性。</a:t>
            </a:r>
            <a:endParaRPr lang="en-US" altLang="zh-CN" dirty="0"/>
          </a:p>
          <a:p>
            <a:r>
              <a:rPr lang="zh-CN" altLang="en-US" b="1" dirty="0"/>
              <a:t>权利</a:t>
            </a:r>
            <a:r>
              <a:rPr lang="zh-CN" altLang="en-US" dirty="0"/>
              <a:t> ： 职位权力、对项目成果的影响能力。</a:t>
            </a:r>
          </a:p>
          <a:p>
            <a:r>
              <a:rPr lang="zh-CN" altLang="en-US" b="1" dirty="0"/>
              <a:t>紧迫性</a:t>
            </a:r>
            <a:r>
              <a:rPr lang="zh-CN" altLang="en-US" dirty="0"/>
              <a:t>： 是否需要立即关注，由于时间约束、重大利益诉求而导致。</a:t>
            </a:r>
          </a:p>
          <a:p>
            <a:r>
              <a:rPr lang="zh-CN" altLang="en-US" b="1" dirty="0"/>
              <a:t>合法性</a:t>
            </a:r>
            <a:r>
              <a:rPr lang="zh-CN" altLang="en-US" dirty="0"/>
              <a:t>： 有权参与，参与的适当性。</a:t>
            </a:r>
          </a:p>
          <a:p>
            <a:pPr marL="0" indent="0">
              <a:buNone/>
            </a:pPr>
            <a:r>
              <a:rPr lang="zh-CN" altLang="en-US" dirty="0"/>
              <a:t>适用于复杂的相关方大型社区、相关方社区内部存在复杂的关系网络 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9A3E59-767A-501C-B408-BD8694F9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07" y="621089"/>
            <a:ext cx="4782784" cy="56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34A6E-07D7-D10D-08C3-A4F701A1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9AD5C-7E1B-B0E3-20EC-81A13EDB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B756EC-6057-9D58-3FB2-ED6B727F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78" y="1435304"/>
            <a:ext cx="8482168" cy="53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5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289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项目相关方管理</vt:lpstr>
      <vt:lpstr>PowerPoint 演示文稿</vt:lpstr>
      <vt:lpstr>PowerPoint 演示文稿</vt:lpstr>
      <vt:lpstr>1.1 输入</vt:lpstr>
      <vt:lpstr>1.2 工具与技术</vt:lpstr>
      <vt:lpstr>权利/利益方格</vt:lpstr>
      <vt:lpstr>凸显模型</vt:lpstr>
      <vt:lpstr>1.3 输出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Routhleck</dc:creator>
  <cp:lastModifiedBy>He Routhleck</cp:lastModifiedBy>
  <cp:revision>15</cp:revision>
  <dcterms:created xsi:type="dcterms:W3CDTF">2022-11-14T02:50:55Z</dcterms:created>
  <dcterms:modified xsi:type="dcterms:W3CDTF">2022-11-14T03:57:40Z</dcterms:modified>
</cp:coreProperties>
</file>